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y="6858000" cx="9144000"/>
  <p:notesSz cx="6858000" cy="9144000"/>
  <p:embeddedFontLst>
    <p:embeddedFont>
      <p:font typeface="Gill Sans"/>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8357FF-5F82-4EEE-9C9B-099930984D80}">
  <a:tblStyle styleId="{FA8357FF-5F82-4EEE-9C9B-099930984D80}" styleName="Table_0">
    <a:wholeTbl>
      <a:tcTxStyle b="off" i="off">
        <a:font>
          <a:latin typeface="Gill Sans MT"/>
          <a:ea typeface="Gill Sans MT"/>
          <a:cs typeface="Gill Sans MT"/>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GillSans-bold.fntdata"/><Relationship Id="rId23" Type="http://schemas.openxmlformats.org/officeDocument/2006/relationships/slide" Target="slides/slide16.xml"/><Relationship Id="rId67" Type="http://schemas.openxmlformats.org/officeDocument/2006/relationships/font" Target="fonts/GillSans-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9" name="Google Shape;169;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Web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256" name="Google Shape;256;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7" name="Google Shape;267;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4" name="Google Shape;274;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81" name="Google Shape;281;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Web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288" name="Google Shape;288;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99" name="Google Shape;299;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06" name="Google Shape;306;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14" name="Google Shape;314;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21" name="Google Shape;32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29" name="Google Shape;329;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6" name="Google Shape;176;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Text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336" name="Google Shape;336;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46" name="Google Shape;346;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Web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353" name="Google Shape;353;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65" name="Google Shape;365;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72" name="Google Shape;37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Text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378" name="Google Shape;378;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88" name="Google Shape;388;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95" name="Google Shape;395;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2" name="Google Shape;402;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Draggable™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409" name="Google Shape;409;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83" name="Google Shape;183;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20" name="Google Shape;420;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28" name="Google Shape;428;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12a1b26680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Draggable™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437" name="Google Shape;437;g112a1b26680_0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48" name="Google Shape;448;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55" name="Google Shape;455;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62" name="Google Shape;462;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69" name="Google Shape;469;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76" name="Google Shape;476;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84" name="Google Shape;484;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91" name="Google Shape;491;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89" name="Google Shape;18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98" name="Google Shape;498;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07" name="Google Shape;507;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14" name="Google Shape;514;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22" name="Google Shape;522;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30" name="Google Shape;530;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37" name="Google Shape;537;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45" name="Google Shape;545;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54" name="Google Shape;554;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61" name="Google Shape;561;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68" name="Google Shape;568;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7" name="Google Shape;207;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75" name="Google Shape;575;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82" name="Google Shape;582;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Web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589" name="Google Shape;589;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99" name="Google Shape;599;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9" name="Google Shape;60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Web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622" name="Google Shape;622;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34" name="Google Shape;634;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Web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642" name="Google Shape;642;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53" name="Google Shape;653;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65" name="Google Shape;665;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9" name="Google Shape;21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Text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226" name="Google Shape;226;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 This is a Pear Deck Web Slide. </a:t>
            </a:r>
            <a:endParaRPr/>
          </a:p>
          <a:p>
            <a:pPr indent="0" lvl="0" marL="0" rtl="0" algn="l">
              <a:lnSpc>
                <a:spcPct val="100000"/>
              </a:lnSpc>
              <a:spcBef>
                <a:spcPts val="360"/>
              </a:spcBef>
              <a:spcAft>
                <a:spcPts val="0"/>
              </a:spcAft>
              <a:buSzPts val="1400"/>
              <a:buNone/>
            </a:pPr>
            <a:r>
              <a:rPr lang="en-US"/>
              <a:t>🍐  To edit the type of question, go back to the "Ask Students a Question" in the Pear Deck sidebar.</a:t>
            </a:r>
            <a:endParaRPr/>
          </a:p>
          <a:p>
            <a:pPr indent="0" lvl="0" marL="0" rtl="0" algn="l">
              <a:lnSpc>
                <a:spcPct val="100000"/>
              </a:lnSpc>
              <a:spcBef>
                <a:spcPts val="360"/>
              </a:spcBef>
              <a:spcAft>
                <a:spcPts val="0"/>
              </a:spcAft>
              <a:buSzPts val="1400"/>
              <a:buNone/>
            </a:pPr>
            <a:r>
              <a:t/>
            </a:r>
            <a:endParaRPr/>
          </a:p>
        </p:txBody>
      </p:sp>
      <p:sp>
        <p:nvSpPr>
          <p:cNvPr id="240" name="Google Shape;24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49" name="Google Shape;249;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b="1" i="0" sz="6600">
                <a:solidFill>
                  <a:srgbClr val="005CB8"/>
                </a:solidFill>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 name="Google Shape;14;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rgbClr val="888888"/>
              </a:buClr>
              <a:buSzPts val="2800"/>
              <a:buNone/>
              <a:defRPr>
                <a:solidFill>
                  <a:srgbClr val="888888"/>
                </a:solidFill>
              </a:defRPr>
            </a:lvl1pPr>
            <a:lvl2pPr lvl="1" algn="ctr">
              <a:lnSpc>
                <a:spcPct val="100000"/>
              </a:lnSpc>
              <a:spcBef>
                <a:spcPts val="1800"/>
              </a:spcBef>
              <a:spcAft>
                <a:spcPts val="0"/>
              </a:spcAft>
              <a:buClr>
                <a:srgbClr val="888888"/>
              </a:buClr>
              <a:buSzPts val="2800"/>
              <a:buNone/>
              <a:defRPr>
                <a:solidFill>
                  <a:srgbClr val="888888"/>
                </a:solidFill>
              </a:defRPr>
            </a:lvl2pPr>
            <a:lvl3pPr lvl="2" algn="ctr">
              <a:lnSpc>
                <a:spcPct val="100000"/>
              </a:lnSpc>
              <a:spcBef>
                <a:spcPts val="1800"/>
              </a:spcBef>
              <a:spcAft>
                <a:spcPts val="0"/>
              </a:spcAft>
              <a:buClr>
                <a:srgbClr val="888888"/>
              </a:buClr>
              <a:buSzPts val="2800"/>
              <a:buNone/>
              <a:defRPr>
                <a:solidFill>
                  <a:srgbClr val="888888"/>
                </a:solidFill>
              </a:defRPr>
            </a:lvl3pPr>
            <a:lvl4pPr lvl="3" algn="ctr">
              <a:lnSpc>
                <a:spcPct val="100000"/>
              </a:lnSpc>
              <a:spcBef>
                <a:spcPts val="1800"/>
              </a:spcBef>
              <a:spcAft>
                <a:spcPts val="0"/>
              </a:spcAft>
              <a:buClr>
                <a:srgbClr val="888888"/>
              </a:buClr>
              <a:buSzPts val="2800"/>
              <a:buNone/>
              <a:defRPr>
                <a:solidFill>
                  <a:srgbClr val="888888"/>
                </a:solidFill>
              </a:defRPr>
            </a:lvl4pPr>
            <a:lvl5pPr lvl="4" algn="ctr">
              <a:lnSpc>
                <a:spcPct val="100000"/>
              </a:lnSpc>
              <a:spcBef>
                <a:spcPts val="1800"/>
              </a:spcBef>
              <a:spcAft>
                <a:spcPts val="0"/>
              </a:spcAft>
              <a:buClr>
                <a:srgbClr val="888888"/>
              </a:buClr>
              <a:buSzPts val="2800"/>
              <a:buNone/>
              <a:defRPr>
                <a:solidFill>
                  <a:srgbClr val="888888"/>
                </a:solidFill>
              </a:defRPr>
            </a:lvl5pPr>
            <a:lvl6pPr lvl="5" algn="ctr">
              <a:lnSpc>
                <a:spcPct val="100000"/>
              </a:lnSpc>
              <a:spcBef>
                <a:spcPts val="18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 name="Shape 44"/>
        <p:cNvGrpSpPr/>
        <p:nvPr/>
      </p:nvGrpSpPr>
      <p:grpSpPr>
        <a:xfrm>
          <a:off x="0" y="0"/>
          <a:ext cx="0" cy="0"/>
          <a:chOff x="0" y="0"/>
          <a:chExt cx="0" cy="0"/>
        </a:xfrm>
      </p:grpSpPr>
      <p:sp>
        <p:nvSpPr>
          <p:cNvPr id="45" name="Google Shape;45;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6" name="Google Shape;46;p11"/>
          <p:cNvSpPr/>
          <p:nvPr>
            <p:ph idx="2" type="pic"/>
          </p:nvPr>
        </p:nvSpPr>
        <p:spPr>
          <a:xfrm>
            <a:off x="1792288" y="612775"/>
            <a:ext cx="5486400" cy="4114800"/>
          </a:xfrm>
          <a:prstGeom prst="rect">
            <a:avLst/>
          </a:prstGeom>
          <a:noFill/>
          <a:ln>
            <a:noFill/>
          </a:ln>
        </p:spPr>
      </p:sp>
      <p:sp>
        <p:nvSpPr>
          <p:cNvPr id="47" name="Google Shape;47;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400"/>
              <a:buNone/>
              <a:defRPr sz="1400"/>
            </a:lvl1pPr>
            <a:lvl2pPr indent="-228600" lvl="1" marL="914400" algn="l">
              <a:lnSpc>
                <a:spcPct val="100000"/>
              </a:lnSpc>
              <a:spcBef>
                <a:spcPts val="1800"/>
              </a:spcBef>
              <a:spcAft>
                <a:spcPts val="0"/>
              </a:spcAft>
              <a:buClr>
                <a:schemeClr val="dk1"/>
              </a:buClr>
              <a:buSzPts val="1200"/>
              <a:buNone/>
              <a:defRPr sz="1200"/>
            </a:lvl2pPr>
            <a:lvl3pPr indent="-228600" lvl="2" marL="1371600" algn="l">
              <a:lnSpc>
                <a:spcPct val="100000"/>
              </a:lnSpc>
              <a:spcBef>
                <a:spcPts val="1800"/>
              </a:spcBef>
              <a:spcAft>
                <a:spcPts val="0"/>
              </a:spcAft>
              <a:buClr>
                <a:schemeClr val="dk1"/>
              </a:buClr>
              <a:buSzPts val="1000"/>
              <a:buNone/>
              <a:defRPr sz="1000"/>
            </a:lvl3pPr>
            <a:lvl4pPr indent="-228600" lvl="3" marL="1828800" algn="l">
              <a:lnSpc>
                <a:spcPct val="100000"/>
              </a:lnSpc>
              <a:spcBef>
                <a:spcPts val="1800"/>
              </a:spcBef>
              <a:spcAft>
                <a:spcPts val="0"/>
              </a:spcAft>
              <a:buClr>
                <a:schemeClr val="dk1"/>
              </a:buClr>
              <a:buSzPts val="900"/>
              <a:buNone/>
              <a:defRPr sz="900"/>
            </a:lvl4pPr>
            <a:lvl5pPr indent="-228600" lvl="4" marL="2286000" algn="l">
              <a:lnSpc>
                <a:spcPct val="100000"/>
              </a:lnSpc>
              <a:spcBef>
                <a:spcPts val="1800"/>
              </a:spcBef>
              <a:spcAft>
                <a:spcPts val="0"/>
              </a:spcAft>
              <a:buClr>
                <a:schemeClr val="dk1"/>
              </a:buClr>
              <a:buSzPts val="900"/>
              <a:buNone/>
              <a:defRPr sz="900"/>
            </a:lvl5pPr>
            <a:lvl6pPr indent="-228600" lvl="5" marL="2743200" algn="l">
              <a:lnSpc>
                <a:spcPct val="100000"/>
              </a:lnSpc>
              <a:spcBef>
                <a:spcPts val="180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 name="Shape 48"/>
        <p:cNvGrpSpPr/>
        <p:nvPr/>
      </p:nvGrpSpPr>
      <p:grpSpPr>
        <a:xfrm>
          <a:off x="0" y="0"/>
          <a:ext cx="0" cy="0"/>
          <a:chOff x="0" y="0"/>
          <a:chExt cx="0" cy="0"/>
        </a:xfrm>
      </p:grpSpPr>
      <p:sp>
        <p:nvSpPr>
          <p:cNvPr id="49" name="Google Shape;49;p12"/>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 name="Google Shape;50;p12"/>
          <p:cNvSpPr txBox="1"/>
          <p:nvPr>
            <p:ph idx="1" type="body"/>
          </p:nvPr>
        </p:nvSpPr>
        <p:spPr>
          <a:xfrm rot="5400000">
            <a:off x="2080418" y="203220"/>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 name="Shape 51"/>
        <p:cNvGrpSpPr/>
        <p:nvPr/>
      </p:nvGrpSpPr>
      <p:grpSpPr>
        <a:xfrm>
          <a:off x="0" y="0"/>
          <a:ext cx="0" cy="0"/>
          <a:chOff x="0" y="0"/>
          <a:chExt cx="0" cy="0"/>
        </a:xfrm>
      </p:grpSpPr>
      <p:sp>
        <p:nvSpPr>
          <p:cNvPr id="52" name="Google Shape;52;p1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3" name="Google Shape;53;p1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 name="Shape 63"/>
        <p:cNvGrpSpPr/>
        <p:nvPr/>
      </p:nvGrpSpPr>
      <p:grpSpPr>
        <a:xfrm>
          <a:off x="0" y="0"/>
          <a:ext cx="0" cy="0"/>
          <a:chOff x="0" y="0"/>
          <a:chExt cx="0" cy="0"/>
        </a:xfrm>
      </p:grpSpPr>
      <p:sp>
        <p:nvSpPr>
          <p:cNvPr id="64" name="Google Shape;64;p15"/>
          <p:cNvSpPr txBox="1"/>
          <p:nvPr>
            <p:ph type="ctrTitle"/>
          </p:nvPr>
        </p:nvSpPr>
        <p:spPr>
          <a:xfrm>
            <a:off x="1813334" y="802298"/>
            <a:ext cx="6477805" cy="2541431"/>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dk1"/>
              </a:buClr>
              <a:buSzPts val="6600"/>
              <a:buFont typeface="Gill Sans"/>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5"/>
          <p:cNvSpPr txBox="1"/>
          <p:nvPr>
            <p:ph idx="1" type="subTitle"/>
          </p:nvPr>
        </p:nvSpPr>
        <p:spPr>
          <a:xfrm>
            <a:off x="1813335" y="353120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1000"/>
              </a:spcBef>
              <a:spcAft>
                <a:spcPts val="0"/>
              </a:spcAft>
              <a:buSzPts val="1800"/>
              <a:buNone/>
              <a:defRPr b="0" sz="180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p:txBody>
      </p:sp>
      <p:sp>
        <p:nvSpPr>
          <p:cNvPr id="66" name="Google Shape;66;p15"/>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5"/>
          <p:cNvSpPr txBox="1"/>
          <p:nvPr>
            <p:ph idx="11" type="ftr"/>
          </p:nvPr>
        </p:nvSpPr>
        <p:spPr>
          <a:xfrm>
            <a:off x="1812375" y="329307"/>
            <a:ext cx="37304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5"/>
          <p:cNvSpPr txBox="1"/>
          <p:nvPr>
            <p:ph idx="12" type="sldNum"/>
          </p:nvPr>
        </p:nvSpPr>
        <p:spPr>
          <a:xfrm>
            <a:off x="1078248"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69" name="Google Shape;69;p15"/>
          <p:cNvCxnSpPr/>
          <p:nvPr/>
        </p:nvCxnSpPr>
        <p:spPr>
          <a:xfrm>
            <a:off x="1813335" y="3528542"/>
            <a:ext cx="6477804"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0" name="Shape 70"/>
        <p:cNvGrpSpPr/>
        <p:nvPr/>
      </p:nvGrpSpPr>
      <p:grpSpPr>
        <a:xfrm>
          <a:off x="0" y="0"/>
          <a:ext cx="0" cy="0"/>
          <a:chOff x="0" y="0"/>
          <a:chExt cx="0" cy="0"/>
        </a:xfrm>
      </p:grpSpPr>
      <p:sp>
        <p:nvSpPr>
          <p:cNvPr id="71" name="Google Shape;71;p16"/>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6"/>
          <p:cNvSpPr txBox="1"/>
          <p:nvPr>
            <p:ph idx="1" type="body"/>
          </p:nvPr>
        </p:nvSpPr>
        <p:spPr>
          <a:xfrm>
            <a:off x="1085498" y="2010878"/>
            <a:ext cx="3483864" cy="3448595"/>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73" name="Google Shape;73;p16"/>
          <p:cNvSpPr txBox="1"/>
          <p:nvPr>
            <p:ph idx="2" type="body"/>
          </p:nvPr>
        </p:nvSpPr>
        <p:spPr>
          <a:xfrm>
            <a:off x="4810328" y="2017343"/>
            <a:ext cx="3483864" cy="344152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74" name="Google Shape;74;p16"/>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6"/>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77" name="Google Shape;77;p16"/>
          <p:cNvCxnSpPr/>
          <p:nvPr/>
        </p:nvCxnSpPr>
        <p:spPr>
          <a:xfrm>
            <a:off x="1090422" y="1847088"/>
            <a:ext cx="7205641"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p17"/>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7"/>
          <p:cNvSpPr txBox="1"/>
          <p:nvPr>
            <p:ph idx="1" type="body"/>
          </p:nvPr>
        </p:nvSpPr>
        <p:spPr>
          <a:xfrm>
            <a:off x="1088684" y="2015732"/>
            <a:ext cx="7202456" cy="345061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81" name="Google Shape;81;p17"/>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7"/>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7"/>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84" name="Google Shape;84;p17"/>
          <p:cNvCxnSpPr/>
          <p:nvPr/>
        </p:nvCxnSpPr>
        <p:spPr>
          <a:xfrm>
            <a:off x="1090422" y="1847088"/>
            <a:ext cx="7205641"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8"/>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8"/>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8"/>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90" name="Google Shape;90;p18"/>
          <p:cNvCxnSpPr/>
          <p:nvPr/>
        </p:nvCxnSpPr>
        <p:spPr>
          <a:xfrm>
            <a:off x="1090422" y="1847088"/>
            <a:ext cx="7205641"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91" name="Shape 91"/>
        <p:cNvGrpSpPr/>
        <p:nvPr/>
      </p:nvGrpSpPr>
      <p:grpSpPr>
        <a:xfrm>
          <a:off x="0" y="0"/>
          <a:ext cx="0" cy="0"/>
          <a:chOff x="0" y="0"/>
          <a:chExt cx="0" cy="0"/>
        </a:xfrm>
      </p:grpSpPr>
      <p:sp>
        <p:nvSpPr>
          <p:cNvPr id="92" name="Google Shape;92;p19"/>
          <p:cNvSpPr txBox="1"/>
          <p:nvPr>
            <p:ph type="title"/>
          </p:nvPr>
        </p:nvSpPr>
        <p:spPr>
          <a:xfrm>
            <a:off x="195264" y="228600"/>
            <a:ext cx="8015287" cy="914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9"/>
          <p:cNvSpPr txBox="1"/>
          <p:nvPr>
            <p:ph idx="1" type="body"/>
          </p:nvPr>
        </p:nvSpPr>
        <p:spPr>
          <a:xfrm>
            <a:off x="609600" y="1600200"/>
            <a:ext cx="3886200" cy="44196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94" name="Google Shape;94;p19"/>
          <p:cNvSpPr/>
          <p:nvPr>
            <p:ph idx="2" type="clipArt"/>
          </p:nvPr>
        </p:nvSpPr>
        <p:spPr>
          <a:xfrm>
            <a:off x="4648200" y="1600200"/>
            <a:ext cx="3886200" cy="4419600"/>
          </a:xfrm>
          <a:prstGeom prst="rect">
            <a:avLst/>
          </a:prstGeom>
          <a:noFill/>
          <a:ln>
            <a:noFill/>
          </a:ln>
        </p:spPr>
      </p:sp>
      <p:sp>
        <p:nvSpPr>
          <p:cNvPr id="95" name="Google Shape;95;p19"/>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9"/>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9"/>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p20"/>
          <p:cNvSpPr txBox="1"/>
          <p:nvPr>
            <p:ph type="title"/>
          </p:nvPr>
        </p:nvSpPr>
        <p:spPr>
          <a:xfrm>
            <a:off x="1090679" y="1756130"/>
            <a:ext cx="6482366" cy="18879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Gill San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0"/>
          <p:cNvSpPr txBox="1"/>
          <p:nvPr>
            <p:ph idx="1" type="body"/>
          </p:nvPr>
        </p:nvSpPr>
        <p:spPr>
          <a:xfrm>
            <a:off x="1090679" y="3806195"/>
            <a:ext cx="6472835"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1000"/>
              </a:spcBef>
              <a:spcAft>
                <a:spcPts val="0"/>
              </a:spcAft>
              <a:buSzPts val="1800"/>
              <a:buNone/>
              <a:defRPr sz="1800">
                <a:solidFill>
                  <a:schemeClr val="dk1"/>
                </a:solidFill>
              </a:defRPr>
            </a:lvl1pPr>
            <a:lvl2pPr indent="-228600" lvl="1" marL="914400" algn="l">
              <a:lnSpc>
                <a:spcPct val="120000"/>
              </a:lnSpc>
              <a:spcBef>
                <a:spcPts val="500"/>
              </a:spcBef>
              <a:spcAft>
                <a:spcPts val="0"/>
              </a:spcAft>
              <a:buSzPts val="1800"/>
              <a:buNone/>
              <a:defRPr sz="1800">
                <a:solidFill>
                  <a:srgbClr val="888888"/>
                </a:solidFill>
              </a:defRPr>
            </a:lvl2pPr>
            <a:lvl3pPr indent="-228600" lvl="2" marL="1371600" algn="l">
              <a:lnSpc>
                <a:spcPct val="120000"/>
              </a:lnSpc>
              <a:spcBef>
                <a:spcPts val="500"/>
              </a:spcBef>
              <a:spcAft>
                <a:spcPts val="0"/>
              </a:spcAft>
              <a:buSzPts val="1800"/>
              <a:buNone/>
              <a:defRPr sz="1800">
                <a:solidFill>
                  <a:srgbClr val="888888"/>
                </a:solidFill>
              </a:defRPr>
            </a:lvl3pPr>
            <a:lvl4pPr indent="-228600" lvl="3" marL="1828800" algn="l">
              <a:lnSpc>
                <a:spcPct val="120000"/>
              </a:lnSpc>
              <a:spcBef>
                <a:spcPts val="500"/>
              </a:spcBef>
              <a:spcAft>
                <a:spcPts val="0"/>
              </a:spcAft>
              <a:buSzPts val="1600"/>
              <a:buNone/>
              <a:defRPr sz="1600">
                <a:solidFill>
                  <a:srgbClr val="888888"/>
                </a:solidFill>
              </a:defRPr>
            </a:lvl4pPr>
            <a:lvl5pPr indent="-228600" lvl="4" marL="2286000" algn="l">
              <a:lnSpc>
                <a:spcPct val="120000"/>
              </a:lnSpc>
              <a:spcBef>
                <a:spcPts val="500"/>
              </a:spcBef>
              <a:spcAft>
                <a:spcPts val="0"/>
              </a:spcAft>
              <a:buSzPts val="1600"/>
              <a:buNone/>
              <a:defRPr sz="1600">
                <a:solidFill>
                  <a:srgbClr val="888888"/>
                </a:solidFill>
              </a:defRPr>
            </a:lvl5pPr>
            <a:lvl6pPr indent="-228600" lvl="5" marL="2743200" algn="l">
              <a:lnSpc>
                <a:spcPct val="120000"/>
              </a:lnSpc>
              <a:spcBef>
                <a:spcPts val="500"/>
              </a:spcBef>
              <a:spcAft>
                <a:spcPts val="0"/>
              </a:spcAft>
              <a:buSzPts val="1600"/>
              <a:buNone/>
              <a:defRPr sz="1600">
                <a:solidFill>
                  <a:srgbClr val="888888"/>
                </a:solidFill>
              </a:defRPr>
            </a:lvl6pPr>
            <a:lvl7pPr indent="-228600" lvl="6" marL="3200400" algn="l">
              <a:lnSpc>
                <a:spcPct val="120000"/>
              </a:lnSpc>
              <a:spcBef>
                <a:spcPts val="500"/>
              </a:spcBef>
              <a:spcAft>
                <a:spcPts val="0"/>
              </a:spcAft>
              <a:buSzPts val="1600"/>
              <a:buNone/>
              <a:defRPr sz="1600">
                <a:solidFill>
                  <a:srgbClr val="888888"/>
                </a:solidFill>
              </a:defRPr>
            </a:lvl7pPr>
            <a:lvl8pPr indent="-228600" lvl="7" marL="3657600" algn="l">
              <a:lnSpc>
                <a:spcPct val="120000"/>
              </a:lnSpc>
              <a:spcBef>
                <a:spcPts val="500"/>
              </a:spcBef>
              <a:spcAft>
                <a:spcPts val="0"/>
              </a:spcAft>
              <a:buSzPts val="1600"/>
              <a:buNone/>
              <a:defRPr sz="1600">
                <a:solidFill>
                  <a:srgbClr val="888888"/>
                </a:solidFill>
              </a:defRPr>
            </a:lvl8pPr>
            <a:lvl9pPr indent="-228600" lvl="8" marL="4114800" algn="l">
              <a:lnSpc>
                <a:spcPct val="120000"/>
              </a:lnSpc>
              <a:spcBef>
                <a:spcPts val="500"/>
              </a:spcBef>
              <a:spcAft>
                <a:spcPts val="0"/>
              </a:spcAft>
              <a:buSzPts val="1600"/>
              <a:buNone/>
              <a:defRPr sz="1600">
                <a:solidFill>
                  <a:srgbClr val="888888"/>
                </a:solidFill>
              </a:defRPr>
            </a:lvl9pPr>
          </a:lstStyle>
          <a:p/>
        </p:txBody>
      </p:sp>
      <p:sp>
        <p:nvSpPr>
          <p:cNvPr id="101" name="Google Shape;101;p20"/>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0"/>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0"/>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104" name="Google Shape;104;p20"/>
          <p:cNvCxnSpPr/>
          <p:nvPr/>
        </p:nvCxnSpPr>
        <p:spPr>
          <a:xfrm>
            <a:off x="1090679" y="3804985"/>
            <a:ext cx="6472835"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21"/>
          <p:cNvSpPr txBox="1"/>
          <p:nvPr>
            <p:ph type="title"/>
          </p:nvPr>
        </p:nvSpPr>
        <p:spPr>
          <a:xfrm>
            <a:off x="1085393" y="804163"/>
            <a:ext cx="7205746" cy="10563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1"/>
          <p:cNvSpPr txBox="1"/>
          <p:nvPr>
            <p:ph idx="1" type="body"/>
          </p:nvPr>
        </p:nvSpPr>
        <p:spPr>
          <a:xfrm>
            <a:off x="1085393" y="2019549"/>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2200"/>
              <a:buNone/>
              <a:defRPr b="0" sz="2200" cap="none">
                <a:solidFill>
                  <a:schemeClr val="accen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08" name="Google Shape;108;p21"/>
          <p:cNvSpPr txBox="1"/>
          <p:nvPr>
            <p:ph idx="2" type="body"/>
          </p:nvPr>
        </p:nvSpPr>
        <p:spPr>
          <a:xfrm>
            <a:off x="1085393" y="2824269"/>
            <a:ext cx="3483864" cy="264445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09" name="Google Shape;109;p21"/>
          <p:cNvSpPr txBox="1"/>
          <p:nvPr>
            <p:ph idx="3" type="body"/>
          </p:nvPr>
        </p:nvSpPr>
        <p:spPr>
          <a:xfrm>
            <a:off x="4809272" y="2023003"/>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2200"/>
              <a:buNone/>
              <a:defRPr b="0" sz="2200" cap="none">
                <a:solidFill>
                  <a:schemeClr val="accen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10" name="Google Shape;110;p21"/>
          <p:cNvSpPr txBox="1"/>
          <p:nvPr>
            <p:ph idx="4" type="body"/>
          </p:nvPr>
        </p:nvSpPr>
        <p:spPr>
          <a:xfrm>
            <a:off x="4809272" y="2821491"/>
            <a:ext cx="3483864" cy="2637371"/>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11" name="Google Shape;111;p21"/>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1"/>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1"/>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114" name="Google Shape;114;p21"/>
          <p:cNvCxnSpPr/>
          <p:nvPr/>
        </p:nvCxnSpPr>
        <p:spPr>
          <a:xfrm>
            <a:off x="1090422" y="1847088"/>
            <a:ext cx="7205641"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3"/>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22"/>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2"/>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2"/>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9" name="Shape 119"/>
        <p:cNvGrpSpPr/>
        <p:nvPr/>
      </p:nvGrpSpPr>
      <p:grpSpPr>
        <a:xfrm>
          <a:off x="0" y="0"/>
          <a:ext cx="0" cy="0"/>
          <a:chOff x="0" y="0"/>
          <a:chExt cx="0" cy="0"/>
        </a:xfrm>
      </p:grpSpPr>
      <p:sp>
        <p:nvSpPr>
          <p:cNvPr id="120" name="Google Shape;120;p23"/>
          <p:cNvSpPr txBox="1"/>
          <p:nvPr>
            <p:ph type="title"/>
          </p:nvPr>
        </p:nvSpPr>
        <p:spPr>
          <a:xfrm>
            <a:off x="1083503" y="798973"/>
            <a:ext cx="2454824"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Gill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3"/>
          <p:cNvSpPr txBox="1"/>
          <p:nvPr>
            <p:ph idx="1" type="body"/>
          </p:nvPr>
        </p:nvSpPr>
        <p:spPr>
          <a:xfrm>
            <a:off x="3782786" y="798974"/>
            <a:ext cx="4509352" cy="4658826"/>
          </a:xfrm>
          <a:prstGeom prst="rect">
            <a:avLst/>
          </a:prstGeom>
          <a:noFill/>
          <a:ln>
            <a:noFill/>
          </a:ln>
        </p:spPr>
        <p:txBody>
          <a:bodyPr anchorCtr="0" anchor="ctr"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22" name="Google Shape;122;p23"/>
          <p:cNvSpPr txBox="1"/>
          <p:nvPr>
            <p:ph idx="2" type="body"/>
          </p:nvPr>
        </p:nvSpPr>
        <p:spPr>
          <a:xfrm>
            <a:off x="1083503" y="3205491"/>
            <a:ext cx="2456260" cy="224818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23" name="Google Shape;123;p23"/>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3"/>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3"/>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126" name="Google Shape;126;p23"/>
          <p:cNvCxnSpPr/>
          <p:nvPr/>
        </p:nvCxnSpPr>
        <p:spPr>
          <a:xfrm>
            <a:off x="1086210" y="3205491"/>
            <a:ext cx="2452118"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7" name="Shape 127"/>
        <p:cNvGrpSpPr/>
        <p:nvPr/>
      </p:nvGrpSpPr>
      <p:grpSpPr>
        <a:xfrm>
          <a:off x="0" y="0"/>
          <a:ext cx="0" cy="0"/>
          <a:chOff x="0" y="0"/>
          <a:chExt cx="0" cy="0"/>
        </a:xfrm>
      </p:grpSpPr>
      <p:grpSp>
        <p:nvGrpSpPr>
          <p:cNvPr id="128" name="Google Shape;128;p24"/>
          <p:cNvGrpSpPr/>
          <p:nvPr/>
        </p:nvGrpSpPr>
        <p:grpSpPr>
          <a:xfrm>
            <a:off x="5608040" y="482170"/>
            <a:ext cx="3055900" cy="5149101"/>
            <a:chOff x="7477387" y="482170"/>
            <a:chExt cx="4074533" cy="5149101"/>
          </a:xfrm>
        </p:grpSpPr>
        <p:sp>
          <p:nvSpPr>
            <p:cNvPr id="129" name="Google Shape;129;p24"/>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sx="98000" rotWithShape="0" algn="tl" dir="4740000" dist="228600" sy="980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4"/>
            <p:cNvSpPr/>
            <p:nvPr/>
          </p:nvSpPr>
          <p:spPr>
            <a:xfrm>
              <a:off x="7790446" y="812506"/>
              <a:ext cx="3450289" cy="4466452"/>
            </a:xfrm>
            <a:prstGeom prst="rect">
              <a:avLst/>
            </a:prstGeom>
            <a:gradFill>
              <a:gsLst>
                <a:gs pos="0">
                  <a:srgbClr val="DADADA"/>
                </a:gs>
                <a:gs pos="100000">
                  <a:srgbClr val="FFFFFE"/>
                </a:gs>
              </a:gsLst>
              <a:lin ang="16200000" scaled="0"/>
            </a:gradFill>
            <a:ln cap="flat" cmpd="sng" w="50800">
              <a:solidFill>
                <a:srgbClr val="19191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1" name="Google Shape;131;p24"/>
          <p:cNvSpPr txBox="1"/>
          <p:nvPr>
            <p:ph type="title"/>
          </p:nvPr>
        </p:nvSpPr>
        <p:spPr>
          <a:xfrm>
            <a:off x="1088405" y="1129513"/>
            <a:ext cx="4149246"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4"/>
          <p:cNvSpPr/>
          <p:nvPr>
            <p:ph idx="2" type="pic"/>
          </p:nvPr>
        </p:nvSpPr>
        <p:spPr>
          <a:xfrm>
            <a:off x="6093292" y="1122542"/>
            <a:ext cx="2093378" cy="3866327"/>
          </a:xfrm>
          <a:prstGeom prst="rect">
            <a:avLst/>
          </a:prstGeom>
          <a:solidFill>
            <a:srgbClr val="D8D8D8"/>
          </a:solidFill>
          <a:ln>
            <a:noFill/>
          </a:ln>
        </p:spPr>
      </p:sp>
      <p:sp>
        <p:nvSpPr>
          <p:cNvPr id="133" name="Google Shape;133;p24"/>
          <p:cNvSpPr txBox="1"/>
          <p:nvPr>
            <p:ph idx="1" type="body"/>
          </p:nvPr>
        </p:nvSpPr>
        <p:spPr>
          <a:xfrm>
            <a:off x="1087747" y="3145992"/>
            <a:ext cx="4143303" cy="200374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800"/>
              <a:buNone/>
              <a:defRPr sz="18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34" name="Google Shape;134;p24"/>
          <p:cNvSpPr txBox="1"/>
          <p:nvPr>
            <p:ph idx="10" type="dt"/>
          </p:nvPr>
        </p:nvSpPr>
        <p:spPr>
          <a:xfrm>
            <a:off x="1085536" y="5469856"/>
            <a:ext cx="4145513" cy="32012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24"/>
          <p:cNvSpPr txBox="1"/>
          <p:nvPr>
            <p:ph idx="11" type="ftr"/>
          </p:nvPr>
        </p:nvSpPr>
        <p:spPr>
          <a:xfrm>
            <a:off x="1085536" y="318640"/>
            <a:ext cx="4155753" cy="32093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4"/>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137" name="Google Shape;137;p24"/>
          <p:cNvCxnSpPr/>
          <p:nvPr/>
        </p:nvCxnSpPr>
        <p:spPr>
          <a:xfrm>
            <a:off x="1085536" y="3143605"/>
            <a:ext cx="4145513"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8" name="Shape 138"/>
        <p:cNvGrpSpPr/>
        <p:nvPr/>
      </p:nvGrpSpPr>
      <p:grpSpPr>
        <a:xfrm>
          <a:off x="0" y="0"/>
          <a:ext cx="0" cy="0"/>
          <a:chOff x="0" y="0"/>
          <a:chExt cx="0" cy="0"/>
        </a:xfrm>
      </p:grpSpPr>
      <p:sp>
        <p:nvSpPr>
          <p:cNvPr id="139" name="Google Shape;139;p25"/>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25"/>
          <p:cNvSpPr txBox="1"/>
          <p:nvPr>
            <p:ph idx="1" type="body"/>
          </p:nvPr>
        </p:nvSpPr>
        <p:spPr>
          <a:xfrm rot="5400000">
            <a:off x="2964606" y="139810"/>
            <a:ext cx="3450613" cy="7202456"/>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41" name="Google Shape;141;p25"/>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25"/>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25"/>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144" name="Google Shape;144;p25"/>
          <p:cNvCxnSpPr/>
          <p:nvPr/>
        </p:nvCxnSpPr>
        <p:spPr>
          <a:xfrm>
            <a:off x="1090422" y="1847088"/>
            <a:ext cx="7205641"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5" name="Shape 145"/>
        <p:cNvGrpSpPr/>
        <p:nvPr/>
      </p:nvGrpSpPr>
      <p:grpSpPr>
        <a:xfrm>
          <a:off x="0" y="0"/>
          <a:ext cx="0" cy="0"/>
          <a:chOff x="0" y="0"/>
          <a:chExt cx="0" cy="0"/>
        </a:xfrm>
      </p:grpSpPr>
      <p:sp>
        <p:nvSpPr>
          <p:cNvPr id="146" name="Google Shape;146;p26"/>
          <p:cNvSpPr txBox="1"/>
          <p:nvPr>
            <p:ph type="title"/>
          </p:nvPr>
        </p:nvSpPr>
        <p:spPr>
          <a:xfrm rot="5400000">
            <a:off x="5355292" y="2523014"/>
            <a:ext cx="4659889" cy="121180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26"/>
          <p:cNvSpPr txBox="1"/>
          <p:nvPr>
            <p:ph idx="1" type="body"/>
          </p:nvPr>
        </p:nvSpPr>
        <p:spPr>
          <a:xfrm rot="5400000">
            <a:off x="1689371" y="193106"/>
            <a:ext cx="4659889" cy="587162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48" name="Google Shape;148;p26"/>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6"/>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6"/>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151" name="Google Shape;151;p26"/>
          <p:cNvCxnSpPr/>
          <p:nvPr/>
        </p:nvCxnSpPr>
        <p:spPr>
          <a:xfrm>
            <a:off x="7079333" y="798973"/>
            <a:ext cx="0" cy="4659889"/>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52" name="Shape 152"/>
        <p:cNvGrpSpPr/>
        <p:nvPr/>
      </p:nvGrpSpPr>
      <p:grpSpPr>
        <a:xfrm>
          <a:off x="0" y="0"/>
          <a:ext cx="0" cy="0"/>
          <a:chOff x="0" y="0"/>
          <a:chExt cx="0" cy="0"/>
        </a:xfrm>
      </p:grpSpPr>
      <p:sp>
        <p:nvSpPr>
          <p:cNvPr id="153" name="Google Shape;153;p27"/>
          <p:cNvSpPr txBox="1"/>
          <p:nvPr>
            <p:ph type="title"/>
          </p:nvPr>
        </p:nvSpPr>
        <p:spPr>
          <a:xfrm>
            <a:off x="195264" y="228600"/>
            <a:ext cx="8015287" cy="914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27"/>
          <p:cNvSpPr txBox="1"/>
          <p:nvPr>
            <p:ph idx="1" type="body"/>
          </p:nvPr>
        </p:nvSpPr>
        <p:spPr>
          <a:xfrm>
            <a:off x="609600" y="1600200"/>
            <a:ext cx="3886200" cy="44196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55" name="Google Shape;155;p27"/>
          <p:cNvSpPr txBox="1"/>
          <p:nvPr>
            <p:ph idx="2" type="body"/>
          </p:nvPr>
        </p:nvSpPr>
        <p:spPr>
          <a:xfrm>
            <a:off x="4648200" y="1600200"/>
            <a:ext cx="3886200" cy="44196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56" name="Google Shape;156;p27"/>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27"/>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27"/>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lip Art and Text" type="clipArtAndTx">
  <p:cSld name="CLIPART_AND_TEXT">
    <p:spTree>
      <p:nvGrpSpPr>
        <p:cNvPr id="159" name="Shape 159"/>
        <p:cNvGrpSpPr/>
        <p:nvPr/>
      </p:nvGrpSpPr>
      <p:grpSpPr>
        <a:xfrm>
          <a:off x="0" y="0"/>
          <a:ext cx="0" cy="0"/>
          <a:chOff x="0" y="0"/>
          <a:chExt cx="0" cy="0"/>
        </a:xfrm>
      </p:grpSpPr>
      <p:sp>
        <p:nvSpPr>
          <p:cNvPr id="160" name="Google Shape;160;p28"/>
          <p:cNvSpPr txBox="1"/>
          <p:nvPr>
            <p:ph type="title"/>
          </p:nvPr>
        </p:nvSpPr>
        <p:spPr>
          <a:xfrm>
            <a:off x="195264" y="228600"/>
            <a:ext cx="8015287" cy="914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8"/>
          <p:cNvSpPr/>
          <p:nvPr>
            <p:ph idx="2" type="clipArt"/>
          </p:nvPr>
        </p:nvSpPr>
        <p:spPr>
          <a:xfrm>
            <a:off x="609600" y="1600200"/>
            <a:ext cx="3886200" cy="4419600"/>
          </a:xfrm>
          <a:prstGeom prst="rect">
            <a:avLst/>
          </a:prstGeom>
          <a:noFill/>
          <a:ln>
            <a:noFill/>
          </a:ln>
        </p:spPr>
      </p:sp>
      <p:sp>
        <p:nvSpPr>
          <p:cNvPr id="162" name="Google Shape;162;p28"/>
          <p:cNvSpPr txBox="1"/>
          <p:nvPr>
            <p:ph idx="1" type="body"/>
          </p:nvPr>
        </p:nvSpPr>
        <p:spPr>
          <a:xfrm>
            <a:off x="4648200" y="1600200"/>
            <a:ext cx="3886200" cy="44196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63" name="Google Shape;163;p28"/>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28"/>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8"/>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 name="Google Shape;27;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0"/>
              </a:spcBef>
              <a:spcAft>
                <a:spcPts val="0"/>
              </a:spcAft>
              <a:buClr>
                <a:schemeClr val="dk1"/>
              </a:buClr>
              <a:buSzPts val="2800"/>
              <a:buChar char="•"/>
              <a:defRPr sz="2800"/>
            </a:lvl1pPr>
            <a:lvl2pPr indent="-381000" lvl="1" marL="914400" algn="l">
              <a:lnSpc>
                <a:spcPct val="100000"/>
              </a:lnSpc>
              <a:spcBef>
                <a:spcPts val="1800"/>
              </a:spcBef>
              <a:spcAft>
                <a:spcPts val="0"/>
              </a:spcAft>
              <a:buClr>
                <a:schemeClr val="dk1"/>
              </a:buClr>
              <a:buSzPts val="2400"/>
              <a:buChar char="–"/>
              <a:defRPr sz="2400"/>
            </a:lvl2pPr>
            <a:lvl3pPr indent="-355600" lvl="2" marL="1371600" algn="l">
              <a:lnSpc>
                <a:spcPct val="100000"/>
              </a:lnSpc>
              <a:spcBef>
                <a:spcPts val="1800"/>
              </a:spcBef>
              <a:spcAft>
                <a:spcPts val="0"/>
              </a:spcAft>
              <a:buClr>
                <a:schemeClr val="dk1"/>
              </a:buClr>
              <a:buSzPts val="2000"/>
              <a:buChar char="•"/>
              <a:defRPr sz="2000"/>
            </a:lvl3pPr>
            <a:lvl4pPr indent="-342900" lvl="3" marL="1828800" algn="l">
              <a:lnSpc>
                <a:spcPct val="100000"/>
              </a:lnSpc>
              <a:spcBef>
                <a:spcPts val="1800"/>
              </a:spcBef>
              <a:spcAft>
                <a:spcPts val="0"/>
              </a:spcAft>
              <a:buClr>
                <a:schemeClr val="dk1"/>
              </a:buClr>
              <a:buSzPts val="1800"/>
              <a:buChar char="–"/>
              <a:defRPr sz="1800"/>
            </a:lvl4pPr>
            <a:lvl5pPr indent="-342900" lvl="4" marL="2286000" algn="l">
              <a:lnSpc>
                <a:spcPct val="100000"/>
              </a:lnSpc>
              <a:spcBef>
                <a:spcPts val="1800"/>
              </a:spcBef>
              <a:spcAft>
                <a:spcPts val="0"/>
              </a:spcAft>
              <a:buClr>
                <a:schemeClr val="dk1"/>
              </a:buClr>
              <a:buSzPts val="1800"/>
              <a:buChar char="»"/>
              <a:defRPr sz="1800"/>
            </a:lvl5pPr>
            <a:lvl6pPr indent="-342900" lvl="5" marL="2743200" algn="l">
              <a:lnSpc>
                <a:spcPct val="100000"/>
              </a:lnSpc>
              <a:spcBef>
                <a:spcPts val="180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8" name="Google Shape;28;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0"/>
              </a:spcBef>
              <a:spcAft>
                <a:spcPts val="0"/>
              </a:spcAft>
              <a:buClr>
                <a:schemeClr val="dk1"/>
              </a:buClr>
              <a:buSzPts val="2800"/>
              <a:buChar char="•"/>
              <a:defRPr sz="2800"/>
            </a:lvl1pPr>
            <a:lvl2pPr indent="-381000" lvl="1" marL="914400" algn="l">
              <a:lnSpc>
                <a:spcPct val="100000"/>
              </a:lnSpc>
              <a:spcBef>
                <a:spcPts val="1800"/>
              </a:spcBef>
              <a:spcAft>
                <a:spcPts val="0"/>
              </a:spcAft>
              <a:buClr>
                <a:schemeClr val="dk1"/>
              </a:buClr>
              <a:buSzPts val="2400"/>
              <a:buChar char="–"/>
              <a:defRPr sz="2400"/>
            </a:lvl2pPr>
            <a:lvl3pPr indent="-355600" lvl="2" marL="1371600" algn="l">
              <a:lnSpc>
                <a:spcPct val="100000"/>
              </a:lnSpc>
              <a:spcBef>
                <a:spcPts val="1800"/>
              </a:spcBef>
              <a:spcAft>
                <a:spcPts val="0"/>
              </a:spcAft>
              <a:buClr>
                <a:schemeClr val="dk1"/>
              </a:buClr>
              <a:buSzPts val="2000"/>
              <a:buChar char="•"/>
              <a:defRPr sz="2000"/>
            </a:lvl3pPr>
            <a:lvl4pPr indent="-342900" lvl="3" marL="1828800" algn="l">
              <a:lnSpc>
                <a:spcPct val="100000"/>
              </a:lnSpc>
              <a:spcBef>
                <a:spcPts val="1800"/>
              </a:spcBef>
              <a:spcAft>
                <a:spcPts val="0"/>
              </a:spcAft>
              <a:buClr>
                <a:schemeClr val="dk1"/>
              </a:buClr>
              <a:buSzPts val="1800"/>
              <a:buChar char="–"/>
              <a:defRPr sz="1800"/>
            </a:lvl4pPr>
            <a:lvl5pPr indent="-342900" lvl="4" marL="2286000" algn="l">
              <a:lnSpc>
                <a:spcPct val="100000"/>
              </a:lnSpc>
              <a:spcBef>
                <a:spcPts val="1800"/>
              </a:spcBef>
              <a:spcAft>
                <a:spcPts val="0"/>
              </a:spcAft>
              <a:buClr>
                <a:schemeClr val="dk1"/>
              </a:buClr>
              <a:buSzPts val="1800"/>
              <a:buChar char="»"/>
              <a:defRPr sz="1800"/>
            </a:lvl5pPr>
            <a:lvl6pPr indent="-342900" lvl="5" marL="2743200" algn="l">
              <a:lnSpc>
                <a:spcPct val="100000"/>
              </a:lnSpc>
              <a:spcBef>
                <a:spcPts val="180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425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 name="Google Shape;31;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rgbClr val="888888"/>
              </a:buClr>
              <a:buSzPts val="2000"/>
              <a:buNone/>
              <a:defRPr sz="2000">
                <a:solidFill>
                  <a:srgbClr val="888888"/>
                </a:solidFill>
              </a:defRPr>
            </a:lvl1pPr>
            <a:lvl2pPr indent="-228600" lvl="1" marL="914400" algn="l">
              <a:lnSpc>
                <a:spcPct val="100000"/>
              </a:lnSpc>
              <a:spcBef>
                <a:spcPts val="1800"/>
              </a:spcBef>
              <a:spcAft>
                <a:spcPts val="0"/>
              </a:spcAft>
              <a:buClr>
                <a:srgbClr val="888888"/>
              </a:buClr>
              <a:buSzPts val="1800"/>
              <a:buNone/>
              <a:defRPr sz="1800">
                <a:solidFill>
                  <a:srgbClr val="888888"/>
                </a:solidFill>
              </a:defRPr>
            </a:lvl2pPr>
            <a:lvl3pPr indent="-228600" lvl="2" marL="1371600" algn="l">
              <a:lnSpc>
                <a:spcPct val="100000"/>
              </a:lnSpc>
              <a:spcBef>
                <a:spcPts val="1800"/>
              </a:spcBef>
              <a:spcAft>
                <a:spcPts val="0"/>
              </a:spcAft>
              <a:buClr>
                <a:srgbClr val="888888"/>
              </a:buClr>
              <a:buSzPts val="1600"/>
              <a:buNone/>
              <a:defRPr sz="1600">
                <a:solidFill>
                  <a:srgbClr val="888888"/>
                </a:solidFill>
              </a:defRPr>
            </a:lvl3pPr>
            <a:lvl4pPr indent="-228600" lvl="3" marL="1828800" algn="l">
              <a:lnSpc>
                <a:spcPct val="100000"/>
              </a:lnSpc>
              <a:spcBef>
                <a:spcPts val="1800"/>
              </a:spcBef>
              <a:spcAft>
                <a:spcPts val="0"/>
              </a:spcAft>
              <a:buClr>
                <a:srgbClr val="888888"/>
              </a:buClr>
              <a:buSzPts val="1400"/>
              <a:buNone/>
              <a:defRPr sz="1400">
                <a:solidFill>
                  <a:srgbClr val="888888"/>
                </a:solidFill>
              </a:defRPr>
            </a:lvl4pPr>
            <a:lvl5pPr indent="-228600" lvl="4" marL="2286000" algn="l">
              <a:lnSpc>
                <a:spcPct val="100000"/>
              </a:lnSpc>
              <a:spcBef>
                <a:spcPts val="1800"/>
              </a:spcBef>
              <a:spcAft>
                <a:spcPts val="0"/>
              </a:spcAft>
              <a:buClr>
                <a:srgbClr val="888888"/>
              </a:buClr>
              <a:buSzPts val="1400"/>
              <a:buNone/>
              <a:defRPr sz="1400">
                <a:solidFill>
                  <a:srgbClr val="888888"/>
                </a:solidFill>
              </a:defRPr>
            </a:lvl5pPr>
            <a:lvl6pPr indent="-228600" lvl="5" marL="2743200" algn="l">
              <a:lnSpc>
                <a:spcPct val="100000"/>
              </a:lnSpc>
              <a:spcBef>
                <a:spcPts val="180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 name="Google Shape;34;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chemeClr val="dk1"/>
              </a:buClr>
              <a:buSzPts val="2400"/>
              <a:buNone/>
              <a:defRPr b="1" sz="2400"/>
            </a:lvl1pPr>
            <a:lvl2pPr indent="-228600" lvl="1" marL="914400" algn="l">
              <a:lnSpc>
                <a:spcPct val="100000"/>
              </a:lnSpc>
              <a:spcBef>
                <a:spcPts val="1800"/>
              </a:spcBef>
              <a:spcAft>
                <a:spcPts val="0"/>
              </a:spcAft>
              <a:buClr>
                <a:schemeClr val="dk1"/>
              </a:buClr>
              <a:buSzPts val="2000"/>
              <a:buNone/>
              <a:defRPr b="1" sz="2000"/>
            </a:lvl2pPr>
            <a:lvl3pPr indent="-228600" lvl="2" marL="1371600" algn="l">
              <a:lnSpc>
                <a:spcPct val="100000"/>
              </a:lnSpc>
              <a:spcBef>
                <a:spcPts val="1800"/>
              </a:spcBef>
              <a:spcAft>
                <a:spcPts val="0"/>
              </a:spcAft>
              <a:buClr>
                <a:schemeClr val="dk1"/>
              </a:buClr>
              <a:buSzPts val="1800"/>
              <a:buNone/>
              <a:defRPr b="1" sz="1800"/>
            </a:lvl3pPr>
            <a:lvl4pPr indent="-228600" lvl="3" marL="1828800" algn="l">
              <a:lnSpc>
                <a:spcPct val="100000"/>
              </a:lnSpc>
              <a:spcBef>
                <a:spcPts val="1800"/>
              </a:spcBef>
              <a:spcAft>
                <a:spcPts val="0"/>
              </a:spcAft>
              <a:buClr>
                <a:schemeClr val="dk1"/>
              </a:buClr>
              <a:buSzPts val="1600"/>
              <a:buNone/>
              <a:defRPr b="1" sz="1600"/>
            </a:lvl4pPr>
            <a:lvl5pPr indent="-228600" lvl="4" marL="2286000" algn="l">
              <a:lnSpc>
                <a:spcPct val="100000"/>
              </a:lnSpc>
              <a:spcBef>
                <a:spcPts val="1800"/>
              </a:spcBef>
              <a:spcAft>
                <a:spcPts val="0"/>
              </a:spcAft>
              <a:buClr>
                <a:schemeClr val="dk1"/>
              </a:buClr>
              <a:buSzPts val="1600"/>
              <a:buNone/>
              <a:defRPr b="1" sz="1600"/>
            </a:lvl5pPr>
            <a:lvl6pPr indent="-228600" lvl="5" marL="2743200" algn="l">
              <a:lnSpc>
                <a:spcPct val="100000"/>
              </a:lnSpc>
              <a:spcBef>
                <a:spcPts val="180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5" name="Google Shape;35;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0"/>
              </a:spcBef>
              <a:spcAft>
                <a:spcPts val="0"/>
              </a:spcAft>
              <a:buClr>
                <a:schemeClr val="dk1"/>
              </a:buClr>
              <a:buSzPts val="2400"/>
              <a:buChar char="•"/>
              <a:defRPr sz="2400"/>
            </a:lvl1pPr>
            <a:lvl2pPr indent="-355600" lvl="1" marL="914400" algn="l">
              <a:lnSpc>
                <a:spcPct val="100000"/>
              </a:lnSpc>
              <a:spcBef>
                <a:spcPts val="1800"/>
              </a:spcBef>
              <a:spcAft>
                <a:spcPts val="0"/>
              </a:spcAft>
              <a:buClr>
                <a:schemeClr val="dk1"/>
              </a:buClr>
              <a:buSzPts val="2000"/>
              <a:buChar char="–"/>
              <a:defRPr sz="2000"/>
            </a:lvl2pPr>
            <a:lvl3pPr indent="-342900" lvl="2" marL="1371600" algn="l">
              <a:lnSpc>
                <a:spcPct val="100000"/>
              </a:lnSpc>
              <a:spcBef>
                <a:spcPts val="1800"/>
              </a:spcBef>
              <a:spcAft>
                <a:spcPts val="0"/>
              </a:spcAft>
              <a:buClr>
                <a:schemeClr val="dk1"/>
              </a:buClr>
              <a:buSzPts val="1800"/>
              <a:buChar char="•"/>
              <a:defRPr sz="1800"/>
            </a:lvl3pPr>
            <a:lvl4pPr indent="-330200" lvl="3" marL="1828800" algn="l">
              <a:lnSpc>
                <a:spcPct val="100000"/>
              </a:lnSpc>
              <a:spcBef>
                <a:spcPts val="1800"/>
              </a:spcBef>
              <a:spcAft>
                <a:spcPts val="0"/>
              </a:spcAft>
              <a:buClr>
                <a:schemeClr val="dk1"/>
              </a:buClr>
              <a:buSzPts val="1600"/>
              <a:buChar char="–"/>
              <a:defRPr sz="1600"/>
            </a:lvl4pPr>
            <a:lvl5pPr indent="-330200" lvl="4" marL="2286000" algn="l">
              <a:lnSpc>
                <a:spcPct val="100000"/>
              </a:lnSpc>
              <a:spcBef>
                <a:spcPts val="1800"/>
              </a:spcBef>
              <a:spcAft>
                <a:spcPts val="0"/>
              </a:spcAft>
              <a:buClr>
                <a:schemeClr val="dk1"/>
              </a:buClr>
              <a:buSzPts val="1600"/>
              <a:buChar char="»"/>
              <a:defRPr sz="1600"/>
            </a:lvl5pPr>
            <a:lvl6pPr indent="-330200" lvl="5" marL="2743200" algn="l">
              <a:lnSpc>
                <a:spcPct val="100000"/>
              </a:lnSpc>
              <a:spcBef>
                <a:spcPts val="180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6" name="Google Shape;36;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chemeClr val="dk1"/>
              </a:buClr>
              <a:buSzPts val="2400"/>
              <a:buNone/>
              <a:defRPr b="1" sz="2400"/>
            </a:lvl1pPr>
            <a:lvl2pPr indent="-228600" lvl="1" marL="914400" algn="l">
              <a:lnSpc>
                <a:spcPct val="100000"/>
              </a:lnSpc>
              <a:spcBef>
                <a:spcPts val="1800"/>
              </a:spcBef>
              <a:spcAft>
                <a:spcPts val="0"/>
              </a:spcAft>
              <a:buClr>
                <a:schemeClr val="dk1"/>
              </a:buClr>
              <a:buSzPts val="2000"/>
              <a:buNone/>
              <a:defRPr b="1" sz="2000"/>
            </a:lvl2pPr>
            <a:lvl3pPr indent="-228600" lvl="2" marL="1371600" algn="l">
              <a:lnSpc>
                <a:spcPct val="100000"/>
              </a:lnSpc>
              <a:spcBef>
                <a:spcPts val="1800"/>
              </a:spcBef>
              <a:spcAft>
                <a:spcPts val="0"/>
              </a:spcAft>
              <a:buClr>
                <a:schemeClr val="dk1"/>
              </a:buClr>
              <a:buSzPts val="1800"/>
              <a:buNone/>
              <a:defRPr b="1" sz="1800"/>
            </a:lvl3pPr>
            <a:lvl4pPr indent="-228600" lvl="3" marL="1828800" algn="l">
              <a:lnSpc>
                <a:spcPct val="100000"/>
              </a:lnSpc>
              <a:spcBef>
                <a:spcPts val="1800"/>
              </a:spcBef>
              <a:spcAft>
                <a:spcPts val="0"/>
              </a:spcAft>
              <a:buClr>
                <a:schemeClr val="dk1"/>
              </a:buClr>
              <a:buSzPts val="1600"/>
              <a:buNone/>
              <a:defRPr b="1" sz="1600"/>
            </a:lvl4pPr>
            <a:lvl5pPr indent="-228600" lvl="4" marL="2286000" algn="l">
              <a:lnSpc>
                <a:spcPct val="100000"/>
              </a:lnSpc>
              <a:spcBef>
                <a:spcPts val="1800"/>
              </a:spcBef>
              <a:spcAft>
                <a:spcPts val="0"/>
              </a:spcAft>
              <a:buClr>
                <a:schemeClr val="dk1"/>
              </a:buClr>
              <a:buSzPts val="1600"/>
              <a:buNone/>
              <a:defRPr b="1" sz="1600"/>
            </a:lvl5pPr>
            <a:lvl6pPr indent="-228600" lvl="5" marL="2743200" algn="l">
              <a:lnSpc>
                <a:spcPct val="100000"/>
              </a:lnSpc>
              <a:spcBef>
                <a:spcPts val="180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7" name="Google Shape;37;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0"/>
              </a:spcBef>
              <a:spcAft>
                <a:spcPts val="0"/>
              </a:spcAft>
              <a:buClr>
                <a:schemeClr val="dk1"/>
              </a:buClr>
              <a:buSzPts val="2400"/>
              <a:buChar char="•"/>
              <a:defRPr sz="2400"/>
            </a:lvl1pPr>
            <a:lvl2pPr indent="-355600" lvl="1" marL="914400" algn="l">
              <a:lnSpc>
                <a:spcPct val="100000"/>
              </a:lnSpc>
              <a:spcBef>
                <a:spcPts val="1800"/>
              </a:spcBef>
              <a:spcAft>
                <a:spcPts val="0"/>
              </a:spcAft>
              <a:buClr>
                <a:schemeClr val="dk1"/>
              </a:buClr>
              <a:buSzPts val="2000"/>
              <a:buChar char="–"/>
              <a:defRPr sz="2000"/>
            </a:lvl2pPr>
            <a:lvl3pPr indent="-342900" lvl="2" marL="1371600" algn="l">
              <a:lnSpc>
                <a:spcPct val="100000"/>
              </a:lnSpc>
              <a:spcBef>
                <a:spcPts val="1800"/>
              </a:spcBef>
              <a:spcAft>
                <a:spcPts val="0"/>
              </a:spcAft>
              <a:buClr>
                <a:schemeClr val="dk1"/>
              </a:buClr>
              <a:buSzPts val="1800"/>
              <a:buChar char="•"/>
              <a:defRPr sz="1800"/>
            </a:lvl3pPr>
            <a:lvl4pPr indent="-330200" lvl="3" marL="1828800" algn="l">
              <a:lnSpc>
                <a:spcPct val="100000"/>
              </a:lnSpc>
              <a:spcBef>
                <a:spcPts val="1800"/>
              </a:spcBef>
              <a:spcAft>
                <a:spcPts val="0"/>
              </a:spcAft>
              <a:buClr>
                <a:schemeClr val="dk1"/>
              </a:buClr>
              <a:buSzPts val="1600"/>
              <a:buChar char="–"/>
              <a:defRPr sz="1600"/>
            </a:lvl4pPr>
            <a:lvl5pPr indent="-330200" lvl="4" marL="2286000" algn="l">
              <a:lnSpc>
                <a:spcPct val="100000"/>
              </a:lnSpc>
              <a:spcBef>
                <a:spcPts val="1800"/>
              </a:spcBef>
              <a:spcAft>
                <a:spcPts val="0"/>
              </a:spcAft>
              <a:buClr>
                <a:schemeClr val="dk1"/>
              </a:buClr>
              <a:buSzPts val="1600"/>
              <a:buChar char="»"/>
              <a:defRPr sz="1600"/>
            </a:lvl5pPr>
            <a:lvl6pPr indent="-330200" lvl="5" marL="2743200" algn="l">
              <a:lnSpc>
                <a:spcPct val="100000"/>
              </a:lnSpc>
              <a:spcBef>
                <a:spcPts val="180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9"/>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 name="Shape 40"/>
        <p:cNvGrpSpPr/>
        <p:nvPr/>
      </p:nvGrpSpPr>
      <p:grpSpPr>
        <a:xfrm>
          <a:off x="0" y="0"/>
          <a:ext cx="0" cy="0"/>
          <a:chOff x="0" y="0"/>
          <a:chExt cx="0" cy="0"/>
        </a:xfrm>
      </p:grpSpPr>
      <p:sp>
        <p:nvSpPr>
          <p:cNvPr id="41" name="Google Shape;41;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 name="Google Shape;42;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0"/>
              </a:spcBef>
              <a:spcAft>
                <a:spcPts val="0"/>
              </a:spcAft>
              <a:buClr>
                <a:schemeClr val="dk1"/>
              </a:buClr>
              <a:buSzPts val="3200"/>
              <a:buChar char="•"/>
              <a:defRPr sz="3200"/>
            </a:lvl1pPr>
            <a:lvl2pPr indent="-406400" lvl="1" marL="914400" algn="l">
              <a:lnSpc>
                <a:spcPct val="100000"/>
              </a:lnSpc>
              <a:spcBef>
                <a:spcPts val="1800"/>
              </a:spcBef>
              <a:spcAft>
                <a:spcPts val="0"/>
              </a:spcAft>
              <a:buClr>
                <a:schemeClr val="dk1"/>
              </a:buClr>
              <a:buSzPts val="2800"/>
              <a:buChar char="–"/>
              <a:defRPr sz="2800"/>
            </a:lvl2pPr>
            <a:lvl3pPr indent="-381000" lvl="2" marL="1371600" algn="l">
              <a:lnSpc>
                <a:spcPct val="100000"/>
              </a:lnSpc>
              <a:spcBef>
                <a:spcPts val="1800"/>
              </a:spcBef>
              <a:spcAft>
                <a:spcPts val="0"/>
              </a:spcAft>
              <a:buClr>
                <a:schemeClr val="dk1"/>
              </a:buClr>
              <a:buSzPts val="2400"/>
              <a:buChar char="•"/>
              <a:defRPr sz="2400"/>
            </a:lvl3pPr>
            <a:lvl4pPr indent="-355600" lvl="3" marL="1828800" algn="l">
              <a:lnSpc>
                <a:spcPct val="100000"/>
              </a:lnSpc>
              <a:spcBef>
                <a:spcPts val="1800"/>
              </a:spcBef>
              <a:spcAft>
                <a:spcPts val="0"/>
              </a:spcAft>
              <a:buClr>
                <a:schemeClr val="dk1"/>
              </a:buClr>
              <a:buSzPts val="2000"/>
              <a:buChar char="–"/>
              <a:defRPr sz="2000"/>
            </a:lvl4pPr>
            <a:lvl5pPr indent="-355600" lvl="4" marL="2286000" algn="l">
              <a:lnSpc>
                <a:spcPct val="100000"/>
              </a:lnSpc>
              <a:spcBef>
                <a:spcPts val="1800"/>
              </a:spcBef>
              <a:spcAft>
                <a:spcPts val="0"/>
              </a:spcAft>
              <a:buClr>
                <a:schemeClr val="dk1"/>
              </a:buClr>
              <a:buSzPts val="2000"/>
              <a:buChar char="»"/>
              <a:defRPr sz="2000"/>
            </a:lvl5pPr>
            <a:lvl6pPr indent="-355600" lvl="5" marL="2743200" algn="l">
              <a:lnSpc>
                <a:spcPct val="100000"/>
              </a:lnSpc>
              <a:spcBef>
                <a:spcPts val="18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3" name="Google Shape;43;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400"/>
              <a:buNone/>
              <a:defRPr sz="1400"/>
            </a:lvl1pPr>
            <a:lvl2pPr indent="-228600" lvl="1" marL="914400" algn="l">
              <a:lnSpc>
                <a:spcPct val="100000"/>
              </a:lnSpc>
              <a:spcBef>
                <a:spcPts val="1800"/>
              </a:spcBef>
              <a:spcAft>
                <a:spcPts val="0"/>
              </a:spcAft>
              <a:buClr>
                <a:schemeClr val="dk1"/>
              </a:buClr>
              <a:buSzPts val="1200"/>
              <a:buNone/>
              <a:defRPr sz="1200"/>
            </a:lvl2pPr>
            <a:lvl3pPr indent="-228600" lvl="2" marL="1371600" algn="l">
              <a:lnSpc>
                <a:spcPct val="100000"/>
              </a:lnSpc>
              <a:spcBef>
                <a:spcPts val="1800"/>
              </a:spcBef>
              <a:spcAft>
                <a:spcPts val="0"/>
              </a:spcAft>
              <a:buClr>
                <a:schemeClr val="dk1"/>
              </a:buClr>
              <a:buSzPts val="1000"/>
              <a:buNone/>
              <a:defRPr sz="1000"/>
            </a:lvl3pPr>
            <a:lvl4pPr indent="-228600" lvl="3" marL="1828800" algn="l">
              <a:lnSpc>
                <a:spcPct val="100000"/>
              </a:lnSpc>
              <a:spcBef>
                <a:spcPts val="1800"/>
              </a:spcBef>
              <a:spcAft>
                <a:spcPts val="0"/>
              </a:spcAft>
              <a:buClr>
                <a:schemeClr val="dk1"/>
              </a:buClr>
              <a:buSzPts val="900"/>
              <a:buNone/>
              <a:defRPr sz="900"/>
            </a:lvl4pPr>
            <a:lvl5pPr indent="-228600" lvl="4" marL="2286000" algn="l">
              <a:lnSpc>
                <a:spcPct val="100000"/>
              </a:lnSpc>
              <a:spcBef>
                <a:spcPts val="1800"/>
              </a:spcBef>
              <a:spcAft>
                <a:spcPts val="0"/>
              </a:spcAft>
              <a:buClr>
                <a:schemeClr val="dk1"/>
              </a:buClr>
              <a:buSzPts val="900"/>
              <a:buNone/>
              <a:defRPr sz="900"/>
            </a:lvl5pPr>
            <a:lvl6pPr indent="-228600" lvl="5" marL="2743200" algn="l">
              <a:lnSpc>
                <a:spcPct val="100000"/>
              </a:lnSpc>
              <a:spcBef>
                <a:spcPts val="180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9.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86363"/>
              </a:lnSpc>
              <a:spcBef>
                <a:spcPts val="0"/>
              </a:spcBef>
              <a:spcAft>
                <a:spcPts val="0"/>
              </a:spcAft>
              <a:buClr>
                <a:srgbClr val="000000"/>
              </a:buClr>
              <a:buSzPts val="1400"/>
              <a:buFont typeface="Arial"/>
              <a:buNone/>
              <a:defRPr b="1" i="0" sz="6600" u="none" cap="none" strike="noStrike">
                <a:solidFill>
                  <a:srgbClr val="005CB8"/>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228600" y="2055038"/>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06400" lvl="1" marL="9144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06400" lvl="2" marL="13716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406400" lvl="3" marL="18288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18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E9E6"/>
            </a:gs>
            <a:gs pos="100000">
              <a:srgbClr val="C9C5C0"/>
            </a:gs>
          </a:gsLst>
          <a:path path="circle">
            <a:fillToRect b="50%" l="50%" r="50%" t="50%"/>
          </a:path>
          <a:tileRect/>
        </a:gradFill>
      </p:bgPr>
    </p:bg>
    <p:spTree>
      <p:nvGrpSpPr>
        <p:cNvPr id="54" name="Shape 54"/>
        <p:cNvGrpSpPr/>
        <p:nvPr/>
      </p:nvGrpSpPr>
      <p:grpSpPr>
        <a:xfrm>
          <a:off x="0" y="0"/>
          <a:ext cx="0" cy="0"/>
          <a:chOff x="0" y="0"/>
          <a:chExt cx="0" cy="0"/>
        </a:xfrm>
      </p:grpSpPr>
      <p:sp>
        <p:nvSpPr>
          <p:cNvPr id="55" name="Google Shape;55;p14"/>
          <p:cNvSpPr/>
          <p:nvPr/>
        </p:nvSpPr>
        <p:spPr>
          <a:xfrm>
            <a:off x="0" y="2019476"/>
            <a:ext cx="9144000" cy="4105941"/>
          </a:xfrm>
          <a:prstGeom prst="rect">
            <a:avLst/>
          </a:prstGeom>
          <a:gradFill>
            <a:gsLst>
              <a:gs pos="0">
                <a:srgbClr val="DFDBD5">
                  <a:alpha val="0"/>
                </a:srgbClr>
              </a:gs>
              <a:gs pos="100000">
                <a:schemeClr val="lt2"/>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 name="Google Shape;56;p14"/>
          <p:cNvPicPr preferRelativeResize="0"/>
          <p:nvPr/>
        </p:nvPicPr>
        <p:blipFill rotWithShape="1">
          <a:blip r:embed="rId1">
            <a:alphaModFix/>
          </a:blip>
          <a:srcRect b="-1538" l="0" r="0" t="1538"/>
          <a:stretch/>
        </p:blipFill>
        <p:spPr>
          <a:xfrm>
            <a:off x="0" y="6126480"/>
            <a:ext cx="9144000" cy="557213"/>
          </a:xfrm>
          <a:prstGeom prst="rect">
            <a:avLst/>
          </a:prstGeom>
          <a:noFill/>
          <a:ln>
            <a:noFill/>
          </a:ln>
        </p:spPr>
      </p:pic>
      <p:sp>
        <p:nvSpPr>
          <p:cNvPr id="57" name="Google Shape;57;p14"/>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Gill Sans"/>
              <a:buNone/>
              <a:defRPr b="0" i="0" sz="32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 name="Google Shape;58;p14"/>
          <p:cNvSpPr txBox="1"/>
          <p:nvPr>
            <p:ph idx="1" type="body"/>
          </p:nvPr>
        </p:nvSpPr>
        <p:spPr>
          <a:xfrm>
            <a:off x="1088684" y="2015732"/>
            <a:ext cx="7202456" cy="3450613"/>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Gill Sans"/>
                <a:ea typeface="Gill Sans"/>
                <a:cs typeface="Gill Sans"/>
                <a:sym typeface="Gill Sans"/>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Gill Sans"/>
                <a:ea typeface="Gill Sans"/>
                <a:cs typeface="Gill Sans"/>
                <a:sym typeface="Gill Sans"/>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Gill Sans"/>
                <a:ea typeface="Gill Sans"/>
                <a:cs typeface="Gill Sans"/>
                <a:sym typeface="Gill Sans"/>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Gill Sans"/>
                <a:ea typeface="Gill Sans"/>
                <a:cs typeface="Gill Sans"/>
                <a:sym typeface="Gill Sans"/>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9pPr>
          </a:lstStyle>
          <a:p/>
        </p:txBody>
      </p:sp>
      <p:sp>
        <p:nvSpPr>
          <p:cNvPr id="59" name="Google Shape;59;p14"/>
          <p:cNvSpPr txBox="1"/>
          <p:nvPr>
            <p:ph idx="10" type="dt"/>
          </p:nvPr>
        </p:nvSpPr>
        <p:spPr>
          <a:xfrm>
            <a:off x="5665604" y="330370"/>
            <a:ext cx="2625536" cy="309201"/>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60" name="Google Shape;60;p14"/>
          <p:cNvSpPr txBox="1"/>
          <p:nvPr>
            <p:ph idx="11" type="ftr"/>
          </p:nvPr>
        </p:nvSpPr>
        <p:spPr>
          <a:xfrm>
            <a:off x="1088684" y="329307"/>
            <a:ext cx="4454127" cy="309201"/>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61" name="Google Shape;61;p14"/>
          <p:cNvSpPr txBox="1"/>
          <p:nvPr>
            <p:ph idx="12" type="sldNum"/>
          </p:nvPr>
        </p:nvSpPr>
        <p:spPr>
          <a:xfrm>
            <a:off x="360045" y="798973"/>
            <a:ext cx="608264" cy="503578"/>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62" name="Google Shape;62;p14"/>
          <p:cNvCxnSpPr/>
          <p:nvPr/>
        </p:nvCxnSpPr>
        <p:spPr>
          <a:xfrm>
            <a:off x="0" y="6128413"/>
            <a:ext cx="9144000" cy="0"/>
          </a:xfrm>
          <a:prstGeom prst="straightConnector1">
            <a:avLst/>
          </a:prstGeom>
          <a:noFill/>
          <a:ln cap="flat" cmpd="sng" w="12700">
            <a:solidFill>
              <a:srgbClr val="000001">
                <a:alpha val="20000"/>
              </a:srgbClr>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tferrarini@lindenwood.edu" TargetMode="External"/><Relationship Id="rId4" Type="http://schemas.openxmlformats.org/officeDocument/2006/relationships/hyperlink" Target="mailto:Scott.Niederjohn@cuw.edu" TargetMode="External"/><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hyperlink" Target="http://www.wohlpublishing.com/economicepisodes/EEAH_Poster.pdf" TargetMode="External"/><Relationship Id="rId4" Type="http://schemas.openxmlformats.org/officeDocument/2006/relationships/image" Target="../media/image23.png"/><Relationship Id="rId5"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d3d3LndvaGxwdWJsaXNoaW5nLmNvbS9lY29ub21pY2VwaXNvZGVzL0VFQUhfUG9zdGVyLnBkZiIsImFuc3dlcnMiOltdfQ==pearId=magic-pear-shape-identifier" TargetMode="External"/><Relationship Id="rId6" Type="http://schemas.openxmlformats.org/officeDocument/2006/relationships/image" Target="../media/image28.png"/><Relationship Id="rId7" Type="http://schemas.openxmlformats.org/officeDocument/2006/relationships/hyperlink" Target="http://dontchangethislink.peardeckmagic.zone?eyJ0eXBlIjoiZ29vZ2xlLXNsaWRlcy1hZGRvbi1yZXNwb25zZS1mb290ZXIiLCJsYXN0RWRpdGVkQnkiOiIxMTIyMzUwNDIwMzcyNjQzMjgzNzAiLCJwcmVzZW50YXRpb25JZCI6IjE3ZnVFX3VkbGNMem9mcHdSb08zOVRzNm5yaVp6M2V3OVJYNHRoemZpSVpvIiwiY29udGVudElkIjoiY3VzdG9tLXJlc3BvbnNlLWVtYmVkZGVkV2Vic2l0ZSIsInNsaWRlSWQiOiJnMTEyNGY0ZGI1MTNfMV8xMjEiLCJjb250ZW50SW5zdGFuY2VJZCI6IjE3ZnVFX3VkbGNMem9mcHdSb08zOVRzNm5yaVp6M2V3OVJYNHRoemZpSVpvL2VmYjE3ZGVlLWU4MGEtNGM4ZC1hZjY3LTAwZDkyMjVlMjRlNyJ9pearId=magic-pear-metadata-identifier" TargetMode="External"/><Relationship Id="rId8"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hyperlink" Target="https://www.loc.gov/rr/print/list/085_disc.html" TargetMode="External"/><Relationship Id="rId4" Type="http://schemas.openxmlformats.org/officeDocument/2006/relationships/image" Target="../media/image40.jpg"/><Relationship Id="rId9" Type="http://schemas.openxmlformats.org/officeDocument/2006/relationships/hyperlink" Target="http://dontchangethislink.peardeckmagic.zone?eyJ0eXBlIjoiZ29vZ2xlLXNsaWRlcy1hZGRvbi1yZXNwb25zZS1mb290ZXIiLCJsYXN0RWRpdGVkQnkiOiIxMTIyMzUwNDIwMzcyNjQzMjgzNzAiLCJwcmVzZW50YXRpb25JZCI6IjE3ZnVFX3VkbGNMem9mcHdSb08zOVRzNm5yaVp6M2V3OVJYNHRoemZpSVpvIiwiY29udGVudElkIjoiY3VzdG9tLXJlc3BvbnNlLWVtYmVkZGVkV2Vic2l0ZSIsInNsaWRlSWQiOiJnMTEyNGY0ZGI1MTNfMV8xNDYiLCJjb250ZW50SW5zdGFuY2VJZCI6IjE3ZnVFX3VkbGNMem9mcHdSb08zOVRzNm5yaVp6M2V3OVJYNHRoemZpSVpvL2MxY2FmMTgwLTA0MjAtNDg3YS05ZDM3LTk2OTA3NTMwMTkwNiJ9pearId=magic-pear-metadata-identifier" TargetMode="External"/><Relationship Id="rId5" Type="http://schemas.openxmlformats.org/officeDocument/2006/relationships/image" Target="../media/image47.jpg"/><Relationship Id="rId6" Type="http://schemas.openxmlformats.org/officeDocument/2006/relationships/image" Target="../media/image53.png"/><Relationship Id="rId7"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d3d3LmxvYy5nb3YvcnIvcHJpbnQvbGlzdC8wODVfZGlzYy5odG1sIiwiYW5zd2VycyI6W119pearId=magic-pear-shape-identifier" TargetMode="External"/><Relationship Id="rId8"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s://constitution.congress.gov/browse/essay/amdt14-S1-4-1-3-1-2-1-1/ALDE_00000819/" TargetMode="Externa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3.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hyperlink" Target="https://www.loc.gov/exhibits/civil-rights-act/civil-rights-act-of-1964.html" TargetMode="External"/><Relationship Id="rId4" Type="http://schemas.openxmlformats.org/officeDocument/2006/relationships/hyperlink" Target="https://www.archives.gov/legislative/features/voting-rights-1965" TargetMode="External"/><Relationship Id="rId5"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7.jp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econedlink.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71.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45.png"/><Relationship Id="rId6" Type="http://schemas.openxmlformats.org/officeDocument/2006/relationships/hyperlink" Target="http://dontchangethislink.peardeckmagic.zone?eyJ0eXBlIjoiZ29vZ2xlLXNsaWRlcy1hZGRvbi1yZXNwb25zZS1mb290ZXIiLCJsYXN0RWRpdGVkQnkiOiIxMTIyMzUwNDIwMzcyNjQzMjgzNzAiLCJwcmVzZW50YXRpb25JZCI6IjFtb3djNDBHaFA4aDh5NGpMVjVMNTJ0T1ZGbXpJa1Npd3hpN1VZV1NQalZRIiwiY29udGVudElkIjoiY3VzdG9tLXJlc3BvbnNlLWZyZWVSZXNwb25zZS10ZXh0Iiwic2xpZGVJZCI6InAyMCIsImNvbnRlbnRJbnN0YW5jZUlkIjoiMW1vd2M0MEdoUDhoOHk0akxWNUw1MnRPVkZteklrU2l3eGk3VVlXU1BqVlEvN2IxNzY0YmUtY2M4NS00ZjE4LWI1MTAtYzNmYzNjMDkzNTFkIn0=pearId=magic-pear-metadata-identifie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5.jpg"/></Relationships>
</file>

<file path=ppt/slides/_rels/slide22.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hyperlink" Target="https://youtu.be/ibmOfEQs1qY?t=405" TargetMode="External"/><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s://youtu.be/ibmOfEQs1qY?t=405" TargetMode="External"/><Relationship Id="rId4" Type="http://schemas.openxmlformats.org/officeDocument/2006/relationships/image" Target="../media/image38.jpg"/><Relationship Id="rId9" Type="http://schemas.openxmlformats.org/officeDocument/2006/relationships/image" Target="../media/image29.jpg"/><Relationship Id="rId5" Type="http://schemas.openxmlformats.org/officeDocument/2006/relationships/image" Target="../media/image44.jpg"/><Relationship Id="rId6"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eW91dHUuYmUvaWJtT2ZFUXMxcVk/dD00MDUiLCJhbnN3ZXJzIjpbXX0=pearId=magic-pear-shape-identifier" TargetMode="External"/><Relationship Id="rId7" Type="http://schemas.openxmlformats.org/officeDocument/2006/relationships/image" Target="../media/image49.png"/><Relationship Id="rId8" Type="http://schemas.openxmlformats.org/officeDocument/2006/relationships/hyperlink" Target="http://dontchangethislink.peardeckmagic.zone?eyJ0eXBlIjoiZ29vZ2xlLXNsaWRlcy1hZGRvbi1yZXNwb25zZS1mb290ZXIiLCJsYXN0RWRpdGVkQnkiOiIxMTIyMzUwNDIwMzcyNjQzMjgzNzAiLCJwcmVzZW50YXRpb25JZCI6IjE3ZnVFX3VkbGNMem9mcHdSb08zOVRzNm5yaVp6M2V3OVJYNHRoemZpSVpvIiwiY29udGVudElkIjoiY3VzdG9tLXJlc3BvbnNlLWVtYmVkZGVkV2Vic2l0ZSIsInNsaWRlSWQiOiJnMTEyNGY0ZGI1MTNfMV8xOTkiLCJjb250ZW50SW5zdGFuY2VJZCI6IjE3ZnVFX3VkbGNMem9mcHdSb08zOVRzNm5yaVp6M2V3OVJYNHRoemZpSVpvL2NmNGRiNzAzLTU3YjQtNDc4Ni1iMDViLWU1Yjg5MGMwMDU0OSJ9pearId=magic-pear-metadata-identifie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43.jp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41.png"/><Relationship Id="rId6" Type="http://schemas.openxmlformats.org/officeDocument/2006/relationships/hyperlink" Target="http://dontchangethislink.peardeckmagic.zone?eyJ0eXBlIjoiZ29vZ2xlLXNsaWRlcy1hZGRvbi1yZXNwb25zZS1mb290ZXIiLCJsYXN0RWRpdGVkQnkiOiIxMTIyMzUwNDIwMzcyNjQzMjgzNzAiLCJwcmVzZW50YXRpb25JZCI6IjFtb3djNDBHaFA4aDh5NGpMVjVMNTJ0T1ZGbXpJa1Npd3hpN1VZV1NQalZRIiwiY29udGVudElkIjoiY3VzdG9tLXJlc3BvbnNlLWZyZWVSZXNwb25zZS10ZXh0Iiwic2xpZGVJZCI6InAyNSIsImNvbnRlbnRJbnN0YW5jZUlkIjoiMW1vd2M0MEdoUDhoOHk0akxWNUw1MnRPVkZteklrU2l3eGk3VVlXU1BqVlEvMTcxYTQ3MTAtOTQyZS00OTJhLWFhZTAtODk3YzRjMDAzNTU3In0=pearId=magic-pear-metadata-identifier" TargetMode="External"/><Relationship Id="rId7"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5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75.png"/><Relationship Id="rId4" Type="http://schemas.openxmlformats.org/officeDocument/2006/relationships/image" Target="../media/image16.jpg"/><Relationship Id="rId5" Type="http://schemas.openxmlformats.org/officeDocument/2006/relationships/hyperlink" Target="http://dontchangethislink.peardeckmagic.zone?eyJ0eXBlIjoiZHJhZ2dhYmxlIiwiZHJhZ2dhYmxlcyI6W3siaWQiOiJkcmFnZ2FibGUwIiwidHlwZSI6Imljb24iLCJpY29uIjp7ImlkIjoiZGVmYXVsdC10aHVtYnMtdXAifSwiY29sb3IiOiIjNThCNzRFIn0seyJpZCI6ImRyYWdnYWJsZTEiLCJ0eXBlIjoiaWNvbiIsImljb24iOnsiaWQiOiJkZWZhdWx0LXRodW1icy1kb3duIn0sImNvbG9yIjoiI0Q1MUQyOCJ9LHsiaWQiOiJkcmFnZ2FibGUyIiwidHlwZSI6Imhvcml6b250YWwtbGluZSIsImljb24iOnsiaWQiOiJkZWZhdWx0LWhvcml6b250YWwtbGluZSJ9LCJjb2xvciI6IiNlZjlhMTQifV0sImRyYWdnYWJsZVNpemUiOjEyLjYsImVtYmVkZGFibGVVcmwiOiJodHRwczovLyIsImFuc3dlcnMiOltdfQ==pearId=magic-pear-shape-identifier" TargetMode="External"/><Relationship Id="rId6" Type="http://schemas.openxmlformats.org/officeDocument/2006/relationships/image" Target="../media/image63.png"/><Relationship Id="rId7" Type="http://schemas.openxmlformats.org/officeDocument/2006/relationships/hyperlink" Target="http://dontchangethislink.peardeckmagic.zone?eyJ0eXBlIjoiZ29vZ2xlLXNsaWRlcy1hZGRvbi1yZXNwb25zZS1mb290ZXIiLCJsYXN0RWRpdGVkQnkiOiIxMTIyMzUwNDIwMzcyNjQzMjgzNzAiLCJwcmVzZW50YXRpb25JZCI6IjFtb3djNDBHaFA4aDh5NGpMVjVMNTJ0T1ZGbXpJa1Npd3hpN1VZV1NQalZRIiwiY29udGVudElkIjoiY3VzdG9tLXJlc3BvbnNlLWRyYWdnYWJsZSIsInNsaWRlSWQiOiJwMjkiLCJjb250ZW50SW5zdGFuY2VJZCI6IjFtb3djNDBHaFA4aDh5NGpMVjVMNTJ0T1ZGbXpJa1Npd3hpN1VZV1NQalZRLzE4YjJhMDljLTUwYzgtNDk1YS04NWQyLWM4Mjg2Y2FkNmQyOCJ9pearId=magic-pear-metadata-identifi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econedlink.org/professional-developmen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52.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61.png"/><Relationship Id="rId5"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hyperlink" Target="http://dontchangethislink.peardeckmagic.zone?eyJ0eXBlIjoiZHJhZ2dhYmxlIiwiZHJhZ2dhYmxlcyI6W3siaWQiOiJkcmFnZ2FibGUwIiwidHlwZSI6Imljb24iLCJpY29uIjp7ImlkIjoiZGVmYXVsdC10aHVtYnMtdXAifSwiY29sb3IiOiIjNThCNzRFIn1dLCJkcmFnZ2FibGVTaXplIjoxMi42LCJlbWJlZGRhYmxlVXJsIjoiaHR0cHM6Ly8iLCJhbnN3ZXJzIjpbXX0=pearId=magic-pear-shape-identifier" TargetMode="External"/><Relationship Id="rId7" Type="http://schemas.openxmlformats.org/officeDocument/2006/relationships/image" Target="../media/image58.png"/><Relationship Id="rId8" Type="http://schemas.openxmlformats.org/officeDocument/2006/relationships/hyperlink" Target="http://dontchangethislink.peardeckmagic.zone?eyJ0eXBlIjoiZ29vZ2xlLXNsaWRlcy1hZGRvbi1yZXNwb25zZS1mb290ZXIiLCJsYXN0RWRpdGVkQnkiOiIxMTIyMzUwNDIwMzcyNjQzMjgzNzAiLCJwcmVzZW50YXRpb25JZCI6IjFtb3djNDBHaFA4aDh5NGpMVjVMNTJ0T1ZGbXpJa1Npd3hpN1VZV1NQalZRIiwiY29udGVudElkIjoiY3VzdG9tLXJlc3BvbnNlLWRyYWdnYWJsZSIsInNsaWRlSWQiOiJnMTEyYTFiMjY2ODBfMF80IiwiY29udGVudEluc3RhbmNlSWQiOiIxbW93YzQwR2hQOGg4eTRqTFY1TDUydE9WRm16SWtTaXd4aTdVWVdTUGpWUS8wYTlkN2QyNC1lYzM1LTQ1NWYtODgwMy03OGY1NTQ0YTZhZGMifQ==pearId=magic-pear-metadata-identifie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5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6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6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9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7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jp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20.png"/><Relationship Id="rId8" Type="http://schemas.openxmlformats.org/officeDocument/2006/relationships/image" Target="../media/image2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74.png"/><Relationship Id="rId4" Type="http://schemas.openxmlformats.org/officeDocument/2006/relationships/image" Target="../media/image7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82.jpg"/><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80.png"/><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8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80.png"/></Relationships>
</file>

<file path=ppt/slides/_rels/slide5.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62.png"/><Relationship Id="rId5" Type="http://schemas.openxmlformats.org/officeDocument/2006/relationships/image" Target="../media/image6.png"/><Relationship Id="rId6" Type="http://schemas.openxmlformats.org/officeDocument/2006/relationships/image" Target="../media/image21.png"/><Relationship Id="rId7" Type="http://schemas.openxmlformats.org/officeDocument/2006/relationships/image" Target="../media/image25.png"/><Relationship Id="rId8"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8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image" Target="../media/image79.jpg"/><Relationship Id="rId4" Type="http://schemas.openxmlformats.org/officeDocument/2006/relationships/hyperlink" Target="https://www.youtube.com/watch?v=pbC710q7siw" TargetMode="External"/><Relationship Id="rId5"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d3d3LnlvdXR1YmUuY29tL3dhdGNoP3Y9cGJDNzEwcTdzaXciLCJhbnN3ZXJzIjpbXX0=pearId=magic-pear-shape-identifier" TargetMode="External"/><Relationship Id="rId6" Type="http://schemas.openxmlformats.org/officeDocument/2006/relationships/image" Target="../media/image83.png"/><Relationship Id="rId7" Type="http://schemas.openxmlformats.org/officeDocument/2006/relationships/hyperlink" Target="http://dontchangethislink.peardeckmagic.zone?eyJ0eXBlIjoiZ29vZ2xlLXNsaWRlcy1hZGRvbi1yZXNwb25zZS1mb290ZXIiLCJsYXN0RWRpdGVkQnkiOiIxMTIyMzUwNDIwMzcyNjQzMjgzNzAiLCJwcmVzZW50YXRpb25JZCI6IjE3ZnVFX3VkbGNMem9mcHdSb08zOVRzNm5yaVp6M2V3OVJYNHRoemZpSVpvIiwiY29udGVudElkIjoiY3VzdG9tLXJlc3BvbnNlLWVtYmVkZGVkV2Vic2l0ZSIsInNsaWRlSWQiOiJnMTEyNGY0ZGI1MTNfMV80MTMiLCJjb250ZW50SW5zdGFuY2VJZCI6IjE3ZnVFX3VkbGNMem9mcHdSb08zOVRzNm5yaVp6M2V3OVJYNHRoemZpSVpvL2I5NTFiNmRkLTA3ZTAtNDlkMS1hNzIxLTczNGU2YmIzZTc0ZiJ9pearId=magic-pear-metadata-identifier" TargetMode="External"/><Relationship Id="rId8" Type="http://schemas.openxmlformats.org/officeDocument/2006/relationships/image" Target="../media/image2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39.png"/><Relationship Id="rId4" Type="http://schemas.openxmlformats.org/officeDocument/2006/relationships/image" Target="../media/image8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39.png"/><Relationship Id="rId4" Type="http://schemas.openxmlformats.org/officeDocument/2006/relationships/image" Target="../media/image8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image" Target="../media/image96.png"/><Relationship Id="rId4"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ZWNvbmVkbGluay5vcmcvcmVzb3VyY2VzL2ludmVzdGlnYXRpbmctdGhlLW9yaWdpbnMtb2YtdGhlLWFmcmljYW4tYW1lcmljYW4tbWlkZGxlLWNsYXNzLWFuZC1lbnRyZXByZW5ldXJzaGlwLyIsImFuc3dlcnMiOltdfQ==pearId=magic-pear-shape-identifier" TargetMode="External"/><Relationship Id="rId9" Type="http://schemas.openxmlformats.org/officeDocument/2006/relationships/image" Target="../media/image29.jpg"/><Relationship Id="rId5" Type="http://schemas.openxmlformats.org/officeDocument/2006/relationships/image" Target="../media/image94.png"/><Relationship Id="rId6" Type="http://schemas.openxmlformats.org/officeDocument/2006/relationships/hyperlink" Target="http://dontchangethislink.peardeckmagic.zone?eyJ0eXBlIjoiZ29vZ2xlLXNsaWRlcy1hZGRvbi1yZXNwb25zZS1mb290ZXIiLCJsYXN0RWRpdGVkQnkiOiIxMTIyMzUwNDIwMzcyNjQzMjgzNzAiLCJwcmVzZW50YXRpb25JZCI6IjE3ZnVFX3VkbGNMem9mcHdSb08zOVRzNm5yaVp6M2V3OVJYNHRoemZpSVpvIiwiY29udGVudElkIjoiY3VzdG9tLXJlc3BvbnNlLWVtYmVkZGVkV2Vic2l0ZSIsInNsaWRlSWQiOiJnMTEwMTVlMzZjNzVfMF8xNyIsImNvbnRlbnRJbnN0YW5jZUlkIjoiMTdmdUVfdWRsY0x6b2Zwd1JvTzM5VHM2bnJpWnozZXc5Ulg0dGh6ZmlJWm8vMDNiYTdlYmUtZmIyYy00Y2VlLWJjYTMtOWNjZmNjYzVjMGYwIn0=pearId=magic-pear-metadata-identifier" TargetMode="External"/><Relationship Id="rId7" Type="http://schemas.openxmlformats.org/officeDocument/2006/relationships/image" Target="../media/image85.png"/><Relationship Id="rId8"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hyperlink" Target="https://ewwcee.org/educators/seminars" TargetMode="External"/><Relationship Id="rId4" Type="http://schemas.openxmlformats.org/officeDocument/2006/relationships/hyperlink" Target="https://www.fcee.org/teaching-economics-in-american-history" TargetMode="External"/><Relationship Id="rId5" Type="http://schemas.openxmlformats.org/officeDocument/2006/relationships/hyperlink" Target="https://www.eventbrite.com/e/economic-episodes-in-american-history-tickets-254868216697" TargetMode="External"/><Relationship Id="rId6" Type="http://schemas.openxmlformats.org/officeDocument/2006/relationships/image" Target="../media/image8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95.jpg"/><Relationship Id="rId4" Type="http://schemas.openxmlformats.org/officeDocument/2006/relationships/hyperlink" Target="https://docs.google.com/forms/d/e/1FAIpQLSe6gUa6huh1zhywgkVoRNwAi5OtP124joT4r7iHSYCMCE_44w/viewform" TargetMode="External"/><Relationship Id="rId9" Type="http://schemas.openxmlformats.org/officeDocument/2006/relationships/image" Target="../media/image29.jpg"/><Relationship Id="rId5" Type="http://schemas.openxmlformats.org/officeDocument/2006/relationships/image" Target="../media/image88.png"/><Relationship Id="rId6"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ZG9jcy5nb29nbGUuY29tL2Zvcm1zL2QvZS8xRkFJcFFMU2U2Z1VhNmh1aDF6aHl3Z2tWb1JOd0FpNU90UDEyNGpvVDRyN2lIU1lDTUNFXzQ0dy92aWV3Zm9ybSIsImFuc3dlcnMiOltdfQ==pearId=magic-pear-shape-identifier" TargetMode="External"/><Relationship Id="rId7" Type="http://schemas.openxmlformats.org/officeDocument/2006/relationships/image" Target="../media/image87.png"/><Relationship Id="rId8" Type="http://schemas.openxmlformats.org/officeDocument/2006/relationships/hyperlink" Target="http://dontchangethislink.peardeckmagic.zone?eyJ0eXBlIjoiZ29vZ2xlLXNsaWRlcy1hZGRvbi1yZXNwb25zZS1mb290ZXIiLCJsYXN0RWRpdGVkQnkiOiIxMTIyMzUwNDIwMzcyNjQzMjgzNzAiLCJwcmVzZW50YXRpb25JZCI6IjFtb3djNDBHaFA4aDh5NGpMVjVMNTJ0T1ZGbXpJa1Npd3hpN1VZV1NQalZRIiwiY29udGVudElkIjoiY3VzdG9tLXJlc3BvbnNlLWVtYmVkZGVkV2Vic2l0ZSIsInNsaWRlSWQiOiJwNjAiLCJjb250ZW50SW5zdGFuY2VJZCI6IjFtb3djNDBHaFA4aDh5NGpMVjVMNTJ0T1ZGbXpJa1Npd3hpN1VZV1NQalZRL2JkMzgxYmRjLTQ2YjUtNDNlZi05NDgzLTdmZDQ2YmNhODU2NiJ9pearId=magic-pear-metadata-identifier"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youtube.com/watch?v=ibmOfEQs1qY"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0.jpg"/><Relationship Id="rId4" Type="http://schemas.openxmlformats.org/officeDocument/2006/relationships/image" Target="../media/image89.png"/><Relationship Id="rId5" Type="http://schemas.openxmlformats.org/officeDocument/2006/relationships/image" Target="../media/image91.jpg"/><Relationship Id="rId6" Type="http://schemas.openxmlformats.org/officeDocument/2006/relationships/image" Target="../media/image98.jpg"/><Relationship Id="rId7" Type="http://schemas.openxmlformats.org/officeDocument/2006/relationships/image" Target="../media/image9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www.lindenwood.edu/academics/centers-institutes/economic-education-center/people/dr-tawni-hunt-ferrarini/" TargetMode="External"/><Relationship Id="rId4" Type="http://schemas.openxmlformats.org/officeDocument/2006/relationships/hyperlink" Target="mailto:tawni.ferrarini@gmail.com" TargetMode="External"/><Relationship Id="rId5" Type="http://schemas.openxmlformats.org/officeDocument/2006/relationships/hyperlink" Target="https://www.tawni.org/" TargetMode="External"/><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8.jpg"/><Relationship Id="rId9" Type="http://schemas.openxmlformats.org/officeDocument/2006/relationships/image" Target="../media/image16.jpg"/><Relationship Id="rId5" Type="http://schemas.openxmlformats.org/officeDocument/2006/relationships/image" Target="../media/image18.png"/><Relationship Id="rId6"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7" Type="http://schemas.openxmlformats.org/officeDocument/2006/relationships/image" Target="../media/image26.png"/><Relationship Id="rId8" Type="http://schemas.openxmlformats.org/officeDocument/2006/relationships/hyperlink" Target="http://dontchangethislink.peardeckmagic.zone?eyJ0eXBlIjoiZ29vZ2xlLXNsaWRlcy1hZGRvbi1yZXNwb25zZS1mb290ZXIiLCJsYXN0RWRpdGVkQnkiOiIxMTIyMzUwNDIwMzcyNjQzMjgzNzAiLCJwcmVzZW50YXRpb25JZCI6IjE3ZnVFX3VkbGNMem9mcHdSb08zOVRzNm5yaVp6M2V3OVJYNHRoemZpSVpvIiwiY29udGVudElkIjoiY3VzdG9tLXJlc3BvbnNlLWZyZWVSZXNwb25zZS10ZXh0Iiwic2xpZGVJZCI6ImcxMTI0ZjRkYjUxM18xXzExMiIsImNvbnRlbnRJbnN0YW5jZUlkIjoiMTdmdUVfdWRsY0x6b2Zwd1JvTzM5VHM2bnJpWnozZXc5Ulg0dGh6ZmlJWm8vMDEzMjEyMTEtYzQ3NC00MzE2LWFlODktNmE2NWQ5Y2ZiZDFiIn0=pearId=magic-pear-metadata-identifi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d3d3LmNvdW5jaWxmb3JlY29uZWQub3JnL3dwLWNvbnRlbnQvdXBsb2Fkcy8yMDEyLzAzL3ZvbHVudGFyeS1uYXRpb25hbC1jb250ZW50LXN0YW5kYXJkcy0yMDEwLnBkZiIsImFuc3dlcnMiOltdfQ==pearId=magic-pear-shape-identifier" TargetMode="External"/><Relationship Id="rId6" Type="http://schemas.openxmlformats.org/officeDocument/2006/relationships/image" Target="../media/image14.png"/><Relationship Id="rId7" Type="http://schemas.openxmlformats.org/officeDocument/2006/relationships/hyperlink" Target="http://dontchangethislink.peardeckmagic.zone?eyJ0eXBlIjoiZ29vZ2xlLXNsaWRlcy1hZGRvbi1yZXNwb25zZS1mb290ZXIiLCJsYXN0RWRpdGVkQnkiOiIxMTIyMzUwNDIwMzcyNjQzMjgzNzAiLCJwcmVzZW50YXRpb25JZCI6IjE3ZnVFX3VkbGNMem9mcHdSb08zOVRzNm5yaVp6M2V3OVJYNHRoemZpSVpvIiwiY29udGVudElkIjoiY3VzdG9tLXJlc3BvbnNlLWVtYmVkZGVkV2Vic2l0ZSIsInNsaWRlSWQiOiJnMTEyNjg3NTEyMDBfMF8xMiIsImNvbnRlbnRJbnN0YW5jZUlkIjoiMTdmdUVfdWRsY0x6b2Zwd1JvTzM5VHM2bnJpWnozZXc5Ulg0dGh6ZmlJWm8vNDY2ZTQyMzktMDUyYi00NDE1LTlkMDMtNjFiNDAwMTJkNzRjIn0=pearId=magic-pear-metadata-identifi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txBox="1"/>
          <p:nvPr>
            <p:ph type="ctrTitle"/>
          </p:nvPr>
        </p:nvSpPr>
        <p:spPr>
          <a:xfrm>
            <a:off x="808625" y="2448650"/>
            <a:ext cx="7772400" cy="3429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5000"/>
              </a:lnSpc>
              <a:spcBef>
                <a:spcPts val="0"/>
              </a:spcBef>
              <a:spcAft>
                <a:spcPts val="0"/>
              </a:spcAft>
              <a:buSzPct val="25925"/>
              <a:buNone/>
            </a:pPr>
            <a:br>
              <a:rPr lang="en-US" sz="6000"/>
            </a:br>
            <a:br>
              <a:rPr lang="en-US" sz="6000"/>
            </a:br>
            <a:br>
              <a:rPr b="1" lang="en-US" sz="6000"/>
            </a:br>
            <a:r>
              <a:rPr lang="en-US" sz="3288"/>
              <a:t>Tawni Hunt Ferrarini, PhD</a:t>
            </a:r>
            <a:endParaRPr sz="3288"/>
          </a:p>
          <a:p>
            <a:pPr indent="0" lvl="0" marL="0" rtl="0" algn="ctr">
              <a:lnSpc>
                <a:spcPct val="95000"/>
              </a:lnSpc>
              <a:spcBef>
                <a:spcPts val="0"/>
              </a:spcBef>
              <a:spcAft>
                <a:spcPts val="0"/>
              </a:spcAft>
              <a:buSzPct val="47310"/>
              <a:buNone/>
            </a:pPr>
            <a:r>
              <a:rPr lang="en-US" sz="3288"/>
              <a:t>Scott Niederjohn, PhD</a:t>
            </a:r>
            <a:br>
              <a:rPr lang="en-US" sz="4400"/>
            </a:br>
            <a:r>
              <a:rPr i="1" lang="en-US" sz="2200">
                <a:solidFill>
                  <a:schemeClr val="dk1"/>
                </a:solidFill>
                <a:latin typeface="Calibri"/>
                <a:ea typeface="Calibri"/>
                <a:cs typeface="Calibri"/>
                <a:sym typeface="Calibri"/>
              </a:rPr>
              <a:t>Presente</a:t>
            </a:r>
            <a:r>
              <a:rPr i="1" lang="en-US" sz="2200">
                <a:solidFill>
                  <a:schemeClr val="dk1"/>
                </a:solidFill>
              </a:rPr>
              <a:t>rs</a:t>
            </a:r>
            <a:br>
              <a:rPr lang="en-US" sz="1600"/>
            </a:br>
            <a:r>
              <a:rPr lang="en-US" sz="2200"/>
              <a:t>08 Feb 2022</a:t>
            </a:r>
            <a:br>
              <a:rPr lang="en-US" sz="1600">
                <a:solidFill>
                  <a:schemeClr val="dk1"/>
                </a:solidFill>
                <a:latin typeface="Calibri"/>
                <a:ea typeface="Calibri"/>
                <a:cs typeface="Calibri"/>
                <a:sym typeface="Calibri"/>
              </a:rPr>
            </a:br>
            <a:r>
              <a:rPr lang="en-US" sz="2200" u="sng">
                <a:solidFill>
                  <a:schemeClr val="hlink"/>
                </a:solidFill>
                <a:hlinkClick r:id="rId3"/>
              </a:rPr>
              <a:t>TFerrarini@lindenwood.edu</a:t>
            </a:r>
            <a:br>
              <a:rPr lang="en-US" sz="2200"/>
            </a:br>
            <a:r>
              <a:rPr lang="en-US" sz="2200" u="sng">
                <a:solidFill>
                  <a:schemeClr val="hlink"/>
                </a:solidFill>
                <a:hlinkClick r:id="rId4"/>
              </a:rPr>
              <a:t>Scott.Niederjohn@cuw.edu </a:t>
            </a:r>
            <a:r>
              <a:rPr lang="en-US" sz="2200"/>
              <a:t> </a:t>
            </a:r>
            <a:endParaRPr sz="2200">
              <a:solidFill>
                <a:schemeClr val="dk1"/>
              </a:solidFill>
            </a:endParaRPr>
          </a:p>
        </p:txBody>
      </p:sp>
      <p:pic>
        <p:nvPicPr>
          <p:cNvPr id="172" name="Google Shape;172;p29"/>
          <p:cNvPicPr preferRelativeResize="0"/>
          <p:nvPr/>
        </p:nvPicPr>
        <p:blipFill rotWithShape="1">
          <a:blip r:embed="rId5">
            <a:alphaModFix/>
          </a:blip>
          <a:srcRect b="0" l="0" r="0" t="0"/>
          <a:stretch/>
        </p:blipFill>
        <p:spPr>
          <a:xfrm>
            <a:off x="1624163" y="1504825"/>
            <a:ext cx="6141334" cy="21438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OVERVIEW</a:t>
            </a:r>
            <a:endParaRPr/>
          </a:p>
        </p:txBody>
      </p:sp>
      <p:sp>
        <p:nvSpPr>
          <p:cNvPr id="259" name="Google Shape;259;p38"/>
          <p:cNvSpPr txBox="1"/>
          <p:nvPr>
            <p:ph idx="1" type="body"/>
          </p:nvPr>
        </p:nvSpPr>
        <p:spPr>
          <a:xfrm>
            <a:off x="692200" y="1915025"/>
            <a:ext cx="8050500" cy="4310400"/>
          </a:xfrm>
          <a:prstGeom prst="rect">
            <a:avLst/>
          </a:prstGeom>
          <a:noFill/>
          <a:ln>
            <a:noFill/>
          </a:ln>
        </p:spPr>
        <p:txBody>
          <a:bodyPr anchorCtr="0" anchor="t" bIns="45700" lIns="91425" spcFirstLastPara="1" rIns="91425" wrap="square" tIns="45700">
            <a:normAutofit fontScale="85000" lnSpcReduction="20000"/>
          </a:bodyPr>
          <a:lstStyle/>
          <a:p>
            <a:pPr indent="-220027" lvl="0" marL="228600" rtl="0" algn="l">
              <a:lnSpc>
                <a:spcPct val="100000"/>
              </a:lnSpc>
              <a:spcBef>
                <a:spcPts val="1000"/>
              </a:spcBef>
              <a:spcAft>
                <a:spcPts val="0"/>
              </a:spcAft>
              <a:buSzPct val="90000"/>
              <a:buAutoNum type="arabicPeriod"/>
            </a:pPr>
            <a:r>
              <a:rPr lang="en-US"/>
              <a:t>Racial discrimination in the 1940s and 1950s</a:t>
            </a:r>
            <a:endParaRPr/>
          </a:p>
          <a:p>
            <a:pPr indent="-220027" lvl="0" marL="228600" rtl="0" algn="l">
              <a:lnSpc>
                <a:spcPct val="100000"/>
              </a:lnSpc>
              <a:spcBef>
                <a:spcPts val="1000"/>
              </a:spcBef>
              <a:spcAft>
                <a:spcPts val="0"/>
              </a:spcAft>
              <a:buSzPct val="90000"/>
              <a:buAutoNum type="arabicPeriod"/>
            </a:pPr>
            <a:r>
              <a:rPr lang="en-US"/>
              <a:t>What insights might economics and its </a:t>
            </a:r>
            <a:r>
              <a:rPr lang="en-US" u="sng">
                <a:solidFill>
                  <a:schemeClr val="hlink"/>
                </a:solidFill>
                <a:hlinkClick r:id="rId3"/>
              </a:rPr>
              <a:t>6 Core Principles</a:t>
            </a:r>
            <a:r>
              <a:rPr lang="en-US"/>
              <a:t> provide to explain the integration of Major League Baseball?</a:t>
            </a:r>
            <a:endParaRPr/>
          </a:p>
          <a:p>
            <a:pPr indent="-242824" lvl="1" marL="685800" rtl="0" algn="l">
              <a:lnSpc>
                <a:spcPct val="100000"/>
              </a:lnSpc>
              <a:spcBef>
                <a:spcPts val="500"/>
              </a:spcBef>
              <a:spcAft>
                <a:spcPts val="0"/>
              </a:spcAft>
              <a:buSzPct val="100000"/>
              <a:buChar char="•"/>
            </a:pPr>
            <a:r>
              <a:rPr lang="en-US" sz="2187"/>
              <a:t>Choices</a:t>
            </a:r>
            <a:endParaRPr sz="2187"/>
          </a:p>
          <a:p>
            <a:pPr indent="-242824" lvl="1" marL="685800" rtl="0" algn="l">
              <a:lnSpc>
                <a:spcPct val="100000"/>
              </a:lnSpc>
              <a:spcBef>
                <a:spcPts val="500"/>
              </a:spcBef>
              <a:spcAft>
                <a:spcPts val="0"/>
              </a:spcAft>
              <a:buSzPct val="100000"/>
              <a:buChar char="•"/>
            </a:pPr>
            <a:r>
              <a:rPr lang="en-US" sz="2187"/>
              <a:t>Costs</a:t>
            </a:r>
            <a:endParaRPr sz="2187"/>
          </a:p>
          <a:p>
            <a:pPr indent="-242824" lvl="1" marL="685800" rtl="0" algn="l">
              <a:lnSpc>
                <a:spcPct val="100000"/>
              </a:lnSpc>
              <a:spcBef>
                <a:spcPts val="500"/>
              </a:spcBef>
              <a:spcAft>
                <a:spcPts val="0"/>
              </a:spcAft>
              <a:buSzPct val="100000"/>
              <a:buChar char="•"/>
            </a:pPr>
            <a:r>
              <a:rPr lang="en-US" sz="2187"/>
              <a:t>Incentives</a:t>
            </a:r>
            <a:endParaRPr sz="2187"/>
          </a:p>
          <a:p>
            <a:pPr indent="-242824" lvl="1" marL="685800" rtl="0" algn="l">
              <a:lnSpc>
                <a:spcPct val="100000"/>
              </a:lnSpc>
              <a:spcBef>
                <a:spcPts val="500"/>
              </a:spcBef>
              <a:spcAft>
                <a:spcPts val="0"/>
              </a:spcAft>
              <a:buSzPct val="100000"/>
              <a:buChar char="•"/>
            </a:pPr>
            <a:r>
              <a:rPr lang="en-US" sz="2187"/>
              <a:t>Rules of the game – competition</a:t>
            </a:r>
            <a:endParaRPr sz="2187"/>
          </a:p>
          <a:p>
            <a:pPr indent="-242824" lvl="1" marL="685800" rtl="0" algn="l">
              <a:lnSpc>
                <a:spcPct val="100000"/>
              </a:lnSpc>
              <a:spcBef>
                <a:spcPts val="500"/>
              </a:spcBef>
              <a:spcAft>
                <a:spcPts val="0"/>
              </a:spcAft>
              <a:buSzPct val="100000"/>
              <a:buChar char="•"/>
            </a:pPr>
            <a:r>
              <a:rPr lang="en-US" sz="2187"/>
              <a:t>Voluntary trade creates wealth</a:t>
            </a:r>
            <a:endParaRPr sz="2187"/>
          </a:p>
          <a:p>
            <a:pPr indent="-242824" lvl="1" marL="685800" rtl="0" algn="l">
              <a:lnSpc>
                <a:spcPct val="100000"/>
              </a:lnSpc>
              <a:spcBef>
                <a:spcPts val="500"/>
              </a:spcBef>
              <a:spcAft>
                <a:spcPts val="0"/>
              </a:spcAft>
              <a:buSzPct val="100000"/>
              <a:buChar char="•"/>
            </a:pPr>
            <a:r>
              <a:rPr lang="en-US" sz="2187"/>
              <a:t>Unintended consequences</a:t>
            </a:r>
            <a:endParaRPr sz="2187"/>
          </a:p>
          <a:p>
            <a:pPr indent="-220027" lvl="0" marL="228600" rtl="0" algn="l">
              <a:lnSpc>
                <a:spcPct val="100000"/>
              </a:lnSpc>
              <a:spcBef>
                <a:spcPts val="1000"/>
              </a:spcBef>
              <a:spcAft>
                <a:spcPts val="0"/>
              </a:spcAft>
              <a:buSzPct val="90000"/>
              <a:buAutoNum type="arabicPeriod"/>
            </a:pPr>
            <a:r>
              <a:rPr lang="en-US"/>
              <a:t>Conclusions</a:t>
            </a:r>
            <a:endParaRPr/>
          </a:p>
          <a:p>
            <a:pPr indent="-220027" lvl="0" marL="228600" rtl="0" algn="l">
              <a:lnSpc>
                <a:spcPct val="100000"/>
              </a:lnSpc>
              <a:spcBef>
                <a:spcPts val="1000"/>
              </a:spcBef>
              <a:spcAft>
                <a:spcPts val="0"/>
              </a:spcAft>
              <a:buSzPct val="90000"/>
              <a:buAutoNum type="arabicPeriod"/>
            </a:pPr>
            <a:r>
              <a:rPr lang="en-US"/>
              <a:t>References</a:t>
            </a:r>
            <a:endParaRPr/>
          </a:p>
          <a:p>
            <a:pPr indent="-220027" lvl="0" marL="228600" rtl="0" algn="l">
              <a:lnSpc>
                <a:spcPct val="100000"/>
              </a:lnSpc>
              <a:spcBef>
                <a:spcPts val="1000"/>
              </a:spcBef>
              <a:spcAft>
                <a:spcPts val="0"/>
              </a:spcAft>
              <a:buSzPct val="90000"/>
              <a:buAutoNum type="arabicPeriod"/>
            </a:pPr>
            <a:r>
              <a:rPr lang="en-US"/>
              <a:t>Questions and Answers</a:t>
            </a:r>
            <a:endParaRPr/>
          </a:p>
          <a:p>
            <a:pPr indent="-220027" lvl="0" marL="228600" rtl="0" algn="l">
              <a:lnSpc>
                <a:spcPct val="100000"/>
              </a:lnSpc>
              <a:spcBef>
                <a:spcPts val="1000"/>
              </a:spcBef>
              <a:spcAft>
                <a:spcPts val="0"/>
              </a:spcAft>
              <a:buSzPct val="90000"/>
              <a:buAutoNum type="arabicPeriod"/>
            </a:pPr>
            <a:r>
              <a:rPr lang="en-US"/>
              <a:t>Thanks and Sign up for an EEAH BOOK, yes, your own copy!</a:t>
            </a:r>
            <a:endParaRPr/>
          </a:p>
        </p:txBody>
      </p:sp>
      <p:pic>
        <p:nvPicPr>
          <p:cNvPr id="260" name="Google Shape;260;p38"/>
          <p:cNvPicPr preferRelativeResize="0"/>
          <p:nvPr/>
        </p:nvPicPr>
        <p:blipFill rotWithShape="1">
          <a:blip r:embed="rId4">
            <a:alphaModFix/>
          </a:blip>
          <a:srcRect b="0" l="0" r="0" t="0"/>
          <a:stretch/>
        </p:blipFill>
        <p:spPr>
          <a:xfrm>
            <a:off x="6061075" y="2862533"/>
            <a:ext cx="1942650" cy="2415375"/>
          </a:xfrm>
          <a:prstGeom prst="rect">
            <a:avLst/>
          </a:prstGeom>
          <a:noFill/>
          <a:ln>
            <a:noFill/>
          </a:ln>
        </p:spPr>
      </p:pic>
      <p:sp>
        <p:nvSpPr>
          <p:cNvPr id="261" name="Google Shape;261;p38"/>
          <p:cNvSpPr txBox="1"/>
          <p:nvPr/>
        </p:nvSpPr>
        <p:spPr>
          <a:xfrm>
            <a:off x="5963475" y="5473625"/>
            <a:ext cx="31806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Gill Sans"/>
                <a:ea typeface="Gill Sans"/>
                <a:cs typeface="Gill Sans"/>
                <a:sym typeface="Gill Sans"/>
              </a:rPr>
              <a:t>Chapter 25: http://www.wohlpublishing.com/economicepisodes/</a:t>
            </a:r>
            <a:endParaRPr b="0" i="0" sz="900" u="none" cap="none" strike="noStrike">
              <a:solidFill>
                <a:srgbClr val="000000"/>
              </a:solidFill>
              <a:latin typeface="Gill Sans"/>
              <a:ea typeface="Gill Sans"/>
              <a:cs typeface="Gill Sans"/>
              <a:sym typeface="Gill Sans"/>
            </a:endParaRPr>
          </a:p>
        </p:txBody>
      </p:sp>
      <p:pic>
        <p:nvPicPr>
          <p:cNvPr id="262" name="Google Shape;262;p38">
            <a:hlinkClick r:id="rId5"/>
          </p:cNvPr>
          <p:cNvPicPr preferRelativeResize="0"/>
          <p:nvPr/>
        </p:nvPicPr>
        <p:blipFill rotWithShape="1">
          <a:blip r:embed="rId6">
            <a:alphaModFix/>
          </a:blip>
          <a:srcRect b="0" l="0" r="0" t="0"/>
          <a:stretch/>
        </p:blipFill>
        <p:spPr>
          <a:xfrm>
            <a:off x="0" y="6143625"/>
            <a:ext cx="9144000" cy="714375"/>
          </a:xfrm>
          <a:prstGeom prst="rect">
            <a:avLst/>
          </a:prstGeom>
          <a:noFill/>
          <a:ln>
            <a:noFill/>
          </a:ln>
        </p:spPr>
      </p:pic>
      <p:sp>
        <p:nvSpPr>
          <p:cNvPr id="263" name="Google Shape;263;p38">
            <a:hlinkClick r:id="rId7"/>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4" name="Google Shape;264;p38"/>
          <p:cNvPicPr preferRelativeResize="0"/>
          <p:nvPr/>
        </p:nvPicPr>
        <p:blipFill rotWithShape="1">
          <a:blip r:embed="rId8">
            <a:alphaModFix/>
          </a:blip>
          <a:srcRect b="0" l="0" r="0" t="0"/>
          <a:stretch/>
        </p:blipFill>
        <p:spPr>
          <a:xfrm>
            <a:off x="8083350" y="0"/>
            <a:ext cx="1060650" cy="1060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9"/>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4000"/>
              <a:t>JACKIE ROBINSON AND BASEBALL</a:t>
            </a:r>
            <a:endParaRPr/>
          </a:p>
        </p:txBody>
      </p:sp>
      <p:sp>
        <p:nvSpPr>
          <p:cNvPr id="270" name="Google Shape;270;p39"/>
          <p:cNvSpPr txBox="1"/>
          <p:nvPr>
            <p:ph idx="1" type="body"/>
          </p:nvPr>
        </p:nvSpPr>
        <p:spPr>
          <a:xfrm>
            <a:off x="1085498" y="2010878"/>
            <a:ext cx="3483864" cy="3448595"/>
          </a:xfrm>
          <a:prstGeom prst="rect">
            <a:avLst/>
          </a:prstGeom>
          <a:noFill/>
          <a:ln>
            <a:noFill/>
          </a:ln>
        </p:spPr>
        <p:txBody>
          <a:bodyPr anchorCtr="0" anchor="t" bIns="45700" lIns="91425" spcFirstLastPara="1" rIns="91425" wrap="square" tIns="45700">
            <a:normAutofit fontScale="77500" lnSpcReduction="20000"/>
          </a:bodyPr>
          <a:lstStyle/>
          <a:p>
            <a:pPr indent="-194310" lvl="0" marL="228600" rtl="0" algn="l">
              <a:lnSpc>
                <a:spcPct val="120000"/>
              </a:lnSpc>
              <a:spcBef>
                <a:spcPts val="0"/>
              </a:spcBef>
              <a:spcAft>
                <a:spcPts val="0"/>
              </a:spcAft>
              <a:buSzPct val="100000"/>
              <a:buChar char="•"/>
            </a:pPr>
            <a:r>
              <a:rPr lang="en-US" sz="2400"/>
              <a:t>Branch Rickey, President of the Brooklyn Dodgers, signed Jackie Robinson in 1946 to be the first African American player in the major leagues.  </a:t>
            </a:r>
            <a:endParaRPr/>
          </a:p>
          <a:p>
            <a:pPr indent="-194310" lvl="0" marL="228600" rtl="0" algn="l">
              <a:lnSpc>
                <a:spcPct val="120000"/>
              </a:lnSpc>
              <a:spcBef>
                <a:spcPts val="1000"/>
              </a:spcBef>
              <a:spcAft>
                <a:spcPts val="0"/>
              </a:spcAft>
              <a:buSzPct val="100000"/>
              <a:buChar char="•"/>
            </a:pPr>
            <a:r>
              <a:rPr lang="en-US" sz="2400"/>
              <a:t>It took courage to make the offer and to sign the contract.</a:t>
            </a:r>
            <a:endParaRPr/>
          </a:p>
          <a:p>
            <a:pPr indent="-194310" lvl="0" marL="228600" rtl="0" algn="l">
              <a:lnSpc>
                <a:spcPct val="120000"/>
              </a:lnSpc>
              <a:spcBef>
                <a:spcPts val="1000"/>
              </a:spcBef>
              <a:spcAft>
                <a:spcPts val="0"/>
              </a:spcAft>
              <a:buSzPct val="100000"/>
              <a:buChar char="•"/>
            </a:pPr>
            <a:r>
              <a:rPr lang="en-US" sz="2400"/>
              <a:t>Racial segregation in 1946 was widespread.</a:t>
            </a:r>
            <a:endParaRPr/>
          </a:p>
          <a:p>
            <a:pPr indent="-191849" lvl="0" marL="228600" rtl="0" algn="l">
              <a:lnSpc>
                <a:spcPct val="120000"/>
              </a:lnSpc>
              <a:spcBef>
                <a:spcPts val="1000"/>
              </a:spcBef>
              <a:spcAft>
                <a:spcPts val="0"/>
              </a:spcAft>
              <a:buSzPct val="100000"/>
              <a:buChar char="•"/>
            </a:pPr>
            <a:r>
              <a:rPr lang="en-US" sz="2350"/>
              <a:t>There was no DEI policy.</a:t>
            </a:r>
            <a:endParaRPr sz="2350">
              <a:highlight>
                <a:srgbClr val="00FF00"/>
              </a:highlight>
            </a:endParaRPr>
          </a:p>
        </p:txBody>
      </p:sp>
      <p:pic>
        <p:nvPicPr>
          <p:cNvPr id="271" name="Google Shape;271;p39"/>
          <p:cNvPicPr preferRelativeResize="0"/>
          <p:nvPr/>
        </p:nvPicPr>
        <p:blipFill rotWithShape="1">
          <a:blip r:embed="rId3">
            <a:alphaModFix/>
          </a:blip>
          <a:srcRect b="0" l="0" r="0" t="0"/>
          <a:stretch/>
        </p:blipFill>
        <p:spPr>
          <a:xfrm>
            <a:off x="4991348" y="1864194"/>
            <a:ext cx="3299792" cy="3634548"/>
          </a:xfrm>
          <a:prstGeom prst="rect">
            <a:avLst/>
          </a:prstGeom>
          <a:noFill/>
          <a:ln cap="flat" cmpd="sng" w="38100">
            <a:solidFill>
              <a:schemeClr val="accent1"/>
            </a:solidFill>
            <a:prstDash val="solid"/>
            <a:miter lim="800000"/>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0"/>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RACIAL DISCRIMINATION</a:t>
            </a:r>
            <a:endParaRPr/>
          </a:p>
        </p:txBody>
      </p:sp>
      <p:sp>
        <p:nvSpPr>
          <p:cNvPr id="277" name="Google Shape;277;p40"/>
          <p:cNvSpPr txBox="1"/>
          <p:nvPr>
            <p:ph idx="1" type="body"/>
          </p:nvPr>
        </p:nvSpPr>
        <p:spPr>
          <a:xfrm>
            <a:off x="1085500" y="2010875"/>
            <a:ext cx="3770400" cy="34485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SzPts val="2400"/>
              <a:buChar char="•"/>
            </a:pPr>
            <a:r>
              <a:rPr lang="en-US" sz="2400"/>
              <a:t>Jim Crow laws were enacted by several state and local governments as a way to segregate African Americans from whites.</a:t>
            </a:r>
            <a:endParaRPr sz="2400"/>
          </a:p>
          <a:p>
            <a:pPr indent="-228600" lvl="0" marL="228600" rtl="0" algn="l">
              <a:lnSpc>
                <a:spcPct val="120000"/>
              </a:lnSpc>
              <a:spcBef>
                <a:spcPts val="0"/>
              </a:spcBef>
              <a:spcAft>
                <a:spcPts val="0"/>
              </a:spcAft>
              <a:buSzPts val="2400"/>
              <a:buChar char="•"/>
            </a:pPr>
            <a:r>
              <a:rPr lang="en-US" sz="2400"/>
              <a:t>Institutions formally and informally influence behavior and affect choices.</a:t>
            </a:r>
            <a:endParaRPr sz="2400"/>
          </a:p>
          <a:p>
            <a:pPr indent="-228600" lvl="0" marL="228600" rtl="0" algn="l">
              <a:lnSpc>
                <a:spcPct val="120000"/>
              </a:lnSpc>
              <a:spcBef>
                <a:spcPts val="1000"/>
              </a:spcBef>
              <a:spcAft>
                <a:spcPts val="0"/>
              </a:spcAft>
              <a:buSzPts val="2400"/>
              <a:buNone/>
            </a:pPr>
            <a:r>
              <a:rPr lang="en-US" sz="2400"/>
              <a:t>  </a:t>
            </a:r>
            <a:endParaRPr/>
          </a:p>
        </p:txBody>
      </p:sp>
      <p:pic>
        <p:nvPicPr>
          <p:cNvPr descr="Image result for jim crow laws" id="278" name="Google Shape;278;p40"/>
          <p:cNvPicPr preferRelativeResize="0"/>
          <p:nvPr/>
        </p:nvPicPr>
        <p:blipFill rotWithShape="1">
          <a:blip r:embed="rId3">
            <a:alphaModFix/>
          </a:blip>
          <a:srcRect b="0" l="0" r="0" t="0"/>
          <a:stretch/>
        </p:blipFill>
        <p:spPr>
          <a:xfrm>
            <a:off x="5302526" y="2258115"/>
            <a:ext cx="3181350" cy="2401019"/>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RACIAL DISCRIMINATION</a:t>
            </a:r>
            <a:endParaRPr/>
          </a:p>
        </p:txBody>
      </p:sp>
      <p:sp>
        <p:nvSpPr>
          <p:cNvPr id="284" name="Google Shape;284;p41"/>
          <p:cNvSpPr txBox="1"/>
          <p:nvPr>
            <p:ph idx="2" type="body"/>
          </p:nvPr>
        </p:nvSpPr>
        <p:spPr>
          <a:xfrm>
            <a:off x="4639950" y="2081250"/>
            <a:ext cx="3815400" cy="34416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400"/>
              <a:buChar char="•"/>
            </a:pPr>
            <a:r>
              <a:rPr lang="en-US" sz="2400"/>
              <a:t>In the South, nearly every aspect of life was separate including public schools, buses, railroad passenger cars, restrooms, swimming pools, pool halls, and restaurants.  </a:t>
            </a:r>
            <a:endParaRPr/>
          </a:p>
          <a:p>
            <a:pPr indent="-101600" lvl="0" marL="228600" rtl="0" algn="l">
              <a:lnSpc>
                <a:spcPct val="120000"/>
              </a:lnSpc>
              <a:spcBef>
                <a:spcPts val="1000"/>
              </a:spcBef>
              <a:spcAft>
                <a:spcPts val="0"/>
              </a:spcAft>
              <a:buSzPts val="2000"/>
              <a:buNone/>
            </a:pPr>
            <a:r>
              <a:t/>
            </a:r>
            <a:endParaRPr/>
          </a:p>
        </p:txBody>
      </p:sp>
      <p:pic>
        <p:nvPicPr>
          <p:cNvPr id="285" name="Google Shape;285;p41"/>
          <p:cNvPicPr preferRelativeResize="0"/>
          <p:nvPr/>
        </p:nvPicPr>
        <p:blipFill rotWithShape="1">
          <a:blip r:embed="rId3">
            <a:alphaModFix/>
          </a:blip>
          <a:srcRect b="0" l="0" r="0" t="0"/>
          <a:stretch/>
        </p:blipFill>
        <p:spPr>
          <a:xfrm>
            <a:off x="1306996" y="2290303"/>
            <a:ext cx="2857500" cy="2171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2"/>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RACIAL DISCRIMINATION</a:t>
            </a:r>
            <a:endParaRPr/>
          </a:p>
        </p:txBody>
      </p:sp>
      <p:sp>
        <p:nvSpPr>
          <p:cNvPr id="291" name="Google Shape;291;p42"/>
          <p:cNvSpPr txBox="1"/>
          <p:nvPr>
            <p:ph idx="1" type="body"/>
          </p:nvPr>
        </p:nvSpPr>
        <p:spPr>
          <a:xfrm>
            <a:off x="1085498" y="2010878"/>
            <a:ext cx="3483864" cy="3448595"/>
          </a:xfrm>
          <a:prstGeom prst="rect">
            <a:avLst/>
          </a:prstGeom>
          <a:noFill/>
          <a:ln>
            <a:noFill/>
          </a:ln>
        </p:spPr>
        <p:txBody>
          <a:bodyPr anchorCtr="0" anchor="t" bIns="45700" lIns="91425" spcFirstLastPara="1" rIns="91425" wrap="square" tIns="45700">
            <a:normAutofit fontScale="92500" lnSpcReduction="20000"/>
          </a:bodyPr>
          <a:lstStyle/>
          <a:p>
            <a:pPr indent="-182880" lvl="0" marL="228600" rtl="0" algn="l">
              <a:lnSpc>
                <a:spcPct val="120000"/>
              </a:lnSpc>
              <a:spcBef>
                <a:spcPts val="0"/>
              </a:spcBef>
              <a:spcAft>
                <a:spcPts val="0"/>
              </a:spcAft>
              <a:buSzPct val="100000"/>
              <a:buChar char="•"/>
            </a:pPr>
            <a:r>
              <a:rPr lang="en-US" sz="2400"/>
              <a:t>The U.S. armed forces and several federal agencies were segregated.  </a:t>
            </a:r>
            <a:endParaRPr/>
          </a:p>
          <a:p>
            <a:pPr indent="-182880" lvl="0" marL="228600" rtl="0" algn="l">
              <a:lnSpc>
                <a:spcPct val="120000"/>
              </a:lnSpc>
              <a:spcBef>
                <a:spcPts val="1000"/>
              </a:spcBef>
              <a:spcAft>
                <a:spcPts val="0"/>
              </a:spcAft>
              <a:buSzPct val="100000"/>
              <a:buChar char="•"/>
            </a:pPr>
            <a:r>
              <a:rPr lang="en-US" sz="2400"/>
              <a:t>In the 1920s, an African American man could not enlist in the U.S. Navy. </a:t>
            </a:r>
            <a:endParaRPr sz="2400"/>
          </a:p>
          <a:p>
            <a:pPr indent="-182880" lvl="0" marL="228600" rtl="0" algn="l">
              <a:lnSpc>
                <a:spcPct val="120000"/>
              </a:lnSpc>
              <a:spcBef>
                <a:spcPts val="1000"/>
              </a:spcBef>
              <a:spcAft>
                <a:spcPts val="0"/>
              </a:spcAft>
              <a:buSzPct val="100000"/>
              <a:buChar char="•"/>
            </a:pPr>
            <a:r>
              <a:rPr lang="en-US" sz="2400"/>
              <a:t>The </a:t>
            </a:r>
            <a:r>
              <a:rPr lang="en-US" sz="2400" u="sng">
                <a:solidFill>
                  <a:schemeClr val="hlink"/>
                </a:solidFill>
                <a:hlinkClick r:id="rId3"/>
              </a:rPr>
              <a:t>Library of Congress</a:t>
            </a:r>
            <a:r>
              <a:rPr lang="en-US" sz="2400"/>
              <a:t> provides more images and information.</a:t>
            </a:r>
            <a:endParaRPr sz="2400"/>
          </a:p>
          <a:p>
            <a:pPr indent="-19050" lvl="0" marL="228600" rtl="0" algn="l">
              <a:lnSpc>
                <a:spcPct val="120000"/>
              </a:lnSpc>
              <a:spcBef>
                <a:spcPts val="1000"/>
              </a:spcBef>
              <a:spcAft>
                <a:spcPts val="0"/>
              </a:spcAft>
              <a:buSzPct val="100000"/>
              <a:buNone/>
            </a:pPr>
            <a:r>
              <a:t/>
            </a:r>
            <a:endParaRPr sz="3300"/>
          </a:p>
          <a:p>
            <a:pPr indent="-101600" lvl="0" marL="228600" rtl="0" algn="l">
              <a:lnSpc>
                <a:spcPct val="120000"/>
              </a:lnSpc>
              <a:spcBef>
                <a:spcPts val="1000"/>
              </a:spcBef>
              <a:spcAft>
                <a:spcPts val="0"/>
              </a:spcAft>
              <a:buSzPct val="100000"/>
              <a:buNone/>
            </a:pPr>
            <a:r>
              <a:t/>
            </a:r>
            <a:endParaRPr/>
          </a:p>
        </p:txBody>
      </p:sp>
      <p:pic>
        <p:nvPicPr>
          <p:cNvPr descr="Image result for racial segregation in the united states armed forces" id="292" name="Google Shape;292;p42"/>
          <p:cNvPicPr preferRelativeResize="0"/>
          <p:nvPr/>
        </p:nvPicPr>
        <p:blipFill rotWithShape="1">
          <a:blip r:embed="rId4">
            <a:alphaModFix/>
          </a:blip>
          <a:srcRect b="0" l="0" r="0" t="0"/>
          <a:stretch/>
        </p:blipFill>
        <p:spPr>
          <a:xfrm flipH="1">
            <a:off x="5008656" y="1975521"/>
            <a:ext cx="3282483" cy="1846397"/>
          </a:xfrm>
          <a:prstGeom prst="rect">
            <a:avLst/>
          </a:prstGeom>
          <a:noFill/>
          <a:ln>
            <a:noFill/>
          </a:ln>
        </p:spPr>
      </p:pic>
      <p:pic>
        <p:nvPicPr>
          <p:cNvPr descr="Image result for racial segregation in the united states armed forces" id="293" name="Google Shape;293;p42"/>
          <p:cNvPicPr preferRelativeResize="0"/>
          <p:nvPr/>
        </p:nvPicPr>
        <p:blipFill rotWithShape="1">
          <a:blip r:embed="rId5">
            <a:alphaModFix/>
          </a:blip>
          <a:srcRect b="0" l="0" r="0" t="0"/>
          <a:stretch/>
        </p:blipFill>
        <p:spPr>
          <a:xfrm>
            <a:off x="6967318" y="4154260"/>
            <a:ext cx="2176669" cy="1632503"/>
          </a:xfrm>
          <a:prstGeom prst="rect">
            <a:avLst/>
          </a:prstGeom>
          <a:noFill/>
          <a:ln>
            <a:noFill/>
          </a:ln>
        </p:spPr>
      </p:pic>
      <p:pic>
        <p:nvPicPr>
          <p:cNvPr id="294" name="Google Shape;294;p42"/>
          <p:cNvPicPr preferRelativeResize="0"/>
          <p:nvPr/>
        </p:nvPicPr>
        <p:blipFill rotWithShape="1">
          <a:blip r:embed="rId6">
            <a:alphaModFix/>
          </a:blip>
          <a:srcRect b="0" l="0" r="0" t="0"/>
          <a:stretch/>
        </p:blipFill>
        <p:spPr>
          <a:xfrm>
            <a:off x="4752620" y="4160272"/>
            <a:ext cx="2065630" cy="1620487"/>
          </a:xfrm>
          <a:prstGeom prst="rect">
            <a:avLst/>
          </a:prstGeom>
          <a:noFill/>
          <a:ln>
            <a:noFill/>
          </a:ln>
        </p:spPr>
      </p:pic>
      <p:pic>
        <p:nvPicPr>
          <p:cNvPr id="295" name="Google Shape;295;p42">
            <a:hlinkClick r:id="rId7"/>
          </p:cNvPr>
          <p:cNvPicPr preferRelativeResize="0"/>
          <p:nvPr/>
        </p:nvPicPr>
        <p:blipFill rotWithShape="1">
          <a:blip r:embed="rId8">
            <a:alphaModFix/>
          </a:blip>
          <a:srcRect b="0" l="0" r="0" t="0"/>
          <a:stretch/>
        </p:blipFill>
        <p:spPr>
          <a:xfrm>
            <a:off x="0" y="6143625"/>
            <a:ext cx="9144000" cy="714375"/>
          </a:xfrm>
          <a:prstGeom prst="rect">
            <a:avLst/>
          </a:prstGeom>
          <a:noFill/>
          <a:ln>
            <a:noFill/>
          </a:ln>
        </p:spPr>
      </p:pic>
      <p:sp>
        <p:nvSpPr>
          <p:cNvPr id="296" name="Google Shape;296;p42">
            <a:hlinkClick r:id="rId9"/>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3"/>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SUPREME COURT 1954</a:t>
            </a:r>
            <a:endParaRPr/>
          </a:p>
        </p:txBody>
      </p:sp>
      <p:sp>
        <p:nvSpPr>
          <p:cNvPr id="302" name="Google Shape;302;p43"/>
          <p:cNvSpPr txBox="1"/>
          <p:nvPr>
            <p:ph idx="2" type="body"/>
          </p:nvPr>
        </p:nvSpPr>
        <p:spPr>
          <a:xfrm>
            <a:off x="4810328" y="2017343"/>
            <a:ext cx="3483864" cy="344152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0000"/>
              </a:lnSpc>
              <a:spcBef>
                <a:spcPts val="0"/>
              </a:spcBef>
              <a:spcAft>
                <a:spcPts val="0"/>
              </a:spcAft>
              <a:buSzPts val="2400"/>
              <a:buChar char="•"/>
            </a:pPr>
            <a:r>
              <a:rPr lang="en-US" sz="2400"/>
              <a:t>In 1954, the U.S. Supreme Court declared state-sponsored school segregation to be unconstitutional.</a:t>
            </a:r>
            <a:endParaRPr sz="2400"/>
          </a:p>
          <a:p>
            <a:pPr indent="-228600" lvl="0" marL="228600" rtl="0" algn="l">
              <a:lnSpc>
                <a:spcPct val="120000"/>
              </a:lnSpc>
              <a:spcBef>
                <a:spcPts val="0"/>
              </a:spcBef>
              <a:spcAft>
                <a:spcPts val="0"/>
              </a:spcAft>
              <a:buSzPts val="2400"/>
              <a:buChar char="•"/>
            </a:pPr>
            <a:r>
              <a:rPr lang="en-US" sz="2400"/>
              <a:t>See</a:t>
            </a:r>
            <a:r>
              <a:rPr lang="en-US"/>
              <a:t> </a:t>
            </a:r>
            <a:r>
              <a:rPr lang="en-US" u="sng">
                <a:solidFill>
                  <a:schemeClr val="hlink"/>
                </a:solidFill>
                <a:hlinkClick r:id="rId3"/>
              </a:rPr>
              <a:t>Brown v. Board of Education (1954)</a:t>
            </a:r>
            <a:r>
              <a:rPr lang="en-US" sz="2400"/>
              <a:t>.</a:t>
            </a:r>
            <a:endParaRPr sz="2400"/>
          </a:p>
        </p:txBody>
      </p:sp>
      <p:pic>
        <p:nvPicPr>
          <p:cNvPr descr="http://www.gcsehistory.org.uk/modernworld/usa_civilrights/images/brown.jpg" id="303" name="Google Shape;303;p43"/>
          <p:cNvPicPr preferRelativeResize="0"/>
          <p:nvPr/>
        </p:nvPicPr>
        <p:blipFill rotWithShape="1">
          <a:blip r:embed="rId4">
            <a:alphaModFix/>
          </a:blip>
          <a:srcRect b="0" l="0" r="0" t="0"/>
          <a:stretch/>
        </p:blipFill>
        <p:spPr>
          <a:xfrm>
            <a:off x="1086913" y="2317282"/>
            <a:ext cx="3143250" cy="2676525"/>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4"/>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BUT, LITTLE CHANGED RIGHT AWAY</a:t>
            </a:r>
            <a:endParaRPr/>
          </a:p>
        </p:txBody>
      </p:sp>
      <p:sp>
        <p:nvSpPr>
          <p:cNvPr id="309" name="Google Shape;309;p44"/>
          <p:cNvSpPr txBox="1"/>
          <p:nvPr>
            <p:ph idx="1" type="body"/>
          </p:nvPr>
        </p:nvSpPr>
        <p:spPr>
          <a:xfrm>
            <a:off x="1085498" y="2010878"/>
            <a:ext cx="3483864" cy="3448595"/>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400"/>
              <a:buChar char="•"/>
            </a:pPr>
            <a:r>
              <a:rPr lang="en-US" sz="2400"/>
              <a:t>It would take years and additional court decisions and legislation before schools and other institutions would take actions regarding desegregation.  </a:t>
            </a:r>
            <a:endParaRPr i="1" sz="2400">
              <a:solidFill>
                <a:srgbClr val="CC0000"/>
              </a:solidFill>
            </a:endParaRPr>
          </a:p>
        </p:txBody>
      </p:sp>
      <p:pic>
        <p:nvPicPr>
          <p:cNvPr descr="http://3.bp.blogspot.com/_ffAhu4edwsE/TNbDibcBJSI/AAAAAAAAABo/MSgFS3TWDLA/s320/brown+vs+board+of+education+topeka.jpg" id="310" name="Google Shape;310;p44"/>
          <p:cNvPicPr preferRelativeResize="0"/>
          <p:nvPr/>
        </p:nvPicPr>
        <p:blipFill rotWithShape="1">
          <a:blip r:embed="rId3">
            <a:alphaModFix/>
          </a:blip>
          <a:srcRect b="0" l="0" r="0" t="0"/>
          <a:stretch/>
        </p:blipFill>
        <p:spPr>
          <a:xfrm>
            <a:off x="5872575" y="1883200"/>
            <a:ext cx="2743200" cy="2107425"/>
          </a:xfrm>
          <a:prstGeom prst="rect">
            <a:avLst/>
          </a:prstGeom>
          <a:noFill/>
          <a:ln>
            <a:noFill/>
          </a:ln>
        </p:spPr>
      </p:pic>
      <p:pic>
        <p:nvPicPr>
          <p:cNvPr descr="http://static.howstuffworks.com/gif/civil-rights-movement-5.jpg" id="311" name="Google Shape;311;p44"/>
          <p:cNvPicPr preferRelativeResize="0"/>
          <p:nvPr/>
        </p:nvPicPr>
        <p:blipFill rotWithShape="1">
          <a:blip r:embed="rId4">
            <a:alphaModFix/>
          </a:blip>
          <a:srcRect b="0" l="0" r="0" t="0"/>
          <a:stretch/>
        </p:blipFill>
        <p:spPr>
          <a:xfrm>
            <a:off x="5882896" y="3990635"/>
            <a:ext cx="2743200" cy="21074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5"/>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WHY SOME AND NOT OTHERS?</a:t>
            </a:r>
            <a:endParaRPr/>
          </a:p>
        </p:txBody>
      </p:sp>
      <p:sp>
        <p:nvSpPr>
          <p:cNvPr id="317" name="Google Shape;317;p45"/>
          <p:cNvSpPr txBox="1"/>
          <p:nvPr>
            <p:ph idx="2" type="body"/>
          </p:nvPr>
        </p:nvSpPr>
        <p:spPr>
          <a:xfrm>
            <a:off x="3860325" y="2017350"/>
            <a:ext cx="4904100" cy="43569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0000"/>
              </a:lnSpc>
              <a:spcBef>
                <a:spcPts val="0"/>
              </a:spcBef>
              <a:spcAft>
                <a:spcPts val="0"/>
              </a:spcAft>
              <a:buSzPts val="2400"/>
              <a:buChar char="•"/>
            </a:pPr>
            <a:r>
              <a:rPr lang="en-US" sz="2400"/>
              <a:t>Yet, some markets abandoned racial segregation well before more court decisions and the passage of the </a:t>
            </a:r>
            <a:r>
              <a:rPr lang="en-US" sz="2400" u="sng">
                <a:solidFill>
                  <a:schemeClr val="hlink"/>
                </a:solidFill>
                <a:hlinkClick r:id="rId3"/>
              </a:rPr>
              <a:t>Civil Rights Act of 1964</a:t>
            </a:r>
            <a:r>
              <a:rPr lang="en-US" sz="2400"/>
              <a:t> and the </a:t>
            </a:r>
            <a:r>
              <a:rPr lang="en-US" sz="2400" u="sng">
                <a:solidFill>
                  <a:schemeClr val="hlink"/>
                </a:solidFill>
                <a:hlinkClick r:id="rId4"/>
              </a:rPr>
              <a:t>Voting Rights Act of 1965</a:t>
            </a:r>
            <a:r>
              <a:rPr lang="en-US" sz="2400"/>
              <a:t>. </a:t>
            </a:r>
            <a:endParaRPr/>
          </a:p>
          <a:p>
            <a:pPr indent="-228600" lvl="0" marL="228600" rtl="0" algn="l">
              <a:lnSpc>
                <a:spcPct val="120000"/>
              </a:lnSpc>
              <a:spcBef>
                <a:spcPts val="1000"/>
              </a:spcBef>
              <a:spcAft>
                <a:spcPts val="0"/>
              </a:spcAft>
              <a:buSzPts val="2400"/>
              <a:buChar char="•"/>
            </a:pPr>
            <a:r>
              <a:rPr lang="en-US" sz="2400"/>
              <a:t>Why might some markets – like Major League Baseball – move more quickly toward </a:t>
            </a:r>
            <a:r>
              <a:rPr b="1" lang="en-US" sz="2400"/>
              <a:t>racial integration</a:t>
            </a:r>
            <a:r>
              <a:rPr lang="en-US" sz="2400"/>
              <a:t> than others? </a:t>
            </a:r>
            <a:endParaRPr/>
          </a:p>
          <a:p>
            <a:pPr indent="-101600" lvl="0" marL="228600" rtl="0" algn="l">
              <a:lnSpc>
                <a:spcPct val="120000"/>
              </a:lnSpc>
              <a:spcBef>
                <a:spcPts val="1000"/>
              </a:spcBef>
              <a:spcAft>
                <a:spcPts val="0"/>
              </a:spcAft>
              <a:buSzPts val="2000"/>
              <a:buNone/>
            </a:pPr>
            <a:r>
              <a:t/>
            </a:r>
            <a:endParaRPr/>
          </a:p>
        </p:txBody>
      </p:sp>
      <p:pic>
        <p:nvPicPr>
          <p:cNvPr id="318" name="Google Shape;318;p45"/>
          <p:cNvPicPr preferRelativeResize="0"/>
          <p:nvPr/>
        </p:nvPicPr>
        <p:blipFill rotWithShape="1">
          <a:blip r:embed="rId5">
            <a:alphaModFix/>
          </a:blip>
          <a:srcRect b="0" l="0" r="0" t="0"/>
          <a:stretch/>
        </p:blipFill>
        <p:spPr>
          <a:xfrm>
            <a:off x="1086932" y="1954218"/>
            <a:ext cx="2500313" cy="28074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6"/>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JACKIE ROBINSON OR ADAM SMITH?</a:t>
            </a:r>
            <a:endParaRPr/>
          </a:p>
        </p:txBody>
      </p:sp>
      <p:sp>
        <p:nvSpPr>
          <p:cNvPr id="324" name="Google Shape;324;p46"/>
          <p:cNvSpPr txBox="1"/>
          <p:nvPr>
            <p:ph idx="1" type="body"/>
          </p:nvPr>
        </p:nvSpPr>
        <p:spPr>
          <a:xfrm>
            <a:off x="1085498" y="2010878"/>
            <a:ext cx="3483900" cy="3448500"/>
          </a:xfrm>
          <a:prstGeom prst="rect">
            <a:avLst/>
          </a:prstGeom>
          <a:noFill/>
          <a:ln>
            <a:noFill/>
          </a:ln>
        </p:spPr>
        <p:txBody>
          <a:bodyPr anchorCtr="0" anchor="t" bIns="45700" lIns="91425" spcFirstLastPara="1" rIns="91425" wrap="square" tIns="45700">
            <a:normAutofit fontScale="25000" lnSpcReduction="20000"/>
          </a:bodyPr>
          <a:lstStyle/>
          <a:p>
            <a:pPr indent="-212407" lvl="0" marL="228600" rtl="0" algn="l">
              <a:lnSpc>
                <a:spcPct val="120000"/>
              </a:lnSpc>
              <a:spcBef>
                <a:spcPts val="0"/>
              </a:spcBef>
              <a:spcAft>
                <a:spcPts val="0"/>
              </a:spcAft>
              <a:buSzPct val="100000"/>
              <a:buChar char="•"/>
            </a:pPr>
            <a:r>
              <a:rPr lang="en-US" sz="8600"/>
              <a:t>Did Adam Smith’s </a:t>
            </a:r>
            <a:r>
              <a:rPr b="1" i="1" lang="en-US" sz="8600"/>
              <a:t>invisible hand </a:t>
            </a:r>
            <a:r>
              <a:rPr lang="en-US" sz="8600"/>
              <a:t>contribute to the desegregation of major league baseball?</a:t>
            </a:r>
            <a:endParaRPr b="1" i="1" sz="8600"/>
          </a:p>
          <a:p>
            <a:pPr indent="-200660" lvl="0" marL="228600" rtl="0" algn="l">
              <a:lnSpc>
                <a:spcPct val="120000"/>
              </a:lnSpc>
              <a:spcBef>
                <a:spcPts val="1000"/>
              </a:spcBef>
              <a:spcAft>
                <a:spcPts val="0"/>
              </a:spcAft>
              <a:buSzPct val="100000"/>
              <a:buChar char="•"/>
            </a:pPr>
            <a:r>
              <a:rPr b="1" i="1" lang="en-US" sz="8600"/>
              <a:t>Invisible hand: </a:t>
            </a:r>
            <a:r>
              <a:rPr lang="en-US" sz="8600"/>
              <a:t>People acting in their own self-interest promotes positive social outcomes even when it is not intentional.</a:t>
            </a:r>
            <a:endParaRPr sz="8600"/>
          </a:p>
          <a:p>
            <a:pPr indent="-75882" lvl="0" marL="228600" rtl="0" algn="l">
              <a:lnSpc>
                <a:spcPct val="120000"/>
              </a:lnSpc>
              <a:spcBef>
                <a:spcPts val="1000"/>
              </a:spcBef>
              <a:spcAft>
                <a:spcPts val="0"/>
              </a:spcAft>
              <a:buSzPct val="100000"/>
              <a:buNone/>
            </a:pPr>
            <a:r>
              <a:t/>
            </a:r>
            <a:endParaRPr sz="2600"/>
          </a:p>
          <a:p>
            <a:pPr indent="-87629" lvl="0" marL="228600" rtl="0" algn="l">
              <a:lnSpc>
                <a:spcPct val="120000"/>
              </a:lnSpc>
              <a:spcBef>
                <a:spcPts val="1000"/>
              </a:spcBef>
              <a:spcAft>
                <a:spcPts val="0"/>
              </a:spcAft>
              <a:buSzPct val="100000"/>
              <a:buNone/>
            </a:pPr>
            <a:r>
              <a:t/>
            </a:r>
            <a:endParaRPr sz="2400"/>
          </a:p>
          <a:p>
            <a:pPr indent="-87629" lvl="0" marL="228600" rtl="0" algn="l">
              <a:lnSpc>
                <a:spcPct val="120000"/>
              </a:lnSpc>
              <a:spcBef>
                <a:spcPts val="1000"/>
              </a:spcBef>
              <a:spcAft>
                <a:spcPts val="0"/>
              </a:spcAft>
              <a:buSzPct val="100000"/>
              <a:buNone/>
            </a:pPr>
            <a:r>
              <a:t/>
            </a:r>
            <a:endParaRPr sz="2400"/>
          </a:p>
          <a:p>
            <a:pPr indent="-87629" lvl="0" marL="228600" rtl="0" algn="l">
              <a:lnSpc>
                <a:spcPct val="120000"/>
              </a:lnSpc>
              <a:spcBef>
                <a:spcPts val="1000"/>
              </a:spcBef>
              <a:spcAft>
                <a:spcPts val="0"/>
              </a:spcAft>
              <a:buSzPct val="100000"/>
              <a:buNone/>
            </a:pPr>
            <a:r>
              <a:t/>
            </a:r>
            <a:endParaRPr sz="2400"/>
          </a:p>
          <a:p>
            <a:pPr indent="-87629" lvl="0" marL="228600" rtl="0" algn="l">
              <a:lnSpc>
                <a:spcPct val="120000"/>
              </a:lnSpc>
              <a:spcBef>
                <a:spcPts val="1000"/>
              </a:spcBef>
              <a:spcAft>
                <a:spcPts val="0"/>
              </a:spcAft>
              <a:buSzPct val="100000"/>
              <a:buNone/>
            </a:pPr>
            <a:r>
              <a:t/>
            </a:r>
            <a:endParaRPr sz="2400"/>
          </a:p>
          <a:p>
            <a:pPr indent="0" lvl="0" marL="0" rtl="0" algn="l">
              <a:lnSpc>
                <a:spcPct val="120000"/>
              </a:lnSpc>
              <a:spcBef>
                <a:spcPts val="1000"/>
              </a:spcBef>
              <a:spcAft>
                <a:spcPts val="0"/>
              </a:spcAft>
              <a:buSzPct val="100000"/>
              <a:buNone/>
            </a:pPr>
            <a:r>
              <a:t/>
            </a:r>
            <a:endParaRPr sz="2400"/>
          </a:p>
          <a:p>
            <a:pPr indent="-87629" lvl="0" marL="228600" rtl="0" algn="l">
              <a:lnSpc>
                <a:spcPct val="120000"/>
              </a:lnSpc>
              <a:spcBef>
                <a:spcPts val="1000"/>
              </a:spcBef>
              <a:spcAft>
                <a:spcPts val="0"/>
              </a:spcAft>
              <a:buSzPct val="100000"/>
              <a:buNone/>
            </a:pPr>
            <a:r>
              <a:t/>
            </a:r>
            <a:endParaRPr sz="2400"/>
          </a:p>
          <a:p>
            <a:pPr indent="-87629" lvl="0" marL="228600" rtl="0" algn="l">
              <a:lnSpc>
                <a:spcPct val="120000"/>
              </a:lnSpc>
              <a:spcBef>
                <a:spcPts val="1000"/>
              </a:spcBef>
              <a:spcAft>
                <a:spcPts val="0"/>
              </a:spcAft>
              <a:buSzPct val="100000"/>
              <a:buNone/>
            </a:pPr>
            <a:r>
              <a:t/>
            </a:r>
            <a:endParaRPr sz="2400"/>
          </a:p>
        </p:txBody>
      </p:sp>
      <p:pic>
        <p:nvPicPr>
          <p:cNvPr descr="Image result for wealth of nations" id="325" name="Google Shape;325;p46"/>
          <p:cNvPicPr preferRelativeResize="0"/>
          <p:nvPr/>
        </p:nvPicPr>
        <p:blipFill rotWithShape="1">
          <a:blip r:embed="rId3">
            <a:alphaModFix/>
          </a:blip>
          <a:srcRect b="0" l="0" r="0" t="0"/>
          <a:stretch/>
        </p:blipFill>
        <p:spPr>
          <a:xfrm>
            <a:off x="7011043" y="2105856"/>
            <a:ext cx="1935636" cy="3353512"/>
          </a:xfrm>
          <a:prstGeom prst="rect">
            <a:avLst/>
          </a:prstGeom>
          <a:noFill/>
          <a:ln cap="flat" cmpd="sng" w="38100">
            <a:solidFill>
              <a:schemeClr val="accent1"/>
            </a:solidFill>
            <a:prstDash val="solid"/>
            <a:round/>
            <a:headEnd len="sm" w="sm" type="none"/>
            <a:tailEnd len="sm" w="sm" type="none"/>
          </a:ln>
        </p:spPr>
      </p:pic>
      <p:pic>
        <p:nvPicPr>
          <p:cNvPr id="326" name="Google Shape;326;p46"/>
          <p:cNvPicPr preferRelativeResize="0"/>
          <p:nvPr/>
        </p:nvPicPr>
        <p:blipFill rotWithShape="1">
          <a:blip r:embed="rId4">
            <a:alphaModFix/>
          </a:blip>
          <a:srcRect b="0" l="0" r="0" t="0"/>
          <a:stretch/>
        </p:blipFill>
        <p:spPr>
          <a:xfrm>
            <a:off x="4848764" y="2477556"/>
            <a:ext cx="2066424" cy="25151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PEOPLE CHOOSE</a:t>
            </a:r>
            <a:endParaRPr/>
          </a:p>
        </p:txBody>
      </p:sp>
      <p:sp>
        <p:nvSpPr>
          <p:cNvPr id="332" name="Google Shape;332;p47"/>
          <p:cNvSpPr txBox="1"/>
          <p:nvPr>
            <p:ph idx="1" type="body"/>
          </p:nvPr>
        </p:nvSpPr>
        <p:spPr>
          <a:xfrm>
            <a:off x="1085500" y="2010875"/>
            <a:ext cx="3951600" cy="3448500"/>
          </a:xfrm>
          <a:prstGeom prst="rect">
            <a:avLst/>
          </a:prstGeom>
          <a:noFill/>
          <a:ln>
            <a:noFill/>
          </a:ln>
        </p:spPr>
        <p:txBody>
          <a:bodyPr anchorCtr="0" anchor="t" bIns="45700" lIns="91425" spcFirstLastPara="1" rIns="91425" wrap="square" tIns="45700">
            <a:normAutofit fontScale="92500" lnSpcReduction="20000"/>
          </a:bodyPr>
          <a:lstStyle/>
          <a:p>
            <a:pPr indent="-217170" lvl="0" marL="228600" rtl="0" algn="l">
              <a:lnSpc>
                <a:spcPct val="120000"/>
              </a:lnSpc>
              <a:spcBef>
                <a:spcPts val="0"/>
              </a:spcBef>
              <a:spcAft>
                <a:spcPts val="0"/>
              </a:spcAft>
              <a:buSzPct val="100000"/>
              <a:buChar char="•"/>
            </a:pPr>
            <a:r>
              <a:rPr lang="en-US" sz="2400"/>
              <a:t>MLB club owners – Branch Rickey in particular – decided to sign African American players.</a:t>
            </a:r>
            <a:endParaRPr/>
          </a:p>
          <a:p>
            <a:pPr indent="-217170" lvl="0" marL="228600" rtl="0" algn="l">
              <a:lnSpc>
                <a:spcPct val="120000"/>
              </a:lnSpc>
              <a:spcBef>
                <a:spcPts val="1000"/>
              </a:spcBef>
              <a:spcAft>
                <a:spcPts val="0"/>
              </a:spcAft>
              <a:buSzPct val="100000"/>
              <a:buChar char="•"/>
            </a:pPr>
            <a:r>
              <a:rPr lang="en-US" sz="2400"/>
              <a:t>Jackie Robinson agreed.</a:t>
            </a:r>
            <a:endParaRPr/>
          </a:p>
          <a:p>
            <a:pPr indent="-217170" lvl="0" marL="228600" rtl="0" algn="l">
              <a:lnSpc>
                <a:spcPct val="120000"/>
              </a:lnSpc>
              <a:spcBef>
                <a:spcPts val="1000"/>
              </a:spcBef>
              <a:spcAft>
                <a:spcPts val="0"/>
              </a:spcAft>
              <a:buSzPct val="100000"/>
              <a:buChar char="•"/>
            </a:pPr>
            <a:r>
              <a:rPr lang="en-US" sz="2400"/>
              <a:t>Both regarded the choice as the best combination of benefits and costs they could attain.</a:t>
            </a:r>
            <a:endParaRPr/>
          </a:p>
        </p:txBody>
      </p:sp>
      <p:pic>
        <p:nvPicPr>
          <p:cNvPr id="333" name="Google Shape;333;p47"/>
          <p:cNvPicPr preferRelativeResize="0"/>
          <p:nvPr/>
        </p:nvPicPr>
        <p:blipFill rotWithShape="1">
          <a:blip r:embed="rId3">
            <a:alphaModFix/>
          </a:blip>
          <a:srcRect b="0" l="0" r="0" t="0"/>
          <a:stretch/>
        </p:blipFill>
        <p:spPr>
          <a:xfrm>
            <a:off x="5470550" y="2113199"/>
            <a:ext cx="3038050" cy="3346275"/>
          </a:xfrm>
          <a:prstGeom prst="rect">
            <a:avLst/>
          </a:prstGeom>
          <a:noFill/>
          <a:ln cap="flat" cmpd="sng" w="38100">
            <a:solidFill>
              <a:schemeClr val="accent1"/>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ph type="title"/>
          </p:nvPr>
        </p:nvSpPr>
        <p:spPr>
          <a:xfrm>
            <a:off x="457199" y="762421"/>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SzPts val="1400"/>
              <a:buNone/>
            </a:pPr>
            <a:r>
              <a:rPr lang="en-US" sz="4000">
                <a:latin typeface="Calibri"/>
                <a:ea typeface="Calibri"/>
                <a:cs typeface="Calibri"/>
                <a:sym typeface="Calibri"/>
              </a:rPr>
              <a:t>EconEdLink Membership</a:t>
            </a:r>
            <a:endParaRPr/>
          </a:p>
        </p:txBody>
      </p:sp>
      <p:sp>
        <p:nvSpPr>
          <p:cNvPr id="179" name="Google Shape;179;p30"/>
          <p:cNvSpPr txBox="1"/>
          <p:nvPr/>
        </p:nvSpPr>
        <p:spPr>
          <a:xfrm>
            <a:off x="482538" y="2114894"/>
            <a:ext cx="81753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You can now access CEE’s professional development webinars directly on EconEdLink.org! Receive numerous professional development benefits as</a:t>
            </a:r>
            <a:r>
              <a:rPr b="1" i="0" lang="en-US" sz="1800" u="none" cap="none" strike="noStrike">
                <a:solidFill>
                  <a:schemeClr val="dk1"/>
                </a:solidFill>
                <a:latin typeface="Arial"/>
                <a:ea typeface="Arial"/>
                <a:cs typeface="Arial"/>
                <a:sym typeface="Arial"/>
              </a:rPr>
              <a:t> an EconEdLink </a:t>
            </a:r>
            <a:r>
              <a:rPr b="1" i="0" lang="en-US" sz="1800" u="sng" cap="none" strike="noStrike">
                <a:solidFill>
                  <a:schemeClr val="hlink"/>
                </a:solidFill>
                <a:latin typeface="Arial"/>
                <a:ea typeface="Arial"/>
                <a:cs typeface="Arial"/>
                <a:sym typeface="Arial"/>
                <a:hlinkClick r:id="rId3"/>
              </a:rPr>
              <a:t>member</a:t>
            </a:r>
            <a:r>
              <a:rPr b="0" i="0" lang="en-US" sz="1800" u="none" cap="none" strike="noStrike">
                <a:solidFill>
                  <a:schemeClr val="dk1"/>
                </a:solidFill>
                <a:latin typeface="Arial"/>
                <a:ea typeface="Arial"/>
                <a:cs typeface="Arial"/>
                <a:sym typeface="Arial"/>
              </a:rPr>
              <a:t>. At no money cost: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Receive a professional development certificate via e-mail within 24 hours after participating in a webinar for 45 minutes or more;</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Register for upcoming webinars with a simple one-click process;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Download presentations, lesson plan materials, and activities for each webinar;</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Search and view full library of on-demand and upcoming webinars;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Save webinars to your EconEdLink dashboard for easy access to the event</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Access the new </a:t>
            </a:r>
            <a:r>
              <a:rPr b="1" i="0" lang="en-US" sz="1800" u="none" cap="none" strike="noStrike">
                <a:solidFill>
                  <a:schemeClr val="dk1"/>
                </a:solidFill>
                <a:latin typeface="Arial"/>
                <a:ea typeface="Arial"/>
                <a:cs typeface="Arial"/>
                <a:sym typeface="Arial"/>
              </a:rPr>
              <a:t>Professional Development</a:t>
            </a:r>
            <a:r>
              <a:rPr b="0" i="0" lang="en-US" sz="1800" u="none" cap="none" strike="noStrike">
                <a:solidFill>
                  <a:schemeClr val="dk1"/>
                </a:solidFill>
                <a:latin typeface="Arial"/>
                <a:ea typeface="Arial"/>
                <a:cs typeface="Arial"/>
                <a:sym typeface="Arial"/>
              </a:rPr>
              <a:t> page at </a:t>
            </a:r>
            <a:r>
              <a:rPr b="0" i="0" lang="en-US" sz="1800" u="sng" cap="none" strike="noStrike">
                <a:solidFill>
                  <a:schemeClr val="hlink"/>
                </a:solidFill>
                <a:latin typeface="Arial"/>
                <a:ea typeface="Arial"/>
                <a:cs typeface="Arial"/>
                <a:sym typeface="Arial"/>
                <a:hlinkClick r:id="rId4"/>
              </a:rPr>
              <a:t>econedlink.org</a:t>
            </a:r>
            <a:r>
              <a:rPr b="0" i="0" lang="en-U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8"/>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PEOPLE’S CHOICES INVOLVE COSTS</a:t>
            </a:r>
            <a:endParaRPr/>
          </a:p>
        </p:txBody>
      </p:sp>
      <p:sp>
        <p:nvSpPr>
          <p:cNvPr id="339" name="Google Shape;339;p48"/>
          <p:cNvSpPr txBox="1"/>
          <p:nvPr>
            <p:ph idx="1" type="body"/>
          </p:nvPr>
        </p:nvSpPr>
        <p:spPr>
          <a:xfrm>
            <a:off x="732700" y="2010875"/>
            <a:ext cx="4463400" cy="10593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spcBef>
                <a:spcPts val="1000"/>
              </a:spcBef>
              <a:spcAft>
                <a:spcPts val="0"/>
              </a:spcAft>
              <a:buNone/>
            </a:pPr>
            <a:r>
              <a:rPr lang="en-US" sz="5050"/>
              <a:t>Questions of cost loomed large:  </a:t>
            </a:r>
            <a:endParaRPr sz="5050"/>
          </a:p>
          <a:p>
            <a:pPr indent="-346868" lvl="0" marL="457200" rtl="0" algn="l">
              <a:spcBef>
                <a:spcPts val="1000"/>
              </a:spcBef>
              <a:spcAft>
                <a:spcPts val="0"/>
              </a:spcAft>
              <a:buSzPct val="100000"/>
              <a:buChar char="•"/>
            </a:pPr>
            <a:r>
              <a:rPr b="1" lang="en-US" sz="7450"/>
              <a:t>What are some costs for all parties involved?</a:t>
            </a:r>
            <a:endParaRPr b="1" sz="7450"/>
          </a:p>
          <a:p>
            <a:pPr indent="-120650" lvl="0" marL="228600" rtl="0" algn="l">
              <a:lnSpc>
                <a:spcPct val="120000"/>
              </a:lnSpc>
              <a:spcBef>
                <a:spcPts val="1000"/>
              </a:spcBef>
              <a:spcAft>
                <a:spcPts val="0"/>
              </a:spcAft>
              <a:buSzPct val="100000"/>
              <a:buNone/>
            </a:pPr>
            <a:r>
              <a:t/>
            </a:r>
            <a:endParaRPr b="1"/>
          </a:p>
        </p:txBody>
      </p:sp>
      <p:sp>
        <p:nvSpPr>
          <p:cNvPr id="340" name="Google Shape;340;p48"/>
          <p:cNvSpPr txBox="1"/>
          <p:nvPr>
            <p:ph idx="2" type="body"/>
          </p:nvPr>
        </p:nvSpPr>
        <p:spPr>
          <a:xfrm>
            <a:off x="5136400" y="2070692"/>
            <a:ext cx="3836700" cy="48408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SzPts val="2000"/>
              <a:buChar char="•"/>
            </a:pPr>
            <a:r>
              <a:rPr lang="en-US"/>
              <a:t>Before 1947, club owners worried that white fans would stay away if they signed African American players.</a:t>
            </a:r>
            <a:endParaRPr/>
          </a:p>
          <a:p>
            <a:pPr indent="-228600" lvl="0" marL="228600" rtl="0" algn="l">
              <a:lnSpc>
                <a:spcPct val="120000"/>
              </a:lnSpc>
              <a:spcBef>
                <a:spcPts val="1000"/>
              </a:spcBef>
              <a:spcAft>
                <a:spcPts val="0"/>
              </a:spcAft>
              <a:buSzPts val="2000"/>
              <a:buChar char="•"/>
            </a:pPr>
            <a:r>
              <a:rPr lang="en-US"/>
              <a:t>They worried that white players would refuse to play with African American players – boycotts, fights, strikes, or worse.</a:t>
            </a:r>
            <a:endParaRPr/>
          </a:p>
          <a:p>
            <a:pPr indent="-228600" lvl="0" marL="228600" rtl="0" algn="l">
              <a:lnSpc>
                <a:spcPct val="120000"/>
              </a:lnSpc>
              <a:spcBef>
                <a:spcPts val="1000"/>
              </a:spcBef>
              <a:spcAft>
                <a:spcPts val="0"/>
              </a:spcAft>
              <a:buSzPts val="2000"/>
              <a:buChar char="•"/>
            </a:pPr>
            <a:r>
              <a:rPr lang="en-US"/>
              <a:t>They worried that revenues would decline.</a:t>
            </a:r>
            <a:endParaRPr/>
          </a:p>
        </p:txBody>
      </p:sp>
      <p:pic>
        <p:nvPicPr>
          <p:cNvPr id="341" name="Google Shape;341;p48"/>
          <p:cNvPicPr preferRelativeResize="0"/>
          <p:nvPr/>
        </p:nvPicPr>
        <p:blipFill rotWithShape="1">
          <a:blip r:embed="rId3">
            <a:alphaModFix/>
          </a:blip>
          <a:srcRect b="0" l="0" r="0" t="0"/>
          <a:stretch/>
        </p:blipFill>
        <p:spPr>
          <a:xfrm>
            <a:off x="1520500" y="3173400"/>
            <a:ext cx="2328906" cy="2816350"/>
          </a:xfrm>
          <a:prstGeom prst="rect">
            <a:avLst/>
          </a:prstGeom>
          <a:noFill/>
          <a:ln>
            <a:noFill/>
          </a:ln>
        </p:spPr>
      </p:pic>
      <p:pic>
        <p:nvPicPr>
          <p:cNvPr id="342" name="Google Shape;342;p48">
            <a:hlinkClick r:id="rId4"/>
          </p:cNvPr>
          <p:cNvPicPr preferRelativeResize="0"/>
          <p:nvPr/>
        </p:nvPicPr>
        <p:blipFill>
          <a:blip r:embed="rId5">
            <a:alphaModFix/>
          </a:blip>
          <a:stretch>
            <a:fillRect/>
          </a:stretch>
        </p:blipFill>
        <p:spPr>
          <a:xfrm>
            <a:off x="0" y="6143625"/>
            <a:ext cx="9144000" cy="714375"/>
          </a:xfrm>
          <a:prstGeom prst="rect">
            <a:avLst/>
          </a:prstGeom>
          <a:noFill/>
          <a:ln>
            <a:noFill/>
          </a:ln>
        </p:spPr>
      </p:pic>
      <p:sp>
        <p:nvSpPr>
          <p:cNvPr id="343" name="Google Shape;343;p48">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9"/>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PEOPLE’S CHOICES INVOLVE COSTS</a:t>
            </a:r>
            <a:endParaRPr/>
          </a:p>
        </p:txBody>
      </p:sp>
      <p:sp>
        <p:nvSpPr>
          <p:cNvPr id="349" name="Google Shape;349;p49"/>
          <p:cNvSpPr txBox="1"/>
          <p:nvPr>
            <p:ph idx="1" type="body"/>
          </p:nvPr>
        </p:nvSpPr>
        <p:spPr>
          <a:xfrm>
            <a:off x="756075" y="2010875"/>
            <a:ext cx="3982800" cy="3448500"/>
          </a:xfrm>
          <a:prstGeom prst="rect">
            <a:avLst/>
          </a:prstGeom>
          <a:noFill/>
          <a:ln>
            <a:noFill/>
          </a:ln>
        </p:spPr>
        <p:txBody>
          <a:bodyPr anchorCtr="0" anchor="t" bIns="45700" lIns="91425" spcFirstLastPara="1" rIns="91425" wrap="square" tIns="45700">
            <a:normAutofit fontScale="92500" lnSpcReduction="20000"/>
          </a:bodyPr>
          <a:lstStyle/>
          <a:p>
            <a:pPr indent="-205740" lvl="0" marL="228600" rtl="0" algn="l">
              <a:lnSpc>
                <a:spcPct val="120000"/>
              </a:lnSpc>
              <a:spcBef>
                <a:spcPts val="0"/>
              </a:spcBef>
              <a:spcAft>
                <a:spcPts val="0"/>
              </a:spcAft>
              <a:buSzPct val="100000"/>
              <a:buChar char="•"/>
            </a:pPr>
            <a:r>
              <a:rPr lang="en-US" sz="2400"/>
              <a:t>Robinson endured bean balls, racial epithets, spitting, and spikings.</a:t>
            </a:r>
            <a:endParaRPr/>
          </a:p>
          <a:p>
            <a:pPr indent="-205740" lvl="0" marL="228600" rtl="0" algn="l">
              <a:lnSpc>
                <a:spcPct val="120000"/>
              </a:lnSpc>
              <a:spcBef>
                <a:spcPts val="1000"/>
              </a:spcBef>
              <a:spcAft>
                <a:spcPts val="0"/>
              </a:spcAft>
              <a:buSzPct val="100000"/>
              <a:buChar char="•"/>
            </a:pPr>
            <a:r>
              <a:rPr lang="en-US" sz="2400"/>
              <a:t>In 1946, Pee Wee Reese, from Kentucky, refused to sign a petition by players to boycott playing with a black player.</a:t>
            </a:r>
            <a:endParaRPr/>
          </a:p>
          <a:p>
            <a:pPr indent="-205740" lvl="0" marL="228600" rtl="0" algn="l">
              <a:lnSpc>
                <a:spcPct val="120000"/>
              </a:lnSpc>
              <a:spcBef>
                <a:spcPts val="1000"/>
              </a:spcBef>
              <a:spcAft>
                <a:spcPts val="0"/>
              </a:spcAft>
              <a:buSzPct val="100000"/>
              <a:buChar char="•"/>
            </a:pPr>
            <a:r>
              <a:rPr lang="en-US" sz="2400"/>
              <a:t>Reese told the boycott leaders: </a:t>
            </a:r>
            <a:r>
              <a:rPr i="1" lang="en-US" sz="2400"/>
              <a:t>“I’m not signing that. No way!”</a:t>
            </a:r>
            <a:endParaRPr/>
          </a:p>
          <a:p>
            <a:pPr indent="-87629" lvl="0" marL="228600" rtl="0" algn="l">
              <a:lnSpc>
                <a:spcPct val="120000"/>
              </a:lnSpc>
              <a:spcBef>
                <a:spcPts val="1000"/>
              </a:spcBef>
              <a:spcAft>
                <a:spcPts val="0"/>
              </a:spcAft>
              <a:buSzPct val="100000"/>
              <a:buNone/>
            </a:pPr>
            <a:r>
              <a:t/>
            </a:r>
            <a:endParaRPr sz="2400"/>
          </a:p>
        </p:txBody>
      </p:sp>
      <p:pic>
        <p:nvPicPr>
          <p:cNvPr descr="http://insomniacathon.org/images/FMCR02mW.jpg" id="350" name="Google Shape;350;p49"/>
          <p:cNvPicPr preferRelativeResize="0"/>
          <p:nvPr/>
        </p:nvPicPr>
        <p:blipFill rotWithShape="1">
          <a:blip r:embed="rId3">
            <a:alphaModFix/>
          </a:blip>
          <a:srcRect b="0" l="0" r="0" t="0"/>
          <a:stretch/>
        </p:blipFill>
        <p:spPr>
          <a:xfrm>
            <a:off x="5213762" y="2113884"/>
            <a:ext cx="3512795" cy="324258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0"/>
          <p:cNvSpPr txBox="1"/>
          <p:nvPr>
            <p:ph type="title"/>
          </p:nvPr>
        </p:nvSpPr>
        <p:spPr>
          <a:xfrm>
            <a:off x="1086913" y="709064"/>
            <a:ext cx="7204200" cy="1059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Gill Sans"/>
              <a:buNone/>
            </a:pPr>
            <a:r>
              <a:rPr lang="en-US" sz="4000"/>
              <a:t>PEOPLE’S CHOICES INVOLVE COSTS</a:t>
            </a:r>
            <a:endParaRPr/>
          </a:p>
        </p:txBody>
      </p:sp>
      <p:sp>
        <p:nvSpPr>
          <p:cNvPr id="356" name="Google Shape;356;p50"/>
          <p:cNvSpPr txBox="1"/>
          <p:nvPr>
            <p:ph idx="2" type="body"/>
          </p:nvPr>
        </p:nvSpPr>
        <p:spPr>
          <a:xfrm>
            <a:off x="4572000" y="2017350"/>
            <a:ext cx="3830100" cy="4035600"/>
          </a:xfrm>
          <a:prstGeom prst="rect">
            <a:avLst/>
          </a:prstGeom>
          <a:noFill/>
          <a:ln>
            <a:noFill/>
          </a:ln>
        </p:spPr>
        <p:txBody>
          <a:bodyPr anchorCtr="0" anchor="t" bIns="45700" lIns="91425" spcFirstLastPara="1" rIns="91425" wrap="square" tIns="45700">
            <a:normAutofit fontScale="77500" lnSpcReduction="10000"/>
          </a:bodyPr>
          <a:lstStyle/>
          <a:p>
            <a:pPr indent="-182880" lvl="0" marL="228600" rtl="0" algn="l">
              <a:lnSpc>
                <a:spcPct val="120000"/>
              </a:lnSpc>
              <a:spcBef>
                <a:spcPts val="0"/>
              </a:spcBef>
              <a:spcAft>
                <a:spcPts val="0"/>
              </a:spcAft>
              <a:buSzPct val="100000"/>
              <a:buChar char="•"/>
            </a:pPr>
            <a:r>
              <a:rPr lang="en-US" sz="2400"/>
              <a:t>During the first 1947 road trip to Cincinnati, the crowd heckled Robinson during pre-game practice.</a:t>
            </a:r>
            <a:endParaRPr/>
          </a:p>
          <a:p>
            <a:pPr indent="-182880" lvl="0" marL="228600" rtl="0" algn="l">
              <a:lnSpc>
                <a:spcPct val="120000"/>
              </a:lnSpc>
              <a:spcBef>
                <a:spcPts val="1000"/>
              </a:spcBef>
              <a:spcAft>
                <a:spcPts val="0"/>
              </a:spcAft>
              <a:buSzPct val="100000"/>
              <a:buChar char="•"/>
            </a:pPr>
            <a:r>
              <a:rPr lang="en-US" sz="2400"/>
              <a:t>Pee Wee Reese, short stop and team captain, placed his arm around Robinson.</a:t>
            </a:r>
            <a:endParaRPr/>
          </a:p>
          <a:p>
            <a:pPr indent="-182880" lvl="0" marL="228600" rtl="0" algn="l">
              <a:lnSpc>
                <a:spcPct val="120000"/>
              </a:lnSpc>
              <a:spcBef>
                <a:spcPts val="1000"/>
              </a:spcBef>
              <a:spcAft>
                <a:spcPts val="0"/>
              </a:spcAft>
              <a:buSzPct val="100000"/>
              <a:buChar char="•"/>
            </a:pPr>
            <a:r>
              <a:rPr lang="en-US" sz="2400"/>
              <a:t>His </a:t>
            </a:r>
            <a:r>
              <a:rPr b="1" lang="en-US" sz="2400"/>
              <a:t>actions, not words, </a:t>
            </a:r>
            <a:r>
              <a:rPr lang="en-US" sz="2400"/>
              <a:t>silenced the crowd.</a:t>
            </a:r>
            <a:endParaRPr sz="2400"/>
          </a:p>
          <a:p>
            <a:pPr indent="-182880" lvl="0" marL="228600" rtl="0" algn="l">
              <a:lnSpc>
                <a:spcPct val="120000"/>
              </a:lnSpc>
              <a:spcBef>
                <a:spcPts val="1000"/>
              </a:spcBef>
              <a:spcAft>
                <a:spcPts val="0"/>
              </a:spcAft>
              <a:buSzPct val="100000"/>
              <a:buChar char="•"/>
            </a:pPr>
            <a:r>
              <a:rPr lang="en-US" sz="2400" u="sng">
                <a:solidFill>
                  <a:schemeClr val="hlink"/>
                </a:solidFill>
                <a:hlinkClick r:id="rId3"/>
              </a:rPr>
              <a:t>Hear Jackie talk about the unintentional power of Reese’s peaceful action</a:t>
            </a:r>
            <a:r>
              <a:rPr lang="en-US" sz="2400"/>
              <a:t>. (1min)</a:t>
            </a:r>
            <a:endParaRPr sz="2400"/>
          </a:p>
        </p:txBody>
      </p:sp>
      <p:pic>
        <p:nvPicPr>
          <p:cNvPr descr="http://www.dickperezimmortals.com/images/products/detail/RobinsonReese.jpg" id="357" name="Google Shape;357;p50"/>
          <p:cNvPicPr preferRelativeResize="0"/>
          <p:nvPr/>
        </p:nvPicPr>
        <p:blipFill rotWithShape="1">
          <a:blip r:embed="rId4">
            <a:alphaModFix/>
          </a:blip>
          <a:srcRect b="0" l="0" r="0" t="0"/>
          <a:stretch/>
        </p:blipFill>
        <p:spPr>
          <a:xfrm>
            <a:off x="1752375" y="2017350"/>
            <a:ext cx="1751174" cy="2241501"/>
          </a:xfrm>
          <a:prstGeom prst="rect">
            <a:avLst/>
          </a:prstGeom>
          <a:noFill/>
          <a:ln>
            <a:noFill/>
          </a:ln>
        </p:spPr>
      </p:pic>
      <p:pic>
        <p:nvPicPr>
          <p:cNvPr id="358" name="Google Shape;358;p50"/>
          <p:cNvPicPr preferRelativeResize="0"/>
          <p:nvPr/>
        </p:nvPicPr>
        <p:blipFill rotWithShape="1">
          <a:blip r:embed="rId5">
            <a:alphaModFix/>
          </a:blip>
          <a:srcRect b="0" l="0" r="0" t="0"/>
          <a:stretch/>
        </p:blipFill>
        <p:spPr>
          <a:xfrm>
            <a:off x="1359500" y="4182175"/>
            <a:ext cx="2536925" cy="1870925"/>
          </a:xfrm>
          <a:prstGeom prst="rect">
            <a:avLst/>
          </a:prstGeom>
          <a:noFill/>
          <a:ln>
            <a:noFill/>
          </a:ln>
        </p:spPr>
      </p:pic>
      <p:pic>
        <p:nvPicPr>
          <p:cNvPr id="359" name="Google Shape;359;p50">
            <a:hlinkClick r:id="rId6"/>
          </p:cNvPr>
          <p:cNvPicPr preferRelativeResize="0"/>
          <p:nvPr/>
        </p:nvPicPr>
        <p:blipFill rotWithShape="1">
          <a:blip r:embed="rId7">
            <a:alphaModFix/>
          </a:blip>
          <a:srcRect b="0" l="0" r="0" t="0"/>
          <a:stretch/>
        </p:blipFill>
        <p:spPr>
          <a:xfrm>
            <a:off x="0" y="6143625"/>
            <a:ext cx="9144000" cy="714375"/>
          </a:xfrm>
          <a:prstGeom prst="rect">
            <a:avLst/>
          </a:prstGeom>
          <a:noFill/>
          <a:ln>
            <a:noFill/>
          </a:ln>
        </p:spPr>
      </p:pic>
      <p:sp>
        <p:nvSpPr>
          <p:cNvPr id="360" name="Google Shape;360;p50">
            <a:hlinkClick r:id="rId8"/>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1" name="Google Shape;361;p50"/>
          <p:cNvPicPr preferRelativeResize="0"/>
          <p:nvPr/>
        </p:nvPicPr>
        <p:blipFill rotWithShape="1">
          <a:blip r:embed="rId9">
            <a:alphaModFix/>
          </a:blip>
          <a:srcRect b="0" l="0" r="0" t="0"/>
          <a:stretch/>
        </p:blipFill>
        <p:spPr>
          <a:xfrm>
            <a:off x="8044200" y="146725"/>
            <a:ext cx="1060650" cy="1060650"/>
          </a:xfrm>
          <a:prstGeom prst="rect">
            <a:avLst/>
          </a:prstGeom>
          <a:noFill/>
          <a:ln>
            <a:noFill/>
          </a:ln>
        </p:spPr>
      </p:pic>
      <p:pic>
        <p:nvPicPr>
          <p:cNvPr id="362" name="Google Shape;362;p50">
            <a:hlinkClick r:id="rId10"/>
          </p:cNvPr>
          <p:cNvPicPr preferRelativeResize="0"/>
          <p:nvPr/>
        </p:nvPicPr>
        <p:blipFill>
          <a:blip r:embed="rId11">
            <a:alphaModFix/>
          </a:blip>
          <a:stretch>
            <a:fillRect/>
          </a:stretch>
        </p:blipFill>
        <p:spPr>
          <a:xfrm>
            <a:off x="8044200" y="4799959"/>
            <a:ext cx="826675" cy="826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1"/>
          <p:cNvSpPr txBox="1"/>
          <p:nvPr>
            <p:ph type="title"/>
          </p:nvPr>
        </p:nvSpPr>
        <p:spPr>
          <a:xfrm>
            <a:off x="1088113" y="677114"/>
            <a:ext cx="7204200" cy="1059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Gill Sans"/>
              <a:buNone/>
            </a:pPr>
            <a:r>
              <a:rPr lang="en-US" sz="4000"/>
              <a:t>PEOPLE’S CHOICES INVOLVE COSTS</a:t>
            </a:r>
            <a:endParaRPr/>
          </a:p>
        </p:txBody>
      </p:sp>
      <p:sp>
        <p:nvSpPr>
          <p:cNvPr id="368" name="Google Shape;368;p51"/>
          <p:cNvSpPr txBox="1"/>
          <p:nvPr>
            <p:ph idx="1" type="body"/>
          </p:nvPr>
        </p:nvSpPr>
        <p:spPr>
          <a:xfrm>
            <a:off x="408103" y="1821866"/>
            <a:ext cx="6077364" cy="4707900"/>
          </a:xfrm>
          <a:prstGeom prst="rect">
            <a:avLst/>
          </a:prstGeom>
          <a:noFill/>
          <a:ln>
            <a:noFill/>
          </a:ln>
        </p:spPr>
        <p:txBody>
          <a:bodyPr anchorCtr="0" anchor="t" bIns="45700" lIns="91425" spcFirstLastPara="1" rIns="91425" wrap="square" tIns="45700">
            <a:normAutofit/>
          </a:bodyPr>
          <a:lstStyle/>
          <a:p>
            <a:pPr indent="-205740" lvl="0" marL="228600" rtl="0" algn="l">
              <a:lnSpc>
                <a:spcPct val="120000"/>
              </a:lnSpc>
              <a:spcBef>
                <a:spcPts val="0"/>
              </a:spcBef>
              <a:spcAft>
                <a:spcPts val="0"/>
              </a:spcAft>
              <a:buSzPts val="2400"/>
              <a:buChar char="•"/>
            </a:pPr>
            <a:r>
              <a:rPr lang="en-US" sz="2400"/>
              <a:t>Reese played down his display of courage.  The </a:t>
            </a:r>
            <a:r>
              <a:rPr i="1" lang="en-US" sz="2400"/>
              <a:t>NY Times </a:t>
            </a:r>
            <a:r>
              <a:rPr lang="en-US" sz="2400"/>
              <a:t>quoted Reese as saying:</a:t>
            </a:r>
            <a:endParaRPr/>
          </a:p>
          <a:p>
            <a:pPr indent="-205740" lvl="0" marL="228600" rtl="0" algn="l">
              <a:lnSpc>
                <a:spcPct val="120000"/>
              </a:lnSpc>
              <a:spcBef>
                <a:spcPts val="1000"/>
              </a:spcBef>
              <a:spcAft>
                <a:spcPts val="0"/>
              </a:spcAft>
              <a:buSzPts val="2400"/>
              <a:buChar char="•"/>
            </a:pPr>
            <a:r>
              <a:rPr i="1" lang="en-US" sz="2400"/>
              <a:t>“I just wanted to play baseball. </a:t>
            </a:r>
            <a:endParaRPr i="1" sz="2400"/>
          </a:p>
          <a:p>
            <a:pPr indent="-205740" lvl="0" marL="228600" rtl="0" algn="l">
              <a:lnSpc>
                <a:spcPct val="120000"/>
              </a:lnSpc>
              <a:spcBef>
                <a:spcPts val="1000"/>
              </a:spcBef>
              <a:spcAft>
                <a:spcPts val="0"/>
              </a:spcAft>
              <a:buSzPts val="2400"/>
              <a:buChar char="•"/>
            </a:pPr>
            <a:r>
              <a:rPr i="1" lang="en-US" sz="2400"/>
              <a:t>I’d just come back from serving in the South Pacific with the Navy in World War II.  </a:t>
            </a:r>
            <a:endParaRPr i="1" sz="2400"/>
          </a:p>
          <a:p>
            <a:pPr indent="-205740" lvl="0" marL="228600" rtl="0" algn="l">
              <a:lnSpc>
                <a:spcPct val="120000"/>
              </a:lnSpc>
              <a:spcBef>
                <a:spcPts val="1000"/>
              </a:spcBef>
              <a:spcAft>
                <a:spcPts val="0"/>
              </a:spcAft>
              <a:buSzPts val="2400"/>
              <a:buChar char="•"/>
            </a:pPr>
            <a:r>
              <a:rPr i="1" lang="en-US" sz="2400"/>
              <a:t>I had a wife and daughter to support.  </a:t>
            </a:r>
            <a:endParaRPr i="1" sz="2400"/>
          </a:p>
          <a:p>
            <a:pPr indent="-205740" lvl="0" marL="228600" rtl="0" algn="l">
              <a:lnSpc>
                <a:spcPct val="120000"/>
              </a:lnSpc>
              <a:spcBef>
                <a:spcPts val="1000"/>
              </a:spcBef>
              <a:spcAft>
                <a:spcPts val="0"/>
              </a:spcAft>
              <a:buSzPts val="2400"/>
              <a:buChar char="•"/>
            </a:pPr>
            <a:r>
              <a:rPr i="1" lang="en-US" sz="2400"/>
              <a:t>I needed the money.  I just wanted to get on with it.”</a:t>
            </a:r>
            <a:endParaRPr/>
          </a:p>
          <a:p>
            <a:pPr indent="-101600" lvl="0" marL="228600" rtl="0" algn="l">
              <a:lnSpc>
                <a:spcPct val="120000"/>
              </a:lnSpc>
              <a:spcBef>
                <a:spcPts val="1000"/>
              </a:spcBef>
              <a:spcAft>
                <a:spcPts val="0"/>
              </a:spcAft>
              <a:buSzPts val="2000"/>
              <a:buNone/>
            </a:pPr>
            <a:r>
              <a:t/>
            </a:r>
            <a:endParaRPr/>
          </a:p>
        </p:txBody>
      </p:sp>
      <p:pic>
        <p:nvPicPr>
          <p:cNvPr descr="http://cdn.bleacherreport.net/images_root/slides/photos/001/479/854/PeeWeeReese_display_image.jpg?1319595061" id="369" name="Google Shape;369;p51"/>
          <p:cNvPicPr preferRelativeResize="0"/>
          <p:nvPr/>
        </p:nvPicPr>
        <p:blipFill rotWithShape="1">
          <a:blip r:embed="rId3">
            <a:alphaModFix/>
          </a:blip>
          <a:srcRect b="0" l="0" r="0" t="0"/>
          <a:stretch/>
        </p:blipFill>
        <p:spPr>
          <a:xfrm>
            <a:off x="6421322" y="2459611"/>
            <a:ext cx="2314575" cy="28575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2"/>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t/>
            </a:r>
            <a:endParaRPr/>
          </a:p>
        </p:txBody>
      </p:sp>
      <p:sp>
        <p:nvSpPr>
          <p:cNvPr id="375" name="Google Shape;375;p52"/>
          <p:cNvSpPr txBox="1"/>
          <p:nvPr>
            <p:ph idx="1" type="body"/>
          </p:nvPr>
        </p:nvSpPr>
        <p:spPr>
          <a:xfrm>
            <a:off x="713500" y="2015725"/>
            <a:ext cx="8114700" cy="37455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SzPct val="78623"/>
              <a:buNone/>
            </a:pPr>
            <a:r>
              <a:rPr lang="en-US" sz="2543"/>
              <a:t>“Boys, I hear some of you don’t want to play with Robinson.  Some you have drawn up a petition.  Well you know what you can use that petition for….I’m the manager of this ball club, and I’m interested in one thing: winning. . . . This fellow is a real great ballplayer. He’s going to win pennants for us. He’s going to put money in your pockets and money in mine. And here’s something else to think about when you put your head back on the pillow. From everything I hear, he’s only the first. </a:t>
            </a:r>
            <a:r>
              <a:rPr i="1" lang="en-US" sz="2543"/>
              <a:t>Only the first, boys!</a:t>
            </a:r>
            <a:r>
              <a:rPr lang="en-US" sz="2543"/>
              <a:t> There’s many more coming right behind him and they have the talent and they’re gonna come to play. . . . </a:t>
            </a:r>
            <a:r>
              <a:rPr b="1" i="1" lang="en-US" sz="2543"/>
              <a:t>Unless you fellows look out and wake up, they’re going to run you right out of the ballpark.</a:t>
            </a:r>
            <a:r>
              <a:rPr lang="en-US" sz="2543"/>
              <a:t>”</a:t>
            </a:r>
            <a:endParaRPr sz="2543"/>
          </a:p>
          <a:p>
            <a:pPr indent="0" lvl="0" marL="0" rtl="0" algn="l">
              <a:lnSpc>
                <a:spcPct val="120000"/>
              </a:lnSpc>
              <a:spcBef>
                <a:spcPts val="1000"/>
              </a:spcBef>
              <a:spcAft>
                <a:spcPts val="0"/>
              </a:spcAft>
              <a:buSzPct val="100000"/>
              <a:buNone/>
            </a:pPr>
            <a:r>
              <a:rPr lang="en-US"/>
              <a:t> </a:t>
            </a:r>
            <a:endParaRPr/>
          </a:p>
          <a:p>
            <a:pPr indent="0" lvl="0" marL="0" rtl="0" algn="l">
              <a:lnSpc>
                <a:spcPct val="120000"/>
              </a:lnSpc>
              <a:spcBef>
                <a:spcPts val="1000"/>
              </a:spcBef>
              <a:spcAft>
                <a:spcPts val="0"/>
              </a:spcAft>
              <a:buSzPct val="100000"/>
              <a:buNone/>
            </a:pPr>
            <a:r>
              <a:rPr lang="en-US"/>
              <a:t>			--Brooklyn Dodgers’ Manager Leo Durocher</a:t>
            </a:r>
            <a:endParaRPr/>
          </a:p>
          <a:p>
            <a:pPr indent="-111125" lvl="0" marL="228600" rtl="0" algn="l">
              <a:lnSpc>
                <a:spcPct val="120000"/>
              </a:lnSpc>
              <a:spcBef>
                <a:spcPts val="1000"/>
              </a:spcBef>
              <a:spcAft>
                <a:spcPts val="0"/>
              </a:spcAft>
              <a:buSzPct val="1000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3"/>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PEOPLE RESPOND TO INCENTIVES</a:t>
            </a:r>
            <a:endParaRPr/>
          </a:p>
        </p:txBody>
      </p:sp>
      <p:sp>
        <p:nvSpPr>
          <p:cNvPr id="381" name="Google Shape;381;p53"/>
          <p:cNvSpPr txBox="1"/>
          <p:nvPr>
            <p:ph idx="1" type="body"/>
          </p:nvPr>
        </p:nvSpPr>
        <p:spPr>
          <a:xfrm>
            <a:off x="1085498" y="2010878"/>
            <a:ext cx="3483864" cy="3448595"/>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400"/>
              <a:buChar char="•"/>
            </a:pPr>
            <a:r>
              <a:rPr i="1" lang="en-US" sz="2400"/>
              <a:t>What are incentives to owners of MLB clubs to integrate?</a:t>
            </a:r>
            <a:endParaRPr/>
          </a:p>
          <a:p>
            <a:pPr indent="-228600" lvl="0" marL="228600" rtl="0" algn="l">
              <a:lnSpc>
                <a:spcPct val="120000"/>
              </a:lnSpc>
              <a:spcBef>
                <a:spcPts val="1000"/>
              </a:spcBef>
              <a:spcAft>
                <a:spcPts val="0"/>
              </a:spcAft>
              <a:buSzPts val="2400"/>
              <a:buChar char="•"/>
            </a:pPr>
            <a:r>
              <a:rPr lang="en-US" sz="2400"/>
              <a:t>Earning profits</a:t>
            </a:r>
            <a:endParaRPr/>
          </a:p>
          <a:p>
            <a:pPr indent="-228600" lvl="0" marL="228600" rtl="0" algn="l">
              <a:lnSpc>
                <a:spcPct val="120000"/>
              </a:lnSpc>
              <a:spcBef>
                <a:spcPts val="1000"/>
              </a:spcBef>
              <a:spcAft>
                <a:spcPts val="0"/>
              </a:spcAft>
              <a:buSzPts val="2400"/>
              <a:buChar char="•"/>
            </a:pPr>
            <a:r>
              <a:rPr lang="en-US" sz="2400"/>
              <a:t>Winning and all that goes with it</a:t>
            </a:r>
            <a:endParaRPr/>
          </a:p>
        </p:txBody>
      </p:sp>
      <p:pic>
        <p:nvPicPr>
          <p:cNvPr descr="http://www.nsnn.com/Branch_Rickey.jpg" id="382" name="Google Shape;382;p53"/>
          <p:cNvPicPr preferRelativeResize="0"/>
          <p:nvPr/>
        </p:nvPicPr>
        <p:blipFill rotWithShape="1">
          <a:blip r:embed="rId3">
            <a:alphaModFix/>
          </a:blip>
          <a:srcRect b="0" l="0" r="0" t="0"/>
          <a:stretch/>
        </p:blipFill>
        <p:spPr>
          <a:xfrm>
            <a:off x="5744818" y="1960904"/>
            <a:ext cx="2441920" cy="2623927"/>
          </a:xfrm>
          <a:prstGeom prst="rect">
            <a:avLst/>
          </a:prstGeom>
          <a:noFill/>
          <a:ln>
            <a:noFill/>
          </a:ln>
        </p:spPr>
      </p:pic>
      <p:pic>
        <p:nvPicPr>
          <p:cNvPr id="383" name="Google Shape;383;p53">
            <a:hlinkClick r:id="rId4"/>
          </p:cNvPr>
          <p:cNvPicPr preferRelativeResize="0"/>
          <p:nvPr/>
        </p:nvPicPr>
        <p:blipFill>
          <a:blip r:embed="rId5">
            <a:alphaModFix/>
          </a:blip>
          <a:stretch>
            <a:fillRect/>
          </a:stretch>
        </p:blipFill>
        <p:spPr>
          <a:xfrm>
            <a:off x="0" y="6143625"/>
            <a:ext cx="9144000" cy="714375"/>
          </a:xfrm>
          <a:prstGeom prst="rect">
            <a:avLst/>
          </a:prstGeom>
          <a:noFill/>
          <a:ln>
            <a:noFill/>
          </a:ln>
        </p:spPr>
      </p:pic>
      <p:sp>
        <p:nvSpPr>
          <p:cNvPr id="384" name="Google Shape;384;p53">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5" name="Google Shape;385;p53"/>
          <p:cNvPicPr preferRelativeResize="0"/>
          <p:nvPr/>
        </p:nvPicPr>
        <p:blipFill rotWithShape="1">
          <a:blip r:embed="rId7">
            <a:alphaModFix/>
          </a:blip>
          <a:srcRect b="0" l="0" r="0" t="0"/>
          <a:stretch/>
        </p:blipFill>
        <p:spPr>
          <a:xfrm>
            <a:off x="8083350" y="0"/>
            <a:ext cx="1060650" cy="1060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4"/>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PEOPLE RESPOND TO INCENTIVES</a:t>
            </a:r>
            <a:endParaRPr/>
          </a:p>
        </p:txBody>
      </p:sp>
      <p:sp>
        <p:nvSpPr>
          <p:cNvPr id="391" name="Google Shape;391;p54"/>
          <p:cNvSpPr txBox="1"/>
          <p:nvPr>
            <p:ph idx="1" type="body"/>
          </p:nvPr>
        </p:nvSpPr>
        <p:spPr>
          <a:xfrm>
            <a:off x="1085498" y="2010878"/>
            <a:ext cx="3483864" cy="3448595"/>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SzPts val="4400"/>
              <a:buNone/>
            </a:pPr>
            <a:r>
              <a:rPr lang="en-US" sz="4400"/>
              <a:t>“Every dollar is green.”</a:t>
            </a:r>
            <a:endParaRPr/>
          </a:p>
        </p:txBody>
      </p:sp>
      <p:pic>
        <p:nvPicPr>
          <p:cNvPr id="392" name="Google Shape;392;p54"/>
          <p:cNvPicPr preferRelativeResize="0"/>
          <p:nvPr/>
        </p:nvPicPr>
        <p:blipFill rotWithShape="1">
          <a:blip r:embed="rId3">
            <a:alphaModFix/>
          </a:blip>
          <a:srcRect b="0" l="0" r="0" t="0"/>
          <a:stretch/>
        </p:blipFill>
        <p:spPr>
          <a:xfrm>
            <a:off x="4991348" y="1864194"/>
            <a:ext cx="3299792" cy="3634548"/>
          </a:xfrm>
          <a:prstGeom prst="rect">
            <a:avLst/>
          </a:prstGeom>
          <a:noFill/>
          <a:ln cap="flat" cmpd="sng" w="38100">
            <a:solidFill>
              <a:schemeClr val="accent1"/>
            </a:solidFill>
            <a:prstDash val="solid"/>
            <a:miter lim="800000"/>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5"/>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PEOPLE RESPOND TO INCENTIVES</a:t>
            </a:r>
            <a:endParaRPr/>
          </a:p>
        </p:txBody>
      </p:sp>
      <p:sp>
        <p:nvSpPr>
          <p:cNvPr id="398" name="Google Shape;398;p55"/>
          <p:cNvSpPr txBox="1"/>
          <p:nvPr>
            <p:ph idx="2" type="body"/>
          </p:nvPr>
        </p:nvSpPr>
        <p:spPr>
          <a:xfrm>
            <a:off x="4810328" y="2017343"/>
            <a:ext cx="3483864" cy="3441520"/>
          </a:xfrm>
          <a:prstGeom prst="rect">
            <a:avLst/>
          </a:prstGeom>
          <a:noFill/>
          <a:ln>
            <a:noFill/>
          </a:ln>
        </p:spPr>
        <p:txBody>
          <a:bodyPr anchorCtr="0" anchor="t" bIns="45700" lIns="91425" spcFirstLastPara="1" rIns="91425" wrap="square" tIns="45700">
            <a:normAutofit fontScale="92500"/>
          </a:bodyPr>
          <a:lstStyle/>
          <a:p>
            <a:pPr indent="-217170" lvl="0" marL="228600" rtl="0" algn="l">
              <a:lnSpc>
                <a:spcPct val="120000"/>
              </a:lnSpc>
              <a:spcBef>
                <a:spcPts val="0"/>
              </a:spcBef>
              <a:spcAft>
                <a:spcPts val="0"/>
              </a:spcAft>
              <a:buSzPct val="100000"/>
              <a:buChar char="•"/>
            </a:pPr>
            <a:r>
              <a:rPr i="1" lang="en-US" sz="2400"/>
              <a:t>What are incentives to MLB players?</a:t>
            </a:r>
            <a:endParaRPr/>
          </a:p>
          <a:p>
            <a:pPr indent="-217170" lvl="0" marL="228600" rtl="0" algn="l">
              <a:lnSpc>
                <a:spcPct val="120000"/>
              </a:lnSpc>
              <a:spcBef>
                <a:spcPts val="1000"/>
              </a:spcBef>
              <a:spcAft>
                <a:spcPts val="0"/>
              </a:spcAft>
              <a:buSzPct val="100000"/>
              <a:buChar char="•"/>
            </a:pPr>
            <a:r>
              <a:rPr lang="en-US" sz="2400"/>
              <a:t>Earning better salaries</a:t>
            </a:r>
            <a:endParaRPr/>
          </a:p>
          <a:p>
            <a:pPr indent="-217170" lvl="0" marL="228600" rtl="0" algn="l">
              <a:lnSpc>
                <a:spcPct val="120000"/>
              </a:lnSpc>
              <a:spcBef>
                <a:spcPts val="1000"/>
              </a:spcBef>
              <a:spcAft>
                <a:spcPts val="0"/>
              </a:spcAft>
              <a:buSzPct val="100000"/>
              <a:buChar char="•"/>
            </a:pPr>
            <a:r>
              <a:rPr lang="en-US" sz="2400"/>
              <a:t>Winning and all that goes with it</a:t>
            </a:r>
            <a:endParaRPr sz="2400"/>
          </a:p>
          <a:p>
            <a:pPr indent="-217170" lvl="0" marL="228600" rtl="0" algn="l">
              <a:lnSpc>
                <a:spcPct val="120000"/>
              </a:lnSpc>
              <a:spcBef>
                <a:spcPts val="1000"/>
              </a:spcBef>
              <a:spcAft>
                <a:spcPts val="0"/>
              </a:spcAft>
              <a:buSzPct val="100000"/>
              <a:buChar char="•"/>
            </a:pPr>
            <a:r>
              <a:rPr lang="en-US" sz="2400"/>
              <a:t>“Every dollar is green…”</a:t>
            </a:r>
            <a:endParaRPr sz="2400"/>
          </a:p>
          <a:p>
            <a:pPr indent="-101600" lvl="0" marL="228600" rtl="0" algn="l">
              <a:lnSpc>
                <a:spcPct val="120000"/>
              </a:lnSpc>
              <a:spcBef>
                <a:spcPts val="1000"/>
              </a:spcBef>
              <a:spcAft>
                <a:spcPts val="0"/>
              </a:spcAft>
              <a:buSzPct val="100000"/>
              <a:buNone/>
            </a:pPr>
            <a:r>
              <a:t/>
            </a:r>
            <a:endParaRPr/>
          </a:p>
        </p:txBody>
      </p:sp>
      <p:pic>
        <p:nvPicPr>
          <p:cNvPr descr="http://myhero.com/images/guest/g210270/hero51296/g210270_u57210_ip-111.jpg" id="399" name="Google Shape;399;p55"/>
          <p:cNvPicPr preferRelativeResize="0"/>
          <p:nvPr/>
        </p:nvPicPr>
        <p:blipFill rotWithShape="1">
          <a:blip r:embed="rId3">
            <a:alphaModFix/>
          </a:blip>
          <a:srcRect b="0" l="0" r="0" t="0"/>
          <a:stretch/>
        </p:blipFill>
        <p:spPr>
          <a:xfrm>
            <a:off x="1009535" y="2447543"/>
            <a:ext cx="3562467" cy="2581140"/>
          </a:xfrm>
          <a:prstGeom prst="rect">
            <a:avLst/>
          </a:prstGeom>
          <a:noFill/>
          <a:ln cap="flat" cmpd="sng" w="38100">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6"/>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WELCOME TO OUR BASEBALL DRAFT</a:t>
            </a:r>
            <a:endParaRPr/>
          </a:p>
        </p:txBody>
      </p:sp>
      <p:pic>
        <p:nvPicPr>
          <p:cNvPr descr="http://www.dailyfantasysports.net/baseball/park-factors/59.jpg" id="405" name="Google Shape;405;p56"/>
          <p:cNvPicPr preferRelativeResize="0"/>
          <p:nvPr/>
        </p:nvPicPr>
        <p:blipFill rotWithShape="1">
          <a:blip r:embed="rId3">
            <a:alphaModFix/>
          </a:blip>
          <a:srcRect b="0" l="0" r="0" t="0"/>
          <a:stretch/>
        </p:blipFill>
        <p:spPr>
          <a:xfrm>
            <a:off x="1947425" y="2002150"/>
            <a:ext cx="5123574" cy="3842675"/>
          </a:xfrm>
          <a:prstGeom prst="rect">
            <a:avLst/>
          </a:prstGeom>
          <a:noFill/>
          <a:ln cap="flat" cmpd="sng" w="38100">
            <a:solidFill>
              <a:schemeClr val="accent1"/>
            </a:solidFill>
            <a:prstDash val="solid"/>
            <a:round/>
            <a:headEnd len="sm" w="sm" type="none"/>
            <a:tailEnd len="sm" w="sm" type="none"/>
          </a:ln>
        </p:spPr>
      </p:pic>
      <p:sp>
        <p:nvSpPr>
          <p:cNvPr id="406" name="Google Shape;406;p56"/>
          <p:cNvSpPr txBox="1"/>
          <p:nvPr/>
        </p:nvSpPr>
        <p:spPr>
          <a:xfrm>
            <a:off x="1314875" y="126675"/>
            <a:ext cx="6774000" cy="4002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Gill Sans"/>
                <a:ea typeface="Gill Sans"/>
                <a:cs typeface="Gill Sans"/>
                <a:sym typeface="Gill Sans"/>
              </a:rPr>
              <a:t>Bringing this activity into your classroom.</a:t>
            </a:r>
            <a:endParaRPr>
              <a:latin typeface="Gill Sans"/>
              <a:ea typeface="Gill Sans"/>
              <a:cs typeface="Gill Sans"/>
              <a:sym typeface="Gill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7"/>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WELCOME TO OUR BASEBALL DRAFT</a:t>
            </a:r>
            <a:endParaRPr/>
          </a:p>
        </p:txBody>
      </p:sp>
      <p:graphicFrame>
        <p:nvGraphicFramePr>
          <p:cNvPr id="412" name="Google Shape;412;p57"/>
          <p:cNvGraphicFramePr/>
          <p:nvPr/>
        </p:nvGraphicFramePr>
        <p:xfrm>
          <a:off x="1304475" y="1981200"/>
          <a:ext cx="3000000" cy="3000000"/>
        </p:xfrm>
        <a:graphic>
          <a:graphicData uri="http://schemas.openxmlformats.org/drawingml/2006/table">
            <a:tbl>
              <a:tblPr bandRow="1" firstRow="1">
                <a:noFill/>
                <a:tableStyleId>{FA8357FF-5F82-4EEE-9C9B-099930984D80}</a:tableStyleId>
              </a:tblPr>
              <a:tblGrid>
                <a:gridCol w="2313575"/>
                <a:gridCol w="2313575"/>
                <a:gridCol w="2313575"/>
              </a:tblGrid>
              <a:tr h="52121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#1</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Right Field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.120</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9.1 sec</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68600" marL="68600"/>
                </a:tc>
                <a:tc>
                  <a:txBody>
                    <a:bodyPr/>
                    <a:lstStyle/>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txBody>
                  <a:tcPr marT="45725" marB="45725" marR="68600" marL="68600"/>
                </a:tc>
                <a:tc>
                  <a:txBody>
                    <a:bodyPr/>
                    <a:lstStyle/>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txBody>
                  <a:tcPr marT="45725" marB="45725" marR="68600" marL="68600"/>
                </a:tc>
              </a:tr>
            </a:tbl>
          </a:graphicData>
        </a:graphic>
      </p:graphicFrame>
      <p:pic>
        <p:nvPicPr>
          <p:cNvPr id="413" name="Google Shape;413;p57"/>
          <p:cNvPicPr preferRelativeResize="0"/>
          <p:nvPr/>
        </p:nvPicPr>
        <p:blipFill rotWithShape="1">
          <a:blip r:embed="rId3">
            <a:alphaModFix/>
          </a:blip>
          <a:srcRect b="0" l="0" r="0" t="0"/>
          <a:stretch/>
        </p:blipFill>
        <p:spPr>
          <a:xfrm>
            <a:off x="4410525" y="2148840"/>
            <a:ext cx="3429000" cy="3429000"/>
          </a:xfrm>
          <a:prstGeom prst="rect">
            <a:avLst/>
          </a:prstGeom>
          <a:noFill/>
          <a:ln>
            <a:noFill/>
          </a:ln>
        </p:spPr>
      </p:pic>
      <p:pic>
        <p:nvPicPr>
          <p:cNvPr id="414" name="Google Shape;414;p57"/>
          <p:cNvPicPr preferRelativeResize="0"/>
          <p:nvPr/>
        </p:nvPicPr>
        <p:blipFill rotWithShape="1">
          <a:blip r:embed="rId4">
            <a:alphaModFix/>
          </a:blip>
          <a:srcRect b="0" l="0" r="0" t="0"/>
          <a:stretch/>
        </p:blipFill>
        <p:spPr>
          <a:xfrm>
            <a:off x="8083350" y="0"/>
            <a:ext cx="1060650" cy="1060650"/>
          </a:xfrm>
          <a:prstGeom prst="rect">
            <a:avLst/>
          </a:prstGeom>
          <a:noFill/>
          <a:ln>
            <a:noFill/>
          </a:ln>
        </p:spPr>
      </p:pic>
      <p:sp>
        <p:nvSpPr>
          <p:cNvPr id="415" name="Google Shape;415;p57"/>
          <p:cNvSpPr txBox="1"/>
          <p:nvPr/>
        </p:nvSpPr>
        <p:spPr>
          <a:xfrm>
            <a:off x="1088675" y="4719250"/>
            <a:ext cx="2813700" cy="1293000"/>
          </a:xfrm>
          <a:prstGeom prst="rect">
            <a:avLst/>
          </a:prstGeom>
          <a:solidFill>
            <a:srgbClr val="FF0000"/>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b="1" lang="en-US" sz="2400">
                <a:solidFill>
                  <a:schemeClr val="dk1"/>
                </a:solidFill>
                <a:latin typeface="Times New Roman"/>
                <a:ea typeface="Times New Roman"/>
                <a:cs typeface="Times New Roman"/>
                <a:sym typeface="Times New Roman"/>
              </a:rPr>
              <a:t>Share your thoughts about FAN APPEAL?</a:t>
            </a:r>
            <a:endParaRPr>
              <a:solidFill>
                <a:schemeClr val="dk1"/>
              </a:solidFill>
              <a:latin typeface="Gill Sans"/>
              <a:ea typeface="Gill Sans"/>
              <a:cs typeface="Gill Sans"/>
              <a:sym typeface="Gill Sans"/>
            </a:endParaRPr>
          </a:p>
        </p:txBody>
      </p:sp>
      <p:pic>
        <p:nvPicPr>
          <p:cNvPr id="416" name="Google Shape;416;p57">
            <a:hlinkClick r:id="rId5"/>
          </p:cNvPr>
          <p:cNvPicPr preferRelativeResize="0"/>
          <p:nvPr/>
        </p:nvPicPr>
        <p:blipFill>
          <a:blip r:embed="rId6">
            <a:alphaModFix/>
          </a:blip>
          <a:stretch>
            <a:fillRect/>
          </a:stretch>
        </p:blipFill>
        <p:spPr>
          <a:xfrm>
            <a:off x="0" y="6143625"/>
            <a:ext cx="9144000" cy="714375"/>
          </a:xfrm>
          <a:prstGeom prst="rect">
            <a:avLst/>
          </a:prstGeom>
          <a:noFill/>
          <a:ln>
            <a:noFill/>
          </a:ln>
        </p:spPr>
      </p:pic>
      <p:sp>
        <p:nvSpPr>
          <p:cNvPr id="417" name="Google Shape;417;p57">
            <a:hlinkClick r:id="rId7"/>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1"/>
          <p:cNvSpPr txBox="1"/>
          <p:nvPr>
            <p:ph type="title"/>
          </p:nvPr>
        </p:nvSpPr>
        <p:spPr>
          <a:xfrm>
            <a:off x="433551" y="1061966"/>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SzPts val="1400"/>
              <a:buNone/>
            </a:pPr>
            <a:r>
              <a:rPr lang="en-US" sz="4000">
                <a:latin typeface="Calibri"/>
                <a:ea typeface="Calibri"/>
                <a:cs typeface="Calibri"/>
                <a:sym typeface="Calibri"/>
              </a:rPr>
              <a:t>Professional Development Certificate</a:t>
            </a:r>
            <a:endParaRPr b="1" sz="4000">
              <a:solidFill>
                <a:srgbClr val="005CB8"/>
              </a:solidFill>
              <a:latin typeface="Calibri"/>
              <a:ea typeface="Calibri"/>
              <a:cs typeface="Calibri"/>
              <a:sym typeface="Calibri"/>
            </a:endParaRPr>
          </a:p>
        </p:txBody>
      </p:sp>
      <p:sp>
        <p:nvSpPr>
          <p:cNvPr id="186" name="Google Shape;186;p31"/>
          <p:cNvSpPr txBox="1"/>
          <p:nvPr/>
        </p:nvSpPr>
        <p:spPr>
          <a:xfrm>
            <a:off x="588955" y="2359260"/>
            <a:ext cx="8175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Watch and participate for 45-minutes, and earn a professional development certificate for this webinar.</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Receive a professional development </a:t>
            </a:r>
            <a:r>
              <a:rPr b="1" i="0" lang="en-US" sz="1800" u="none" cap="none" strike="noStrike">
                <a:solidFill>
                  <a:srgbClr val="7A9900"/>
                </a:solidFill>
                <a:latin typeface="Arial"/>
                <a:ea typeface="Arial"/>
                <a:cs typeface="Arial"/>
                <a:sym typeface="Arial"/>
              </a:rPr>
              <a:t>certificate </a:t>
            </a:r>
            <a:r>
              <a:rPr b="0" i="0" lang="en-US" sz="1800" u="none" cap="none" strike="noStrike">
                <a:solidFill>
                  <a:schemeClr val="dk1"/>
                </a:solidFill>
                <a:latin typeface="Arial"/>
                <a:ea typeface="Arial"/>
                <a:cs typeface="Arial"/>
                <a:sym typeface="Arial"/>
              </a:rPr>
              <a:t>via email within 24 hours.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800" u="none" cap="none" strike="noStrike">
                <a:solidFill>
                  <a:schemeClr val="dk1"/>
                </a:solidFill>
                <a:latin typeface="Arial"/>
                <a:ea typeface="Arial"/>
                <a:cs typeface="Arial"/>
                <a:sym typeface="Arial"/>
              </a:rPr>
              <a:t>Download webinar presentations, lesson plan materials, and activities at: </a:t>
            </a:r>
            <a:r>
              <a:rPr b="1" i="1" lang="en-US" sz="1600" u="sng" cap="none" strike="noStrike">
                <a:solidFill>
                  <a:srgbClr val="005CB8"/>
                </a:solidFill>
                <a:latin typeface="Arial"/>
                <a:ea typeface="Arial"/>
                <a:cs typeface="Arial"/>
                <a:sym typeface="Arial"/>
                <a:hlinkClick r:id="rId3">
                  <a:extLst>
                    <a:ext uri="{A12FA001-AC4F-418D-AE19-62706E023703}">
                      <ahyp:hlinkClr val="tx"/>
                    </a:ext>
                  </a:extLst>
                </a:hlinkClick>
              </a:rPr>
              <a:t>EconEdLink.org/professional-development/</a:t>
            </a:r>
            <a:r>
              <a:rPr b="0" i="0" lang="en-US" sz="1400" u="none" cap="none" strike="noStrike">
                <a:solidFill>
                  <a:srgbClr val="000000"/>
                </a:solidFill>
                <a:latin typeface="Arial"/>
                <a:ea typeface="Arial"/>
                <a:cs typeface="Arial"/>
                <a:sym typeface="Arial"/>
              </a:rPr>
              <a:t>.</a:t>
            </a:r>
            <a:endParaRPr b="1" i="1" sz="1600" u="none" cap="none" strike="noStrike">
              <a:solidFill>
                <a:srgbClr val="005CB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rgbClr val="005CB8"/>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8"/>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Gill Sans"/>
              <a:buNone/>
            </a:pPr>
            <a:r>
              <a:rPr lang="en-US" sz="4000"/>
              <a:t>WELCOME TO OUR BASEBALL DRAFT</a:t>
            </a:r>
            <a:endParaRPr>
              <a:highlight>
                <a:srgbClr val="FFFF00"/>
              </a:highlight>
            </a:endParaRPr>
          </a:p>
        </p:txBody>
      </p:sp>
      <p:graphicFrame>
        <p:nvGraphicFramePr>
          <p:cNvPr id="423" name="Google Shape;423;p58"/>
          <p:cNvGraphicFramePr/>
          <p:nvPr/>
        </p:nvGraphicFramePr>
        <p:xfrm>
          <a:off x="1088683" y="1981200"/>
          <a:ext cx="3000000" cy="3000000"/>
        </p:xfrm>
        <a:graphic>
          <a:graphicData uri="http://schemas.openxmlformats.org/drawingml/2006/table">
            <a:tbl>
              <a:tblPr bandRow="1" firstRow="1">
                <a:noFill/>
                <a:tableStyleId>{FA8357FF-5F82-4EEE-9C9B-099930984D80}</a:tableStyleId>
              </a:tblPr>
              <a:tblGrid>
                <a:gridCol w="2414050"/>
                <a:gridCol w="2448100"/>
                <a:gridCol w="2448100"/>
              </a:tblGrid>
              <a:tr h="484632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#1</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Right Field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.120</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9.1</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FAN APPEAL?</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txBody>
                  <a:tcPr marT="45725" marB="45725" marR="68600" marL="6860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#2</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Center Field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.180</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7.0 sec</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solidFill>
                            <a:srgbClr val="FF0000"/>
                          </a:solidFill>
                          <a:latin typeface="Times New Roman"/>
                          <a:ea typeface="Times New Roman"/>
                          <a:cs typeface="Times New Roman"/>
                          <a:sym typeface="Times New Roman"/>
                        </a:rPr>
                        <a:t>FAN APPEAL?</a:t>
                      </a:r>
                      <a:endParaRPr b="1" sz="2400" u="none" cap="none" strike="noStrike">
                        <a:solidFill>
                          <a:srgbClr val="FF0000"/>
                        </a:solidFill>
                        <a:latin typeface="Times New Roman"/>
                        <a:ea typeface="Times New Roman"/>
                        <a:cs typeface="Times New Roman"/>
                        <a:sym typeface="Times New Roman"/>
                      </a:endParaRPr>
                    </a:p>
                  </a:txBody>
                  <a:tcPr marT="45725" marB="45725" marR="68600" marL="68600"/>
                </a:tc>
                <a:tc>
                  <a:txBody>
                    <a:bodyPr/>
                    <a:lstStyle/>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txBody>
                  <a:tcPr marT="45725" marB="45725" marR="68600" marL="68600"/>
                </a:tc>
              </a:tr>
            </a:tbl>
          </a:graphicData>
        </a:graphic>
      </p:graphicFrame>
      <p:pic>
        <p:nvPicPr>
          <p:cNvPr id="424" name="Google Shape;424;p58"/>
          <p:cNvPicPr preferRelativeResize="0"/>
          <p:nvPr/>
        </p:nvPicPr>
        <p:blipFill rotWithShape="1">
          <a:blip r:embed="rId3">
            <a:alphaModFix/>
          </a:blip>
          <a:srcRect b="0" l="0" r="0" t="0"/>
          <a:stretch/>
        </p:blipFill>
        <p:spPr>
          <a:xfrm>
            <a:off x="1088683" y="2487771"/>
            <a:ext cx="1882457" cy="1882457"/>
          </a:xfrm>
          <a:prstGeom prst="rect">
            <a:avLst/>
          </a:prstGeom>
          <a:noFill/>
          <a:ln>
            <a:noFill/>
          </a:ln>
        </p:spPr>
      </p:pic>
      <p:pic>
        <p:nvPicPr>
          <p:cNvPr id="425" name="Google Shape;425;p58"/>
          <p:cNvPicPr preferRelativeResize="0"/>
          <p:nvPr/>
        </p:nvPicPr>
        <p:blipFill rotWithShape="1">
          <a:blip r:embed="rId4">
            <a:alphaModFix/>
          </a:blip>
          <a:srcRect b="0" l="0" r="0" t="0"/>
          <a:stretch/>
        </p:blipFill>
        <p:spPr>
          <a:xfrm>
            <a:off x="3390900" y="2819222"/>
            <a:ext cx="2362200" cy="121955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9"/>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Gill Sans"/>
              <a:buNone/>
            </a:pPr>
            <a:r>
              <a:rPr lang="en-US" sz="4000"/>
              <a:t>WELCOME TO OUR BASEBALL DRAFT</a:t>
            </a:r>
            <a:endParaRPr>
              <a:highlight>
                <a:srgbClr val="FFFF00"/>
              </a:highlight>
            </a:endParaRPr>
          </a:p>
        </p:txBody>
      </p:sp>
      <p:graphicFrame>
        <p:nvGraphicFramePr>
          <p:cNvPr id="431" name="Google Shape;431;p59"/>
          <p:cNvGraphicFramePr/>
          <p:nvPr/>
        </p:nvGraphicFramePr>
        <p:xfrm>
          <a:off x="1088683" y="1981200"/>
          <a:ext cx="3000000" cy="3000000"/>
        </p:xfrm>
        <a:graphic>
          <a:graphicData uri="http://schemas.openxmlformats.org/drawingml/2006/table">
            <a:tbl>
              <a:tblPr bandRow="1" firstRow="1">
                <a:noFill/>
                <a:tableStyleId>{FA8357FF-5F82-4EEE-9C9B-099930984D80}</a:tableStyleId>
              </a:tblPr>
              <a:tblGrid>
                <a:gridCol w="2414050"/>
                <a:gridCol w="2448100"/>
                <a:gridCol w="2448100"/>
              </a:tblGrid>
              <a:tr h="484632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#1</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Right Field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.120</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9.1</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FAN APPEAL?</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txBody>
                  <a:tcPr marT="45725" marB="45725" marR="68600" marL="6860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#2</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Center Field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.180</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7.0 sec</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dk1"/>
                          </a:solidFill>
                          <a:latin typeface="Times New Roman"/>
                          <a:ea typeface="Times New Roman"/>
                          <a:cs typeface="Times New Roman"/>
                          <a:sym typeface="Times New Roman"/>
                        </a:rPr>
                        <a:t>FAN APPEAL?</a:t>
                      </a:r>
                      <a:endParaRPr b="0" sz="2400" u="none" cap="none" strike="noStrike">
                        <a:solidFill>
                          <a:schemeClr val="dk1"/>
                        </a:solidFill>
                        <a:latin typeface="Times New Roman"/>
                        <a:ea typeface="Times New Roman"/>
                        <a:cs typeface="Times New Roman"/>
                        <a:sym typeface="Times New Roman"/>
                      </a:endParaRPr>
                    </a:p>
                  </a:txBody>
                  <a:tcPr marT="45725" marB="45725" marR="68600" marL="6860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#3</a:t>
                      </a:r>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Short Stop</a:t>
                      </a:r>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.355</a:t>
                      </a:r>
                      <a:endParaRPr sz="2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4.5 sec</a:t>
                      </a:r>
                      <a:endParaRPr sz="2400" u="none" cap="none" strike="noStrike"/>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solidFill>
                            <a:srgbClr val="FF0000"/>
                          </a:solidFill>
                          <a:latin typeface="Times New Roman"/>
                          <a:ea typeface="Times New Roman"/>
                          <a:cs typeface="Times New Roman"/>
                          <a:sym typeface="Times New Roman"/>
                        </a:rPr>
                        <a:t>FAN APPEAL?</a:t>
                      </a:r>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txBody>
                  <a:tcPr marT="45725" marB="45725" marR="68600" marL="68600"/>
                </a:tc>
              </a:tr>
            </a:tbl>
          </a:graphicData>
        </a:graphic>
      </p:graphicFrame>
      <p:pic>
        <p:nvPicPr>
          <p:cNvPr id="432" name="Google Shape;432;p59"/>
          <p:cNvPicPr preferRelativeResize="0"/>
          <p:nvPr/>
        </p:nvPicPr>
        <p:blipFill rotWithShape="1">
          <a:blip r:embed="rId3">
            <a:alphaModFix/>
          </a:blip>
          <a:srcRect b="0" l="0" r="0" t="0"/>
          <a:stretch/>
        </p:blipFill>
        <p:spPr>
          <a:xfrm>
            <a:off x="1088683" y="2487771"/>
            <a:ext cx="1882457" cy="1882457"/>
          </a:xfrm>
          <a:prstGeom prst="rect">
            <a:avLst/>
          </a:prstGeom>
          <a:noFill/>
          <a:ln>
            <a:noFill/>
          </a:ln>
        </p:spPr>
      </p:pic>
      <p:pic>
        <p:nvPicPr>
          <p:cNvPr id="433" name="Google Shape;433;p59"/>
          <p:cNvPicPr preferRelativeResize="0"/>
          <p:nvPr/>
        </p:nvPicPr>
        <p:blipFill rotWithShape="1">
          <a:blip r:embed="rId4">
            <a:alphaModFix/>
          </a:blip>
          <a:srcRect b="0" l="0" r="0" t="0"/>
          <a:stretch/>
        </p:blipFill>
        <p:spPr>
          <a:xfrm>
            <a:off x="3390900" y="2819222"/>
            <a:ext cx="2362200" cy="1219554"/>
          </a:xfrm>
          <a:prstGeom prst="rect">
            <a:avLst/>
          </a:prstGeom>
          <a:noFill/>
          <a:ln>
            <a:noFill/>
          </a:ln>
        </p:spPr>
      </p:pic>
      <p:pic>
        <p:nvPicPr>
          <p:cNvPr id="434" name="Google Shape;434;p59"/>
          <p:cNvPicPr preferRelativeResize="0"/>
          <p:nvPr/>
        </p:nvPicPr>
        <p:blipFill rotWithShape="1">
          <a:blip r:embed="rId5">
            <a:alphaModFix/>
          </a:blip>
          <a:srcRect b="0" l="0" r="0" t="0"/>
          <a:stretch/>
        </p:blipFill>
        <p:spPr>
          <a:xfrm>
            <a:off x="6009217" y="2487771"/>
            <a:ext cx="1973422" cy="197342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0"/>
          <p:cNvSpPr txBox="1"/>
          <p:nvPr>
            <p:ph type="title"/>
          </p:nvPr>
        </p:nvSpPr>
        <p:spPr>
          <a:xfrm>
            <a:off x="1088684" y="804519"/>
            <a:ext cx="7202400" cy="10491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Gill Sans"/>
              <a:buNone/>
            </a:pPr>
            <a:r>
              <a:rPr lang="en-US" sz="4000"/>
              <a:t>WELCOME TO OUR BASEBALL DRAFT</a:t>
            </a:r>
            <a:endParaRPr>
              <a:highlight>
                <a:srgbClr val="FFFF00"/>
              </a:highlight>
            </a:endParaRPr>
          </a:p>
        </p:txBody>
      </p:sp>
      <p:graphicFrame>
        <p:nvGraphicFramePr>
          <p:cNvPr id="440" name="Google Shape;440;p60"/>
          <p:cNvGraphicFramePr/>
          <p:nvPr/>
        </p:nvGraphicFramePr>
        <p:xfrm>
          <a:off x="1088683" y="1981200"/>
          <a:ext cx="3000000" cy="3000000"/>
        </p:xfrm>
        <a:graphic>
          <a:graphicData uri="http://schemas.openxmlformats.org/drawingml/2006/table">
            <a:tbl>
              <a:tblPr bandRow="1" firstRow="1">
                <a:noFill/>
                <a:tableStyleId>{FA8357FF-5F82-4EEE-9C9B-099930984D80}</a:tableStyleId>
              </a:tblPr>
              <a:tblGrid>
                <a:gridCol w="2414050"/>
                <a:gridCol w="2448100"/>
                <a:gridCol w="2448100"/>
              </a:tblGrid>
              <a:tr h="484632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#1</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Right Field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.120</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9.1</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FAN APPEAL?</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txBody>
                  <a:tcPr marT="45725" marB="45725" marR="68600" marL="6860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#2</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Center Field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.180</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7.0 sec</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dk1"/>
                          </a:solidFill>
                          <a:latin typeface="Times New Roman"/>
                          <a:ea typeface="Times New Roman"/>
                          <a:cs typeface="Times New Roman"/>
                          <a:sym typeface="Times New Roman"/>
                        </a:rPr>
                        <a:t>FAN APPEAL?</a:t>
                      </a:r>
                      <a:endParaRPr b="0" sz="2400" u="none" cap="none" strike="noStrike">
                        <a:solidFill>
                          <a:schemeClr val="dk1"/>
                        </a:solidFill>
                        <a:latin typeface="Times New Roman"/>
                        <a:ea typeface="Times New Roman"/>
                        <a:cs typeface="Times New Roman"/>
                        <a:sym typeface="Times New Roman"/>
                      </a:endParaRPr>
                    </a:p>
                  </a:txBody>
                  <a:tcPr marT="45725" marB="45725" marR="68600" marL="6860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Student #3</a:t>
                      </a:r>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highlight>
                          <a:srgbClr val="FFFF0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Short Stop</a:t>
                      </a:r>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Bats .355</a:t>
                      </a:r>
                      <a:endParaRPr sz="2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Times New Roman"/>
                          <a:ea typeface="Times New Roman"/>
                          <a:cs typeface="Times New Roman"/>
                          <a:sym typeface="Times New Roman"/>
                        </a:rPr>
                        <a:t>40 time: 4.5 sec</a:t>
                      </a:r>
                      <a:endParaRPr sz="2400" u="none" cap="none" strike="noStrike"/>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solidFill>
                            <a:srgbClr val="FF0000"/>
                          </a:solidFill>
                          <a:latin typeface="Times New Roman"/>
                          <a:ea typeface="Times New Roman"/>
                          <a:cs typeface="Times New Roman"/>
                          <a:sym typeface="Times New Roman"/>
                        </a:rPr>
                        <a:t>FAN APPEAL?</a:t>
                      </a:r>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Times New Roman"/>
                        <a:ea typeface="Times New Roman"/>
                        <a:cs typeface="Times New Roman"/>
                        <a:sym typeface="Times New Roman"/>
                      </a:endParaRPr>
                    </a:p>
                  </a:txBody>
                  <a:tcPr marT="45725" marB="45725" marR="68600" marL="68600"/>
                </a:tc>
              </a:tr>
            </a:tbl>
          </a:graphicData>
        </a:graphic>
      </p:graphicFrame>
      <p:pic>
        <p:nvPicPr>
          <p:cNvPr id="441" name="Google Shape;441;p60"/>
          <p:cNvPicPr preferRelativeResize="0"/>
          <p:nvPr/>
        </p:nvPicPr>
        <p:blipFill rotWithShape="1">
          <a:blip r:embed="rId3">
            <a:alphaModFix/>
          </a:blip>
          <a:srcRect b="0" l="0" r="0" t="0"/>
          <a:stretch/>
        </p:blipFill>
        <p:spPr>
          <a:xfrm>
            <a:off x="1088683" y="2487771"/>
            <a:ext cx="1882457" cy="1882457"/>
          </a:xfrm>
          <a:prstGeom prst="rect">
            <a:avLst/>
          </a:prstGeom>
          <a:noFill/>
          <a:ln>
            <a:noFill/>
          </a:ln>
        </p:spPr>
      </p:pic>
      <p:pic>
        <p:nvPicPr>
          <p:cNvPr id="442" name="Google Shape;442;p60"/>
          <p:cNvPicPr preferRelativeResize="0"/>
          <p:nvPr/>
        </p:nvPicPr>
        <p:blipFill rotWithShape="1">
          <a:blip r:embed="rId4">
            <a:alphaModFix/>
          </a:blip>
          <a:srcRect b="0" l="0" r="0" t="0"/>
          <a:stretch/>
        </p:blipFill>
        <p:spPr>
          <a:xfrm>
            <a:off x="3390900" y="2819222"/>
            <a:ext cx="2362200" cy="1219554"/>
          </a:xfrm>
          <a:prstGeom prst="rect">
            <a:avLst/>
          </a:prstGeom>
          <a:noFill/>
          <a:ln>
            <a:noFill/>
          </a:ln>
        </p:spPr>
      </p:pic>
      <p:pic>
        <p:nvPicPr>
          <p:cNvPr id="443" name="Google Shape;443;p60"/>
          <p:cNvPicPr preferRelativeResize="0"/>
          <p:nvPr/>
        </p:nvPicPr>
        <p:blipFill rotWithShape="1">
          <a:blip r:embed="rId5">
            <a:alphaModFix/>
          </a:blip>
          <a:srcRect b="0" l="0" r="0" t="0"/>
          <a:stretch/>
        </p:blipFill>
        <p:spPr>
          <a:xfrm>
            <a:off x="6009217" y="2487771"/>
            <a:ext cx="1973422" cy="1973422"/>
          </a:xfrm>
          <a:prstGeom prst="rect">
            <a:avLst/>
          </a:prstGeom>
          <a:noFill/>
          <a:ln>
            <a:noFill/>
          </a:ln>
        </p:spPr>
      </p:pic>
      <p:pic>
        <p:nvPicPr>
          <p:cNvPr id="444" name="Google Shape;444;p60">
            <a:hlinkClick r:id="rId6"/>
          </p:cNvPr>
          <p:cNvPicPr preferRelativeResize="0"/>
          <p:nvPr/>
        </p:nvPicPr>
        <p:blipFill>
          <a:blip r:embed="rId7">
            <a:alphaModFix/>
          </a:blip>
          <a:stretch>
            <a:fillRect/>
          </a:stretch>
        </p:blipFill>
        <p:spPr>
          <a:xfrm>
            <a:off x="0" y="6143625"/>
            <a:ext cx="9144000" cy="714375"/>
          </a:xfrm>
          <a:prstGeom prst="rect">
            <a:avLst/>
          </a:prstGeom>
          <a:noFill/>
          <a:ln>
            <a:noFill/>
          </a:ln>
        </p:spPr>
      </p:pic>
      <p:sp>
        <p:nvSpPr>
          <p:cNvPr id="445" name="Google Shape;445;p60">
            <a:hlinkClick r:id="rId8"/>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1"/>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Gill Sans"/>
              <a:buNone/>
            </a:pPr>
            <a:r>
              <a:rPr lang="en-US" sz="4000"/>
              <a:t>WHICH PLAYER WOULD YOU DRAFT?</a:t>
            </a:r>
            <a:endParaRPr/>
          </a:p>
        </p:txBody>
      </p:sp>
      <p:sp>
        <p:nvSpPr>
          <p:cNvPr id="451" name="Google Shape;451;p61"/>
          <p:cNvSpPr txBox="1"/>
          <p:nvPr>
            <p:ph idx="1" type="body"/>
          </p:nvPr>
        </p:nvSpPr>
        <p:spPr>
          <a:xfrm>
            <a:off x="992125" y="2128848"/>
            <a:ext cx="4089900" cy="34485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1000"/>
              </a:spcBef>
              <a:spcAft>
                <a:spcPts val="0"/>
              </a:spcAft>
              <a:buSzPts val="2700"/>
              <a:buChar char="•"/>
            </a:pPr>
            <a:r>
              <a:rPr lang="en-US" sz="2900"/>
              <a:t>The most productive player!</a:t>
            </a:r>
            <a:endParaRPr sz="2900"/>
          </a:p>
          <a:p>
            <a:pPr indent="-228600" lvl="0" marL="228600" rtl="0" algn="l">
              <a:lnSpc>
                <a:spcPct val="120000"/>
              </a:lnSpc>
              <a:spcBef>
                <a:spcPts val="1000"/>
              </a:spcBef>
              <a:spcAft>
                <a:spcPts val="0"/>
              </a:spcAft>
              <a:buSzPts val="2700"/>
              <a:buChar char="•"/>
            </a:pPr>
            <a:r>
              <a:rPr lang="en-US" sz="2900"/>
              <a:t>Promises to bring paying fans in a competitive market…</a:t>
            </a:r>
            <a:endParaRPr sz="4900"/>
          </a:p>
          <a:p>
            <a:pPr indent="-228600" lvl="0" marL="228600" rtl="0" algn="l">
              <a:lnSpc>
                <a:spcPct val="90000"/>
              </a:lnSpc>
              <a:spcBef>
                <a:spcPts val="1000"/>
              </a:spcBef>
              <a:spcAft>
                <a:spcPts val="0"/>
              </a:spcAft>
              <a:buSzPts val="2000"/>
              <a:buFont typeface="Noto Sans Symbols"/>
              <a:buNone/>
            </a:pPr>
            <a:r>
              <a:t/>
            </a:r>
            <a:endParaRPr/>
          </a:p>
          <a:p>
            <a:pPr indent="-228600" lvl="0" marL="228600" rtl="0" algn="l">
              <a:lnSpc>
                <a:spcPct val="90000"/>
              </a:lnSpc>
              <a:spcBef>
                <a:spcPts val="1000"/>
              </a:spcBef>
              <a:spcAft>
                <a:spcPts val="0"/>
              </a:spcAft>
              <a:buSzPts val="2000"/>
              <a:buFont typeface="Noto Sans Symbols"/>
              <a:buNone/>
            </a:pPr>
            <a:r>
              <a:t/>
            </a:r>
            <a:endParaRPr/>
          </a:p>
        </p:txBody>
      </p:sp>
      <p:pic>
        <p:nvPicPr>
          <p:cNvPr descr="A batter follows through after swinging at a pitched ball." id="452" name="Google Shape;452;p61"/>
          <p:cNvPicPr preferRelativeResize="0"/>
          <p:nvPr/>
        </p:nvPicPr>
        <p:blipFill rotWithShape="1">
          <a:blip r:embed="rId3">
            <a:alphaModFix/>
          </a:blip>
          <a:srcRect b="0" l="0" r="0" t="0"/>
          <a:stretch/>
        </p:blipFill>
        <p:spPr>
          <a:xfrm>
            <a:off x="5858933" y="2543325"/>
            <a:ext cx="1967948" cy="29883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2"/>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INCENTIVES MATTER</a:t>
            </a:r>
            <a:endParaRPr/>
          </a:p>
        </p:txBody>
      </p:sp>
      <p:sp>
        <p:nvSpPr>
          <p:cNvPr id="458" name="Google Shape;458;p62"/>
          <p:cNvSpPr txBox="1"/>
          <p:nvPr>
            <p:ph idx="1" type="body"/>
          </p:nvPr>
        </p:nvSpPr>
        <p:spPr>
          <a:xfrm>
            <a:off x="1085501" y="2010875"/>
            <a:ext cx="4526700" cy="4042200"/>
          </a:xfrm>
          <a:prstGeom prst="rect">
            <a:avLst/>
          </a:prstGeom>
          <a:noFill/>
          <a:ln>
            <a:noFill/>
          </a:ln>
        </p:spPr>
        <p:txBody>
          <a:bodyPr anchorCtr="0" anchor="t" bIns="45700" lIns="91425" spcFirstLastPara="1" rIns="91425" wrap="square" tIns="45700">
            <a:normAutofit fontScale="92500" lnSpcReduction="10000"/>
          </a:bodyPr>
          <a:lstStyle/>
          <a:p>
            <a:pPr indent="-217169" lvl="0" marL="228600" rtl="0" algn="l">
              <a:lnSpc>
                <a:spcPct val="90000"/>
              </a:lnSpc>
              <a:spcBef>
                <a:spcPts val="0"/>
              </a:spcBef>
              <a:spcAft>
                <a:spcPts val="0"/>
              </a:spcAft>
              <a:buSzPct val="100000"/>
              <a:buChar char="•"/>
            </a:pPr>
            <a:r>
              <a:rPr lang="en-US" sz="2400"/>
              <a:t>You are a owner of a major league baseball team.</a:t>
            </a:r>
            <a:endParaRPr/>
          </a:p>
          <a:p>
            <a:pPr indent="-217169" lvl="0" marL="228600" rtl="0" algn="l">
              <a:lnSpc>
                <a:spcPct val="90000"/>
              </a:lnSpc>
              <a:spcBef>
                <a:spcPts val="1000"/>
              </a:spcBef>
              <a:spcAft>
                <a:spcPts val="0"/>
              </a:spcAft>
              <a:buSzPct val="100000"/>
              <a:buChar char="•"/>
            </a:pPr>
            <a:r>
              <a:rPr lang="en-US" sz="2400"/>
              <a:t>You know great athletic talent is nearby and could help you win.</a:t>
            </a:r>
            <a:endParaRPr/>
          </a:p>
          <a:p>
            <a:pPr indent="-217169" lvl="0" marL="228600" rtl="0" algn="l">
              <a:lnSpc>
                <a:spcPct val="90000"/>
              </a:lnSpc>
              <a:spcBef>
                <a:spcPts val="1000"/>
              </a:spcBef>
              <a:spcAft>
                <a:spcPts val="0"/>
              </a:spcAft>
              <a:buSzPct val="100000"/>
              <a:buChar char="•"/>
            </a:pPr>
            <a:r>
              <a:rPr lang="en-US" sz="2400"/>
              <a:t>You know that talent wants to work for you and is eager as you are to win.</a:t>
            </a:r>
            <a:endParaRPr/>
          </a:p>
          <a:p>
            <a:pPr indent="-217169" lvl="0" marL="228600" rtl="0" algn="l">
              <a:lnSpc>
                <a:spcPct val="90000"/>
              </a:lnSpc>
              <a:spcBef>
                <a:spcPts val="1000"/>
              </a:spcBef>
              <a:spcAft>
                <a:spcPts val="0"/>
              </a:spcAft>
              <a:buSzPct val="100000"/>
              <a:buChar char="•"/>
            </a:pPr>
            <a:r>
              <a:rPr lang="en-US" sz="2400"/>
              <a:t>Some other club owners wanted to hire the best players regardless of race  but…</a:t>
            </a:r>
            <a:endParaRPr/>
          </a:p>
          <a:p>
            <a:pPr indent="-217169" lvl="0" marL="228600" rtl="0" algn="l">
              <a:lnSpc>
                <a:spcPct val="90000"/>
              </a:lnSpc>
              <a:spcBef>
                <a:spcPts val="1000"/>
              </a:spcBef>
              <a:spcAft>
                <a:spcPts val="0"/>
              </a:spcAft>
              <a:buSzPct val="100000"/>
              <a:buChar char="•"/>
            </a:pPr>
            <a:r>
              <a:rPr lang="en-US" sz="2400"/>
              <a:t>They had an agreement to only sign white players.</a:t>
            </a:r>
            <a:endParaRPr/>
          </a:p>
          <a:p>
            <a:pPr indent="-228600" lvl="0" marL="228600" rtl="0" algn="l">
              <a:lnSpc>
                <a:spcPct val="90000"/>
              </a:lnSpc>
              <a:spcBef>
                <a:spcPts val="1000"/>
              </a:spcBef>
              <a:spcAft>
                <a:spcPts val="0"/>
              </a:spcAft>
              <a:buSzPct val="100000"/>
              <a:buFont typeface="Noto Sans Symbols"/>
              <a:buNone/>
            </a:pPr>
            <a:r>
              <a:t/>
            </a:r>
            <a:endParaRPr/>
          </a:p>
          <a:p>
            <a:pPr indent="-228600" lvl="0" marL="228600" rtl="0" algn="l">
              <a:lnSpc>
                <a:spcPct val="90000"/>
              </a:lnSpc>
              <a:spcBef>
                <a:spcPts val="1000"/>
              </a:spcBef>
              <a:spcAft>
                <a:spcPts val="0"/>
              </a:spcAft>
              <a:buSzPct val="100000"/>
              <a:buFont typeface="Noto Sans Symbols"/>
              <a:buNone/>
            </a:pPr>
            <a:r>
              <a:t/>
            </a:r>
            <a:endParaRPr/>
          </a:p>
        </p:txBody>
      </p:sp>
      <p:pic>
        <p:nvPicPr>
          <p:cNvPr descr="Image result for Demise of the Negro Leagues" id="459" name="Google Shape;459;p62"/>
          <p:cNvPicPr preferRelativeResize="0"/>
          <p:nvPr/>
        </p:nvPicPr>
        <p:blipFill rotWithShape="1">
          <a:blip r:embed="rId3">
            <a:alphaModFix/>
          </a:blip>
          <a:srcRect b="0" l="0" r="0" t="0"/>
          <a:stretch/>
        </p:blipFill>
        <p:spPr>
          <a:xfrm>
            <a:off x="5959776" y="2010875"/>
            <a:ext cx="2849057" cy="3634000"/>
          </a:xfrm>
          <a:prstGeom prst="rect">
            <a:avLst/>
          </a:prstGeom>
          <a:noFill/>
          <a:ln cap="flat" cmpd="sng" w="38100">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3"/>
          <p:cNvSpPr txBox="1"/>
          <p:nvPr>
            <p:ph type="title"/>
          </p:nvPr>
        </p:nvSpPr>
        <p:spPr>
          <a:xfrm>
            <a:off x="1086913" y="61270"/>
            <a:ext cx="7204226" cy="10593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4000"/>
              <a:t>PEOPLE CREATE ECONOMIC SYSTEMS: </a:t>
            </a:r>
            <a:br>
              <a:rPr lang="en-US" sz="4000"/>
            </a:br>
            <a:r>
              <a:rPr lang="en-US" sz="4000"/>
              <a:t>THE </a:t>
            </a:r>
            <a:r>
              <a:rPr i="1" lang="en-US" sz="4000"/>
              <a:t>RULES OF THE GAME</a:t>
            </a:r>
            <a:endParaRPr/>
          </a:p>
        </p:txBody>
      </p:sp>
      <p:sp>
        <p:nvSpPr>
          <p:cNvPr id="465" name="Google Shape;465;p63"/>
          <p:cNvSpPr txBox="1"/>
          <p:nvPr>
            <p:ph idx="2" type="body"/>
          </p:nvPr>
        </p:nvSpPr>
        <p:spPr>
          <a:xfrm>
            <a:off x="4671610" y="2022710"/>
            <a:ext cx="4071000" cy="3905700"/>
          </a:xfrm>
          <a:prstGeom prst="rect">
            <a:avLst/>
          </a:prstGeom>
          <a:noFill/>
          <a:ln>
            <a:noFill/>
          </a:ln>
        </p:spPr>
        <p:txBody>
          <a:bodyPr anchorCtr="0" anchor="t" bIns="45700" lIns="91425" spcFirstLastPara="1" rIns="91425" wrap="square" tIns="45700">
            <a:normAutofit/>
          </a:bodyPr>
          <a:lstStyle/>
          <a:p>
            <a:pPr indent="-217170" lvl="0" marL="228600" rtl="0" algn="l">
              <a:lnSpc>
                <a:spcPct val="120000"/>
              </a:lnSpc>
              <a:spcBef>
                <a:spcPts val="0"/>
              </a:spcBef>
              <a:spcAft>
                <a:spcPts val="0"/>
              </a:spcAft>
              <a:buSzPts val="2400"/>
              <a:buChar char="•"/>
            </a:pPr>
            <a:r>
              <a:rPr lang="en-US" sz="2400"/>
              <a:t>Baseball clubs are exempt from federal anti-trust laws.</a:t>
            </a:r>
            <a:endParaRPr/>
          </a:p>
          <a:p>
            <a:pPr indent="-217170" lvl="0" marL="228600" rtl="0" algn="l">
              <a:lnSpc>
                <a:spcPct val="120000"/>
              </a:lnSpc>
              <a:spcBef>
                <a:spcPts val="1000"/>
              </a:spcBef>
              <a:spcAft>
                <a:spcPts val="0"/>
              </a:spcAft>
              <a:buSzPts val="2400"/>
              <a:buChar char="•"/>
            </a:pPr>
            <a:r>
              <a:rPr lang="en-US" sz="2400"/>
              <a:t>This was the result of a 1922 Supreme Court ruling in the case of the </a:t>
            </a:r>
            <a:r>
              <a:rPr i="1" lang="en-US" sz="2400"/>
              <a:t>Federal Baseball Club of Baltimore, Inc. v. National League of Professional Baseball Clubs</a:t>
            </a:r>
            <a:r>
              <a:rPr lang="en-US" sz="2400"/>
              <a:t>.</a:t>
            </a:r>
            <a:endParaRPr/>
          </a:p>
          <a:p>
            <a:pPr indent="-101600" lvl="0" marL="228600" rtl="0" algn="l">
              <a:lnSpc>
                <a:spcPct val="120000"/>
              </a:lnSpc>
              <a:spcBef>
                <a:spcPts val="1000"/>
              </a:spcBef>
              <a:spcAft>
                <a:spcPts val="0"/>
              </a:spcAft>
              <a:buSzPts val="2000"/>
              <a:buNone/>
            </a:pPr>
            <a:r>
              <a:t/>
            </a:r>
            <a:endParaRPr/>
          </a:p>
        </p:txBody>
      </p:sp>
      <p:pic>
        <p:nvPicPr>
          <p:cNvPr id="466" name="Google Shape;466;p63"/>
          <p:cNvPicPr preferRelativeResize="0"/>
          <p:nvPr/>
        </p:nvPicPr>
        <p:blipFill rotWithShape="1">
          <a:blip r:embed="rId3">
            <a:alphaModFix/>
          </a:blip>
          <a:srcRect b="0" l="0" r="0" t="0"/>
          <a:stretch/>
        </p:blipFill>
        <p:spPr>
          <a:xfrm>
            <a:off x="911940" y="2905604"/>
            <a:ext cx="3220278" cy="2527918"/>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4"/>
          <p:cNvSpPr txBox="1"/>
          <p:nvPr>
            <p:ph type="title"/>
          </p:nvPr>
        </p:nvSpPr>
        <p:spPr>
          <a:xfrm>
            <a:off x="195264" y="228600"/>
            <a:ext cx="8015287" cy="914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4000"/>
              <a:t>PEOPLE CREATE ECONOMIC SYSTEMS: THE </a:t>
            </a:r>
            <a:r>
              <a:rPr i="1" lang="en-US" sz="4000"/>
              <a:t>RULES OF THE GAME</a:t>
            </a:r>
            <a:endParaRPr sz="4000"/>
          </a:p>
        </p:txBody>
      </p:sp>
      <p:sp>
        <p:nvSpPr>
          <p:cNvPr id="472" name="Google Shape;472;p64"/>
          <p:cNvSpPr txBox="1"/>
          <p:nvPr>
            <p:ph idx="1" type="body"/>
          </p:nvPr>
        </p:nvSpPr>
        <p:spPr>
          <a:xfrm>
            <a:off x="545700" y="1898375"/>
            <a:ext cx="4215600" cy="44196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SzPts val="2400"/>
              <a:buChar char="•"/>
            </a:pPr>
            <a:r>
              <a:rPr lang="en-US" sz="2400"/>
              <a:t>Despite the fact that major league baseball clubs operated a legal cartel, the rules of the game encouraged </a:t>
            </a:r>
            <a:r>
              <a:rPr b="1" i="1" lang="en-US" sz="2400"/>
              <a:t>competition</a:t>
            </a:r>
            <a:r>
              <a:rPr lang="en-US" sz="2400"/>
              <a:t>.</a:t>
            </a:r>
            <a:endParaRPr/>
          </a:p>
          <a:p>
            <a:pPr indent="-228600" lvl="0" marL="228600" rtl="0" algn="l">
              <a:lnSpc>
                <a:spcPct val="120000"/>
              </a:lnSpc>
              <a:spcBef>
                <a:spcPts val="1000"/>
              </a:spcBef>
              <a:spcAft>
                <a:spcPts val="0"/>
              </a:spcAft>
              <a:buSzPts val="2400"/>
              <a:buChar char="•"/>
            </a:pPr>
            <a:r>
              <a:rPr lang="en-US" sz="2400"/>
              <a:t>Competition erodes the ability of a cartel to enforce the agreements among its members.</a:t>
            </a:r>
            <a:endParaRPr/>
          </a:p>
        </p:txBody>
      </p:sp>
      <p:pic>
        <p:nvPicPr>
          <p:cNvPr id="473" name="Google Shape;473;p64"/>
          <p:cNvPicPr preferRelativeResize="0"/>
          <p:nvPr/>
        </p:nvPicPr>
        <p:blipFill rotWithShape="1">
          <a:blip r:embed="rId3">
            <a:alphaModFix/>
          </a:blip>
          <a:srcRect b="0" l="0" r="0" t="0"/>
          <a:stretch/>
        </p:blipFill>
        <p:spPr>
          <a:xfrm>
            <a:off x="5070262" y="2695671"/>
            <a:ext cx="3598743" cy="2825013"/>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5"/>
          <p:cNvSpPr txBox="1"/>
          <p:nvPr>
            <p:ph type="title"/>
          </p:nvPr>
        </p:nvSpPr>
        <p:spPr>
          <a:xfrm>
            <a:off x="673250" y="804900"/>
            <a:ext cx="8050500" cy="1059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COMPETITION FROM THE SEMI-PROS</a:t>
            </a:r>
            <a:endParaRPr/>
          </a:p>
        </p:txBody>
      </p:sp>
      <p:sp>
        <p:nvSpPr>
          <p:cNvPr id="479" name="Google Shape;479;p65"/>
          <p:cNvSpPr txBox="1"/>
          <p:nvPr>
            <p:ph idx="2" type="body"/>
          </p:nvPr>
        </p:nvSpPr>
        <p:spPr>
          <a:xfrm>
            <a:off x="3886201" y="1864194"/>
            <a:ext cx="4837618" cy="4800600"/>
          </a:xfrm>
          <a:prstGeom prst="rect">
            <a:avLst/>
          </a:prstGeom>
          <a:noFill/>
          <a:ln>
            <a:noFill/>
          </a:ln>
        </p:spPr>
        <p:txBody>
          <a:bodyPr anchorCtr="0" anchor="t" bIns="45700" lIns="91425" spcFirstLastPara="1" rIns="91425" wrap="square" tIns="45700">
            <a:normAutofit fontScale="77500" lnSpcReduction="20000"/>
          </a:bodyPr>
          <a:lstStyle/>
          <a:p>
            <a:pPr indent="-216216" lvl="0" marL="228600" rtl="0" algn="l">
              <a:lnSpc>
                <a:spcPct val="120000"/>
              </a:lnSpc>
              <a:spcBef>
                <a:spcPts val="0"/>
              </a:spcBef>
              <a:spcAft>
                <a:spcPts val="0"/>
              </a:spcAft>
              <a:buSzPct val="100000"/>
              <a:buChar char="•"/>
            </a:pPr>
            <a:r>
              <a:rPr lang="en-US" sz="2800"/>
              <a:t>Semi-professional ball was very popular in the days before television.</a:t>
            </a:r>
            <a:endParaRPr sz="2400"/>
          </a:p>
          <a:p>
            <a:pPr indent="-216216" lvl="0" marL="228600" rtl="0" algn="l">
              <a:lnSpc>
                <a:spcPct val="120000"/>
              </a:lnSpc>
              <a:spcBef>
                <a:spcPts val="1000"/>
              </a:spcBef>
              <a:spcAft>
                <a:spcPts val="0"/>
              </a:spcAft>
              <a:buSzPct val="100000"/>
              <a:buChar char="•"/>
            </a:pPr>
            <a:r>
              <a:rPr lang="en-US" sz="2800"/>
              <a:t>The pressure to win was great.</a:t>
            </a:r>
            <a:endParaRPr sz="2400"/>
          </a:p>
          <a:p>
            <a:pPr indent="-216216" lvl="0" marL="228600" rtl="0" algn="l">
              <a:lnSpc>
                <a:spcPct val="120000"/>
              </a:lnSpc>
              <a:spcBef>
                <a:spcPts val="1000"/>
              </a:spcBef>
              <a:spcAft>
                <a:spcPts val="0"/>
              </a:spcAft>
              <a:buSzPct val="100000"/>
              <a:buChar char="•"/>
            </a:pPr>
            <a:r>
              <a:rPr lang="en-US" sz="2800"/>
              <a:t>Some of these teams experimented with signing African American players.</a:t>
            </a:r>
            <a:endParaRPr sz="2400"/>
          </a:p>
          <a:p>
            <a:pPr indent="-216216" lvl="0" marL="228600" rtl="0" algn="l">
              <a:lnSpc>
                <a:spcPct val="120000"/>
              </a:lnSpc>
              <a:spcBef>
                <a:spcPts val="1000"/>
              </a:spcBef>
              <a:spcAft>
                <a:spcPts val="0"/>
              </a:spcAft>
              <a:buSzPct val="100000"/>
              <a:buChar char="•"/>
            </a:pPr>
            <a:r>
              <a:rPr lang="en-US" sz="2800"/>
              <a:t>In 1935, the Bismarck ND team fielded a half white and half African American team.</a:t>
            </a:r>
            <a:endParaRPr sz="2400"/>
          </a:p>
          <a:p>
            <a:pPr indent="-216216" lvl="0" marL="228600" rtl="0" algn="l">
              <a:lnSpc>
                <a:spcPct val="120000"/>
              </a:lnSpc>
              <a:spcBef>
                <a:spcPts val="1000"/>
              </a:spcBef>
              <a:spcAft>
                <a:spcPts val="0"/>
              </a:spcAft>
              <a:buSzPct val="100000"/>
              <a:buChar char="•"/>
            </a:pPr>
            <a:r>
              <a:rPr lang="en-US" sz="2800"/>
              <a:t>Who was dominant pitcher of the Bismarcks in 1935?</a:t>
            </a:r>
            <a:endParaRPr sz="2400"/>
          </a:p>
          <a:p>
            <a:pPr indent="-130175" lvl="0" marL="228600" rtl="0" algn="l">
              <a:lnSpc>
                <a:spcPct val="120000"/>
              </a:lnSpc>
              <a:spcBef>
                <a:spcPts val="1000"/>
              </a:spcBef>
              <a:spcAft>
                <a:spcPts val="0"/>
              </a:spcAft>
              <a:buSzPct val="100000"/>
              <a:buNone/>
            </a:pPr>
            <a:r>
              <a:t/>
            </a:r>
            <a:endParaRPr/>
          </a:p>
        </p:txBody>
      </p:sp>
      <p:pic>
        <p:nvPicPr>
          <p:cNvPr descr="http://media.kansas.com/smedia/2009/07/31/15/141-080109nbc_show003.slideshow_main.prod_affiliate.80.JPG" id="480" name="Google Shape;480;p65"/>
          <p:cNvPicPr preferRelativeResize="0"/>
          <p:nvPr/>
        </p:nvPicPr>
        <p:blipFill rotWithShape="1">
          <a:blip r:embed="rId3">
            <a:alphaModFix/>
          </a:blip>
          <a:srcRect b="0" l="0" r="0" t="0"/>
          <a:stretch/>
        </p:blipFill>
        <p:spPr>
          <a:xfrm>
            <a:off x="241300" y="2552950"/>
            <a:ext cx="3314700" cy="3048000"/>
          </a:xfrm>
          <a:prstGeom prst="rect">
            <a:avLst/>
          </a:prstGeom>
          <a:noFill/>
          <a:ln cap="flat" cmpd="sng" w="38100">
            <a:solidFill>
              <a:schemeClr val="dk1"/>
            </a:solidFill>
            <a:prstDash val="solid"/>
            <a:round/>
            <a:headEnd len="sm" w="sm" type="none"/>
            <a:tailEnd len="sm" w="sm" type="none"/>
          </a:ln>
        </p:spPr>
      </p:pic>
      <p:sp>
        <p:nvSpPr>
          <p:cNvPr id="481" name="Google Shape;481;p65"/>
          <p:cNvSpPr/>
          <p:nvPr/>
        </p:nvSpPr>
        <p:spPr>
          <a:xfrm>
            <a:off x="1519592" y="1751372"/>
            <a:ext cx="883800" cy="914400"/>
          </a:xfrm>
          <a:prstGeom prst="downArrowCallout">
            <a:avLst>
              <a:gd fmla="val 25000" name="adj1"/>
              <a:gd fmla="val 25000" name="adj2"/>
              <a:gd fmla="val 25000" name="adj3"/>
              <a:gd fmla="val 64977" name="adj4"/>
            </a:avLst>
          </a:prstGeom>
          <a:solidFill>
            <a:schemeClr val="accent1"/>
          </a:solidFill>
          <a:ln cap="flat" cmpd="sng" w="15875">
            <a:solidFill>
              <a:srgbClr val="8515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Gill Sans"/>
                <a:ea typeface="Gill Sans"/>
                <a:cs typeface="Gill Sans"/>
                <a:sym typeface="Gill Sans"/>
              </a:rPr>
              <a:t>Satchel Paige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6"/>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4000"/>
              <a:t>COMPETITION EMERGES FROM THE NEGRO LEAGUES</a:t>
            </a:r>
            <a:endParaRPr/>
          </a:p>
        </p:txBody>
      </p:sp>
      <p:sp>
        <p:nvSpPr>
          <p:cNvPr id="487" name="Google Shape;487;p66"/>
          <p:cNvSpPr txBox="1"/>
          <p:nvPr>
            <p:ph idx="1" type="body"/>
          </p:nvPr>
        </p:nvSpPr>
        <p:spPr>
          <a:xfrm>
            <a:off x="628300" y="2010875"/>
            <a:ext cx="4664400" cy="34485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SzPts val="2400"/>
              <a:buChar char="•"/>
            </a:pPr>
            <a:r>
              <a:rPr lang="en-US" sz="2400"/>
              <a:t>Dozens of African American professional and semi-professional baseball teams played from 1887 to 1950.  </a:t>
            </a:r>
            <a:endParaRPr/>
          </a:p>
          <a:p>
            <a:pPr indent="-228600" lvl="0" marL="228600" rtl="0" algn="l">
              <a:lnSpc>
                <a:spcPct val="120000"/>
              </a:lnSpc>
              <a:spcBef>
                <a:spcPts val="1000"/>
              </a:spcBef>
              <a:spcAft>
                <a:spcPts val="0"/>
              </a:spcAft>
              <a:buSzPts val="2400"/>
              <a:buChar char="•"/>
            </a:pPr>
            <a:r>
              <a:rPr lang="en-US" sz="2400"/>
              <a:t>The most successful was the Negro National League founded in 1920 by Rube Foster, who was eventually elected to the Baseball Hall of Fame.  </a:t>
            </a:r>
            <a:endParaRPr/>
          </a:p>
        </p:txBody>
      </p:sp>
      <p:pic>
        <p:nvPicPr>
          <p:cNvPr id="488" name="Google Shape;488;p66"/>
          <p:cNvPicPr preferRelativeResize="0"/>
          <p:nvPr/>
        </p:nvPicPr>
        <p:blipFill rotWithShape="1">
          <a:blip r:embed="rId3">
            <a:alphaModFix/>
          </a:blip>
          <a:srcRect b="0" l="0" r="0" t="0"/>
          <a:stretch/>
        </p:blipFill>
        <p:spPr>
          <a:xfrm>
            <a:off x="5719258" y="1962047"/>
            <a:ext cx="2800350" cy="3829051"/>
          </a:xfrm>
          <a:prstGeom prst="rect">
            <a:avLst/>
          </a:prstGeom>
          <a:noFill/>
          <a:ln cap="flat" cmpd="sng" w="38100">
            <a:solidFill>
              <a:schemeClr val="accent1"/>
            </a:solidFill>
            <a:prstDash val="solid"/>
            <a:miter lim="800000"/>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7"/>
          <p:cNvSpPr txBox="1"/>
          <p:nvPr>
            <p:ph type="title"/>
          </p:nvPr>
        </p:nvSpPr>
        <p:spPr>
          <a:xfrm>
            <a:off x="673275" y="1046825"/>
            <a:ext cx="8076600" cy="1059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COMPETITION FROM BARNSTORMERS</a:t>
            </a:r>
            <a:endParaRPr/>
          </a:p>
        </p:txBody>
      </p:sp>
      <p:sp>
        <p:nvSpPr>
          <p:cNvPr id="494" name="Google Shape;494;p67"/>
          <p:cNvSpPr txBox="1"/>
          <p:nvPr>
            <p:ph idx="1" type="body"/>
          </p:nvPr>
        </p:nvSpPr>
        <p:spPr>
          <a:xfrm>
            <a:off x="1085498" y="2010878"/>
            <a:ext cx="3483864" cy="344859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120000"/>
              </a:lnSpc>
              <a:spcBef>
                <a:spcPts val="0"/>
              </a:spcBef>
              <a:spcAft>
                <a:spcPts val="0"/>
              </a:spcAft>
              <a:buSzPct val="108108"/>
              <a:buChar char="•"/>
            </a:pPr>
            <a:r>
              <a:rPr lang="en-US" sz="2400"/>
              <a:t>Then there were the barnstorming African American teams like the Omaha Tigers and the Miami Giants. </a:t>
            </a:r>
            <a:endParaRPr/>
          </a:p>
          <a:p>
            <a:pPr indent="-228600" lvl="0" marL="228600" rtl="0" algn="l">
              <a:lnSpc>
                <a:spcPct val="120000"/>
              </a:lnSpc>
              <a:spcBef>
                <a:spcPts val="1000"/>
              </a:spcBef>
              <a:spcAft>
                <a:spcPts val="0"/>
              </a:spcAft>
              <a:buSzPct val="108108"/>
              <a:buChar char="•"/>
            </a:pPr>
            <a:r>
              <a:rPr lang="en-US" sz="2400"/>
              <a:t>Barnstorming teams traveled circuits in the south or Midwest, for example. </a:t>
            </a:r>
            <a:endParaRPr/>
          </a:p>
          <a:p>
            <a:pPr indent="-101600" lvl="0" marL="228600" rtl="0" algn="l">
              <a:lnSpc>
                <a:spcPct val="120000"/>
              </a:lnSpc>
              <a:spcBef>
                <a:spcPts val="1000"/>
              </a:spcBef>
              <a:spcAft>
                <a:spcPts val="0"/>
              </a:spcAft>
              <a:buSzPct val="108108"/>
              <a:buNone/>
            </a:pPr>
            <a:r>
              <a:t/>
            </a:r>
            <a:endParaRPr/>
          </a:p>
        </p:txBody>
      </p:sp>
      <p:pic>
        <p:nvPicPr>
          <p:cNvPr id="495" name="Google Shape;495;p67"/>
          <p:cNvPicPr preferRelativeResize="0"/>
          <p:nvPr/>
        </p:nvPicPr>
        <p:blipFill rotWithShape="1">
          <a:blip r:embed="rId3">
            <a:alphaModFix/>
          </a:blip>
          <a:srcRect b="0" l="0" r="0" t="0"/>
          <a:stretch/>
        </p:blipFill>
        <p:spPr>
          <a:xfrm>
            <a:off x="5495982" y="2486570"/>
            <a:ext cx="2400301" cy="2497208"/>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32"/>
          <p:cNvSpPr txBox="1"/>
          <p:nvPr>
            <p:ph type="title"/>
          </p:nvPr>
        </p:nvSpPr>
        <p:spPr>
          <a:xfrm>
            <a:off x="2885737" y="4434725"/>
            <a:ext cx="3926100" cy="13632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i="1" lang="en-US" sz="1100">
                <a:solidFill>
                  <a:schemeClr val="dk1"/>
                </a:solidFill>
              </a:rPr>
              <a:t>Tawni’s </a:t>
            </a:r>
            <a:r>
              <a:rPr i="1" lang="en-US" sz="1100">
                <a:solidFill>
                  <a:schemeClr val="dk1"/>
                </a:solidFill>
                <a:latin typeface="Calibri"/>
                <a:ea typeface="Calibri"/>
                <a:cs typeface="Calibri"/>
                <a:sym typeface="Calibri"/>
              </a:rPr>
              <a:t>story…</a:t>
            </a:r>
            <a:br>
              <a:rPr lang="en-US" sz="1100">
                <a:solidFill>
                  <a:schemeClr val="dk1"/>
                </a:solidFill>
                <a:latin typeface="Calibri"/>
                <a:ea typeface="Calibri"/>
                <a:cs typeface="Calibri"/>
                <a:sym typeface="Calibri"/>
              </a:rPr>
            </a:b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Robert W. Plaster Professor of Economic Education and </a:t>
            </a: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Senior Economist at the Hammond Institute, Plaster College of </a:t>
            </a:r>
            <a:r>
              <a:rPr lang="en-US" sz="1100">
                <a:solidFill>
                  <a:schemeClr val="dk1"/>
                </a:solidFill>
              </a:rPr>
              <a:t>Business and </a:t>
            </a:r>
            <a:r>
              <a:rPr lang="en-US" sz="1100">
                <a:solidFill>
                  <a:schemeClr val="dk1"/>
                </a:solidFill>
                <a:latin typeface="Calibri"/>
                <a:ea typeface="Calibri"/>
                <a:cs typeface="Calibri"/>
                <a:sym typeface="Calibri"/>
              </a:rPr>
              <a:t>Entrepre</a:t>
            </a:r>
            <a:r>
              <a:rPr lang="en-US" sz="1100">
                <a:solidFill>
                  <a:schemeClr val="dk1"/>
                </a:solidFill>
              </a:rPr>
              <a:t>neurship at </a:t>
            </a:r>
            <a:r>
              <a:rPr lang="en-US" sz="1100">
                <a:solidFill>
                  <a:schemeClr val="dk1"/>
                </a:solidFill>
                <a:latin typeface="Calibri"/>
                <a:ea typeface="Calibri"/>
                <a:cs typeface="Calibri"/>
                <a:sym typeface="Calibri"/>
              </a:rPr>
              <a:t> Lindenwood University</a:t>
            </a:r>
            <a:br>
              <a:rPr lang="en-US" sz="1100">
                <a:solidFill>
                  <a:schemeClr val="dk1"/>
                </a:solidFill>
                <a:latin typeface="Calibri"/>
                <a:ea typeface="Calibri"/>
                <a:cs typeface="Calibri"/>
                <a:sym typeface="Calibri"/>
              </a:rPr>
            </a:b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First generation college student whose family farm did NOT surv</a:t>
            </a:r>
            <a:r>
              <a:rPr lang="en-US" sz="1100">
                <a:solidFill>
                  <a:schemeClr val="dk1"/>
                </a:solidFill>
              </a:rPr>
              <a:t>ive the back-to-back recession of the 80s</a:t>
            </a:r>
            <a:endParaRPr sz="1100">
              <a:solidFill>
                <a:schemeClr val="dk1"/>
              </a:solidFill>
            </a:endParaRPr>
          </a:p>
          <a:p>
            <a:pPr indent="0" lvl="0" marL="0" rtl="0" algn="l">
              <a:lnSpc>
                <a:spcPct val="90000"/>
              </a:lnSpc>
              <a:spcBef>
                <a:spcPts val="0"/>
              </a:spcBef>
              <a:spcAft>
                <a:spcPts val="0"/>
              </a:spcAft>
              <a:buClr>
                <a:schemeClr val="dk1"/>
              </a:buClr>
              <a:buSzPct val="100000"/>
              <a:buFont typeface="Calibri"/>
              <a:buNone/>
            </a:pPr>
            <a:r>
              <a:t/>
            </a:r>
            <a:endParaRPr sz="1100">
              <a:solidFill>
                <a:schemeClr val="dk1"/>
              </a:solidFill>
            </a:endParaRPr>
          </a:p>
          <a:p>
            <a:pPr indent="0" lvl="0" marL="0" rtl="0" algn="l">
              <a:lnSpc>
                <a:spcPct val="90000"/>
              </a:lnSpc>
              <a:spcBef>
                <a:spcPts val="0"/>
              </a:spcBef>
              <a:spcAft>
                <a:spcPts val="0"/>
              </a:spcAft>
              <a:buClr>
                <a:schemeClr val="dk1"/>
              </a:buClr>
              <a:buSzPct val="100000"/>
              <a:buFont typeface="Calibri"/>
              <a:buNone/>
            </a:pPr>
            <a:r>
              <a:rPr lang="en-US" sz="1100">
                <a:solidFill>
                  <a:schemeClr val="dk1"/>
                </a:solidFill>
              </a:rPr>
              <a:t>PhD in economics with a BA in mathematics. My dissertation was chaired by Douglass C. North, Nobel Laureate in Economics, 1993</a:t>
            </a:r>
            <a:br>
              <a:rPr lang="en-US" sz="1100">
                <a:solidFill>
                  <a:schemeClr val="dk1"/>
                </a:solidFill>
                <a:latin typeface="Calibri"/>
                <a:ea typeface="Calibri"/>
                <a:cs typeface="Calibri"/>
                <a:sym typeface="Calibri"/>
              </a:rPr>
            </a:b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Love to travel around the world with Australia, not Antarctica, being my last continent to visit</a:t>
            </a:r>
            <a:endParaRPr sz="11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100000"/>
              <a:buFont typeface="Calibri"/>
              <a:buNone/>
            </a:pPr>
            <a:r>
              <a:t/>
            </a:r>
            <a:endParaRPr sz="1100">
              <a:solidFill>
                <a:schemeClr val="dk1"/>
              </a:solidFill>
            </a:endParaRPr>
          </a:p>
          <a:p>
            <a:pPr indent="0" lvl="0" marL="0" rtl="0" algn="l">
              <a:lnSpc>
                <a:spcPct val="90000"/>
              </a:lnSpc>
              <a:spcBef>
                <a:spcPts val="0"/>
              </a:spcBef>
              <a:spcAft>
                <a:spcPts val="0"/>
              </a:spcAft>
              <a:buClr>
                <a:schemeClr val="dk1"/>
              </a:buClr>
              <a:buSzPct val="100000"/>
              <a:buFont typeface="Calibri"/>
              <a:buNone/>
            </a:pPr>
            <a:r>
              <a:rPr lang="en-US" sz="1100">
                <a:solidFill>
                  <a:schemeClr val="dk1"/>
                </a:solidFill>
              </a:rPr>
              <a:t>My son, daughter-in-law, and furry family are my pride and joy.</a:t>
            </a:r>
            <a:endParaRPr sz="1100">
              <a:solidFill>
                <a:schemeClr val="dk1"/>
              </a:solidFill>
            </a:endParaRPr>
          </a:p>
        </p:txBody>
      </p:sp>
      <p:sp>
        <p:nvSpPr>
          <p:cNvPr id="192" name="Google Shape;192;p32"/>
          <p:cNvSpPr/>
          <p:nvPr/>
        </p:nvSpPr>
        <p:spPr>
          <a:xfrm>
            <a:off x="0" y="2122218"/>
            <a:ext cx="2798064" cy="4735782"/>
          </a:xfrm>
          <a:custGeom>
            <a:rect b="b" l="l" r="r" t="t"/>
            <a:pathLst>
              <a:path extrusionOk="0" h="4735782" w="373075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3" name="Google Shape;193;p32"/>
          <p:cNvSpPr/>
          <p:nvPr/>
        </p:nvSpPr>
        <p:spPr>
          <a:xfrm>
            <a:off x="811487" y="-4332"/>
            <a:ext cx="3182112" cy="2454158"/>
          </a:xfrm>
          <a:custGeom>
            <a:rect b="b" l="l" r="r" t="t"/>
            <a:pathLst>
              <a:path extrusionOk="0" h="2454158" w="4242816">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94" name="Google Shape;194;p32"/>
          <p:cNvPicPr preferRelativeResize="0"/>
          <p:nvPr/>
        </p:nvPicPr>
        <p:blipFill rotWithShape="1">
          <a:blip r:embed="rId3">
            <a:alphaModFix/>
          </a:blip>
          <a:srcRect b="0" l="7089" r="0" t="0"/>
          <a:stretch/>
        </p:blipFill>
        <p:spPr>
          <a:xfrm>
            <a:off x="934930" y="10"/>
            <a:ext cx="2935224" cy="1713926"/>
          </a:xfrm>
          <a:custGeom>
            <a:rect b="b" l="l" r="r" t="t"/>
            <a:pathLst>
              <a:path extrusionOk="0" h="2285234" w="3913632">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descr="Image result for douglass north" id="195" name="Google Shape;195;p32"/>
          <p:cNvPicPr preferRelativeResize="0"/>
          <p:nvPr/>
        </p:nvPicPr>
        <p:blipFill rotWithShape="1">
          <a:blip r:embed="rId4">
            <a:alphaModFix/>
          </a:blip>
          <a:srcRect b="0" l="38679" r="10419" t="0"/>
          <a:stretch/>
        </p:blipFill>
        <p:spPr>
          <a:xfrm>
            <a:off x="15" y="2288331"/>
            <a:ext cx="2673479" cy="3427251"/>
          </a:xfrm>
          <a:custGeom>
            <a:rect b="b" l="l" r="r" t="t"/>
            <a:pathLst>
              <a:path extrusionOk="0" h="4569668" w="356463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sp>
        <p:nvSpPr>
          <p:cNvPr id="196" name="Google Shape;196;p32"/>
          <p:cNvSpPr/>
          <p:nvPr/>
        </p:nvSpPr>
        <p:spPr>
          <a:xfrm>
            <a:off x="4020725" y="561316"/>
            <a:ext cx="2386500" cy="3182100"/>
          </a:xfrm>
          <a:prstGeom prst="ellipse">
            <a:avLst/>
          </a:pr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97" name="Google Shape;197;p32"/>
          <p:cNvPicPr preferRelativeResize="0"/>
          <p:nvPr/>
        </p:nvPicPr>
        <p:blipFill rotWithShape="1">
          <a:blip r:embed="rId5">
            <a:alphaModFix/>
          </a:blip>
          <a:srcRect b="2686" l="0" r="10" t="12817"/>
          <a:stretch/>
        </p:blipFill>
        <p:spPr>
          <a:xfrm>
            <a:off x="4130926" y="675850"/>
            <a:ext cx="1747418" cy="1747418"/>
          </a:xfrm>
          <a:custGeom>
            <a:rect b="b" l="l" r="r" t="t"/>
            <a:pathLst>
              <a:path extrusionOk="0" h="2852928" w="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198" name="Google Shape;198;p32"/>
          <p:cNvSpPr/>
          <p:nvPr/>
        </p:nvSpPr>
        <p:spPr>
          <a:xfrm>
            <a:off x="6564426" y="-4332"/>
            <a:ext cx="2579574" cy="3550083"/>
          </a:xfrm>
          <a:custGeom>
            <a:rect b="b" l="l" r="r" t="t"/>
            <a:pathLst>
              <a:path extrusionOk="0" h="3550083" w="3439432">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99" name="Google Shape;199;p32"/>
          <p:cNvPicPr preferRelativeResize="0"/>
          <p:nvPr/>
        </p:nvPicPr>
        <p:blipFill rotWithShape="1">
          <a:blip r:embed="rId6">
            <a:alphaModFix/>
          </a:blip>
          <a:srcRect b="0" l="4448" r="24693" t="0"/>
          <a:stretch/>
        </p:blipFill>
        <p:spPr>
          <a:xfrm>
            <a:off x="6689071" y="-4331"/>
            <a:ext cx="2454929" cy="2537918"/>
          </a:xfrm>
          <a:custGeom>
            <a:rect b="b" l="l" r="r" t="t"/>
            <a:pathLst>
              <a:path extrusionOk="0" h="3383891" w="3273238">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ln>
            <a:noFill/>
          </a:ln>
        </p:spPr>
      </p:pic>
      <p:sp>
        <p:nvSpPr>
          <p:cNvPr id="200" name="Google Shape;200;p32"/>
          <p:cNvSpPr/>
          <p:nvPr/>
        </p:nvSpPr>
        <p:spPr>
          <a:xfrm>
            <a:off x="6899498" y="3907418"/>
            <a:ext cx="2244502" cy="2950582"/>
          </a:xfrm>
          <a:custGeom>
            <a:rect b="b" l="l" r="r" t="t"/>
            <a:pathLst>
              <a:path extrusionOk="0" h="2950582" w="2992669">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01" name="Google Shape;201;p32"/>
          <p:cNvPicPr preferRelativeResize="0"/>
          <p:nvPr/>
        </p:nvPicPr>
        <p:blipFill rotWithShape="1">
          <a:blip r:embed="rId7">
            <a:alphaModFix/>
          </a:blip>
          <a:srcRect b="0" l="15951" r="10197" t="0"/>
          <a:stretch/>
        </p:blipFill>
        <p:spPr>
          <a:xfrm>
            <a:off x="7022427" y="4071322"/>
            <a:ext cx="2121574" cy="2090009"/>
          </a:xfrm>
          <a:custGeom>
            <a:rect b="b" l="l" r="r" t="t"/>
            <a:pathLst>
              <a:path extrusionOk="0" h="2786678" w="2828765">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ln>
            <a:noFill/>
          </a:ln>
        </p:spPr>
      </p:pic>
      <p:sp>
        <p:nvSpPr>
          <p:cNvPr id="202" name="Google Shape;202;p32"/>
          <p:cNvSpPr/>
          <p:nvPr/>
        </p:nvSpPr>
        <p:spPr>
          <a:xfrm>
            <a:off x="4457700" y="3276600"/>
            <a:ext cx="2286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03" name="Google Shape;203;p32"/>
          <p:cNvPicPr preferRelativeResize="0"/>
          <p:nvPr/>
        </p:nvPicPr>
        <p:blipFill rotWithShape="1">
          <a:blip r:embed="rId8">
            <a:alphaModFix/>
          </a:blip>
          <a:srcRect b="0" l="0" r="0" t="0"/>
          <a:stretch/>
        </p:blipFill>
        <p:spPr>
          <a:xfrm>
            <a:off x="4405301" y="1920550"/>
            <a:ext cx="1747418" cy="1747418"/>
          </a:xfrm>
          <a:custGeom>
            <a:rect b="b" l="l" r="r" t="t"/>
            <a:pathLst>
              <a:path extrusionOk="0" h="2852928" w="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8"/>
          <p:cNvSpPr txBox="1"/>
          <p:nvPr>
            <p:ph type="title"/>
          </p:nvPr>
        </p:nvSpPr>
        <p:spPr>
          <a:xfrm>
            <a:off x="1493746" y="304800"/>
            <a:ext cx="6172200" cy="1143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COMPETITION: PAIGE AND DEAN</a:t>
            </a:r>
            <a:endParaRPr/>
          </a:p>
        </p:txBody>
      </p:sp>
      <p:sp>
        <p:nvSpPr>
          <p:cNvPr id="501" name="Google Shape;501;p68"/>
          <p:cNvSpPr txBox="1"/>
          <p:nvPr>
            <p:ph idx="2" type="body"/>
          </p:nvPr>
        </p:nvSpPr>
        <p:spPr>
          <a:xfrm>
            <a:off x="4810299" y="2136300"/>
            <a:ext cx="4071000" cy="3441600"/>
          </a:xfrm>
          <a:prstGeom prst="rect">
            <a:avLst/>
          </a:prstGeom>
          <a:noFill/>
          <a:ln>
            <a:noFill/>
          </a:ln>
        </p:spPr>
        <p:txBody>
          <a:bodyPr anchorCtr="0" anchor="t" bIns="45700" lIns="91425" spcFirstLastPara="1" rIns="91425" wrap="square" tIns="45700">
            <a:normAutofit fontScale="92500" lnSpcReduction="20000"/>
          </a:bodyPr>
          <a:lstStyle/>
          <a:p>
            <a:pPr indent="-217169" lvl="0" marL="228600" rtl="0" algn="l">
              <a:lnSpc>
                <a:spcPct val="120000"/>
              </a:lnSpc>
              <a:spcBef>
                <a:spcPts val="0"/>
              </a:spcBef>
              <a:spcAft>
                <a:spcPts val="0"/>
              </a:spcAft>
              <a:buSzPct val="100000"/>
              <a:buChar char="•"/>
            </a:pPr>
            <a:r>
              <a:rPr lang="en-US" sz="2400"/>
              <a:t>The most famous barnstormers were the </a:t>
            </a:r>
            <a:r>
              <a:rPr b="1" lang="en-US" sz="2400"/>
              <a:t>Satchel Paige All Stars </a:t>
            </a:r>
            <a:r>
              <a:rPr lang="en-US" sz="2400"/>
              <a:t>(all African American players) and the </a:t>
            </a:r>
            <a:r>
              <a:rPr b="1" lang="en-US" sz="2400"/>
              <a:t>Dizzy Dean All Stars </a:t>
            </a:r>
            <a:r>
              <a:rPr lang="en-US" sz="2400"/>
              <a:t>(all white players).  </a:t>
            </a:r>
            <a:endParaRPr/>
          </a:p>
          <a:p>
            <a:pPr indent="-217169" lvl="0" marL="228600" rtl="0" algn="l">
              <a:lnSpc>
                <a:spcPct val="120000"/>
              </a:lnSpc>
              <a:spcBef>
                <a:spcPts val="1000"/>
              </a:spcBef>
              <a:spcAft>
                <a:spcPts val="0"/>
              </a:spcAft>
              <a:buSzPct val="100000"/>
              <a:buChar char="•"/>
            </a:pPr>
            <a:r>
              <a:rPr lang="en-US" sz="2400"/>
              <a:t>They toured the nation every October from 1934 to 1945 and were watched by thousands of fans.  </a:t>
            </a:r>
            <a:endParaRPr/>
          </a:p>
          <a:p>
            <a:pPr indent="-111125" lvl="0" marL="228600" rtl="0" algn="l">
              <a:lnSpc>
                <a:spcPct val="120000"/>
              </a:lnSpc>
              <a:spcBef>
                <a:spcPts val="1000"/>
              </a:spcBef>
              <a:spcAft>
                <a:spcPts val="0"/>
              </a:spcAft>
              <a:buSzPct val="100000"/>
              <a:buNone/>
            </a:pPr>
            <a:r>
              <a:t/>
            </a:r>
            <a:endParaRPr/>
          </a:p>
        </p:txBody>
      </p:sp>
      <p:pic>
        <p:nvPicPr>
          <p:cNvPr id="502" name="Google Shape;502;p68"/>
          <p:cNvPicPr preferRelativeResize="0"/>
          <p:nvPr/>
        </p:nvPicPr>
        <p:blipFill rotWithShape="1">
          <a:blip r:embed="rId3">
            <a:alphaModFix/>
          </a:blip>
          <a:srcRect b="0" l="0" r="0" t="0"/>
          <a:stretch/>
        </p:blipFill>
        <p:spPr>
          <a:xfrm>
            <a:off x="729100" y="2818450"/>
            <a:ext cx="2636747" cy="2743200"/>
          </a:xfrm>
          <a:prstGeom prst="rect">
            <a:avLst/>
          </a:prstGeom>
          <a:noFill/>
          <a:ln cap="flat" cmpd="sng" w="38100">
            <a:solidFill>
              <a:schemeClr val="dk1"/>
            </a:solidFill>
            <a:prstDash val="solid"/>
            <a:miter lim="800000"/>
            <a:headEnd len="sm" w="sm" type="none"/>
            <a:tailEnd len="sm" w="sm" type="none"/>
          </a:ln>
        </p:spPr>
      </p:pic>
      <p:sp>
        <p:nvSpPr>
          <p:cNvPr id="503" name="Google Shape;503;p68"/>
          <p:cNvSpPr/>
          <p:nvPr/>
        </p:nvSpPr>
        <p:spPr>
          <a:xfrm>
            <a:off x="1297775" y="1751650"/>
            <a:ext cx="1087500" cy="1066800"/>
          </a:xfrm>
          <a:prstGeom prst="downArrowCallout">
            <a:avLst>
              <a:gd fmla="val 25000" name="adj1"/>
              <a:gd fmla="val 25000" name="adj2"/>
              <a:gd fmla="val 25000" name="adj3"/>
              <a:gd fmla="val 64977" name="adj4"/>
            </a:avLst>
          </a:prstGeom>
          <a:solidFill>
            <a:schemeClr val="accent1"/>
          </a:solidFill>
          <a:ln cap="flat" cmpd="sng" w="15875">
            <a:solidFill>
              <a:srgbClr val="8515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Gill Sans"/>
                <a:ea typeface="Gill Sans"/>
                <a:cs typeface="Gill Sans"/>
                <a:sym typeface="Gill Sans"/>
              </a:rPr>
              <a:t>Dizzy Dean</a:t>
            </a:r>
            <a:endParaRPr b="0" i="0" sz="1400" u="none" cap="none" strike="noStrike">
              <a:solidFill>
                <a:srgbClr val="000000"/>
              </a:solidFill>
              <a:latin typeface="Arial"/>
              <a:ea typeface="Arial"/>
              <a:cs typeface="Arial"/>
              <a:sym typeface="Arial"/>
            </a:endParaRPr>
          </a:p>
        </p:txBody>
      </p:sp>
      <p:sp>
        <p:nvSpPr>
          <p:cNvPr id="504" name="Google Shape;504;p68"/>
          <p:cNvSpPr/>
          <p:nvPr/>
        </p:nvSpPr>
        <p:spPr>
          <a:xfrm>
            <a:off x="3416987" y="3429000"/>
            <a:ext cx="1342200" cy="856200"/>
          </a:xfrm>
          <a:prstGeom prst="leftArrowCallout">
            <a:avLst>
              <a:gd fmla="val 25000" name="adj1"/>
              <a:gd fmla="val 25000" name="adj2"/>
              <a:gd fmla="val 25000" name="adj3"/>
              <a:gd fmla="val 64977" name="adj4"/>
            </a:avLst>
          </a:prstGeom>
          <a:solidFill>
            <a:schemeClr val="accent1"/>
          </a:solidFill>
          <a:ln cap="flat" cmpd="sng" w="15875">
            <a:solidFill>
              <a:srgbClr val="8515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Gill Sans"/>
                <a:ea typeface="Gill Sans"/>
                <a:cs typeface="Gill Sans"/>
                <a:sym typeface="Gill Sans"/>
              </a:rPr>
              <a:t>Satchel Paige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9"/>
          <p:cNvSpPr txBox="1"/>
          <p:nvPr>
            <p:ph type="title"/>
          </p:nvPr>
        </p:nvSpPr>
        <p:spPr>
          <a:xfrm>
            <a:off x="873750" y="1060475"/>
            <a:ext cx="7396500" cy="1059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Gill Sans"/>
              <a:buNone/>
            </a:pPr>
            <a:r>
              <a:rPr b="1" lang="en-US" sz="4000"/>
              <a:t>COMPETITION</a:t>
            </a:r>
            <a:r>
              <a:rPr lang="en-US" sz="4000"/>
              <a:t> IN MARKETS</a:t>
            </a:r>
            <a:endParaRPr/>
          </a:p>
        </p:txBody>
      </p:sp>
      <p:sp>
        <p:nvSpPr>
          <p:cNvPr id="510" name="Google Shape;510;p69"/>
          <p:cNvSpPr txBox="1"/>
          <p:nvPr>
            <p:ph idx="1" type="body"/>
          </p:nvPr>
        </p:nvSpPr>
        <p:spPr>
          <a:xfrm>
            <a:off x="489850" y="1864200"/>
            <a:ext cx="4951800" cy="45888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SzPts val="2400"/>
              <a:buChar char="•"/>
            </a:pPr>
            <a:r>
              <a:rPr lang="en-US" sz="2400"/>
              <a:t>Competition in big baseball markets like New York City was more intense than it was in smaller baseball markets.  </a:t>
            </a:r>
            <a:endParaRPr/>
          </a:p>
          <a:p>
            <a:pPr indent="-228600" lvl="0" marL="228600" rtl="0" algn="l">
              <a:lnSpc>
                <a:spcPct val="120000"/>
              </a:lnSpc>
              <a:spcBef>
                <a:spcPts val="1000"/>
              </a:spcBef>
              <a:spcAft>
                <a:spcPts val="0"/>
              </a:spcAft>
              <a:buSzPts val="2400"/>
              <a:buChar char="•"/>
            </a:pPr>
            <a:r>
              <a:rPr lang="en-US" sz="2400"/>
              <a:t>After World War II, New York City had </a:t>
            </a:r>
            <a:r>
              <a:rPr b="1" i="1" lang="en-US" sz="2400">
                <a:solidFill>
                  <a:srgbClr val="38761D"/>
                </a:solidFill>
              </a:rPr>
              <a:t>three</a:t>
            </a:r>
            <a:r>
              <a:rPr lang="en-US" sz="2400"/>
              <a:t> professional baseball teams – the </a:t>
            </a:r>
            <a:r>
              <a:rPr b="1" lang="en-US" sz="2400"/>
              <a:t>Brooklyn Dodgers</a:t>
            </a:r>
            <a:r>
              <a:rPr lang="en-US" sz="2400"/>
              <a:t>, the </a:t>
            </a:r>
            <a:r>
              <a:rPr b="1" lang="en-US" sz="2400"/>
              <a:t>New York Yankees </a:t>
            </a:r>
            <a:r>
              <a:rPr lang="en-US" sz="2400"/>
              <a:t>and the </a:t>
            </a:r>
            <a:r>
              <a:rPr b="1" lang="en-US" sz="2400"/>
              <a:t>New York Giants</a:t>
            </a:r>
            <a:r>
              <a:rPr lang="en-US" sz="2400"/>
              <a:t>.  </a:t>
            </a:r>
            <a:endParaRPr/>
          </a:p>
        </p:txBody>
      </p:sp>
      <p:pic>
        <p:nvPicPr>
          <p:cNvPr id="511" name="Google Shape;511;p69"/>
          <p:cNvPicPr preferRelativeResize="0"/>
          <p:nvPr>
            <p:ph idx="2" type="body"/>
          </p:nvPr>
        </p:nvPicPr>
        <p:blipFill rotWithShape="1">
          <a:blip r:embed="rId3">
            <a:alphaModFix/>
          </a:blip>
          <a:srcRect b="0" l="0" r="0" t="0"/>
          <a:stretch/>
        </p:blipFill>
        <p:spPr>
          <a:xfrm>
            <a:off x="5634251" y="2199676"/>
            <a:ext cx="3151200" cy="3369900"/>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0"/>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COMPETITION TO WIN IN NYC</a:t>
            </a:r>
            <a:endParaRPr/>
          </a:p>
        </p:txBody>
      </p:sp>
      <p:pic>
        <p:nvPicPr>
          <p:cNvPr id="517" name="Google Shape;517;p70"/>
          <p:cNvPicPr preferRelativeResize="0"/>
          <p:nvPr>
            <p:ph idx="1" type="body"/>
          </p:nvPr>
        </p:nvPicPr>
        <p:blipFill rotWithShape="1">
          <a:blip r:embed="rId3">
            <a:alphaModFix/>
          </a:blip>
          <a:srcRect b="0" l="0" r="0" t="0"/>
          <a:stretch/>
        </p:blipFill>
        <p:spPr>
          <a:xfrm>
            <a:off x="1428750" y="1941625"/>
            <a:ext cx="2852100" cy="3049800"/>
          </a:xfrm>
          <a:prstGeom prst="rect">
            <a:avLst/>
          </a:prstGeom>
          <a:noFill/>
          <a:ln cap="flat" cmpd="sng" w="38100">
            <a:solidFill>
              <a:schemeClr val="dk1"/>
            </a:solidFill>
            <a:prstDash val="solid"/>
            <a:miter lim="800000"/>
            <a:headEnd len="sm" w="sm" type="none"/>
            <a:tailEnd len="sm" w="sm" type="none"/>
          </a:ln>
        </p:spPr>
      </p:pic>
      <p:sp>
        <p:nvSpPr>
          <p:cNvPr id="518" name="Google Shape;518;p70"/>
          <p:cNvSpPr txBox="1"/>
          <p:nvPr>
            <p:ph idx="2" type="body"/>
          </p:nvPr>
        </p:nvSpPr>
        <p:spPr>
          <a:xfrm>
            <a:off x="4810328" y="2017343"/>
            <a:ext cx="3483864" cy="344152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20000"/>
              </a:lnSpc>
              <a:spcBef>
                <a:spcPts val="0"/>
              </a:spcBef>
              <a:spcAft>
                <a:spcPts val="0"/>
              </a:spcAft>
              <a:buSzPct val="100000"/>
              <a:buChar char="•"/>
            </a:pPr>
            <a:r>
              <a:rPr lang="en-US" sz="2400"/>
              <a:t>Fans love to follow winning teams.  </a:t>
            </a:r>
            <a:endParaRPr/>
          </a:p>
          <a:p>
            <a:pPr indent="-228600" lvl="0" marL="228600" rtl="0" algn="l">
              <a:lnSpc>
                <a:spcPct val="120000"/>
              </a:lnSpc>
              <a:spcBef>
                <a:spcPts val="1000"/>
              </a:spcBef>
              <a:spcAft>
                <a:spcPts val="0"/>
              </a:spcAft>
              <a:buSzPct val="100000"/>
              <a:buChar char="•"/>
            </a:pPr>
            <a:r>
              <a:rPr lang="en-US" sz="2400"/>
              <a:t>Mass transit allowed them to shift loyalties easily from one club to another.</a:t>
            </a:r>
            <a:endParaRPr/>
          </a:p>
          <a:p>
            <a:pPr indent="-228600" lvl="0" marL="228600" rtl="0" algn="l">
              <a:lnSpc>
                <a:spcPct val="120000"/>
              </a:lnSpc>
              <a:spcBef>
                <a:spcPts val="1000"/>
              </a:spcBef>
              <a:spcAft>
                <a:spcPts val="0"/>
              </a:spcAft>
              <a:buSzPct val="100000"/>
              <a:buChar char="•"/>
            </a:pPr>
            <a:r>
              <a:rPr lang="en-US" sz="2400"/>
              <a:t>W</a:t>
            </a:r>
            <a:r>
              <a:rPr lang="en-US" sz="2400"/>
              <a:t>inning teams attract fans.  </a:t>
            </a:r>
            <a:endParaRPr/>
          </a:p>
          <a:p>
            <a:pPr indent="-228600" lvl="0" marL="228600" rtl="0" algn="l">
              <a:lnSpc>
                <a:spcPct val="120000"/>
              </a:lnSpc>
              <a:spcBef>
                <a:spcPts val="1000"/>
              </a:spcBef>
              <a:spcAft>
                <a:spcPts val="0"/>
              </a:spcAft>
              <a:buSzPct val="100000"/>
              <a:buChar char="•"/>
            </a:pPr>
            <a:r>
              <a:rPr lang="en-US" sz="2400"/>
              <a:t>S</a:t>
            </a:r>
            <a:r>
              <a:rPr lang="en-US" sz="2400"/>
              <a:t>pectacular players draws fans in from all over.  </a:t>
            </a:r>
            <a:endParaRPr/>
          </a:p>
          <a:p>
            <a:pPr indent="-111125" lvl="0" marL="228600" rtl="0" algn="l">
              <a:lnSpc>
                <a:spcPct val="120000"/>
              </a:lnSpc>
              <a:spcBef>
                <a:spcPts val="1000"/>
              </a:spcBef>
              <a:spcAft>
                <a:spcPts val="0"/>
              </a:spcAft>
              <a:buSzPct val="100000"/>
              <a:buNone/>
            </a:pPr>
            <a:r>
              <a:t/>
            </a:r>
            <a:endParaRPr/>
          </a:p>
        </p:txBody>
      </p:sp>
      <p:pic>
        <p:nvPicPr>
          <p:cNvPr descr="http://1.bp.blogspot.com/-2A-b1TqcnkU/TaI6pQZfj-I/AAAAAAAAA-s/CVwo68rlcpo/s1600/Subway%2Bentry%2Bat%2BMacy%2527s.jpg" id="519" name="Google Shape;519;p70"/>
          <p:cNvPicPr preferRelativeResize="0"/>
          <p:nvPr/>
        </p:nvPicPr>
        <p:blipFill rotWithShape="1">
          <a:blip r:embed="rId4">
            <a:alphaModFix/>
          </a:blip>
          <a:srcRect b="0" l="0" r="0" t="0"/>
          <a:stretch/>
        </p:blipFill>
        <p:spPr>
          <a:xfrm>
            <a:off x="1840525" y="4491052"/>
            <a:ext cx="1885950" cy="1550194"/>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1"/>
          <p:cNvSpPr txBox="1"/>
          <p:nvPr>
            <p:ph type="title"/>
          </p:nvPr>
        </p:nvSpPr>
        <p:spPr>
          <a:xfrm>
            <a:off x="1086926" y="804900"/>
            <a:ext cx="7698600" cy="1059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Gill Sans"/>
              <a:buNone/>
            </a:pPr>
            <a:r>
              <a:rPr lang="en-US" sz="4000"/>
              <a:t>PEOPLE GAIN FROM VOLUNTARY TRADE</a:t>
            </a:r>
            <a:endParaRPr/>
          </a:p>
        </p:txBody>
      </p:sp>
      <p:sp>
        <p:nvSpPr>
          <p:cNvPr id="525" name="Google Shape;525;p71"/>
          <p:cNvSpPr txBox="1"/>
          <p:nvPr>
            <p:ph idx="1" type="body"/>
          </p:nvPr>
        </p:nvSpPr>
        <p:spPr>
          <a:xfrm>
            <a:off x="660250" y="2010875"/>
            <a:ext cx="4150200" cy="34485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SzPts val="2400"/>
              <a:buChar char="•"/>
            </a:pPr>
            <a:r>
              <a:rPr lang="en-US" sz="2400"/>
              <a:t>In 1946, the Brooklyn Dodgers finished two games behind the Cardinals.  </a:t>
            </a:r>
            <a:endParaRPr/>
          </a:p>
          <a:p>
            <a:pPr indent="-228600" lvl="0" marL="228600" rtl="0" algn="l">
              <a:lnSpc>
                <a:spcPct val="120000"/>
              </a:lnSpc>
              <a:spcBef>
                <a:spcPts val="1000"/>
              </a:spcBef>
              <a:spcAft>
                <a:spcPts val="0"/>
              </a:spcAft>
              <a:buSzPts val="2400"/>
              <a:buChar char="•"/>
            </a:pPr>
            <a:r>
              <a:rPr lang="en-US" sz="2400"/>
              <a:t>They hoped to do better.</a:t>
            </a:r>
            <a:endParaRPr/>
          </a:p>
          <a:p>
            <a:pPr indent="-228600" lvl="0" marL="228600" rtl="0" algn="l">
              <a:lnSpc>
                <a:spcPct val="120000"/>
              </a:lnSpc>
              <a:spcBef>
                <a:spcPts val="1000"/>
              </a:spcBef>
              <a:spcAft>
                <a:spcPts val="0"/>
              </a:spcAft>
              <a:buSzPts val="2400"/>
              <a:buChar char="•"/>
            </a:pPr>
            <a:r>
              <a:rPr lang="en-US" sz="2400"/>
              <a:t>In 1946, Rickey signed Robinson who played that year with the Montreal Royals. </a:t>
            </a:r>
            <a:endParaRPr/>
          </a:p>
          <a:p>
            <a:pPr indent="0" lvl="0" marL="0" rtl="0" algn="l">
              <a:lnSpc>
                <a:spcPct val="120000"/>
              </a:lnSpc>
              <a:spcBef>
                <a:spcPts val="1000"/>
              </a:spcBef>
              <a:spcAft>
                <a:spcPts val="0"/>
              </a:spcAft>
              <a:buSzPts val="2400"/>
              <a:buNone/>
            </a:pPr>
            <a:r>
              <a:t/>
            </a:r>
            <a:endParaRPr sz="2400"/>
          </a:p>
        </p:txBody>
      </p:sp>
      <p:sp>
        <p:nvSpPr>
          <p:cNvPr id="526" name="Google Shape;526;p71"/>
          <p:cNvSpPr txBox="1"/>
          <p:nvPr>
            <p:ph idx="2" type="body"/>
          </p:nvPr>
        </p:nvSpPr>
        <p:spPr>
          <a:xfrm>
            <a:off x="4572000" y="2017350"/>
            <a:ext cx="3722100" cy="34416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400"/>
              <a:buChar char="•"/>
            </a:pPr>
            <a:r>
              <a:rPr lang="en-US" sz="2400"/>
              <a:t>Both sides -- Robinson and Rickey -- expected to gain. </a:t>
            </a:r>
            <a:endParaRPr/>
          </a:p>
          <a:p>
            <a:pPr indent="-228600" lvl="0" marL="228600" rtl="0" algn="l">
              <a:lnSpc>
                <a:spcPct val="120000"/>
              </a:lnSpc>
              <a:spcBef>
                <a:spcPts val="1000"/>
              </a:spcBef>
              <a:spcAft>
                <a:spcPts val="0"/>
              </a:spcAft>
              <a:buSzPts val="2400"/>
              <a:buChar char="•"/>
            </a:pPr>
            <a:r>
              <a:rPr lang="en-US" sz="2400"/>
              <a:t>1947 was the rookie year for Jackie Robinson with the Dodgers.  </a:t>
            </a:r>
            <a:endParaRPr/>
          </a:p>
          <a:p>
            <a:pPr indent="-101600" lvl="0" marL="228600" rtl="0" algn="l">
              <a:lnSpc>
                <a:spcPct val="120000"/>
              </a:lnSpc>
              <a:spcBef>
                <a:spcPts val="1000"/>
              </a:spcBef>
              <a:spcAft>
                <a:spcPts val="0"/>
              </a:spcAft>
              <a:buSzPts val="2000"/>
              <a:buNone/>
            </a:pPr>
            <a:r>
              <a:t/>
            </a:r>
            <a:endParaRPr/>
          </a:p>
        </p:txBody>
      </p:sp>
      <p:pic>
        <p:nvPicPr>
          <p:cNvPr id="527" name="Google Shape;527;p71"/>
          <p:cNvPicPr preferRelativeResize="0"/>
          <p:nvPr/>
        </p:nvPicPr>
        <p:blipFill rotWithShape="1">
          <a:blip r:embed="rId3">
            <a:alphaModFix/>
          </a:blip>
          <a:srcRect b="0" l="0" r="0" t="0"/>
          <a:stretch/>
        </p:blipFill>
        <p:spPr>
          <a:xfrm>
            <a:off x="6964525" y="4520137"/>
            <a:ext cx="1938100" cy="1877625"/>
          </a:xfrm>
          <a:prstGeom prst="rect">
            <a:avLst/>
          </a:prstGeom>
          <a:noFill/>
          <a:ln cap="flat" cmpd="sng" w="38100">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2"/>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PEOPLE GAIN FROM VOLUNTARY TRADE</a:t>
            </a:r>
            <a:endParaRPr/>
          </a:p>
        </p:txBody>
      </p:sp>
      <p:sp>
        <p:nvSpPr>
          <p:cNvPr id="533" name="Google Shape;533;p72"/>
          <p:cNvSpPr txBox="1"/>
          <p:nvPr>
            <p:ph idx="2" type="body"/>
          </p:nvPr>
        </p:nvSpPr>
        <p:spPr>
          <a:xfrm>
            <a:off x="2960450" y="2046850"/>
            <a:ext cx="6006300" cy="43569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SzPts val="2400"/>
              <a:buChar char="•"/>
            </a:pPr>
            <a:r>
              <a:rPr lang="en-US" sz="2400"/>
              <a:t>Overnight, Robinson became the largest attraction in baseball.  </a:t>
            </a:r>
            <a:endParaRPr/>
          </a:p>
          <a:p>
            <a:pPr indent="-228600" lvl="0" marL="228600" rtl="0" algn="l">
              <a:lnSpc>
                <a:spcPct val="120000"/>
              </a:lnSpc>
              <a:spcBef>
                <a:spcPts val="1000"/>
              </a:spcBef>
              <a:spcAft>
                <a:spcPts val="0"/>
              </a:spcAft>
              <a:buSzPts val="2400"/>
              <a:buChar char="•"/>
            </a:pPr>
            <a:r>
              <a:rPr lang="en-US" sz="2400"/>
              <a:t>Huge crowds turned out to see him play.  </a:t>
            </a:r>
            <a:endParaRPr/>
          </a:p>
          <a:p>
            <a:pPr indent="-228600" lvl="0" marL="228600" rtl="0" algn="l">
              <a:lnSpc>
                <a:spcPct val="120000"/>
              </a:lnSpc>
              <a:spcBef>
                <a:spcPts val="1000"/>
              </a:spcBef>
              <a:spcAft>
                <a:spcPts val="0"/>
              </a:spcAft>
              <a:buSzPts val="2400"/>
              <a:buChar char="•"/>
            </a:pPr>
            <a:r>
              <a:rPr lang="en-US" sz="2400"/>
              <a:t>In 1947, the Dodgers won the National League pennant. </a:t>
            </a:r>
            <a:endParaRPr/>
          </a:p>
          <a:p>
            <a:pPr indent="-228600" lvl="0" marL="228600" rtl="0" algn="l">
              <a:lnSpc>
                <a:spcPct val="120000"/>
              </a:lnSpc>
              <a:spcBef>
                <a:spcPts val="1000"/>
              </a:spcBef>
              <a:spcAft>
                <a:spcPts val="0"/>
              </a:spcAft>
              <a:buSzPts val="2400"/>
              <a:buChar char="•"/>
            </a:pPr>
            <a:r>
              <a:rPr lang="en-US" sz="2400"/>
              <a:t>They won it again in 1949, 1952, 1953, 1955, and 1956.</a:t>
            </a:r>
            <a:endParaRPr/>
          </a:p>
          <a:p>
            <a:pPr indent="-228600" lvl="0" marL="228600" rtl="0" algn="l">
              <a:lnSpc>
                <a:spcPct val="120000"/>
              </a:lnSpc>
              <a:spcBef>
                <a:spcPts val="1000"/>
              </a:spcBef>
              <a:spcAft>
                <a:spcPts val="0"/>
              </a:spcAft>
              <a:buSzPts val="2400"/>
              <a:buChar char="•"/>
            </a:pPr>
            <a:r>
              <a:rPr lang="en-US" sz="2400"/>
              <a:t>The Dodgers won the World Series in 1955.</a:t>
            </a:r>
            <a:endParaRPr/>
          </a:p>
        </p:txBody>
      </p:sp>
      <p:pic>
        <p:nvPicPr>
          <p:cNvPr id="534" name="Google Shape;534;p72"/>
          <p:cNvPicPr preferRelativeResize="0"/>
          <p:nvPr/>
        </p:nvPicPr>
        <p:blipFill rotWithShape="1">
          <a:blip r:embed="rId3">
            <a:alphaModFix/>
          </a:blip>
          <a:srcRect b="0" l="0" r="0" t="0"/>
          <a:stretch/>
        </p:blipFill>
        <p:spPr>
          <a:xfrm>
            <a:off x="754297" y="2166418"/>
            <a:ext cx="2035969" cy="3719512"/>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3"/>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PEOPLE GAIN FROM VOLUNTARY TRADE</a:t>
            </a:r>
            <a:endParaRPr/>
          </a:p>
        </p:txBody>
      </p:sp>
      <p:sp>
        <p:nvSpPr>
          <p:cNvPr id="540" name="Google Shape;540;p73"/>
          <p:cNvSpPr txBox="1"/>
          <p:nvPr>
            <p:ph idx="1" type="body"/>
          </p:nvPr>
        </p:nvSpPr>
        <p:spPr>
          <a:xfrm>
            <a:off x="1085498" y="2010878"/>
            <a:ext cx="3483864" cy="3448595"/>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400"/>
              <a:buChar char="•"/>
            </a:pPr>
            <a:r>
              <a:rPr lang="en-US" sz="2400"/>
              <a:t>Rickey was aware of his overnight success.</a:t>
            </a:r>
            <a:endParaRPr/>
          </a:p>
          <a:p>
            <a:pPr indent="-228600" lvl="0" marL="228600" rtl="0" algn="l">
              <a:lnSpc>
                <a:spcPct val="120000"/>
              </a:lnSpc>
              <a:spcBef>
                <a:spcPts val="1000"/>
              </a:spcBef>
              <a:spcAft>
                <a:spcPts val="0"/>
              </a:spcAft>
              <a:buSzPts val="2400"/>
              <a:buChar char="•"/>
            </a:pPr>
            <a:r>
              <a:rPr lang="en-US" sz="2400"/>
              <a:t>He quickly signed more African American players such as Roy Campanella and Don Newcombe. </a:t>
            </a:r>
            <a:endParaRPr/>
          </a:p>
        </p:txBody>
      </p:sp>
      <p:pic>
        <p:nvPicPr>
          <p:cNvPr id="541" name="Google Shape;541;p73"/>
          <p:cNvPicPr preferRelativeResize="0"/>
          <p:nvPr/>
        </p:nvPicPr>
        <p:blipFill rotWithShape="1">
          <a:blip r:embed="rId3">
            <a:alphaModFix/>
          </a:blip>
          <a:srcRect b="0" l="0" r="0" t="0"/>
          <a:stretch/>
        </p:blipFill>
        <p:spPr>
          <a:xfrm>
            <a:off x="6786914" y="1548709"/>
            <a:ext cx="2048973" cy="2489891"/>
          </a:xfrm>
          <a:prstGeom prst="rect">
            <a:avLst/>
          </a:prstGeom>
          <a:noFill/>
          <a:ln>
            <a:noFill/>
          </a:ln>
        </p:spPr>
      </p:pic>
      <p:pic>
        <p:nvPicPr>
          <p:cNvPr id="542" name="Google Shape;542;p73"/>
          <p:cNvPicPr preferRelativeResize="0"/>
          <p:nvPr/>
        </p:nvPicPr>
        <p:blipFill rotWithShape="1">
          <a:blip r:embed="rId4">
            <a:alphaModFix/>
          </a:blip>
          <a:srcRect b="0" l="0" r="0" t="0"/>
          <a:stretch/>
        </p:blipFill>
        <p:spPr>
          <a:xfrm>
            <a:off x="4937263" y="2301874"/>
            <a:ext cx="1751772" cy="321807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4"/>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Gill Sans"/>
              <a:buNone/>
            </a:pPr>
            <a:r>
              <a:rPr lang="en-US" sz="4000"/>
              <a:t>PEOPLE GAIN FROM VOLUNTARY TRADE</a:t>
            </a:r>
            <a:endParaRPr/>
          </a:p>
        </p:txBody>
      </p:sp>
      <p:sp>
        <p:nvSpPr>
          <p:cNvPr id="548" name="Google Shape;548;p74"/>
          <p:cNvSpPr txBox="1"/>
          <p:nvPr>
            <p:ph idx="1" type="body"/>
          </p:nvPr>
        </p:nvSpPr>
        <p:spPr>
          <a:xfrm>
            <a:off x="606998" y="2010875"/>
            <a:ext cx="3962400" cy="34485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0000"/>
              </a:lnSpc>
              <a:spcBef>
                <a:spcPts val="0"/>
              </a:spcBef>
              <a:spcAft>
                <a:spcPts val="0"/>
              </a:spcAft>
              <a:buSzPts val="2400"/>
              <a:buChar char="•"/>
            </a:pPr>
            <a:r>
              <a:rPr lang="en-US" sz="2400"/>
              <a:t>Bill Veeck, the owner of the Cleveland Indians, signed outfielder Larry Doby who started playing weeks after Robinson in July of 1947.  </a:t>
            </a:r>
            <a:endParaRPr/>
          </a:p>
          <a:p>
            <a:pPr indent="-228600" lvl="0" marL="228600" rtl="0" algn="l">
              <a:lnSpc>
                <a:spcPct val="120000"/>
              </a:lnSpc>
              <a:spcBef>
                <a:spcPts val="1000"/>
              </a:spcBef>
              <a:spcAft>
                <a:spcPts val="0"/>
              </a:spcAft>
              <a:buSzPts val="2400"/>
              <a:buChar char="•"/>
            </a:pPr>
            <a:r>
              <a:rPr lang="en-US" sz="2400"/>
              <a:t>Doby became the first African American player in the American League.</a:t>
            </a:r>
            <a:endParaRPr/>
          </a:p>
        </p:txBody>
      </p:sp>
      <p:sp>
        <p:nvSpPr>
          <p:cNvPr id="549" name="Google Shape;549;p74"/>
          <p:cNvSpPr txBox="1"/>
          <p:nvPr>
            <p:ph idx="2" type="body"/>
          </p:nvPr>
        </p:nvSpPr>
        <p:spPr>
          <a:xfrm>
            <a:off x="4746425" y="2014325"/>
            <a:ext cx="3687600" cy="34416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SzPts val="2400"/>
              <a:buChar char="•"/>
            </a:pPr>
            <a:r>
              <a:rPr lang="en-US" sz="2400"/>
              <a:t>Doby suffered the same indignities as Jackie Robinson but he did not get the same media attention Robinson received. </a:t>
            </a:r>
            <a:endParaRPr/>
          </a:p>
        </p:txBody>
      </p:sp>
      <p:pic>
        <p:nvPicPr>
          <p:cNvPr descr="Image result for Larry Doby" id="550" name="Google Shape;550;p74"/>
          <p:cNvPicPr preferRelativeResize="0"/>
          <p:nvPr/>
        </p:nvPicPr>
        <p:blipFill rotWithShape="1">
          <a:blip r:embed="rId3">
            <a:alphaModFix/>
          </a:blip>
          <a:srcRect b="0" l="0" r="0" t="0"/>
          <a:stretch/>
        </p:blipFill>
        <p:spPr>
          <a:xfrm>
            <a:off x="6413697" y="4329278"/>
            <a:ext cx="1231051" cy="1723833"/>
          </a:xfrm>
          <a:prstGeom prst="rect">
            <a:avLst/>
          </a:prstGeom>
          <a:noFill/>
          <a:ln>
            <a:noFill/>
          </a:ln>
        </p:spPr>
      </p:pic>
      <p:pic>
        <p:nvPicPr>
          <p:cNvPr descr="Image result for Larry Doby" id="551" name="Google Shape;551;p74"/>
          <p:cNvPicPr preferRelativeResize="0"/>
          <p:nvPr/>
        </p:nvPicPr>
        <p:blipFill rotWithShape="1">
          <a:blip r:embed="rId4">
            <a:alphaModFix/>
          </a:blip>
          <a:srcRect b="0" l="0" r="0" t="0"/>
          <a:stretch/>
        </p:blipFill>
        <p:spPr>
          <a:xfrm>
            <a:off x="7819964" y="4475156"/>
            <a:ext cx="942350" cy="1432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5"/>
          <p:cNvSpPr txBox="1"/>
          <p:nvPr>
            <p:ph type="title"/>
          </p:nvPr>
        </p:nvSpPr>
        <p:spPr>
          <a:xfrm>
            <a:off x="763472" y="298570"/>
            <a:ext cx="8295600" cy="105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3600"/>
              <a:t>PEOPLE’S CHOICES SOMETIMES CREATE </a:t>
            </a:r>
            <a:r>
              <a:rPr i="1" lang="en-US" sz="3600"/>
              <a:t>UNINTENDED CONSEQUENCES</a:t>
            </a:r>
            <a:endParaRPr sz="3600"/>
          </a:p>
        </p:txBody>
      </p:sp>
      <p:pic>
        <p:nvPicPr>
          <p:cNvPr id="557" name="Google Shape;557;p75"/>
          <p:cNvPicPr preferRelativeResize="0"/>
          <p:nvPr/>
        </p:nvPicPr>
        <p:blipFill rotWithShape="1">
          <a:blip r:embed="rId3">
            <a:alphaModFix/>
          </a:blip>
          <a:srcRect b="0" l="0" r="0" t="0"/>
          <a:stretch/>
        </p:blipFill>
        <p:spPr>
          <a:xfrm>
            <a:off x="1827026" y="2462799"/>
            <a:ext cx="2592349" cy="3134925"/>
          </a:xfrm>
          <a:prstGeom prst="rect">
            <a:avLst/>
          </a:prstGeom>
          <a:noFill/>
          <a:ln cap="flat" cmpd="sng" w="38100">
            <a:solidFill>
              <a:schemeClr val="accent1"/>
            </a:solidFill>
            <a:prstDash val="solid"/>
            <a:miter lim="800000"/>
            <a:headEnd len="sm" w="sm" type="none"/>
            <a:tailEnd len="sm" w="sm" type="none"/>
          </a:ln>
        </p:spPr>
      </p:pic>
      <p:pic>
        <p:nvPicPr>
          <p:cNvPr descr="Image result for Demise of the Negro Leagues" id="558" name="Google Shape;558;p75"/>
          <p:cNvPicPr preferRelativeResize="0"/>
          <p:nvPr/>
        </p:nvPicPr>
        <p:blipFill rotWithShape="1">
          <a:blip r:embed="rId4">
            <a:alphaModFix/>
          </a:blip>
          <a:srcRect b="0" l="0" r="0" t="0"/>
          <a:stretch/>
        </p:blipFill>
        <p:spPr>
          <a:xfrm>
            <a:off x="5364250" y="2462800"/>
            <a:ext cx="2457789" cy="3134925"/>
          </a:xfrm>
          <a:prstGeom prst="rect">
            <a:avLst/>
          </a:prstGeom>
          <a:noFill/>
          <a:ln cap="flat" cmpd="sng" w="38100">
            <a:solidFill>
              <a:schemeClr val="accent1"/>
            </a:solidFill>
            <a:prstDash val="solid"/>
            <a:round/>
            <a:headEnd len="sm" w="sm" type="none"/>
            <a:tailEnd len="sm" w="sm" type="none"/>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6"/>
          <p:cNvSpPr txBox="1"/>
          <p:nvPr>
            <p:ph idx="1" type="body"/>
          </p:nvPr>
        </p:nvSpPr>
        <p:spPr>
          <a:xfrm>
            <a:off x="1085498" y="2010878"/>
            <a:ext cx="4308965" cy="4042233"/>
          </a:xfrm>
          <a:prstGeom prst="rect">
            <a:avLst/>
          </a:prstGeom>
          <a:noFill/>
          <a:ln>
            <a:noFill/>
          </a:ln>
        </p:spPr>
        <p:txBody>
          <a:bodyPr anchorCtr="0" anchor="t" bIns="45700" lIns="91425" spcFirstLastPara="1" rIns="91425" wrap="square" tIns="45700">
            <a:normAutofit fontScale="77500" lnSpcReduction="20000"/>
          </a:bodyPr>
          <a:lstStyle/>
          <a:p>
            <a:pPr indent="-216216" lvl="0" marL="228600" rtl="0" algn="l">
              <a:lnSpc>
                <a:spcPct val="120000"/>
              </a:lnSpc>
              <a:spcBef>
                <a:spcPts val="0"/>
              </a:spcBef>
              <a:spcAft>
                <a:spcPts val="0"/>
              </a:spcAft>
              <a:buSzPct val="100000"/>
              <a:buChar char="•"/>
            </a:pPr>
            <a:r>
              <a:rPr lang="en-US" sz="2600"/>
              <a:t>A negative unintended consequence of racial integration was the demise of the Negro Leagues.</a:t>
            </a:r>
            <a:endParaRPr/>
          </a:p>
          <a:p>
            <a:pPr indent="-216216" lvl="0" marL="228600" rtl="0" algn="l">
              <a:lnSpc>
                <a:spcPct val="120000"/>
              </a:lnSpc>
              <a:spcBef>
                <a:spcPts val="1000"/>
              </a:spcBef>
              <a:spcAft>
                <a:spcPts val="0"/>
              </a:spcAft>
              <a:buSzPct val="100000"/>
              <a:buChar char="•"/>
            </a:pPr>
            <a:r>
              <a:rPr lang="en-US" sz="2600"/>
              <a:t>By 1952, 150 black players were playing MLB.</a:t>
            </a:r>
            <a:endParaRPr/>
          </a:p>
          <a:p>
            <a:pPr indent="-216216" lvl="0" marL="228600" rtl="0" algn="l">
              <a:lnSpc>
                <a:spcPct val="120000"/>
              </a:lnSpc>
              <a:spcBef>
                <a:spcPts val="1000"/>
              </a:spcBef>
              <a:spcAft>
                <a:spcPts val="0"/>
              </a:spcAft>
              <a:buSzPct val="100000"/>
              <a:buChar char="•"/>
            </a:pPr>
            <a:r>
              <a:rPr lang="en-US" sz="2600"/>
              <a:t>The Negro National League disbanded in 1948. </a:t>
            </a:r>
            <a:endParaRPr/>
          </a:p>
          <a:p>
            <a:pPr indent="-216216" lvl="0" marL="228600" rtl="0" algn="l">
              <a:lnSpc>
                <a:spcPct val="120000"/>
              </a:lnSpc>
              <a:spcBef>
                <a:spcPts val="1000"/>
              </a:spcBef>
              <a:spcAft>
                <a:spcPts val="0"/>
              </a:spcAft>
              <a:buSzPct val="100000"/>
              <a:buChar char="•"/>
            </a:pPr>
            <a:r>
              <a:rPr lang="en-US" sz="2600"/>
              <a:t>A few leagues continued to field teams into the 1950s, but the quality of play just wasn't there.  </a:t>
            </a:r>
            <a:endParaRPr/>
          </a:p>
          <a:p>
            <a:pPr indent="-216216" lvl="0" marL="228600" rtl="0" algn="l">
              <a:lnSpc>
                <a:spcPct val="120000"/>
              </a:lnSpc>
              <a:spcBef>
                <a:spcPts val="1000"/>
              </a:spcBef>
              <a:spcAft>
                <a:spcPts val="0"/>
              </a:spcAft>
              <a:buSzPct val="100000"/>
              <a:buChar char="•"/>
            </a:pPr>
            <a:r>
              <a:rPr lang="en-US" sz="2600"/>
              <a:t>It was all over by the early 1960s.</a:t>
            </a:r>
            <a:endParaRPr/>
          </a:p>
        </p:txBody>
      </p:sp>
      <p:pic>
        <p:nvPicPr>
          <p:cNvPr descr="Image result for Demise of the Negro Leagues" id="564" name="Google Shape;564;p76"/>
          <p:cNvPicPr preferRelativeResize="0"/>
          <p:nvPr/>
        </p:nvPicPr>
        <p:blipFill rotWithShape="1">
          <a:blip r:embed="rId3">
            <a:alphaModFix/>
          </a:blip>
          <a:srcRect b="0" l="0" r="0" t="0"/>
          <a:stretch/>
        </p:blipFill>
        <p:spPr>
          <a:xfrm>
            <a:off x="5650908" y="1957062"/>
            <a:ext cx="3133364" cy="3996638"/>
          </a:xfrm>
          <a:prstGeom prst="rect">
            <a:avLst/>
          </a:prstGeom>
          <a:noFill/>
          <a:ln cap="flat" cmpd="sng" w="38100">
            <a:solidFill>
              <a:schemeClr val="accent1"/>
            </a:solidFill>
            <a:prstDash val="solid"/>
            <a:round/>
            <a:headEnd len="sm" w="sm" type="none"/>
            <a:tailEnd len="sm" w="sm" type="none"/>
          </a:ln>
        </p:spPr>
      </p:pic>
      <p:sp>
        <p:nvSpPr>
          <p:cNvPr id="565" name="Google Shape;565;p76"/>
          <p:cNvSpPr txBox="1"/>
          <p:nvPr>
            <p:ph type="title"/>
          </p:nvPr>
        </p:nvSpPr>
        <p:spPr>
          <a:xfrm>
            <a:off x="620676" y="275250"/>
            <a:ext cx="8692800" cy="105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3600"/>
              <a:t>PEOPLE’S CHOICES SOMETIMES CREATE </a:t>
            </a:r>
            <a:r>
              <a:rPr i="1" lang="en-US" sz="3600"/>
              <a:t>UNINTENDED CONSEQUENCES</a:t>
            </a:r>
            <a:endParaRPr sz="3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7"/>
          <p:cNvSpPr txBox="1"/>
          <p:nvPr>
            <p:ph idx="2" type="body"/>
          </p:nvPr>
        </p:nvSpPr>
        <p:spPr>
          <a:xfrm>
            <a:off x="4657925" y="2019621"/>
            <a:ext cx="4223608" cy="3841583"/>
          </a:xfrm>
          <a:prstGeom prst="rect">
            <a:avLst/>
          </a:prstGeom>
          <a:noFill/>
          <a:ln>
            <a:noFill/>
          </a:ln>
        </p:spPr>
        <p:txBody>
          <a:bodyPr anchorCtr="0" anchor="t" bIns="45700" lIns="91425" spcFirstLastPara="1" rIns="91425" wrap="square" tIns="45700">
            <a:normAutofit fontScale="55000"/>
          </a:bodyPr>
          <a:lstStyle/>
          <a:p>
            <a:pPr indent="-188594" lvl="0" marL="228600" rtl="0" algn="l">
              <a:lnSpc>
                <a:spcPct val="120000"/>
              </a:lnSpc>
              <a:spcBef>
                <a:spcPts val="0"/>
              </a:spcBef>
              <a:spcAft>
                <a:spcPts val="0"/>
              </a:spcAft>
              <a:buSzPct val="100000"/>
              <a:buChar char="•"/>
            </a:pPr>
            <a:r>
              <a:rPr lang="en-US" sz="3200"/>
              <a:t>Team owners considered the unintended consequences of signing on black players.</a:t>
            </a:r>
            <a:endParaRPr sz="2600"/>
          </a:p>
          <a:p>
            <a:pPr indent="-340360" lvl="1" marL="914400" rtl="0" algn="l">
              <a:lnSpc>
                <a:spcPct val="120000"/>
              </a:lnSpc>
              <a:spcBef>
                <a:spcPts val="1000"/>
              </a:spcBef>
              <a:spcAft>
                <a:spcPts val="0"/>
              </a:spcAft>
              <a:buSzPct val="100000"/>
              <a:buChar char="•"/>
            </a:pPr>
            <a:r>
              <a:rPr lang="en-US" sz="3200"/>
              <a:t>Would white fans would stay away?</a:t>
            </a:r>
            <a:endParaRPr sz="2600"/>
          </a:p>
          <a:p>
            <a:pPr indent="-340360" lvl="1" marL="914400" rtl="0" algn="l">
              <a:lnSpc>
                <a:spcPct val="120000"/>
              </a:lnSpc>
              <a:spcBef>
                <a:spcPts val="1000"/>
              </a:spcBef>
              <a:spcAft>
                <a:spcPts val="0"/>
              </a:spcAft>
              <a:buSzPct val="100000"/>
              <a:buChar char="•"/>
            </a:pPr>
            <a:r>
              <a:rPr lang="en-US" sz="3200"/>
              <a:t>Would players engage in boycotts, fights, or strikes?</a:t>
            </a:r>
            <a:endParaRPr sz="2600"/>
          </a:p>
          <a:p>
            <a:pPr indent="-340360" lvl="1" marL="914400" rtl="0" algn="l">
              <a:lnSpc>
                <a:spcPct val="120000"/>
              </a:lnSpc>
              <a:spcBef>
                <a:spcPts val="1000"/>
              </a:spcBef>
              <a:spcAft>
                <a:spcPts val="0"/>
              </a:spcAft>
              <a:buSzPct val="100000"/>
              <a:buChar char="•"/>
            </a:pPr>
            <a:r>
              <a:rPr lang="en-US" sz="3200"/>
              <a:t>Would revenues would decline?</a:t>
            </a:r>
            <a:endParaRPr sz="2600"/>
          </a:p>
          <a:p>
            <a:pPr indent="-188594" lvl="0" marL="228600" rtl="0" algn="l">
              <a:lnSpc>
                <a:spcPct val="120000"/>
              </a:lnSpc>
              <a:spcBef>
                <a:spcPts val="1000"/>
              </a:spcBef>
              <a:spcAft>
                <a:spcPts val="0"/>
              </a:spcAft>
              <a:buSzPct val="100000"/>
              <a:buChar char="•"/>
            </a:pPr>
            <a:r>
              <a:rPr lang="en-US" sz="3200"/>
              <a:t>Fortunately, these worries faded into the background over time.</a:t>
            </a:r>
            <a:endParaRPr sz="2600"/>
          </a:p>
          <a:p>
            <a:pPr indent="-120650" lvl="0" marL="228600" rtl="0" algn="l">
              <a:lnSpc>
                <a:spcPct val="120000"/>
              </a:lnSpc>
              <a:spcBef>
                <a:spcPts val="1000"/>
              </a:spcBef>
              <a:spcAft>
                <a:spcPts val="0"/>
              </a:spcAft>
              <a:buSzPct val="100000"/>
              <a:buNone/>
            </a:pPr>
            <a:r>
              <a:t/>
            </a:r>
            <a:endParaRPr/>
          </a:p>
        </p:txBody>
      </p:sp>
      <p:pic>
        <p:nvPicPr>
          <p:cNvPr id="571" name="Google Shape;571;p77"/>
          <p:cNvPicPr preferRelativeResize="0"/>
          <p:nvPr/>
        </p:nvPicPr>
        <p:blipFill rotWithShape="1">
          <a:blip r:embed="rId3">
            <a:alphaModFix/>
          </a:blip>
          <a:srcRect b="0" l="0" r="0" t="0"/>
          <a:stretch/>
        </p:blipFill>
        <p:spPr>
          <a:xfrm>
            <a:off x="1220028" y="2017344"/>
            <a:ext cx="3111920" cy="3763252"/>
          </a:xfrm>
          <a:prstGeom prst="rect">
            <a:avLst/>
          </a:prstGeom>
          <a:noFill/>
          <a:ln>
            <a:noFill/>
          </a:ln>
        </p:spPr>
      </p:pic>
      <p:sp>
        <p:nvSpPr>
          <p:cNvPr id="572" name="Google Shape;572;p77"/>
          <p:cNvSpPr txBox="1"/>
          <p:nvPr>
            <p:ph type="title"/>
          </p:nvPr>
        </p:nvSpPr>
        <p:spPr>
          <a:xfrm>
            <a:off x="662525" y="227009"/>
            <a:ext cx="8295600" cy="105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3600"/>
              <a:t>PEOPLE’S CHOICES SOMETIMES CREATE </a:t>
            </a:r>
            <a:r>
              <a:rPr i="1" lang="en-US" sz="3600"/>
              <a:t>UNINTENDED CONSEQUENCES</a:t>
            </a:r>
            <a:endParaRPr sz="3600"/>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3"/>
          <p:cNvPicPr preferRelativeResize="0"/>
          <p:nvPr/>
        </p:nvPicPr>
        <p:blipFill rotWithShape="1">
          <a:blip r:embed="rId3">
            <a:alphaModFix/>
          </a:blip>
          <a:srcRect b="0" l="0" r="0" t="0"/>
          <a:stretch/>
        </p:blipFill>
        <p:spPr>
          <a:xfrm>
            <a:off x="3094031" y="2158979"/>
            <a:ext cx="2699999" cy="2024076"/>
          </a:xfrm>
          <a:prstGeom prst="rect">
            <a:avLst/>
          </a:prstGeom>
          <a:noFill/>
          <a:ln>
            <a:noFill/>
          </a:ln>
        </p:spPr>
      </p:pic>
      <p:pic>
        <p:nvPicPr>
          <p:cNvPr id="210" name="Google Shape;210;p33"/>
          <p:cNvPicPr preferRelativeResize="0"/>
          <p:nvPr/>
        </p:nvPicPr>
        <p:blipFill rotWithShape="1">
          <a:blip r:embed="rId4">
            <a:alphaModFix/>
          </a:blip>
          <a:srcRect b="0" l="0" r="0" t="0"/>
          <a:stretch/>
        </p:blipFill>
        <p:spPr>
          <a:xfrm>
            <a:off x="2347779" y="214897"/>
            <a:ext cx="4448441" cy="678722"/>
          </a:xfrm>
          <a:prstGeom prst="rect">
            <a:avLst/>
          </a:prstGeom>
          <a:noFill/>
          <a:ln>
            <a:noFill/>
          </a:ln>
        </p:spPr>
      </p:pic>
      <p:pic>
        <p:nvPicPr>
          <p:cNvPr id="211" name="Google Shape;211;p33"/>
          <p:cNvPicPr preferRelativeResize="0"/>
          <p:nvPr/>
        </p:nvPicPr>
        <p:blipFill rotWithShape="1">
          <a:blip r:embed="rId5">
            <a:alphaModFix/>
          </a:blip>
          <a:srcRect b="0" l="0" r="0" t="0"/>
          <a:stretch/>
        </p:blipFill>
        <p:spPr>
          <a:xfrm>
            <a:off x="1442406" y="996535"/>
            <a:ext cx="6787805" cy="1144120"/>
          </a:xfrm>
          <a:prstGeom prst="rect">
            <a:avLst/>
          </a:prstGeom>
          <a:noFill/>
          <a:ln>
            <a:noFill/>
          </a:ln>
        </p:spPr>
      </p:pic>
      <p:pic>
        <p:nvPicPr>
          <p:cNvPr id="212" name="Google Shape;212;p33"/>
          <p:cNvPicPr preferRelativeResize="0"/>
          <p:nvPr/>
        </p:nvPicPr>
        <p:blipFill rotWithShape="1">
          <a:blip r:embed="rId6">
            <a:alphaModFix/>
          </a:blip>
          <a:srcRect b="0" l="0" r="0" t="0"/>
          <a:stretch/>
        </p:blipFill>
        <p:spPr>
          <a:xfrm>
            <a:off x="3018181" y="4521700"/>
            <a:ext cx="2967639" cy="2229148"/>
          </a:xfrm>
          <a:prstGeom prst="rect">
            <a:avLst/>
          </a:prstGeom>
          <a:noFill/>
          <a:ln>
            <a:noFill/>
          </a:ln>
        </p:spPr>
      </p:pic>
      <p:pic>
        <p:nvPicPr>
          <p:cNvPr id="213" name="Google Shape;213;p33"/>
          <p:cNvPicPr preferRelativeResize="0"/>
          <p:nvPr/>
        </p:nvPicPr>
        <p:blipFill rotWithShape="1">
          <a:blip r:embed="rId7">
            <a:alphaModFix/>
          </a:blip>
          <a:srcRect b="0" l="0" r="0" t="0"/>
          <a:stretch/>
        </p:blipFill>
        <p:spPr>
          <a:xfrm>
            <a:off x="79372" y="2084141"/>
            <a:ext cx="2797339" cy="2098914"/>
          </a:xfrm>
          <a:prstGeom prst="rect">
            <a:avLst/>
          </a:prstGeom>
          <a:noFill/>
          <a:ln>
            <a:noFill/>
          </a:ln>
        </p:spPr>
      </p:pic>
      <p:pic>
        <p:nvPicPr>
          <p:cNvPr id="214" name="Google Shape;214;p33"/>
          <p:cNvPicPr preferRelativeResize="0"/>
          <p:nvPr/>
        </p:nvPicPr>
        <p:blipFill rotWithShape="1">
          <a:blip r:embed="rId8">
            <a:alphaModFix/>
          </a:blip>
          <a:srcRect b="0" l="0" r="0" t="0"/>
          <a:stretch/>
        </p:blipFill>
        <p:spPr>
          <a:xfrm>
            <a:off x="6110364" y="4502249"/>
            <a:ext cx="3027755" cy="2268050"/>
          </a:xfrm>
          <a:prstGeom prst="rect">
            <a:avLst/>
          </a:prstGeom>
          <a:noFill/>
          <a:ln>
            <a:noFill/>
          </a:ln>
        </p:spPr>
      </p:pic>
      <p:pic>
        <p:nvPicPr>
          <p:cNvPr id="215" name="Google Shape;215;p33"/>
          <p:cNvPicPr preferRelativeResize="0"/>
          <p:nvPr/>
        </p:nvPicPr>
        <p:blipFill rotWithShape="1">
          <a:blip r:embed="rId9">
            <a:alphaModFix/>
          </a:blip>
          <a:srcRect b="0" l="0" r="0" t="0"/>
          <a:stretch/>
        </p:blipFill>
        <p:spPr>
          <a:xfrm>
            <a:off x="6011350" y="2121918"/>
            <a:ext cx="2873188" cy="1949237"/>
          </a:xfrm>
          <a:prstGeom prst="rect">
            <a:avLst/>
          </a:prstGeom>
          <a:noFill/>
          <a:ln>
            <a:noFill/>
          </a:ln>
        </p:spPr>
      </p:pic>
      <p:pic>
        <p:nvPicPr>
          <p:cNvPr id="216" name="Google Shape;216;p33"/>
          <p:cNvPicPr preferRelativeResize="0"/>
          <p:nvPr/>
        </p:nvPicPr>
        <p:blipFill rotWithShape="1">
          <a:blip r:embed="rId10">
            <a:alphaModFix/>
          </a:blip>
          <a:srcRect b="0" l="0" r="0" t="0"/>
          <a:stretch/>
        </p:blipFill>
        <p:spPr>
          <a:xfrm>
            <a:off x="8102" y="4714412"/>
            <a:ext cx="2868609" cy="21486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8"/>
          <p:cNvSpPr txBox="1"/>
          <p:nvPr>
            <p:ph type="title"/>
          </p:nvPr>
        </p:nvSpPr>
        <p:spPr>
          <a:xfrm>
            <a:off x="1129246" y="390442"/>
            <a:ext cx="7204226" cy="10593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4000"/>
              <a:t>THE RESULTS OF RACIAL INTEGRATION</a:t>
            </a:r>
            <a:endParaRPr/>
          </a:p>
        </p:txBody>
      </p:sp>
      <p:sp>
        <p:nvSpPr>
          <p:cNvPr id="578" name="Google Shape;578;p78"/>
          <p:cNvSpPr txBox="1"/>
          <p:nvPr>
            <p:ph idx="1" type="body"/>
          </p:nvPr>
        </p:nvSpPr>
        <p:spPr>
          <a:xfrm>
            <a:off x="713500" y="2010875"/>
            <a:ext cx="6018300" cy="4042200"/>
          </a:xfrm>
          <a:prstGeom prst="rect">
            <a:avLst/>
          </a:prstGeom>
          <a:noFill/>
          <a:ln>
            <a:noFill/>
          </a:ln>
        </p:spPr>
        <p:txBody>
          <a:bodyPr anchorCtr="0" anchor="t" bIns="45700" lIns="91425" spcFirstLastPara="1" rIns="91425" wrap="square" tIns="45700">
            <a:normAutofit fontScale="62500"/>
          </a:bodyPr>
          <a:lstStyle/>
          <a:p>
            <a:pPr indent="-178706" lvl="0" marL="228600" rtl="0" algn="l">
              <a:lnSpc>
                <a:spcPct val="120000"/>
              </a:lnSpc>
              <a:spcBef>
                <a:spcPts val="0"/>
              </a:spcBef>
              <a:spcAft>
                <a:spcPts val="0"/>
              </a:spcAft>
              <a:buSzPct val="100000"/>
              <a:buChar char="•"/>
            </a:pPr>
            <a:r>
              <a:rPr lang="en-US" sz="2902"/>
              <a:t>Before 1947, owners worried fans might turn away when they signed African American players.  Do the stats support their concerns?  </a:t>
            </a:r>
            <a:endParaRPr sz="2302"/>
          </a:p>
          <a:p>
            <a:pPr indent="-178705" lvl="0" marL="228600" rtl="0" algn="l">
              <a:lnSpc>
                <a:spcPct val="120000"/>
              </a:lnSpc>
              <a:spcBef>
                <a:spcPts val="1000"/>
              </a:spcBef>
              <a:spcAft>
                <a:spcPts val="0"/>
              </a:spcAft>
              <a:buSzPct val="100000"/>
              <a:buChar char="•"/>
            </a:pPr>
            <a:r>
              <a:rPr lang="en-US" sz="2902"/>
              <a:t>James Gwartney and Charles Haworth found, on average: </a:t>
            </a:r>
            <a:endParaRPr sz="2902"/>
          </a:p>
          <a:p>
            <a:pPr indent="-343807" lvl="1" marL="914400" rtl="0" algn="l">
              <a:lnSpc>
                <a:spcPct val="120000"/>
              </a:lnSpc>
              <a:spcBef>
                <a:spcPts val="1000"/>
              </a:spcBef>
              <a:spcAft>
                <a:spcPts val="0"/>
              </a:spcAft>
              <a:buSzPct val="100000"/>
              <a:buChar char="•"/>
            </a:pPr>
            <a:r>
              <a:rPr i="1" lang="en-US" sz="2902"/>
              <a:t>Each</a:t>
            </a:r>
            <a:r>
              <a:rPr lang="en-US" sz="2902"/>
              <a:t> additional African American team player was associated with between 55,000 and 60,000 </a:t>
            </a:r>
            <a:r>
              <a:rPr b="1" i="1" lang="en-US" sz="2902"/>
              <a:t>additional annual home-team admissions</a:t>
            </a:r>
            <a:r>
              <a:rPr lang="en-US" sz="2902"/>
              <a:t> during the 1950s.</a:t>
            </a:r>
            <a:endParaRPr sz="2902"/>
          </a:p>
          <a:p>
            <a:pPr indent="-331787" lvl="1" marL="914400" rtl="0" algn="l">
              <a:lnSpc>
                <a:spcPct val="120000"/>
              </a:lnSpc>
              <a:spcBef>
                <a:spcPts val="1000"/>
              </a:spcBef>
              <a:spcAft>
                <a:spcPts val="0"/>
              </a:spcAft>
              <a:buSzPct val="96194"/>
              <a:buChar char="•"/>
            </a:pPr>
            <a:r>
              <a:rPr lang="en-US" sz="2702"/>
              <a:t>For the period from 1950-1955, the </a:t>
            </a:r>
            <a:r>
              <a:rPr b="1" i="1" lang="en-US" sz="2702"/>
              <a:t>inclusion</a:t>
            </a:r>
            <a:r>
              <a:rPr lang="en-US" sz="2702"/>
              <a:t> of an African American player on a major league team resulted in an </a:t>
            </a:r>
            <a:r>
              <a:rPr b="1" i="1" lang="en-US" sz="2702"/>
              <a:t>additional 3.75 wins per year.</a:t>
            </a:r>
            <a:r>
              <a:rPr lang="en-US" sz="2702"/>
              <a:t> </a:t>
            </a:r>
            <a:r>
              <a:rPr lang="en-US" sz="2902"/>
              <a:t> </a:t>
            </a:r>
            <a:endParaRPr/>
          </a:p>
        </p:txBody>
      </p:sp>
      <p:pic>
        <p:nvPicPr>
          <p:cNvPr id="579" name="Google Shape;579;p78"/>
          <p:cNvPicPr preferRelativeResize="0"/>
          <p:nvPr/>
        </p:nvPicPr>
        <p:blipFill rotWithShape="1">
          <a:blip r:embed="rId3">
            <a:alphaModFix/>
          </a:blip>
          <a:srcRect b="0" l="0" r="0" t="0"/>
          <a:stretch/>
        </p:blipFill>
        <p:spPr>
          <a:xfrm>
            <a:off x="6931150" y="2071575"/>
            <a:ext cx="1936000" cy="3536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9"/>
          <p:cNvSpPr txBox="1"/>
          <p:nvPr>
            <p:ph idx="1" type="body"/>
          </p:nvPr>
        </p:nvSpPr>
        <p:spPr>
          <a:xfrm>
            <a:off x="819975" y="2019275"/>
            <a:ext cx="3844200" cy="3448500"/>
          </a:xfrm>
          <a:prstGeom prst="rect">
            <a:avLst/>
          </a:prstGeom>
          <a:noFill/>
          <a:ln>
            <a:noFill/>
          </a:ln>
        </p:spPr>
        <p:txBody>
          <a:bodyPr anchorCtr="0" anchor="t" bIns="45700" lIns="91425" spcFirstLastPara="1" rIns="91425" wrap="square" tIns="45700">
            <a:normAutofit fontScale="85000" lnSpcReduction="10000"/>
          </a:bodyPr>
          <a:lstStyle/>
          <a:p>
            <a:pPr indent="-205740" lvl="0" marL="228600" rtl="0" algn="l">
              <a:lnSpc>
                <a:spcPct val="120000"/>
              </a:lnSpc>
              <a:spcBef>
                <a:spcPts val="0"/>
              </a:spcBef>
              <a:spcAft>
                <a:spcPts val="0"/>
              </a:spcAft>
              <a:buSzPct val="100000"/>
              <a:buChar char="•"/>
            </a:pPr>
            <a:r>
              <a:rPr lang="en-US" sz="2400"/>
              <a:t>Rickey may have only intended to field a winning team, win the pennant, and earn a profit.</a:t>
            </a:r>
            <a:endParaRPr/>
          </a:p>
          <a:p>
            <a:pPr indent="-205740" lvl="0" marL="228600" rtl="0" algn="l">
              <a:lnSpc>
                <a:spcPct val="120000"/>
              </a:lnSpc>
              <a:spcBef>
                <a:spcPts val="1000"/>
              </a:spcBef>
              <a:spcAft>
                <a:spcPts val="0"/>
              </a:spcAft>
              <a:buSzPct val="100000"/>
              <a:buChar char="•"/>
            </a:pPr>
            <a:r>
              <a:rPr lang="en-US" sz="2400"/>
              <a:t>However, the signing of Robinson helped desegregate major league baseball.</a:t>
            </a:r>
            <a:endParaRPr/>
          </a:p>
          <a:p>
            <a:pPr indent="-205740" lvl="0" marL="228600" rtl="0" algn="l">
              <a:lnSpc>
                <a:spcPct val="120000"/>
              </a:lnSpc>
              <a:spcBef>
                <a:spcPts val="1000"/>
              </a:spcBef>
              <a:spcAft>
                <a:spcPts val="0"/>
              </a:spcAft>
              <a:buSzPct val="100000"/>
              <a:buChar char="•"/>
            </a:pPr>
            <a:r>
              <a:rPr i="1" lang="en-US" sz="2400"/>
              <a:t>Was this an unintended consequence of Adam Smith’s invisible hand?</a:t>
            </a:r>
            <a:endParaRPr/>
          </a:p>
          <a:p>
            <a:pPr indent="-87629" lvl="0" marL="228600" rtl="0" algn="l">
              <a:lnSpc>
                <a:spcPct val="120000"/>
              </a:lnSpc>
              <a:spcBef>
                <a:spcPts val="1000"/>
              </a:spcBef>
              <a:spcAft>
                <a:spcPts val="0"/>
              </a:spcAft>
              <a:buSzPct val="100000"/>
              <a:buNone/>
            </a:pPr>
            <a:r>
              <a:t/>
            </a:r>
            <a:endParaRPr sz="2400"/>
          </a:p>
        </p:txBody>
      </p:sp>
      <p:pic>
        <p:nvPicPr>
          <p:cNvPr id="585" name="Google Shape;585;p79"/>
          <p:cNvPicPr preferRelativeResize="0"/>
          <p:nvPr/>
        </p:nvPicPr>
        <p:blipFill rotWithShape="1">
          <a:blip r:embed="rId3">
            <a:alphaModFix/>
          </a:blip>
          <a:srcRect b="0" l="0" r="0" t="0"/>
          <a:stretch/>
        </p:blipFill>
        <p:spPr>
          <a:xfrm>
            <a:off x="5309263" y="1914101"/>
            <a:ext cx="3111919" cy="3763252"/>
          </a:xfrm>
          <a:prstGeom prst="rect">
            <a:avLst/>
          </a:prstGeom>
          <a:noFill/>
          <a:ln>
            <a:noFill/>
          </a:ln>
        </p:spPr>
      </p:pic>
      <p:sp>
        <p:nvSpPr>
          <p:cNvPr id="586" name="Google Shape;586;p79"/>
          <p:cNvSpPr txBox="1"/>
          <p:nvPr>
            <p:ph type="title"/>
          </p:nvPr>
        </p:nvSpPr>
        <p:spPr>
          <a:xfrm>
            <a:off x="755300" y="190933"/>
            <a:ext cx="8295600" cy="105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Gill Sans"/>
              <a:buNone/>
            </a:pPr>
            <a:r>
              <a:rPr lang="en-US" sz="3600"/>
              <a:t>PEOPLE’S CHOICES SOMETIMES CREATE </a:t>
            </a:r>
            <a:r>
              <a:rPr i="1" lang="en-US" sz="3600"/>
              <a:t>UNINTENDED CONSEQUENCES</a:t>
            </a:r>
            <a:endParaRPr sz="36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0"/>
          <p:cNvSpPr txBox="1"/>
          <p:nvPr>
            <p:ph type="title"/>
          </p:nvPr>
        </p:nvSpPr>
        <p:spPr>
          <a:xfrm>
            <a:off x="1088684" y="804519"/>
            <a:ext cx="7202456" cy="10492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DISCRIMINATION COMES WITH COSTS</a:t>
            </a:r>
            <a:endParaRPr/>
          </a:p>
        </p:txBody>
      </p:sp>
      <p:pic>
        <p:nvPicPr>
          <p:cNvPr descr="Image result for gas station scene in the movie 42" id="592" name="Google Shape;592;p80"/>
          <p:cNvPicPr preferRelativeResize="0"/>
          <p:nvPr/>
        </p:nvPicPr>
        <p:blipFill rotWithShape="1">
          <a:blip r:embed="rId3">
            <a:alphaModFix/>
          </a:blip>
          <a:srcRect b="0" l="0" r="0" t="0"/>
          <a:stretch/>
        </p:blipFill>
        <p:spPr>
          <a:xfrm>
            <a:off x="2832652" y="2522882"/>
            <a:ext cx="3924093" cy="2197492"/>
          </a:xfrm>
          <a:prstGeom prst="rect">
            <a:avLst/>
          </a:prstGeom>
          <a:noFill/>
          <a:ln>
            <a:noFill/>
          </a:ln>
        </p:spPr>
      </p:pic>
      <p:sp>
        <p:nvSpPr>
          <p:cNvPr id="593" name="Google Shape;593;p80"/>
          <p:cNvSpPr txBox="1"/>
          <p:nvPr/>
        </p:nvSpPr>
        <p:spPr>
          <a:xfrm>
            <a:off x="2555775" y="5135300"/>
            <a:ext cx="48231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Gill Sans"/>
              <a:buNone/>
            </a:pPr>
            <a:r>
              <a:rPr lang="en-US" sz="1800" u="sng">
                <a:solidFill>
                  <a:schemeClr val="hlink"/>
                </a:solidFill>
                <a:latin typeface="Gill Sans"/>
                <a:ea typeface="Gill Sans"/>
                <a:cs typeface="Gill Sans"/>
                <a:sym typeface="Gill Sans"/>
                <a:hlinkClick r:id="rId4"/>
              </a:rPr>
              <a:t>Watch (1m:42s)</a:t>
            </a:r>
            <a:endParaRPr b="0" i="0" sz="1800" u="none" cap="none" strike="noStrike">
              <a:solidFill>
                <a:schemeClr val="dk1"/>
              </a:solidFill>
              <a:latin typeface="Gill Sans"/>
              <a:ea typeface="Gill Sans"/>
              <a:cs typeface="Gill Sans"/>
              <a:sym typeface="Gill Sans"/>
            </a:endParaRPr>
          </a:p>
        </p:txBody>
      </p:sp>
      <p:pic>
        <p:nvPicPr>
          <p:cNvPr id="594" name="Google Shape;594;p80">
            <a:hlinkClick r:id="rId5"/>
          </p:cNvPr>
          <p:cNvPicPr preferRelativeResize="0"/>
          <p:nvPr/>
        </p:nvPicPr>
        <p:blipFill rotWithShape="1">
          <a:blip r:embed="rId6">
            <a:alphaModFix/>
          </a:blip>
          <a:srcRect b="0" l="0" r="0" t="0"/>
          <a:stretch/>
        </p:blipFill>
        <p:spPr>
          <a:xfrm>
            <a:off x="0" y="6143625"/>
            <a:ext cx="9144000" cy="714375"/>
          </a:xfrm>
          <a:prstGeom prst="rect">
            <a:avLst/>
          </a:prstGeom>
          <a:noFill/>
          <a:ln>
            <a:noFill/>
          </a:ln>
        </p:spPr>
      </p:pic>
      <p:sp>
        <p:nvSpPr>
          <p:cNvPr id="595" name="Google Shape;595;p80">
            <a:hlinkClick r:id="rId7"/>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6" name="Google Shape;596;p80"/>
          <p:cNvPicPr preferRelativeResize="0"/>
          <p:nvPr/>
        </p:nvPicPr>
        <p:blipFill rotWithShape="1">
          <a:blip r:embed="rId8">
            <a:alphaModFix/>
          </a:blip>
          <a:srcRect b="0" l="0" r="0" t="0"/>
          <a:stretch/>
        </p:blipFill>
        <p:spPr>
          <a:xfrm>
            <a:off x="8083350" y="0"/>
            <a:ext cx="1060650" cy="1060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81"/>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ONCE OVER LIGHTLY</a:t>
            </a:r>
            <a:endParaRPr/>
          </a:p>
        </p:txBody>
      </p:sp>
      <p:sp>
        <p:nvSpPr>
          <p:cNvPr id="602" name="Google Shape;602;p81"/>
          <p:cNvSpPr txBox="1"/>
          <p:nvPr>
            <p:ph idx="1" type="body"/>
          </p:nvPr>
        </p:nvSpPr>
        <p:spPr>
          <a:xfrm>
            <a:off x="766725" y="2010875"/>
            <a:ext cx="4043700" cy="431040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120000"/>
              </a:lnSpc>
              <a:spcBef>
                <a:spcPts val="0"/>
              </a:spcBef>
              <a:spcAft>
                <a:spcPts val="0"/>
              </a:spcAft>
              <a:buSzPct val="100000"/>
              <a:buChar char="•"/>
            </a:pPr>
            <a:r>
              <a:rPr lang="en-US" sz="2600"/>
              <a:t>Racial discrimination was widespread in the 1940s and 1950s.</a:t>
            </a:r>
            <a:endParaRPr/>
          </a:p>
          <a:p>
            <a:pPr indent="-228600" lvl="0" marL="228600" rtl="0" algn="l">
              <a:lnSpc>
                <a:spcPct val="120000"/>
              </a:lnSpc>
              <a:spcBef>
                <a:spcPts val="1000"/>
              </a:spcBef>
              <a:spcAft>
                <a:spcPts val="0"/>
              </a:spcAft>
              <a:buSzPct val="100000"/>
              <a:buChar char="•"/>
            </a:pPr>
            <a:r>
              <a:rPr lang="en-US" sz="2600"/>
              <a:t>Economic thinking helps to explain the integration of Major League Baseball.</a:t>
            </a:r>
            <a:endParaRPr/>
          </a:p>
          <a:p>
            <a:pPr indent="-228600" lvl="1" marL="685800" rtl="0" algn="l">
              <a:lnSpc>
                <a:spcPct val="120000"/>
              </a:lnSpc>
              <a:spcBef>
                <a:spcPts val="500"/>
              </a:spcBef>
              <a:spcAft>
                <a:spcPts val="0"/>
              </a:spcAft>
              <a:buSzPct val="100000"/>
              <a:buChar char="•"/>
            </a:pPr>
            <a:r>
              <a:rPr lang="en-US" sz="2600"/>
              <a:t>Choices</a:t>
            </a:r>
            <a:endParaRPr/>
          </a:p>
          <a:p>
            <a:pPr indent="-228600" lvl="1" marL="685800" rtl="0" algn="l">
              <a:lnSpc>
                <a:spcPct val="120000"/>
              </a:lnSpc>
              <a:spcBef>
                <a:spcPts val="500"/>
              </a:spcBef>
              <a:spcAft>
                <a:spcPts val="0"/>
              </a:spcAft>
              <a:buSzPct val="100000"/>
              <a:buChar char="•"/>
            </a:pPr>
            <a:r>
              <a:rPr lang="en-US" sz="2600"/>
              <a:t>Costs</a:t>
            </a:r>
            <a:endParaRPr/>
          </a:p>
          <a:p>
            <a:pPr indent="-228600" lvl="1" marL="685800" rtl="0" algn="l">
              <a:lnSpc>
                <a:spcPct val="120000"/>
              </a:lnSpc>
              <a:spcBef>
                <a:spcPts val="500"/>
              </a:spcBef>
              <a:spcAft>
                <a:spcPts val="0"/>
              </a:spcAft>
              <a:buSzPct val="100000"/>
              <a:buChar char="•"/>
            </a:pPr>
            <a:r>
              <a:rPr lang="en-US" sz="2600"/>
              <a:t>Incentives</a:t>
            </a:r>
            <a:endParaRPr/>
          </a:p>
          <a:p>
            <a:pPr indent="-87629" lvl="0" marL="228600" rtl="0" algn="l">
              <a:lnSpc>
                <a:spcPct val="120000"/>
              </a:lnSpc>
              <a:spcBef>
                <a:spcPts val="1000"/>
              </a:spcBef>
              <a:spcAft>
                <a:spcPts val="0"/>
              </a:spcAft>
              <a:buSzPct val="100000"/>
              <a:buNone/>
            </a:pPr>
            <a:r>
              <a:t/>
            </a:r>
            <a:endParaRPr sz="2400"/>
          </a:p>
        </p:txBody>
      </p:sp>
      <p:sp>
        <p:nvSpPr>
          <p:cNvPr id="603" name="Google Shape;603;p81"/>
          <p:cNvSpPr txBox="1"/>
          <p:nvPr>
            <p:ph idx="2" type="body"/>
          </p:nvPr>
        </p:nvSpPr>
        <p:spPr>
          <a:xfrm>
            <a:off x="4291600" y="2010875"/>
            <a:ext cx="4504500" cy="2672400"/>
          </a:xfrm>
          <a:prstGeom prst="rect">
            <a:avLst/>
          </a:prstGeom>
          <a:noFill/>
          <a:ln>
            <a:noFill/>
          </a:ln>
        </p:spPr>
        <p:txBody>
          <a:bodyPr anchorCtr="0" anchor="t" bIns="45700" lIns="91425" spcFirstLastPara="1" rIns="91425" wrap="square" tIns="45700">
            <a:normAutofit fontScale="62500" lnSpcReduction="20000"/>
          </a:bodyPr>
          <a:lstStyle/>
          <a:p>
            <a:pPr indent="-227814" lvl="2" marL="1143000" rtl="0" algn="l">
              <a:lnSpc>
                <a:spcPct val="120000"/>
              </a:lnSpc>
              <a:spcBef>
                <a:spcPts val="0"/>
              </a:spcBef>
              <a:spcAft>
                <a:spcPts val="0"/>
              </a:spcAft>
              <a:buSzPct val="104436"/>
              <a:buChar char="•"/>
            </a:pPr>
            <a:r>
              <a:rPr lang="en-US" sz="4165"/>
              <a:t>Rules of the game – competition</a:t>
            </a:r>
            <a:endParaRPr sz="3165"/>
          </a:p>
          <a:p>
            <a:pPr indent="-227814" lvl="2" marL="1143000" rtl="0" algn="l">
              <a:lnSpc>
                <a:spcPct val="120000"/>
              </a:lnSpc>
              <a:spcBef>
                <a:spcPts val="500"/>
              </a:spcBef>
              <a:spcAft>
                <a:spcPts val="0"/>
              </a:spcAft>
              <a:buSzPct val="104436"/>
              <a:buChar char="•"/>
            </a:pPr>
            <a:r>
              <a:rPr lang="en-US" sz="4165"/>
              <a:t>Voluntary trade creates wealth</a:t>
            </a:r>
            <a:endParaRPr sz="3165"/>
          </a:p>
          <a:p>
            <a:pPr indent="-227814" lvl="2" marL="1143000" rtl="0" algn="l">
              <a:lnSpc>
                <a:spcPct val="120000"/>
              </a:lnSpc>
              <a:spcBef>
                <a:spcPts val="500"/>
              </a:spcBef>
              <a:spcAft>
                <a:spcPts val="0"/>
              </a:spcAft>
              <a:buSzPct val="104436"/>
              <a:buChar char="•"/>
            </a:pPr>
            <a:r>
              <a:rPr lang="en-US" sz="4165"/>
              <a:t>Unintended consequences</a:t>
            </a:r>
            <a:endParaRPr sz="3165"/>
          </a:p>
          <a:p>
            <a:pPr indent="0" lvl="1" marL="457200" rtl="0" algn="l">
              <a:lnSpc>
                <a:spcPct val="120000"/>
              </a:lnSpc>
              <a:spcBef>
                <a:spcPts val="500"/>
              </a:spcBef>
              <a:spcAft>
                <a:spcPts val="0"/>
              </a:spcAft>
              <a:buSzPct val="100000"/>
              <a:buNone/>
            </a:pPr>
            <a:r>
              <a:t/>
            </a:r>
            <a:endParaRPr sz="2600"/>
          </a:p>
          <a:p>
            <a:pPr indent="-111125" lvl="0" marL="228600" rtl="0" algn="l">
              <a:lnSpc>
                <a:spcPct val="120000"/>
              </a:lnSpc>
              <a:spcBef>
                <a:spcPts val="1000"/>
              </a:spcBef>
              <a:spcAft>
                <a:spcPts val="0"/>
              </a:spcAft>
              <a:buSzPct val="100000"/>
              <a:buNone/>
            </a:pPr>
            <a:r>
              <a:t/>
            </a:r>
            <a:endParaRPr/>
          </a:p>
        </p:txBody>
      </p:sp>
      <p:pic>
        <p:nvPicPr>
          <p:cNvPr id="604" name="Google Shape;604;p81"/>
          <p:cNvPicPr preferRelativeResize="0"/>
          <p:nvPr/>
        </p:nvPicPr>
        <p:blipFill rotWithShape="1">
          <a:blip r:embed="rId3">
            <a:alphaModFix/>
          </a:blip>
          <a:srcRect b="0" l="0" r="0" t="0"/>
          <a:stretch/>
        </p:blipFill>
        <p:spPr>
          <a:xfrm>
            <a:off x="5311214" y="4591025"/>
            <a:ext cx="1142470" cy="1822500"/>
          </a:xfrm>
          <a:prstGeom prst="rect">
            <a:avLst/>
          </a:prstGeom>
          <a:noFill/>
          <a:ln cap="flat" cmpd="sng" w="38100">
            <a:solidFill>
              <a:schemeClr val="accent1"/>
            </a:solidFill>
            <a:prstDash val="solid"/>
            <a:miter lim="800000"/>
            <a:headEnd len="sm" w="sm" type="none"/>
            <a:tailEnd len="sm" w="sm" type="none"/>
          </a:ln>
        </p:spPr>
      </p:pic>
      <p:sp>
        <p:nvSpPr>
          <p:cNvPr id="605" name="Google Shape;605;p81"/>
          <p:cNvSpPr/>
          <p:nvPr/>
        </p:nvSpPr>
        <p:spPr>
          <a:xfrm>
            <a:off x="6562450" y="4829950"/>
            <a:ext cx="585600" cy="628200"/>
          </a:xfrm>
          <a:prstGeom prst="mathPlus">
            <a:avLst>
              <a:gd fmla="val 23520" name="adj1"/>
            </a:avLst>
          </a:prstGeom>
          <a:solidFill>
            <a:srgbClr val="C00000"/>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6" name="Google Shape;606;p81"/>
          <p:cNvPicPr preferRelativeResize="0"/>
          <p:nvPr/>
        </p:nvPicPr>
        <p:blipFill>
          <a:blip r:embed="rId4">
            <a:alphaModFix/>
          </a:blip>
          <a:stretch>
            <a:fillRect/>
          </a:stretch>
        </p:blipFill>
        <p:spPr>
          <a:xfrm>
            <a:off x="7256825" y="4744587"/>
            <a:ext cx="1772949" cy="926375"/>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2"/>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CONCLUSIONS</a:t>
            </a:r>
            <a:endParaRPr/>
          </a:p>
        </p:txBody>
      </p:sp>
      <p:sp>
        <p:nvSpPr>
          <p:cNvPr id="612" name="Google Shape;612;p82"/>
          <p:cNvSpPr txBox="1"/>
          <p:nvPr>
            <p:ph idx="1" type="body"/>
          </p:nvPr>
        </p:nvSpPr>
        <p:spPr>
          <a:xfrm>
            <a:off x="692200" y="2010875"/>
            <a:ext cx="4055100" cy="4191300"/>
          </a:xfrm>
          <a:prstGeom prst="rect">
            <a:avLst/>
          </a:prstGeom>
          <a:noFill/>
          <a:ln>
            <a:noFill/>
          </a:ln>
        </p:spPr>
        <p:txBody>
          <a:bodyPr anchorCtr="0" anchor="t" bIns="45700" lIns="91425" spcFirstLastPara="1" rIns="91425" wrap="square" tIns="45700">
            <a:normAutofit fontScale="92500" lnSpcReduction="10000"/>
          </a:bodyPr>
          <a:lstStyle/>
          <a:p>
            <a:pPr indent="-510539" lvl="0" marL="533400" rtl="0" algn="l">
              <a:lnSpc>
                <a:spcPct val="80000"/>
              </a:lnSpc>
              <a:spcBef>
                <a:spcPts val="0"/>
              </a:spcBef>
              <a:spcAft>
                <a:spcPts val="0"/>
              </a:spcAft>
              <a:buSzPct val="100000"/>
              <a:buChar char="•"/>
            </a:pPr>
            <a:r>
              <a:rPr lang="en-US" sz="2400"/>
              <a:t>Adam Smith’s invisible hand was a big help to Jackie Robinson and Branch Rickey in ending racial discrimination in Major League Baseball.</a:t>
            </a:r>
            <a:endParaRPr/>
          </a:p>
          <a:p>
            <a:pPr indent="-510539" lvl="0" marL="533400" rtl="0" algn="l">
              <a:lnSpc>
                <a:spcPct val="80000"/>
              </a:lnSpc>
              <a:spcBef>
                <a:spcPts val="1000"/>
              </a:spcBef>
              <a:spcAft>
                <a:spcPts val="0"/>
              </a:spcAft>
              <a:buSzPct val="100000"/>
              <a:buChar char="•"/>
            </a:pPr>
            <a:r>
              <a:rPr lang="en-US" sz="2400"/>
              <a:t>Markets punish profit-seeking businesses that discriminate on the basis of race, gender, sexual orientation, or religion.</a:t>
            </a:r>
            <a:endParaRPr/>
          </a:p>
          <a:p>
            <a:pPr indent="-510539" lvl="0" marL="533400" rtl="0" algn="l">
              <a:lnSpc>
                <a:spcPct val="80000"/>
              </a:lnSpc>
              <a:spcBef>
                <a:spcPts val="1000"/>
              </a:spcBef>
              <a:spcAft>
                <a:spcPts val="0"/>
              </a:spcAft>
              <a:buSzPct val="100000"/>
              <a:buChar char="•"/>
            </a:pPr>
            <a:r>
              <a:rPr lang="en-US" sz="2400"/>
              <a:t>Racial discrimination often requires the force of law to sustain it for the long term.</a:t>
            </a:r>
            <a:endParaRPr/>
          </a:p>
          <a:p>
            <a:pPr indent="-381000" lvl="0" marL="533400" rtl="0" algn="l">
              <a:lnSpc>
                <a:spcPct val="80000"/>
              </a:lnSpc>
              <a:spcBef>
                <a:spcPts val="1000"/>
              </a:spcBef>
              <a:spcAft>
                <a:spcPts val="0"/>
              </a:spcAft>
              <a:buSzPct val="100000"/>
              <a:buNone/>
            </a:pPr>
            <a:r>
              <a:t/>
            </a:r>
            <a:endParaRPr sz="2400"/>
          </a:p>
        </p:txBody>
      </p:sp>
      <p:sp>
        <p:nvSpPr>
          <p:cNvPr id="613" name="Google Shape;613;p82"/>
          <p:cNvSpPr txBox="1"/>
          <p:nvPr>
            <p:ph idx="2" type="body"/>
          </p:nvPr>
        </p:nvSpPr>
        <p:spPr>
          <a:xfrm>
            <a:off x="4632350" y="2017350"/>
            <a:ext cx="4055100" cy="3441600"/>
          </a:xfrm>
          <a:prstGeom prst="rect">
            <a:avLst/>
          </a:prstGeom>
          <a:noFill/>
          <a:ln>
            <a:noFill/>
          </a:ln>
        </p:spPr>
        <p:txBody>
          <a:bodyPr anchorCtr="0" anchor="t" bIns="45700" lIns="91425" spcFirstLastPara="1" rIns="91425" wrap="square" tIns="45700">
            <a:normAutofit/>
          </a:bodyPr>
          <a:lstStyle/>
          <a:p>
            <a:pPr indent="-533400" lvl="0" marL="533400" rtl="0" algn="l">
              <a:lnSpc>
                <a:spcPct val="80000"/>
              </a:lnSpc>
              <a:spcBef>
                <a:spcPts val="0"/>
              </a:spcBef>
              <a:spcAft>
                <a:spcPts val="0"/>
              </a:spcAft>
              <a:buSzPts val="2400"/>
              <a:buChar char="•"/>
            </a:pPr>
            <a:r>
              <a:rPr lang="en-US" sz="2400"/>
              <a:t>Elected officials don’t bear the financial costs of racist policies but profit-seeking businesses in competitive markets do.</a:t>
            </a:r>
            <a:endParaRPr/>
          </a:p>
        </p:txBody>
      </p:sp>
      <p:sp>
        <p:nvSpPr>
          <p:cNvPr descr="data:image/jpg;base64,/9j/4AAQSkZJRgABAQAAAQABAAD/2wCEAAkGBhQSERUUExQUFRUWFRoVFBcWFRYUGBcXFxgYFBcYGBQXHCYfFxojGRgYHy8gIycpLCwsGR4xNTAqNSYrLSkBCQoKDQwNFA0NDSkYFBgpKSkpKSkpKSkpKSkpKSkpKSkpKSkpKSkpKSkpKSkpKSkpKSkpKSkpKSkpKSkpKSkpKf/AABEIAOEA4QMBIgACEQEDEQH/xAAcAAABBQEBAQAAAAAAAAAAAAAAAQIDBAUGBwj/xABLEAABAgQDBAcEBgYIBAcAAAABAhEAAyExBBJBBSJRYQYTMnGBkfBCobHBB1JictHhFCMzc7PxFTSCg5KissIWU6PSFyQ1RHSEk//EABcBAQEBAQAAAAAAAAAAAAAAAAABAgP/xAAWEQEBAQAAAAAAAAAAAAAAAAAAARH/2gAMAwEAAhEDEQA/APbIWCB45KQQQQPAEI8OeGFTQDoR4pYjFq9hPibDw1hsvNqST7hAX80NMwCIFJIhgc8oCVeNAqX8ogXtdA4/CGHDPQW7oaNnJgJU7YQaeP5xJL2ig2MUMRs+mh7x69CKnUKSlgajk/5wHQieOMPBeOdkz35H3Rdw+N4uGvwgNVoIhlzomBgFEEAggCCCCAIIIIAggggCFEEEAjwQ54SAIIIIBIDBBAI8VVTwomtAK+/8IftCdllrUNEkxx+x8YqZ1gU9FgNXs0NuEB1kyckMmlbchEoXwjMwyMyytQ5DuHoxeRS2t3gJVQoSTDUMC715xL4wCZReDw+EKRA0AxfjFOdJcfAi48IulAhipRFjAZJoQlYFTuq/nEvVixHr1pFjEYbOllD5Ec34xVTNynKq+h0ULV9aQBKmdWeUaUqYCximlQUKjz9enhUjL3H1WA0kKeHRTEwsIsSpzjnqICSAQAwQCwjwsJALCQsAgCFhIIAaCFggEgghYBISFMNgKe15wTJXm1BHiaCOf2Jspt6xNT8mix0oxTzJcrkVkeOUU8/OLWzjQcoDQlSQImCIYkw8KgFUiI5a6tDlqiFCt6AsvBAoOIRJgAQhIh0NIgGKWD5xS2gjdKh2k1HPiPKHz8Sxyip5CkE1ilQfRvG3zgKs1YIAdqODw4CHImmxv8fyPzEZ6ZzUNQKHizRaE8KDe0PeOXrhAXJa2vYxOAxcXHvHCKZUFDg/xizh5wUO6h7+EBeSp4URDIVp65xKDAOgEJCiAIBBA8ArwQkK8AQQjwQCwkEAgAwybMABJsHJ7heHmMjpVMIwszLdgC3AqAPuJgMbCPPWqcR2iyeSRQeucasuSEmjx5di+nS5f6tByjVRqe5P4xHs7bmJnEokrUTcqKqDT14RcHscpVIeoxwvR2fipKiZyjMQzuDUcm1js5OKCxSIBU+Ew0ze8/RiBaqwmzl/rCDw+Ovw98BsAwhENzQuaAIaoQqoYpfI+RPwgIJqLkX0e35xnCYc4Q/MnUNbxJrF/FLPIc608Iw5s0AnI5HtLp5QEuJl5gcrBQcjvFNOPxEYuGxhfVJBsXFPXxjRweIGUl3qS9LElvBz5RlbVwwMszE9tAJvzLv4DyeKN+TiwpIIsofnUafnE2DxTK7zWOP2HtfOk1BFX0rf4aR0WGnBSBWor5a+TmA6FC2I4PFyMzCTM6A9NPKNOICHQ2B4AhRDSYcIAaCB4IB0JCQsAQPBBAEYXTDGJRhZgNSoMAL3DnuEa+JnhAe+gHExlzkOCV1Kgx5Dh3QHiMqXKXOzTFoSKBj7ieQqfKPUcB0Zw0ySDLNWpNkqDu2rUVXQx5l0q6JLk4lYSl0rSoyjepBIHnSOy6NbIEmUnq1LROCU5ihZIUqys6FOkiNCzI2ocNMMmeQSaJUbKBp5mN3Z20coZnD0asY+N2KrEsidlOpXLcMeIChfxh2zdiTkHKlQUBR1HTu9WiDoZs6r8Yhws/LNB0sXtX0PfGhKwm6AdIp46RfTz9fziDbKoYqZlv6/CIMNiKA8QPAi/rlEk0wEmfx8fTw1S+FO8H4xTUWqD5aeEInELZwUq8/lAJjVsK18H99WjDxiSokEUpR6c3PDl8Y08ROWX0e1Bp7453HodTTFqrUVpawHDm2sWBJu0U1CbGgJpmN27vXCJp6gmVlOqTn8QwGrEv74pfouUggPqkM4e3nWIsVh5qpamBq5U/qhb1wDkNkY4JFTqKiwa78g/uPKO5wePykainO3oecebLkKkzloVR6sR46d7+PCOt2XiyU6DLz8mfkkCLR6LgJ1OXzItGzJU4EczhZzgdwU/kfgY6LBTQRT08ZFmEaFggGtDoIUCASFEIIdAEEEJAEBMEVsfOZLC5oPmfKAoz8R1iyXoksPmfXCGE5jEKeAb1eHIerB4DH6abKVMkBaO3LOYc9CIxujalTBvcaABnDPXlHXY2eDLUk60aMPYnRuZKLhZyu4e7Eu0UdJLGVNL90SS8LVzU90LLlN+cBxAF4gslQAjHxuI/Dw4fGLOJxlCPfGTi5lH8vXrWAsYXFbp5B/f+caqJwKRm1D0rzo3KOZ2Tj+0nko+Rc/GLmM2wZZQBTN76pp7/eIo3E4VBL+8FvKEVhEglr6vV/wiIY8JQFEM/o/D3Rzc3pmlClEksDw0qQIg3VYUuXLvypSrRTx2zAoOKEVF9K6aRgTvpESQcoq1NOGveYixPS8kdlixAc0fT4+6Lg6DBTrpUGINTSoNPOKc+dkWpaC7UWnQjTuIjlcb0imFaSB2jzepDW8IVW11kTXIAqmg4uW8SRFDum0hC5ecJZSC9wHTRx4P4EGMLZOLdTAs6S32bX8fjpE+3MYeodTktkuQ7gA0HnGHsqeQUnwPg7+Ovp4D1vYk0FCW+r5WMdHsmZUg3b4E/iI5Ho9N/VpD2LHnpfw9PHSYKk1J4kv5N+EQb0LCQsQEAgEDQABCwCCAWCB4IBpjJ25jeqAmKDoAZRZ2citNPwjWhqkgisBxGM6fYSWHzE8wgt5mMv/AMTpCyySs8AAA7cK1jt8b0cw8wEKlJ4OAxHdHnXRzoZJXNxAnpMwy5hCcxUzaUFIoenphnmpDbhcGoNdPG8d3s7FBUsd0c1tfo5JWgIQlKMvYy0bw74n2LiCjcVU+qwHRzZ0Z2JmMYnmqcPFCce4mIJFTDpGXtOecpD25xZMwxTxkskeuEUZGzcac5Zs6DnA+sk7qxz08hHUYXHyyoIWHerigZ3SPP4COLxM3qVomADdUMwP1TQ+vzjtsJkQnrSkEhAAFGd7d7n3QF/as9AlkPQCgFTxNtfxjzjHYJa82WXMUlRJypSyr1G8zR3mB20tcxSZjUGZqWs/n8ovrnITQgX+ItygPGp36Q4SiSUAfWDmrBu5/hHQbEwi1KJnyJhSzAoD11Kg5NT746rG4qUpOdLMdfj674ydk7Xlup1buYXNwXCh3fjF0UtobKZzKQScvbmZgEO1Qm5PuEVJGEQlIC1HiMnENddyXr4x0X9ISFujrBmSsggkVS5Dgi7iOQ2ntVIUoJJYB/NweQ4vzgNDHJkOkEFQZ6km12e/HxHhzeKwglrBSQAXoGLam7OG05QxeNKk0uBQ99fC7efOIcfi82SoNW4cW9wvp74o7bohjNxiTR+bswv5x12DxbkEvQjhcV94+MeY9FsYUqXwYvoDSzePu5R3Gxpzggk1Uw7iA3rnEo9BEOhqYWMhRCwkLAEIEwsEAPBBBABhsOhDARzDeODk7WkyStRWp1kqUQksC5cW0JaO9VHEba2LJxE1S5jJYkBIUUO11KCTVR+fjAZ+K2wkgrQsLTyv3EaRFgcclZStJetSOB4+Iiz/AML4MghMkLUbklX/AHRj4XYpw2ImCX+yUHYl8pd2D31ijrDiKCGKVR/Xr8YpiZSnjC46duU4fOAklLfwtDMSIilTRqbxDiJ7D13eu4wGNt6WChz8fjCdG+lhMsSyCpQDEOAaHtB+IryMVNt40FJBfl5tHGdWrO6CoF6EUr36RR60nHBAMzVQZzQpAObeagdQDDgOcYW1+lUxSSQzGgOtw9BreOSmdIZ6QAo5ta0+Fy8URtaepQCEuTZITm8+Pui4Nw7TWBVZCWU78GUTSKmFLCr7xfUMO7iweM7E9etwrIMnaarEmxIcO4sD36tQxmImBJzKLGws48GYPAXcTtbLMcFnL9zHXm5MSL2ghicwqPhUmlbsPOOaBNx60rEqMJMBByq1OvFvDep3mLg1Z21UAslRblYvl90QzcaCoNQBV9WcMeX5xlzw7KAYH5xJJs2rj3N+cB2fR3FEKWHt5aa+H8tO62DiHBBqc4tQVIa14802HP8A1hrwpyJDk+/1f0zoejMvVjMSR4M1+6M0enCHQwGHRkOTCwgggFEEEI8A6CBoIBpMIRCmEMA0xwXT7Zh66VMlh1r3VB7gUfvaO+jntrAfpKX/AOWW86mApyMCpMsGmZq/hGdisPcmNdWLCTvGKG0toI0It7zFGRPxLeA5wbQ2jupa+rtT84ycfj2JOnf4xnTcWpR8Yo1l7Vy19afOKOM2uSDSjudPV4qzL11qX8OMV50q1YCrPKpiqP8AH3Rp4XZIygM5bh4/hGn0f2AqcXSnk7MBpXyj0HZXR2XKqQFK46A8hDRxOD+j9JAmYnMlNxLSN4950f01Inn7LCQZcqUjDymZYTWaoX316DWOt27t/DYUPNWkKIJCQxWrWg07zSPLuknTeZiHTKBkSWrlqtXEqUKsHTQakJuaBj7anpSckkPXKEgjIjTeNnrX8HfJRsfMc0wqUotQXrVOQHtKU+6nmVFhFlM0CjasEMT7daDtbwFPaUEgFkKitMxZILlt00c1cMa+0VFLFqqIyghKSTpFlCACyUhLs2UPRyEMdWNEk9pZC+ykxIJjgBgxqQl8pGVgkK+oEpUkKrQzVGyXpImu5rqQHSX3mqxD3y0Z+wnKMxNiTLdgbAB93MCM5llgk770TTtZQhO6FEAzaskZCm6i6jusbAuR7O6EqrbOBpHPyU73cW98dNjl7lySUhy5cPVVfarnBULkz1WSHzcbgWAmiyrnV6CvCsFWNhE9YeaWHw93yj1XoHJqnU9azvRgh6DxjybZDibfgD3GvhHsnQQdjR1KPJwkJ4RmjvXh4VDBCxkSAwPDM0K8A8mAGEMIICR4ISEgFMMhxhGgEaMfpFsMz0goVkmJfKe+4PKNmAmA8n2vgNoS3CpXWJ+smv8AKOUmbZWFFMzMk2INPD18o9+MebfSP0YVOX1iEgnV1JRQAdlR1uGJjUo4yTiQTvG4cH1b8ovyinQg6vyuzxmyeh09bMUoALHOtIbT2SXjrtgdH5UlGYpE2Y91VSPup14uYCDZfR6ZOfKlk/WXRNbsdfKOowHRORKZUw9YedEjXsw+VtHK5WrKAGY6NyTaMTbH0iYWSCQoz5g7MtNrtUhwK955RB2acUkB91EsB3okNx4Nzjz3pT9LXal4OwvNLc3yA2oDUinCOE6S9MsRjVNMUUyndMpIpYM9XV3k9zOIzM7XPOyS5ZRADaOXdvtfUEWRFvEYlS1ZpiypaqlSru6dTrV7boIuopEVZmMpQtTwG6GFO4gX5VdSY5hOagSK6F/aLUCu/wAHOpVECUFRYObAbr3Swo9SbAcGJo0aEhncG4WSdUmnhoNKDVRfIW5YVJcAJ5hQUzEC1yGDAAMmsV5aHLB+Qqbi4A7W8Gb2i2gMWpamao4n2gQCFWPbDuAPbUD7IoEmcNcM1SczMpOWlHILBIYAqDpSAkGH/pFSeaiXKQaNUlJobB09l8qd6sV00HdUFzZyhRzpPAgFQ5IQLtMlRGpBGW5KWyPKUxAISwNx2XKUuolUBJMJKxmcAOkboIYFKapBNAlQGUfZRWsaA7OUpZJIdJFgjMCXBqxSquplKNiIypJ0NNCTlSzJKDTLuBNPuA6rUBF2SlgdKFzkFE7pO6LMkZsuiQhFSsuDUS+rmOXZgxYPRhUV00j1r6OpBZJJsi3NRf8ACPKsch0KJJGUHNqxZymtKFkcd19Y6/6PukxQcm+pSgGJUlXAMz0098Sq9jeEIiOROCkg8YkeMBUmHBUMCoaZsBPmgKohzwFUBJmgiHOOP+UQQFtoQwogMA0GEJhTDFmAy9t7YEnKAHWsshPzPKORG3VTZuVAE3KrKtauwnUiWmxYa8X8c3pPtsrnzFpdgFJl8SEggkNW+o4xyuM2/wDo8nqZaj1jAzFJulzlYfaJbuA5xqQdd0p6cYXDBcspEyYQGCAkqCr5lLNE8hfwMeeT+nU0kmWhKH1USa8dE6HTSMUY2WDVC6sXzVJcua8b61aJpc9JByuNbFQfduDxIJHcgcXuIdjNtYid+0mLUHoAQ1D9UafgeBamhNQKGvBTkktal6BqXH1qSKQHYtw3QbMzJL10Fbgj6xiVKaEnNlcuwJDGqsr/AGVUN/1qTcCKIRKJIJoGBJYnQE3slq92lQInlhnIFcuWytQU2Fy9Muqt2yVEulA333a9hmLMWP20KPdJA1iRK2FMwFwXfKWzPe6JKtfaWdWMBEtXFiakMQfaSq5G85LfaUNEoiASmPIFV6jdVvkqSd4MWKhVR3RS9q4rnSO8KCUhLLI1OWSpKQK7yjq8QrD3ZJo4IIAIDVq+SWAkt9Y9zgBOU1B3bguk0oQo+zuFz9RFAS7hczGpLP8AbTbdILdj9WQT9VBAG8pwgCSGP+bMSl7gn7JZauKylNNYXd/ECpJHtVP1sztxWVGyICYKLjiaKJ3QKdWfZ3CBQt2QoJG8auEvyyk0CQxyBQt2CL0ogHVZEJIVvgA2IZlAhwsswXcB1ZX+0s6Qq56UoBJHZo4ctlOVq1qSQDc5lqskQFzDIGdhQPZiigUlYYKdKQM2YZiyQy1OogC1iEFGVqFklNw1c6TYkVOYAjMSRMV7CTn4WeVn9VLUpiKlQAfNnoVk2vW6lEqsBGvgsCCpCppCifZD5U0Lkk1mcaUJL1cwGHtDaBA6tLAVSoixsCBUvS97tVgTrdBlrTNBT1alCrHNu/4RSp1ih0iwISrrEoGSgUElmPFqMCW0jIk7QTLUlaM2YP7TAeLVcP5QH0CjpimTIXMmAOCEhKVBWZSqIAI4njYOXpHLTOneLBCkTUrKS81DJKHf9mgtcDgp9THAK6YLWgy2ypuDmVuqDl7l+DN7w8V5GNndbJl5iMqgE10UXfV3Hy4RMV9DbB2+jFyUzUgpehSSHSoXBIvyPMRppXHkGxulC5JUpmDghuwQCQQ2pytaoYDlHpeztqJmy0rSQxD3toR4ENpaM2DWQr16vCpPr16vEAm09evXk1eJYevNogvZ+cEZ36afq/5jBAbUITCw1UAijHn/ANI3TUSUqkSlMs/tFC6QR2R9o+54udMvpBRhiZUplzrEnsyzz+sr7MeKbWxZWokkqKlZlKcuSS9XrcEHgxoCATqQau29tZTrQUFw4qB3Oz8hHLJKlhSiXJYk3spL0/tQ7GTTMWpnNSBQ6kCw4uIs4TDWDhq890sklr+1LYd50jQoz8Oye6/gC9hy4/B4gws5i/ge5wRfgWPhpF+dIKVFw5SWLBxRnLsXop3HJrpahOkNXRvI1Hk4P5s8VGqhWmcNSihVP7MA070nn1cIgsHBSphmZrZUiaxY0tLTyrwirImOA5YdkkhwBUEk3FFL/wAIi2Jz1OUkqcV1frFCoNCtaU8+rVzaBypYBCCrim1aHqC9z2TNUfMQJmA7xBKalWtCesWGeo6kIHMFrxGSMprRgHCdEgpd/wB11kxhqsNwh6iPacXCmbiDMAa7DqpY5kkWMAJ4qTX2qly2/NetcylS00uBxFWlRG6HKrGqcpU9Q9mM9q2ZHAwxCioVJN3DBLknM1BZU8gV+rwhssFaSJbhNlKUbCocct5ZJNAVgcHAGICaqUscDR+0mYCz1qVL7ygPSK4xSldhNhUkuwO7U9zDnvaqMWjstKSXJUdcwZqkVc0q1DyerJMuXgKVYN9lKrb1WBcUYdopG7AUyhZuqpcKZI1JJsCqyRpZgzCNHCbOBU96jOXzXIG8olr8VAO9dITD4TONVAUoFFykKLJyuDRQoyR90VOpLlJo1yVFJDqJsrdyEktWqAgcZhqSDpeEpXVIKQql+32igmpI3Uq0YxfUkgLORdGD5Z9dA9PnEEpdDUZSSkl05a79ViYmWTeilrNucOmSQRmEv2Qp8iWNWo2EYjR3bnECT0BWZB4dliSzaJJKgO8iOH2rs4yVtdJqk8R6aOxxUo74ylIZIJqE1sMqkSgG5vxY3jI2tgFTHFGcAF3Y8AWYv9kkV8Yo5oH161jX2bOMzdqJif2ZHKrcjSjVoIxyGNbi4iaUpjmBqDa9HijclbVmJSAyd3QhiDvZnA8X7o9V+j9a04QZgQ5J3qEihpyvXmeceVysWHTMTdW6XYhwKUuQRx98ep9HNtJmy0rFNFC2UgDMn5DuEZquuViC19R7u7w8+cCZpv7qhq2828x3Rn4bFAtXUdx/mXPjF9IzcuHda+ug/svGRH+ko/5o/wASYInzD6w84IDpIxel22DhsLMmDtAMk8FGgPrlGwTHMfSNLCsBMf2SlXkaRIPE144KXNqxrmJpdw5qcyaupJ0chmjN2ikMoml9CeFM3tGhrrkfWIxNaccpuCQWFMtQWoGDeQIiXHIfKhIcmjBWf7NTxFE/2H1joiHB4W1QDocxcHfy0AvmQB/aTxiymW7BNXNN4UBAFXFNyaEvZ0kwkzFpQwyqWoZS1EihStnZqvwpu8KskT1kpRmEsNQJoSwQCAo6kJSRxp9apRiWWoE1KkpKqUsSagPYty8BGdikMPeNNWJ80ny4Jr0a5aUJyguB2Wc2rQGoUC7p1ckOCI5+eAcwT2XPdTLZtPxGuWCIcLMZwNWIYgVs1b+yG4ZovCZQ9pmcFwCwc6a5TNPetPIxlIpqxBvwPfF5OIQoVATa75XJoHFgwT4IVxEUSKSpRZiSSwANHJyMMtxmCE8xLML1RPHk5uS5S/MqClnkBxhgxCEpcEE0bKo5nIYG1GZR+8scDEPVqm1bKgFuQ0CQLqIBAYaHSIJgjrSUodKBWtTlSWTS77xoCSVK8tAgJSAkgAPrW4Uk0O8oFwGaoITZSxDICQlgwZ65gN5IcKKs92o47NkuouJ+sDUehIAzZahOYAtN3dwlJbsJZIqTAMXMABYh6kMpADpOYEFKhZyCuwqEBzmL0SXLMbEBgNBnCWKlBLAqoaJBdTlhD5CSSC5YMp6iiQCFMFEpyy1Fh7Ib2lAixLwWhD0ALgj9myquCEgIIUxBCQQ+ZRgJ5WHzaZhlOV0qXmCCFUSUEqT2qFgS5WbJE+UF/aYOSDnzCWoFzcTBkUzkS5SWI3oYmWwO7R94qQAMqwySrMgFnoOsU12QaCKWK2swcuuoJzDPvBGR3mZnU7MSaaIEQaUmcXSxJVugHMXIQrKyVgmYU5SOwqSgc4jXICnAylQABbKspUVEVyyl1r7S3+0TWMxGNmzFhJT22zduYogsh1KUSpRbmQHAF43VBASkGWFABRZnCS5owC20opKTygKqpCkqfIzuaIGhCR2ZAPac1ZuRYmFRKDUNeoKkgk1UT1m8oOSG1L6iurLQmmRCC4SnshVTUj9WpTluKPCIlS5WVgoJuo5VoTrYArBFQNH5CA4nb2ByLzgEAnXQ/Ol4z8PMYvobgk+9qx1+P2TnfIQpKgGAOcgvyJbifeKU5bF4Uy1ZVAg8x5EcvxjUGhg0tmlEs7FBvatSPkdRGvsTapkzknMAiYGVduXcRz0GtDHO4WYVMHZSaoLkUYkpGgf5eepjGKQuhdVaNvA1tZ/i/ARB6fhsZqx/nwZ6c+AjoxjqEVfxqeLd/wADePOOi+3HAQs1FlH2mdknNTMO9/G3UYfG5S57+5+7vGjvl4UzVav/ABCOA8hBFPrk8vMfhBEHo5VHOdPpv/kZztVIYFg5cFg9431n169Wjyn6Sdo4ibO6hKJnVpYjKhZzqKS5dtLAe/WEHmUxDzg1b2L1SNNCzWF7RLi5+VQoOyctlJS5o31uyGOt9YXGYYom7zpUCQUnSjiulzX4RS2orfH3Ro3E+hp2dI2iZKQA48zZ7uS4Fsz1OvKIlSczUcUAq2u6CQAH9h7OFnSFwy3Da21N6cyasWpqPah5APeaXzXLFzV2Uw0cK+3AQowCSRvKUKUdnTQgFsxDhg2hUBoYmSgJ0/2igzPYNRT/AN4PqQqpj63c1UDQk5nvUKc2FCs6phZS2UnKC5+ySbhnASLL8H3bCAq4jZr1SQORI0ewBJc8OIaG/wBGTbNmdub8Kni1OIB0i7NW4FTU0Dq1dmJUOCgC3sv7UKGYdm3BJANxQBRIqzavLQNYorSMB9dqspIe9KFxx0ABKtGFY0OqJY1ZSSBTVFSgjKzDVL5BTMS0MahNWqsAlQ5TMy3S1aKVqTkSLwpCX0IBCmaWCQRYJBIBDk5KJQKrcxAqZxFRmbdm9ouQkZSapuAaLIYO0sPWJZUgnKAFU3bKO8k9YkZTLNSKhB131mGoQygkVAU7hrLG6QrqqlywW1bIETSwEtupsmhSkhwpikgoqSfYckls5smAkRL3gwcu4AGaxK0MTKdT7xD9pTqNBE0xIDMkkbpGVAU4CjlUM0nfBJIS/bWFLNAIYnINU1cVmJCSw1UPYIGVax2mCEUintbGhEsqS2ZVqIBDhi4Cd1QDBKQdxJ4qgIsfjahCQAxYkEOkvopIBUtu1MNy7ML0WcgCwANHrSnNnc21u1RDISzcnUbXfg7ey1RR+57JTvsX4F+GbMXoohnq4JpV1UgNbASB1gKiyUhlFQQLqK7zN3KzOVZbjtuH0dpnMtCcrkISAk5yWUp2AWKBh7HVJ4PFbBKyHNQAEKzOJbNuvnIISXJDrBIcgDOpkqxzZSDoooyJHsdooWrqq3zTDnN6UiDXGIz5gsp7YTvrSSAkG4WuasBtShaa6RnY8LlHtKDoSkpUpaCxJKdxUxBUlqOElN6CH4bEkIBSopSAwZczIFTKkBSeqRKLB8pUpNReHYlihk7uZTjKAgMht7KgJlmobMmcSzQES55Ll1l1M7TCyRUBO+oVPM3uIobQlCcgoKSFDs5sySjg+Z8zgFweFCYlQlJplzOSsnKlWVA0U6Jik8GdQ01oiSkpzIAqylM1M7AJCpW6FMD2kpvUGKOVUgpoaEP4aMOJer+hq4DGBRUC+Y0IYlS7AVUqix74ZtrDEKTMGUBQYkAUPFrO1iPBmjMUjwbxYcTzNaRRqTVFCilzwFwoaAFHHk/zjX2L0kUkBMxRKdFOSx4Hy76CMvAY0TB1cxgfYUQSQaZTr7hWrxcw+xd4lR5sLqLmtNKHu5XiDqv6TH1/+j+cEZjp4p8x/wBkERXvc78PnGTtC8v7yfnBBGIPBOkP9cm/vVf74x9rftD3/MwQR0iIpOv3Vf6VRf2tf/8AX+IuFggJ5tv7Z+OFjJxen7ofGCCKH6D7yv8AZGpIsPvI/jqggiDMwPal/fl/ExtTewr9xiP46oWCAt4P+s//AGpv8CJMN2Zf7uT/AAJ8EEBNhOyO/A/FUcx0o7af3k7+JBBAV8J+1ldw+Kol2J+2kffkf6oIIDe2F/WJf35f+nERQ/8AZL/+ar4IggiDoNpf+pyv3aP9JiiLn92n4iCCAzukP9YT+8P+uNTpL+1/u0fBUEEUZ/SGyv3x+KI5yZ2P7w/KCCKIR2v8XyjuV6fu0/7IWCJQkEEEYH//2Q==" id="614" name="Google Shape;614;p82"/>
          <p:cNvSpPr/>
          <p:nvPr/>
        </p:nvSpPr>
        <p:spPr>
          <a:xfrm>
            <a:off x="1233488" y="-741363"/>
            <a:ext cx="1150144" cy="15335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descr="data:image/jpg;base64,/9j/4AAQSkZJRgABAQAAAQABAAD/2wCEAAkGBhQSERUUExQUFRUWFRoVFBcWFRYUGBcXFxgYFBcYGBQXHCYfFxojGRgYHy8gIycpLCwsGR4xNTAqNSYrLSkBCQoKDQwNFA0NDSkYFBgpKSkpKSkpKSkpKSkpKSkpKSkpKSkpKSkpKSkpKSkpKSkpKSkpKSkpKSkpKSkpKSkpKf/AABEIAOEA4QMBIgACEQEDEQH/xAAcAAABBQEBAQAAAAAAAAAAAAAAAQIDBAUGBwj/xABLEAABAgQDBAcEBgYIBAcAAAABAhEAAyExBBJBBSJRYQYTMnGBkfBCobHBB1JictHhFCMzc7PxFTSCg5KissIWU6PSFyQ1RHSEk//EABcBAQEBAQAAAAAAAAAAAAAAAAABAgP/xAAWEQEBAQAAAAAAAAAAAAAAAAAAARH/2gAMAwEAAhEDEQA/APbIWCB45KQQQQPAEI8OeGFTQDoR4pYjFq9hPibDw1hsvNqST7hAX80NMwCIFJIhgc8oCVeNAqX8ogXtdA4/CGHDPQW7oaNnJgJU7YQaeP5xJL2ig2MUMRs+mh7x69CKnUKSlgajk/5wHQieOMPBeOdkz35H3Rdw+N4uGvwgNVoIhlzomBgFEEAggCCCCAIIIIAggggCFEEEAjwQ54SAIIIIBIDBBAI8VVTwomtAK+/8IftCdllrUNEkxx+x8YqZ1gU9FgNXs0NuEB1kyckMmlbchEoXwjMwyMyytQ5DuHoxeRS2t3gJVQoSTDUMC715xL4wCZReDw+EKRA0AxfjFOdJcfAi48IulAhipRFjAZJoQlYFTuq/nEvVixHr1pFjEYbOllD5Ec34xVTNynKq+h0ULV9aQBKmdWeUaUqYCximlQUKjz9enhUjL3H1WA0kKeHRTEwsIsSpzjnqICSAQAwQCwjwsJALCQsAgCFhIIAaCFggEgghYBISFMNgKe15wTJXm1BHiaCOf2Jspt6xNT8mix0oxTzJcrkVkeOUU8/OLWzjQcoDQlSQImCIYkw8KgFUiI5a6tDlqiFCt6AsvBAoOIRJgAQhIh0NIgGKWD5xS2gjdKh2k1HPiPKHz8Sxyip5CkE1ilQfRvG3zgKs1YIAdqODw4CHImmxv8fyPzEZ6ZzUNQKHizRaE8KDe0PeOXrhAXJa2vYxOAxcXHvHCKZUFDg/xizh5wUO6h7+EBeSp4URDIVp65xKDAOgEJCiAIBBA8ArwQkK8AQQjwQCwkEAgAwybMABJsHJ7heHmMjpVMIwszLdgC3AqAPuJgMbCPPWqcR2iyeSRQeucasuSEmjx5di+nS5f6tByjVRqe5P4xHs7bmJnEokrUTcqKqDT14RcHscpVIeoxwvR2fipKiZyjMQzuDUcm1js5OKCxSIBU+Ew0ze8/RiBaqwmzl/rCDw+Ovw98BsAwhENzQuaAIaoQqoYpfI+RPwgIJqLkX0e35xnCYc4Q/MnUNbxJrF/FLPIc608Iw5s0AnI5HtLp5QEuJl5gcrBQcjvFNOPxEYuGxhfVJBsXFPXxjRweIGUl3qS9LElvBz5RlbVwwMszE9tAJvzLv4DyeKN+TiwpIIsofnUafnE2DxTK7zWOP2HtfOk1BFX0rf4aR0WGnBSBWor5a+TmA6FC2I4PFyMzCTM6A9NPKNOICHQ2B4AhRDSYcIAaCB4IB0JCQsAQPBBAEYXTDGJRhZgNSoMAL3DnuEa+JnhAe+gHExlzkOCV1Kgx5Dh3QHiMqXKXOzTFoSKBj7ieQqfKPUcB0Zw0ySDLNWpNkqDu2rUVXQx5l0q6JLk4lYSl0rSoyjepBIHnSOy6NbIEmUnq1LROCU5ihZIUqys6FOkiNCzI2ocNMMmeQSaJUbKBp5mN3Z20coZnD0asY+N2KrEsidlOpXLcMeIChfxh2zdiTkHKlQUBR1HTu9WiDoZs6r8Yhws/LNB0sXtX0PfGhKwm6AdIp46RfTz9fziDbKoYqZlv6/CIMNiKA8QPAi/rlEk0wEmfx8fTw1S+FO8H4xTUWqD5aeEInELZwUq8/lAJjVsK18H99WjDxiSokEUpR6c3PDl8Y08ROWX0e1Bp7453HodTTFqrUVpawHDm2sWBJu0U1CbGgJpmN27vXCJp6gmVlOqTn8QwGrEv74pfouUggPqkM4e3nWIsVh5qpamBq5U/qhb1wDkNkY4JFTqKiwa78g/uPKO5wePykainO3oecebLkKkzloVR6sR46d7+PCOt2XiyU6DLz8mfkkCLR6LgJ1OXzItGzJU4EczhZzgdwU/kfgY6LBTQRT08ZFmEaFggGtDoIUCASFEIIdAEEEJAEBMEVsfOZLC5oPmfKAoz8R1iyXoksPmfXCGE5jEKeAb1eHIerB4DH6abKVMkBaO3LOYc9CIxujalTBvcaABnDPXlHXY2eDLUk60aMPYnRuZKLhZyu4e7Eu0UdJLGVNL90SS8LVzU90LLlN+cBxAF4gslQAjHxuI/Dw4fGLOJxlCPfGTi5lH8vXrWAsYXFbp5B/f+caqJwKRm1D0rzo3KOZ2Tj+0nko+Rc/GLmM2wZZQBTN76pp7/eIo3E4VBL+8FvKEVhEglr6vV/wiIY8JQFEM/o/D3Rzc3pmlClEksDw0qQIg3VYUuXLvypSrRTx2zAoOKEVF9K6aRgTvpESQcoq1NOGveYixPS8kdlixAc0fT4+6Lg6DBTrpUGINTSoNPOKc+dkWpaC7UWnQjTuIjlcb0imFaSB2jzepDW8IVW11kTXIAqmg4uW8SRFDum0hC5ecJZSC9wHTRx4P4EGMLZOLdTAs6S32bX8fjpE+3MYeodTktkuQ7gA0HnGHsqeQUnwPg7+Ovp4D1vYk0FCW+r5WMdHsmZUg3b4E/iI5Ho9N/VpD2LHnpfw9PHSYKk1J4kv5N+EQb0LCQsQEAgEDQABCwCCAWCB4IBpjJ25jeqAmKDoAZRZ2citNPwjWhqkgisBxGM6fYSWHzE8wgt5mMv/AMTpCyySs8AAA7cK1jt8b0cw8wEKlJ4OAxHdHnXRzoZJXNxAnpMwy5hCcxUzaUFIoenphnmpDbhcGoNdPG8d3s7FBUsd0c1tfo5JWgIQlKMvYy0bw74n2LiCjcVU+qwHRzZ0Z2JmMYnmqcPFCce4mIJFTDpGXtOecpD25xZMwxTxkskeuEUZGzcac5Zs6DnA+sk7qxz08hHUYXHyyoIWHerigZ3SPP4COLxM3qVomADdUMwP1TQ+vzjtsJkQnrSkEhAAFGd7d7n3QF/as9AlkPQCgFTxNtfxjzjHYJa82WXMUlRJypSyr1G8zR3mB20tcxSZjUGZqWs/n8ovrnITQgX+ItygPGp36Q4SiSUAfWDmrBu5/hHQbEwi1KJnyJhSzAoD11Kg5NT746rG4qUpOdLMdfj674ydk7Xlup1buYXNwXCh3fjF0UtobKZzKQScvbmZgEO1Qm5PuEVJGEQlIC1HiMnENddyXr4x0X9ISFujrBmSsggkVS5Dgi7iOQ2ntVIUoJJYB/NweQ4vzgNDHJkOkEFQZ6km12e/HxHhzeKwglrBSQAXoGLam7OG05QxeNKk0uBQ99fC7efOIcfi82SoNW4cW9wvp74o7bohjNxiTR+bswv5x12DxbkEvQjhcV94+MeY9FsYUqXwYvoDSzePu5R3Gxpzggk1Uw7iA3rnEo9BEOhqYWMhRCwkLAEIEwsEAPBBBABhsOhDARzDeODk7WkyStRWp1kqUQksC5cW0JaO9VHEba2LJxE1S5jJYkBIUUO11KCTVR+fjAZ+K2wkgrQsLTyv3EaRFgcclZStJetSOB4+Iiz/AML4MghMkLUbklX/AHRj4XYpw2ImCX+yUHYl8pd2D31ijrDiKCGKVR/Xr8YpiZSnjC46duU4fOAklLfwtDMSIilTRqbxDiJ7D13eu4wGNt6WChz8fjCdG+lhMsSyCpQDEOAaHtB+IryMVNt40FJBfl5tHGdWrO6CoF6EUr36RR60nHBAMzVQZzQpAObeagdQDDgOcYW1+lUxSSQzGgOtw9BreOSmdIZ6QAo5ta0+Fy8URtaepQCEuTZITm8+Pui4Nw7TWBVZCWU78GUTSKmFLCr7xfUMO7iweM7E9etwrIMnaarEmxIcO4sD36tQxmImBJzKLGws48GYPAXcTtbLMcFnL9zHXm5MSL2ghicwqPhUmlbsPOOaBNx60rEqMJMBByq1OvFvDep3mLg1Z21UAslRblYvl90QzcaCoNQBV9WcMeX5xlzw7KAYH5xJJs2rj3N+cB2fR3FEKWHt5aa+H8tO62DiHBBqc4tQVIa14802HP8A1hrwpyJDk+/1f0zoejMvVjMSR4M1+6M0enCHQwGHRkOTCwgggFEEEI8A6CBoIBpMIRCmEMA0xwXT7Zh66VMlh1r3VB7gUfvaO+jntrAfpKX/AOWW86mApyMCpMsGmZq/hGdisPcmNdWLCTvGKG0toI0It7zFGRPxLeA5wbQ2jupa+rtT84ycfj2JOnf4xnTcWpR8Yo1l7Vy19afOKOM2uSDSjudPV4qzL11qX8OMV50q1YCrPKpiqP8AH3Rp4XZIygM5bh4/hGn0f2AqcXSnk7MBpXyj0HZXR2XKqQFK46A8hDRxOD+j9JAmYnMlNxLSN4950f01Inn7LCQZcqUjDymZYTWaoX316DWOt27t/DYUPNWkKIJCQxWrWg07zSPLuknTeZiHTKBkSWrlqtXEqUKsHTQakJuaBj7anpSckkPXKEgjIjTeNnrX8HfJRsfMc0wqUotQXrVOQHtKU+6nmVFhFlM0CjasEMT7daDtbwFPaUEgFkKitMxZILlt00c1cMa+0VFLFqqIyghKSTpFlCACyUhLs2UPRyEMdWNEk9pZC+ykxIJjgBgxqQl8pGVgkK+oEpUkKrQzVGyXpImu5rqQHSX3mqxD3y0Z+wnKMxNiTLdgbAB93MCM5llgk770TTtZQhO6FEAzaskZCm6i6jusbAuR7O6EqrbOBpHPyU73cW98dNjl7lySUhy5cPVVfarnBULkz1WSHzcbgWAmiyrnV6CvCsFWNhE9YeaWHw93yj1XoHJqnU9azvRgh6DxjybZDibfgD3GvhHsnQQdjR1KPJwkJ4RmjvXh4VDBCxkSAwPDM0K8A8mAGEMIICR4ISEgFMMhxhGgEaMfpFsMz0goVkmJfKe+4PKNmAmA8n2vgNoS3CpXWJ+smv8AKOUmbZWFFMzMk2INPD18o9+MebfSP0YVOX1iEgnV1JRQAdlR1uGJjUo4yTiQTvG4cH1b8ovyinQg6vyuzxmyeh09bMUoALHOtIbT2SXjrtgdH5UlGYpE2Y91VSPup14uYCDZfR6ZOfKlk/WXRNbsdfKOowHRORKZUw9YedEjXsw+VtHK5WrKAGY6NyTaMTbH0iYWSCQoz5g7MtNrtUhwK955RB2acUkB91EsB3okNx4Nzjz3pT9LXal4OwvNLc3yA2oDUinCOE6S9MsRjVNMUUyndMpIpYM9XV3k9zOIzM7XPOyS5ZRADaOXdvtfUEWRFvEYlS1ZpiypaqlSru6dTrV7boIuopEVZmMpQtTwG6GFO4gX5VdSY5hOagSK6F/aLUCu/wAHOpVECUFRYObAbr3Swo9SbAcGJo0aEhncG4WSdUmnhoNKDVRfIW5YVJcAJ5hQUzEC1yGDAAMmsV5aHLB+Qqbi4A7W8Gb2i2gMWpamao4n2gQCFWPbDuAPbUD7IoEmcNcM1SczMpOWlHILBIYAqDpSAkGH/pFSeaiXKQaNUlJobB09l8qd6sV00HdUFzZyhRzpPAgFQ5IQLtMlRGpBGW5KWyPKUxAISwNx2XKUuolUBJMJKxmcAOkboIYFKapBNAlQGUfZRWsaA7OUpZJIdJFgjMCXBqxSquplKNiIypJ0NNCTlSzJKDTLuBNPuA6rUBF2SlgdKFzkFE7pO6LMkZsuiQhFSsuDUS+rmOXZgxYPRhUV00j1r6OpBZJJsi3NRf8ACPKsch0KJJGUHNqxZymtKFkcd19Y6/6PukxQcm+pSgGJUlXAMz0098Sq9jeEIiOROCkg8YkeMBUmHBUMCoaZsBPmgKohzwFUBJmgiHOOP+UQQFtoQwogMA0GEJhTDFmAy9t7YEnKAHWsshPzPKORG3VTZuVAE3KrKtauwnUiWmxYa8X8c3pPtsrnzFpdgFJl8SEggkNW+o4xyuM2/wDo8nqZaj1jAzFJulzlYfaJbuA5xqQdd0p6cYXDBcspEyYQGCAkqCr5lLNE8hfwMeeT+nU0kmWhKH1USa8dE6HTSMUY2WDVC6sXzVJcua8b61aJpc9JByuNbFQfduDxIJHcgcXuIdjNtYid+0mLUHoAQ1D9UafgeBamhNQKGvBTkktal6BqXH1qSKQHYtw3QbMzJL10Fbgj6xiVKaEnNlcuwJDGqsr/AGVUN/1qTcCKIRKJIJoGBJYnQE3slq92lQInlhnIFcuWytQU2Fy9Muqt2yVEulA333a9hmLMWP20KPdJA1iRK2FMwFwXfKWzPe6JKtfaWdWMBEtXFiakMQfaSq5G85LfaUNEoiASmPIFV6jdVvkqSd4MWKhVR3RS9q4rnSO8KCUhLLI1OWSpKQK7yjq8QrD3ZJo4IIAIDVq+SWAkt9Y9zgBOU1B3bguk0oQo+zuFz9RFAS7hczGpLP8AbTbdILdj9WQT9VBAG8pwgCSGP+bMSl7gn7JZauKylNNYXd/ECpJHtVP1sztxWVGyICYKLjiaKJ3QKdWfZ3CBQt2QoJG8auEvyyk0CQxyBQt2CL0ogHVZEJIVvgA2IZlAhwsswXcB1ZX+0s6Qq56UoBJHZo4ctlOVq1qSQDc5lqskQFzDIGdhQPZiigUlYYKdKQM2YZiyQy1OogC1iEFGVqFklNw1c6TYkVOYAjMSRMV7CTn4WeVn9VLUpiKlQAfNnoVk2vW6lEqsBGvgsCCpCppCifZD5U0Lkk1mcaUJL1cwGHtDaBA6tLAVSoixsCBUvS97tVgTrdBlrTNBT1alCrHNu/4RSp1ih0iwISrrEoGSgUElmPFqMCW0jIk7QTLUlaM2YP7TAeLVcP5QH0CjpimTIXMmAOCEhKVBWZSqIAI4njYOXpHLTOneLBCkTUrKS81DJKHf9mgtcDgp9THAK6YLWgy2ypuDmVuqDl7l+DN7w8V5GNndbJl5iMqgE10UXfV3Hy4RMV9DbB2+jFyUzUgpehSSHSoXBIvyPMRppXHkGxulC5JUpmDghuwQCQQ2pytaoYDlHpeztqJmy0rSQxD3toR4ENpaM2DWQr16vCpPr16vEAm09evXk1eJYevNogvZ+cEZ36afq/5jBAbUITCw1UAijHn/ANI3TUSUqkSlMs/tFC6QR2R9o+54udMvpBRhiZUplzrEnsyzz+sr7MeKbWxZWokkqKlZlKcuSS9XrcEHgxoCATqQau29tZTrQUFw4qB3Oz8hHLJKlhSiXJYk3spL0/tQ7GTTMWpnNSBQ6kCw4uIs4TDWDhq890sklr+1LYd50jQoz8Oye6/gC9hy4/B4gws5i/ge5wRfgWPhpF+dIKVFw5SWLBxRnLsXop3HJrpahOkNXRvI1Hk4P5s8VGqhWmcNSihVP7MA070nn1cIgsHBSphmZrZUiaxY0tLTyrwirImOA5YdkkhwBUEk3FFL/wAIi2Jz1OUkqcV1frFCoNCtaU8+rVzaBypYBCCrim1aHqC9z2TNUfMQJmA7xBKalWtCesWGeo6kIHMFrxGSMprRgHCdEgpd/wB11kxhqsNwh6iPacXCmbiDMAa7DqpY5kkWMAJ4qTX2qly2/NetcylS00uBxFWlRG6HKrGqcpU9Q9mM9q2ZHAwxCioVJN3DBLknM1BZU8gV+rwhssFaSJbhNlKUbCocct5ZJNAVgcHAGICaqUscDR+0mYCz1qVL7ygPSK4xSldhNhUkuwO7U9zDnvaqMWjstKSXJUdcwZqkVc0q1DyerJMuXgKVYN9lKrb1WBcUYdopG7AUyhZuqpcKZI1JJsCqyRpZgzCNHCbOBU96jOXzXIG8olr8VAO9dITD4TONVAUoFFykKLJyuDRQoyR90VOpLlJo1yVFJDqJsrdyEktWqAgcZhqSDpeEpXVIKQql+32igmpI3Uq0YxfUkgLORdGD5Z9dA9PnEEpdDUZSSkl05a79ViYmWTeilrNucOmSQRmEv2Qp8iWNWo2EYjR3bnECT0BWZB4dliSzaJJKgO8iOH2rs4yVtdJqk8R6aOxxUo74ylIZIJqE1sMqkSgG5vxY3jI2tgFTHFGcAF3Y8AWYv9kkV8Yo5oH161jX2bOMzdqJif2ZHKrcjSjVoIxyGNbi4iaUpjmBqDa9HijclbVmJSAyd3QhiDvZnA8X7o9V+j9a04QZgQ5J3qEihpyvXmeceVysWHTMTdW6XYhwKUuQRx98ep9HNtJmy0rFNFC2UgDMn5DuEZquuViC19R7u7w8+cCZpv7qhq2828x3Rn4bFAtXUdx/mXPjF9IzcuHda+ug/svGRH+ko/5o/wASYInzD6w84IDpIxel22DhsLMmDtAMk8FGgPrlGwTHMfSNLCsBMf2SlXkaRIPE144KXNqxrmJpdw5qcyaupJ0chmjN2ikMoml9CeFM3tGhrrkfWIxNaccpuCQWFMtQWoGDeQIiXHIfKhIcmjBWf7NTxFE/2H1joiHB4W1QDocxcHfy0AvmQB/aTxiymW7BNXNN4UBAFXFNyaEvZ0kwkzFpQwyqWoZS1EihStnZqvwpu8KskT1kpRmEsNQJoSwQCAo6kJSRxp9apRiWWoE1KkpKqUsSagPYty8BGdikMPeNNWJ80ny4Jr0a5aUJyguB2Wc2rQGoUC7p1ckOCI5+eAcwT2XPdTLZtPxGuWCIcLMZwNWIYgVs1b+yG4ZovCZQ9pmcFwCwc6a5TNPetPIxlIpqxBvwPfF5OIQoVATa75XJoHFgwT4IVxEUSKSpRZiSSwANHJyMMtxmCE8xLML1RPHk5uS5S/MqClnkBxhgxCEpcEE0bKo5nIYG1GZR+8scDEPVqm1bKgFuQ0CQLqIBAYaHSIJgjrSUodKBWtTlSWTS77xoCSVK8tAgJSAkgAPrW4Uk0O8oFwGaoITZSxDICQlgwZ65gN5IcKKs92o47NkuouJ+sDUehIAzZahOYAtN3dwlJbsJZIqTAMXMABYh6kMpADpOYEFKhZyCuwqEBzmL0SXLMbEBgNBnCWKlBLAqoaJBdTlhD5CSSC5YMp6iiQCFMFEpyy1Fh7Ib2lAixLwWhD0ALgj9myquCEgIIUxBCQQ+ZRgJ5WHzaZhlOV0qXmCCFUSUEqT2qFgS5WbJE+UF/aYOSDnzCWoFzcTBkUzkS5SWI3oYmWwO7R94qQAMqwySrMgFnoOsU12QaCKWK2swcuuoJzDPvBGR3mZnU7MSaaIEQaUmcXSxJVugHMXIQrKyVgmYU5SOwqSgc4jXICnAylQABbKspUVEVyyl1r7S3+0TWMxGNmzFhJT22zduYogsh1KUSpRbmQHAF43VBASkGWFABRZnCS5owC20opKTygKqpCkqfIzuaIGhCR2ZAPac1ZuRYmFRKDUNeoKkgk1UT1m8oOSG1L6iurLQmmRCC4SnshVTUj9WpTluKPCIlS5WVgoJuo5VoTrYArBFQNH5CA4nb2ByLzgEAnXQ/Ol4z8PMYvobgk+9qx1+P2TnfIQpKgGAOcgvyJbifeKU5bF4Uy1ZVAg8x5EcvxjUGhg0tmlEs7FBvatSPkdRGvsTapkzknMAiYGVduXcRz0GtDHO4WYVMHZSaoLkUYkpGgf5eepjGKQuhdVaNvA1tZ/i/ARB6fhsZqx/nwZ6c+AjoxjqEVfxqeLd/wADePOOi+3HAQs1FlH2mdknNTMO9/G3UYfG5S57+5+7vGjvl4UzVav/ABCOA8hBFPrk8vMfhBEHo5VHOdPpv/kZztVIYFg5cFg9431n169Wjyn6Sdo4ibO6hKJnVpYjKhZzqKS5dtLAe/WEHmUxDzg1b2L1SNNCzWF7RLi5+VQoOyctlJS5o31uyGOt9YXGYYom7zpUCQUnSjiulzX4RS2orfH3Ro3E+hp2dI2iZKQA48zZ7uS4Fsz1OvKIlSczUcUAq2u6CQAH9h7OFnSFwy3Da21N6cyasWpqPah5APeaXzXLFzV2Uw0cK+3AQowCSRvKUKUdnTQgFsxDhg2hUBoYmSgJ0/2igzPYNRT/AN4PqQqpj63c1UDQk5nvUKc2FCs6phZS2UnKC5+ySbhnASLL8H3bCAq4jZr1SQORI0ewBJc8OIaG/wBGTbNmdub8Kni1OIB0i7NW4FTU0Dq1dmJUOCgC3sv7UKGYdm3BJANxQBRIqzavLQNYorSMB9dqspIe9KFxx0ABKtGFY0OqJY1ZSSBTVFSgjKzDVL5BTMS0MahNWqsAlQ5TMy3S1aKVqTkSLwpCX0IBCmaWCQRYJBIBDk5KJQKrcxAqZxFRmbdm9ouQkZSapuAaLIYO0sPWJZUgnKAFU3bKO8k9YkZTLNSKhB131mGoQygkVAU7hrLG6QrqqlywW1bIETSwEtupsmhSkhwpikgoqSfYckls5smAkRL3gwcu4AGaxK0MTKdT7xD9pTqNBE0xIDMkkbpGVAU4CjlUM0nfBJIS/bWFLNAIYnINU1cVmJCSw1UPYIGVax2mCEUintbGhEsqS2ZVqIBDhi4Cd1QDBKQdxJ4qgIsfjahCQAxYkEOkvopIBUtu1MNy7ML0WcgCwANHrSnNnc21u1RDISzcnUbXfg7ey1RR+57JTvsX4F+GbMXoohnq4JpV1UgNbASB1gKiyUhlFQQLqK7zN3KzOVZbjtuH0dpnMtCcrkISAk5yWUp2AWKBh7HVJ4PFbBKyHNQAEKzOJbNuvnIISXJDrBIcgDOpkqxzZSDoooyJHsdooWrqq3zTDnN6UiDXGIz5gsp7YTvrSSAkG4WuasBtShaa6RnY8LlHtKDoSkpUpaCxJKdxUxBUlqOElN6CH4bEkIBSopSAwZczIFTKkBSeqRKLB8pUpNReHYlihk7uZTjKAgMht7KgJlmobMmcSzQES55Ll1l1M7TCyRUBO+oVPM3uIobQlCcgoKSFDs5sySjg+Z8zgFweFCYlQlJplzOSsnKlWVA0U6Jik8GdQ01oiSkpzIAqylM1M7AJCpW6FMD2kpvUGKOVUgpoaEP4aMOJer+hq4DGBRUC+Y0IYlS7AVUqix74ZtrDEKTMGUBQYkAUPFrO1iPBmjMUjwbxYcTzNaRRqTVFCilzwFwoaAFHHk/zjX2L0kUkBMxRKdFOSx4Hy76CMvAY0TB1cxgfYUQSQaZTr7hWrxcw+xd4lR5sLqLmtNKHu5XiDqv6TH1/+j+cEZjp4p8x/wBkERXvc78PnGTtC8v7yfnBBGIPBOkP9cm/vVf74x9rftD3/MwQR0iIpOv3Vf6VRf2tf/8AX+IuFggJ5tv7Z+OFjJxen7ofGCCKH6D7yv8AZGpIsPvI/jqggiDMwPal/fl/ExtTewr9xiP46oWCAt4P+s//AGpv8CJMN2Zf7uT/AAJ8EEBNhOyO/A/FUcx0o7af3k7+JBBAV8J+1ldw+Kol2J+2kffkf6oIIDe2F/WJf35f+nERQ/8AZL/+ar4IggiDoNpf+pyv3aP9JiiLn92n4iCCAzukP9YT+8P+uNTpL+1/u0fBUEEUZ/SGyv3x+KI5yZ2P7w/KCCKIR2v8XyjuV6fu0/7IWCJQkEEEYH//2Q==" id="615" name="Google Shape;615;p82"/>
          <p:cNvSpPr/>
          <p:nvPr/>
        </p:nvSpPr>
        <p:spPr>
          <a:xfrm>
            <a:off x="1233488" y="-741363"/>
            <a:ext cx="1150144" cy="15335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pic>
        <p:nvPicPr>
          <p:cNvPr id="616" name="Google Shape;616;p82"/>
          <p:cNvPicPr preferRelativeResize="0"/>
          <p:nvPr/>
        </p:nvPicPr>
        <p:blipFill rotWithShape="1">
          <a:blip r:embed="rId3">
            <a:alphaModFix/>
          </a:blip>
          <a:srcRect b="0" l="0" r="0" t="0"/>
          <a:stretch/>
        </p:blipFill>
        <p:spPr>
          <a:xfrm>
            <a:off x="5223985" y="3750946"/>
            <a:ext cx="1455062" cy="2321171"/>
          </a:xfrm>
          <a:prstGeom prst="rect">
            <a:avLst/>
          </a:prstGeom>
          <a:noFill/>
          <a:ln cap="flat" cmpd="sng" w="38100">
            <a:solidFill>
              <a:schemeClr val="accent1"/>
            </a:solidFill>
            <a:prstDash val="solid"/>
            <a:miter lim="800000"/>
            <a:headEnd len="sm" w="sm" type="none"/>
            <a:tailEnd len="sm" w="sm" type="none"/>
          </a:ln>
        </p:spPr>
      </p:pic>
      <p:pic>
        <p:nvPicPr>
          <p:cNvPr id="617" name="Google Shape;617;p82"/>
          <p:cNvPicPr preferRelativeResize="0"/>
          <p:nvPr/>
        </p:nvPicPr>
        <p:blipFill>
          <a:blip r:embed="rId4">
            <a:alphaModFix/>
          </a:blip>
          <a:stretch>
            <a:fillRect/>
          </a:stretch>
        </p:blipFill>
        <p:spPr>
          <a:xfrm>
            <a:off x="6867650" y="3692428"/>
            <a:ext cx="2196324" cy="1147600"/>
          </a:xfrm>
          <a:prstGeom prst="rect">
            <a:avLst/>
          </a:prstGeom>
          <a:noFill/>
          <a:ln cap="flat" cmpd="sng" w="38100">
            <a:solidFill>
              <a:schemeClr val="accent1"/>
            </a:solidFill>
            <a:prstDash val="solid"/>
            <a:round/>
            <a:headEnd len="sm" w="sm" type="none"/>
            <a:tailEnd len="sm" w="sm" type="none"/>
          </a:ln>
        </p:spPr>
      </p:pic>
      <p:sp>
        <p:nvSpPr>
          <p:cNvPr id="618" name="Google Shape;618;p82"/>
          <p:cNvSpPr txBox="1"/>
          <p:nvPr/>
        </p:nvSpPr>
        <p:spPr>
          <a:xfrm>
            <a:off x="6859975" y="5101875"/>
            <a:ext cx="2196300" cy="6156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Gill Sans"/>
                <a:ea typeface="Gill Sans"/>
                <a:cs typeface="Gill Sans"/>
                <a:sym typeface="Gill Sans"/>
              </a:rPr>
              <a:t>TOGETHER… They helped each other.</a:t>
            </a:r>
            <a:endParaRPr>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3"/>
          <p:cNvSpPr txBox="1"/>
          <p:nvPr>
            <p:ph type="title"/>
          </p:nvPr>
        </p:nvSpPr>
        <p:spPr>
          <a:xfrm>
            <a:off x="1131284" y="599069"/>
            <a:ext cx="7202400" cy="1049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Bring your entrepreneur to our next EEAH webinar…  Don’t have one???</a:t>
            </a:r>
            <a:endParaRPr/>
          </a:p>
        </p:txBody>
      </p:sp>
      <p:pic>
        <p:nvPicPr>
          <p:cNvPr id="625" name="Google Shape;625;p83"/>
          <p:cNvPicPr preferRelativeResize="0"/>
          <p:nvPr/>
        </p:nvPicPr>
        <p:blipFill rotWithShape="1">
          <a:blip r:embed="rId3">
            <a:alphaModFix/>
          </a:blip>
          <a:srcRect b="0" l="0" r="0" t="0"/>
          <a:stretch/>
        </p:blipFill>
        <p:spPr>
          <a:xfrm>
            <a:off x="1036263" y="2073250"/>
            <a:ext cx="2981375" cy="3645300"/>
          </a:xfrm>
          <a:prstGeom prst="rect">
            <a:avLst/>
          </a:prstGeom>
          <a:noFill/>
          <a:ln>
            <a:noFill/>
          </a:ln>
        </p:spPr>
      </p:pic>
      <p:pic>
        <p:nvPicPr>
          <p:cNvPr id="626" name="Google Shape;626;p83">
            <a:hlinkClick r:id="rId4"/>
          </p:cNvPr>
          <p:cNvPicPr preferRelativeResize="0"/>
          <p:nvPr/>
        </p:nvPicPr>
        <p:blipFill rotWithShape="1">
          <a:blip r:embed="rId5">
            <a:alphaModFix/>
          </a:blip>
          <a:srcRect b="0" l="0" r="0" t="0"/>
          <a:stretch/>
        </p:blipFill>
        <p:spPr>
          <a:xfrm>
            <a:off x="0" y="6143625"/>
            <a:ext cx="9144000" cy="714375"/>
          </a:xfrm>
          <a:prstGeom prst="rect">
            <a:avLst/>
          </a:prstGeom>
          <a:noFill/>
          <a:ln>
            <a:noFill/>
          </a:ln>
        </p:spPr>
      </p:pic>
      <p:sp>
        <p:nvSpPr>
          <p:cNvPr id="627" name="Google Shape;627;p83">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8" name="Google Shape;628;p83"/>
          <p:cNvPicPr preferRelativeResize="0"/>
          <p:nvPr/>
        </p:nvPicPr>
        <p:blipFill rotWithShape="1">
          <a:blip r:embed="rId7">
            <a:alphaModFix/>
          </a:blip>
          <a:srcRect b="0" l="0" r="0" t="0"/>
          <a:stretch/>
        </p:blipFill>
        <p:spPr>
          <a:xfrm>
            <a:off x="4201962" y="3676482"/>
            <a:ext cx="4821563" cy="2346322"/>
          </a:xfrm>
          <a:prstGeom prst="rect">
            <a:avLst/>
          </a:prstGeom>
          <a:noFill/>
          <a:ln>
            <a:noFill/>
          </a:ln>
        </p:spPr>
      </p:pic>
      <p:sp>
        <p:nvSpPr>
          <p:cNvPr id="629" name="Google Shape;629;p83"/>
          <p:cNvSpPr txBox="1"/>
          <p:nvPr/>
        </p:nvSpPr>
        <p:spPr>
          <a:xfrm>
            <a:off x="4401725" y="1963475"/>
            <a:ext cx="4422000" cy="13977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1100"/>
              <a:buFont typeface="Arial"/>
              <a:buNone/>
            </a:pPr>
            <a:r>
              <a:rPr b="0" i="0" lang="en-US" sz="2400" u="none" cap="none" strike="noStrike">
                <a:solidFill>
                  <a:schemeClr val="dk1"/>
                </a:solidFill>
                <a:latin typeface="Gill Sans"/>
                <a:ea typeface="Gill Sans"/>
                <a:cs typeface="Gill Sans"/>
                <a:sym typeface="Gill Sans"/>
              </a:rPr>
              <a:t>Choose Jackie Robinson!</a:t>
            </a:r>
            <a:endParaRPr b="0" i="0" sz="2400" u="none" cap="none" strike="noStrike">
              <a:solidFill>
                <a:schemeClr val="dk1"/>
              </a:solidFill>
              <a:latin typeface="Gill Sans"/>
              <a:ea typeface="Gill Sans"/>
              <a:cs typeface="Gill Sans"/>
              <a:sym typeface="Gill Sans"/>
            </a:endParaRPr>
          </a:p>
          <a:p>
            <a:pPr indent="0" lvl="0" marL="0" marR="0" rtl="0" algn="ctr">
              <a:lnSpc>
                <a:spcPct val="90000"/>
              </a:lnSpc>
              <a:spcBef>
                <a:spcPts val="0"/>
              </a:spcBef>
              <a:spcAft>
                <a:spcPts val="0"/>
              </a:spcAft>
              <a:buClr>
                <a:schemeClr val="dk1"/>
              </a:buClr>
              <a:buSzPts val="1100"/>
              <a:buFont typeface="Arial"/>
              <a:buNone/>
            </a:pPr>
            <a:r>
              <a:rPr b="0" i="0" lang="en-US" sz="2400" u="none" cap="none" strike="noStrike">
                <a:solidFill>
                  <a:schemeClr val="dk1"/>
                </a:solidFill>
                <a:latin typeface="Gill Sans"/>
                <a:ea typeface="Gill Sans"/>
                <a:cs typeface="Gill Sans"/>
                <a:sym typeface="Gill Sans"/>
              </a:rPr>
              <a:t>Our 1st Black VP in Corporate U.S.A.</a:t>
            </a:r>
            <a:endParaRPr b="0" i="0" sz="2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ill Sans"/>
              <a:ea typeface="Gill Sans"/>
              <a:cs typeface="Gill Sans"/>
              <a:sym typeface="Gill Sans"/>
            </a:endParaRPr>
          </a:p>
        </p:txBody>
      </p:sp>
      <p:pic>
        <p:nvPicPr>
          <p:cNvPr id="630" name="Google Shape;630;p83"/>
          <p:cNvPicPr preferRelativeResize="0"/>
          <p:nvPr/>
        </p:nvPicPr>
        <p:blipFill rotWithShape="1">
          <a:blip r:embed="rId8">
            <a:alphaModFix/>
          </a:blip>
          <a:srcRect b="0" l="0" r="0" t="0"/>
          <a:stretch/>
        </p:blipFill>
        <p:spPr>
          <a:xfrm>
            <a:off x="4957983" y="2992750"/>
            <a:ext cx="3309500" cy="1109625"/>
          </a:xfrm>
          <a:prstGeom prst="rect">
            <a:avLst/>
          </a:prstGeom>
          <a:noFill/>
          <a:ln>
            <a:noFill/>
          </a:ln>
        </p:spPr>
      </p:pic>
      <p:pic>
        <p:nvPicPr>
          <p:cNvPr id="631" name="Google Shape;631;p83"/>
          <p:cNvPicPr preferRelativeResize="0"/>
          <p:nvPr/>
        </p:nvPicPr>
        <p:blipFill rotWithShape="1">
          <a:blip r:embed="rId9">
            <a:alphaModFix/>
          </a:blip>
          <a:srcRect b="0" l="0" r="0" t="0"/>
          <a:stretch/>
        </p:blipFill>
        <p:spPr>
          <a:xfrm>
            <a:off x="8083350" y="0"/>
            <a:ext cx="1060650" cy="10606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84"/>
          <p:cNvSpPr txBox="1"/>
          <p:nvPr>
            <p:ph type="title"/>
          </p:nvPr>
        </p:nvSpPr>
        <p:spPr>
          <a:xfrm>
            <a:off x="1086913" y="804889"/>
            <a:ext cx="7204226" cy="1059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UPCOMING EEAH WORKSHOPS</a:t>
            </a:r>
            <a:endParaRPr/>
          </a:p>
        </p:txBody>
      </p:sp>
      <p:sp>
        <p:nvSpPr>
          <p:cNvPr id="637" name="Google Shape;637;p84"/>
          <p:cNvSpPr txBox="1"/>
          <p:nvPr>
            <p:ph idx="1" type="body"/>
          </p:nvPr>
        </p:nvSpPr>
        <p:spPr>
          <a:xfrm>
            <a:off x="1182050" y="2010825"/>
            <a:ext cx="3972000" cy="3448500"/>
          </a:xfrm>
          <a:prstGeom prst="rect">
            <a:avLst/>
          </a:prstGeom>
          <a:noFill/>
          <a:ln>
            <a:noFill/>
          </a:ln>
        </p:spPr>
        <p:txBody>
          <a:bodyPr anchorCtr="0" anchor="t" bIns="45700" lIns="91425" spcFirstLastPara="1" rIns="91425" wrap="square" tIns="45700">
            <a:normAutofit fontScale="70000" lnSpcReduction="20000"/>
          </a:bodyPr>
          <a:lstStyle/>
          <a:p>
            <a:pPr indent="-219075" lvl="0" marL="228600" rtl="0" algn="l">
              <a:lnSpc>
                <a:spcPct val="120000"/>
              </a:lnSpc>
              <a:spcBef>
                <a:spcPts val="0"/>
              </a:spcBef>
              <a:spcAft>
                <a:spcPts val="0"/>
              </a:spcAft>
              <a:buSzPct val="100000"/>
              <a:buChar char="•"/>
            </a:pPr>
            <a:r>
              <a:rPr lang="en-US"/>
              <a:t>February 19</a:t>
            </a:r>
            <a:r>
              <a:rPr baseline="30000" lang="en-US"/>
              <a:t>th</a:t>
            </a:r>
            <a:r>
              <a:rPr lang="en-US"/>
              <a:t> on Zoom:  </a:t>
            </a:r>
            <a:r>
              <a:rPr lang="en-US" u="sng">
                <a:solidFill>
                  <a:schemeClr val="hlink"/>
                </a:solidFill>
                <a:hlinkClick r:id="rId3"/>
              </a:rPr>
              <a:t>Professional Development</a:t>
            </a:r>
            <a:r>
              <a:rPr lang="en-US"/>
              <a:t> with EconomicsWisconsin</a:t>
            </a:r>
            <a:endParaRPr/>
          </a:p>
          <a:p>
            <a:pPr indent="-219075" lvl="0" marL="228600" rtl="0" algn="l">
              <a:lnSpc>
                <a:spcPct val="120000"/>
              </a:lnSpc>
              <a:spcBef>
                <a:spcPts val="1000"/>
              </a:spcBef>
              <a:spcAft>
                <a:spcPts val="0"/>
              </a:spcAft>
              <a:buSzPct val="100000"/>
              <a:buChar char="•"/>
            </a:pPr>
            <a:r>
              <a:rPr lang="en-US"/>
              <a:t>March 5</a:t>
            </a:r>
            <a:r>
              <a:rPr baseline="30000" lang="en-US"/>
              <a:t>th</a:t>
            </a:r>
            <a:r>
              <a:rPr lang="en-US"/>
              <a:t> on Zoom:  </a:t>
            </a:r>
            <a:r>
              <a:rPr lang="en-US" u="sng">
                <a:solidFill>
                  <a:schemeClr val="hlink"/>
                </a:solidFill>
                <a:hlinkClick r:id="rId4"/>
              </a:rPr>
              <a:t>Florida Council on Economic Education</a:t>
            </a:r>
            <a:endParaRPr/>
          </a:p>
          <a:p>
            <a:pPr indent="-210184" lvl="0" marL="228600" rtl="0" algn="l">
              <a:lnSpc>
                <a:spcPct val="120000"/>
              </a:lnSpc>
              <a:spcBef>
                <a:spcPts val="1000"/>
              </a:spcBef>
              <a:spcAft>
                <a:spcPts val="0"/>
              </a:spcAft>
              <a:buSzPct val="90000"/>
              <a:buChar char="•"/>
            </a:pPr>
            <a:r>
              <a:rPr lang="en-US"/>
              <a:t>March 9th on-site: New Jersey Council on Economic Education</a:t>
            </a:r>
            <a:endParaRPr/>
          </a:p>
          <a:p>
            <a:pPr indent="-219075" lvl="0" marL="228600" rtl="0" algn="l">
              <a:lnSpc>
                <a:spcPct val="120000"/>
              </a:lnSpc>
              <a:spcBef>
                <a:spcPts val="1000"/>
              </a:spcBef>
              <a:spcAft>
                <a:spcPts val="0"/>
              </a:spcAft>
              <a:buSzPct val="100000"/>
              <a:buChar char="•"/>
            </a:pPr>
            <a:r>
              <a:rPr lang="en-US"/>
              <a:t>April 2</a:t>
            </a:r>
            <a:r>
              <a:rPr baseline="30000" lang="en-US"/>
              <a:t>nd</a:t>
            </a:r>
            <a:r>
              <a:rPr lang="en-US"/>
              <a:t> on-site: San Diego Center for Economic Education</a:t>
            </a:r>
            <a:endParaRPr/>
          </a:p>
          <a:p>
            <a:pPr indent="-219075" lvl="0" marL="228600" rtl="0" algn="l">
              <a:lnSpc>
                <a:spcPct val="120000"/>
              </a:lnSpc>
              <a:spcBef>
                <a:spcPts val="1000"/>
              </a:spcBef>
              <a:spcAft>
                <a:spcPts val="0"/>
              </a:spcAft>
              <a:buSzPct val="100000"/>
              <a:buChar char="•"/>
            </a:pPr>
            <a:r>
              <a:rPr lang="en-US"/>
              <a:t>April 6</a:t>
            </a:r>
            <a:r>
              <a:rPr baseline="30000" lang="en-US"/>
              <a:t>th</a:t>
            </a:r>
            <a:r>
              <a:rPr lang="en-US"/>
              <a:t> in Las Vegas:  </a:t>
            </a:r>
            <a:r>
              <a:rPr lang="en-US" u="sng">
                <a:solidFill>
                  <a:schemeClr val="hlink"/>
                </a:solidFill>
                <a:hlinkClick r:id="rId5"/>
              </a:rPr>
              <a:t>CCSD Curriculum and Professional Development Center</a:t>
            </a:r>
            <a:r>
              <a:rPr lang="en-US"/>
              <a:t> </a:t>
            </a:r>
            <a:endParaRPr/>
          </a:p>
          <a:p>
            <a:pPr indent="-219075" lvl="0" marL="228600" rtl="0" algn="l">
              <a:lnSpc>
                <a:spcPct val="120000"/>
              </a:lnSpc>
              <a:spcBef>
                <a:spcPts val="1000"/>
              </a:spcBef>
              <a:spcAft>
                <a:spcPts val="0"/>
              </a:spcAft>
              <a:buSzPct val="100000"/>
              <a:buChar char="•"/>
            </a:pPr>
            <a:r>
              <a:rPr lang="en-US"/>
              <a:t>July 13</a:t>
            </a:r>
            <a:r>
              <a:rPr baseline="30000" lang="en-US"/>
              <a:t>th</a:t>
            </a:r>
            <a:r>
              <a:rPr lang="en-US"/>
              <a:t> at Lambeau Field in Green Bay, WI</a:t>
            </a:r>
            <a:endParaRPr/>
          </a:p>
          <a:p>
            <a:pPr indent="-219075" lvl="0" marL="228600" rtl="0" algn="l">
              <a:lnSpc>
                <a:spcPct val="120000"/>
              </a:lnSpc>
              <a:spcBef>
                <a:spcPts val="1000"/>
              </a:spcBef>
              <a:spcAft>
                <a:spcPts val="0"/>
              </a:spcAft>
              <a:buSzPct val="100000"/>
              <a:buChar char="•"/>
            </a:pPr>
            <a:r>
              <a:rPr lang="en-US"/>
              <a:t>For more information: Contact us</a:t>
            </a:r>
            <a:endParaRPr/>
          </a:p>
        </p:txBody>
      </p:sp>
      <p:pic>
        <p:nvPicPr>
          <p:cNvPr id="638" name="Google Shape;638;p84"/>
          <p:cNvPicPr preferRelativeResize="0"/>
          <p:nvPr/>
        </p:nvPicPr>
        <p:blipFill rotWithShape="1">
          <a:blip r:embed="rId6">
            <a:alphaModFix/>
          </a:blip>
          <a:srcRect b="0" l="0" r="0" t="0"/>
          <a:stretch/>
        </p:blipFill>
        <p:spPr>
          <a:xfrm>
            <a:off x="5306450" y="2016594"/>
            <a:ext cx="2857500" cy="35528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Image result for questions" id="644" name="Google Shape;644;p85"/>
          <p:cNvPicPr preferRelativeResize="0"/>
          <p:nvPr/>
        </p:nvPicPr>
        <p:blipFill rotWithShape="1">
          <a:blip r:embed="rId3">
            <a:alphaModFix/>
          </a:blip>
          <a:srcRect b="0" l="0" r="0" t="0"/>
          <a:stretch/>
        </p:blipFill>
        <p:spPr>
          <a:xfrm>
            <a:off x="1608071" y="1989424"/>
            <a:ext cx="5927859" cy="3900488"/>
          </a:xfrm>
          <a:prstGeom prst="rect">
            <a:avLst/>
          </a:prstGeom>
          <a:noFill/>
          <a:ln cap="flat" cmpd="sng" w="38100">
            <a:solidFill>
              <a:schemeClr val="dk1"/>
            </a:solidFill>
            <a:prstDash val="solid"/>
            <a:round/>
            <a:headEnd len="sm" w="sm" type="none"/>
            <a:tailEnd len="sm" w="sm" type="none"/>
          </a:ln>
        </p:spPr>
      </p:pic>
      <p:sp>
        <p:nvSpPr>
          <p:cNvPr id="645" name="Google Shape;645;p85"/>
          <p:cNvSpPr txBox="1"/>
          <p:nvPr/>
        </p:nvSpPr>
        <p:spPr>
          <a:xfrm>
            <a:off x="1496825" y="1252250"/>
            <a:ext cx="6039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chemeClr val="hlink"/>
                </a:solidFill>
                <a:latin typeface="Calibri"/>
                <a:ea typeface="Calibri"/>
                <a:cs typeface="Calibri"/>
                <a:sym typeface="Calibri"/>
                <a:hlinkClick r:id="rId4"/>
              </a:rPr>
              <a:t>Register for a book here while we take questions and answers.</a:t>
            </a:r>
            <a:endParaRPr b="1" i="0" sz="1600" u="none" cap="none" strike="noStrike">
              <a:solidFill>
                <a:srgbClr val="000000"/>
              </a:solidFill>
              <a:latin typeface="Calibri"/>
              <a:ea typeface="Calibri"/>
              <a:cs typeface="Calibri"/>
              <a:sym typeface="Calibri"/>
            </a:endParaRPr>
          </a:p>
        </p:txBody>
      </p:sp>
      <p:pic>
        <p:nvPicPr>
          <p:cNvPr id="646" name="Google Shape;646;p85"/>
          <p:cNvPicPr preferRelativeResize="0"/>
          <p:nvPr/>
        </p:nvPicPr>
        <p:blipFill rotWithShape="1">
          <a:blip r:embed="rId5">
            <a:alphaModFix/>
          </a:blip>
          <a:srcRect b="0" l="0" r="0" t="0"/>
          <a:stretch/>
        </p:blipFill>
        <p:spPr>
          <a:xfrm>
            <a:off x="87850" y="1252253"/>
            <a:ext cx="1207725" cy="1501600"/>
          </a:xfrm>
          <a:prstGeom prst="rect">
            <a:avLst/>
          </a:prstGeom>
          <a:noFill/>
          <a:ln>
            <a:noFill/>
          </a:ln>
        </p:spPr>
      </p:pic>
      <p:pic>
        <p:nvPicPr>
          <p:cNvPr id="647" name="Google Shape;647;p85">
            <a:hlinkClick r:id="rId6"/>
          </p:cNvPr>
          <p:cNvPicPr preferRelativeResize="0"/>
          <p:nvPr/>
        </p:nvPicPr>
        <p:blipFill>
          <a:blip r:embed="rId7">
            <a:alphaModFix/>
          </a:blip>
          <a:stretch>
            <a:fillRect/>
          </a:stretch>
        </p:blipFill>
        <p:spPr>
          <a:xfrm>
            <a:off x="0" y="6143625"/>
            <a:ext cx="9144000" cy="714375"/>
          </a:xfrm>
          <a:prstGeom prst="rect">
            <a:avLst/>
          </a:prstGeom>
          <a:noFill/>
          <a:ln>
            <a:noFill/>
          </a:ln>
        </p:spPr>
      </p:pic>
      <p:sp>
        <p:nvSpPr>
          <p:cNvPr id="648" name="Google Shape;648;p85">
            <a:hlinkClick r:id="rId8"/>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9" name="Google Shape;649;p85"/>
          <p:cNvPicPr preferRelativeResize="0"/>
          <p:nvPr/>
        </p:nvPicPr>
        <p:blipFill rotWithShape="1">
          <a:blip r:embed="rId9">
            <a:alphaModFix/>
          </a:blip>
          <a:srcRect b="0" l="0" r="0" t="0"/>
          <a:stretch/>
        </p:blipFill>
        <p:spPr>
          <a:xfrm>
            <a:off x="7894025" y="1157025"/>
            <a:ext cx="1060650" cy="10606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4" name="Shape 654"/>
        <p:cNvGrpSpPr/>
        <p:nvPr/>
      </p:nvGrpSpPr>
      <p:grpSpPr>
        <a:xfrm>
          <a:off x="0" y="0"/>
          <a:ext cx="0" cy="0"/>
          <a:chOff x="0" y="0"/>
          <a:chExt cx="0" cy="0"/>
        </a:xfrm>
      </p:grpSpPr>
      <p:sp>
        <p:nvSpPr>
          <p:cNvPr id="655" name="Google Shape;655;p86"/>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6" name="Google Shape;656;p86"/>
          <p:cNvSpPr/>
          <p:nvPr/>
        </p:nvSpPr>
        <p:spPr>
          <a:xfrm>
            <a:off x="307282" y="1022350"/>
            <a:ext cx="532209" cy="2095501"/>
          </a:xfrm>
          <a:custGeom>
            <a:rect b="b" l="l" r="r" t="t"/>
            <a:pathLst>
              <a:path extrusionOk="0" h="1363" w="447">
                <a:moveTo>
                  <a:pt x="447" y="1363"/>
                </a:moveTo>
                <a:lnTo>
                  <a:pt x="0" y="987"/>
                </a:lnTo>
                <a:lnTo>
                  <a:pt x="0" y="0"/>
                </a:lnTo>
                <a:lnTo>
                  <a:pt x="447" y="376"/>
                </a:lnTo>
                <a:lnTo>
                  <a:pt x="447" y="1363"/>
                </a:lnTo>
                <a:close/>
              </a:path>
            </a:pathLst>
          </a:custGeom>
          <a:solidFill>
            <a:srgbClr val="2440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7" name="Google Shape;657;p86"/>
          <p:cNvSpPr/>
          <p:nvPr/>
        </p:nvSpPr>
        <p:spPr>
          <a:xfrm>
            <a:off x="307282" y="837744"/>
            <a:ext cx="302419" cy="1705431"/>
          </a:xfrm>
          <a:custGeom>
            <a:rect b="b" l="l" r="r" t="t"/>
            <a:pathLst>
              <a:path extrusionOk="0" h="1109" w="254">
                <a:moveTo>
                  <a:pt x="254" y="987"/>
                </a:moveTo>
                <a:lnTo>
                  <a:pt x="0" y="1109"/>
                </a:lnTo>
                <a:lnTo>
                  <a:pt x="0" y="119"/>
                </a:lnTo>
                <a:lnTo>
                  <a:pt x="254" y="0"/>
                </a:lnTo>
                <a:lnTo>
                  <a:pt x="254" y="987"/>
                </a:lnTo>
                <a:close/>
              </a:path>
            </a:pathLst>
          </a:custGeom>
          <a:solidFill>
            <a:srgbClr val="36609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8" name="Google Shape;658;p86"/>
          <p:cNvSpPr/>
          <p:nvPr/>
        </p:nvSpPr>
        <p:spPr>
          <a:xfrm>
            <a:off x="483495" y="640894"/>
            <a:ext cx="126206" cy="1713195"/>
          </a:xfrm>
          <a:custGeom>
            <a:rect b="b" l="l" r="r" t="t"/>
            <a:pathLst>
              <a:path extrusionOk="0" h="1114" w="106">
                <a:moveTo>
                  <a:pt x="106" y="1114"/>
                </a:moveTo>
                <a:lnTo>
                  <a:pt x="0" y="1005"/>
                </a:lnTo>
                <a:lnTo>
                  <a:pt x="0" y="0"/>
                </a:lnTo>
                <a:lnTo>
                  <a:pt x="106" y="110"/>
                </a:lnTo>
                <a:lnTo>
                  <a:pt x="106" y="1114"/>
                </a:lnTo>
                <a:close/>
              </a:path>
            </a:pathLst>
          </a:custGeom>
          <a:solidFill>
            <a:srgbClr val="2440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9" name="Google Shape;659;p86"/>
          <p:cNvSpPr/>
          <p:nvPr/>
        </p:nvSpPr>
        <p:spPr>
          <a:xfrm>
            <a:off x="8417402" y="635716"/>
            <a:ext cx="246459" cy="1742360"/>
          </a:xfrm>
          <a:custGeom>
            <a:rect b="b" l="l" r="r" t="t"/>
            <a:pathLst>
              <a:path extrusionOk="0" h="1114" w="207">
                <a:moveTo>
                  <a:pt x="207" y="987"/>
                </a:moveTo>
                <a:lnTo>
                  <a:pt x="0" y="1114"/>
                </a:lnTo>
                <a:lnTo>
                  <a:pt x="0" y="127"/>
                </a:lnTo>
                <a:lnTo>
                  <a:pt x="207" y="0"/>
                </a:lnTo>
                <a:lnTo>
                  <a:pt x="207" y="987"/>
                </a:lnTo>
                <a:close/>
              </a:path>
            </a:pathLst>
          </a:custGeom>
          <a:solidFill>
            <a:srgbClr val="2440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0" name="Google Shape;660;p86"/>
          <p:cNvSpPr/>
          <p:nvPr/>
        </p:nvSpPr>
        <p:spPr>
          <a:xfrm>
            <a:off x="483041" y="635715"/>
            <a:ext cx="8180897" cy="154145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1" name="Google Shape;661;p86"/>
          <p:cNvSpPr txBox="1"/>
          <p:nvPr>
            <p:ph type="title"/>
          </p:nvPr>
        </p:nvSpPr>
        <p:spPr>
          <a:xfrm>
            <a:off x="718879" y="800392"/>
            <a:ext cx="7698523" cy="121210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sz="3500">
                <a:solidFill>
                  <a:srgbClr val="FFFFFF"/>
                </a:solidFill>
                <a:latin typeface="Calibri"/>
                <a:ea typeface="Calibri"/>
                <a:cs typeface="Calibri"/>
                <a:sym typeface="Calibri"/>
              </a:rPr>
              <a:t>References</a:t>
            </a:r>
            <a:endParaRPr b="1" sz="3500">
              <a:solidFill>
                <a:srgbClr val="FFFFFF"/>
              </a:solidFill>
              <a:latin typeface="Calibri"/>
              <a:ea typeface="Calibri"/>
              <a:cs typeface="Calibri"/>
              <a:sym typeface="Calibri"/>
            </a:endParaRPr>
          </a:p>
        </p:txBody>
      </p:sp>
      <p:sp>
        <p:nvSpPr>
          <p:cNvPr id="662" name="Google Shape;662;p86"/>
          <p:cNvSpPr txBox="1"/>
          <p:nvPr>
            <p:ph idx="1" type="body"/>
          </p:nvPr>
        </p:nvSpPr>
        <p:spPr>
          <a:xfrm>
            <a:off x="1025718" y="2490436"/>
            <a:ext cx="7281746" cy="3567173"/>
          </a:xfrm>
          <a:prstGeom prst="rect">
            <a:avLst/>
          </a:prstGeom>
          <a:noFill/>
          <a:ln>
            <a:noFill/>
          </a:ln>
        </p:spPr>
        <p:txBody>
          <a:bodyPr anchorCtr="0" anchor="ctr" bIns="45700" lIns="91425" spcFirstLastPara="1" rIns="91425" wrap="square" tIns="45700">
            <a:noAutofit/>
          </a:bodyPr>
          <a:lstStyle/>
          <a:p>
            <a:pPr indent="-323850" lvl="0" marL="457200" rtl="0" algn="l">
              <a:lnSpc>
                <a:spcPct val="115000"/>
              </a:lnSpc>
              <a:spcBef>
                <a:spcPts val="1200"/>
              </a:spcBef>
              <a:spcAft>
                <a:spcPts val="0"/>
              </a:spcAft>
              <a:buSzPts val="1500"/>
              <a:buFont typeface="Arial"/>
              <a:buChar char="•"/>
            </a:pPr>
            <a:r>
              <a:rPr lang="en-US" sz="1500">
                <a:latin typeface="Arial"/>
                <a:ea typeface="Arial"/>
                <a:cs typeface="Arial"/>
                <a:sym typeface="Arial"/>
              </a:rPr>
              <a:t>Buck, J. (2020, April 14). </a:t>
            </a:r>
            <a:r>
              <a:rPr i="1" lang="en-US" sz="1500">
                <a:latin typeface="Arial"/>
                <a:ea typeface="Arial"/>
                <a:cs typeface="Arial"/>
                <a:sym typeface="Arial"/>
              </a:rPr>
              <a:t>Jackie Robinson and Jack Buck | KMOX - Podcast</a:t>
            </a:r>
            <a:r>
              <a:rPr lang="en-US" sz="1500">
                <a:latin typeface="Arial"/>
                <a:ea typeface="Arial"/>
                <a:cs typeface="Arial"/>
                <a:sym typeface="Arial"/>
              </a:rPr>
              <a:t>. YouTube. Retrieved February 3, 2022, from </a:t>
            </a:r>
            <a:r>
              <a:rPr lang="en-US" sz="1500" u="sng">
                <a:solidFill>
                  <a:schemeClr val="hlink"/>
                </a:solidFill>
                <a:latin typeface="Arial"/>
                <a:ea typeface="Arial"/>
                <a:cs typeface="Arial"/>
                <a:sym typeface="Arial"/>
                <a:hlinkClick r:id="rId3"/>
              </a:rPr>
              <a:t>https://www.youtube.com/watch?v=ibmOfEQs1qY</a:t>
            </a:r>
            <a:r>
              <a:rPr lang="en-US" sz="1500">
                <a:latin typeface="Arial"/>
                <a:ea typeface="Arial"/>
                <a:cs typeface="Arial"/>
                <a:sym typeface="Arial"/>
              </a:rPr>
              <a:t>.</a:t>
            </a:r>
            <a:endParaRPr sz="1500">
              <a:latin typeface="Arial"/>
              <a:ea typeface="Arial"/>
              <a:cs typeface="Arial"/>
              <a:sym typeface="Arial"/>
            </a:endParaRPr>
          </a:p>
          <a:p>
            <a:pPr indent="-323850" lvl="0" marL="457200" rtl="0" algn="l">
              <a:lnSpc>
                <a:spcPct val="115000"/>
              </a:lnSpc>
              <a:spcBef>
                <a:spcPts val="0"/>
              </a:spcBef>
              <a:spcAft>
                <a:spcPts val="0"/>
              </a:spcAft>
              <a:buSzPts val="1500"/>
              <a:buChar char="•"/>
            </a:pPr>
            <a:r>
              <a:rPr lang="en-US" sz="1500">
                <a:latin typeface="Arial"/>
                <a:ea typeface="Arial"/>
                <a:cs typeface="Arial"/>
                <a:sym typeface="Arial"/>
              </a:rPr>
              <a:t>Gwartney, J., &amp; Haworth, C. (1974). Employer Costs and Discrimination: The Case of Baseball. </a:t>
            </a:r>
            <a:r>
              <a:rPr i="1" lang="en-US" sz="1500">
                <a:latin typeface="Arial"/>
                <a:ea typeface="Arial"/>
                <a:cs typeface="Arial"/>
                <a:sym typeface="Arial"/>
              </a:rPr>
              <a:t>Journal of Political Economy</a:t>
            </a:r>
            <a:r>
              <a:rPr lang="en-US" sz="1500">
                <a:latin typeface="Arial"/>
                <a:ea typeface="Arial"/>
                <a:cs typeface="Arial"/>
                <a:sym typeface="Arial"/>
              </a:rPr>
              <a:t>, </a:t>
            </a:r>
            <a:r>
              <a:rPr i="1" lang="en-US" sz="1500">
                <a:latin typeface="Arial"/>
                <a:ea typeface="Arial"/>
                <a:cs typeface="Arial"/>
                <a:sym typeface="Arial"/>
              </a:rPr>
              <a:t>82</a:t>
            </a:r>
            <a:r>
              <a:rPr lang="en-US" sz="1500">
                <a:latin typeface="Arial"/>
                <a:ea typeface="Arial"/>
                <a:cs typeface="Arial"/>
                <a:sym typeface="Arial"/>
              </a:rPr>
              <a:t>(4), 873–881. http://www.jstor.org/stable/1837153.</a:t>
            </a:r>
            <a:endParaRPr sz="1500">
              <a:latin typeface="Arial"/>
              <a:ea typeface="Arial"/>
              <a:cs typeface="Arial"/>
              <a:sym typeface="Arial"/>
            </a:endParaRPr>
          </a:p>
          <a:p>
            <a:pPr indent="-323850" lvl="0" marL="457200" rtl="0" algn="l">
              <a:lnSpc>
                <a:spcPct val="115000"/>
              </a:lnSpc>
              <a:spcBef>
                <a:spcPts val="0"/>
              </a:spcBef>
              <a:spcAft>
                <a:spcPts val="0"/>
              </a:spcAft>
              <a:buSzPts val="1500"/>
              <a:buFont typeface="Arial"/>
              <a:buChar char="•"/>
            </a:pPr>
            <a:r>
              <a:rPr lang="en-US" sz="1500">
                <a:latin typeface="Arial"/>
                <a:ea typeface="Arial"/>
                <a:cs typeface="Arial"/>
                <a:sym typeface="Arial"/>
              </a:rPr>
              <a:t>Schug, M. C., Wood, W. C., Ferrarini, T. H., &amp; Niederjohn, M. S. (2019). </a:t>
            </a:r>
            <a:r>
              <a:rPr i="1" lang="en-US" sz="1500">
                <a:latin typeface="Arial"/>
                <a:ea typeface="Arial"/>
                <a:cs typeface="Arial"/>
                <a:sym typeface="Arial"/>
              </a:rPr>
              <a:t>Economic episodes in American history</a:t>
            </a:r>
            <a:r>
              <a:rPr lang="en-US" sz="1500">
                <a:latin typeface="Arial"/>
                <a:ea typeface="Arial"/>
                <a:cs typeface="Arial"/>
                <a:sym typeface="Arial"/>
              </a:rPr>
              <a:t>. Wohl Publishing. </a:t>
            </a:r>
            <a:endParaRPr sz="1500">
              <a:latin typeface="Arial"/>
              <a:ea typeface="Arial"/>
              <a:cs typeface="Arial"/>
              <a:sym typeface="Arial"/>
            </a:endParaRPr>
          </a:p>
          <a:p>
            <a:pPr indent="0" lvl="0" marL="0" rtl="0" algn="l">
              <a:lnSpc>
                <a:spcPct val="80000"/>
              </a:lnSpc>
              <a:spcBef>
                <a:spcPts val="1800"/>
              </a:spcBef>
              <a:spcAft>
                <a:spcPts val="0"/>
              </a:spcAft>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87"/>
          <p:cNvSpPr txBox="1"/>
          <p:nvPr>
            <p:ph type="ctrTitle"/>
          </p:nvPr>
        </p:nvSpPr>
        <p:spPr>
          <a:xfrm>
            <a:off x="756139" y="1145686"/>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SzPts val="1400"/>
              <a:buNone/>
            </a:pPr>
            <a:r>
              <a:rPr lang="en-US" sz="5400">
                <a:latin typeface="Calibri"/>
                <a:ea typeface="Calibri"/>
                <a:cs typeface="Calibri"/>
                <a:sym typeface="Calibri"/>
              </a:rPr>
              <a:t>Thank You to Our Sponsors!</a:t>
            </a:r>
            <a:endParaRPr sz="5400"/>
          </a:p>
        </p:txBody>
      </p:sp>
      <p:sp>
        <p:nvSpPr>
          <p:cNvPr id="668" name="Google Shape;668;p8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2800"/>
              <a:buNone/>
            </a:pPr>
            <a:r>
              <a:t/>
            </a:r>
            <a:endParaRPr/>
          </a:p>
        </p:txBody>
      </p:sp>
      <p:pic>
        <p:nvPicPr>
          <p:cNvPr id="669" name="Google Shape;669;p87"/>
          <p:cNvPicPr preferRelativeResize="0"/>
          <p:nvPr/>
        </p:nvPicPr>
        <p:blipFill rotWithShape="1">
          <a:blip r:embed="rId3">
            <a:alphaModFix/>
          </a:blip>
          <a:srcRect b="0" l="0" r="0" t="0"/>
          <a:stretch/>
        </p:blipFill>
        <p:spPr>
          <a:xfrm>
            <a:off x="5918479" y="2622632"/>
            <a:ext cx="2378111" cy="2378111"/>
          </a:xfrm>
          <a:prstGeom prst="rect">
            <a:avLst/>
          </a:prstGeom>
          <a:noFill/>
          <a:ln>
            <a:noFill/>
          </a:ln>
        </p:spPr>
      </p:pic>
      <p:pic>
        <p:nvPicPr>
          <p:cNvPr id="670" name="Google Shape;670;p87"/>
          <p:cNvPicPr preferRelativeResize="0"/>
          <p:nvPr/>
        </p:nvPicPr>
        <p:blipFill rotWithShape="1">
          <a:blip r:embed="rId4">
            <a:alphaModFix/>
          </a:blip>
          <a:srcRect b="0" l="0" r="0" t="0"/>
          <a:stretch/>
        </p:blipFill>
        <p:spPr>
          <a:xfrm>
            <a:off x="291116" y="2690224"/>
            <a:ext cx="4725800" cy="1302970"/>
          </a:xfrm>
          <a:prstGeom prst="rect">
            <a:avLst/>
          </a:prstGeom>
          <a:noFill/>
          <a:ln>
            <a:noFill/>
          </a:ln>
        </p:spPr>
      </p:pic>
      <p:pic>
        <p:nvPicPr>
          <p:cNvPr id="671" name="Google Shape;671;p87"/>
          <p:cNvPicPr preferRelativeResize="0"/>
          <p:nvPr/>
        </p:nvPicPr>
        <p:blipFill rotWithShape="1">
          <a:blip r:embed="rId5">
            <a:alphaModFix/>
          </a:blip>
          <a:srcRect b="0" l="0" r="0" t="0"/>
          <a:stretch/>
        </p:blipFill>
        <p:spPr>
          <a:xfrm>
            <a:off x="1211831" y="5899538"/>
            <a:ext cx="6217920" cy="594360"/>
          </a:xfrm>
          <a:prstGeom prst="rect">
            <a:avLst/>
          </a:prstGeom>
          <a:noFill/>
          <a:ln>
            <a:noFill/>
          </a:ln>
        </p:spPr>
      </p:pic>
      <p:sp>
        <p:nvSpPr>
          <p:cNvPr id="672" name="Google Shape;672;p87"/>
          <p:cNvSpPr/>
          <p:nvPr/>
        </p:nvSpPr>
        <p:spPr>
          <a:xfrm>
            <a:off x="4450813" y="3244334"/>
            <a:ext cx="242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 </a:t>
            </a:r>
            <a:endParaRPr b="0" i="0" sz="1800" u="none" cap="none" strike="noStrike">
              <a:solidFill>
                <a:schemeClr val="dk1"/>
              </a:solidFill>
              <a:latin typeface="Arial"/>
              <a:ea typeface="Arial"/>
              <a:cs typeface="Arial"/>
              <a:sym typeface="Arial"/>
            </a:endParaRPr>
          </a:p>
        </p:txBody>
      </p:sp>
      <p:pic>
        <p:nvPicPr>
          <p:cNvPr id="673" name="Google Shape;673;p87"/>
          <p:cNvPicPr preferRelativeResize="0"/>
          <p:nvPr/>
        </p:nvPicPr>
        <p:blipFill rotWithShape="1">
          <a:blip r:embed="rId6">
            <a:alphaModFix/>
          </a:blip>
          <a:srcRect b="0" l="0" r="0" t="0"/>
          <a:stretch/>
        </p:blipFill>
        <p:spPr>
          <a:xfrm>
            <a:off x="2654015" y="3811687"/>
            <a:ext cx="1905000" cy="1874520"/>
          </a:xfrm>
          <a:prstGeom prst="rect">
            <a:avLst/>
          </a:prstGeom>
          <a:noFill/>
          <a:ln>
            <a:noFill/>
          </a:ln>
        </p:spPr>
      </p:pic>
      <p:pic>
        <p:nvPicPr>
          <p:cNvPr descr="A picture containing drawing&#10;&#10;Description automatically generated" id="674" name="Google Shape;674;p87"/>
          <p:cNvPicPr preferRelativeResize="0"/>
          <p:nvPr/>
        </p:nvPicPr>
        <p:blipFill rotWithShape="1">
          <a:blip r:embed="rId7">
            <a:alphaModFix/>
          </a:blip>
          <a:srcRect b="0" l="0" r="0" t="0"/>
          <a:stretch/>
        </p:blipFill>
        <p:spPr>
          <a:xfrm>
            <a:off x="7737274" y="5243613"/>
            <a:ext cx="1188720" cy="11963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ctrTitle"/>
          </p:nvPr>
        </p:nvSpPr>
        <p:spPr>
          <a:xfrm>
            <a:off x="1312899" y="5108186"/>
            <a:ext cx="5613600" cy="12645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1800"/>
              <a:buFont typeface="Arial"/>
              <a:buNone/>
            </a:pPr>
            <a:r>
              <a:rPr b="1" i="0" lang="en-US" sz="1800">
                <a:solidFill>
                  <a:schemeClr val="lt1"/>
                </a:solidFill>
                <a:latin typeface="Arial"/>
                <a:ea typeface="Arial"/>
                <a:cs typeface="Arial"/>
                <a:sym typeface="Arial"/>
              </a:rPr>
              <a:t>Tawni Hunt Ferrarini, Professor of Economics Education</a:t>
            </a:r>
            <a:br>
              <a:rPr lang="en-US" sz="1800" u="sng">
                <a:solidFill>
                  <a:schemeClr val="lt1"/>
                </a:solidFill>
                <a:latin typeface="Arial"/>
                <a:ea typeface="Arial"/>
                <a:cs typeface="Arial"/>
                <a:sym typeface="Arial"/>
              </a:rPr>
            </a:br>
            <a:r>
              <a:rPr b="0" i="0" lang="en-US" sz="1800">
                <a:solidFill>
                  <a:schemeClr val="lt1"/>
                </a:solidFill>
                <a:latin typeface="Arial"/>
                <a:ea typeface="Arial"/>
                <a:cs typeface="Arial"/>
                <a:sym typeface="Arial"/>
              </a:rPr>
              <a:t> </a:t>
            </a:r>
            <a:r>
              <a:rPr b="0" i="0" lang="en-US" sz="1800" u="sng">
                <a:solidFill>
                  <a:schemeClr val="lt1"/>
                </a:solidFill>
                <a:latin typeface="Arial"/>
                <a:ea typeface="Arial"/>
                <a:cs typeface="Arial"/>
                <a:sym typeface="Arial"/>
                <a:hlinkClick r:id="rId3">
                  <a:extLst>
                    <a:ext uri="{A12FA001-AC4F-418D-AE19-62706E023703}">
                      <ahyp:hlinkClr val="tx"/>
                    </a:ext>
                  </a:extLst>
                </a:hlinkClick>
              </a:rPr>
              <a:t>Lindenwood University </a:t>
            </a:r>
            <a:r>
              <a:rPr b="0" i="0" lang="en-US" sz="1800">
                <a:solidFill>
                  <a:schemeClr val="lt1"/>
                </a:solidFill>
                <a:latin typeface="Arial"/>
                <a:ea typeface="Arial"/>
                <a:cs typeface="Arial"/>
                <a:sym typeface="Arial"/>
              </a:rPr>
              <a:t>* </a:t>
            </a:r>
            <a:r>
              <a:rPr b="0" i="0" lang="en-US" sz="1800" u="sng">
                <a:solidFill>
                  <a:schemeClr val="lt1"/>
                </a:solidFill>
                <a:latin typeface="Arial"/>
                <a:ea typeface="Arial"/>
                <a:cs typeface="Arial"/>
                <a:sym typeface="Arial"/>
                <a:hlinkClick r:id="rId4">
                  <a:extLst>
                    <a:ext uri="{A12FA001-AC4F-418D-AE19-62706E023703}">
                      <ahyp:hlinkClr val="tx"/>
                    </a:ext>
                  </a:extLst>
                </a:hlinkClick>
              </a:rPr>
              <a:t>tawni.ferrarini@gmail.com</a:t>
            </a:r>
            <a:r>
              <a:rPr b="0" i="0" lang="en-US" sz="1800">
                <a:solidFill>
                  <a:schemeClr val="lt1"/>
                </a:solidFill>
                <a:latin typeface="Arial"/>
                <a:ea typeface="Arial"/>
                <a:cs typeface="Arial"/>
                <a:sym typeface="Arial"/>
              </a:rPr>
              <a:t>* </a:t>
            </a:r>
            <a:r>
              <a:rPr b="0" i="0" lang="en-US" sz="1800" u="sng">
                <a:solidFill>
                  <a:schemeClr val="lt1"/>
                </a:solidFill>
                <a:latin typeface="Arial"/>
                <a:ea typeface="Arial"/>
                <a:cs typeface="Arial"/>
                <a:sym typeface="Arial"/>
                <a:hlinkClick r:id="rId5">
                  <a:extLst>
                    <a:ext uri="{A12FA001-AC4F-418D-AE19-62706E023703}">
                      <ahyp:hlinkClr val="tx"/>
                    </a:ext>
                  </a:extLst>
                </a:hlinkClick>
              </a:rPr>
              <a:t>Tawni.org</a:t>
            </a:r>
            <a:endParaRPr>
              <a:solidFill>
                <a:schemeClr val="lt1"/>
              </a:solidFill>
            </a:endParaRPr>
          </a:p>
        </p:txBody>
      </p:sp>
      <p:sp>
        <p:nvSpPr>
          <p:cNvPr id="222" name="Google Shape;222;p34"/>
          <p:cNvSpPr txBox="1"/>
          <p:nvPr/>
        </p:nvSpPr>
        <p:spPr>
          <a:xfrm>
            <a:off x="1565425" y="3988350"/>
            <a:ext cx="69006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In this economics webinar, apply the tools of economists and other social scientists to </a:t>
            </a:r>
            <a:endParaRPr b="0" i="0" sz="1200" u="none" cap="none" strike="noStrike">
              <a:solidFill>
                <a:srgbClr val="545454"/>
              </a:solidFill>
              <a:latin typeface="Arial"/>
              <a:ea typeface="Arial"/>
              <a:cs typeface="Arial"/>
              <a:sym typeface="Arial"/>
            </a:endParaRPr>
          </a:p>
          <a:p>
            <a:pPr indent="-304800" lvl="0" marL="457200" marR="0" rtl="0" algn="l">
              <a:lnSpc>
                <a:spcPct val="100000"/>
              </a:lnSpc>
              <a:spcBef>
                <a:spcPts val="0"/>
              </a:spcBef>
              <a:spcAft>
                <a:spcPts val="0"/>
              </a:spcAft>
              <a:buClr>
                <a:srgbClr val="545454"/>
              </a:buClr>
              <a:buSzPts val="1200"/>
              <a:buFont typeface="Arial"/>
              <a:buChar char="●"/>
            </a:pPr>
            <a:r>
              <a:rPr b="0" i="0" lang="en-US" sz="1200" u="none" cap="none" strike="noStrike">
                <a:solidFill>
                  <a:srgbClr val="545454"/>
                </a:solidFill>
                <a:latin typeface="Arial"/>
                <a:ea typeface="Arial"/>
                <a:cs typeface="Arial"/>
                <a:sym typeface="Arial"/>
              </a:rPr>
              <a:t>Demonstrate how profits and open markets motivate people to move toward no discrimination in baseball.</a:t>
            </a:r>
            <a:endParaRPr b="0" i="0" sz="1200" u="none" cap="none" strike="noStrike">
              <a:solidFill>
                <a:srgbClr val="545454"/>
              </a:solidFill>
              <a:latin typeface="Arial"/>
              <a:ea typeface="Arial"/>
              <a:cs typeface="Arial"/>
              <a:sym typeface="Arial"/>
            </a:endParaRPr>
          </a:p>
          <a:p>
            <a:pPr indent="-304800" lvl="0" marL="457200" marR="0" rtl="0" algn="l">
              <a:lnSpc>
                <a:spcPct val="100000"/>
              </a:lnSpc>
              <a:spcBef>
                <a:spcPts val="0"/>
              </a:spcBef>
              <a:spcAft>
                <a:spcPts val="0"/>
              </a:spcAft>
              <a:buClr>
                <a:srgbClr val="545454"/>
              </a:buClr>
              <a:buSzPts val="1200"/>
              <a:buFont typeface="Arial"/>
              <a:buChar char="●"/>
            </a:pPr>
            <a:r>
              <a:rPr b="0" i="0" lang="en-US" sz="1200" u="none" cap="none" strike="noStrike">
                <a:solidFill>
                  <a:srgbClr val="545454"/>
                </a:solidFill>
                <a:latin typeface="Arial"/>
                <a:ea typeface="Arial"/>
                <a:cs typeface="Arial"/>
                <a:sym typeface="Arial"/>
              </a:rPr>
              <a:t>Show how markets encourage buyers and sellers to interact harmoniously and cooperatively.</a:t>
            </a:r>
            <a:endParaRPr b="0" i="0" sz="1200" u="none" cap="none" strike="noStrike">
              <a:solidFill>
                <a:srgbClr val="545454"/>
              </a:solidFill>
              <a:latin typeface="Arial"/>
              <a:ea typeface="Arial"/>
              <a:cs typeface="Arial"/>
              <a:sym typeface="Arial"/>
            </a:endParaRPr>
          </a:p>
          <a:p>
            <a:pPr indent="-304800" lvl="0" marL="457200" marR="139700" rtl="0" algn="l">
              <a:lnSpc>
                <a:spcPct val="137500"/>
              </a:lnSpc>
              <a:spcBef>
                <a:spcPts val="0"/>
              </a:spcBef>
              <a:spcAft>
                <a:spcPts val="0"/>
              </a:spcAft>
              <a:buClr>
                <a:srgbClr val="545454"/>
              </a:buClr>
              <a:buSzPts val="1200"/>
              <a:buFont typeface="Arial"/>
              <a:buChar char="●"/>
            </a:pPr>
            <a:r>
              <a:rPr b="0" i="0" lang="en-US" sz="1200" u="none" cap="none" strike="noStrike">
                <a:solidFill>
                  <a:srgbClr val="545454"/>
                </a:solidFill>
                <a:latin typeface="Arial"/>
                <a:ea typeface="Arial"/>
                <a:cs typeface="Arial"/>
                <a:sym typeface="Arial"/>
              </a:rPr>
              <a:t>Explain how entrepreneurs take on the calculated risk of starting new businesses, either by embarking on new ventures similar to existing ones or by introducing new innovations.</a:t>
            </a:r>
            <a:endParaRPr b="0" i="0" sz="1200" u="none" cap="none" strike="noStrike">
              <a:solidFill>
                <a:srgbClr val="545454"/>
              </a:solidFill>
              <a:latin typeface="Arial"/>
              <a:ea typeface="Arial"/>
              <a:cs typeface="Arial"/>
              <a:sym typeface="Arial"/>
            </a:endParaRPr>
          </a:p>
          <a:p>
            <a:pPr indent="-304800" lvl="0" marL="457200" marR="139700" rtl="0" algn="l">
              <a:lnSpc>
                <a:spcPct val="137500"/>
              </a:lnSpc>
              <a:spcBef>
                <a:spcPts val="0"/>
              </a:spcBef>
              <a:spcAft>
                <a:spcPts val="0"/>
              </a:spcAft>
              <a:buClr>
                <a:srgbClr val="545454"/>
              </a:buClr>
              <a:buSzPts val="1200"/>
              <a:buFont typeface="Arial"/>
              <a:buChar char="●"/>
            </a:pPr>
            <a:r>
              <a:rPr b="0" i="0" lang="en-US" sz="1200" u="none" cap="none" strike="noStrike">
                <a:solidFill>
                  <a:srgbClr val="545454"/>
                </a:solidFill>
                <a:latin typeface="Arial"/>
                <a:ea typeface="Arial"/>
                <a:cs typeface="Arial"/>
                <a:sym typeface="Arial"/>
              </a:rPr>
              <a:t>Learn strategies on entrepreneurial innovation is an important source of economic growth, especially in those markets once closed by discrimination.</a:t>
            </a:r>
            <a:endParaRPr b="0" i="0" sz="1200" u="none" cap="none" strike="noStrike">
              <a:solidFill>
                <a:srgbClr val="54545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23" name="Google Shape;223;p34"/>
          <p:cNvPicPr preferRelativeResize="0"/>
          <p:nvPr/>
        </p:nvPicPr>
        <p:blipFill rotWithShape="1">
          <a:blip r:embed="rId6">
            <a:alphaModFix/>
          </a:blip>
          <a:srcRect b="0" l="0" r="0" t="0"/>
          <a:stretch/>
        </p:blipFill>
        <p:spPr>
          <a:xfrm>
            <a:off x="1706700" y="1468463"/>
            <a:ext cx="6248400" cy="2181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type="ctrTitle"/>
          </p:nvPr>
        </p:nvSpPr>
        <p:spPr>
          <a:xfrm>
            <a:off x="1813334" y="802298"/>
            <a:ext cx="6477805" cy="2541431"/>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Gill Sans"/>
              <a:buNone/>
            </a:pPr>
            <a:r>
              <a:rPr lang="en-US" sz="4000"/>
              <a:t>WHO INTEGRATED MAJOR LEAGUE BASEBALL: JACKIE ROBINSON OR ADAM SMITH?</a:t>
            </a:r>
            <a:endParaRPr/>
          </a:p>
        </p:txBody>
      </p:sp>
      <p:pic>
        <p:nvPicPr>
          <p:cNvPr id="229" name="Google Shape;229;p35"/>
          <p:cNvPicPr preferRelativeResize="0"/>
          <p:nvPr/>
        </p:nvPicPr>
        <p:blipFill rotWithShape="1">
          <a:blip r:embed="rId3">
            <a:alphaModFix/>
          </a:blip>
          <a:srcRect b="0" l="0" r="0" t="0"/>
          <a:stretch/>
        </p:blipFill>
        <p:spPr>
          <a:xfrm>
            <a:off x="1813325" y="3643825"/>
            <a:ext cx="1667975" cy="2199675"/>
          </a:xfrm>
          <a:prstGeom prst="rect">
            <a:avLst/>
          </a:prstGeom>
          <a:noFill/>
          <a:ln cap="flat" cmpd="sng" w="38100">
            <a:solidFill>
              <a:schemeClr val="accent1"/>
            </a:solidFill>
            <a:prstDash val="solid"/>
            <a:miter lim="800000"/>
            <a:headEnd len="sm" w="sm" type="none"/>
            <a:tailEnd len="sm" w="sm" type="none"/>
          </a:ln>
        </p:spPr>
      </p:pic>
      <p:pic>
        <p:nvPicPr>
          <p:cNvPr descr="http://aarontwells.files.wordpress.com/2011/05/adam-smith.jpg" id="230" name="Google Shape;230;p35"/>
          <p:cNvPicPr preferRelativeResize="0"/>
          <p:nvPr/>
        </p:nvPicPr>
        <p:blipFill rotWithShape="1">
          <a:blip r:embed="rId4">
            <a:alphaModFix/>
          </a:blip>
          <a:srcRect b="0" l="0" r="0" t="0"/>
          <a:stretch/>
        </p:blipFill>
        <p:spPr>
          <a:xfrm>
            <a:off x="6556125" y="3643825"/>
            <a:ext cx="1547825" cy="2199675"/>
          </a:xfrm>
          <a:prstGeom prst="rect">
            <a:avLst/>
          </a:prstGeom>
          <a:noFill/>
          <a:ln cap="flat" cmpd="sng" w="38100">
            <a:solidFill>
              <a:schemeClr val="accent1"/>
            </a:solidFill>
            <a:prstDash val="solid"/>
            <a:round/>
            <a:headEnd len="sm" w="sm" type="none"/>
            <a:tailEnd len="sm" w="sm" type="none"/>
          </a:ln>
        </p:spPr>
      </p:pic>
      <p:pic>
        <p:nvPicPr>
          <p:cNvPr descr="Image result for Question Mark" id="231" name="Google Shape;231;p35"/>
          <p:cNvPicPr preferRelativeResize="0"/>
          <p:nvPr/>
        </p:nvPicPr>
        <p:blipFill rotWithShape="1">
          <a:blip r:embed="rId5">
            <a:alphaModFix/>
          </a:blip>
          <a:srcRect b="0" l="0" r="0" t="0"/>
          <a:stretch/>
        </p:blipFill>
        <p:spPr>
          <a:xfrm>
            <a:off x="4148131" y="4319598"/>
            <a:ext cx="1614487" cy="848157"/>
          </a:xfrm>
          <a:prstGeom prst="rect">
            <a:avLst/>
          </a:prstGeom>
          <a:noFill/>
          <a:ln cap="flat" cmpd="sng" w="38100">
            <a:solidFill>
              <a:schemeClr val="dk1"/>
            </a:solidFill>
            <a:prstDash val="solid"/>
            <a:round/>
            <a:headEnd len="sm" w="sm" type="none"/>
            <a:tailEnd len="sm" w="sm" type="none"/>
          </a:ln>
        </p:spPr>
      </p:pic>
      <p:sp>
        <p:nvSpPr>
          <p:cNvPr id="232" name="Google Shape;232;p35"/>
          <p:cNvSpPr txBox="1"/>
          <p:nvPr/>
        </p:nvSpPr>
        <p:spPr>
          <a:xfrm>
            <a:off x="1626050" y="6213050"/>
            <a:ext cx="6477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Gill Sans"/>
                <a:ea typeface="Gill Sans"/>
                <a:cs typeface="Gill Sans"/>
                <a:sym typeface="Gill Sans"/>
              </a:rPr>
              <a:t>An Introduction to Chapter 25</a:t>
            </a:r>
            <a:endParaRPr b="0" i="0" sz="1400" u="none" cap="none" strike="noStrike">
              <a:solidFill>
                <a:srgbClr val="000000"/>
              </a:solidFill>
              <a:latin typeface="Arial"/>
              <a:ea typeface="Arial"/>
              <a:cs typeface="Arial"/>
              <a:sym typeface="Arial"/>
            </a:endParaRPr>
          </a:p>
        </p:txBody>
      </p:sp>
      <p:pic>
        <p:nvPicPr>
          <p:cNvPr id="233" name="Google Shape;233;p35">
            <a:hlinkClick r:id="rId6"/>
          </p:cNvPr>
          <p:cNvPicPr preferRelativeResize="0"/>
          <p:nvPr/>
        </p:nvPicPr>
        <p:blipFill rotWithShape="1">
          <a:blip r:embed="rId7">
            <a:alphaModFix/>
          </a:blip>
          <a:srcRect b="0" l="0" r="0" t="0"/>
          <a:stretch/>
        </p:blipFill>
        <p:spPr>
          <a:xfrm>
            <a:off x="0" y="6143625"/>
            <a:ext cx="9144000" cy="714375"/>
          </a:xfrm>
          <a:prstGeom prst="rect">
            <a:avLst/>
          </a:prstGeom>
          <a:noFill/>
          <a:ln>
            <a:noFill/>
          </a:ln>
        </p:spPr>
      </p:pic>
      <p:sp>
        <p:nvSpPr>
          <p:cNvPr id="234" name="Google Shape;234;p35">
            <a:hlinkClick r:id="rId8"/>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35"/>
          <p:cNvSpPr txBox="1"/>
          <p:nvPr/>
        </p:nvSpPr>
        <p:spPr>
          <a:xfrm>
            <a:off x="3955438" y="5388425"/>
            <a:ext cx="2193600" cy="708000"/>
          </a:xfrm>
          <a:prstGeom prst="rect">
            <a:avLst/>
          </a:prstGeom>
          <a:solidFill>
            <a:srgbClr val="E06666"/>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700" u="none" cap="none" strike="noStrike">
                <a:solidFill>
                  <a:srgbClr val="000000"/>
                </a:solidFill>
                <a:latin typeface="Gill Sans"/>
                <a:ea typeface="Gill Sans"/>
                <a:cs typeface="Gill Sans"/>
                <a:sym typeface="Gill Sans"/>
              </a:rPr>
              <a:t>Share your thoughts!</a:t>
            </a:r>
            <a:endParaRPr b="1" i="0" sz="1700" u="none" cap="none" strike="noStrike">
              <a:solidFill>
                <a:srgbClr val="000000"/>
              </a:solidFill>
              <a:latin typeface="Gill Sans"/>
              <a:ea typeface="Gill Sans"/>
              <a:cs typeface="Gill Sans"/>
              <a:sym typeface="Gill Sans"/>
            </a:endParaRPr>
          </a:p>
        </p:txBody>
      </p:sp>
      <p:pic>
        <p:nvPicPr>
          <p:cNvPr id="236" name="Google Shape;236;p35"/>
          <p:cNvPicPr preferRelativeResize="0"/>
          <p:nvPr/>
        </p:nvPicPr>
        <p:blipFill rotWithShape="1">
          <a:blip r:embed="rId9">
            <a:alphaModFix/>
          </a:blip>
          <a:srcRect b="0" l="0" r="0" t="0"/>
          <a:stretch/>
        </p:blipFill>
        <p:spPr>
          <a:xfrm>
            <a:off x="8083350" y="0"/>
            <a:ext cx="1060650" cy="1060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6"/>
          <p:cNvPicPr preferRelativeResize="0"/>
          <p:nvPr/>
        </p:nvPicPr>
        <p:blipFill rotWithShape="1">
          <a:blip r:embed="rId3">
            <a:alphaModFix/>
          </a:blip>
          <a:srcRect b="0" l="0" r="0" t="0"/>
          <a:stretch/>
        </p:blipFill>
        <p:spPr>
          <a:xfrm>
            <a:off x="2227039" y="1434856"/>
            <a:ext cx="4689900" cy="2087100"/>
          </a:xfrm>
          <a:prstGeom prst="rect">
            <a:avLst/>
          </a:prstGeom>
          <a:noFill/>
          <a:ln>
            <a:noFill/>
          </a:ln>
        </p:spPr>
      </p:pic>
      <p:pic>
        <p:nvPicPr>
          <p:cNvPr id="243" name="Google Shape;243;p36"/>
          <p:cNvPicPr preferRelativeResize="0"/>
          <p:nvPr/>
        </p:nvPicPr>
        <p:blipFill rotWithShape="1">
          <a:blip r:embed="rId4">
            <a:alphaModFix/>
          </a:blip>
          <a:srcRect b="0" l="0" r="0" t="0"/>
          <a:stretch/>
        </p:blipFill>
        <p:spPr>
          <a:xfrm>
            <a:off x="1323975" y="3834081"/>
            <a:ext cx="6496050" cy="1876425"/>
          </a:xfrm>
          <a:prstGeom prst="rect">
            <a:avLst/>
          </a:prstGeom>
          <a:noFill/>
          <a:ln>
            <a:noFill/>
          </a:ln>
        </p:spPr>
      </p:pic>
      <p:pic>
        <p:nvPicPr>
          <p:cNvPr id="244" name="Google Shape;244;p36">
            <a:hlinkClick r:id="rId5"/>
          </p:cNvPr>
          <p:cNvPicPr preferRelativeResize="0"/>
          <p:nvPr/>
        </p:nvPicPr>
        <p:blipFill rotWithShape="1">
          <a:blip r:embed="rId6">
            <a:alphaModFix/>
          </a:blip>
          <a:srcRect b="0" l="0" r="0" t="0"/>
          <a:stretch/>
        </p:blipFill>
        <p:spPr>
          <a:xfrm>
            <a:off x="0" y="6143625"/>
            <a:ext cx="9144000" cy="714375"/>
          </a:xfrm>
          <a:prstGeom prst="rect">
            <a:avLst/>
          </a:prstGeom>
          <a:noFill/>
          <a:ln>
            <a:noFill/>
          </a:ln>
        </p:spPr>
      </p:pic>
      <p:sp>
        <p:nvSpPr>
          <p:cNvPr id="245" name="Google Shape;245;p36">
            <a:hlinkClick r:id="rId7"/>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a:t>Example of a </a:t>
            </a:r>
            <a:br>
              <a:rPr lang="en-US"/>
            </a:br>
            <a:r>
              <a:rPr lang="en-US"/>
              <a:t>DEI Statement</a:t>
            </a:r>
            <a:endParaRPr/>
          </a:p>
        </p:txBody>
      </p:sp>
      <p:sp>
        <p:nvSpPr>
          <p:cNvPr id="252" name="Google Shape;252;p37"/>
          <p:cNvSpPr txBox="1"/>
          <p:nvPr>
            <p:ph idx="1" type="subTitle"/>
          </p:nvPr>
        </p:nvSpPr>
        <p:spPr>
          <a:xfrm>
            <a:off x="1160750" y="3886200"/>
            <a:ext cx="72975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1800"/>
              </a:spcAft>
              <a:buSzPts val="2800"/>
              <a:buNone/>
            </a:pPr>
            <a:r>
              <a:rPr lang="en-US"/>
              <a:t> “Cultivate a state of equitable engagement and promote a culture of unity while helping to ensure the recruitment and retention of diverse faculty, staff, and students within the SOE.”</a:t>
            </a:r>
            <a:endParaRPr/>
          </a:p>
        </p:txBody>
      </p:sp>
      <p:sp>
        <p:nvSpPr>
          <p:cNvPr id="253" name="Google Shape;253;p37"/>
          <p:cNvSpPr txBox="1"/>
          <p:nvPr/>
        </p:nvSpPr>
        <p:spPr>
          <a:xfrm>
            <a:off x="3642000" y="5835700"/>
            <a:ext cx="5427600" cy="978900"/>
          </a:xfrm>
          <a:prstGeom prst="rect">
            <a:avLst/>
          </a:prstGeom>
          <a:noFill/>
          <a:ln>
            <a:noFill/>
          </a:ln>
        </p:spPr>
        <p:txBody>
          <a:bodyPr anchorCtr="0" anchor="t" bIns="91425" lIns="91425" spcFirstLastPara="1" rIns="91425" wrap="square" tIns="91425">
            <a:spAutoFit/>
          </a:bodyPr>
          <a:lstStyle/>
          <a:p>
            <a:pPr indent="0" lvl="0" marL="355600" marR="0" rtl="0" algn="l">
              <a:lnSpc>
                <a:spcPct val="115000"/>
              </a:lnSpc>
              <a:spcBef>
                <a:spcPts val="1200"/>
              </a:spcBef>
              <a:spcAft>
                <a:spcPts val="0"/>
              </a:spcAft>
              <a:buClr>
                <a:schemeClr val="dk1"/>
              </a:buClr>
              <a:buSzPts val="1100"/>
              <a:buFont typeface="Arial"/>
              <a:buNone/>
            </a:pPr>
            <a:r>
              <a:rPr b="0" i="0" lang="en-US" sz="800" u="none" cap="none" strike="noStrike">
                <a:solidFill>
                  <a:schemeClr val="dk1"/>
                </a:solidFill>
                <a:latin typeface="Arial"/>
                <a:ea typeface="Arial"/>
                <a:cs typeface="Arial"/>
                <a:sym typeface="Arial"/>
              </a:rPr>
              <a:t>College of Education and Human Services. (n.d.). </a:t>
            </a:r>
            <a:r>
              <a:rPr b="0" i="1" lang="en-US" sz="800" u="none" cap="none" strike="noStrike">
                <a:solidFill>
                  <a:schemeClr val="dk1"/>
                </a:solidFill>
                <a:latin typeface="Arial"/>
                <a:ea typeface="Arial"/>
                <a:cs typeface="Arial"/>
                <a:sym typeface="Arial"/>
              </a:rPr>
              <a:t>School of Education diversity ... - Lindenwood University</a:t>
            </a:r>
            <a:r>
              <a:rPr b="0" i="0" lang="en-US" sz="800" u="none" cap="none" strike="noStrike">
                <a:solidFill>
                  <a:schemeClr val="dk1"/>
                </a:solidFill>
                <a:latin typeface="Arial"/>
                <a:ea typeface="Arial"/>
                <a:cs typeface="Arial"/>
                <a:sym typeface="Arial"/>
              </a:rPr>
              <a:t>. Diversity, Equity, and Inclusion Committee. Retrieved February 3, 2022, from https://www.lindenwood.edu/files/resources/soe-dei-brochure.pdf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