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  <p:sldMasterId id="214748368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y="6858000" cx="9144000"/>
  <p:notesSz cx="6858000" cy="9144000"/>
  <p:embeddedFontLst>
    <p:embeddedFont>
      <p:font typeface="Roboto"/>
      <p:regular r:id="rId46"/>
      <p:bold r:id="rId47"/>
      <p:italic r:id="rId48"/>
      <p:boldItalic r:id="rId49"/>
    </p:embeddedFont>
    <p:embeddedFont>
      <p:font typeface="Gill Sans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font" Target="fonts/Roboto-regular.fntdata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GillSans-bold.fntdata"/><Relationship Id="rId50" Type="http://schemas.openxmlformats.org/officeDocument/2006/relationships/font" Target="fonts/GillSans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63a26f57a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63a26f57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Web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163a26f57a_0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160cc3f055_2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Yes, B: No, C: I don't know,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160cc3f055_2_3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60cc3f055_2_3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1160cc3f055_2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1160cc3f055_2_3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63a26f57a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63a26f57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1163a26f57a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163a26f57a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163a26f57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1163a26f57a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63a26f57a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163a26f57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1163a26f57a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160cc3f055_2_3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160cc3f055_2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1160cc3f055_2_3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63a26f57a_0_1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163a26f57a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1163a26f57a_0_1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60cc3f055_2_4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160cc3f055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1160cc3f055_2_4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63a26f57a_0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163a26f57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1163a26f57a_0_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63a26f57a_0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163a26f57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163a26f57a_0_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163a26f57a_0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163a26f57a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163a26f57a_0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63a26f57a_0_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163a26f57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1163a26f57a_0_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63a26f57a_0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163a26f57a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1163a26f57a_0_1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163a26f57a_0_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163a26f57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1163a26f57a_0_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63a26f57a_0_1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63a26f57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1163a26f57a_0_1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63a26f57a_0_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163a26f57a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g1163a26f57a_0_1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163a26f57a_0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163a26f57a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1163a26f57a_0_1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163a26f57a_0_1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163a26f57a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Draggable™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1163a26f57a_0_1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163a26f57a_0_1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163a26f57a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1163a26f57a_0_1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163a26f57a_0_1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163a26f57a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163a26f57a_0_1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163a26f57a_0_1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163a26f57a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1163a26f57a_0_1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160cc3f055_2_3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1160cc3f055_2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1160cc3f055_2_3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63a26f57a_0_1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63a26f57a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1163a26f57a_0_1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63a26f57a_0_1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163a26f57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1163a26f57a_0_1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163a26f57a_0_2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g1163a26f57a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1163a26f57a_0_2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60cc3f055_2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160cc3f055_2_3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60cc3f055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1160cc3f05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1160cc3f055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60cc3f055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1160cc3f05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This is a Pear Deck Web Slide.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160cc3f055_0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60cc3f055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60cc3f05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160cc3f055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 rot="5400000">
            <a:off x="2080349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ctrTitle"/>
          </p:nvPr>
        </p:nvSpPr>
        <p:spPr>
          <a:xfrm>
            <a:off x="1813334" y="802298"/>
            <a:ext cx="6477900" cy="254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Gill Sans"/>
              <a:buNone/>
              <a:defRPr sz="6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1813335" y="3531204"/>
            <a:ext cx="6477900" cy="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lvl="1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6" name="Google Shape;66;p15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1" type="ftr"/>
          </p:nvPr>
        </p:nvSpPr>
        <p:spPr>
          <a:xfrm>
            <a:off x="1812375" y="329307"/>
            <a:ext cx="37305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1078248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" name="Google Shape;69;p15"/>
          <p:cNvCxnSpPr/>
          <p:nvPr/>
        </p:nvCxnSpPr>
        <p:spPr>
          <a:xfrm>
            <a:off x="1813335" y="3528542"/>
            <a:ext cx="64779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1086913" y="804889"/>
            <a:ext cx="72042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1085498" y="2010878"/>
            <a:ext cx="3483900" cy="3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2" type="body"/>
          </p:nvPr>
        </p:nvSpPr>
        <p:spPr>
          <a:xfrm>
            <a:off x="4810328" y="2017343"/>
            <a:ext cx="34839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" name="Google Shape;77;p16"/>
          <p:cNvCxnSpPr/>
          <p:nvPr/>
        </p:nvCxnSpPr>
        <p:spPr>
          <a:xfrm>
            <a:off x="1090422" y="1847088"/>
            <a:ext cx="72057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1088684" y="804519"/>
            <a:ext cx="72024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1088684" y="2015732"/>
            <a:ext cx="7202400" cy="3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17"/>
          <p:cNvCxnSpPr/>
          <p:nvPr/>
        </p:nvCxnSpPr>
        <p:spPr>
          <a:xfrm>
            <a:off x="1090422" y="1847088"/>
            <a:ext cx="72057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1088684" y="804519"/>
            <a:ext cx="72024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" name="Google Shape;90;p18"/>
          <p:cNvCxnSpPr/>
          <p:nvPr/>
        </p:nvCxnSpPr>
        <p:spPr>
          <a:xfrm>
            <a:off x="1090422" y="1847088"/>
            <a:ext cx="72057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Clip Art" type="txAndClipArt">
  <p:cSld name="TEXT_AND_CLIPAR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195264" y="228600"/>
            <a:ext cx="8015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609600" y="1600200"/>
            <a:ext cx="38862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9"/>
          <p:cNvSpPr/>
          <p:nvPr>
            <p:ph idx="2" type="clipArt"/>
          </p:nvPr>
        </p:nvSpPr>
        <p:spPr>
          <a:xfrm>
            <a:off x="4648200" y="1600200"/>
            <a:ext cx="3886200" cy="44196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9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1090679" y="1756130"/>
            <a:ext cx="6482400" cy="188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1090679" y="3806195"/>
            <a:ext cx="64728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4" name="Google Shape;104;p20"/>
          <p:cNvCxnSpPr/>
          <p:nvPr/>
        </p:nvCxnSpPr>
        <p:spPr>
          <a:xfrm>
            <a:off x="1090679" y="3804985"/>
            <a:ext cx="64728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1085393" y="804163"/>
            <a:ext cx="72057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1085393" y="2019549"/>
            <a:ext cx="34839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8" name="Google Shape;108;p21"/>
          <p:cNvSpPr txBox="1"/>
          <p:nvPr>
            <p:ph idx="2" type="body"/>
          </p:nvPr>
        </p:nvSpPr>
        <p:spPr>
          <a:xfrm>
            <a:off x="1085393" y="2824269"/>
            <a:ext cx="3483900" cy="26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3" type="body"/>
          </p:nvPr>
        </p:nvSpPr>
        <p:spPr>
          <a:xfrm>
            <a:off x="4809272" y="2023003"/>
            <a:ext cx="34839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p21"/>
          <p:cNvSpPr txBox="1"/>
          <p:nvPr>
            <p:ph idx="4" type="body"/>
          </p:nvPr>
        </p:nvSpPr>
        <p:spPr>
          <a:xfrm>
            <a:off x="4809272" y="2821491"/>
            <a:ext cx="34839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4" name="Google Shape;114;p21"/>
          <p:cNvCxnSpPr/>
          <p:nvPr/>
        </p:nvCxnSpPr>
        <p:spPr>
          <a:xfrm>
            <a:off x="1090422" y="1847088"/>
            <a:ext cx="72057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1083503" y="798973"/>
            <a:ext cx="2454900" cy="224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782786" y="798974"/>
            <a:ext cx="4509300" cy="46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2" type="body"/>
          </p:nvPr>
        </p:nvSpPr>
        <p:spPr>
          <a:xfrm>
            <a:off x="1083503" y="3205491"/>
            <a:ext cx="2456400" cy="22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3" name="Google Shape;123;p23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6" name="Google Shape;126;p23"/>
          <p:cNvCxnSpPr/>
          <p:nvPr/>
        </p:nvCxnSpPr>
        <p:spPr>
          <a:xfrm>
            <a:off x="1086210" y="3205491"/>
            <a:ext cx="24522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4"/>
          <p:cNvGrpSpPr/>
          <p:nvPr/>
        </p:nvGrpSpPr>
        <p:grpSpPr>
          <a:xfrm>
            <a:off x="5608040" y="482170"/>
            <a:ext cx="3055950" cy="5149200"/>
            <a:chOff x="7477387" y="482170"/>
            <a:chExt cx="4074600" cy="5149200"/>
          </a:xfrm>
        </p:grpSpPr>
        <p:sp>
          <p:nvSpPr>
            <p:cNvPr id="129" name="Google Shape;129;p24"/>
            <p:cNvSpPr/>
            <p:nvPr/>
          </p:nvSpPr>
          <p:spPr>
            <a:xfrm>
              <a:off x="7477387" y="482170"/>
              <a:ext cx="4074600" cy="5149200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12" scaled="0"/>
            </a:gradFill>
            <a:ln>
              <a:noFill/>
            </a:ln>
            <a:effectLst>
              <a:outerShdw blurRad="127000" sx="98000" rotWithShape="0" algn="tl" dir="4740000" dist="228600" sy="98000">
                <a:srgbClr val="000000">
                  <a:alpha val="3294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7790446" y="812506"/>
              <a:ext cx="3450300" cy="4466400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38" scaled="0"/>
            </a:gradFill>
            <a:ln cap="flat" cmpd="sng" w="50800">
              <a:solidFill>
                <a:srgbClr val="19191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24"/>
          <p:cNvSpPr txBox="1"/>
          <p:nvPr>
            <p:ph type="title"/>
          </p:nvPr>
        </p:nvSpPr>
        <p:spPr>
          <a:xfrm>
            <a:off x="1088405" y="1129513"/>
            <a:ext cx="4149300" cy="183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4"/>
          <p:cNvSpPr/>
          <p:nvPr>
            <p:ph idx="2" type="pic"/>
          </p:nvPr>
        </p:nvSpPr>
        <p:spPr>
          <a:xfrm>
            <a:off x="6093292" y="1122542"/>
            <a:ext cx="2093400" cy="3866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1087747" y="3145992"/>
            <a:ext cx="4143300" cy="20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4" name="Google Shape;134;p24"/>
          <p:cNvSpPr txBox="1"/>
          <p:nvPr>
            <p:ph idx="10" type="dt"/>
          </p:nvPr>
        </p:nvSpPr>
        <p:spPr>
          <a:xfrm>
            <a:off x="1085536" y="5469856"/>
            <a:ext cx="4145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1" type="ftr"/>
          </p:nvPr>
        </p:nvSpPr>
        <p:spPr>
          <a:xfrm>
            <a:off x="1085536" y="318640"/>
            <a:ext cx="41559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7" name="Google Shape;137;p24"/>
          <p:cNvCxnSpPr/>
          <p:nvPr/>
        </p:nvCxnSpPr>
        <p:spPr>
          <a:xfrm>
            <a:off x="1085536" y="3143605"/>
            <a:ext cx="41454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1088684" y="804519"/>
            <a:ext cx="72024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 rot="5400000">
            <a:off x="2964641" y="139832"/>
            <a:ext cx="3450600" cy="7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5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4" name="Google Shape;144;p25"/>
          <p:cNvCxnSpPr/>
          <p:nvPr/>
        </p:nvCxnSpPr>
        <p:spPr>
          <a:xfrm>
            <a:off x="1090422" y="1847088"/>
            <a:ext cx="72057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 rot="5400000">
            <a:off x="5355340" y="2523073"/>
            <a:ext cx="4659900" cy="1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 rot="5400000">
            <a:off x="1689377" y="193123"/>
            <a:ext cx="4659900" cy="58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" name="Google Shape;151;p26"/>
          <p:cNvCxnSpPr/>
          <p:nvPr/>
        </p:nvCxnSpPr>
        <p:spPr>
          <a:xfrm>
            <a:off x="7079333" y="798973"/>
            <a:ext cx="0" cy="46599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195264" y="228600"/>
            <a:ext cx="8015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609600" y="1600200"/>
            <a:ext cx="38862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27"/>
          <p:cNvSpPr txBox="1"/>
          <p:nvPr>
            <p:ph idx="2" type="body"/>
          </p:nvPr>
        </p:nvSpPr>
        <p:spPr>
          <a:xfrm>
            <a:off x="4648200" y="1600200"/>
            <a:ext cx="38862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7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7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7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lip Art and Text" type="clipArtAndTx">
  <p:cSld name="CLIPART_AND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195264" y="228600"/>
            <a:ext cx="8015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8"/>
          <p:cNvSpPr/>
          <p:nvPr>
            <p:ph idx="2" type="clipArt"/>
          </p:nvPr>
        </p:nvSpPr>
        <p:spPr>
          <a:xfrm>
            <a:off x="609600" y="1600200"/>
            <a:ext cx="3886200" cy="44196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8"/>
          <p:cNvSpPr txBox="1"/>
          <p:nvPr>
            <p:ph idx="1" type="body"/>
          </p:nvPr>
        </p:nvSpPr>
        <p:spPr>
          <a:xfrm>
            <a:off x="4648200" y="1600200"/>
            <a:ext cx="38862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8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8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2" name="Google Shape;182;p34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5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6" name="Google Shape;186;p35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7" name="Google Shape;187;p35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8" name="Google Shape;188;p35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7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4" name="Google Shape;194;p37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8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9"/>
          <p:cNvSpPr txBox="1"/>
          <p:nvPr>
            <p:ph idx="1" type="body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0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6" name="Google Shape;36;p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" name="Google Shape;37;p8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37.xml"/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6600" u="none" cap="none" strike="noStrik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2019476"/>
            <a:ext cx="9144000" cy="4105800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1">
            <a:alphaModFix/>
          </a:blip>
          <a:srcRect b="-1539" l="0" r="0" t="1540"/>
          <a:stretch/>
        </p:blipFill>
        <p:spPr>
          <a:xfrm>
            <a:off x="0" y="6126480"/>
            <a:ext cx="9144000" cy="55721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type="title"/>
          </p:nvPr>
        </p:nvSpPr>
        <p:spPr>
          <a:xfrm>
            <a:off x="1088684" y="804519"/>
            <a:ext cx="72024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b="0" i="0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1088684" y="2015732"/>
            <a:ext cx="7202400" cy="3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5665604" y="330370"/>
            <a:ext cx="26256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1088684" y="329307"/>
            <a:ext cx="44541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360045" y="798973"/>
            <a:ext cx="6084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" name="Google Shape;62;p14"/>
          <p:cNvCxnSpPr/>
          <p:nvPr/>
        </p:nvCxnSpPr>
        <p:spPr>
          <a:xfrm>
            <a:off x="0" y="6128413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000001">
                <a:alpha val="2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 u="none" cap="none" strike="noStrik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tferrarini@lindenwood.ed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prezi.com/p/edit/taavjswgm5dv/" TargetMode="External"/><Relationship Id="rId4" Type="http://schemas.openxmlformats.org/officeDocument/2006/relationships/image" Target="../media/image16.png"/><Relationship Id="rId5" Type="http://schemas.openxmlformats.org/officeDocument/2006/relationships/hyperlink" Target="http://dontchangethislink.peardeckmagic.zone?eyJ0eXBlIjoiZW1iZWRkZWRXZWJzaXRlIiwiZHJhZ2dhYmxlcyI6W3siaWQiOiJkcmFnZ2FibGUwIiwidHlwZSI6Imljb24iLCJpY29uIjp7ImlkIjoiZGVmYXVsdC1jaXJjbGUifSwiY29sb3IiOiIjRDUxRDI4In1dLCJkcmFnZ2FibGVTaXplIjoxMi41NSwiZW1iZWRkYWJsZVVybCI6Imh0dHBzOi8vcHJlemkuY29tL3AvZWRpdC90YWF2anN3Z201ZHYvIiwiYW5zd2VycyI6W119pearId=magic-pear-shape-identifier" TargetMode="External"/><Relationship Id="rId6" Type="http://schemas.openxmlformats.org/officeDocument/2006/relationships/image" Target="../media/image23.png"/><Relationship Id="rId7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VtYmVkZGVkV2Vic2l0ZSIsInNsaWRlSWQiOiJnMTE2M2EyNmY1N2FfMF8zOCIsImNvbnRlbnRJbnN0YW5jZUlkIjoiMXZVbHNwakJTWEo2cVo2T01sV0JMZ2pxMml1QUFxNGR5WGtOME1jNS03eUEvMzYzYWY5NzQtYzUwYy00MDY3LWI2ODYtNTA3YzdhODcxODE4In0=pearId=magic-pear-metadata-identifier" TargetMode="External"/><Relationship Id="rId8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lllcyIsIk5vIiwiSSBkb24ndCBrbm93Il19pearId=magic-pear-shape-identifier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TUnZWWmgzOURGVFBISzZaNGNkdjZUZ3ZodXhaQXBvWl9WX3ZrZDYwTF9BIiwiY29udGVudElkIjoiY3VzdG9tLXJlc3BvbnNlLW11bHRpcGxlQ2hvaWNlIiwic2xpZGVJZCI6InA2IiwiY29udGVudEluc3RhbmNlSWQiOiIxU1J2VlpoMzlERlRQSEs2WjRjZHY2VGd2aHV4WkFwb1pfVl92a2Q2MExfQS82NzIxMDdhNy1lMTljLTQ4MGItYjlmYS00NjlmMDA1OTMzNWEifQ==pearId=magic-pear-metadata-identifier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bls.gov/careeroutlook/2021/data-on-display/education-pays.htm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hyperlink" Target="https://blogs.loc.gov/teachers/2013/02/the-great-migration-in-library-of-congress-primary-sources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hyperlink" Target="http://dontchangethislink.peardeckmagic.zone?eyJ0eXBlIjoiZHJhZ2dhYmxlIiwiZHJhZ2dhYmxlcyI6W3siaWQiOiJkcmFnZ2FibGUwIiwidHlwZSI6Imljb24iLCJpY29uIjp7ImlkIjoiZGVmYXVsdC10aHVtYnMtdXAifSwiY29sb3IiOiIjNThCNzRFIn0seyJpZCI6ImRyYWdnYWJsZTEiLCJ0eXBlIjoiaWNvbiIsImljb24iOnsiaWQiOiJkZWZhdWx0LXRodW1icy1kb3duIn0sImNvbG9yIjoiI0Q1MUQyOCJ9LHsiaWQiOiJkcmFnZ2FibGUyIiwidHlwZSI6Imhvcml6b250YWwtbGluZSIsImljb24iOnsiaWQiOiJkZWZhdWx0LWhvcml6b250YWwtbGluZSJ9LCJjb2xvciI6IiNlZjlhMTQifV0sImRyYWdnYWJsZVNpemUiOjEyLjYsImVtYmVkZGFibGVVcmwiOiJodHRwczovLyIsImFuc3dlcnMiOltdfQ==pearId=magic-pear-shape-identifier" TargetMode="External"/><Relationship Id="rId5" Type="http://schemas.openxmlformats.org/officeDocument/2006/relationships/image" Target="../media/image30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1MCIsImNvbnRlbnRJbnN0YW5jZUlkIjoiMXZVbHNwakJTWEo2cVo2T01sV0JMZ2pxMml1QUFxNGR5WGtOME1jNS03eUEvMWEwOTJiOTUtM2M2Zi00OGYzLTgxOTEtMTIxZDdkOGUwOTJiIn0=pearId=magic-pear-metadata-identifie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9.jp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hyperlink" Target="http://dontchangethislink.peardeckmagic.zone?eyJ0eXBlIjoiZHJhZ2dhYmxlIiwiZHJhZ2dhYmxlcyI6W3siaWQiOiJkcmFnZ2FibGUwIiwidHlwZSI6Imljb24iLCJpY29uIjp7ImlkIjoiZGVmYXVsdC10aHVtYnMtdXAifSwiY29sb3IiOiIjNThCNzRFIn0seyJpZCI6ImRyYWdnYWJsZTEiLCJ0eXBlIjoiaWNvbiIsImljb24iOnsiaWQiOiJkZWZhdWx0LXRodW1icy1kb3duIn0sImNvbG9yIjoiI0Q1MUQyOCJ9LHsiaWQiOiJkcmFnZ2FibGUyIiwidHlwZSI6Imhvcml6b250YWwtbGluZSIsImljb24iOnsiaWQiOiJkZWZhdWx0LWhvcml6b250YWwtbGluZSJ9LCJjb2xvciI6IiNlZjlhMTQifV0sImRyYWdnYWJsZVNpemUiOjEyLjYsImVtYmVkZGFibGVVcmwiOiJodHRwczovLyIsImFuc3dlcnMiOltdfQ==pearId=magic-pear-shape-identifier" TargetMode="External"/><Relationship Id="rId5" Type="http://schemas.openxmlformats.org/officeDocument/2006/relationships/image" Target="../media/image28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YmFhNTZiOWItNzJiZi00NTlmLTljMjQtM2RiZmUxYTIxZDcwIn0=pearId=magic-pear-metadata-identifier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dontchangethislink.peardeckmagic.zone?eyJ0eXBlIjoiZHJhZ2dhYmxlIiwiZHJhZ2dhYmxlcyI6W3siaWQiOiJkcmFnZ2FibGUwIiwidHlwZSI6Imljb24iLCJpY29uIjp7ImlkIjoiZGVmYXVsdC10aHVtYnMtdXAifSwiY29sb3IiOiIjNThCNzRFIn0seyJpZCI6ImRyYWdnYWJsZTEiLCJ0eXBlIjoiaWNvbiIsImljb24iOnsiaWQiOiJkZWZhdWx0LXRodW1icy1kb3duIn0sImNvbG9yIjoiI0Q1MUQyOCJ9LHsiaWQiOiJkcmFnZ2FibGUyIiwidHlwZSI6Imhvcml6b250YWwtbGluZSIsImljb24iOnsiaWQiOiJkZWZhdWx0LWhvcml6b250YWwtbGluZSJ9LCJjb2xvciI6IiNlZjlhMTQifV0sImRyYWdnYWJsZVNpemUiOjEyLjYsImVtYmVkZGFibGVVcmwiOiJodHRwczovLyIsImFuc3dlcnMiOltdfQ==pearId=magic-pear-shape-identifier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Relationship Id="rId6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ontchangethislink.peardeckmagic.zone?eyJ0eXBlIjoiZHJhZ2dhYmxlIiwiZHJhZ2dhYmxlcyI6W3siaWQiOiJkcmFnZ2FibGUwIiwidHlwZSI6Imljb24iLCJpY29uIjp7ImlkIjoiZGVmYXVsdC10aHVtYnMtdXAifSwiY29sb3IiOiIjNThCNzRFIn0seyJpZCI6ImRyYWdnYWJsZTEiLCJ0eXBlIjoiaWNvbiIsImljb24iOnsiaWQiOiJkZWZhdWx0LXRodW1icy1kb3duIn0sImNvbG9yIjoiI0Q1MUQyOCJ9LHsiaWQiOiJkcmFnZ2FibGUyIiwidHlwZSI6Imhvcml6b250YWwtbGluZSIsImljb24iOnsiaWQiOiJkZWZhdWx0LWhvcml6b250YWwtbGluZSJ9LCJjb2xvciI6IiNlZjlhMTQifV0sImRyYWdnYWJsZVNpemUiOjEyLjYsImVtYmVkZGFibGVVcmwiOiJodHRwczovLyIsImFuc3dlcnMiOltdfQ==pearId=magic-pear-shape-identifier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Relationship Id="rId6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dontchangethislink.peardeckmagic.zone?eyJ0eXBlIjoiZHJhZ2dhYmxlIiwiZHJhZ2dhYmxlcyI6W3siaWQiOiJkcmFnZ2FibGUwIiwidHlwZSI6Imljb24iLCJpY29uIjp7ImlkIjoiZGVmYXVsdC10aHVtYnMtdXAifSwiY29sb3IiOiIjNThCNzRFIn0seyJpZCI6ImRyYWdnYWJsZTEiLCJ0eXBlIjoiaWNvbiIsImljb24iOnsiaWQiOiJkZWZhdWx0LXRodW1icy1kb3duIn0sImNvbG9yIjoiI0Q1MUQyOCJ9LHsiaWQiOiJkcmFnZ2FibGUyIiwidHlwZSI6Imhvcml6b250YWwtbGluZSIsImljb24iOnsiaWQiOiJkZWZhdWx0LWhvcml6b250YWwtbGluZSJ9LCJjb2xvciI6IiNlZjlhMTQifV0sImRyYWdnYWJsZVNpemUiOjEyLjYsImVtYmVkZGFibGVVcmwiOiJodHRwczovLyIsImFuc3dlcnMiOltdfQ==pearId=magic-pear-shape-identifier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Relationship Id="rId6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Relationship Id="rId4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hyperlink" Target="http://dontchangethislink.peardeckmagic.zone?eyJ0eXBlIjoiZHJhZ2dhYmxlIiwiZHJhZ2dhYmxlcyI6W3siaWQiOiJkcmFnZ2FibGUwIiwidHlwZSI6Imljb24iLCJpY29uIjp7ImlkIjoiZGVmYXVsdC10aHVtYnMtdXAifSwiY29sb3IiOiIjNThCNzRFIn0seyJpZCI6ImRyYWdnYWJsZTEiLCJ0eXBlIjoiaWNvbiIsImljb24iOnsiaWQiOiJkZWZhdWx0LXRodW1icy1kb3duIn0sImNvbG9yIjoiI0Q1MUQyOCJ9LHsiaWQiOiJkcmFnZ2FibGUyIiwidHlwZSI6Imhvcml6b250YWwtbGluZSIsImljb24iOnsiaWQiOiJkZWZhdWx0LWhvcml6b250YWwtbGluZSJ9LCJjb2xvciI6IiNlZjlhMTQifV0sImRyYWdnYWJsZVNpemUiOjEyLjYsImVtYmVkZGFibGVVcmwiOiJodHRwczovLyIsImFuc3dlcnMiOltdfQ==pearId=magic-pear-shape-identifier" TargetMode="External"/><Relationship Id="rId5" Type="http://schemas.openxmlformats.org/officeDocument/2006/relationships/image" Target="../media/image24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RyYWdnYWJsZSIsInNsaWRlSWQiOiJnMTE2M2EyNmY1N2FfMF82MyIsImNvbnRlbnRJbnN0YW5jZUlkIjoiMXZVbHNwakJTWEo2cVo2T01sV0JMZ2pxMml1QUFxNGR5WGtOME1jNS03eUEvMjhkZjA2YzctMjI4MC00NmY2LWJiMzYtMTdjMTRmNTFjMGJmIn0=pearId=magic-pear-metadata-identifier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lindenwood.edu/academics/centers-institutes/economic-education-center/people/dr-tawni-hunt-ferrarini/" TargetMode="External"/><Relationship Id="rId4" Type="http://schemas.openxmlformats.org/officeDocument/2006/relationships/hyperlink" Target="mailto:tawni.ferrarini@gmail.com" TargetMode="External"/><Relationship Id="rId5" Type="http://schemas.openxmlformats.org/officeDocument/2006/relationships/hyperlink" Target="https://www.tawni.org/" TargetMode="External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constitution.congress.gov/browse/essay/amdt14-S1-4-1-3-1-2-1-1/ALDE_00000819/" TargetMode="External"/><Relationship Id="rId4" Type="http://schemas.openxmlformats.org/officeDocument/2006/relationships/hyperlink" Target="https://www.loc.gov/exhibits/civil-rights-act/civil-rights-act-of-1964.html" TargetMode="External"/><Relationship Id="rId5" Type="http://schemas.openxmlformats.org/officeDocument/2006/relationships/hyperlink" Target="https://www.archives.gov/legislative/features/voting-rights-1965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cliftontaulbert.com/about-clifton-taulbert/" TargetMode="External"/><Relationship Id="rId4" Type="http://schemas.openxmlformats.org/officeDocument/2006/relationships/image" Target="../media/image46.png"/><Relationship Id="rId5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6" Type="http://schemas.openxmlformats.org/officeDocument/2006/relationships/image" Target="../media/image36.png"/><Relationship Id="rId7" Type="http://schemas.openxmlformats.org/officeDocument/2006/relationships/hyperlink" Target="http://dontchangethislink.peardeckmagic.zone?eyJ0eXBlIjoiZ29vZ2xlLXNsaWRlcy1hZGRvbi1yZXNwb25zZS1mb290ZXIiLCJsYXN0RWRpdGVkQnkiOiIxMTIyMzUwNDIwMzcyNjQzMjgzNzAiLCJwcmVzZW50YXRpb25JZCI6IjF2VWxzcGpCU1hKNnFaNk9NbFdCTGdqcTJpdUFBcTRkeVhrTjBNYzUtN3lBIiwiY29udGVudElkIjoiY3VzdG9tLXJlc3BvbnNlLWZyZWVSZXNwb25zZS10ZXh0Iiwic2xpZGVJZCI6ImcxMTYwY2MzZjA1NV8yXzM2NiIsImNvbnRlbnRJbnN0YW5jZUlkIjoiMXZVbHNwakJTWEo2cVo2T01sV0JMZ2pxMml1QUFxNGR5WGtOME1jNS03eUEvMGYwMDgxZTEtMDVmYS00OWNhLWJjMmItMTNmOTlkMWNjYTI5In0=pearId=magic-pear-metadata-identifier" TargetMode="External"/><Relationship Id="rId8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wohlpublishing.com/economicepisodes/EEAH_Poster.pdf" TargetMode="External"/><Relationship Id="rId4" Type="http://schemas.openxmlformats.org/officeDocument/2006/relationships/hyperlink" Target="http://dontchangethislink.peardeckmagic.zone?eyJ0eXBlIjoiZ29vZ2xlLXNsaWRlcy1hZGRvbi1yZXNwb25zZS1mb290ZXIiLCJsYXN0RWRpdGVkQnkiOiIxMTIyMzUwNDIwMzcyNjQzMjgzNzAiLCJwcmVzZW50YXRpb25JZCI6IjFseEpJVUREeTRTOVpmWGFDS01qZ0tzcHBWMXRGNFJVc3pjY3hQOS1hZE5vIiwiY29udGVudElkIjoiY3VzdG9tLXJlc3BvbnNlLWVtYmVkZGVkV2Vic2l0ZSIsInNsaWRlSWQiOiJwOSIsImNvbnRlbnRJbnN0YW5jZUlkIjoiMWx4SklVRER5NFM5WmZYYUNLTWpnS3NwcFYxdEY0UlVzemNjeFA5LWFkTm8vODVmODg4MjQtM2MwNy00NzUyLWIyMDUtODMwMTc4NTA1YjcwIn0=pearId=magic-pear-metadata-identifier" TargetMode="External"/><Relationship Id="rId5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youtube.com/watch?v=ibmOfEQs1qY" TargetMode="External"/><Relationship Id="rId4" Type="http://schemas.openxmlformats.org/officeDocument/2006/relationships/hyperlink" Target="https://blogs.loc.gov/teachers/2013/02/the-great-migration-in-library-of-congress-primary-sources/" TargetMode="External"/><Relationship Id="rId5" Type="http://schemas.openxmlformats.org/officeDocument/2006/relationships/hyperlink" Target="https://blogs.loc.gov/teachers/2013/02/the-great-migration-in-library-of-congress-primary-sources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g"/><Relationship Id="rId4" Type="http://schemas.openxmlformats.org/officeDocument/2006/relationships/image" Target="../media/image43.png"/><Relationship Id="rId5" Type="http://schemas.openxmlformats.org/officeDocument/2006/relationships/hyperlink" Target="http://dontchangethislink.peardeckmagic.zone?eyJ0eXBlIjoiZW1iZWRkZWRXZWJzaXRlIiwiZHJhZ2dhYmxlcyI6W3siaWQiOiJkcmFnZ2FibGUwIiwidHlwZSI6Imljb24iLCJpY29uIjp7ImlkIjoiZGVmYXVsdC1jaXJjbGUifSwiY29sb3IiOiIjRDUxRDI4In1dLCJkcmFnZ2FibGVTaXplIjoxMi41NSwiZW1iZWRkYWJsZVVybCI6Imh0dHBzOi8vZG9jcy5nb29nbGUuY29tL2Zvcm1zL2QvZS8xRkFJcFFMU2U2Z1VhNmh1aDF6aHl3Z2tWb1JOd0FpNU90UDEyNGpvVDRyN2lIU1lDTUNFXzQ0dy92aWV3Zm9ybSIsImFuc3dlcnMiOltdfQ==pearId=magic-pear-shape-identifier" TargetMode="External"/><Relationship Id="rId6" Type="http://schemas.openxmlformats.org/officeDocument/2006/relationships/image" Target="../media/image40.png"/><Relationship Id="rId7" Type="http://schemas.openxmlformats.org/officeDocument/2006/relationships/hyperlink" Target="http://dontchangethislink.peardeckmagic.zone?eyJ0eXBlIjoiZ29vZ2xlLXNsaWRlcy1hZGRvbi1yZXNwb25zZS1mb290ZXIiLCJsYXN0RWRpdGVkQnkiOiIxMTIyMzUwNDIwMzcyNjQzMjgzNzAiLCJwcmVzZW50YXRpb25JZCI6IjFtb3djNDBHaFA4aDh5NGpMVjVMNTJ0T1ZGbXpJa1Npd3hpN1VZV1NQalZRIiwiY29udGVudElkIjoiY3VzdG9tLXJlc3BvbnNlLWVtYmVkZGVkV2Vic2l0ZSIsInNsaWRlSWQiOiJwNjAiLCJjb250ZW50SW5zdGFuY2VJZCI6IjFtb3djNDBHaFA4aDh5NGpMVjVMNTJ0T1ZGbXpJa1Npd3hpN1VZV1NQalZRL2JkMzgxYmRjLTQ2YjUtNDNlZi05NDgzLTdmZDQ2YmNhODU2NiJ9pearId=magic-pear-metadata-identifier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Relationship Id="rId4" Type="http://schemas.openxmlformats.org/officeDocument/2006/relationships/image" Target="../media/image41.png"/><Relationship Id="rId5" Type="http://schemas.openxmlformats.org/officeDocument/2006/relationships/image" Target="../media/image48.jpg"/><Relationship Id="rId6" Type="http://schemas.openxmlformats.org/officeDocument/2006/relationships/image" Target="../media/image44.jpg"/><Relationship Id="rId7" Type="http://schemas.openxmlformats.org/officeDocument/2006/relationships/image" Target="../media/image4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6.jpg"/><Relationship Id="rId5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6" Type="http://schemas.openxmlformats.org/officeDocument/2006/relationships/image" Target="../media/image11.png"/><Relationship Id="rId7" Type="http://schemas.openxmlformats.org/officeDocument/2006/relationships/hyperlink" Target="http://dontchangethislink.peardeckmagic.zone?eyJ0eXBlIjoiZ29vZ2xlLXNsaWRlcy1hZGRvbi1yZXNwb25zZS1mb290ZXIiLCJsYXN0RWRpdGVkQnkiOiIxMTIyMzUwNDIwMzcyNjQzMjgzNzAiLCJwcmVzZW50YXRpb25JZCI6IjFseEpJVUREeTRTOVpmWGFDS01qZ0tzcHBWMXRGNFJVc3pjY3hQOS1hZE5vIiwiY29udGVudElkIjoiY3VzdG9tLXJlc3BvbnNlLWZyZWVSZXNwb25zZS10ZXh0Iiwic2xpZGVJZCI6InA3IiwiY29udGVudEluc3RhbmNlSWQiOiIxbHhKSVVERHk0UzlaZlhhQ0tNamdLc3BwVjF0RjRSVXN6Y2N4UDktYWROby8yYzJiZDM5MS1jYmU2LTRkMzMtYmEyNS04MzdjZWU1YjdiZjIifQ==pearId=magic-pear-metadata-identifier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hyperlink" Target="http://dontchangethislink.peardeckmagic.zone?eyJ0eXBlIjoiZW1iZWRkZWRXZWJzaXRlIiwiZHJhZ2dhYmxlcyI6W3siaWQiOiJkcmFnZ2FibGUwIiwidHlwZSI6Imljb24iLCJpY29uIjp7ImlkIjoiZGVmYXVsdC1jaXJjbGUifSwiY29sb3IiOiIjRDUxRDI4In1dLCJkcmFnZ2FibGVTaXplIjoxMi41NSwiZW1iZWRkYWJsZVVybCI6Imh0dHBzOi8vd3d3LmNvdW5jaWxmb3JlY29uZWQub3JnL3dwLWNvbnRlbnQvdXBsb2Fkcy8yMDEyLzAzL3ZvbHVudGFyeS1uYXRpb25hbC1jb250ZW50LXN0YW5kYXJkcy0yMDEwLnBkZiIsImFuc3dlcnMiOltdfQ==pearId=magic-pear-shape-identifier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://dontchangethislink.peardeckmagic.zone?eyJ0eXBlIjoiZ29vZ2xlLXNsaWRlcy1hZGRvbi1yZXNwb25zZS1mb290ZXIiLCJsYXN0RWRpdGVkQnkiOiIxMTIyMzUwNDIwMzcyNjQzMjgzNzAiLCJwcmVzZW50YXRpb25JZCI6IjE3ZnVFX3VkbGNMem9mcHdSb08zOVRzNm5yaVp6M2V3OVJYNHRoemZpSVpvIiwiY29udGVudElkIjoiY3VzdG9tLXJlc3BvbnNlLWVtYmVkZGVkV2Vic2l0ZSIsInNsaWRlSWQiOiJnMTEyNjg3NTEyMDBfMF8xMiIsImNvbnRlbnRJbnN0YW5jZUlkIjoiMTdmdUVfdWRsY0x6b2Zwd1JvTzM5VHM2bnJpWnozZXc5Ulg0dGh6ZmlJWm8vNDY2ZTQyMzktMDUyYi00NDE1LTlkMDMtNjFiNDAwMTJkNzRjIn0=pearId=magic-pear-metadata-identifier" TargetMode="External"/><Relationship Id="rId7" Type="http://schemas.openxmlformats.org/officeDocument/2006/relationships/image" Target="../media/image6.jp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wohlpublishing.com/economicepisodes/EEAH_Poster.pdf" TargetMode="External"/><Relationship Id="rId4" Type="http://schemas.openxmlformats.org/officeDocument/2006/relationships/hyperlink" Target="http://dontchangethislink.peardeckmagic.zone?eyJ0eXBlIjoiZ29vZ2xlLXNsaWRlcy1hZGRvbi1yZXNwb25zZS1mb290ZXIiLCJsYXN0RWRpdGVkQnkiOiIxMTIyMzUwNDIwMzcyNjQzMjgzNzAiLCJwcmVzZW50YXRpb25JZCI6IjFseEpJVUREeTRTOVpmWGFDS01qZ0tzcHBWMXRGNFJVc3pjY3hQOS1hZE5vIiwiY29udGVudElkIjoiY3VzdG9tLXJlc3BvbnNlLWVtYmVkZGVkV2Vic2l0ZSIsInNsaWRlSWQiOiJwOSIsImNvbnRlbnRJbnN0YW5jZUlkIjoiMWx4SklVRER5NFM5WmZYYUNLTWpnS3NwcFYxdEY0UlVzemNjeFA5LWFkTm8vODVmODg4MjQtM2MwNy00NzUyLWIyMDUtODMwMTc4NTA1YjcwIn0=pearId=magic-pear-metadata-identifier" TargetMode="External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ontchangethislink.peardeckmagic.zone?eyJ0eXBlIjoiZW1iZWRkZWRXZWJzaXRlIiwiZHJhZ2dhYmxlcyI6W3siaWQiOiJkcmFnZ2FibGUwIiwidHlwZSI6Imljb24iLCJpY29uIjp7ImlkIjoiZGVmYXVsdC1jaXJjbGUifSwiY29sb3IiOiIjRDUxRDI4In1dLCJkcmFnZ2FibGVTaXplIjoxMi41NSwiZW1iZWRkYWJsZVVybCI6Imh0dHBzOi8vcHJlemkuY29tL3AvZWRpdC90YWF2anN3Z201ZHYvIiwiYW5zd2VycyI6W119pearId=magic-pear-shape-identifier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://dontchangethislink.peardeckmagic.zone?eyJ0eXBlIjoiZ29vZ2xlLXNsaWRlcy1hZGRvbi1yZXNwb25zZS1mb290ZXIiLCJsYXN0RWRpdGVkQnkiOiIxMTIyMzUwNDIwMzcyNjQzMjgzNzAiLCJwcmVzZW50YXRpb25JZCI6IjFseEpJVUREeTRTOVpmWGFDS01qZ0tzcHBWMXRGNFJVc3pjY3hQOS1hZE5vIiwiY29udGVudElkIjoiY3VzdG9tLXJlc3BvbnNlLWVtYmVkZGVkV2Vic2l0ZSIsInNsaWRlSWQiOiJnMTE2MGNjM2YwNTVfMF8yMCIsImNvbnRlbnRJbnN0YW5jZUlkIjoiMWx4SklVRER5NFM5WmZYYUNLTWpnS3NwcFYxdEY0UlVzemNjeFA5LWFkTm8vZWYxMTBlZGQtMzMwNy00ZDRiLTk1MzItZDdkYWFiMzI4MzExIn0=pearId=magic-pear-metadata-identifie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1"/>
          <p:cNvSpPr txBox="1"/>
          <p:nvPr>
            <p:ph type="ctrTitle"/>
          </p:nvPr>
        </p:nvSpPr>
        <p:spPr>
          <a:xfrm>
            <a:off x="808625" y="2448650"/>
            <a:ext cx="7772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25925"/>
              <a:buNone/>
            </a:pPr>
            <a:br>
              <a:rPr lang="en-US" sz="6000"/>
            </a:br>
            <a:br>
              <a:rPr lang="en-US" sz="6000"/>
            </a:br>
            <a:br>
              <a:rPr b="1" lang="en-US" sz="6000"/>
            </a:br>
            <a:r>
              <a:rPr lang="en-US" sz="3288"/>
              <a:t>Tawni Hunt Ferrarini, PhD</a:t>
            </a:r>
            <a:endParaRPr sz="3288"/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70706"/>
              <a:buNone/>
            </a:pPr>
            <a:r>
              <a:rPr i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Presentee</a:t>
            </a:r>
            <a:br>
              <a:rPr lang="en-US" sz="1600"/>
            </a:br>
            <a:r>
              <a:rPr lang="en-US" sz="2200"/>
              <a:t>22 </a:t>
            </a:r>
            <a:r>
              <a:rPr lang="en-US" sz="2200"/>
              <a:t>Feb 2022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u="sng">
                <a:solidFill>
                  <a:schemeClr val="hlink"/>
                </a:solidFill>
                <a:hlinkClick r:id="rId3"/>
              </a:rPr>
              <a:t>TFerrarini@lindenwood.edu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11" name="Google Shape;21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4913" y="1862200"/>
            <a:ext cx="5074174" cy="233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>
            <p:ph type="title"/>
          </p:nvPr>
        </p:nvSpPr>
        <p:spPr>
          <a:xfrm>
            <a:off x="640450" y="19544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Connecting the dots…</a:t>
            </a:r>
            <a:endParaRPr/>
          </a:p>
        </p:txBody>
      </p:sp>
      <p:sp>
        <p:nvSpPr>
          <p:cNvPr id="305" name="Google Shape;305;p50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035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900"/>
              <a:buChar char="•"/>
            </a:pPr>
            <a:r>
              <a:rPr lang="en-US" sz="2900">
                <a:latin typeface="Gill Sans"/>
                <a:ea typeface="Gill Sans"/>
                <a:cs typeface="Gill Sans"/>
                <a:sym typeface="Gill Sans"/>
              </a:rPr>
              <a:t>What is produced is consumed.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indent="-26035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900"/>
              <a:buChar char="•"/>
            </a:pPr>
            <a:r>
              <a:rPr lang="en-US" sz="2900">
                <a:latin typeface="Gill Sans"/>
                <a:ea typeface="Gill Sans"/>
                <a:cs typeface="Gill Sans"/>
                <a:sym typeface="Gill Sans"/>
              </a:rPr>
              <a:t>What is consumed is produced.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6" name="Google Shape;306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300" y="1956525"/>
            <a:ext cx="3870500" cy="39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0">
            <a:hlinkClick r:id="rId7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drawing&#10;&#10;Description automatically generated" id="309" name="Google Shape;309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00054" y="3861500"/>
            <a:ext cx="1871944" cy="18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0"/>
          <p:cNvSpPr/>
          <p:nvPr/>
        </p:nvSpPr>
        <p:spPr>
          <a:xfrm>
            <a:off x="586550" y="3861500"/>
            <a:ext cx="2380800" cy="228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0"/>
          <p:cNvSpPr txBox="1"/>
          <p:nvPr/>
        </p:nvSpPr>
        <p:spPr>
          <a:xfrm>
            <a:off x="735758" y="4853801"/>
            <a:ext cx="20823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BITMOJI. TAKE ACTION!!!!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type="title"/>
          </p:nvPr>
        </p:nvSpPr>
        <p:spPr>
          <a:xfrm>
            <a:off x="457200" y="12344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Bell Ringer</a:t>
            </a:r>
            <a:endParaRPr/>
          </a:p>
        </p:txBody>
      </p:sp>
      <p:sp>
        <p:nvSpPr>
          <p:cNvPr id="317" name="Google Shape;317;p51"/>
          <p:cNvSpPr txBox="1"/>
          <p:nvPr>
            <p:ph idx="1" type="body"/>
          </p:nvPr>
        </p:nvSpPr>
        <p:spPr>
          <a:xfrm>
            <a:off x="457200" y="21023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Does the prosperity attached to the person who advances with education come at the expense of someone else?</a:t>
            </a:r>
            <a:br>
              <a:rPr lang="en-US"/>
            </a:br>
            <a:r>
              <a:rPr lang="en-US"/>
              <a:t>Yes * No * I don’t know </a:t>
            </a:r>
            <a:endParaRPr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(Reply in chat box if you are not in Peardeck.)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icture containing drawing&#10;&#10;Description automatically generated" id="318" name="Google Shape;31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0529" y="3716975"/>
            <a:ext cx="187194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1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/>
          <p:nvPr/>
        </p:nvSpPr>
        <p:spPr>
          <a:xfrm>
            <a:off x="0" y="0"/>
            <a:ext cx="9141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2"/>
          <p:cNvSpPr/>
          <p:nvPr/>
        </p:nvSpPr>
        <p:spPr>
          <a:xfrm>
            <a:off x="307282" y="1022350"/>
            <a:ext cx="532209" cy="2095500"/>
          </a:xfrm>
          <a:custGeom>
            <a:rect b="b" l="l" r="r" t="t"/>
            <a:pathLst>
              <a:path extrusionOk="0" h="1363" w="447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2"/>
          <p:cNvSpPr/>
          <p:nvPr/>
        </p:nvSpPr>
        <p:spPr>
          <a:xfrm>
            <a:off x="307282" y="837744"/>
            <a:ext cx="302419" cy="1705431"/>
          </a:xfrm>
          <a:custGeom>
            <a:rect b="b" l="l" r="r" t="t"/>
            <a:pathLst>
              <a:path extrusionOk="0" h="1109" w="254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2"/>
          <p:cNvSpPr/>
          <p:nvPr/>
        </p:nvSpPr>
        <p:spPr>
          <a:xfrm>
            <a:off x="483495" y="640894"/>
            <a:ext cx="126206" cy="1713196"/>
          </a:xfrm>
          <a:custGeom>
            <a:rect b="b" l="l" r="r" t="t"/>
            <a:pathLst>
              <a:path extrusionOk="0" h="1114" w="106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2"/>
          <p:cNvSpPr/>
          <p:nvPr/>
        </p:nvSpPr>
        <p:spPr>
          <a:xfrm>
            <a:off x="8417402" y="635716"/>
            <a:ext cx="246459" cy="1742360"/>
          </a:xfrm>
          <a:custGeom>
            <a:rect b="b" l="l" r="r" t="t"/>
            <a:pathLst>
              <a:path extrusionOk="0" h="1114" w="207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2"/>
          <p:cNvSpPr/>
          <p:nvPr/>
        </p:nvSpPr>
        <p:spPr>
          <a:xfrm>
            <a:off x="483041" y="635715"/>
            <a:ext cx="8181000" cy="154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2"/>
          <p:cNvSpPr txBox="1"/>
          <p:nvPr>
            <p:ph type="title"/>
          </p:nvPr>
        </p:nvSpPr>
        <p:spPr>
          <a:xfrm>
            <a:off x="718879" y="800392"/>
            <a:ext cx="76986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</a:rPr>
              <a:t>Connections</a:t>
            </a:r>
            <a:endParaRPr b="1" sz="3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2"/>
          <p:cNvSpPr txBox="1"/>
          <p:nvPr>
            <p:ph idx="4294967295" type="body"/>
          </p:nvPr>
        </p:nvSpPr>
        <p:spPr>
          <a:xfrm>
            <a:off x="1025718" y="2490436"/>
            <a:ext cx="7281600" cy="35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54000" lvl="0" marL="3429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/>
              <a:t>The economics of human capital involves looking at individuals’ skills, knowledge, expertise, and abilities.</a:t>
            </a:r>
            <a:endParaRPr sz="2500"/>
          </a:p>
          <a:p>
            <a:pPr indent="-254000" lvl="0" marL="3429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Investments in human capital are </a:t>
            </a:r>
            <a:r>
              <a:rPr lang="en-US" sz="2500"/>
              <a:t>expected</a:t>
            </a:r>
            <a:r>
              <a:rPr lang="en-US" sz="2500"/>
              <a:t> to generate positive returns.</a:t>
            </a:r>
            <a:endParaRPr sz="2500"/>
          </a:p>
          <a:p>
            <a:pPr indent="-254000" lvl="0" marL="3429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These returns include higher lifetime earnings, more job security, and more.</a:t>
            </a:r>
            <a:endParaRPr sz="2500"/>
          </a:p>
          <a:p>
            <a:pPr indent="-254000" lvl="0" marL="3429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Check out: “</a:t>
            </a:r>
            <a:r>
              <a:rPr lang="en-US" sz="2500" u="sng">
                <a:solidFill>
                  <a:schemeClr val="hlink"/>
                </a:solidFill>
                <a:hlinkClick r:id="rId3"/>
              </a:rPr>
              <a:t>Education Pays</a:t>
            </a:r>
            <a:r>
              <a:rPr lang="en-US" sz="2500"/>
              <a:t>” by the BLS</a:t>
            </a:r>
            <a:endParaRPr sz="2500"/>
          </a:p>
          <a:p>
            <a:pPr indent="13335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Capital</a:t>
            </a:r>
            <a:endParaRPr/>
          </a:p>
        </p:txBody>
      </p:sp>
      <p:sp>
        <p:nvSpPr>
          <p:cNvPr id="340" name="Google Shape;340;p53"/>
          <p:cNvSpPr txBox="1"/>
          <p:nvPr/>
        </p:nvSpPr>
        <p:spPr>
          <a:xfrm>
            <a:off x="1021825" y="1650625"/>
            <a:ext cx="6975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Definition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: 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Anything that involves a person’s skills, knowledge, abilities, and experiences.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53"/>
          <p:cNvSpPr/>
          <p:nvPr/>
        </p:nvSpPr>
        <p:spPr>
          <a:xfrm>
            <a:off x="2764200" y="3429000"/>
            <a:ext cx="3615600" cy="2859000"/>
          </a:xfrm>
          <a:prstGeom prst="star6">
            <a:avLst>
              <a:gd fmla="val 28868" name="adj"/>
              <a:gd fmla="val 115470" name="h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2"/>
                </a:solidFill>
              </a:rPr>
              <a:t>E</a:t>
            </a:r>
            <a:r>
              <a:rPr b="1" lang="en-US" sz="3600">
                <a:solidFill>
                  <a:schemeClr val="dk2"/>
                </a:solidFill>
              </a:rPr>
              <a:t>xamples</a:t>
            </a:r>
            <a:endParaRPr b="1"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Capital</a:t>
            </a:r>
            <a:endParaRPr/>
          </a:p>
        </p:txBody>
      </p:sp>
      <p:sp>
        <p:nvSpPr>
          <p:cNvPr id="348" name="Google Shape;348;p54"/>
          <p:cNvSpPr txBox="1"/>
          <p:nvPr/>
        </p:nvSpPr>
        <p:spPr>
          <a:xfrm>
            <a:off x="1021825" y="1650625"/>
            <a:ext cx="6975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Definition: 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Anything that involves a person’s skills, knowledge, abilities, and experiences.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4"/>
          <p:cNvSpPr/>
          <p:nvPr/>
        </p:nvSpPr>
        <p:spPr>
          <a:xfrm>
            <a:off x="2764200" y="3429000"/>
            <a:ext cx="3615600" cy="2859000"/>
          </a:xfrm>
          <a:prstGeom prst="star6">
            <a:avLst>
              <a:gd fmla="val 28868" name="adj"/>
              <a:gd fmla="val 115470" name="h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2"/>
                </a:solidFill>
              </a:rPr>
              <a:t>Examples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50" name="Google Shape;350;p54"/>
          <p:cNvSpPr txBox="1"/>
          <p:nvPr/>
        </p:nvSpPr>
        <p:spPr>
          <a:xfrm>
            <a:off x="176850" y="3242325"/>
            <a:ext cx="231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High school education/GED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4"/>
          <p:cNvSpPr txBox="1"/>
          <p:nvPr/>
        </p:nvSpPr>
        <p:spPr>
          <a:xfrm>
            <a:off x="289950" y="4947100"/>
            <a:ext cx="231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On-the-job-training/apprenticeships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4"/>
          <p:cNvSpPr txBox="1"/>
          <p:nvPr/>
        </p:nvSpPr>
        <p:spPr>
          <a:xfrm>
            <a:off x="6648450" y="3242325"/>
            <a:ext cx="23187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College education (two- and four-year and beyond)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4"/>
          <p:cNvSpPr txBox="1"/>
          <p:nvPr/>
        </p:nvSpPr>
        <p:spPr>
          <a:xfrm>
            <a:off x="6379800" y="4947100"/>
            <a:ext cx="2318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sz="6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4"/>
          <p:cNvSpPr txBox="1"/>
          <p:nvPr/>
        </p:nvSpPr>
        <p:spPr>
          <a:xfrm>
            <a:off x="1433125" y="6055300"/>
            <a:ext cx="2318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Capital</a:t>
            </a:r>
            <a:endParaRPr/>
          </a:p>
        </p:txBody>
      </p:sp>
      <p:sp>
        <p:nvSpPr>
          <p:cNvPr id="361" name="Google Shape;361;p55"/>
          <p:cNvSpPr txBox="1"/>
          <p:nvPr/>
        </p:nvSpPr>
        <p:spPr>
          <a:xfrm>
            <a:off x="1021825" y="1650625"/>
            <a:ext cx="6975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Definition: 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Anything that involves a person’s skills, knowledge, abilities, and experiences.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5"/>
          <p:cNvSpPr/>
          <p:nvPr/>
        </p:nvSpPr>
        <p:spPr>
          <a:xfrm>
            <a:off x="2764200" y="3429000"/>
            <a:ext cx="3615600" cy="2859000"/>
          </a:xfrm>
          <a:prstGeom prst="star6">
            <a:avLst>
              <a:gd fmla="val 28868" name="adj"/>
              <a:gd fmla="val 115470" name="hf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2"/>
                </a:solidFill>
              </a:rPr>
              <a:t>Examples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63" name="Google Shape;363;p55"/>
          <p:cNvSpPr txBox="1"/>
          <p:nvPr/>
        </p:nvSpPr>
        <p:spPr>
          <a:xfrm>
            <a:off x="176850" y="3242325"/>
            <a:ext cx="231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High school education/GED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5"/>
          <p:cNvSpPr txBox="1"/>
          <p:nvPr/>
        </p:nvSpPr>
        <p:spPr>
          <a:xfrm>
            <a:off x="289950" y="4947100"/>
            <a:ext cx="231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On-the-job-training/apprenticeships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55"/>
          <p:cNvSpPr txBox="1"/>
          <p:nvPr/>
        </p:nvSpPr>
        <p:spPr>
          <a:xfrm>
            <a:off x="6648450" y="3242325"/>
            <a:ext cx="23187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College education (two- and four-year and beyond)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55"/>
          <p:cNvSpPr txBox="1"/>
          <p:nvPr/>
        </p:nvSpPr>
        <p:spPr>
          <a:xfrm>
            <a:off x="6535350" y="4759175"/>
            <a:ext cx="2318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Migration - moving to locations with higher expected returns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5"/>
          <p:cNvSpPr txBox="1"/>
          <p:nvPr/>
        </p:nvSpPr>
        <p:spPr>
          <a:xfrm>
            <a:off x="1433125" y="6055300"/>
            <a:ext cx="2318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endParaRPr b="1" sz="1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6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/>
              <a:t>Human Capital and Migration</a:t>
            </a:r>
            <a:endParaRPr sz="4900"/>
          </a:p>
        </p:txBody>
      </p:sp>
      <p:sp>
        <p:nvSpPr>
          <p:cNvPr id="374" name="Google Shape;374;p56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Migration and the historical context of “The Great Migration”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50" y="3429000"/>
            <a:ext cx="28575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6"/>
          <p:cNvSpPr txBox="1"/>
          <p:nvPr/>
        </p:nvSpPr>
        <p:spPr>
          <a:xfrm>
            <a:off x="4421350" y="3222675"/>
            <a:ext cx="42654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African Americans migrate out of the South.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Pull factors: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Opportunities promising higher rates of return drew them to different areas other than the agrarian South.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Push factors: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Discrimination pushed them to other parts of the country. That is, the costs of staying were too high.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56"/>
          <p:cNvSpPr txBox="1"/>
          <p:nvPr/>
        </p:nvSpPr>
        <p:spPr>
          <a:xfrm>
            <a:off x="328750" y="6000750"/>
            <a:ext cx="4092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1A0DAB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Great Migration in Library of Congress Primary Sources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7"/>
          <p:cNvSpPr txBox="1"/>
          <p:nvPr>
            <p:ph type="title"/>
          </p:nvPr>
        </p:nvSpPr>
        <p:spPr>
          <a:xfrm>
            <a:off x="457200" y="773475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/>
              <a:t>Human Capital and Migration</a:t>
            </a:r>
            <a:endParaRPr sz="4900"/>
          </a:p>
        </p:txBody>
      </p:sp>
      <p:sp>
        <p:nvSpPr>
          <p:cNvPr id="384" name="Google Shape;384;p57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Migration and the historical context of “The Great Migration”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7"/>
          <p:cNvSpPr txBox="1"/>
          <p:nvPr/>
        </p:nvSpPr>
        <p:spPr>
          <a:xfrm>
            <a:off x="4421350" y="3222675"/>
            <a:ext cx="42654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African Americans migrate out of the South.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Pull factors: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opportunities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promising higher rates of return drew them to different areas other than the agrarian South.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Push factors: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Discrimination pushed them to other parts of the country. That is, the costs of staying were too high.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38" y="1718238"/>
            <a:ext cx="8580515" cy="50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8"/>
          <p:cNvSpPr txBox="1"/>
          <p:nvPr>
            <p:ph type="title"/>
          </p:nvPr>
        </p:nvSpPr>
        <p:spPr>
          <a:xfrm>
            <a:off x="457200" y="33335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story do the data reveal?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/>
              <a:t>School Enrollment: Non-white trends</a:t>
            </a:r>
            <a:endParaRPr sz="5600"/>
          </a:p>
        </p:txBody>
      </p:sp>
      <p:sp>
        <p:nvSpPr>
          <p:cNvPr id="399" name="Google Shape;399;p59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225" y="2447875"/>
            <a:ext cx="4581525" cy="3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9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"/>
          <p:cNvSpPr txBox="1"/>
          <p:nvPr>
            <p:ph type="title"/>
          </p:nvPr>
        </p:nvSpPr>
        <p:spPr>
          <a:xfrm>
            <a:off x="2885737" y="4434725"/>
            <a:ext cx="39261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i="1" lang="en-US" sz="1100">
                <a:solidFill>
                  <a:schemeClr val="dk1"/>
                </a:solidFill>
              </a:rPr>
              <a:t>Tawni’s </a:t>
            </a:r>
            <a:r>
              <a:rPr i="1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story…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 W. Plaster Professor of Economic Education and 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Economist at the Hammond Institute, Plaster College of </a:t>
            </a:r>
            <a:r>
              <a:rPr lang="en-US" sz="1100">
                <a:solidFill>
                  <a:schemeClr val="dk1"/>
                </a:solidFill>
              </a:rPr>
              <a:t>Business and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Entrepre</a:t>
            </a:r>
            <a:r>
              <a:rPr lang="en-US" sz="1100">
                <a:solidFill>
                  <a:schemeClr val="dk1"/>
                </a:solidFill>
              </a:rPr>
              <a:t>neurship at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Lindenwood University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generation college student whose family farm did NOT surv</a:t>
            </a:r>
            <a:r>
              <a:rPr lang="en-US" sz="1100">
                <a:solidFill>
                  <a:schemeClr val="dk1"/>
                </a:solidFill>
              </a:rPr>
              <a:t>ive the back-to-back recession of the 80s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100">
                <a:solidFill>
                  <a:schemeClr val="dk1"/>
                </a:solidFill>
              </a:rPr>
              <a:t>PhD in economics with a BA in mathematics. My dissertation was chaired by Douglass C. North, Nobel Laureate in Economics, 1993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 to travel around the world with Australia, not Antarctica, being my last continent to visit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100">
                <a:solidFill>
                  <a:schemeClr val="dk1"/>
                </a:solidFill>
              </a:rPr>
              <a:t>My son, daughter-in-law, and furry family are my pride and joy.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17" name="Google Shape;217;p42"/>
          <p:cNvSpPr/>
          <p:nvPr/>
        </p:nvSpPr>
        <p:spPr>
          <a:xfrm>
            <a:off x="0" y="2122218"/>
            <a:ext cx="2798064" cy="4735782"/>
          </a:xfrm>
          <a:custGeom>
            <a:rect b="b" l="l" r="r" t="t"/>
            <a:pathLst>
              <a:path extrusionOk="0" h="4735782" w="373075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2"/>
          <p:cNvSpPr/>
          <p:nvPr/>
        </p:nvSpPr>
        <p:spPr>
          <a:xfrm>
            <a:off x="811487" y="-4332"/>
            <a:ext cx="3182112" cy="2454158"/>
          </a:xfrm>
          <a:custGeom>
            <a:rect b="b" l="l" r="r" t="t"/>
            <a:pathLst>
              <a:path extrusionOk="0" h="2454158" w="4242816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42"/>
          <p:cNvPicPr preferRelativeResize="0"/>
          <p:nvPr/>
        </p:nvPicPr>
        <p:blipFill rotWithShape="1">
          <a:blip r:embed="rId3">
            <a:alphaModFix/>
          </a:blip>
          <a:srcRect b="0" l="7089" r="0" t="0"/>
          <a:stretch/>
        </p:blipFill>
        <p:spPr>
          <a:xfrm>
            <a:off x="934930" y="10"/>
            <a:ext cx="2935224" cy="1713926"/>
          </a:xfrm>
          <a:custGeom>
            <a:rect b="b" l="l" r="r" t="t"/>
            <a:pathLst>
              <a:path extrusionOk="0" h="2285234" w="3913632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 result for douglass north" id="220" name="Google Shape;220;p42"/>
          <p:cNvPicPr preferRelativeResize="0"/>
          <p:nvPr/>
        </p:nvPicPr>
        <p:blipFill rotWithShape="1">
          <a:blip r:embed="rId4">
            <a:alphaModFix/>
          </a:blip>
          <a:srcRect b="0" l="38679" r="10419" t="0"/>
          <a:stretch/>
        </p:blipFill>
        <p:spPr>
          <a:xfrm>
            <a:off x="15" y="2288331"/>
            <a:ext cx="2673479" cy="3427251"/>
          </a:xfrm>
          <a:custGeom>
            <a:rect b="b" l="l" r="r" t="t"/>
            <a:pathLst>
              <a:path extrusionOk="0" h="4569668" w="356463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1" name="Google Shape;221;p42"/>
          <p:cNvSpPr/>
          <p:nvPr/>
        </p:nvSpPr>
        <p:spPr>
          <a:xfrm>
            <a:off x="4020725" y="561316"/>
            <a:ext cx="2386500" cy="3182100"/>
          </a:xfrm>
          <a:prstGeom prst="ellipse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42"/>
          <p:cNvPicPr preferRelativeResize="0"/>
          <p:nvPr/>
        </p:nvPicPr>
        <p:blipFill rotWithShape="1">
          <a:blip r:embed="rId5">
            <a:alphaModFix/>
          </a:blip>
          <a:srcRect b="2686" l="0" r="10" t="12817"/>
          <a:stretch/>
        </p:blipFill>
        <p:spPr>
          <a:xfrm>
            <a:off x="4130926" y="675850"/>
            <a:ext cx="1747418" cy="1747418"/>
          </a:xfrm>
          <a:custGeom>
            <a:rect b="b" l="l" r="r" t="t"/>
            <a:pathLst>
              <a:path extrusionOk="0" h="2852928" w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3" name="Google Shape;223;p42"/>
          <p:cNvSpPr/>
          <p:nvPr/>
        </p:nvSpPr>
        <p:spPr>
          <a:xfrm>
            <a:off x="6564426" y="-4332"/>
            <a:ext cx="2579574" cy="3550083"/>
          </a:xfrm>
          <a:custGeom>
            <a:rect b="b" l="l" r="r" t="t"/>
            <a:pathLst>
              <a:path extrusionOk="0" h="3550083" w="3439432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42"/>
          <p:cNvPicPr preferRelativeResize="0"/>
          <p:nvPr/>
        </p:nvPicPr>
        <p:blipFill rotWithShape="1">
          <a:blip r:embed="rId6">
            <a:alphaModFix/>
          </a:blip>
          <a:srcRect b="0" l="4448" r="24693" t="0"/>
          <a:stretch/>
        </p:blipFill>
        <p:spPr>
          <a:xfrm>
            <a:off x="6689071" y="-4331"/>
            <a:ext cx="2454929" cy="2537918"/>
          </a:xfrm>
          <a:custGeom>
            <a:rect b="b" l="l" r="r" t="t"/>
            <a:pathLst>
              <a:path extrusionOk="0" h="3383891" w="3273238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5" name="Google Shape;225;p42"/>
          <p:cNvSpPr/>
          <p:nvPr/>
        </p:nvSpPr>
        <p:spPr>
          <a:xfrm>
            <a:off x="6899498" y="3907418"/>
            <a:ext cx="2244502" cy="2950582"/>
          </a:xfrm>
          <a:custGeom>
            <a:rect b="b" l="l" r="r" t="t"/>
            <a:pathLst>
              <a:path extrusionOk="0" h="2950582" w="2992669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42"/>
          <p:cNvPicPr preferRelativeResize="0"/>
          <p:nvPr/>
        </p:nvPicPr>
        <p:blipFill rotWithShape="1">
          <a:blip r:embed="rId7">
            <a:alphaModFix/>
          </a:blip>
          <a:srcRect b="0" l="15951" r="10197" t="0"/>
          <a:stretch/>
        </p:blipFill>
        <p:spPr>
          <a:xfrm>
            <a:off x="7022427" y="4071322"/>
            <a:ext cx="2121574" cy="2090009"/>
          </a:xfrm>
          <a:custGeom>
            <a:rect b="b" l="l" r="r" t="t"/>
            <a:pathLst>
              <a:path extrusionOk="0" h="2786678" w="2828765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7" name="Google Shape;227;p42"/>
          <p:cNvSpPr/>
          <p:nvPr/>
        </p:nvSpPr>
        <p:spPr>
          <a:xfrm>
            <a:off x="4457700" y="3276600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9950" y="1713937"/>
            <a:ext cx="1538101" cy="153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0"/>
          <p:cNvSpPr txBox="1"/>
          <p:nvPr>
            <p:ph type="title"/>
          </p:nvPr>
        </p:nvSpPr>
        <p:spPr>
          <a:xfrm>
            <a:off x="457200" y="867425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 GDP per person</a:t>
            </a:r>
            <a:endParaRPr/>
          </a:p>
        </p:txBody>
      </p:sp>
      <p:sp>
        <p:nvSpPr>
          <p:cNvPr id="409" name="Google Shape;409;p60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2617"/>
            <a:ext cx="9144001" cy="492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0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1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Occupational Distributions of African Americans, 1890-1950, by %</a:t>
            </a:r>
            <a:endParaRPr sz="4100"/>
          </a:p>
        </p:txBody>
      </p:sp>
      <p:sp>
        <p:nvSpPr>
          <p:cNvPr id="419" name="Google Shape;419;p61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6325" y="2470437"/>
            <a:ext cx="4791200" cy="35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Occupational Distributions of African Americans, 1890-1950, by %</a:t>
            </a:r>
            <a:endParaRPr sz="4100"/>
          </a:p>
        </p:txBody>
      </p:sp>
      <p:pic>
        <p:nvPicPr>
          <p:cNvPr id="427" name="Google Shape;427;p6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2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000" y="3028962"/>
            <a:ext cx="8521801" cy="214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2"/>
          <p:cNvSpPr/>
          <p:nvPr/>
        </p:nvSpPr>
        <p:spPr>
          <a:xfrm>
            <a:off x="1503100" y="2489400"/>
            <a:ext cx="1526700" cy="1104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AG?</a:t>
            </a:r>
            <a:endParaRPr b="1"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3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Occupational Distributions of African Americans, 1890-1950, by %</a:t>
            </a:r>
            <a:endParaRPr sz="4100"/>
          </a:p>
        </p:txBody>
      </p:sp>
      <p:sp>
        <p:nvSpPr>
          <p:cNvPr id="437" name="Google Shape;437;p63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00" y="3028962"/>
            <a:ext cx="8521801" cy="214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3"/>
          <p:cNvSpPr/>
          <p:nvPr/>
        </p:nvSpPr>
        <p:spPr>
          <a:xfrm>
            <a:off x="1503100" y="2489400"/>
            <a:ext cx="1526700" cy="1104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AG?</a:t>
            </a:r>
            <a:endParaRPr b="1" sz="2600"/>
          </a:p>
        </p:txBody>
      </p:sp>
      <p:sp>
        <p:nvSpPr>
          <p:cNvPr id="440" name="Google Shape;440;p63"/>
          <p:cNvSpPr/>
          <p:nvPr/>
        </p:nvSpPr>
        <p:spPr>
          <a:xfrm>
            <a:off x="5589750" y="2466050"/>
            <a:ext cx="2090400" cy="3360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-95%</a:t>
            </a:r>
            <a:endParaRPr b="1"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4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Occupational Distributions of African Americans, 1890-1950, by %</a:t>
            </a:r>
            <a:endParaRPr sz="4100"/>
          </a:p>
        </p:txBody>
      </p:sp>
      <p:pic>
        <p:nvPicPr>
          <p:cNvPr id="447" name="Google Shape;447;p6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4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9" name="Google Shape;449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000" y="3028962"/>
            <a:ext cx="8521801" cy="214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4"/>
          <p:cNvSpPr/>
          <p:nvPr/>
        </p:nvSpPr>
        <p:spPr>
          <a:xfrm>
            <a:off x="1761475" y="2877000"/>
            <a:ext cx="2231100" cy="1104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MTFG</a:t>
            </a:r>
            <a:r>
              <a:rPr b="1" lang="en-US" sz="2600"/>
              <a:t>?</a:t>
            </a:r>
            <a:endParaRPr b="1" sz="2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5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Occupational Distributions of African Americans, 1890-1950, by %</a:t>
            </a:r>
            <a:endParaRPr sz="4100"/>
          </a:p>
        </p:txBody>
      </p:sp>
      <p:sp>
        <p:nvSpPr>
          <p:cNvPr id="457" name="Google Shape;457;p65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00" y="3028962"/>
            <a:ext cx="8521801" cy="214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5"/>
          <p:cNvSpPr/>
          <p:nvPr/>
        </p:nvSpPr>
        <p:spPr>
          <a:xfrm>
            <a:off x="1761475" y="2877000"/>
            <a:ext cx="2231100" cy="1104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MTFG?</a:t>
            </a:r>
            <a:endParaRPr b="1" sz="2600"/>
          </a:p>
        </p:txBody>
      </p:sp>
      <p:sp>
        <p:nvSpPr>
          <p:cNvPr id="460" name="Google Shape;460;p65"/>
          <p:cNvSpPr/>
          <p:nvPr/>
        </p:nvSpPr>
        <p:spPr>
          <a:xfrm>
            <a:off x="5589750" y="2466050"/>
            <a:ext cx="2090400" cy="33606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366</a:t>
            </a:r>
            <a:r>
              <a:rPr b="1" lang="en-US" sz="2600"/>
              <a:t>%</a:t>
            </a:r>
            <a:endParaRPr b="1" sz="2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6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Occupational Distributions of African Americans, 1890-1950, by %</a:t>
            </a:r>
            <a:endParaRPr sz="4100"/>
          </a:p>
        </p:txBody>
      </p:sp>
      <p:pic>
        <p:nvPicPr>
          <p:cNvPr id="467" name="Google Shape;467;p6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6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9" name="Google Shape;469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000" y="3028962"/>
            <a:ext cx="8521801" cy="214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6"/>
          <p:cNvSpPr/>
          <p:nvPr/>
        </p:nvSpPr>
        <p:spPr>
          <a:xfrm>
            <a:off x="2340900" y="3548513"/>
            <a:ext cx="2231100" cy="1104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PROF</a:t>
            </a:r>
            <a:r>
              <a:rPr b="1" lang="en-US" sz="2600"/>
              <a:t>?</a:t>
            </a:r>
            <a:endParaRPr b="1" sz="2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7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Occupational Distributions of African Americans, 1890-1950, by %</a:t>
            </a:r>
            <a:endParaRPr sz="4100"/>
          </a:p>
        </p:txBody>
      </p:sp>
      <p:sp>
        <p:nvSpPr>
          <p:cNvPr id="477" name="Google Shape;477;p67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00" y="3028962"/>
            <a:ext cx="8521801" cy="214310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7"/>
          <p:cNvSpPr/>
          <p:nvPr/>
        </p:nvSpPr>
        <p:spPr>
          <a:xfrm>
            <a:off x="2340900" y="3548513"/>
            <a:ext cx="2231100" cy="1104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PROF?</a:t>
            </a:r>
            <a:endParaRPr b="1" sz="2600"/>
          </a:p>
        </p:txBody>
      </p:sp>
      <p:sp>
        <p:nvSpPr>
          <p:cNvPr id="480" name="Google Shape;480;p67"/>
          <p:cNvSpPr/>
          <p:nvPr/>
        </p:nvSpPr>
        <p:spPr>
          <a:xfrm>
            <a:off x="5589750" y="2466050"/>
            <a:ext cx="2090400" cy="33606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864</a:t>
            </a:r>
            <a:r>
              <a:rPr b="1" lang="en-US" sz="2600"/>
              <a:t>%</a:t>
            </a:r>
            <a:endParaRPr b="1" sz="2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8"/>
          <p:cNvSpPr txBox="1"/>
          <p:nvPr>
            <p:ph type="title"/>
          </p:nvPr>
        </p:nvSpPr>
        <p:spPr>
          <a:xfrm>
            <a:off x="457200" y="867425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 GDP per person</a:t>
            </a:r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2617"/>
            <a:ext cx="9144001" cy="492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8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8"/>
          <p:cNvSpPr txBox="1"/>
          <p:nvPr/>
        </p:nvSpPr>
        <p:spPr>
          <a:xfrm>
            <a:off x="1432675" y="2794875"/>
            <a:ext cx="3922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Markets reward  diversity, equity, and inclusion when </a:t>
            </a: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individual rights to person and property are protected in an unbiased and even-handed fashion.*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9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Middle</a:t>
            </a:r>
            <a:endParaRPr/>
          </a:p>
        </p:txBody>
      </p:sp>
      <p:pic>
        <p:nvPicPr>
          <p:cNvPr id="498" name="Google Shape;49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588" y="1941100"/>
            <a:ext cx="7762828" cy="37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9"/>
          <p:cNvSpPr txBox="1"/>
          <p:nvPr/>
        </p:nvSpPr>
        <p:spPr>
          <a:xfrm>
            <a:off x="1174200" y="5720500"/>
            <a:ext cx="3397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Expanded investment in human capital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69"/>
          <p:cNvSpPr txBox="1"/>
          <p:nvPr/>
        </p:nvSpPr>
        <p:spPr>
          <a:xfrm>
            <a:off x="4572000" y="5872900"/>
            <a:ext cx="442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% of Families Making More than Twice the Poverty Threshold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type="ctrTitle"/>
          </p:nvPr>
        </p:nvSpPr>
        <p:spPr>
          <a:xfrm>
            <a:off x="1312899" y="5108186"/>
            <a:ext cx="5613600" cy="12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Tawni Hunt Ferrarini, Professor of Economics Education</a:t>
            </a:r>
            <a:br>
              <a:rPr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Lindenwood University </a:t>
            </a:r>
            <a:r>
              <a:rPr b="0" i="0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tawni.ferrarini@gmail.com</a:t>
            </a:r>
            <a:r>
              <a:rPr b="0" i="0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Tawni.org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4" name="Google Shape;234;p43"/>
          <p:cNvSpPr txBox="1"/>
          <p:nvPr/>
        </p:nvSpPr>
        <p:spPr>
          <a:xfrm>
            <a:off x="1565425" y="3988350"/>
            <a:ext cx="6900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economics webinar, we apply the tools of economists and other social scientists to </a:t>
            </a:r>
            <a:endParaRPr sz="1200">
              <a:solidFill>
                <a:srgbClr val="474747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Investigate the origins of the African American Middle Class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Identify the link between the investment in human capital and internal migration and, on average, an increase in real income per person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Describe the relationship between investment and “free” labor markets and lifting people to new </a:t>
            </a:r>
            <a:r>
              <a:rPr lang="en-US" sz="1800"/>
              <a:t>standards of living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45454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8263" y="1286375"/>
            <a:ext cx="5727476" cy="26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0"/>
          <p:cNvSpPr txBox="1"/>
          <p:nvPr>
            <p:ph type="title"/>
          </p:nvPr>
        </p:nvSpPr>
        <p:spPr>
          <a:xfrm>
            <a:off x="457200" y="914400"/>
            <a:ext cx="8229600" cy="452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Social, Political, Business, and Economic Approaches to Advancements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1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</a:t>
            </a:r>
            <a:endParaRPr/>
          </a:p>
        </p:txBody>
      </p:sp>
      <p:sp>
        <p:nvSpPr>
          <p:cNvPr id="513" name="Google Shape;513;p71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400"/>
              <a:buChar char="•"/>
            </a:pP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In 1954, the U.S. Supreme Court declared state-sponsored school segregation to be unconstitutional.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  <a:p>
            <a:pPr indent="-3810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400"/>
              <a:buChar char="•"/>
            </a:pP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See</a:t>
            </a: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000" u="sng">
                <a:solidFill>
                  <a:srgbClr val="FA2B5C"/>
                </a:solidFill>
                <a:latin typeface="Gill Sans"/>
                <a:ea typeface="Gill Sans"/>
                <a:cs typeface="Gill Sans"/>
                <a:sym typeface="Gill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Brown v. Board of Education (1954)</a:t>
            </a: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400"/>
              <a:buChar char="•"/>
            </a:pP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Yet, some markets abandoned racial segregation well before more court decisions and the passage of the </a:t>
            </a:r>
            <a:r>
              <a:rPr lang="en-US" sz="2400" u="sng">
                <a:solidFill>
                  <a:srgbClr val="FA2B5C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Civil Rights Act of 1964</a:t>
            </a: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 and the </a:t>
            </a:r>
            <a:r>
              <a:rPr lang="en-US" sz="2400" u="sng">
                <a:solidFill>
                  <a:srgbClr val="FA2B5C"/>
                </a:solidFill>
                <a:latin typeface="Gill Sans"/>
                <a:ea typeface="Gill Sans"/>
                <a:cs typeface="Gill Sans"/>
                <a:sym typeface="Gill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Voting Rights Act of 1965</a:t>
            </a: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  <a:p>
            <a:pPr indent="-3810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400"/>
              <a:buFont typeface="Gill Sans"/>
              <a:buChar char="•"/>
            </a:pP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Consider baseball and the experiences of skilled </a:t>
            </a: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athletes</a:t>
            </a:r>
            <a:r>
              <a:rPr lang="en-US" sz="2400">
                <a:latin typeface="Gill Sans"/>
                <a:ea typeface="Gill Sans"/>
                <a:cs typeface="Gill Sans"/>
                <a:sym typeface="Gill Sans"/>
              </a:rPr>
              <a:t> like Jackie Robinson.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2"/>
          <p:cNvSpPr txBox="1"/>
          <p:nvPr>
            <p:ph type="title"/>
          </p:nvPr>
        </p:nvSpPr>
        <p:spPr>
          <a:xfrm>
            <a:off x="151500" y="1069850"/>
            <a:ext cx="8535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Active Lear</a:t>
            </a:r>
            <a:r>
              <a:rPr lang="en-US" sz="5500">
                <a:solidFill>
                  <a:srgbClr val="005CB8"/>
                </a:solidFill>
              </a:rPr>
              <a:t>ning</a:t>
            </a:r>
            <a:r>
              <a:rPr lang="en-US" sz="5500"/>
              <a:t>:</a:t>
            </a:r>
            <a:r>
              <a:rPr lang="en-US" sz="4000"/>
              <a:t> </a:t>
            </a:r>
            <a:r>
              <a:rPr b="0" lang="en-US" sz="4000">
                <a:solidFill>
                  <a:schemeClr val="dk2"/>
                </a:solidFill>
              </a:rPr>
              <a:t>Let’s investigate.</a:t>
            </a:r>
            <a:r>
              <a:rPr lang="en-US" sz="5500"/>
              <a:t> </a:t>
            </a:r>
            <a:endParaRPr b="1" sz="5500"/>
          </a:p>
        </p:txBody>
      </p:sp>
      <p:sp>
        <p:nvSpPr>
          <p:cNvPr id="520" name="Google Shape;520;p72"/>
          <p:cNvSpPr txBox="1"/>
          <p:nvPr>
            <p:ph idx="4294967295" type="body"/>
          </p:nvPr>
        </p:nvSpPr>
        <p:spPr>
          <a:xfrm>
            <a:off x="-750" y="1955775"/>
            <a:ext cx="9144000" cy="45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Read about Clifton Taulbert at </a:t>
            </a:r>
            <a:r>
              <a:rPr lang="en-US" sz="2500" u="sng">
                <a:solidFill>
                  <a:schemeClr val="hlink"/>
                </a:solidFill>
                <a:hlinkClick r:id="rId3"/>
              </a:rPr>
              <a:t>cliftontaulbert.com/about-clifton-taulbert/</a:t>
            </a:r>
            <a:r>
              <a:rPr lang="en-US" sz="2500"/>
              <a:t>. </a:t>
            </a:r>
            <a:endParaRPr sz="25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Summarize his investment in education and migration experience. </a:t>
            </a:r>
            <a:endParaRPr sz="25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Link “success” to his investment in human capital and “migration”.</a:t>
            </a:r>
            <a:endParaRPr sz="2500"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t/>
            </a:r>
            <a:endParaRPr sz="2750"/>
          </a:p>
        </p:txBody>
      </p:sp>
      <p:pic>
        <p:nvPicPr>
          <p:cNvPr id="521" name="Google Shape;52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850" y="3653574"/>
            <a:ext cx="9143999" cy="348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2">
            <a:hlinkClick r:id="rId7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72"/>
          <p:cNvSpPr txBox="1"/>
          <p:nvPr/>
        </p:nvSpPr>
        <p:spPr>
          <a:xfrm>
            <a:off x="2442575" y="234875"/>
            <a:ext cx="4157100" cy="615600"/>
          </a:xfrm>
          <a:prstGeom prst="rect">
            <a:avLst/>
          </a:prstGeom>
          <a:solidFill>
            <a:srgbClr val="005CB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 Influences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76575" y="3647913"/>
            <a:ext cx="1060650" cy="10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3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Reflections</a:t>
            </a:r>
            <a:endParaRPr/>
          </a:p>
        </p:txBody>
      </p:sp>
      <p:sp>
        <p:nvSpPr>
          <p:cNvPr id="532" name="Google Shape;532;p73"/>
          <p:cNvSpPr txBox="1"/>
          <p:nvPr>
            <p:ph idx="1" type="body"/>
          </p:nvPr>
        </p:nvSpPr>
        <p:spPr>
          <a:xfrm>
            <a:off x="140925" y="2377450"/>
            <a:ext cx="8830800" cy="37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How did Clifton increase his human capital other than be gaining more time in school?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How was his investment in human capital similar to his investments in buildings, ice machines, and more?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How is “migration” a means by which a person can seek and find more “profitable” opportunities?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How can someone like Clifton achieve middle-income status even if they are not born into this class?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875" y="1268278"/>
            <a:ext cx="5984026" cy="25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74"/>
          <p:cNvSpPr txBox="1"/>
          <p:nvPr/>
        </p:nvSpPr>
        <p:spPr>
          <a:xfrm>
            <a:off x="3992675" y="1831925"/>
            <a:ext cx="1808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Lebron James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40290"/>
            <a:ext cx="3840275" cy="240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9613" y="4444375"/>
            <a:ext cx="284797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5"/>
          <p:cNvSpPr txBox="1"/>
          <p:nvPr>
            <p:ph type="title"/>
          </p:nvPr>
        </p:nvSpPr>
        <p:spPr>
          <a:xfrm>
            <a:off x="628650" y="-13220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500"/>
              <a:t>Once Over Lightly</a:t>
            </a:r>
            <a:endParaRPr sz="5500"/>
          </a:p>
        </p:txBody>
      </p:sp>
      <p:sp>
        <p:nvSpPr>
          <p:cNvPr id="548" name="Google Shape;548;p75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Investigate NVECS 1</a:t>
            </a: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5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Economic </a:t>
            </a: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Growth via </a:t>
            </a:r>
            <a:r>
              <a:rPr lang="en-US" sz="20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6 Core Principles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Explore the </a:t>
            </a: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economics of human capital and labor migration (free to choose)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Link investments in human capital and labor migration to economic growth and prosperity within the middle class</a:t>
            </a:r>
            <a:endParaRPr sz="2000">
              <a:latin typeface="Gill Sans"/>
              <a:ea typeface="Gill Sans"/>
              <a:cs typeface="Gill Sans"/>
              <a:sym typeface="Gill Sans"/>
            </a:endParaRPr>
          </a:p>
          <a:p>
            <a:pPr indent="-2498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2000"/>
              <a:buFont typeface="Gill Sans"/>
              <a:buAutoNum type="arabicPeriod"/>
            </a:pP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Link markets that reward laborers (and entrepreneurs) for advancing the people in low-, middle-, and high-income groups</a:t>
            </a:r>
            <a:endParaRPr sz="2000"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Conclusions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References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Questions and Answers</a:t>
            </a:r>
            <a:endParaRPr sz="3600"/>
          </a:p>
        </p:txBody>
      </p:sp>
      <p:sp>
        <p:nvSpPr>
          <p:cNvPr id="549" name="Google Shape;549;p75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0" name="Google Shape;550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6175" y="4287446"/>
            <a:ext cx="1942650" cy="24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5"/>
          <p:cNvSpPr txBox="1"/>
          <p:nvPr/>
        </p:nvSpPr>
        <p:spPr>
          <a:xfrm>
            <a:off x="5483175" y="5776625"/>
            <a:ext cx="150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Ch27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6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6"/>
          <p:cNvSpPr/>
          <p:nvPr/>
        </p:nvSpPr>
        <p:spPr>
          <a:xfrm>
            <a:off x="307282" y="1022350"/>
            <a:ext cx="532209" cy="2095501"/>
          </a:xfrm>
          <a:custGeom>
            <a:rect b="b" l="l" r="r" t="t"/>
            <a:pathLst>
              <a:path extrusionOk="0" h="1363" w="447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6"/>
          <p:cNvSpPr/>
          <p:nvPr/>
        </p:nvSpPr>
        <p:spPr>
          <a:xfrm>
            <a:off x="307282" y="837744"/>
            <a:ext cx="302419" cy="1705431"/>
          </a:xfrm>
          <a:custGeom>
            <a:rect b="b" l="l" r="r" t="t"/>
            <a:pathLst>
              <a:path extrusionOk="0" h="1109" w="254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76"/>
          <p:cNvSpPr/>
          <p:nvPr/>
        </p:nvSpPr>
        <p:spPr>
          <a:xfrm>
            <a:off x="483495" y="640894"/>
            <a:ext cx="126206" cy="1713195"/>
          </a:xfrm>
          <a:custGeom>
            <a:rect b="b" l="l" r="r" t="t"/>
            <a:pathLst>
              <a:path extrusionOk="0" h="1114" w="106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76"/>
          <p:cNvSpPr/>
          <p:nvPr/>
        </p:nvSpPr>
        <p:spPr>
          <a:xfrm>
            <a:off x="8417402" y="635716"/>
            <a:ext cx="246459" cy="1742360"/>
          </a:xfrm>
          <a:custGeom>
            <a:rect b="b" l="l" r="r" t="t"/>
            <a:pathLst>
              <a:path extrusionOk="0" h="1114" w="207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76"/>
          <p:cNvSpPr/>
          <p:nvPr/>
        </p:nvSpPr>
        <p:spPr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6"/>
          <p:cNvSpPr txBox="1"/>
          <p:nvPr>
            <p:ph type="title"/>
          </p:nvPr>
        </p:nvSpPr>
        <p:spPr>
          <a:xfrm>
            <a:off x="718879" y="800392"/>
            <a:ext cx="7698523" cy="12121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 b="1" sz="3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76"/>
          <p:cNvSpPr txBox="1"/>
          <p:nvPr>
            <p:ph idx="1" type="body"/>
          </p:nvPr>
        </p:nvSpPr>
        <p:spPr>
          <a:xfrm>
            <a:off x="1025718" y="2490436"/>
            <a:ext cx="7281746" cy="3567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1400"/>
              <a:t>Buck, J. (2020, April 14). </a:t>
            </a:r>
            <a:r>
              <a:rPr i="1" lang="en-US" sz="1400"/>
              <a:t>Jackie Robinson and Jack Buck | KMOX - Podcast</a:t>
            </a:r>
            <a:r>
              <a:rPr lang="en-US" sz="1400"/>
              <a:t>. YouTube. Retrieved February 3, 2022, from 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https://www.youtube.com/watch?v=ibmOfEQs1qY</a:t>
            </a:r>
            <a:r>
              <a:rPr lang="en-US" sz="1400"/>
              <a:t>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1400"/>
              <a:t>Wesson, S. (2013, February 12). The Great Migration in Library of Congress primary sources. The Great Migration in Library of Congress Primary Sources | Teaching with the Library of Congress. Retrieved February 22, 2022, from </a:t>
            </a:r>
            <a:r>
              <a:rPr lang="en-US" sz="1400" u="sng">
                <a:solidFill>
                  <a:schemeClr val="hlink"/>
                </a:solidFill>
                <a:hlinkClick r:id="rId4"/>
              </a:rPr>
              <a:t>https://blogs.loc.gov/teachers/2013/02/the-great-migration-in-library-of-congress-primary-sources/</a:t>
            </a:r>
            <a:r>
              <a:rPr lang="en-US" sz="1400"/>
              <a:t>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1400"/>
              <a:t>Schug, M. C., Wood, W. C., Ferrarini, T. H., &amp; Niederjohn, M. S. (2019). </a:t>
            </a:r>
            <a:r>
              <a:rPr i="1" lang="en-US" sz="1400"/>
              <a:t>Economic episodes in American history</a:t>
            </a:r>
            <a:r>
              <a:rPr lang="en-US" sz="1400"/>
              <a:t>. Wohl Publishing.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1400"/>
              <a:t>Wesson, S. (2013, February 12). </a:t>
            </a:r>
            <a:r>
              <a:rPr i="1" lang="en-US" sz="1400"/>
              <a:t>The Great Migration in Library of Congress primary sources</a:t>
            </a:r>
            <a:r>
              <a:rPr lang="en-US" sz="1400"/>
              <a:t>. The Great Migration in Library of Congress Primary Sources | Teaching with the Library of Congress. Retrieved February 22, 2022, from </a:t>
            </a:r>
            <a:r>
              <a:rPr lang="en-US" sz="1400" u="sng">
                <a:solidFill>
                  <a:schemeClr val="hlink"/>
                </a:solidFill>
                <a:hlinkClick r:id="rId5"/>
              </a:rPr>
              <a:t>https://blogs.loc.gov/teachers/2013/02/the-great-migration-in-library-of-congress-primary-sources/</a:t>
            </a:r>
            <a:r>
              <a:rPr lang="en-US" sz="1400"/>
              <a:t> </a:t>
            </a:r>
            <a:endParaRPr sz="14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questions" id="570" name="Google Shape;57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71" y="1989424"/>
            <a:ext cx="5927859" cy="3900488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1" name="Google Shape;571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850" y="1252253"/>
            <a:ext cx="1207725" cy="15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7">
            <a:hlinkClick r:id="rId7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8"/>
          <p:cNvSpPr txBox="1"/>
          <p:nvPr>
            <p:ph type="ctrTitle"/>
          </p:nvPr>
        </p:nvSpPr>
        <p:spPr>
          <a:xfrm>
            <a:off x="756139" y="114568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579" name="Google Shape;579;p7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80" name="Google Shape;58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8479" y="2622632"/>
            <a:ext cx="2378111" cy="23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116" y="2690224"/>
            <a:ext cx="4725800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78"/>
          <p:cNvSpPr/>
          <p:nvPr/>
        </p:nvSpPr>
        <p:spPr>
          <a:xfrm>
            <a:off x="4450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585" name="Google Shape;585;p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DBD5">
                <a:alpha val="0"/>
              </a:srgbClr>
            </a:gs>
            <a:gs pos="100000">
              <a:schemeClr val="lt2"/>
            </a:gs>
          </a:gsLst>
          <a:lin ang="5400700" scaled="0"/>
        </a:gra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>
            <p:ph type="ctrTitle"/>
          </p:nvPr>
        </p:nvSpPr>
        <p:spPr>
          <a:xfrm>
            <a:off x="1813334" y="802298"/>
            <a:ext cx="6477900" cy="2541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r>
              <a:rPr lang="en-US" sz="4000"/>
              <a:t>Education and Income Gains</a:t>
            </a:r>
            <a:endParaRPr/>
          </a:p>
        </p:txBody>
      </p:sp>
      <p:pic>
        <p:nvPicPr>
          <p:cNvPr descr="Image result for Question Mark" id="241" name="Google Shape;24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9606" y="4354311"/>
            <a:ext cx="1614487" cy="848157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3350" y="0"/>
            <a:ext cx="1060650" cy="10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4" title="OUTPUT"/>
          <p:cNvSpPr/>
          <p:nvPr/>
        </p:nvSpPr>
        <p:spPr>
          <a:xfrm>
            <a:off x="892475" y="3798825"/>
            <a:ext cx="3078600" cy="1889700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EDUCATION</a:t>
            </a:r>
            <a:endParaRPr b="1" sz="2000"/>
          </a:p>
        </p:txBody>
      </p:sp>
      <p:sp>
        <p:nvSpPr>
          <p:cNvPr id="244" name="Google Shape;244;p44"/>
          <p:cNvSpPr/>
          <p:nvPr/>
        </p:nvSpPr>
        <p:spPr>
          <a:xfrm>
            <a:off x="5762625" y="3833525"/>
            <a:ext cx="3078600" cy="1889700"/>
          </a:xfrm>
          <a:prstGeom prst="beve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INCOME</a:t>
            </a:r>
            <a:endParaRPr b="1" sz="2300"/>
          </a:p>
        </p:txBody>
      </p:sp>
      <p:sp>
        <p:nvSpPr>
          <p:cNvPr id="245" name="Google Shape;245;p44"/>
          <p:cNvSpPr/>
          <p:nvPr/>
        </p:nvSpPr>
        <p:spPr>
          <a:xfrm>
            <a:off x="281825" y="328800"/>
            <a:ext cx="5754000" cy="17379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/>
              <a:t>How are investments in human capital and growth in real income per person related? </a:t>
            </a:r>
            <a:endParaRPr sz="2300"/>
          </a:p>
        </p:txBody>
      </p:sp>
      <p:pic>
        <p:nvPicPr>
          <p:cNvPr id="246" name="Google Shape;246;p4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>
            <a:hlinkClick r:id="rId7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4627" y="1434856"/>
            <a:ext cx="4689901" cy="20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5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0125" y="1230250"/>
            <a:ext cx="1060650" cy="10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2975" y="3674356"/>
            <a:ext cx="6173237" cy="2316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/>
          <p:nvPr/>
        </p:nvSpPr>
        <p:spPr>
          <a:xfrm>
            <a:off x="0" y="0"/>
            <a:ext cx="9141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6"/>
          <p:cNvSpPr/>
          <p:nvPr/>
        </p:nvSpPr>
        <p:spPr>
          <a:xfrm>
            <a:off x="3106623" y="610728"/>
            <a:ext cx="569713" cy="5710968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3108327" y="343079"/>
            <a:ext cx="361991" cy="5521416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2440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6"/>
          <p:cNvSpPr/>
          <p:nvPr/>
        </p:nvSpPr>
        <p:spPr>
          <a:xfrm>
            <a:off x="-2283" y="340424"/>
            <a:ext cx="3472604" cy="5265795"/>
          </a:xfrm>
          <a:custGeom>
            <a:rect b="b" l="l" r="r" t="t"/>
            <a:pathLst>
              <a:path extrusionOk="0" h="5265795" w="4630139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cell phone&#10;&#10;Description automatically generated" id="266" name="Google Shape;266;p4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315" y="111669"/>
            <a:ext cx="2484000" cy="62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6"/>
          <p:cNvSpPr/>
          <p:nvPr/>
        </p:nvSpPr>
        <p:spPr>
          <a:xfrm>
            <a:off x="3676335" y="1071563"/>
            <a:ext cx="5467663" cy="5242298"/>
          </a:xfrm>
          <a:custGeom>
            <a:rect b="b" l="l" r="r" t="t"/>
            <a:pathLst>
              <a:path extrusionOk="0" h="5242298" w="729021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rand — Pear Deck" id="268" name="Google Shape;26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7248" y="4042502"/>
            <a:ext cx="4515547" cy="151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6"/>
          <p:cNvSpPr txBox="1"/>
          <p:nvPr/>
        </p:nvSpPr>
        <p:spPr>
          <a:xfrm>
            <a:off x="3851636" y="1540060"/>
            <a:ext cx="5226900" cy="2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 Online Learning Practices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46"/>
          <p:cNvSpPr txBox="1"/>
          <p:nvPr/>
        </p:nvSpPr>
        <p:spPr>
          <a:xfrm>
            <a:off x="4742728" y="5675362"/>
            <a:ext cx="344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/>
          <p:nvPr>
            <p:ph type="title"/>
          </p:nvPr>
        </p:nvSpPr>
        <p:spPr>
          <a:xfrm>
            <a:off x="628650" y="-13220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277" name="Google Shape;277;p47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Investigate NVECS 1</a:t>
            </a: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5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Economic </a:t>
            </a: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Growth via </a:t>
            </a:r>
            <a:r>
              <a:rPr lang="en-US" sz="20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6 Core Principles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Explore the </a:t>
            </a: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economics of human capital and labor migration (free to choose)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Link investments in human capital and labor migration to economic growth and prosperity within the middle class</a:t>
            </a:r>
            <a:endParaRPr sz="2000">
              <a:latin typeface="Gill Sans"/>
              <a:ea typeface="Gill Sans"/>
              <a:cs typeface="Gill Sans"/>
              <a:sym typeface="Gill Sans"/>
            </a:endParaRPr>
          </a:p>
          <a:p>
            <a:pPr indent="-2498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2000"/>
              <a:buFont typeface="Gill Sans"/>
              <a:buAutoNum type="arabicPeriod"/>
            </a:pPr>
            <a:r>
              <a:rPr lang="en-US" sz="2000">
                <a:latin typeface="Gill Sans"/>
                <a:ea typeface="Gill Sans"/>
                <a:cs typeface="Gill Sans"/>
                <a:sym typeface="Gill Sans"/>
              </a:rPr>
              <a:t>Link markets that reward laborers (and entrepreneurs) for advancing the people in low-, middle-, and high-income groups</a:t>
            </a:r>
            <a:endParaRPr sz="2000"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Conclusions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References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7172" lvl="0" marL="228600" rtl="0" algn="l"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ts val="1800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Questions and Answers</a:t>
            </a:r>
            <a:endParaRPr sz="3600"/>
          </a:p>
        </p:txBody>
      </p:sp>
      <p:sp>
        <p:nvSpPr>
          <p:cNvPr id="278" name="Google Shape;278;p47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6175" y="4287446"/>
            <a:ext cx="1942650" cy="24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7"/>
          <p:cNvSpPr txBox="1"/>
          <p:nvPr/>
        </p:nvSpPr>
        <p:spPr>
          <a:xfrm>
            <a:off x="5483175" y="5776625"/>
            <a:ext cx="150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Ch27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8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Circular Flow </a:t>
            </a:r>
            <a:endParaRPr/>
          </a:p>
        </p:txBody>
      </p:sp>
      <p:sp>
        <p:nvSpPr>
          <p:cNvPr id="287" name="Google Shape;287;p4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ts val="2800"/>
              <a:buNone/>
            </a:pPr>
            <a:r>
              <a:rPr lang="en-US" sz="3600"/>
              <a:t> Connecting the dots between output and income in a simple economy.</a:t>
            </a:r>
            <a:endParaRPr sz="3600"/>
          </a:p>
        </p:txBody>
      </p:sp>
      <p:pic>
        <p:nvPicPr>
          <p:cNvPr id="288" name="Google Shape;288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8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/>
          <p:nvPr>
            <p:ph type="title"/>
          </p:nvPr>
        </p:nvSpPr>
        <p:spPr>
          <a:xfrm>
            <a:off x="640450" y="19544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5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Connecting the dots…</a:t>
            </a:r>
            <a:endParaRPr/>
          </a:p>
        </p:txBody>
      </p:sp>
      <p:sp>
        <p:nvSpPr>
          <p:cNvPr id="296" name="Google Shape;296;p49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035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900"/>
              <a:buChar char="•"/>
            </a:pPr>
            <a:r>
              <a:rPr lang="en-US" sz="2900">
                <a:latin typeface="Gill Sans"/>
                <a:ea typeface="Gill Sans"/>
                <a:cs typeface="Gill Sans"/>
                <a:sym typeface="Gill Sans"/>
              </a:rPr>
              <a:t>What is produced is consumed.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indent="-26035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900"/>
              <a:buChar char="•"/>
            </a:pPr>
            <a:r>
              <a:rPr lang="en-US" sz="2900">
                <a:latin typeface="Gill Sans"/>
                <a:ea typeface="Gill Sans"/>
                <a:cs typeface="Gill Sans"/>
                <a:sym typeface="Gill Sans"/>
              </a:rPr>
              <a:t>What is consumed is produced.</a:t>
            </a:r>
            <a:endParaRPr sz="29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Gill Sans"/>
                <a:ea typeface="Gill Sans"/>
                <a:cs typeface="Gill Sans"/>
                <a:sym typeface="Gill Sans"/>
              </a:rPr>
              <a:t>Assume limited government or stable financial institutions in a closed economy.  For the moment, that is, assume G=T=S=I=Ex=Im=0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7" name="Google Shape;297;p49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300" y="1956525"/>
            <a:ext cx="3870500" cy="39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