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392" r:id="rId4"/>
    <p:sldId id="391" r:id="rId5"/>
    <p:sldId id="393" r:id="rId6"/>
    <p:sldId id="395" r:id="rId7"/>
    <p:sldId id="327" r:id="rId8"/>
    <p:sldId id="298" r:id="rId9"/>
    <p:sldId id="330" r:id="rId10"/>
    <p:sldId id="396" r:id="rId11"/>
    <p:sldId id="397" r:id="rId12"/>
    <p:sldId id="321" r:id="rId13"/>
    <p:sldId id="332" r:id="rId14"/>
    <p:sldId id="328" r:id="rId15"/>
    <p:sldId id="363" r:id="rId16"/>
    <p:sldId id="331" r:id="rId17"/>
    <p:sldId id="333" r:id="rId18"/>
    <p:sldId id="311" r:id="rId19"/>
    <p:sldId id="364" r:id="rId20"/>
    <p:sldId id="338" r:id="rId21"/>
    <p:sldId id="339" r:id="rId22"/>
    <p:sldId id="336" r:id="rId23"/>
    <p:sldId id="340" r:id="rId24"/>
    <p:sldId id="343" r:id="rId25"/>
    <p:sldId id="344" r:id="rId26"/>
    <p:sldId id="345" r:id="rId27"/>
    <p:sldId id="346" r:id="rId28"/>
    <p:sldId id="347" r:id="rId29"/>
    <p:sldId id="349" r:id="rId30"/>
    <p:sldId id="348" r:id="rId31"/>
    <p:sldId id="350" r:id="rId32"/>
    <p:sldId id="356" r:id="rId33"/>
    <p:sldId id="351" r:id="rId34"/>
    <p:sldId id="352" r:id="rId35"/>
    <p:sldId id="353" r:id="rId36"/>
    <p:sldId id="354" r:id="rId37"/>
    <p:sldId id="355" r:id="rId38"/>
    <p:sldId id="358" r:id="rId39"/>
    <p:sldId id="357" r:id="rId40"/>
    <p:sldId id="361" r:id="rId41"/>
    <p:sldId id="362" r:id="rId42"/>
    <p:sldId id="365" r:id="rId43"/>
    <p:sldId id="366" r:id="rId44"/>
    <p:sldId id="368" r:id="rId45"/>
    <p:sldId id="369" r:id="rId46"/>
    <p:sldId id="385" r:id="rId47"/>
    <p:sldId id="370" r:id="rId48"/>
    <p:sldId id="386" r:id="rId49"/>
    <p:sldId id="382" r:id="rId50"/>
    <p:sldId id="384" r:id="rId51"/>
    <p:sldId id="387" r:id="rId52"/>
    <p:sldId id="388" r:id="rId53"/>
    <p:sldId id="389" r:id="rId54"/>
    <p:sldId id="390" r:id="rId55"/>
    <p:sldId id="399" r:id="rId56"/>
    <p:sldId id="367" r:id="rId57"/>
    <p:sldId id="398" r:id="rId58"/>
    <p:sldId id="400" r:id="rId5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4CF429-841E-49D8-8439-EAD30D52125E}"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3756673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4CF429-841E-49D8-8439-EAD30D52125E}"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256378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4CF429-841E-49D8-8439-EAD30D52125E}"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3120081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4CF429-841E-49D8-8439-EAD30D52125E}"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148879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4CF429-841E-49D8-8439-EAD30D52125E}"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17776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4CF429-841E-49D8-8439-EAD30D52125E}"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341922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4CF429-841E-49D8-8439-EAD30D52125E}"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216413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4CF429-841E-49D8-8439-EAD30D52125E}"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38099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CF429-841E-49D8-8439-EAD30D52125E}"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53459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4CF429-841E-49D8-8439-EAD30D52125E}"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125127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4CF429-841E-49D8-8439-EAD30D52125E}"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252030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CF429-841E-49D8-8439-EAD30D52125E}" type="datetimeFigureOut">
              <a:rPr lang="en-US" smtClean="0"/>
              <a:t>2/28/2022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21CF3-C84D-4B7F-9D1F-F9DE46589E8A}" type="slidenum">
              <a:rPr lang="en-US" smtClean="0"/>
              <a:t>‹#›</a:t>
            </a:fld>
            <a:endParaRPr lang="en-US"/>
          </a:p>
        </p:txBody>
      </p:sp>
    </p:spTree>
    <p:extLst>
      <p:ext uri="{BB962C8B-B14F-4D97-AF65-F5344CB8AC3E}">
        <p14:creationId xmlns:p14="http://schemas.microsoft.com/office/powerpoint/2010/main" val="3166172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conedlink.org/resources/collection/fundamentals-of-a-p-economics-webinar-serie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econedlink.org/resources/collection/ap-macroeconomics/"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econedlink.org/resources/collection/ap-microeconomics/"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econedlink.org/?s=preparing+for+the+A.P.+exam&amp;post_type=post"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councilforeconed.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524000" y="1749670"/>
            <a:ext cx="9144000" cy="2323001"/>
          </a:xfrm>
        </p:spPr>
        <p:txBody>
          <a:bodyPr>
            <a:normAutofit fontScale="90000"/>
          </a:bodyPr>
          <a:lstStyle/>
          <a:p>
            <a:r>
              <a:rPr lang="en-US" dirty="0">
                <a:latin typeface="+mn-lt"/>
              </a:rPr>
              <a:t>Gary N. Petmecky</a:t>
            </a:r>
            <a:br>
              <a:rPr lang="en-US" dirty="0">
                <a:latin typeface="+mn-lt"/>
              </a:rPr>
            </a:br>
            <a:r>
              <a:rPr lang="en-US" dirty="0">
                <a:latin typeface="+mn-lt"/>
              </a:rPr>
              <a:t>Parkview High School</a:t>
            </a:r>
            <a:br>
              <a:rPr lang="en-US" dirty="0">
                <a:latin typeface="+mn-lt"/>
              </a:rPr>
            </a:br>
            <a:r>
              <a:rPr lang="en-US" dirty="0">
                <a:latin typeface="+mn-lt"/>
              </a:rPr>
              <a:t>Lilburn, Ga</a:t>
            </a:r>
          </a:p>
        </p:txBody>
      </p:sp>
    </p:spTree>
    <p:extLst>
      <p:ext uri="{BB962C8B-B14F-4D97-AF65-F5344CB8AC3E}">
        <p14:creationId xmlns:p14="http://schemas.microsoft.com/office/powerpoint/2010/main" val="1064385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4862E9F-0F29-476D-85B6-80070E0FEF6C}"/>
              </a:ext>
            </a:extLst>
          </p:cNvPr>
          <p:cNvPicPr>
            <a:picLocks noChangeAspect="1"/>
          </p:cNvPicPr>
          <p:nvPr/>
        </p:nvPicPr>
        <p:blipFill>
          <a:blip r:embed="rId2"/>
          <a:stretch>
            <a:fillRect/>
          </a:stretch>
        </p:blipFill>
        <p:spPr>
          <a:xfrm>
            <a:off x="270005" y="636028"/>
            <a:ext cx="11651990" cy="5585944"/>
          </a:xfrm>
          <a:prstGeom prst="rect">
            <a:avLst/>
          </a:prstGeom>
        </p:spPr>
      </p:pic>
    </p:spTree>
    <p:extLst>
      <p:ext uri="{BB962C8B-B14F-4D97-AF65-F5344CB8AC3E}">
        <p14:creationId xmlns:p14="http://schemas.microsoft.com/office/powerpoint/2010/main" val="2578991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EEB174-547A-4318-88B2-2A50F0939005}"/>
              </a:ext>
            </a:extLst>
          </p:cNvPr>
          <p:cNvPicPr>
            <a:picLocks noChangeAspect="1"/>
          </p:cNvPicPr>
          <p:nvPr/>
        </p:nvPicPr>
        <p:blipFill>
          <a:blip r:embed="rId2"/>
          <a:stretch>
            <a:fillRect/>
          </a:stretch>
        </p:blipFill>
        <p:spPr>
          <a:xfrm>
            <a:off x="2125636" y="350253"/>
            <a:ext cx="7940728" cy="6157494"/>
          </a:xfrm>
          <a:prstGeom prst="rect">
            <a:avLst/>
          </a:prstGeom>
        </p:spPr>
      </p:pic>
    </p:spTree>
    <p:extLst>
      <p:ext uri="{BB962C8B-B14F-4D97-AF65-F5344CB8AC3E}">
        <p14:creationId xmlns:p14="http://schemas.microsoft.com/office/powerpoint/2010/main" val="1427329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348153" y="826476"/>
            <a:ext cx="9144000" cy="4774224"/>
          </a:xfrm>
        </p:spPr>
        <p:txBody>
          <a:bodyPr>
            <a:normAutofit fontScale="90000"/>
          </a:bodyPr>
          <a:lstStyle/>
          <a:p>
            <a:r>
              <a:rPr lang="en-US" dirty="0">
                <a:latin typeface="+mn-lt"/>
              </a:rPr>
              <a:t>Households:  This is you and me.   In the Macro Economy, our roles are to provide the factors of production to the economy and then to purchase goods and services. </a:t>
            </a:r>
          </a:p>
        </p:txBody>
      </p:sp>
    </p:spTree>
    <p:extLst>
      <p:ext uri="{BB962C8B-B14F-4D97-AF65-F5344CB8AC3E}">
        <p14:creationId xmlns:p14="http://schemas.microsoft.com/office/powerpoint/2010/main" val="36203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427285" y="914400"/>
            <a:ext cx="9144000" cy="5319346"/>
          </a:xfrm>
        </p:spPr>
        <p:txBody>
          <a:bodyPr>
            <a:normAutofit fontScale="90000"/>
          </a:bodyPr>
          <a:lstStyle/>
          <a:p>
            <a:r>
              <a:rPr lang="en-US" dirty="0">
                <a:latin typeface="+mn-lt"/>
              </a:rPr>
              <a:t>Businesses: In the Macro Economy, the role of the business is to provide goods and services.  They do this by purchasing the factors of production from the households.  </a:t>
            </a:r>
          </a:p>
        </p:txBody>
      </p:sp>
    </p:spTree>
    <p:extLst>
      <p:ext uri="{BB962C8B-B14F-4D97-AF65-F5344CB8AC3E}">
        <p14:creationId xmlns:p14="http://schemas.microsoft.com/office/powerpoint/2010/main" val="4000129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6963508" y="3042136"/>
            <a:ext cx="2604718"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3405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6963508" y="3042136"/>
            <a:ext cx="2604718"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0D1A6AA-D78B-4B31-870C-4AF5452C409D}"/>
              </a:ext>
            </a:extLst>
          </p:cNvPr>
          <p:cNvSpPr/>
          <p:nvPr/>
        </p:nvSpPr>
        <p:spPr>
          <a:xfrm>
            <a:off x="279884"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Tree>
    <p:extLst>
      <p:ext uri="{BB962C8B-B14F-4D97-AF65-F5344CB8AC3E}">
        <p14:creationId xmlns:p14="http://schemas.microsoft.com/office/powerpoint/2010/main" val="398837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7010400" y="3042136"/>
            <a:ext cx="25578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642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453661" y="677008"/>
            <a:ext cx="9144000" cy="5275384"/>
          </a:xfrm>
        </p:spPr>
        <p:txBody>
          <a:bodyPr>
            <a:normAutofit fontScale="90000"/>
          </a:bodyPr>
          <a:lstStyle/>
          <a:p>
            <a:r>
              <a:rPr lang="en-US" dirty="0">
                <a:latin typeface="+mn-lt"/>
              </a:rPr>
              <a:t>Next, we need to introduce the two markets.    </a:t>
            </a:r>
            <a:br>
              <a:rPr lang="en-US" dirty="0">
                <a:latin typeface="+mn-lt"/>
              </a:rPr>
            </a:br>
            <a:br>
              <a:rPr lang="en-US" dirty="0">
                <a:latin typeface="+mn-lt"/>
              </a:rPr>
            </a:br>
            <a:r>
              <a:rPr lang="en-US" dirty="0">
                <a:latin typeface="+mn-lt"/>
              </a:rPr>
              <a:t>A market is a mechanism that brings the buyers (demanders) and seller (suppliers) together to exchange goods and services.</a:t>
            </a:r>
          </a:p>
        </p:txBody>
      </p:sp>
    </p:spTree>
    <p:extLst>
      <p:ext uri="{BB962C8B-B14F-4D97-AF65-F5344CB8AC3E}">
        <p14:creationId xmlns:p14="http://schemas.microsoft.com/office/powerpoint/2010/main" val="1744346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453662" y="1521070"/>
            <a:ext cx="9144000" cy="3181904"/>
          </a:xfrm>
        </p:spPr>
        <p:txBody>
          <a:bodyPr>
            <a:normAutofit fontScale="90000"/>
          </a:bodyPr>
          <a:lstStyle/>
          <a:p>
            <a:r>
              <a:rPr lang="en-US" dirty="0">
                <a:latin typeface="+mn-lt"/>
              </a:rPr>
              <a:t>The product market is where households purchase goods and services and the businesses sell the goods and services.</a:t>
            </a:r>
          </a:p>
        </p:txBody>
      </p:sp>
    </p:spTree>
    <p:extLst>
      <p:ext uri="{BB962C8B-B14F-4D97-AF65-F5344CB8AC3E}">
        <p14:creationId xmlns:p14="http://schemas.microsoft.com/office/powerpoint/2010/main" val="2412169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7010400" y="3042136"/>
            <a:ext cx="25578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481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650636" y="1818167"/>
            <a:ext cx="8399585" cy="2356830"/>
          </a:xfrm>
        </p:spPr>
        <p:txBody>
          <a:bodyPr>
            <a:normAutofit fontScale="90000"/>
          </a:bodyPr>
          <a:lstStyle/>
          <a:p>
            <a:r>
              <a:rPr lang="en-US" dirty="0" err="1">
                <a:hlinkClick r:id="rId2"/>
              </a:rPr>
              <a:t>Econedlink</a:t>
            </a:r>
            <a:r>
              <a:rPr lang="en-US" dirty="0">
                <a:hlinkClick r:id="rId2"/>
              </a:rPr>
              <a:t> Fundamentals of A.P. Economics Webinar Series</a:t>
            </a:r>
            <a:endParaRPr lang="en-US" dirty="0"/>
          </a:p>
        </p:txBody>
      </p:sp>
    </p:spTree>
    <p:extLst>
      <p:ext uri="{BB962C8B-B14F-4D97-AF65-F5344CB8AC3E}">
        <p14:creationId xmlns:p14="http://schemas.microsoft.com/office/powerpoint/2010/main" val="3344766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Product Market</a:t>
            </a:r>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7010400" y="3042136"/>
            <a:ext cx="25578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CA2367D-C1DF-4023-A92C-E68896167F78}"/>
              </a:ext>
            </a:extLst>
          </p:cNvPr>
          <p:cNvSpPr txBox="1"/>
          <p:nvPr/>
        </p:nvSpPr>
        <p:spPr>
          <a:xfrm>
            <a:off x="1395045" y="318651"/>
            <a:ext cx="2612895" cy="461665"/>
          </a:xfrm>
          <a:prstGeom prst="rect">
            <a:avLst/>
          </a:prstGeom>
          <a:noFill/>
        </p:spPr>
        <p:txBody>
          <a:bodyPr wrap="none" rtlCol="0">
            <a:spAutoFit/>
          </a:bodyPr>
          <a:lstStyle/>
          <a:p>
            <a:r>
              <a:rPr lang="en-US" sz="2400" dirty="0">
                <a:solidFill>
                  <a:srgbClr val="FF0000"/>
                </a:solidFill>
              </a:rPr>
              <a:t>Goods and Services</a:t>
            </a:r>
          </a:p>
        </p:txBody>
      </p:sp>
      <p:sp>
        <p:nvSpPr>
          <p:cNvPr id="24" name="TextBox 23">
            <a:extLst>
              <a:ext uri="{FF2B5EF4-FFF2-40B4-BE49-F238E27FC236}">
                <a16:creationId xmlns:a16="http://schemas.microsoft.com/office/drawing/2014/main" id="{B99A91A9-D072-4D92-B903-F5469A29D30D}"/>
              </a:ext>
            </a:extLst>
          </p:cNvPr>
          <p:cNvSpPr txBox="1"/>
          <p:nvPr/>
        </p:nvSpPr>
        <p:spPr>
          <a:xfrm>
            <a:off x="8528539" y="375768"/>
            <a:ext cx="2612895" cy="461665"/>
          </a:xfrm>
          <a:prstGeom prst="rect">
            <a:avLst/>
          </a:prstGeom>
          <a:noFill/>
        </p:spPr>
        <p:txBody>
          <a:bodyPr wrap="none" rtlCol="0">
            <a:spAutoFit/>
          </a:bodyPr>
          <a:lstStyle/>
          <a:p>
            <a:r>
              <a:rPr lang="en-US" sz="2400" dirty="0">
                <a:solidFill>
                  <a:srgbClr val="FF0000"/>
                </a:solidFill>
              </a:rPr>
              <a:t>Goods and Services</a:t>
            </a:r>
          </a:p>
        </p:txBody>
      </p:sp>
      <p:sp>
        <p:nvSpPr>
          <p:cNvPr id="3" name="TextBox 2">
            <a:extLst>
              <a:ext uri="{FF2B5EF4-FFF2-40B4-BE49-F238E27FC236}">
                <a16:creationId xmlns:a16="http://schemas.microsoft.com/office/drawing/2014/main" id="{BDAC24EF-C044-4B57-B858-9213811668B7}"/>
              </a:ext>
            </a:extLst>
          </p:cNvPr>
          <p:cNvSpPr txBox="1"/>
          <p:nvPr/>
        </p:nvSpPr>
        <p:spPr>
          <a:xfrm>
            <a:off x="1395045" y="1037493"/>
            <a:ext cx="3203441" cy="369332"/>
          </a:xfrm>
          <a:prstGeom prst="rect">
            <a:avLst/>
          </a:prstGeom>
          <a:noFill/>
        </p:spPr>
        <p:txBody>
          <a:bodyPr wrap="none" rtlCol="0">
            <a:spAutoFit/>
          </a:bodyPr>
          <a:lstStyle/>
          <a:p>
            <a:r>
              <a:rPr lang="en-US" dirty="0">
                <a:solidFill>
                  <a:srgbClr val="FF0000"/>
                </a:solidFill>
              </a:rPr>
              <a:t>Payment for Goods and Services</a:t>
            </a:r>
          </a:p>
        </p:txBody>
      </p:sp>
      <p:sp>
        <p:nvSpPr>
          <p:cNvPr id="33" name="TextBox 32">
            <a:extLst>
              <a:ext uri="{FF2B5EF4-FFF2-40B4-BE49-F238E27FC236}">
                <a16:creationId xmlns:a16="http://schemas.microsoft.com/office/drawing/2014/main" id="{102D1B1D-A48D-4296-A77B-3E9C48385268}"/>
              </a:ext>
            </a:extLst>
          </p:cNvPr>
          <p:cNvSpPr txBox="1"/>
          <p:nvPr/>
        </p:nvSpPr>
        <p:spPr>
          <a:xfrm>
            <a:off x="7439702" y="1226552"/>
            <a:ext cx="3203441" cy="369332"/>
          </a:xfrm>
          <a:prstGeom prst="rect">
            <a:avLst/>
          </a:prstGeom>
          <a:noFill/>
        </p:spPr>
        <p:txBody>
          <a:bodyPr wrap="none" rtlCol="0">
            <a:spAutoFit/>
          </a:bodyPr>
          <a:lstStyle/>
          <a:p>
            <a:r>
              <a:rPr lang="en-US" dirty="0">
                <a:solidFill>
                  <a:srgbClr val="FF0000"/>
                </a:solidFill>
              </a:rPr>
              <a:t>Payment for Goods and Services</a:t>
            </a:r>
          </a:p>
        </p:txBody>
      </p:sp>
    </p:spTree>
    <p:extLst>
      <p:ext uri="{BB962C8B-B14F-4D97-AF65-F5344CB8AC3E}">
        <p14:creationId xmlns:p14="http://schemas.microsoft.com/office/powerpoint/2010/main" val="113123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418491" y="1881553"/>
            <a:ext cx="9144000" cy="2901461"/>
          </a:xfrm>
        </p:spPr>
        <p:txBody>
          <a:bodyPr>
            <a:normAutofit fontScale="90000"/>
          </a:bodyPr>
          <a:lstStyle/>
          <a:p>
            <a:r>
              <a:rPr lang="en-US" dirty="0">
                <a:latin typeface="+mn-lt"/>
              </a:rPr>
              <a:t>The second market in the circular flow model is the factor market.  This is sometimes called the resource market.</a:t>
            </a:r>
          </a:p>
        </p:txBody>
      </p:sp>
    </p:spTree>
    <p:extLst>
      <p:ext uri="{BB962C8B-B14F-4D97-AF65-F5344CB8AC3E}">
        <p14:creationId xmlns:p14="http://schemas.microsoft.com/office/powerpoint/2010/main" val="713574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7010400" y="3042136"/>
            <a:ext cx="25578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8105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418492" y="1670539"/>
            <a:ext cx="9144000" cy="3181904"/>
          </a:xfrm>
        </p:spPr>
        <p:txBody>
          <a:bodyPr>
            <a:normAutofit fontScale="90000"/>
          </a:bodyPr>
          <a:lstStyle/>
          <a:p>
            <a:r>
              <a:rPr lang="en-US" dirty="0">
                <a:latin typeface="+mn-lt"/>
              </a:rPr>
              <a:t>The factor market is where businesses purchase factors of production that the households sell. </a:t>
            </a:r>
          </a:p>
        </p:txBody>
      </p:sp>
    </p:spTree>
    <p:extLst>
      <p:ext uri="{BB962C8B-B14F-4D97-AF65-F5344CB8AC3E}">
        <p14:creationId xmlns:p14="http://schemas.microsoft.com/office/powerpoint/2010/main" val="2374804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418492" y="1670539"/>
            <a:ext cx="9144000" cy="3181904"/>
          </a:xfrm>
        </p:spPr>
        <p:txBody>
          <a:bodyPr>
            <a:normAutofit fontScale="90000"/>
          </a:bodyPr>
          <a:lstStyle/>
          <a:p>
            <a:r>
              <a:rPr lang="en-US" dirty="0">
                <a:latin typeface="+mn-lt"/>
              </a:rPr>
              <a:t>The factor market is where businesses purchase factors of production that the households sell. </a:t>
            </a:r>
          </a:p>
        </p:txBody>
      </p:sp>
    </p:spTree>
    <p:extLst>
      <p:ext uri="{BB962C8B-B14F-4D97-AF65-F5344CB8AC3E}">
        <p14:creationId xmlns:p14="http://schemas.microsoft.com/office/powerpoint/2010/main" val="3769858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7010400" y="3042136"/>
            <a:ext cx="25578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rgbClr val="FF0000"/>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rgbClr val="FF0000"/>
                </a:solidFill>
              </a:rPr>
              <a:t>Land, Labor, Capital, Entrepreneurship</a:t>
            </a:r>
          </a:p>
        </p:txBody>
      </p:sp>
    </p:spTree>
    <p:extLst>
      <p:ext uri="{BB962C8B-B14F-4D97-AF65-F5344CB8AC3E}">
        <p14:creationId xmlns:p14="http://schemas.microsoft.com/office/powerpoint/2010/main" val="314497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4">
                                            <p:txEl>
                                              <p:pRg st="0" end="0"/>
                                            </p:txEl>
                                          </p:spTgt>
                                        </p:tgtEl>
                                        <p:attrNameLst>
                                          <p:attrName>style.visibility</p:attrName>
                                        </p:attrNameLst>
                                      </p:cBhvr>
                                      <p:to>
                                        <p:strVal val="visible"/>
                                      </p:to>
                                    </p:set>
                                    <p:animEffect transition="in" filter="fade">
                                      <p:cBhvr>
                                        <p:cTn id="14" dur="1000"/>
                                        <p:tgtEl>
                                          <p:spTgt spid="24">
                                            <p:txEl>
                                              <p:pRg st="0" end="0"/>
                                            </p:txEl>
                                          </p:spTgt>
                                        </p:tgtEl>
                                      </p:cBhvr>
                                    </p:animEffect>
                                    <p:anim calcmode="lin" valueType="num">
                                      <p:cBhvr>
                                        <p:cTn id="15"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348154" y="1143456"/>
            <a:ext cx="9144000" cy="4571088"/>
          </a:xfrm>
        </p:spPr>
        <p:txBody>
          <a:bodyPr>
            <a:normAutofit fontScale="90000"/>
          </a:bodyPr>
          <a:lstStyle/>
          <a:p>
            <a:r>
              <a:rPr lang="en-US" dirty="0">
                <a:latin typeface="+mn-lt"/>
              </a:rPr>
              <a:t>All of the factors are “owned” by the households.  They sell these factors to the businesses.</a:t>
            </a:r>
            <a:br>
              <a:rPr lang="en-US" dirty="0">
                <a:latin typeface="+mn-lt"/>
              </a:rPr>
            </a:br>
            <a:br>
              <a:rPr lang="en-US" dirty="0">
                <a:latin typeface="+mn-lt"/>
              </a:rPr>
            </a:br>
            <a:r>
              <a:rPr lang="en-US" dirty="0">
                <a:latin typeface="+mn-lt"/>
              </a:rPr>
              <a:t>The payments for these factors have specific names. </a:t>
            </a:r>
          </a:p>
        </p:txBody>
      </p:sp>
    </p:spTree>
    <p:extLst>
      <p:ext uri="{BB962C8B-B14F-4D97-AF65-F5344CB8AC3E}">
        <p14:creationId xmlns:p14="http://schemas.microsoft.com/office/powerpoint/2010/main" val="2797847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142999"/>
            <a:ext cx="11034347" cy="3876497"/>
          </a:xfrm>
        </p:spPr>
        <p:txBody>
          <a:bodyPr>
            <a:normAutofit/>
          </a:bodyPr>
          <a:lstStyle/>
          <a:p>
            <a:r>
              <a:rPr lang="en-US" sz="4800" dirty="0">
                <a:latin typeface="+mn-lt"/>
              </a:rPr>
              <a:t>The payment for land is </a:t>
            </a:r>
            <a:r>
              <a:rPr lang="en-US" sz="4800" u="sng" dirty="0">
                <a:latin typeface="+mn-lt"/>
              </a:rPr>
              <a:t>rent</a:t>
            </a:r>
            <a:r>
              <a:rPr lang="en-US" sz="4800" dirty="0">
                <a:latin typeface="+mn-lt"/>
              </a:rPr>
              <a:t>.</a:t>
            </a:r>
            <a:br>
              <a:rPr lang="en-US" sz="4800" dirty="0">
                <a:latin typeface="+mn-lt"/>
              </a:rPr>
            </a:br>
            <a:r>
              <a:rPr lang="en-US" sz="4800" dirty="0">
                <a:latin typeface="+mn-lt"/>
              </a:rPr>
              <a:t>The payment for labor is </a:t>
            </a:r>
            <a:r>
              <a:rPr lang="en-US" sz="4800" u="sng" dirty="0">
                <a:latin typeface="+mn-lt"/>
              </a:rPr>
              <a:t>wages</a:t>
            </a:r>
            <a:r>
              <a:rPr lang="en-US" sz="4800" dirty="0">
                <a:latin typeface="+mn-lt"/>
              </a:rPr>
              <a:t>.</a:t>
            </a:r>
            <a:br>
              <a:rPr lang="en-US" sz="4800" dirty="0">
                <a:latin typeface="+mn-lt"/>
              </a:rPr>
            </a:br>
            <a:r>
              <a:rPr lang="en-US" sz="4800" dirty="0">
                <a:latin typeface="+mn-lt"/>
              </a:rPr>
              <a:t>The payment for capital is </a:t>
            </a:r>
            <a:r>
              <a:rPr lang="en-US" sz="4800" u="sng" dirty="0">
                <a:latin typeface="+mn-lt"/>
              </a:rPr>
              <a:t>interest</a:t>
            </a:r>
            <a:r>
              <a:rPr lang="en-US" sz="4800" dirty="0">
                <a:latin typeface="+mn-lt"/>
              </a:rPr>
              <a:t>.</a:t>
            </a:r>
            <a:br>
              <a:rPr lang="en-US" sz="4800" dirty="0">
                <a:latin typeface="+mn-lt"/>
              </a:rPr>
            </a:br>
            <a:r>
              <a:rPr lang="en-US" sz="4800" dirty="0">
                <a:latin typeface="+mn-lt"/>
              </a:rPr>
              <a:t>The payment to the entrepreneur is </a:t>
            </a:r>
            <a:r>
              <a:rPr lang="en-US" sz="4800" u="sng" dirty="0">
                <a:latin typeface="+mn-lt"/>
              </a:rPr>
              <a:t>profit</a:t>
            </a:r>
            <a:r>
              <a:rPr lang="en-US" sz="4800" dirty="0">
                <a:latin typeface="+mn-lt"/>
              </a:rPr>
              <a:t>.</a:t>
            </a:r>
          </a:p>
        </p:txBody>
      </p:sp>
    </p:spTree>
    <p:extLst>
      <p:ext uri="{BB962C8B-B14F-4D97-AF65-F5344CB8AC3E}">
        <p14:creationId xmlns:p14="http://schemas.microsoft.com/office/powerpoint/2010/main" val="1620026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7010400" y="3042136"/>
            <a:ext cx="25578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rgbClr val="FF0000"/>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rgbClr val="FF0000"/>
                </a:solidFill>
              </a:rPr>
              <a:t>Rent, wages, interest, profit</a:t>
            </a:r>
          </a:p>
        </p:txBody>
      </p:sp>
    </p:spTree>
    <p:extLst>
      <p:ext uri="{BB962C8B-B14F-4D97-AF65-F5344CB8AC3E}">
        <p14:creationId xmlns:p14="http://schemas.microsoft.com/office/powerpoint/2010/main" val="138420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987061"/>
            <a:ext cx="11034347" cy="2311465"/>
          </a:xfrm>
        </p:spPr>
        <p:txBody>
          <a:bodyPr>
            <a:normAutofit/>
          </a:bodyPr>
          <a:lstStyle/>
          <a:p>
            <a:r>
              <a:rPr lang="en-US" sz="4800" dirty="0">
                <a:latin typeface="+mn-lt"/>
              </a:rPr>
              <a:t>Putting both markets together we get the basic circular flow model.   It includes two of the four aggregates in macroeconomics.  </a:t>
            </a:r>
          </a:p>
        </p:txBody>
      </p:sp>
    </p:spTree>
    <p:extLst>
      <p:ext uri="{BB962C8B-B14F-4D97-AF65-F5344CB8AC3E}">
        <p14:creationId xmlns:p14="http://schemas.microsoft.com/office/powerpoint/2010/main" val="129205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799492" y="1796902"/>
            <a:ext cx="8399585" cy="1718877"/>
          </a:xfrm>
        </p:spPr>
        <p:txBody>
          <a:bodyPr>
            <a:normAutofit fontScale="90000"/>
          </a:bodyPr>
          <a:lstStyle/>
          <a:p>
            <a:r>
              <a:rPr lang="en-US" dirty="0" err="1">
                <a:hlinkClick r:id="rId2"/>
              </a:rPr>
              <a:t>Econedlink</a:t>
            </a:r>
            <a:r>
              <a:rPr lang="en-US" dirty="0">
                <a:hlinkClick r:id="rId2"/>
              </a:rPr>
              <a:t> AP Macroeconomics Collection</a:t>
            </a:r>
            <a:endParaRPr lang="en-US" dirty="0"/>
          </a:p>
        </p:txBody>
      </p:sp>
    </p:spTree>
    <p:extLst>
      <p:ext uri="{BB962C8B-B14F-4D97-AF65-F5344CB8AC3E}">
        <p14:creationId xmlns:p14="http://schemas.microsoft.com/office/powerpoint/2010/main" val="3656440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7010400" y="3042136"/>
            <a:ext cx="25578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447798" y="1037493"/>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7295208" y="1203054"/>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346689" y="301109"/>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8148890" y="404342"/>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780820" y="396977"/>
            <a:ext cx="2303586" cy="954107"/>
          </a:xfrm>
          <a:prstGeom prst="rect">
            <a:avLst/>
          </a:prstGeom>
          <a:noFill/>
        </p:spPr>
        <p:txBody>
          <a:bodyPr wrap="square">
            <a:spAutoFit/>
          </a:bodyPr>
          <a:lstStyle/>
          <a:p>
            <a:pPr algn="ctr"/>
            <a:r>
              <a:rPr lang="en-US" sz="2800" dirty="0">
                <a:solidFill>
                  <a:schemeClr val="bg1"/>
                </a:solidFill>
              </a:rPr>
              <a:t>Product Market</a:t>
            </a:r>
          </a:p>
        </p:txBody>
      </p:sp>
    </p:spTree>
    <p:extLst>
      <p:ext uri="{BB962C8B-B14F-4D97-AF65-F5344CB8AC3E}">
        <p14:creationId xmlns:p14="http://schemas.microsoft.com/office/powerpoint/2010/main" val="3731823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406769"/>
            <a:ext cx="11034347" cy="3691857"/>
          </a:xfrm>
        </p:spPr>
        <p:txBody>
          <a:bodyPr>
            <a:normAutofit fontScale="90000"/>
          </a:bodyPr>
          <a:lstStyle/>
          <a:p>
            <a:r>
              <a:rPr lang="en-US" sz="4800" dirty="0">
                <a:latin typeface="+mn-lt"/>
              </a:rPr>
              <a:t>When you draw this the only rules are that the two markets have to be opposite of each other and households and businesses must be opposite each other.   The arrows then have to flow to correctly show the flow of goods, services, factors, and money.</a:t>
            </a:r>
          </a:p>
        </p:txBody>
      </p:sp>
    </p:spTree>
    <p:extLst>
      <p:ext uri="{BB962C8B-B14F-4D97-AF65-F5344CB8AC3E}">
        <p14:creationId xmlns:p14="http://schemas.microsoft.com/office/powerpoint/2010/main" val="1395219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Left 30">
            <a:extLst>
              <a:ext uri="{FF2B5EF4-FFF2-40B4-BE49-F238E27FC236}">
                <a16:creationId xmlns:a16="http://schemas.microsoft.com/office/drawing/2014/main" id="{E71A66D6-2864-4918-B6FF-DCC96735A911}"/>
              </a:ext>
            </a:extLst>
          </p:cNvPr>
          <p:cNvSpPr/>
          <p:nvPr/>
        </p:nvSpPr>
        <p:spPr>
          <a:xfrm>
            <a:off x="2443527" y="3494946"/>
            <a:ext cx="2301389"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55CC3DA5-DDBE-4FFA-8939-8895B81C74F2}"/>
              </a:ext>
            </a:extLst>
          </p:cNvPr>
          <p:cNvSpPr/>
          <p:nvPr/>
        </p:nvSpPr>
        <p:spPr>
          <a:xfrm>
            <a:off x="7010400" y="3042136"/>
            <a:ext cx="25578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447798" y="1037493"/>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7295208" y="1203054"/>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346689" y="301109"/>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8148890" y="404342"/>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780820" y="396977"/>
            <a:ext cx="2303586" cy="954107"/>
          </a:xfrm>
          <a:prstGeom prst="rect">
            <a:avLst/>
          </a:prstGeom>
          <a:noFill/>
        </p:spPr>
        <p:txBody>
          <a:bodyPr wrap="square">
            <a:spAutoFit/>
          </a:bodyPr>
          <a:lstStyle/>
          <a:p>
            <a:pPr algn="ctr"/>
            <a:r>
              <a:rPr lang="en-US" sz="2800" dirty="0">
                <a:solidFill>
                  <a:schemeClr val="bg1"/>
                </a:solidFill>
              </a:rPr>
              <a:t>Product Market</a:t>
            </a:r>
          </a:p>
        </p:txBody>
      </p:sp>
    </p:spTree>
    <p:extLst>
      <p:ext uri="{BB962C8B-B14F-4D97-AF65-F5344CB8AC3E}">
        <p14:creationId xmlns:p14="http://schemas.microsoft.com/office/powerpoint/2010/main" val="1354606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406769"/>
            <a:ext cx="11034347" cy="3691857"/>
          </a:xfrm>
        </p:spPr>
        <p:txBody>
          <a:bodyPr>
            <a:normAutofit/>
          </a:bodyPr>
          <a:lstStyle/>
          <a:p>
            <a:r>
              <a:rPr lang="en-US" sz="4800" dirty="0">
                <a:latin typeface="+mn-lt"/>
              </a:rPr>
              <a:t>I purchased magnetic paper, cut it into strips and then wrote all of these parts on them.  I have used these in a variety of ways.</a:t>
            </a:r>
          </a:p>
        </p:txBody>
      </p:sp>
    </p:spTree>
    <p:extLst>
      <p:ext uri="{BB962C8B-B14F-4D97-AF65-F5344CB8AC3E}">
        <p14:creationId xmlns:p14="http://schemas.microsoft.com/office/powerpoint/2010/main" val="55292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406769"/>
            <a:ext cx="11034347" cy="3691857"/>
          </a:xfrm>
        </p:spPr>
        <p:txBody>
          <a:bodyPr>
            <a:normAutofit/>
          </a:bodyPr>
          <a:lstStyle/>
          <a:p>
            <a:r>
              <a:rPr lang="en-US" sz="4800" dirty="0">
                <a:latin typeface="+mn-lt"/>
              </a:rPr>
              <a:t>1. Bring students up by row and each person must place one of the parts.  The first time I do it, I do it in an organize fashion.  I then randomize the parts.</a:t>
            </a:r>
          </a:p>
        </p:txBody>
      </p:sp>
    </p:spTree>
    <p:extLst>
      <p:ext uri="{BB962C8B-B14F-4D97-AF65-F5344CB8AC3E}">
        <p14:creationId xmlns:p14="http://schemas.microsoft.com/office/powerpoint/2010/main" val="4160395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406769"/>
            <a:ext cx="11034347" cy="3691857"/>
          </a:xfrm>
        </p:spPr>
        <p:txBody>
          <a:bodyPr>
            <a:normAutofit/>
          </a:bodyPr>
          <a:lstStyle/>
          <a:p>
            <a:r>
              <a:rPr lang="en-US" sz="4800" dirty="0">
                <a:latin typeface="+mn-lt"/>
              </a:rPr>
              <a:t>2. I have three different copies.  If I have a few extra minutes at the end of class, I invite students to come to the board and practice with them.</a:t>
            </a:r>
          </a:p>
        </p:txBody>
      </p:sp>
    </p:spTree>
    <p:extLst>
      <p:ext uri="{BB962C8B-B14F-4D97-AF65-F5344CB8AC3E}">
        <p14:creationId xmlns:p14="http://schemas.microsoft.com/office/powerpoint/2010/main" val="1360935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350226" y="2725616"/>
            <a:ext cx="11034347" cy="843149"/>
          </a:xfrm>
        </p:spPr>
        <p:txBody>
          <a:bodyPr>
            <a:normAutofit/>
          </a:bodyPr>
          <a:lstStyle/>
          <a:p>
            <a:r>
              <a:rPr lang="en-US" sz="4800" dirty="0">
                <a:latin typeface="+mn-lt"/>
              </a:rPr>
              <a:t>3. Relay races.</a:t>
            </a:r>
          </a:p>
        </p:txBody>
      </p:sp>
    </p:spTree>
    <p:extLst>
      <p:ext uri="{BB962C8B-B14F-4D97-AF65-F5344CB8AC3E}">
        <p14:creationId xmlns:p14="http://schemas.microsoft.com/office/powerpoint/2010/main" val="3028793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350226" y="2725616"/>
            <a:ext cx="11034347" cy="843149"/>
          </a:xfrm>
        </p:spPr>
        <p:txBody>
          <a:bodyPr>
            <a:normAutofit/>
          </a:bodyPr>
          <a:lstStyle/>
          <a:p>
            <a:r>
              <a:rPr lang="en-US" sz="4800" dirty="0">
                <a:latin typeface="+mn-lt"/>
              </a:rPr>
              <a:t>Any other ideas.</a:t>
            </a:r>
          </a:p>
        </p:txBody>
      </p:sp>
    </p:spTree>
    <p:extLst>
      <p:ext uri="{BB962C8B-B14F-4D97-AF65-F5344CB8AC3E}">
        <p14:creationId xmlns:p14="http://schemas.microsoft.com/office/powerpoint/2010/main" val="1817554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406769"/>
            <a:ext cx="11034347" cy="3691857"/>
          </a:xfrm>
        </p:spPr>
        <p:txBody>
          <a:bodyPr>
            <a:normAutofit/>
          </a:bodyPr>
          <a:lstStyle/>
          <a:p>
            <a:r>
              <a:rPr lang="en-US" sz="4800" dirty="0">
                <a:latin typeface="+mn-lt"/>
              </a:rPr>
              <a:t>The Macroeconomy consists of the four aggregates.   Household, Businesses, Government and Foreign Sector.  We can add each of these into the circular flow diagram.</a:t>
            </a:r>
          </a:p>
        </p:txBody>
      </p:sp>
    </p:spTree>
    <p:extLst>
      <p:ext uri="{BB962C8B-B14F-4D97-AF65-F5344CB8AC3E}">
        <p14:creationId xmlns:p14="http://schemas.microsoft.com/office/powerpoint/2010/main" val="1673026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C3F8937A-8EBE-46DD-ABCA-952A0B057944}"/>
              </a:ext>
            </a:extLst>
          </p:cNvPr>
          <p:cNvGrpSpPr/>
          <p:nvPr/>
        </p:nvGrpSpPr>
        <p:grpSpPr>
          <a:xfrm>
            <a:off x="291612" y="161190"/>
            <a:ext cx="11621964" cy="6535619"/>
            <a:chOff x="291612" y="161190"/>
            <a:chExt cx="11621964" cy="6535619"/>
          </a:xfrm>
        </p:grpSpPr>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25" name="Arrow: Up 24">
              <a:extLst>
                <a:ext uri="{FF2B5EF4-FFF2-40B4-BE49-F238E27FC236}">
                  <a16:creationId xmlns:a16="http://schemas.microsoft.com/office/drawing/2014/main" id="{C566B0DD-E481-4FFA-B616-DD82F7AB3132}"/>
                </a:ext>
              </a:extLst>
            </p:cNvPr>
            <p:cNvSpPr/>
            <p:nvPr/>
          </p:nvSpPr>
          <p:spPr>
            <a:xfrm>
              <a:off x="4870938" y="1497624"/>
              <a:ext cx="729761" cy="13686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6182456" y="1585546"/>
              <a:ext cx="729760" cy="1280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6B1BDA1-DB2F-4AB0-B04A-AC8473B68692}"/>
                </a:ext>
              </a:extLst>
            </p:cNvPr>
            <p:cNvGrpSpPr/>
            <p:nvPr/>
          </p:nvGrpSpPr>
          <p:grpSpPr>
            <a:xfrm>
              <a:off x="291612" y="161190"/>
              <a:ext cx="11621964" cy="6535619"/>
              <a:chOff x="291612" y="161190"/>
              <a:chExt cx="11621964" cy="6535619"/>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822581"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Government</a:t>
                </a:r>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6202974" y="4167555"/>
                <a:ext cx="729761" cy="11928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5037258" y="4208588"/>
                <a:ext cx="729760" cy="1151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7118838" y="3578469"/>
                <a:ext cx="2449388"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Government Services</a:t>
                </a:r>
              </a:p>
            </p:txBody>
          </p:sp>
          <p:sp>
            <p:nvSpPr>
              <p:cNvPr id="30" name="Arrow: Right 29">
                <a:extLst>
                  <a:ext uri="{FF2B5EF4-FFF2-40B4-BE49-F238E27FC236}">
                    <a16:creationId xmlns:a16="http://schemas.microsoft.com/office/drawing/2014/main" id="{495BAFD6-7BFB-46BA-9062-065EB1B49C2B}"/>
                  </a:ext>
                </a:extLst>
              </p:cNvPr>
              <p:cNvSpPr/>
              <p:nvPr/>
            </p:nvSpPr>
            <p:spPr>
              <a:xfrm>
                <a:off x="2455255" y="2889738"/>
                <a:ext cx="2325565" cy="703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31" name="Arrow: Left 30">
                <a:extLst>
                  <a:ext uri="{FF2B5EF4-FFF2-40B4-BE49-F238E27FC236}">
                    <a16:creationId xmlns:a16="http://schemas.microsoft.com/office/drawing/2014/main" id="{E71A66D6-2864-4918-B6FF-DCC96735A911}"/>
                  </a:ext>
                </a:extLst>
              </p:cNvPr>
              <p:cNvSpPr/>
              <p:nvPr/>
            </p:nvSpPr>
            <p:spPr>
              <a:xfrm>
                <a:off x="2424481" y="3502324"/>
                <a:ext cx="23673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Government Services</a:t>
                </a:r>
              </a:p>
            </p:txBody>
          </p:sp>
          <p:sp>
            <p:nvSpPr>
              <p:cNvPr id="32" name="Arrow: Left 31">
                <a:extLst>
                  <a:ext uri="{FF2B5EF4-FFF2-40B4-BE49-F238E27FC236}">
                    <a16:creationId xmlns:a16="http://schemas.microsoft.com/office/drawing/2014/main" id="{55CC3DA5-DDBE-4FFA-8939-8895B81C74F2}"/>
                  </a:ext>
                </a:extLst>
              </p:cNvPr>
              <p:cNvSpPr/>
              <p:nvPr/>
            </p:nvSpPr>
            <p:spPr>
              <a:xfrm>
                <a:off x="7010400" y="3042136"/>
                <a:ext cx="2557826" cy="688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447798" y="1037493"/>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7295208" y="1203054"/>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346689" y="301109"/>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8148890" y="404342"/>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780820" y="396977"/>
                <a:ext cx="2303586" cy="954107"/>
              </a:xfrm>
              <a:prstGeom prst="rect">
                <a:avLst/>
              </a:prstGeom>
              <a:noFill/>
            </p:spPr>
            <p:txBody>
              <a:bodyPr wrap="square">
                <a:spAutoFit/>
              </a:bodyPr>
              <a:lstStyle/>
              <a:p>
                <a:pPr algn="ctr"/>
                <a:r>
                  <a:rPr lang="en-US" sz="2800" dirty="0">
                    <a:solidFill>
                      <a:schemeClr val="bg1"/>
                    </a:solidFill>
                  </a:rPr>
                  <a:t>Product Market</a:t>
                </a:r>
              </a:p>
            </p:txBody>
          </p:sp>
        </p:grpSp>
        <p:sp>
          <p:nvSpPr>
            <p:cNvPr id="11" name="TextBox 10">
              <a:extLst>
                <a:ext uri="{FF2B5EF4-FFF2-40B4-BE49-F238E27FC236}">
                  <a16:creationId xmlns:a16="http://schemas.microsoft.com/office/drawing/2014/main" id="{4DF48042-5994-4C76-93AC-8F70018784A6}"/>
                </a:ext>
              </a:extLst>
            </p:cNvPr>
            <p:cNvSpPr txBox="1"/>
            <p:nvPr/>
          </p:nvSpPr>
          <p:spPr>
            <a:xfrm rot="5185239">
              <a:off x="6197721" y="1920360"/>
              <a:ext cx="699230" cy="369332"/>
            </a:xfrm>
            <a:prstGeom prst="rect">
              <a:avLst/>
            </a:prstGeom>
            <a:noFill/>
          </p:spPr>
          <p:txBody>
            <a:bodyPr wrap="none" rtlCol="0">
              <a:spAutoFit/>
            </a:bodyPr>
            <a:lstStyle/>
            <a:p>
              <a:r>
                <a:rPr lang="en-US" dirty="0">
                  <a:solidFill>
                    <a:schemeClr val="bg1"/>
                  </a:solidFill>
                </a:rPr>
                <a:t>G &amp; S</a:t>
              </a:r>
            </a:p>
          </p:txBody>
        </p:sp>
        <p:sp>
          <p:nvSpPr>
            <p:cNvPr id="12" name="TextBox 11">
              <a:extLst>
                <a:ext uri="{FF2B5EF4-FFF2-40B4-BE49-F238E27FC236}">
                  <a16:creationId xmlns:a16="http://schemas.microsoft.com/office/drawing/2014/main" id="{EC0A80D3-F479-4FCF-B64C-349498146D81}"/>
                </a:ext>
              </a:extLst>
            </p:cNvPr>
            <p:cNvSpPr txBox="1"/>
            <p:nvPr/>
          </p:nvSpPr>
          <p:spPr>
            <a:xfrm rot="5400000">
              <a:off x="5777395" y="4917069"/>
              <a:ext cx="1649682" cy="369332"/>
            </a:xfrm>
            <a:prstGeom prst="rect">
              <a:avLst/>
            </a:prstGeom>
            <a:noFill/>
          </p:spPr>
          <p:txBody>
            <a:bodyPr wrap="none" rtlCol="0">
              <a:spAutoFit/>
            </a:bodyPr>
            <a:lstStyle/>
            <a:p>
              <a:r>
                <a:rPr lang="en-US" dirty="0">
                  <a:solidFill>
                    <a:schemeClr val="bg1"/>
                  </a:solidFill>
                </a:rPr>
                <a:t>Factors of Prod.</a:t>
              </a:r>
            </a:p>
          </p:txBody>
        </p:sp>
        <p:sp>
          <p:nvSpPr>
            <p:cNvPr id="13" name="TextBox 12">
              <a:extLst>
                <a:ext uri="{FF2B5EF4-FFF2-40B4-BE49-F238E27FC236}">
                  <a16:creationId xmlns:a16="http://schemas.microsoft.com/office/drawing/2014/main" id="{2580B5D9-EB00-4EC6-A678-0B935C858544}"/>
                </a:ext>
              </a:extLst>
            </p:cNvPr>
            <p:cNvSpPr txBox="1"/>
            <p:nvPr/>
          </p:nvSpPr>
          <p:spPr>
            <a:xfrm rot="5400000">
              <a:off x="4814003" y="2011944"/>
              <a:ext cx="843629" cy="369332"/>
            </a:xfrm>
            <a:prstGeom prst="rect">
              <a:avLst/>
            </a:prstGeom>
            <a:noFill/>
          </p:spPr>
          <p:txBody>
            <a:bodyPr wrap="none" rtlCol="0">
              <a:spAutoFit/>
            </a:bodyPr>
            <a:lstStyle/>
            <a:p>
              <a:r>
                <a:rPr lang="en-US" dirty="0">
                  <a:solidFill>
                    <a:schemeClr val="bg1"/>
                  </a:solidFill>
                </a:rPr>
                <a:t>Money</a:t>
              </a:r>
            </a:p>
          </p:txBody>
        </p:sp>
        <p:sp>
          <p:nvSpPr>
            <p:cNvPr id="18" name="TextBox 17">
              <a:extLst>
                <a:ext uri="{FF2B5EF4-FFF2-40B4-BE49-F238E27FC236}">
                  <a16:creationId xmlns:a16="http://schemas.microsoft.com/office/drawing/2014/main" id="{CCF5CFB4-356C-4BB2-95AD-2DB5509CFEC4}"/>
                </a:ext>
              </a:extLst>
            </p:cNvPr>
            <p:cNvSpPr txBox="1"/>
            <p:nvPr/>
          </p:nvSpPr>
          <p:spPr>
            <a:xfrm rot="5400000">
              <a:off x="5008902" y="4514043"/>
              <a:ext cx="843629" cy="369332"/>
            </a:xfrm>
            <a:prstGeom prst="rect">
              <a:avLst/>
            </a:prstGeom>
            <a:noFill/>
          </p:spPr>
          <p:txBody>
            <a:bodyPr wrap="none" rtlCol="0">
              <a:spAutoFit/>
            </a:bodyPr>
            <a:lstStyle/>
            <a:p>
              <a:r>
                <a:rPr lang="en-US" dirty="0">
                  <a:solidFill>
                    <a:schemeClr val="bg1"/>
                  </a:solidFill>
                </a:rPr>
                <a:t>Money</a:t>
              </a:r>
            </a:p>
          </p:txBody>
        </p:sp>
      </p:grpSp>
    </p:spTree>
    <p:extLst>
      <p:ext uri="{BB962C8B-B14F-4D97-AF65-F5344CB8AC3E}">
        <p14:creationId xmlns:p14="http://schemas.microsoft.com/office/powerpoint/2010/main" val="3203561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799492" y="1924493"/>
            <a:ext cx="8399585" cy="1591286"/>
          </a:xfrm>
        </p:spPr>
        <p:txBody>
          <a:bodyPr>
            <a:normAutofit fontScale="90000"/>
          </a:bodyPr>
          <a:lstStyle/>
          <a:p>
            <a:r>
              <a:rPr lang="en-US" dirty="0" err="1">
                <a:hlinkClick r:id="rId2"/>
              </a:rPr>
              <a:t>Econedlink</a:t>
            </a:r>
            <a:r>
              <a:rPr lang="en-US" dirty="0">
                <a:hlinkClick r:id="rId2"/>
              </a:rPr>
              <a:t> AP Microeconomics Collection</a:t>
            </a:r>
            <a:endParaRPr lang="en-US" dirty="0"/>
          </a:p>
        </p:txBody>
      </p:sp>
    </p:spTree>
    <p:extLst>
      <p:ext uri="{BB962C8B-B14F-4D97-AF65-F5344CB8AC3E}">
        <p14:creationId xmlns:p14="http://schemas.microsoft.com/office/powerpoint/2010/main" val="2900439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50B0F2-E9FF-4E28-8BD4-0D511222087F}"/>
              </a:ext>
            </a:extLst>
          </p:cNvPr>
          <p:cNvPicPr>
            <a:picLocks noChangeAspect="1"/>
          </p:cNvPicPr>
          <p:nvPr/>
        </p:nvPicPr>
        <p:blipFill>
          <a:blip r:embed="rId2"/>
          <a:stretch>
            <a:fillRect/>
          </a:stretch>
        </p:blipFill>
        <p:spPr>
          <a:xfrm>
            <a:off x="2356339" y="1473279"/>
            <a:ext cx="6629399" cy="3701589"/>
          </a:xfrm>
          <a:prstGeom prst="rect">
            <a:avLst/>
          </a:prstGeom>
        </p:spPr>
      </p:pic>
      <p:sp>
        <p:nvSpPr>
          <p:cNvPr id="5" name="Rectangle 4">
            <a:extLst>
              <a:ext uri="{FF2B5EF4-FFF2-40B4-BE49-F238E27FC236}">
                <a16:creationId xmlns:a16="http://schemas.microsoft.com/office/drawing/2014/main" id="{BCACC399-0D88-4E19-9C23-0A18085C6D56}"/>
              </a:ext>
            </a:extLst>
          </p:cNvPr>
          <p:cNvSpPr/>
          <p:nvPr/>
        </p:nvSpPr>
        <p:spPr>
          <a:xfrm>
            <a:off x="4989632" y="298940"/>
            <a:ext cx="1185496" cy="729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Foreign Sector</a:t>
            </a:r>
          </a:p>
        </p:txBody>
      </p:sp>
      <p:sp>
        <p:nvSpPr>
          <p:cNvPr id="6" name="Rectangle 5">
            <a:extLst>
              <a:ext uri="{FF2B5EF4-FFF2-40B4-BE49-F238E27FC236}">
                <a16:creationId xmlns:a16="http://schemas.microsoft.com/office/drawing/2014/main" id="{A352DCF7-028F-416D-A2EF-155D8DEC1C18}"/>
              </a:ext>
            </a:extLst>
          </p:cNvPr>
          <p:cNvSpPr/>
          <p:nvPr/>
        </p:nvSpPr>
        <p:spPr>
          <a:xfrm>
            <a:off x="4983770" y="5619447"/>
            <a:ext cx="1185496" cy="729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Foreign</a:t>
            </a:r>
            <a:r>
              <a:rPr lang="en-US" dirty="0"/>
              <a:t> Sector</a:t>
            </a:r>
          </a:p>
        </p:txBody>
      </p:sp>
      <p:sp>
        <p:nvSpPr>
          <p:cNvPr id="7" name="Arrow: Curved Down 6">
            <a:extLst>
              <a:ext uri="{FF2B5EF4-FFF2-40B4-BE49-F238E27FC236}">
                <a16:creationId xmlns:a16="http://schemas.microsoft.com/office/drawing/2014/main" id="{700003A0-E7D7-40E6-B85B-E4F17B402C2D}"/>
              </a:ext>
            </a:extLst>
          </p:cNvPr>
          <p:cNvSpPr/>
          <p:nvPr/>
        </p:nvSpPr>
        <p:spPr>
          <a:xfrm rot="16200000">
            <a:off x="3783621" y="482983"/>
            <a:ext cx="1512277" cy="8880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urved Down 7">
            <a:extLst>
              <a:ext uri="{FF2B5EF4-FFF2-40B4-BE49-F238E27FC236}">
                <a16:creationId xmlns:a16="http://schemas.microsoft.com/office/drawing/2014/main" id="{2B35EB8C-446D-4BD3-8BA4-2B0778E99627}"/>
              </a:ext>
            </a:extLst>
          </p:cNvPr>
          <p:cNvSpPr/>
          <p:nvPr/>
        </p:nvSpPr>
        <p:spPr>
          <a:xfrm rot="5400000">
            <a:off x="5857138" y="5277143"/>
            <a:ext cx="1512277" cy="8880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Arrow: Curved Down 8">
            <a:extLst>
              <a:ext uri="{FF2B5EF4-FFF2-40B4-BE49-F238E27FC236}">
                <a16:creationId xmlns:a16="http://schemas.microsoft.com/office/drawing/2014/main" id="{7D103C77-40EB-4BD8-9DDC-6AAA9411AACD}"/>
              </a:ext>
            </a:extLst>
          </p:cNvPr>
          <p:cNvSpPr/>
          <p:nvPr/>
        </p:nvSpPr>
        <p:spPr>
          <a:xfrm rot="5400000">
            <a:off x="5868861" y="611068"/>
            <a:ext cx="1512277" cy="8880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Arrow: Curved Down 9">
            <a:extLst>
              <a:ext uri="{FF2B5EF4-FFF2-40B4-BE49-F238E27FC236}">
                <a16:creationId xmlns:a16="http://schemas.microsoft.com/office/drawing/2014/main" id="{7AEEFAFD-5F15-4EB6-9EEF-667890E39B8A}"/>
              </a:ext>
            </a:extLst>
          </p:cNvPr>
          <p:cNvSpPr/>
          <p:nvPr/>
        </p:nvSpPr>
        <p:spPr>
          <a:xfrm rot="16200000">
            <a:off x="3783620" y="5175436"/>
            <a:ext cx="1512277" cy="8880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4B90235F-25B1-4007-8B96-4CBC5DE6F5CB}"/>
              </a:ext>
            </a:extLst>
          </p:cNvPr>
          <p:cNvSpPr txBox="1"/>
          <p:nvPr/>
        </p:nvSpPr>
        <p:spPr>
          <a:xfrm rot="18718386">
            <a:off x="2928743" y="590213"/>
            <a:ext cx="1699504" cy="369332"/>
          </a:xfrm>
          <a:prstGeom prst="rect">
            <a:avLst/>
          </a:prstGeom>
          <a:noFill/>
        </p:spPr>
        <p:txBody>
          <a:bodyPr wrap="none" rtlCol="0">
            <a:spAutoFit/>
          </a:bodyPr>
          <a:lstStyle/>
          <a:p>
            <a:r>
              <a:rPr lang="en-US" dirty="0"/>
              <a:t>Exports out/$ In</a:t>
            </a:r>
          </a:p>
        </p:txBody>
      </p:sp>
      <p:sp>
        <p:nvSpPr>
          <p:cNvPr id="12" name="TextBox 11">
            <a:extLst>
              <a:ext uri="{FF2B5EF4-FFF2-40B4-BE49-F238E27FC236}">
                <a16:creationId xmlns:a16="http://schemas.microsoft.com/office/drawing/2014/main" id="{701DA843-3AA0-4E48-9EE7-86E44A2CEDB8}"/>
              </a:ext>
            </a:extLst>
          </p:cNvPr>
          <p:cNvSpPr txBox="1"/>
          <p:nvPr/>
        </p:nvSpPr>
        <p:spPr>
          <a:xfrm rot="3390019">
            <a:off x="6470035" y="655194"/>
            <a:ext cx="1778051" cy="369332"/>
          </a:xfrm>
          <a:prstGeom prst="rect">
            <a:avLst/>
          </a:prstGeom>
          <a:noFill/>
        </p:spPr>
        <p:txBody>
          <a:bodyPr wrap="none" rtlCol="0">
            <a:spAutoFit/>
          </a:bodyPr>
          <a:lstStyle/>
          <a:p>
            <a:r>
              <a:rPr lang="en-US" dirty="0"/>
              <a:t>Imports in/ $ out</a:t>
            </a:r>
          </a:p>
        </p:txBody>
      </p:sp>
      <p:sp>
        <p:nvSpPr>
          <p:cNvPr id="13" name="Arrow: Curved Up 12">
            <a:extLst>
              <a:ext uri="{FF2B5EF4-FFF2-40B4-BE49-F238E27FC236}">
                <a16:creationId xmlns:a16="http://schemas.microsoft.com/office/drawing/2014/main" id="{C819D3BA-3811-4BB8-B251-1E1917866517}"/>
              </a:ext>
            </a:extLst>
          </p:cNvPr>
          <p:cNvSpPr/>
          <p:nvPr/>
        </p:nvSpPr>
        <p:spPr>
          <a:xfrm rot="16200000">
            <a:off x="5913090" y="605519"/>
            <a:ext cx="992140" cy="71846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Up 13">
            <a:extLst>
              <a:ext uri="{FF2B5EF4-FFF2-40B4-BE49-F238E27FC236}">
                <a16:creationId xmlns:a16="http://schemas.microsoft.com/office/drawing/2014/main" id="{6254FB06-F89A-4327-8FB4-684E5A9A7543}"/>
              </a:ext>
            </a:extLst>
          </p:cNvPr>
          <p:cNvSpPr/>
          <p:nvPr/>
        </p:nvSpPr>
        <p:spPr>
          <a:xfrm rot="5400000">
            <a:off x="4376086" y="777546"/>
            <a:ext cx="1149428" cy="72976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urved Up 14">
            <a:extLst>
              <a:ext uri="{FF2B5EF4-FFF2-40B4-BE49-F238E27FC236}">
                <a16:creationId xmlns:a16="http://schemas.microsoft.com/office/drawing/2014/main" id="{4CF24ECD-1213-4365-9D98-44314B39F4FE}"/>
              </a:ext>
            </a:extLst>
          </p:cNvPr>
          <p:cNvSpPr/>
          <p:nvPr/>
        </p:nvSpPr>
        <p:spPr>
          <a:xfrm rot="5400000">
            <a:off x="4274252" y="5306002"/>
            <a:ext cx="1149428" cy="72976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urved Up 15">
            <a:extLst>
              <a:ext uri="{FF2B5EF4-FFF2-40B4-BE49-F238E27FC236}">
                <a16:creationId xmlns:a16="http://schemas.microsoft.com/office/drawing/2014/main" id="{7FF44884-07AA-4B21-9878-6AFBC65FD6F6}"/>
              </a:ext>
            </a:extLst>
          </p:cNvPr>
          <p:cNvSpPr/>
          <p:nvPr/>
        </p:nvSpPr>
        <p:spPr>
          <a:xfrm rot="16200000">
            <a:off x="5699325" y="5199760"/>
            <a:ext cx="1149428" cy="72976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a:extLst>
              <a:ext uri="{FF2B5EF4-FFF2-40B4-BE49-F238E27FC236}">
                <a16:creationId xmlns:a16="http://schemas.microsoft.com/office/drawing/2014/main" id="{647ED027-0317-4008-90F3-AB5ED2A69250}"/>
              </a:ext>
            </a:extLst>
          </p:cNvPr>
          <p:cNvSpPr txBox="1"/>
          <p:nvPr/>
        </p:nvSpPr>
        <p:spPr>
          <a:xfrm rot="2589958">
            <a:off x="2890131" y="5702146"/>
            <a:ext cx="1715919" cy="369332"/>
          </a:xfrm>
          <a:prstGeom prst="rect">
            <a:avLst/>
          </a:prstGeom>
          <a:noFill/>
        </p:spPr>
        <p:txBody>
          <a:bodyPr wrap="none" rtlCol="0">
            <a:spAutoFit/>
          </a:bodyPr>
          <a:lstStyle/>
          <a:p>
            <a:r>
              <a:rPr lang="en-US" dirty="0"/>
              <a:t>Factors in/ $ out</a:t>
            </a:r>
          </a:p>
        </p:txBody>
      </p:sp>
      <p:sp>
        <p:nvSpPr>
          <p:cNvPr id="18" name="TextBox 17">
            <a:extLst>
              <a:ext uri="{FF2B5EF4-FFF2-40B4-BE49-F238E27FC236}">
                <a16:creationId xmlns:a16="http://schemas.microsoft.com/office/drawing/2014/main" id="{08C95CBF-6A21-4B22-9160-C046BEBFB5E0}"/>
              </a:ext>
            </a:extLst>
          </p:cNvPr>
          <p:cNvSpPr txBox="1"/>
          <p:nvPr/>
        </p:nvSpPr>
        <p:spPr>
          <a:xfrm rot="18741318">
            <a:off x="6555916" y="5702145"/>
            <a:ext cx="1861792" cy="369332"/>
          </a:xfrm>
          <a:prstGeom prst="rect">
            <a:avLst/>
          </a:prstGeom>
          <a:noFill/>
        </p:spPr>
        <p:txBody>
          <a:bodyPr wrap="none" rtlCol="0">
            <a:spAutoFit/>
          </a:bodyPr>
          <a:lstStyle/>
          <a:p>
            <a:r>
              <a:rPr lang="en-US" dirty="0"/>
              <a:t>Factors out/ $ out</a:t>
            </a:r>
          </a:p>
        </p:txBody>
      </p:sp>
      <p:sp>
        <p:nvSpPr>
          <p:cNvPr id="19" name="TextBox 18">
            <a:extLst>
              <a:ext uri="{FF2B5EF4-FFF2-40B4-BE49-F238E27FC236}">
                <a16:creationId xmlns:a16="http://schemas.microsoft.com/office/drawing/2014/main" id="{1CF94905-42B2-42FC-9858-C93BC0027C45}"/>
              </a:ext>
            </a:extLst>
          </p:cNvPr>
          <p:cNvSpPr txBox="1"/>
          <p:nvPr/>
        </p:nvSpPr>
        <p:spPr>
          <a:xfrm>
            <a:off x="2677626" y="2830267"/>
            <a:ext cx="636713" cy="1107996"/>
          </a:xfrm>
          <a:prstGeom prst="rect">
            <a:avLst/>
          </a:prstGeom>
          <a:noFill/>
        </p:spPr>
        <p:txBody>
          <a:bodyPr wrap="none" rtlCol="0">
            <a:spAutoFit/>
          </a:bodyPr>
          <a:lstStyle/>
          <a:p>
            <a:r>
              <a:rPr lang="en-US" sz="6600" dirty="0">
                <a:solidFill>
                  <a:srgbClr val="FF0000"/>
                </a:solidFill>
              </a:rPr>
              <a:t>C</a:t>
            </a:r>
          </a:p>
        </p:txBody>
      </p:sp>
      <p:sp>
        <p:nvSpPr>
          <p:cNvPr id="20" name="TextBox 19">
            <a:extLst>
              <a:ext uri="{FF2B5EF4-FFF2-40B4-BE49-F238E27FC236}">
                <a16:creationId xmlns:a16="http://schemas.microsoft.com/office/drawing/2014/main" id="{0B0014D4-27FE-42E9-934A-AC7A3FE8A49B}"/>
              </a:ext>
            </a:extLst>
          </p:cNvPr>
          <p:cNvSpPr txBox="1"/>
          <p:nvPr/>
        </p:nvSpPr>
        <p:spPr>
          <a:xfrm>
            <a:off x="8176846" y="3044279"/>
            <a:ext cx="327334" cy="769441"/>
          </a:xfrm>
          <a:prstGeom prst="rect">
            <a:avLst/>
          </a:prstGeom>
          <a:noFill/>
        </p:spPr>
        <p:txBody>
          <a:bodyPr wrap="none" rtlCol="0">
            <a:spAutoFit/>
          </a:bodyPr>
          <a:lstStyle/>
          <a:p>
            <a:r>
              <a:rPr lang="en-US" sz="4400" dirty="0">
                <a:solidFill>
                  <a:srgbClr val="FF0000"/>
                </a:solidFill>
              </a:rPr>
              <a:t>I</a:t>
            </a:r>
          </a:p>
        </p:txBody>
      </p:sp>
      <p:sp>
        <p:nvSpPr>
          <p:cNvPr id="21" name="TextBox 20">
            <a:extLst>
              <a:ext uri="{FF2B5EF4-FFF2-40B4-BE49-F238E27FC236}">
                <a16:creationId xmlns:a16="http://schemas.microsoft.com/office/drawing/2014/main" id="{FAAC2F47-54C8-4183-A180-EBFDBE4F3CA8}"/>
              </a:ext>
            </a:extLst>
          </p:cNvPr>
          <p:cNvSpPr txBox="1"/>
          <p:nvPr/>
        </p:nvSpPr>
        <p:spPr>
          <a:xfrm>
            <a:off x="5193414" y="2875148"/>
            <a:ext cx="718466" cy="1107996"/>
          </a:xfrm>
          <a:prstGeom prst="rect">
            <a:avLst/>
          </a:prstGeom>
          <a:noFill/>
        </p:spPr>
        <p:txBody>
          <a:bodyPr wrap="none" rtlCol="0">
            <a:spAutoFit/>
          </a:bodyPr>
          <a:lstStyle/>
          <a:p>
            <a:r>
              <a:rPr lang="en-US" sz="6600" dirty="0">
                <a:solidFill>
                  <a:srgbClr val="FF0000"/>
                </a:solidFill>
              </a:rPr>
              <a:t>G</a:t>
            </a:r>
          </a:p>
        </p:txBody>
      </p:sp>
      <p:sp>
        <p:nvSpPr>
          <p:cNvPr id="22" name="TextBox 21">
            <a:extLst>
              <a:ext uri="{FF2B5EF4-FFF2-40B4-BE49-F238E27FC236}">
                <a16:creationId xmlns:a16="http://schemas.microsoft.com/office/drawing/2014/main" id="{CFD22276-9521-428B-B0FF-B5ECEB70CE4D}"/>
              </a:ext>
            </a:extLst>
          </p:cNvPr>
          <p:cNvSpPr txBox="1"/>
          <p:nvPr/>
        </p:nvSpPr>
        <p:spPr>
          <a:xfrm>
            <a:off x="5101344" y="94415"/>
            <a:ext cx="1067921" cy="1107996"/>
          </a:xfrm>
          <a:prstGeom prst="rect">
            <a:avLst/>
          </a:prstGeom>
          <a:noFill/>
        </p:spPr>
        <p:txBody>
          <a:bodyPr wrap="none" rtlCol="0">
            <a:spAutoFit/>
          </a:bodyPr>
          <a:lstStyle/>
          <a:p>
            <a:r>
              <a:rPr lang="en-US" sz="6600" dirty="0" err="1">
                <a:solidFill>
                  <a:srgbClr val="FF0000"/>
                </a:solidFill>
              </a:rPr>
              <a:t>Xn</a:t>
            </a:r>
            <a:endParaRPr lang="en-US" sz="6600" dirty="0">
              <a:solidFill>
                <a:srgbClr val="FF0000"/>
              </a:solidFill>
            </a:endParaRPr>
          </a:p>
        </p:txBody>
      </p:sp>
      <p:sp>
        <p:nvSpPr>
          <p:cNvPr id="23" name="TextBox 22">
            <a:extLst>
              <a:ext uri="{FF2B5EF4-FFF2-40B4-BE49-F238E27FC236}">
                <a16:creationId xmlns:a16="http://schemas.microsoft.com/office/drawing/2014/main" id="{B1AD30F8-0BD0-4E77-B343-2A42DA1127D1}"/>
              </a:ext>
            </a:extLst>
          </p:cNvPr>
          <p:cNvSpPr txBox="1"/>
          <p:nvPr/>
        </p:nvSpPr>
        <p:spPr>
          <a:xfrm>
            <a:off x="8423031" y="567712"/>
            <a:ext cx="3602268" cy="707886"/>
          </a:xfrm>
          <a:prstGeom prst="rect">
            <a:avLst/>
          </a:prstGeom>
          <a:noFill/>
        </p:spPr>
        <p:txBody>
          <a:bodyPr wrap="none" rtlCol="0">
            <a:spAutoFit/>
          </a:bodyPr>
          <a:lstStyle/>
          <a:p>
            <a:r>
              <a:rPr lang="en-US" sz="4000" dirty="0"/>
              <a:t>GDP = </a:t>
            </a:r>
            <a:r>
              <a:rPr lang="en-US" sz="4000" dirty="0" err="1"/>
              <a:t>C+I+G+Xn</a:t>
            </a:r>
            <a:endParaRPr lang="en-US" sz="4000" dirty="0"/>
          </a:p>
        </p:txBody>
      </p:sp>
    </p:spTree>
    <p:extLst>
      <p:ext uri="{BB962C8B-B14F-4D97-AF65-F5344CB8AC3E}">
        <p14:creationId xmlns:p14="http://schemas.microsoft.com/office/powerpoint/2010/main" val="181301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767254"/>
            <a:ext cx="11034347" cy="2663157"/>
          </a:xfrm>
        </p:spPr>
        <p:txBody>
          <a:bodyPr>
            <a:normAutofit fontScale="90000"/>
          </a:bodyPr>
          <a:lstStyle/>
          <a:p>
            <a:r>
              <a:rPr lang="en-US" sz="4800" dirty="0">
                <a:latin typeface="+mn-lt"/>
              </a:rPr>
              <a:t>Lets go back to a simple circular flow diagram.</a:t>
            </a:r>
            <a:br>
              <a:rPr lang="en-US" sz="4800" dirty="0">
                <a:latin typeface="+mn-lt"/>
              </a:rPr>
            </a:br>
            <a:br>
              <a:rPr lang="en-US" sz="4800" dirty="0">
                <a:latin typeface="+mn-lt"/>
              </a:rPr>
            </a:br>
            <a:r>
              <a:rPr lang="en-US" sz="4800" dirty="0">
                <a:latin typeface="+mn-lt"/>
              </a:rPr>
              <a:t>Closed: No foreign sector.</a:t>
            </a:r>
            <a:br>
              <a:rPr lang="en-US" sz="4800" dirty="0">
                <a:latin typeface="+mn-lt"/>
              </a:rPr>
            </a:br>
            <a:r>
              <a:rPr lang="en-US" sz="4800" dirty="0">
                <a:latin typeface="+mn-lt"/>
              </a:rPr>
              <a:t>Private: No government.  </a:t>
            </a:r>
          </a:p>
        </p:txBody>
      </p:sp>
    </p:spTree>
    <p:extLst>
      <p:ext uri="{BB962C8B-B14F-4D97-AF65-F5344CB8AC3E}">
        <p14:creationId xmlns:p14="http://schemas.microsoft.com/office/powerpoint/2010/main" val="309993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4D3CF52-AFC7-485B-ACD4-FC3A007740CC}"/>
              </a:ext>
            </a:extLst>
          </p:cNvPr>
          <p:cNvGrpSpPr/>
          <p:nvPr/>
        </p:nvGrpSpPr>
        <p:grpSpPr>
          <a:xfrm>
            <a:off x="291612" y="161190"/>
            <a:ext cx="11621964" cy="6535619"/>
            <a:chOff x="291612" y="161190"/>
            <a:chExt cx="11621964" cy="6535619"/>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447798" y="1037493"/>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7295208" y="1203054"/>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346689" y="301109"/>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8148890" y="404342"/>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780820" y="396977"/>
              <a:ext cx="2303586" cy="954107"/>
            </a:xfrm>
            <a:prstGeom prst="rect">
              <a:avLst/>
            </a:prstGeom>
            <a:noFill/>
          </p:spPr>
          <p:txBody>
            <a:bodyPr wrap="square">
              <a:spAutoFit/>
            </a:bodyPr>
            <a:lstStyle/>
            <a:p>
              <a:pPr algn="ctr"/>
              <a:r>
                <a:rPr lang="en-US" sz="2800" dirty="0">
                  <a:solidFill>
                    <a:schemeClr val="bg1"/>
                  </a:solidFill>
                </a:rPr>
                <a:t>Product Market</a:t>
              </a:r>
            </a:p>
          </p:txBody>
        </p:sp>
      </p:grpSp>
    </p:spTree>
    <p:extLst>
      <p:ext uri="{BB962C8B-B14F-4D97-AF65-F5344CB8AC3E}">
        <p14:creationId xmlns:p14="http://schemas.microsoft.com/office/powerpoint/2010/main" val="41303412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723292"/>
            <a:ext cx="11034347" cy="1354014"/>
          </a:xfrm>
        </p:spPr>
        <p:txBody>
          <a:bodyPr>
            <a:normAutofit fontScale="90000"/>
          </a:bodyPr>
          <a:lstStyle/>
          <a:p>
            <a:r>
              <a:rPr lang="en-US" sz="4800" dirty="0">
                <a:latin typeface="+mn-lt"/>
              </a:rPr>
              <a:t>What are the two major problems an economy can face?</a:t>
            </a:r>
            <a:br>
              <a:rPr lang="en-US" sz="4800" dirty="0">
                <a:latin typeface="+mn-lt"/>
              </a:rPr>
            </a:br>
            <a:br>
              <a:rPr lang="en-US" sz="4800" dirty="0">
                <a:latin typeface="+mn-lt"/>
              </a:rPr>
            </a:br>
            <a:endParaRPr lang="en-US" sz="4800" dirty="0">
              <a:latin typeface="+mn-lt"/>
            </a:endParaRPr>
          </a:p>
        </p:txBody>
      </p:sp>
      <p:sp>
        <p:nvSpPr>
          <p:cNvPr id="3" name="TextBox 2">
            <a:extLst>
              <a:ext uri="{FF2B5EF4-FFF2-40B4-BE49-F238E27FC236}">
                <a16:creationId xmlns:a16="http://schemas.microsoft.com/office/drawing/2014/main" id="{55EE4E05-8C51-4674-B568-E700C22D5A5E}"/>
              </a:ext>
            </a:extLst>
          </p:cNvPr>
          <p:cNvSpPr txBox="1"/>
          <p:nvPr/>
        </p:nvSpPr>
        <p:spPr>
          <a:xfrm>
            <a:off x="4214843" y="2307865"/>
            <a:ext cx="3762312" cy="769441"/>
          </a:xfrm>
          <a:prstGeom prst="rect">
            <a:avLst/>
          </a:prstGeom>
          <a:noFill/>
        </p:spPr>
        <p:txBody>
          <a:bodyPr wrap="none" rtlCol="0">
            <a:spAutoFit/>
          </a:bodyPr>
          <a:lstStyle/>
          <a:p>
            <a:r>
              <a:rPr lang="en-US" sz="4400" dirty="0"/>
              <a:t>Unemployment</a:t>
            </a:r>
          </a:p>
        </p:txBody>
      </p:sp>
      <p:sp>
        <p:nvSpPr>
          <p:cNvPr id="4" name="TextBox 3">
            <a:extLst>
              <a:ext uri="{FF2B5EF4-FFF2-40B4-BE49-F238E27FC236}">
                <a16:creationId xmlns:a16="http://schemas.microsoft.com/office/drawing/2014/main" id="{BE4A3A1D-2757-40FA-8DD0-729C1A512537}"/>
              </a:ext>
            </a:extLst>
          </p:cNvPr>
          <p:cNvSpPr txBox="1"/>
          <p:nvPr/>
        </p:nvSpPr>
        <p:spPr>
          <a:xfrm>
            <a:off x="5045358" y="3277158"/>
            <a:ext cx="2101281" cy="769441"/>
          </a:xfrm>
          <a:prstGeom prst="rect">
            <a:avLst/>
          </a:prstGeom>
          <a:noFill/>
        </p:spPr>
        <p:txBody>
          <a:bodyPr wrap="none" rtlCol="0">
            <a:spAutoFit/>
          </a:bodyPr>
          <a:lstStyle/>
          <a:p>
            <a:r>
              <a:rPr lang="en-US" sz="4400" dirty="0"/>
              <a:t>Inflation</a:t>
            </a:r>
          </a:p>
        </p:txBody>
      </p:sp>
    </p:spTree>
    <p:extLst>
      <p:ext uri="{BB962C8B-B14F-4D97-AF65-F5344CB8AC3E}">
        <p14:creationId xmlns:p14="http://schemas.microsoft.com/office/powerpoint/2010/main" val="385695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447798" y="1037493"/>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7295208" y="1203054"/>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346689" y="301109"/>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8148890" y="404342"/>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780820" y="396977"/>
            <a:ext cx="2303586" cy="954107"/>
          </a:xfrm>
          <a:prstGeom prst="rect">
            <a:avLst/>
          </a:prstGeom>
          <a:noFill/>
        </p:spPr>
        <p:txBody>
          <a:bodyPr wrap="square">
            <a:spAutoFit/>
          </a:bodyPr>
          <a:lstStyle/>
          <a:p>
            <a:pPr algn="ctr"/>
            <a:r>
              <a:rPr lang="en-US" sz="2800" dirty="0">
                <a:solidFill>
                  <a:schemeClr val="bg1"/>
                </a:solidFill>
              </a:rPr>
              <a:t>Product Market</a:t>
            </a:r>
          </a:p>
        </p:txBody>
      </p:sp>
      <p:sp>
        <p:nvSpPr>
          <p:cNvPr id="8" name="TextBox 7">
            <a:extLst>
              <a:ext uri="{FF2B5EF4-FFF2-40B4-BE49-F238E27FC236}">
                <a16:creationId xmlns:a16="http://schemas.microsoft.com/office/drawing/2014/main" id="{72DAB0DA-96F4-484E-8991-BBC6618B8F62}"/>
              </a:ext>
            </a:extLst>
          </p:cNvPr>
          <p:cNvSpPr txBox="1"/>
          <p:nvPr/>
        </p:nvSpPr>
        <p:spPr>
          <a:xfrm rot="20076816">
            <a:off x="4136991" y="2952865"/>
            <a:ext cx="2789995" cy="584775"/>
          </a:xfrm>
          <a:prstGeom prst="rect">
            <a:avLst/>
          </a:prstGeom>
          <a:noFill/>
        </p:spPr>
        <p:txBody>
          <a:bodyPr wrap="none" rtlCol="0">
            <a:spAutoFit/>
          </a:bodyPr>
          <a:lstStyle/>
          <a:p>
            <a:r>
              <a:rPr lang="en-US" sz="3200" dirty="0"/>
              <a:t>Unemployment</a:t>
            </a:r>
          </a:p>
        </p:txBody>
      </p:sp>
      <p:sp>
        <p:nvSpPr>
          <p:cNvPr id="9" name="Multiplication Sign 8">
            <a:extLst>
              <a:ext uri="{FF2B5EF4-FFF2-40B4-BE49-F238E27FC236}">
                <a16:creationId xmlns:a16="http://schemas.microsoft.com/office/drawing/2014/main" id="{94CB16A1-E045-4503-89EC-B9AC5731ADD5}"/>
              </a:ext>
            </a:extLst>
          </p:cNvPr>
          <p:cNvSpPr/>
          <p:nvPr/>
        </p:nvSpPr>
        <p:spPr>
          <a:xfrm>
            <a:off x="2054442" y="79229"/>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ultiplication Sign 24">
            <a:extLst>
              <a:ext uri="{FF2B5EF4-FFF2-40B4-BE49-F238E27FC236}">
                <a16:creationId xmlns:a16="http://schemas.microsoft.com/office/drawing/2014/main" id="{8FF22C24-2E0F-4C75-BE7E-0AE5165D4BFA}"/>
              </a:ext>
            </a:extLst>
          </p:cNvPr>
          <p:cNvSpPr/>
          <p:nvPr/>
        </p:nvSpPr>
        <p:spPr>
          <a:xfrm>
            <a:off x="9313984" y="5930400"/>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ultiplication Sign 25">
            <a:extLst>
              <a:ext uri="{FF2B5EF4-FFF2-40B4-BE49-F238E27FC236}">
                <a16:creationId xmlns:a16="http://schemas.microsoft.com/office/drawing/2014/main" id="{A79A97F3-83B8-4F1E-8687-0F5F692128E7}"/>
              </a:ext>
            </a:extLst>
          </p:cNvPr>
          <p:cNvSpPr/>
          <p:nvPr/>
        </p:nvSpPr>
        <p:spPr>
          <a:xfrm>
            <a:off x="8575372" y="996409"/>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ultiplication Sign 26">
            <a:extLst>
              <a:ext uri="{FF2B5EF4-FFF2-40B4-BE49-F238E27FC236}">
                <a16:creationId xmlns:a16="http://schemas.microsoft.com/office/drawing/2014/main" id="{8CC2157C-EF9C-4314-8293-6F5991460F12}"/>
              </a:ext>
            </a:extLst>
          </p:cNvPr>
          <p:cNvSpPr/>
          <p:nvPr/>
        </p:nvSpPr>
        <p:spPr>
          <a:xfrm>
            <a:off x="8584223" y="5339857"/>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ultiplication Sign 27">
            <a:extLst>
              <a:ext uri="{FF2B5EF4-FFF2-40B4-BE49-F238E27FC236}">
                <a16:creationId xmlns:a16="http://schemas.microsoft.com/office/drawing/2014/main" id="{99541D40-0279-46C5-9E9B-AE690E076F77}"/>
              </a:ext>
            </a:extLst>
          </p:cNvPr>
          <p:cNvSpPr/>
          <p:nvPr/>
        </p:nvSpPr>
        <p:spPr>
          <a:xfrm>
            <a:off x="2054442" y="5102443"/>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ultiplication Sign 28">
            <a:extLst>
              <a:ext uri="{FF2B5EF4-FFF2-40B4-BE49-F238E27FC236}">
                <a16:creationId xmlns:a16="http://schemas.microsoft.com/office/drawing/2014/main" id="{1607BADF-2A11-4A5C-A558-43DE7DB39989}"/>
              </a:ext>
            </a:extLst>
          </p:cNvPr>
          <p:cNvSpPr/>
          <p:nvPr/>
        </p:nvSpPr>
        <p:spPr>
          <a:xfrm>
            <a:off x="2675791" y="785537"/>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66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5" grpId="0" animBg="1"/>
      <p:bldP spid="26" grpId="0" animBg="1"/>
      <p:bldP spid="27" grpId="0" animBg="1"/>
      <p:bldP spid="28" grpId="0" animBg="1"/>
      <p:bldP spid="2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A8F717-0AD2-4A08-B9C7-365594EDCC8E}"/>
              </a:ext>
            </a:extLst>
          </p:cNvPr>
          <p:cNvPicPr>
            <a:picLocks noChangeAspect="1"/>
          </p:cNvPicPr>
          <p:nvPr/>
        </p:nvPicPr>
        <p:blipFill>
          <a:blip r:embed="rId2"/>
          <a:stretch>
            <a:fillRect/>
          </a:stretch>
        </p:blipFill>
        <p:spPr>
          <a:xfrm>
            <a:off x="1749669" y="142141"/>
            <a:ext cx="7420707" cy="6364855"/>
          </a:xfrm>
          <a:prstGeom prst="rect">
            <a:avLst/>
          </a:prstGeom>
        </p:spPr>
      </p:pic>
    </p:spTree>
    <p:extLst>
      <p:ext uri="{BB962C8B-B14F-4D97-AF65-F5344CB8AC3E}">
        <p14:creationId xmlns:p14="http://schemas.microsoft.com/office/powerpoint/2010/main" val="18480468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4D3CF52-AFC7-485B-ACD4-FC3A007740CC}"/>
              </a:ext>
            </a:extLst>
          </p:cNvPr>
          <p:cNvGrpSpPr/>
          <p:nvPr/>
        </p:nvGrpSpPr>
        <p:grpSpPr>
          <a:xfrm>
            <a:off x="291612" y="161190"/>
            <a:ext cx="11621964" cy="6535619"/>
            <a:chOff x="291612" y="161190"/>
            <a:chExt cx="11621964" cy="6535619"/>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447798" y="1037493"/>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7295208" y="1203054"/>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346689" y="301109"/>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8148890" y="404342"/>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780820" y="396977"/>
              <a:ext cx="2303586" cy="954107"/>
            </a:xfrm>
            <a:prstGeom prst="rect">
              <a:avLst/>
            </a:prstGeom>
            <a:noFill/>
          </p:spPr>
          <p:txBody>
            <a:bodyPr wrap="square">
              <a:spAutoFit/>
            </a:bodyPr>
            <a:lstStyle/>
            <a:p>
              <a:pPr algn="ctr"/>
              <a:r>
                <a:rPr lang="en-US" sz="2800" dirty="0">
                  <a:solidFill>
                    <a:schemeClr val="bg1"/>
                  </a:solidFill>
                </a:rPr>
                <a:t>Product Market</a:t>
              </a:r>
            </a:p>
          </p:txBody>
        </p:sp>
      </p:grpSp>
    </p:spTree>
    <p:extLst>
      <p:ext uri="{BB962C8B-B14F-4D97-AF65-F5344CB8AC3E}">
        <p14:creationId xmlns:p14="http://schemas.microsoft.com/office/powerpoint/2010/main" val="41424329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447798" y="1037493"/>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7295208" y="1203054"/>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346689" y="301109"/>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8148890" y="404342"/>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780820" y="396977"/>
            <a:ext cx="2303586" cy="954107"/>
          </a:xfrm>
          <a:prstGeom prst="rect">
            <a:avLst/>
          </a:prstGeom>
          <a:noFill/>
        </p:spPr>
        <p:txBody>
          <a:bodyPr wrap="square">
            <a:spAutoFit/>
          </a:bodyPr>
          <a:lstStyle/>
          <a:p>
            <a:pPr algn="ctr"/>
            <a:r>
              <a:rPr lang="en-US" sz="2800" dirty="0">
                <a:solidFill>
                  <a:schemeClr val="bg1"/>
                </a:solidFill>
              </a:rPr>
              <a:t>Product Market</a:t>
            </a:r>
          </a:p>
        </p:txBody>
      </p:sp>
      <p:sp>
        <p:nvSpPr>
          <p:cNvPr id="8" name="TextBox 7">
            <a:extLst>
              <a:ext uri="{FF2B5EF4-FFF2-40B4-BE49-F238E27FC236}">
                <a16:creationId xmlns:a16="http://schemas.microsoft.com/office/drawing/2014/main" id="{72DAB0DA-96F4-484E-8991-BBC6618B8F62}"/>
              </a:ext>
            </a:extLst>
          </p:cNvPr>
          <p:cNvSpPr txBox="1"/>
          <p:nvPr/>
        </p:nvSpPr>
        <p:spPr>
          <a:xfrm rot="20076816">
            <a:off x="4569899" y="2891310"/>
            <a:ext cx="1924181" cy="707886"/>
          </a:xfrm>
          <a:prstGeom prst="rect">
            <a:avLst/>
          </a:prstGeom>
          <a:noFill/>
        </p:spPr>
        <p:txBody>
          <a:bodyPr wrap="none" rtlCol="0">
            <a:spAutoFit/>
          </a:bodyPr>
          <a:lstStyle/>
          <a:p>
            <a:r>
              <a:rPr lang="en-US" sz="4000" dirty="0"/>
              <a:t>Inflation</a:t>
            </a:r>
          </a:p>
        </p:txBody>
      </p:sp>
    </p:spTree>
    <p:extLst>
      <p:ext uri="{BB962C8B-B14F-4D97-AF65-F5344CB8AC3E}">
        <p14:creationId xmlns:p14="http://schemas.microsoft.com/office/powerpoint/2010/main" val="290731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5"/>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39"/>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36"/>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5"/>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33"/>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grpId="0" nodeType="clickEffect">
                                  <p:stCondLst>
                                    <p:cond delay="0"/>
                                  </p:stCondLst>
                                  <p:childTnLst>
                                    <p:animScale>
                                      <p:cBhvr>
                                        <p:cTn id="30" dur="2000" fill="hold"/>
                                        <p:tgtEl>
                                          <p:spTgt spid="7"/>
                                        </p:tgtEl>
                                      </p:cBhvr>
                                      <p:by x="150000" y="150000"/>
                                    </p:animScale>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grpId="0" nodeType="clickEffect">
                                  <p:stCondLst>
                                    <p:cond delay="0"/>
                                  </p:stCondLst>
                                  <p:childTnLst>
                                    <p:animScale>
                                      <p:cBhvr>
                                        <p:cTn id="34"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3" grpId="0"/>
      <p:bldP spid="33" grpId="0"/>
      <p:bldP spid="35" grpId="0"/>
      <p:bldP spid="36" grpId="0"/>
      <p:bldP spid="3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767254"/>
            <a:ext cx="11034347" cy="2663157"/>
          </a:xfrm>
        </p:spPr>
        <p:txBody>
          <a:bodyPr>
            <a:normAutofit/>
          </a:bodyPr>
          <a:lstStyle/>
          <a:p>
            <a:r>
              <a:rPr lang="en-US" sz="4800" dirty="0">
                <a:latin typeface="+mn-lt"/>
              </a:rPr>
              <a:t>The Circular Flow Diagram with </a:t>
            </a:r>
            <a:br>
              <a:rPr lang="en-US" sz="4800" dirty="0">
                <a:latin typeface="+mn-lt"/>
              </a:rPr>
            </a:br>
            <a:r>
              <a:rPr lang="en-US" sz="4800" dirty="0">
                <a:latin typeface="+mn-lt"/>
              </a:rPr>
              <a:t>Monetary Policy and Fiscal Policy</a:t>
            </a:r>
          </a:p>
        </p:txBody>
      </p:sp>
    </p:spTree>
    <p:extLst>
      <p:ext uri="{BB962C8B-B14F-4D97-AF65-F5344CB8AC3E}">
        <p14:creationId xmlns:p14="http://schemas.microsoft.com/office/powerpoint/2010/main" val="40774005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534292"/>
            <a:ext cx="1481178" cy="999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6840684" y="2534292"/>
            <a:ext cx="1481178" cy="999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3526547" y="287002"/>
            <a:ext cx="1481178" cy="999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3526547" y="4537364"/>
            <a:ext cx="1481178" cy="999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14" name="Arrow: Bent-Up 13">
            <a:extLst>
              <a:ext uri="{FF2B5EF4-FFF2-40B4-BE49-F238E27FC236}">
                <a16:creationId xmlns:a16="http://schemas.microsoft.com/office/drawing/2014/main" id="{68388F7E-8467-4531-A9FD-724B0FE9EB1F}"/>
              </a:ext>
            </a:extLst>
          </p:cNvPr>
          <p:cNvSpPr/>
          <p:nvPr/>
        </p:nvSpPr>
        <p:spPr>
          <a:xfrm>
            <a:off x="5199044" y="3629568"/>
            <a:ext cx="3250364" cy="1906867"/>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42013" y="287002"/>
            <a:ext cx="3108418" cy="224729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879883" y="3091698"/>
            <a:ext cx="2032677" cy="3108418"/>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5570577" y="-325545"/>
            <a:ext cx="2276894" cy="3250365"/>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5579166" y="3134243"/>
            <a:ext cx="1566440" cy="2557090"/>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5083841" y="998683"/>
            <a:ext cx="2699037" cy="1487504"/>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771966" y="3629568"/>
            <a:ext cx="2696980" cy="1295090"/>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1451653" y="414628"/>
            <a:ext cx="1668812" cy="2365773"/>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342012" y="5139563"/>
            <a:ext cx="2970813" cy="307777"/>
          </a:xfrm>
          <a:prstGeom prst="rect">
            <a:avLst/>
          </a:prstGeom>
          <a:noFill/>
        </p:spPr>
        <p:txBody>
          <a:bodyPr wrap="none" rtlCol="0">
            <a:spAutoFit/>
          </a:bodyPr>
          <a:lstStyle/>
          <a:p>
            <a:r>
              <a:rPr lang="en-US" sz="1400"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5260898" y="5196008"/>
            <a:ext cx="2970813" cy="307777"/>
          </a:xfrm>
          <a:prstGeom prst="rect">
            <a:avLst/>
          </a:prstGeom>
          <a:noFill/>
        </p:spPr>
        <p:txBody>
          <a:bodyPr wrap="none" rtlCol="0">
            <a:spAutoFit/>
          </a:bodyPr>
          <a:lstStyle/>
          <a:p>
            <a:r>
              <a:rPr lang="en-US" sz="1400"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943860" y="4537364"/>
            <a:ext cx="2487027" cy="338554"/>
          </a:xfrm>
          <a:prstGeom prst="rect">
            <a:avLst/>
          </a:prstGeom>
          <a:noFill/>
        </p:spPr>
        <p:txBody>
          <a:bodyPr wrap="none" rtlCol="0">
            <a:spAutoFit/>
          </a:bodyPr>
          <a:lstStyle/>
          <a:p>
            <a:r>
              <a:rPr lang="en-US" sz="1600"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5260898" y="4751443"/>
            <a:ext cx="2202975" cy="307777"/>
          </a:xfrm>
          <a:prstGeom prst="rect">
            <a:avLst/>
          </a:prstGeom>
          <a:noFill/>
        </p:spPr>
        <p:txBody>
          <a:bodyPr wrap="none" rtlCol="0">
            <a:spAutoFit/>
          </a:bodyPr>
          <a:lstStyle/>
          <a:p>
            <a:r>
              <a:rPr lang="en-US" sz="1400"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020199" y="900529"/>
            <a:ext cx="2531719" cy="307777"/>
          </a:xfrm>
          <a:prstGeom prst="rect">
            <a:avLst/>
          </a:prstGeom>
          <a:noFill/>
        </p:spPr>
        <p:txBody>
          <a:bodyPr wrap="none" rtlCol="0">
            <a:spAutoFit/>
          </a:bodyPr>
          <a:lstStyle/>
          <a:p>
            <a:r>
              <a:rPr lang="en-US" sz="1400"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5207640" y="1038131"/>
            <a:ext cx="2531719" cy="307777"/>
          </a:xfrm>
          <a:prstGeom prst="rect">
            <a:avLst/>
          </a:prstGeom>
          <a:noFill/>
        </p:spPr>
        <p:txBody>
          <a:bodyPr wrap="none" rtlCol="0">
            <a:spAutoFit/>
          </a:bodyPr>
          <a:lstStyle/>
          <a:p>
            <a:r>
              <a:rPr lang="en-US" sz="1400"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695136" y="267798"/>
            <a:ext cx="1834068" cy="38858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5516325" y="325872"/>
            <a:ext cx="1834068" cy="38858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3442718" y="359653"/>
            <a:ext cx="1616955" cy="803075"/>
          </a:xfrm>
          <a:prstGeom prst="rect">
            <a:avLst/>
          </a:prstGeom>
          <a:noFill/>
        </p:spPr>
        <p:txBody>
          <a:bodyPr wrap="square">
            <a:spAutoFit/>
          </a:bodyPr>
          <a:lstStyle/>
          <a:p>
            <a:pPr algn="ctr"/>
            <a:r>
              <a:rPr lang="en-US" sz="2800" dirty="0">
                <a:solidFill>
                  <a:schemeClr val="bg1"/>
                </a:solidFill>
              </a:rPr>
              <a:t>Product Market</a:t>
            </a:r>
          </a:p>
        </p:txBody>
      </p:sp>
      <p:sp>
        <p:nvSpPr>
          <p:cNvPr id="25" name="Rectangle 24">
            <a:extLst>
              <a:ext uri="{FF2B5EF4-FFF2-40B4-BE49-F238E27FC236}">
                <a16:creationId xmlns:a16="http://schemas.microsoft.com/office/drawing/2014/main" id="{28BBC33E-148E-438B-98FB-53DF8C38DAA1}"/>
              </a:ext>
            </a:extLst>
          </p:cNvPr>
          <p:cNvSpPr/>
          <p:nvPr/>
        </p:nvSpPr>
        <p:spPr>
          <a:xfrm>
            <a:off x="10300198" y="2353477"/>
            <a:ext cx="1745866" cy="1360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Financial Market</a:t>
            </a:r>
          </a:p>
        </p:txBody>
      </p:sp>
      <p:sp>
        <p:nvSpPr>
          <p:cNvPr id="27" name="TextBox 26">
            <a:extLst>
              <a:ext uri="{FF2B5EF4-FFF2-40B4-BE49-F238E27FC236}">
                <a16:creationId xmlns:a16="http://schemas.microsoft.com/office/drawing/2014/main" id="{558F442F-2D33-4C27-ACDD-FDB2EEA089C8}"/>
              </a:ext>
            </a:extLst>
          </p:cNvPr>
          <p:cNvSpPr txBox="1"/>
          <p:nvPr/>
        </p:nvSpPr>
        <p:spPr>
          <a:xfrm rot="20795904">
            <a:off x="1873264" y="2325514"/>
            <a:ext cx="4902945" cy="830997"/>
          </a:xfrm>
          <a:prstGeom prst="rect">
            <a:avLst/>
          </a:prstGeom>
          <a:noFill/>
        </p:spPr>
        <p:txBody>
          <a:bodyPr wrap="none" rtlCol="0">
            <a:spAutoFit/>
          </a:bodyPr>
          <a:lstStyle/>
          <a:p>
            <a:r>
              <a:rPr lang="en-US" sz="2400" dirty="0"/>
              <a:t>Expansionary Monetary Policy </a:t>
            </a:r>
          </a:p>
          <a:p>
            <a:r>
              <a:rPr lang="en-US" sz="2400" dirty="0"/>
              <a:t>when faced with high unemployment</a:t>
            </a:r>
          </a:p>
        </p:txBody>
      </p:sp>
      <p:sp>
        <p:nvSpPr>
          <p:cNvPr id="11" name="Arrow: Left 10">
            <a:extLst>
              <a:ext uri="{FF2B5EF4-FFF2-40B4-BE49-F238E27FC236}">
                <a16:creationId xmlns:a16="http://schemas.microsoft.com/office/drawing/2014/main" id="{B2146329-56A7-40F2-897C-FFC023EE68A2}"/>
              </a:ext>
            </a:extLst>
          </p:cNvPr>
          <p:cNvSpPr/>
          <p:nvPr/>
        </p:nvSpPr>
        <p:spPr>
          <a:xfrm>
            <a:off x="8356789" y="2431921"/>
            <a:ext cx="1815863" cy="11014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Easy Money Policy</a:t>
            </a:r>
          </a:p>
        </p:txBody>
      </p:sp>
    </p:spTree>
    <p:extLst>
      <p:ext uri="{BB962C8B-B14F-4D97-AF65-F5344CB8AC3E}">
        <p14:creationId xmlns:p14="http://schemas.microsoft.com/office/powerpoint/2010/main" val="196584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3"/>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24"/>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3"/>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4"/>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3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4" grpId="0"/>
      <p:bldP spid="3" grpId="0"/>
      <p:bldP spid="33"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799492" y="1850065"/>
            <a:ext cx="8399585" cy="1665714"/>
          </a:xfrm>
        </p:spPr>
        <p:txBody>
          <a:bodyPr>
            <a:normAutofit fontScale="90000"/>
          </a:bodyPr>
          <a:lstStyle/>
          <a:p>
            <a:r>
              <a:rPr lang="en-US" dirty="0" err="1">
                <a:hlinkClick r:id="rId2"/>
              </a:rPr>
              <a:t>Econedlink</a:t>
            </a:r>
            <a:r>
              <a:rPr lang="en-US" dirty="0">
                <a:hlinkClick r:id="rId2"/>
              </a:rPr>
              <a:t> “Preparing for the A.P. Exam</a:t>
            </a:r>
            <a:endParaRPr lang="en-US" dirty="0"/>
          </a:p>
        </p:txBody>
      </p:sp>
    </p:spTree>
    <p:extLst>
      <p:ext uri="{BB962C8B-B14F-4D97-AF65-F5344CB8AC3E}">
        <p14:creationId xmlns:p14="http://schemas.microsoft.com/office/powerpoint/2010/main" val="3240712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534292"/>
            <a:ext cx="1481178" cy="999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6840684" y="2534292"/>
            <a:ext cx="1481178" cy="999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3526547" y="287002"/>
            <a:ext cx="1481178" cy="999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3526547" y="4537364"/>
            <a:ext cx="1481178" cy="999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14" name="Arrow: Bent-Up 13">
            <a:extLst>
              <a:ext uri="{FF2B5EF4-FFF2-40B4-BE49-F238E27FC236}">
                <a16:creationId xmlns:a16="http://schemas.microsoft.com/office/drawing/2014/main" id="{68388F7E-8467-4531-A9FD-724B0FE9EB1F}"/>
              </a:ext>
            </a:extLst>
          </p:cNvPr>
          <p:cNvSpPr/>
          <p:nvPr/>
        </p:nvSpPr>
        <p:spPr>
          <a:xfrm>
            <a:off x="5199044" y="3629568"/>
            <a:ext cx="3250364" cy="1906867"/>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42013" y="287002"/>
            <a:ext cx="3108418" cy="224729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879883" y="3091698"/>
            <a:ext cx="2032677" cy="3108418"/>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5570577" y="-325545"/>
            <a:ext cx="2276894" cy="3250365"/>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5579166" y="3134243"/>
            <a:ext cx="1566440" cy="2557090"/>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5083841" y="998683"/>
            <a:ext cx="2699037" cy="1487504"/>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771966" y="3629568"/>
            <a:ext cx="2696980" cy="1295090"/>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1451653" y="414628"/>
            <a:ext cx="1668812" cy="2365773"/>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342012" y="5139563"/>
            <a:ext cx="2970813" cy="307777"/>
          </a:xfrm>
          <a:prstGeom prst="rect">
            <a:avLst/>
          </a:prstGeom>
          <a:noFill/>
        </p:spPr>
        <p:txBody>
          <a:bodyPr wrap="none" rtlCol="0">
            <a:spAutoFit/>
          </a:bodyPr>
          <a:lstStyle/>
          <a:p>
            <a:r>
              <a:rPr lang="en-US" sz="1400"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5260898" y="5196008"/>
            <a:ext cx="2970813" cy="307777"/>
          </a:xfrm>
          <a:prstGeom prst="rect">
            <a:avLst/>
          </a:prstGeom>
          <a:noFill/>
          <a:ln>
            <a:solidFill>
              <a:srgbClr val="FF0000"/>
            </a:solidFill>
          </a:ln>
        </p:spPr>
        <p:txBody>
          <a:bodyPr wrap="none" rtlCol="0">
            <a:spAutoFit/>
          </a:bodyPr>
          <a:lstStyle/>
          <a:p>
            <a:r>
              <a:rPr lang="en-US" sz="1400"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943860" y="4537364"/>
            <a:ext cx="2487027" cy="338554"/>
          </a:xfrm>
          <a:prstGeom prst="rect">
            <a:avLst/>
          </a:prstGeom>
          <a:noFill/>
        </p:spPr>
        <p:txBody>
          <a:bodyPr wrap="none" rtlCol="0">
            <a:spAutoFit/>
          </a:bodyPr>
          <a:lstStyle/>
          <a:p>
            <a:r>
              <a:rPr lang="en-US" sz="1600"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5260898" y="4751443"/>
            <a:ext cx="2202975" cy="307777"/>
          </a:xfrm>
          <a:prstGeom prst="rect">
            <a:avLst/>
          </a:prstGeom>
          <a:noFill/>
        </p:spPr>
        <p:txBody>
          <a:bodyPr wrap="none" rtlCol="0">
            <a:spAutoFit/>
          </a:bodyPr>
          <a:lstStyle/>
          <a:p>
            <a:r>
              <a:rPr lang="en-US" sz="1400"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020199" y="900529"/>
            <a:ext cx="2531719" cy="307777"/>
          </a:xfrm>
          <a:prstGeom prst="rect">
            <a:avLst/>
          </a:prstGeom>
          <a:noFill/>
        </p:spPr>
        <p:txBody>
          <a:bodyPr wrap="none" rtlCol="0">
            <a:spAutoFit/>
          </a:bodyPr>
          <a:lstStyle/>
          <a:p>
            <a:r>
              <a:rPr lang="en-US" sz="1400"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5207640" y="1038131"/>
            <a:ext cx="2531719" cy="307777"/>
          </a:xfrm>
          <a:prstGeom prst="rect">
            <a:avLst/>
          </a:prstGeom>
          <a:noFill/>
        </p:spPr>
        <p:txBody>
          <a:bodyPr wrap="none" rtlCol="0">
            <a:spAutoFit/>
          </a:bodyPr>
          <a:lstStyle/>
          <a:p>
            <a:r>
              <a:rPr lang="en-US" sz="1400"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695136" y="267798"/>
            <a:ext cx="1834068" cy="38858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5516325" y="325872"/>
            <a:ext cx="1834068" cy="38858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3442718" y="359653"/>
            <a:ext cx="1616955" cy="803075"/>
          </a:xfrm>
          <a:prstGeom prst="rect">
            <a:avLst/>
          </a:prstGeom>
          <a:noFill/>
        </p:spPr>
        <p:txBody>
          <a:bodyPr wrap="square">
            <a:spAutoFit/>
          </a:bodyPr>
          <a:lstStyle/>
          <a:p>
            <a:pPr algn="ctr"/>
            <a:r>
              <a:rPr lang="en-US" sz="2800" dirty="0">
                <a:solidFill>
                  <a:schemeClr val="bg1"/>
                </a:solidFill>
              </a:rPr>
              <a:t>Product Market</a:t>
            </a:r>
          </a:p>
        </p:txBody>
      </p:sp>
      <p:sp>
        <p:nvSpPr>
          <p:cNvPr id="25" name="Rectangle 24">
            <a:extLst>
              <a:ext uri="{FF2B5EF4-FFF2-40B4-BE49-F238E27FC236}">
                <a16:creationId xmlns:a16="http://schemas.microsoft.com/office/drawing/2014/main" id="{F7DC3489-DC56-4AD4-96C6-386E53DE2F4B}"/>
              </a:ext>
            </a:extLst>
          </p:cNvPr>
          <p:cNvSpPr/>
          <p:nvPr/>
        </p:nvSpPr>
        <p:spPr>
          <a:xfrm>
            <a:off x="10300198" y="2353477"/>
            <a:ext cx="1745866" cy="1360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Financial Market</a:t>
            </a:r>
          </a:p>
        </p:txBody>
      </p:sp>
      <p:sp>
        <p:nvSpPr>
          <p:cNvPr id="26" name="TextBox 25">
            <a:extLst>
              <a:ext uri="{FF2B5EF4-FFF2-40B4-BE49-F238E27FC236}">
                <a16:creationId xmlns:a16="http://schemas.microsoft.com/office/drawing/2014/main" id="{7E64D69B-F8C3-4D89-BFBD-E3EE6FB7C7F3}"/>
              </a:ext>
            </a:extLst>
          </p:cNvPr>
          <p:cNvSpPr txBox="1"/>
          <p:nvPr/>
        </p:nvSpPr>
        <p:spPr>
          <a:xfrm rot="20795904">
            <a:off x="2220730" y="2325514"/>
            <a:ext cx="4208011" cy="830997"/>
          </a:xfrm>
          <a:prstGeom prst="rect">
            <a:avLst/>
          </a:prstGeom>
          <a:noFill/>
        </p:spPr>
        <p:txBody>
          <a:bodyPr wrap="none" rtlCol="0">
            <a:spAutoFit/>
          </a:bodyPr>
          <a:lstStyle/>
          <a:p>
            <a:r>
              <a:rPr lang="en-US" sz="2400" dirty="0"/>
              <a:t>Contractionary Monetary Policy </a:t>
            </a:r>
          </a:p>
          <a:p>
            <a:r>
              <a:rPr lang="en-US" sz="2400" dirty="0"/>
              <a:t>when faced with high inflation</a:t>
            </a:r>
          </a:p>
        </p:txBody>
      </p:sp>
      <p:sp>
        <p:nvSpPr>
          <p:cNvPr id="27" name="Arrow: Right 26">
            <a:extLst>
              <a:ext uri="{FF2B5EF4-FFF2-40B4-BE49-F238E27FC236}">
                <a16:creationId xmlns:a16="http://schemas.microsoft.com/office/drawing/2014/main" id="{0EA999A9-F695-4B3F-ABDE-1A17AE194E15}"/>
              </a:ext>
            </a:extLst>
          </p:cNvPr>
          <p:cNvSpPr/>
          <p:nvPr/>
        </p:nvSpPr>
        <p:spPr>
          <a:xfrm>
            <a:off x="8403099" y="2299829"/>
            <a:ext cx="1884754" cy="1487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Tight Money </a:t>
            </a:r>
          </a:p>
          <a:p>
            <a:pPr algn="ctr"/>
            <a:r>
              <a:rPr lang="en-US" dirty="0">
                <a:solidFill>
                  <a:srgbClr val="FF0000"/>
                </a:solidFill>
              </a:rPr>
              <a:t>Policy</a:t>
            </a:r>
          </a:p>
        </p:txBody>
      </p:sp>
      <p:sp>
        <p:nvSpPr>
          <p:cNvPr id="28" name="Multiplication Sign 27">
            <a:extLst>
              <a:ext uri="{FF2B5EF4-FFF2-40B4-BE49-F238E27FC236}">
                <a16:creationId xmlns:a16="http://schemas.microsoft.com/office/drawing/2014/main" id="{175433A3-B93F-4887-B66B-3F9056AE06C2}"/>
              </a:ext>
            </a:extLst>
          </p:cNvPr>
          <p:cNvSpPr/>
          <p:nvPr/>
        </p:nvSpPr>
        <p:spPr>
          <a:xfrm>
            <a:off x="6065336" y="4944918"/>
            <a:ext cx="914400" cy="914400"/>
          </a:xfrm>
          <a:prstGeom prst="mathMultiply">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ultiplication Sign 28">
            <a:extLst>
              <a:ext uri="{FF2B5EF4-FFF2-40B4-BE49-F238E27FC236}">
                <a16:creationId xmlns:a16="http://schemas.microsoft.com/office/drawing/2014/main" id="{6B722B88-BB66-46BC-B7CB-5D8F261071AF}"/>
              </a:ext>
            </a:extLst>
          </p:cNvPr>
          <p:cNvSpPr/>
          <p:nvPr/>
        </p:nvSpPr>
        <p:spPr>
          <a:xfrm>
            <a:off x="5581199" y="4467458"/>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ultiplication Sign 29">
            <a:extLst>
              <a:ext uri="{FF2B5EF4-FFF2-40B4-BE49-F238E27FC236}">
                <a16:creationId xmlns:a16="http://schemas.microsoft.com/office/drawing/2014/main" id="{EFD0B5C3-714C-47B5-A2DE-BF3580BCDA1D}"/>
              </a:ext>
            </a:extLst>
          </p:cNvPr>
          <p:cNvSpPr/>
          <p:nvPr/>
        </p:nvSpPr>
        <p:spPr>
          <a:xfrm>
            <a:off x="1510174" y="4294243"/>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ultiplication Sign 30">
            <a:extLst>
              <a:ext uri="{FF2B5EF4-FFF2-40B4-BE49-F238E27FC236}">
                <a16:creationId xmlns:a16="http://schemas.microsoft.com/office/drawing/2014/main" id="{45ECF0B2-F5B4-47BA-BF91-EE72D0AF327E}"/>
              </a:ext>
            </a:extLst>
          </p:cNvPr>
          <p:cNvSpPr/>
          <p:nvPr/>
        </p:nvSpPr>
        <p:spPr>
          <a:xfrm>
            <a:off x="1669304" y="608718"/>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ultiplication Sign 31">
            <a:extLst>
              <a:ext uri="{FF2B5EF4-FFF2-40B4-BE49-F238E27FC236}">
                <a16:creationId xmlns:a16="http://schemas.microsoft.com/office/drawing/2014/main" id="{E46FB15E-399F-4C67-9EC5-20BC2E99AC4E}"/>
              </a:ext>
            </a:extLst>
          </p:cNvPr>
          <p:cNvSpPr/>
          <p:nvPr/>
        </p:nvSpPr>
        <p:spPr>
          <a:xfrm>
            <a:off x="5971312" y="771745"/>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708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8" grpId="0" animBg="1"/>
      <p:bldP spid="29" grpId="0" animBg="1"/>
      <p:bldP spid="30" grpId="0" animBg="1"/>
      <p:bldP spid="31" grpId="0" animBg="1"/>
      <p:bldP spid="3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EBB080A-7B1C-4FF7-94E9-0DDCFCF17F46}"/>
              </a:ext>
            </a:extLst>
          </p:cNvPr>
          <p:cNvSpPr/>
          <p:nvPr/>
        </p:nvSpPr>
        <p:spPr>
          <a:xfrm>
            <a:off x="4266754" y="874808"/>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25" name="Arrow: Up 24">
            <a:extLst>
              <a:ext uri="{FF2B5EF4-FFF2-40B4-BE49-F238E27FC236}">
                <a16:creationId xmlns:a16="http://schemas.microsoft.com/office/drawing/2014/main" id="{C566B0DD-E481-4FFA-B616-DD82F7AB3132}"/>
              </a:ext>
            </a:extLst>
          </p:cNvPr>
          <p:cNvSpPr/>
          <p:nvPr/>
        </p:nvSpPr>
        <p:spPr>
          <a:xfrm>
            <a:off x="4240972" y="1967265"/>
            <a:ext cx="641980" cy="125969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5394731" y="2048186"/>
            <a:ext cx="641979" cy="11787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C6FF822-BF39-491B-945D-706E8773B18E}"/>
              </a:ext>
            </a:extLst>
          </p:cNvPr>
          <p:cNvSpPr/>
          <p:nvPr/>
        </p:nvSpPr>
        <p:spPr>
          <a:xfrm>
            <a:off x="212481"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8420290"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7" name="Rectangle 6">
            <a:extLst>
              <a:ext uri="{FF2B5EF4-FFF2-40B4-BE49-F238E27FC236}">
                <a16:creationId xmlns:a16="http://schemas.microsoft.com/office/drawing/2014/main" id="{F3EFA61A-1E7C-4DB0-BD5A-CF4DBE41A05E}"/>
              </a:ext>
            </a:extLst>
          </p:cNvPr>
          <p:cNvSpPr/>
          <p:nvPr/>
        </p:nvSpPr>
        <p:spPr>
          <a:xfrm>
            <a:off x="4266754" y="5522465"/>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198431"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Government</a:t>
            </a:r>
          </a:p>
        </p:txBody>
      </p:sp>
      <p:sp>
        <p:nvSpPr>
          <p:cNvPr id="14" name="Arrow: Bent-Up 13">
            <a:extLst>
              <a:ext uri="{FF2B5EF4-FFF2-40B4-BE49-F238E27FC236}">
                <a16:creationId xmlns:a16="http://schemas.microsoft.com/office/drawing/2014/main" id="{68388F7E-8467-4531-A9FD-724B0FE9EB1F}"/>
              </a:ext>
            </a:extLst>
          </p:cNvPr>
          <p:cNvSpPr/>
          <p:nvPr/>
        </p:nvSpPr>
        <p:spPr>
          <a:xfrm>
            <a:off x="6362859" y="4529815"/>
            <a:ext cx="4073610" cy="2085107"/>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275648" y="874808"/>
            <a:ext cx="3895712" cy="2457351"/>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112164" y="3693298"/>
            <a:ext cx="2222677" cy="389571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7010423" y="-54708"/>
            <a:ext cx="2489723" cy="407361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6964421" y="3783872"/>
            <a:ext cx="1712860" cy="3204746"/>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6218478" y="1653013"/>
            <a:ext cx="3382644" cy="1626545"/>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814498" y="4529815"/>
            <a:ext cx="3380066" cy="1416146"/>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1799678" y="825333"/>
            <a:ext cx="1824800" cy="2964971"/>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5412781" y="4424616"/>
            <a:ext cx="641980" cy="109784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4387286" y="4462382"/>
            <a:ext cx="641979" cy="10600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6218478" y="3882433"/>
            <a:ext cx="2154757" cy="647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Government Services</a:t>
            </a:r>
          </a:p>
        </p:txBody>
      </p:sp>
      <p:sp>
        <p:nvSpPr>
          <p:cNvPr id="30" name="Arrow: Right 29">
            <a:extLst>
              <a:ext uri="{FF2B5EF4-FFF2-40B4-BE49-F238E27FC236}">
                <a16:creationId xmlns:a16="http://schemas.microsoft.com/office/drawing/2014/main" id="{495BAFD6-7BFB-46BA-9062-065EB1B49C2B}"/>
              </a:ext>
            </a:extLst>
          </p:cNvPr>
          <p:cNvSpPr/>
          <p:nvPr/>
        </p:nvSpPr>
        <p:spPr>
          <a:xfrm>
            <a:off x="2115865" y="3248539"/>
            <a:ext cx="2045829" cy="647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31" name="Arrow: Left 30">
            <a:extLst>
              <a:ext uri="{FF2B5EF4-FFF2-40B4-BE49-F238E27FC236}">
                <a16:creationId xmlns:a16="http://schemas.microsoft.com/office/drawing/2014/main" id="{E71A66D6-2864-4918-B6FF-DCC96735A911}"/>
              </a:ext>
            </a:extLst>
          </p:cNvPr>
          <p:cNvSpPr/>
          <p:nvPr/>
        </p:nvSpPr>
        <p:spPr>
          <a:xfrm>
            <a:off x="2088793" y="3812351"/>
            <a:ext cx="2082566" cy="6338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Government Services</a:t>
            </a:r>
          </a:p>
        </p:txBody>
      </p:sp>
      <p:sp>
        <p:nvSpPr>
          <p:cNvPr id="32" name="Arrow: Left 31">
            <a:extLst>
              <a:ext uri="{FF2B5EF4-FFF2-40B4-BE49-F238E27FC236}">
                <a16:creationId xmlns:a16="http://schemas.microsoft.com/office/drawing/2014/main" id="{55CC3DA5-DDBE-4FFA-8939-8895B81C74F2}"/>
              </a:ext>
            </a:extLst>
          </p:cNvPr>
          <p:cNvSpPr/>
          <p:nvPr/>
        </p:nvSpPr>
        <p:spPr>
          <a:xfrm>
            <a:off x="6123083" y="3388803"/>
            <a:ext cx="2250152" cy="6338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2" name="TextBox 1">
            <a:extLst>
              <a:ext uri="{FF2B5EF4-FFF2-40B4-BE49-F238E27FC236}">
                <a16:creationId xmlns:a16="http://schemas.microsoft.com/office/drawing/2014/main" id="{F0359A9A-561E-43D4-830B-DC906A837F25}"/>
              </a:ext>
            </a:extLst>
          </p:cNvPr>
          <p:cNvSpPr txBox="1"/>
          <p:nvPr/>
        </p:nvSpPr>
        <p:spPr>
          <a:xfrm>
            <a:off x="401315" y="6179264"/>
            <a:ext cx="3408466" cy="339926"/>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6431181" y="6242675"/>
            <a:ext cx="3408466" cy="339926"/>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140646" y="5522465"/>
            <a:ext cx="2440856" cy="339926"/>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6750884" y="5755693"/>
            <a:ext cx="2440856" cy="339926"/>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229592" y="1543769"/>
            <a:ext cx="2818107" cy="339926"/>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6373633" y="1696148"/>
            <a:ext cx="2818107" cy="339926"/>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140646" y="866016"/>
            <a:ext cx="2298597" cy="424907"/>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7124627" y="961029"/>
            <a:ext cx="2298597" cy="424907"/>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161694" y="954251"/>
            <a:ext cx="2026494" cy="878141"/>
          </a:xfrm>
          <a:prstGeom prst="rect">
            <a:avLst/>
          </a:prstGeom>
          <a:noFill/>
        </p:spPr>
        <p:txBody>
          <a:bodyPr wrap="square">
            <a:spAutoFit/>
          </a:bodyPr>
          <a:lstStyle/>
          <a:p>
            <a:pPr algn="ctr"/>
            <a:r>
              <a:rPr lang="en-US" sz="2800" dirty="0">
                <a:solidFill>
                  <a:schemeClr val="bg1"/>
                </a:solidFill>
              </a:rPr>
              <a:t>Product Market</a:t>
            </a:r>
          </a:p>
        </p:txBody>
      </p:sp>
      <p:sp>
        <p:nvSpPr>
          <p:cNvPr id="11" name="TextBox 10">
            <a:extLst>
              <a:ext uri="{FF2B5EF4-FFF2-40B4-BE49-F238E27FC236}">
                <a16:creationId xmlns:a16="http://schemas.microsoft.com/office/drawing/2014/main" id="{4DF48042-5994-4C76-93AC-8F70018784A6}"/>
              </a:ext>
            </a:extLst>
          </p:cNvPr>
          <p:cNvSpPr txBox="1"/>
          <p:nvPr/>
        </p:nvSpPr>
        <p:spPr>
          <a:xfrm rot="5185239">
            <a:off x="5393941" y="2363852"/>
            <a:ext cx="643558" cy="324906"/>
          </a:xfrm>
          <a:prstGeom prst="rect">
            <a:avLst/>
          </a:prstGeom>
          <a:noFill/>
        </p:spPr>
        <p:txBody>
          <a:bodyPr wrap="none" rtlCol="0">
            <a:spAutoFit/>
          </a:bodyPr>
          <a:lstStyle/>
          <a:p>
            <a:r>
              <a:rPr lang="en-US" dirty="0">
                <a:solidFill>
                  <a:schemeClr val="bg1"/>
                </a:solidFill>
              </a:rPr>
              <a:t>G &amp; S</a:t>
            </a:r>
          </a:p>
        </p:txBody>
      </p:sp>
      <p:sp>
        <p:nvSpPr>
          <p:cNvPr id="12" name="TextBox 11">
            <a:extLst>
              <a:ext uri="{FF2B5EF4-FFF2-40B4-BE49-F238E27FC236}">
                <a16:creationId xmlns:a16="http://schemas.microsoft.com/office/drawing/2014/main" id="{EC0A80D3-F479-4FCF-B64C-349498146D81}"/>
              </a:ext>
            </a:extLst>
          </p:cNvPr>
          <p:cNvSpPr txBox="1"/>
          <p:nvPr/>
        </p:nvSpPr>
        <p:spPr>
          <a:xfrm rot="5400000">
            <a:off x="5004849" y="5121964"/>
            <a:ext cx="1518335" cy="324906"/>
          </a:xfrm>
          <a:prstGeom prst="rect">
            <a:avLst/>
          </a:prstGeom>
          <a:noFill/>
        </p:spPr>
        <p:txBody>
          <a:bodyPr wrap="none" rtlCol="0">
            <a:spAutoFit/>
          </a:bodyPr>
          <a:lstStyle/>
          <a:p>
            <a:r>
              <a:rPr lang="en-US" dirty="0">
                <a:solidFill>
                  <a:schemeClr val="bg1"/>
                </a:solidFill>
              </a:rPr>
              <a:t>Factors of Prod.</a:t>
            </a:r>
          </a:p>
        </p:txBody>
      </p:sp>
      <p:sp>
        <p:nvSpPr>
          <p:cNvPr id="13" name="TextBox 12">
            <a:extLst>
              <a:ext uri="{FF2B5EF4-FFF2-40B4-BE49-F238E27FC236}">
                <a16:creationId xmlns:a16="http://schemas.microsoft.com/office/drawing/2014/main" id="{2580B5D9-EB00-4EC6-A678-0B935C858544}"/>
              </a:ext>
            </a:extLst>
          </p:cNvPr>
          <p:cNvSpPr txBox="1"/>
          <p:nvPr/>
        </p:nvSpPr>
        <p:spPr>
          <a:xfrm rot="5400000">
            <a:off x="4173731" y="2448144"/>
            <a:ext cx="776460" cy="324906"/>
          </a:xfrm>
          <a:prstGeom prst="rect">
            <a:avLst/>
          </a:prstGeom>
          <a:noFill/>
        </p:spPr>
        <p:txBody>
          <a:bodyPr wrap="none" rtlCol="0">
            <a:spAutoFit/>
          </a:bodyPr>
          <a:lstStyle/>
          <a:p>
            <a:r>
              <a:rPr lang="en-US" dirty="0">
                <a:solidFill>
                  <a:schemeClr val="bg1"/>
                </a:solidFill>
              </a:rPr>
              <a:t>Money</a:t>
            </a:r>
          </a:p>
        </p:txBody>
      </p:sp>
      <p:sp>
        <p:nvSpPr>
          <p:cNvPr id="18" name="TextBox 17">
            <a:extLst>
              <a:ext uri="{FF2B5EF4-FFF2-40B4-BE49-F238E27FC236}">
                <a16:creationId xmlns:a16="http://schemas.microsoft.com/office/drawing/2014/main" id="{CCF5CFB4-356C-4BB2-95AD-2DB5509CFEC4}"/>
              </a:ext>
            </a:extLst>
          </p:cNvPr>
          <p:cNvSpPr txBox="1"/>
          <p:nvPr/>
        </p:nvSpPr>
        <p:spPr>
          <a:xfrm rot="5400000">
            <a:off x="4345186" y="4751027"/>
            <a:ext cx="776460" cy="324906"/>
          </a:xfrm>
          <a:prstGeom prst="rect">
            <a:avLst/>
          </a:prstGeom>
          <a:noFill/>
        </p:spPr>
        <p:txBody>
          <a:bodyPr wrap="none" rtlCol="0">
            <a:spAutoFit/>
          </a:bodyPr>
          <a:lstStyle/>
          <a:p>
            <a:r>
              <a:rPr lang="en-US" dirty="0">
                <a:solidFill>
                  <a:schemeClr val="bg1"/>
                </a:solidFill>
              </a:rPr>
              <a:t>Money</a:t>
            </a:r>
          </a:p>
        </p:txBody>
      </p:sp>
      <p:sp>
        <p:nvSpPr>
          <p:cNvPr id="9" name="TextBox 8">
            <a:extLst>
              <a:ext uri="{FF2B5EF4-FFF2-40B4-BE49-F238E27FC236}">
                <a16:creationId xmlns:a16="http://schemas.microsoft.com/office/drawing/2014/main" id="{85FE156A-215E-4907-91CB-4F127075063B}"/>
              </a:ext>
            </a:extLst>
          </p:cNvPr>
          <p:cNvSpPr txBox="1"/>
          <p:nvPr/>
        </p:nvSpPr>
        <p:spPr>
          <a:xfrm>
            <a:off x="2504531" y="143717"/>
            <a:ext cx="6520238" cy="523220"/>
          </a:xfrm>
          <a:prstGeom prst="rect">
            <a:avLst/>
          </a:prstGeom>
          <a:noFill/>
        </p:spPr>
        <p:txBody>
          <a:bodyPr wrap="square" rtlCol="0">
            <a:spAutoFit/>
          </a:bodyPr>
          <a:lstStyle/>
          <a:p>
            <a:r>
              <a:rPr lang="en-US" sz="2800" dirty="0"/>
              <a:t>Expansionary Fiscal Policy (decrease taxes)</a:t>
            </a:r>
          </a:p>
        </p:txBody>
      </p:sp>
      <p:sp>
        <p:nvSpPr>
          <p:cNvPr id="19" name="Arrow: Down 18">
            <a:extLst>
              <a:ext uri="{FF2B5EF4-FFF2-40B4-BE49-F238E27FC236}">
                <a16:creationId xmlns:a16="http://schemas.microsoft.com/office/drawing/2014/main" id="{E3BF3A1D-7680-44D2-BCB5-393F5B6B7579}"/>
              </a:ext>
            </a:extLst>
          </p:cNvPr>
          <p:cNvSpPr/>
          <p:nvPr/>
        </p:nvSpPr>
        <p:spPr>
          <a:xfrm>
            <a:off x="2289944" y="3081350"/>
            <a:ext cx="365333" cy="65947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rgbClr val="FF0000"/>
              </a:solidFill>
            </a:endParaRPr>
          </a:p>
        </p:txBody>
      </p:sp>
    </p:spTree>
    <p:extLst>
      <p:ext uri="{BB962C8B-B14F-4D97-AF65-F5344CB8AC3E}">
        <p14:creationId xmlns:p14="http://schemas.microsoft.com/office/powerpoint/2010/main" val="133923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4"/>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35"/>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36"/>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24"/>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grpId="0" nodeType="clickEffect">
                                  <p:stCondLst>
                                    <p:cond delay="0"/>
                                  </p:stCondLst>
                                  <p:childTnLst>
                                    <p:animScale>
                                      <p:cBhvr>
                                        <p:cTn id="30"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24" grpId="0"/>
      <p:bldP spid="3" grpId="0"/>
      <p:bldP spid="35" grpId="0"/>
      <p:bldP spid="36" grpId="0"/>
      <p:bldP spid="1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EBB080A-7B1C-4FF7-94E9-0DDCFCF17F46}"/>
              </a:ext>
            </a:extLst>
          </p:cNvPr>
          <p:cNvSpPr/>
          <p:nvPr/>
        </p:nvSpPr>
        <p:spPr>
          <a:xfrm>
            <a:off x="4266754" y="874808"/>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25" name="Arrow: Up 24">
            <a:extLst>
              <a:ext uri="{FF2B5EF4-FFF2-40B4-BE49-F238E27FC236}">
                <a16:creationId xmlns:a16="http://schemas.microsoft.com/office/drawing/2014/main" id="{C566B0DD-E481-4FFA-B616-DD82F7AB3132}"/>
              </a:ext>
            </a:extLst>
          </p:cNvPr>
          <p:cNvSpPr/>
          <p:nvPr/>
        </p:nvSpPr>
        <p:spPr>
          <a:xfrm>
            <a:off x="4240972" y="1967265"/>
            <a:ext cx="641980" cy="125969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5394731" y="2048186"/>
            <a:ext cx="641979" cy="11787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C6FF822-BF39-491B-945D-706E8773B18E}"/>
              </a:ext>
            </a:extLst>
          </p:cNvPr>
          <p:cNvSpPr/>
          <p:nvPr/>
        </p:nvSpPr>
        <p:spPr>
          <a:xfrm>
            <a:off x="212481"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8420290"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7" name="Rectangle 6">
            <a:extLst>
              <a:ext uri="{FF2B5EF4-FFF2-40B4-BE49-F238E27FC236}">
                <a16:creationId xmlns:a16="http://schemas.microsoft.com/office/drawing/2014/main" id="{F3EFA61A-1E7C-4DB0-BD5A-CF4DBE41A05E}"/>
              </a:ext>
            </a:extLst>
          </p:cNvPr>
          <p:cNvSpPr/>
          <p:nvPr/>
        </p:nvSpPr>
        <p:spPr>
          <a:xfrm>
            <a:off x="4266754" y="5522465"/>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198431"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Government</a:t>
            </a:r>
          </a:p>
        </p:txBody>
      </p:sp>
      <p:sp>
        <p:nvSpPr>
          <p:cNvPr id="14" name="Arrow: Bent-Up 13">
            <a:extLst>
              <a:ext uri="{FF2B5EF4-FFF2-40B4-BE49-F238E27FC236}">
                <a16:creationId xmlns:a16="http://schemas.microsoft.com/office/drawing/2014/main" id="{68388F7E-8467-4531-A9FD-724B0FE9EB1F}"/>
              </a:ext>
            </a:extLst>
          </p:cNvPr>
          <p:cNvSpPr/>
          <p:nvPr/>
        </p:nvSpPr>
        <p:spPr>
          <a:xfrm>
            <a:off x="6362859" y="4529815"/>
            <a:ext cx="4073610" cy="2085107"/>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275648" y="874808"/>
            <a:ext cx="3895712" cy="2457351"/>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112164" y="3693298"/>
            <a:ext cx="2222677" cy="389571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7010423" y="-54708"/>
            <a:ext cx="2489723" cy="407361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6964421" y="3783872"/>
            <a:ext cx="1712860" cy="3204746"/>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6218478" y="1653013"/>
            <a:ext cx="3382644" cy="1626545"/>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814498" y="4529815"/>
            <a:ext cx="3380066" cy="1416146"/>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1799678" y="825333"/>
            <a:ext cx="1824800" cy="2964971"/>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5412781" y="4424616"/>
            <a:ext cx="641980" cy="109784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4387286" y="4462382"/>
            <a:ext cx="641979" cy="10600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6218478" y="3882433"/>
            <a:ext cx="2154757" cy="647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Government Services</a:t>
            </a:r>
          </a:p>
        </p:txBody>
      </p:sp>
      <p:sp>
        <p:nvSpPr>
          <p:cNvPr id="30" name="Arrow: Right 29">
            <a:extLst>
              <a:ext uri="{FF2B5EF4-FFF2-40B4-BE49-F238E27FC236}">
                <a16:creationId xmlns:a16="http://schemas.microsoft.com/office/drawing/2014/main" id="{495BAFD6-7BFB-46BA-9062-065EB1B49C2B}"/>
              </a:ext>
            </a:extLst>
          </p:cNvPr>
          <p:cNvSpPr/>
          <p:nvPr/>
        </p:nvSpPr>
        <p:spPr>
          <a:xfrm>
            <a:off x="2115865" y="3248539"/>
            <a:ext cx="2045829" cy="647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31" name="Arrow: Left 30">
            <a:extLst>
              <a:ext uri="{FF2B5EF4-FFF2-40B4-BE49-F238E27FC236}">
                <a16:creationId xmlns:a16="http://schemas.microsoft.com/office/drawing/2014/main" id="{E71A66D6-2864-4918-B6FF-DCC96735A911}"/>
              </a:ext>
            </a:extLst>
          </p:cNvPr>
          <p:cNvSpPr/>
          <p:nvPr/>
        </p:nvSpPr>
        <p:spPr>
          <a:xfrm>
            <a:off x="2088793" y="3812351"/>
            <a:ext cx="2082566" cy="6338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Government Services</a:t>
            </a:r>
          </a:p>
        </p:txBody>
      </p:sp>
      <p:sp>
        <p:nvSpPr>
          <p:cNvPr id="32" name="Arrow: Left 31">
            <a:extLst>
              <a:ext uri="{FF2B5EF4-FFF2-40B4-BE49-F238E27FC236}">
                <a16:creationId xmlns:a16="http://schemas.microsoft.com/office/drawing/2014/main" id="{55CC3DA5-DDBE-4FFA-8939-8895B81C74F2}"/>
              </a:ext>
            </a:extLst>
          </p:cNvPr>
          <p:cNvSpPr/>
          <p:nvPr/>
        </p:nvSpPr>
        <p:spPr>
          <a:xfrm>
            <a:off x="6123083" y="3388803"/>
            <a:ext cx="2250152" cy="6338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2" name="TextBox 1">
            <a:extLst>
              <a:ext uri="{FF2B5EF4-FFF2-40B4-BE49-F238E27FC236}">
                <a16:creationId xmlns:a16="http://schemas.microsoft.com/office/drawing/2014/main" id="{F0359A9A-561E-43D4-830B-DC906A837F25}"/>
              </a:ext>
            </a:extLst>
          </p:cNvPr>
          <p:cNvSpPr txBox="1"/>
          <p:nvPr/>
        </p:nvSpPr>
        <p:spPr>
          <a:xfrm>
            <a:off x="401315" y="6179264"/>
            <a:ext cx="3408466" cy="339926"/>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6431181" y="6242675"/>
            <a:ext cx="3408466" cy="339926"/>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140646" y="5522465"/>
            <a:ext cx="2440856" cy="339926"/>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6750884" y="5755693"/>
            <a:ext cx="2440856" cy="339926"/>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229592" y="1543769"/>
            <a:ext cx="2818107" cy="339926"/>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6373633" y="1696148"/>
            <a:ext cx="2818107" cy="339926"/>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140646" y="866016"/>
            <a:ext cx="2298597" cy="424907"/>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7124627" y="961029"/>
            <a:ext cx="2298597" cy="424907"/>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161694" y="954251"/>
            <a:ext cx="2026494" cy="878141"/>
          </a:xfrm>
          <a:prstGeom prst="rect">
            <a:avLst/>
          </a:prstGeom>
          <a:noFill/>
        </p:spPr>
        <p:txBody>
          <a:bodyPr wrap="square">
            <a:spAutoFit/>
          </a:bodyPr>
          <a:lstStyle/>
          <a:p>
            <a:pPr algn="ctr"/>
            <a:r>
              <a:rPr lang="en-US" sz="2800" dirty="0">
                <a:solidFill>
                  <a:schemeClr val="bg1"/>
                </a:solidFill>
              </a:rPr>
              <a:t>Product Market</a:t>
            </a:r>
          </a:p>
        </p:txBody>
      </p:sp>
      <p:sp>
        <p:nvSpPr>
          <p:cNvPr id="11" name="TextBox 10">
            <a:extLst>
              <a:ext uri="{FF2B5EF4-FFF2-40B4-BE49-F238E27FC236}">
                <a16:creationId xmlns:a16="http://schemas.microsoft.com/office/drawing/2014/main" id="{4DF48042-5994-4C76-93AC-8F70018784A6}"/>
              </a:ext>
            </a:extLst>
          </p:cNvPr>
          <p:cNvSpPr txBox="1"/>
          <p:nvPr/>
        </p:nvSpPr>
        <p:spPr>
          <a:xfrm rot="5185239">
            <a:off x="5393941" y="2363852"/>
            <a:ext cx="643558" cy="324906"/>
          </a:xfrm>
          <a:prstGeom prst="rect">
            <a:avLst/>
          </a:prstGeom>
          <a:noFill/>
        </p:spPr>
        <p:txBody>
          <a:bodyPr wrap="none" rtlCol="0">
            <a:spAutoFit/>
          </a:bodyPr>
          <a:lstStyle/>
          <a:p>
            <a:r>
              <a:rPr lang="en-US" dirty="0">
                <a:solidFill>
                  <a:schemeClr val="bg1"/>
                </a:solidFill>
              </a:rPr>
              <a:t>G &amp; S</a:t>
            </a:r>
          </a:p>
        </p:txBody>
      </p:sp>
      <p:sp>
        <p:nvSpPr>
          <p:cNvPr id="12" name="TextBox 11">
            <a:extLst>
              <a:ext uri="{FF2B5EF4-FFF2-40B4-BE49-F238E27FC236}">
                <a16:creationId xmlns:a16="http://schemas.microsoft.com/office/drawing/2014/main" id="{EC0A80D3-F479-4FCF-B64C-349498146D81}"/>
              </a:ext>
            </a:extLst>
          </p:cNvPr>
          <p:cNvSpPr txBox="1"/>
          <p:nvPr/>
        </p:nvSpPr>
        <p:spPr>
          <a:xfrm rot="5400000">
            <a:off x="5004849" y="5121964"/>
            <a:ext cx="1518335" cy="324906"/>
          </a:xfrm>
          <a:prstGeom prst="rect">
            <a:avLst/>
          </a:prstGeom>
          <a:noFill/>
        </p:spPr>
        <p:txBody>
          <a:bodyPr wrap="none" rtlCol="0">
            <a:spAutoFit/>
          </a:bodyPr>
          <a:lstStyle/>
          <a:p>
            <a:r>
              <a:rPr lang="en-US" dirty="0">
                <a:solidFill>
                  <a:schemeClr val="bg1"/>
                </a:solidFill>
              </a:rPr>
              <a:t>Factors of Prod.</a:t>
            </a:r>
          </a:p>
        </p:txBody>
      </p:sp>
      <p:sp>
        <p:nvSpPr>
          <p:cNvPr id="13" name="TextBox 12">
            <a:extLst>
              <a:ext uri="{FF2B5EF4-FFF2-40B4-BE49-F238E27FC236}">
                <a16:creationId xmlns:a16="http://schemas.microsoft.com/office/drawing/2014/main" id="{2580B5D9-EB00-4EC6-A678-0B935C858544}"/>
              </a:ext>
            </a:extLst>
          </p:cNvPr>
          <p:cNvSpPr txBox="1"/>
          <p:nvPr/>
        </p:nvSpPr>
        <p:spPr>
          <a:xfrm rot="5400000">
            <a:off x="4173731" y="2448144"/>
            <a:ext cx="776460" cy="324906"/>
          </a:xfrm>
          <a:prstGeom prst="rect">
            <a:avLst/>
          </a:prstGeom>
          <a:noFill/>
        </p:spPr>
        <p:txBody>
          <a:bodyPr wrap="none" rtlCol="0">
            <a:spAutoFit/>
          </a:bodyPr>
          <a:lstStyle/>
          <a:p>
            <a:r>
              <a:rPr lang="en-US" dirty="0">
                <a:solidFill>
                  <a:schemeClr val="bg1"/>
                </a:solidFill>
              </a:rPr>
              <a:t>Money</a:t>
            </a:r>
          </a:p>
        </p:txBody>
      </p:sp>
      <p:sp>
        <p:nvSpPr>
          <p:cNvPr id="18" name="TextBox 17">
            <a:extLst>
              <a:ext uri="{FF2B5EF4-FFF2-40B4-BE49-F238E27FC236}">
                <a16:creationId xmlns:a16="http://schemas.microsoft.com/office/drawing/2014/main" id="{CCF5CFB4-356C-4BB2-95AD-2DB5509CFEC4}"/>
              </a:ext>
            </a:extLst>
          </p:cNvPr>
          <p:cNvSpPr txBox="1"/>
          <p:nvPr/>
        </p:nvSpPr>
        <p:spPr>
          <a:xfrm rot="5400000">
            <a:off x="4345186" y="4751027"/>
            <a:ext cx="776460" cy="324906"/>
          </a:xfrm>
          <a:prstGeom prst="rect">
            <a:avLst/>
          </a:prstGeom>
          <a:noFill/>
        </p:spPr>
        <p:txBody>
          <a:bodyPr wrap="none" rtlCol="0">
            <a:spAutoFit/>
          </a:bodyPr>
          <a:lstStyle/>
          <a:p>
            <a:r>
              <a:rPr lang="en-US" dirty="0">
                <a:solidFill>
                  <a:schemeClr val="bg1"/>
                </a:solidFill>
              </a:rPr>
              <a:t>Money</a:t>
            </a:r>
          </a:p>
        </p:txBody>
      </p:sp>
      <p:sp>
        <p:nvSpPr>
          <p:cNvPr id="9" name="TextBox 8">
            <a:extLst>
              <a:ext uri="{FF2B5EF4-FFF2-40B4-BE49-F238E27FC236}">
                <a16:creationId xmlns:a16="http://schemas.microsoft.com/office/drawing/2014/main" id="{85FE156A-215E-4907-91CB-4F127075063B}"/>
              </a:ext>
            </a:extLst>
          </p:cNvPr>
          <p:cNvSpPr txBox="1"/>
          <p:nvPr/>
        </p:nvSpPr>
        <p:spPr>
          <a:xfrm>
            <a:off x="1453729" y="64303"/>
            <a:ext cx="9338707" cy="523220"/>
          </a:xfrm>
          <a:prstGeom prst="rect">
            <a:avLst/>
          </a:prstGeom>
          <a:noFill/>
        </p:spPr>
        <p:txBody>
          <a:bodyPr wrap="square" rtlCol="0">
            <a:spAutoFit/>
          </a:bodyPr>
          <a:lstStyle/>
          <a:p>
            <a:r>
              <a:rPr lang="en-US" sz="2800" dirty="0"/>
              <a:t>Expansionary Fiscal Policy (Increase Government Spending)</a:t>
            </a:r>
          </a:p>
        </p:txBody>
      </p:sp>
      <p:sp>
        <p:nvSpPr>
          <p:cNvPr id="19" name="Arrow: Down 18">
            <a:extLst>
              <a:ext uri="{FF2B5EF4-FFF2-40B4-BE49-F238E27FC236}">
                <a16:creationId xmlns:a16="http://schemas.microsoft.com/office/drawing/2014/main" id="{E3BF3A1D-7680-44D2-BCB5-393F5B6B7579}"/>
              </a:ext>
            </a:extLst>
          </p:cNvPr>
          <p:cNvSpPr/>
          <p:nvPr/>
        </p:nvSpPr>
        <p:spPr>
          <a:xfrm rot="10800000">
            <a:off x="4949877" y="2307832"/>
            <a:ext cx="365333" cy="65947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rgbClr val="FF0000"/>
              </a:solidFill>
            </a:endParaRPr>
          </a:p>
        </p:txBody>
      </p:sp>
    </p:spTree>
    <p:extLst>
      <p:ext uri="{BB962C8B-B14F-4D97-AF65-F5344CB8AC3E}">
        <p14:creationId xmlns:p14="http://schemas.microsoft.com/office/powerpoint/2010/main" val="380705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36"/>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24"/>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3"/>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24" grpId="0"/>
      <p:bldP spid="3" grpId="0"/>
      <p:bldP spid="36" grpId="0"/>
      <p:bldP spid="1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EBB080A-7B1C-4FF7-94E9-0DDCFCF17F46}"/>
              </a:ext>
            </a:extLst>
          </p:cNvPr>
          <p:cNvSpPr/>
          <p:nvPr/>
        </p:nvSpPr>
        <p:spPr>
          <a:xfrm>
            <a:off x="4266754" y="874808"/>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25" name="Arrow: Up 24">
            <a:extLst>
              <a:ext uri="{FF2B5EF4-FFF2-40B4-BE49-F238E27FC236}">
                <a16:creationId xmlns:a16="http://schemas.microsoft.com/office/drawing/2014/main" id="{C566B0DD-E481-4FFA-B616-DD82F7AB3132}"/>
              </a:ext>
            </a:extLst>
          </p:cNvPr>
          <p:cNvSpPr/>
          <p:nvPr/>
        </p:nvSpPr>
        <p:spPr>
          <a:xfrm>
            <a:off x="4240972" y="1967265"/>
            <a:ext cx="641980" cy="125969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5394731" y="2048186"/>
            <a:ext cx="641979" cy="11787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C6FF822-BF39-491B-945D-706E8773B18E}"/>
              </a:ext>
            </a:extLst>
          </p:cNvPr>
          <p:cNvSpPr/>
          <p:nvPr/>
        </p:nvSpPr>
        <p:spPr>
          <a:xfrm>
            <a:off x="212481"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8420290"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7" name="Rectangle 6">
            <a:extLst>
              <a:ext uri="{FF2B5EF4-FFF2-40B4-BE49-F238E27FC236}">
                <a16:creationId xmlns:a16="http://schemas.microsoft.com/office/drawing/2014/main" id="{F3EFA61A-1E7C-4DB0-BD5A-CF4DBE41A05E}"/>
              </a:ext>
            </a:extLst>
          </p:cNvPr>
          <p:cNvSpPr/>
          <p:nvPr/>
        </p:nvSpPr>
        <p:spPr>
          <a:xfrm>
            <a:off x="4266754" y="5522465"/>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198431"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Government</a:t>
            </a:r>
          </a:p>
        </p:txBody>
      </p:sp>
      <p:sp>
        <p:nvSpPr>
          <p:cNvPr id="14" name="Arrow: Bent-Up 13">
            <a:extLst>
              <a:ext uri="{FF2B5EF4-FFF2-40B4-BE49-F238E27FC236}">
                <a16:creationId xmlns:a16="http://schemas.microsoft.com/office/drawing/2014/main" id="{68388F7E-8467-4531-A9FD-724B0FE9EB1F}"/>
              </a:ext>
            </a:extLst>
          </p:cNvPr>
          <p:cNvSpPr/>
          <p:nvPr/>
        </p:nvSpPr>
        <p:spPr>
          <a:xfrm>
            <a:off x="6362859" y="4529815"/>
            <a:ext cx="4073610" cy="2085107"/>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275648" y="874808"/>
            <a:ext cx="3895712" cy="2457351"/>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112164" y="3693298"/>
            <a:ext cx="2222677" cy="389571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7010423" y="-54708"/>
            <a:ext cx="2489723" cy="407361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6964421" y="3783872"/>
            <a:ext cx="1712860" cy="3204746"/>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6218478" y="1653013"/>
            <a:ext cx="3382644" cy="1626545"/>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814498" y="4529815"/>
            <a:ext cx="3380066" cy="1416146"/>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1799678" y="825333"/>
            <a:ext cx="1824800" cy="2964971"/>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5412781" y="4424616"/>
            <a:ext cx="641980" cy="109784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4387286" y="4462382"/>
            <a:ext cx="641979" cy="10600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6218478" y="3882433"/>
            <a:ext cx="2154757" cy="647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Government Services</a:t>
            </a:r>
          </a:p>
        </p:txBody>
      </p:sp>
      <p:sp>
        <p:nvSpPr>
          <p:cNvPr id="30" name="Arrow: Right 29">
            <a:extLst>
              <a:ext uri="{FF2B5EF4-FFF2-40B4-BE49-F238E27FC236}">
                <a16:creationId xmlns:a16="http://schemas.microsoft.com/office/drawing/2014/main" id="{495BAFD6-7BFB-46BA-9062-065EB1B49C2B}"/>
              </a:ext>
            </a:extLst>
          </p:cNvPr>
          <p:cNvSpPr/>
          <p:nvPr/>
        </p:nvSpPr>
        <p:spPr>
          <a:xfrm>
            <a:off x="2115865" y="3248539"/>
            <a:ext cx="2045829" cy="647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31" name="Arrow: Left 30">
            <a:extLst>
              <a:ext uri="{FF2B5EF4-FFF2-40B4-BE49-F238E27FC236}">
                <a16:creationId xmlns:a16="http://schemas.microsoft.com/office/drawing/2014/main" id="{E71A66D6-2864-4918-B6FF-DCC96735A911}"/>
              </a:ext>
            </a:extLst>
          </p:cNvPr>
          <p:cNvSpPr/>
          <p:nvPr/>
        </p:nvSpPr>
        <p:spPr>
          <a:xfrm>
            <a:off x="2088793" y="3812351"/>
            <a:ext cx="2082566" cy="6338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Government Services</a:t>
            </a:r>
          </a:p>
        </p:txBody>
      </p:sp>
      <p:sp>
        <p:nvSpPr>
          <p:cNvPr id="32" name="Arrow: Left 31">
            <a:extLst>
              <a:ext uri="{FF2B5EF4-FFF2-40B4-BE49-F238E27FC236}">
                <a16:creationId xmlns:a16="http://schemas.microsoft.com/office/drawing/2014/main" id="{55CC3DA5-DDBE-4FFA-8939-8895B81C74F2}"/>
              </a:ext>
            </a:extLst>
          </p:cNvPr>
          <p:cNvSpPr/>
          <p:nvPr/>
        </p:nvSpPr>
        <p:spPr>
          <a:xfrm>
            <a:off x="6123083" y="3388803"/>
            <a:ext cx="2250152" cy="6338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2" name="TextBox 1">
            <a:extLst>
              <a:ext uri="{FF2B5EF4-FFF2-40B4-BE49-F238E27FC236}">
                <a16:creationId xmlns:a16="http://schemas.microsoft.com/office/drawing/2014/main" id="{F0359A9A-561E-43D4-830B-DC906A837F25}"/>
              </a:ext>
            </a:extLst>
          </p:cNvPr>
          <p:cNvSpPr txBox="1"/>
          <p:nvPr/>
        </p:nvSpPr>
        <p:spPr>
          <a:xfrm>
            <a:off x="401315" y="6179264"/>
            <a:ext cx="3408466" cy="339926"/>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6431181" y="6242675"/>
            <a:ext cx="3408466" cy="339926"/>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140646" y="5522465"/>
            <a:ext cx="2440856" cy="339926"/>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6750884" y="5755693"/>
            <a:ext cx="2440856" cy="339926"/>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229592" y="1543769"/>
            <a:ext cx="2818107" cy="339926"/>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6373633" y="1696148"/>
            <a:ext cx="2818107" cy="339926"/>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140646" y="866016"/>
            <a:ext cx="2298597" cy="424907"/>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7124627" y="961029"/>
            <a:ext cx="2298597" cy="424907"/>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161694" y="954251"/>
            <a:ext cx="2026494" cy="878141"/>
          </a:xfrm>
          <a:prstGeom prst="rect">
            <a:avLst/>
          </a:prstGeom>
          <a:noFill/>
        </p:spPr>
        <p:txBody>
          <a:bodyPr wrap="square">
            <a:spAutoFit/>
          </a:bodyPr>
          <a:lstStyle/>
          <a:p>
            <a:pPr algn="ctr"/>
            <a:r>
              <a:rPr lang="en-US" sz="2800" dirty="0">
                <a:solidFill>
                  <a:schemeClr val="bg1"/>
                </a:solidFill>
              </a:rPr>
              <a:t>Product Market</a:t>
            </a:r>
          </a:p>
        </p:txBody>
      </p:sp>
      <p:sp>
        <p:nvSpPr>
          <p:cNvPr id="11" name="TextBox 10">
            <a:extLst>
              <a:ext uri="{FF2B5EF4-FFF2-40B4-BE49-F238E27FC236}">
                <a16:creationId xmlns:a16="http://schemas.microsoft.com/office/drawing/2014/main" id="{4DF48042-5994-4C76-93AC-8F70018784A6}"/>
              </a:ext>
            </a:extLst>
          </p:cNvPr>
          <p:cNvSpPr txBox="1"/>
          <p:nvPr/>
        </p:nvSpPr>
        <p:spPr>
          <a:xfrm rot="5185239">
            <a:off x="5393941" y="2363852"/>
            <a:ext cx="643558" cy="324906"/>
          </a:xfrm>
          <a:prstGeom prst="rect">
            <a:avLst/>
          </a:prstGeom>
          <a:noFill/>
        </p:spPr>
        <p:txBody>
          <a:bodyPr wrap="none" rtlCol="0">
            <a:spAutoFit/>
          </a:bodyPr>
          <a:lstStyle/>
          <a:p>
            <a:r>
              <a:rPr lang="en-US" dirty="0">
                <a:solidFill>
                  <a:schemeClr val="bg1"/>
                </a:solidFill>
              </a:rPr>
              <a:t>G &amp; S</a:t>
            </a:r>
          </a:p>
        </p:txBody>
      </p:sp>
      <p:sp>
        <p:nvSpPr>
          <p:cNvPr id="12" name="TextBox 11">
            <a:extLst>
              <a:ext uri="{FF2B5EF4-FFF2-40B4-BE49-F238E27FC236}">
                <a16:creationId xmlns:a16="http://schemas.microsoft.com/office/drawing/2014/main" id="{EC0A80D3-F479-4FCF-B64C-349498146D81}"/>
              </a:ext>
            </a:extLst>
          </p:cNvPr>
          <p:cNvSpPr txBox="1"/>
          <p:nvPr/>
        </p:nvSpPr>
        <p:spPr>
          <a:xfrm rot="5400000">
            <a:off x="5004849" y="5121964"/>
            <a:ext cx="1518335" cy="324906"/>
          </a:xfrm>
          <a:prstGeom prst="rect">
            <a:avLst/>
          </a:prstGeom>
          <a:noFill/>
        </p:spPr>
        <p:txBody>
          <a:bodyPr wrap="none" rtlCol="0">
            <a:spAutoFit/>
          </a:bodyPr>
          <a:lstStyle/>
          <a:p>
            <a:r>
              <a:rPr lang="en-US" dirty="0">
                <a:solidFill>
                  <a:schemeClr val="bg1"/>
                </a:solidFill>
              </a:rPr>
              <a:t>Factors of Prod.</a:t>
            </a:r>
          </a:p>
        </p:txBody>
      </p:sp>
      <p:sp>
        <p:nvSpPr>
          <p:cNvPr id="13" name="TextBox 12">
            <a:extLst>
              <a:ext uri="{FF2B5EF4-FFF2-40B4-BE49-F238E27FC236}">
                <a16:creationId xmlns:a16="http://schemas.microsoft.com/office/drawing/2014/main" id="{2580B5D9-EB00-4EC6-A678-0B935C858544}"/>
              </a:ext>
            </a:extLst>
          </p:cNvPr>
          <p:cNvSpPr txBox="1"/>
          <p:nvPr/>
        </p:nvSpPr>
        <p:spPr>
          <a:xfrm rot="5400000">
            <a:off x="4173731" y="2448144"/>
            <a:ext cx="776460" cy="324906"/>
          </a:xfrm>
          <a:prstGeom prst="rect">
            <a:avLst/>
          </a:prstGeom>
          <a:noFill/>
        </p:spPr>
        <p:txBody>
          <a:bodyPr wrap="none" rtlCol="0">
            <a:spAutoFit/>
          </a:bodyPr>
          <a:lstStyle/>
          <a:p>
            <a:r>
              <a:rPr lang="en-US" dirty="0">
                <a:solidFill>
                  <a:schemeClr val="bg1"/>
                </a:solidFill>
              </a:rPr>
              <a:t>Money</a:t>
            </a:r>
          </a:p>
        </p:txBody>
      </p:sp>
      <p:sp>
        <p:nvSpPr>
          <p:cNvPr id="18" name="TextBox 17">
            <a:extLst>
              <a:ext uri="{FF2B5EF4-FFF2-40B4-BE49-F238E27FC236}">
                <a16:creationId xmlns:a16="http://schemas.microsoft.com/office/drawing/2014/main" id="{CCF5CFB4-356C-4BB2-95AD-2DB5509CFEC4}"/>
              </a:ext>
            </a:extLst>
          </p:cNvPr>
          <p:cNvSpPr txBox="1"/>
          <p:nvPr/>
        </p:nvSpPr>
        <p:spPr>
          <a:xfrm rot="5400000">
            <a:off x="4345186" y="4751027"/>
            <a:ext cx="776460" cy="324906"/>
          </a:xfrm>
          <a:prstGeom prst="rect">
            <a:avLst/>
          </a:prstGeom>
          <a:noFill/>
        </p:spPr>
        <p:txBody>
          <a:bodyPr wrap="none" rtlCol="0">
            <a:spAutoFit/>
          </a:bodyPr>
          <a:lstStyle/>
          <a:p>
            <a:r>
              <a:rPr lang="en-US" dirty="0">
                <a:solidFill>
                  <a:schemeClr val="bg1"/>
                </a:solidFill>
              </a:rPr>
              <a:t>Money</a:t>
            </a:r>
          </a:p>
        </p:txBody>
      </p:sp>
      <p:sp>
        <p:nvSpPr>
          <p:cNvPr id="9" name="TextBox 8">
            <a:extLst>
              <a:ext uri="{FF2B5EF4-FFF2-40B4-BE49-F238E27FC236}">
                <a16:creationId xmlns:a16="http://schemas.microsoft.com/office/drawing/2014/main" id="{85FE156A-215E-4907-91CB-4F127075063B}"/>
              </a:ext>
            </a:extLst>
          </p:cNvPr>
          <p:cNvSpPr txBox="1"/>
          <p:nvPr/>
        </p:nvSpPr>
        <p:spPr>
          <a:xfrm>
            <a:off x="2504531" y="143717"/>
            <a:ext cx="6520238" cy="523220"/>
          </a:xfrm>
          <a:prstGeom prst="rect">
            <a:avLst/>
          </a:prstGeom>
          <a:noFill/>
        </p:spPr>
        <p:txBody>
          <a:bodyPr wrap="square" rtlCol="0">
            <a:spAutoFit/>
          </a:bodyPr>
          <a:lstStyle/>
          <a:p>
            <a:r>
              <a:rPr lang="en-US" sz="2800" dirty="0"/>
              <a:t>Contractionary Fiscal Policy (Increase taxes)</a:t>
            </a:r>
          </a:p>
        </p:txBody>
      </p:sp>
      <p:sp>
        <p:nvSpPr>
          <p:cNvPr id="19" name="Arrow: Down 18">
            <a:extLst>
              <a:ext uri="{FF2B5EF4-FFF2-40B4-BE49-F238E27FC236}">
                <a16:creationId xmlns:a16="http://schemas.microsoft.com/office/drawing/2014/main" id="{E3BF3A1D-7680-44D2-BCB5-393F5B6B7579}"/>
              </a:ext>
            </a:extLst>
          </p:cNvPr>
          <p:cNvSpPr/>
          <p:nvPr/>
        </p:nvSpPr>
        <p:spPr>
          <a:xfrm rot="10800000">
            <a:off x="2289944" y="3081350"/>
            <a:ext cx="365333" cy="65947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rgbClr val="FF0000"/>
              </a:solidFill>
            </a:endParaRPr>
          </a:p>
        </p:txBody>
      </p:sp>
      <p:sp>
        <p:nvSpPr>
          <p:cNvPr id="40" name="Multiplication Sign 39">
            <a:extLst>
              <a:ext uri="{FF2B5EF4-FFF2-40B4-BE49-F238E27FC236}">
                <a16:creationId xmlns:a16="http://schemas.microsoft.com/office/drawing/2014/main" id="{06B9AE21-40D9-4E9D-8CD0-F11ED7615767}"/>
              </a:ext>
            </a:extLst>
          </p:cNvPr>
          <p:cNvSpPr/>
          <p:nvPr/>
        </p:nvSpPr>
        <p:spPr>
          <a:xfrm>
            <a:off x="1903874" y="1290219"/>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ultiplication Sign 40">
            <a:extLst>
              <a:ext uri="{FF2B5EF4-FFF2-40B4-BE49-F238E27FC236}">
                <a16:creationId xmlns:a16="http://schemas.microsoft.com/office/drawing/2014/main" id="{6E2A897D-85A4-4A9C-9FD9-FF8219A8F23A}"/>
              </a:ext>
            </a:extLst>
          </p:cNvPr>
          <p:cNvSpPr/>
          <p:nvPr/>
        </p:nvSpPr>
        <p:spPr>
          <a:xfrm>
            <a:off x="7381845" y="1365776"/>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ultiplication Sign 41">
            <a:extLst>
              <a:ext uri="{FF2B5EF4-FFF2-40B4-BE49-F238E27FC236}">
                <a16:creationId xmlns:a16="http://schemas.microsoft.com/office/drawing/2014/main" id="{91A7DF0C-EE67-431E-B464-2929B5190835}"/>
              </a:ext>
            </a:extLst>
          </p:cNvPr>
          <p:cNvSpPr/>
          <p:nvPr/>
        </p:nvSpPr>
        <p:spPr>
          <a:xfrm>
            <a:off x="7963090" y="6068693"/>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Multiplication Sign 42">
            <a:extLst>
              <a:ext uri="{FF2B5EF4-FFF2-40B4-BE49-F238E27FC236}">
                <a16:creationId xmlns:a16="http://schemas.microsoft.com/office/drawing/2014/main" id="{D444D41B-E8BE-4A10-A190-43AB8D13CF21}"/>
              </a:ext>
            </a:extLst>
          </p:cNvPr>
          <p:cNvSpPr/>
          <p:nvPr/>
        </p:nvSpPr>
        <p:spPr>
          <a:xfrm>
            <a:off x="1975151" y="5271462"/>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618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40" grpId="0" animBg="1"/>
      <p:bldP spid="41" grpId="0" animBg="1"/>
      <p:bldP spid="42" grpId="0" animBg="1"/>
      <p:bldP spid="4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EBB080A-7B1C-4FF7-94E9-0DDCFCF17F46}"/>
              </a:ext>
            </a:extLst>
          </p:cNvPr>
          <p:cNvSpPr/>
          <p:nvPr/>
        </p:nvSpPr>
        <p:spPr>
          <a:xfrm>
            <a:off x="4266754" y="874808"/>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25" name="Arrow: Up 24">
            <a:extLst>
              <a:ext uri="{FF2B5EF4-FFF2-40B4-BE49-F238E27FC236}">
                <a16:creationId xmlns:a16="http://schemas.microsoft.com/office/drawing/2014/main" id="{C566B0DD-E481-4FFA-B616-DD82F7AB3132}"/>
              </a:ext>
            </a:extLst>
          </p:cNvPr>
          <p:cNvSpPr/>
          <p:nvPr/>
        </p:nvSpPr>
        <p:spPr>
          <a:xfrm>
            <a:off x="4240972" y="1967265"/>
            <a:ext cx="641980" cy="125969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1F11E1E3-5CD1-4B93-AF18-3EDAF0EA5930}"/>
              </a:ext>
            </a:extLst>
          </p:cNvPr>
          <p:cNvSpPr/>
          <p:nvPr/>
        </p:nvSpPr>
        <p:spPr>
          <a:xfrm>
            <a:off x="5394731" y="2048186"/>
            <a:ext cx="641979" cy="11787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C6FF822-BF39-491B-945D-706E8773B18E}"/>
              </a:ext>
            </a:extLst>
          </p:cNvPr>
          <p:cNvSpPr/>
          <p:nvPr/>
        </p:nvSpPr>
        <p:spPr>
          <a:xfrm>
            <a:off x="212481"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8420290"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7" name="Rectangle 6">
            <a:extLst>
              <a:ext uri="{FF2B5EF4-FFF2-40B4-BE49-F238E27FC236}">
                <a16:creationId xmlns:a16="http://schemas.microsoft.com/office/drawing/2014/main" id="{F3EFA61A-1E7C-4DB0-BD5A-CF4DBE41A05E}"/>
              </a:ext>
            </a:extLst>
          </p:cNvPr>
          <p:cNvSpPr/>
          <p:nvPr/>
        </p:nvSpPr>
        <p:spPr>
          <a:xfrm>
            <a:off x="4266754" y="5522465"/>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8" name="Rectangle 7">
            <a:extLst>
              <a:ext uri="{FF2B5EF4-FFF2-40B4-BE49-F238E27FC236}">
                <a16:creationId xmlns:a16="http://schemas.microsoft.com/office/drawing/2014/main" id="{7A548C95-2A0E-44FF-8FF6-4F74F2F8E525}"/>
              </a:ext>
            </a:extLst>
          </p:cNvPr>
          <p:cNvSpPr/>
          <p:nvPr/>
        </p:nvSpPr>
        <p:spPr>
          <a:xfrm>
            <a:off x="4198431" y="3332160"/>
            <a:ext cx="1856329" cy="109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Government</a:t>
            </a:r>
          </a:p>
        </p:txBody>
      </p:sp>
      <p:sp>
        <p:nvSpPr>
          <p:cNvPr id="14" name="Arrow: Bent-Up 13">
            <a:extLst>
              <a:ext uri="{FF2B5EF4-FFF2-40B4-BE49-F238E27FC236}">
                <a16:creationId xmlns:a16="http://schemas.microsoft.com/office/drawing/2014/main" id="{68388F7E-8467-4531-A9FD-724B0FE9EB1F}"/>
              </a:ext>
            </a:extLst>
          </p:cNvPr>
          <p:cNvSpPr/>
          <p:nvPr/>
        </p:nvSpPr>
        <p:spPr>
          <a:xfrm>
            <a:off x="6362859" y="4529815"/>
            <a:ext cx="4073610" cy="2085107"/>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275648" y="874808"/>
            <a:ext cx="3895712" cy="2457351"/>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112164" y="3693298"/>
            <a:ext cx="2222677" cy="389571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7010423" y="-54708"/>
            <a:ext cx="2489723" cy="407361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6964421" y="3783872"/>
            <a:ext cx="1712860" cy="3204746"/>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6218478" y="1653013"/>
            <a:ext cx="3382644" cy="1626545"/>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814498" y="4529815"/>
            <a:ext cx="3380066" cy="1416146"/>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1799678" y="825333"/>
            <a:ext cx="1824800" cy="2964971"/>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2346303-9FCB-4B3E-954A-FEDB677D5F52}"/>
              </a:ext>
            </a:extLst>
          </p:cNvPr>
          <p:cNvSpPr/>
          <p:nvPr/>
        </p:nvSpPr>
        <p:spPr>
          <a:xfrm>
            <a:off x="5412781" y="4424616"/>
            <a:ext cx="641980" cy="109784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A958FAD5-C2C4-4377-90CB-840C71394F3E}"/>
              </a:ext>
            </a:extLst>
          </p:cNvPr>
          <p:cNvSpPr/>
          <p:nvPr/>
        </p:nvSpPr>
        <p:spPr>
          <a:xfrm>
            <a:off x="4387286" y="4462382"/>
            <a:ext cx="641979" cy="10600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97DFEF9F-6388-4565-9753-E65E5D86E3D5}"/>
              </a:ext>
            </a:extLst>
          </p:cNvPr>
          <p:cNvSpPr/>
          <p:nvPr/>
        </p:nvSpPr>
        <p:spPr>
          <a:xfrm>
            <a:off x="6218478" y="3882433"/>
            <a:ext cx="2154757" cy="647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Government Services</a:t>
            </a:r>
          </a:p>
        </p:txBody>
      </p:sp>
      <p:sp>
        <p:nvSpPr>
          <p:cNvPr id="30" name="Arrow: Right 29">
            <a:extLst>
              <a:ext uri="{FF2B5EF4-FFF2-40B4-BE49-F238E27FC236}">
                <a16:creationId xmlns:a16="http://schemas.microsoft.com/office/drawing/2014/main" id="{495BAFD6-7BFB-46BA-9062-065EB1B49C2B}"/>
              </a:ext>
            </a:extLst>
          </p:cNvPr>
          <p:cNvSpPr/>
          <p:nvPr/>
        </p:nvSpPr>
        <p:spPr>
          <a:xfrm>
            <a:off x="2115865" y="3248539"/>
            <a:ext cx="2045829" cy="647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31" name="Arrow: Left 30">
            <a:extLst>
              <a:ext uri="{FF2B5EF4-FFF2-40B4-BE49-F238E27FC236}">
                <a16:creationId xmlns:a16="http://schemas.microsoft.com/office/drawing/2014/main" id="{E71A66D6-2864-4918-B6FF-DCC96735A911}"/>
              </a:ext>
            </a:extLst>
          </p:cNvPr>
          <p:cNvSpPr/>
          <p:nvPr/>
        </p:nvSpPr>
        <p:spPr>
          <a:xfrm>
            <a:off x="2088793" y="3812351"/>
            <a:ext cx="2082566" cy="6338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Government Services</a:t>
            </a:r>
          </a:p>
        </p:txBody>
      </p:sp>
      <p:sp>
        <p:nvSpPr>
          <p:cNvPr id="32" name="Arrow: Left 31">
            <a:extLst>
              <a:ext uri="{FF2B5EF4-FFF2-40B4-BE49-F238E27FC236}">
                <a16:creationId xmlns:a16="http://schemas.microsoft.com/office/drawing/2014/main" id="{55CC3DA5-DDBE-4FFA-8939-8895B81C74F2}"/>
              </a:ext>
            </a:extLst>
          </p:cNvPr>
          <p:cNvSpPr/>
          <p:nvPr/>
        </p:nvSpPr>
        <p:spPr>
          <a:xfrm>
            <a:off x="6123083" y="3388803"/>
            <a:ext cx="2250152" cy="6338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Taxes</a:t>
            </a:r>
          </a:p>
        </p:txBody>
      </p:sp>
      <p:sp>
        <p:nvSpPr>
          <p:cNvPr id="2" name="TextBox 1">
            <a:extLst>
              <a:ext uri="{FF2B5EF4-FFF2-40B4-BE49-F238E27FC236}">
                <a16:creationId xmlns:a16="http://schemas.microsoft.com/office/drawing/2014/main" id="{F0359A9A-561E-43D4-830B-DC906A837F25}"/>
              </a:ext>
            </a:extLst>
          </p:cNvPr>
          <p:cNvSpPr txBox="1"/>
          <p:nvPr/>
        </p:nvSpPr>
        <p:spPr>
          <a:xfrm>
            <a:off x="401315" y="6179264"/>
            <a:ext cx="3408466" cy="339926"/>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6431181" y="6242675"/>
            <a:ext cx="3408466" cy="339926"/>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140646" y="5522465"/>
            <a:ext cx="2440856" cy="339926"/>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6750884" y="5755693"/>
            <a:ext cx="2440856" cy="339926"/>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229592" y="1543769"/>
            <a:ext cx="2818107" cy="339926"/>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6373633" y="1696148"/>
            <a:ext cx="2818107" cy="339926"/>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140646" y="866016"/>
            <a:ext cx="2298597" cy="424907"/>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7124627" y="961029"/>
            <a:ext cx="2298597" cy="424907"/>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161694" y="954251"/>
            <a:ext cx="2026494" cy="878141"/>
          </a:xfrm>
          <a:prstGeom prst="rect">
            <a:avLst/>
          </a:prstGeom>
          <a:noFill/>
        </p:spPr>
        <p:txBody>
          <a:bodyPr wrap="square">
            <a:spAutoFit/>
          </a:bodyPr>
          <a:lstStyle/>
          <a:p>
            <a:pPr algn="ctr"/>
            <a:r>
              <a:rPr lang="en-US" sz="2800" dirty="0">
                <a:solidFill>
                  <a:schemeClr val="bg1"/>
                </a:solidFill>
              </a:rPr>
              <a:t>Product Market</a:t>
            </a:r>
          </a:p>
        </p:txBody>
      </p:sp>
      <p:sp>
        <p:nvSpPr>
          <p:cNvPr id="11" name="TextBox 10">
            <a:extLst>
              <a:ext uri="{FF2B5EF4-FFF2-40B4-BE49-F238E27FC236}">
                <a16:creationId xmlns:a16="http://schemas.microsoft.com/office/drawing/2014/main" id="{4DF48042-5994-4C76-93AC-8F70018784A6}"/>
              </a:ext>
            </a:extLst>
          </p:cNvPr>
          <p:cNvSpPr txBox="1"/>
          <p:nvPr/>
        </p:nvSpPr>
        <p:spPr>
          <a:xfrm rot="5185239">
            <a:off x="5393941" y="2363852"/>
            <a:ext cx="643558" cy="324906"/>
          </a:xfrm>
          <a:prstGeom prst="rect">
            <a:avLst/>
          </a:prstGeom>
          <a:noFill/>
        </p:spPr>
        <p:txBody>
          <a:bodyPr wrap="none" rtlCol="0">
            <a:spAutoFit/>
          </a:bodyPr>
          <a:lstStyle/>
          <a:p>
            <a:r>
              <a:rPr lang="en-US" dirty="0">
                <a:solidFill>
                  <a:schemeClr val="bg1"/>
                </a:solidFill>
              </a:rPr>
              <a:t>G &amp; S</a:t>
            </a:r>
          </a:p>
        </p:txBody>
      </p:sp>
      <p:sp>
        <p:nvSpPr>
          <p:cNvPr id="12" name="TextBox 11">
            <a:extLst>
              <a:ext uri="{FF2B5EF4-FFF2-40B4-BE49-F238E27FC236}">
                <a16:creationId xmlns:a16="http://schemas.microsoft.com/office/drawing/2014/main" id="{EC0A80D3-F479-4FCF-B64C-349498146D81}"/>
              </a:ext>
            </a:extLst>
          </p:cNvPr>
          <p:cNvSpPr txBox="1"/>
          <p:nvPr/>
        </p:nvSpPr>
        <p:spPr>
          <a:xfrm rot="5400000">
            <a:off x="5004849" y="5121964"/>
            <a:ext cx="1518335" cy="324906"/>
          </a:xfrm>
          <a:prstGeom prst="rect">
            <a:avLst/>
          </a:prstGeom>
          <a:noFill/>
        </p:spPr>
        <p:txBody>
          <a:bodyPr wrap="none" rtlCol="0">
            <a:spAutoFit/>
          </a:bodyPr>
          <a:lstStyle/>
          <a:p>
            <a:r>
              <a:rPr lang="en-US" dirty="0">
                <a:solidFill>
                  <a:schemeClr val="bg1"/>
                </a:solidFill>
              </a:rPr>
              <a:t>Factors of Prod.</a:t>
            </a:r>
          </a:p>
        </p:txBody>
      </p:sp>
      <p:sp>
        <p:nvSpPr>
          <p:cNvPr id="13" name="TextBox 12">
            <a:extLst>
              <a:ext uri="{FF2B5EF4-FFF2-40B4-BE49-F238E27FC236}">
                <a16:creationId xmlns:a16="http://schemas.microsoft.com/office/drawing/2014/main" id="{2580B5D9-EB00-4EC6-A678-0B935C858544}"/>
              </a:ext>
            </a:extLst>
          </p:cNvPr>
          <p:cNvSpPr txBox="1"/>
          <p:nvPr/>
        </p:nvSpPr>
        <p:spPr>
          <a:xfrm rot="5400000">
            <a:off x="4173731" y="2448144"/>
            <a:ext cx="776460" cy="324906"/>
          </a:xfrm>
          <a:prstGeom prst="rect">
            <a:avLst/>
          </a:prstGeom>
          <a:noFill/>
        </p:spPr>
        <p:txBody>
          <a:bodyPr wrap="none" rtlCol="0">
            <a:spAutoFit/>
          </a:bodyPr>
          <a:lstStyle/>
          <a:p>
            <a:r>
              <a:rPr lang="en-US" dirty="0">
                <a:solidFill>
                  <a:schemeClr val="bg1"/>
                </a:solidFill>
              </a:rPr>
              <a:t>Money</a:t>
            </a:r>
          </a:p>
        </p:txBody>
      </p:sp>
      <p:sp>
        <p:nvSpPr>
          <p:cNvPr id="18" name="TextBox 17">
            <a:extLst>
              <a:ext uri="{FF2B5EF4-FFF2-40B4-BE49-F238E27FC236}">
                <a16:creationId xmlns:a16="http://schemas.microsoft.com/office/drawing/2014/main" id="{CCF5CFB4-356C-4BB2-95AD-2DB5509CFEC4}"/>
              </a:ext>
            </a:extLst>
          </p:cNvPr>
          <p:cNvSpPr txBox="1"/>
          <p:nvPr/>
        </p:nvSpPr>
        <p:spPr>
          <a:xfrm rot="5400000">
            <a:off x="4345186" y="4751027"/>
            <a:ext cx="776460" cy="324906"/>
          </a:xfrm>
          <a:prstGeom prst="rect">
            <a:avLst/>
          </a:prstGeom>
          <a:noFill/>
        </p:spPr>
        <p:txBody>
          <a:bodyPr wrap="none" rtlCol="0">
            <a:spAutoFit/>
          </a:bodyPr>
          <a:lstStyle/>
          <a:p>
            <a:r>
              <a:rPr lang="en-US" dirty="0">
                <a:solidFill>
                  <a:schemeClr val="bg1"/>
                </a:solidFill>
              </a:rPr>
              <a:t>Money</a:t>
            </a:r>
          </a:p>
        </p:txBody>
      </p:sp>
      <p:sp>
        <p:nvSpPr>
          <p:cNvPr id="9" name="TextBox 8">
            <a:extLst>
              <a:ext uri="{FF2B5EF4-FFF2-40B4-BE49-F238E27FC236}">
                <a16:creationId xmlns:a16="http://schemas.microsoft.com/office/drawing/2014/main" id="{85FE156A-215E-4907-91CB-4F127075063B}"/>
              </a:ext>
            </a:extLst>
          </p:cNvPr>
          <p:cNvSpPr txBox="1"/>
          <p:nvPr/>
        </p:nvSpPr>
        <p:spPr>
          <a:xfrm>
            <a:off x="1761827" y="92078"/>
            <a:ext cx="9338707" cy="523220"/>
          </a:xfrm>
          <a:prstGeom prst="rect">
            <a:avLst/>
          </a:prstGeom>
          <a:noFill/>
        </p:spPr>
        <p:txBody>
          <a:bodyPr wrap="square" rtlCol="0">
            <a:spAutoFit/>
          </a:bodyPr>
          <a:lstStyle/>
          <a:p>
            <a:r>
              <a:rPr lang="en-US" sz="2800" dirty="0"/>
              <a:t>Contractionary Fiscal Policy (Decrease Government Spending)</a:t>
            </a:r>
          </a:p>
        </p:txBody>
      </p:sp>
      <p:sp>
        <p:nvSpPr>
          <p:cNvPr id="19" name="Arrow: Down 18">
            <a:extLst>
              <a:ext uri="{FF2B5EF4-FFF2-40B4-BE49-F238E27FC236}">
                <a16:creationId xmlns:a16="http://schemas.microsoft.com/office/drawing/2014/main" id="{E3BF3A1D-7680-44D2-BCB5-393F5B6B7579}"/>
              </a:ext>
            </a:extLst>
          </p:cNvPr>
          <p:cNvSpPr/>
          <p:nvPr/>
        </p:nvSpPr>
        <p:spPr>
          <a:xfrm>
            <a:off x="4949877" y="2307832"/>
            <a:ext cx="365333" cy="65947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rgbClr val="FF0000"/>
              </a:solidFill>
            </a:endParaRPr>
          </a:p>
        </p:txBody>
      </p:sp>
      <p:sp>
        <p:nvSpPr>
          <p:cNvPr id="40" name="Multiplication Sign 39">
            <a:extLst>
              <a:ext uri="{FF2B5EF4-FFF2-40B4-BE49-F238E27FC236}">
                <a16:creationId xmlns:a16="http://schemas.microsoft.com/office/drawing/2014/main" id="{C7B60217-25DA-400F-9910-12BAF9B0C7AF}"/>
              </a:ext>
            </a:extLst>
          </p:cNvPr>
          <p:cNvSpPr/>
          <p:nvPr/>
        </p:nvSpPr>
        <p:spPr>
          <a:xfrm>
            <a:off x="7297702" y="1480781"/>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ultiplication Sign 40">
            <a:extLst>
              <a:ext uri="{FF2B5EF4-FFF2-40B4-BE49-F238E27FC236}">
                <a16:creationId xmlns:a16="http://schemas.microsoft.com/office/drawing/2014/main" id="{878D113F-4234-4C4B-A7AF-349F6183AFA9}"/>
              </a:ext>
            </a:extLst>
          </p:cNvPr>
          <p:cNvSpPr/>
          <p:nvPr/>
        </p:nvSpPr>
        <p:spPr>
          <a:xfrm>
            <a:off x="8178658" y="6043585"/>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ultiplication Sign 41">
            <a:extLst>
              <a:ext uri="{FF2B5EF4-FFF2-40B4-BE49-F238E27FC236}">
                <a16:creationId xmlns:a16="http://schemas.microsoft.com/office/drawing/2014/main" id="{793DE4B8-9F9C-4CF0-B297-3D1122493C35}"/>
              </a:ext>
            </a:extLst>
          </p:cNvPr>
          <p:cNvSpPr/>
          <p:nvPr/>
        </p:nvSpPr>
        <p:spPr>
          <a:xfrm>
            <a:off x="1766302" y="5235228"/>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Multiplication Sign 42">
            <a:extLst>
              <a:ext uri="{FF2B5EF4-FFF2-40B4-BE49-F238E27FC236}">
                <a16:creationId xmlns:a16="http://schemas.microsoft.com/office/drawing/2014/main" id="{FD63B032-63B4-4724-9CEC-AC2056B15F26}"/>
              </a:ext>
            </a:extLst>
          </p:cNvPr>
          <p:cNvSpPr/>
          <p:nvPr/>
        </p:nvSpPr>
        <p:spPr>
          <a:xfrm>
            <a:off x="1483896" y="624090"/>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796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40" grpId="0" animBg="1"/>
      <p:bldP spid="41" grpId="0" animBg="1"/>
      <p:bldP spid="42" grpId="0" animBg="1"/>
      <p:bldP spid="4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50B0F2-E9FF-4E28-8BD4-0D511222087F}"/>
              </a:ext>
            </a:extLst>
          </p:cNvPr>
          <p:cNvPicPr>
            <a:picLocks noChangeAspect="1"/>
          </p:cNvPicPr>
          <p:nvPr/>
        </p:nvPicPr>
        <p:blipFill>
          <a:blip r:embed="rId2"/>
          <a:stretch>
            <a:fillRect/>
          </a:stretch>
        </p:blipFill>
        <p:spPr>
          <a:xfrm>
            <a:off x="2356339" y="1473279"/>
            <a:ext cx="6629399" cy="3701589"/>
          </a:xfrm>
          <a:prstGeom prst="rect">
            <a:avLst/>
          </a:prstGeom>
        </p:spPr>
      </p:pic>
      <p:sp>
        <p:nvSpPr>
          <p:cNvPr id="5" name="Rectangle 4">
            <a:extLst>
              <a:ext uri="{FF2B5EF4-FFF2-40B4-BE49-F238E27FC236}">
                <a16:creationId xmlns:a16="http://schemas.microsoft.com/office/drawing/2014/main" id="{BCACC399-0D88-4E19-9C23-0A18085C6D56}"/>
              </a:ext>
            </a:extLst>
          </p:cNvPr>
          <p:cNvSpPr/>
          <p:nvPr/>
        </p:nvSpPr>
        <p:spPr>
          <a:xfrm>
            <a:off x="4989632" y="298940"/>
            <a:ext cx="1185496" cy="729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Foreign Sector</a:t>
            </a:r>
          </a:p>
        </p:txBody>
      </p:sp>
      <p:sp>
        <p:nvSpPr>
          <p:cNvPr id="6" name="Rectangle 5">
            <a:extLst>
              <a:ext uri="{FF2B5EF4-FFF2-40B4-BE49-F238E27FC236}">
                <a16:creationId xmlns:a16="http://schemas.microsoft.com/office/drawing/2014/main" id="{A352DCF7-028F-416D-A2EF-155D8DEC1C18}"/>
              </a:ext>
            </a:extLst>
          </p:cNvPr>
          <p:cNvSpPr/>
          <p:nvPr/>
        </p:nvSpPr>
        <p:spPr>
          <a:xfrm>
            <a:off x="4983770" y="5619447"/>
            <a:ext cx="1185496" cy="729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Foreign</a:t>
            </a:r>
            <a:r>
              <a:rPr lang="en-US" dirty="0"/>
              <a:t> Sector</a:t>
            </a:r>
          </a:p>
        </p:txBody>
      </p:sp>
      <p:sp>
        <p:nvSpPr>
          <p:cNvPr id="7" name="Arrow: Curved Down 6">
            <a:extLst>
              <a:ext uri="{FF2B5EF4-FFF2-40B4-BE49-F238E27FC236}">
                <a16:creationId xmlns:a16="http://schemas.microsoft.com/office/drawing/2014/main" id="{700003A0-E7D7-40E6-B85B-E4F17B402C2D}"/>
              </a:ext>
            </a:extLst>
          </p:cNvPr>
          <p:cNvSpPr/>
          <p:nvPr/>
        </p:nvSpPr>
        <p:spPr>
          <a:xfrm rot="16200000">
            <a:off x="3783621" y="482983"/>
            <a:ext cx="1512277" cy="8880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urved Down 7">
            <a:extLst>
              <a:ext uri="{FF2B5EF4-FFF2-40B4-BE49-F238E27FC236}">
                <a16:creationId xmlns:a16="http://schemas.microsoft.com/office/drawing/2014/main" id="{2B35EB8C-446D-4BD3-8BA4-2B0778E99627}"/>
              </a:ext>
            </a:extLst>
          </p:cNvPr>
          <p:cNvSpPr/>
          <p:nvPr/>
        </p:nvSpPr>
        <p:spPr>
          <a:xfrm rot="5400000">
            <a:off x="5857138" y="5277143"/>
            <a:ext cx="1512277" cy="8880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Arrow: Curved Down 8">
            <a:extLst>
              <a:ext uri="{FF2B5EF4-FFF2-40B4-BE49-F238E27FC236}">
                <a16:creationId xmlns:a16="http://schemas.microsoft.com/office/drawing/2014/main" id="{7D103C77-40EB-4BD8-9DDC-6AAA9411AACD}"/>
              </a:ext>
            </a:extLst>
          </p:cNvPr>
          <p:cNvSpPr/>
          <p:nvPr/>
        </p:nvSpPr>
        <p:spPr>
          <a:xfrm rot="5400000">
            <a:off x="5868861" y="611068"/>
            <a:ext cx="1512277" cy="8880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Arrow: Curved Down 9">
            <a:extLst>
              <a:ext uri="{FF2B5EF4-FFF2-40B4-BE49-F238E27FC236}">
                <a16:creationId xmlns:a16="http://schemas.microsoft.com/office/drawing/2014/main" id="{7AEEFAFD-5F15-4EB6-9EEF-667890E39B8A}"/>
              </a:ext>
            </a:extLst>
          </p:cNvPr>
          <p:cNvSpPr/>
          <p:nvPr/>
        </p:nvSpPr>
        <p:spPr>
          <a:xfrm rot="16200000">
            <a:off x="3783620" y="5175436"/>
            <a:ext cx="1512277" cy="8880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4B90235F-25B1-4007-8B96-4CBC5DE6F5CB}"/>
              </a:ext>
            </a:extLst>
          </p:cNvPr>
          <p:cNvSpPr txBox="1"/>
          <p:nvPr/>
        </p:nvSpPr>
        <p:spPr>
          <a:xfrm rot="18718386">
            <a:off x="2910309" y="590213"/>
            <a:ext cx="1736373" cy="369332"/>
          </a:xfrm>
          <a:prstGeom prst="rect">
            <a:avLst/>
          </a:prstGeom>
          <a:noFill/>
        </p:spPr>
        <p:txBody>
          <a:bodyPr wrap="none" rtlCol="0">
            <a:spAutoFit/>
          </a:bodyPr>
          <a:lstStyle/>
          <a:p>
            <a:r>
              <a:rPr lang="en-US" b="1" dirty="0"/>
              <a:t>Exports out/$ In</a:t>
            </a:r>
          </a:p>
        </p:txBody>
      </p:sp>
      <p:sp>
        <p:nvSpPr>
          <p:cNvPr id="13" name="Arrow: Curved Up 12">
            <a:extLst>
              <a:ext uri="{FF2B5EF4-FFF2-40B4-BE49-F238E27FC236}">
                <a16:creationId xmlns:a16="http://schemas.microsoft.com/office/drawing/2014/main" id="{C819D3BA-3811-4BB8-B251-1E1917866517}"/>
              </a:ext>
            </a:extLst>
          </p:cNvPr>
          <p:cNvSpPr/>
          <p:nvPr/>
        </p:nvSpPr>
        <p:spPr>
          <a:xfrm rot="16200000">
            <a:off x="5913090" y="605519"/>
            <a:ext cx="992140" cy="71846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Up 13">
            <a:extLst>
              <a:ext uri="{FF2B5EF4-FFF2-40B4-BE49-F238E27FC236}">
                <a16:creationId xmlns:a16="http://schemas.microsoft.com/office/drawing/2014/main" id="{6254FB06-F89A-4327-8FB4-684E5A9A7543}"/>
              </a:ext>
            </a:extLst>
          </p:cNvPr>
          <p:cNvSpPr/>
          <p:nvPr/>
        </p:nvSpPr>
        <p:spPr>
          <a:xfrm rot="5400000">
            <a:off x="4376086" y="777546"/>
            <a:ext cx="1149428" cy="72976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urved Up 14">
            <a:extLst>
              <a:ext uri="{FF2B5EF4-FFF2-40B4-BE49-F238E27FC236}">
                <a16:creationId xmlns:a16="http://schemas.microsoft.com/office/drawing/2014/main" id="{4CF24ECD-1213-4365-9D98-44314B39F4FE}"/>
              </a:ext>
            </a:extLst>
          </p:cNvPr>
          <p:cNvSpPr/>
          <p:nvPr/>
        </p:nvSpPr>
        <p:spPr>
          <a:xfrm rot="5400000">
            <a:off x="4274252" y="5306002"/>
            <a:ext cx="1149428" cy="72976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urved Up 15">
            <a:extLst>
              <a:ext uri="{FF2B5EF4-FFF2-40B4-BE49-F238E27FC236}">
                <a16:creationId xmlns:a16="http://schemas.microsoft.com/office/drawing/2014/main" id="{7FF44884-07AA-4B21-9878-6AFBC65FD6F6}"/>
              </a:ext>
            </a:extLst>
          </p:cNvPr>
          <p:cNvSpPr/>
          <p:nvPr/>
        </p:nvSpPr>
        <p:spPr>
          <a:xfrm rot="16200000">
            <a:off x="5699325" y="5199760"/>
            <a:ext cx="1149428" cy="72976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Arrow: Down 23">
            <a:extLst>
              <a:ext uri="{FF2B5EF4-FFF2-40B4-BE49-F238E27FC236}">
                <a16:creationId xmlns:a16="http://schemas.microsoft.com/office/drawing/2014/main" id="{856E03F0-986B-411F-83FA-A1169755D4E3}"/>
              </a:ext>
            </a:extLst>
          </p:cNvPr>
          <p:cNvSpPr/>
          <p:nvPr/>
        </p:nvSpPr>
        <p:spPr>
          <a:xfrm>
            <a:off x="5749309" y="1053610"/>
            <a:ext cx="273634" cy="53823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rgbClr val="FF0000"/>
              </a:solidFill>
            </a:endParaRPr>
          </a:p>
        </p:txBody>
      </p:sp>
      <p:pic>
        <p:nvPicPr>
          <p:cNvPr id="3" name="Picture 2">
            <a:extLst>
              <a:ext uri="{FF2B5EF4-FFF2-40B4-BE49-F238E27FC236}">
                <a16:creationId xmlns:a16="http://schemas.microsoft.com/office/drawing/2014/main" id="{C52012F0-CCB5-42DA-A548-0C4354D2F145}"/>
              </a:ext>
            </a:extLst>
          </p:cNvPr>
          <p:cNvPicPr>
            <a:picLocks noChangeAspect="1"/>
          </p:cNvPicPr>
          <p:nvPr/>
        </p:nvPicPr>
        <p:blipFill>
          <a:blip r:embed="rId3"/>
          <a:stretch>
            <a:fillRect/>
          </a:stretch>
        </p:blipFill>
        <p:spPr>
          <a:xfrm>
            <a:off x="5141816" y="1000480"/>
            <a:ext cx="558708" cy="597430"/>
          </a:xfrm>
          <a:prstGeom prst="rect">
            <a:avLst/>
          </a:prstGeom>
        </p:spPr>
      </p:pic>
      <p:sp>
        <p:nvSpPr>
          <p:cNvPr id="25" name="Arrow: Down 24">
            <a:extLst>
              <a:ext uri="{FF2B5EF4-FFF2-40B4-BE49-F238E27FC236}">
                <a16:creationId xmlns:a16="http://schemas.microsoft.com/office/drawing/2014/main" id="{E9F3E89D-30F5-4D51-AAAD-E71CC2A494DE}"/>
              </a:ext>
            </a:extLst>
          </p:cNvPr>
          <p:cNvSpPr/>
          <p:nvPr/>
        </p:nvSpPr>
        <p:spPr>
          <a:xfrm rot="10800000">
            <a:off x="8078844" y="1998803"/>
            <a:ext cx="273634" cy="53823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rgbClr val="FF0000"/>
              </a:solidFill>
            </a:endParaRPr>
          </a:p>
        </p:txBody>
      </p:sp>
      <p:sp>
        <p:nvSpPr>
          <p:cNvPr id="26" name="Arrow: Down 25">
            <a:extLst>
              <a:ext uri="{FF2B5EF4-FFF2-40B4-BE49-F238E27FC236}">
                <a16:creationId xmlns:a16="http://schemas.microsoft.com/office/drawing/2014/main" id="{5384B8CF-0C87-45A2-A316-109718F488EE}"/>
              </a:ext>
            </a:extLst>
          </p:cNvPr>
          <p:cNvSpPr/>
          <p:nvPr/>
        </p:nvSpPr>
        <p:spPr>
          <a:xfrm rot="10800000">
            <a:off x="7468502" y="4557929"/>
            <a:ext cx="273634" cy="53823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rgbClr val="FF0000"/>
              </a:solidFill>
            </a:endParaRPr>
          </a:p>
        </p:txBody>
      </p:sp>
      <p:sp>
        <p:nvSpPr>
          <p:cNvPr id="27" name="Arrow: Down 26">
            <a:extLst>
              <a:ext uri="{FF2B5EF4-FFF2-40B4-BE49-F238E27FC236}">
                <a16:creationId xmlns:a16="http://schemas.microsoft.com/office/drawing/2014/main" id="{48568C38-07A0-4FF8-BF88-0145952421BE}"/>
              </a:ext>
            </a:extLst>
          </p:cNvPr>
          <p:cNvSpPr/>
          <p:nvPr/>
        </p:nvSpPr>
        <p:spPr>
          <a:xfrm rot="10800000">
            <a:off x="3478443" y="4451686"/>
            <a:ext cx="273634" cy="53823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rgbClr val="FF0000"/>
              </a:solidFill>
            </a:endParaRPr>
          </a:p>
        </p:txBody>
      </p:sp>
      <p:sp>
        <p:nvSpPr>
          <p:cNvPr id="28" name="Arrow: Down 27">
            <a:extLst>
              <a:ext uri="{FF2B5EF4-FFF2-40B4-BE49-F238E27FC236}">
                <a16:creationId xmlns:a16="http://schemas.microsoft.com/office/drawing/2014/main" id="{5DE22DFF-0BEA-44EF-B96D-51037E44ABF4}"/>
              </a:ext>
            </a:extLst>
          </p:cNvPr>
          <p:cNvSpPr/>
          <p:nvPr/>
        </p:nvSpPr>
        <p:spPr>
          <a:xfrm rot="10800000">
            <a:off x="2219522" y="3159880"/>
            <a:ext cx="273634" cy="53823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rgbClr val="FF0000"/>
              </a:solidFill>
            </a:endParaRPr>
          </a:p>
        </p:txBody>
      </p:sp>
    </p:spTree>
    <p:extLst>
      <p:ext uri="{BB962C8B-B14F-4D97-AF65-F5344CB8AC3E}">
        <p14:creationId xmlns:p14="http://schemas.microsoft.com/office/powerpoint/2010/main" val="341845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2480751"/>
            <a:ext cx="11034347" cy="879137"/>
          </a:xfrm>
        </p:spPr>
        <p:txBody>
          <a:bodyPr>
            <a:normAutofit/>
          </a:bodyPr>
          <a:lstStyle/>
          <a:p>
            <a:r>
              <a:rPr lang="en-US" sz="4800" dirty="0">
                <a:latin typeface="+mn-lt"/>
              </a:rPr>
              <a:t>Summary:</a:t>
            </a:r>
          </a:p>
        </p:txBody>
      </p:sp>
    </p:spTree>
    <p:extLst>
      <p:ext uri="{BB962C8B-B14F-4D97-AF65-F5344CB8AC3E}">
        <p14:creationId xmlns:p14="http://schemas.microsoft.com/office/powerpoint/2010/main" val="12313110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009E8-7934-4EF6-8509-3E7A8B285CCD}"/>
              </a:ext>
            </a:extLst>
          </p:cNvPr>
          <p:cNvSpPr>
            <a:spLocks noGrp="1"/>
          </p:cNvSpPr>
          <p:nvPr>
            <p:ph type="title"/>
          </p:nvPr>
        </p:nvSpPr>
        <p:spPr>
          <a:xfrm>
            <a:off x="486099" y="699846"/>
            <a:ext cx="10515600" cy="1171484"/>
          </a:xfrm>
        </p:spPr>
        <p:txBody>
          <a:bodyPr>
            <a:normAutofit fontScale="90000"/>
          </a:bodyPr>
          <a:lstStyle/>
          <a:p>
            <a:pPr algn="ctr"/>
            <a:r>
              <a:rPr lang="en-US" sz="5400" b="1" dirty="0"/>
              <a:t>Don’t overlook the importance of the Circular Flow Diagram!</a:t>
            </a:r>
          </a:p>
        </p:txBody>
      </p:sp>
      <p:sp>
        <p:nvSpPr>
          <p:cNvPr id="3" name="Content Placeholder 2">
            <a:extLst>
              <a:ext uri="{FF2B5EF4-FFF2-40B4-BE49-F238E27FC236}">
                <a16:creationId xmlns:a16="http://schemas.microsoft.com/office/drawing/2014/main" id="{F7FCA098-94F9-4D11-BA3D-63E5EA44D68E}"/>
              </a:ext>
            </a:extLst>
          </p:cNvPr>
          <p:cNvSpPr>
            <a:spLocks noGrp="1"/>
          </p:cNvSpPr>
          <p:nvPr>
            <p:ph idx="1"/>
          </p:nvPr>
        </p:nvSpPr>
        <p:spPr>
          <a:xfrm>
            <a:off x="698954" y="2057953"/>
            <a:ext cx="11101754" cy="4351338"/>
          </a:xfrm>
        </p:spPr>
        <p:txBody>
          <a:bodyPr>
            <a:noAutofit/>
          </a:bodyPr>
          <a:lstStyle/>
          <a:p>
            <a:r>
              <a:rPr lang="en-US" sz="4400" dirty="0"/>
              <a:t>You can use the circular flow diagram when teaching the following concepts. </a:t>
            </a:r>
          </a:p>
          <a:p>
            <a:pPr lvl="1"/>
            <a:r>
              <a:rPr lang="en-US" sz="2800" dirty="0"/>
              <a:t>GDP</a:t>
            </a:r>
          </a:p>
          <a:p>
            <a:pPr lvl="1"/>
            <a:r>
              <a:rPr lang="en-US" sz="2800" dirty="0"/>
              <a:t>Effects of unemployment</a:t>
            </a:r>
          </a:p>
          <a:p>
            <a:pPr lvl="1"/>
            <a:r>
              <a:rPr lang="en-US" sz="2800" dirty="0"/>
              <a:t>Effects of inflation</a:t>
            </a:r>
          </a:p>
          <a:p>
            <a:pPr lvl="1"/>
            <a:r>
              <a:rPr lang="en-US" sz="2800" dirty="0"/>
              <a:t>Monetary Policy</a:t>
            </a:r>
          </a:p>
          <a:p>
            <a:pPr lvl="1"/>
            <a:r>
              <a:rPr lang="en-US" sz="2800" dirty="0"/>
              <a:t>Fiscal Policy</a:t>
            </a:r>
          </a:p>
          <a:p>
            <a:pPr lvl="1"/>
            <a:r>
              <a:rPr lang="en-US" sz="2800" dirty="0"/>
              <a:t>Net Exports</a:t>
            </a:r>
          </a:p>
        </p:txBody>
      </p:sp>
    </p:spTree>
    <p:extLst>
      <p:ext uri="{BB962C8B-B14F-4D97-AF65-F5344CB8AC3E}">
        <p14:creationId xmlns:p14="http://schemas.microsoft.com/office/powerpoint/2010/main" val="180905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2480751"/>
            <a:ext cx="11034347" cy="879137"/>
          </a:xfrm>
        </p:spPr>
        <p:txBody>
          <a:bodyPr>
            <a:normAutofit/>
          </a:bodyPr>
          <a:lstStyle/>
          <a:p>
            <a:r>
              <a:rPr lang="en-US" sz="4800" dirty="0">
                <a:latin typeface="+mn-lt"/>
              </a:rPr>
              <a:t>What are your questions?</a:t>
            </a:r>
          </a:p>
        </p:txBody>
      </p:sp>
    </p:spTree>
    <p:extLst>
      <p:ext uri="{BB962C8B-B14F-4D97-AF65-F5344CB8AC3E}">
        <p14:creationId xmlns:p14="http://schemas.microsoft.com/office/powerpoint/2010/main" val="2244341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799492" y="2321169"/>
            <a:ext cx="8399585" cy="1194610"/>
          </a:xfrm>
        </p:spPr>
        <p:txBody>
          <a:bodyPr>
            <a:normAutofit/>
          </a:bodyPr>
          <a:lstStyle/>
          <a:p>
            <a:r>
              <a:rPr lang="en-US" dirty="0"/>
              <a:t>The Circular Flow Model</a:t>
            </a:r>
          </a:p>
        </p:txBody>
      </p:sp>
    </p:spTree>
    <p:extLst>
      <p:ext uri="{BB962C8B-B14F-4D97-AF65-F5344CB8AC3E}">
        <p14:creationId xmlns:p14="http://schemas.microsoft.com/office/powerpoint/2010/main" val="977113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009E8-7934-4EF6-8509-3E7A8B285CCD}"/>
              </a:ext>
            </a:extLst>
          </p:cNvPr>
          <p:cNvSpPr>
            <a:spLocks noGrp="1"/>
          </p:cNvSpPr>
          <p:nvPr>
            <p:ph type="title"/>
          </p:nvPr>
        </p:nvSpPr>
        <p:spPr>
          <a:xfrm>
            <a:off x="486099" y="699846"/>
            <a:ext cx="10515600" cy="975335"/>
          </a:xfrm>
        </p:spPr>
        <p:txBody>
          <a:bodyPr>
            <a:normAutofit/>
          </a:bodyPr>
          <a:lstStyle/>
          <a:p>
            <a:pPr algn="ctr"/>
            <a:r>
              <a:rPr lang="en-US" sz="5400" b="1" dirty="0"/>
              <a:t>Why?</a:t>
            </a:r>
          </a:p>
        </p:txBody>
      </p:sp>
      <p:sp>
        <p:nvSpPr>
          <p:cNvPr id="3" name="Content Placeholder 2">
            <a:extLst>
              <a:ext uri="{FF2B5EF4-FFF2-40B4-BE49-F238E27FC236}">
                <a16:creationId xmlns:a16="http://schemas.microsoft.com/office/drawing/2014/main" id="{F7FCA098-94F9-4D11-BA3D-63E5EA44D68E}"/>
              </a:ext>
            </a:extLst>
          </p:cNvPr>
          <p:cNvSpPr>
            <a:spLocks noGrp="1"/>
          </p:cNvSpPr>
          <p:nvPr>
            <p:ph idx="1"/>
          </p:nvPr>
        </p:nvSpPr>
        <p:spPr>
          <a:xfrm>
            <a:off x="741484" y="1675181"/>
            <a:ext cx="11101754" cy="4351338"/>
          </a:xfrm>
        </p:spPr>
        <p:txBody>
          <a:bodyPr>
            <a:noAutofit/>
          </a:bodyPr>
          <a:lstStyle/>
          <a:p>
            <a:r>
              <a:rPr lang="en-US" sz="4400" dirty="0"/>
              <a:t>You can refer back to the circular flow diagram when teaching the following concepts. </a:t>
            </a:r>
          </a:p>
          <a:p>
            <a:pPr lvl="1"/>
            <a:r>
              <a:rPr lang="en-US" sz="2800" dirty="0"/>
              <a:t>GDP</a:t>
            </a:r>
          </a:p>
          <a:p>
            <a:pPr lvl="1"/>
            <a:r>
              <a:rPr lang="en-US" sz="2800" dirty="0"/>
              <a:t>Effects of unemployment</a:t>
            </a:r>
          </a:p>
          <a:p>
            <a:pPr lvl="1"/>
            <a:r>
              <a:rPr lang="en-US" sz="2800" dirty="0"/>
              <a:t>Effects of inflation</a:t>
            </a:r>
          </a:p>
          <a:p>
            <a:pPr lvl="1"/>
            <a:r>
              <a:rPr lang="en-US" sz="2800" dirty="0"/>
              <a:t>Monetary Policy</a:t>
            </a:r>
          </a:p>
          <a:p>
            <a:pPr lvl="1"/>
            <a:r>
              <a:rPr lang="en-US" sz="2800" dirty="0"/>
              <a:t>Fiscal Policy</a:t>
            </a:r>
          </a:p>
          <a:p>
            <a:pPr lvl="1"/>
            <a:r>
              <a:rPr lang="en-US" sz="2800" dirty="0"/>
              <a:t>Net Exports</a:t>
            </a:r>
          </a:p>
        </p:txBody>
      </p:sp>
    </p:spTree>
    <p:extLst>
      <p:ext uri="{BB962C8B-B14F-4D97-AF65-F5344CB8AC3E}">
        <p14:creationId xmlns:p14="http://schemas.microsoft.com/office/powerpoint/2010/main" val="280324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189159" y="1907931"/>
            <a:ext cx="9426819" cy="3042138"/>
          </a:xfrm>
        </p:spPr>
        <p:txBody>
          <a:bodyPr>
            <a:normAutofit fontScale="90000"/>
          </a:bodyPr>
          <a:lstStyle/>
          <a:p>
            <a:r>
              <a:rPr lang="en-US" sz="4800" dirty="0"/>
              <a:t>I try to link everything I can, back to the circular flow model.   It is something the kids can wrap their heads around.   It gives them solid ground that they can relate to. </a:t>
            </a:r>
          </a:p>
        </p:txBody>
      </p:sp>
    </p:spTree>
    <p:extLst>
      <p:ext uri="{BB962C8B-B14F-4D97-AF65-F5344CB8AC3E}">
        <p14:creationId xmlns:p14="http://schemas.microsoft.com/office/powerpoint/2010/main" val="1803167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896207" y="1897040"/>
            <a:ext cx="8399585" cy="2581278"/>
          </a:xfrm>
        </p:spPr>
        <p:txBody>
          <a:bodyPr>
            <a:normAutofit fontScale="90000"/>
          </a:bodyPr>
          <a:lstStyle/>
          <a:p>
            <a:r>
              <a:rPr lang="en-US" sz="4800" dirty="0"/>
              <a:t>I introduce the circular flow diagram though </a:t>
            </a:r>
            <a:r>
              <a:rPr lang="en-US" sz="4800" dirty="0" err="1"/>
              <a:t>Econoland</a:t>
            </a:r>
            <a:r>
              <a:rPr lang="en-US" sz="4800" dirty="0"/>
              <a:t>.</a:t>
            </a:r>
            <a:br>
              <a:rPr lang="en-US" sz="4800" dirty="0"/>
            </a:br>
            <a:br>
              <a:rPr lang="en-US" sz="4800" dirty="0"/>
            </a:br>
            <a:r>
              <a:rPr lang="en-US" sz="4800" dirty="0">
                <a:hlinkClick r:id="rId2"/>
              </a:rPr>
              <a:t>Councilforeconed.org  </a:t>
            </a:r>
            <a:endParaRPr lang="en-US" sz="4800" dirty="0"/>
          </a:p>
        </p:txBody>
      </p:sp>
    </p:spTree>
    <p:extLst>
      <p:ext uri="{BB962C8B-B14F-4D97-AF65-F5344CB8AC3E}">
        <p14:creationId xmlns:p14="http://schemas.microsoft.com/office/powerpoint/2010/main" val="10500038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17050</TotalTime>
  <Words>1574</Words>
  <Application>Microsoft Office PowerPoint</Application>
  <PresentationFormat>Widescreen</PresentationFormat>
  <Paragraphs>305</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Gary N. Petmecky Parkview High School Lilburn, Ga</vt:lpstr>
      <vt:lpstr>Econedlink Fundamentals of A.P. Economics Webinar Series</vt:lpstr>
      <vt:lpstr>Econedlink AP Macroeconomics Collection</vt:lpstr>
      <vt:lpstr>Econedlink AP Microeconomics Collection</vt:lpstr>
      <vt:lpstr>Econedlink “Preparing for the A.P. Exam</vt:lpstr>
      <vt:lpstr>The Circular Flow Model</vt:lpstr>
      <vt:lpstr>Why?</vt:lpstr>
      <vt:lpstr>I try to link everything I can, back to the circular flow model.   It is something the kids can wrap their heads around.   It gives them solid ground that they can relate to. </vt:lpstr>
      <vt:lpstr>I introduce the circular flow diagram though Econoland.  Councilforeconed.org  </vt:lpstr>
      <vt:lpstr>PowerPoint Presentation</vt:lpstr>
      <vt:lpstr>PowerPoint Presentation</vt:lpstr>
      <vt:lpstr>Households:  This is you and me.   In the Macro Economy, our roles are to provide the factors of production to the economy and then to purchase goods and services. </vt:lpstr>
      <vt:lpstr>Businesses: In the Macro Economy, the role of the business is to provide goods and services.  They do this by purchasing the factors of production from the households.  </vt:lpstr>
      <vt:lpstr>PowerPoint Presentation</vt:lpstr>
      <vt:lpstr>PowerPoint Presentation</vt:lpstr>
      <vt:lpstr>PowerPoint Presentation</vt:lpstr>
      <vt:lpstr>Next, we need to introduce the two markets.      A market is a mechanism that brings the buyers (demanders) and seller (suppliers) together to exchange goods and services.</vt:lpstr>
      <vt:lpstr>The product market is where households purchase goods and services and the businesses sell the goods and services.</vt:lpstr>
      <vt:lpstr>PowerPoint Presentation</vt:lpstr>
      <vt:lpstr>PowerPoint Presentation</vt:lpstr>
      <vt:lpstr>The second market in the circular flow model is the factor market.  This is sometimes called the resource market.</vt:lpstr>
      <vt:lpstr>PowerPoint Presentation</vt:lpstr>
      <vt:lpstr>The factor market is where businesses purchase factors of production that the households sell. </vt:lpstr>
      <vt:lpstr>The factor market is where businesses purchase factors of production that the households sell. </vt:lpstr>
      <vt:lpstr>PowerPoint Presentation</vt:lpstr>
      <vt:lpstr>All of the factors are “owned” by the households.  They sell these factors to the businesses.  The payments for these factors have specific names. </vt:lpstr>
      <vt:lpstr>The payment for land is rent. The payment for labor is wages. The payment for capital is interest. The payment to the entrepreneur is profit.</vt:lpstr>
      <vt:lpstr>PowerPoint Presentation</vt:lpstr>
      <vt:lpstr>Putting both markets together we get the basic circular flow model.   It includes two of the four aggregates in macroeconomics.  </vt:lpstr>
      <vt:lpstr>PowerPoint Presentation</vt:lpstr>
      <vt:lpstr>When you draw this the only rules are that the two markets have to be opposite of each other and households and businesses must be opposite each other.   The arrows then have to flow to correctly show the flow of goods, services, factors, and money.</vt:lpstr>
      <vt:lpstr>PowerPoint Presentation</vt:lpstr>
      <vt:lpstr>I purchased magnetic paper, cut it into strips and then wrote all of these parts on them.  I have used these in a variety of ways.</vt:lpstr>
      <vt:lpstr>1. Bring students up by row and each person must place one of the parts.  The first time I do it, I do it in an organize fashion.  I then randomize the parts.</vt:lpstr>
      <vt:lpstr>2. I have three different copies.  If I have a few extra minutes at the end of class, I invite students to come to the board and practice with them.</vt:lpstr>
      <vt:lpstr>3. Relay races.</vt:lpstr>
      <vt:lpstr>Any other ideas.</vt:lpstr>
      <vt:lpstr>The Macroeconomy consists of the four aggregates.   Household, Businesses, Government and Foreign Sector.  We can add each of these into the circular flow diagram.</vt:lpstr>
      <vt:lpstr>PowerPoint Presentation</vt:lpstr>
      <vt:lpstr>PowerPoint Presentation</vt:lpstr>
      <vt:lpstr>Lets go back to a simple circular flow diagram.  Closed: No foreign sector. Private: No government.  </vt:lpstr>
      <vt:lpstr>PowerPoint Presentation</vt:lpstr>
      <vt:lpstr>What are the two major problems an economy can face?  </vt:lpstr>
      <vt:lpstr>PowerPoint Presentation</vt:lpstr>
      <vt:lpstr>PowerPoint Presentation</vt:lpstr>
      <vt:lpstr>PowerPoint Presentation</vt:lpstr>
      <vt:lpstr>PowerPoint Presentation</vt:lpstr>
      <vt:lpstr>The Circular Flow Diagram with  Monetary Policy and Fiscal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Don’t overlook the importance of the Circular Flow Diagram!</vt:lpstr>
      <vt:lpstr>What are your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Petmecky</dc:creator>
  <cp:lastModifiedBy>Gary Petmecky</cp:lastModifiedBy>
  <cp:revision>252</cp:revision>
  <cp:lastPrinted>2020-10-24T15:24:57Z</cp:lastPrinted>
  <dcterms:created xsi:type="dcterms:W3CDTF">2020-09-05T16:08:56Z</dcterms:created>
  <dcterms:modified xsi:type="dcterms:W3CDTF">2022-02-28T16:09:33Z</dcterms:modified>
</cp:coreProperties>
</file>