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392" r:id="rId4"/>
    <p:sldId id="391" r:id="rId5"/>
    <p:sldId id="393" r:id="rId6"/>
    <p:sldId id="395" r:id="rId7"/>
    <p:sldId id="327" r:id="rId8"/>
    <p:sldId id="298" r:id="rId9"/>
    <p:sldId id="330" r:id="rId10"/>
    <p:sldId id="396" r:id="rId11"/>
    <p:sldId id="397" r:id="rId12"/>
    <p:sldId id="321" r:id="rId13"/>
    <p:sldId id="332" r:id="rId14"/>
    <p:sldId id="328" r:id="rId15"/>
    <p:sldId id="363" r:id="rId16"/>
    <p:sldId id="331" r:id="rId17"/>
    <p:sldId id="333" r:id="rId18"/>
    <p:sldId id="311" r:id="rId19"/>
    <p:sldId id="364" r:id="rId20"/>
    <p:sldId id="338" r:id="rId21"/>
    <p:sldId id="339" r:id="rId22"/>
    <p:sldId id="336" r:id="rId23"/>
    <p:sldId id="340" r:id="rId24"/>
    <p:sldId id="343" r:id="rId25"/>
    <p:sldId id="344" r:id="rId26"/>
    <p:sldId id="345" r:id="rId27"/>
    <p:sldId id="346" r:id="rId28"/>
    <p:sldId id="347" r:id="rId29"/>
    <p:sldId id="349" r:id="rId30"/>
    <p:sldId id="348" r:id="rId31"/>
    <p:sldId id="350" r:id="rId32"/>
    <p:sldId id="356" r:id="rId33"/>
    <p:sldId id="351" r:id="rId34"/>
    <p:sldId id="352" r:id="rId35"/>
    <p:sldId id="353" r:id="rId36"/>
    <p:sldId id="354" r:id="rId37"/>
    <p:sldId id="355" r:id="rId38"/>
    <p:sldId id="358" r:id="rId39"/>
    <p:sldId id="357" r:id="rId40"/>
    <p:sldId id="361" r:id="rId41"/>
    <p:sldId id="362" r:id="rId42"/>
    <p:sldId id="365" r:id="rId43"/>
    <p:sldId id="366" r:id="rId44"/>
    <p:sldId id="368" r:id="rId45"/>
    <p:sldId id="369" r:id="rId46"/>
    <p:sldId id="385" r:id="rId47"/>
    <p:sldId id="370" r:id="rId48"/>
    <p:sldId id="386" r:id="rId49"/>
    <p:sldId id="382" r:id="rId50"/>
    <p:sldId id="384" r:id="rId51"/>
    <p:sldId id="387" r:id="rId52"/>
    <p:sldId id="388" r:id="rId53"/>
    <p:sldId id="389" r:id="rId54"/>
    <p:sldId id="390" r:id="rId55"/>
    <p:sldId id="399" r:id="rId56"/>
    <p:sldId id="367" r:id="rId57"/>
    <p:sldId id="398" r:id="rId58"/>
    <p:sldId id="400" r:id="rId5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E4CF429-841E-49D8-8439-EAD30D52125E}" type="datetimeFigureOut">
              <a:rPr lang="en-US" smtClean="0"/>
              <a:t>2/28/2022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521CF3-C84D-4B7F-9D1F-F9DE46589E8A}" type="slidenum">
              <a:rPr lang="en-US" smtClean="0"/>
              <a:t>‹#›</a:t>
            </a:fld>
            <a:endParaRPr lang="en-US"/>
          </a:p>
        </p:txBody>
      </p:sp>
    </p:spTree>
    <p:extLst>
      <p:ext uri="{BB962C8B-B14F-4D97-AF65-F5344CB8AC3E}">
        <p14:creationId xmlns:p14="http://schemas.microsoft.com/office/powerpoint/2010/main" val="3756673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4CF429-841E-49D8-8439-EAD30D52125E}" type="datetimeFigureOut">
              <a:rPr lang="en-US" smtClean="0"/>
              <a:t>2/28/2022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521CF3-C84D-4B7F-9D1F-F9DE46589E8A}" type="slidenum">
              <a:rPr lang="en-US" smtClean="0"/>
              <a:t>‹#›</a:t>
            </a:fld>
            <a:endParaRPr lang="en-US"/>
          </a:p>
        </p:txBody>
      </p:sp>
    </p:spTree>
    <p:extLst>
      <p:ext uri="{BB962C8B-B14F-4D97-AF65-F5344CB8AC3E}">
        <p14:creationId xmlns:p14="http://schemas.microsoft.com/office/powerpoint/2010/main" val="2563788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4CF429-841E-49D8-8439-EAD30D52125E}" type="datetimeFigureOut">
              <a:rPr lang="en-US" smtClean="0"/>
              <a:t>2/28/2022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521CF3-C84D-4B7F-9D1F-F9DE46589E8A}" type="slidenum">
              <a:rPr lang="en-US" smtClean="0"/>
              <a:t>‹#›</a:t>
            </a:fld>
            <a:endParaRPr lang="en-US"/>
          </a:p>
        </p:txBody>
      </p:sp>
    </p:spTree>
    <p:extLst>
      <p:ext uri="{BB962C8B-B14F-4D97-AF65-F5344CB8AC3E}">
        <p14:creationId xmlns:p14="http://schemas.microsoft.com/office/powerpoint/2010/main" val="3120081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4CF429-841E-49D8-8439-EAD30D52125E}" type="datetimeFigureOut">
              <a:rPr lang="en-US" smtClean="0"/>
              <a:t>2/28/2022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521CF3-C84D-4B7F-9D1F-F9DE46589E8A}" type="slidenum">
              <a:rPr lang="en-US" smtClean="0"/>
              <a:t>‹#›</a:t>
            </a:fld>
            <a:endParaRPr lang="en-US"/>
          </a:p>
        </p:txBody>
      </p:sp>
    </p:spTree>
    <p:extLst>
      <p:ext uri="{BB962C8B-B14F-4D97-AF65-F5344CB8AC3E}">
        <p14:creationId xmlns:p14="http://schemas.microsoft.com/office/powerpoint/2010/main" val="1488799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4CF429-841E-49D8-8439-EAD30D52125E}" type="datetimeFigureOut">
              <a:rPr lang="en-US" smtClean="0"/>
              <a:t>2/28/2022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521CF3-C84D-4B7F-9D1F-F9DE46589E8A}" type="slidenum">
              <a:rPr lang="en-US" smtClean="0"/>
              <a:t>‹#›</a:t>
            </a:fld>
            <a:endParaRPr lang="en-US"/>
          </a:p>
        </p:txBody>
      </p:sp>
    </p:spTree>
    <p:extLst>
      <p:ext uri="{BB962C8B-B14F-4D97-AF65-F5344CB8AC3E}">
        <p14:creationId xmlns:p14="http://schemas.microsoft.com/office/powerpoint/2010/main" val="177763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E4CF429-841E-49D8-8439-EAD30D52125E}" type="datetimeFigureOut">
              <a:rPr lang="en-US" smtClean="0"/>
              <a:t>2/28/2022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521CF3-C84D-4B7F-9D1F-F9DE46589E8A}" type="slidenum">
              <a:rPr lang="en-US" smtClean="0"/>
              <a:t>‹#›</a:t>
            </a:fld>
            <a:endParaRPr lang="en-US"/>
          </a:p>
        </p:txBody>
      </p:sp>
    </p:spTree>
    <p:extLst>
      <p:ext uri="{BB962C8B-B14F-4D97-AF65-F5344CB8AC3E}">
        <p14:creationId xmlns:p14="http://schemas.microsoft.com/office/powerpoint/2010/main" val="3419225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E4CF429-841E-49D8-8439-EAD30D52125E}" type="datetimeFigureOut">
              <a:rPr lang="en-US" smtClean="0"/>
              <a:t>2/28/2022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521CF3-C84D-4B7F-9D1F-F9DE46589E8A}" type="slidenum">
              <a:rPr lang="en-US" smtClean="0"/>
              <a:t>‹#›</a:t>
            </a:fld>
            <a:endParaRPr lang="en-US"/>
          </a:p>
        </p:txBody>
      </p:sp>
    </p:spTree>
    <p:extLst>
      <p:ext uri="{BB962C8B-B14F-4D97-AF65-F5344CB8AC3E}">
        <p14:creationId xmlns:p14="http://schemas.microsoft.com/office/powerpoint/2010/main" val="2164131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E4CF429-841E-49D8-8439-EAD30D52125E}" type="datetimeFigureOut">
              <a:rPr lang="en-US" smtClean="0"/>
              <a:t>2/28/2022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521CF3-C84D-4B7F-9D1F-F9DE46589E8A}" type="slidenum">
              <a:rPr lang="en-US" smtClean="0"/>
              <a:t>‹#›</a:t>
            </a:fld>
            <a:endParaRPr lang="en-US"/>
          </a:p>
        </p:txBody>
      </p:sp>
    </p:spTree>
    <p:extLst>
      <p:ext uri="{BB962C8B-B14F-4D97-AF65-F5344CB8AC3E}">
        <p14:creationId xmlns:p14="http://schemas.microsoft.com/office/powerpoint/2010/main" val="3809981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4CF429-841E-49D8-8439-EAD30D52125E}" type="datetimeFigureOut">
              <a:rPr lang="en-US" smtClean="0"/>
              <a:t>2/28/2022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521CF3-C84D-4B7F-9D1F-F9DE46589E8A}" type="slidenum">
              <a:rPr lang="en-US" smtClean="0"/>
              <a:t>‹#›</a:t>
            </a:fld>
            <a:endParaRPr lang="en-US"/>
          </a:p>
        </p:txBody>
      </p:sp>
    </p:spTree>
    <p:extLst>
      <p:ext uri="{BB962C8B-B14F-4D97-AF65-F5344CB8AC3E}">
        <p14:creationId xmlns:p14="http://schemas.microsoft.com/office/powerpoint/2010/main" val="534590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E4CF429-841E-49D8-8439-EAD30D52125E}" type="datetimeFigureOut">
              <a:rPr lang="en-US" smtClean="0"/>
              <a:t>2/28/2022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521CF3-C84D-4B7F-9D1F-F9DE46589E8A}" type="slidenum">
              <a:rPr lang="en-US" smtClean="0"/>
              <a:t>‹#›</a:t>
            </a:fld>
            <a:endParaRPr lang="en-US"/>
          </a:p>
        </p:txBody>
      </p:sp>
    </p:spTree>
    <p:extLst>
      <p:ext uri="{BB962C8B-B14F-4D97-AF65-F5344CB8AC3E}">
        <p14:creationId xmlns:p14="http://schemas.microsoft.com/office/powerpoint/2010/main" val="1251272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E4CF429-841E-49D8-8439-EAD30D52125E}" type="datetimeFigureOut">
              <a:rPr lang="en-US" smtClean="0"/>
              <a:t>2/28/2022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521CF3-C84D-4B7F-9D1F-F9DE46589E8A}" type="slidenum">
              <a:rPr lang="en-US" smtClean="0"/>
              <a:t>‹#›</a:t>
            </a:fld>
            <a:endParaRPr lang="en-US"/>
          </a:p>
        </p:txBody>
      </p:sp>
    </p:spTree>
    <p:extLst>
      <p:ext uri="{BB962C8B-B14F-4D97-AF65-F5344CB8AC3E}">
        <p14:creationId xmlns:p14="http://schemas.microsoft.com/office/powerpoint/2010/main" val="2520303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4CF429-841E-49D8-8439-EAD30D52125E}" type="datetimeFigureOut">
              <a:rPr lang="en-US" smtClean="0"/>
              <a:t>2/28/2022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521CF3-C84D-4B7F-9D1F-F9DE46589E8A}" type="slidenum">
              <a:rPr lang="en-US" smtClean="0"/>
              <a:t>‹#›</a:t>
            </a:fld>
            <a:endParaRPr lang="en-US"/>
          </a:p>
        </p:txBody>
      </p:sp>
    </p:spTree>
    <p:extLst>
      <p:ext uri="{BB962C8B-B14F-4D97-AF65-F5344CB8AC3E}">
        <p14:creationId xmlns:p14="http://schemas.microsoft.com/office/powerpoint/2010/main" val="316617289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econedlink.org/resources/collection/fundamentals-of-a-p-economics-webinar-series/"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econedlink.org/resources/collection/ap-macroeconomics/" TargetMode="Externa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econedlink.org/resources/collection/ap-microeconomics/" TargetMode="Externa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econedlink.org/?s=preparing+for+the+A.P.+exam&amp;post_type=post"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www.councilforeconed.org/"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D50AF-36A7-46B2-9ACA-2B1681C62EAC}"/>
              </a:ext>
            </a:extLst>
          </p:cNvPr>
          <p:cNvSpPr>
            <a:spLocks noGrp="1"/>
          </p:cNvSpPr>
          <p:nvPr>
            <p:ph type="ctrTitle"/>
          </p:nvPr>
        </p:nvSpPr>
        <p:spPr>
          <a:xfrm>
            <a:off x="1524000" y="1749670"/>
            <a:ext cx="9144000" cy="2323001"/>
          </a:xfrm>
        </p:spPr>
        <p:txBody>
          <a:bodyPr>
            <a:normAutofit fontScale="90000"/>
          </a:bodyPr>
          <a:lstStyle/>
          <a:p>
            <a:r>
              <a:rPr lang="en-US" dirty="0">
                <a:latin typeface="+mn-lt"/>
              </a:rPr>
              <a:t>Gary N. Petmecky</a:t>
            </a:r>
            <a:br>
              <a:rPr lang="en-US" dirty="0">
                <a:latin typeface="+mn-lt"/>
              </a:rPr>
            </a:br>
            <a:r>
              <a:rPr lang="en-US" dirty="0">
                <a:latin typeface="+mn-lt"/>
              </a:rPr>
              <a:t>Parkview High School</a:t>
            </a:r>
            <a:br>
              <a:rPr lang="en-US" dirty="0">
                <a:latin typeface="+mn-lt"/>
              </a:rPr>
            </a:br>
            <a:r>
              <a:rPr lang="en-US" dirty="0">
                <a:latin typeface="+mn-lt"/>
              </a:rPr>
              <a:t>Lilburn, Ga</a:t>
            </a:r>
          </a:p>
        </p:txBody>
      </p:sp>
    </p:spTree>
    <p:extLst>
      <p:ext uri="{BB962C8B-B14F-4D97-AF65-F5344CB8AC3E}">
        <p14:creationId xmlns:p14="http://schemas.microsoft.com/office/powerpoint/2010/main" val="1064385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4862E9F-0F29-476D-85B6-80070E0FEF6C}"/>
              </a:ext>
            </a:extLst>
          </p:cNvPr>
          <p:cNvPicPr>
            <a:picLocks noChangeAspect="1"/>
          </p:cNvPicPr>
          <p:nvPr/>
        </p:nvPicPr>
        <p:blipFill>
          <a:blip r:embed="rId2"/>
          <a:stretch>
            <a:fillRect/>
          </a:stretch>
        </p:blipFill>
        <p:spPr>
          <a:xfrm>
            <a:off x="270005" y="636028"/>
            <a:ext cx="11651990" cy="5585944"/>
          </a:xfrm>
          <a:prstGeom prst="rect">
            <a:avLst/>
          </a:prstGeom>
        </p:spPr>
      </p:pic>
    </p:spTree>
    <p:extLst>
      <p:ext uri="{BB962C8B-B14F-4D97-AF65-F5344CB8AC3E}">
        <p14:creationId xmlns:p14="http://schemas.microsoft.com/office/powerpoint/2010/main" val="25789916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4EEB174-547A-4318-88B2-2A50F0939005}"/>
              </a:ext>
            </a:extLst>
          </p:cNvPr>
          <p:cNvPicPr>
            <a:picLocks noChangeAspect="1"/>
          </p:cNvPicPr>
          <p:nvPr/>
        </p:nvPicPr>
        <p:blipFill>
          <a:blip r:embed="rId2"/>
          <a:stretch>
            <a:fillRect/>
          </a:stretch>
        </p:blipFill>
        <p:spPr>
          <a:xfrm>
            <a:off x="2125636" y="350253"/>
            <a:ext cx="7940728" cy="6157494"/>
          </a:xfrm>
          <a:prstGeom prst="rect">
            <a:avLst/>
          </a:prstGeom>
        </p:spPr>
      </p:pic>
    </p:spTree>
    <p:extLst>
      <p:ext uri="{BB962C8B-B14F-4D97-AF65-F5344CB8AC3E}">
        <p14:creationId xmlns:p14="http://schemas.microsoft.com/office/powerpoint/2010/main" val="14273293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D50AF-36A7-46B2-9ACA-2B1681C62EAC}"/>
              </a:ext>
            </a:extLst>
          </p:cNvPr>
          <p:cNvSpPr>
            <a:spLocks noGrp="1"/>
          </p:cNvSpPr>
          <p:nvPr>
            <p:ph type="ctrTitle"/>
          </p:nvPr>
        </p:nvSpPr>
        <p:spPr>
          <a:xfrm>
            <a:off x="1348153" y="826476"/>
            <a:ext cx="9144000" cy="4774224"/>
          </a:xfrm>
        </p:spPr>
        <p:txBody>
          <a:bodyPr>
            <a:normAutofit fontScale="90000"/>
          </a:bodyPr>
          <a:lstStyle/>
          <a:p>
            <a:r>
              <a:rPr lang="en-US" dirty="0">
                <a:latin typeface="+mn-lt"/>
              </a:rPr>
              <a:t>Households:  This is you and me.   In the Macro Economy, our roles are to provide the factors of production to the economy and then to purchase goods and services. </a:t>
            </a:r>
          </a:p>
        </p:txBody>
      </p:sp>
    </p:spTree>
    <p:extLst>
      <p:ext uri="{BB962C8B-B14F-4D97-AF65-F5344CB8AC3E}">
        <p14:creationId xmlns:p14="http://schemas.microsoft.com/office/powerpoint/2010/main" val="3620331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D50AF-36A7-46B2-9ACA-2B1681C62EAC}"/>
              </a:ext>
            </a:extLst>
          </p:cNvPr>
          <p:cNvSpPr>
            <a:spLocks noGrp="1"/>
          </p:cNvSpPr>
          <p:nvPr>
            <p:ph type="ctrTitle"/>
          </p:nvPr>
        </p:nvSpPr>
        <p:spPr>
          <a:xfrm>
            <a:off x="1427285" y="914400"/>
            <a:ext cx="9144000" cy="5319346"/>
          </a:xfrm>
        </p:spPr>
        <p:txBody>
          <a:bodyPr>
            <a:normAutofit fontScale="90000"/>
          </a:bodyPr>
          <a:lstStyle/>
          <a:p>
            <a:r>
              <a:rPr lang="en-US" dirty="0">
                <a:latin typeface="+mn-lt"/>
              </a:rPr>
              <a:t>Businesses: In the Macro Economy, the role of the business is to provide goods and services.  They do this by purchasing the factors of production from the households.  </a:t>
            </a:r>
          </a:p>
        </p:txBody>
      </p:sp>
    </p:spTree>
    <p:extLst>
      <p:ext uri="{BB962C8B-B14F-4D97-AF65-F5344CB8AC3E}">
        <p14:creationId xmlns:p14="http://schemas.microsoft.com/office/powerpoint/2010/main" val="40001297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C6FF822-BF39-491B-945D-706E8773B18E}"/>
              </a:ext>
            </a:extLst>
          </p:cNvPr>
          <p:cNvSpPr/>
          <p:nvPr/>
        </p:nvSpPr>
        <p:spPr>
          <a:xfrm>
            <a:off x="291612" y="2980593"/>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p>
        </p:txBody>
      </p:sp>
      <p:sp>
        <p:nvSpPr>
          <p:cNvPr id="5" name="Rectangle 4">
            <a:extLst>
              <a:ext uri="{FF2B5EF4-FFF2-40B4-BE49-F238E27FC236}">
                <a16:creationId xmlns:a16="http://schemas.microsoft.com/office/drawing/2014/main" id="{03BAB7D4-1148-45F3-9788-D38567B1A885}"/>
              </a:ext>
            </a:extLst>
          </p:cNvPr>
          <p:cNvSpPr/>
          <p:nvPr/>
        </p:nvSpPr>
        <p:spPr>
          <a:xfrm>
            <a:off x="9621715" y="2980593"/>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0EBB080A-7B1C-4FF7-94E9-0DDCFCF17F46}"/>
              </a:ext>
            </a:extLst>
          </p:cNvPr>
          <p:cNvSpPr/>
          <p:nvPr/>
        </p:nvSpPr>
        <p:spPr>
          <a:xfrm>
            <a:off x="4900246" y="310662"/>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F3EFA61A-1E7C-4DB0-BD5A-CF4DBE41A05E}"/>
              </a:ext>
            </a:extLst>
          </p:cNvPr>
          <p:cNvSpPr/>
          <p:nvPr/>
        </p:nvSpPr>
        <p:spPr>
          <a:xfrm>
            <a:off x="4900246" y="5360376"/>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7A548C95-2A0E-44FF-8FF6-4F74F2F8E525}"/>
              </a:ext>
            </a:extLst>
          </p:cNvPr>
          <p:cNvSpPr/>
          <p:nvPr/>
        </p:nvSpPr>
        <p:spPr>
          <a:xfrm>
            <a:off x="4822581" y="2980593"/>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row: Bent-Up 13">
            <a:extLst>
              <a:ext uri="{FF2B5EF4-FFF2-40B4-BE49-F238E27FC236}">
                <a16:creationId xmlns:a16="http://schemas.microsoft.com/office/drawing/2014/main" id="{68388F7E-8467-4531-A9FD-724B0FE9EB1F}"/>
              </a:ext>
            </a:extLst>
          </p:cNvPr>
          <p:cNvSpPr/>
          <p:nvPr/>
        </p:nvSpPr>
        <p:spPr>
          <a:xfrm>
            <a:off x="7282961" y="4281854"/>
            <a:ext cx="4630615" cy="2265484"/>
          </a:xfrm>
          <a:prstGeom prst="bentUpArrow">
            <a:avLst>
              <a:gd name="adj1" fmla="val 17426"/>
              <a:gd name="adj2" fmla="val 18596"/>
              <a:gd name="adj3" fmla="val 2422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Bent-Up 14">
            <a:extLst>
              <a:ext uri="{FF2B5EF4-FFF2-40B4-BE49-F238E27FC236}">
                <a16:creationId xmlns:a16="http://schemas.microsoft.com/office/drawing/2014/main" id="{07969B10-915B-4C5B-ABA0-65D2840FAB6F}"/>
              </a:ext>
            </a:extLst>
          </p:cNvPr>
          <p:cNvSpPr/>
          <p:nvPr/>
        </p:nvSpPr>
        <p:spPr>
          <a:xfrm rot="10800000">
            <a:off x="363416" y="310662"/>
            <a:ext cx="4428392" cy="2669930"/>
          </a:xfrm>
          <a:prstGeom prst="bentUpArrow">
            <a:avLst>
              <a:gd name="adj1" fmla="val 17426"/>
              <a:gd name="adj2" fmla="val 15450"/>
              <a:gd name="adj3" fmla="val 2796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Bent-Up 15">
            <a:extLst>
              <a:ext uri="{FF2B5EF4-FFF2-40B4-BE49-F238E27FC236}">
                <a16:creationId xmlns:a16="http://schemas.microsoft.com/office/drawing/2014/main" id="{0E50F721-46B6-4898-BB97-DEF0675A8788}"/>
              </a:ext>
            </a:extLst>
          </p:cNvPr>
          <p:cNvSpPr/>
          <p:nvPr/>
        </p:nvSpPr>
        <p:spPr>
          <a:xfrm rot="5400000">
            <a:off x="1370133" y="3275136"/>
            <a:ext cx="2414955" cy="4428392"/>
          </a:xfrm>
          <a:prstGeom prst="bentUpArrow">
            <a:avLst>
              <a:gd name="adj1" fmla="val 1742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Bent-Up 16">
            <a:extLst>
              <a:ext uri="{FF2B5EF4-FFF2-40B4-BE49-F238E27FC236}">
                <a16:creationId xmlns:a16="http://schemas.microsoft.com/office/drawing/2014/main" id="{FD0A7AC3-0A1D-4E18-AB5A-075A8D8CEF7D}"/>
              </a:ext>
            </a:extLst>
          </p:cNvPr>
          <p:cNvSpPr/>
          <p:nvPr/>
        </p:nvSpPr>
        <p:spPr>
          <a:xfrm rot="16200000">
            <a:off x="8081596" y="-801568"/>
            <a:ext cx="2705102" cy="4630617"/>
          </a:xfrm>
          <a:prstGeom prst="bentUpArrow">
            <a:avLst>
              <a:gd name="adj1" fmla="val 1742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Bent-Up 19">
            <a:extLst>
              <a:ext uri="{FF2B5EF4-FFF2-40B4-BE49-F238E27FC236}">
                <a16:creationId xmlns:a16="http://schemas.microsoft.com/office/drawing/2014/main" id="{67FF0F66-9FFF-4773-B814-0960934C470A}"/>
              </a:ext>
            </a:extLst>
          </p:cNvPr>
          <p:cNvSpPr/>
          <p:nvPr/>
        </p:nvSpPr>
        <p:spPr>
          <a:xfrm rot="16200000" flipH="1">
            <a:off x="8009794" y="3390898"/>
            <a:ext cx="1861035" cy="3642947"/>
          </a:xfrm>
          <a:prstGeom prst="bentUpArrow">
            <a:avLst>
              <a:gd name="adj1" fmla="val 26402"/>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Bent-Up 20">
            <a:extLst>
              <a:ext uri="{FF2B5EF4-FFF2-40B4-BE49-F238E27FC236}">
                <a16:creationId xmlns:a16="http://schemas.microsoft.com/office/drawing/2014/main" id="{A1CB1B2E-F81E-425B-AE39-445CF85D0155}"/>
              </a:ext>
            </a:extLst>
          </p:cNvPr>
          <p:cNvSpPr/>
          <p:nvPr/>
        </p:nvSpPr>
        <p:spPr>
          <a:xfrm rot="10800000" flipH="1">
            <a:off x="7118838" y="1156187"/>
            <a:ext cx="3845170" cy="1767253"/>
          </a:xfrm>
          <a:prstGeom prst="bentUpArrow">
            <a:avLst>
              <a:gd name="adj1" fmla="val 31552"/>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Up 21">
            <a:extLst>
              <a:ext uri="{FF2B5EF4-FFF2-40B4-BE49-F238E27FC236}">
                <a16:creationId xmlns:a16="http://schemas.microsoft.com/office/drawing/2014/main" id="{502169AA-D807-4606-8D34-2EFC097E7550}"/>
              </a:ext>
            </a:extLst>
          </p:cNvPr>
          <p:cNvSpPr/>
          <p:nvPr/>
        </p:nvSpPr>
        <p:spPr>
          <a:xfrm flipH="1">
            <a:off x="975946" y="4281854"/>
            <a:ext cx="3842239" cy="1538653"/>
          </a:xfrm>
          <a:prstGeom prst="bentUpArrow">
            <a:avLst>
              <a:gd name="adj1" fmla="val 3228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Bent-Up 22">
            <a:extLst>
              <a:ext uri="{FF2B5EF4-FFF2-40B4-BE49-F238E27FC236}">
                <a16:creationId xmlns:a16="http://schemas.microsoft.com/office/drawing/2014/main" id="{003EDCA1-265C-4107-9FAF-7167E61898B9}"/>
              </a:ext>
            </a:extLst>
          </p:cNvPr>
          <p:cNvSpPr/>
          <p:nvPr/>
        </p:nvSpPr>
        <p:spPr>
          <a:xfrm rot="5400000" flipH="1">
            <a:off x="2141662" y="182445"/>
            <a:ext cx="1982659" cy="3370386"/>
          </a:xfrm>
          <a:prstGeom prst="bentUpArrow">
            <a:avLst>
              <a:gd name="adj1" fmla="val 28069"/>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Arrow: Up 24">
            <a:extLst>
              <a:ext uri="{FF2B5EF4-FFF2-40B4-BE49-F238E27FC236}">
                <a16:creationId xmlns:a16="http://schemas.microsoft.com/office/drawing/2014/main" id="{C566B0DD-E481-4FFA-B616-DD82F7AB3132}"/>
              </a:ext>
            </a:extLst>
          </p:cNvPr>
          <p:cNvSpPr/>
          <p:nvPr/>
        </p:nvSpPr>
        <p:spPr>
          <a:xfrm>
            <a:off x="4870938" y="1497624"/>
            <a:ext cx="729761" cy="136866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Arrow: Up 25">
            <a:extLst>
              <a:ext uri="{FF2B5EF4-FFF2-40B4-BE49-F238E27FC236}">
                <a16:creationId xmlns:a16="http://schemas.microsoft.com/office/drawing/2014/main" id="{52346303-9FCB-4B3E-954A-FEDB677D5F52}"/>
              </a:ext>
            </a:extLst>
          </p:cNvPr>
          <p:cNvSpPr/>
          <p:nvPr/>
        </p:nvSpPr>
        <p:spPr>
          <a:xfrm>
            <a:off x="6202974" y="4167555"/>
            <a:ext cx="729761" cy="119282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Arrow: Down 26">
            <a:extLst>
              <a:ext uri="{FF2B5EF4-FFF2-40B4-BE49-F238E27FC236}">
                <a16:creationId xmlns:a16="http://schemas.microsoft.com/office/drawing/2014/main" id="{1F11E1E3-5CD1-4B93-AF18-3EDAF0EA5930}"/>
              </a:ext>
            </a:extLst>
          </p:cNvPr>
          <p:cNvSpPr/>
          <p:nvPr/>
        </p:nvSpPr>
        <p:spPr>
          <a:xfrm>
            <a:off x="6182456" y="1585546"/>
            <a:ext cx="729760" cy="12807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Arrow: Down 27">
            <a:extLst>
              <a:ext uri="{FF2B5EF4-FFF2-40B4-BE49-F238E27FC236}">
                <a16:creationId xmlns:a16="http://schemas.microsoft.com/office/drawing/2014/main" id="{A958FAD5-C2C4-4377-90CB-840C71394F3E}"/>
              </a:ext>
            </a:extLst>
          </p:cNvPr>
          <p:cNvSpPr/>
          <p:nvPr/>
        </p:nvSpPr>
        <p:spPr>
          <a:xfrm>
            <a:off x="5037258" y="4208588"/>
            <a:ext cx="729760" cy="11517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Arrow: Right 28">
            <a:extLst>
              <a:ext uri="{FF2B5EF4-FFF2-40B4-BE49-F238E27FC236}">
                <a16:creationId xmlns:a16="http://schemas.microsoft.com/office/drawing/2014/main" id="{97DFEF9F-6388-4565-9753-E65E5D86E3D5}"/>
              </a:ext>
            </a:extLst>
          </p:cNvPr>
          <p:cNvSpPr/>
          <p:nvPr/>
        </p:nvSpPr>
        <p:spPr>
          <a:xfrm>
            <a:off x="7118838" y="3578469"/>
            <a:ext cx="2449388" cy="7033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Arrow: Right 29">
            <a:extLst>
              <a:ext uri="{FF2B5EF4-FFF2-40B4-BE49-F238E27FC236}">
                <a16:creationId xmlns:a16="http://schemas.microsoft.com/office/drawing/2014/main" id="{495BAFD6-7BFB-46BA-9062-065EB1B49C2B}"/>
              </a:ext>
            </a:extLst>
          </p:cNvPr>
          <p:cNvSpPr/>
          <p:nvPr/>
        </p:nvSpPr>
        <p:spPr>
          <a:xfrm>
            <a:off x="2455255" y="2889738"/>
            <a:ext cx="2325565" cy="7033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Arrow: Left 30">
            <a:extLst>
              <a:ext uri="{FF2B5EF4-FFF2-40B4-BE49-F238E27FC236}">
                <a16:creationId xmlns:a16="http://schemas.microsoft.com/office/drawing/2014/main" id="{E71A66D6-2864-4918-B6FF-DCC96735A911}"/>
              </a:ext>
            </a:extLst>
          </p:cNvPr>
          <p:cNvSpPr/>
          <p:nvPr/>
        </p:nvSpPr>
        <p:spPr>
          <a:xfrm>
            <a:off x="2443527" y="3494946"/>
            <a:ext cx="2301389" cy="68873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Arrow: Left 31">
            <a:extLst>
              <a:ext uri="{FF2B5EF4-FFF2-40B4-BE49-F238E27FC236}">
                <a16:creationId xmlns:a16="http://schemas.microsoft.com/office/drawing/2014/main" id="{55CC3DA5-DDBE-4FFA-8939-8895B81C74F2}"/>
              </a:ext>
            </a:extLst>
          </p:cNvPr>
          <p:cNvSpPr/>
          <p:nvPr/>
        </p:nvSpPr>
        <p:spPr>
          <a:xfrm>
            <a:off x="6963508" y="3042136"/>
            <a:ext cx="2604718" cy="68873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334057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3BAB7D4-1148-45F3-9788-D38567B1A885}"/>
              </a:ext>
            </a:extLst>
          </p:cNvPr>
          <p:cNvSpPr/>
          <p:nvPr/>
        </p:nvSpPr>
        <p:spPr>
          <a:xfrm>
            <a:off x="9621715" y="2980593"/>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0EBB080A-7B1C-4FF7-94E9-0DDCFCF17F46}"/>
              </a:ext>
            </a:extLst>
          </p:cNvPr>
          <p:cNvSpPr/>
          <p:nvPr/>
        </p:nvSpPr>
        <p:spPr>
          <a:xfrm>
            <a:off x="4900246" y="310662"/>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F3EFA61A-1E7C-4DB0-BD5A-CF4DBE41A05E}"/>
              </a:ext>
            </a:extLst>
          </p:cNvPr>
          <p:cNvSpPr/>
          <p:nvPr/>
        </p:nvSpPr>
        <p:spPr>
          <a:xfrm>
            <a:off x="4900246" y="5360376"/>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7A548C95-2A0E-44FF-8FF6-4F74F2F8E525}"/>
              </a:ext>
            </a:extLst>
          </p:cNvPr>
          <p:cNvSpPr/>
          <p:nvPr/>
        </p:nvSpPr>
        <p:spPr>
          <a:xfrm>
            <a:off x="4822581" y="2980593"/>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row: Bent-Up 13">
            <a:extLst>
              <a:ext uri="{FF2B5EF4-FFF2-40B4-BE49-F238E27FC236}">
                <a16:creationId xmlns:a16="http://schemas.microsoft.com/office/drawing/2014/main" id="{68388F7E-8467-4531-A9FD-724B0FE9EB1F}"/>
              </a:ext>
            </a:extLst>
          </p:cNvPr>
          <p:cNvSpPr/>
          <p:nvPr/>
        </p:nvSpPr>
        <p:spPr>
          <a:xfrm>
            <a:off x="7282961" y="4281854"/>
            <a:ext cx="4630615" cy="2265484"/>
          </a:xfrm>
          <a:prstGeom prst="bentUpArrow">
            <a:avLst>
              <a:gd name="adj1" fmla="val 17426"/>
              <a:gd name="adj2" fmla="val 18596"/>
              <a:gd name="adj3" fmla="val 2422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Bent-Up 14">
            <a:extLst>
              <a:ext uri="{FF2B5EF4-FFF2-40B4-BE49-F238E27FC236}">
                <a16:creationId xmlns:a16="http://schemas.microsoft.com/office/drawing/2014/main" id="{07969B10-915B-4C5B-ABA0-65D2840FAB6F}"/>
              </a:ext>
            </a:extLst>
          </p:cNvPr>
          <p:cNvSpPr/>
          <p:nvPr/>
        </p:nvSpPr>
        <p:spPr>
          <a:xfrm rot="10800000">
            <a:off x="363416" y="310662"/>
            <a:ext cx="4428392" cy="2669930"/>
          </a:xfrm>
          <a:prstGeom prst="bentUpArrow">
            <a:avLst>
              <a:gd name="adj1" fmla="val 17426"/>
              <a:gd name="adj2" fmla="val 15450"/>
              <a:gd name="adj3" fmla="val 2796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Bent-Up 15">
            <a:extLst>
              <a:ext uri="{FF2B5EF4-FFF2-40B4-BE49-F238E27FC236}">
                <a16:creationId xmlns:a16="http://schemas.microsoft.com/office/drawing/2014/main" id="{0E50F721-46B6-4898-BB97-DEF0675A8788}"/>
              </a:ext>
            </a:extLst>
          </p:cNvPr>
          <p:cNvSpPr/>
          <p:nvPr/>
        </p:nvSpPr>
        <p:spPr>
          <a:xfrm rot="5400000">
            <a:off x="1370133" y="3275136"/>
            <a:ext cx="2414955" cy="4428392"/>
          </a:xfrm>
          <a:prstGeom prst="bentUpArrow">
            <a:avLst>
              <a:gd name="adj1" fmla="val 1742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Bent-Up 16">
            <a:extLst>
              <a:ext uri="{FF2B5EF4-FFF2-40B4-BE49-F238E27FC236}">
                <a16:creationId xmlns:a16="http://schemas.microsoft.com/office/drawing/2014/main" id="{FD0A7AC3-0A1D-4E18-AB5A-075A8D8CEF7D}"/>
              </a:ext>
            </a:extLst>
          </p:cNvPr>
          <p:cNvSpPr/>
          <p:nvPr/>
        </p:nvSpPr>
        <p:spPr>
          <a:xfrm rot="16200000">
            <a:off x="8081596" y="-801568"/>
            <a:ext cx="2705102" cy="4630617"/>
          </a:xfrm>
          <a:prstGeom prst="bentUpArrow">
            <a:avLst>
              <a:gd name="adj1" fmla="val 1742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Bent-Up 19">
            <a:extLst>
              <a:ext uri="{FF2B5EF4-FFF2-40B4-BE49-F238E27FC236}">
                <a16:creationId xmlns:a16="http://schemas.microsoft.com/office/drawing/2014/main" id="{67FF0F66-9FFF-4773-B814-0960934C470A}"/>
              </a:ext>
            </a:extLst>
          </p:cNvPr>
          <p:cNvSpPr/>
          <p:nvPr/>
        </p:nvSpPr>
        <p:spPr>
          <a:xfrm rot="16200000" flipH="1">
            <a:off x="8009794" y="3390898"/>
            <a:ext cx="1861035" cy="3642947"/>
          </a:xfrm>
          <a:prstGeom prst="bentUpArrow">
            <a:avLst>
              <a:gd name="adj1" fmla="val 26402"/>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Bent-Up 20">
            <a:extLst>
              <a:ext uri="{FF2B5EF4-FFF2-40B4-BE49-F238E27FC236}">
                <a16:creationId xmlns:a16="http://schemas.microsoft.com/office/drawing/2014/main" id="{A1CB1B2E-F81E-425B-AE39-445CF85D0155}"/>
              </a:ext>
            </a:extLst>
          </p:cNvPr>
          <p:cNvSpPr/>
          <p:nvPr/>
        </p:nvSpPr>
        <p:spPr>
          <a:xfrm rot="10800000" flipH="1">
            <a:off x="7118838" y="1156187"/>
            <a:ext cx="3845170" cy="1767253"/>
          </a:xfrm>
          <a:prstGeom prst="bentUpArrow">
            <a:avLst>
              <a:gd name="adj1" fmla="val 31552"/>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Up 21">
            <a:extLst>
              <a:ext uri="{FF2B5EF4-FFF2-40B4-BE49-F238E27FC236}">
                <a16:creationId xmlns:a16="http://schemas.microsoft.com/office/drawing/2014/main" id="{502169AA-D807-4606-8D34-2EFC097E7550}"/>
              </a:ext>
            </a:extLst>
          </p:cNvPr>
          <p:cNvSpPr/>
          <p:nvPr/>
        </p:nvSpPr>
        <p:spPr>
          <a:xfrm flipH="1">
            <a:off x="975946" y="4281854"/>
            <a:ext cx="3842239" cy="1538653"/>
          </a:xfrm>
          <a:prstGeom prst="bentUpArrow">
            <a:avLst>
              <a:gd name="adj1" fmla="val 3228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Bent-Up 22">
            <a:extLst>
              <a:ext uri="{FF2B5EF4-FFF2-40B4-BE49-F238E27FC236}">
                <a16:creationId xmlns:a16="http://schemas.microsoft.com/office/drawing/2014/main" id="{003EDCA1-265C-4107-9FAF-7167E61898B9}"/>
              </a:ext>
            </a:extLst>
          </p:cNvPr>
          <p:cNvSpPr/>
          <p:nvPr/>
        </p:nvSpPr>
        <p:spPr>
          <a:xfrm rot="5400000" flipH="1">
            <a:off x="2141662" y="182445"/>
            <a:ext cx="1982659" cy="3370386"/>
          </a:xfrm>
          <a:prstGeom prst="bentUpArrow">
            <a:avLst>
              <a:gd name="adj1" fmla="val 28069"/>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Arrow: Up 24">
            <a:extLst>
              <a:ext uri="{FF2B5EF4-FFF2-40B4-BE49-F238E27FC236}">
                <a16:creationId xmlns:a16="http://schemas.microsoft.com/office/drawing/2014/main" id="{C566B0DD-E481-4FFA-B616-DD82F7AB3132}"/>
              </a:ext>
            </a:extLst>
          </p:cNvPr>
          <p:cNvSpPr/>
          <p:nvPr/>
        </p:nvSpPr>
        <p:spPr>
          <a:xfrm>
            <a:off x="4870938" y="1497624"/>
            <a:ext cx="729761" cy="136866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Arrow: Up 25">
            <a:extLst>
              <a:ext uri="{FF2B5EF4-FFF2-40B4-BE49-F238E27FC236}">
                <a16:creationId xmlns:a16="http://schemas.microsoft.com/office/drawing/2014/main" id="{52346303-9FCB-4B3E-954A-FEDB677D5F52}"/>
              </a:ext>
            </a:extLst>
          </p:cNvPr>
          <p:cNvSpPr/>
          <p:nvPr/>
        </p:nvSpPr>
        <p:spPr>
          <a:xfrm>
            <a:off x="6202974" y="4167555"/>
            <a:ext cx="729761" cy="119282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Arrow: Down 26">
            <a:extLst>
              <a:ext uri="{FF2B5EF4-FFF2-40B4-BE49-F238E27FC236}">
                <a16:creationId xmlns:a16="http://schemas.microsoft.com/office/drawing/2014/main" id="{1F11E1E3-5CD1-4B93-AF18-3EDAF0EA5930}"/>
              </a:ext>
            </a:extLst>
          </p:cNvPr>
          <p:cNvSpPr/>
          <p:nvPr/>
        </p:nvSpPr>
        <p:spPr>
          <a:xfrm>
            <a:off x="6182456" y="1585546"/>
            <a:ext cx="729760" cy="12807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Arrow: Down 27">
            <a:extLst>
              <a:ext uri="{FF2B5EF4-FFF2-40B4-BE49-F238E27FC236}">
                <a16:creationId xmlns:a16="http://schemas.microsoft.com/office/drawing/2014/main" id="{A958FAD5-C2C4-4377-90CB-840C71394F3E}"/>
              </a:ext>
            </a:extLst>
          </p:cNvPr>
          <p:cNvSpPr/>
          <p:nvPr/>
        </p:nvSpPr>
        <p:spPr>
          <a:xfrm>
            <a:off x="5037258" y="4208588"/>
            <a:ext cx="729760" cy="11517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Arrow: Right 28">
            <a:extLst>
              <a:ext uri="{FF2B5EF4-FFF2-40B4-BE49-F238E27FC236}">
                <a16:creationId xmlns:a16="http://schemas.microsoft.com/office/drawing/2014/main" id="{97DFEF9F-6388-4565-9753-E65E5D86E3D5}"/>
              </a:ext>
            </a:extLst>
          </p:cNvPr>
          <p:cNvSpPr/>
          <p:nvPr/>
        </p:nvSpPr>
        <p:spPr>
          <a:xfrm>
            <a:off x="7118838" y="3578469"/>
            <a:ext cx="2449388" cy="7033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Arrow: Right 29">
            <a:extLst>
              <a:ext uri="{FF2B5EF4-FFF2-40B4-BE49-F238E27FC236}">
                <a16:creationId xmlns:a16="http://schemas.microsoft.com/office/drawing/2014/main" id="{495BAFD6-7BFB-46BA-9062-065EB1B49C2B}"/>
              </a:ext>
            </a:extLst>
          </p:cNvPr>
          <p:cNvSpPr/>
          <p:nvPr/>
        </p:nvSpPr>
        <p:spPr>
          <a:xfrm>
            <a:off x="2455255" y="2889738"/>
            <a:ext cx="2325565" cy="7033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Arrow: Left 30">
            <a:extLst>
              <a:ext uri="{FF2B5EF4-FFF2-40B4-BE49-F238E27FC236}">
                <a16:creationId xmlns:a16="http://schemas.microsoft.com/office/drawing/2014/main" id="{E71A66D6-2864-4918-B6FF-DCC96735A911}"/>
              </a:ext>
            </a:extLst>
          </p:cNvPr>
          <p:cNvSpPr/>
          <p:nvPr/>
        </p:nvSpPr>
        <p:spPr>
          <a:xfrm>
            <a:off x="2443527" y="3494946"/>
            <a:ext cx="2301389" cy="68873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Arrow: Left 31">
            <a:extLst>
              <a:ext uri="{FF2B5EF4-FFF2-40B4-BE49-F238E27FC236}">
                <a16:creationId xmlns:a16="http://schemas.microsoft.com/office/drawing/2014/main" id="{55CC3DA5-DDBE-4FFA-8939-8895B81C74F2}"/>
              </a:ext>
            </a:extLst>
          </p:cNvPr>
          <p:cNvSpPr/>
          <p:nvPr/>
        </p:nvSpPr>
        <p:spPr>
          <a:xfrm>
            <a:off x="6963508" y="3042136"/>
            <a:ext cx="2604718" cy="68873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D0D1A6AA-D78B-4B31-870C-4AF5452C409D}"/>
              </a:ext>
            </a:extLst>
          </p:cNvPr>
          <p:cNvSpPr/>
          <p:nvPr/>
        </p:nvSpPr>
        <p:spPr>
          <a:xfrm>
            <a:off x="279884" y="2980593"/>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Households</a:t>
            </a:r>
          </a:p>
        </p:txBody>
      </p:sp>
    </p:spTree>
    <p:extLst>
      <p:ext uri="{BB962C8B-B14F-4D97-AF65-F5344CB8AC3E}">
        <p14:creationId xmlns:p14="http://schemas.microsoft.com/office/powerpoint/2010/main" val="3988373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C6FF822-BF39-491B-945D-706E8773B18E}"/>
              </a:ext>
            </a:extLst>
          </p:cNvPr>
          <p:cNvSpPr/>
          <p:nvPr/>
        </p:nvSpPr>
        <p:spPr>
          <a:xfrm>
            <a:off x="291612" y="2980593"/>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Households</a:t>
            </a:r>
          </a:p>
        </p:txBody>
      </p:sp>
      <p:sp>
        <p:nvSpPr>
          <p:cNvPr id="5" name="Rectangle 4">
            <a:extLst>
              <a:ext uri="{FF2B5EF4-FFF2-40B4-BE49-F238E27FC236}">
                <a16:creationId xmlns:a16="http://schemas.microsoft.com/office/drawing/2014/main" id="{03BAB7D4-1148-45F3-9788-D38567B1A885}"/>
              </a:ext>
            </a:extLst>
          </p:cNvPr>
          <p:cNvSpPr/>
          <p:nvPr/>
        </p:nvSpPr>
        <p:spPr>
          <a:xfrm>
            <a:off x="9621715" y="2980593"/>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Businesses</a:t>
            </a:r>
          </a:p>
        </p:txBody>
      </p:sp>
      <p:sp>
        <p:nvSpPr>
          <p:cNvPr id="6" name="Rectangle 5">
            <a:extLst>
              <a:ext uri="{FF2B5EF4-FFF2-40B4-BE49-F238E27FC236}">
                <a16:creationId xmlns:a16="http://schemas.microsoft.com/office/drawing/2014/main" id="{0EBB080A-7B1C-4FF7-94E9-0DDCFCF17F46}"/>
              </a:ext>
            </a:extLst>
          </p:cNvPr>
          <p:cNvSpPr/>
          <p:nvPr/>
        </p:nvSpPr>
        <p:spPr>
          <a:xfrm>
            <a:off x="4900246" y="310662"/>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F3EFA61A-1E7C-4DB0-BD5A-CF4DBE41A05E}"/>
              </a:ext>
            </a:extLst>
          </p:cNvPr>
          <p:cNvSpPr/>
          <p:nvPr/>
        </p:nvSpPr>
        <p:spPr>
          <a:xfrm>
            <a:off x="4900246" y="5360376"/>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7A548C95-2A0E-44FF-8FF6-4F74F2F8E525}"/>
              </a:ext>
            </a:extLst>
          </p:cNvPr>
          <p:cNvSpPr/>
          <p:nvPr/>
        </p:nvSpPr>
        <p:spPr>
          <a:xfrm>
            <a:off x="4822581" y="2980593"/>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row: Bent-Up 13">
            <a:extLst>
              <a:ext uri="{FF2B5EF4-FFF2-40B4-BE49-F238E27FC236}">
                <a16:creationId xmlns:a16="http://schemas.microsoft.com/office/drawing/2014/main" id="{68388F7E-8467-4531-A9FD-724B0FE9EB1F}"/>
              </a:ext>
            </a:extLst>
          </p:cNvPr>
          <p:cNvSpPr/>
          <p:nvPr/>
        </p:nvSpPr>
        <p:spPr>
          <a:xfrm>
            <a:off x="7282961" y="4281854"/>
            <a:ext cx="4630615" cy="2265484"/>
          </a:xfrm>
          <a:prstGeom prst="bentUpArrow">
            <a:avLst>
              <a:gd name="adj1" fmla="val 17426"/>
              <a:gd name="adj2" fmla="val 18596"/>
              <a:gd name="adj3" fmla="val 2422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Bent-Up 14">
            <a:extLst>
              <a:ext uri="{FF2B5EF4-FFF2-40B4-BE49-F238E27FC236}">
                <a16:creationId xmlns:a16="http://schemas.microsoft.com/office/drawing/2014/main" id="{07969B10-915B-4C5B-ABA0-65D2840FAB6F}"/>
              </a:ext>
            </a:extLst>
          </p:cNvPr>
          <p:cNvSpPr/>
          <p:nvPr/>
        </p:nvSpPr>
        <p:spPr>
          <a:xfrm rot="10800000">
            <a:off x="363416" y="310662"/>
            <a:ext cx="4428392" cy="2669930"/>
          </a:xfrm>
          <a:prstGeom prst="bentUpArrow">
            <a:avLst>
              <a:gd name="adj1" fmla="val 17426"/>
              <a:gd name="adj2" fmla="val 15450"/>
              <a:gd name="adj3" fmla="val 2796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Bent-Up 15">
            <a:extLst>
              <a:ext uri="{FF2B5EF4-FFF2-40B4-BE49-F238E27FC236}">
                <a16:creationId xmlns:a16="http://schemas.microsoft.com/office/drawing/2014/main" id="{0E50F721-46B6-4898-BB97-DEF0675A8788}"/>
              </a:ext>
            </a:extLst>
          </p:cNvPr>
          <p:cNvSpPr/>
          <p:nvPr/>
        </p:nvSpPr>
        <p:spPr>
          <a:xfrm rot="5400000">
            <a:off x="1370133" y="3275136"/>
            <a:ext cx="2414955" cy="4428392"/>
          </a:xfrm>
          <a:prstGeom prst="bentUpArrow">
            <a:avLst>
              <a:gd name="adj1" fmla="val 1742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Bent-Up 16">
            <a:extLst>
              <a:ext uri="{FF2B5EF4-FFF2-40B4-BE49-F238E27FC236}">
                <a16:creationId xmlns:a16="http://schemas.microsoft.com/office/drawing/2014/main" id="{FD0A7AC3-0A1D-4E18-AB5A-075A8D8CEF7D}"/>
              </a:ext>
            </a:extLst>
          </p:cNvPr>
          <p:cNvSpPr/>
          <p:nvPr/>
        </p:nvSpPr>
        <p:spPr>
          <a:xfrm rot="16200000">
            <a:off x="8081596" y="-801568"/>
            <a:ext cx="2705102" cy="4630617"/>
          </a:xfrm>
          <a:prstGeom prst="bentUpArrow">
            <a:avLst>
              <a:gd name="adj1" fmla="val 1742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Bent-Up 19">
            <a:extLst>
              <a:ext uri="{FF2B5EF4-FFF2-40B4-BE49-F238E27FC236}">
                <a16:creationId xmlns:a16="http://schemas.microsoft.com/office/drawing/2014/main" id="{67FF0F66-9FFF-4773-B814-0960934C470A}"/>
              </a:ext>
            </a:extLst>
          </p:cNvPr>
          <p:cNvSpPr/>
          <p:nvPr/>
        </p:nvSpPr>
        <p:spPr>
          <a:xfrm rot="16200000" flipH="1">
            <a:off x="8009794" y="3390898"/>
            <a:ext cx="1861035" cy="3642947"/>
          </a:xfrm>
          <a:prstGeom prst="bentUpArrow">
            <a:avLst>
              <a:gd name="adj1" fmla="val 26402"/>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Bent-Up 20">
            <a:extLst>
              <a:ext uri="{FF2B5EF4-FFF2-40B4-BE49-F238E27FC236}">
                <a16:creationId xmlns:a16="http://schemas.microsoft.com/office/drawing/2014/main" id="{A1CB1B2E-F81E-425B-AE39-445CF85D0155}"/>
              </a:ext>
            </a:extLst>
          </p:cNvPr>
          <p:cNvSpPr/>
          <p:nvPr/>
        </p:nvSpPr>
        <p:spPr>
          <a:xfrm rot="10800000" flipH="1">
            <a:off x="7118838" y="1156187"/>
            <a:ext cx="3845170" cy="1767253"/>
          </a:xfrm>
          <a:prstGeom prst="bentUpArrow">
            <a:avLst>
              <a:gd name="adj1" fmla="val 31552"/>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Up 21">
            <a:extLst>
              <a:ext uri="{FF2B5EF4-FFF2-40B4-BE49-F238E27FC236}">
                <a16:creationId xmlns:a16="http://schemas.microsoft.com/office/drawing/2014/main" id="{502169AA-D807-4606-8D34-2EFC097E7550}"/>
              </a:ext>
            </a:extLst>
          </p:cNvPr>
          <p:cNvSpPr/>
          <p:nvPr/>
        </p:nvSpPr>
        <p:spPr>
          <a:xfrm flipH="1">
            <a:off x="975946" y="4281854"/>
            <a:ext cx="3842239" cy="1538653"/>
          </a:xfrm>
          <a:prstGeom prst="bentUpArrow">
            <a:avLst>
              <a:gd name="adj1" fmla="val 3228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Bent-Up 22">
            <a:extLst>
              <a:ext uri="{FF2B5EF4-FFF2-40B4-BE49-F238E27FC236}">
                <a16:creationId xmlns:a16="http://schemas.microsoft.com/office/drawing/2014/main" id="{003EDCA1-265C-4107-9FAF-7167E61898B9}"/>
              </a:ext>
            </a:extLst>
          </p:cNvPr>
          <p:cNvSpPr/>
          <p:nvPr/>
        </p:nvSpPr>
        <p:spPr>
          <a:xfrm rot="5400000" flipH="1">
            <a:off x="2141662" y="182445"/>
            <a:ext cx="1982659" cy="3370386"/>
          </a:xfrm>
          <a:prstGeom prst="bentUpArrow">
            <a:avLst>
              <a:gd name="adj1" fmla="val 28069"/>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Arrow: Up 24">
            <a:extLst>
              <a:ext uri="{FF2B5EF4-FFF2-40B4-BE49-F238E27FC236}">
                <a16:creationId xmlns:a16="http://schemas.microsoft.com/office/drawing/2014/main" id="{C566B0DD-E481-4FFA-B616-DD82F7AB3132}"/>
              </a:ext>
            </a:extLst>
          </p:cNvPr>
          <p:cNvSpPr/>
          <p:nvPr/>
        </p:nvSpPr>
        <p:spPr>
          <a:xfrm>
            <a:off x="4870938" y="1497624"/>
            <a:ext cx="729761" cy="136866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Arrow: Up 25">
            <a:extLst>
              <a:ext uri="{FF2B5EF4-FFF2-40B4-BE49-F238E27FC236}">
                <a16:creationId xmlns:a16="http://schemas.microsoft.com/office/drawing/2014/main" id="{52346303-9FCB-4B3E-954A-FEDB677D5F52}"/>
              </a:ext>
            </a:extLst>
          </p:cNvPr>
          <p:cNvSpPr/>
          <p:nvPr/>
        </p:nvSpPr>
        <p:spPr>
          <a:xfrm>
            <a:off x="6202974" y="4167555"/>
            <a:ext cx="729761" cy="119282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Arrow: Down 26">
            <a:extLst>
              <a:ext uri="{FF2B5EF4-FFF2-40B4-BE49-F238E27FC236}">
                <a16:creationId xmlns:a16="http://schemas.microsoft.com/office/drawing/2014/main" id="{1F11E1E3-5CD1-4B93-AF18-3EDAF0EA5930}"/>
              </a:ext>
            </a:extLst>
          </p:cNvPr>
          <p:cNvSpPr/>
          <p:nvPr/>
        </p:nvSpPr>
        <p:spPr>
          <a:xfrm>
            <a:off x="6182456" y="1585546"/>
            <a:ext cx="729760" cy="12807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Arrow: Down 27">
            <a:extLst>
              <a:ext uri="{FF2B5EF4-FFF2-40B4-BE49-F238E27FC236}">
                <a16:creationId xmlns:a16="http://schemas.microsoft.com/office/drawing/2014/main" id="{A958FAD5-C2C4-4377-90CB-840C71394F3E}"/>
              </a:ext>
            </a:extLst>
          </p:cNvPr>
          <p:cNvSpPr/>
          <p:nvPr/>
        </p:nvSpPr>
        <p:spPr>
          <a:xfrm>
            <a:off x="5037258" y="4208588"/>
            <a:ext cx="729760" cy="11517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Arrow: Right 28">
            <a:extLst>
              <a:ext uri="{FF2B5EF4-FFF2-40B4-BE49-F238E27FC236}">
                <a16:creationId xmlns:a16="http://schemas.microsoft.com/office/drawing/2014/main" id="{97DFEF9F-6388-4565-9753-E65E5D86E3D5}"/>
              </a:ext>
            </a:extLst>
          </p:cNvPr>
          <p:cNvSpPr/>
          <p:nvPr/>
        </p:nvSpPr>
        <p:spPr>
          <a:xfrm>
            <a:off x="7118838" y="3578469"/>
            <a:ext cx="2449388" cy="7033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Arrow: Right 29">
            <a:extLst>
              <a:ext uri="{FF2B5EF4-FFF2-40B4-BE49-F238E27FC236}">
                <a16:creationId xmlns:a16="http://schemas.microsoft.com/office/drawing/2014/main" id="{495BAFD6-7BFB-46BA-9062-065EB1B49C2B}"/>
              </a:ext>
            </a:extLst>
          </p:cNvPr>
          <p:cNvSpPr/>
          <p:nvPr/>
        </p:nvSpPr>
        <p:spPr>
          <a:xfrm>
            <a:off x="2455255" y="2889738"/>
            <a:ext cx="2325565" cy="7033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Arrow: Left 30">
            <a:extLst>
              <a:ext uri="{FF2B5EF4-FFF2-40B4-BE49-F238E27FC236}">
                <a16:creationId xmlns:a16="http://schemas.microsoft.com/office/drawing/2014/main" id="{E71A66D6-2864-4918-B6FF-DCC96735A911}"/>
              </a:ext>
            </a:extLst>
          </p:cNvPr>
          <p:cNvSpPr/>
          <p:nvPr/>
        </p:nvSpPr>
        <p:spPr>
          <a:xfrm>
            <a:off x="2443527" y="3494946"/>
            <a:ext cx="2301389" cy="68873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Arrow: Left 31">
            <a:extLst>
              <a:ext uri="{FF2B5EF4-FFF2-40B4-BE49-F238E27FC236}">
                <a16:creationId xmlns:a16="http://schemas.microsoft.com/office/drawing/2014/main" id="{55CC3DA5-DDBE-4FFA-8939-8895B81C74F2}"/>
              </a:ext>
            </a:extLst>
          </p:cNvPr>
          <p:cNvSpPr/>
          <p:nvPr/>
        </p:nvSpPr>
        <p:spPr>
          <a:xfrm>
            <a:off x="7010400" y="3042136"/>
            <a:ext cx="2557826" cy="68873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216428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D50AF-36A7-46B2-9ACA-2B1681C62EAC}"/>
              </a:ext>
            </a:extLst>
          </p:cNvPr>
          <p:cNvSpPr>
            <a:spLocks noGrp="1"/>
          </p:cNvSpPr>
          <p:nvPr>
            <p:ph type="ctrTitle"/>
          </p:nvPr>
        </p:nvSpPr>
        <p:spPr>
          <a:xfrm>
            <a:off x="1453661" y="677008"/>
            <a:ext cx="9144000" cy="5275384"/>
          </a:xfrm>
        </p:spPr>
        <p:txBody>
          <a:bodyPr>
            <a:normAutofit fontScale="90000"/>
          </a:bodyPr>
          <a:lstStyle/>
          <a:p>
            <a:r>
              <a:rPr lang="en-US" dirty="0">
                <a:latin typeface="+mn-lt"/>
              </a:rPr>
              <a:t>Next, we need to introduce the two markets.    </a:t>
            </a:r>
            <a:br>
              <a:rPr lang="en-US" dirty="0">
                <a:latin typeface="+mn-lt"/>
              </a:rPr>
            </a:br>
            <a:br>
              <a:rPr lang="en-US" dirty="0">
                <a:latin typeface="+mn-lt"/>
              </a:rPr>
            </a:br>
            <a:r>
              <a:rPr lang="en-US" dirty="0">
                <a:latin typeface="+mn-lt"/>
              </a:rPr>
              <a:t>A market is a mechanism that brings the buyers (demanders) and seller (suppliers) together to exchange goods and services.</a:t>
            </a:r>
          </a:p>
        </p:txBody>
      </p:sp>
    </p:spTree>
    <p:extLst>
      <p:ext uri="{BB962C8B-B14F-4D97-AF65-F5344CB8AC3E}">
        <p14:creationId xmlns:p14="http://schemas.microsoft.com/office/powerpoint/2010/main" val="17443464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D50AF-36A7-46B2-9ACA-2B1681C62EAC}"/>
              </a:ext>
            </a:extLst>
          </p:cNvPr>
          <p:cNvSpPr>
            <a:spLocks noGrp="1"/>
          </p:cNvSpPr>
          <p:nvPr>
            <p:ph type="ctrTitle"/>
          </p:nvPr>
        </p:nvSpPr>
        <p:spPr>
          <a:xfrm>
            <a:off x="1453662" y="1521070"/>
            <a:ext cx="9144000" cy="3181904"/>
          </a:xfrm>
        </p:spPr>
        <p:txBody>
          <a:bodyPr>
            <a:normAutofit fontScale="90000"/>
          </a:bodyPr>
          <a:lstStyle/>
          <a:p>
            <a:r>
              <a:rPr lang="en-US" dirty="0">
                <a:latin typeface="+mn-lt"/>
              </a:rPr>
              <a:t>The product market is where households purchase goods and services and the businesses sell the goods and services.</a:t>
            </a:r>
          </a:p>
        </p:txBody>
      </p:sp>
    </p:spTree>
    <p:extLst>
      <p:ext uri="{BB962C8B-B14F-4D97-AF65-F5344CB8AC3E}">
        <p14:creationId xmlns:p14="http://schemas.microsoft.com/office/powerpoint/2010/main" val="24121699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C6FF822-BF39-491B-945D-706E8773B18E}"/>
              </a:ext>
            </a:extLst>
          </p:cNvPr>
          <p:cNvSpPr/>
          <p:nvPr/>
        </p:nvSpPr>
        <p:spPr>
          <a:xfrm>
            <a:off x="291612" y="2980593"/>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Households</a:t>
            </a:r>
          </a:p>
        </p:txBody>
      </p:sp>
      <p:sp>
        <p:nvSpPr>
          <p:cNvPr id="5" name="Rectangle 4">
            <a:extLst>
              <a:ext uri="{FF2B5EF4-FFF2-40B4-BE49-F238E27FC236}">
                <a16:creationId xmlns:a16="http://schemas.microsoft.com/office/drawing/2014/main" id="{03BAB7D4-1148-45F3-9788-D38567B1A885}"/>
              </a:ext>
            </a:extLst>
          </p:cNvPr>
          <p:cNvSpPr/>
          <p:nvPr/>
        </p:nvSpPr>
        <p:spPr>
          <a:xfrm>
            <a:off x="9621715" y="2980593"/>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Businesses</a:t>
            </a:r>
          </a:p>
        </p:txBody>
      </p:sp>
      <p:sp>
        <p:nvSpPr>
          <p:cNvPr id="6" name="Rectangle 5">
            <a:extLst>
              <a:ext uri="{FF2B5EF4-FFF2-40B4-BE49-F238E27FC236}">
                <a16:creationId xmlns:a16="http://schemas.microsoft.com/office/drawing/2014/main" id="{0EBB080A-7B1C-4FF7-94E9-0DDCFCF17F46}"/>
              </a:ext>
            </a:extLst>
          </p:cNvPr>
          <p:cNvSpPr/>
          <p:nvPr/>
        </p:nvSpPr>
        <p:spPr>
          <a:xfrm>
            <a:off x="4900246" y="310662"/>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F3EFA61A-1E7C-4DB0-BD5A-CF4DBE41A05E}"/>
              </a:ext>
            </a:extLst>
          </p:cNvPr>
          <p:cNvSpPr/>
          <p:nvPr/>
        </p:nvSpPr>
        <p:spPr>
          <a:xfrm>
            <a:off x="4900246" y="5360376"/>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7A548C95-2A0E-44FF-8FF6-4F74F2F8E525}"/>
              </a:ext>
            </a:extLst>
          </p:cNvPr>
          <p:cNvSpPr/>
          <p:nvPr/>
        </p:nvSpPr>
        <p:spPr>
          <a:xfrm>
            <a:off x="4822581" y="2980593"/>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row: Bent-Up 13">
            <a:extLst>
              <a:ext uri="{FF2B5EF4-FFF2-40B4-BE49-F238E27FC236}">
                <a16:creationId xmlns:a16="http://schemas.microsoft.com/office/drawing/2014/main" id="{68388F7E-8467-4531-A9FD-724B0FE9EB1F}"/>
              </a:ext>
            </a:extLst>
          </p:cNvPr>
          <p:cNvSpPr/>
          <p:nvPr/>
        </p:nvSpPr>
        <p:spPr>
          <a:xfrm>
            <a:off x="7282961" y="4281854"/>
            <a:ext cx="4630615" cy="2265484"/>
          </a:xfrm>
          <a:prstGeom prst="bentUpArrow">
            <a:avLst>
              <a:gd name="adj1" fmla="val 17426"/>
              <a:gd name="adj2" fmla="val 18596"/>
              <a:gd name="adj3" fmla="val 2422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Bent-Up 14">
            <a:extLst>
              <a:ext uri="{FF2B5EF4-FFF2-40B4-BE49-F238E27FC236}">
                <a16:creationId xmlns:a16="http://schemas.microsoft.com/office/drawing/2014/main" id="{07969B10-915B-4C5B-ABA0-65D2840FAB6F}"/>
              </a:ext>
            </a:extLst>
          </p:cNvPr>
          <p:cNvSpPr/>
          <p:nvPr/>
        </p:nvSpPr>
        <p:spPr>
          <a:xfrm rot="10800000">
            <a:off x="363416" y="310662"/>
            <a:ext cx="4428392" cy="2669930"/>
          </a:xfrm>
          <a:prstGeom prst="bentUpArrow">
            <a:avLst>
              <a:gd name="adj1" fmla="val 17426"/>
              <a:gd name="adj2" fmla="val 15450"/>
              <a:gd name="adj3" fmla="val 2796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Bent-Up 15">
            <a:extLst>
              <a:ext uri="{FF2B5EF4-FFF2-40B4-BE49-F238E27FC236}">
                <a16:creationId xmlns:a16="http://schemas.microsoft.com/office/drawing/2014/main" id="{0E50F721-46B6-4898-BB97-DEF0675A8788}"/>
              </a:ext>
            </a:extLst>
          </p:cNvPr>
          <p:cNvSpPr/>
          <p:nvPr/>
        </p:nvSpPr>
        <p:spPr>
          <a:xfrm rot="5400000">
            <a:off x="1370133" y="3275136"/>
            <a:ext cx="2414955" cy="4428392"/>
          </a:xfrm>
          <a:prstGeom prst="bentUpArrow">
            <a:avLst>
              <a:gd name="adj1" fmla="val 1742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Bent-Up 16">
            <a:extLst>
              <a:ext uri="{FF2B5EF4-FFF2-40B4-BE49-F238E27FC236}">
                <a16:creationId xmlns:a16="http://schemas.microsoft.com/office/drawing/2014/main" id="{FD0A7AC3-0A1D-4E18-AB5A-075A8D8CEF7D}"/>
              </a:ext>
            </a:extLst>
          </p:cNvPr>
          <p:cNvSpPr/>
          <p:nvPr/>
        </p:nvSpPr>
        <p:spPr>
          <a:xfrm rot="16200000">
            <a:off x="8081596" y="-801568"/>
            <a:ext cx="2705102" cy="4630617"/>
          </a:xfrm>
          <a:prstGeom prst="bentUpArrow">
            <a:avLst>
              <a:gd name="adj1" fmla="val 1742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Bent-Up 19">
            <a:extLst>
              <a:ext uri="{FF2B5EF4-FFF2-40B4-BE49-F238E27FC236}">
                <a16:creationId xmlns:a16="http://schemas.microsoft.com/office/drawing/2014/main" id="{67FF0F66-9FFF-4773-B814-0960934C470A}"/>
              </a:ext>
            </a:extLst>
          </p:cNvPr>
          <p:cNvSpPr/>
          <p:nvPr/>
        </p:nvSpPr>
        <p:spPr>
          <a:xfrm rot="16200000" flipH="1">
            <a:off x="8009794" y="3390898"/>
            <a:ext cx="1861035" cy="3642947"/>
          </a:xfrm>
          <a:prstGeom prst="bentUpArrow">
            <a:avLst>
              <a:gd name="adj1" fmla="val 26402"/>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Bent-Up 20">
            <a:extLst>
              <a:ext uri="{FF2B5EF4-FFF2-40B4-BE49-F238E27FC236}">
                <a16:creationId xmlns:a16="http://schemas.microsoft.com/office/drawing/2014/main" id="{A1CB1B2E-F81E-425B-AE39-445CF85D0155}"/>
              </a:ext>
            </a:extLst>
          </p:cNvPr>
          <p:cNvSpPr/>
          <p:nvPr/>
        </p:nvSpPr>
        <p:spPr>
          <a:xfrm rot="10800000" flipH="1">
            <a:off x="7118838" y="1156187"/>
            <a:ext cx="3845170" cy="1767253"/>
          </a:xfrm>
          <a:prstGeom prst="bentUpArrow">
            <a:avLst>
              <a:gd name="adj1" fmla="val 31552"/>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Up 21">
            <a:extLst>
              <a:ext uri="{FF2B5EF4-FFF2-40B4-BE49-F238E27FC236}">
                <a16:creationId xmlns:a16="http://schemas.microsoft.com/office/drawing/2014/main" id="{502169AA-D807-4606-8D34-2EFC097E7550}"/>
              </a:ext>
            </a:extLst>
          </p:cNvPr>
          <p:cNvSpPr/>
          <p:nvPr/>
        </p:nvSpPr>
        <p:spPr>
          <a:xfrm flipH="1">
            <a:off x="975946" y="4281854"/>
            <a:ext cx="3842239" cy="1538653"/>
          </a:xfrm>
          <a:prstGeom prst="bentUpArrow">
            <a:avLst>
              <a:gd name="adj1" fmla="val 3228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Bent-Up 22">
            <a:extLst>
              <a:ext uri="{FF2B5EF4-FFF2-40B4-BE49-F238E27FC236}">
                <a16:creationId xmlns:a16="http://schemas.microsoft.com/office/drawing/2014/main" id="{003EDCA1-265C-4107-9FAF-7167E61898B9}"/>
              </a:ext>
            </a:extLst>
          </p:cNvPr>
          <p:cNvSpPr/>
          <p:nvPr/>
        </p:nvSpPr>
        <p:spPr>
          <a:xfrm rot="5400000" flipH="1">
            <a:off x="2141662" y="182445"/>
            <a:ext cx="1982659" cy="3370386"/>
          </a:xfrm>
          <a:prstGeom prst="bentUpArrow">
            <a:avLst>
              <a:gd name="adj1" fmla="val 28069"/>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Arrow: Up 24">
            <a:extLst>
              <a:ext uri="{FF2B5EF4-FFF2-40B4-BE49-F238E27FC236}">
                <a16:creationId xmlns:a16="http://schemas.microsoft.com/office/drawing/2014/main" id="{C566B0DD-E481-4FFA-B616-DD82F7AB3132}"/>
              </a:ext>
            </a:extLst>
          </p:cNvPr>
          <p:cNvSpPr/>
          <p:nvPr/>
        </p:nvSpPr>
        <p:spPr>
          <a:xfrm>
            <a:off x="4870938" y="1497624"/>
            <a:ext cx="729761" cy="136866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Arrow: Up 25">
            <a:extLst>
              <a:ext uri="{FF2B5EF4-FFF2-40B4-BE49-F238E27FC236}">
                <a16:creationId xmlns:a16="http://schemas.microsoft.com/office/drawing/2014/main" id="{52346303-9FCB-4B3E-954A-FEDB677D5F52}"/>
              </a:ext>
            </a:extLst>
          </p:cNvPr>
          <p:cNvSpPr/>
          <p:nvPr/>
        </p:nvSpPr>
        <p:spPr>
          <a:xfrm>
            <a:off x="6202974" y="4167555"/>
            <a:ext cx="729761" cy="119282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Arrow: Down 26">
            <a:extLst>
              <a:ext uri="{FF2B5EF4-FFF2-40B4-BE49-F238E27FC236}">
                <a16:creationId xmlns:a16="http://schemas.microsoft.com/office/drawing/2014/main" id="{1F11E1E3-5CD1-4B93-AF18-3EDAF0EA5930}"/>
              </a:ext>
            </a:extLst>
          </p:cNvPr>
          <p:cNvSpPr/>
          <p:nvPr/>
        </p:nvSpPr>
        <p:spPr>
          <a:xfrm>
            <a:off x="6182456" y="1585546"/>
            <a:ext cx="729760" cy="12807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Arrow: Down 27">
            <a:extLst>
              <a:ext uri="{FF2B5EF4-FFF2-40B4-BE49-F238E27FC236}">
                <a16:creationId xmlns:a16="http://schemas.microsoft.com/office/drawing/2014/main" id="{A958FAD5-C2C4-4377-90CB-840C71394F3E}"/>
              </a:ext>
            </a:extLst>
          </p:cNvPr>
          <p:cNvSpPr/>
          <p:nvPr/>
        </p:nvSpPr>
        <p:spPr>
          <a:xfrm>
            <a:off x="5037258" y="4208588"/>
            <a:ext cx="729760" cy="11517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Arrow: Right 28">
            <a:extLst>
              <a:ext uri="{FF2B5EF4-FFF2-40B4-BE49-F238E27FC236}">
                <a16:creationId xmlns:a16="http://schemas.microsoft.com/office/drawing/2014/main" id="{97DFEF9F-6388-4565-9753-E65E5D86E3D5}"/>
              </a:ext>
            </a:extLst>
          </p:cNvPr>
          <p:cNvSpPr/>
          <p:nvPr/>
        </p:nvSpPr>
        <p:spPr>
          <a:xfrm>
            <a:off x="7118838" y="3578469"/>
            <a:ext cx="2449388" cy="7033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Arrow: Right 29">
            <a:extLst>
              <a:ext uri="{FF2B5EF4-FFF2-40B4-BE49-F238E27FC236}">
                <a16:creationId xmlns:a16="http://schemas.microsoft.com/office/drawing/2014/main" id="{495BAFD6-7BFB-46BA-9062-065EB1B49C2B}"/>
              </a:ext>
            </a:extLst>
          </p:cNvPr>
          <p:cNvSpPr/>
          <p:nvPr/>
        </p:nvSpPr>
        <p:spPr>
          <a:xfrm>
            <a:off x="2455255" y="2889738"/>
            <a:ext cx="2325565" cy="7033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Arrow: Left 30">
            <a:extLst>
              <a:ext uri="{FF2B5EF4-FFF2-40B4-BE49-F238E27FC236}">
                <a16:creationId xmlns:a16="http://schemas.microsoft.com/office/drawing/2014/main" id="{E71A66D6-2864-4918-B6FF-DCC96735A911}"/>
              </a:ext>
            </a:extLst>
          </p:cNvPr>
          <p:cNvSpPr/>
          <p:nvPr/>
        </p:nvSpPr>
        <p:spPr>
          <a:xfrm>
            <a:off x="2443527" y="3494946"/>
            <a:ext cx="2301389" cy="68873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Arrow: Left 31">
            <a:extLst>
              <a:ext uri="{FF2B5EF4-FFF2-40B4-BE49-F238E27FC236}">
                <a16:creationId xmlns:a16="http://schemas.microsoft.com/office/drawing/2014/main" id="{55CC3DA5-DDBE-4FFA-8939-8895B81C74F2}"/>
              </a:ext>
            </a:extLst>
          </p:cNvPr>
          <p:cNvSpPr/>
          <p:nvPr/>
        </p:nvSpPr>
        <p:spPr>
          <a:xfrm>
            <a:off x="7010400" y="3042136"/>
            <a:ext cx="2557826" cy="68873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24816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D50AF-36A7-46B2-9ACA-2B1681C62EAC}"/>
              </a:ext>
            </a:extLst>
          </p:cNvPr>
          <p:cNvSpPr>
            <a:spLocks noGrp="1"/>
          </p:cNvSpPr>
          <p:nvPr>
            <p:ph type="ctrTitle"/>
          </p:nvPr>
        </p:nvSpPr>
        <p:spPr>
          <a:xfrm>
            <a:off x="1650636" y="1818167"/>
            <a:ext cx="8399585" cy="2356830"/>
          </a:xfrm>
        </p:spPr>
        <p:txBody>
          <a:bodyPr>
            <a:normAutofit fontScale="90000"/>
          </a:bodyPr>
          <a:lstStyle/>
          <a:p>
            <a:r>
              <a:rPr lang="en-US" dirty="0" err="1">
                <a:hlinkClick r:id="rId2"/>
              </a:rPr>
              <a:t>Econedlink</a:t>
            </a:r>
            <a:r>
              <a:rPr lang="en-US" dirty="0">
                <a:hlinkClick r:id="rId2"/>
              </a:rPr>
              <a:t> Fundamentals of A.P. Economics Webinar Series</a:t>
            </a:r>
            <a:endParaRPr lang="en-US" dirty="0"/>
          </a:p>
        </p:txBody>
      </p:sp>
    </p:spTree>
    <p:extLst>
      <p:ext uri="{BB962C8B-B14F-4D97-AF65-F5344CB8AC3E}">
        <p14:creationId xmlns:p14="http://schemas.microsoft.com/office/powerpoint/2010/main" val="33447665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C6FF822-BF39-491B-945D-706E8773B18E}"/>
              </a:ext>
            </a:extLst>
          </p:cNvPr>
          <p:cNvSpPr/>
          <p:nvPr/>
        </p:nvSpPr>
        <p:spPr>
          <a:xfrm>
            <a:off x="291612" y="2980593"/>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Households</a:t>
            </a:r>
          </a:p>
        </p:txBody>
      </p:sp>
      <p:sp>
        <p:nvSpPr>
          <p:cNvPr id="5" name="Rectangle 4">
            <a:extLst>
              <a:ext uri="{FF2B5EF4-FFF2-40B4-BE49-F238E27FC236}">
                <a16:creationId xmlns:a16="http://schemas.microsoft.com/office/drawing/2014/main" id="{03BAB7D4-1148-45F3-9788-D38567B1A885}"/>
              </a:ext>
            </a:extLst>
          </p:cNvPr>
          <p:cNvSpPr/>
          <p:nvPr/>
        </p:nvSpPr>
        <p:spPr>
          <a:xfrm>
            <a:off x="9621715" y="2980593"/>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Businesses</a:t>
            </a:r>
          </a:p>
        </p:txBody>
      </p:sp>
      <p:sp>
        <p:nvSpPr>
          <p:cNvPr id="6" name="Rectangle 5">
            <a:extLst>
              <a:ext uri="{FF2B5EF4-FFF2-40B4-BE49-F238E27FC236}">
                <a16:creationId xmlns:a16="http://schemas.microsoft.com/office/drawing/2014/main" id="{0EBB080A-7B1C-4FF7-94E9-0DDCFCF17F46}"/>
              </a:ext>
            </a:extLst>
          </p:cNvPr>
          <p:cNvSpPr/>
          <p:nvPr/>
        </p:nvSpPr>
        <p:spPr>
          <a:xfrm>
            <a:off x="4900246" y="310662"/>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Product Market</a:t>
            </a:r>
          </a:p>
        </p:txBody>
      </p:sp>
      <p:sp>
        <p:nvSpPr>
          <p:cNvPr id="7" name="Rectangle 6">
            <a:extLst>
              <a:ext uri="{FF2B5EF4-FFF2-40B4-BE49-F238E27FC236}">
                <a16:creationId xmlns:a16="http://schemas.microsoft.com/office/drawing/2014/main" id="{F3EFA61A-1E7C-4DB0-BD5A-CF4DBE41A05E}"/>
              </a:ext>
            </a:extLst>
          </p:cNvPr>
          <p:cNvSpPr/>
          <p:nvPr/>
        </p:nvSpPr>
        <p:spPr>
          <a:xfrm>
            <a:off x="4900246" y="5360376"/>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7A548C95-2A0E-44FF-8FF6-4F74F2F8E525}"/>
              </a:ext>
            </a:extLst>
          </p:cNvPr>
          <p:cNvSpPr/>
          <p:nvPr/>
        </p:nvSpPr>
        <p:spPr>
          <a:xfrm>
            <a:off x="4822581" y="2980593"/>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row: Bent-Up 13">
            <a:extLst>
              <a:ext uri="{FF2B5EF4-FFF2-40B4-BE49-F238E27FC236}">
                <a16:creationId xmlns:a16="http://schemas.microsoft.com/office/drawing/2014/main" id="{68388F7E-8467-4531-A9FD-724B0FE9EB1F}"/>
              </a:ext>
            </a:extLst>
          </p:cNvPr>
          <p:cNvSpPr/>
          <p:nvPr/>
        </p:nvSpPr>
        <p:spPr>
          <a:xfrm>
            <a:off x="7282961" y="4281854"/>
            <a:ext cx="4630615" cy="2265484"/>
          </a:xfrm>
          <a:prstGeom prst="bentUpArrow">
            <a:avLst>
              <a:gd name="adj1" fmla="val 17426"/>
              <a:gd name="adj2" fmla="val 18596"/>
              <a:gd name="adj3" fmla="val 2422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Bent-Up 14">
            <a:extLst>
              <a:ext uri="{FF2B5EF4-FFF2-40B4-BE49-F238E27FC236}">
                <a16:creationId xmlns:a16="http://schemas.microsoft.com/office/drawing/2014/main" id="{07969B10-915B-4C5B-ABA0-65D2840FAB6F}"/>
              </a:ext>
            </a:extLst>
          </p:cNvPr>
          <p:cNvSpPr/>
          <p:nvPr/>
        </p:nvSpPr>
        <p:spPr>
          <a:xfrm rot="10800000">
            <a:off x="363416" y="310662"/>
            <a:ext cx="4428392" cy="2669930"/>
          </a:xfrm>
          <a:prstGeom prst="bentUpArrow">
            <a:avLst>
              <a:gd name="adj1" fmla="val 17426"/>
              <a:gd name="adj2" fmla="val 15450"/>
              <a:gd name="adj3" fmla="val 2796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Arrow: Bent-Up 15">
            <a:extLst>
              <a:ext uri="{FF2B5EF4-FFF2-40B4-BE49-F238E27FC236}">
                <a16:creationId xmlns:a16="http://schemas.microsoft.com/office/drawing/2014/main" id="{0E50F721-46B6-4898-BB97-DEF0675A8788}"/>
              </a:ext>
            </a:extLst>
          </p:cNvPr>
          <p:cNvSpPr/>
          <p:nvPr/>
        </p:nvSpPr>
        <p:spPr>
          <a:xfrm rot="5400000">
            <a:off x="1370133" y="3275136"/>
            <a:ext cx="2414955" cy="4428392"/>
          </a:xfrm>
          <a:prstGeom prst="bentUpArrow">
            <a:avLst>
              <a:gd name="adj1" fmla="val 1742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Bent-Up 16">
            <a:extLst>
              <a:ext uri="{FF2B5EF4-FFF2-40B4-BE49-F238E27FC236}">
                <a16:creationId xmlns:a16="http://schemas.microsoft.com/office/drawing/2014/main" id="{FD0A7AC3-0A1D-4E18-AB5A-075A8D8CEF7D}"/>
              </a:ext>
            </a:extLst>
          </p:cNvPr>
          <p:cNvSpPr/>
          <p:nvPr/>
        </p:nvSpPr>
        <p:spPr>
          <a:xfrm rot="16200000">
            <a:off x="8081596" y="-801568"/>
            <a:ext cx="2705102" cy="4630617"/>
          </a:xfrm>
          <a:prstGeom prst="bentUpArrow">
            <a:avLst>
              <a:gd name="adj1" fmla="val 1742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Bent-Up 19">
            <a:extLst>
              <a:ext uri="{FF2B5EF4-FFF2-40B4-BE49-F238E27FC236}">
                <a16:creationId xmlns:a16="http://schemas.microsoft.com/office/drawing/2014/main" id="{67FF0F66-9FFF-4773-B814-0960934C470A}"/>
              </a:ext>
            </a:extLst>
          </p:cNvPr>
          <p:cNvSpPr/>
          <p:nvPr/>
        </p:nvSpPr>
        <p:spPr>
          <a:xfrm rot="16200000" flipH="1">
            <a:off x="8009794" y="3390898"/>
            <a:ext cx="1861035" cy="3642947"/>
          </a:xfrm>
          <a:prstGeom prst="bentUpArrow">
            <a:avLst>
              <a:gd name="adj1" fmla="val 26402"/>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Bent-Up 20">
            <a:extLst>
              <a:ext uri="{FF2B5EF4-FFF2-40B4-BE49-F238E27FC236}">
                <a16:creationId xmlns:a16="http://schemas.microsoft.com/office/drawing/2014/main" id="{A1CB1B2E-F81E-425B-AE39-445CF85D0155}"/>
              </a:ext>
            </a:extLst>
          </p:cNvPr>
          <p:cNvSpPr/>
          <p:nvPr/>
        </p:nvSpPr>
        <p:spPr>
          <a:xfrm rot="10800000" flipH="1">
            <a:off x="7118838" y="1156187"/>
            <a:ext cx="3845170" cy="1767253"/>
          </a:xfrm>
          <a:prstGeom prst="bentUpArrow">
            <a:avLst>
              <a:gd name="adj1" fmla="val 31552"/>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Up 21">
            <a:extLst>
              <a:ext uri="{FF2B5EF4-FFF2-40B4-BE49-F238E27FC236}">
                <a16:creationId xmlns:a16="http://schemas.microsoft.com/office/drawing/2014/main" id="{502169AA-D807-4606-8D34-2EFC097E7550}"/>
              </a:ext>
            </a:extLst>
          </p:cNvPr>
          <p:cNvSpPr/>
          <p:nvPr/>
        </p:nvSpPr>
        <p:spPr>
          <a:xfrm flipH="1">
            <a:off x="975946" y="4281854"/>
            <a:ext cx="3842239" cy="1538653"/>
          </a:xfrm>
          <a:prstGeom prst="bentUpArrow">
            <a:avLst>
              <a:gd name="adj1" fmla="val 3228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Bent-Up 22">
            <a:extLst>
              <a:ext uri="{FF2B5EF4-FFF2-40B4-BE49-F238E27FC236}">
                <a16:creationId xmlns:a16="http://schemas.microsoft.com/office/drawing/2014/main" id="{003EDCA1-265C-4107-9FAF-7167E61898B9}"/>
              </a:ext>
            </a:extLst>
          </p:cNvPr>
          <p:cNvSpPr/>
          <p:nvPr/>
        </p:nvSpPr>
        <p:spPr>
          <a:xfrm rot="5400000" flipH="1">
            <a:off x="2141662" y="182445"/>
            <a:ext cx="1982659" cy="3370386"/>
          </a:xfrm>
          <a:prstGeom prst="bentUpArrow">
            <a:avLst>
              <a:gd name="adj1" fmla="val 28069"/>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Arrow: Up 24">
            <a:extLst>
              <a:ext uri="{FF2B5EF4-FFF2-40B4-BE49-F238E27FC236}">
                <a16:creationId xmlns:a16="http://schemas.microsoft.com/office/drawing/2014/main" id="{C566B0DD-E481-4FFA-B616-DD82F7AB3132}"/>
              </a:ext>
            </a:extLst>
          </p:cNvPr>
          <p:cNvSpPr/>
          <p:nvPr/>
        </p:nvSpPr>
        <p:spPr>
          <a:xfrm>
            <a:off x="4870938" y="1497624"/>
            <a:ext cx="729761" cy="136866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Arrow: Up 25">
            <a:extLst>
              <a:ext uri="{FF2B5EF4-FFF2-40B4-BE49-F238E27FC236}">
                <a16:creationId xmlns:a16="http://schemas.microsoft.com/office/drawing/2014/main" id="{52346303-9FCB-4B3E-954A-FEDB677D5F52}"/>
              </a:ext>
            </a:extLst>
          </p:cNvPr>
          <p:cNvSpPr/>
          <p:nvPr/>
        </p:nvSpPr>
        <p:spPr>
          <a:xfrm>
            <a:off x="6202974" y="4167555"/>
            <a:ext cx="729761" cy="119282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Arrow: Down 26">
            <a:extLst>
              <a:ext uri="{FF2B5EF4-FFF2-40B4-BE49-F238E27FC236}">
                <a16:creationId xmlns:a16="http://schemas.microsoft.com/office/drawing/2014/main" id="{1F11E1E3-5CD1-4B93-AF18-3EDAF0EA5930}"/>
              </a:ext>
            </a:extLst>
          </p:cNvPr>
          <p:cNvSpPr/>
          <p:nvPr/>
        </p:nvSpPr>
        <p:spPr>
          <a:xfrm>
            <a:off x="6182456" y="1585546"/>
            <a:ext cx="729760" cy="12807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Arrow: Down 27">
            <a:extLst>
              <a:ext uri="{FF2B5EF4-FFF2-40B4-BE49-F238E27FC236}">
                <a16:creationId xmlns:a16="http://schemas.microsoft.com/office/drawing/2014/main" id="{A958FAD5-C2C4-4377-90CB-840C71394F3E}"/>
              </a:ext>
            </a:extLst>
          </p:cNvPr>
          <p:cNvSpPr/>
          <p:nvPr/>
        </p:nvSpPr>
        <p:spPr>
          <a:xfrm>
            <a:off x="5037258" y="4208588"/>
            <a:ext cx="729760" cy="11517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Arrow: Right 28">
            <a:extLst>
              <a:ext uri="{FF2B5EF4-FFF2-40B4-BE49-F238E27FC236}">
                <a16:creationId xmlns:a16="http://schemas.microsoft.com/office/drawing/2014/main" id="{97DFEF9F-6388-4565-9753-E65E5D86E3D5}"/>
              </a:ext>
            </a:extLst>
          </p:cNvPr>
          <p:cNvSpPr/>
          <p:nvPr/>
        </p:nvSpPr>
        <p:spPr>
          <a:xfrm>
            <a:off x="7118838" y="3578469"/>
            <a:ext cx="2449388" cy="7033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Arrow: Right 29">
            <a:extLst>
              <a:ext uri="{FF2B5EF4-FFF2-40B4-BE49-F238E27FC236}">
                <a16:creationId xmlns:a16="http://schemas.microsoft.com/office/drawing/2014/main" id="{495BAFD6-7BFB-46BA-9062-065EB1B49C2B}"/>
              </a:ext>
            </a:extLst>
          </p:cNvPr>
          <p:cNvSpPr/>
          <p:nvPr/>
        </p:nvSpPr>
        <p:spPr>
          <a:xfrm>
            <a:off x="2455255" y="2889738"/>
            <a:ext cx="2325565" cy="7033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Arrow: Left 30">
            <a:extLst>
              <a:ext uri="{FF2B5EF4-FFF2-40B4-BE49-F238E27FC236}">
                <a16:creationId xmlns:a16="http://schemas.microsoft.com/office/drawing/2014/main" id="{E71A66D6-2864-4918-B6FF-DCC96735A911}"/>
              </a:ext>
            </a:extLst>
          </p:cNvPr>
          <p:cNvSpPr/>
          <p:nvPr/>
        </p:nvSpPr>
        <p:spPr>
          <a:xfrm>
            <a:off x="2443527" y="3494946"/>
            <a:ext cx="2301389" cy="68873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Arrow: Left 31">
            <a:extLst>
              <a:ext uri="{FF2B5EF4-FFF2-40B4-BE49-F238E27FC236}">
                <a16:creationId xmlns:a16="http://schemas.microsoft.com/office/drawing/2014/main" id="{55CC3DA5-DDBE-4FFA-8939-8895B81C74F2}"/>
              </a:ext>
            </a:extLst>
          </p:cNvPr>
          <p:cNvSpPr/>
          <p:nvPr/>
        </p:nvSpPr>
        <p:spPr>
          <a:xfrm>
            <a:off x="7010400" y="3042136"/>
            <a:ext cx="2557826" cy="68873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0CA2367D-C1DF-4023-A92C-E68896167F78}"/>
              </a:ext>
            </a:extLst>
          </p:cNvPr>
          <p:cNvSpPr txBox="1"/>
          <p:nvPr/>
        </p:nvSpPr>
        <p:spPr>
          <a:xfrm>
            <a:off x="1395045" y="318651"/>
            <a:ext cx="2612895" cy="461665"/>
          </a:xfrm>
          <a:prstGeom prst="rect">
            <a:avLst/>
          </a:prstGeom>
          <a:noFill/>
        </p:spPr>
        <p:txBody>
          <a:bodyPr wrap="none" rtlCol="0">
            <a:spAutoFit/>
          </a:bodyPr>
          <a:lstStyle/>
          <a:p>
            <a:r>
              <a:rPr lang="en-US" sz="2400" dirty="0">
                <a:solidFill>
                  <a:srgbClr val="FF0000"/>
                </a:solidFill>
              </a:rPr>
              <a:t>Goods and Services</a:t>
            </a:r>
          </a:p>
        </p:txBody>
      </p:sp>
      <p:sp>
        <p:nvSpPr>
          <p:cNvPr id="24" name="TextBox 23">
            <a:extLst>
              <a:ext uri="{FF2B5EF4-FFF2-40B4-BE49-F238E27FC236}">
                <a16:creationId xmlns:a16="http://schemas.microsoft.com/office/drawing/2014/main" id="{B99A91A9-D072-4D92-B903-F5469A29D30D}"/>
              </a:ext>
            </a:extLst>
          </p:cNvPr>
          <p:cNvSpPr txBox="1"/>
          <p:nvPr/>
        </p:nvSpPr>
        <p:spPr>
          <a:xfrm>
            <a:off x="8528539" y="375768"/>
            <a:ext cx="2612895" cy="461665"/>
          </a:xfrm>
          <a:prstGeom prst="rect">
            <a:avLst/>
          </a:prstGeom>
          <a:noFill/>
        </p:spPr>
        <p:txBody>
          <a:bodyPr wrap="none" rtlCol="0">
            <a:spAutoFit/>
          </a:bodyPr>
          <a:lstStyle/>
          <a:p>
            <a:r>
              <a:rPr lang="en-US" sz="2400" dirty="0">
                <a:solidFill>
                  <a:srgbClr val="FF0000"/>
                </a:solidFill>
              </a:rPr>
              <a:t>Goods and Services</a:t>
            </a:r>
          </a:p>
        </p:txBody>
      </p:sp>
      <p:sp>
        <p:nvSpPr>
          <p:cNvPr id="3" name="TextBox 2">
            <a:extLst>
              <a:ext uri="{FF2B5EF4-FFF2-40B4-BE49-F238E27FC236}">
                <a16:creationId xmlns:a16="http://schemas.microsoft.com/office/drawing/2014/main" id="{BDAC24EF-C044-4B57-B858-9213811668B7}"/>
              </a:ext>
            </a:extLst>
          </p:cNvPr>
          <p:cNvSpPr txBox="1"/>
          <p:nvPr/>
        </p:nvSpPr>
        <p:spPr>
          <a:xfrm>
            <a:off x="1395045" y="1037493"/>
            <a:ext cx="3203441" cy="369332"/>
          </a:xfrm>
          <a:prstGeom prst="rect">
            <a:avLst/>
          </a:prstGeom>
          <a:noFill/>
        </p:spPr>
        <p:txBody>
          <a:bodyPr wrap="none" rtlCol="0">
            <a:spAutoFit/>
          </a:bodyPr>
          <a:lstStyle/>
          <a:p>
            <a:r>
              <a:rPr lang="en-US" dirty="0">
                <a:solidFill>
                  <a:srgbClr val="FF0000"/>
                </a:solidFill>
              </a:rPr>
              <a:t>Payment for Goods and Services</a:t>
            </a:r>
          </a:p>
        </p:txBody>
      </p:sp>
      <p:sp>
        <p:nvSpPr>
          <p:cNvPr id="33" name="TextBox 32">
            <a:extLst>
              <a:ext uri="{FF2B5EF4-FFF2-40B4-BE49-F238E27FC236}">
                <a16:creationId xmlns:a16="http://schemas.microsoft.com/office/drawing/2014/main" id="{102D1B1D-A48D-4296-A77B-3E9C48385268}"/>
              </a:ext>
            </a:extLst>
          </p:cNvPr>
          <p:cNvSpPr txBox="1"/>
          <p:nvPr/>
        </p:nvSpPr>
        <p:spPr>
          <a:xfrm>
            <a:off x="7439702" y="1226552"/>
            <a:ext cx="3203441" cy="369332"/>
          </a:xfrm>
          <a:prstGeom prst="rect">
            <a:avLst/>
          </a:prstGeom>
          <a:noFill/>
        </p:spPr>
        <p:txBody>
          <a:bodyPr wrap="none" rtlCol="0">
            <a:spAutoFit/>
          </a:bodyPr>
          <a:lstStyle/>
          <a:p>
            <a:r>
              <a:rPr lang="en-US" dirty="0">
                <a:solidFill>
                  <a:srgbClr val="FF0000"/>
                </a:solidFill>
              </a:rPr>
              <a:t>Payment for Goods and Services</a:t>
            </a:r>
          </a:p>
        </p:txBody>
      </p:sp>
    </p:spTree>
    <p:extLst>
      <p:ext uri="{BB962C8B-B14F-4D97-AF65-F5344CB8AC3E}">
        <p14:creationId xmlns:p14="http://schemas.microsoft.com/office/powerpoint/2010/main" val="1131237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4">
                                            <p:txEl>
                                              <p:pRg st="0" end="0"/>
                                            </p:txEl>
                                          </p:spTgt>
                                        </p:tgtEl>
                                        <p:attrNameLst>
                                          <p:attrName>style.visibility</p:attrName>
                                        </p:attrNameLst>
                                      </p:cBhvr>
                                      <p:to>
                                        <p:strVal val="visible"/>
                                      </p:to>
                                    </p:set>
                                    <p:animEffect transition="in" filter="fade">
                                      <p:cBhvr>
                                        <p:cTn id="7" dur="1000"/>
                                        <p:tgtEl>
                                          <p:spTgt spid="24">
                                            <p:txEl>
                                              <p:pRg st="0" end="0"/>
                                            </p:txEl>
                                          </p:spTgt>
                                        </p:tgtEl>
                                      </p:cBhvr>
                                    </p:animEffect>
                                    <p:anim calcmode="lin" valueType="num">
                                      <p:cBhvr>
                                        <p:cTn id="8" dur="1000" fill="hold"/>
                                        <p:tgtEl>
                                          <p:spTgt spid="2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Effect transition="in" filter="fade">
                                      <p:cBhvr>
                                        <p:cTn id="14" dur="1000"/>
                                        <p:tgtEl>
                                          <p:spTgt spid="2">
                                            <p:txEl>
                                              <p:pRg st="0" end="0"/>
                                            </p:txEl>
                                          </p:spTgt>
                                        </p:tgtEl>
                                      </p:cBhvr>
                                    </p:animEffect>
                                    <p:anim calcmode="lin" valueType="num">
                                      <p:cBhvr>
                                        <p:cTn id="15"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3"/>
                                        </p:tgtEl>
                                        <p:attrNameLst>
                                          <p:attrName>style.visibility</p:attrName>
                                        </p:attrNameLst>
                                      </p:cBhvr>
                                      <p:to>
                                        <p:strVal val="visible"/>
                                      </p:to>
                                    </p:set>
                                    <p:animEffect transition="in" filter="fade">
                                      <p:cBhvr>
                                        <p:cTn id="28" dur="1000"/>
                                        <p:tgtEl>
                                          <p:spTgt spid="33"/>
                                        </p:tgtEl>
                                      </p:cBhvr>
                                    </p:animEffect>
                                    <p:anim calcmode="lin" valueType="num">
                                      <p:cBhvr>
                                        <p:cTn id="29" dur="1000" fill="hold"/>
                                        <p:tgtEl>
                                          <p:spTgt spid="33"/>
                                        </p:tgtEl>
                                        <p:attrNameLst>
                                          <p:attrName>ppt_x</p:attrName>
                                        </p:attrNameLst>
                                      </p:cBhvr>
                                      <p:tavLst>
                                        <p:tav tm="0">
                                          <p:val>
                                            <p:strVal val="#ppt_x"/>
                                          </p:val>
                                        </p:tav>
                                        <p:tav tm="100000">
                                          <p:val>
                                            <p:strVal val="#ppt_x"/>
                                          </p:val>
                                        </p:tav>
                                      </p:tavLst>
                                    </p:anim>
                                    <p:anim calcmode="lin" valueType="num">
                                      <p:cBhvr>
                                        <p:cTn id="30"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D50AF-36A7-46B2-9ACA-2B1681C62EAC}"/>
              </a:ext>
            </a:extLst>
          </p:cNvPr>
          <p:cNvSpPr>
            <a:spLocks noGrp="1"/>
          </p:cNvSpPr>
          <p:nvPr>
            <p:ph type="ctrTitle"/>
          </p:nvPr>
        </p:nvSpPr>
        <p:spPr>
          <a:xfrm>
            <a:off x="1418491" y="1881553"/>
            <a:ext cx="9144000" cy="2901461"/>
          </a:xfrm>
        </p:spPr>
        <p:txBody>
          <a:bodyPr>
            <a:normAutofit fontScale="90000"/>
          </a:bodyPr>
          <a:lstStyle/>
          <a:p>
            <a:r>
              <a:rPr lang="en-US" dirty="0">
                <a:latin typeface="+mn-lt"/>
              </a:rPr>
              <a:t>The second market in the circular flow model is the factor market.  This is sometimes called the resource market.</a:t>
            </a:r>
          </a:p>
        </p:txBody>
      </p:sp>
    </p:spTree>
    <p:extLst>
      <p:ext uri="{BB962C8B-B14F-4D97-AF65-F5344CB8AC3E}">
        <p14:creationId xmlns:p14="http://schemas.microsoft.com/office/powerpoint/2010/main" val="7135743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C6FF822-BF39-491B-945D-706E8773B18E}"/>
              </a:ext>
            </a:extLst>
          </p:cNvPr>
          <p:cNvSpPr/>
          <p:nvPr/>
        </p:nvSpPr>
        <p:spPr>
          <a:xfrm>
            <a:off x="291612" y="2980593"/>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Households</a:t>
            </a:r>
          </a:p>
        </p:txBody>
      </p:sp>
      <p:sp>
        <p:nvSpPr>
          <p:cNvPr id="5" name="Rectangle 4">
            <a:extLst>
              <a:ext uri="{FF2B5EF4-FFF2-40B4-BE49-F238E27FC236}">
                <a16:creationId xmlns:a16="http://schemas.microsoft.com/office/drawing/2014/main" id="{03BAB7D4-1148-45F3-9788-D38567B1A885}"/>
              </a:ext>
            </a:extLst>
          </p:cNvPr>
          <p:cNvSpPr/>
          <p:nvPr/>
        </p:nvSpPr>
        <p:spPr>
          <a:xfrm>
            <a:off x="9621715" y="2980593"/>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Businesses</a:t>
            </a:r>
          </a:p>
        </p:txBody>
      </p:sp>
      <p:sp>
        <p:nvSpPr>
          <p:cNvPr id="6" name="Rectangle 5">
            <a:extLst>
              <a:ext uri="{FF2B5EF4-FFF2-40B4-BE49-F238E27FC236}">
                <a16:creationId xmlns:a16="http://schemas.microsoft.com/office/drawing/2014/main" id="{0EBB080A-7B1C-4FF7-94E9-0DDCFCF17F46}"/>
              </a:ext>
            </a:extLst>
          </p:cNvPr>
          <p:cNvSpPr/>
          <p:nvPr/>
        </p:nvSpPr>
        <p:spPr>
          <a:xfrm>
            <a:off x="4900246" y="310662"/>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p>
        </p:txBody>
      </p:sp>
      <p:sp>
        <p:nvSpPr>
          <p:cNvPr id="7" name="Rectangle 6">
            <a:extLst>
              <a:ext uri="{FF2B5EF4-FFF2-40B4-BE49-F238E27FC236}">
                <a16:creationId xmlns:a16="http://schemas.microsoft.com/office/drawing/2014/main" id="{F3EFA61A-1E7C-4DB0-BD5A-CF4DBE41A05E}"/>
              </a:ext>
            </a:extLst>
          </p:cNvPr>
          <p:cNvSpPr/>
          <p:nvPr/>
        </p:nvSpPr>
        <p:spPr>
          <a:xfrm>
            <a:off x="4900246" y="5360376"/>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Factor Market</a:t>
            </a:r>
          </a:p>
        </p:txBody>
      </p:sp>
      <p:sp>
        <p:nvSpPr>
          <p:cNvPr id="8" name="Rectangle 7">
            <a:extLst>
              <a:ext uri="{FF2B5EF4-FFF2-40B4-BE49-F238E27FC236}">
                <a16:creationId xmlns:a16="http://schemas.microsoft.com/office/drawing/2014/main" id="{7A548C95-2A0E-44FF-8FF6-4F74F2F8E525}"/>
              </a:ext>
            </a:extLst>
          </p:cNvPr>
          <p:cNvSpPr/>
          <p:nvPr/>
        </p:nvSpPr>
        <p:spPr>
          <a:xfrm>
            <a:off x="4822581" y="2980593"/>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row: Bent-Up 13">
            <a:extLst>
              <a:ext uri="{FF2B5EF4-FFF2-40B4-BE49-F238E27FC236}">
                <a16:creationId xmlns:a16="http://schemas.microsoft.com/office/drawing/2014/main" id="{68388F7E-8467-4531-A9FD-724B0FE9EB1F}"/>
              </a:ext>
            </a:extLst>
          </p:cNvPr>
          <p:cNvSpPr/>
          <p:nvPr/>
        </p:nvSpPr>
        <p:spPr>
          <a:xfrm>
            <a:off x="7282961" y="4281854"/>
            <a:ext cx="4630615" cy="2265484"/>
          </a:xfrm>
          <a:prstGeom prst="bentUpArrow">
            <a:avLst>
              <a:gd name="adj1" fmla="val 17426"/>
              <a:gd name="adj2" fmla="val 18596"/>
              <a:gd name="adj3" fmla="val 2422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Bent-Up 14">
            <a:extLst>
              <a:ext uri="{FF2B5EF4-FFF2-40B4-BE49-F238E27FC236}">
                <a16:creationId xmlns:a16="http://schemas.microsoft.com/office/drawing/2014/main" id="{07969B10-915B-4C5B-ABA0-65D2840FAB6F}"/>
              </a:ext>
            </a:extLst>
          </p:cNvPr>
          <p:cNvSpPr/>
          <p:nvPr/>
        </p:nvSpPr>
        <p:spPr>
          <a:xfrm rot="10800000">
            <a:off x="363416" y="310662"/>
            <a:ext cx="4428392" cy="2669930"/>
          </a:xfrm>
          <a:prstGeom prst="bentUpArrow">
            <a:avLst>
              <a:gd name="adj1" fmla="val 17426"/>
              <a:gd name="adj2" fmla="val 15450"/>
              <a:gd name="adj3" fmla="val 2796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Bent-Up 15">
            <a:extLst>
              <a:ext uri="{FF2B5EF4-FFF2-40B4-BE49-F238E27FC236}">
                <a16:creationId xmlns:a16="http://schemas.microsoft.com/office/drawing/2014/main" id="{0E50F721-46B6-4898-BB97-DEF0675A8788}"/>
              </a:ext>
            </a:extLst>
          </p:cNvPr>
          <p:cNvSpPr/>
          <p:nvPr/>
        </p:nvSpPr>
        <p:spPr>
          <a:xfrm rot="5400000">
            <a:off x="1370133" y="3275136"/>
            <a:ext cx="2414955" cy="4428392"/>
          </a:xfrm>
          <a:prstGeom prst="bentUpArrow">
            <a:avLst>
              <a:gd name="adj1" fmla="val 1742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Bent-Up 16">
            <a:extLst>
              <a:ext uri="{FF2B5EF4-FFF2-40B4-BE49-F238E27FC236}">
                <a16:creationId xmlns:a16="http://schemas.microsoft.com/office/drawing/2014/main" id="{FD0A7AC3-0A1D-4E18-AB5A-075A8D8CEF7D}"/>
              </a:ext>
            </a:extLst>
          </p:cNvPr>
          <p:cNvSpPr/>
          <p:nvPr/>
        </p:nvSpPr>
        <p:spPr>
          <a:xfrm rot="16200000">
            <a:off x="8081596" y="-801568"/>
            <a:ext cx="2705102" cy="4630617"/>
          </a:xfrm>
          <a:prstGeom prst="bentUpArrow">
            <a:avLst>
              <a:gd name="adj1" fmla="val 1742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Bent-Up 19">
            <a:extLst>
              <a:ext uri="{FF2B5EF4-FFF2-40B4-BE49-F238E27FC236}">
                <a16:creationId xmlns:a16="http://schemas.microsoft.com/office/drawing/2014/main" id="{67FF0F66-9FFF-4773-B814-0960934C470A}"/>
              </a:ext>
            </a:extLst>
          </p:cNvPr>
          <p:cNvSpPr/>
          <p:nvPr/>
        </p:nvSpPr>
        <p:spPr>
          <a:xfrm rot="16200000" flipH="1">
            <a:off x="8009794" y="3390898"/>
            <a:ext cx="1861035" cy="3642947"/>
          </a:xfrm>
          <a:prstGeom prst="bentUpArrow">
            <a:avLst>
              <a:gd name="adj1" fmla="val 26402"/>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Bent-Up 20">
            <a:extLst>
              <a:ext uri="{FF2B5EF4-FFF2-40B4-BE49-F238E27FC236}">
                <a16:creationId xmlns:a16="http://schemas.microsoft.com/office/drawing/2014/main" id="{A1CB1B2E-F81E-425B-AE39-445CF85D0155}"/>
              </a:ext>
            </a:extLst>
          </p:cNvPr>
          <p:cNvSpPr/>
          <p:nvPr/>
        </p:nvSpPr>
        <p:spPr>
          <a:xfrm rot="10800000" flipH="1">
            <a:off x="7118838" y="1156187"/>
            <a:ext cx="3845170" cy="1767253"/>
          </a:xfrm>
          <a:prstGeom prst="bentUpArrow">
            <a:avLst>
              <a:gd name="adj1" fmla="val 31552"/>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Up 21">
            <a:extLst>
              <a:ext uri="{FF2B5EF4-FFF2-40B4-BE49-F238E27FC236}">
                <a16:creationId xmlns:a16="http://schemas.microsoft.com/office/drawing/2014/main" id="{502169AA-D807-4606-8D34-2EFC097E7550}"/>
              </a:ext>
            </a:extLst>
          </p:cNvPr>
          <p:cNvSpPr/>
          <p:nvPr/>
        </p:nvSpPr>
        <p:spPr>
          <a:xfrm flipH="1">
            <a:off x="975946" y="4281854"/>
            <a:ext cx="3842239" cy="1538653"/>
          </a:xfrm>
          <a:prstGeom prst="bentUpArrow">
            <a:avLst>
              <a:gd name="adj1" fmla="val 3228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Bent-Up 22">
            <a:extLst>
              <a:ext uri="{FF2B5EF4-FFF2-40B4-BE49-F238E27FC236}">
                <a16:creationId xmlns:a16="http://schemas.microsoft.com/office/drawing/2014/main" id="{003EDCA1-265C-4107-9FAF-7167E61898B9}"/>
              </a:ext>
            </a:extLst>
          </p:cNvPr>
          <p:cNvSpPr/>
          <p:nvPr/>
        </p:nvSpPr>
        <p:spPr>
          <a:xfrm rot="5400000" flipH="1">
            <a:off x="2141662" y="182445"/>
            <a:ext cx="1982659" cy="3370386"/>
          </a:xfrm>
          <a:prstGeom prst="bentUpArrow">
            <a:avLst>
              <a:gd name="adj1" fmla="val 28069"/>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Arrow: Up 24">
            <a:extLst>
              <a:ext uri="{FF2B5EF4-FFF2-40B4-BE49-F238E27FC236}">
                <a16:creationId xmlns:a16="http://schemas.microsoft.com/office/drawing/2014/main" id="{C566B0DD-E481-4FFA-B616-DD82F7AB3132}"/>
              </a:ext>
            </a:extLst>
          </p:cNvPr>
          <p:cNvSpPr/>
          <p:nvPr/>
        </p:nvSpPr>
        <p:spPr>
          <a:xfrm>
            <a:off x="4870938" y="1497624"/>
            <a:ext cx="729761" cy="136866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Arrow: Up 25">
            <a:extLst>
              <a:ext uri="{FF2B5EF4-FFF2-40B4-BE49-F238E27FC236}">
                <a16:creationId xmlns:a16="http://schemas.microsoft.com/office/drawing/2014/main" id="{52346303-9FCB-4B3E-954A-FEDB677D5F52}"/>
              </a:ext>
            </a:extLst>
          </p:cNvPr>
          <p:cNvSpPr/>
          <p:nvPr/>
        </p:nvSpPr>
        <p:spPr>
          <a:xfrm>
            <a:off x="6202974" y="4167555"/>
            <a:ext cx="729761" cy="119282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Arrow: Down 26">
            <a:extLst>
              <a:ext uri="{FF2B5EF4-FFF2-40B4-BE49-F238E27FC236}">
                <a16:creationId xmlns:a16="http://schemas.microsoft.com/office/drawing/2014/main" id="{1F11E1E3-5CD1-4B93-AF18-3EDAF0EA5930}"/>
              </a:ext>
            </a:extLst>
          </p:cNvPr>
          <p:cNvSpPr/>
          <p:nvPr/>
        </p:nvSpPr>
        <p:spPr>
          <a:xfrm>
            <a:off x="6182456" y="1585546"/>
            <a:ext cx="729760" cy="12807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Arrow: Down 27">
            <a:extLst>
              <a:ext uri="{FF2B5EF4-FFF2-40B4-BE49-F238E27FC236}">
                <a16:creationId xmlns:a16="http://schemas.microsoft.com/office/drawing/2014/main" id="{A958FAD5-C2C4-4377-90CB-840C71394F3E}"/>
              </a:ext>
            </a:extLst>
          </p:cNvPr>
          <p:cNvSpPr/>
          <p:nvPr/>
        </p:nvSpPr>
        <p:spPr>
          <a:xfrm>
            <a:off x="5037258" y="4208588"/>
            <a:ext cx="729760" cy="11517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Arrow: Right 28">
            <a:extLst>
              <a:ext uri="{FF2B5EF4-FFF2-40B4-BE49-F238E27FC236}">
                <a16:creationId xmlns:a16="http://schemas.microsoft.com/office/drawing/2014/main" id="{97DFEF9F-6388-4565-9753-E65E5D86E3D5}"/>
              </a:ext>
            </a:extLst>
          </p:cNvPr>
          <p:cNvSpPr/>
          <p:nvPr/>
        </p:nvSpPr>
        <p:spPr>
          <a:xfrm>
            <a:off x="7118838" y="3578469"/>
            <a:ext cx="2449388" cy="7033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Arrow: Right 29">
            <a:extLst>
              <a:ext uri="{FF2B5EF4-FFF2-40B4-BE49-F238E27FC236}">
                <a16:creationId xmlns:a16="http://schemas.microsoft.com/office/drawing/2014/main" id="{495BAFD6-7BFB-46BA-9062-065EB1B49C2B}"/>
              </a:ext>
            </a:extLst>
          </p:cNvPr>
          <p:cNvSpPr/>
          <p:nvPr/>
        </p:nvSpPr>
        <p:spPr>
          <a:xfrm>
            <a:off x="2455255" y="2889738"/>
            <a:ext cx="2325565" cy="7033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Arrow: Left 30">
            <a:extLst>
              <a:ext uri="{FF2B5EF4-FFF2-40B4-BE49-F238E27FC236}">
                <a16:creationId xmlns:a16="http://schemas.microsoft.com/office/drawing/2014/main" id="{E71A66D6-2864-4918-B6FF-DCC96735A911}"/>
              </a:ext>
            </a:extLst>
          </p:cNvPr>
          <p:cNvSpPr/>
          <p:nvPr/>
        </p:nvSpPr>
        <p:spPr>
          <a:xfrm>
            <a:off x="2443527" y="3494946"/>
            <a:ext cx="2301389" cy="68873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Arrow: Left 31">
            <a:extLst>
              <a:ext uri="{FF2B5EF4-FFF2-40B4-BE49-F238E27FC236}">
                <a16:creationId xmlns:a16="http://schemas.microsoft.com/office/drawing/2014/main" id="{55CC3DA5-DDBE-4FFA-8939-8895B81C74F2}"/>
              </a:ext>
            </a:extLst>
          </p:cNvPr>
          <p:cNvSpPr/>
          <p:nvPr/>
        </p:nvSpPr>
        <p:spPr>
          <a:xfrm>
            <a:off x="7010400" y="3042136"/>
            <a:ext cx="2557826" cy="68873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481059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D50AF-36A7-46B2-9ACA-2B1681C62EAC}"/>
              </a:ext>
            </a:extLst>
          </p:cNvPr>
          <p:cNvSpPr>
            <a:spLocks noGrp="1"/>
          </p:cNvSpPr>
          <p:nvPr>
            <p:ph type="ctrTitle"/>
          </p:nvPr>
        </p:nvSpPr>
        <p:spPr>
          <a:xfrm>
            <a:off x="1418492" y="1670539"/>
            <a:ext cx="9144000" cy="3181904"/>
          </a:xfrm>
        </p:spPr>
        <p:txBody>
          <a:bodyPr>
            <a:normAutofit fontScale="90000"/>
          </a:bodyPr>
          <a:lstStyle/>
          <a:p>
            <a:r>
              <a:rPr lang="en-US" dirty="0">
                <a:latin typeface="+mn-lt"/>
              </a:rPr>
              <a:t>The factor market is where businesses purchase factors of production that the households sell. </a:t>
            </a:r>
          </a:p>
        </p:txBody>
      </p:sp>
    </p:spTree>
    <p:extLst>
      <p:ext uri="{BB962C8B-B14F-4D97-AF65-F5344CB8AC3E}">
        <p14:creationId xmlns:p14="http://schemas.microsoft.com/office/powerpoint/2010/main" val="23748046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D50AF-36A7-46B2-9ACA-2B1681C62EAC}"/>
              </a:ext>
            </a:extLst>
          </p:cNvPr>
          <p:cNvSpPr>
            <a:spLocks noGrp="1"/>
          </p:cNvSpPr>
          <p:nvPr>
            <p:ph type="ctrTitle"/>
          </p:nvPr>
        </p:nvSpPr>
        <p:spPr>
          <a:xfrm>
            <a:off x="1418492" y="1670539"/>
            <a:ext cx="9144000" cy="3181904"/>
          </a:xfrm>
        </p:spPr>
        <p:txBody>
          <a:bodyPr>
            <a:normAutofit fontScale="90000"/>
          </a:bodyPr>
          <a:lstStyle/>
          <a:p>
            <a:r>
              <a:rPr lang="en-US" dirty="0">
                <a:latin typeface="+mn-lt"/>
              </a:rPr>
              <a:t>The factor market is where businesses purchase factors of production that the households sell. </a:t>
            </a:r>
          </a:p>
        </p:txBody>
      </p:sp>
    </p:spTree>
    <p:extLst>
      <p:ext uri="{BB962C8B-B14F-4D97-AF65-F5344CB8AC3E}">
        <p14:creationId xmlns:p14="http://schemas.microsoft.com/office/powerpoint/2010/main" val="37698580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C6FF822-BF39-491B-945D-706E8773B18E}"/>
              </a:ext>
            </a:extLst>
          </p:cNvPr>
          <p:cNvSpPr/>
          <p:nvPr/>
        </p:nvSpPr>
        <p:spPr>
          <a:xfrm>
            <a:off x="291612" y="2980593"/>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Households</a:t>
            </a:r>
          </a:p>
        </p:txBody>
      </p:sp>
      <p:sp>
        <p:nvSpPr>
          <p:cNvPr id="5" name="Rectangle 4">
            <a:extLst>
              <a:ext uri="{FF2B5EF4-FFF2-40B4-BE49-F238E27FC236}">
                <a16:creationId xmlns:a16="http://schemas.microsoft.com/office/drawing/2014/main" id="{03BAB7D4-1148-45F3-9788-D38567B1A885}"/>
              </a:ext>
            </a:extLst>
          </p:cNvPr>
          <p:cNvSpPr/>
          <p:nvPr/>
        </p:nvSpPr>
        <p:spPr>
          <a:xfrm>
            <a:off x="9621715" y="2980593"/>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Businesses</a:t>
            </a:r>
          </a:p>
        </p:txBody>
      </p:sp>
      <p:sp>
        <p:nvSpPr>
          <p:cNvPr id="6" name="Rectangle 5">
            <a:extLst>
              <a:ext uri="{FF2B5EF4-FFF2-40B4-BE49-F238E27FC236}">
                <a16:creationId xmlns:a16="http://schemas.microsoft.com/office/drawing/2014/main" id="{0EBB080A-7B1C-4FF7-94E9-0DDCFCF17F46}"/>
              </a:ext>
            </a:extLst>
          </p:cNvPr>
          <p:cNvSpPr/>
          <p:nvPr/>
        </p:nvSpPr>
        <p:spPr>
          <a:xfrm>
            <a:off x="4900246" y="310662"/>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p>
        </p:txBody>
      </p:sp>
      <p:sp>
        <p:nvSpPr>
          <p:cNvPr id="7" name="Rectangle 6">
            <a:extLst>
              <a:ext uri="{FF2B5EF4-FFF2-40B4-BE49-F238E27FC236}">
                <a16:creationId xmlns:a16="http://schemas.microsoft.com/office/drawing/2014/main" id="{F3EFA61A-1E7C-4DB0-BD5A-CF4DBE41A05E}"/>
              </a:ext>
            </a:extLst>
          </p:cNvPr>
          <p:cNvSpPr/>
          <p:nvPr/>
        </p:nvSpPr>
        <p:spPr>
          <a:xfrm>
            <a:off x="4900246" y="5360376"/>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Factor Market</a:t>
            </a:r>
          </a:p>
        </p:txBody>
      </p:sp>
      <p:sp>
        <p:nvSpPr>
          <p:cNvPr id="8" name="Rectangle 7">
            <a:extLst>
              <a:ext uri="{FF2B5EF4-FFF2-40B4-BE49-F238E27FC236}">
                <a16:creationId xmlns:a16="http://schemas.microsoft.com/office/drawing/2014/main" id="{7A548C95-2A0E-44FF-8FF6-4F74F2F8E525}"/>
              </a:ext>
            </a:extLst>
          </p:cNvPr>
          <p:cNvSpPr/>
          <p:nvPr/>
        </p:nvSpPr>
        <p:spPr>
          <a:xfrm>
            <a:off x="4822581" y="2980593"/>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row: Bent-Up 13">
            <a:extLst>
              <a:ext uri="{FF2B5EF4-FFF2-40B4-BE49-F238E27FC236}">
                <a16:creationId xmlns:a16="http://schemas.microsoft.com/office/drawing/2014/main" id="{68388F7E-8467-4531-A9FD-724B0FE9EB1F}"/>
              </a:ext>
            </a:extLst>
          </p:cNvPr>
          <p:cNvSpPr/>
          <p:nvPr/>
        </p:nvSpPr>
        <p:spPr>
          <a:xfrm>
            <a:off x="7282961" y="4281854"/>
            <a:ext cx="4630615" cy="2265484"/>
          </a:xfrm>
          <a:prstGeom prst="bentUpArrow">
            <a:avLst>
              <a:gd name="adj1" fmla="val 17426"/>
              <a:gd name="adj2" fmla="val 18596"/>
              <a:gd name="adj3" fmla="val 2422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Bent-Up 14">
            <a:extLst>
              <a:ext uri="{FF2B5EF4-FFF2-40B4-BE49-F238E27FC236}">
                <a16:creationId xmlns:a16="http://schemas.microsoft.com/office/drawing/2014/main" id="{07969B10-915B-4C5B-ABA0-65D2840FAB6F}"/>
              </a:ext>
            </a:extLst>
          </p:cNvPr>
          <p:cNvSpPr/>
          <p:nvPr/>
        </p:nvSpPr>
        <p:spPr>
          <a:xfrm rot="10800000">
            <a:off x="363416" y="310662"/>
            <a:ext cx="4428392" cy="2669930"/>
          </a:xfrm>
          <a:prstGeom prst="bentUpArrow">
            <a:avLst>
              <a:gd name="adj1" fmla="val 17426"/>
              <a:gd name="adj2" fmla="val 15450"/>
              <a:gd name="adj3" fmla="val 2796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Bent-Up 15">
            <a:extLst>
              <a:ext uri="{FF2B5EF4-FFF2-40B4-BE49-F238E27FC236}">
                <a16:creationId xmlns:a16="http://schemas.microsoft.com/office/drawing/2014/main" id="{0E50F721-46B6-4898-BB97-DEF0675A8788}"/>
              </a:ext>
            </a:extLst>
          </p:cNvPr>
          <p:cNvSpPr/>
          <p:nvPr/>
        </p:nvSpPr>
        <p:spPr>
          <a:xfrm rot="5400000">
            <a:off x="1370133" y="3275136"/>
            <a:ext cx="2414955" cy="4428392"/>
          </a:xfrm>
          <a:prstGeom prst="bentUpArrow">
            <a:avLst>
              <a:gd name="adj1" fmla="val 1742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Bent-Up 16">
            <a:extLst>
              <a:ext uri="{FF2B5EF4-FFF2-40B4-BE49-F238E27FC236}">
                <a16:creationId xmlns:a16="http://schemas.microsoft.com/office/drawing/2014/main" id="{FD0A7AC3-0A1D-4E18-AB5A-075A8D8CEF7D}"/>
              </a:ext>
            </a:extLst>
          </p:cNvPr>
          <p:cNvSpPr/>
          <p:nvPr/>
        </p:nvSpPr>
        <p:spPr>
          <a:xfrm rot="16200000">
            <a:off x="8081596" y="-801568"/>
            <a:ext cx="2705102" cy="4630617"/>
          </a:xfrm>
          <a:prstGeom prst="bentUpArrow">
            <a:avLst>
              <a:gd name="adj1" fmla="val 1742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Bent-Up 19">
            <a:extLst>
              <a:ext uri="{FF2B5EF4-FFF2-40B4-BE49-F238E27FC236}">
                <a16:creationId xmlns:a16="http://schemas.microsoft.com/office/drawing/2014/main" id="{67FF0F66-9FFF-4773-B814-0960934C470A}"/>
              </a:ext>
            </a:extLst>
          </p:cNvPr>
          <p:cNvSpPr/>
          <p:nvPr/>
        </p:nvSpPr>
        <p:spPr>
          <a:xfrm rot="16200000" flipH="1">
            <a:off x="8009794" y="3390898"/>
            <a:ext cx="1861035" cy="3642947"/>
          </a:xfrm>
          <a:prstGeom prst="bentUpArrow">
            <a:avLst>
              <a:gd name="adj1" fmla="val 26402"/>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Bent-Up 20">
            <a:extLst>
              <a:ext uri="{FF2B5EF4-FFF2-40B4-BE49-F238E27FC236}">
                <a16:creationId xmlns:a16="http://schemas.microsoft.com/office/drawing/2014/main" id="{A1CB1B2E-F81E-425B-AE39-445CF85D0155}"/>
              </a:ext>
            </a:extLst>
          </p:cNvPr>
          <p:cNvSpPr/>
          <p:nvPr/>
        </p:nvSpPr>
        <p:spPr>
          <a:xfrm rot="10800000" flipH="1">
            <a:off x="7118838" y="1156187"/>
            <a:ext cx="3845170" cy="1767253"/>
          </a:xfrm>
          <a:prstGeom prst="bentUpArrow">
            <a:avLst>
              <a:gd name="adj1" fmla="val 31552"/>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Up 21">
            <a:extLst>
              <a:ext uri="{FF2B5EF4-FFF2-40B4-BE49-F238E27FC236}">
                <a16:creationId xmlns:a16="http://schemas.microsoft.com/office/drawing/2014/main" id="{502169AA-D807-4606-8D34-2EFC097E7550}"/>
              </a:ext>
            </a:extLst>
          </p:cNvPr>
          <p:cNvSpPr/>
          <p:nvPr/>
        </p:nvSpPr>
        <p:spPr>
          <a:xfrm flipH="1">
            <a:off x="975946" y="4281854"/>
            <a:ext cx="3842239" cy="1538653"/>
          </a:xfrm>
          <a:prstGeom prst="bentUpArrow">
            <a:avLst>
              <a:gd name="adj1" fmla="val 3228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Bent-Up 22">
            <a:extLst>
              <a:ext uri="{FF2B5EF4-FFF2-40B4-BE49-F238E27FC236}">
                <a16:creationId xmlns:a16="http://schemas.microsoft.com/office/drawing/2014/main" id="{003EDCA1-265C-4107-9FAF-7167E61898B9}"/>
              </a:ext>
            </a:extLst>
          </p:cNvPr>
          <p:cNvSpPr/>
          <p:nvPr/>
        </p:nvSpPr>
        <p:spPr>
          <a:xfrm rot="5400000" flipH="1">
            <a:off x="2141662" y="182445"/>
            <a:ext cx="1982659" cy="3370386"/>
          </a:xfrm>
          <a:prstGeom prst="bentUpArrow">
            <a:avLst>
              <a:gd name="adj1" fmla="val 28069"/>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Arrow: Up 24">
            <a:extLst>
              <a:ext uri="{FF2B5EF4-FFF2-40B4-BE49-F238E27FC236}">
                <a16:creationId xmlns:a16="http://schemas.microsoft.com/office/drawing/2014/main" id="{C566B0DD-E481-4FFA-B616-DD82F7AB3132}"/>
              </a:ext>
            </a:extLst>
          </p:cNvPr>
          <p:cNvSpPr/>
          <p:nvPr/>
        </p:nvSpPr>
        <p:spPr>
          <a:xfrm>
            <a:off x="4870938" y="1497624"/>
            <a:ext cx="729761" cy="136866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Arrow: Up 25">
            <a:extLst>
              <a:ext uri="{FF2B5EF4-FFF2-40B4-BE49-F238E27FC236}">
                <a16:creationId xmlns:a16="http://schemas.microsoft.com/office/drawing/2014/main" id="{52346303-9FCB-4B3E-954A-FEDB677D5F52}"/>
              </a:ext>
            </a:extLst>
          </p:cNvPr>
          <p:cNvSpPr/>
          <p:nvPr/>
        </p:nvSpPr>
        <p:spPr>
          <a:xfrm>
            <a:off x="6202974" y="4167555"/>
            <a:ext cx="729761" cy="119282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Arrow: Down 26">
            <a:extLst>
              <a:ext uri="{FF2B5EF4-FFF2-40B4-BE49-F238E27FC236}">
                <a16:creationId xmlns:a16="http://schemas.microsoft.com/office/drawing/2014/main" id="{1F11E1E3-5CD1-4B93-AF18-3EDAF0EA5930}"/>
              </a:ext>
            </a:extLst>
          </p:cNvPr>
          <p:cNvSpPr/>
          <p:nvPr/>
        </p:nvSpPr>
        <p:spPr>
          <a:xfrm>
            <a:off x="6182456" y="1585546"/>
            <a:ext cx="729760" cy="12807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Arrow: Down 27">
            <a:extLst>
              <a:ext uri="{FF2B5EF4-FFF2-40B4-BE49-F238E27FC236}">
                <a16:creationId xmlns:a16="http://schemas.microsoft.com/office/drawing/2014/main" id="{A958FAD5-C2C4-4377-90CB-840C71394F3E}"/>
              </a:ext>
            </a:extLst>
          </p:cNvPr>
          <p:cNvSpPr/>
          <p:nvPr/>
        </p:nvSpPr>
        <p:spPr>
          <a:xfrm>
            <a:off x="5037258" y="4208588"/>
            <a:ext cx="729760" cy="11517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Arrow: Right 28">
            <a:extLst>
              <a:ext uri="{FF2B5EF4-FFF2-40B4-BE49-F238E27FC236}">
                <a16:creationId xmlns:a16="http://schemas.microsoft.com/office/drawing/2014/main" id="{97DFEF9F-6388-4565-9753-E65E5D86E3D5}"/>
              </a:ext>
            </a:extLst>
          </p:cNvPr>
          <p:cNvSpPr/>
          <p:nvPr/>
        </p:nvSpPr>
        <p:spPr>
          <a:xfrm>
            <a:off x="7118838" y="3578469"/>
            <a:ext cx="2449388" cy="7033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Arrow: Right 29">
            <a:extLst>
              <a:ext uri="{FF2B5EF4-FFF2-40B4-BE49-F238E27FC236}">
                <a16:creationId xmlns:a16="http://schemas.microsoft.com/office/drawing/2014/main" id="{495BAFD6-7BFB-46BA-9062-065EB1B49C2B}"/>
              </a:ext>
            </a:extLst>
          </p:cNvPr>
          <p:cNvSpPr/>
          <p:nvPr/>
        </p:nvSpPr>
        <p:spPr>
          <a:xfrm>
            <a:off x="2455255" y="2889738"/>
            <a:ext cx="2325565" cy="7033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Arrow: Left 30">
            <a:extLst>
              <a:ext uri="{FF2B5EF4-FFF2-40B4-BE49-F238E27FC236}">
                <a16:creationId xmlns:a16="http://schemas.microsoft.com/office/drawing/2014/main" id="{E71A66D6-2864-4918-B6FF-DCC96735A911}"/>
              </a:ext>
            </a:extLst>
          </p:cNvPr>
          <p:cNvSpPr/>
          <p:nvPr/>
        </p:nvSpPr>
        <p:spPr>
          <a:xfrm>
            <a:off x="2443527" y="3494946"/>
            <a:ext cx="2301389" cy="68873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Arrow: Left 31">
            <a:extLst>
              <a:ext uri="{FF2B5EF4-FFF2-40B4-BE49-F238E27FC236}">
                <a16:creationId xmlns:a16="http://schemas.microsoft.com/office/drawing/2014/main" id="{55CC3DA5-DDBE-4FFA-8939-8895B81C74F2}"/>
              </a:ext>
            </a:extLst>
          </p:cNvPr>
          <p:cNvSpPr/>
          <p:nvPr/>
        </p:nvSpPr>
        <p:spPr>
          <a:xfrm>
            <a:off x="7010400" y="3042136"/>
            <a:ext cx="2557826" cy="68873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F0359A9A-561E-43D4-830B-DC906A837F25}"/>
              </a:ext>
            </a:extLst>
          </p:cNvPr>
          <p:cNvSpPr txBox="1"/>
          <p:nvPr/>
        </p:nvSpPr>
        <p:spPr>
          <a:xfrm>
            <a:off x="506266" y="6073992"/>
            <a:ext cx="3874522" cy="369332"/>
          </a:xfrm>
          <a:prstGeom prst="rect">
            <a:avLst/>
          </a:prstGeom>
          <a:noFill/>
        </p:spPr>
        <p:txBody>
          <a:bodyPr wrap="none" rtlCol="0">
            <a:spAutoFit/>
          </a:bodyPr>
          <a:lstStyle/>
          <a:p>
            <a:r>
              <a:rPr lang="en-US" dirty="0">
                <a:solidFill>
                  <a:srgbClr val="FF0000"/>
                </a:solidFill>
              </a:rPr>
              <a:t>Land, Labor, Capital, Entrepreneurship</a:t>
            </a:r>
          </a:p>
        </p:txBody>
      </p:sp>
      <p:sp>
        <p:nvSpPr>
          <p:cNvPr id="24" name="TextBox 23">
            <a:extLst>
              <a:ext uri="{FF2B5EF4-FFF2-40B4-BE49-F238E27FC236}">
                <a16:creationId xmlns:a16="http://schemas.microsoft.com/office/drawing/2014/main" id="{79D84759-410F-402D-B285-4542BD01A174}"/>
              </a:ext>
            </a:extLst>
          </p:cNvPr>
          <p:cNvSpPr txBox="1"/>
          <p:nvPr/>
        </p:nvSpPr>
        <p:spPr>
          <a:xfrm>
            <a:off x="7630965" y="6142890"/>
            <a:ext cx="3874522" cy="369332"/>
          </a:xfrm>
          <a:prstGeom prst="rect">
            <a:avLst/>
          </a:prstGeom>
          <a:noFill/>
        </p:spPr>
        <p:txBody>
          <a:bodyPr wrap="none" rtlCol="0">
            <a:spAutoFit/>
          </a:bodyPr>
          <a:lstStyle/>
          <a:p>
            <a:r>
              <a:rPr lang="en-US" dirty="0">
                <a:solidFill>
                  <a:srgbClr val="FF0000"/>
                </a:solidFill>
              </a:rPr>
              <a:t>Land, Labor, Capital, Entrepreneurship</a:t>
            </a:r>
          </a:p>
        </p:txBody>
      </p:sp>
    </p:spTree>
    <p:extLst>
      <p:ext uri="{BB962C8B-B14F-4D97-AF65-F5344CB8AC3E}">
        <p14:creationId xmlns:p14="http://schemas.microsoft.com/office/powerpoint/2010/main" val="3144973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4">
                                            <p:txEl>
                                              <p:pRg st="0" end="0"/>
                                            </p:txEl>
                                          </p:spTgt>
                                        </p:tgtEl>
                                        <p:attrNameLst>
                                          <p:attrName>style.visibility</p:attrName>
                                        </p:attrNameLst>
                                      </p:cBhvr>
                                      <p:to>
                                        <p:strVal val="visible"/>
                                      </p:to>
                                    </p:set>
                                    <p:animEffect transition="in" filter="fade">
                                      <p:cBhvr>
                                        <p:cTn id="14" dur="1000"/>
                                        <p:tgtEl>
                                          <p:spTgt spid="24">
                                            <p:txEl>
                                              <p:pRg st="0" end="0"/>
                                            </p:txEl>
                                          </p:spTgt>
                                        </p:tgtEl>
                                      </p:cBhvr>
                                    </p:animEffect>
                                    <p:anim calcmode="lin" valueType="num">
                                      <p:cBhvr>
                                        <p:cTn id="15" dur="1000" fill="hold"/>
                                        <p:tgtEl>
                                          <p:spTgt spid="24">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2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D50AF-36A7-46B2-9ACA-2B1681C62EAC}"/>
              </a:ext>
            </a:extLst>
          </p:cNvPr>
          <p:cNvSpPr>
            <a:spLocks noGrp="1"/>
          </p:cNvSpPr>
          <p:nvPr>
            <p:ph type="ctrTitle"/>
          </p:nvPr>
        </p:nvSpPr>
        <p:spPr>
          <a:xfrm>
            <a:off x="1348154" y="1143456"/>
            <a:ext cx="9144000" cy="4571088"/>
          </a:xfrm>
        </p:spPr>
        <p:txBody>
          <a:bodyPr>
            <a:normAutofit fontScale="90000"/>
          </a:bodyPr>
          <a:lstStyle/>
          <a:p>
            <a:r>
              <a:rPr lang="en-US" dirty="0">
                <a:latin typeface="+mn-lt"/>
              </a:rPr>
              <a:t>All of the factors are “owned” by the households.  They sell these factors to the businesses.</a:t>
            </a:r>
            <a:br>
              <a:rPr lang="en-US" dirty="0">
                <a:latin typeface="+mn-lt"/>
              </a:rPr>
            </a:br>
            <a:br>
              <a:rPr lang="en-US" dirty="0">
                <a:latin typeface="+mn-lt"/>
              </a:rPr>
            </a:br>
            <a:r>
              <a:rPr lang="en-US" dirty="0">
                <a:latin typeface="+mn-lt"/>
              </a:rPr>
              <a:t>The payments for these factors have specific names. </a:t>
            </a:r>
          </a:p>
        </p:txBody>
      </p:sp>
    </p:spTree>
    <p:extLst>
      <p:ext uri="{BB962C8B-B14F-4D97-AF65-F5344CB8AC3E}">
        <p14:creationId xmlns:p14="http://schemas.microsoft.com/office/powerpoint/2010/main" val="27978472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D50AF-36A7-46B2-9ACA-2B1681C62EAC}"/>
              </a:ext>
            </a:extLst>
          </p:cNvPr>
          <p:cNvSpPr>
            <a:spLocks noGrp="1"/>
          </p:cNvSpPr>
          <p:nvPr>
            <p:ph type="ctrTitle"/>
          </p:nvPr>
        </p:nvSpPr>
        <p:spPr>
          <a:xfrm>
            <a:off x="578826" y="1142999"/>
            <a:ext cx="11034347" cy="3876497"/>
          </a:xfrm>
        </p:spPr>
        <p:txBody>
          <a:bodyPr>
            <a:normAutofit/>
          </a:bodyPr>
          <a:lstStyle/>
          <a:p>
            <a:r>
              <a:rPr lang="en-US" sz="4800" dirty="0">
                <a:latin typeface="+mn-lt"/>
              </a:rPr>
              <a:t>The payment for land is </a:t>
            </a:r>
            <a:r>
              <a:rPr lang="en-US" sz="4800" u="sng" dirty="0">
                <a:latin typeface="+mn-lt"/>
              </a:rPr>
              <a:t>rent</a:t>
            </a:r>
            <a:r>
              <a:rPr lang="en-US" sz="4800" dirty="0">
                <a:latin typeface="+mn-lt"/>
              </a:rPr>
              <a:t>.</a:t>
            </a:r>
            <a:br>
              <a:rPr lang="en-US" sz="4800" dirty="0">
                <a:latin typeface="+mn-lt"/>
              </a:rPr>
            </a:br>
            <a:r>
              <a:rPr lang="en-US" sz="4800" dirty="0">
                <a:latin typeface="+mn-lt"/>
              </a:rPr>
              <a:t>The payment for labor is </a:t>
            </a:r>
            <a:r>
              <a:rPr lang="en-US" sz="4800" u="sng" dirty="0">
                <a:latin typeface="+mn-lt"/>
              </a:rPr>
              <a:t>wages</a:t>
            </a:r>
            <a:r>
              <a:rPr lang="en-US" sz="4800" dirty="0">
                <a:latin typeface="+mn-lt"/>
              </a:rPr>
              <a:t>.</a:t>
            </a:r>
            <a:br>
              <a:rPr lang="en-US" sz="4800" dirty="0">
                <a:latin typeface="+mn-lt"/>
              </a:rPr>
            </a:br>
            <a:r>
              <a:rPr lang="en-US" sz="4800" dirty="0">
                <a:latin typeface="+mn-lt"/>
              </a:rPr>
              <a:t>The payment for capital is </a:t>
            </a:r>
            <a:r>
              <a:rPr lang="en-US" sz="4800" u="sng" dirty="0">
                <a:latin typeface="+mn-lt"/>
              </a:rPr>
              <a:t>interest</a:t>
            </a:r>
            <a:r>
              <a:rPr lang="en-US" sz="4800" dirty="0">
                <a:latin typeface="+mn-lt"/>
              </a:rPr>
              <a:t>.</a:t>
            </a:r>
            <a:br>
              <a:rPr lang="en-US" sz="4800" dirty="0">
                <a:latin typeface="+mn-lt"/>
              </a:rPr>
            </a:br>
            <a:r>
              <a:rPr lang="en-US" sz="4800" dirty="0">
                <a:latin typeface="+mn-lt"/>
              </a:rPr>
              <a:t>The payment to the entrepreneur is </a:t>
            </a:r>
            <a:r>
              <a:rPr lang="en-US" sz="4800" u="sng" dirty="0">
                <a:latin typeface="+mn-lt"/>
              </a:rPr>
              <a:t>profit</a:t>
            </a:r>
            <a:r>
              <a:rPr lang="en-US" sz="4800" dirty="0">
                <a:latin typeface="+mn-lt"/>
              </a:rPr>
              <a:t>.</a:t>
            </a:r>
          </a:p>
        </p:txBody>
      </p:sp>
    </p:spTree>
    <p:extLst>
      <p:ext uri="{BB962C8B-B14F-4D97-AF65-F5344CB8AC3E}">
        <p14:creationId xmlns:p14="http://schemas.microsoft.com/office/powerpoint/2010/main" val="16200264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C6FF822-BF39-491B-945D-706E8773B18E}"/>
              </a:ext>
            </a:extLst>
          </p:cNvPr>
          <p:cNvSpPr/>
          <p:nvPr/>
        </p:nvSpPr>
        <p:spPr>
          <a:xfrm>
            <a:off x="291612" y="2980593"/>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Households</a:t>
            </a:r>
          </a:p>
        </p:txBody>
      </p:sp>
      <p:sp>
        <p:nvSpPr>
          <p:cNvPr id="5" name="Rectangle 4">
            <a:extLst>
              <a:ext uri="{FF2B5EF4-FFF2-40B4-BE49-F238E27FC236}">
                <a16:creationId xmlns:a16="http://schemas.microsoft.com/office/drawing/2014/main" id="{03BAB7D4-1148-45F3-9788-D38567B1A885}"/>
              </a:ext>
            </a:extLst>
          </p:cNvPr>
          <p:cNvSpPr/>
          <p:nvPr/>
        </p:nvSpPr>
        <p:spPr>
          <a:xfrm>
            <a:off x="9621715" y="2980593"/>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Businesses</a:t>
            </a:r>
          </a:p>
        </p:txBody>
      </p:sp>
      <p:sp>
        <p:nvSpPr>
          <p:cNvPr id="6" name="Rectangle 5">
            <a:extLst>
              <a:ext uri="{FF2B5EF4-FFF2-40B4-BE49-F238E27FC236}">
                <a16:creationId xmlns:a16="http://schemas.microsoft.com/office/drawing/2014/main" id="{0EBB080A-7B1C-4FF7-94E9-0DDCFCF17F46}"/>
              </a:ext>
            </a:extLst>
          </p:cNvPr>
          <p:cNvSpPr/>
          <p:nvPr/>
        </p:nvSpPr>
        <p:spPr>
          <a:xfrm>
            <a:off x="4900246" y="310662"/>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p>
        </p:txBody>
      </p:sp>
      <p:sp>
        <p:nvSpPr>
          <p:cNvPr id="7" name="Rectangle 6">
            <a:extLst>
              <a:ext uri="{FF2B5EF4-FFF2-40B4-BE49-F238E27FC236}">
                <a16:creationId xmlns:a16="http://schemas.microsoft.com/office/drawing/2014/main" id="{F3EFA61A-1E7C-4DB0-BD5A-CF4DBE41A05E}"/>
              </a:ext>
            </a:extLst>
          </p:cNvPr>
          <p:cNvSpPr/>
          <p:nvPr/>
        </p:nvSpPr>
        <p:spPr>
          <a:xfrm>
            <a:off x="4900246" y="5360376"/>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Factor Market</a:t>
            </a:r>
          </a:p>
        </p:txBody>
      </p:sp>
      <p:sp>
        <p:nvSpPr>
          <p:cNvPr id="8" name="Rectangle 7">
            <a:extLst>
              <a:ext uri="{FF2B5EF4-FFF2-40B4-BE49-F238E27FC236}">
                <a16:creationId xmlns:a16="http://schemas.microsoft.com/office/drawing/2014/main" id="{7A548C95-2A0E-44FF-8FF6-4F74F2F8E525}"/>
              </a:ext>
            </a:extLst>
          </p:cNvPr>
          <p:cNvSpPr/>
          <p:nvPr/>
        </p:nvSpPr>
        <p:spPr>
          <a:xfrm>
            <a:off x="4822581" y="2980593"/>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row: Bent-Up 13">
            <a:extLst>
              <a:ext uri="{FF2B5EF4-FFF2-40B4-BE49-F238E27FC236}">
                <a16:creationId xmlns:a16="http://schemas.microsoft.com/office/drawing/2014/main" id="{68388F7E-8467-4531-A9FD-724B0FE9EB1F}"/>
              </a:ext>
            </a:extLst>
          </p:cNvPr>
          <p:cNvSpPr/>
          <p:nvPr/>
        </p:nvSpPr>
        <p:spPr>
          <a:xfrm>
            <a:off x="7282961" y="4281854"/>
            <a:ext cx="4630615" cy="2265484"/>
          </a:xfrm>
          <a:prstGeom prst="bentUpArrow">
            <a:avLst>
              <a:gd name="adj1" fmla="val 17426"/>
              <a:gd name="adj2" fmla="val 18596"/>
              <a:gd name="adj3" fmla="val 2422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Bent-Up 14">
            <a:extLst>
              <a:ext uri="{FF2B5EF4-FFF2-40B4-BE49-F238E27FC236}">
                <a16:creationId xmlns:a16="http://schemas.microsoft.com/office/drawing/2014/main" id="{07969B10-915B-4C5B-ABA0-65D2840FAB6F}"/>
              </a:ext>
            </a:extLst>
          </p:cNvPr>
          <p:cNvSpPr/>
          <p:nvPr/>
        </p:nvSpPr>
        <p:spPr>
          <a:xfrm rot="10800000">
            <a:off x="363416" y="310662"/>
            <a:ext cx="4428392" cy="2669930"/>
          </a:xfrm>
          <a:prstGeom prst="bentUpArrow">
            <a:avLst>
              <a:gd name="adj1" fmla="val 17426"/>
              <a:gd name="adj2" fmla="val 15450"/>
              <a:gd name="adj3" fmla="val 2796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Bent-Up 15">
            <a:extLst>
              <a:ext uri="{FF2B5EF4-FFF2-40B4-BE49-F238E27FC236}">
                <a16:creationId xmlns:a16="http://schemas.microsoft.com/office/drawing/2014/main" id="{0E50F721-46B6-4898-BB97-DEF0675A8788}"/>
              </a:ext>
            </a:extLst>
          </p:cNvPr>
          <p:cNvSpPr/>
          <p:nvPr/>
        </p:nvSpPr>
        <p:spPr>
          <a:xfrm rot="5400000">
            <a:off x="1370133" y="3275136"/>
            <a:ext cx="2414955" cy="4428392"/>
          </a:xfrm>
          <a:prstGeom prst="bentUpArrow">
            <a:avLst>
              <a:gd name="adj1" fmla="val 1742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Bent-Up 16">
            <a:extLst>
              <a:ext uri="{FF2B5EF4-FFF2-40B4-BE49-F238E27FC236}">
                <a16:creationId xmlns:a16="http://schemas.microsoft.com/office/drawing/2014/main" id="{FD0A7AC3-0A1D-4E18-AB5A-075A8D8CEF7D}"/>
              </a:ext>
            </a:extLst>
          </p:cNvPr>
          <p:cNvSpPr/>
          <p:nvPr/>
        </p:nvSpPr>
        <p:spPr>
          <a:xfrm rot="16200000">
            <a:off x="8081596" y="-801568"/>
            <a:ext cx="2705102" cy="4630617"/>
          </a:xfrm>
          <a:prstGeom prst="bentUpArrow">
            <a:avLst>
              <a:gd name="adj1" fmla="val 1742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Bent-Up 19">
            <a:extLst>
              <a:ext uri="{FF2B5EF4-FFF2-40B4-BE49-F238E27FC236}">
                <a16:creationId xmlns:a16="http://schemas.microsoft.com/office/drawing/2014/main" id="{67FF0F66-9FFF-4773-B814-0960934C470A}"/>
              </a:ext>
            </a:extLst>
          </p:cNvPr>
          <p:cNvSpPr/>
          <p:nvPr/>
        </p:nvSpPr>
        <p:spPr>
          <a:xfrm rot="16200000" flipH="1">
            <a:off x="8009794" y="3390898"/>
            <a:ext cx="1861035" cy="3642947"/>
          </a:xfrm>
          <a:prstGeom prst="bentUpArrow">
            <a:avLst>
              <a:gd name="adj1" fmla="val 26402"/>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Bent-Up 20">
            <a:extLst>
              <a:ext uri="{FF2B5EF4-FFF2-40B4-BE49-F238E27FC236}">
                <a16:creationId xmlns:a16="http://schemas.microsoft.com/office/drawing/2014/main" id="{A1CB1B2E-F81E-425B-AE39-445CF85D0155}"/>
              </a:ext>
            </a:extLst>
          </p:cNvPr>
          <p:cNvSpPr/>
          <p:nvPr/>
        </p:nvSpPr>
        <p:spPr>
          <a:xfrm rot="10800000" flipH="1">
            <a:off x="7118838" y="1156187"/>
            <a:ext cx="3845170" cy="1767253"/>
          </a:xfrm>
          <a:prstGeom prst="bentUpArrow">
            <a:avLst>
              <a:gd name="adj1" fmla="val 31552"/>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Up 21">
            <a:extLst>
              <a:ext uri="{FF2B5EF4-FFF2-40B4-BE49-F238E27FC236}">
                <a16:creationId xmlns:a16="http://schemas.microsoft.com/office/drawing/2014/main" id="{502169AA-D807-4606-8D34-2EFC097E7550}"/>
              </a:ext>
            </a:extLst>
          </p:cNvPr>
          <p:cNvSpPr/>
          <p:nvPr/>
        </p:nvSpPr>
        <p:spPr>
          <a:xfrm flipH="1">
            <a:off x="975946" y="4281854"/>
            <a:ext cx="3842239" cy="1538653"/>
          </a:xfrm>
          <a:prstGeom prst="bentUpArrow">
            <a:avLst>
              <a:gd name="adj1" fmla="val 3228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Bent-Up 22">
            <a:extLst>
              <a:ext uri="{FF2B5EF4-FFF2-40B4-BE49-F238E27FC236}">
                <a16:creationId xmlns:a16="http://schemas.microsoft.com/office/drawing/2014/main" id="{003EDCA1-265C-4107-9FAF-7167E61898B9}"/>
              </a:ext>
            </a:extLst>
          </p:cNvPr>
          <p:cNvSpPr/>
          <p:nvPr/>
        </p:nvSpPr>
        <p:spPr>
          <a:xfrm rot="5400000" flipH="1">
            <a:off x="2141662" y="182445"/>
            <a:ext cx="1982659" cy="3370386"/>
          </a:xfrm>
          <a:prstGeom prst="bentUpArrow">
            <a:avLst>
              <a:gd name="adj1" fmla="val 28069"/>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Arrow: Up 24">
            <a:extLst>
              <a:ext uri="{FF2B5EF4-FFF2-40B4-BE49-F238E27FC236}">
                <a16:creationId xmlns:a16="http://schemas.microsoft.com/office/drawing/2014/main" id="{C566B0DD-E481-4FFA-B616-DD82F7AB3132}"/>
              </a:ext>
            </a:extLst>
          </p:cNvPr>
          <p:cNvSpPr/>
          <p:nvPr/>
        </p:nvSpPr>
        <p:spPr>
          <a:xfrm>
            <a:off x="4870938" y="1497624"/>
            <a:ext cx="729761" cy="136866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Arrow: Up 25">
            <a:extLst>
              <a:ext uri="{FF2B5EF4-FFF2-40B4-BE49-F238E27FC236}">
                <a16:creationId xmlns:a16="http://schemas.microsoft.com/office/drawing/2014/main" id="{52346303-9FCB-4B3E-954A-FEDB677D5F52}"/>
              </a:ext>
            </a:extLst>
          </p:cNvPr>
          <p:cNvSpPr/>
          <p:nvPr/>
        </p:nvSpPr>
        <p:spPr>
          <a:xfrm>
            <a:off x="6202974" y="4167555"/>
            <a:ext cx="729761" cy="119282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Arrow: Down 26">
            <a:extLst>
              <a:ext uri="{FF2B5EF4-FFF2-40B4-BE49-F238E27FC236}">
                <a16:creationId xmlns:a16="http://schemas.microsoft.com/office/drawing/2014/main" id="{1F11E1E3-5CD1-4B93-AF18-3EDAF0EA5930}"/>
              </a:ext>
            </a:extLst>
          </p:cNvPr>
          <p:cNvSpPr/>
          <p:nvPr/>
        </p:nvSpPr>
        <p:spPr>
          <a:xfrm>
            <a:off x="6182456" y="1585546"/>
            <a:ext cx="729760" cy="12807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Arrow: Down 27">
            <a:extLst>
              <a:ext uri="{FF2B5EF4-FFF2-40B4-BE49-F238E27FC236}">
                <a16:creationId xmlns:a16="http://schemas.microsoft.com/office/drawing/2014/main" id="{A958FAD5-C2C4-4377-90CB-840C71394F3E}"/>
              </a:ext>
            </a:extLst>
          </p:cNvPr>
          <p:cNvSpPr/>
          <p:nvPr/>
        </p:nvSpPr>
        <p:spPr>
          <a:xfrm>
            <a:off x="5037258" y="4208588"/>
            <a:ext cx="729760" cy="11517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Arrow: Right 28">
            <a:extLst>
              <a:ext uri="{FF2B5EF4-FFF2-40B4-BE49-F238E27FC236}">
                <a16:creationId xmlns:a16="http://schemas.microsoft.com/office/drawing/2014/main" id="{97DFEF9F-6388-4565-9753-E65E5D86E3D5}"/>
              </a:ext>
            </a:extLst>
          </p:cNvPr>
          <p:cNvSpPr/>
          <p:nvPr/>
        </p:nvSpPr>
        <p:spPr>
          <a:xfrm>
            <a:off x="7118838" y="3578469"/>
            <a:ext cx="2449388" cy="7033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Arrow: Right 29">
            <a:extLst>
              <a:ext uri="{FF2B5EF4-FFF2-40B4-BE49-F238E27FC236}">
                <a16:creationId xmlns:a16="http://schemas.microsoft.com/office/drawing/2014/main" id="{495BAFD6-7BFB-46BA-9062-065EB1B49C2B}"/>
              </a:ext>
            </a:extLst>
          </p:cNvPr>
          <p:cNvSpPr/>
          <p:nvPr/>
        </p:nvSpPr>
        <p:spPr>
          <a:xfrm>
            <a:off x="2455255" y="2889738"/>
            <a:ext cx="2325565" cy="7033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Arrow: Left 30">
            <a:extLst>
              <a:ext uri="{FF2B5EF4-FFF2-40B4-BE49-F238E27FC236}">
                <a16:creationId xmlns:a16="http://schemas.microsoft.com/office/drawing/2014/main" id="{E71A66D6-2864-4918-B6FF-DCC96735A911}"/>
              </a:ext>
            </a:extLst>
          </p:cNvPr>
          <p:cNvSpPr/>
          <p:nvPr/>
        </p:nvSpPr>
        <p:spPr>
          <a:xfrm>
            <a:off x="2443527" y="3494946"/>
            <a:ext cx="2301389" cy="68873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Arrow: Left 31">
            <a:extLst>
              <a:ext uri="{FF2B5EF4-FFF2-40B4-BE49-F238E27FC236}">
                <a16:creationId xmlns:a16="http://schemas.microsoft.com/office/drawing/2014/main" id="{55CC3DA5-DDBE-4FFA-8939-8895B81C74F2}"/>
              </a:ext>
            </a:extLst>
          </p:cNvPr>
          <p:cNvSpPr/>
          <p:nvPr/>
        </p:nvSpPr>
        <p:spPr>
          <a:xfrm>
            <a:off x="7010400" y="3042136"/>
            <a:ext cx="2557826" cy="68873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F0359A9A-561E-43D4-830B-DC906A837F25}"/>
              </a:ext>
            </a:extLst>
          </p:cNvPr>
          <p:cNvSpPr txBox="1"/>
          <p:nvPr/>
        </p:nvSpPr>
        <p:spPr>
          <a:xfrm>
            <a:off x="506266" y="6073992"/>
            <a:ext cx="3874522" cy="369332"/>
          </a:xfrm>
          <a:prstGeom prst="rect">
            <a:avLst/>
          </a:prstGeom>
          <a:noFill/>
        </p:spPr>
        <p:txBody>
          <a:bodyPr wrap="none" rtlCol="0">
            <a:spAutoFit/>
          </a:bodyPr>
          <a:lstStyle/>
          <a:p>
            <a:r>
              <a:rPr lang="en-US" dirty="0">
                <a:solidFill>
                  <a:schemeClr val="bg1"/>
                </a:solidFill>
              </a:rPr>
              <a:t>Land, Labor, Capital, Entrepreneurship</a:t>
            </a:r>
          </a:p>
        </p:txBody>
      </p:sp>
      <p:sp>
        <p:nvSpPr>
          <p:cNvPr id="24" name="TextBox 23">
            <a:extLst>
              <a:ext uri="{FF2B5EF4-FFF2-40B4-BE49-F238E27FC236}">
                <a16:creationId xmlns:a16="http://schemas.microsoft.com/office/drawing/2014/main" id="{79D84759-410F-402D-B285-4542BD01A174}"/>
              </a:ext>
            </a:extLst>
          </p:cNvPr>
          <p:cNvSpPr txBox="1"/>
          <p:nvPr/>
        </p:nvSpPr>
        <p:spPr>
          <a:xfrm>
            <a:off x="7630965" y="6142890"/>
            <a:ext cx="3874522" cy="369332"/>
          </a:xfrm>
          <a:prstGeom prst="rect">
            <a:avLst/>
          </a:prstGeom>
          <a:noFill/>
        </p:spPr>
        <p:txBody>
          <a:bodyPr wrap="none" rtlCol="0">
            <a:spAutoFit/>
          </a:bodyPr>
          <a:lstStyle/>
          <a:p>
            <a:r>
              <a:rPr lang="en-US" dirty="0">
                <a:solidFill>
                  <a:schemeClr val="bg1"/>
                </a:solidFill>
              </a:rPr>
              <a:t>Land, Labor, Capital, Entrepreneurship</a:t>
            </a:r>
          </a:p>
        </p:txBody>
      </p:sp>
      <p:sp>
        <p:nvSpPr>
          <p:cNvPr id="3" name="TextBox 2">
            <a:extLst>
              <a:ext uri="{FF2B5EF4-FFF2-40B4-BE49-F238E27FC236}">
                <a16:creationId xmlns:a16="http://schemas.microsoft.com/office/drawing/2014/main" id="{E5100D7A-777A-4DB7-B8B7-9EA6F65596C8}"/>
              </a:ext>
            </a:extLst>
          </p:cNvPr>
          <p:cNvSpPr txBox="1"/>
          <p:nvPr/>
        </p:nvSpPr>
        <p:spPr>
          <a:xfrm>
            <a:off x="1346689" y="5360376"/>
            <a:ext cx="2774606" cy="369332"/>
          </a:xfrm>
          <a:prstGeom prst="rect">
            <a:avLst/>
          </a:prstGeom>
          <a:noFill/>
        </p:spPr>
        <p:txBody>
          <a:bodyPr wrap="none" rtlCol="0">
            <a:spAutoFit/>
          </a:bodyPr>
          <a:lstStyle/>
          <a:p>
            <a:r>
              <a:rPr lang="en-US" dirty="0">
                <a:solidFill>
                  <a:srgbClr val="FF0000"/>
                </a:solidFill>
              </a:rPr>
              <a:t>Rent, wages, interest, profit</a:t>
            </a:r>
          </a:p>
        </p:txBody>
      </p:sp>
      <p:sp>
        <p:nvSpPr>
          <p:cNvPr id="33" name="TextBox 32">
            <a:extLst>
              <a:ext uri="{FF2B5EF4-FFF2-40B4-BE49-F238E27FC236}">
                <a16:creationId xmlns:a16="http://schemas.microsoft.com/office/drawing/2014/main" id="{F3E7F3EA-FCED-40AE-BF88-4561B4168A7F}"/>
              </a:ext>
            </a:extLst>
          </p:cNvPr>
          <p:cNvSpPr txBox="1"/>
          <p:nvPr/>
        </p:nvSpPr>
        <p:spPr>
          <a:xfrm>
            <a:off x="7724043" y="5613780"/>
            <a:ext cx="2774606" cy="369332"/>
          </a:xfrm>
          <a:prstGeom prst="rect">
            <a:avLst/>
          </a:prstGeom>
          <a:noFill/>
        </p:spPr>
        <p:txBody>
          <a:bodyPr wrap="none" rtlCol="0">
            <a:spAutoFit/>
          </a:bodyPr>
          <a:lstStyle/>
          <a:p>
            <a:r>
              <a:rPr lang="en-US" dirty="0">
                <a:solidFill>
                  <a:srgbClr val="FF0000"/>
                </a:solidFill>
              </a:rPr>
              <a:t>Rent, wages, interest, profit</a:t>
            </a:r>
          </a:p>
        </p:txBody>
      </p:sp>
    </p:spTree>
    <p:extLst>
      <p:ext uri="{BB962C8B-B14F-4D97-AF65-F5344CB8AC3E}">
        <p14:creationId xmlns:p14="http://schemas.microsoft.com/office/powerpoint/2010/main" val="1384201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1000"/>
                                        <p:tgtEl>
                                          <p:spTgt spid="33"/>
                                        </p:tgtEl>
                                      </p:cBhvr>
                                    </p:animEffect>
                                    <p:anim calcmode="lin" valueType="num">
                                      <p:cBhvr>
                                        <p:cTn id="8" dur="1000" fill="hold"/>
                                        <p:tgtEl>
                                          <p:spTgt spid="33"/>
                                        </p:tgtEl>
                                        <p:attrNameLst>
                                          <p:attrName>ppt_x</p:attrName>
                                        </p:attrNameLst>
                                      </p:cBhvr>
                                      <p:tavLst>
                                        <p:tav tm="0">
                                          <p:val>
                                            <p:strVal val="#ppt_x"/>
                                          </p:val>
                                        </p:tav>
                                        <p:tav tm="100000">
                                          <p:val>
                                            <p:strVal val="#ppt_x"/>
                                          </p:val>
                                        </p:tav>
                                      </p:tavLst>
                                    </p:anim>
                                    <p:anim calcmode="lin" valueType="num">
                                      <p:cBhvr>
                                        <p:cTn id="9"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D50AF-36A7-46B2-9ACA-2B1681C62EAC}"/>
              </a:ext>
            </a:extLst>
          </p:cNvPr>
          <p:cNvSpPr>
            <a:spLocks noGrp="1"/>
          </p:cNvSpPr>
          <p:nvPr>
            <p:ph type="ctrTitle"/>
          </p:nvPr>
        </p:nvSpPr>
        <p:spPr>
          <a:xfrm>
            <a:off x="578826" y="1987061"/>
            <a:ext cx="11034347" cy="2311465"/>
          </a:xfrm>
        </p:spPr>
        <p:txBody>
          <a:bodyPr>
            <a:normAutofit/>
          </a:bodyPr>
          <a:lstStyle/>
          <a:p>
            <a:r>
              <a:rPr lang="en-US" sz="4800" dirty="0">
                <a:latin typeface="+mn-lt"/>
              </a:rPr>
              <a:t>Putting both markets together we get the basic circular flow model.   It includes two of the four aggregates in macroeconomics.  </a:t>
            </a:r>
          </a:p>
        </p:txBody>
      </p:sp>
    </p:spTree>
    <p:extLst>
      <p:ext uri="{BB962C8B-B14F-4D97-AF65-F5344CB8AC3E}">
        <p14:creationId xmlns:p14="http://schemas.microsoft.com/office/powerpoint/2010/main" val="1292054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D50AF-36A7-46B2-9ACA-2B1681C62EAC}"/>
              </a:ext>
            </a:extLst>
          </p:cNvPr>
          <p:cNvSpPr>
            <a:spLocks noGrp="1"/>
          </p:cNvSpPr>
          <p:nvPr>
            <p:ph type="ctrTitle"/>
          </p:nvPr>
        </p:nvSpPr>
        <p:spPr>
          <a:xfrm>
            <a:off x="1799492" y="1796902"/>
            <a:ext cx="8399585" cy="1718877"/>
          </a:xfrm>
        </p:spPr>
        <p:txBody>
          <a:bodyPr>
            <a:normAutofit fontScale="90000"/>
          </a:bodyPr>
          <a:lstStyle/>
          <a:p>
            <a:r>
              <a:rPr lang="en-US" dirty="0" err="1">
                <a:hlinkClick r:id="rId2"/>
              </a:rPr>
              <a:t>Econedlink</a:t>
            </a:r>
            <a:r>
              <a:rPr lang="en-US" dirty="0">
                <a:hlinkClick r:id="rId2"/>
              </a:rPr>
              <a:t> AP Macroeconomics Collection</a:t>
            </a:r>
            <a:endParaRPr lang="en-US" dirty="0"/>
          </a:p>
        </p:txBody>
      </p:sp>
    </p:spTree>
    <p:extLst>
      <p:ext uri="{BB962C8B-B14F-4D97-AF65-F5344CB8AC3E}">
        <p14:creationId xmlns:p14="http://schemas.microsoft.com/office/powerpoint/2010/main" val="36564407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C6FF822-BF39-491B-945D-706E8773B18E}"/>
              </a:ext>
            </a:extLst>
          </p:cNvPr>
          <p:cNvSpPr/>
          <p:nvPr/>
        </p:nvSpPr>
        <p:spPr>
          <a:xfrm>
            <a:off x="291612" y="2980593"/>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Households</a:t>
            </a:r>
          </a:p>
        </p:txBody>
      </p:sp>
      <p:sp>
        <p:nvSpPr>
          <p:cNvPr id="5" name="Rectangle 4">
            <a:extLst>
              <a:ext uri="{FF2B5EF4-FFF2-40B4-BE49-F238E27FC236}">
                <a16:creationId xmlns:a16="http://schemas.microsoft.com/office/drawing/2014/main" id="{03BAB7D4-1148-45F3-9788-D38567B1A885}"/>
              </a:ext>
            </a:extLst>
          </p:cNvPr>
          <p:cNvSpPr/>
          <p:nvPr/>
        </p:nvSpPr>
        <p:spPr>
          <a:xfrm>
            <a:off x="9621715" y="2980593"/>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Businesses</a:t>
            </a:r>
          </a:p>
        </p:txBody>
      </p:sp>
      <p:sp>
        <p:nvSpPr>
          <p:cNvPr id="6" name="Rectangle 5">
            <a:extLst>
              <a:ext uri="{FF2B5EF4-FFF2-40B4-BE49-F238E27FC236}">
                <a16:creationId xmlns:a16="http://schemas.microsoft.com/office/drawing/2014/main" id="{0EBB080A-7B1C-4FF7-94E9-0DDCFCF17F46}"/>
              </a:ext>
            </a:extLst>
          </p:cNvPr>
          <p:cNvSpPr/>
          <p:nvPr/>
        </p:nvSpPr>
        <p:spPr>
          <a:xfrm>
            <a:off x="4900246" y="310662"/>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p>
        </p:txBody>
      </p:sp>
      <p:sp>
        <p:nvSpPr>
          <p:cNvPr id="7" name="Rectangle 6">
            <a:extLst>
              <a:ext uri="{FF2B5EF4-FFF2-40B4-BE49-F238E27FC236}">
                <a16:creationId xmlns:a16="http://schemas.microsoft.com/office/drawing/2014/main" id="{F3EFA61A-1E7C-4DB0-BD5A-CF4DBE41A05E}"/>
              </a:ext>
            </a:extLst>
          </p:cNvPr>
          <p:cNvSpPr/>
          <p:nvPr/>
        </p:nvSpPr>
        <p:spPr>
          <a:xfrm>
            <a:off x="4900246" y="5360376"/>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Factor Market</a:t>
            </a:r>
          </a:p>
        </p:txBody>
      </p:sp>
      <p:sp>
        <p:nvSpPr>
          <p:cNvPr id="8" name="Rectangle 7">
            <a:extLst>
              <a:ext uri="{FF2B5EF4-FFF2-40B4-BE49-F238E27FC236}">
                <a16:creationId xmlns:a16="http://schemas.microsoft.com/office/drawing/2014/main" id="{7A548C95-2A0E-44FF-8FF6-4F74F2F8E525}"/>
              </a:ext>
            </a:extLst>
          </p:cNvPr>
          <p:cNvSpPr/>
          <p:nvPr/>
        </p:nvSpPr>
        <p:spPr>
          <a:xfrm>
            <a:off x="4822581" y="2980593"/>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row: Bent-Up 13">
            <a:extLst>
              <a:ext uri="{FF2B5EF4-FFF2-40B4-BE49-F238E27FC236}">
                <a16:creationId xmlns:a16="http://schemas.microsoft.com/office/drawing/2014/main" id="{68388F7E-8467-4531-A9FD-724B0FE9EB1F}"/>
              </a:ext>
            </a:extLst>
          </p:cNvPr>
          <p:cNvSpPr/>
          <p:nvPr/>
        </p:nvSpPr>
        <p:spPr>
          <a:xfrm>
            <a:off x="7282961" y="4281854"/>
            <a:ext cx="4630615" cy="2265484"/>
          </a:xfrm>
          <a:prstGeom prst="bentUpArrow">
            <a:avLst>
              <a:gd name="adj1" fmla="val 17426"/>
              <a:gd name="adj2" fmla="val 18596"/>
              <a:gd name="adj3" fmla="val 2422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Bent-Up 14">
            <a:extLst>
              <a:ext uri="{FF2B5EF4-FFF2-40B4-BE49-F238E27FC236}">
                <a16:creationId xmlns:a16="http://schemas.microsoft.com/office/drawing/2014/main" id="{07969B10-915B-4C5B-ABA0-65D2840FAB6F}"/>
              </a:ext>
            </a:extLst>
          </p:cNvPr>
          <p:cNvSpPr/>
          <p:nvPr/>
        </p:nvSpPr>
        <p:spPr>
          <a:xfrm rot="10800000">
            <a:off x="363416" y="310662"/>
            <a:ext cx="4428392" cy="2669930"/>
          </a:xfrm>
          <a:prstGeom prst="bentUpArrow">
            <a:avLst>
              <a:gd name="adj1" fmla="val 17426"/>
              <a:gd name="adj2" fmla="val 15450"/>
              <a:gd name="adj3" fmla="val 2796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Bent-Up 15">
            <a:extLst>
              <a:ext uri="{FF2B5EF4-FFF2-40B4-BE49-F238E27FC236}">
                <a16:creationId xmlns:a16="http://schemas.microsoft.com/office/drawing/2014/main" id="{0E50F721-46B6-4898-BB97-DEF0675A8788}"/>
              </a:ext>
            </a:extLst>
          </p:cNvPr>
          <p:cNvSpPr/>
          <p:nvPr/>
        </p:nvSpPr>
        <p:spPr>
          <a:xfrm rot="5400000">
            <a:off x="1370133" y="3275136"/>
            <a:ext cx="2414955" cy="4428392"/>
          </a:xfrm>
          <a:prstGeom prst="bentUpArrow">
            <a:avLst>
              <a:gd name="adj1" fmla="val 1742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Bent-Up 16">
            <a:extLst>
              <a:ext uri="{FF2B5EF4-FFF2-40B4-BE49-F238E27FC236}">
                <a16:creationId xmlns:a16="http://schemas.microsoft.com/office/drawing/2014/main" id="{FD0A7AC3-0A1D-4E18-AB5A-075A8D8CEF7D}"/>
              </a:ext>
            </a:extLst>
          </p:cNvPr>
          <p:cNvSpPr/>
          <p:nvPr/>
        </p:nvSpPr>
        <p:spPr>
          <a:xfrm rot="16200000">
            <a:off x="8081596" y="-801568"/>
            <a:ext cx="2705102" cy="4630617"/>
          </a:xfrm>
          <a:prstGeom prst="bentUpArrow">
            <a:avLst>
              <a:gd name="adj1" fmla="val 1742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Bent-Up 19">
            <a:extLst>
              <a:ext uri="{FF2B5EF4-FFF2-40B4-BE49-F238E27FC236}">
                <a16:creationId xmlns:a16="http://schemas.microsoft.com/office/drawing/2014/main" id="{67FF0F66-9FFF-4773-B814-0960934C470A}"/>
              </a:ext>
            </a:extLst>
          </p:cNvPr>
          <p:cNvSpPr/>
          <p:nvPr/>
        </p:nvSpPr>
        <p:spPr>
          <a:xfrm rot="16200000" flipH="1">
            <a:off x="8009794" y="3390898"/>
            <a:ext cx="1861035" cy="3642947"/>
          </a:xfrm>
          <a:prstGeom prst="bentUpArrow">
            <a:avLst>
              <a:gd name="adj1" fmla="val 26402"/>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Bent-Up 20">
            <a:extLst>
              <a:ext uri="{FF2B5EF4-FFF2-40B4-BE49-F238E27FC236}">
                <a16:creationId xmlns:a16="http://schemas.microsoft.com/office/drawing/2014/main" id="{A1CB1B2E-F81E-425B-AE39-445CF85D0155}"/>
              </a:ext>
            </a:extLst>
          </p:cNvPr>
          <p:cNvSpPr/>
          <p:nvPr/>
        </p:nvSpPr>
        <p:spPr>
          <a:xfrm rot="10800000" flipH="1">
            <a:off x="7118838" y="1156187"/>
            <a:ext cx="3845170" cy="1767253"/>
          </a:xfrm>
          <a:prstGeom prst="bentUpArrow">
            <a:avLst>
              <a:gd name="adj1" fmla="val 31552"/>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Up 21">
            <a:extLst>
              <a:ext uri="{FF2B5EF4-FFF2-40B4-BE49-F238E27FC236}">
                <a16:creationId xmlns:a16="http://schemas.microsoft.com/office/drawing/2014/main" id="{502169AA-D807-4606-8D34-2EFC097E7550}"/>
              </a:ext>
            </a:extLst>
          </p:cNvPr>
          <p:cNvSpPr/>
          <p:nvPr/>
        </p:nvSpPr>
        <p:spPr>
          <a:xfrm flipH="1">
            <a:off x="975946" y="4281854"/>
            <a:ext cx="3842239" cy="1538653"/>
          </a:xfrm>
          <a:prstGeom prst="bentUpArrow">
            <a:avLst>
              <a:gd name="adj1" fmla="val 3228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Bent-Up 22">
            <a:extLst>
              <a:ext uri="{FF2B5EF4-FFF2-40B4-BE49-F238E27FC236}">
                <a16:creationId xmlns:a16="http://schemas.microsoft.com/office/drawing/2014/main" id="{003EDCA1-265C-4107-9FAF-7167E61898B9}"/>
              </a:ext>
            </a:extLst>
          </p:cNvPr>
          <p:cNvSpPr/>
          <p:nvPr/>
        </p:nvSpPr>
        <p:spPr>
          <a:xfrm rot="5400000" flipH="1">
            <a:off x="2141662" y="182445"/>
            <a:ext cx="1982659" cy="3370386"/>
          </a:xfrm>
          <a:prstGeom prst="bentUpArrow">
            <a:avLst>
              <a:gd name="adj1" fmla="val 28069"/>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Arrow: Up 24">
            <a:extLst>
              <a:ext uri="{FF2B5EF4-FFF2-40B4-BE49-F238E27FC236}">
                <a16:creationId xmlns:a16="http://schemas.microsoft.com/office/drawing/2014/main" id="{C566B0DD-E481-4FFA-B616-DD82F7AB3132}"/>
              </a:ext>
            </a:extLst>
          </p:cNvPr>
          <p:cNvSpPr/>
          <p:nvPr/>
        </p:nvSpPr>
        <p:spPr>
          <a:xfrm>
            <a:off x="4870938" y="1497624"/>
            <a:ext cx="729761" cy="136866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Arrow: Up 25">
            <a:extLst>
              <a:ext uri="{FF2B5EF4-FFF2-40B4-BE49-F238E27FC236}">
                <a16:creationId xmlns:a16="http://schemas.microsoft.com/office/drawing/2014/main" id="{52346303-9FCB-4B3E-954A-FEDB677D5F52}"/>
              </a:ext>
            </a:extLst>
          </p:cNvPr>
          <p:cNvSpPr/>
          <p:nvPr/>
        </p:nvSpPr>
        <p:spPr>
          <a:xfrm>
            <a:off x="6202974" y="4167555"/>
            <a:ext cx="729761" cy="119282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Arrow: Down 26">
            <a:extLst>
              <a:ext uri="{FF2B5EF4-FFF2-40B4-BE49-F238E27FC236}">
                <a16:creationId xmlns:a16="http://schemas.microsoft.com/office/drawing/2014/main" id="{1F11E1E3-5CD1-4B93-AF18-3EDAF0EA5930}"/>
              </a:ext>
            </a:extLst>
          </p:cNvPr>
          <p:cNvSpPr/>
          <p:nvPr/>
        </p:nvSpPr>
        <p:spPr>
          <a:xfrm>
            <a:off x="6182456" y="1585546"/>
            <a:ext cx="729760" cy="12807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Arrow: Down 27">
            <a:extLst>
              <a:ext uri="{FF2B5EF4-FFF2-40B4-BE49-F238E27FC236}">
                <a16:creationId xmlns:a16="http://schemas.microsoft.com/office/drawing/2014/main" id="{A958FAD5-C2C4-4377-90CB-840C71394F3E}"/>
              </a:ext>
            </a:extLst>
          </p:cNvPr>
          <p:cNvSpPr/>
          <p:nvPr/>
        </p:nvSpPr>
        <p:spPr>
          <a:xfrm>
            <a:off x="5037258" y="4208588"/>
            <a:ext cx="729760" cy="11517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Arrow: Right 28">
            <a:extLst>
              <a:ext uri="{FF2B5EF4-FFF2-40B4-BE49-F238E27FC236}">
                <a16:creationId xmlns:a16="http://schemas.microsoft.com/office/drawing/2014/main" id="{97DFEF9F-6388-4565-9753-E65E5D86E3D5}"/>
              </a:ext>
            </a:extLst>
          </p:cNvPr>
          <p:cNvSpPr/>
          <p:nvPr/>
        </p:nvSpPr>
        <p:spPr>
          <a:xfrm>
            <a:off x="7118838" y="3578469"/>
            <a:ext cx="2449388" cy="7033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Arrow: Right 29">
            <a:extLst>
              <a:ext uri="{FF2B5EF4-FFF2-40B4-BE49-F238E27FC236}">
                <a16:creationId xmlns:a16="http://schemas.microsoft.com/office/drawing/2014/main" id="{495BAFD6-7BFB-46BA-9062-065EB1B49C2B}"/>
              </a:ext>
            </a:extLst>
          </p:cNvPr>
          <p:cNvSpPr/>
          <p:nvPr/>
        </p:nvSpPr>
        <p:spPr>
          <a:xfrm>
            <a:off x="2455255" y="2889738"/>
            <a:ext cx="2325565" cy="7033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Arrow: Left 30">
            <a:extLst>
              <a:ext uri="{FF2B5EF4-FFF2-40B4-BE49-F238E27FC236}">
                <a16:creationId xmlns:a16="http://schemas.microsoft.com/office/drawing/2014/main" id="{E71A66D6-2864-4918-B6FF-DCC96735A911}"/>
              </a:ext>
            </a:extLst>
          </p:cNvPr>
          <p:cNvSpPr/>
          <p:nvPr/>
        </p:nvSpPr>
        <p:spPr>
          <a:xfrm>
            <a:off x="2443527" y="3494946"/>
            <a:ext cx="2301389" cy="68873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Arrow: Left 31">
            <a:extLst>
              <a:ext uri="{FF2B5EF4-FFF2-40B4-BE49-F238E27FC236}">
                <a16:creationId xmlns:a16="http://schemas.microsoft.com/office/drawing/2014/main" id="{55CC3DA5-DDBE-4FFA-8939-8895B81C74F2}"/>
              </a:ext>
            </a:extLst>
          </p:cNvPr>
          <p:cNvSpPr/>
          <p:nvPr/>
        </p:nvSpPr>
        <p:spPr>
          <a:xfrm>
            <a:off x="7010400" y="3042136"/>
            <a:ext cx="2557826" cy="68873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F0359A9A-561E-43D4-830B-DC906A837F25}"/>
              </a:ext>
            </a:extLst>
          </p:cNvPr>
          <p:cNvSpPr txBox="1"/>
          <p:nvPr/>
        </p:nvSpPr>
        <p:spPr>
          <a:xfrm>
            <a:off x="506266" y="6073992"/>
            <a:ext cx="3874522" cy="369332"/>
          </a:xfrm>
          <a:prstGeom prst="rect">
            <a:avLst/>
          </a:prstGeom>
          <a:noFill/>
        </p:spPr>
        <p:txBody>
          <a:bodyPr wrap="none" rtlCol="0">
            <a:spAutoFit/>
          </a:bodyPr>
          <a:lstStyle/>
          <a:p>
            <a:r>
              <a:rPr lang="en-US" dirty="0">
                <a:solidFill>
                  <a:schemeClr val="bg1"/>
                </a:solidFill>
              </a:rPr>
              <a:t>Land, Labor, Capital, Entrepreneurship</a:t>
            </a:r>
          </a:p>
        </p:txBody>
      </p:sp>
      <p:sp>
        <p:nvSpPr>
          <p:cNvPr id="24" name="TextBox 23">
            <a:extLst>
              <a:ext uri="{FF2B5EF4-FFF2-40B4-BE49-F238E27FC236}">
                <a16:creationId xmlns:a16="http://schemas.microsoft.com/office/drawing/2014/main" id="{79D84759-410F-402D-B285-4542BD01A174}"/>
              </a:ext>
            </a:extLst>
          </p:cNvPr>
          <p:cNvSpPr txBox="1"/>
          <p:nvPr/>
        </p:nvSpPr>
        <p:spPr>
          <a:xfrm>
            <a:off x="7630965" y="6142890"/>
            <a:ext cx="3874522" cy="369332"/>
          </a:xfrm>
          <a:prstGeom prst="rect">
            <a:avLst/>
          </a:prstGeom>
          <a:noFill/>
        </p:spPr>
        <p:txBody>
          <a:bodyPr wrap="none" rtlCol="0">
            <a:spAutoFit/>
          </a:bodyPr>
          <a:lstStyle/>
          <a:p>
            <a:r>
              <a:rPr lang="en-US" dirty="0">
                <a:solidFill>
                  <a:schemeClr val="bg1"/>
                </a:solidFill>
              </a:rPr>
              <a:t>Land, Labor, Capital, Entrepreneurship</a:t>
            </a:r>
          </a:p>
        </p:txBody>
      </p:sp>
      <p:sp>
        <p:nvSpPr>
          <p:cNvPr id="3" name="TextBox 2">
            <a:extLst>
              <a:ext uri="{FF2B5EF4-FFF2-40B4-BE49-F238E27FC236}">
                <a16:creationId xmlns:a16="http://schemas.microsoft.com/office/drawing/2014/main" id="{E5100D7A-777A-4DB7-B8B7-9EA6F65596C8}"/>
              </a:ext>
            </a:extLst>
          </p:cNvPr>
          <p:cNvSpPr txBox="1"/>
          <p:nvPr/>
        </p:nvSpPr>
        <p:spPr>
          <a:xfrm>
            <a:off x="1346689" y="5360376"/>
            <a:ext cx="2774606" cy="369332"/>
          </a:xfrm>
          <a:prstGeom prst="rect">
            <a:avLst/>
          </a:prstGeom>
          <a:noFill/>
        </p:spPr>
        <p:txBody>
          <a:bodyPr wrap="none" rtlCol="0">
            <a:spAutoFit/>
          </a:bodyPr>
          <a:lstStyle/>
          <a:p>
            <a:r>
              <a:rPr lang="en-US" dirty="0">
                <a:solidFill>
                  <a:schemeClr val="bg1"/>
                </a:solidFill>
              </a:rPr>
              <a:t>Rent, wages, interest, profit</a:t>
            </a:r>
          </a:p>
        </p:txBody>
      </p:sp>
      <p:sp>
        <p:nvSpPr>
          <p:cNvPr id="33" name="TextBox 32">
            <a:extLst>
              <a:ext uri="{FF2B5EF4-FFF2-40B4-BE49-F238E27FC236}">
                <a16:creationId xmlns:a16="http://schemas.microsoft.com/office/drawing/2014/main" id="{F3E7F3EA-FCED-40AE-BF88-4561B4168A7F}"/>
              </a:ext>
            </a:extLst>
          </p:cNvPr>
          <p:cNvSpPr txBox="1"/>
          <p:nvPr/>
        </p:nvSpPr>
        <p:spPr>
          <a:xfrm>
            <a:off x="7724043" y="5613780"/>
            <a:ext cx="2774606" cy="369332"/>
          </a:xfrm>
          <a:prstGeom prst="rect">
            <a:avLst/>
          </a:prstGeom>
          <a:noFill/>
        </p:spPr>
        <p:txBody>
          <a:bodyPr wrap="none" rtlCol="0">
            <a:spAutoFit/>
          </a:bodyPr>
          <a:lstStyle/>
          <a:p>
            <a:r>
              <a:rPr lang="en-US" dirty="0">
                <a:solidFill>
                  <a:schemeClr val="bg1"/>
                </a:solidFill>
              </a:rPr>
              <a:t>Rent, wages, interest, profit</a:t>
            </a:r>
          </a:p>
        </p:txBody>
      </p:sp>
      <p:sp>
        <p:nvSpPr>
          <p:cNvPr id="35" name="TextBox 34">
            <a:extLst>
              <a:ext uri="{FF2B5EF4-FFF2-40B4-BE49-F238E27FC236}">
                <a16:creationId xmlns:a16="http://schemas.microsoft.com/office/drawing/2014/main" id="{FC7B7B2D-5F6D-446A-926A-8B5A74E404CE}"/>
              </a:ext>
            </a:extLst>
          </p:cNvPr>
          <p:cNvSpPr txBox="1"/>
          <p:nvPr/>
        </p:nvSpPr>
        <p:spPr>
          <a:xfrm>
            <a:off x="1447798" y="1037493"/>
            <a:ext cx="3203441" cy="369332"/>
          </a:xfrm>
          <a:prstGeom prst="rect">
            <a:avLst/>
          </a:prstGeom>
          <a:noFill/>
        </p:spPr>
        <p:txBody>
          <a:bodyPr wrap="none" rtlCol="0">
            <a:spAutoFit/>
          </a:bodyPr>
          <a:lstStyle/>
          <a:p>
            <a:r>
              <a:rPr lang="en-US" dirty="0">
                <a:solidFill>
                  <a:schemeClr val="bg1"/>
                </a:solidFill>
              </a:rPr>
              <a:t>Payment for Goods and Services</a:t>
            </a:r>
          </a:p>
        </p:txBody>
      </p:sp>
      <p:sp>
        <p:nvSpPr>
          <p:cNvPr id="36" name="TextBox 35">
            <a:extLst>
              <a:ext uri="{FF2B5EF4-FFF2-40B4-BE49-F238E27FC236}">
                <a16:creationId xmlns:a16="http://schemas.microsoft.com/office/drawing/2014/main" id="{7441B1CA-EF2E-447A-AC97-1B1CD9D8D415}"/>
              </a:ext>
            </a:extLst>
          </p:cNvPr>
          <p:cNvSpPr txBox="1"/>
          <p:nvPr/>
        </p:nvSpPr>
        <p:spPr>
          <a:xfrm>
            <a:off x="7295208" y="1203054"/>
            <a:ext cx="3203441" cy="369332"/>
          </a:xfrm>
          <a:prstGeom prst="rect">
            <a:avLst/>
          </a:prstGeom>
          <a:noFill/>
        </p:spPr>
        <p:txBody>
          <a:bodyPr wrap="none" rtlCol="0">
            <a:spAutoFit/>
          </a:bodyPr>
          <a:lstStyle/>
          <a:p>
            <a:r>
              <a:rPr lang="en-US" dirty="0">
                <a:solidFill>
                  <a:schemeClr val="bg1"/>
                </a:solidFill>
              </a:rPr>
              <a:t>Payment for Goods and Services</a:t>
            </a:r>
          </a:p>
        </p:txBody>
      </p:sp>
      <p:sp>
        <p:nvSpPr>
          <p:cNvPr id="37" name="TextBox 36">
            <a:extLst>
              <a:ext uri="{FF2B5EF4-FFF2-40B4-BE49-F238E27FC236}">
                <a16:creationId xmlns:a16="http://schemas.microsoft.com/office/drawing/2014/main" id="{CA183F1E-6431-4B7D-846D-50241EF9A7C1}"/>
              </a:ext>
            </a:extLst>
          </p:cNvPr>
          <p:cNvSpPr txBox="1"/>
          <p:nvPr/>
        </p:nvSpPr>
        <p:spPr>
          <a:xfrm>
            <a:off x="1346689" y="301109"/>
            <a:ext cx="2612895" cy="461665"/>
          </a:xfrm>
          <a:prstGeom prst="rect">
            <a:avLst/>
          </a:prstGeom>
          <a:noFill/>
        </p:spPr>
        <p:txBody>
          <a:bodyPr wrap="none" rtlCol="0">
            <a:spAutoFit/>
          </a:bodyPr>
          <a:lstStyle/>
          <a:p>
            <a:r>
              <a:rPr lang="en-US" sz="2400" dirty="0">
                <a:solidFill>
                  <a:schemeClr val="bg1"/>
                </a:solidFill>
              </a:rPr>
              <a:t>Goods and Services</a:t>
            </a:r>
          </a:p>
        </p:txBody>
      </p:sp>
      <p:sp>
        <p:nvSpPr>
          <p:cNvPr id="38" name="TextBox 37">
            <a:extLst>
              <a:ext uri="{FF2B5EF4-FFF2-40B4-BE49-F238E27FC236}">
                <a16:creationId xmlns:a16="http://schemas.microsoft.com/office/drawing/2014/main" id="{A8793EA0-7D85-40BB-9896-F9B51E58D6E5}"/>
              </a:ext>
            </a:extLst>
          </p:cNvPr>
          <p:cNvSpPr txBox="1"/>
          <p:nvPr/>
        </p:nvSpPr>
        <p:spPr>
          <a:xfrm>
            <a:off x="8148890" y="404342"/>
            <a:ext cx="2612895" cy="461665"/>
          </a:xfrm>
          <a:prstGeom prst="rect">
            <a:avLst/>
          </a:prstGeom>
          <a:noFill/>
        </p:spPr>
        <p:txBody>
          <a:bodyPr wrap="none" rtlCol="0">
            <a:spAutoFit/>
          </a:bodyPr>
          <a:lstStyle/>
          <a:p>
            <a:r>
              <a:rPr lang="en-US" sz="2400" dirty="0">
                <a:solidFill>
                  <a:schemeClr val="bg1"/>
                </a:solidFill>
              </a:rPr>
              <a:t>Goods and Services</a:t>
            </a:r>
          </a:p>
        </p:txBody>
      </p:sp>
      <p:sp>
        <p:nvSpPr>
          <p:cNvPr id="39" name="TextBox 38">
            <a:extLst>
              <a:ext uri="{FF2B5EF4-FFF2-40B4-BE49-F238E27FC236}">
                <a16:creationId xmlns:a16="http://schemas.microsoft.com/office/drawing/2014/main" id="{FEF78509-3739-47F7-8A63-A55AA9B486B2}"/>
              </a:ext>
            </a:extLst>
          </p:cNvPr>
          <p:cNvSpPr txBox="1"/>
          <p:nvPr/>
        </p:nvSpPr>
        <p:spPr>
          <a:xfrm>
            <a:off x="4780820" y="396977"/>
            <a:ext cx="2303586" cy="954107"/>
          </a:xfrm>
          <a:prstGeom prst="rect">
            <a:avLst/>
          </a:prstGeom>
          <a:noFill/>
        </p:spPr>
        <p:txBody>
          <a:bodyPr wrap="square">
            <a:spAutoFit/>
          </a:bodyPr>
          <a:lstStyle/>
          <a:p>
            <a:pPr algn="ctr"/>
            <a:r>
              <a:rPr lang="en-US" sz="2800" dirty="0">
                <a:solidFill>
                  <a:schemeClr val="bg1"/>
                </a:solidFill>
              </a:rPr>
              <a:t>Product Market</a:t>
            </a:r>
          </a:p>
        </p:txBody>
      </p:sp>
    </p:spTree>
    <p:extLst>
      <p:ext uri="{BB962C8B-B14F-4D97-AF65-F5344CB8AC3E}">
        <p14:creationId xmlns:p14="http://schemas.microsoft.com/office/powerpoint/2010/main" val="37318236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D50AF-36A7-46B2-9ACA-2B1681C62EAC}"/>
              </a:ext>
            </a:extLst>
          </p:cNvPr>
          <p:cNvSpPr>
            <a:spLocks noGrp="1"/>
          </p:cNvSpPr>
          <p:nvPr>
            <p:ph type="ctrTitle"/>
          </p:nvPr>
        </p:nvSpPr>
        <p:spPr>
          <a:xfrm>
            <a:off x="578826" y="1406769"/>
            <a:ext cx="11034347" cy="3691857"/>
          </a:xfrm>
        </p:spPr>
        <p:txBody>
          <a:bodyPr>
            <a:normAutofit fontScale="90000"/>
          </a:bodyPr>
          <a:lstStyle/>
          <a:p>
            <a:r>
              <a:rPr lang="en-US" sz="4800" dirty="0">
                <a:latin typeface="+mn-lt"/>
              </a:rPr>
              <a:t>When you draw this the only rules are that the two markets have to be opposite of each other and households and businesses must be opposite each other.   The arrows then have to flow to correctly show the flow of goods, services, factors, and money.</a:t>
            </a:r>
          </a:p>
        </p:txBody>
      </p:sp>
    </p:spTree>
    <p:extLst>
      <p:ext uri="{BB962C8B-B14F-4D97-AF65-F5344CB8AC3E}">
        <p14:creationId xmlns:p14="http://schemas.microsoft.com/office/powerpoint/2010/main" val="13952195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C6FF822-BF39-491B-945D-706E8773B18E}"/>
              </a:ext>
            </a:extLst>
          </p:cNvPr>
          <p:cNvSpPr/>
          <p:nvPr/>
        </p:nvSpPr>
        <p:spPr>
          <a:xfrm>
            <a:off x="291612" y="2980593"/>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Households</a:t>
            </a:r>
          </a:p>
        </p:txBody>
      </p:sp>
      <p:sp>
        <p:nvSpPr>
          <p:cNvPr id="5" name="Rectangle 4">
            <a:extLst>
              <a:ext uri="{FF2B5EF4-FFF2-40B4-BE49-F238E27FC236}">
                <a16:creationId xmlns:a16="http://schemas.microsoft.com/office/drawing/2014/main" id="{03BAB7D4-1148-45F3-9788-D38567B1A885}"/>
              </a:ext>
            </a:extLst>
          </p:cNvPr>
          <p:cNvSpPr/>
          <p:nvPr/>
        </p:nvSpPr>
        <p:spPr>
          <a:xfrm>
            <a:off x="9621715" y="2980593"/>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Businesses</a:t>
            </a:r>
          </a:p>
        </p:txBody>
      </p:sp>
      <p:sp>
        <p:nvSpPr>
          <p:cNvPr id="6" name="Rectangle 5">
            <a:extLst>
              <a:ext uri="{FF2B5EF4-FFF2-40B4-BE49-F238E27FC236}">
                <a16:creationId xmlns:a16="http://schemas.microsoft.com/office/drawing/2014/main" id="{0EBB080A-7B1C-4FF7-94E9-0DDCFCF17F46}"/>
              </a:ext>
            </a:extLst>
          </p:cNvPr>
          <p:cNvSpPr/>
          <p:nvPr/>
        </p:nvSpPr>
        <p:spPr>
          <a:xfrm>
            <a:off x="4900246" y="310662"/>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p>
        </p:txBody>
      </p:sp>
      <p:sp>
        <p:nvSpPr>
          <p:cNvPr id="7" name="Rectangle 6">
            <a:extLst>
              <a:ext uri="{FF2B5EF4-FFF2-40B4-BE49-F238E27FC236}">
                <a16:creationId xmlns:a16="http://schemas.microsoft.com/office/drawing/2014/main" id="{F3EFA61A-1E7C-4DB0-BD5A-CF4DBE41A05E}"/>
              </a:ext>
            </a:extLst>
          </p:cNvPr>
          <p:cNvSpPr/>
          <p:nvPr/>
        </p:nvSpPr>
        <p:spPr>
          <a:xfrm>
            <a:off x="4900246" y="5360376"/>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Factor Market</a:t>
            </a:r>
          </a:p>
        </p:txBody>
      </p:sp>
      <p:sp>
        <p:nvSpPr>
          <p:cNvPr id="8" name="Rectangle 7">
            <a:extLst>
              <a:ext uri="{FF2B5EF4-FFF2-40B4-BE49-F238E27FC236}">
                <a16:creationId xmlns:a16="http://schemas.microsoft.com/office/drawing/2014/main" id="{7A548C95-2A0E-44FF-8FF6-4F74F2F8E525}"/>
              </a:ext>
            </a:extLst>
          </p:cNvPr>
          <p:cNvSpPr/>
          <p:nvPr/>
        </p:nvSpPr>
        <p:spPr>
          <a:xfrm>
            <a:off x="4822581" y="2980593"/>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row: Bent-Up 13">
            <a:extLst>
              <a:ext uri="{FF2B5EF4-FFF2-40B4-BE49-F238E27FC236}">
                <a16:creationId xmlns:a16="http://schemas.microsoft.com/office/drawing/2014/main" id="{68388F7E-8467-4531-A9FD-724B0FE9EB1F}"/>
              </a:ext>
            </a:extLst>
          </p:cNvPr>
          <p:cNvSpPr/>
          <p:nvPr/>
        </p:nvSpPr>
        <p:spPr>
          <a:xfrm>
            <a:off x="7282961" y="4281854"/>
            <a:ext cx="4630615" cy="2265484"/>
          </a:xfrm>
          <a:prstGeom prst="bentUpArrow">
            <a:avLst>
              <a:gd name="adj1" fmla="val 17426"/>
              <a:gd name="adj2" fmla="val 18596"/>
              <a:gd name="adj3" fmla="val 2422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Bent-Up 14">
            <a:extLst>
              <a:ext uri="{FF2B5EF4-FFF2-40B4-BE49-F238E27FC236}">
                <a16:creationId xmlns:a16="http://schemas.microsoft.com/office/drawing/2014/main" id="{07969B10-915B-4C5B-ABA0-65D2840FAB6F}"/>
              </a:ext>
            </a:extLst>
          </p:cNvPr>
          <p:cNvSpPr/>
          <p:nvPr/>
        </p:nvSpPr>
        <p:spPr>
          <a:xfrm rot="10800000">
            <a:off x="363416" y="310662"/>
            <a:ext cx="4428392" cy="2669930"/>
          </a:xfrm>
          <a:prstGeom prst="bentUpArrow">
            <a:avLst>
              <a:gd name="adj1" fmla="val 17426"/>
              <a:gd name="adj2" fmla="val 15450"/>
              <a:gd name="adj3" fmla="val 2796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Bent-Up 15">
            <a:extLst>
              <a:ext uri="{FF2B5EF4-FFF2-40B4-BE49-F238E27FC236}">
                <a16:creationId xmlns:a16="http://schemas.microsoft.com/office/drawing/2014/main" id="{0E50F721-46B6-4898-BB97-DEF0675A8788}"/>
              </a:ext>
            </a:extLst>
          </p:cNvPr>
          <p:cNvSpPr/>
          <p:nvPr/>
        </p:nvSpPr>
        <p:spPr>
          <a:xfrm rot="5400000">
            <a:off x="1370133" y="3275136"/>
            <a:ext cx="2414955" cy="4428392"/>
          </a:xfrm>
          <a:prstGeom prst="bentUpArrow">
            <a:avLst>
              <a:gd name="adj1" fmla="val 1742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Bent-Up 16">
            <a:extLst>
              <a:ext uri="{FF2B5EF4-FFF2-40B4-BE49-F238E27FC236}">
                <a16:creationId xmlns:a16="http://schemas.microsoft.com/office/drawing/2014/main" id="{FD0A7AC3-0A1D-4E18-AB5A-075A8D8CEF7D}"/>
              </a:ext>
            </a:extLst>
          </p:cNvPr>
          <p:cNvSpPr/>
          <p:nvPr/>
        </p:nvSpPr>
        <p:spPr>
          <a:xfrm rot="16200000">
            <a:off x="8081596" y="-801568"/>
            <a:ext cx="2705102" cy="4630617"/>
          </a:xfrm>
          <a:prstGeom prst="bentUpArrow">
            <a:avLst>
              <a:gd name="adj1" fmla="val 1742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Bent-Up 19">
            <a:extLst>
              <a:ext uri="{FF2B5EF4-FFF2-40B4-BE49-F238E27FC236}">
                <a16:creationId xmlns:a16="http://schemas.microsoft.com/office/drawing/2014/main" id="{67FF0F66-9FFF-4773-B814-0960934C470A}"/>
              </a:ext>
            </a:extLst>
          </p:cNvPr>
          <p:cNvSpPr/>
          <p:nvPr/>
        </p:nvSpPr>
        <p:spPr>
          <a:xfrm rot="16200000" flipH="1">
            <a:off x="8009794" y="3390898"/>
            <a:ext cx="1861035" cy="3642947"/>
          </a:xfrm>
          <a:prstGeom prst="bentUpArrow">
            <a:avLst>
              <a:gd name="adj1" fmla="val 26402"/>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Bent-Up 20">
            <a:extLst>
              <a:ext uri="{FF2B5EF4-FFF2-40B4-BE49-F238E27FC236}">
                <a16:creationId xmlns:a16="http://schemas.microsoft.com/office/drawing/2014/main" id="{A1CB1B2E-F81E-425B-AE39-445CF85D0155}"/>
              </a:ext>
            </a:extLst>
          </p:cNvPr>
          <p:cNvSpPr/>
          <p:nvPr/>
        </p:nvSpPr>
        <p:spPr>
          <a:xfrm rot="10800000" flipH="1">
            <a:off x="7118838" y="1156187"/>
            <a:ext cx="3845170" cy="1767253"/>
          </a:xfrm>
          <a:prstGeom prst="bentUpArrow">
            <a:avLst>
              <a:gd name="adj1" fmla="val 31552"/>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Up 21">
            <a:extLst>
              <a:ext uri="{FF2B5EF4-FFF2-40B4-BE49-F238E27FC236}">
                <a16:creationId xmlns:a16="http://schemas.microsoft.com/office/drawing/2014/main" id="{502169AA-D807-4606-8D34-2EFC097E7550}"/>
              </a:ext>
            </a:extLst>
          </p:cNvPr>
          <p:cNvSpPr/>
          <p:nvPr/>
        </p:nvSpPr>
        <p:spPr>
          <a:xfrm flipH="1">
            <a:off x="975946" y="4281854"/>
            <a:ext cx="3842239" cy="1538653"/>
          </a:xfrm>
          <a:prstGeom prst="bentUpArrow">
            <a:avLst>
              <a:gd name="adj1" fmla="val 3228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Bent-Up 22">
            <a:extLst>
              <a:ext uri="{FF2B5EF4-FFF2-40B4-BE49-F238E27FC236}">
                <a16:creationId xmlns:a16="http://schemas.microsoft.com/office/drawing/2014/main" id="{003EDCA1-265C-4107-9FAF-7167E61898B9}"/>
              </a:ext>
            </a:extLst>
          </p:cNvPr>
          <p:cNvSpPr/>
          <p:nvPr/>
        </p:nvSpPr>
        <p:spPr>
          <a:xfrm rot="5400000" flipH="1">
            <a:off x="2141662" y="182445"/>
            <a:ext cx="1982659" cy="3370386"/>
          </a:xfrm>
          <a:prstGeom prst="bentUpArrow">
            <a:avLst>
              <a:gd name="adj1" fmla="val 28069"/>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Arrow: Up 24">
            <a:extLst>
              <a:ext uri="{FF2B5EF4-FFF2-40B4-BE49-F238E27FC236}">
                <a16:creationId xmlns:a16="http://schemas.microsoft.com/office/drawing/2014/main" id="{C566B0DD-E481-4FFA-B616-DD82F7AB3132}"/>
              </a:ext>
            </a:extLst>
          </p:cNvPr>
          <p:cNvSpPr/>
          <p:nvPr/>
        </p:nvSpPr>
        <p:spPr>
          <a:xfrm>
            <a:off x="4870938" y="1497624"/>
            <a:ext cx="729761" cy="136866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Arrow: Up 25">
            <a:extLst>
              <a:ext uri="{FF2B5EF4-FFF2-40B4-BE49-F238E27FC236}">
                <a16:creationId xmlns:a16="http://schemas.microsoft.com/office/drawing/2014/main" id="{52346303-9FCB-4B3E-954A-FEDB677D5F52}"/>
              </a:ext>
            </a:extLst>
          </p:cNvPr>
          <p:cNvSpPr/>
          <p:nvPr/>
        </p:nvSpPr>
        <p:spPr>
          <a:xfrm>
            <a:off x="6202974" y="4167555"/>
            <a:ext cx="729761" cy="119282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Arrow: Down 26">
            <a:extLst>
              <a:ext uri="{FF2B5EF4-FFF2-40B4-BE49-F238E27FC236}">
                <a16:creationId xmlns:a16="http://schemas.microsoft.com/office/drawing/2014/main" id="{1F11E1E3-5CD1-4B93-AF18-3EDAF0EA5930}"/>
              </a:ext>
            </a:extLst>
          </p:cNvPr>
          <p:cNvSpPr/>
          <p:nvPr/>
        </p:nvSpPr>
        <p:spPr>
          <a:xfrm>
            <a:off x="6182456" y="1585546"/>
            <a:ext cx="729760" cy="12807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Arrow: Down 27">
            <a:extLst>
              <a:ext uri="{FF2B5EF4-FFF2-40B4-BE49-F238E27FC236}">
                <a16:creationId xmlns:a16="http://schemas.microsoft.com/office/drawing/2014/main" id="{A958FAD5-C2C4-4377-90CB-840C71394F3E}"/>
              </a:ext>
            </a:extLst>
          </p:cNvPr>
          <p:cNvSpPr/>
          <p:nvPr/>
        </p:nvSpPr>
        <p:spPr>
          <a:xfrm>
            <a:off x="5037258" y="4208588"/>
            <a:ext cx="729760" cy="11517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Arrow: Right 28">
            <a:extLst>
              <a:ext uri="{FF2B5EF4-FFF2-40B4-BE49-F238E27FC236}">
                <a16:creationId xmlns:a16="http://schemas.microsoft.com/office/drawing/2014/main" id="{97DFEF9F-6388-4565-9753-E65E5D86E3D5}"/>
              </a:ext>
            </a:extLst>
          </p:cNvPr>
          <p:cNvSpPr/>
          <p:nvPr/>
        </p:nvSpPr>
        <p:spPr>
          <a:xfrm>
            <a:off x="7118838" y="3578469"/>
            <a:ext cx="2449388" cy="7033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Arrow: Right 29">
            <a:extLst>
              <a:ext uri="{FF2B5EF4-FFF2-40B4-BE49-F238E27FC236}">
                <a16:creationId xmlns:a16="http://schemas.microsoft.com/office/drawing/2014/main" id="{495BAFD6-7BFB-46BA-9062-065EB1B49C2B}"/>
              </a:ext>
            </a:extLst>
          </p:cNvPr>
          <p:cNvSpPr/>
          <p:nvPr/>
        </p:nvSpPr>
        <p:spPr>
          <a:xfrm>
            <a:off x="2455255" y="2889738"/>
            <a:ext cx="2325565" cy="7033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Arrow: Left 30">
            <a:extLst>
              <a:ext uri="{FF2B5EF4-FFF2-40B4-BE49-F238E27FC236}">
                <a16:creationId xmlns:a16="http://schemas.microsoft.com/office/drawing/2014/main" id="{E71A66D6-2864-4918-B6FF-DCC96735A911}"/>
              </a:ext>
            </a:extLst>
          </p:cNvPr>
          <p:cNvSpPr/>
          <p:nvPr/>
        </p:nvSpPr>
        <p:spPr>
          <a:xfrm>
            <a:off x="2443527" y="3494946"/>
            <a:ext cx="2301389" cy="68873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Arrow: Left 31">
            <a:extLst>
              <a:ext uri="{FF2B5EF4-FFF2-40B4-BE49-F238E27FC236}">
                <a16:creationId xmlns:a16="http://schemas.microsoft.com/office/drawing/2014/main" id="{55CC3DA5-DDBE-4FFA-8939-8895B81C74F2}"/>
              </a:ext>
            </a:extLst>
          </p:cNvPr>
          <p:cNvSpPr/>
          <p:nvPr/>
        </p:nvSpPr>
        <p:spPr>
          <a:xfrm>
            <a:off x="7010400" y="3042136"/>
            <a:ext cx="2557826" cy="68873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F0359A9A-561E-43D4-830B-DC906A837F25}"/>
              </a:ext>
            </a:extLst>
          </p:cNvPr>
          <p:cNvSpPr txBox="1"/>
          <p:nvPr/>
        </p:nvSpPr>
        <p:spPr>
          <a:xfrm>
            <a:off x="506266" y="6073992"/>
            <a:ext cx="3874522" cy="369332"/>
          </a:xfrm>
          <a:prstGeom prst="rect">
            <a:avLst/>
          </a:prstGeom>
          <a:noFill/>
        </p:spPr>
        <p:txBody>
          <a:bodyPr wrap="none" rtlCol="0">
            <a:spAutoFit/>
          </a:bodyPr>
          <a:lstStyle/>
          <a:p>
            <a:r>
              <a:rPr lang="en-US" dirty="0">
                <a:solidFill>
                  <a:schemeClr val="bg1"/>
                </a:solidFill>
              </a:rPr>
              <a:t>Land, Labor, Capital, Entrepreneurship</a:t>
            </a:r>
          </a:p>
        </p:txBody>
      </p:sp>
      <p:sp>
        <p:nvSpPr>
          <p:cNvPr id="24" name="TextBox 23">
            <a:extLst>
              <a:ext uri="{FF2B5EF4-FFF2-40B4-BE49-F238E27FC236}">
                <a16:creationId xmlns:a16="http://schemas.microsoft.com/office/drawing/2014/main" id="{79D84759-410F-402D-B285-4542BD01A174}"/>
              </a:ext>
            </a:extLst>
          </p:cNvPr>
          <p:cNvSpPr txBox="1"/>
          <p:nvPr/>
        </p:nvSpPr>
        <p:spPr>
          <a:xfrm>
            <a:off x="7630965" y="6142890"/>
            <a:ext cx="3874522" cy="369332"/>
          </a:xfrm>
          <a:prstGeom prst="rect">
            <a:avLst/>
          </a:prstGeom>
          <a:noFill/>
        </p:spPr>
        <p:txBody>
          <a:bodyPr wrap="none" rtlCol="0">
            <a:spAutoFit/>
          </a:bodyPr>
          <a:lstStyle/>
          <a:p>
            <a:r>
              <a:rPr lang="en-US" dirty="0">
                <a:solidFill>
                  <a:schemeClr val="bg1"/>
                </a:solidFill>
              </a:rPr>
              <a:t>Land, Labor, Capital, Entrepreneurship</a:t>
            </a:r>
          </a:p>
        </p:txBody>
      </p:sp>
      <p:sp>
        <p:nvSpPr>
          <p:cNvPr id="3" name="TextBox 2">
            <a:extLst>
              <a:ext uri="{FF2B5EF4-FFF2-40B4-BE49-F238E27FC236}">
                <a16:creationId xmlns:a16="http://schemas.microsoft.com/office/drawing/2014/main" id="{E5100D7A-777A-4DB7-B8B7-9EA6F65596C8}"/>
              </a:ext>
            </a:extLst>
          </p:cNvPr>
          <p:cNvSpPr txBox="1"/>
          <p:nvPr/>
        </p:nvSpPr>
        <p:spPr>
          <a:xfrm>
            <a:off x="1346689" y="5360376"/>
            <a:ext cx="2774606" cy="369332"/>
          </a:xfrm>
          <a:prstGeom prst="rect">
            <a:avLst/>
          </a:prstGeom>
          <a:noFill/>
        </p:spPr>
        <p:txBody>
          <a:bodyPr wrap="none" rtlCol="0">
            <a:spAutoFit/>
          </a:bodyPr>
          <a:lstStyle/>
          <a:p>
            <a:r>
              <a:rPr lang="en-US" dirty="0">
                <a:solidFill>
                  <a:schemeClr val="bg1"/>
                </a:solidFill>
              </a:rPr>
              <a:t>Rent, wages, interest, profit</a:t>
            </a:r>
          </a:p>
        </p:txBody>
      </p:sp>
      <p:sp>
        <p:nvSpPr>
          <p:cNvPr id="33" name="TextBox 32">
            <a:extLst>
              <a:ext uri="{FF2B5EF4-FFF2-40B4-BE49-F238E27FC236}">
                <a16:creationId xmlns:a16="http://schemas.microsoft.com/office/drawing/2014/main" id="{F3E7F3EA-FCED-40AE-BF88-4561B4168A7F}"/>
              </a:ext>
            </a:extLst>
          </p:cNvPr>
          <p:cNvSpPr txBox="1"/>
          <p:nvPr/>
        </p:nvSpPr>
        <p:spPr>
          <a:xfrm>
            <a:off x="7724043" y="5613780"/>
            <a:ext cx="2774606" cy="369332"/>
          </a:xfrm>
          <a:prstGeom prst="rect">
            <a:avLst/>
          </a:prstGeom>
          <a:noFill/>
        </p:spPr>
        <p:txBody>
          <a:bodyPr wrap="none" rtlCol="0">
            <a:spAutoFit/>
          </a:bodyPr>
          <a:lstStyle/>
          <a:p>
            <a:r>
              <a:rPr lang="en-US" dirty="0">
                <a:solidFill>
                  <a:schemeClr val="bg1"/>
                </a:solidFill>
              </a:rPr>
              <a:t>Rent, wages, interest, profit</a:t>
            </a:r>
          </a:p>
        </p:txBody>
      </p:sp>
      <p:sp>
        <p:nvSpPr>
          <p:cNvPr id="35" name="TextBox 34">
            <a:extLst>
              <a:ext uri="{FF2B5EF4-FFF2-40B4-BE49-F238E27FC236}">
                <a16:creationId xmlns:a16="http://schemas.microsoft.com/office/drawing/2014/main" id="{FC7B7B2D-5F6D-446A-926A-8B5A74E404CE}"/>
              </a:ext>
            </a:extLst>
          </p:cNvPr>
          <p:cNvSpPr txBox="1"/>
          <p:nvPr/>
        </p:nvSpPr>
        <p:spPr>
          <a:xfrm>
            <a:off x="1447798" y="1037493"/>
            <a:ext cx="3203441" cy="369332"/>
          </a:xfrm>
          <a:prstGeom prst="rect">
            <a:avLst/>
          </a:prstGeom>
          <a:noFill/>
        </p:spPr>
        <p:txBody>
          <a:bodyPr wrap="none" rtlCol="0">
            <a:spAutoFit/>
          </a:bodyPr>
          <a:lstStyle/>
          <a:p>
            <a:r>
              <a:rPr lang="en-US" dirty="0">
                <a:solidFill>
                  <a:schemeClr val="bg1"/>
                </a:solidFill>
              </a:rPr>
              <a:t>Payment for Goods and Services</a:t>
            </a:r>
          </a:p>
        </p:txBody>
      </p:sp>
      <p:sp>
        <p:nvSpPr>
          <p:cNvPr id="36" name="TextBox 35">
            <a:extLst>
              <a:ext uri="{FF2B5EF4-FFF2-40B4-BE49-F238E27FC236}">
                <a16:creationId xmlns:a16="http://schemas.microsoft.com/office/drawing/2014/main" id="{7441B1CA-EF2E-447A-AC97-1B1CD9D8D415}"/>
              </a:ext>
            </a:extLst>
          </p:cNvPr>
          <p:cNvSpPr txBox="1"/>
          <p:nvPr/>
        </p:nvSpPr>
        <p:spPr>
          <a:xfrm>
            <a:off x="7295208" y="1203054"/>
            <a:ext cx="3203441" cy="369332"/>
          </a:xfrm>
          <a:prstGeom prst="rect">
            <a:avLst/>
          </a:prstGeom>
          <a:noFill/>
        </p:spPr>
        <p:txBody>
          <a:bodyPr wrap="none" rtlCol="0">
            <a:spAutoFit/>
          </a:bodyPr>
          <a:lstStyle/>
          <a:p>
            <a:r>
              <a:rPr lang="en-US" dirty="0">
                <a:solidFill>
                  <a:schemeClr val="bg1"/>
                </a:solidFill>
              </a:rPr>
              <a:t>Payment for Goods and Services</a:t>
            </a:r>
          </a:p>
        </p:txBody>
      </p:sp>
      <p:sp>
        <p:nvSpPr>
          <p:cNvPr id="37" name="TextBox 36">
            <a:extLst>
              <a:ext uri="{FF2B5EF4-FFF2-40B4-BE49-F238E27FC236}">
                <a16:creationId xmlns:a16="http://schemas.microsoft.com/office/drawing/2014/main" id="{CA183F1E-6431-4B7D-846D-50241EF9A7C1}"/>
              </a:ext>
            </a:extLst>
          </p:cNvPr>
          <p:cNvSpPr txBox="1"/>
          <p:nvPr/>
        </p:nvSpPr>
        <p:spPr>
          <a:xfrm>
            <a:off x="1346689" y="301109"/>
            <a:ext cx="2612895" cy="461665"/>
          </a:xfrm>
          <a:prstGeom prst="rect">
            <a:avLst/>
          </a:prstGeom>
          <a:noFill/>
        </p:spPr>
        <p:txBody>
          <a:bodyPr wrap="none" rtlCol="0">
            <a:spAutoFit/>
          </a:bodyPr>
          <a:lstStyle/>
          <a:p>
            <a:r>
              <a:rPr lang="en-US" sz="2400" dirty="0">
                <a:solidFill>
                  <a:schemeClr val="bg1"/>
                </a:solidFill>
              </a:rPr>
              <a:t>Goods and Services</a:t>
            </a:r>
          </a:p>
        </p:txBody>
      </p:sp>
      <p:sp>
        <p:nvSpPr>
          <p:cNvPr id="38" name="TextBox 37">
            <a:extLst>
              <a:ext uri="{FF2B5EF4-FFF2-40B4-BE49-F238E27FC236}">
                <a16:creationId xmlns:a16="http://schemas.microsoft.com/office/drawing/2014/main" id="{A8793EA0-7D85-40BB-9896-F9B51E58D6E5}"/>
              </a:ext>
            </a:extLst>
          </p:cNvPr>
          <p:cNvSpPr txBox="1"/>
          <p:nvPr/>
        </p:nvSpPr>
        <p:spPr>
          <a:xfrm>
            <a:off x="8148890" y="404342"/>
            <a:ext cx="2612895" cy="461665"/>
          </a:xfrm>
          <a:prstGeom prst="rect">
            <a:avLst/>
          </a:prstGeom>
          <a:noFill/>
        </p:spPr>
        <p:txBody>
          <a:bodyPr wrap="none" rtlCol="0">
            <a:spAutoFit/>
          </a:bodyPr>
          <a:lstStyle/>
          <a:p>
            <a:r>
              <a:rPr lang="en-US" sz="2400" dirty="0">
                <a:solidFill>
                  <a:schemeClr val="bg1"/>
                </a:solidFill>
              </a:rPr>
              <a:t>Goods and Services</a:t>
            </a:r>
          </a:p>
        </p:txBody>
      </p:sp>
      <p:sp>
        <p:nvSpPr>
          <p:cNvPr id="39" name="TextBox 38">
            <a:extLst>
              <a:ext uri="{FF2B5EF4-FFF2-40B4-BE49-F238E27FC236}">
                <a16:creationId xmlns:a16="http://schemas.microsoft.com/office/drawing/2014/main" id="{FEF78509-3739-47F7-8A63-A55AA9B486B2}"/>
              </a:ext>
            </a:extLst>
          </p:cNvPr>
          <p:cNvSpPr txBox="1"/>
          <p:nvPr/>
        </p:nvSpPr>
        <p:spPr>
          <a:xfrm>
            <a:off x="4780820" y="396977"/>
            <a:ext cx="2303586" cy="954107"/>
          </a:xfrm>
          <a:prstGeom prst="rect">
            <a:avLst/>
          </a:prstGeom>
          <a:noFill/>
        </p:spPr>
        <p:txBody>
          <a:bodyPr wrap="square">
            <a:spAutoFit/>
          </a:bodyPr>
          <a:lstStyle/>
          <a:p>
            <a:pPr algn="ctr"/>
            <a:r>
              <a:rPr lang="en-US" sz="2800" dirty="0">
                <a:solidFill>
                  <a:schemeClr val="bg1"/>
                </a:solidFill>
              </a:rPr>
              <a:t>Product Market</a:t>
            </a:r>
          </a:p>
        </p:txBody>
      </p:sp>
    </p:spTree>
    <p:extLst>
      <p:ext uri="{BB962C8B-B14F-4D97-AF65-F5344CB8AC3E}">
        <p14:creationId xmlns:p14="http://schemas.microsoft.com/office/powerpoint/2010/main" val="13546064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D50AF-36A7-46B2-9ACA-2B1681C62EAC}"/>
              </a:ext>
            </a:extLst>
          </p:cNvPr>
          <p:cNvSpPr>
            <a:spLocks noGrp="1"/>
          </p:cNvSpPr>
          <p:nvPr>
            <p:ph type="ctrTitle"/>
          </p:nvPr>
        </p:nvSpPr>
        <p:spPr>
          <a:xfrm>
            <a:off x="578826" y="1406769"/>
            <a:ext cx="11034347" cy="3691857"/>
          </a:xfrm>
        </p:spPr>
        <p:txBody>
          <a:bodyPr>
            <a:normAutofit/>
          </a:bodyPr>
          <a:lstStyle/>
          <a:p>
            <a:r>
              <a:rPr lang="en-US" sz="4800" dirty="0">
                <a:latin typeface="+mn-lt"/>
              </a:rPr>
              <a:t>I purchased magnetic paper, cut it into strips and then wrote all of these parts on them.  I have used these in a variety of ways.</a:t>
            </a:r>
          </a:p>
        </p:txBody>
      </p:sp>
    </p:spTree>
    <p:extLst>
      <p:ext uri="{BB962C8B-B14F-4D97-AF65-F5344CB8AC3E}">
        <p14:creationId xmlns:p14="http://schemas.microsoft.com/office/powerpoint/2010/main" val="552929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D50AF-36A7-46B2-9ACA-2B1681C62EAC}"/>
              </a:ext>
            </a:extLst>
          </p:cNvPr>
          <p:cNvSpPr>
            <a:spLocks noGrp="1"/>
          </p:cNvSpPr>
          <p:nvPr>
            <p:ph type="ctrTitle"/>
          </p:nvPr>
        </p:nvSpPr>
        <p:spPr>
          <a:xfrm>
            <a:off x="578826" y="1406769"/>
            <a:ext cx="11034347" cy="3691857"/>
          </a:xfrm>
        </p:spPr>
        <p:txBody>
          <a:bodyPr>
            <a:normAutofit/>
          </a:bodyPr>
          <a:lstStyle/>
          <a:p>
            <a:r>
              <a:rPr lang="en-US" sz="4800" dirty="0">
                <a:latin typeface="+mn-lt"/>
              </a:rPr>
              <a:t>1. Bring students up by row and each person must place one of the parts.  The first time I do it, I do it in an organize fashion.  I then randomize the parts.</a:t>
            </a:r>
          </a:p>
        </p:txBody>
      </p:sp>
    </p:spTree>
    <p:extLst>
      <p:ext uri="{BB962C8B-B14F-4D97-AF65-F5344CB8AC3E}">
        <p14:creationId xmlns:p14="http://schemas.microsoft.com/office/powerpoint/2010/main" val="41603956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D50AF-36A7-46B2-9ACA-2B1681C62EAC}"/>
              </a:ext>
            </a:extLst>
          </p:cNvPr>
          <p:cNvSpPr>
            <a:spLocks noGrp="1"/>
          </p:cNvSpPr>
          <p:nvPr>
            <p:ph type="ctrTitle"/>
          </p:nvPr>
        </p:nvSpPr>
        <p:spPr>
          <a:xfrm>
            <a:off x="578826" y="1406769"/>
            <a:ext cx="11034347" cy="3691857"/>
          </a:xfrm>
        </p:spPr>
        <p:txBody>
          <a:bodyPr>
            <a:normAutofit/>
          </a:bodyPr>
          <a:lstStyle/>
          <a:p>
            <a:r>
              <a:rPr lang="en-US" sz="4800" dirty="0">
                <a:latin typeface="+mn-lt"/>
              </a:rPr>
              <a:t>2. I have three different copies.  If I have a few extra minutes at the end of class, I invite students to come to the board and practice with them.</a:t>
            </a:r>
          </a:p>
        </p:txBody>
      </p:sp>
    </p:spTree>
    <p:extLst>
      <p:ext uri="{BB962C8B-B14F-4D97-AF65-F5344CB8AC3E}">
        <p14:creationId xmlns:p14="http://schemas.microsoft.com/office/powerpoint/2010/main" val="13609357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D50AF-36A7-46B2-9ACA-2B1681C62EAC}"/>
              </a:ext>
            </a:extLst>
          </p:cNvPr>
          <p:cNvSpPr>
            <a:spLocks noGrp="1"/>
          </p:cNvSpPr>
          <p:nvPr>
            <p:ph type="ctrTitle"/>
          </p:nvPr>
        </p:nvSpPr>
        <p:spPr>
          <a:xfrm>
            <a:off x="350226" y="2725616"/>
            <a:ext cx="11034347" cy="843149"/>
          </a:xfrm>
        </p:spPr>
        <p:txBody>
          <a:bodyPr>
            <a:normAutofit/>
          </a:bodyPr>
          <a:lstStyle/>
          <a:p>
            <a:r>
              <a:rPr lang="en-US" sz="4800" dirty="0">
                <a:latin typeface="+mn-lt"/>
              </a:rPr>
              <a:t>3. Relay races.</a:t>
            </a:r>
          </a:p>
        </p:txBody>
      </p:sp>
    </p:spTree>
    <p:extLst>
      <p:ext uri="{BB962C8B-B14F-4D97-AF65-F5344CB8AC3E}">
        <p14:creationId xmlns:p14="http://schemas.microsoft.com/office/powerpoint/2010/main" val="30287931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D50AF-36A7-46B2-9ACA-2B1681C62EAC}"/>
              </a:ext>
            </a:extLst>
          </p:cNvPr>
          <p:cNvSpPr>
            <a:spLocks noGrp="1"/>
          </p:cNvSpPr>
          <p:nvPr>
            <p:ph type="ctrTitle"/>
          </p:nvPr>
        </p:nvSpPr>
        <p:spPr>
          <a:xfrm>
            <a:off x="350226" y="2725616"/>
            <a:ext cx="11034347" cy="843149"/>
          </a:xfrm>
        </p:spPr>
        <p:txBody>
          <a:bodyPr>
            <a:normAutofit/>
          </a:bodyPr>
          <a:lstStyle/>
          <a:p>
            <a:r>
              <a:rPr lang="en-US" sz="4800" dirty="0">
                <a:latin typeface="+mn-lt"/>
              </a:rPr>
              <a:t>Any other ideas.</a:t>
            </a:r>
          </a:p>
        </p:txBody>
      </p:sp>
    </p:spTree>
    <p:extLst>
      <p:ext uri="{BB962C8B-B14F-4D97-AF65-F5344CB8AC3E}">
        <p14:creationId xmlns:p14="http://schemas.microsoft.com/office/powerpoint/2010/main" val="18175548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D50AF-36A7-46B2-9ACA-2B1681C62EAC}"/>
              </a:ext>
            </a:extLst>
          </p:cNvPr>
          <p:cNvSpPr>
            <a:spLocks noGrp="1"/>
          </p:cNvSpPr>
          <p:nvPr>
            <p:ph type="ctrTitle"/>
          </p:nvPr>
        </p:nvSpPr>
        <p:spPr>
          <a:xfrm>
            <a:off x="578826" y="1406769"/>
            <a:ext cx="11034347" cy="3691857"/>
          </a:xfrm>
        </p:spPr>
        <p:txBody>
          <a:bodyPr>
            <a:normAutofit/>
          </a:bodyPr>
          <a:lstStyle/>
          <a:p>
            <a:r>
              <a:rPr lang="en-US" sz="4800" dirty="0">
                <a:latin typeface="+mn-lt"/>
              </a:rPr>
              <a:t>The Macroeconomy consists of the four aggregates.   Household, Businesses, Government and Foreign Sector.  We can add each of these into the circular flow diagram.</a:t>
            </a:r>
          </a:p>
        </p:txBody>
      </p:sp>
    </p:spTree>
    <p:extLst>
      <p:ext uri="{BB962C8B-B14F-4D97-AF65-F5344CB8AC3E}">
        <p14:creationId xmlns:p14="http://schemas.microsoft.com/office/powerpoint/2010/main" val="16730269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Group 33">
            <a:extLst>
              <a:ext uri="{FF2B5EF4-FFF2-40B4-BE49-F238E27FC236}">
                <a16:creationId xmlns:a16="http://schemas.microsoft.com/office/drawing/2014/main" id="{C3F8937A-8EBE-46DD-ABCA-952A0B057944}"/>
              </a:ext>
            </a:extLst>
          </p:cNvPr>
          <p:cNvGrpSpPr/>
          <p:nvPr/>
        </p:nvGrpSpPr>
        <p:grpSpPr>
          <a:xfrm>
            <a:off x="291612" y="161190"/>
            <a:ext cx="11621964" cy="6535619"/>
            <a:chOff x="291612" y="161190"/>
            <a:chExt cx="11621964" cy="6535619"/>
          </a:xfrm>
        </p:grpSpPr>
        <p:sp>
          <p:nvSpPr>
            <p:cNvPr id="6" name="Rectangle 5">
              <a:extLst>
                <a:ext uri="{FF2B5EF4-FFF2-40B4-BE49-F238E27FC236}">
                  <a16:creationId xmlns:a16="http://schemas.microsoft.com/office/drawing/2014/main" id="{0EBB080A-7B1C-4FF7-94E9-0DDCFCF17F46}"/>
                </a:ext>
              </a:extLst>
            </p:cNvPr>
            <p:cNvSpPr/>
            <p:nvPr/>
          </p:nvSpPr>
          <p:spPr>
            <a:xfrm>
              <a:off x="4900246" y="310662"/>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p>
          </p:txBody>
        </p:sp>
        <p:sp>
          <p:nvSpPr>
            <p:cNvPr id="25" name="Arrow: Up 24">
              <a:extLst>
                <a:ext uri="{FF2B5EF4-FFF2-40B4-BE49-F238E27FC236}">
                  <a16:creationId xmlns:a16="http://schemas.microsoft.com/office/drawing/2014/main" id="{C566B0DD-E481-4FFA-B616-DD82F7AB3132}"/>
                </a:ext>
              </a:extLst>
            </p:cNvPr>
            <p:cNvSpPr/>
            <p:nvPr/>
          </p:nvSpPr>
          <p:spPr>
            <a:xfrm>
              <a:off x="4870938" y="1497624"/>
              <a:ext cx="729761" cy="136866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Arrow: Down 26">
              <a:extLst>
                <a:ext uri="{FF2B5EF4-FFF2-40B4-BE49-F238E27FC236}">
                  <a16:creationId xmlns:a16="http://schemas.microsoft.com/office/drawing/2014/main" id="{1F11E1E3-5CD1-4B93-AF18-3EDAF0EA5930}"/>
                </a:ext>
              </a:extLst>
            </p:cNvPr>
            <p:cNvSpPr/>
            <p:nvPr/>
          </p:nvSpPr>
          <p:spPr>
            <a:xfrm>
              <a:off x="6182456" y="1585546"/>
              <a:ext cx="729760" cy="12807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6B1BDA1-DB2F-4AB0-B04A-AC8473B68692}"/>
                </a:ext>
              </a:extLst>
            </p:cNvPr>
            <p:cNvGrpSpPr/>
            <p:nvPr/>
          </p:nvGrpSpPr>
          <p:grpSpPr>
            <a:xfrm>
              <a:off x="291612" y="161190"/>
              <a:ext cx="11621964" cy="6535619"/>
              <a:chOff x="291612" y="161190"/>
              <a:chExt cx="11621964" cy="6535619"/>
            </a:xfrm>
          </p:grpSpPr>
          <p:sp>
            <p:nvSpPr>
              <p:cNvPr id="4" name="Rectangle 3">
                <a:extLst>
                  <a:ext uri="{FF2B5EF4-FFF2-40B4-BE49-F238E27FC236}">
                    <a16:creationId xmlns:a16="http://schemas.microsoft.com/office/drawing/2014/main" id="{0C6FF822-BF39-491B-945D-706E8773B18E}"/>
                  </a:ext>
                </a:extLst>
              </p:cNvPr>
              <p:cNvSpPr/>
              <p:nvPr/>
            </p:nvSpPr>
            <p:spPr>
              <a:xfrm>
                <a:off x="291612" y="2980593"/>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Households</a:t>
                </a:r>
              </a:p>
            </p:txBody>
          </p:sp>
          <p:sp>
            <p:nvSpPr>
              <p:cNvPr id="5" name="Rectangle 4">
                <a:extLst>
                  <a:ext uri="{FF2B5EF4-FFF2-40B4-BE49-F238E27FC236}">
                    <a16:creationId xmlns:a16="http://schemas.microsoft.com/office/drawing/2014/main" id="{03BAB7D4-1148-45F3-9788-D38567B1A885}"/>
                  </a:ext>
                </a:extLst>
              </p:cNvPr>
              <p:cNvSpPr/>
              <p:nvPr/>
            </p:nvSpPr>
            <p:spPr>
              <a:xfrm>
                <a:off x="9621715" y="2980593"/>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Businesses</a:t>
                </a:r>
              </a:p>
            </p:txBody>
          </p:sp>
          <p:sp>
            <p:nvSpPr>
              <p:cNvPr id="7" name="Rectangle 6">
                <a:extLst>
                  <a:ext uri="{FF2B5EF4-FFF2-40B4-BE49-F238E27FC236}">
                    <a16:creationId xmlns:a16="http://schemas.microsoft.com/office/drawing/2014/main" id="{F3EFA61A-1E7C-4DB0-BD5A-CF4DBE41A05E}"/>
                  </a:ext>
                </a:extLst>
              </p:cNvPr>
              <p:cNvSpPr/>
              <p:nvPr/>
            </p:nvSpPr>
            <p:spPr>
              <a:xfrm>
                <a:off x="4900246" y="5360376"/>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Factor Market</a:t>
                </a:r>
              </a:p>
            </p:txBody>
          </p:sp>
          <p:sp>
            <p:nvSpPr>
              <p:cNvPr id="8" name="Rectangle 7">
                <a:extLst>
                  <a:ext uri="{FF2B5EF4-FFF2-40B4-BE49-F238E27FC236}">
                    <a16:creationId xmlns:a16="http://schemas.microsoft.com/office/drawing/2014/main" id="{7A548C95-2A0E-44FF-8FF6-4F74F2F8E525}"/>
                  </a:ext>
                </a:extLst>
              </p:cNvPr>
              <p:cNvSpPr/>
              <p:nvPr/>
            </p:nvSpPr>
            <p:spPr>
              <a:xfrm>
                <a:off x="4822581" y="2980593"/>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Government</a:t>
                </a:r>
              </a:p>
            </p:txBody>
          </p:sp>
          <p:sp>
            <p:nvSpPr>
              <p:cNvPr id="14" name="Arrow: Bent-Up 13">
                <a:extLst>
                  <a:ext uri="{FF2B5EF4-FFF2-40B4-BE49-F238E27FC236}">
                    <a16:creationId xmlns:a16="http://schemas.microsoft.com/office/drawing/2014/main" id="{68388F7E-8467-4531-A9FD-724B0FE9EB1F}"/>
                  </a:ext>
                </a:extLst>
              </p:cNvPr>
              <p:cNvSpPr/>
              <p:nvPr/>
            </p:nvSpPr>
            <p:spPr>
              <a:xfrm>
                <a:off x="7282961" y="4281854"/>
                <a:ext cx="4630615" cy="2265484"/>
              </a:xfrm>
              <a:prstGeom prst="bentUpArrow">
                <a:avLst>
                  <a:gd name="adj1" fmla="val 17426"/>
                  <a:gd name="adj2" fmla="val 18596"/>
                  <a:gd name="adj3" fmla="val 2422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Bent-Up 14">
                <a:extLst>
                  <a:ext uri="{FF2B5EF4-FFF2-40B4-BE49-F238E27FC236}">
                    <a16:creationId xmlns:a16="http://schemas.microsoft.com/office/drawing/2014/main" id="{07969B10-915B-4C5B-ABA0-65D2840FAB6F}"/>
                  </a:ext>
                </a:extLst>
              </p:cNvPr>
              <p:cNvSpPr/>
              <p:nvPr/>
            </p:nvSpPr>
            <p:spPr>
              <a:xfrm rot="10800000">
                <a:off x="363416" y="310662"/>
                <a:ext cx="4428392" cy="2669930"/>
              </a:xfrm>
              <a:prstGeom prst="bentUpArrow">
                <a:avLst>
                  <a:gd name="adj1" fmla="val 17426"/>
                  <a:gd name="adj2" fmla="val 15450"/>
                  <a:gd name="adj3" fmla="val 2796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Bent-Up 15">
                <a:extLst>
                  <a:ext uri="{FF2B5EF4-FFF2-40B4-BE49-F238E27FC236}">
                    <a16:creationId xmlns:a16="http://schemas.microsoft.com/office/drawing/2014/main" id="{0E50F721-46B6-4898-BB97-DEF0675A8788}"/>
                  </a:ext>
                </a:extLst>
              </p:cNvPr>
              <p:cNvSpPr/>
              <p:nvPr/>
            </p:nvSpPr>
            <p:spPr>
              <a:xfrm rot="5400000">
                <a:off x="1370133" y="3275136"/>
                <a:ext cx="2414955" cy="4428392"/>
              </a:xfrm>
              <a:prstGeom prst="bentUpArrow">
                <a:avLst>
                  <a:gd name="adj1" fmla="val 1742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Bent-Up 16">
                <a:extLst>
                  <a:ext uri="{FF2B5EF4-FFF2-40B4-BE49-F238E27FC236}">
                    <a16:creationId xmlns:a16="http://schemas.microsoft.com/office/drawing/2014/main" id="{FD0A7AC3-0A1D-4E18-AB5A-075A8D8CEF7D}"/>
                  </a:ext>
                </a:extLst>
              </p:cNvPr>
              <p:cNvSpPr/>
              <p:nvPr/>
            </p:nvSpPr>
            <p:spPr>
              <a:xfrm rot="16200000">
                <a:off x="8081596" y="-801568"/>
                <a:ext cx="2705102" cy="4630617"/>
              </a:xfrm>
              <a:prstGeom prst="bentUpArrow">
                <a:avLst>
                  <a:gd name="adj1" fmla="val 1742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Bent-Up 19">
                <a:extLst>
                  <a:ext uri="{FF2B5EF4-FFF2-40B4-BE49-F238E27FC236}">
                    <a16:creationId xmlns:a16="http://schemas.microsoft.com/office/drawing/2014/main" id="{67FF0F66-9FFF-4773-B814-0960934C470A}"/>
                  </a:ext>
                </a:extLst>
              </p:cNvPr>
              <p:cNvSpPr/>
              <p:nvPr/>
            </p:nvSpPr>
            <p:spPr>
              <a:xfrm rot="16200000" flipH="1">
                <a:off x="8009794" y="3390898"/>
                <a:ext cx="1861035" cy="3642947"/>
              </a:xfrm>
              <a:prstGeom prst="bentUpArrow">
                <a:avLst>
                  <a:gd name="adj1" fmla="val 26402"/>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Bent-Up 20">
                <a:extLst>
                  <a:ext uri="{FF2B5EF4-FFF2-40B4-BE49-F238E27FC236}">
                    <a16:creationId xmlns:a16="http://schemas.microsoft.com/office/drawing/2014/main" id="{A1CB1B2E-F81E-425B-AE39-445CF85D0155}"/>
                  </a:ext>
                </a:extLst>
              </p:cNvPr>
              <p:cNvSpPr/>
              <p:nvPr/>
            </p:nvSpPr>
            <p:spPr>
              <a:xfrm rot="10800000" flipH="1">
                <a:off x="7118838" y="1156187"/>
                <a:ext cx="3845170" cy="1767253"/>
              </a:xfrm>
              <a:prstGeom prst="bentUpArrow">
                <a:avLst>
                  <a:gd name="adj1" fmla="val 31552"/>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Up 21">
                <a:extLst>
                  <a:ext uri="{FF2B5EF4-FFF2-40B4-BE49-F238E27FC236}">
                    <a16:creationId xmlns:a16="http://schemas.microsoft.com/office/drawing/2014/main" id="{502169AA-D807-4606-8D34-2EFC097E7550}"/>
                  </a:ext>
                </a:extLst>
              </p:cNvPr>
              <p:cNvSpPr/>
              <p:nvPr/>
            </p:nvSpPr>
            <p:spPr>
              <a:xfrm flipH="1">
                <a:off x="975946" y="4281854"/>
                <a:ext cx="3842239" cy="1538653"/>
              </a:xfrm>
              <a:prstGeom prst="bentUpArrow">
                <a:avLst>
                  <a:gd name="adj1" fmla="val 3228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Bent-Up 22">
                <a:extLst>
                  <a:ext uri="{FF2B5EF4-FFF2-40B4-BE49-F238E27FC236}">
                    <a16:creationId xmlns:a16="http://schemas.microsoft.com/office/drawing/2014/main" id="{003EDCA1-265C-4107-9FAF-7167E61898B9}"/>
                  </a:ext>
                </a:extLst>
              </p:cNvPr>
              <p:cNvSpPr/>
              <p:nvPr/>
            </p:nvSpPr>
            <p:spPr>
              <a:xfrm rot="5400000" flipH="1">
                <a:off x="2141662" y="182445"/>
                <a:ext cx="1982659" cy="3370386"/>
              </a:xfrm>
              <a:prstGeom prst="bentUpArrow">
                <a:avLst>
                  <a:gd name="adj1" fmla="val 28069"/>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Arrow: Up 25">
                <a:extLst>
                  <a:ext uri="{FF2B5EF4-FFF2-40B4-BE49-F238E27FC236}">
                    <a16:creationId xmlns:a16="http://schemas.microsoft.com/office/drawing/2014/main" id="{52346303-9FCB-4B3E-954A-FEDB677D5F52}"/>
                  </a:ext>
                </a:extLst>
              </p:cNvPr>
              <p:cNvSpPr/>
              <p:nvPr/>
            </p:nvSpPr>
            <p:spPr>
              <a:xfrm>
                <a:off x="6202974" y="4167555"/>
                <a:ext cx="729761" cy="119282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Arrow: Down 27">
                <a:extLst>
                  <a:ext uri="{FF2B5EF4-FFF2-40B4-BE49-F238E27FC236}">
                    <a16:creationId xmlns:a16="http://schemas.microsoft.com/office/drawing/2014/main" id="{A958FAD5-C2C4-4377-90CB-840C71394F3E}"/>
                  </a:ext>
                </a:extLst>
              </p:cNvPr>
              <p:cNvSpPr/>
              <p:nvPr/>
            </p:nvSpPr>
            <p:spPr>
              <a:xfrm>
                <a:off x="5037258" y="4208588"/>
                <a:ext cx="729760" cy="11517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Arrow: Right 28">
                <a:extLst>
                  <a:ext uri="{FF2B5EF4-FFF2-40B4-BE49-F238E27FC236}">
                    <a16:creationId xmlns:a16="http://schemas.microsoft.com/office/drawing/2014/main" id="{97DFEF9F-6388-4565-9753-E65E5D86E3D5}"/>
                  </a:ext>
                </a:extLst>
              </p:cNvPr>
              <p:cNvSpPr/>
              <p:nvPr/>
            </p:nvSpPr>
            <p:spPr>
              <a:xfrm>
                <a:off x="7118838" y="3578469"/>
                <a:ext cx="2449388" cy="7033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Government Services</a:t>
                </a:r>
              </a:p>
            </p:txBody>
          </p:sp>
          <p:sp>
            <p:nvSpPr>
              <p:cNvPr id="30" name="Arrow: Right 29">
                <a:extLst>
                  <a:ext uri="{FF2B5EF4-FFF2-40B4-BE49-F238E27FC236}">
                    <a16:creationId xmlns:a16="http://schemas.microsoft.com/office/drawing/2014/main" id="{495BAFD6-7BFB-46BA-9062-065EB1B49C2B}"/>
                  </a:ext>
                </a:extLst>
              </p:cNvPr>
              <p:cNvSpPr/>
              <p:nvPr/>
            </p:nvSpPr>
            <p:spPr>
              <a:xfrm>
                <a:off x="2455255" y="2889738"/>
                <a:ext cx="2325565" cy="7033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Taxes</a:t>
                </a:r>
              </a:p>
            </p:txBody>
          </p:sp>
          <p:sp>
            <p:nvSpPr>
              <p:cNvPr id="31" name="Arrow: Left 30">
                <a:extLst>
                  <a:ext uri="{FF2B5EF4-FFF2-40B4-BE49-F238E27FC236}">
                    <a16:creationId xmlns:a16="http://schemas.microsoft.com/office/drawing/2014/main" id="{E71A66D6-2864-4918-B6FF-DCC96735A911}"/>
                  </a:ext>
                </a:extLst>
              </p:cNvPr>
              <p:cNvSpPr/>
              <p:nvPr/>
            </p:nvSpPr>
            <p:spPr>
              <a:xfrm>
                <a:off x="2424481" y="3502324"/>
                <a:ext cx="2367326" cy="68873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Government Services</a:t>
                </a:r>
              </a:p>
            </p:txBody>
          </p:sp>
          <p:sp>
            <p:nvSpPr>
              <p:cNvPr id="32" name="Arrow: Left 31">
                <a:extLst>
                  <a:ext uri="{FF2B5EF4-FFF2-40B4-BE49-F238E27FC236}">
                    <a16:creationId xmlns:a16="http://schemas.microsoft.com/office/drawing/2014/main" id="{55CC3DA5-DDBE-4FFA-8939-8895B81C74F2}"/>
                  </a:ext>
                </a:extLst>
              </p:cNvPr>
              <p:cNvSpPr/>
              <p:nvPr/>
            </p:nvSpPr>
            <p:spPr>
              <a:xfrm>
                <a:off x="7010400" y="3042136"/>
                <a:ext cx="2557826" cy="68873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Taxes</a:t>
                </a:r>
              </a:p>
            </p:txBody>
          </p:sp>
          <p:sp>
            <p:nvSpPr>
              <p:cNvPr id="2" name="TextBox 1">
                <a:extLst>
                  <a:ext uri="{FF2B5EF4-FFF2-40B4-BE49-F238E27FC236}">
                    <a16:creationId xmlns:a16="http://schemas.microsoft.com/office/drawing/2014/main" id="{F0359A9A-561E-43D4-830B-DC906A837F25}"/>
                  </a:ext>
                </a:extLst>
              </p:cNvPr>
              <p:cNvSpPr txBox="1"/>
              <p:nvPr/>
            </p:nvSpPr>
            <p:spPr>
              <a:xfrm>
                <a:off x="506266" y="6073992"/>
                <a:ext cx="3874522" cy="369332"/>
              </a:xfrm>
              <a:prstGeom prst="rect">
                <a:avLst/>
              </a:prstGeom>
              <a:noFill/>
            </p:spPr>
            <p:txBody>
              <a:bodyPr wrap="none" rtlCol="0">
                <a:spAutoFit/>
              </a:bodyPr>
              <a:lstStyle/>
              <a:p>
                <a:r>
                  <a:rPr lang="en-US" dirty="0">
                    <a:solidFill>
                      <a:schemeClr val="bg1"/>
                    </a:solidFill>
                  </a:rPr>
                  <a:t>Land, Labor, Capital, Entrepreneurship</a:t>
                </a:r>
              </a:p>
            </p:txBody>
          </p:sp>
          <p:sp>
            <p:nvSpPr>
              <p:cNvPr id="24" name="TextBox 23">
                <a:extLst>
                  <a:ext uri="{FF2B5EF4-FFF2-40B4-BE49-F238E27FC236}">
                    <a16:creationId xmlns:a16="http://schemas.microsoft.com/office/drawing/2014/main" id="{79D84759-410F-402D-B285-4542BD01A174}"/>
                  </a:ext>
                </a:extLst>
              </p:cNvPr>
              <p:cNvSpPr txBox="1"/>
              <p:nvPr/>
            </p:nvSpPr>
            <p:spPr>
              <a:xfrm>
                <a:off x="7630965" y="6142890"/>
                <a:ext cx="3874522" cy="369332"/>
              </a:xfrm>
              <a:prstGeom prst="rect">
                <a:avLst/>
              </a:prstGeom>
              <a:noFill/>
            </p:spPr>
            <p:txBody>
              <a:bodyPr wrap="none" rtlCol="0">
                <a:spAutoFit/>
              </a:bodyPr>
              <a:lstStyle/>
              <a:p>
                <a:r>
                  <a:rPr lang="en-US" dirty="0">
                    <a:solidFill>
                      <a:schemeClr val="bg1"/>
                    </a:solidFill>
                  </a:rPr>
                  <a:t>Land, Labor, Capital, Entrepreneurship</a:t>
                </a:r>
              </a:p>
            </p:txBody>
          </p:sp>
          <p:sp>
            <p:nvSpPr>
              <p:cNvPr id="3" name="TextBox 2">
                <a:extLst>
                  <a:ext uri="{FF2B5EF4-FFF2-40B4-BE49-F238E27FC236}">
                    <a16:creationId xmlns:a16="http://schemas.microsoft.com/office/drawing/2014/main" id="{E5100D7A-777A-4DB7-B8B7-9EA6F65596C8}"/>
                  </a:ext>
                </a:extLst>
              </p:cNvPr>
              <p:cNvSpPr txBox="1"/>
              <p:nvPr/>
            </p:nvSpPr>
            <p:spPr>
              <a:xfrm>
                <a:off x="1346689" y="5360376"/>
                <a:ext cx="2774606" cy="369332"/>
              </a:xfrm>
              <a:prstGeom prst="rect">
                <a:avLst/>
              </a:prstGeom>
              <a:noFill/>
            </p:spPr>
            <p:txBody>
              <a:bodyPr wrap="none" rtlCol="0">
                <a:spAutoFit/>
              </a:bodyPr>
              <a:lstStyle/>
              <a:p>
                <a:r>
                  <a:rPr lang="en-US" dirty="0">
                    <a:solidFill>
                      <a:schemeClr val="bg1"/>
                    </a:solidFill>
                  </a:rPr>
                  <a:t>Rent, wages, interest, profit</a:t>
                </a:r>
              </a:p>
            </p:txBody>
          </p:sp>
          <p:sp>
            <p:nvSpPr>
              <p:cNvPr id="33" name="TextBox 32">
                <a:extLst>
                  <a:ext uri="{FF2B5EF4-FFF2-40B4-BE49-F238E27FC236}">
                    <a16:creationId xmlns:a16="http://schemas.microsoft.com/office/drawing/2014/main" id="{F3E7F3EA-FCED-40AE-BF88-4561B4168A7F}"/>
                  </a:ext>
                </a:extLst>
              </p:cNvPr>
              <p:cNvSpPr txBox="1"/>
              <p:nvPr/>
            </p:nvSpPr>
            <p:spPr>
              <a:xfrm>
                <a:off x="7724043" y="5613780"/>
                <a:ext cx="2774606" cy="369332"/>
              </a:xfrm>
              <a:prstGeom prst="rect">
                <a:avLst/>
              </a:prstGeom>
              <a:noFill/>
            </p:spPr>
            <p:txBody>
              <a:bodyPr wrap="none" rtlCol="0">
                <a:spAutoFit/>
              </a:bodyPr>
              <a:lstStyle/>
              <a:p>
                <a:r>
                  <a:rPr lang="en-US" dirty="0">
                    <a:solidFill>
                      <a:schemeClr val="bg1"/>
                    </a:solidFill>
                  </a:rPr>
                  <a:t>Rent, wages, interest, profit</a:t>
                </a:r>
              </a:p>
            </p:txBody>
          </p:sp>
          <p:sp>
            <p:nvSpPr>
              <p:cNvPr id="35" name="TextBox 34">
                <a:extLst>
                  <a:ext uri="{FF2B5EF4-FFF2-40B4-BE49-F238E27FC236}">
                    <a16:creationId xmlns:a16="http://schemas.microsoft.com/office/drawing/2014/main" id="{FC7B7B2D-5F6D-446A-926A-8B5A74E404CE}"/>
                  </a:ext>
                </a:extLst>
              </p:cNvPr>
              <p:cNvSpPr txBox="1"/>
              <p:nvPr/>
            </p:nvSpPr>
            <p:spPr>
              <a:xfrm>
                <a:off x="1447798" y="1037493"/>
                <a:ext cx="3203441" cy="369332"/>
              </a:xfrm>
              <a:prstGeom prst="rect">
                <a:avLst/>
              </a:prstGeom>
              <a:noFill/>
            </p:spPr>
            <p:txBody>
              <a:bodyPr wrap="none" rtlCol="0">
                <a:spAutoFit/>
              </a:bodyPr>
              <a:lstStyle/>
              <a:p>
                <a:r>
                  <a:rPr lang="en-US" dirty="0">
                    <a:solidFill>
                      <a:schemeClr val="bg1"/>
                    </a:solidFill>
                  </a:rPr>
                  <a:t>Payment for Goods and Services</a:t>
                </a:r>
              </a:p>
            </p:txBody>
          </p:sp>
          <p:sp>
            <p:nvSpPr>
              <p:cNvPr id="36" name="TextBox 35">
                <a:extLst>
                  <a:ext uri="{FF2B5EF4-FFF2-40B4-BE49-F238E27FC236}">
                    <a16:creationId xmlns:a16="http://schemas.microsoft.com/office/drawing/2014/main" id="{7441B1CA-EF2E-447A-AC97-1B1CD9D8D415}"/>
                  </a:ext>
                </a:extLst>
              </p:cNvPr>
              <p:cNvSpPr txBox="1"/>
              <p:nvPr/>
            </p:nvSpPr>
            <p:spPr>
              <a:xfrm>
                <a:off x="7295208" y="1203054"/>
                <a:ext cx="3203441" cy="369332"/>
              </a:xfrm>
              <a:prstGeom prst="rect">
                <a:avLst/>
              </a:prstGeom>
              <a:noFill/>
            </p:spPr>
            <p:txBody>
              <a:bodyPr wrap="none" rtlCol="0">
                <a:spAutoFit/>
              </a:bodyPr>
              <a:lstStyle/>
              <a:p>
                <a:r>
                  <a:rPr lang="en-US" dirty="0">
                    <a:solidFill>
                      <a:schemeClr val="bg1"/>
                    </a:solidFill>
                  </a:rPr>
                  <a:t>Payment for Goods and Services</a:t>
                </a:r>
              </a:p>
            </p:txBody>
          </p:sp>
          <p:sp>
            <p:nvSpPr>
              <p:cNvPr id="37" name="TextBox 36">
                <a:extLst>
                  <a:ext uri="{FF2B5EF4-FFF2-40B4-BE49-F238E27FC236}">
                    <a16:creationId xmlns:a16="http://schemas.microsoft.com/office/drawing/2014/main" id="{CA183F1E-6431-4B7D-846D-50241EF9A7C1}"/>
                  </a:ext>
                </a:extLst>
              </p:cNvPr>
              <p:cNvSpPr txBox="1"/>
              <p:nvPr/>
            </p:nvSpPr>
            <p:spPr>
              <a:xfrm>
                <a:off x="1346689" y="301109"/>
                <a:ext cx="2612895" cy="461665"/>
              </a:xfrm>
              <a:prstGeom prst="rect">
                <a:avLst/>
              </a:prstGeom>
              <a:noFill/>
            </p:spPr>
            <p:txBody>
              <a:bodyPr wrap="none" rtlCol="0">
                <a:spAutoFit/>
              </a:bodyPr>
              <a:lstStyle/>
              <a:p>
                <a:r>
                  <a:rPr lang="en-US" sz="2400" dirty="0">
                    <a:solidFill>
                      <a:schemeClr val="bg1"/>
                    </a:solidFill>
                  </a:rPr>
                  <a:t>Goods and Services</a:t>
                </a:r>
              </a:p>
            </p:txBody>
          </p:sp>
          <p:sp>
            <p:nvSpPr>
              <p:cNvPr id="38" name="TextBox 37">
                <a:extLst>
                  <a:ext uri="{FF2B5EF4-FFF2-40B4-BE49-F238E27FC236}">
                    <a16:creationId xmlns:a16="http://schemas.microsoft.com/office/drawing/2014/main" id="{A8793EA0-7D85-40BB-9896-F9B51E58D6E5}"/>
                  </a:ext>
                </a:extLst>
              </p:cNvPr>
              <p:cNvSpPr txBox="1"/>
              <p:nvPr/>
            </p:nvSpPr>
            <p:spPr>
              <a:xfrm>
                <a:off x="8148890" y="404342"/>
                <a:ext cx="2612895" cy="461665"/>
              </a:xfrm>
              <a:prstGeom prst="rect">
                <a:avLst/>
              </a:prstGeom>
              <a:noFill/>
            </p:spPr>
            <p:txBody>
              <a:bodyPr wrap="none" rtlCol="0">
                <a:spAutoFit/>
              </a:bodyPr>
              <a:lstStyle/>
              <a:p>
                <a:r>
                  <a:rPr lang="en-US" sz="2400" dirty="0">
                    <a:solidFill>
                      <a:schemeClr val="bg1"/>
                    </a:solidFill>
                  </a:rPr>
                  <a:t>Goods and Services</a:t>
                </a:r>
              </a:p>
            </p:txBody>
          </p:sp>
          <p:sp>
            <p:nvSpPr>
              <p:cNvPr id="39" name="TextBox 38">
                <a:extLst>
                  <a:ext uri="{FF2B5EF4-FFF2-40B4-BE49-F238E27FC236}">
                    <a16:creationId xmlns:a16="http://schemas.microsoft.com/office/drawing/2014/main" id="{FEF78509-3739-47F7-8A63-A55AA9B486B2}"/>
                  </a:ext>
                </a:extLst>
              </p:cNvPr>
              <p:cNvSpPr txBox="1"/>
              <p:nvPr/>
            </p:nvSpPr>
            <p:spPr>
              <a:xfrm>
                <a:off x="4780820" y="396977"/>
                <a:ext cx="2303586" cy="954107"/>
              </a:xfrm>
              <a:prstGeom prst="rect">
                <a:avLst/>
              </a:prstGeom>
              <a:noFill/>
            </p:spPr>
            <p:txBody>
              <a:bodyPr wrap="square">
                <a:spAutoFit/>
              </a:bodyPr>
              <a:lstStyle/>
              <a:p>
                <a:pPr algn="ctr"/>
                <a:r>
                  <a:rPr lang="en-US" sz="2800" dirty="0">
                    <a:solidFill>
                      <a:schemeClr val="bg1"/>
                    </a:solidFill>
                  </a:rPr>
                  <a:t>Product Market</a:t>
                </a:r>
              </a:p>
            </p:txBody>
          </p:sp>
        </p:grpSp>
        <p:sp>
          <p:nvSpPr>
            <p:cNvPr id="11" name="TextBox 10">
              <a:extLst>
                <a:ext uri="{FF2B5EF4-FFF2-40B4-BE49-F238E27FC236}">
                  <a16:creationId xmlns:a16="http://schemas.microsoft.com/office/drawing/2014/main" id="{4DF48042-5994-4C76-93AC-8F70018784A6}"/>
                </a:ext>
              </a:extLst>
            </p:cNvPr>
            <p:cNvSpPr txBox="1"/>
            <p:nvPr/>
          </p:nvSpPr>
          <p:spPr>
            <a:xfrm rot="5185239">
              <a:off x="6197721" y="1920360"/>
              <a:ext cx="699230" cy="369332"/>
            </a:xfrm>
            <a:prstGeom prst="rect">
              <a:avLst/>
            </a:prstGeom>
            <a:noFill/>
          </p:spPr>
          <p:txBody>
            <a:bodyPr wrap="none" rtlCol="0">
              <a:spAutoFit/>
            </a:bodyPr>
            <a:lstStyle/>
            <a:p>
              <a:r>
                <a:rPr lang="en-US" dirty="0">
                  <a:solidFill>
                    <a:schemeClr val="bg1"/>
                  </a:solidFill>
                </a:rPr>
                <a:t>G &amp; S</a:t>
              </a:r>
            </a:p>
          </p:txBody>
        </p:sp>
        <p:sp>
          <p:nvSpPr>
            <p:cNvPr id="12" name="TextBox 11">
              <a:extLst>
                <a:ext uri="{FF2B5EF4-FFF2-40B4-BE49-F238E27FC236}">
                  <a16:creationId xmlns:a16="http://schemas.microsoft.com/office/drawing/2014/main" id="{EC0A80D3-F479-4FCF-B64C-349498146D81}"/>
                </a:ext>
              </a:extLst>
            </p:cNvPr>
            <p:cNvSpPr txBox="1"/>
            <p:nvPr/>
          </p:nvSpPr>
          <p:spPr>
            <a:xfrm rot="5400000">
              <a:off x="5777395" y="4917069"/>
              <a:ext cx="1649682" cy="369332"/>
            </a:xfrm>
            <a:prstGeom prst="rect">
              <a:avLst/>
            </a:prstGeom>
            <a:noFill/>
          </p:spPr>
          <p:txBody>
            <a:bodyPr wrap="none" rtlCol="0">
              <a:spAutoFit/>
            </a:bodyPr>
            <a:lstStyle/>
            <a:p>
              <a:r>
                <a:rPr lang="en-US" dirty="0">
                  <a:solidFill>
                    <a:schemeClr val="bg1"/>
                  </a:solidFill>
                </a:rPr>
                <a:t>Factors of Prod.</a:t>
              </a:r>
            </a:p>
          </p:txBody>
        </p:sp>
        <p:sp>
          <p:nvSpPr>
            <p:cNvPr id="13" name="TextBox 12">
              <a:extLst>
                <a:ext uri="{FF2B5EF4-FFF2-40B4-BE49-F238E27FC236}">
                  <a16:creationId xmlns:a16="http://schemas.microsoft.com/office/drawing/2014/main" id="{2580B5D9-EB00-4EC6-A678-0B935C858544}"/>
                </a:ext>
              </a:extLst>
            </p:cNvPr>
            <p:cNvSpPr txBox="1"/>
            <p:nvPr/>
          </p:nvSpPr>
          <p:spPr>
            <a:xfrm rot="5400000">
              <a:off x="4814003" y="2011944"/>
              <a:ext cx="843629" cy="369332"/>
            </a:xfrm>
            <a:prstGeom prst="rect">
              <a:avLst/>
            </a:prstGeom>
            <a:noFill/>
          </p:spPr>
          <p:txBody>
            <a:bodyPr wrap="none" rtlCol="0">
              <a:spAutoFit/>
            </a:bodyPr>
            <a:lstStyle/>
            <a:p>
              <a:r>
                <a:rPr lang="en-US" dirty="0">
                  <a:solidFill>
                    <a:schemeClr val="bg1"/>
                  </a:solidFill>
                </a:rPr>
                <a:t>Money</a:t>
              </a:r>
            </a:p>
          </p:txBody>
        </p:sp>
        <p:sp>
          <p:nvSpPr>
            <p:cNvPr id="18" name="TextBox 17">
              <a:extLst>
                <a:ext uri="{FF2B5EF4-FFF2-40B4-BE49-F238E27FC236}">
                  <a16:creationId xmlns:a16="http://schemas.microsoft.com/office/drawing/2014/main" id="{CCF5CFB4-356C-4BB2-95AD-2DB5509CFEC4}"/>
                </a:ext>
              </a:extLst>
            </p:cNvPr>
            <p:cNvSpPr txBox="1"/>
            <p:nvPr/>
          </p:nvSpPr>
          <p:spPr>
            <a:xfrm rot="5400000">
              <a:off x="5008902" y="4514043"/>
              <a:ext cx="843629" cy="369332"/>
            </a:xfrm>
            <a:prstGeom prst="rect">
              <a:avLst/>
            </a:prstGeom>
            <a:noFill/>
          </p:spPr>
          <p:txBody>
            <a:bodyPr wrap="none" rtlCol="0">
              <a:spAutoFit/>
            </a:bodyPr>
            <a:lstStyle/>
            <a:p>
              <a:r>
                <a:rPr lang="en-US" dirty="0">
                  <a:solidFill>
                    <a:schemeClr val="bg1"/>
                  </a:solidFill>
                </a:rPr>
                <a:t>Money</a:t>
              </a:r>
            </a:p>
          </p:txBody>
        </p:sp>
      </p:grpSp>
    </p:spTree>
    <p:extLst>
      <p:ext uri="{BB962C8B-B14F-4D97-AF65-F5344CB8AC3E}">
        <p14:creationId xmlns:p14="http://schemas.microsoft.com/office/powerpoint/2010/main" val="32035614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D50AF-36A7-46B2-9ACA-2B1681C62EAC}"/>
              </a:ext>
            </a:extLst>
          </p:cNvPr>
          <p:cNvSpPr>
            <a:spLocks noGrp="1"/>
          </p:cNvSpPr>
          <p:nvPr>
            <p:ph type="ctrTitle"/>
          </p:nvPr>
        </p:nvSpPr>
        <p:spPr>
          <a:xfrm>
            <a:off x="1799492" y="1924493"/>
            <a:ext cx="8399585" cy="1591286"/>
          </a:xfrm>
        </p:spPr>
        <p:txBody>
          <a:bodyPr>
            <a:normAutofit fontScale="90000"/>
          </a:bodyPr>
          <a:lstStyle/>
          <a:p>
            <a:r>
              <a:rPr lang="en-US" dirty="0" err="1">
                <a:hlinkClick r:id="rId2"/>
              </a:rPr>
              <a:t>Econedlink</a:t>
            </a:r>
            <a:r>
              <a:rPr lang="en-US" dirty="0">
                <a:hlinkClick r:id="rId2"/>
              </a:rPr>
              <a:t> AP Microeconomics Collection</a:t>
            </a:r>
            <a:endParaRPr lang="en-US" dirty="0"/>
          </a:p>
        </p:txBody>
      </p:sp>
    </p:spTree>
    <p:extLst>
      <p:ext uri="{BB962C8B-B14F-4D97-AF65-F5344CB8AC3E}">
        <p14:creationId xmlns:p14="http://schemas.microsoft.com/office/powerpoint/2010/main" val="29004396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D50B0F2-E9FF-4E28-8BD4-0D511222087F}"/>
              </a:ext>
            </a:extLst>
          </p:cNvPr>
          <p:cNvPicPr>
            <a:picLocks noChangeAspect="1"/>
          </p:cNvPicPr>
          <p:nvPr/>
        </p:nvPicPr>
        <p:blipFill>
          <a:blip r:embed="rId2"/>
          <a:stretch>
            <a:fillRect/>
          </a:stretch>
        </p:blipFill>
        <p:spPr>
          <a:xfrm>
            <a:off x="2356339" y="1473279"/>
            <a:ext cx="6629399" cy="3701589"/>
          </a:xfrm>
          <a:prstGeom prst="rect">
            <a:avLst/>
          </a:prstGeom>
        </p:spPr>
      </p:pic>
      <p:sp>
        <p:nvSpPr>
          <p:cNvPr id="5" name="Rectangle 4">
            <a:extLst>
              <a:ext uri="{FF2B5EF4-FFF2-40B4-BE49-F238E27FC236}">
                <a16:creationId xmlns:a16="http://schemas.microsoft.com/office/drawing/2014/main" id="{BCACC399-0D88-4E19-9C23-0A18085C6D56}"/>
              </a:ext>
            </a:extLst>
          </p:cNvPr>
          <p:cNvSpPr/>
          <p:nvPr/>
        </p:nvSpPr>
        <p:spPr>
          <a:xfrm>
            <a:off x="4989632" y="298940"/>
            <a:ext cx="1185496" cy="7297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Foreign Sector</a:t>
            </a:r>
          </a:p>
        </p:txBody>
      </p:sp>
      <p:sp>
        <p:nvSpPr>
          <p:cNvPr id="6" name="Rectangle 5">
            <a:extLst>
              <a:ext uri="{FF2B5EF4-FFF2-40B4-BE49-F238E27FC236}">
                <a16:creationId xmlns:a16="http://schemas.microsoft.com/office/drawing/2014/main" id="{A352DCF7-028F-416D-A2EF-155D8DEC1C18}"/>
              </a:ext>
            </a:extLst>
          </p:cNvPr>
          <p:cNvSpPr/>
          <p:nvPr/>
        </p:nvSpPr>
        <p:spPr>
          <a:xfrm>
            <a:off x="4983770" y="5619447"/>
            <a:ext cx="1185496" cy="7297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Foreign</a:t>
            </a:r>
            <a:r>
              <a:rPr lang="en-US" dirty="0"/>
              <a:t> Sector</a:t>
            </a:r>
          </a:p>
        </p:txBody>
      </p:sp>
      <p:sp>
        <p:nvSpPr>
          <p:cNvPr id="7" name="Arrow: Curved Down 6">
            <a:extLst>
              <a:ext uri="{FF2B5EF4-FFF2-40B4-BE49-F238E27FC236}">
                <a16:creationId xmlns:a16="http://schemas.microsoft.com/office/drawing/2014/main" id="{700003A0-E7D7-40E6-B85B-E4F17B402C2D}"/>
              </a:ext>
            </a:extLst>
          </p:cNvPr>
          <p:cNvSpPr/>
          <p:nvPr/>
        </p:nvSpPr>
        <p:spPr>
          <a:xfrm rot="16200000">
            <a:off x="3783621" y="482983"/>
            <a:ext cx="1512277" cy="88802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Arrow: Curved Down 7">
            <a:extLst>
              <a:ext uri="{FF2B5EF4-FFF2-40B4-BE49-F238E27FC236}">
                <a16:creationId xmlns:a16="http://schemas.microsoft.com/office/drawing/2014/main" id="{2B35EB8C-446D-4BD3-8BA4-2B0778E99627}"/>
              </a:ext>
            </a:extLst>
          </p:cNvPr>
          <p:cNvSpPr/>
          <p:nvPr/>
        </p:nvSpPr>
        <p:spPr>
          <a:xfrm rot="5400000">
            <a:off x="5857138" y="5277143"/>
            <a:ext cx="1512277" cy="88802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 name="Arrow: Curved Down 8">
            <a:extLst>
              <a:ext uri="{FF2B5EF4-FFF2-40B4-BE49-F238E27FC236}">
                <a16:creationId xmlns:a16="http://schemas.microsoft.com/office/drawing/2014/main" id="{7D103C77-40EB-4BD8-9DDC-6AAA9411AACD}"/>
              </a:ext>
            </a:extLst>
          </p:cNvPr>
          <p:cNvSpPr/>
          <p:nvPr/>
        </p:nvSpPr>
        <p:spPr>
          <a:xfrm rot="5400000">
            <a:off x="5868861" y="611068"/>
            <a:ext cx="1512277" cy="88802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 name="Arrow: Curved Down 9">
            <a:extLst>
              <a:ext uri="{FF2B5EF4-FFF2-40B4-BE49-F238E27FC236}">
                <a16:creationId xmlns:a16="http://schemas.microsoft.com/office/drawing/2014/main" id="{7AEEFAFD-5F15-4EB6-9EEF-667890E39B8A}"/>
              </a:ext>
            </a:extLst>
          </p:cNvPr>
          <p:cNvSpPr/>
          <p:nvPr/>
        </p:nvSpPr>
        <p:spPr>
          <a:xfrm rot="16200000">
            <a:off x="3783620" y="5175436"/>
            <a:ext cx="1512277" cy="88802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TextBox 10">
            <a:extLst>
              <a:ext uri="{FF2B5EF4-FFF2-40B4-BE49-F238E27FC236}">
                <a16:creationId xmlns:a16="http://schemas.microsoft.com/office/drawing/2014/main" id="{4B90235F-25B1-4007-8B96-4CBC5DE6F5CB}"/>
              </a:ext>
            </a:extLst>
          </p:cNvPr>
          <p:cNvSpPr txBox="1"/>
          <p:nvPr/>
        </p:nvSpPr>
        <p:spPr>
          <a:xfrm rot="18718386">
            <a:off x="2928743" y="590213"/>
            <a:ext cx="1699504" cy="369332"/>
          </a:xfrm>
          <a:prstGeom prst="rect">
            <a:avLst/>
          </a:prstGeom>
          <a:noFill/>
        </p:spPr>
        <p:txBody>
          <a:bodyPr wrap="none" rtlCol="0">
            <a:spAutoFit/>
          </a:bodyPr>
          <a:lstStyle/>
          <a:p>
            <a:r>
              <a:rPr lang="en-US" dirty="0"/>
              <a:t>Exports out/$ In</a:t>
            </a:r>
          </a:p>
        </p:txBody>
      </p:sp>
      <p:sp>
        <p:nvSpPr>
          <p:cNvPr id="12" name="TextBox 11">
            <a:extLst>
              <a:ext uri="{FF2B5EF4-FFF2-40B4-BE49-F238E27FC236}">
                <a16:creationId xmlns:a16="http://schemas.microsoft.com/office/drawing/2014/main" id="{701DA843-3AA0-4E48-9EE7-86E44A2CEDB8}"/>
              </a:ext>
            </a:extLst>
          </p:cNvPr>
          <p:cNvSpPr txBox="1"/>
          <p:nvPr/>
        </p:nvSpPr>
        <p:spPr>
          <a:xfrm rot="3390019">
            <a:off x="6470035" y="655194"/>
            <a:ext cx="1778051" cy="369332"/>
          </a:xfrm>
          <a:prstGeom prst="rect">
            <a:avLst/>
          </a:prstGeom>
          <a:noFill/>
        </p:spPr>
        <p:txBody>
          <a:bodyPr wrap="none" rtlCol="0">
            <a:spAutoFit/>
          </a:bodyPr>
          <a:lstStyle/>
          <a:p>
            <a:r>
              <a:rPr lang="en-US" dirty="0"/>
              <a:t>Imports in/ $ out</a:t>
            </a:r>
          </a:p>
        </p:txBody>
      </p:sp>
      <p:sp>
        <p:nvSpPr>
          <p:cNvPr id="13" name="Arrow: Curved Up 12">
            <a:extLst>
              <a:ext uri="{FF2B5EF4-FFF2-40B4-BE49-F238E27FC236}">
                <a16:creationId xmlns:a16="http://schemas.microsoft.com/office/drawing/2014/main" id="{C819D3BA-3811-4BB8-B251-1E1917866517}"/>
              </a:ext>
            </a:extLst>
          </p:cNvPr>
          <p:cNvSpPr/>
          <p:nvPr/>
        </p:nvSpPr>
        <p:spPr>
          <a:xfrm rot="16200000">
            <a:off x="5913090" y="605519"/>
            <a:ext cx="992140" cy="718469"/>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Arrow: Curved Up 13">
            <a:extLst>
              <a:ext uri="{FF2B5EF4-FFF2-40B4-BE49-F238E27FC236}">
                <a16:creationId xmlns:a16="http://schemas.microsoft.com/office/drawing/2014/main" id="{6254FB06-F89A-4327-8FB4-684E5A9A7543}"/>
              </a:ext>
            </a:extLst>
          </p:cNvPr>
          <p:cNvSpPr/>
          <p:nvPr/>
        </p:nvSpPr>
        <p:spPr>
          <a:xfrm rot="5400000">
            <a:off x="4376086" y="777546"/>
            <a:ext cx="1149428" cy="72976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Arrow: Curved Up 14">
            <a:extLst>
              <a:ext uri="{FF2B5EF4-FFF2-40B4-BE49-F238E27FC236}">
                <a16:creationId xmlns:a16="http://schemas.microsoft.com/office/drawing/2014/main" id="{4CF24ECD-1213-4365-9D98-44314B39F4FE}"/>
              </a:ext>
            </a:extLst>
          </p:cNvPr>
          <p:cNvSpPr/>
          <p:nvPr/>
        </p:nvSpPr>
        <p:spPr>
          <a:xfrm rot="5400000">
            <a:off x="4274252" y="5306002"/>
            <a:ext cx="1149428" cy="72976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Arrow: Curved Up 15">
            <a:extLst>
              <a:ext uri="{FF2B5EF4-FFF2-40B4-BE49-F238E27FC236}">
                <a16:creationId xmlns:a16="http://schemas.microsoft.com/office/drawing/2014/main" id="{7FF44884-07AA-4B21-9878-6AFBC65FD6F6}"/>
              </a:ext>
            </a:extLst>
          </p:cNvPr>
          <p:cNvSpPr/>
          <p:nvPr/>
        </p:nvSpPr>
        <p:spPr>
          <a:xfrm rot="16200000">
            <a:off x="5699325" y="5199760"/>
            <a:ext cx="1149428" cy="72976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TextBox 16">
            <a:extLst>
              <a:ext uri="{FF2B5EF4-FFF2-40B4-BE49-F238E27FC236}">
                <a16:creationId xmlns:a16="http://schemas.microsoft.com/office/drawing/2014/main" id="{647ED027-0317-4008-90F3-AB5ED2A69250}"/>
              </a:ext>
            </a:extLst>
          </p:cNvPr>
          <p:cNvSpPr txBox="1"/>
          <p:nvPr/>
        </p:nvSpPr>
        <p:spPr>
          <a:xfrm rot="2589958">
            <a:off x="2890131" y="5702146"/>
            <a:ext cx="1715919" cy="369332"/>
          </a:xfrm>
          <a:prstGeom prst="rect">
            <a:avLst/>
          </a:prstGeom>
          <a:noFill/>
        </p:spPr>
        <p:txBody>
          <a:bodyPr wrap="none" rtlCol="0">
            <a:spAutoFit/>
          </a:bodyPr>
          <a:lstStyle/>
          <a:p>
            <a:r>
              <a:rPr lang="en-US" dirty="0"/>
              <a:t>Factors in/ $ out</a:t>
            </a:r>
          </a:p>
        </p:txBody>
      </p:sp>
      <p:sp>
        <p:nvSpPr>
          <p:cNvPr id="18" name="TextBox 17">
            <a:extLst>
              <a:ext uri="{FF2B5EF4-FFF2-40B4-BE49-F238E27FC236}">
                <a16:creationId xmlns:a16="http://schemas.microsoft.com/office/drawing/2014/main" id="{08C95CBF-6A21-4B22-9160-C046BEBFB5E0}"/>
              </a:ext>
            </a:extLst>
          </p:cNvPr>
          <p:cNvSpPr txBox="1"/>
          <p:nvPr/>
        </p:nvSpPr>
        <p:spPr>
          <a:xfrm rot="18741318">
            <a:off x="6555916" y="5702145"/>
            <a:ext cx="1861792" cy="369332"/>
          </a:xfrm>
          <a:prstGeom prst="rect">
            <a:avLst/>
          </a:prstGeom>
          <a:noFill/>
        </p:spPr>
        <p:txBody>
          <a:bodyPr wrap="none" rtlCol="0">
            <a:spAutoFit/>
          </a:bodyPr>
          <a:lstStyle/>
          <a:p>
            <a:r>
              <a:rPr lang="en-US" dirty="0"/>
              <a:t>Factors out/ $ out</a:t>
            </a:r>
          </a:p>
        </p:txBody>
      </p:sp>
      <p:sp>
        <p:nvSpPr>
          <p:cNvPr id="19" name="TextBox 18">
            <a:extLst>
              <a:ext uri="{FF2B5EF4-FFF2-40B4-BE49-F238E27FC236}">
                <a16:creationId xmlns:a16="http://schemas.microsoft.com/office/drawing/2014/main" id="{1CF94905-42B2-42FC-9858-C93BC0027C45}"/>
              </a:ext>
            </a:extLst>
          </p:cNvPr>
          <p:cNvSpPr txBox="1"/>
          <p:nvPr/>
        </p:nvSpPr>
        <p:spPr>
          <a:xfrm>
            <a:off x="2677626" y="2830267"/>
            <a:ext cx="636713" cy="1107996"/>
          </a:xfrm>
          <a:prstGeom prst="rect">
            <a:avLst/>
          </a:prstGeom>
          <a:noFill/>
        </p:spPr>
        <p:txBody>
          <a:bodyPr wrap="none" rtlCol="0">
            <a:spAutoFit/>
          </a:bodyPr>
          <a:lstStyle/>
          <a:p>
            <a:r>
              <a:rPr lang="en-US" sz="6600" dirty="0">
                <a:solidFill>
                  <a:srgbClr val="FF0000"/>
                </a:solidFill>
              </a:rPr>
              <a:t>C</a:t>
            </a:r>
          </a:p>
        </p:txBody>
      </p:sp>
      <p:sp>
        <p:nvSpPr>
          <p:cNvPr id="20" name="TextBox 19">
            <a:extLst>
              <a:ext uri="{FF2B5EF4-FFF2-40B4-BE49-F238E27FC236}">
                <a16:creationId xmlns:a16="http://schemas.microsoft.com/office/drawing/2014/main" id="{0B0014D4-27FE-42E9-934A-AC7A3FE8A49B}"/>
              </a:ext>
            </a:extLst>
          </p:cNvPr>
          <p:cNvSpPr txBox="1"/>
          <p:nvPr/>
        </p:nvSpPr>
        <p:spPr>
          <a:xfrm>
            <a:off x="8176846" y="3044279"/>
            <a:ext cx="327334" cy="769441"/>
          </a:xfrm>
          <a:prstGeom prst="rect">
            <a:avLst/>
          </a:prstGeom>
          <a:noFill/>
        </p:spPr>
        <p:txBody>
          <a:bodyPr wrap="none" rtlCol="0">
            <a:spAutoFit/>
          </a:bodyPr>
          <a:lstStyle/>
          <a:p>
            <a:r>
              <a:rPr lang="en-US" sz="4400" dirty="0">
                <a:solidFill>
                  <a:srgbClr val="FF0000"/>
                </a:solidFill>
              </a:rPr>
              <a:t>I</a:t>
            </a:r>
          </a:p>
        </p:txBody>
      </p:sp>
      <p:sp>
        <p:nvSpPr>
          <p:cNvPr id="21" name="TextBox 20">
            <a:extLst>
              <a:ext uri="{FF2B5EF4-FFF2-40B4-BE49-F238E27FC236}">
                <a16:creationId xmlns:a16="http://schemas.microsoft.com/office/drawing/2014/main" id="{FAAC2F47-54C8-4183-A180-EBFDBE4F3CA8}"/>
              </a:ext>
            </a:extLst>
          </p:cNvPr>
          <p:cNvSpPr txBox="1"/>
          <p:nvPr/>
        </p:nvSpPr>
        <p:spPr>
          <a:xfrm>
            <a:off x="5193414" y="2875148"/>
            <a:ext cx="718466" cy="1107996"/>
          </a:xfrm>
          <a:prstGeom prst="rect">
            <a:avLst/>
          </a:prstGeom>
          <a:noFill/>
        </p:spPr>
        <p:txBody>
          <a:bodyPr wrap="none" rtlCol="0">
            <a:spAutoFit/>
          </a:bodyPr>
          <a:lstStyle/>
          <a:p>
            <a:r>
              <a:rPr lang="en-US" sz="6600" dirty="0">
                <a:solidFill>
                  <a:srgbClr val="FF0000"/>
                </a:solidFill>
              </a:rPr>
              <a:t>G</a:t>
            </a:r>
          </a:p>
        </p:txBody>
      </p:sp>
      <p:sp>
        <p:nvSpPr>
          <p:cNvPr id="22" name="TextBox 21">
            <a:extLst>
              <a:ext uri="{FF2B5EF4-FFF2-40B4-BE49-F238E27FC236}">
                <a16:creationId xmlns:a16="http://schemas.microsoft.com/office/drawing/2014/main" id="{CFD22276-9521-428B-B0FF-B5ECEB70CE4D}"/>
              </a:ext>
            </a:extLst>
          </p:cNvPr>
          <p:cNvSpPr txBox="1"/>
          <p:nvPr/>
        </p:nvSpPr>
        <p:spPr>
          <a:xfrm>
            <a:off x="5101344" y="94415"/>
            <a:ext cx="1067921" cy="1107996"/>
          </a:xfrm>
          <a:prstGeom prst="rect">
            <a:avLst/>
          </a:prstGeom>
          <a:noFill/>
        </p:spPr>
        <p:txBody>
          <a:bodyPr wrap="none" rtlCol="0">
            <a:spAutoFit/>
          </a:bodyPr>
          <a:lstStyle/>
          <a:p>
            <a:r>
              <a:rPr lang="en-US" sz="6600" dirty="0" err="1">
                <a:solidFill>
                  <a:srgbClr val="FF0000"/>
                </a:solidFill>
              </a:rPr>
              <a:t>Xn</a:t>
            </a:r>
            <a:endParaRPr lang="en-US" sz="6600" dirty="0">
              <a:solidFill>
                <a:srgbClr val="FF0000"/>
              </a:solidFill>
            </a:endParaRPr>
          </a:p>
        </p:txBody>
      </p:sp>
      <p:sp>
        <p:nvSpPr>
          <p:cNvPr id="23" name="TextBox 22">
            <a:extLst>
              <a:ext uri="{FF2B5EF4-FFF2-40B4-BE49-F238E27FC236}">
                <a16:creationId xmlns:a16="http://schemas.microsoft.com/office/drawing/2014/main" id="{B1AD30F8-0BD0-4E77-B343-2A42DA1127D1}"/>
              </a:ext>
            </a:extLst>
          </p:cNvPr>
          <p:cNvSpPr txBox="1"/>
          <p:nvPr/>
        </p:nvSpPr>
        <p:spPr>
          <a:xfrm>
            <a:off x="8423031" y="567712"/>
            <a:ext cx="3602268" cy="707886"/>
          </a:xfrm>
          <a:prstGeom prst="rect">
            <a:avLst/>
          </a:prstGeom>
          <a:noFill/>
        </p:spPr>
        <p:txBody>
          <a:bodyPr wrap="none" rtlCol="0">
            <a:spAutoFit/>
          </a:bodyPr>
          <a:lstStyle/>
          <a:p>
            <a:r>
              <a:rPr lang="en-US" sz="4000" dirty="0"/>
              <a:t>GDP = </a:t>
            </a:r>
            <a:r>
              <a:rPr lang="en-US" sz="4000" dirty="0" err="1"/>
              <a:t>C+I+G+Xn</a:t>
            </a:r>
            <a:endParaRPr lang="en-US" sz="4000" dirty="0"/>
          </a:p>
        </p:txBody>
      </p:sp>
    </p:spTree>
    <p:extLst>
      <p:ext uri="{BB962C8B-B14F-4D97-AF65-F5344CB8AC3E}">
        <p14:creationId xmlns:p14="http://schemas.microsoft.com/office/powerpoint/2010/main" val="1813013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22" grpId="0"/>
      <p:bldP spid="23"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D50AF-36A7-46B2-9ACA-2B1681C62EAC}"/>
              </a:ext>
            </a:extLst>
          </p:cNvPr>
          <p:cNvSpPr>
            <a:spLocks noGrp="1"/>
          </p:cNvSpPr>
          <p:nvPr>
            <p:ph type="ctrTitle"/>
          </p:nvPr>
        </p:nvSpPr>
        <p:spPr>
          <a:xfrm>
            <a:off x="578826" y="1767254"/>
            <a:ext cx="11034347" cy="2663157"/>
          </a:xfrm>
        </p:spPr>
        <p:txBody>
          <a:bodyPr>
            <a:normAutofit fontScale="90000"/>
          </a:bodyPr>
          <a:lstStyle/>
          <a:p>
            <a:r>
              <a:rPr lang="en-US" sz="4800" dirty="0">
                <a:latin typeface="+mn-lt"/>
              </a:rPr>
              <a:t>Lets go back to a simple circular flow diagram.</a:t>
            </a:r>
            <a:br>
              <a:rPr lang="en-US" sz="4800" dirty="0">
                <a:latin typeface="+mn-lt"/>
              </a:rPr>
            </a:br>
            <a:br>
              <a:rPr lang="en-US" sz="4800" dirty="0">
                <a:latin typeface="+mn-lt"/>
              </a:rPr>
            </a:br>
            <a:r>
              <a:rPr lang="en-US" sz="4800" dirty="0">
                <a:latin typeface="+mn-lt"/>
              </a:rPr>
              <a:t>Closed: No foreign sector.</a:t>
            </a:r>
            <a:br>
              <a:rPr lang="en-US" sz="4800" dirty="0">
                <a:latin typeface="+mn-lt"/>
              </a:rPr>
            </a:br>
            <a:r>
              <a:rPr lang="en-US" sz="4800" dirty="0">
                <a:latin typeface="+mn-lt"/>
              </a:rPr>
              <a:t>Private: No government.  </a:t>
            </a:r>
          </a:p>
        </p:txBody>
      </p:sp>
    </p:spTree>
    <p:extLst>
      <p:ext uri="{BB962C8B-B14F-4D97-AF65-F5344CB8AC3E}">
        <p14:creationId xmlns:p14="http://schemas.microsoft.com/office/powerpoint/2010/main" val="3099934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E4D3CF52-AFC7-485B-ACD4-FC3A007740CC}"/>
              </a:ext>
            </a:extLst>
          </p:cNvPr>
          <p:cNvGrpSpPr/>
          <p:nvPr/>
        </p:nvGrpSpPr>
        <p:grpSpPr>
          <a:xfrm>
            <a:off x="291612" y="161190"/>
            <a:ext cx="11621964" cy="6535619"/>
            <a:chOff x="291612" y="161190"/>
            <a:chExt cx="11621964" cy="6535619"/>
          </a:xfrm>
        </p:grpSpPr>
        <p:sp>
          <p:nvSpPr>
            <p:cNvPr id="4" name="Rectangle 3">
              <a:extLst>
                <a:ext uri="{FF2B5EF4-FFF2-40B4-BE49-F238E27FC236}">
                  <a16:creationId xmlns:a16="http://schemas.microsoft.com/office/drawing/2014/main" id="{0C6FF822-BF39-491B-945D-706E8773B18E}"/>
                </a:ext>
              </a:extLst>
            </p:cNvPr>
            <p:cNvSpPr/>
            <p:nvPr/>
          </p:nvSpPr>
          <p:spPr>
            <a:xfrm>
              <a:off x="291612" y="2980593"/>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Households</a:t>
              </a:r>
            </a:p>
          </p:txBody>
        </p:sp>
        <p:sp>
          <p:nvSpPr>
            <p:cNvPr id="5" name="Rectangle 4">
              <a:extLst>
                <a:ext uri="{FF2B5EF4-FFF2-40B4-BE49-F238E27FC236}">
                  <a16:creationId xmlns:a16="http://schemas.microsoft.com/office/drawing/2014/main" id="{03BAB7D4-1148-45F3-9788-D38567B1A885}"/>
                </a:ext>
              </a:extLst>
            </p:cNvPr>
            <p:cNvSpPr/>
            <p:nvPr/>
          </p:nvSpPr>
          <p:spPr>
            <a:xfrm>
              <a:off x="9621715" y="2980593"/>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Businesses</a:t>
              </a:r>
            </a:p>
          </p:txBody>
        </p:sp>
        <p:sp>
          <p:nvSpPr>
            <p:cNvPr id="6" name="Rectangle 5">
              <a:extLst>
                <a:ext uri="{FF2B5EF4-FFF2-40B4-BE49-F238E27FC236}">
                  <a16:creationId xmlns:a16="http://schemas.microsoft.com/office/drawing/2014/main" id="{0EBB080A-7B1C-4FF7-94E9-0DDCFCF17F46}"/>
                </a:ext>
              </a:extLst>
            </p:cNvPr>
            <p:cNvSpPr/>
            <p:nvPr/>
          </p:nvSpPr>
          <p:spPr>
            <a:xfrm>
              <a:off x="4900246" y="310662"/>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p>
          </p:txBody>
        </p:sp>
        <p:sp>
          <p:nvSpPr>
            <p:cNvPr id="7" name="Rectangle 6">
              <a:extLst>
                <a:ext uri="{FF2B5EF4-FFF2-40B4-BE49-F238E27FC236}">
                  <a16:creationId xmlns:a16="http://schemas.microsoft.com/office/drawing/2014/main" id="{F3EFA61A-1E7C-4DB0-BD5A-CF4DBE41A05E}"/>
                </a:ext>
              </a:extLst>
            </p:cNvPr>
            <p:cNvSpPr/>
            <p:nvPr/>
          </p:nvSpPr>
          <p:spPr>
            <a:xfrm>
              <a:off x="4900246" y="5360376"/>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Factor Market</a:t>
              </a:r>
            </a:p>
          </p:txBody>
        </p:sp>
        <p:sp>
          <p:nvSpPr>
            <p:cNvPr id="14" name="Arrow: Bent-Up 13">
              <a:extLst>
                <a:ext uri="{FF2B5EF4-FFF2-40B4-BE49-F238E27FC236}">
                  <a16:creationId xmlns:a16="http://schemas.microsoft.com/office/drawing/2014/main" id="{68388F7E-8467-4531-A9FD-724B0FE9EB1F}"/>
                </a:ext>
              </a:extLst>
            </p:cNvPr>
            <p:cNvSpPr/>
            <p:nvPr/>
          </p:nvSpPr>
          <p:spPr>
            <a:xfrm>
              <a:off x="7282961" y="4281854"/>
              <a:ext cx="4630615" cy="2265484"/>
            </a:xfrm>
            <a:prstGeom prst="bentUpArrow">
              <a:avLst>
                <a:gd name="adj1" fmla="val 17426"/>
                <a:gd name="adj2" fmla="val 18596"/>
                <a:gd name="adj3" fmla="val 2422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Bent-Up 14">
              <a:extLst>
                <a:ext uri="{FF2B5EF4-FFF2-40B4-BE49-F238E27FC236}">
                  <a16:creationId xmlns:a16="http://schemas.microsoft.com/office/drawing/2014/main" id="{07969B10-915B-4C5B-ABA0-65D2840FAB6F}"/>
                </a:ext>
              </a:extLst>
            </p:cNvPr>
            <p:cNvSpPr/>
            <p:nvPr/>
          </p:nvSpPr>
          <p:spPr>
            <a:xfrm rot="10800000">
              <a:off x="363416" y="310662"/>
              <a:ext cx="4428392" cy="2669930"/>
            </a:xfrm>
            <a:prstGeom prst="bentUpArrow">
              <a:avLst>
                <a:gd name="adj1" fmla="val 17426"/>
                <a:gd name="adj2" fmla="val 15450"/>
                <a:gd name="adj3" fmla="val 2796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Bent-Up 15">
              <a:extLst>
                <a:ext uri="{FF2B5EF4-FFF2-40B4-BE49-F238E27FC236}">
                  <a16:creationId xmlns:a16="http://schemas.microsoft.com/office/drawing/2014/main" id="{0E50F721-46B6-4898-BB97-DEF0675A8788}"/>
                </a:ext>
              </a:extLst>
            </p:cNvPr>
            <p:cNvSpPr/>
            <p:nvPr/>
          </p:nvSpPr>
          <p:spPr>
            <a:xfrm rot="5400000">
              <a:off x="1370133" y="3275136"/>
              <a:ext cx="2414955" cy="4428392"/>
            </a:xfrm>
            <a:prstGeom prst="bentUpArrow">
              <a:avLst>
                <a:gd name="adj1" fmla="val 1742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Bent-Up 16">
              <a:extLst>
                <a:ext uri="{FF2B5EF4-FFF2-40B4-BE49-F238E27FC236}">
                  <a16:creationId xmlns:a16="http://schemas.microsoft.com/office/drawing/2014/main" id="{FD0A7AC3-0A1D-4E18-AB5A-075A8D8CEF7D}"/>
                </a:ext>
              </a:extLst>
            </p:cNvPr>
            <p:cNvSpPr/>
            <p:nvPr/>
          </p:nvSpPr>
          <p:spPr>
            <a:xfrm rot="16200000">
              <a:off x="8081596" y="-801568"/>
              <a:ext cx="2705102" cy="4630617"/>
            </a:xfrm>
            <a:prstGeom prst="bentUpArrow">
              <a:avLst>
                <a:gd name="adj1" fmla="val 1742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Bent-Up 19">
              <a:extLst>
                <a:ext uri="{FF2B5EF4-FFF2-40B4-BE49-F238E27FC236}">
                  <a16:creationId xmlns:a16="http://schemas.microsoft.com/office/drawing/2014/main" id="{67FF0F66-9FFF-4773-B814-0960934C470A}"/>
                </a:ext>
              </a:extLst>
            </p:cNvPr>
            <p:cNvSpPr/>
            <p:nvPr/>
          </p:nvSpPr>
          <p:spPr>
            <a:xfrm rot="16200000" flipH="1">
              <a:off x="8009794" y="3390898"/>
              <a:ext cx="1861035" cy="3642947"/>
            </a:xfrm>
            <a:prstGeom prst="bentUpArrow">
              <a:avLst>
                <a:gd name="adj1" fmla="val 26402"/>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Bent-Up 20">
              <a:extLst>
                <a:ext uri="{FF2B5EF4-FFF2-40B4-BE49-F238E27FC236}">
                  <a16:creationId xmlns:a16="http://schemas.microsoft.com/office/drawing/2014/main" id="{A1CB1B2E-F81E-425B-AE39-445CF85D0155}"/>
                </a:ext>
              </a:extLst>
            </p:cNvPr>
            <p:cNvSpPr/>
            <p:nvPr/>
          </p:nvSpPr>
          <p:spPr>
            <a:xfrm rot="10800000" flipH="1">
              <a:off x="7118838" y="1156187"/>
              <a:ext cx="3845170" cy="1767253"/>
            </a:xfrm>
            <a:prstGeom prst="bentUpArrow">
              <a:avLst>
                <a:gd name="adj1" fmla="val 31552"/>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Up 21">
              <a:extLst>
                <a:ext uri="{FF2B5EF4-FFF2-40B4-BE49-F238E27FC236}">
                  <a16:creationId xmlns:a16="http://schemas.microsoft.com/office/drawing/2014/main" id="{502169AA-D807-4606-8D34-2EFC097E7550}"/>
                </a:ext>
              </a:extLst>
            </p:cNvPr>
            <p:cNvSpPr/>
            <p:nvPr/>
          </p:nvSpPr>
          <p:spPr>
            <a:xfrm flipH="1">
              <a:off x="975946" y="4281854"/>
              <a:ext cx="3842239" cy="1538653"/>
            </a:xfrm>
            <a:prstGeom prst="bentUpArrow">
              <a:avLst>
                <a:gd name="adj1" fmla="val 3228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Bent-Up 22">
              <a:extLst>
                <a:ext uri="{FF2B5EF4-FFF2-40B4-BE49-F238E27FC236}">
                  <a16:creationId xmlns:a16="http://schemas.microsoft.com/office/drawing/2014/main" id="{003EDCA1-265C-4107-9FAF-7167E61898B9}"/>
                </a:ext>
              </a:extLst>
            </p:cNvPr>
            <p:cNvSpPr/>
            <p:nvPr/>
          </p:nvSpPr>
          <p:spPr>
            <a:xfrm rot="5400000" flipH="1">
              <a:off x="2141662" y="182445"/>
              <a:ext cx="1982659" cy="3370386"/>
            </a:xfrm>
            <a:prstGeom prst="bentUpArrow">
              <a:avLst>
                <a:gd name="adj1" fmla="val 28069"/>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F0359A9A-561E-43D4-830B-DC906A837F25}"/>
                </a:ext>
              </a:extLst>
            </p:cNvPr>
            <p:cNvSpPr txBox="1"/>
            <p:nvPr/>
          </p:nvSpPr>
          <p:spPr>
            <a:xfrm>
              <a:off x="506266" y="6073992"/>
              <a:ext cx="3874522" cy="369332"/>
            </a:xfrm>
            <a:prstGeom prst="rect">
              <a:avLst/>
            </a:prstGeom>
            <a:noFill/>
          </p:spPr>
          <p:txBody>
            <a:bodyPr wrap="none" rtlCol="0">
              <a:spAutoFit/>
            </a:bodyPr>
            <a:lstStyle/>
            <a:p>
              <a:r>
                <a:rPr lang="en-US" dirty="0">
                  <a:solidFill>
                    <a:schemeClr val="bg1"/>
                  </a:solidFill>
                </a:rPr>
                <a:t>Land, Labor, Capital, Entrepreneurship</a:t>
              </a:r>
            </a:p>
          </p:txBody>
        </p:sp>
        <p:sp>
          <p:nvSpPr>
            <p:cNvPr id="24" name="TextBox 23">
              <a:extLst>
                <a:ext uri="{FF2B5EF4-FFF2-40B4-BE49-F238E27FC236}">
                  <a16:creationId xmlns:a16="http://schemas.microsoft.com/office/drawing/2014/main" id="{79D84759-410F-402D-B285-4542BD01A174}"/>
                </a:ext>
              </a:extLst>
            </p:cNvPr>
            <p:cNvSpPr txBox="1"/>
            <p:nvPr/>
          </p:nvSpPr>
          <p:spPr>
            <a:xfrm>
              <a:off x="7630965" y="6142890"/>
              <a:ext cx="3874522" cy="369332"/>
            </a:xfrm>
            <a:prstGeom prst="rect">
              <a:avLst/>
            </a:prstGeom>
            <a:noFill/>
          </p:spPr>
          <p:txBody>
            <a:bodyPr wrap="none" rtlCol="0">
              <a:spAutoFit/>
            </a:bodyPr>
            <a:lstStyle/>
            <a:p>
              <a:r>
                <a:rPr lang="en-US" dirty="0">
                  <a:solidFill>
                    <a:schemeClr val="bg1"/>
                  </a:solidFill>
                </a:rPr>
                <a:t>Land, Labor, Capital, Entrepreneurship</a:t>
              </a:r>
            </a:p>
          </p:txBody>
        </p:sp>
        <p:sp>
          <p:nvSpPr>
            <p:cNvPr id="3" name="TextBox 2">
              <a:extLst>
                <a:ext uri="{FF2B5EF4-FFF2-40B4-BE49-F238E27FC236}">
                  <a16:creationId xmlns:a16="http://schemas.microsoft.com/office/drawing/2014/main" id="{E5100D7A-777A-4DB7-B8B7-9EA6F65596C8}"/>
                </a:ext>
              </a:extLst>
            </p:cNvPr>
            <p:cNvSpPr txBox="1"/>
            <p:nvPr/>
          </p:nvSpPr>
          <p:spPr>
            <a:xfrm>
              <a:off x="1346689" y="5360376"/>
              <a:ext cx="2774606" cy="369332"/>
            </a:xfrm>
            <a:prstGeom prst="rect">
              <a:avLst/>
            </a:prstGeom>
            <a:noFill/>
          </p:spPr>
          <p:txBody>
            <a:bodyPr wrap="none" rtlCol="0">
              <a:spAutoFit/>
            </a:bodyPr>
            <a:lstStyle/>
            <a:p>
              <a:r>
                <a:rPr lang="en-US" dirty="0">
                  <a:solidFill>
                    <a:schemeClr val="bg1"/>
                  </a:solidFill>
                </a:rPr>
                <a:t>Rent, wages, interest, profit</a:t>
              </a:r>
            </a:p>
          </p:txBody>
        </p:sp>
        <p:sp>
          <p:nvSpPr>
            <p:cNvPr id="33" name="TextBox 32">
              <a:extLst>
                <a:ext uri="{FF2B5EF4-FFF2-40B4-BE49-F238E27FC236}">
                  <a16:creationId xmlns:a16="http://schemas.microsoft.com/office/drawing/2014/main" id="{F3E7F3EA-FCED-40AE-BF88-4561B4168A7F}"/>
                </a:ext>
              </a:extLst>
            </p:cNvPr>
            <p:cNvSpPr txBox="1"/>
            <p:nvPr/>
          </p:nvSpPr>
          <p:spPr>
            <a:xfrm>
              <a:off x="7724043" y="5613780"/>
              <a:ext cx="2774606" cy="369332"/>
            </a:xfrm>
            <a:prstGeom prst="rect">
              <a:avLst/>
            </a:prstGeom>
            <a:noFill/>
          </p:spPr>
          <p:txBody>
            <a:bodyPr wrap="none" rtlCol="0">
              <a:spAutoFit/>
            </a:bodyPr>
            <a:lstStyle/>
            <a:p>
              <a:r>
                <a:rPr lang="en-US" dirty="0">
                  <a:solidFill>
                    <a:schemeClr val="bg1"/>
                  </a:solidFill>
                </a:rPr>
                <a:t>Rent, wages, interest, profit</a:t>
              </a:r>
            </a:p>
          </p:txBody>
        </p:sp>
        <p:sp>
          <p:nvSpPr>
            <p:cNvPr id="35" name="TextBox 34">
              <a:extLst>
                <a:ext uri="{FF2B5EF4-FFF2-40B4-BE49-F238E27FC236}">
                  <a16:creationId xmlns:a16="http://schemas.microsoft.com/office/drawing/2014/main" id="{FC7B7B2D-5F6D-446A-926A-8B5A74E404CE}"/>
                </a:ext>
              </a:extLst>
            </p:cNvPr>
            <p:cNvSpPr txBox="1"/>
            <p:nvPr/>
          </p:nvSpPr>
          <p:spPr>
            <a:xfrm>
              <a:off x="1447798" y="1037493"/>
              <a:ext cx="3203441" cy="369332"/>
            </a:xfrm>
            <a:prstGeom prst="rect">
              <a:avLst/>
            </a:prstGeom>
            <a:noFill/>
          </p:spPr>
          <p:txBody>
            <a:bodyPr wrap="none" rtlCol="0">
              <a:spAutoFit/>
            </a:bodyPr>
            <a:lstStyle/>
            <a:p>
              <a:r>
                <a:rPr lang="en-US" dirty="0">
                  <a:solidFill>
                    <a:schemeClr val="bg1"/>
                  </a:solidFill>
                </a:rPr>
                <a:t>Payment for Goods and Services</a:t>
              </a:r>
            </a:p>
          </p:txBody>
        </p:sp>
        <p:sp>
          <p:nvSpPr>
            <p:cNvPr id="36" name="TextBox 35">
              <a:extLst>
                <a:ext uri="{FF2B5EF4-FFF2-40B4-BE49-F238E27FC236}">
                  <a16:creationId xmlns:a16="http://schemas.microsoft.com/office/drawing/2014/main" id="{7441B1CA-EF2E-447A-AC97-1B1CD9D8D415}"/>
                </a:ext>
              </a:extLst>
            </p:cNvPr>
            <p:cNvSpPr txBox="1"/>
            <p:nvPr/>
          </p:nvSpPr>
          <p:spPr>
            <a:xfrm>
              <a:off x="7295208" y="1203054"/>
              <a:ext cx="3203441" cy="369332"/>
            </a:xfrm>
            <a:prstGeom prst="rect">
              <a:avLst/>
            </a:prstGeom>
            <a:noFill/>
          </p:spPr>
          <p:txBody>
            <a:bodyPr wrap="none" rtlCol="0">
              <a:spAutoFit/>
            </a:bodyPr>
            <a:lstStyle/>
            <a:p>
              <a:r>
                <a:rPr lang="en-US" dirty="0">
                  <a:solidFill>
                    <a:schemeClr val="bg1"/>
                  </a:solidFill>
                </a:rPr>
                <a:t>Payment for Goods and Services</a:t>
              </a:r>
            </a:p>
          </p:txBody>
        </p:sp>
        <p:sp>
          <p:nvSpPr>
            <p:cNvPr id="37" name="TextBox 36">
              <a:extLst>
                <a:ext uri="{FF2B5EF4-FFF2-40B4-BE49-F238E27FC236}">
                  <a16:creationId xmlns:a16="http://schemas.microsoft.com/office/drawing/2014/main" id="{CA183F1E-6431-4B7D-846D-50241EF9A7C1}"/>
                </a:ext>
              </a:extLst>
            </p:cNvPr>
            <p:cNvSpPr txBox="1"/>
            <p:nvPr/>
          </p:nvSpPr>
          <p:spPr>
            <a:xfrm>
              <a:off x="1346689" y="301109"/>
              <a:ext cx="2612895" cy="461665"/>
            </a:xfrm>
            <a:prstGeom prst="rect">
              <a:avLst/>
            </a:prstGeom>
            <a:noFill/>
          </p:spPr>
          <p:txBody>
            <a:bodyPr wrap="none" rtlCol="0">
              <a:spAutoFit/>
            </a:bodyPr>
            <a:lstStyle/>
            <a:p>
              <a:r>
                <a:rPr lang="en-US" sz="2400" dirty="0">
                  <a:solidFill>
                    <a:schemeClr val="bg1"/>
                  </a:solidFill>
                </a:rPr>
                <a:t>Goods and Services</a:t>
              </a:r>
            </a:p>
          </p:txBody>
        </p:sp>
        <p:sp>
          <p:nvSpPr>
            <p:cNvPr id="38" name="TextBox 37">
              <a:extLst>
                <a:ext uri="{FF2B5EF4-FFF2-40B4-BE49-F238E27FC236}">
                  <a16:creationId xmlns:a16="http://schemas.microsoft.com/office/drawing/2014/main" id="{A8793EA0-7D85-40BB-9896-F9B51E58D6E5}"/>
                </a:ext>
              </a:extLst>
            </p:cNvPr>
            <p:cNvSpPr txBox="1"/>
            <p:nvPr/>
          </p:nvSpPr>
          <p:spPr>
            <a:xfrm>
              <a:off x="8148890" y="404342"/>
              <a:ext cx="2612895" cy="461665"/>
            </a:xfrm>
            <a:prstGeom prst="rect">
              <a:avLst/>
            </a:prstGeom>
            <a:noFill/>
          </p:spPr>
          <p:txBody>
            <a:bodyPr wrap="none" rtlCol="0">
              <a:spAutoFit/>
            </a:bodyPr>
            <a:lstStyle/>
            <a:p>
              <a:r>
                <a:rPr lang="en-US" sz="2400" dirty="0">
                  <a:solidFill>
                    <a:schemeClr val="bg1"/>
                  </a:solidFill>
                </a:rPr>
                <a:t>Goods and Services</a:t>
              </a:r>
            </a:p>
          </p:txBody>
        </p:sp>
        <p:sp>
          <p:nvSpPr>
            <p:cNvPr id="39" name="TextBox 38">
              <a:extLst>
                <a:ext uri="{FF2B5EF4-FFF2-40B4-BE49-F238E27FC236}">
                  <a16:creationId xmlns:a16="http://schemas.microsoft.com/office/drawing/2014/main" id="{FEF78509-3739-47F7-8A63-A55AA9B486B2}"/>
                </a:ext>
              </a:extLst>
            </p:cNvPr>
            <p:cNvSpPr txBox="1"/>
            <p:nvPr/>
          </p:nvSpPr>
          <p:spPr>
            <a:xfrm>
              <a:off x="4780820" y="396977"/>
              <a:ext cx="2303586" cy="954107"/>
            </a:xfrm>
            <a:prstGeom prst="rect">
              <a:avLst/>
            </a:prstGeom>
            <a:noFill/>
          </p:spPr>
          <p:txBody>
            <a:bodyPr wrap="square">
              <a:spAutoFit/>
            </a:bodyPr>
            <a:lstStyle/>
            <a:p>
              <a:pPr algn="ctr"/>
              <a:r>
                <a:rPr lang="en-US" sz="2800" dirty="0">
                  <a:solidFill>
                    <a:schemeClr val="bg1"/>
                  </a:solidFill>
                </a:rPr>
                <a:t>Product Market</a:t>
              </a:r>
            </a:p>
          </p:txBody>
        </p:sp>
      </p:grpSp>
    </p:spTree>
    <p:extLst>
      <p:ext uri="{BB962C8B-B14F-4D97-AF65-F5344CB8AC3E}">
        <p14:creationId xmlns:p14="http://schemas.microsoft.com/office/powerpoint/2010/main" val="413034126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D50AF-36A7-46B2-9ACA-2B1681C62EAC}"/>
              </a:ext>
            </a:extLst>
          </p:cNvPr>
          <p:cNvSpPr>
            <a:spLocks noGrp="1"/>
          </p:cNvSpPr>
          <p:nvPr>
            <p:ph type="ctrTitle"/>
          </p:nvPr>
        </p:nvSpPr>
        <p:spPr>
          <a:xfrm>
            <a:off x="578826" y="1723292"/>
            <a:ext cx="11034347" cy="1354014"/>
          </a:xfrm>
        </p:spPr>
        <p:txBody>
          <a:bodyPr>
            <a:normAutofit fontScale="90000"/>
          </a:bodyPr>
          <a:lstStyle/>
          <a:p>
            <a:r>
              <a:rPr lang="en-US" sz="4800" dirty="0">
                <a:latin typeface="+mn-lt"/>
              </a:rPr>
              <a:t>What are the two major problems an economy can face?</a:t>
            </a:r>
            <a:br>
              <a:rPr lang="en-US" sz="4800" dirty="0">
                <a:latin typeface="+mn-lt"/>
              </a:rPr>
            </a:br>
            <a:br>
              <a:rPr lang="en-US" sz="4800" dirty="0">
                <a:latin typeface="+mn-lt"/>
              </a:rPr>
            </a:br>
            <a:endParaRPr lang="en-US" sz="4800" dirty="0">
              <a:latin typeface="+mn-lt"/>
            </a:endParaRPr>
          </a:p>
        </p:txBody>
      </p:sp>
      <p:sp>
        <p:nvSpPr>
          <p:cNvPr id="3" name="TextBox 2">
            <a:extLst>
              <a:ext uri="{FF2B5EF4-FFF2-40B4-BE49-F238E27FC236}">
                <a16:creationId xmlns:a16="http://schemas.microsoft.com/office/drawing/2014/main" id="{55EE4E05-8C51-4674-B568-E700C22D5A5E}"/>
              </a:ext>
            </a:extLst>
          </p:cNvPr>
          <p:cNvSpPr txBox="1"/>
          <p:nvPr/>
        </p:nvSpPr>
        <p:spPr>
          <a:xfrm>
            <a:off x="4214843" y="2307865"/>
            <a:ext cx="3762312" cy="769441"/>
          </a:xfrm>
          <a:prstGeom prst="rect">
            <a:avLst/>
          </a:prstGeom>
          <a:noFill/>
        </p:spPr>
        <p:txBody>
          <a:bodyPr wrap="none" rtlCol="0">
            <a:spAutoFit/>
          </a:bodyPr>
          <a:lstStyle/>
          <a:p>
            <a:r>
              <a:rPr lang="en-US" sz="4400" dirty="0"/>
              <a:t>Unemployment</a:t>
            </a:r>
          </a:p>
        </p:txBody>
      </p:sp>
      <p:sp>
        <p:nvSpPr>
          <p:cNvPr id="4" name="TextBox 3">
            <a:extLst>
              <a:ext uri="{FF2B5EF4-FFF2-40B4-BE49-F238E27FC236}">
                <a16:creationId xmlns:a16="http://schemas.microsoft.com/office/drawing/2014/main" id="{BE4A3A1D-2757-40FA-8DD0-729C1A512537}"/>
              </a:ext>
            </a:extLst>
          </p:cNvPr>
          <p:cNvSpPr txBox="1"/>
          <p:nvPr/>
        </p:nvSpPr>
        <p:spPr>
          <a:xfrm>
            <a:off x="5045358" y="3277158"/>
            <a:ext cx="2101281" cy="769441"/>
          </a:xfrm>
          <a:prstGeom prst="rect">
            <a:avLst/>
          </a:prstGeom>
          <a:noFill/>
        </p:spPr>
        <p:txBody>
          <a:bodyPr wrap="none" rtlCol="0">
            <a:spAutoFit/>
          </a:bodyPr>
          <a:lstStyle/>
          <a:p>
            <a:r>
              <a:rPr lang="en-US" sz="4400" dirty="0"/>
              <a:t>Inflation</a:t>
            </a:r>
          </a:p>
        </p:txBody>
      </p:sp>
    </p:spTree>
    <p:extLst>
      <p:ext uri="{BB962C8B-B14F-4D97-AF65-F5344CB8AC3E}">
        <p14:creationId xmlns:p14="http://schemas.microsoft.com/office/powerpoint/2010/main" val="3856956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C6FF822-BF39-491B-945D-706E8773B18E}"/>
              </a:ext>
            </a:extLst>
          </p:cNvPr>
          <p:cNvSpPr/>
          <p:nvPr/>
        </p:nvSpPr>
        <p:spPr>
          <a:xfrm>
            <a:off x="291612" y="2980593"/>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Households</a:t>
            </a:r>
          </a:p>
        </p:txBody>
      </p:sp>
      <p:sp>
        <p:nvSpPr>
          <p:cNvPr id="5" name="Rectangle 4">
            <a:extLst>
              <a:ext uri="{FF2B5EF4-FFF2-40B4-BE49-F238E27FC236}">
                <a16:creationId xmlns:a16="http://schemas.microsoft.com/office/drawing/2014/main" id="{03BAB7D4-1148-45F3-9788-D38567B1A885}"/>
              </a:ext>
            </a:extLst>
          </p:cNvPr>
          <p:cNvSpPr/>
          <p:nvPr/>
        </p:nvSpPr>
        <p:spPr>
          <a:xfrm>
            <a:off x="9621715" y="2980593"/>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Businesses</a:t>
            </a:r>
          </a:p>
        </p:txBody>
      </p:sp>
      <p:sp>
        <p:nvSpPr>
          <p:cNvPr id="6" name="Rectangle 5">
            <a:extLst>
              <a:ext uri="{FF2B5EF4-FFF2-40B4-BE49-F238E27FC236}">
                <a16:creationId xmlns:a16="http://schemas.microsoft.com/office/drawing/2014/main" id="{0EBB080A-7B1C-4FF7-94E9-0DDCFCF17F46}"/>
              </a:ext>
            </a:extLst>
          </p:cNvPr>
          <p:cNvSpPr/>
          <p:nvPr/>
        </p:nvSpPr>
        <p:spPr>
          <a:xfrm>
            <a:off x="4900246" y="310662"/>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p>
        </p:txBody>
      </p:sp>
      <p:sp>
        <p:nvSpPr>
          <p:cNvPr id="7" name="Rectangle 6">
            <a:extLst>
              <a:ext uri="{FF2B5EF4-FFF2-40B4-BE49-F238E27FC236}">
                <a16:creationId xmlns:a16="http://schemas.microsoft.com/office/drawing/2014/main" id="{F3EFA61A-1E7C-4DB0-BD5A-CF4DBE41A05E}"/>
              </a:ext>
            </a:extLst>
          </p:cNvPr>
          <p:cNvSpPr/>
          <p:nvPr/>
        </p:nvSpPr>
        <p:spPr>
          <a:xfrm>
            <a:off x="4900246" y="5360376"/>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Factor Market</a:t>
            </a:r>
          </a:p>
        </p:txBody>
      </p:sp>
      <p:sp>
        <p:nvSpPr>
          <p:cNvPr id="14" name="Arrow: Bent-Up 13">
            <a:extLst>
              <a:ext uri="{FF2B5EF4-FFF2-40B4-BE49-F238E27FC236}">
                <a16:creationId xmlns:a16="http://schemas.microsoft.com/office/drawing/2014/main" id="{68388F7E-8467-4531-A9FD-724B0FE9EB1F}"/>
              </a:ext>
            </a:extLst>
          </p:cNvPr>
          <p:cNvSpPr/>
          <p:nvPr/>
        </p:nvSpPr>
        <p:spPr>
          <a:xfrm>
            <a:off x="7282961" y="4281854"/>
            <a:ext cx="4630615" cy="2265484"/>
          </a:xfrm>
          <a:prstGeom prst="bentUpArrow">
            <a:avLst>
              <a:gd name="adj1" fmla="val 17426"/>
              <a:gd name="adj2" fmla="val 18596"/>
              <a:gd name="adj3" fmla="val 2422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Bent-Up 14">
            <a:extLst>
              <a:ext uri="{FF2B5EF4-FFF2-40B4-BE49-F238E27FC236}">
                <a16:creationId xmlns:a16="http://schemas.microsoft.com/office/drawing/2014/main" id="{07969B10-915B-4C5B-ABA0-65D2840FAB6F}"/>
              </a:ext>
            </a:extLst>
          </p:cNvPr>
          <p:cNvSpPr/>
          <p:nvPr/>
        </p:nvSpPr>
        <p:spPr>
          <a:xfrm rot="10800000">
            <a:off x="363416" y="310662"/>
            <a:ext cx="4428392" cy="2669930"/>
          </a:xfrm>
          <a:prstGeom prst="bentUpArrow">
            <a:avLst>
              <a:gd name="adj1" fmla="val 17426"/>
              <a:gd name="adj2" fmla="val 15450"/>
              <a:gd name="adj3" fmla="val 2796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Bent-Up 15">
            <a:extLst>
              <a:ext uri="{FF2B5EF4-FFF2-40B4-BE49-F238E27FC236}">
                <a16:creationId xmlns:a16="http://schemas.microsoft.com/office/drawing/2014/main" id="{0E50F721-46B6-4898-BB97-DEF0675A8788}"/>
              </a:ext>
            </a:extLst>
          </p:cNvPr>
          <p:cNvSpPr/>
          <p:nvPr/>
        </p:nvSpPr>
        <p:spPr>
          <a:xfrm rot="5400000">
            <a:off x="1370133" y="3275136"/>
            <a:ext cx="2414955" cy="4428392"/>
          </a:xfrm>
          <a:prstGeom prst="bentUpArrow">
            <a:avLst>
              <a:gd name="adj1" fmla="val 1742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Bent-Up 16">
            <a:extLst>
              <a:ext uri="{FF2B5EF4-FFF2-40B4-BE49-F238E27FC236}">
                <a16:creationId xmlns:a16="http://schemas.microsoft.com/office/drawing/2014/main" id="{FD0A7AC3-0A1D-4E18-AB5A-075A8D8CEF7D}"/>
              </a:ext>
            </a:extLst>
          </p:cNvPr>
          <p:cNvSpPr/>
          <p:nvPr/>
        </p:nvSpPr>
        <p:spPr>
          <a:xfrm rot="16200000">
            <a:off x="8081596" y="-801568"/>
            <a:ext cx="2705102" cy="4630617"/>
          </a:xfrm>
          <a:prstGeom prst="bentUpArrow">
            <a:avLst>
              <a:gd name="adj1" fmla="val 1742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Bent-Up 19">
            <a:extLst>
              <a:ext uri="{FF2B5EF4-FFF2-40B4-BE49-F238E27FC236}">
                <a16:creationId xmlns:a16="http://schemas.microsoft.com/office/drawing/2014/main" id="{67FF0F66-9FFF-4773-B814-0960934C470A}"/>
              </a:ext>
            </a:extLst>
          </p:cNvPr>
          <p:cNvSpPr/>
          <p:nvPr/>
        </p:nvSpPr>
        <p:spPr>
          <a:xfrm rot="16200000" flipH="1">
            <a:off x="8009794" y="3390898"/>
            <a:ext cx="1861035" cy="3642947"/>
          </a:xfrm>
          <a:prstGeom prst="bentUpArrow">
            <a:avLst>
              <a:gd name="adj1" fmla="val 26402"/>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Bent-Up 20">
            <a:extLst>
              <a:ext uri="{FF2B5EF4-FFF2-40B4-BE49-F238E27FC236}">
                <a16:creationId xmlns:a16="http://schemas.microsoft.com/office/drawing/2014/main" id="{A1CB1B2E-F81E-425B-AE39-445CF85D0155}"/>
              </a:ext>
            </a:extLst>
          </p:cNvPr>
          <p:cNvSpPr/>
          <p:nvPr/>
        </p:nvSpPr>
        <p:spPr>
          <a:xfrm rot="10800000" flipH="1">
            <a:off x="7118838" y="1156187"/>
            <a:ext cx="3845170" cy="1767253"/>
          </a:xfrm>
          <a:prstGeom prst="bentUpArrow">
            <a:avLst>
              <a:gd name="adj1" fmla="val 31552"/>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Up 21">
            <a:extLst>
              <a:ext uri="{FF2B5EF4-FFF2-40B4-BE49-F238E27FC236}">
                <a16:creationId xmlns:a16="http://schemas.microsoft.com/office/drawing/2014/main" id="{502169AA-D807-4606-8D34-2EFC097E7550}"/>
              </a:ext>
            </a:extLst>
          </p:cNvPr>
          <p:cNvSpPr/>
          <p:nvPr/>
        </p:nvSpPr>
        <p:spPr>
          <a:xfrm flipH="1">
            <a:off x="975946" y="4281854"/>
            <a:ext cx="3842239" cy="1538653"/>
          </a:xfrm>
          <a:prstGeom prst="bentUpArrow">
            <a:avLst>
              <a:gd name="adj1" fmla="val 3228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Bent-Up 22">
            <a:extLst>
              <a:ext uri="{FF2B5EF4-FFF2-40B4-BE49-F238E27FC236}">
                <a16:creationId xmlns:a16="http://schemas.microsoft.com/office/drawing/2014/main" id="{003EDCA1-265C-4107-9FAF-7167E61898B9}"/>
              </a:ext>
            </a:extLst>
          </p:cNvPr>
          <p:cNvSpPr/>
          <p:nvPr/>
        </p:nvSpPr>
        <p:spPr>
          <a:xfrm rot="5400000" flipH="1">
            <a:off x="2141662" y="182445"/>
            <a:ext cx="1982659" cy="3370386"/>
          </a:xfrm>
          <a:prstGeom prst="bentUpArrow">
            <a:avLst>
              <a:gd name="adj1" fmla="val 28069"/>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F0359A9A-561E-43D4-830B-DC906A837F25}"/>
              </a:ext>
            </a:extLst>
          </p:cNvPr>
          <p:cNvSpPr txBox="1"/>
          <p:nvPr/>
        </p:nvSpPr>
        <p:spPr>
          <a:xfrm>
            <a:off x="506266" y="6073992"/>
            <a:ext cx="3874522" cy="369332"/>
          </a:xfrm>
          <a:prstGeom prst="rect">
            <a:avLst/>
          </a:prstGeom>
          <a:noFill/>
        </p:spPr>
        <p:txBody>
          <a:bodyPr wrap="none" rtlCol="0">
            <a:spAutoFit/>
          </a:bodyPr>
          <a:lstStyle/>
          <a:p>
            <a:r>
              <a:rPr lang="en-US" dirty="0">
                <a:solidFill>
                  <a:schemeClr val="bg1"/>
                </a:solidFill>
              </a:rPr>
              <a:t>Land, Labor, Capital, Entrepreneurship</a:t>
            </a:r>
          </a:p>
        </p:txBody>
      </p:sp>
      <p:sp>
        <p:nvSpPr>
          <p:cNvPr id="24" name="TextBox 23">
            <a:extLst>
              <a:ext uri="{FF2B5EF4-FFF2-40B4-BE49-F238E27FC236}">
                <a16:creationId xmlns:a16="http://schemas.microsoft.com/office/drawing/2014/main" id="{79D84759-410F-402D-B285-4542BD01A174}"/>
              </a:ext>
            </a:extLst>
          </p:cNvPr>
          <p:cNvSpPr txBox="1"/>
          <p:nvPr/>
        </p:nvSpPr>
        <p:spPr>
          <a:xfrm>
            <a:off x="7630965" y="6142890"/>
            <a:ext cx="3874522" cy="369332"/>
          </a:xfrm>
          <a:prstGeom prst="rect">
            <a:avLst/>
          </a:prstGeom>
          <a:noFill/>
        </p:spPr>
        <p:txBody>
          <a:bodyPr wrap="none" rtlCol="0">
            <a:spAutoFit/>
          </a:bodyPr>
          <a:lstStyle/>
          <a:p>
            <a:r>
              <a:rPr lang="en-US" dirty="0">
                <a:solidFill>
                  <a:schemeClr val="bg1"/>
                </a:solidFill>
              </a:rPr>
              <a:t>Land, Labor, Capital, Entrepreneurship</a:t>
            </a:r>
          </a:p>
        </p:txBody>
      </p:sp>
      <p:sp>
        <p:nvSpPr>
          <p:cNvPr id="3" name="TextBox 2">
            <a:extLst>
              <a:ext uri="{FF2B5EF4-FFF2-40B4-BE49-F238E27FC236}">
                <a16:creationId xmlns:a16="http://schemas.microsoft.com/office/drawing/2014/main" id="{E5100D7A-777A-4DB7-B8B7-9EA6F65596C8}"/>
              </a:ext>
            </a:extLst>
          </p:cNvPr>
          <p:cNvSpPr txBox="1"/>
          <p:nvPr/>
        </p:nvSpPr>
        <p:spPr>
          <a:xfrm>
            <a:off x="1346689" y="5360376"/>
            <a:ext cx="2774606" cy="369332"/>
          </a:xfrm>
          <a:prstGeom prst="rect">
            <a:avLst/>
          </a:prstGeom>
          <a:noFill/>
        </p:spPr>
        <p:txBody>
          <a:bodyPr wrap="none" rtlCol="0">
            <a:spAutoFit/>
          </a:bodyPr>
          <a:lstStyle/>
          <a:p>
            <a:r>
              <a:rPr lang="en-US" dirty="0">
                <a:solidFill>
                  <a:schemeClr val="bg1"/>
                </a:solidFill>
              </a:rPr>
              <a:t>Rent, wages, interest, profit</a:t>
            </a:r>
          </a:p>
        </p:txBody>
      </p:sp>
      <p:sp>
        <p:nvSpPr>
          <p:cNvPr id="33" name="TextBox 32">
            <a:extLst>
              <a:ext uri="{FF2B5EF4-FFF2-40B4-BE49-F238E27FC236}">
                <a16:creationId xmlns:a16="http://schemas.microsoft.com/office/drawing/2014/main" id="{F3E7F3EA-FCED-40AE-BF88-4561B4168A7F}"/>
              </a:ext>
            </a:extLst>
          </p:cNvPr>
          <p:cNvSpPr txBox="1"/>
          <p:nvPr/>
        </p:nvSpPr>
        <p:spPr>
          <a:xfrm>
            <a:off x="7724043" y="5613780"/>
            <a:ext cx="2774606" cy="369332"/>
          </a:xfrm>
          <a:prstGeom prst="rect">
            <a:avLst/>
          </a:prstGeom>
          <a:noFill/>
        </p:spPr>
        <p:txBody>
          <a:bodyPr wrap="none" rtlCol="0">
            <a:spAutoFit/>
          </a:bodyPr>
          <a:lstStyle/>
          <a:p>
            <a:r>
              <a:rPr lang="en-US" dirty="0">
                <a:solidFill>
                  <a:schemeClr val="bg1"/>
                </a:solidFill>
              </a:rPr>
              <a:t>Rent, wages, interest, profit</a:t>
            </a:r>
          </a:p>
        </p:txBody>
      </p:sp>
      <p:sp>
        <p:nvSpPr>
          <p:cNvPr id="35" name="TextBox 34">
            <a:extLst>
              <a:ext uri="{FF2B5EF4-FFF2-40B4-BE49-F238E27FC236}">
                <a16:creationId xmlns:a16="http://schemas.microsoft.com/office/drawing/2014/main" id="{FC7B7B2D-5F6D-446A-926A-8B5A74E404CE}"/>
              </a:ext>
            </a:extLst>
          </p:cNvPr>
          <p:cNvSpPr txBox="1"/>
          <p:nvPr/>
        </p:nvSpPr>
        <p:spPr>
          <a:xfrm>
            <a:off x="1447798" y="1037493"/>
            <a:ext cx="3203441" cy="369332"/>
          </a:xfrm>
          <a:prstGeom prst="rect">
            <a:avLst/>
          </a:prstGeom>
          <a:noFill/>
        </p:spPr>
        <p:txBody>
          <a:bodyPr wrap="none" rtlCol="0">
            <a:spAutoFit/>
          </a:bodyPr>
          <a:lstStyle/>
          <a:p>
            <a:r>
              <a:rPr lang="en-US" dirty="0">
                <a:solidFill>
                  <a:schemeClr val="bg1"/>
                </a:solidFill>
              </a:rPr>
              <a:t>Payment for Goods and Services</a:t>
            </a:r>
          </a:p>
        </p:txBody>
      </p:sp>
      <p:sp>
        <p:nvSpPr>
          <p:cNvPr id="36" name="TextBox 35">
            <a:extLst>
              <a:ext uri="{FF2B5EF4-FFF2-40B4-BE49-F238E27FC236}">
                <a16:creationId xmlns:a16="http://schemas.microsoft.com/office/drawing/2014/main" id="{7441B1CA-EF2E-447A-AC97-1B1CD9D8D415}"/>
              </a:ext>
            </a:extLst>
          </p:cNvPr>
          <p:cNvSpPr txBox="1"/>
          <p:nvPr/>
        </p:nvSpPr>
        <p:spPr>
          <a:xfrm>
            <a:off x="7295208" y="1203054"/>
            <a:ext cx="3203441" cy="369332"/>
          </a:xfrm>
          <a:prstGeom prst="rect">
            <a:avLst/>
          </a:prstGeom>
          <a:noFill/>
        </p:spPr>
        <p:txBody>
          <a:bodyPr wrap="none" rtlCol="0">
            <a:spAutoFit/>
          </a:bodyPr>
          <a:lstStyle/>
          <a:p>
            <a:r>
              <a:rPr lang="en-US" dirty="0">
                <a:solidFill>
                  <a:schemeClr val="bg1"/>
                </a:solidFill>
              </a:rPr>
              <a:t>Payment for Goods and Services</a:t>
            </a:r>
          </a:p>
        </p:txBody>
      </p:sp>
      <p:sp>
        <p:nvSpPr>
          <p:cNvPr id="37" name="TextBox 36">
            <a:extLst>
              <a:ext uri="{FF2B5EF4-FFF2-40B4-BE49-F238E27FC236}">
                <a16:creationId xmlns:a16="http://schemas.microsoft.com/office/drawing/2014/main" id="{CA183F1E-6431-4B7D-846D-50241EF9A7C1}"/>
              </a:ext>
            </a:extLst>
          </p:cNvPr>
          <p:cNvSpPr txBox="1"/>
          <p:nvPr/>
        </p:nvSpPr>
        <p:spPr>
          <a:xfrm>
            <a:off x="1346689" y="301109"/>
            <a:ext cx="2612895" cy="461665"/>
          </a:xfrm>
          <a:prstGeom prst="rect">
            <a:avLst/>
          </a:prstGeom>
          <a:noFill/>
        </p:spPr>
        <p:txBody>
          <a:bodyPr wrap="none" rtlCol="0">
            <a:spAutoFit/>
          </a:bodyPr>
          <a:lstStyle/>
          <a:p>
            <a:r>
              <a:rPr lang="en-US" sz="2400" dirty="0">
                <a:solidFill>
                  <a:schemeClr val="bg1"/>
                </a:solidFill>
              </a:rPr>
              <a:t>Goods and Services</a:t>
            </a:r>
          </a:p>
        </p:txBody>
      </p:sp>
      <p:sp>
        <p:nvSpPr>
          <p:cNvPr id="38" name="TextBox 37">
            <a:extLst>
              <a:ext uri="{FF2B5EF4-FFF2-40B4-BE49-F238E27FC236}">
                <a16:creationId xmlns:a16="http://schemas.microsoft.com/office/drawing/2014/main" id="{A8793EA0-7D85-40BB-9896-F9B51E58D6E5}"/>
              </a:ext>
            </a:extLst>
          </p:cNvPr>
          <p:cNvSpPr txBox="1"/>
          <p:nvPr/>
        </p:nvSpPr>
        <p:spPr>
          <a:xfrm>
            <a:off x="8148890" y="404342"/>
            <a:ext cx="2612895" cy="461665"/>
          </a:xfrm>
          <a:prstGeom prst="rect">
            <a:avLst/>
          </a:prstGeom>
          <a:noFill/>
        </p:spPr>
        <p:txBody>
          <a:bodyPr wrap="none" rtlCol="0">
            <a:spAutoFit/>
          </a:bodyPr>
          <a:lstStyle/>
          <a:p>
            <a:r>
              <a:rPr lang="en-US" sz="2400" dirty="0">
                <a:solidFill>
                  <a:schemeClr val="bg1"/>
                </a:solidFill>
              </a:rPr>
              <a:t>Goods and Services</a:t>
            </a:r>
          </a:p>
        </p:txBody>
      </p:sp>
      <p:sp>
        <p:nvSpPr>
          <p:cNvPr id="39" name="TextBox 38">
            <a:extLst>
              <a:ext uri="{FF2B5EF4-FFF2-40B4-BE49-F238E27FC236}">
                <a16:creationId xmlns:a16="http://schemas.microsoft.com/office/drawing/2014/main" id="{FEF78509-3739-47F7-8A63-A55AA9B486B2}"/>
              </a:ext>
            </a:extLst>
          </p:cNvPr>
          <p:cNvSpPr txBox="1"/>
          <p:nvPr/>
        </p:nvSpPr>
        <p:spPr>
          <a:xfrm>
            <a:off x="4780820" y="396977"/>
            <a:ext cx="2303586" cy="954107"/>
          </a:xfrm>
          <a:prstGeom prst="rect">
            <a:avLst/>
          </a:prstGeom>
          <a:noFill/>
        </p:spPr>
        <p:txBody>
          <a:bodyPr wrap="square">
            <a:spAutoFit/>
          </a:bodyPr>
          <a:lstStyle/>
          <a:p>
            <a:pPr algn="ctr"/>
            <a:r>
              <a:rPr lang="en-US" sz="2800" dirty="0">
                <a:solidFill>
                  <a:schemeClr val="bg1"/>
                </a:solidFill>
              </a:rPr>
              <a:t>Product Market</a:t>
            </a:r>
          </a:p>
        </p:txBody>
      </p:sp>
      <p:sp>
        <p:nvSpPr>
          <p:cNvPr id="8" name="TextBox 7">
            <a:extLst>
              <a:ext uri="{FF2B5EF4-FFF2-40B4-BE49-F238E27FC236}">
                <a16:creationId xmlns:a16="http://schemas.microsoft.com/office/drawing/2014/main" id="{72DAB0DA-96F4-484E-8991-BBC6618B8F62}"/>
              </a:ext>
            </a:extLst>
          </p:cNvPr>
          <p:cNvSpPr txBox="1"/>
          <p:nvPr/>
        </p:nvSpPr>
        <p:spPr>
          <a:xfrm rot="20076816">
            <a:off x="4136991" y="2952865"/>
            <a:ext cx="2789995" cy="584775"/>
          </a:xfrm>
          <a:prstGeom prst="rect">
            <a:avLst/>
          </a:prstGeom>
          <a:noFill/>
        </p:spPr>
        <p:txBody>
          <a:bodyPr wrap="none" rtlCol="0">
            <a:spAutoFit/>
          </a:bodyPr>
          <a:lstStyle/>
          <a:p>
            <a:r>
              <a:rPr lang="en-US" sz="3200" dirty="0"/>
              <a:t>Unemployment</a:t>
            </a:r>
          </a:p>
        </p:txBody>
      </p:sp>
      <p:sp>
        <p:nvSpPr>
          <p:cNvPr id="9" name="Multiplication Sign 8">
            <a:extLst>
              <a:ext uri="{FF2B5EF4-FFF2-40B4-BE49-F238E27FC236}">
                <a16:creationId xmlns:a16="http://schemas.microsoft.com/office/drawing/2014/main" id="{94CB16A1-E045-4503-89EC-B9AC5731ADD5}"/>
              </a:ext>
            </a:extLst>
          </p:cNvPr>
          <p:cNvSpPr/>
          <p:nvPr/>
        </p:nvSpPr>
        <p:spPr>
          <a:xfrm>
            <a:off x="2054442" y="79229"/>
            <a:ext cx="914400" cy="9144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Multiplication Sign 24">
            <a:extLst>
              <a:ext uri="{FF2B5EF4-FFF2-40B4-BE49-F238E27FC236}">
                <a16:creationId xmlns:a16="http://schemas.microsoft.com/office/drawing/2014/main" id="{8FF22C24-2E0F-4C75-BE7E-0AE5165D4BFA}"/>
              </a:ext>
            </a:extLst>
          </p:cNvPr>
          <p:cNvSpPr/>
          <p:nvPr/>
        </p:nvSpPr>
        <p:spPr>
          <a:xfrm>
            <a:off x="9313984" y="5930400"/>
            <a:ext cx="914400" cy="9144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Multiplication Sign 25">
            <a:extLst>
              <a:ext uri="{FF2B5EF4-FFF2-40B4-BE49-F238E27FC236}">
                <a16:creationId xmlns:a16="http://schemas.microsoft.com/office/drawing/2014/main" id="{A79A97F3-83B8-4F1E-8687-0F5F692128E7}"/>
              </a:ext>
            </a:extLst>
          </p:cNvPr>
          <p:cNvSpPr/>
          <p:nvPr/>
        </p:nvSpPr>
        <p:spPr>
          <a:xfrm>
            <a:off x="8575372" y="996409"/>
            <a:ext cx="914400" cy="9144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Multiplication Sign 26">
            <a:extLst>
              <a:ext uri="{FF2B5EF4-FFF2-40B4-BE49-F238E27FC236}">
                <a16:creationId xmlns:a16="http://schemas.microsoft.com/office/drawing/2014/main" id="{8CC2157C-EF9C-4314-8293-6F5991460F12}"/>
              </a:ext>
            </a:extLst>
          </p:cNvPr>
          <p:cNvSpPr/>
          <p:nvPr/>
        </p:nvSpPr>
        <p:spPr>
          <a:xfrm>
            <a:off x="8584223" y="5339857"/>
            <a:ext cx="914400" cy="9144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Multiplication Sign 27">
            <a:extLst>
              <a:ext uri="{FF2B5EF4-FFF2-40B4-BE49-F238E27FC236}">
                <a16:creationId xmlns:a16="http://schemas.microsoft.com/office/drawing/2014/main" id="{99541D40-0279-46C5-9E9B-AE690E076F77}"/>
              </a:ext>
            </a:extLst>
          </p:cNvPr>
          <p:cNvSpPr/>
          <p:nvPr/>
        </p:nvSpPr>
        <p:spPr>
          <a:xfrm>
            <a:off x="2054442" y="5102443"/>
            <a:ext cx="914400" cy="9144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Multiplication Sign 28">
            <a:extLst>
              <a:ext uri="{FF2B5EF4-FFF2-40B4-BE49-F238E27FC236}">
                <a16:creationId xmlns:a16="http://schemas.microsoft.com/office/drawing/2014/main" id="{1607BADF-2A11-4A5C-A558-43DE7DB39989}"/>
              </a:ext>
            </a:extLst>
          </p:cNvPr>
          <p:cNvSpPr/>
          <p:nvPr/>
        </p:nvSpPr>
        <p:spPr>
          <a:xfrm>
            <a:off x="2675791" y="785537"/>
            <a:ext cx="914400" cy="9144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2669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5" grpId="0" animBg="1"/>
      <p:bldP spid="26" grpId="0" animBg="1"/>
      <p:bldP spid="27" grpId="0" animBg="1"/>
      <p:bldP spid="28" grpId="0" animBg="1"/>
      <p:bldP spid="29"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DA8F717-0AD2-4A08-B9C7-365594EDCC8E}"/>
              </a:ext>
            </a:extLst>
          </p:cNvPr>
          <p:cNvPicPr>
            <a:picLocks noChangeAspect="1"/>
          </p:cNvPicPr>
          <p:nvPr/>
        </p:nvPicPr>
        <p:blipFill>
          <a:blip r:embed="rId2"/>
          <a:stretch>
            <a:fillRect/>
          </a:stretch>
        </p:blipFill>
        <p:spPr>
          <a:xfrm>
            <a:off x="1749669" y="142141"/>
            <a:ext cx="7420707" cy="6364855"/>
          </a:xfrm>
          <a:prstGeom prst="rect">
            <a:avLst/>
          </a:prstGeom>
        </p:spPr>
      </p:pic>
    </p:spTree>
    <p:extLst>
      <p:ext uri="{BB962C8B-B14F-4D97-AF65-F5344CB8AC3E}">
        <p14:creationId xmlns:p14="http://schemas.microsoft.com/office/powerpoint/2010/main" val="184804680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E4D3CF52-AFC7-485B-ACD4-FC3A007740CC}"/>
              </a:ext>
            </a:extLst>
          </p:cNvPr>
          <p:cNvGrpSpPr/>
          <p:nvPr/>
        </p:nvGrpSpPr>
        <p:grpSpPr>
          <a:xfrm>
            <a:off x="291612" y="161190"/>
            <a:ext cx="11621964" cy="6535619"/>
            <a:chOff x="291612" y="161190"/>
            <a:chExt cx="11621964" cy="6535619"/>
          </a:xfrm>
        </p:grpSpPr>
        <p:sp>
          <p:nvSpPr>
            <p:cNvPr id="4" name="Rectangle 3">
              <a:extLst>
                <a:ext uri="{FF2B5EF4-FFF2-40B4-BE49-F238E27FC236}">
                  <a16:creationId xmlns:a16="http://schemas.microsoft.com/office/drawing/2014/main" id="{0C6FF822-BF39-491B-945D-706E8773B18E}"/>
                </a:ext>
              </a:extLst>
            </p:cNvPr>
            <p:cNvSpPr/>
            <p:nvPr/>
          </p:nvSpPr>
          <p:spPr>
            <a:xfrm>
              <a:off x="291612" y="2980593"/>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Households</a:t>
              </a:r>
            </a:p>
          </p:txBody>
        </p:sp>
        <p:sp>
          <p:nvSpPr>
            <p:cNvPr id="5" name="Rectangle 4">
              <a:extLst>
                <a:ext uri="{FF2B5EF4-FFF2-40B4-BE49-F238E27FC236}">
                  <a16:creationId xmlns:a16="http://schemas.microsoft.com/office/drawing/2014/main" id="{03BAB7D4-1148-45F3-9788-D38567B1A885}"/>
                </a:ext>
              </a:extLst>
            </p:cNvPr>
            <p:cNvSpPr/>
            <p:nvPr/>
          </p:nvSpPr>
          <p:spPr>
            <a:xfrm>
              <a:off x="9621715" y="2980593"/>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Businesses</a:t>
              </a:r>
            </a:p>
          </p:txBody>
        </p:sp>
        <p:sp>
          <p:nvSpPr>
            <p:cNvPr id="6" name="Rectangle 5">
              <a:extLst>
                <a:ext uri="{FF2B5EF4-FFF2-40B4-BE49-F238E27FC236}">
                  <a16:creationId xmlns:a16="http://schemas.microsoft.com/office/drawing/2014/main" id="{0EBB080A-7B1C-4FF7-94E9-0DDCFCF17F46}"/>
                </a:ext>
              </a:extLst>
            </p:cNvPr>
            <p:cNvSpPr/>
            <p:nvPr/>
          </p:nvSpPr>
          <p:spPr>
            <a:xfrm>
              <a:off x="4900246" y="310662"/>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p>
          </p:txBody>
        </p:sp>
        <p:sp>
          <p:nvSpPr>
            <p:cNvPr id="7" name="Rectangle 6">
              <a:extLst>
                <a:ext uri="{FF2B5EF4-FFF2-40B4-BE49-F238E27FC236}">
                  <a16:creationId xmlns:a16="http://schemas.microsoft.com/office/drawing/2014/main" id="{F3EFA61A-1E7C-4DB0-BD5A-CF4DBE41A05E}"/>
                </a:ext>
              </a:extLst>
            </p:cNvPr>
            <p:cNvSpPr/>
            <p:nvPr/>
          </p:nvSpPr>
          <p:spPr>
            <a:xfrm>
              <a:off x="4900246" y="5360376"/>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Factor Market</a:t>
              </a:r>
            </a:p>
          </p:txBody>
        </p:sp>
        <p:sp>
          <p:nvSpPr>
            <p:cNvPr id="14" name="Arrow: Bent-Up 13">
              <a:extLst>
                <a:ext uri="{FF2B5EF4-FFF2-40B4-BE49-F238E27FC236}">
                  <a16:creationId xmlns:a16="http://schemas.microsoft.com/office/drawing/2014/main" id="{68388F7E-8467-4531-A9FD-724B0FE9EB1F}"/>
                </a:ext>
              </a:extLst>
            </p:cNvPr>
            <p:cNvSpPr/>
            <p:nvPr/>
          </p:nvSpPr>
          <p:spPr>
            <a:xfrm>
              <a:off x="7282961" y="4281854"/>
              <a:ext cx="4630615" cy="2265484"/>
            </a:xfrm>
            <a:prstGeom prst="bentUpArrow">
              <a:avLst>
                <a:gd name="adj1" fmla="val 17426"/>
                <a:gd name="adj2" fmla="val 18596"/>
                <a:gd name="adj3" fmla="val 2422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Bent-Up 14">
              <a:extLst>
                <a:ext uri="{FF2B5EF4-FFF2-40B4-BE49-F238E27FC236}">
                  <a16:creationId xmlns:a16="http://schemas.microsoft.com/office/drawing/2014/main" id="{07969B10-915B-4C5B-ABA0-65D2840FAB6F}"/>
                </a:ext>
              </a:extLst>
            </p:cNvPr>
            <p:cNvSpPr/>
            <p:nvPr/>
          </p:nvSpPr>
          <p:spPr>
            <a:xfrm rot="10800000">
              <a:off x="363416" y="310662"/>
              <a:ext cx="4428392" cy="2669930"/>
            </a:xfrm>
            <a:prstGeom prst="bentUpArrow">
              <a:avLst>
                <a:gd name="adj1" fmla="val 17426"/>
                <a:gd name="adj2" fmla="val 15450"/>
                <a:gd name="adj3" fmla="val 2796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Bent-Up 15">
              <a:extLst>
                <a:ext uri="{FF2B5EF4-FFF2-40B4-BE49-F238E27FC236}">
                  <a16:creationId xmlns:a16="http://schemas.microsoft.com/office/drawing/2014/main" id="{0E50F721-46B6-4898-BB97-DEF0675A8788}"/>
                </a:ext>
              </a:extLst>
            </p:cNvPr>
            <p:cNvSpPr/>
            <p:nvPr/>
          </p:nvSpPr>
          <p:spPr>
            <a:xfrm rot="5400000">
              <a:off x="1370133" y="3275136"/>
              <a:ext cx="2414955" cy="4428392"/>
            </a:xfrm>
            <a:prstGeom prst="bentUpArrow">
              <a:avLst>
                <a:gd name="adj1" fmla="val 1742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Bent-Up 16">
              <a:extLst>
                <a:ext uri="{FF2B5EF4-FFF2-40B4-BE49-F238E27FC236}">
                  <a16:creationId xmlns:a16="http://schemas.microsoft.com/office/drawing/2014/main" id="{FD0A7AC3-0A1D-4E18-AB5A-075A8D8CEF7D}"/>
                </a:ext>
              </a:extLst>
            </p:cNvPr>
            <p:cNvSpPr/>
            <p:nvPr/>
          </p:nvSpPr>
          <p:spPr>
            <a:xfrm rot="16200000">
              <a:off x="8081596" y="-801568"/>
              <a:ext cx="2705102" cy="4630617"/>
            </a:xfrm>
            <a:prstGeom prst="bentUpArrow">
              <a:avLst>
                <a:gd name="adj1" fmla="val 1742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Bent-Up 19">
              <a:extLst>
                <a:ext uri="{FF2B5EF4-FFF2-40B4-BE49-F238E27FC236}">
                  <a16:creationId xmlns:a16="http://schemas.microsoft.com/office/drawing/2014/main" id="{67FF0F66-9FFF-4773-B814-0960934C470A}"/>
                </a:ext>
              </a:extLst>
            </p:cNvPr>
            <p:cNvSpPr/>
            <p:nvPr/>
          </p:nvSpPr>
          <p:spPr>
            <a:xfrm rot="16200000" flipH="1">
              <a:off x="8009794" y="3390898"/>
              <a:ext cx="1861035" cy="3642947"/>
            </a:xfrm>
            <a:prstGeom prst="bentUpArrow">
              <a:avLst>
                <a:gd name="adj1" fmla="val 26402"/>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Bent-Up 20">
              <a:extLst>
                <a:ext uri="{FF2B5EF4-FFF2-40B4-BE49-F238E27FC236}">
                  <a16:creationId xmlns:a16="http://schemas.microsoft.com/office/drawing/2014/main" id="{A1CB1B2E-F81E-425B-AE39-445CF85D0155}"/>
                </a:ext>
              </a:extLst>
            </p:cNvPr>
            <p:cNvSpPr/>
            <p:nvPr/>
          </p:nvSpPr>
          <p:spPr>
            <a:xfrm rot="10800000" flipH="1">
              <a:off x="7118838" y="1156187"/>
              <a:ext cx="3845170" cy="1767253"/>
            </a:xfrm>
            <a:prstGeom prst="bentUpArrow">
              <a:avLst>
                <a:gd name="adj1" fmla="val 31552"/>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Up 21">
              <a:extLst>
                <a:ext uri="{FF2B5EF4-FFF2-40B4-BE49-F238E27FC236}">
                  <a16:creationId xmlns:a16="http://schemas.microsoft.com/office/drawing/2014/main" id="{502169AA-D807-4606-8D34-2EFC097E7550}"/>
                </a:ext>
              </a:extLst>
            </p:cNvPr>
            <p:cNvSpPr/>
            <p:nvPr/>
          </p:nvSpPr>
          <p:spPr>
            <a:xfrm flipH="1">
              <a:off x="975946" y="4281854"/>
              <a:ext cx="3842239" cy="1538653"/>
            </a:xfrm>
            <a:prstGeom prst="bentUpArrow">
              <a:avLst>
                <a:gd name="adj1" fmla="val 3228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Bent-Up 22">
              <a:extLst>
                <a:ext uri="{FF2B5EF4-FFF2-40B4-BE49-F238E27FC236}">
                  <a16:creationId xmlns:a16="http://schemas.microsoft.com/office/drawing/2014/main" id="{003EDCA1-265C-4107-9FAF-7167E61898B9}"/>
                </a:ext>
              </a:extLst>
            </p:cNvPr>
            <p:cNvSpPr/>
            <p:nvPr/>
          </p:nvSpPr>
          <p:spPr>
            <a:xfrm rot="5400000" flipH="1">
              <a:off x="2141662" y="182445"/>
              <a:ext cx="1982659" cy="3370386"/>
            </a:xfrm>
            <a:prstGeom prst="bentUpArrow">
              <a:avLst>
                <a:gd name="adj1" fmla="val 28069"/>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F0359A9A-561E-43D4-830B-DC906A837F25}"/>
                </a:ext>
              </a:extLst>
            </p:cNvPr>
            <p:cNvSpPr txBox="1"/>
            <p:nvPr/>
          </p:nvSpPr>
          <p:spPr>
            <a:xfrm>
              <a:off x="506266" y="6073992"/>
              <a:ext cx="3874522" cy="369332"/>
            </a:xfrm>
            <a:prstGeom prst="rect">
              <a:avLst/>
            </a:prstGeom>
            <a:noFill/>
          </p:spPr>
          <p:txBody>
            <a:bodyPr wrap="none" rtlCol="0">
              <a:spAutoFit/>
            </a:bodyPr>
            <a:lstStyle/>
            <a:p>
              <a:r>
                <a:rPr lang="en-US" dirty="0">
                  <a:solidFill>
                    <a:schemeClr val="bg1"/>
                  </a:solidFill>
                </a:rPr>
                <a:t>Land, Labor, Capital, Entrepreneurship</a:t>
              </a:r>
            </a:p>
          </p:txBody>
        </p:sp>
        <p:sp>
          <p:nvSpPr>
            <p:cNvPr id="24" name="TextBox 23">
              <a:extLst>
                <a:ext uri="{FF2B5EF4-FFF2-40B4-BE49-F238E27FC236}">
                  <a16:creationId xmlns:a16="http://schemas.microsoft.com/office/drawing/2014/main" id="{79D84759-410F-402D-B285-4542BD01A174}"/>
                </a:ext>
              </a:extLst>
            </p:cNvPr>
            <p:cNvSpPr txBox="1"/>
            <p:nvPr/>
          </p:nvSpPr>
          <p:spPr>
            <a:xfrm>
              <a:off x="7630965" y="6142890"/>
              <a:ext cx="3874522" cy="369332"/>
            </a:xfrm>
            <a:prstGeom prst="rect">
              <a:avLst/>
            </a:prstGeom>
            <a:noFill/>
          </p:spPr>
          <p:txBody>
            <a:bodyPr wrap="none" rtlCol="0">
              <a:spAutoFit/>
            </a:bodyPr>
            <a:lstStyle/>
            <a:p>
              <a:r>
                <a:rPr lang="en-US" dirty="0">
                  <a:solidFill>
                    <a:schemeClr val="bg1"/>
                  </a:solidFill>
                </a:rPr>
                <a:t>Land, Labor, Capital, Entrepreneurship</a:t>
              </a:r>
            </a:p>
          </p:txBody>
        </p:sp>
        <p:sp>
          <p:nvSpPr>
            <p:cNvPr id="3" name="TextBox 2">
              <a:extLst>
                <a:ext uri="{FF2B5EF4-FFF2-40B4-BE49-F238E27FC236}">
                  <a16:creationId xmlns:a16="http://schemas.microsoft.com/office/drawing/2014/main" id="{E5100D7A-777A-4DB7-B8B7-9EA6F65596C8}"/>
                </a:ext>
              </a:extLst>
            </p:cNvPr>
            <p:cNvSpPr txBox="1"/>
            <p:nvPr/>
          </p:nvSpPr>
          <p:spPr>
            <a:xfrm>
              <a:off x="1346689" y="5360376"/>
              <a:ext cx="2774606" cy="369332"/>
            </a:xfrm>
            <a:prstGeom prst="rect">
              <a:avLst/>
            </a:prstGeom>
            <a:noFill/>
          </p:spPr>
          <p:txBody>
            <a:bodyPr wrap="none" rtlCol="0">
              <a:spAutoFit/>
            </a:bodyPr>
            <a:lstStyle/>
            <a:p>
              <a:r>
                <a:rPr lang="en-US" dirty="0">
                  <a:solidFill>
                    <a:schemeClr val="bg1"/>
                  </a:solidFill>
                </a:rPr>
                <a:t>Rent, wages, interest, profit</a:t>
              </a:r>
            </a:p>
          </p:txBody>
        </p:sp>
        <p:sp>
          <p:nvSpPr>
            <p:cNvPr id="33" name="TextBox 32">
              <a:extLst>
                <a:ext uri="{FF2B5EF4-FFF2-40B4-BE49-F238E27FC236}">
                  <a16:creationId xmlns:a16="http://schemas.microsoft.com/office/drawing/2014/main" id="{F3E7F3EA-FCED-40AE-BF88-4561B4168A7F}"/>
                </a:ext>
              </a:extLst>
            </p:cNvPr>
            <p:cNvSpPr txBox="1"/>
            <p:nvPr/>
          </p:nvSpPr>
          <p:spPr>
            <a:xfrm>
              <a:off x="7724043" y="5613780"/>
              <a:ext cx="2774606" cy="369332"/>
            </a:xfrm>
            <a:prstGeom prst="rect">
              <a:avLst/>
            </a:prstGeom>
            <a:noFill/>
          </p:spPr>
          <p:txBody>
            <a:bodyPr wrap="none" rtlCol="0">
              <a:spAutoFit/>
            </a:bodyPr>
            <a:lstStyle/>
            <a:p>
              <a:r>
                <a:rPr lang="en-US" dirty="0">
                  <a:solidFill>
                    <a:schemeClr val="bg1"/>
                  </a:solidFill>
                </a:rPr>
                <a:t>Rent, wages, interest, profit</a:t>
              </a:r>
            </a:p>
          </p:txBody>
        </p:sp>
        <p:sp>
          <p:nvSpPr>
            <p:cNvPr id="35" name="TextBox 34">
              <a:extLst>
                <a:ext uri="{FF2B5EF4-FFF2-40B4-BE49-F238E27FC236}">
                  <a16:creationId xmlns:a16="http://schemas.microsoft.com/office/drawing/2014/main" id="{FC7B7B2D-5F6D-446A-926A-8B5A74E404CE}"/>
                </a:ext>
              </a:extLst>
            </p:cNvPr>
            <p:cNvSpPr txBox="1"/>
            <p:nvPr/>
          </p:nvSpPr>
          <p:spPr>
            <a:xfrm>
              <a:off x="1447798" y="1037493"/>
              <a:ext cx="3203441" cy="369332"/>
            </a:xfrm>
            <a:prstGeom prst="rect">
              <a:avLst/>
            </a:prstGeom>
            <a:noFill/>
          </p:spPr>
          <p:txBody>
            <a:bodyPr wrap="none" rtlCol="0">
              <a:spAutoFit/>
            </a:bodyPr>
            <a:lstStyle/>
            <a:p>
              <a:r>
                <a:rPr lang="en-US" dirty="0">
                  <a:solidFill>
                    <a:schemeClr val="bg1"/>
                  </a:solidFill>
                </a:rPr>
                <a:t>Payment for Goods and Services</a:t>
              </a:r>
            </a:p>
          </p:txBody>
        </p:sp>
        <p:sp>
          <p:nvSpPr>
            <p:cNvPr id="36" name="TextBox 35">
              <a:extLst>
                <a:ext uri="{FF2B5EF4-FFF2-40B4-BE49-F238E27FC236}">
                  <a16:creationId xmlns:a16="http://schemas.microsoft.com/office/drawing/2014/main" id="{7441B1CA-EF2E-447A-AC97-1B1CD9D8D415}"/>
                </a:ext>
              </a:extLst>
            </p:cNvPr>
            <p:cNvSpPr txBox="1"/>
            <p:nvPr/>
          </p:nvSpPr>
          <p:spPr>
            <a:xfrm>
              <a:off x="7295208" y="1203054"/>
              <a:ext cx="3203441" cy="369332"/>
            </a:xfrm>
            <a:prstGeom prst="rect">
              <a:avLst/>
            </a:prstGeom>
            <a:noFill/>
          </p:spPr>
          <p:txBody>
            <a:bodyPr wrap="none" rtlCol="0">
              <a:spAutoFit/>
            </a:bodyPr>
            <a:lstStyle/>
            <a:p>
              <a:r>
                <a:rPr lang="en-US" dirty="0">
                  <a:solidFill>
                    <a:schemeClr val="bg1"/>
                  </a:solidFill>
                </a:rPr>
                <a:t>Payment for Goods and Services</a:t>
              </a:r>
            </a:p>
          </p:txBody>
        </p:sp>
        <p:sp>
          <p:nvSpPr>
            <p:cNvPr id="37" name="TextBox 36">
              <a:extLst>
                <a:ext uri="{FF2B5EF4-FFF2-40B4-BE49-F238E27FC236}">
                  <a16:creationId xmlns:a16="http://schemas.microsoft.com/office/drawing/2014/main" id="{CA183F1E-6431-4B7D-846D-50241EF9A7C1}"/>
                </a:ext>
              </a:extLst>
            </p:cNvPr>
            <p:cNvSpPr txBox="1"/>
            <p:nvPr/>
          </p:nvSpPr>
          <p:spPr>
            <a:xfrm>
              <a:off x="1346689" y="301109"/>
              <a:ext cx="2612895" cy="461665"/>
            </a:xfrm>
            <a:prstGeom prst="rect">
              <a:avLst/>
            </a:prstGeom>
            <a:noFill/>
          </p:spPr>
          <p:txBody>
            <a:bodyPr wrap="none" rtlCol="0">
              <a:spAutoFit/>
            </a:bodyPr>
            <a:lstStyle/>
            <a:p>
              <a:r>
                <a:rPr lang="en-US" sz="2400" dirty="0">
                  <a:solidFill>
                    <a:schemeClr val="bg1"/>
                  </a:solidFill>
                </a:rPr>
                <a:t>Goods and Services</a:t>
              </a:r>
            </a:p>
          </p:txBody>
        </p:sp>
        <p:sp>
          <p:nvSpPr>
            <p:cNvPr id="38" name="TextBox 37">
              <a:extLst>
                <a:ext uri="{FF2B5EF4-FFF2-40B4-BE49-F238E27FC236}">
                  <a16:creationId xmlns:a16="http://schemas.microsoft.com/office/drawing/2014/main" id="{A8793EA0-7D85-40BB-9896-F9B51E58D6E5}"/>
                </a:ext>
              </a:extLst>
            </p:cNvPr>
            <p:cNvSpPr txBox="1"/>
            <p:nvPr/>
          </p:nvSpPr>
          <p:spPr>
            <a:xfrm>
              <a:off x="8148890" y="404342"/>
              <a:ext cx="2612895" cy="461665"/>
            </a:xfrm>
            <a:prstGeom prst="rect">
              <a:avLst/>
            </a:prstGeom>
            <a:noFill/>
          </p:spPr>
          <p:txBody>
            <a:bodyPr wrap="none" rtlCol="0">
              <a:spAutoFit/>
            </a:bodyPr>
            <a:lstStyle/>
            <a:p>
              <a:r>
                <a:rPr lang="en-US" sz="2400" dirty="0">
                  <a:solidFill>
                    <a:schemeClr val="bg1"/>
                  </a:solidFill>
                </a:rPr>
                <a:t>Goods and Services</a:t>
              </a:r>
            </a:p>
          </p:txBody>
        </p:sp>
        <p:sp>
          <p:nvSpPr>
            <p:cNvPr id="39" name="TextBox 38">
              <a:extLst>
                <a:ext uri="{FF2B5EF4-FFF2-40B4-BE49-F238E27FC236}">
                  <a16:creationId xmlns:a16="http://schemas.microsoft.com/office/drawing/2014/main" id="{FEF78509-3739-47F7-8A63-A55AA9B486B2}"/>
                </a:ext>
              </a:extLst>
            </p:cNvPr>
            <p:cNvSpPr txBox="1"/>
            <p:nvPr/>
          </p:nvSpPr>
          <p:spPr>
            <a:xfrm>
              <a:off x="4780820" y="396977"/>
              <a:ext cx="2303586" cy="954107"/>
            </a:xfrm>
            <a:prstGeom prst="rect">
              <a:avLst/>
            </a:prstGeom>
            <a:noFill/>
          </p:spPr>
          <p:txBody>
            <a:bodyPr wrap="square">
              <a:spAutoFit/>
            </a:bodyPr>
            <a:lstStyle/>
            <a:p>
              <a:pPr algn="ctr"/>
              <a:r>
                <a:rPr lang="en-US" sz="2800" dirty="0">
                  <a:solidFill>
                    <a:schemeClr val="bg1"/>
                  </a:solidFill>
                </a:rPr>
                <a:t>Product Market</a:t>
              </a:r>
            </a:p>
          </p:txBody>
        </p:sp>
      </p:grpSp>
    </p:spTree>
    <p:extLst>
      <p:ext uri="{BB962C8B-B14F-4D97-AF65-F5344CB8AC3E}">
        <p14:creationId xmlns:p14="http://schemas.microsoft.com/office/powerpoint/2010/main" val="41424329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C6FF822-BF39-491B-945D-706E8773B18E}"/>
              </a:ext>
            </a:extLst>
          </p:cNvPr>
          <p:cNvSpPr/>
          <p:nvPr/>
        </p:nvSpPr>
        <p:spPr>
          <a:xfrm>
            <a:off x="291612" y="2980593"/>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Households</a:t>
            </a:r>
          </a:p>
        </p:txBody>
      </p:sp>
      <p:sp>
        <p:nvSpPr>
          <p:cNvPr id="5" name="Rectangle 4">
            <a:extLst>
              <a:ext uri="{FF2B5EF4-FFF2-40B4-BE49-F238E27FC236}">
                <a16:creationId xmlns:a16="http://schemas.microsoft.com/office/drawing/2014/main" id="{03BAB7D4-1148-45F3-9788-D38567B1A885}"/>
              </a:ext>
            </a:extLst>
          </p:cNvPr>
          <p:cNvSpPr/>
          <p:nvPr/>
        </p:nvSpPr>
        <p:spPr>
          <a:xfrm>
            <a:off x="9621715" y="2980593"/>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Businesses</a:t>
            </a:r>
          </a:p>
        </p:txBody>
      </p:sp>
      <p:sp>
        <p:nvSpPr>
          <p:cNvPr id="6" name="Rectangle 5">
            <a:extLst>
              <a:ext uri="{FF2B5EF4-FFF2-40B4-BE49-F238E27FC236}">
                <a16:creationId xmlns:a16="http://schemas.microsoft.com/office/drawing/2014/main" id="{0EBB080A-7B1C-4FF7-94E9-0DDCFCF17F46}"/>
              </a:ext>
            </a:extLst>
          </p:cNvPr>
          <p:cNvSpPr/>
          <p:nvPr/>
        </p:nvSpPr>
        <p:spPr>
          <a:xfrm>
            <a:off x="4900246" y="310662"/>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p>
        </p:txBody>
      </p:sp>
      <p:sp>
        <p:nvSpPr>
          <p:cNvPr id="7" name="Rectangle 6">
            <a:extLst>
              <a:ext uri="{FF2B5EF4-FFF2-40B4-BE49-F238E27FC236}">
                <a16:creationId xmlns:a16="http://schemas.microsoft.com/office/drawing/2014/main" id="{F3EFA61A-1E7C-4DB0-BD5A-CF4DBE41A05E}"/>
              </a:ext>
            </a:extLst>
          </p:cNvPr>
          <p:cNvSpPr/>
          <p:nvPr/>
        </p:nvSpPr>
        <p:spPr>
          <a:xfrm>
            <a:off x="4900246" y="5360376"/>
            <a:ext cx="2110154" cy="1186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Factor Market</a:t>
            </a:r>
          </a:p>
        </p:txBody>
      </p:sp>
      <p:sp>
        <p:nvSpPr>
          <p:cNvPr id="14" name="Arrow: Bent-Up 13">
            <a:extLst>
              <a:ext uri="{FF2B5EF4-FFF2-40B4-BE49-F238E27FC236}">
                <a16:creationId xmlns:a16="http://schemas.microsoft.com/office/drawing/2014/main" id="{68388F7E-8467-4531-A9FD-724B0FE9EB1F}"/>
              </a:ext>
            </a:extLst>
          </p:cNvPr>
          <p:cNvSpPr/>
          <p:nvPr/>
        </p:nvSpPr>
        <p:spPr>
          <a:xfrm>
            <a:off x="7282961" y="4281854"/>
            <a:ext cx="4630615" cy="2265484"/>
          </a:xfrm>
          <a:prstGeom prst="bentUpArrow">
            <a:avLst>
              <a:gd name="adj1" fmla="val 17426"/>
              <a:gd name="adj2" fmla="val 18596"/>
              <a:gd name="adj3" fmla="val 2422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Bent-Up 14">
            <a:extLst>
              <a:ext uri="{FF2B5EF4-FFF2-40B4-BE49-F238E27FC236}">
                <a16:creationId xmlns:a16="http://schemas.microsoft.com/office/drawing/2014/main" id="{07969B10-915B-4C5B-ABA0-65D2840FAB6F}"/>
              </a:ext>
            </a:extLst>
          </p:cNvPr>
          <p:cNvSpPr/>
          <p:nvPr/>
        </p:nvSpPr>
        <p:spPr>
          <a:xfrm rot="10800000">
            <a:off x="363416" y="310662"/>
            <a:ext cx="4428392" cy="2669930"/>
          </a:xfrm>
          <a:prstGeom prst="bentUpArrow">
            <a:avLst>
              <a:gd name="adj1" fmla="val 17426"/>
              <a:gd name="adj2" fmla="val 15450"/>
              <a:gd name="adj3" fmla="val 2796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Bent-Up 15">
            <a:extLst>
              <a:ext uri="{FF2B5EF4-FFF2-40B4-BE49-F238E27FC236}">
                <a16:creationId xmlns:a16="http://schemas.microsoft.com/office/drawing/2014/main" id="{0E50F721-46B6-4898-BB97-DEF0675A8788}"/>
              </a:ext>
            </a:extLst>
          </p:cNvPr>
          <p:cNvSpPr/>
          <p:nvPr/>
        </p:nvSpPr>
        <p:spPr>
          <a:xfrm rot="5400000">
            <a:off x="1370133" y="3275136"/>
            <a:ext cx="2414955" cy="4428392"/>
          </a:xfrm>
          <a:prstGeom prst="bentUpArrow">
            <a:avLst>
              <a:gd name="adj1" fmla="val 1742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Bent-Up 16">
            <a:extLst>
              <a:ext uri="{FF2B5EF4-FFF2-40B4-BE49-F238E27FC236}">
                <a16:creationId xmlns:a16="http://schemas.microsoft.com/office/drawing/2014/main" id="{FD0A7AC3-0A1D-4E18-AB5A-075A8D8CEF7D}"/>
              </a:ext>
            </a:extLst>
          </p:cNvPr>
          <p:cNvSpPr/>
          <p:nvPr/>
        </p:nvSpPr>
        <p:spPr>
          <a:xfrm rot="16200000">
            <a:off x="8081596" y="-801568"/>
            <a:ext cx="2705102" cy="4630617"/>
          </a:xfrm>
          <a:prstGeom prst="bentUpArrow">
            <a:avLst>
              <a:gd name="adj1" fmla="val 1742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Bent-Up 19">
            <a:extLst>
              <a:ext uri="{FF2B5EF4-FFF2-40B4-BE49-F238E27FC236}">
                <a16:creationId xmlns:a16="http://schemas.microsoft.com/office/drawing/2014/main" id="{67FF0F66-9FFF-4773-B814-0960934C470A}"/>
              </a:ext>
            </a:extLst>
          </p:cNvPr>
          <p:cNvSpPr/>
          <p:nvPr/>
        </p:nvSpPr>
        <p:spPr>
          <a:xfrm rot="16200000" flipH="1">
            <a:off x="8009794" y="3390898"/>
            <a:ext cx="1861035" cy="3642947"/>
          </a:xfrm>
          <a:prstGeom prst="bentUpArrow">
            <a:avLst>
              <a:gd name="adj1" fmla="val 26402"/>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Bent-Up 20">
            <a:extLst>
              <a:ext uri="{FF2B5EF4-FFF2-40B4-BE49-F238E27FC236}">
                <a16:creationId xmlns:a16="http://schemas.microsoft.com/office/drawing/2014/main" id="{A1CB1B2E-F81E-425B-AE39-445CF85D0155}"/>
              </a:ext>
            </a:extLst>
          </p:cNvPr>
          <p:cNvSpPr/>
          <p:nvPr/>
        </p:nvSpPr>
        <p:spPr>
          <a:xfrm rot="10800000" flipH="1">
            <a:off x="7118838" y="1156187"/>
            <a:ext cx="3845170" cy="1767253"/>
          </a:xfrm>
          <a:prstGeom prst="bentUpArrow">
            <a:avLst>
              <a:gd name="adj1" fmla="val 31552"/>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Up 21">
            <a:extLst>
              <a:ext uri="{FF2B5EF4-FFF2-40B4-BE49-F238E27FC236}">
                <a16:creationId xmlns:a16="http://schemas.microsoft.com/office/drawing/2014/main" id="{502169AA-D807-4606-8D34-2EFC097E7550}"/>
              </a:ext>
            </a:extLst>
          </p:cNvPr>
          <p:cNvSpPr/>
          <p:nvPr/>
        </p:nvSpPr>
        <p:spPr>
          <a:xfrm flipH="1">
            <a:off x="975946" y="4281854"/>
            <a:ext cx="3842239" cy="1538653"/>
          </a:xfrm>
          <a:prstGeom prst="bentUpArrow">
            <a:avLst>
              <a:gd name="adj1" fmla="val 3228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Bent-Up 22">
            <a:extLst>
              <a:ext uri="{FF2B5EF4-FFF2-40B4-BE49-F238E27FC236}">
                <a16:creationId xmlns:a16="http://schemas.microsoft.com/office/drawing/2014/main" id="{003EDCA1-265C-4107-9FAF-7167E61898B9}"/>
              </a:ext>
            </a:extLst>
          </p:cNvPr>
          <p:cNvSpPr/>
          <p:nvPr/>
        </p:nvSpPr>
        <p:spPr>
          <a:xfrm rot="5400000" flipH="1">
            <a:off x="2141662" y="182445"/>
            <a:ext cx="1982659" cy="3370386"/>
          </a:xfrm>
          <a:prstGeom prst="bentUpArrow">
            <a:avLst>
              <a:gd name="adj1" fmla="val 28069"/>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F0359A9A-561E-43D4-830B-DC906A837F25}"/>
              </a:ext>
            </a:extLst>
          </p:cNvPr>
          <p:cNvSpPr txBox="1"/>
          <p:nvPr/>
        </p:nvSpPr>
        <p:spPr>
          <a:xfrm>
            <a:off x="506266" y="6073992"/>
            <a:ext cx="3874522" cy="369332"/>
          </a:xfrm>
          <a:prstGeom prst="rect">
            <a:avLst/>
          </a:prstGeom>
          <a:noFill/>
        </p:spPr>
        <p:txBody>
          <a:bodyPr wrap="none" rtlCol="0">
            <a:spAutoFit/>
          </a:bodyPr>
          <a:lstStyle/>
          <a:p>
            <a:r>
              <a:rPr lang="en-US" dirty="0">
                <a:solidFill>
                  <a:schemeClr val="bg1"/>
                </a:solidFill>
              </a:rPr>
              <a:t>Land, Labor, Capital, Entrepreneurship</a:t>
            </a:r>
          </a:p>
        </p:txBody>
      </p:sp>
      <p:sp>
        <p:nvSpPr>
          <p:cNvPr id="24" name="TextBox 23">
            <a:extLst>
              <a:ext uri="{FF2B5EF4-FFF2-40B4-BE49-F238E27FC236}">
                <a16:creationId xmlns:a16="http://schemas.microsoft.com/office/drawing/2014/main" id="{79D84759-410F-402D-B285-4542BD01A174}"/>
              </a:ext>
            </a:extLst>
          </p:cNvPr>
          <p:cNvSpPr txBox="1"/>
          <p:nvPr/>
        </p:nvSpPr>
        <p:spPr>
          <a:xfrm>
            <a:off x="7630965" y="6142890"/>
            <a:ext cx="3874522" cy="369332"/>
          </a:xfrm>
          <a:prstGeom prst="rect">
            <a:avLst/>
          </a:prstGeom>
          <a:noFill/>
        </p:spPr>
        <p:txBody>
          <a:bodyPr wrap="none" rtlCol="0">
            <a:spAutoFit/>
          </a:bodyPr>
          <a:lstStyle/>
          <a:p>
            <a:r>
              <a:rPr lang="en-US" dirty="0">
                <a:solidFill>
                  <a:schemeClr val="bg1"/>
                </a:solidFill>
              </a:rPr>
              <a:t>Land, Labor, Capital, Entrepreneurship</a:t>
            </a:r>
          </a:p>
        </p:txBody>
      </p:sp>
      <p:sp>
        <p:nvSpPr>
          <p:cNvPr id="3" name="TextBox 2">
            <a:extLst>
              <a:ext uri="{FF2B5EF4-FFF2-40B4-BE49-F238E27FC236}">
                <a16:creationId xmlns:a16="http://schemas.microsoft.com/office/drawing/2014/main" id="{E5100D7A-777A-4DB7-B8B7-9EA6F65596C8}"/>
              </a:ext>
            </a:extLst>
          </p:cNvPr>
          <p:cNvSpPr txBox="1"/>
          <p:nvPr/>
        </p:nvSpPr>
        <p:spPr>
          <a:xfrm>
            <a:off x="1346689" y="5360376"/>
            <a:ext cx="2774606" cy="369332"/>
          </a:xfrm>
          <a:prstGeom prst="rect">
            <a:avLst/>
          </a:prstGeom>
          <a:noFill/>
        </p:spPr>
        <p:txBody>
          <a:bodyPr wrap="none" rtlCol="0">
            <a:spAutoFit/>
          </a:bodyPr>
          <a:lstStyle/>
          <a:p>
            <a:r>
              <a:rPr lang="en-US" dirty="0">
                <a:solidFill>
                  <a:schemeClr val="bg1"/>
                </a:solidFill>
              </a:rPr>
              <a:t>Rent, wages, interest, profit</a:t>
            </a:r>
          </a:p>
        </p:txBody>
      </p:sp>
      <p:sp>
        <p:nvSpPr>
          <p:cNvPr id="33" name="TextBox 32">
            <a:extLst>
              <a:ext uri="{FF2B5EF4-FFF2-40B4-BE49-F238E27FC236}">
                <a16:creationId xmlns:a16="http://schemas.microsoft.com/office/drawing/2014/main" id="{F3E7F3EA-FCED-40AE-BF88-4561B4168A7F}"/>
              </a:ext>
            </a:extLst>
          </p:cNvPr>
          <p:cNvSpPr txBox="1"/>
          <p:nvPr/>
        </p:nvSpPr>
        <p:spPr>
          <a:xfrm>
            <a:off x="7724043" y="5613780"/>
            <a:ext cx="2774606" cy="369332"/>
          </a:xfrm>
          <a:prstGeom prst="rect">
            <a:avLst/>
          </a:prstGeom>
          <a:noFill/>
        </p:spPr>
        <p:txBody>
          <a:bodyPr wrap="none" rtlCol="0">
            <a:spAutoFit/>
          </a:bodyPr>
          <a:lstStyle/>
          <a:p>
            <a:r>
              <a:rPr lang="en-US" dirty="0">
                <a:solidFill>
                  <a:schemeClr val="bg1"/>
                </a:solidFill>
              </a:rPr>
              <a:t>Rent, wages, interest, profit</a:t>
            </a:r>
          </a:p>
        </p:txBody>
      </p:sp>
      <p:sp>
        <p:nvSpPr>
          <p:cNvPr id="35" name="TextBox 34">
            <a:extLst>
              <a:ext uri="{FF2B5EF4-FFF2-40B4-BE49-F238E27FC236}">
                <a16:creationId xmlns:a16="http://schemas.microsoft.com/office/drawing/2014/main" id="{FC7B7B2D-5F6D-446A-926A-8B5A74E404CE}"/>
              </a:ext>
            </a:extLst>
          </p:cNvPr>
          <p:cNvSpPr txBox="1"/>
          <p:nvPr/>
        </p:nvSpPr>
        <p:spPr>
          <a:xfrm>
            <a:off x="1447798" y="1037493"/>
            <a:ext cx="3203441" cy="369332"/>
          </a:xfrm>
          <a:prstGeom prst="rect">
            <a:avLst/>
          </a:prstGeom>
          <a:noFill/>
        </p:spPr>
        <p:txBody>
          <a:bodyPr wrap="none" rtlCol="0">
            <a:spAutoFit/>
          </a:bodyPr>
          <a:lstStyle/>
          <a:p>
            <a:r>
              <a:rPr lang="en-US" dirty="0">
                <a:solidFill>
                  <a:schemeClr val="bg1"/>
                </a:solidFill>
              </a:rPr>
              <a:t>Payment for Goods and Services</a:t>
            </a:r>
          </a:p>
        </p:txBody>
      </p:sp>
      <p:sp>
        <p:nvSpPr>
          <p:cNvPr id="36" name="TextBox 35">
            <a:extLst>
              <a:ext uri="{FF2B5EF4-FFF2-40B4-BE49-F238E27FC236}">
                <a16:creationId xmlns:a16="http://schemas.microsoft.com/office/drawing/2014/main" id="{7441B1CA-EF2E-447A-AC97-1B1CD9D8D415}"/>
              </a:ext>
            </a:extLst>
          </p:cNvPr>
          <p:cNvSpPr txBox="1"/>
          <p:nvPr/>
        </p:nvSpPr>
        <p:spPr>
          <a:xfrm>
            <a:off x="7295208" y="1203054"/>
            <a:ext cx="3203441" cy="369332"/>
          </a:xfrm>
          <a:prstGeom prst="rect">
            <a:avLst/>
          </a:prstGeom>
          <a:noFill/>
        </p:spPr>
        <p:txBody>
          <a:bodyPr wrap="none" rtlCol="0">
            <a:spAutoFit/>
          </a:bodyPr>
          <a:lstStyle/>
          <a:p>
            <a:r>
              <a:rPr lang="en-US" dirty="0">
                <a:solidFill>
                  <a:schemeClr val="bg1"/>
                </a:solidFill>
              </a:rPr>
              <a:t>Payment for Goods and Services</a:t>
            </a:r>
          </a:p>
        </p:txBody>
      </p:sp>
      <p:sp>
        <p:nvSpPr>
          <p:cNvPr id="37" name="TextBox 36">
            <a:extLst>
              <a:ext uri="{FF2B5EF4-FFF2-40B4-BE49-F238E27FC236}">
                <a16:creationId xmlns:a16="http://schemas.microsoft.com/office/drawing/2014/main" id="{CA183F1E-6431-4B7D-846D-50241EF9A7C1}"/>
              </a:ext>
            </a:extLst>
          </p:cNvPr>
          <p:cNvSpPr txBox="1"/>
          <p:nvPr/>
        </p:nvSpPr>
        <p:spPr>
          <a:xfrm>
            <a:off x="1346689" y="301109"/>
            <a:ext cx="2612895" cy="461665"/>
          </a:xfrm>
          <a:prstGeom prst="rect">
            <a:avLst/>
          </a:prstGeom>
          <a:noFill/>
        </p:spPr>
        <p:txBody>
          <a:bodyPr wrap="none" rtlCol="0">
            <a:spAutoFit/>
          </a:bodyPr>
          <a:lstStyle/>
          <a:p>
            <a:r>
              <a:rPr lang="en-US" sz="2400" dirty="0">
                <a:solidFill>
                  <a:schemeClr val="bg1"/>
                </a:solidFill>
              </a:rPr>
              <a:t>Goods and Services</a:t>
            </a:r>
          </a:p>
        </p:txBody>
      </p:sp>
      <p:sp>
        <p:nvSpPr>
          <p:cNvPr id="38" name="TextBox 37">
            <a:extLst>
              <a:ext uri="{FF2B5EF4-FFF2-40B4-BE49-F238E27FC236}">
                <a16:creationId xmlns:a16="http://schemas.microsoft.com/office/drawing/2014/main" id="{A8793EA0-7D85-40BB-9896-F9B51E58D6E5}"/>
              </a:ext>
            </a:extLst>
          </p:cNvPr>
          <p:cNvSpPr txBox="1"/>
          <p:nvPr/>
        </p:nvSpPr>
        <p:spPr>
          <a:xfrm>
            <a:off x="8148890" y="404342"/>
            <a:ext cx="2612895" cy="461665"/>
          </a:xfrm>
          <a:prstGeom prst="rect">
            <a:avLst/>
          </a:prstGeom>
          <a:noFill/>
        </p:spPr>
        <p:txBody>
          <a:bodyPr wrap="none" rtlCol="0">
            <a:spAutoFit/>
          </a:bodyPr>
          <a:lstStyle/>
          <a:p>
            <a:r>
              <a:rPr lang="en-US" sz="2400" dirty="0">
                <a:solidFill>
                  <a:schemeClr val="bg1"/>
                </a:solidFill>
              </a:rPr>
              <a:t>Goods and Services</a:t>
            </a:r>
          </a:p>
        </p:txBody>
      </p:sp>
      <p:sp>
        <p:nvSpPr>
          <p:cNvPr id="39" name="TextBox 38">
            <a:extLst>
              <a:ext uri="{FF2B5EF4-FFF2-40B4-BE49-F238E27FC236}">
                <a16:creationId xmlns:a16="http://schemas.microsoft.com/office/drawing/2014/main" id="{FEF78509-3739-47F7-8A63-A55AA9B486B2}"/>
              </a:ext>
            </a:extLst>
          </p:cNvPr>
          <p:cNvSpPr txBox="1"/>
          <p:nvPr/>
        </p:nvSpPr>
        <p:spPr>
          <a:xfrm>
            <a:off x="4780820" y="396977"/>
            <a:ext cx="2303586" cy="954107"/>
          </a:xfrm>
          <a:prstGeom prst="rect">
            <a:avLst/>
          </a:prstGeom>
          <a:noFill/>
        </p:spPr>
        <p:txBody>
          <a:bodyPr wrap="square">
            <a:spAutoFit/>
          </a:bodyPr>
          <a:lstStyle/>
          <a:p>
            <a:pPr algn="ctr"/>
            <a:r>
              <a:rPr lang="en-US" sz="2800" dirty="0">
                <a:solidFill>
                  <a:schemeClr val="bg1"/>
                </a:solidFill>
              </a:rPr>
              <a:t>Product Market</a:t>
            </a:r>
          </a:p>
        </p:txBody>
      </p:sp>
      <p:sp>
        <p:nvSpPr>
          <p:cNvPr id="8" name="TextBox 7">
            <a:extLst>
              <a:ext uri="{FF2B5EF4-FFF2-40B4-BE49-F238E27FC236}">
                <a16:creationId xmlns:a16="http://schemas.microsoft.com/office/drawing/2014/main" id="{72DAB0DA-96F4-484E-8991-BBC6618B8F62}"/>
              </a:ext>
            </a:extLst>
          </p:cNvPr>
          <p:cNvSpPr txBox="1"/>
          <p:nvPr/>
        </p:nvSpPr>
        <p:spPr>
          <a:xfrm rot="20076816">
            <a:off x="4569899" y="2891310"/>
            <a:ext cx="1924181" cy="707886"/>
          </a:xfrm>
          <a:prstGeom prst="rect">
            <a:avLst/>
          </a:prstGeom>
          <a:noFill/>
        </p:spPr>
        <p:txBody>
          <a:bodyPr wrap="none" rtlCol="0">
            <a:spAutoFit/>
          </a:bodyPr>
          <a:lstStyle/>
          <a:p>
            <a:r>
              <a:rPr lang="en-US" sz="4000" dirty="0"/>
              <a:t>Inflation</a:t>
            </a:r>
          </a:p>
        </p:txBody>
      </p:sp>
    </p:spTree>
    <p:extLst>
      <p:ext uri="{BB962C8B-B14F-4D97-AF65-F5344CB8AC3E}">
        <p14:creationId xmlns:p14="http://schemas.microsoft.com/office/powerpoint/2010/main" val="2907319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4"/>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6" presetClass="emph" presetSubtype="0" fill="hold" grpId="0" nodeType="clickEffect">
                                  <p:stCondLst>
                                    <p:cond delay="0"/>
                                  </p:stCondLst>
                                  <p:childTnLst>
                                    <p:animScale>
                                      <p:cBhvr>
                                        <p:cTn id="10" dur="2000" fill="hold"/>
                                        <p:tgtEl>
                                          <p:spTgt spid="35"/>
                                        </p:tgtEl>
                                      </p:cBhvr>
                                      <p:by x="150000" y="150000"/>
                                    </p:animScale>
                                  </p:childTnLst>
                                </p:cTn>
                              </p:par>
                            </p:childTnLst>
                          </p:cTn>
                        </p:par>
                      </p:childTnLst>
                    </p:cTn>
                  </p:par>
                  <p:par>
                    <p:cTn id="11" fill="hold">
                      <p:stCondLst>
                        <p:cond delay="indefinite"/>
                      </p:stCondLst>
                      <p:childTnLst>
                        <p:par>
                          <p:cTn id="12" fill="hold">
                            <p:stCondLst>
                              <p:cond delay="0"/>
                            </p:stCondLst>
                            <p:childTnLst>
                              <p:par>
                                <p:cTn id="13" presetID="6" presetClass="emph" presetSubtype="0" fill="hold" grpId="0" nodeType="clickEffect">
                                  <p:stCondLst>
                                    <p:cond delay="0"/>
                                  </p:stCondLst>
                                  <p:childTnLst>
                                    <p:animScale>
                                      <p:cBhvr>
                                        <p:cTn id="14" dur="2000" fill="hold"/>
                                        <p:tgtEl>
                                          <p:spTgt spid="39"/>
                                        </p:tgtEl>
                                      </p:cBhvr>
                                      <p:by x="150000" y="150000"/>
                                    </p:animScale>
                                  </p:childTnLst>
                                </p:cTn>
                              </p:par>
                            </p:childTnLst>
                          </p:cTn>
                        </p:par>
                      </p:childTnLst>
                    </p:cTn>
                  </p:par>
                  <p:par>
                    <p:cTn id="15" fill="hold">
                      <p:stCondLst>
                        <p:cond delay="indefinite"/>
                      </p:stCondLst>
                      <p:childTnLst>
                        <p:par>
                          <p:cTn id="16" fill="hold">
                            <p:stCondLst>
                              <p:cond delay="0"/>
                            </p:stCondLst>
                            <p:childTnLst>
                              <p:par>
                                <p:cTn id="17" presetID="6" presetClass="emph" presetSubtype="0" fill="hold" grpId="0" nodeType="clickEffect">
                                  <p:stCondLst>
                                    <p:cond delay="0"/>
                                  </p:stCondLst>
                                  <p:childTnLst>
                                    <p:animScale>
                                      <p:cBhvr>
                                        <p:cTn id="18" dur="2000" fill="hold"/>
                                        <p:tgtEl>
                                          <p:spTgt spid="36"/>
                                        </p:tgtEl>
                                      </p:cBhvr>
                                      <p:by x="150000" y="150000"/>
                                    </p:animScale>
                                  </p:childTnLst>
                                </p:cTn>
                              </p:par>
                            </p:childTnLst>
                          </p:cTn>
                        </p:par>
                      </p:childTnLst>
                    </p:cTn>
                  </p:par>
                  <p:par>
                    <p:cTn id="19" fill="hold">
                      <p:stCondLst>
                        <p:cond delay="indefinite"/>
                      </p:stCondLst>
                      <p:childTnLst>
                        <p:par>
                          <p:cTn id="20" fill="hold">
                            <p:stCondLst>
                              <p:cond delay="0"/>
                            </p:stCondLst>
                            <p:childTnLst>
                              <p:par>
                                <p:cTn id="21" presetID="6" presetClass="emph" presetSubtype="0" fill="hold" grpId="0" nodeType="clickEffect">
                                  <p:stCondLst>
                                    <p:cond delay="0"/>
                                  </p:stCondLst>
                                  <p:childTnLst>
                                    <p:animScale>
                                      <p:cBhvr>
                                        <p:cTn id="22" dur="2000" fill="hold"/>
                                        <p:tgtEl>
                                          <p:spTgt spid="5"/>
                                        </p:tgtEl>
                                      </p:cBhvr>
                                      <p:by x="150000" y="150000"/>
                                    </p:animScale>
                                  </p:childTnLst>
                                </p:cTn>
                              </p:par>
                            </p:childTnLst>
                          </p:cTn>
                        </p:par>
                      </p:childTnLst>
                    </p:cTn>
                  </p:par>
                  <p:par>
                    <p:cTn id="23" fill="hold">
                      <p:stCondLst>
                        <p:cond delay="indefinite"/>
                      </p:stCondLst>
                      <p:childTnLst>
                        <p:par>
                          <p:cTn id="24" fill="hold">
                            <p:stCondLst>
                              <p:cond delay="0"/>
                            </p:stCondLst>
                            <p:childTnLst>
                              <p:par>
                                <p:cTn id="25" presetID="6" presetClass="emph" presetSubtype="0" fill="hold" grpId="0" nodeType="clickEffect">
                                  <p:stCondLst>
                                    <p:cond delay="0"/>
                                  </p:stCondLst>
                                  <p:childTnLst>
                                    <p:animScale>
                                      <p:cBhvr>
                                        <p:cTn id="26" dur="2000" fill="hold"/>
                                        <p:tgtEl>
                                          <p:spTgt spid="33"/>
                                        </p:tgtEl>
                                      </p:cBhvr>
                                      <p:by x="150000" y="150000"/>
                                    </p:animScale>
                                  </p:childTnLst>
                                </p:cTn>
                              </p:par>
                            </p:childTnLst>
                          </p:cTn>
                        </p:par>
                      </p:childTnLst>
                    </p:cTn>
                  </p:par>
                  <p:par>
                    <p:cTn id="27" fill="hold">
                      <p:stCondLst>
                        <p:cond delay="indefinite"/>
                      </p:stCondLst>
                      <p:childTnLst>
                        <p:par>
                          <p:cTn id="28" fill="hold">
                            <p:stCondLst>
                              <p:cond delay="0"/>
                            </p:stCondLst>
                            <p:childTnLst>
                              <p:par>
                                <p:cTn id="29" presetID="6" presetClass="emph" presetSubtype="0" fill="hold" grpId="0" nodeType="clickEffect">
                                  <p:stCondLst>
                                    <p:cond delay="0"/>
                                  </p:stCondLst>
                                  <p:childTnLst>
                                    <p:animScale>
                                      <p:cBhvr>
                                        <p:cTn id="30" dur="2000" fill="hold"/>
                                        <p:tgtEl>
                                          <p:spTgt spid="7"/>
                                        </p:tgtEl>
                                      </p:cBhvr>
                                      <p:by x="150000" y="150000"/>
                                    </p:animScale>
                                  </p:childTnLst>
                                </p:cTn>
                              </p:par>
                            </p:childTnLst>
                          </p:cTn>
                        </p:par>
                      </p:childTnLst>
                    </p:cTn>
                  </p:par>
                  <p:par>
                    <p:cTn id="31" fill="hold">
                      <p:stCondLst>
                        <p:cond delay="indefinite"/>
                      </p:stCondLst>
                      <p:childTnLst>
                        <p:par>
                          <p:cTn id="32" fill="hold">
                            <p:stCondLst>
                              <p:cond delay="0"/>
                            </p:stCondLst>
                            <p:childTnLst>
                              <p:par>
                                <p:cTn id="33" presetID="6" presetClass="emph" presetSubtype="0" fill="hold" grpId="0" nodeType="clickEffect">
                                  <p:stCondLst>
                                    <p:cond delay="0"/>
                                  </p:stCondLst>
                                  <p:childTnLst>
                                    <p:animScale>
                                      <p:cBhvr>
                                        <p:cTn id="34" dur="2000" fill="hold"/>
                                        <p:tgtEl>
                                          <p:spTgt spid="3"/>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3" grpId="0"/>
      <p:bldP spid="33" grpId="0"/>
      <p:bldP spid="35" grpId="0"/>
      <p:bldP spid="36" grpId="0"/>
      <p:bldP spid="39"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D50AF-36A7-46B2-9ACA-2B1681C62EAC}"/>
              </a:ext>
            </a:extLst>
          </p:cNvPr>
          <p:cNvSpPr>
            <a:spLocks noGrp="1"/>
          </p:cNvSpPr>
          <p:nvPr>
            <p:ph type="ctrTitle"/>
          </p:nvPr>
        </p:nvSpPr>
        <p:spPr>
          <a:xfrm>
            <a:off x="578826" y="1767254"/>
            <a:ext cx="11034347" cy="2663157"/>
          </a:xfrm>
        </p:spPr>
        <p:txBody>
          <a:bodyPr>
            <a:normAutofit/>
          </a:bodyPr>
          <a:lstStyle/>
          <a:p>
            <a:r>
              <a:rPr lang="en-US" sz="4800" dirty="0">
                <a:latin typeface="+mn-lt"/>
              </a:rPr>
              <a:t>The Circular Flow Diagram with </a:t>
            </a:r>
            <a:br>
              <a:rPr lang="en-US" sz="4800" dirty="0">
                <a:latin typeface="+mn-lt"/>
              </a:rPr>
            </a:br>
            <a:r>
              <a:rPr lang="en-US" sz="4800" dirty="0">
                <a:latin typeface="+mn-lt"/>
              </a:rPr>
              <a:t>Monetary Policy and Fiscal Policy</a:t>
            </a:r>
          </a:p>
        </p:txBody>
      </p:sp>
    </p:spTree>
    <p:extLst>
      <p:ext uri="{BB962C8B-B14F-4D97-AF65-F5344CB8AC3E}">
        <p14:creationId xmlns:p14="http://schemas.microsoft.com/office/powerpoint/2010/main" val="407740051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C6FF822-BF39-491B-945D-706E8773B18E}"/>
              </a:ext>
            </a:extLst>
          </p:cNvPr>
          <p:cNvSpPr/>
          <p:nvPr/>
        </p:nvSpPr>
        <p:spPr>
          <a:xfrm>
            <a:off x="291612" y="2534292"/>
            <a:ext cx="1481178" cy="9990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Households</a:t>
            </a:r>
          </a:p>
        </p:txBody>
      </p:sp>
      <p:sp>
        <p:nvSpPr>
          <p:cNvPr id="5" name="Rectangle 4">
            <a:extLst>
              <a:ext uri="{FF2B5EF4-FFF2-40B4-BE49-F238E27FC236}">
                <a16:creationId xmlns:a16="http://schemas.microsoft.com/office/drawing/2014/main" id="{03BAB7D4-1148-45F3-9788-D38567B1A885}"/>
              </a:ext>
            </a:extLst>
          </p:cNvPr>
          <p:cNvSpPr/>
          <p:nvPr/>
        </p:nvSpPr>
        <p:spPr>
          <a:xfrm>
            <a:off x="6840684" y="2534292"/>
            <a:ext cx="1481178" cy="9990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Businesses</a:t>
            </a:r>
          </a:p>
        </p:txBody>
      </p:sp>
      <p:sp>
        <p:nvSpPr>
          <p:cNvPr id="6" name="Rectangle 5">
            <a:extLst>
              <a:ext uri="{FF2B5EF4-FFF2-40B4-BE49-F238E27FC236}">
                <a16:creationId xmlns:a16="http://schemas.microsoft.com/office/drawing/2014/main" id="{0EBB080A-7B1C-4FF7-94E9-0DDCFCF17F46}"/>
              </a:ext>
            </a:extLst>
          </p:cNvPr>
          <p:cNvSpPr/>
          <p:nvPr/>
        </p:nvSpPr>
        <p:spPr>
          <a:xfrm>
            <a:off x="3526547" y="287002"/>
            <a:ext cx="1481178" cy="9990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p>
        </p:txBody>
      </p:sp>
      <p:sp>
        <p:nvSpPr>
          <p:cNvPr id="7" name="Rectangle 6">
            <a:extLst>
              <a:ext uri="{FF2B5EF4-FFF2-40B4-BE49-F238E27FC236}">
                <a16:creationId xmlns:a16="http://schemas.microsoft.com/office/drawing/2014/main" id="{F3EFA61A-1E7C-4DB0-BD5A-CF4DBE41A05E}"/>
              </a:ext>
            </a:extLst>
          </p:cNvPr>
          <p:cNvSpPr/>
          <p:nvPr/>
        </p:nvSpPr>
        <p:spPr>
          <a:xfrm>
            <a:off x="3526547" y="4537364"/>
            <a:ext cx="1481178" cy="9990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Factor Market</a:t>
            </a:r>
          </a:p>
        </p:txBody>
      </p:sp>
      <p:sp>
        <p:nvSpPr>
          <p:cNvPr id="14" name="Arrow: Bent-Up 13">
            <a:extLst>
              <a:ext uri="{FF2B5EF4-FFF2-40B4-BE49-F238E27FC236}">
                <a16:creationId xmlns:a16="http://schemas.microsoft.com/office/drawing/2014/main" id="{68388F7E-8467-4531-A9FD-724B0FE9EB1F}"/>
              </a:ext>
            </a:extLst>
          </p:cNvPr>
          <p:cNvSpPr/>
          <p:nvPr/>
        </p:nvSpPr>
        <p:spPr>
          <a:xfrm>
            <a:off x="5199044" y="3629568"/>
            <a:ext cx="3250364" cy="1906867"/>
          </a:xfrm>
          <a:prstGeom prst="bentUpArrow">
            <a:avLst>
              <a:gd name="adj1" fmla="val 17426"/>
              <a:gd name="adj2" fmla="val 18596"/>
              <a:gd name="adj3" fmla="val 2422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Bent-Up 14">
            <a:extLst>
              <a:ext uri="{FF2B5EF4-FFF2-40B4-BE49-F238E27FC236}">
                <a16:creationId xmlns:a16="http://schemas.microsoft.com/office/drawing/2014/main" id="{07969B10-915B-4C5B-ABA0-65D2840FAB6F}"/>
              </a:ext>
            </a:extLst>
          </p:cNvPr>
          <p:cNvSpPr/>
          <p:nvPr/>
        </p:nvSpPr>
        <p:spPr>
          <a:xfrm rot="10800000">
            <a:off x="342013" y="287002"/>
            <a:ext cx="3108418" cy="2247290"/>
          </a:xfrm>
          <a:prstGeom prst="bentUpArrow">
            <a:avLst>
              <a:gd name="adj1" fmla="val 17426"/>
              <a:gd name="adj2" fmla="val 15450"/>
              <a:gd name="adj3" fmla="val 2796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Bent-Up 15">
            <a:extLst>
              <a:ext uri="{FF2B5EF4-FFF2-40B4-BE49-F238E27FC236}">
                <a16:creationId xmlns:a16="http://schemas.microsoft.com/office/drawing/2014/main" id="{0E50F721-46B6-4898-BB97-DEF0675A8788}"/>
              </a:ext>
            </a:extLst>
          </p:cNvPr>
          <p:cNvSpPr/>
          <p:nvPr/>
        </p:nvSpPr>
        <p:spPr>
          <a:xfrm rot="5400000">
            <a:off x="879883" y="3091698"/>
            <a:ext cx="2032677" cy="3108418"/>
          </a:xfrm>
          <a:prstGeom prst="bentUpArrow">
            <a:avLst>
              <a:gd name="adj1" fmla="val 1742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Bent-Up 16">
            <a:extLst>
              <a:ext uri="{FF2B5EF4-FFF2-40B4-BE49-F238E27FC236}">
                <a16:creationId xmlns:a16="http://schemas.microsoft.com/office/drawing/2014/main" id="{FD0A7AC3-0A1D-4E18-AB5A-075A8D8CEF7D}"/>
              </a:ext>
            </a:extLst>
          </p:cNvPr>
          <p:cNvSpPr/>
          <p:nvPr/>
        </p:nvSpPr>
        <p:spPr>
          <a:xfrm rot="16200000">
            <a:off x="5570577" y="-325545"/>
            <a:ext cx="2276894" cy="3250365"/>
          </a:xfrm>
          <a:prstGeom prst="bentUpArrow">
            <a:avLst>
              <a:gd name="adj1" fmla="val 1742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Bent-Up 19">
            <a:extLst>
              <a:ext uri="{FF2B5EF4-FFF2-40B4-BE49-F238E27FC236}">
                <a16:creationId xmlns:a16="http://schemas.microsoft.com/office/drawing/2014/main" id="{67FF0F66-9FFF-4773-B814-0960934C470A}"/>
              </a:ext>
            </a:extLst>
          </p:cNvPr>
          <p:cNvSpPr/>
          <p:nvPr/>
        </p:nvSpPr>
        <p:spPr>
          <a:xfrm rot="16200000" flipH="1">
            <a:off x="5579166" y="3134243"/>
            <a:ext cx="1566440" cy="2557090"/>
          </a:xfrm>
          <a:prstGeom prst="bentUpArrow">
            <a:avLst>
              <a:gd name="adj1" fmla="val 26402"/>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Bent-Up 20">
            <a:extLst>
              <a:ext uri="{FF2B5EF4-FFF2-40B4-BE49-F238E27FC236}">
                <a16:creationId xmlns:a16="http://schemas.microsoft.com/office/drawing/2014/main" id="{A1CB1B2E-F81E-425B-AE39-445CF85D0155}"/>
              </a:ext>
            </a:extLst>
          </p:cNvPr>
          <p:cNvSpPr/>
          <p:nvPr/>
        </p:nvSpPr>
        <p:spPr>
          <a:xfrm rot="10800000" flipH="1">
            <a:off x="5083841" y="998683"/>
            <a:ext cx="2699037" cy="1487504"/>
          </a:xfrm>
          <a:prstGeom prst="bentUpArrow">
            <a:avLst>
              <a:gd name="adj1" fmla="val 31552"/>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Up 21">
            <a:extLst>
              <a:ext uri="{FF2B5EF4-FFF2-40B4-BE49-F238E27FC236}">
                <a16:creationId xmlns:a16="http://schemas.microsoft.com/office/drawing/2014/main" id="{502169AA-D807-4606-8D34-2EFC097E7550}"/>
              </a:ext>
            </a:extLst>
          </p:cNvPr>
          <p:cNvSpPr/>
          <p:nvPr/>
        </p:nvSpPr>
        <p:spPr>
          <a:xfrm flipH="1">
            <a:off x="771966" y="3629568"/>
            <a:ext cx="2696980" cy="1295090"/>
          </a:xfrm>
          <a:prstGeom prst="bentUpArrow">
            <a:avLst>
              <a:gd name="adj1" fmla="val 3228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Bent-Up 22">
            <a:extLst>
              <a:ext uri="{FF2B5EF4-FFF2-40B4-BE49-F238E27FC236}">
                <a16:creationId xmlns:a16="http://schemas.microsoft.com/office/drawing/2014/main" id="{003EDCA1-265C-4107-9FAF-7167E61898B9}"/>
              </a:ext>
            </a:extLst>
          </p:cNvPr>
          <p:cNvSpPr/>
          <p:nvPr/>
        </p:nvSpPr>
        <p:spPr>
          <a:xfrm rot="5400000" flipH="1">
            <a:off x="1451653" y="414628"/>
            <a:ext cx="1668812" cy="2365773"/>
          </a:xfrm>
          <a:prstGeom prst="bentUpArrow">
            <a:avLst>
              <a:gd name="adj1" fmla="val 28069"/>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F0359A9A-561E-43D4-830B-DC906A837F25}"/>
              </a:ext>
            </a:extLst>
          </p:cNvPr>
          <p:cNvSpPr txBox="1"/>
          <p:nvPr/>
        </p:nvSpPr>
        <p:spPr>
          <a:xfrm>
            <a:off x="342012" y="5139563"/>
            <a:ext cx="2970813" cy="307777"/>
          </a:xfrm>
          <a:prstGeom prst="rect">
            <a:avLst/>
          </a:prstGeom>
          <a:noFill/>
        </p:spPr>
        <p:txBody>
          <a:bodyPr wrap="none" rtlCol="0">
            <a:spAutoFit/>
          </a:bodyPr>
          <a:lstStyle/>
          <a:p>
            <a:r>
              <a:rPr lang="en-US" sz="1400" dirty="0">
                <a:solidFill>
                  <a:schemeClr val="bg1"/>
                </a:solidFill>
              </a:rPr>
              <a:t>Land, Labor, Capital, Entrepreneurship</a:t>
            </a:r>
          </a:p>
        </p:txBody>
      </p:sp>
      <p:sp>
        <p:nvSpPr>
          <p:cNvPr id="24" name="TextBox 23">
            <a:extLst>
              <a:ext uri="{FF2B5EF4-FFF2-40B4-BE49-F238E27FC236}">
                <a16:creationId xmlns:a16="http://schemas.microsoft.com/office/drawing/2014/main" id="{79D84759-410F-402D-B285-4542BD01A174}"/>
              </a:ext>
            </a:extLst>
          </p:cNvPr>
          <p:cNvSpPr txBox="1"/>
          <p:nvPr/>
        </p:nvSpPr>
        <p:spPr>
          <a:xfrm>
            <a:off x="5260898" y="5196008"/>
            <a:ext cx="2970813" cy="307777"/>
          </a:xfrm>
          <a:prstGeom prst="rect">
            <a:avLst/>
          </a:prstGeom>
          <a:noFill/>
        </p:spPr>
        <p:txBody>
          <a:bodyPr wrap="none" rtlCol="0">
            <a:spAutoFit/>
          </a:bodyPr>
          <a:lstStyle/>
          <a:p>
            <a:r>
              <a:rPr lang="en-US" sz="1400" dirty="0">
                <a:solidFill>
                  <a:schemeClr val="bg1"/>
                </a:solidFill>
              </a:rPr>
              <a:t>Land, Labor, Capital, Entrepreneurship</a:t>
            </a:r>
          </a:p>
        </p:txBody>
      </p:sp>
      <p:sp>
        <p:nvSpPr>
          <p:cNvPr id="3" name="TextBox 2">
            <a:extLst>
              <a:ext uri="{FF2B5EF4-FFF2-40B4-BE49-F238E27FC236}">
                <a16:creationId xmlns:a16="http://schemas.microsoft.com/office/drawing/2014/main" id="{E5100D7A-777A-4DB7-B8B7-9EA6F65596C8}"/>
              </a:ext>
            </a:extLst>
          </p:cNvPr>
          <p:cNvSpPr txBox="1"/>
          <p:nvPr/>
        </p:nvSpPr>
        <p:spPr>
          <a:xfrm>
            <a:off x="943860" y="4537364"/>
            <a:ext cx="2487027" cy="338554"/>
          </a:xfrm>
          <a:prstGeom prst="rect">
            <a:avLst/>
          </a:prstGeom>
          <a:noFill/>
        </p:spPr>
        <p:txBody>
          <a:bodyPr wrap="none" rtlCol="0">
            <a:spAutoFit/>
          </a:bodyPr>
          <a:lstStyle/>
          <a:p>
            <a:r>
              <a:rPr lang="en-US" sz="1600" dirty="0">
                <a:solidFill>
                  <a:schemeClr val="bg1"/>
                </a:solidFill>
              </a:rPr>
              <a:t>Rent, wages, interest, profit</a:t>
            </a:r>
          </a:p>
        </p:txBody>
      </p:sp>
      <p:sp>
        <p:nvSpPr>
          <p:cNvPr id="33" name="TextBox 32">
            <a:extLst>
              <a:ext uri="{FF2B5EF4-FFF2-40B4-BE49-F238E27FC236}">
                <a16:creationId xmlns:a16="http://schemas.microsoft.com/office/drawing/2014/main" id="{F3E7F3EA-FCED-40AE-BF88-4561B4168A7F}"/>
              </a:ext>
            </a:extLst>
          </p:cNvPr>
          <p:cNvSpPr txBox="1"/>
          <p:nvPr/>
        </p:nvSpPr>
        <p:spPr>
          <a:xfrm>
            <a:off x="5260898" y="4751443"/>
            <a:ext cx="2202975" cy="307777"/>
          </a:xfrm>
          <a:prstGeom prst="rect">
            <a:avLst/>
          </a:prstGeom>
          <a:noFill/>
        </p:spPr>
        <p:txBody>
          <a:bodyPr wrap="none" rtlCol="0">
            <a:spAutoFit/>
          </a:bodyPr>
          <a:lstStyle/>
          <a:p>
            <a:r>
              <a:rPr lang="en-US" sz="1400" dirty="0">
                <a:solidFill>
                  <a:schemeClr val="bg1"/>
                </a:solidFill>
              </a:rPr>
              <a:t>Rent, wages, interest, profit</a:t>
            </a:r>
          </a:p>
        </p:txBody>
      </p:sp>
      <p:sp>
        <p:nvSpPr>
          <p:cNvPr id="35" name="TextBox 34">
            <a:extLst>
              <a:ext uri="{FF2B5EF4-FFF2-40B4-BE49-F238E27FC236}">
                <a16:creationId xmlns:a16="http://schemas.microsoft.com/office/drawing/2014/main" id="{FC7B7B2D-5F6D-446A-926A-8B5A74E404CE}"/>
              </a:ext>
            </a:extLst>
          </p:cNvPr>
          <p:cNvSpPr txBox="1"/>
          <p:nvPr/>
        </p:nvSpPr>
        <p:spPr>
          <a:xfrm>
            <a:off x="1020199" y="900529"/>
            <a:ext cx="2531719" cy="307777"/>
          </a:xfrm>
          <a:prstGeom prst="rect">
            <a:avLst/>
          </a:prstGeom>
          <a:noFill/>
        </p:spPr>
        <p:txBody>
          <a:bodyPr wrap="none" rtlCol="0">
            <a:spAutoFit/>
          </a:bodyPr>
          <a:lstStyle/>
          <a:p>
            <a:r>
              <a:rPr lang="en-US" sz="1400" dirty="0">
                <a:solidFill>
                  <a:schemeClr val="bg1"/>
                </a:solidFill>
              </a:rPr>
              <a:t>Payment for Goods and Services</a:t>
            </a:r>
          </a:p>
        </p:txBody>
      </p:sp>
      <p:sp>
        <p:nvSpPr>
          <p:cNvPr id="36" name="TextBox 35">
            <a:extLst>
              <a:ext uri="{FF2B5EF4-FFF2-40B4-BE49-F238E27FC236}">
                <a16:creationId xmlns:a16="http://schemas.microsoft.com/office/drawing/2014/main" id="{7441B1CA-EF2E-447A-AC97-1B1CD9D8D415}"/>
              </a:ext>
            </a:extLst>
          </p:cNvPr>
          <p:cNvSpPr txBox="1"/>
          <p:nvPr/>
        </p:nvSpPr>
        <p:spPr>
          <a:xfrm>
            <a:off x="5207640" y="1038131"/>
            <a:ext cx="2531719" cy="307777"/>
          </a:xfrm>
          <a:prstGeom prst="rect">
            <a:avLst/>
          </a:prstGeom>
          <a:noFill/>
        </p:spPr>
        <p:txBody>
          <a:bodyPr wrap="none" rtlCol="0">
            <a:spAutoFit/>
          </a:bodyPr>
          <a:lstStyle/>
          <a:p>
            <a:r>
              <a:rPr lang="en-US" sz="1400" dirty="0">
                <a:solidFill>
                  <a:schemeClr val="bg1"/>
                </a:solidFill>
              </a:rPr>
              <a:t>Payment for Goods and Services</a:t>
            </a:r>
          </a:p>
        </p:txBody>
      </p:sp>
      <p:sp>
        <p:nvSpPr>
          <p:cNvPr id="37" name="TextBox 36">
            <a:extLst>
              <a:ext uri="{FF2B5EF4-FFF2-40B4-BE49-F238E27FC236}">
                <a16:creationId xmlns:a16="http://schemas.microsoft.com/office/drawing/2014/main" id="{CA183F1E-6431-4B7D-846D-50241EF9A7C1}"/>
              </a:ext>
            </a:extLst>
          </p:cNvPr>
          <p:cNvSpPr txBox="1"/>
          <p:nvPr/>
        </p:nvSpPr>
        <p:spPr>
          <a:xfrm>
            <a:off x="695136" y="267798"/>
            <a:ext cx="1834068" cy="388585"/>
          </a:xfrm>
          <a:prstGeom prst="rect">
            <a:avLst/>
          </a:prstGeom>
          <a:noFill/>
        </p:spPr>
        <p:txBody>
          <a:bodyPr wrap="none" rtlCol="0">
            <a:spAutoFit/>
          </a:bodyPr>
          <a:lstStyle/>
          <a:p>
            <a:r>
              <a:rPr lang="en-US" sz="2400" dirty="0">
                <a:solidFill>
                  <a:schemeClr val="bg1"/>
                </a:solidFill>
              </a:rPr>
              <a:t>Goods and Services</a:t>
            </a:r>
          </a:p>
        </p:txBody>
      </p:sp>
      <p:sp>
        <p:nvSpPr>
          <p:cNvPr id="38" name="TextBox 37">
            <a:extLst>
              <a:ext uri="{FF2B5EF4-FFF2-40B4-BE49-F238E27FC236}">
                <a16:creationId xmlns:a16="http://schemas.microsoft.com/office/drawing/2014/main" id="{A8793EA0-7D85-40BB-9896-F9B51E58D6E5}"/>
              </a:ext>
            </a:extLst>
          </p:cNvPr>
          <p:cNvSpPr txBox="1"/>
          <p:nvPr/>
        </p:nvSpPr>
        <p:spPr>
          <a:xfrm>
            <a:off x="5516325" y="325872"/>
            <a:ext cx="1834068" cy="388585"/>
          </a:xfrm>
          <a:prstGeom prst="rect">
            <a:avLst/>
          </a:prstGeom>
          <a:noFill/>
        </p:spPr>
        <p:txBody>
          <a:bodyPr wrap="none" rtlCol="0">
            <a:spAutoFit/>
          </a:bodyPr>
          <a:lstStyle/>
          <a:p>
            <a:r>
              <a:rPr lang="en-US" sz="2400" dirty="0">
                <a:solidFill>
                  <a:schemeClr val="bg1"/>
                </a:solidFill>
              </a:rPr>
              <a:t>Goods and Services</a:t>
            </a:r>
          </a:p>
        </p:txBody>
      </p:sp>
      <p:sp>
        <p:nvSpPr>
          <p:cNvPr id="39" name="TextBox 38">
            <a:extLst>
              <a:ext uri="{FF2B5EF4-FFF2-40B4-BE49-F238E27FC236}">
                <a16:creationId xmlns:a16="http://schemas.microsoft.com/office/drawing/2014/main" id="{FEF78509-3739-47F7-8A63-A55AA9B486B2}"/>
              </a:ext>
            </a:extLst>
          </p:cNvPr>
          <p:cNvSpPr txBox="1"/>
          <p:nvPr/>
        </p:nvSpPr>
        <p:spPr>
          <a:xfrm>
            <a:off x="3442718" y="359653"/>
            <a:ext cx="1616955" cy="803075"/>
          </a:xfrm>
          <a:prstGeom prst="rect">
            <a:avLst/>
          </a:prstGeom>
          <a:noFill/>
        </p:spPr>
        <p:txBody>
          <a:bodyPr wrap="square">
            <a:spAutoFit/>
          </a:bodyPr>
          <a:lstStyle/>
          <a:p>
            <a:pPr algn="ctr"/>
            <a:r>
              <a:rPr lang="en-US" sz="2800" dirty="0">
                <a:solidFill>
                  <a:schemeClr val="bg1"/>
                </a:solidFill>
              </a:rPr>
              <a:t>Product Market</a:t>
            </a:r>
          </a:p>
        </p:txBody>
      </p:sp>
      <p:sp>
        <p:nvSpPr>
          <p:cNvPr id="25" name="Rectangle 24">
            <a:extLst>
              <a:ext uri="{FF2B5EF4-FFF2-40B4-BE49-F238E27FC236}">
                <a16:creationId xmlns:a16="http://schemas.microsoft.com/office/drawing/2014/main" id="{28BBC33E-148E-438B-98FB-53DF8C38DAA1}"/>
              </a:ext>
            </a:extLst>
          </p:cNvPr>
          <p:cNvSpPr/>
          <p:nvPr/>
        </p:nvSpPr>
        <p:spPr>
          <a:xfrm>
            <a:off x="10300198" y="2353477"/>
            <a:ext cx="1745866" cy="1360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Financial Market</a:t>
            </a:r>
          </a:p>
        </p:txBody>
      </p:sp>
      <p:sp>
        <p:nvSpPr>
          <p:cNvPr id="27" name="TextBox 26">
            <a:extLst>
              <a:ext uri="{FF2B5EF4-FFF2-40B4-BE49-F238E27FC236}">
                <a16:creationId xmlns:a16="http://schemas.microsoft.com/office/drawing/2014/main" id="{558F442F-2D33-4C27-ACDD-FDB2EEA089C8}"/>
              </a:ext>
            </a:extLst>
          </p:cNvPr>
          <p:cNvSpPr txBox="1"/>
          <p:nvPr/>
        </p:nvSpPr>
        <p:spPr>
          <a:xfrm rot="20795904">
            <a:off x="1873264" y="2325514"/>
            <a:ext cx="4902945" cy="830997"/>
          </a:xfrm>
          <a:prstGeom prst="rect">
            <a:avLst/>
          </a:prstGeom>
          <a:noFill/>
        </p:spPr>
        <p:txBody>
          <a:bodyPr wrap="none" rtlCol="0">
            <a:spAutoFit/>
          </a:bodyPr>
          <a:lstStyle/>
          <a:p>
            <a:r>
              <a:rPr lang="en-US" sz="2400" dirty="0"/>
              <a:t>Expansionary Monetary Policy </a:t>
            </a:r>
          </a:p>
          <a:p>
            <a:r>
              <a:rPr lang="en-US" sz="2400" dirty="0"/>
              <a:t>when faced with high unemployment</a:t>
            </a:r>
          </a:p>
        </p:txBody>
      </p:sp>
      <p:sp>
        <p:nvSpPr>
          <p:cNvPr id="11" name="Arrow: Left 10">
            <a:extLst>
              <a:ext uri="{FF2B5EF4-FFF2-40B4-BE49-F238E27FC236}">
                <a16:creationId xmlns:a16="http://schemas.microsoft.com/office/drawing/2014/main" id="{B2146329-56A7-40F2-897C-FFC023EE68A2}"/>
              </a:ext>
            </a:extLst>
          </p:cNvPr>
          <p:cNvSpPr/>
          <p:nvPr/>
        </p:nvSpPr>
        <p:spPr>
          <a:xfrm>
            <a:off x="8356789" y="2431921"/>
            <a:ext cx="1815863" cy="110144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rPr>
              <a:t>Easy Money Policy</a:t>
            </a:r>
          </a:p>
        </p:txBody>
      </p:sp>
    </p:spTree>
    <p:extLst>
      <p:ext uri="{BB962C8B-B14F-4D97-AF65-F5344CB8AC3E}">
        <p14:creationId xmlns:p14="http://schemas.microsoft.com/office/powerpoint/2010/main" val="1965848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5"/>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6" presetClass="emph" presetSubtype="0" fill="hold" grpId="0" nodeType="clickEffect">
                                  <p:stCondLst>
                                    <p:cond delay="0"/>
                                  </p:stCondLst>
                                  <p:childTnLst>
                                    <p:animScale>
                                      <p:cBhvr>
                                        <p:cTn id="10" dur="2000" fill="hold"/>
                                        <p:tgtEl>
                                          <p:spTgt spid="33"/>
                                        </p:tgtEl>
                                      </p:cBhvr>
                                      <p:by x="150000" y="150000"/>
                                    </p:animScale>
                                  </p:childTnLst>
                                </p:cTn>
                              </p:par>
                            </p:childTnLst>
                          </p:cTn>
                        </p:par>
                      </p:childTnLst>
                    </p:cTn>
                  </p:par>
                  <p:par>
                    <p:cTn id="11" fill="hold">
                      <p:stCondLst>
                        <p:cond delay="indefinite"/>
                      </p:stCondLst>
                      <p:childTnLst>
                        <p:par>
                          <p:cTn id="12" fill="hold">
                            <p:stCondLst>
                              <p:cond delay="0"/>
                            </p:stCondLst>
                            <p:childTnLst>
                              <p:par>
                                <p:cTn id="13" presetID="6" presetClass="emph" presetSubtype="0" fill="hold" grpId="0" nodeType="clickEffect">
                                  <p:stCondLst>
                                    <p:cond delay="0"/>
                                  </p:stCondLst>
                                  <p:childTnLst>
                                    <p:animScale>
                                      <p:cBhvr>
                                        <p:cTn id="14" dur="2000" fill="hold"/>
                                        <p:tgtEl>
                                          <p:spTgt spid="24"/>
                                        </p:tgtEl>
                                      </p:cBhvr>
                                      <p:by x="150000" y="150000"/>
                                    </p:animScale>
                                  </p:childTnLst>
                                </p:cTn>
                              </p:par>
                            </p:childTnLst>
                          </p:cTn>
                        </p:par>
                      </p:childTnLst>
                    </p:cTn>
                  </p:par>
                  <p:par>
                    <p:cTn id="15" fill="hold">
                      <p:stCondLst>
                        <p:cond delay="indefinite"/>
                      </p:stCondLst>
                      <p:childTnLst>
                        <p:par>
                          <p:cTn id="16" fill="hold">
                            <p:stCondLst>
                              <p:cond delay="0"/>
                            </p:stCondLst>
                            <p:childTnLst>
                              <p:par>
                                <p:cTn id="17" presetID="6" presetClass="emph" presetSubtype="0" fill="hold" grpId="0" nodeType="clickEffect">
                                  <p:stCondLst>
                                    <p:cond delay="0"/>
                                  </p:stCondLst>
                                  <p:childTnLst>
                                    <p:animScale>
                                      <p:cBhvr>
                                        <p:cTn id="18" dur="2000" fill="hold"/>
                                        <p:tgtEl>
                                          <p:spTgt spid="3"/>
                                        </p:tgtEl>
                                      </p:cBhvr>
                                      <p:by x="150000" y="150000"/>
                                    </p:animScale>
                                  </p:childTnLst>
                                </p:cTn>
                              </p:par>
                            </p:childTnLst>
                          </p:cTn>
                        </p:par>
                      </p:childTnLst>
                    </p:cTn>
                  </p:par>
                  <p:par>
                    <p:cTn id="19" fill="hold">
                      <p:stCondLst>
                        <p:cond delay="indefinite"/>
                      </p:stCondLst>
                      <p:childTnLst>
                        <p:par>
                          <p:cTn id="20" fill="hold">
                            <p:stCondLst>
                              <p:cond delay="0"/>
                            </p:stCondLst>
                            <p:childTnLst>
                              <p:par>
                                <p:cTn id="21" presetID="6" presetClass="emph" presetSubtype="0" fill="hold" grpId="0" nodeType="clickEffect">
                                  <p:stCondLst>
                                    <p:cond delay="0"/>
                                  </p:stCondLst>
                                  <p:childTnLst>
                                    <p:animScale>
                                      <p:cBhvr>
                                        <p:cTn id="22" dur="2000" fill="hold"/>
                                        <p:tgtEl>
                                          <p:spTgt spid="4"/>
                                        </p:tgtEl>
                                      </p:cBhvr>
                                      <p:by x="150000" y="150000"/>
                                    </p:animScale>
                                  </p:childTnLst>
                                </p:cTn>
                              </p:par>
                            </p:childTnLst>
                          </p:cTn>
                        </p:par>
                      </p:childTnLst>
                    </p:cTn>
                  </p:par>
                  <p:par>
                    <p:cTn id="23" fill="hold">
                      <p:stCondLst>
                        <p:cond delay="indefinite"/>
                      </p:stCondLst>
                      <p:childTnLst>
                        <p:par>
                          <p:cTn id="24" fill="hold">
                            <p:stCondLst>
                              <p:cond delay="0"/>
                            </p:stCondLst>
                            <p:childTnLst>
                              <p:par>
                                <p:cTn id="25" presetID="6" presetClass="emph" presetSubtype="0" fill="hold" grpId="0" nodeType="clickEffect">
                                  <p:stCondLst>
                                    <p:cond delay="0"/>
                                  </p:stCondLst>
                                  <p:childTnLst>
                                    <p:animScale>
                                      <p:cBhvr>
                                        <p:cTn id="26" dur="2000" fill="hold"/>
                                        <p:tgtEl>
                                          <p:spTgt spid="37"/>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24" grpId="0"/>
      <p:bldP spid="3" grpId="0"/>
      <p:bldP spid="33" grpId="0"/>
      <p:bldP spid="3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D50AF-36A7-46B2-9ACA-2B1681C62EAC}"/>
              </a:ext>
            </a:extLst>
          </p:cNvPr>
          <p:cNvSpPr>
            <a:spLocks noGrp="1"/>
          </p:cNvSpPr>
          <p:nvPr>
            <p:ph type="ctrTitle"/>
          </p:nvPr>
        </p:nvSpPr>
        <p:spPr>
          <a:xfrm>
            <a:off x="1799492" y="1850065"/>
            <a:ext cx="8399585" cy="1665714"/>
          </a:xfrm>
        </p:spPr>
        <p:txBody>
          <a:bodyPr>
            <a:normAutofit fontScale="90000"/>
          </a:bodyPr>
          <a:lstStyle/>
          <a:p>
            <a:r>
              <a:rPr lang="en-US" dirty="0" err="1">
                <a:hlinkClick r:id="rId2"/>
              </a:rPr>
              <a:t>Econedlink</a:t>
            </a:r>
            <a:r>
              <a:rPr lang="en-US" dirty="0">
                <a:hlinkClick r:id="rId2"/>
              </a:rPr>
              <a:t> “Preparing for the A.P. Exam</a:t>
            </a:r>
            <a:endParaRPr lang="en-US" dirty="0"/>
          </a:p>
        </p:txBody>
      </p:sp>
    </p:spTree>
    <p:extLst>
      <p:ext uri="{BB962C8B-B14F-4D97-AF65-F5344CB8AC3E}">
        <p14:creationId xmlns:p14="http://schemas.microsoft.com/office/powerpoint/2010/main" val="324071237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C6FF822-BF39-491B-945D-706E8773B18E}"/>
              </a:ext>
            </a:extLst>
          </p:cNvPr>
          <p:cNvSpPr/>
          <p:nvPr/>
        </p:nvSpPr>
        <p:spPr>
          <a:xfrm>
            <a:off x="291612" y="2534292"/>
            <a:ext cx="1481178" cy="9990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Households</a:t>
            </a:r>
          </a:p>
        </p:txBody>
      </p:sp>
      <p:sp>
        <p:nvSpPr>
          <p:cNvPr id="5" name="Rectangle 4">
            <a:extLst>
              <a:ext uri="{FF2B5EF4-FFF2-40B4-BE49-F238E27FC236}">
                <a16:creationId xmlns:a16="http://schemas.microsoft.com/office/drawing/2014/main" id="{03BAB7D4-1148-45F3-9788-D38567B1A885}"/>
              </a:ext>
            </a:extLst>
          </p:cNvPr>
          <p:cNvSpPr/>
          <p:nvPr/>
        </p:nvSpPr>
        <p:spPr>
          <a:xfrm>
            <a:off x="6840684" y="2534292"/>
            <a:ext cx="1481178" cy="9990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Businesses</a:t>
            </a:r>
          </a:p>
        </p:txBody>
      </p:sp>
      <p:sp>
        <p:nvSpPr>
          <p:cNvPr id="6" name="Rectangle 5">
            <a:extLst>
              <a:ext uri="{FF2B5EF4-FFF2-40B4-BE49-F238E27FC236}">
                <a16:creationId xmlns:a16="http://schemas.microsoft.com/office/drawing/2014/main" id="{0EBB080A-7B1C-4FF7-94E9-0DDCFCF17F46}"/>
              </a:ext>
            </a:extLst>
          </p:cNvPr>
          <p:cNvSpPr/>
          <p:nvPr/>
        </p:nvSpPr>
        <p:spPr>
          <a:xfrm>
            <a:off x="3526547" y="287002"/>
            <a:ext cx="1481178" cy="9990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p>
        </p:txBody>
      </p:sp>
      <p:sp>
        <p:nvSpPr>
          <p:cNvPr id="7" name="Rectangle 6">
            <a:extLst>
              <a:ext uri="{FF2B5EF4-FFF2-40B4-BE49-F238E27FC236}">
                <a16:creationId xmlns:a16="http://schemas.microsoft.com/office/drawing/2014/main" id="{F3EFA61A-1E7C-4DB0-BD5A-CF4DBE41A05E}"/>
              </a:ext>
            </a:extLst>
          </p:cNvPr>
          <p:cNvSpPr/>
          <p:nvPr/>
        </p:nvSpPr>
        <p:spPr>
          <a:xfrm>
            <a:off x="3526547" y="4537364"/>
            <a:ext cx="1481178" cy="9990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Factor Market</a:t>
            </a:r>
          </a:p>
        </p:txBody>
      </p:sp>
      <p:sp>
        <p:nvSpPr>
          <p:cNvPr id="14" name="Arrow: Bent-Up 13">
            <a:extLst>
              <a:ext uri="{FF2B5EF4-FFF2-40B4-BE49-F238E27FC236}">
                <a16:creationId xmlns:a16="http://schemas.microsoft.com/office/drawing/2014/main" id="{68388F7E-8467-4531-A9FD-724B0FE9EB1F}"/>
              </a:ext>
            </a:extLst>
          </p:cNvPr>
          <p:cNvSpPr/>
          <p:nvPr/>
        </p:nvSpPr>
        <p:spPr>
          <a:xfrm>
            <a:off x="5199044" y="3629568"/>
            <a:ext cx="3250364" cy="1906867"/>
          </a:xfrm>
          <a:prstGeom prst="bentUpArrow">
            <a:avLst>
              <a:gd name="adj1" fmla="val 17426"/>
              <a:gd name="adj2" fmla="val 18596"/>
              <a:gd name="adj3" fmla="val 2422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Bent-Up 14">
            <a:extLst>
              <a:ext uri="{FF2B5EF4-FFF2-40B4-BE49-F238E27FC236}">
                <a16:creationId xmlns:a16="http://schemas.microsoft.com/office/drawing/2014/main" id="{07969B10-915B-4C5B-ABA0-65D2840FAB6F}"/>
              </a:ext>
            </a:extLst>
          </p:cNvPr>
          <p:cNvSpPr/>
          <p:nvPr/>
        </p:nvSpPr>
        <p:spPr>
          <a:xfrm rot="10800000">
            <a:off x="342013" y="287002"/>
            <a:ext cx="3108418" cy="2247290"/>
          </a:xfrm>
          <a:prstGeom prst="bentUpArrow">
            <a:avLst>
              <a:gd name="adj1" fmla="val 17426"/>
              <a:gd name="adj2" fmla="val 15450"/>
              <a:gd name="adj3" fmla="val 2796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Bent-Up 15">
            <a:extLst>
              <a:ext uri="{FF2B5EF4-FFF2-40B4-BE49-F238E27FC236}">
                <a16:creationId xmlns:a16="http://schemas.microsoft.com/office/drawing/2014/main" id="{0E50F721-46B6-4898-BB97-DEF0675A8788}"/>
              </a:ext>
            </a:extLst>
          </p:cNvPr>
          <p:cNvSpPr/>
          <p:nvPr/>
        </p:nvSpPr>
        <p:spPr>
          <a:xfrm rot="5400000">
            <a:off x="879883" y="3091698"/>
            <a:ext cx="2032677" cy="3108418"/>
          </a:xfrm>
          <a:prstGeom prst="bentUpArrow">
            <a:avLst>
              <a:gd name="adj1" fmla="val 1742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Bent-Up 16">
            <a:extLst>
              <a:ext uri="{FF2B5EF4-FFF2-40B4-BE49-F238E27FC236}">
                <a16:creationId xmlns:a16="http://schemas.microsoft.com/office/drawing/2014/main" id="{FD0A7AC3-0A1D-4E18-AB5A-075A8D8CEF7D}"/>
              </a:ext>
            </a:extLst>
          </p:cNvPr>
          <p:cNvSpPr/>
          <p:nvPr/>
        </p:nvSpPr>
        <p:spPr>
          <a:xfrm rot="16200000">
            <a:off x="5570577" y="-325545"/>
            <a:ext cx="2276894" cy="3250365"/>
          </a:xfrm>
          <a:prstGeom prst="bentUpArrow">
            <a:avLst>
              <a:gd name="adj1" fmla="val 1742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Bent-Up 19">
            <a:extLst>
              <a:ext uri="{FF2B5EF4-FFF2-40B4-BE49-F238E27FC236}">
                <a16:creationId xmlns:a16="http://schemas.microsoft.com/office/drawing/2014/main" id="{67FF0F66-9FFF-4773-B814-0960934C470A}"/>
              </a:ext>
            </a:extLst>
          </p:cNvPr>
          <p:cNvSpPr/>
          <p:nvPr/>
        </p:nvSpPr>
        <p:spPr>
          <a:xfrm rot="16200000" flipH="1">
            <a:off x="5579166" y="3134243"/>
            <a:ext cx="1566440" cy="2557090"/>
          </a:xfrm>
          <a:prstGeom prst="bentUpArrow">
            <a:avLst>
              <a:gd name="adj1" fmla="val 26402"/>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Bent-Up 20">
            <a:extLst>
              <a:ext uri="{FF2B5EF4-FFF2-40B4-BE49-F238E27FC236}">
                <a16:creationId xmlns:a16="http://schemas.microsoft.com/office/drawing/2014/main" id="{A1CB1B2E-F81E-425B-AE39-445CF85D0155}"/>
              </a:ext>
            </a:extLst>
          </p:cNvPr>
          <p:cNvSpPr/>
          <p:nvPr/>
        </p:nvSpPr>
        <p:spPr>
          <a:xfrm rot="10800000" flipH="1">
            <a:off x="5083841" y="998683"/>
            <a:ext cx="2699037" cy="1487504"/>
          </a:xfrm>
          <a:prstGeom prst="bentUpArrow">
            <a:avLst>
              <a:gd name="adj1" fmla="val 31552"/>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Up 21">
            <a:extLst>
              <a:ext uri="{FF2B5EF4-FFF2-40B4-BE49-F238E27FC236}">
                <a16:creationId xmlns:a16="http://schemas.microsoft.com/office/drawing/2014/main" id="{502169AA-D807-4606-8D34-2EFC097E7550}"/>
              </a:ext>
            </a:extLst>
          </p:cNvPr>
          <p:cNvSpPr/>
          <p:nvPr/>
        </p:nvSpPr>
        <p:spPr>
          <a:xfrm flipH="1">
            <a:off x="771966" y="3629568"/>
            <a:ext cx="2696980" cy="1295090"/>
          </a:xfrm>
          <a:prstGeom prst="bentUpArrow">
            <a:avLst>
              <a:gd name="adj1" fmla="val 3228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Bent-Up 22">
            <a:extLst>
              <a:ext uri="{FF2B5EF4-FFF2-40B4-BE49-F238E27FC236}">
                <a16:creationId xmlns:a16="http://schemas.microsoft.com/office/drawing/2014/main" id="{003EDCA1-265C-4107-9FAF-7167E61898B9}"/>
              </a:ext>
            </a:extLst>
          </p:cNvPr>
          <p:cNvSpPr/>
          <p:nvPr/>
        </p:nvSpPr>
        <p:spPr>
          <a:xfrm rot="5400000" flipH="1">
            <a:off x="1451653" y="414628"/>
            <a:ext cx="1668812" cy="2365773"/>
          </a:xfrm>
          <a:prstGeom prst="bentUpArrow">
            <a:avLst>
              <a:gd name="adj1" fmla="val 28069"/>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F0359A9A-561E-43D4-830B-DC906A837F25}"/>
              </a:ext>
            </a:extLst>
          </p:cNvPr>
          <p:cNvSpPr txBox="1"/>
          <p:nvPr/>
        </p:nvSpPr>
        <p:spPr>
          <a:xfrm>
            <a:off x="342012" y="5139563"/>
            <a:ext cx="2970813" cy="307777"/>
          </a:xfrm>
          <a:prstGeom prst="rect">
            <a:avLst/>
          </a:prstGeom>
          <a:noFill/>
        </p:spPr>
        <p:txBody>
          <a:bodyPr wrap="none" rtlCol="0">
            <a:spAutoFit/>
          </a:bodyPr>
          <a:lstStyle/>
          <a:p>
            <a:r>
              <a:rPr lang="en-US" sz="1400" dirty="0">
                <a:solidFill>
                  <a:schemeClr val="bg1"/>
                </a:solidFill>
              </a:rPr>
              <a:t>Land, Labor, Capital, Entrepreneurship</a:t>
            </a:r>
          </a:p>
        </p:txBody>
      </p:sp>
      <p:sp>
        <p:nvSpPr>
          <p:cNvPr id="24" name="TextBox 23">
            <a:extLst>
              <a:ext uri="{FF2B5EF4-FFF2-40B4-BE49-F238E27FC236}">
                <a16:creationId xmlns:a16="http://schemas.microsoft.com/office/drawing/2014/main" id="{79D84759-410F-402D-B285-4542BD01A174}"/>
              </a:ext>
            </a:extLst>
          </p:cNvPr>
          <p:cNvSpPr txBox="1"/>
          <p:nvPr/>
        </p:nvSpPr>
        <p:spPr>
          <a:xfrm>
            <a:off x="5260898" y="5196008"/>
            <a:ext cx="2970813" cy="307777"/>
          </a:xfrm>
          <a:prstGeom prst="rect">
            <a:avLst/>
          </a:prstGeom>
          <a:noFill/>
          <a:ln>
            <a:solidFill>
              <a:srgbClr val="FF0000"/>
            </a:solidFill>
          </a:ln>
        </p:spPr>
        <p:txBody>
          <a:bodyPr wrap="none" rtlCol="0">
            <a:spAutoFit/>
          </a:bodyPr>
          <a:lstStyle/>
          <a:p>
            <a:r>
              <a:rPr lang="en-US" sz="1400" dirty="0">
                <a:solidFill>
                  <a:schemeClr val="bg1"/>
                </a:solidFill>
              </a:rPr>
              <a:t>Land, Labor, Capital, Entrepreneurship</a:t>
            </a:r>
          </a:p>
        </p:txBody>
      </p:sp>
      <p:sp>
        <p:nvSpPr>
          <p:cNvPr id="3" name="TextBox 2">
            <a:extLst>
              <a:ext uri="{FF2B5EF4-FFF2-40B4-BE49-F238E27FC236}">
                <a16:creationId xmlns:a16="http://schemas.microsoft.com/office/drawing/2014/main" id="{E5100D7A-777A-4DB7-B8B7-9EA6F65596C8}"/>
              </a:ext>
            </a:extLst>
          </p:cNvPr>
          <p:cNvSpPr txBox="1"/>
          <p:nvPr/>
        </p:nvSpPr>
        <p:spPr>
          <a:xfrm>
            <a:off x="943860" y="4537364"/>
            <a:ext cx="2487027" cy="338554"/>
          </a:xfrm>
          <a:prstGeom prst="rect">
            <a:avLst/>
          </a:prstGeom>
          <a:noFill/>
        </p:spPr>
        <p:txBody>
          <a:bodyPr wrap="none" rtlCol="0">
            <a:spAutoFit/>
          </a:bodyPr>
          <a:lstStyle/>
          <a:p>
            <a:r>
              <a:rPr lang="en-US" sz="1600" dirty="0">
                <a:solidFill>
                  <a:schemeClr val="bg1"/>
                </a:solidFill>
              </a:rPr>
              <a:t>Rent, wages, interest, profit</a:t>
            </a:r>
          </a:p>
        </p:txBody>
      </p:sp>
      <p:sp>
        <p:nvSpPr>
          <p:cNvPr id="33" name="TextBox 32">
            <a:extLst>
              <a:ext uri="{FF2B5EF4-FFF2-40B4-BE49-F238E27FC236}">
                <a16:creationId xmlns:a16="http://schemas.microsoft.com/office/drawing/2014/main" id="{F3E7F3EA-FCED-40AE-BF88-4561B4168A7F}"/>
              </a:ext>
            </a:extLst>
          </p:cNvPr>
          <p:cNvSpPr txBox="1"/>
          <p:nvPr/>
        </p:nvSpPr>
        <p:spPr>
          <a:xfrm>
            <a:off x="5260898" y="4751443"/>
            <a:ext cx="2202975" cy="307777"/>
          </a:xfrm>
          <a:prstGeom prst="rect">
            <a:avLst/>
          </a:prstGeom>
          <a:noFill/>
        </p:spPr>
        <p:txBody>
          <a:bodyPr wrap="none" rtlCol="0">
            <a:spAutoFit/>
          </a:bodyPr>
          <a:lstStyle/>
          <a:p>
            <a:r>
              <a:rPr lang="en-US" sz="1400" dirty="0">
                <a:solidFill>
                  <a:schemeClr val="bg1"/>
                </a:solidFill>
              </a:rPr>
              <a:t>Rent, wages, interest, profit</a:t>
            </a:r>
          </a:p>
        </p:txBody>
      </p:sp>
      <p:sp>
        <p:nvSpPr>
          <p:cNvPr id="35" name="TextBox 34">
            <a:extLst>
              <a:ext uri="{FF2B5EF4-FFF2-40B4-BE49-F238E27FC236}">
                <a16:creationId xmlns:a16="http://schemas.microsoft.com/office/drawing/2014/main" id="{FC7B7B2D-5F6D-446A-926A-8B5A74E404CE}"/>
              </a:ext>
            </a:extLst>
          </p:cNvPr>
          <p:cNvSpPr txBox="1"/>
          <p:nvPr/>
        </p:nvSpPr>
        <p:spPr>
          <a:xfrm>
            <a:off x="1020199" y="900529"/>
            <a:ext cx="2531719" cy="307777"/>
          </a:xfrm>
          <a:prstGeom prst="rect">
            <a:avLst/>
          </a:prstGeom>
          <a:noFill/>
        </p:spPr>
        <p:txBody>
          <a:bodyPr wrap="none" rtlCol="0">
            <a:spAutoFit/>
          </a:bodyPr>
          <a:lstStyle/>
          <a:p>
            <a:r>
              <a:rPr lang="en-US" sz="1400" dirty="0">
                <a:solidFill>
                  <a:schemeClr val="bg1"/>
                </a:solidFill>
              </a:rPr>
              <a:t>Payment for Goods and Services</a:t>
            </a:r>
          </a:p>
        </p:txBody>
      </p:sp>
      <p:sp>
        <p:nvSpPr>
          <p:cNvPr id="36" name="TextBox 35">
            <a:extLst>
              <a:ext uri="{FF2B5EF4-FFF2-40B4-BE49-F238E27FC236}">
                <a16:creationId xmlns:a16="http://schemas.microsoft.com/office/drawing/2014/main" id="{7441B1CA-EF2E-447A-AC97-1B1CD9D8D415}"/>
              </a:ext>
            </a:extLst>
          </p:cNvPr>
          <p:cNvSpPr txBox="1"/>
          <p:nvPr/>
        </p:nvSpPr>
        <p:spPr>
          <a:xfrm>
            <a:off x="5207640" y="1038131"/>
            <a:ext cx="2531719" cy="307777"/>
          </a:xfrm>
          <a:prstGeom prst="rect">
            <a:avLst/>
          </a:prstGeom>
          <a:noFill/>
        </p:spPr>
        <p:txBody>
          <a:bodyPr wrap="none" rtlCol="0">
            <a:spAutoFit/>
          </a:bodyPr>
          <a:lstStyle/>
          <a:p>
            <a:r>
              <a:rPr lang="en-US" sz="1400" dirty="0">
                <a:solidFill>
                  <a:schemeClr val="bg1"/>
                </a:solidFill>
              </a:rPr>
              <a:t>Payment for Goods and Services</a:t>
            </a:r>
          </a:p>
        </p:txBody>
      </p:sp>
      <p:sp>
        <p:nvSpPr>
          <p:cNvPr id="37" name="TextBox 36">
            <a:extLst>
              <a:ext uri="{FF2B5EF4-FFF2-40B4-BE49-F238E27FC236}">
                <a16:creationId xmlns:a16="http://schemas.microsoft.com/office/drawing/2014/main" id="{CA183F1E-6431-4B7D-846D-50241EF9A7C1}"/>
              </a:ext>
            </a:extLst>
          </p:cNvPr>
          <p:cNvSpPr txBox="1"/>
          <p:nvPr/>
        </p:nvSpPr>
        <p:spPr>
          <a:xfrm>
            <a:off x="695136" y="267798"/>
            <a:ext cx="1834068" cy="388585"/>
          </a:xfrm>
          <a:prstGeom prst="rect">
            <a:avLst/>
          </a:prstGeom>
          <a:noFill/>
        </p:spPr>
        <p:txBody>
          <a:bodyPr wrap="none" rtlCol="0">
            <a:spAutoFit/>
          </a:bodyPr>
          <a:lstStyle/>
          <a:p>
            <a:r>
              <a:rPr lang="en-US" sz="2400" dirty="0">
                <a:solidFill>
                  <a:schemeClr val="bg1"/>
                </a:solidFill>
              </a:rPr>
              <a:t>Goods and Services</a:t>
            </a:r>
          </a:p>
        </p:txBody>
      </p:sp>
      <p:sp>
        <p:nvSpPr>
          <p:cNvPr id="38" name="TextBox 37">
            <a:extLst>
              <a:ext uri="{FF2B5EF4-FFF2-40B4-BE49-F238E27FC236}">
                <a16:creationId xmlns:a16="http://schemas.microsoft.com/office/drawing/2014/main" id="{A8793EA0-7D85-40BB-9896-F9B51E58D6E5}"/>
              </a:ext>
            </a:extLst>
          </p:cNvPr>
          <p:cNvSpPr txBox="1"/>
          <p:nvPr/>
        </p:nvSpPr>
        <p:spPr>
          <a:xfrm>
            <a:off x="5516325" y="325872"/>
            <a:ext cx="1834068" cy="388585"/>
          </a:xfrm>
          <a:prstGeom prst="rect">
            <a:avLst/>
          </a:prstGeom>
          <a:noFill/>
        </p:spPr>
        <p:txBody>
          <a:bodyPr wrap="none" rtlCol="0">
            <a:spAutoFit/>
          </a:bodyPr>
          <a:lstStyle/>
          <a:p>
            <a:r>
              <a:rPr lang="en-US" sz="2400" dirty="0">
                <a:solidFill>
                  <a:schemeClr val="bg1"/>
                </a:solidFill>
              </a:rPr>
              <a:t>Goods and Services</a:t>
            </a:r>
          </a:p>
        </p:txBody>
      </p:sp>
      <p:sp>
        <p:nvSpPr>
          <p:cNvPr id="39" name="TextBox 38">
            <a:extLst>
              <a:ext uri="{FF2B5EF4-FFF2-40B4-BE49-F238E27FC236}">
                <a16:creationId xmlns:a16="http://schemas.microsoft.com/office/drawing/2014/main" id="{FEF78509-3739-47F7-8A63-A55AA9B486B2}"/>
              </a:ext>
            </a:extLst>
          </p:cNvPr>
          <p:cNvSpPr txBox="1"/>
          <p:nvPr/>
        </p:nvSpPr>
        <p:spPr>
          <a:xfrm>
            <a:off x="3442718" y="359653"/>
            <a:ext cx="1616955" cy="803075"/>
          </a:xfrm>
          <a:prstGeom prst="rect">
            <a:avLst/>
          </a:prstGeom>
          <a:noFill/>
        </p:spPr>
        <p:txBody>
          <a:bodyPr wrap="square">
            <a:spAutoFit/>
          </a:bodyPr>
          <a:lstStyle/>
          <a:p>
            <a:pPr algn="ctr"/>
            <a:r>
              <a:rPr lang="en-US" sz="2800" dirty="0">
                <a:solidFill>
                  <a:schemeClr val="bg1"/>
                </a:solidFill>
              </a:rPr>
              <a:t>Product Market</a:t>
            </a:r>
          </a:p>
        </p:txBody>
      </p:sp>
      <p:sp>
        <p:nvSpPr>
          <p:cNvPr id="25" name="Rectangle 24">
            <a:extLst>
              <a:ext uri="{FF2B5EF4-FFF2-40B4-BE49-F238E27FC236}">
                <a16:creationId xmlns:a16="http://schemas.microsoft.com/office/drawing/2014/main" id="{F7DC3489-DC56-4AD4-96C6-386E53DE2F4B}"/>
              </a:ext>
            </a:extLst>
          </p:cNvPr>
          <p:cNvSpPr/>
          <p:nvPr/>
        </p:nvSpPr>
        <p:spPr>
          <a:xfrm>
            <a:off x="10300198" y="2353477"/>
            <a:ext cx="1745866" cy="1360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Financial Market</a:t>
            </a:r>
          </a:p>
        </p:txBody>
      </p:sp>
      <p:sp>
        <p:nvSpPr>
          <p:cNvPr id="26" name="TextBox 25">
            <a:extLst>
              <a:ext uri="{FF2B5EF4-FFF2-40B4-BE49-F238E27FC236}">
                <a16:creationId xmlns:a16="http://schemas.microsoft.com/office/drawing/2014/main" id="{7E64D69B-F8C3-4D89-BFBD-E3EE6FB7C7F3}"/>
              </a:ext>
            </a:extLst>
          </p:cNvPr>
          <p:cNvSpPr txBox="1"/>
          <p:nvPr/>
        </p:nvSpPr>
        <p:spPr>
          <a:xfrm rot="20795904">
            <a:off x="2220730" y="2325514"/>
            <a:ext cx="4208011" cy="830997"/>
          </a:xfrm>
          <a:prstGeom prst="rect">
            <a:avLst/>
          </a:prstGeom>
          <a:noFill/>
        </p:spPr>
        <p:txBody>
          <a:bodyPr wrap="none" rtlCol="0">
            <a:spAutoFit/>
          </a:bodyPr>
          <a:lstStyle/>
          <a:p>
            <a:r>
              <a:rPr lang="en-US" sz="2400" dirty="0"/>
              <a:t>Contractionary Monetary Policy </a:t>
            </a:r>
          </a:p>
          <a:p>
            <a:r>
              <a:rPr lang="en-US" sz="2400" dirty="0"/>
              <a:t>when faced with high inflation</a:t>
            </a:r>
          </a:p>
        </p:txBody>
      </p:sp>
      <p:sp>
        <p:nvSpPr>
          <p:cNvPr id="27" name="Arrow: Right 26">
            <a:extLst>
              <a:ext uri="{FF2B5EF4-FFF2-40B4-BE49-F238E27FC236}">
                <a16:creationId xmlns:a16="http://schemas.microsoft.com/office/drawing/2014/main" id="{0EA999A9-F695-4B3F-ABDE-1A17AE194E15}"/>
              </a:ext>
            </a:extLst>
          </p:cNvPr>
          <p:cNvSpPr/>
          <p:nvPr/>
        </p:nvSpPr>
        <p:spPr>
          <a:xfrm>
            <a:off x="8403099" y="2299829"/>
            <a:ext cx="1884754" cy="148750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rPr>
              <a:t>Tight Money </a:t>
            </a:r>
          </a:p>
          <a:p>
            <a:pPr algn="ctr"/>
            <a:r>
              <a:rPr lang="en-US" dirty="0">
                <a:solidFill>
                  <a:srgbClr val="FF0000"/>
                </a:solidFill>
              </a:rPr>
              <a:t>Policy</a:t>
            </a:r>
          </a:p>
        </p:txBody>
      </p:sp>
      <p:sp>
        <p:nvSpPr>
          <p:cNvPr id="28" name="Multiplication Sign 27">
            <a:extLst>
              <a:ext uri="{FF2B5EF4-FFF2-40B4-BE49-F238E27FC236}">
                <a16:creationId xmlns:a16="http://schemas.microsoft.com/office/drawing/2014/main" id="{175433A3-B93F-4887-B66B-3F9056AE06C2}"/>
              </a:ext>
            </a:extLst>
          </p:cNvPr>
          <p:cNvSpPr/>
          <p:nvPr/>
        </p:nvSpPr>
        <p:spPr>
          <a:xfrm>
            <a:off x="6065336" y="4944918"/>
            <a:ext cx="914400" cy="914400"/>
          </a:xfrm>
          <a:prstGeom prst="mathMultiply">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Multiplication Sign 28">
            <a:extLst>
              <a:ext uri="{FF2B5EF4-FFF2-40B4-BE49-F238E27FC236}">
                <a16:creationId xmlns:a16="http://schemas.microsoft.com/office/drawing/2014/main" id="{6B722B88-BB66-46BC-B7CB-5D8F261071AF}"/>
              </a:ext>
            </a:extLst>
          </p:cNvPr>
          <p:cNvSpPr/>
          <p:nvPr/>
        </p:nvSpPr>
        <p:spPr>
          <a:xfrm>
            <a:off x="5581199" y="4467458"/>
            <a:ext cx="914400" cy="9144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Multiplication Sign 29">
            <a:extLst>
              <a:ext uri="{FF2B5EF4-FFF2-40B4-BE49-F238E27FC236}">
                <a16:creationId xmlns:a16="http://schemas.microsoft.com/office/drawing/2014/main" id="{EFD0B5C3-714C-47B5-A2DE-BF3580BCDA1D}"/>
              </a:ext>
            </a:extLst>
          </p:cNvPr>
          <p:cNvSpPr/>
          <p:nvPr/>
        </p:nvSpPr>
        <p:spPr>
          <a:xfrm>
            <a:off x="1510174" y="4294243"/>
            <a:ext cx="914400" cy="9144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Multiplication Sign 30">
            <a:extLst>
              <a:ext uri="{FF2B5EF4-FFF2-40B4-BE49-F238E27FC236}">
                <a16:creationId xmlns:a16="http://schemas.microsoft.com/office/drawing/2014/main" id="{45ECF0B2-F5B4-47BA-BF91-EE72D0AF327E}"/>
              </a:ext>
            </a:extLst>
          </p:cNvPr>
          <p:cNvSpPr/>
          <p:nvPr/>
        </p:nvSpPr>
        <p:spPr>
          <a:xfrm>
            <a:off x="1669304" y="608718"/>
            <a:ext cx="914400" cy="9144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Multiplication Sign 31">
            <a:extLst>
              <a:ext uri="{FF2B5EF4-FFF2-40B4-BE49-F238E27FC236}">
                <a16:creationId xmlns:a16="http://schemas.microsoft.com/office/drawing/2014/main" id="{E46FB15E-399F-4C67-9EC5-20BC2E99AC4E}"/>
              </a:ext>
            </a:extLst>
          </p:cNvPr>
          <p:cNvSpPr/>
          <p:nvPr/>
        </p:nvSpPr>
        <p:spPr>
          <a:xfrm>
            <a:off x="5971312" y="771745"/>
            <a:ext cx="914400" cy="9144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97082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5"/>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8" grpId="0" animBg="1"/>
      <p:bldP spid="29" grpId="0" animBg="1"/>
      <p:bldP spid="30" grpId="0" animBg="1"/>
      <p:bldP spid="31" grpId="0" animBg="1"/>
      <p:bldP spid="32"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0EBB080A-7B1C-4FF7-94E9-0DDCFCF17F46}"/>
              </a:ext>
            </a:extLst>
          </p:cNvPr>
          <p:cNvSpPr/>
          <p:nvPr/>
        </p:nvSpPr>
        <p:spPr>
          <a:xfrm>
            <a:off x="4266754" y="874808"/>
            <a:ext cx="1856329" cy="10924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p>
        </p:txBody>
      </p:sp>
      <p:sp>
        <p:nvSpPr>
          <p:cNvPr id="25" name="Arrow: Up 24">
            <a:extLst>
              <a:ext uri="{FF2B5EF4-FFF2-40B4-BE49-F238E27FC236}">
                <a16:creationId xmlns:a16="http://schemas.microsoft.com/office/drawing/2014/main" id="{C566B0DD-E481-4FFA-B616-DD82F7AB3132}"/>
              </a:ext>
            </a:extLst>
          </p:cNvPr>
          <p:cNvSpPr/>
          <p:nvPr/>
        </p:nvSpPr>
        <p:spPr>
          <a:xfrm>
            <a:off x="4240972" y="1967265"/>
            <a:ext cx="641980" cy="125969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Arrow: Down 26">
            <a:extLst>
              <a:ext uri="{FF2B5EF4-FFF2-40B4-BE49-F238E27FC236}">
                <a16:creationId xmlns:a16="http://schemas.microsoft.com/office/drawing/2014/main" id="{1F11E1E3-5CD1-4B93-AF18-3EDAF0EA5930}"/>
              </a:ext>
            </a:extLst>
          </p:cNvPr>
          <p:cNvSpPr/>
          <p:nvPr/>
        </p:nvSpPr>
        <p:spPr>
          <a:xfrm>
            <a:off x="5394731" y="2048186"/>
            <a:ext cx="641979" cy="11787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0C6FF822-BF39-491B-945D-706E8773B18E}"/>
              </a:ext>
            </a:extLst>
          </p:cNvPr>
          <p:cNvSpPr/>
          <p:nvPr/>
        </p:nvSpPr>
        <p:spPr>
          <a:xfrm>
            <a:off x="212481" y="3332160"/>
            <a:ext cx="1856329" cy="10924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Households</a:t>
            </a:r>
          </a:p>
        </p:txBody>
      </p:sp>
      <p:sp>
        <p:nvSpPr>
          <p:cNvPr id="5" name="Rectangle 4">
            <a:extLst>
              <a:ext uri="{FF2B5EF4-FFF2-40B4-BE49-F238E27FC236}">
                <a16:creationId xmlns:a16="http://schemas.microsoft.com/office/drawing/2014/main" id="{03BAB7D4-1148-45F3-9788-D38567B1A885}"/>
              </a:ext>
            </a:extLst>
          </p:cNvPr>
          <p:cNvSpPr/>
          <p:nvPr/>
        </p:nvSpPr>
        <p:spPr>
          <a:xfrm>
            <a:off x="8420290" y="3332160"/>
            <a:ext cx="1856329" cy="10924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Businesses</a:t>
            </a:r>
          </a:p>
        </p:txBody>
      </p:sp>
      <p:sp>
        <p:nvSpPr>
          <p:cNvPr id="7" name="Rectangle 6">
            <a:extLst>
              <a:ext uri="{FF2B5EF4-FFF2-40B4-BE49-F238E27FC236}">
                <a16:creationId xmlns:a16="http://schemas.microsoft.com/office/drawing/2014/main" id="{F3EFA61A-1E7C-4DB0-BD5A-CF4DBE41A05E}"/>
              </a:ext>
            </a:extLst>
          </p:cNvPr>
          <p:cNvSpPr/>
          <p:nvPr/>
        </p:nvSpPr>
        <p:spPr>
          <a:xfrm>
            <a:off x="4266754" y="5522465"/>
            <a:ext cx="1856329" cy="10924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Factor Market</a:t>
            </a:r>
          </a:p>
        </p:txBody>
      </p:sp>
      <p:sp>
        <p:nvSpPr>
          <p:cNvPr id="8" name="Rectangle 7">
            <a:extLst>
              <a:ext uri="{FF2B5EF4-FFF2-40B4-BE49-F238E27FC236}">
                <a16:creationId xmlns:a16="http://schemas.microsoft.com/office/drawing/2014/main" id="{7A548C95-2A0E-44FF-8FF6-4F74F2F8E525}"/>
              </a:ext>
            </a:extLst>
          </p:cNvPr>
          <p:cNvSpPr/>
          <p:nvPr/>
        </p:nvSpPr>
        <p:spPr>
          <a:xfrm>
            <a:off x="4198431" y="3332160"/>
            <a:ext cx="1856329" cy="10924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Government</a:t>
            </a:r>
          </a:p>
        </p:txBody>
      </p:sp>
      <p:sp>
        <p:nvSpPr>
          <p:cNvPr id="14" name="Arrow: Bent-Up 13">
            <a:extLst>
              <a:ext uri="{FF2B5EF4-FFF2-40B4-BE49-F238E27FC236}">
                <a16:creationId xmlns:a16="http://schemas.microsoft.com/office/drawing/2014/main" id="{68388F7E-8467-4531-A9FD-724B0FE9EB1F}"/>
              </a:ext>
            </a:extLst>
          </p:cNvPr>
          <p:cNvSpPr/>
          <p:nvPr/>
        </p:nvSpPr>
        <p:spPr>
          <a:xfrm>
            <a:off x="6362859" y="4529815"/>
            <a:ext cx="4073610" cy="2085107"/>
          </a:xfrm>
          <a:prstGeom prst="bentUpArrow">
            <a:avLst>
              <a:gd name="adj1" fmla="val 17426"/>
              <a:gd name="adj2" fmla="val 18596"/>
              <a:gd name="adj3" fmla="val 2422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Bent-Up 14">
            <a:extLst>
              <a:ext uri="{FF2B5EF4-FFF2-40B4-BE49-F238E27FC236}">
                <a16:creationId xmlns:a16="http://schemas.microsoft.com/office/drawing/2014/main" id="{07969B10-915B-4C5B-ABA0-65D2840FAB6F}"/>
              </a:ext>
            </a:extLst>
          </p:cNvPr>
          <p:cNvSpPr/>
          <p:nvPr/>
        </p:nvSpPr>
        <p:spPr>
          <a:xfrm rot="10800000">
            <a:off x="275648" y="874808"/>
            <a:ext cx="3895712" cy="2457351"/>
          </a:xfrm>
          <a:prstGeom prst="bentUpArrow">
            <a:avLst>
              <a:gd name="adj1" fmla="val 17426"/>
              <a:gd name="adj2" fmla="val 15450"/>
              <a:gd name="adj3" fmla="val 2796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Bent-Up 15">
            <a:extLst>
              <a:ext uri="{FF2B5EF4-FFF2-40B4-BE49-F238E27FC236}">
                <a16:creationId xmlns:a16="http://schemas.microsoft.com/office/drawing/2014/main" id="{0E50F721-46B6-4898-BB97-DEF0675A8788}"/>
              </a:ext>
            </a:extLst>
          </p:cNvPr>
          <p:cNvSpPr/>
          <p:nvPr/>
        </p:nvSpPr>
        <p:spPr>
          <a:xfrm rot="5400000">
            <a:off x="1112164" y="3693298"/>
            <a:ext cx="2222677" cy="3895712"/>
          </a:xfrm>
          <a:prstGeom prst="bentUpArrow">
            <a:avLst>
              <a:gd name="adj1" fmla="val 1742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Bent-Up 16">
            <a:extLst>
              <a:ext uri="{FF2B5EF4-FFF2-40B4-BE49-F238E27FC236}">
                <a16:creationId xmlns:a16="http://schemas.microsoft.com/office/drawing/2014/main" id="{FD0A7AC3-0A1D-4E18-AB5A-075A8D8CEF7D}"/>
              </a:ext>
            </a:extLst>
          </p:cNvPr>
          <p:cNvSpPr/>
          <p:nvPr/>
        </p:nvSpPr>
        <p:spPr>
          <a:xfrm rot="16200000">
            <a:off x="7010423" y="-54708"/>
            <a:ext cx="2489723" cy="4073612"/>
          </a:xfrm>
          <a:prstGeom prst="bentUpArrow">
            <a:avLst>
              <a:gd name="adj1" fmla="val 1742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Bent-Up 19">
            <a:extLst>
              <a:ext uri="{FF2B5EF4-FFF2-40B4-BE49-F238E27FC236}">
                <a16:creationId xmlns:a16="http://schemas.microsoft.com/office/drawing/2014/main" id="{67FF0F66-9FFF-4773-B814-0960934C470A}"/>
              </a:ext>
            </a:extLst>
          </p:cNvPr>
          <p:cNvSpPr/>
          <p:nvPr/>
        </p:nvSpPr>
        <p:spPr>
          <a:xfrm rot="16200000" flipH="1">
            <a:off x="6964421" y="3783872"/>
            <a:ext cx="1712860" cy="3204746"/>
          </a:xfrm>
          <a:prstGeom prst="bentUpArrow">
            <a:avLst>
              <a:gd name="adj1" fmla="val 26402"/>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Bent-Up 20">
            <a:extLst>
              <a:ext uri="{FF2B5EF4-FFF2-40B4-BE49-F238E27FC236}">
                <a16:creationId xmlns:a16="http://schemas.microsoft.com/office/drawing/2014/main" id="{A1CB1B2E-F81E-425B-AE39-445CF85D0155}"/>
              </a:ext>
            </a:extLst>
          </p:cNvPr>
          <p:cNvSpPr/>
          <p:nvPr/>
        </p:nvSpPr>
        <p:spPr>
          <a:xfrm rot="10800000" flipH="1">
            <a:off x="6218478" y="1653013"/>
            <a:ext cx="3382644" cy="1626545"/>
          </a:xfrm>
          <a:prstGeom prst="bentUpArrow">
            <a:avLst>
              <a:gd name="adj1" fmla="val 31552"/>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Up 21">
            <a:extLst>
              <a:ext uri="{FF2B5EF4-FFF2-40B4-BE49-F238E27FC236}">
                <a16:creationId xmlns:a16="http://schemas.microsoft.com/office/drawing/2014/main" id="{502169AA-D807-4606-8D34-2EFC097E7550}"/>
              </a:ext>
            </a:extLst>
          </p:cNvPr>
          <p:cNvSpPr/>
          <p:nvPr/>
        </p:nvSpPr>
        <p:spPr>
          <a:xfrm flipH="1">
            <a:off x="814498" y="4529815"/>
            <a:ext cx="3380066" cy="1416146"/>
          </a:xfrm>
          <a:prstGeom prst="bentUpArrow">
            <a:avLst>
              <a:gd name="adj1" fmla="val 3228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Bent-Up 22">
            <a:extLst>
              <a:ext uri="{FF2B5EF4-FFF2-40B4-BE49-F238E27FC236}">
                <a16:creationId xmlns:a16="http://schemas.microsoft.com/office/drawing/2014/main" id="{003EDCA1-265C-4107-9FAF-7167E61898B9}"/>
              </a:ext>
            </a:extLst>
          </p:cNvPr>
          <p:cNvSpPr/>
          <p:nvPr/>
        </p:nvSpPr>
        <p:spPr>
          <a:xfrm rot="5400000" flipH="1">
            <a:off x="1799678" y="825333"/>
            <a:ext cx="1824800" cy="2964971"/>
          </a:xfrm>
          <a:prstGeom prst="bentUpArrow">
            <a:avLst>
              <a:gd name="adj1" fmla="val 28069"/>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Arrow: Up 25">
            <a:extLst>
              <a:ext uri="{FF2B5EF4-FFF2-40B4-BE49-F238E27FC236}">
                <a16:creationId xmlns:a16="http://schemas.microsoft.com/office/drawing/2014/main" id="{52346303-9FCB-4B3E-954A-FEDB677D5F52}"/>
              </a:ext>
            </a:extLst>
          </p:cNvPr>
          <p:cNvSpPr/>
          <p:nvPr/>
        </p:nvSpPr>
        <p:spPr>
          <a:xfrm>
            <a:off x="5412781" y="4424616"/>
            <a:ext cx="641980" cy="109784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Arrow: Down 27">
            <a:extLst>
              <a:ext uri="{FF2B5EF4-FFF2-40B4-BE49-F238E27FC236}">
                <a16:creationId xmlns:a16="http://schemas.microsoft.com/office/drawing/2014/main" id="{A958FAD5-C2C4-4377-90CB-840C71394F3E}"/>
              </a:ext>
            </a:extLst>
          </p:cNvPr>
          <p:cNvSpPr/>
          <p:nvPr/>
        </p:nvSpPr>
        <p:spPr>
          <a:xfrm>
            <a:off x="4387286" y="4462382"/>
            <a:ext cx="641979" cy="106008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Arrow: Right 28">
            <a:extLst>
              <a:ext uri="{FF2B5EF4-FFF2-40B4-BE49-F238E27FC236}">
                <a16:creationId xmlns:a16="http://schemas.microsoft.com/office/drawing/2014/main" id="{97DFEF9F-6388-4565-9753-E65E5D86E3D5}"/>
              </a:ext>
            </a:extLst>
          </p:cNvPr>
          <p:cNvSpPr/>
          <p:nvPr/>
        </p:nvSpPr>
        <p:spPr>
          <a:xfrm>
            <a:off x="6218478" y="3882433"/>
            <a:ext cx="2154757" cy="6473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Government Services</a:t>
            </a:r>
          </a:p>
        </p:txBody>
      </p:sp>
      <p:sp>
        <p:nvSpPr>
          <p:cNvPr id="30" name="Arrow: Right 29">
            <a:extLst>
              <a:ext uri="{FF2B5EF4-FFF2-40B4-BE49-F238E27FC236}">
                <a16:creationId xmlns:a16="http://schemas.microsoft.com/office/drawing/2014/main" id="{495BAFD6-7BFB-46BA-9062-065EB1B49C2B}"/>
              </a:ext>
            </a:extLst>
          </p:cNvPr>
          <p:cNvSpPr/>
          <p:nvPr/>
        </p:nvSpPr>
        <p:spPr>
          <a:xfrm>
            <a:off x="2115865" y="3248539"/>
            <a:ext cx="2045829" cy="6473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Taxes</a:t>
            </a:r>
          </a:p>
        </p:txBody>
      </p:sp>
      <p:sp>
        <p:nvSpPr>
          <p:cNvPr id="31" name="Arrow: Left 30">
            <a:extLst>
              <a:ext uri="{FF2B5EF4-FFF2-40B4-BE49-F238E27FC236}">
                <a16:creationId xmlns:a16="http://schemas.microsoft.com/office/drawing/2014/main" id="{E71A66D6-2864-4918-B6FF-DCC96735A911}"/>
              </a:ext>
            </a:extLst>
          </p:cNvPr>
          <p:cNvSpPr/>
          <p:nvPr/>
        </p:nvSpPr>
        <p:spPr>
          <a:xfrm>
            <a:off x="2088793" y="3812351"/>
            <a:ext cx="2082566" cy="63389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Government Services</a:t>
            </a:r>
          </a:p>
        </p:txBody>
      </p:sp>
      <p:sp>
        <p:nvSpPr>
          <p:cNvPr id="32" name="Arrow: Left 31">
            <a:extLst>
              <a:ext uri="{FF2B5EF4-FFF2-40B4-BE49-F238E27FC236}">
                <a16:creationId xmlns:a16="http://schemas.microsoft.com/office/drawing/2014/main" id="{55CC3DA5-DDBE-4FFA-8939-8895B81C74F2}"/>
              </a:ext>
            </a:extLst>
          </p:cNvPr>
          <p:cNvSpPr/>
          <p:nvPr/>
        </p:nvSpPr>
        <p:spPr>
          <a:xfrm>
            <a:off x="6123083" y="3388803"/>
            <a:ext cx="2250152" cy="63389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Taxes</a:t>
            </a:r>
          </a:p>
        </p:txBody>
      </p:sp>
      <p:sp>
        <p:nvSpPr>
          <p:cNvPr id="2" name="TextBox 1">
            <a:extLst>
              <a:ext uri="{FF2B5EF4-FFF2-40B4-BE49-F238E27FC236}">
                <a16:creationId xmlns:a16="http://schemas.microsoft.com/office/drawing/2014/main" id="{F0359A9A-561E-43D4-830B-DC906A837F25}"/>
              </a:ext>
            </a:extLst>
          </p:cNvPr>
          <p:cNvSpPr txBox="1"/>
          <p:nvPr/>
        </p:nvSpPr>
        <p:spPr>
          <a:xfrm>
            <a:off x="401315" y="6179264"/>
            <a:ext cx="3408466" cy="339926"/>
          </a:xfrm>
          <a:prstGeom prst="rect">
            <a:avLst/>
          </a:prstGeom>
          <a:noFill/>
        </p:spPr>
        <p:txBody>
          <a:bodyPr wrap="none" rtlCol="0">
            <a:spAutoFit/>
          </a:bodyPr>
          <a:lstStyle/>
          <a:p>
            <a:r>
              <a:rPr lang="en-US" dirty="0">
                <a:solidFill>
                  <a:schemeClr val="bg1"/>
                </a:solidFill>
              </a:rPr>
              <a:t>Land, Labor, Capital, Entrepreneurship</a:t>
            </a:r>
          </a:p>
        </p:txBody>
      </p:sp>
      <p:sp>
        <p:nvSpPr>
          <p:cNvPr id="24" name="TextBox 23">
            <a:extLst>
              <a:ext uri="{FF2B5EF4-FFF2-40B4-BE49-F238E27FC236}">
                <a16:creationId xmlns:a16="http://schemas.microsoft.com/office/drawing/2014/main" id="{79D84759-410F-402D-B285-4542BD01A174}"/>
              </a:ext>
            </a:extLst>
          </p:cNvPr>
          <p:cNvSpPr txBox="1"/>
          <p:nvPr/>
        </p:nvSpPr>
        <p:spPr>
          <a:xfrm>
            <a:off x="6431181" y="6242675"/>
            <a:ext cx="3408466" cy="339926"/>
          </a:xfrm>
          <a:prstGeom prst="rect">
            <a:avLst/>
          </a:prstGeom>
          <a:noFill/>
        </p:spPr>
        <p:txBody>
          <a:bodyPr wrap="none" rtlCol="0">
            <a:spAutoFit/>
          </a:bodyPr>
          <a:lstStyle/>
          <a:p>
            <a:r>
              <a:rPr lang="en-US" dirty="0">
                <a:solidFill>
                  <a:schemeClr val="bg1"/>
                </a:solidFill>
              </a:rPr>
              <a:t>Land, Labor, Capital, Entrepreneurship</a:t>
            </a:r>
          </a:p>
        </p:txBody>
      </p:sp>
      <p:sp>
        <p:nvSpPr>
          <p:cNvPr id="3" name="TextBox 2">
            <a:extLst>
              <a:ext uri="{FF2B5EF4-FFF2-40B4-BE49-F238E27FC236}">
                <a16:creationId xmlns:a16="http://schemas.microsoft.com/office/drawing/2014/main" id="{E5100D7A-777A-4DB7-B8B7-9EA6F65596C8}"/>
              </a:ext>
            </a:extLst>
          </p:cNvPr>
          <p:cNvSpPr txBox="1"/>
          <p:nvPr/>
        </p:nvSpPr>
        <p:spPr>
          <a:xfrm>
            <a:off x="1140646" y="5522465"/>
            <a:ext cx="2440856" cy="339926"/>
          </a:xfrm>
          <a:prstGeom prst="rect">
            <a:avLst/>
          </a:prstGeom>
          <a:noFill/>
        </p:spPr>
        <p:txBody>
          <a:bodyPr wrap="none" rtlCol="0">
            <a:spAutoFit/>
          </a:bodyPr>
          <a:lstStyle/>
          <a:p>
            <a:r>
              <a:rPr lang="en-US" dirty="0">
                <a:solidFill>
                  <a:schemeClr val="bg1"/>
                </a:solidFill>
              </a:rPr>
              <a:t>Rent, wages, interest, profit</a:t>
            </a:r>
          </a:p>
        </p:txBody>
      </p:sp>
      <p:sp>
        <p:nvSpPr>
          <p:cNvPr id="33" name="TextBox 32">
            <a:extLst>
              <a:ext uri="{FF2B5EF4-FFF2-40B4-BE49-F238E27FC236}">
                <a16:creationId xmlns:a16="http://schemas.microsoft.com/office/drawing/2014/main" id="{F3E7F3EA-FCED-40AE-BF88-4561B4168A7F}"/>
              </a:ext>
            </a:extLst>
          </p:cNvPr>
          <p:cNvSpPr txBox="1"/>
          <p:nvPr/>
        </p:nvSpPr>
        <p:spPr>
          <a:xfrm>
            <a:off x="6750884" y="5755693"/>
            <a:ext cx="2440856" cy="339926"/>
          </a:xfrm>
          <a:prstGeom prst="rect">
            <a:avLst/>
          </a:prstGeom>
          <a:noFill/>
        </p:spPr>
        <p:txBody>
          <a:bodyPr wrap="none" rtlCol="0">
            <a:spAutoFit/>
          </a:bodyPr>
          <a:lstStyle/>
          <a:p>
            <a:r>
              <a:rPr lang="en-US" dirty="0">
                <a:solidFill>
                  <a:schemeClr val="bg1"/>
                </a:solidFill>
              </a:rPr>
              <a:t>Rent, wages, interest, profit</a:t>
            </a:r>
          </a:p>
        </p:txBody>
      </p:sp>
      <p:sp>
        <p:nvSpPr>
          <p:cNvPr id="35" name="TextBox 34">
            <a:extLst>
              <a:ext uri="{FF2B5EF4-FFF2-40B4-BE49-F238E27FC236}">
                <a16:creationId xmlns:a16="http://schemas.microsoft.com/office/drawing/2014/main" id="{FC7B7B2D-5F6D-446A-926A-8B5A74E404CE}"/>
              </a:ext>
            </a:extLst>
          </p:cNvPr>
          <p:cNvSpPr txBox="1"/>
          <p:nvPr/>
        </p:nvSpPr>
        <p:spPr>
          <a:xfrm>
            <a:off x="1229592" y="1543769"/>
            <a:ext cx="2818107" cy="339926"/>
          </a:xfrm>
          <a:prstGeom prst="rect">
            <a:avLst/>
          </a:prstGeom>
          <a:noFill/>
        </p:spPr>
        <p:txBody>
          <a:bodyPr wrap="none" rtlCol="0">
            <a:spAutoFit/>
          </a:bodyPr>
          <a:lstStyle/>
          <a:p>
            <a:r>
              <a:rPr lang="en-US" dirty="0">
                <a:solidFill>
                  <a:schemeClr val="bg1"/>
                </a:solidFill>
              </a:rPr>
              <a:t>Payment for Goods and Services</a:t>
            </a:r>
          </a:p>
        </p:txBody>
      </p:sp>
      <p:sp>
        <p:nvSpPr>
          <p:cNvPr id="36" name="TextBox 35">
            <a:extLst>
              <a:ext uri="{FF2B5EF4-FFF2-40B4-BE49-F238E27FC236}">
                <a16:creationId xmlns:a16="http://schemas.microsoft.com/office/drawing/2014/main" id="{7441B1CA-EF2E-447A-AC97-1B1CD9D8D415}"/>
              </a:ext>
            </a:extLst>
          </p:cNvPr>
          <p:cNvSpPr txBox="1"/>
          <p:nvPr/>
        </p:nvSpPr>
        <p:spPr>
          <a:xfrm>
            <a:off x="6373633" y="1696148"/>
            <a:ext cx="2818107" cy="339926"/>
          </a:xfrm>
          <a:prstGeom prst="rect">
            <a:avLst/>
          </a:prstGeom>
          <a:noFill/>
        </p:spPr>
        <p:txBody>
          <a:bodyPr wrap="none" rtlCol="0">
            <a:spAutoFit/>
          </a:bodyPr>
          <a:lstStyle/>
          <a:p>
            <a:r>
              <a:rPr lang="en-US" dirty="0">
                <a:solidFill>
                  <a:schemeClr val="bg1"/>
                </a:solidFill>
              </a:rPr>
              <a:t>Payment for Goods and Services</a:t>
            </a:r>
          </a:p>
        </p:txBody>
      </p:sp>
      <p:sp>
        <p:nvSpPr>
          <p:cNvPr id="37" name="TextBox 36">
            <a:extLst>
              <a:ext uri="{FF2B5EF4-FFF2-40B4-BE49-F238E27FC236}">
                <a16:creationId xmlns:a16="http://schemas.microsoft.com/office/drawing/2014/main" id="{CA183F1E-6431-4B7D-846D-50241EF9A7C1}"/>
              </a:ext>
            </a:extLst>
          </p:cNvPr>
          <p:cNvSpPr txBox="1"/>
          <p:nvPr/>
        </p:nvSpPr>
        <p:spPr>
          <a:xfrm>
            <a:off x="1140646" y="866016"/>
            <a:ext cx="2298597" cy="424907"/>
          </a:xfrm>
          <a:prstGeom prst="rect">
            <a:avLst/>
          </a:prstGeom>
          <a:noFill/>
        </p:spPr>
        <p:txBody>
          <a:bodyPr wrap="none" rtlCol="0">
            <a:spAutoFit/>
          </a:bodyPr>
          <a:lstStyle/>
          <a:p>
            <a:r>
              <a:rPr lang="en-US" sz="2400" dirty="0">
                <a:solidFill>
                  <a:schemeClr val="bg1"/>
                </a:solidFill>
              </a:rPr>
              <a:t>Goods and Services</a:t>
            </a:r>
          </a:p>
        </p:txBody>
      </p:sp>
      <p:sp>
        <p:nvSpPr>
          <p:cNvPr id="38" name="TextBox 37">
            <a:extLst>
              <a:ext uri="{FF2B5EF4-FFF2-40B4-BE49-F238E27FC236}">
                <a16:creationId xmlns:a16="http://schemas.microsoft.com/office/drawing/2014/main" id="{A8793EA0-7D85-40BB-9896-F9B51E58D6E5}"/>
              </a:ext>
            </a:extLst>
          </p:cNvPr>
          <p:cNvSpPr txBox="1"/>
          <p:nvPr/>
        </p:nvSpPr>
        <p:spPr>
          <a:xfrm>
            <a:off x="7124627" y="961029"/>
            <a:ext cx="2298597" cy="424907"/>
          </a:xfrm>
          <a:prstGeom prst="rect">
            <a:avLst/>
          </a:prstGeom>
          <a:noFill/>
        </p:spPr>
        <p:txBody>
          <a:bodyPr wrap="none" rtlCol="0">
            <a:spAutoFit/>
          </a:bodyPr>
          <a:lstStyle/>
          <a:p>
            <a:r>
              <a:rPr lang="en-US" sz="2400" dirty="0">
                <a:solidFill>
                  <a:schemeClr val="bg1"/>
                </a:solidFill>
              </a:rPr>
              <a:t>Goods and Services</a:t>
            </a:r>
          </a:p>
        </p:txBody>
      </p:sp>
      <p:sp>
        <p:nvSpPr>
          <p:cNvPr id="39" name="TextBox 38">
            <a:extLst>
              <a:ext uri="{FF2B5EF4-FFF2-40B4-BE49-F238E27FC236}">
                <a16:creationId xmlns:a16="http://schemas.microsoft.com/office/drawing/2014/main" id="{FEF78509-3739-47F7-8A63-A55AA9B486B2}"/>
              </a:ext>
            </a:extLst>
          </p:cNvPr>
          <p:cNvSpPr txBox="1"/>
          <p:nvPr/>
        </p:nvSpPr>
        <p:spPr>
          <a:xfrm>
            <a:off x="4161694" y="954251"/>
            <a:ext cx="2026494" cy="878141"/>
          </a:xfrm>
          <a:prstGeom prst="rect">
            <a:avLst/>
          </a:prstGeom>
          <a:noFill/>
        </p:spPr>
        <p:txBody>
          <a:bodyPr wrap="square">
            <a:spAutoFit/>
          </a:bodyPr>
          <a:lstStyle/>
          <a:p>
            <a:pPr algn="ctr"/>
            <a:r>
              <a:rPr lang="en-US" sz="2800" dirty="0">
                <a:solidFill>
                  <a:schemeClr val="bg1"/>
                </a:solidFill>
              </a:rPr>
              <a:t>Product Market</a:t>
            </a:r>
          </a:p>
        </p:txBody>
      </p:sp>
      <p:sp>
        <p:nvSpPr>
          <p:cNvPr id="11" name="TextBox 10">
            <a:extLst>
              <a:ext uri="{FF2B5EF4-FFF2-40B4-BE49-F238E27FC236}">
                <a16:creationId xmlns:a16="http://schemas.microsoft.com/office/drawing/2014/main" id="{4DF48042-5994-4C76-93AC-8F70018784A6}"/>
              </a:ext>
            </a:extLst>
          </p:cNvPr>
          <p:cNvSpPr txBox="1"/>
          <p:nvPr/>
        </p:nvSpPr>
        <p:spPr>
          <a:xfrm rot="5185239">
            <a:off x="5393941" y="2363852"/>
            <a:ext cx="643558" cy="324906"/>
          </a:xfrm>
          <a:prstGeom prst="rect">
            <a:avLst/>
          </a:prstGeom>
          <a:noFill/>
        </p:spPr>
        <p:txBody>
          <a:bodyPr wrap="none" rtlCol="0">
            <a:spAutoFit/>
          </a:bodyPr>
          <a:lstStyle/>
          <a:p>
            <a:r>
              <a:rPr lang="en-US" dirty="0">
                <a:solidFill>
                  <a:schemeClr val="bg1"/>
                </a:solidFill>
              </a:rPr>
              <a:t>G &amp; S</a:t>
            </a:r>
          </a:p>
        </p:txBody>
      </p:sp>
      <p:sp>
        <p:nvSpPr>
          <p:cNvPr id="12" name="TextBox 11">
            <a:extLst>
              <a:ext uri="{FF2B5EF4-FFF2-40B4-BE49-F238E27FC236}">
                <a16:creationId xmlns:a16="http://schemas.microsoft.com/office/drawing/2014/main" id="{EC0A80D3-F479-4FCF-B64C-349498146D81}"/>
              </a:ext>
            </a:extLst>
          </p:cNvPr>
          <p:cNvSpPr txBox="1"/>
          <p:nvPr/>
        </p:nvSpPr>
        <p:spPr>
          <a:xfrm rot="5400000">
            <a:off x="5004849" y="5121964"/>
            <a:ext cx="1518335" cy="324906"/>
          </a:xfrm>
          <a:prstGeom prst="rect">
            <a:avLst/>
          </a:prstGeom>
          <a:noFill/>
        </p:spPr>
        <p:txBody>
          <a:bodyPr wrap="none" rtlCol="0">
            <a:spAutoFit/>
          </a:bodyPr>
          <a:lstStyle/>
          <a:p>
            <a:r>
              <a:rPr lang="en-US" dirty="0">
                <a:solidFill>
                  <a:schemeClr val="bg1"/>
                </a:solidFill>
              </a:rPr>
              <a:t>Factors of Prod.</a:t>
            </a:r>
          </a:p>
        </p:txBody>
      </p:sp>
      <p:sp>
        <p:nvSpPr>
          <p:cNvPr id="13" name="TextBox 12">
            <a:extLst>
              <a:ext uri="{FF2B5EF4-FFF2-40B4-BE49-F238E27FC236}">
                <a16:creationId xmlns:a16="http://schemas.microsoft.com/office/drawing/2014/main" id="{2580B5D9-EB00-4EC6-A678-0B935C858544}"/>
              </a:ext>
            </a:extLst>
          </p:cNvPr>
          <p:cNvSpPr txBox="1"/>
          <p:nvPr/>
        </p:nvSpPr>
        <p:spPr>
          <a:xfrm rot="5400000">
            <a:off x="4173731" y="2448144"/>
            <a:ext cx="776460" cy="324906"/>
          </a:xfrm>
          <a:prstGeom prst="rect">
            <a:avLst/>
          </a:prstGeom>
          <a:noFill/>
        </p:spPr>
        <p:txBody>
          <a:bodyPr wrap="none" rtlCol="0">
            <a:spAutoFit/>
          </a:bodyPr>
          <a:lstStyle/>
          <a:p>
            <a:r>
              <a:rPr lang="en-US" dirty="0">
                <a:solidFill>
                  <a:schemeClr val="bg1"/>
                </a:solidFill>
              </a:rPr>
              <a:t>Money</a:t>
            </a:r>
          </a:p>
        </p:txBody>
      </p:sp>
      <p:sp>
        <p:nvSpPr>
          <p:cNvPr id="18" name="TextBox 17">
            <a:extLst>
              <a:ext uri="{FF2B5EF4-FFF2-40B4-BE49-F238E27FC236}">
                <a16:creationId xmlns:a16="http://schemas.microsoft.com/office/drawing/2014/main" id="{CCF5CFB4-356C-4BB2-95AD-2DB5509CFEC4}"/>
              </a:ext>
            </a:extLst>
          </p:cNvPr>
          <p:cNvSpPr txBox="1"/>
          <p:nvPr/>
        </p:nvSpPr>
        <p:spPr>
          <a:xfrm rot="5400000">
            <a:off x="4345186" y="4751027"/>
            <a:ext cx="776460" cy="324906"/>
          </a:xfrm>
          <a:prstGeom prst="rect">
            <a:avLst/>
          </a:prstGeom>
          <a:noFill/>
        </p:spPr>
        <p:txBody>
          <a:bodyPr wrap="none" rtlCol="0">
            <a:spAutoFit/>
          </a:bodyPr>
          <a:lstStyle/>
          <a:p>
            <a:r>
              <a:rPr lang="en-US" dirty="0">
                <a:solidFill>
                  <a:schemeClr val="bg1"/>
                </a:solidFill>
              </a:rPr>
              <a:t>Money</a:t>
            </a:r>
          </a:p>
        </p:txBody>
      </p:sp>
      <p:sp>
        <p:nvSpPr>
          <p:cNvPr id="9" name="TextBox 8">
            <a:extLst>
              <a:ext uri="{FF2B5EF4-FFF2-40B4-BE49-F238E27FC236}">
                <a16:creationId xmlns:a16="http://schemas.microsoft.com/office/drawing/2014/main" id="{85FE156A-215E-4907-91CB-4F127075063B}"/>
              </a:ext>
            </a:extLst>
          </p:cNvPr>
          <p:cNvSpPr txBox="1"/>
          <p:nvPr/>
        </p:nvSpPr>
        <p:spPr>
          <a:xfrm>
            <a:off x="2504531" y="143717"/>
            <a:ext cx="6520238" cy="523220"/>
          </a:xfrm>
          <a:prstGeom prst="rect">
            <a:avLst/>
          </a:prstGeom>
          <a:noFill/>
        </p:spPr>
        <p:txBody>
          <a:bodyPr wrap="square" rtlCol="0">
            <a:spAutoFit/>
          </a:bodyPr>
          <a:lstStyle/>
          <a:p>
            <a:r>
              <a:rPr lang="en-US" sz="2800" dirty="0"/>
              <a:t>Expansionary Fiscal Policy (decrease taxes)</a:t>
            </a:r>
          </a:p>
        </p:txBody>
      </p:sp>
      <p:sp>
        <p:nvSpPr>
          <p:cNvPr id="19" name="Arrow: Down 18">
            <a:extLst>
              <a:ext uri="{FF2B5EF4-FFF2-40B4-BE49-F238E27FC236}">
                <a16:creationId xmlns:a16="http://schemas.microsoft.com/office/drawing/2014/main" id="{E3BF3A1D-7680-44D2-BCB5-393F5B6B7579}"/>
              </a:ext>
            </a:extLst>
          </p:cNvPr>
          <p:cNvSpPr/>
          <p:nvPr/>
        </p:nvSpPr>
        <p:spPr>
          <a:xfrm>
            <a:off x="2289944" y="3081350"/>
            <a:ext cx="365333" cy="659479"/>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22225">
                <a:solidFill>
                  <a:schemeClr val="accent2"/>
                </a:solidFill>
                <a:prstDash val="solid"/>
              </a:ln>
              <a:solidFill>
                <a:srgbClr val="FF0000"/>
              </a:solidFill>
            </a:endParaRPr>
          </a:p>
        </p:txBody>
      </p:sp>
    </p:spTree>
    <p:extLst>
      <p:ext uri="{BB962C8B-B14F-4D97-AF65-F5344CB8AC3E}">
        <p14:creationId xmlns:p14="http://schemas.microsoft.com/office/powerpoint/2010/main" val="1339232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8"/>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6" presetClass="emph" presetSubtype="0" fill="hold" grpId="0" nodeType="clickEffect">
                                  <p:stCondLst>
                                    <p:cond delay="0"/>
                                  </p:stCondLst>
                                  <p:childTnLst>
                                    <p:animScale>
                                      <p:cBhvr>
                                        <p:cTn id="14" dur="2000" fill="hold"/>
                                        <p:tgtEl>
                                          <p:spTgt spid="4"/>
                                        </p:tgtEl>
                                      </p:cBhvr>
                                      <p:by x="150000" y="150000"/>
                                    </p:animScale>
                                  </p:childTnLst>
                                </p:cTn>
                              </p:par>
                            </p:childTnLst>
                          </p:cTn>
                        </p:par>
                      </p:childTnLst>
                    </p:cTn>
                  </p:par>
                  <p:par>
                    <p:cTn id="15" fill="hold">
                      <p:stCondLst>
                        <p:cond delay="indefinite"/>
                      </p:stCondLst>
                      <p:childTnLst>
                        <p:par>
                          <p:cTn id="16" fill="hold">
                            <p:stCondLst>
                              <p:cond delay="0"/>
                            </p:stCondLst>
                            <p:childTnLst>
                              <p:par>
                                <p:cTn id="17" presetID="6" presetClass="emph" presetSubtype="0" fill="hold" grpId="0" nodeType="clickEffect">
                                  <p:stCondLst>
                                    <p:cond delay="0"/>
                                  </p:stCondLst>
                                  <p:childTnLst>
                                    <p:animScale>
                                      <p:cBhvr>
                                        <p:cTn id="18" dur="2000" fill="hold"/>
                                        <p:tgtEl>
                                          <p:spTgt spid="35"/>
                                        </p:tgtEl>
                                      </p:cBhvr>
                                      <p:by x="150000" y="150000"/>
                                    </p:animScale>
                                  </p:childTnLst>
                                </p:cTn>
                              </p:par>
                            </p:childTnLst>
                          </p:cTn>
                        </p:par>
                      </p:childTnLst>
                    </p:cTn>
                  </p:par>
                  <p:par>
                    <p:cTn id="19" fill="hold">
                      <p:stCondLst>
                        <p:cond delay="indefinite"/>
                      </p:stCondLst>
                      <p:childTnLst>
                        <p:par>
                          <p:cTn id="20" fill="hold">
                            <p:stCondLst>
                              <p:cond delay="0"/>
                            </p:stCondLst>
                            <p:childTnLst>
                              <p:par>
                                <p:cTn id="21" presetID="6" presetClass="emph" presetSubtype="0" fill="hold" grpId="0" nodeType="clickEffect">
                                  <p:stCondLst>
                                    <p:cond delay="0"/>
                                  </p:stCondLst>
                                  <p:childTnLst>
                                    <p:animScale>
                                      <p:cBhvr>
                                        <p:cTn id="22" dur="2000" fill="hold"/>
                                        <p:tgtEl>
                                          <p:spTgt spid="36"/>
                                        </p:tgtEl>
                                      </p:cBhvr>
                                      <p:by x="150000" y="150000"/>
                                    </p:animScale>
                                  </p:childTnLst>
                                </p:cTn>
                              </p:par>
                            </p:childTnLst>
                          </p:cTn>
                        </p:par>
                      </p:childTnLst>
                    </p:cTn>
                  </p:par>
                  <p:par>
                    <p:cTn id="23" fill="hold">
                      <p:stCondLst>
                        <p:cond delay="indefinite"/>
                      </p:stCondLst>
                      <p:childTnLst>
                        <p:par>
                          <p:cTn id="24" fill="hold">
                            <p:stCondLst>
                              <p:cond delay="0"/>
                            </p:stCondLst>
                            <p:childTnLst>
                              <p:par>
                                <p:cTn id="25" presetID="6" presetClass="emph" presetSubtype="0" fill="hold" grpId="0" nodeType="clickEffect">
                                  <p:stCondLst>
                                    <p:cond delay="0"/>
                                  </p:stCondLst>
                                  <p:childTnLst>
                                    <p:animScale>
                                      <p:cBhvr>
                                        <p:cTn id="26" dur="2000" fill="hold"/>
                                        <p:tgtEl>
                                          <p:spTgt spid="24"/>
                                        </p:tgtEl>
                                      </p:cBhvr>
                                      <p:by x="150000" y="150000"/>
                                    </p:animScale>
                                  </p:childTnLst>
                                </p:cTn>
                              </p:par>
                            </p:childTnLst>
                          </p:cTn>
                        </p:par>
                      </p:childTnLst>
                    </p:cTn>
                  </p:par>
                  <p:par>
                    <p:cTn id="27" fill="hold">
                      <p:stCondLst>
                        <p:cond delay="indefinite"/>
                      </p:stCondLst>
                      <p:childTnLst>
                        <p:par>
                          <p:cTn id="28" fill="hold">
                            <p:stCondLst>
                              <p:cond delay="0"/>
                            </p:stCondLst>
                            <p:childTnLst>
                              <p:par>
                                <p:cTn id="29" presetID="6" presetClass="emph" presetSubtype="0" fill="hold" grpId="0" nodeType="clickEffect">
                                  <p:stCondLst>
                                    <p:cond delay="0"/>
                                  </p:stCondLst>
                                  <p:childTnLst>
                                    <p:animScale>
                                      <p:cBhvr>
                                        <p:cTn id="30" dur="2000" fill="hold"/>
                                        <p:tgtEl>
                                          <p:spTgt spid="3"/>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P spid="24" grpId="0"/>
      <p:bldP spid="3" grpId="0"/>
      <p:bldP spid="35" grpId="0"/>
      <p:bldP spid="36" grpId="0"/>
      <p:bldP spid="19"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0EBB080A-7B1C-4FF7-94E9-0DDCFCF17F46}"/>
              </a:ext>
            </a:extLst>
          </p:cNvPr>
          <p:cNvSpPr/>
          <p:nvPr/>
        </p:nvSpPr>
        <p:spPr>
          <a:xfrm>
            <a:off x="4266754" y="874808"/>
            <a:ext cx="1856329" cy="10924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p>
        </p:txBody>
      </p:sp>
      <p:sp>
        <p:nvSpPr>
          <p:cNvPr id="25" name="Arrow: Up 24">
            <a:extLst>
              <a:ext uri="{FF2B5EF4-FFF2-40B4-BE49-F238E27FC236}">
                <a16:creationId xmlns:a16="http://schemas.microsoft.com/office/drawing/2014/main" id="{C566B0DD-E481-4FFA-B616-DD82F7AB3132}"/>
              </a:ext>
            </a:extLst>
          </p:cNvPr>
          <p:cNvSpPr/>
          <p:nvPr/>
        </p:nvSpPr>
        <p:spPr>
          <a:xfrm>
            <a:off x="4240972" y="1967265"/>
            <a:ext cx="641980" cy="125969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Arrow: Down 26">
            <a:extLst>
              <a:ext uri="{FF2B5EF4-FFF2-40B4-BE49-F238E27FC236}">
                <a16:creationId xmlns:a16="http://schemas.microsoft.com/office/drawing/2014/main" id="{1F11E1E3-5CD1-4B93-AF18-3EDAF0EA5930}"/>
              </a:ext>
            </a:extLst>
          </p:cNvPr>
          <p:cNvSpPr/>
          <p:nvPr/>
        </p:nvSpPr>
        <p:spPr>
          <a:xfrm>
            <a:off x="5394731" y="2048186"/>
            <a:ext cx="641979" cy="11787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0C6FF822-BF39-491B-945D-706E8773B18E}"/>
              </a:ext>
            </a:extLst>
          </p:cNvPr>
          <p:cNvSpPr/>
          <p:nvPr/>
        </p:nvSpPr>
        <p:spPr>
          <a:xfrm>
            <a:off x="212481" y="3332160"/>
            <a:ext cx="1856329" cy="10924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Households</a:t>
            </a:r>
          </a:p>
        </p:txBody>
      </p:sp>
      <p:sp>
        <p:nvSpPr>
          <p:cNvPr id="5" name="Rectangle 4">
            <a:extLst>
              <a:ext uri="{FF2B5EF4-FFF2-40B4-BE49-F238E27FC236}">
                <a16:creationId xmlns:a16="http://schemas.microsoft.com/office/drawing/2014/main" id="{03BAB7D4-1148-45F3-9788-D38567B1A885}"/>
              </a:ext>
            </a:extLst>
          </p:cNvPr>
          <p:cNvSpPr/>
          <p:nvPr/>
        </p:nvSpPr>
        <p:spPr>
          <a:xfrm>
            <a:off x="8420290" y="3332160"/>
            <a:ext cx="1856329" cy="10924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Businesses</a:t>
            </a:r>
          </a:p>
        </p:txBody>
      </p:sp>
      <p:sp>
        <p:nvSpPr>
          <p:cNvPr id="7" name="Rectangle 6">
            <a:extLst>
              <a:ext uri="{FF2B5EF4-FFF2-40B4-BE49-F238E27FC236}">
                <a16:creationId xmlns:a16="http://schemas.microsoft.com/office/drawing/2014/main" id="{F3EFA61A-1E7C-4DB0-BD5A-CF4DBE41A05E}"/>
              </a:ext>
            </a:extLst>
          </p:cNvPr>
          <p:cNvSpPr/>
          <p:nvPr/>
        </p:nvSpPr>
        <p:spPr>
          <a:xfrm>
            <a:off x="4266754" y="5522465"/>
            <a:ext cx="1856329" cy="10924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Factor Market</a:t>
            </a:r>
          </a:p>
        </p:txBody>
      </p:sp>
      <p:sp>
        <p:nvSpPr>
          <p:cNvPr id="8" name="Rectangle 7">
            <a:extLst>
              <a:ext uri="{FF2B5EF4-FFF2-40B4-BE49-F238E27FC236}">
                <a16:creationId xmlns:a16="http://schemas.microsoft.com/office/drawing/2014/main" id="{7A548C95-2A0E-44FF-8FF6-4F74F2F8E525}"/>
              </a:ext>
            </a:extLst>
          </p:cNvPr>
          <p:cNvSpPr/>
          <p:nvPr/>
        </p:nvSpPr>
        <p:spPr>
          <a:xfrm>
            <a:off x="4198431" y="3332160"/>
            <a:ext cx="1856329" cy="10924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Government</a:t>
            </a:r>
          </a:p>
        </p:txBody>
      </p:sp>
      <p:sp>
        <p:nvSpPr>
          <p:cNvPr id="14" name="Arrow: Bent-Up 13">
            <a:extLst>
              <a:ext uri="{FF2B5EF4-FFF2-40B4-BE49-F238E27FC236}">
                <a16:creationId xmlns:a16="http://schemas.microsoft.com/office/drawing/2014/main" id="{68388F7E-8467-4531-A9FD-724B0FE9EB1F}"/>
              </a:ext>
            </a:extLst>
          </p:cNvPr>
          <p:cNvSpPr/>
          <p:nvPr/>
        </p:nvSpPr>
        <p:spPr>
          <a:xfrm>
            <a:off x="6362859" y="4529815"/>
            <a:ext cx="4073610" cy="2085107"/>
          </a:xfrm>
          <a:prstGeom prst="bentUpArrow">
            <a:avLst>
              <a:gd name="adj1" fmla="val 17426"/>
              <a:gd name="adj2" fmla="val 18596"/>
              <a:gd name="adj3" fmla="val 2422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Bent-Up 14">
            <a:extLst>
              <a:ext uri="{FF2B5EF4-FFF2-40B4-BE49-F238E27FC236}">
                <a16:creationId xmlns:a16="http://schemas.microsoft.com/office/drawing/2014/main" id="{07969B10-915B-4C5B-ABA0-65D2840FAB6F}"/>
              </a:ext>
            </a:extLst>
          </p:cNvPr>
          <p:cNvSpPr/>
          <p:nvPr/>
        </p:nvSpPr>
        <p:spPr>
          <a:xfrm rot="10800000">
            <a:off x="275648" y="874808"/>
            <a:ext cx="3895712" cy="2457351"/>
          </a:xfrm>
          <a:prstGeom prst="bentUpArrow">
            <a:avLst>
              <a:gd name="adj1" fmla="val 17426"/>
              <a:gd name="adj2" fmla="val 15450"/>
              <a:gd name="adj3" fmla="val 2796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Bent-Up 15">
            <a:extLst>
              <a:ext uri="{FF2B5EF4-FFF2-40B4-BE49-F238E27FC236}">
                <a16:creationId xmlns:a16="http://schemas.microsoft.com/office/drawing/2014/main" id="{0E50F721-46B6-4898-BB97-DEF0675A8788}"/>
              </a:ext>
            </a:extLst>
          </p:cNvPr>
          <p:cNvSpPr/>
          <p:nvPr/>
        </p:nvSpPr>
        <p:spPr>
          <a:xfrm rot="5400000">
            <a:off x="1112164" y="3693298"/>
            <a:ext cx="2222677" cy="3895712"/>
          </a:xfrm>
          <a:prstGeom prst="bentUpArrow">
            <a:avLst>
              <a:gd name="adj1" fmla="val 1742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Bent-Up 16">
            <a:extLst>
              <a:ext uri="{FF2B5EF4-FFF2-40B4-BE49-F238E27FC236}">
                <a16:creationId xmlns:a16="http://schemas.microsoft.com/office/drawing/2014/main" id="{FD0A7AC3-0A1D-4E18-AB5A-075A8D8CEF7D}"/>
              </a:ext>
            </a:extLst>
          </p:cNvPr>
          <p:cNvSpPr/>
          <p:nvPr/>
        </p:nvSpPr>
        <p:spPr>
          <a:xfrm rot="16200000">
            <a:off x="7010423" y="-54708"/>
            <a:ext cx="2489723" cy="4073612"/>
          </a:xfrm>
          <a:prstGeom prst="bentUpArrow">
            <a:avLst>
              <a:gd name="adj1" fmla="val 1742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Bent-Up 19">
            <a:extLst>
              <a:ext uri="{FF2B5EF4-FFF2-40B4-BE49-F238E27FC236}">
                <a16:creationId xmlns:a16="http://schemas.microsoft.com/office/drawing/2014/main" id="{67FF0F66-9FFF-4773-B814-0960934C470A}"/>
              </a:ext>
            </a:extLst>
          </p:cNvPr>
          <p:cNvSpPr/>
          <p:nvPr/>
        </p:nvSpPr>
        <p:spPr>
          <a:xfrm rot="16200000" flipH="1">
            <a:off x="6964421" y="3783872"/>
            <a:ext cx="1712860" cy="3204746"/>
          </a:xfrm>
          <a:prstGeom prst="bentUpArrow">
            <a:avLst>
              <a:gd name="adj1" fmla="val 26402"/>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Bent-Up 20">
            <a:extLst>
              <a:ext uri="{FF2B5EF4-FFF2-40B4-BE49-F238E27FC236}">
                <a16:creationId xmlns:a16="http://schemas.microsoft.com/office/drawing/2014/main" id="{A1CB1B2E-F81E-425B-AE39-445CF85D0155}"/>
              </a:ext>
            </a:extLst>
          </p:cNvPr>
          <p:cNvSpPr/>
          <p:nvPr/>
        </p:nvSpPr>
        <p:spPr>
          <a:xfrm rot="10800000" flipH="1">
            <a:off x="6218478" y="1653013"/>
            <a:ext cx="3382644" cy="1626545"/>
          </a:xfrm>
          <a:prstGeom prst="bentUpArrow">
            <a:avLst>
              <a:gd name="adj1" fmla="val 31552"/>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Up 21">
            <a:extLst>
              <a:ext uri="{FF2B5EF4-FFF2-40B4-BE49-F238E27FC236}">
                <a16:creationId xmlns:a16="http://schemas.microsoft.com/office/drawing/2014/main" id="{502169AA-D807-4606-8D34-2EFC097E7550}"/>
              </a:ext>
            </a:extLst>
          </p:cNvPr>
          <p:cNvSpPr/>
          <p:nvPr/>
        </p:nvSpPr>
        <p:spPr>
          <a:xfrm flipH="1">
            <a:off x="814498" y="4529815"/>
            <a:ext cx="3380066" cy="1416146"/>
          </a:xfrm>
          <a:prstGeom prst="bentUpArrow">
            <a:avLst>
              <a:gd name="adj1" fmla="val 3228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Bent-Up 22">
            <a:extLst>
              <a:ext uri="{FF2B5EF4-FFF2-40B4-BE49-F238E27FC236}">
                <a16:creationId xmlns:a16="http://schemas.microsoft.com/office/drawing/2014/main" id="{003EDCA1-265C-4107-9FAF-7167E61898B9}"/>
              </a:ext>
            </a:extLst>
          </p:cNvPr>
          <p:cNvSpPr/>
          <p:nvPr/>
        </p:nvSpPr>
        <p:spPr>
          <a:xfrm rot="5400000" flipH="1">
            <a:off x="1799678" y="825333"/>
            <a:ext cx="1824800" cy="2964971"/>
          </a:xfrm>
          <a:prstGeom prst="bentUpArrow">
            <a:avLst>
              <a:gd name="adj1" fmla="val 28069"/>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Arrow: Up 25">
            <a:extLst>
              <a:ext uri="{FF2B5EF4-FFF2-40B4-BE49-F238E27FC236}">
                <a16:creationId xmlns:a16="http://schemas.microsoft.com/office/drawing/2014/main" id="{52346303-9FCB-4B3E-954A-FEDB677D5F52}"/>
              </a:ext>
            </a:extLst>
          </p:cNvPr>
          <p:cNvSpPr/>
          <p:nvPr/>
        </p:nvSpPr>
        <p:spPr>
          <a:xfrm>
            <a:off x="5412781" y="4424616"/>
            <a:ext cx="641980" cy="109784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Arrow: Down 27">
            <a:extLst>
              <a:ext uri="{FF2B5EF4-FFF2-40B4-BE49-F238E27FC236}">
                <a16:creationId xmlns:a16="http://schemas.microsoft.com/office/drawing/2014/main" id="{A958FAD5-C2C4-4377-90CB-840C71394F3E}"/>
              </a:ext>
            </a:extLst>
          </p:cNvPr>
          <p:cNvSpPr/>
          <p:nvPr/>
        </p:nvSpPr>
        <p:spPr>
          <a:xfrm>
            <a:off x="4387286" y="4462382"/>
            <a:ext cx="641979" cy="106008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Arrow: Right 28">
            <a:extLst>
              <a:ext uri="{FF2B5EF4-FFF2-40B4-BE49-F238E27FC236}">
                <a16:creationId xmlns:a16="http://schemas.microsoft.com/office/drawing/2014/main" id="{97DFEF9F-6388-4565-9753-E65E5D86E3D5}"/>
              </a:ext>
            </a:extLst>
          </p:cNvPr>
          <p:cNvSpPr/>
          <p:nvPr/>
        </p:nvSpPr>
        <p:spPr>
          <a:xfrm>
            <a:off x="6218478" y="3882433"/>
            <a:ext cx="2154757" cy="6473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Government Services</a:t>
            </a:r>
          </a:p>
        </p:txBody>
      </p:sp>
      <p:sp>
        <p:nvSpPr>
          <p:cNvPr id="30" name="Arrow: Right 29">
            <a:extLst>
              <a:ext uri="{FF2B5EF4-FFF2-40B4-BE49-F238E27FC236}">
                <a16:creationId xmlns:a16="http://schemas.microsoft.com/office/drawing/2014/main" id="{495BAFD6-7BFB-46BA-9062-065EB1B49C2B}"/>
              </a:ext>
            </a:extLst>
          </p:cNvPr>
          <p:cNvSpPr/>
          <p:nvPr/>
        </p:nvSpPr>
        <p:spPr>
          <a:xfrm>
            <a:off x="2115865" y="3248539"/>
            <a:ext cx="2045829" cy="6473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Taxes</a:t>
            </a:r>
          </a:p>
        </p:txBody>
      </p:sp>
      <p:sp>
        <p:nvSpPr>
          <p:cNvPr id="31" name="Arrow: Left 30">
            <a:extLst>
              <a:ext uri="{FF2B5EF4-FFF2-40B4-BE49-F238E27FC236}">
                <a16:creationId xmlns:a16="http://schemas.microsoft.com/office/drawing/2014/main" id="{E71A66D6-2864-4918-B6FF-DCC96735A911}"/>
              </a:ext>
            </a:extLst>
          </p:cNvPr>
          <p:cNvSpPr/>
          <p:nvPr/>
        </p:nvSpPr>
        <p:spPr>
          <a:xfrm>
            <a:off x="2088793" y="3812351"/>
            <a:ext cx="2082566" cy="63389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Government Services</a:t>
            </a:r>
          </a:p>
        </p:txBody>
      </p:sp>
      <p:sp>
        <p:nvSpPr>
          <p:cNvPr id="32" name="Arrow: Left 31">
            <a:extLst>
              <a:ext uri="{FF2B5EF4-FFF2-40B4-BE49-F238E27FC236}">
                <a16:creationId xmlns:a16="http://schemas.microsoft.com/office/drawing/2014/main" id="{55CC3DA5-DDBE-4FFA-8939-8895B81C74F2}"/>
              </a:ext>
            </a:extLst>
          </p:cNvPr>
          <p:cNvSpPr/>
          <p:nvPr/>
        </p:nvSpPr>
        <p:spPr>
          <a:xfrm>
            <a:off x="6123083" y="3388803"/>
            <a:ext cx="2250152" cy="63389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Taxes</a:t>
            </a:r>
          </a:p>
        </p:txBody>
      </p:sp>
      <p:sp>
        <p:nvSpPr>
          <p:cNvPr id="2" name="TextBox 1">
            <a:extLst>
              <a:ext uri="{FF2B5EF4-FFF2-40B4-BE49-F238E27FC236}">
                <a16:creationId xmlns:a16="http://schemas.microsoft.com/office/drawing/2014/main" id="{F0359A9A-561E-43D4-830B-DC906A837F25}"/>
              </a:ext>
            </a:extLst>
          </p:cNvPr>
          <p:cNvSpPr txBox="1"/>
          <p:nvPr/>
        </p:nvSpPr>
        <p:spPr>
          <a:xfrm>
            <a:off x="401315" y="6179264"/>
            <a:ext cx="3408466" cy="339926"/>
          </a:xfrm>
          <a:prstGeom prst="rect">
            <a:avLst/>
          </a:prstGeom>
          <a:noFill/>
        </p:spPr>
        <p:txBody>
          <a:bodyPr wrap="none" rtlCol="0">
            <a:spAutoFit/>
          </a:bodyPr>
          <a:lstStyle/>
          <a:p>
            <a:r>
              <a:rPr lang="en-US" dirty="0">
                <a:solidFill>
                  <a:schemeClr val="bg1"/>
                </a:solidFill>
              </a:rPr>
              <a:t>Land, Labor, Capital, Entrepreneurship</a:t>
            </a:r>
          </a:p>
        </p:txBody>
      </p:sp>
      <p:sp>
        <p:nvSpPr>
          <p:cNvPr id="24" name="TextBox 23">
            <a:extLst>
              <a:ext uri="{FF2B5EF4-FFF2-40B4-BE49-F238E27FC236}">
                <a16:creationId xmlns:a16="http://schemas.microsoft.com/office/drawing/2014/main" id="{79D84759-410F-402D-B285-4542BD01A174}"/>
              </a:ext>
            </a:extLst>
          </p:cNvPr>
          <p:cNvSpPr txBox="1"/>
          <p:nvPr/>
        </p:nvSpPr>
        <p:spPr>
          <a:xfrm>
            <a:off x="6431181" y="6242675"/>
            <a:ext cx="3408466" cy="339926"/>
          </a:xfrm>
          <a:prstGeom prst="rect">
            <a:avLst/>
          </a:prstGeom>
          <a:noFill/>
        </p:spPr>
        <p:txBody>
          <a:bodyPr wrap="none" rtlCol="0">
            <a:spAutoFit/>
          </a:bodyPr>
          <a:lstStyle/>
          <a:p>
            <a:r>
              <a:rPr lang="en-US" dirty="0">
                <a:solidFill>
                  <a:schemeClr val="bg1"/>
                </a:solidFill>
              </a:rPr>
              <a:t>Land, Labor, Capital, Entrepreneurship</a:t>
            </a:r>
          </a:p>
        </p:txBody>
      </p:sp>
      <p:sp>
        <p:nvSpPr>
          <p:cNvPr id="3" name="TextBox 2">
            <a:extLst>
              <a:ext uri="{FF2B5EF4-FFF2-40B4-BE49-F238E27FC236}">
                <a16:creationId xmlns:a16="http://schemas.microsoft.com/office/drawing/2014/main" id="{E5100D7A-777A-4DB7-B8B7-9EA6F65596C8}"/>
              </a:ext>
            </a:extLst>
          </p:cNvPr>
          <p:cNvSpPr txBox="1"/>
          <p:nvPr/>
        </p:nvSpPr>
        <p:spPr>
          <a:xfrm>
            <a:off x="1140646" y="5522465"/>
            <a:ext cx="2440856" cy="339926"/>
          </a:xfrm>
          <a:prstGeom prst="rect">
            <a:avLst/>
          </a:prstGeom>
          <a:noFill/>
        </p:spPr>
        <p:txBody>
          <a:bodyPr wrap="none" rtlCol="0">
            <a:spAutoFit/>
          </a:bodyPr>
          <a:lstStyle/>
          <a:p>
            <a:r>
              <a:rPr lang="en-US" dirty="0">
                <a:solidFill>
                  <a:schemeClr val="bg1"/>
                </a:solidFill>
              </a:rPr>
              <a:t>Rent, wages, interest, profit</a:t>
            </a:r>
          </a:p>
        </p:txBody>
      </p:sp>
      <p:sp>
        <p:nvSpPr>
          <p:cNvPr id="33" name="TextBox 32">
            <a:extLst>
              <a:ext uri="{FF2B5EF4-FFF2-40B4-BE49-F238E27FC236}">
                <a16:creationId xmlns:a16="http://schemas.microsoft.com/office/drawing/2014/main" id="{F3E7F3EA-FCED-40AE-BF88-4561B4168A7F}"/>
              </a:ext>
            </a:extLst>
          </p:cNvPr>
          <p:cNvSpPr txBox="1"/>
          <p:nvPr/>
        </p:nvSpPr>
        <p:spPr>
          <a:xfrm>
            <a:off x="6750884" y="5755693"/>
            <a:ext cx="2440856" cy="339926"/>
          </a:xfrm>
          <a:prstGeom prst="rect">
            <a:avLst/>
          </a:prstGeom>
          <a:noFill/>
        </p:spPr>
        <p:txBody>
          <a:bodyPr wrap="none" rtlCol="0">
            <a:spAutoFit/>
          </a:bodyPr>
          <a:lstStyle/>
          <a:p>
            <a:r>
              <a:rPr lang="en-US" dirty="0">
                <a:solidFill>
                  <a:schemeClr val="bg1"/>
                </a:solidFill>
              </a:rPr>
              <a:t>Rent, wages, interest, profit</a:t>
            </a:r>
          </a:p>
        </p:txBody>
      </p:sp>
      <p:sp>
        <p:nvSpPr>
          <p:cNvPr id="35" name="TextBox 34">
            <a:extLst>
              <a:ext uri="{FF2B5EF4-FFF2-40B4-BE49-F238E27FC236}">
                <a16:creationId xmlns:a16="http://schemas.microsoft.com/office/drawing/2014/main" id="{FC7B7B2D-5F6D-446A-926A-8B5A74E404CE}"/>
              </a:ext>
            </a:extLst>
          </p:cNvPr>
          <p:cNvSpPr txBox="1"/>
          <p:nvPr/>
        </p:nvSpPr>
        <p:spPr>
          <a:xfrm>
            <a:off x="1229592" y="1543769"/>
            <a:ext cx="2818107" cy="339926"/>
          </a:xfrm>
          <a:prstGeom prst="rect">
            <a:avLst/>
          </a:prstGeom>
          <a:noFill/>
        </p:spPr>
        <p:txBody>
          <a:bodyPr wrap="none" rtlCol="0">
            <a:spAutoFit/>
          </a:bodyPr>
          <a:lstStyle/>
          <a:p>
            <a:r>
              <a:rPr lang="en-US" dirty="0">
                <a:solidFill>
                  <a:schemeClr val="bg1"/>
                </a:solidFill>
              </a:rPr>
              <a:t>Payment for Goods and Services</a:t>
            </a:r>
          </a:p>
        </p:txBody>
      </p:sp>
      <p:sp>
        <p:nvSpPr>
          <p:cNvPr id="36" name="TextBox 35">
            <a:extLst>
              <a:ext uri="{FF2B5EF4-FFF2-40B4-BE49-F238E27FC236}">
                <a16:creationId xmlns:a16="http://schemas.microsoft.com/office/drawing/2014/main" id="{7441B1CA-EF2E-447A-AC97-1B1CD9D8D415}"/>
              </a:ext>
            </a:extLst>
          </p:cNvPr>
          <p:cNvSpPr txBox="1"/>
          <p:nvPr/>
        </p:nvSpPr>
        <p:spPr>
          <a:xfrm>
            <a:off x="6373633" y="1696148"/>
            <a:ext cx="2818107" cy="339926"/>
          </a:xfrm>
          <a:prstGeom prst="rect">
            <a:avLst/>
          </a:prstGeom>
          <a:noFill/>
        </p:spPr>
        <p:txBody>
          <a:bodyPr wrap="none" rtlCol="0">
            <a:spAutoFit/>
          </a:bodyPr>
          <a:lstStyle/>
          <a:p>
            <a:r>
              <a:rPr lang="en-US" dirty="0">
                <a:solidFill>
                  <a:schemeClr val="bg1"/>
                </a:solidFill>
              </a:rPr>
              <a:t>Payment for Goods and Services</a:t>
            </a:r>
          </a:p>
        </p:txBody>
      </p:sp>
      <p:sp>
        <p:nvSpPr>
          <p:cNvPr id="37" name="TextBox 36">
            <a:extLst>
              <a:ext uri="{FF2B5EF4-FFF2-40B4-BE49-F238E27FC236}">
                <a16:creationId xmlns:a16="http://schemas.microsoft.com/office/drawing/2014/main" id="{CA183F1E-6431-4B7D-846D-50241EF9A7C1}"/>
              </a:ext>
            </a:extLst>
          </p:cNvPr>
          <p:cNvSpPr txBox="1"/>
          <p:nvPr/>
        </p:nvSpPr>
        <p:spPr>
          <a:xfrm>
            <a:off x="1140646" y="866016"/>
            <a:ext cx="2298597" cy="424907"/>
          </a:xfrm>
          <a:prstGeom prst="rect">
            <a:avLst/>
          </a:prstGeom>
          <a:noFill/>
        </p:spPr>
        <p:txBody>
          <a:bodyPr wrap="none" rtlCol="0">
            <a:spAutoFit/>
          </a:bodyPr>
          <a:lstStyle/>
          <a:p>
            <a:r>
              <a:rPr lang="en-US" sz="2400" dirty="0">
                <a:solidFill>
                  <a:schemeClr val="bg1"/>
                </a:solidFill>
              </a:rPr>
              <a:t>Goods and Services</a:t>
            </a:r>
          </a:p>
        </p:txBody>
      </p:sp>
      <p:sp>
        <p:nvSpPr>
          <p:cNvPr id="38" name="TextBox 37">
            <a:extLst>
              <a:ext uri="{FF2B5EF4-FFF2-40B4-BE49-F238E27FC236}">
                <a16:creationId xmlns:a16="http://schemas.microsoft.com/office/drawing/2014/main" id="{A8793EA0-7D85-40BB-9896-F9B51E58D6E5}"/>
              </a:ext>
            </a:extLst>
          </p:cNvPr>
          <p:cNvSpPr txBox="1"/>
          <p:nvPr/>
        </p:nvSpPr>
        <p:spPr>
          <a:xfrm>
            <a:off x="7124627" y="961029"/>
            <a:ext cx="2298597" cy="424907"/>
          </a:xfrm>
          <a:prstGeom prst="rect">
            <a:avLst/>
          </a:prstGeom>
          <a:noFill/>
        </p:spPr>
        <p:txBody>
          <a:bodyPr wrap="none" rtlCol="0">
            <a:spAutoFit/>
          </a:bodyPr>
          <a:lstStyle/>
          <a:p>
            <a:r>
              <a:rPr lang="en-US" sz="2400" dirty="0">
                <a:solidFill>
                  <a:schemeClr val="bg1"/>
                </a:solidFill>
              </a:rPr>
              <a:t>Goods and Services</a:t>
            </a:r>
          </a:p>
        </p:txBody>
      </p:sp>
      <p:sp>
        <p:nvSpPr>
          <p:cNvPr id="39" name="TextBox 38">
            <a:extLst>
              <a:ext uri="{FF2B5EF4-FFF2-40B4-BE49-F238E27FC236}">
                <a16:creationId xmlns:a16="http://schemas.microsoft.com/office/drawing/2014/main" id="{FEF78509-3739-47F7-8A63-A55AA9B486B2}"/>
              </a:ext>
            </a:extLst>
          </p:cNvPr>
          <p:cNvSpPr txBox="1"/>
          <p:nvPr/>
        </p:nvSpPr>
        <p:spPr>
          <a:xfrm>
            <a:off x="4161694" y="954251"/>
            <a:ext cx="2026494" cy="878141"/>
          </a:xfrm>
          <a:prstGeom prst="rect">
            <a:avLst/>
          </a:prstGeom>
          <a:noFill/>
        </p:spPr>
        <p:txBody>
          <a:bodyPr wrap="square">
            <a:spAutoFit/>
          </a:bodyPr>
          <a:lstStyle/>
          <a:p>
            <a:pPr algn="ctr"/>
            <a:r>
              <a:rPr lang="en-US" sz="2800" dirty="0">
                <a:solidFill>
                  <a:schemeClr val="bg1"/>
                </a:solidFill>
              </a:rPr>
              <a:t>Product Market</a:t>
            </a:r>
          </a:p>
        </p:txBody>
      </p:sp>
      <p:sp>
        <p:nvSpPr>
          <p:cNvPr id="11" name="TextBox 10">
            <a:extLst>
              <a:ext uri="{FF2B5EF4-FFF2-40B4-BE49-F238E27FC236}">
                <a16:creationId xmlns:a16="http://schemas.microsoft.com/office/drawing/2014/main" id="{4DF48042-5994-4C76-93AC-8F70018784A6}"/>
              </a:ext>
            </a:extLst>
          </p:cNvPr>
          <p:cNvSpPr txBox="1"/>
          <p:nvPr/>
        </p:nvSpPr>
        <p:spPr>
          <a:xfrm rot="5185239">
            <a:off x="5393941" y="2363852"/>
            <a:ext cx="643558" cy="324906"/>
          </a:xfrm>
          <a:prstGeom prst="rect">
            <a:avLst/>
          </a:prstGeom>
          <a:noFill/>
        </p:spPr>
        <p:txBody>
          <a:bodyPr wrap="none" rtlCol="0">
            <a:spAutoFit/>
          </a:bodyPr>
          <a:lstStyle/>
          <a:p>
            <a:r>
              <a:rPr lang="en-US" dirty="0">
                <a:solidFill>
                  <a:schemeClr val="bg1"/>
                </a:solidFill>
              </a:rPr>
              <a:t>G &amp; S</a:t>
            </a:r>
          </a:p>
        </p:txBody>
      </p:sp>
      <p:sp>
        <p:nvSpPr>
          <p:cNvPr id="12" name="TextBox 11">
            <a:extLst>
              <a:ext uri="{FF2B5EF4-FFF2-40B4-BE49-F238E27FC236}">
                <a16:creationId xmlns:a16="http://schemas.microsoft.com/office/drawing/2014/main" id="{EC0A80D3-F479-4FCF-B64C-349498146D81}"/>
              </a:ext>
            </a:extLst>
          </p:cNvPr>
          <p:cNvSpPr txBox="1"/>
          <p:nvPr/>
        </p:nvSpPr>
        <p:spPr>
          <a:xfrm rot="5400000">
            <a:off x="5004849" y="5121964"/>
            <a:ext cx="1518335" cy="324906"/>
          </a:xfrm>
          <a:prstGeom prst="rect">
            <a:avLst/>
          </a:prstGeom>
          <a:noFill/>
        </p:spPr>
        <p:txBody>
          <a:bodyPr wrap="none" rtlCol="0">
            <a:spAutoFit/>
          </a:bodyPr>
          <a:lstStyle/>
          <a:p>
            <a:r>
              <a:rPr lang="en-US" dirty="0">
                <a:solidFill>
                  <a:schemeClr val="bg1"/>
                </a:solidFill>
              </a:rPr>
              <a:t>Factors of Prod.</a:t>
            </a:r>
          </a:p>
        </p:txBody>
      </p:sp>
      <p:sp>
        <p:nvSpPr>
          <p:cNvPr id="13" name="TextBox 12">
            <a:extLst>
              <a:ext uri="{FF2B5EF4-FFF2-40B4-BE49-F238E27FC236}">
                <a16:creationId xmlns:a16="http://schemas.microsoft.com/office/drawing/2014/main" id="{2580B5D9-EB00-4EC6-A678-0B935C858544}"/>
              </a:ext>
            </a:extLst>
          </p:cNvPr>
          <p:cNvSpPr txBox="1"/>
          <p:nvPr/>
        </p:nvSpPr>
        <p:spPr>
          <a:xfrm rot="5400000">
            <a:off x="4173731" y="2448144"/>
            <a:ext cx="776460" cy="324906"/>
          </a:xfrm>
          <a:prstGeom prst="rect">
            <a:avLst/>
          </a:prstGeom>
          <a:noFill/>
        </p:spPr>
        <p:txBody>
          <a:bodyPr wrap="none" rtlCol="0">
            <a:spAutoFit/>
          </a:bodyPr>
          <a:lstStyle/>
          <a:p>
            <a:r>
              <a:rPr lang="en-US" dirty="0">
                <a:solidFill>
                  <a:schemeClr val="bg1"/>
                </a:solidFill>
              </a:rPr>
              <a:t>Money</a:t>
            </a:r>
          </a:p>
        </p:txBody>
      </p:sp>
      <p:sp>
        <p:nvSpPr>
          <p:cNvPr id="18" name="TextBox 17">
            <a:extLst>
              <a:ext uri="{FF2B5EF4-FFF2-40B4-BE49-F238E27FC236}">
                <a16:creationId xmlns:a16="http://schemas.microsoft.com/office/drawing/2014/main" id="{CCF5CFB4-356C-4BB2-95AD-2DB5509CFEC4}"/>
              </a:ext>
            </a:extLst>
          </p:cNvPr>
          <p:cNvSpPr txBox="1"/>
          <p:nvPr/>
        </p:nvSpPr>
        <p:spPr>
          <a:xfrm rot="5400000">
            <a:off x="4345186" y="4751027"/>
            <a:ext cx="776460" cy="324906"/>
          </a:xfrm>
          <a:prstGeom prst="rect">
            <a:avLst/>
          </a:prstGeom>
          <a:noFill/>
        </p:spPr>
        <p:txBody>
          <a:bodyPr wrap="none" rtlCol="0">
            <a:spAutoFit/>
          </a:bodyPr>
          <a:lstStyle/>
          <a:p>
            <a:r>
              <a:rPr lang="en-US" dirty="0">
                <a:solidFill>
                  <a:schemeClr val="bg1"/>
                </a:solidFill>
              </a:rPr>
              <a:t>Money</a:t>
            </a:r>
          </a:p>
        </p:txBody>
      </p:sp>
      <p:sp>
        <p:nvSpPr>
          <p:cNvPr id="9" name="TextBox 8">
            <a:extLst>
              <a:ext uri="{FF2B5EF4-FFF2-40B4-BE49-F238E27FC236}">
                <a16:creationId xmlns:a16="http://schemas.microsoft.com/office/drawing/2014/main" id="{85FE156A-215E-4907-91CB-4F127075063B}"/>
              </a:ext>
            </a:extLst>
          </p:cNvPr>
          <p:cNvSpPr txBox="1"/>
          <p:nvPr/>
        </p:nvSpPr>
        <p:spPr>
          <a:xfrm>
            <a:off x="1453729" y="64303"/>
            <a:ext cx="9338707" cy="523220"/>
          </a:xfrm>
          <a:prstGeom prst="rect">
            <a:avLst/>
          </a:prstGeom>
          <a:noFill/>
        </p:spPr>
        <p:txBody>
          <a:bodyPr wrap="square" rtlCol="0">
            <a:spAutoFit/>
          </a:bodyPr>
          <a:lstStyle/>
          <a:p>
            <a:r>
              <a:rPr lang="en-US" sz="2800" dirty="0"/>
              <a:t>Expansionary Fiscal Policy (Increase Government Spending)</a:t>
            </a:r>
          </a:p>
        </p:txBody>
      </p:sp>
      <p:sp>
        <p:nvSpPr>
          <p:cNvPr id="19" name="Arrow: Down 18">
            <a:extLst>
              <a:ext uri="{FF2B5EF4-FFF2-40B4-BE49-F238E27FC236}">
                <a16:creationId xmlns:a16="http://schemas.microsoft.com/office/drawing/2014/main" id="{E3BF3A1D-7680-44D2-BCB5-393F5B6B7579}"/>
              </a:ext>
            </a:extLst>
          </p:cNvPr>
          <p:cNvSpPr/>
          <p:nvPr/>
        </p:nvSpPr>
        <p:spPr>
          <a:xfrm rot="10800000">
            <a:off x="4949877" y="2307832"/>
            <a:ext cx="365333" cy="659479"/>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22225">
                <a:solidFill>
                  <a:schemeClr val="accent2"/>
                </a:solidFill>
                <a:prstDash val="solid"/>
              </a:ln>
              <a:solidFill>
                <a:srgbClr val="FF0000"/>
              </a:solidFill>
            </a:endParaRPr>
          </a:p>
        </p:txBody>
      </p:sp>
    </p:spTree>
    <p:extLst>
      <p:ext uri="{BB962C8B-B14F-4D97-AF65-F5344CB8AC3E}">
        <p14:creationId xmlns:p14="http://schemas.microsoft.com/office/powerpoint/2010/main" val="3807052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8"/>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6" presetClass="emph" presetSubtype="0" fill="hold" grpId="0" nodeType="clickEffect">
                                  <p:stCondLst>
                                    <p:cond delay="0"/>
                                  </p:stCondLst>
                                  <p:childTnLst>
                                    <p:animScale>
                                      <p:cBhvr>
                                        <p:cTn id="14" dur="2000" fill="hold"/>
                                        <p:tgtEl>
                                          <p:spTgt spid="36"/>
                                        </p:tgtEl>
                                      </p:cBhvr>
                                      <p:by x="150000" y="150000"/>
                                    </p:animScale>
                                  </p:childTnLst>
                                </p:cTn>
                              </p:par>
                            </p:childTnLst>
                          </p:cTn>
                        </p:par>
                      </p:childTnLst>
                    </p:cTn>
                  </p:par>
                  <p:par>
                    <p:cTn id="15" fill="hold">
                      <p:stCondLst>
                        <p:cond delay="indefinite"/>
                      </p:stCondLst>
                      <p:childTnLst>
                        <p:par>
                          <p:cTn id="16" fill="hold">
                            <p:stCondLst>
                              <p:cond delay="0"/>
                            </p:stCondLst>
                            <p:childTnLst>
                              <p:par>
                                <p:cTn id="17" presetID="6" presetClass="emph" presetSubtype="0" fill="hold" grpId="0" nodeType="clickEffect">
                                  <p:stCondLst>
                                    <p:cond delay="0"/>
                                  </p:stCondLst>
                                  <p:childTnLst>
                                    <p:animScale>
                                      <p:cBhvr>
                                        <p:cTn id="18" dur="2000" fill="hold"/>
                                        <p:tgtEl>
                                          <p:spTgt spid="24"/>
                                        </p:tgtEl>
                                      </p:cBhvr>
                                      <p:by x="150000" y="150000"/>
                                    </p:animScale>
                                  </p:childTnLst>
                                </p:cTn>
                              </p:par>
                            </p:childTnLst>
                          </p:cTn>
                        </p:par>
                      </p:childTnLst>
                    </p:cTn>
                  </p:par>
                  <p:par>
                    <p:cTn id="19" fill="hold">
                      <p:stCondLst>
                        <p:cond delay="indefinite"/>
                      </p:stCondLst>
                      <p:childTnLst>
                        <p:par>
                          <p:cTn id="20" fill="hold">
                            <p:stCondLst>
                              <p:cond delay="0"/>
                            </p:stCondLst>
                            <p:childTnLst>
                              <p:par>
                                <p:cTn id="21" presetID="6" presetClass="emph" presetSubtype="0" fill="hold" grpId="0" nodeType="clickEffect">
                                  <p:stCondLst>
                                    <p:cond delay="0"/>
                                  </p:stCondLst>
                                  <p:childTnLst>
                                    <p:animScale>
                                      <p:cBhvr>
                                        <p:cTn id="22" dur="2000" fill="hold"/>
                                        <p:tgtEl>
                                          <p:spTgt spid="3"/>
                                        </p:tgtEl>
                                      </p:cBhvr>
                                      <p:by x="150000" y="150000"/>
                                    </p:animScale>
                                  </p:childTnLst>
                                </p:cTn>
                              </p:par>
                            </p:childTnLst>
                          </p:cTn>
                        </p:par>
                      </p:childTnLst>
                    </p:cTn>
                  </p:par>
                  <p:par>
                    <p:cTn id="23" fill="hold">
                      <p:stCondLst>
                        <p:cond delay="indefinite"/>
                      </p:stCondLst>
                      <p:childTnLst>
                        <p:par>
                          <p:cTn id="24" fill="hold">
                            <p:stCondLst>
                              <p:cond delay="0"/>
                            </p:stCondLst>
                            <p:childTnLst>
                              <p:par>
                                <p:cTn id="25" presetID="6" presetClass="emph" presetSubtype="0" fill="hold" grpId="0" nodeType="clickEffect">
                                  <p:stCondLst>
                                    <p:cond delay="0"/>
                                  </p:stCondLst>
                                  <p:childTnLst>
                                    <p:animScale>
                                      <p:cBhvr>
                                        <p:cTn id="26" dur="2000" fill="hold"/>
                                        <p:tgtEl>
                                          <p:spTgt spid="4"/>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P spid="24" grpId="0"/>
      <p:bldP spid="3" grpId="0"/>
      <p:bldP spid="36" grpId="0"/>
      <p:bldP spid="19"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0EBB080A-7B1C-4FF7-94E9-0DDCFCF17F46}"/>
              </a:ext>
            </a:extLst>
          </p:cNvPr>
          <p:cNvSpPr/>
          <p:nvPr/>
        </p:nvSpPr>
        <p:spPr>
          <a:xfrm>
            <a:off x="4266754" y="874808"/>
            <a:ext cx="1856329" cy="10924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p>
        </p:txBody>
      </p:sp>
      <p:sp>
        <p:nvSpPr>
          <p:cNvPr id="25" name="Arrow: Up 24">
            <a:extLst>
              <a:ext uri="{FF2B5EF4-FFF2-40B4-BE49-F238E27FC236}">
                <a16:creationId xmlns:a16="http://schemas.microsoft.com/office/drawing/2014/main" id="{C566B0DD-E481-4FFA-B616-DD82F7AB3132}"/>
              </a:ext>
            </a:extLst>
          </p:cNvPr>
          <p:cNvSpPr/>
          <p:nvPr/>
        </p:nvSpPr>
        <p:spPr>
          <a:xfrm>
            <a:off x="4240972" y="1967265"/>
            <a:ext cx="641980" cy="125969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Arrow: Down 26">
            <a:extLst>
              <a:ext uri="{FF2B5EF4-FFF2-40B4-BE49-F238E27FC236}">
                <a16:creationId xmlns:a16="http://schemas.microsoft.com/office/drawing/2014/main" id="{1F11E1E3-5CD1-4B93-AF18-3EDAF0EA5930}"/>
              </a:ext>
            </a:extLst>
          </p:cNvPr>
          <p:cNvSpPr/>
          <p:nvPr/>
        </p:nvSpPr>
        <p:spPr>
          <a:xfrm>
            <a:off x="5394731" y="2048186"/>
            <a:ext cx="641979" cy="11787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0C6FF822-BF39-491B-945D-706E8773B18E}"/>
              </a:ext>
            </a:extLst>
          </p:cNvPr>
          <p:cNvSpPr/>
          <p:nvPr/>
        </p:nvSpPr>
        <p:spPr>
          <a:xfrm>
            <a:off x="212481" y="3332160"/>
            <a:ext cx="1856329" cy="10924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Households</a:t>
            </a:r>
          </a:p>
        </p:txBody>
      </p:sp>
      <p:sp>
        <p:nvSpPr>
          <p:cNvPr id="5" name="Rectangle 4">
            <a:extLst>
              <a:ext uri="{FF2B5EF4-FFF2-40B4-BE49-F238E27FC236}">
                <a16:creationId xmlns:a16="http://schemas.microsoft.com/office/drawing/2014/main" id="{03BAB7D4-1148-45F3-9788-D38567B1A885}"/>
              </a:ext>
            </a:extLst>
          </p:cNvPr>
          <p:cNvSpPr/>
          <p:nvPr/>
        </p:nvSpPr>
        <p:spPr>
          <a:xfrm>
            <a:off x="8420290" y="3332160"/>
            <a:ext cx="1856329" cy="10924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Businesses</a:t>
            </a:r>
          </a:p>
        </p:txBody>
      </p:sp>
      <p:sp>
        <p:nvSpPr>
          <p:cNvPr id="7" name="Rectangle 6">
            <a:extLst>
              <a:ext uri="{FF2B5EF4-FFF2-40B4-BE49-F238E27FC236}">
                <a16:creationId xmlns:a16="http://schemas.microsoft.com/office/drawing/2014/main" id="{F3EFA61A-1E7C-4DB0-BD5A-CF4DBE41A05E}"/>
              </a:ext>
            </a:extLst>
          </p:cNvPr>
          <p:cNvSpPr/>
          <p:nvPr/>
        </p:nvSpPr>
        <p:spPr>
          <a:xfrm>
            <a:off x="4266754" y="5522465"/>
            <a:ext cx="1856329" cy="10924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Factor Market</a:t>
            </a:r>
          </a:p>
        </p:txBody>
      </p:sp>
      <p:sp>
        <p:nvSpPr>
          <p:cNvPr id="8" name="Rectangle 7">
            <a:extLst>
              <a:ext uri="{FF2B5EF4-FFF2-40B4-BE49-F238E27FC236}">
                <a16:creationId xmlns:a16="http://schemas.microsoft.com/office/drawing/2014/main" id="{7A548C95-2A0E-44FF-8FF6-4F74F2F8E525}"/>
              </a:ext>
            </a:extLst>
          </p:cNvPr>
          <p:cNvSpPr/>
          <p:nvPr/>
        </p:nvSpPr>
        <p:spPr>
          <a:xfrm>
            <a:off x="4198431" y="3332160"/>
            <a:ext cx="1856329" cy="10924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Government</a:t>
            </a:r>
          </a:p>
        </p:txBody>
      </p:sp>
      <p:sp>
        <p:nvSpPr>
          <p:cNvPr id="14" name="Arrow: Bent-Up 13">
            <a:extLst>
              <a:ext uri="{FF2B5EF4-FFF2-40B4-BE49-F238E27FC236}">
                <a16:creationId xmlns:a16="http://schemas.microsoft.com/office/drawing/2014/main" id="{68388F7E-8467-4531-A9FD-724B0FE9EB1F}"/>
              </a:ext>
            </a:extLst>
          </p:cNvPr>
          <p:cNvSpPr/>
          <p:nvPr/>
        </p:nvSpPr>
        <p:spPr>
          <a:xfrm>
            <a:off x="6362859" y="4529815"/>
            <a:ext cx="4073610" cy="2085107"/>
          </a:xfrm>
          <a:prstGeom prst="bentUpArrow">
            <a:avLst>
              <a:gd name="adj1" fmla="val 17426"/>
              <a:gd name="adj2" fmla="val 18596"/>
              <a:gd name="adj3" fmla="val 2422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Bent-Up 14">
            <a:extLst>
              <a:ext uri="{FF2B5EF4-FFF2-40B4-BE49-F238E27FC236}">
                <a16:creationId xmlns:a16="http://schemas.microsoft.com/office/drawing/2014/main" id="{07969B10-915B-4C5B-ABA0-65D2840FAB6F}"/>
              </a:ext>
            </a:extLst>
          </p:cNvPr>
          <p:cNvSpPr/>
          <p:nvPr/>
        </p:nvSpPr>
        <p:spPr>
          <a:xfrm rot="10800000">
            <a:off x="275648" y="874808"/>
            <a:ext cx="3895712" cy="2457351"/>
          </a:xfrm>
          <a:prstGeom prst="bentUpArrow">
            <a:avLst>
              <a:gd name="adj1" fmla="val 17426"/>
              <a:gd name="adj2" fmla="val 15450"/>
              <a:gd name="adj3" fmla="val 2796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Bent-Up 15">
            <a:extLst>
              <a:ext uri="{FF2B5EF4-FFF2-40B4-BE49-F238E27FC236}">
                <a16:creationId xmlns:a16="http://schemas.microsoft.com/office/drawing/2014/main" id="{0E50F721-46B6-4898-BB97-DEF0675A8788}"/>
              </a:ext>
            </a:extLst>
          </p:cNvPr>
          <p:cNvSpPr/>
          <p:nvPr/>
        </p:nvSpPr>
        <p:spPr>
          <a:xfrm rot="5400000">
            <a:off x="1112164" y="3693298"/>
            <a:ext cx="2222677" cy="3895712"/>
          </a:xfrm>
          <a:prstGeom prst="bentUpArrow">
            <a:avLst>
              <a:gd name="adj1" fmla="val 1742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Bent-Up 16">
            <a:extLst>
              <a:ext uri="{FF2B5EF4-FFF2-40B4-BE49-F238E27FC236}">
                <a16:creationId xmlns:a16="http://schemas.microsoft.com/office/drawing/2014/main" id="{FD0A7AC3-0A1D-4E18-AB5A-075A8D8CEF7D}"/>
              </a:ext>
            </a:extLst>
          </p:cNvPr>
          <p:cNvSpPr/>
          <p:nvPr/>
        </p:nvSpPr>
        <p:spPr>
          <a:xfrm rot="16200000">
            <a:off x="7010423" y="-54708"/>
            <a:ext cx="2489723" cy="4073612"/>
          </a:xfrm>
          <a:prstGeom prst="bentUpArrow">
            <a:avLst>
              <a:gd name="adj1" fmla="val 1742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Bent-Up 19">
            <a:extLst>
              <a:ext uri="{FF2B5EF4-FFF2-40B4-BE49-F238E27FC236}">
                <a16:creationId xmlns:a16="http://schemas.microsoft.com/office/drawing/2014/main" id="{67FF0F66-9FFF-4773-B814-0960934C470A}"/>
              </a:ext>
            </a:extLst>
          </p:cNvPr>
          <p:cNvSpPr/>
          <p:nvPr/>
        </p:nvSpPr>
        <p:spPr>
          <a:xfrm rot="16200000" flipH="1">
            <a:off x="6964421" y="3783872"/>
            <a:ext cx="1712860" cy="3204746"/>
          </a:xfrm>
          <a:prstGeom prst="bentUpArrow">
            <a:avLst>
              <a:gd name="adj1" fmla="val 26402"/>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Bent-Up 20">
            <a:extLst>
              <a:ext uri="{FF2B5EF4-FFF2-40B4-BE49-F238E27FC236}">
                <a16:creationId xmlns:a16="http://schemas.microsoft.com/office/drawing/2014/main" id="{A1CB1B2E-F81E-425B-AE39-445CF85D0155}"/>
              </a:ext>
            </a:extLst>
          </p:cNvPr>
          <p:cNvSpPr/>
          <p:nvPr/>
        </p:nvSpPr>
        <p:spPr>
          <a:xfrm rot="10800000" flipH="1">
            <a:off x="6218478" y="1653013"/>
            <a:ext cx="3382644" cy="1626545"/>
          </a:xfrm>
          <a:prstGeom prst="bentUpArrow">
            <a:avLst>
              <a:gd name="adj1" fmla="val 31552"/>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Up 21">
            <a:extLst>
              <a:ext uri="{FF2B5EF4-FFF2-40B4-BE49-F238E27FC236}">
                <a16:creationId xmlns:a16="http://schemas.microsoft.com/office/drawing/2014/main" id="{502169AA-D807-4606-8D34-2EFC097E7550}"/>
              </a:ext>
            </a:extLst>
          </p:cNvPr>
          <p:cNvSpPr/>
          <p:nvPr/>
        </p:nvSpPr>
        <p:spPr>
          <a:xfrm flipH="1">
            <a:off x="814498" y="4529815"/>
            <a:ext cx="3380066" cy="1416146"/>
          </a:xfrm>
          <a:prstGeom prst="bentUpArrow">
            <a:avLst>
              <a:gd name="adj1" fmla="val 3228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Bent-Up 22">
            <a:extLst>
              <a:ext uri="{FF2B5EF4-FFF2-40B4-BE49-F238E27FC236}">
                <a16:creationId xmlns:a16="http://schemas.microsoft.com/office/drawing/2014/main" id="{003EDCA1-265C-4107-9FAF-7167E61898B9}"/>
              </a:ext>
            </a:extLst>
          </p:cNvPr>
          <p:cNvSpPr/>
          <p:nvPr/>
        </p:nvSpPr>
        <p:spPr>
          <a:xfrm rot="5400000" flipH="1">
            <a:off x="1799678" y="825333"/>
            <a:ext cx="1824800" cy="2964971"/>
          </a:xfrm>
          <a:prstGeom prst="bentUpArrow">
            <a:avLst>
              <a:gd name="adj1" fmla="val 28069"/>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Arrow: Up 25">
            <a:extLst>
              <a:ext uri="{FF2B5EF4-FFF2-40B4-BE49-F238E27FC236}">
                <a16:creationId xmlns:a16="http://schemas.microsoft.com/office/drawing/2014/main" id="{52346303-9FCB-4B3E-954A-FEDB677D5F52}"/>
              </a:ext>
            </a:extLst>
          </p:cNvPr>
          <p:cNvSpPr/>
          <p:nvPr/>
        </p:nvSpPr>
        <p:spPr>
          <a:xfrm>
            <a:off x="5412781" y="4424616"/>
            <a:ext cx="641980" cy="109784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Arrow: Down 27">
            <a:extLst>
              <a:ext uri="{FF2B5EF4-FFF2-40B4-BE49-F238E27FC236}">
                <a16:creationId xmlns:a16="http://schemas.microsoft.com/office/drawing/2014/main" id="{A958FAD5-C2C4-4377-90CB-840C71394F3E}"/>
              </a:ext>
            </a:extLst>
          </p:cNvPr>
          <p:cNvSpPr/>
          <p:nvPr/>
        </p:nvSpPr>
        <p:spPr>
          <a:xfrm>
            <a:off x="4387286" y="4462382"/>
            <a:ext cx="641979" cy="106008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Arrow: Right 28">
            <a:extLst>
              <a:ext uri="{FF2B5EF4-FFF2-40B4-BE49-F238E27FC236}">
                <a16:creationId xmlns:a16="http://schemas.microsoft.com/office/drawing/2014/main" id="{97DFEF9F-6388-4565-9753-E65E5D86E3D5}"/>
              </a:ext>
            </a:extLst>
          </p:cNvPr>
          <p:cNvSpPr/>
          <p:nvPr/>
        </p:nvSpPr>
        <p:spPr>
          <a:xfrm>
            <a:off x="6218478" y="3882433"/>
            <a:ext cx="2154757" cy="6473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Government Services</a:t>
            </a:r>
          </a:p>
        </p:txBody>
      </p:sp>
      <p:sp>
        <p:nvSpPr>
          <p:cNvPr id="30" name="Arrow: Right 29">
            <a:extLst>
              <a:ext uri="{FF2B5EF4-FFF2-40B4-BE49-F238E27FC236}">
                <a16:creationId xmlns:a16="http://schemas.microsoft.com/office/drawing/2014/main" id="{495BAFD6-7BFB-46BA-9062-065EB1B49C2B}"/>
              </a:ext>
            </a:extLst>
          </p:cNvPr>
          <p:cNvSpPr/>
          <p:nvPr/>
        </p:nvSpPr>
        <p:spPr>
          <a:xfrm>
            <a:off x="2115865" y="3248539"/>
            <a:ext cx="2045829" cy="6473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Taxes</a:t>
            </a:r>
          </a:p>
        </p:txBody>
      </p:sp>
      <p:sp>
        <p:nvSpPr>
          <p:cNvPr id="31" name="Arrow: Left 30">
            <a:extLst>
              <a:ext uri="{FF2B5EF4-FFF2-40B4-BE49-F238E27FC236}">
                <a16:creationId xmlns:a16="http://schemas.microsoft.com/office/drawing/2014/main" id="{E71A66D6-2864-4918-B6FF-DCC96735A911}"/>
              </a:ext>
            </a:extLst>
          </p:cNvPr>
          <p:cNvSpPr/>
          <p:nvPr/>
        </p:nvSpPr>
        <p:spPr>
          <a:xfrm>
            <a:off x="2088793" y="3812351"/>
            <a:ext cx="2082566" cy="63389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Government Services</a:t>
            </a:r>
          </a:p>
        </p:txBody>
      </p:sp>
      <p:sp>
        <p:nvSpPr>
          <p:cNvPr id="32" name="Arrow: Left 31">
            <a:extLst>
              <a:ext uri="{FF2B5EF4-FFF2-40B4-BE49-F238E27FC236}">
                <a16:creationId xmlns:a16="http://schemas.microsoft.com/office/drawing/2014/main" id="{55CC3DA5-DDBE-4FFA-8939-8895B81C74F2}"/>
              </a:ext>
            </a:extLst>
          </p:cNvPr>
          <p:cNvSpPr/>
          <p:nvPr/>
        </p:nvSpPr>
        <p:spPr>
          <a:xfrm>
            <a:off x="6123083" y="3388803"/>
            <a:ext cx="2250152" cy="63389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Taxes</a:t>
            </a:r>
          </a:p>
        </p:txBody>
      </p:sp>
      <p:sp>
        <p:nvSpPr>
          <p:cNvPr id="2" name="TextBox 1">
            <a:extLst>
              <a:ext uri="{FF2B5EF4-FFF2-40B4-BE49-F238E27FC236}">
                <a16:creationId xmlns:a16="http://schemas.microsoft.com/office/drawing/2014/main" id="{F0359A9A-561E-43D4-830B-DC906A837F25}"/>
              </a:ext>
            </a:extLst>
          </p:cNvPr>
          <p:cNvSpPr txBox="1"/>
          <p:nvPr/>
        </p:nvSpPr>
        <p:spPr>
          <a:xfrm>
            <a:off x="401315" y="6179264"/>
            <a:ext cx="3408466" cy="339926"/>
          </a:xfrm>
          <a:prstGeom prst="rect">
            <a:avLst/>
          </a:prstGeom>
          <a:noFill/>
        </p:spPr>
        <p:txBody>
          <a:bodyPr wrap="none" rtlCol="0">
            <a:spAutoFit/>
          </a:bodyPr>
          <a:lstStyle/>
          <a:p>
            <a:r>
              <a:rPr lang="en-US" dirty="0">
                <a:solidFill>
                  <a:schemeClr val="bg1"/>
                </a:solidFill>
              </a:rPr>
              <a:t>Land, Labor, Capital, Entrepreneurship</a:t>
            </a:r>
          </a:p>
        </p:txBody>
      </p:sp>
      <p:sp>
        <p:nvSpPr>
          <p:cNvPr id="24" name="TextBox 23">
            <a:extLst>
              <a:ext uri="{FF2B5EF4-FFF2-40B4-BE49-F238E27FC236}">
                <a16:creationId xmlns:a16="http://schemas.microsoft.com/office/drawing/2014/main" id="{79D84759-410F-402D-B285-4542BD01A174}"/>
              </a:ext>
            </a:extLst>
          </p:cNvPr>
          <p:cNvSpPr txBox="1"/>
          <p:nvPr/>
        </p:nvSpPr>
        <p:spPr>
          <a:xfrm>
            <a:off x="6431181" y="6242675"/>
            <a:ext cx="3408466" cy="339926"/>
          </a:xfrm>
          <a:prstGeom prst="rect">
            <a:avLst/>
          </a:prstGeom>
          <a:noFill/>
        </p:spPr>
        <p:txBody>
          <a:bodyPr wrap="none" rtlCol="0">
            <a:spAutoFit/>
          </a:bodyPr>
          <a:lstStyle/>
          <a:p>
            <a:r>
              <a:rPr lang="en-US" dirty="0">
                <a:solidFill>
                  <a:schemeClr val="bg1"/>
                </a:solidFill>
              </a:rPr>
              <a:t>Land, Labor, Capital, Entrepreneurship</a:t>
            </a:r>
          </a:p>
        </p:txBody>
      </p:sp>
      <p:sp>
        <p:nvSpPr>
          <p:cNvPr id="3" name="TextBox 2">
            <a:extLst>
              <a:ext uri="{FF2B5EF4-FFF2-40B4-BE49-F238E27FC236}">
                <a16:creationId xmlns:a16="http://schemas.microsoft.com/office/drawing/2014/main" id="{E5100D7A-777A-4DB7-B8B7-9EA6F65596C8}"/>
              </a:ext>
            </a:extLst>
          </p:cNvPr>
          <p:cNvSpPr txBox="1"/>
          <p:nvPr/>
        </p:nvSpPr>
        <p:spPr>
          <a:xfrm>
            <a:off x="1140646" y="5522465"/>
            <a:ext cx="2440856" cy="339926"/>
          </a:xfrm>
          <a:prstGeom prst="rect">
            <a:avLst/>
          </a:prstGeom>
          <a:noFill/>
        </p:spPr>
        <p:txBody>
          <a:bodyPr wrap="none" rtlCol="0">
            <a:spAutoFit/>
          </a:bodyPr>
          <a:lstStyle/>
          <a:p>
            <a:r>
              <a:rPr lang="en-US" dirty="0">
                <a:solidFill>
                  <a:schemeClr val="bg1"/>
                </a:solidFill>
              </a:rPr>
              <a:t>Rent, wages, interest, profit</a:t>
            </a:r>
          </a:p>
        </p:txBody>
      </p:sp>
      <p:sp>
        <p:nvSpPr>
          <p:cNvPr id="33" name="TextBox 32">
            <a:extLst>
              <a:ext uri="{FF2B5EF4-FFF2-40B4-BE49-F238E27FC236}">
                <a16:creationId xmlns:a16="http://schemas.microsoft.com/office/drawing/2014/main" id="{F3E7F3EA-FCED-40AE-BF88-4561B4168A7F}"/>
              </a:ext>
            </a:extLst>
          </p:cNvPr>
          <p:cNvSpPr txBox="1"/>
          <p:nvPr/>
        </p:nvSpPr>
        <p:spPr>
          <a:xfrm>
            <a:off x="6750884" y="5755693"/>
            <a:ext cx="2440856" cy="339926"/>
          </a:xfrm>
          <a:prstGeom prst="rect">
            <a:avLst/>
          </a:prstGeom>
          <a:noFill/>
        </p:spPr>
        <p:txBody>
          <a:bodyPr wrap="none" rtlCol="0">
            <a:spAutoFit/>
          </a:bodyPr>
          <a:lstStyle/>
          <a:p>
            <a:r>
              <a:rPr lang="en-US" dirty="0">
                <a:solidFill>
                  <a:schemeClr val="bg1"/>
                </a:solidFill>
              </a:rPr>
              <a:t>Rent, wages, interest, profit</a:t>
            </a:r>
          </a:p>
        </p:txBody>
      </p:sp>
      <p:sp>
        <p:nvSpPr>
          <p:cNvPr id="35" name="TextBox 34">
            <a:extLst>
              <a:ext uri="{FF2B5EF4-FFF2-40B4-BE49-F238E27FC236}">
                <a16:creationId xmlns:a16="http://schemas.microsoft.com/office/drawing/2014/main" id="{FC7B7B2D-5F6D-446A-926A-8B5A74E404CE}"/>
              </a:ext>
            </a:extLst>
          </p:cNvPr>
          <p:cNvSpPr txBox="1"/>
          <p:nvPr/>
        </p:nvSpPr>
        <p:spPr>
          <a:xfrm>
            <a:off x="1229592" y="1543769"/>
            <a:ext cx="2818107" cy="339926"/>
          </a:xfrm>
          <a:prstGeom prst="rect">
            <a:avLst/>
          </a:prstGeom>
          <a:noFill/>
        </p:spPr>
        <p:txBody>
          <a:bodyPr wrap="none" rtlCol="0">
            <a:spAutoFit/>
          </a:bodyPr>
          <a:lstStyle/>
          <a:p>
            <a:r>
              <a:rPr lang="en-US" dirty="0">
                <a:solidFill>
                  <a:schemeClr val="bg1"/>
                </a:solidFill>
              </a:rPr>
              <a:t>Payment for Goods and Services</a:t>
            </a:r>
          </a:p>
        </p:txBody>
      </p:sp>
      <p:sp>
        <p:nvSpPr>
          <p:cNvPr id="36" name="TextBox 35">
            <a:extLst>
              <a:ext uri="{FF2B5EF4-FFF2-40B4-BE49-F238E27FC236}">
                <a16:creationId xmlns:a16="http://schemas.microsoft.com/office/drawing/2014/main" id="{7441B1CA-EF2E-447A-AC97-1B1CD9D8D415}"/>
              </a:ext>
            </a:extLst>
          </p:cNvPr>
          <p:cNvSpPr txBox="1"/>
          <p:nvPr/>
        </p:nvSpPr>
        <p:spPr>
          <a:xfrm>
            <a:off x="6373633" y="1696148"/>
            <a:ext cx="2818107" cy="339926"/>
          </a:xfrm>
          <a:prstGeom prst="rect">
            <a:avLst/>
          </a:prstGeom>
          <a:noFill/>
        </p:spPr>
        <p:txBody>
          <a:bodyPr wrap="none" rtlCol="0">
            <a:spAutoFit/>
          </a:bodyPr>
          <a:lstStyle/>
          <a:p>
            <a:r>
              <a:rPr lang="en-US" dirty="0">
                <a:solidFill>
                  <a:schemeClr val="bg1"/>
                </a:solidFill>
              </a:rPr>
              <a:t>Payment for Goods and Services</a:t>
            </a:r>
          </a:p>
        </p:txBody>
      </p:sp>
      <p:sp>
        <p:nvSpPr>
          <p:cNvPr id="37" name="TextBox 36">
            <a:extLst>
              <a:ext uri="{FF2B5EF4-FFF2-40B4-BE49-F238E27FC236}">
                <a16:creationId xmlns:a16="http://schemas.microsoft.com/office/drawing/2014/main" id="{CA183F1E-6431-4B7D-846D-50241EF9A7C1}"/>
              </a:ext>
            </a:extLst>
          </p:cNvPr>
          <p:cNvSpPr txBox="1"/>
          <p:nvPr/>
        </p:nvSpPr>
        <p:spPr>
          <a:xfrm>
            <a:off x="1140646" y="866016"/>
            <a:ext cx="2298597" cy="424907"/>
          </a:xfrm>
          <a:prstGeom prst="rect">
            <a:avLst/>
          </a:prstGeom>
          <a:noFill/>
        </p:spPr>
        <p:txBody>
          <a:bodyPr wrap="none" rtlCol="0">
            <a:spAutoFit/>
          </a:bodyPr>
          <a:lstStyle/>
          <a:p>
            <a:r>
              <a:rPr lang="en-US" sz="2400" dirty="0">
                <a:solidFill>
                  <a:schemeClr val="bg1"/>
                </a:solidFill>
              </a:rPr>
              <a:t>Goods and Services</a:t>
            </a:r>
          </a:p>
        </p:txBody>
      </p:sp>
      <p:sp>
        <p:nvSpPr>
          <p:cNvPr id="38" name="TextBox 37">
            <a:extLst>
              <a:ext uri="{FF2B5EF4-FFF2-40B4-BE49-F238E27FC236}">
                <a16:creationId xmlns:a16="http://schemas.microsoft.com/office/drawing/2014/main" id="{A8793EA0-7D85-40BB-9896-F9B51E58D6E5}"/>
              </a:ext>
            </a:extLst>
          </p:cNvPr>
          <p:cNvSpPr txBox="1"/>
          <p:nvPr/>
        </p:nvSpPr>
        <p:spPr>
          <a:xfrm>
            <a:off x="7124627" y="961029"/>
            <a:ext cx="2298597" cy="424907"/>
          </a:xfrm>
          <a:prstGeom prst="rect">
            <a:avLst/>
          </a:prstGeom>
          <a:noFill/>
        </p:spPr>
        <p:txBody>
          <a:bodyPr wrap="none" rtlCol="0">
            <a:spAutoFit/>
          </a:bodyPr>
          <a:lstStyle/>
          <a:p>
            <a:r>
              <a:rPr lang="en-US" sz="2400" dirty="0">
                <a:solidFill>
                  <a:schemeClr val="bg1"/>
                </a:solidFill>
              </a:rPr>
              <a:t>Goods and Services</a:t>
            </a:r>
          </a:p>
        </p:txBody>
      </p:sp>
      <p:sp>
        <p:nvSpPr>
          <p:cNvPr id="39" name="TextBox 38">
            <a:extLst>
              <a:ext uri="{FF2B5EF4-FFF2-40B4-BE49-F238E27FC236}">
                <a16:creationId xmlns:a16="http://schemas.microsoft.com/office/drawing/2014/main" id="{FEF78509-3739-47F7-8A63-A55AA9B486B2}"/>
              </a:ext>
            </a:extLst>
          </p:cNvPr>
          <p:cNvSpPr txBox="1"/>
          <p:nvPr/>
        </p:nvSpPr>
        <p:spPr>
          <a:xfrm>
            <a:off x="4161694" y="954251"/>
            <a:ext cx="2026494" cy="878141"/>
          </a:xfrm>
          <a:prstGeom prst="rect">
            <a:avLst/>
          </a:prstGeom>
          <a:noFill/>
        </p:spPr>
        <p:txBody>
          <a:bodyPr wrap="square">
            <a:spAutoFit/>
          </a:bodyPr>
          <a:lstStyle/>
          <a:p>
            <a:pPr algn="ctr"/>
            <a:r>
              <a:rPr lang="en-US" sz="2800" dirty="0">
                <a:solidFill>
                  <a:schemeClr val="bg1"/>
                </a:solidFill>
              </a:rPr>
              <a:t>Product Market</a:t>
            </a:r>
          </a:p>
        </p:txBody>
      </p:sp>
      <p:sp>
        <p:nvSpPr>
          <p:cNvPr id="11" name="TextBox 10">
            <a:extLst>
              <a:ext uri="{FF2B5EF4-FFF2-40B4-BE49-F238E27FC236}">
                <a16:creationId xmlns:a16="http://schemas.microsoft.com/office/drawing/2014/main" id="{4DF48042-5994-4C76-93AC-8F70018784A6}"/>
              </a:ext>
            </a:extLst>
          </p:cNvPr>
          <p:cNvSpPr txBox="1"/>
          <p:nvPr/>
        </p:nvSpPr>
        <p:spPr>
          <a:xfrm rot="5185239">
            <a:off x="5393941" y="2363852"/>
            <a:ext cx="643558" cy="324906"/>
          </a:xfrm>
          <a:prstGeom prst="rect">
            <a:avLst/>
          </a:prstGeom>
          <a:noFill/>
        </p:spPr>
        <p:txBody>
          <a:bodyPr wrap="none" rtlCol="0">
            <a:spAutoFit/>
          </a:bodyPr>
          <a:lstStyle/>
          <a:p>
            <a:r>
              <a:rPr lang="en-US" dirty="0">
                <a:solidFill>
                  <a:schemeClr val="bg1"/>
                </a:solidFill>
              </a:rPr>
              <a:t>G &amp; S</a:t>
            </a:r>
          </a:p>
        </p:txBody>
      </p:sp>
      <p:sp>
        <p:nvSpPr>
          <p:cNvPr id="12" name="TextBox 11">
            <a:extLst>
              <a:ext uri="{FF2B5EF4-FFF2-40B4-BE49-F238E27FC236}">
                <a16:creationId xmlns:a16="http://schemas.microsoft.com/office/drawing/2014/main" id="{EC0A80D3-F479-4FCF-B64C-349498146D81}"/>
              </a:ext>
            </a:extLst>
          </p:cNvPr>
          <p:cNvSpPr txBox="1"/>
          <p:nvPr/>
        </p:nvSpPr>
        <p:spPr>
          <a:xfrm rot="5400000">
            <a:off x="5004849" y="5121964"/>
            <a:ext cx="1518335" cy="324906"/>
          </a:xfrm>
          <a:prstGeom prst="rect">
            <a:avLst/>
          </a:prstGeom>
          <a:noFill/>
        </p:spPr>
        <p:txBody>
          <a:bodyPr wrap="none" rtlCol="0">
            <a:spAutoFit/>
          </a:bodyPr>
          <a:lstStyle/>
          <a:p>
            <a:r>
              <a:rPr lang="en-US" dirty="0">
                <a:solidFill>
                  <a:schemeClr val="bg1"/>
                </a:solidFill>
              </a:rPr>
              <a:t>Factors of Prod.</a:t>
            </a:r>
          </a:p>
        </p:txBody>
      </p:sp>
      <p:sp>
        <p:nvSpPr>
          <p:cNvPr id="13" name="TextBox 12">
            <a:extLst>
              <a:ext uri="{FF2B5EF4-FFF2-40B4-BE49-F238E27FC236}">
                <a16:creationId xmlns:a16="http://schemas.microsoft.com/office/drawing/2014/main" id="{2580B5D9-EB00-4EC6-A678-0B935C858544}"/>
              </a:ext>
            </a:extLst>
          </p:cNvPr>
          <p:cNvSpPr txBox="1"/>
          <p:nvPr/>
        </p:nvSpPr>
        <p:spPr>
          <a:xfrm rot="5400000">
            <a:off x="4173731" y="2448144"/>
            <a:ext cx="776460" cy="324906"/>
          </a:xfrm>
          <a:prstGeom prst="rect">
            <a:avLst/>
          </a:prstGeom>
          <a:noFill/>
        </p:spPr>
        <p:txBody>
          <a:bodyPr wrap="none" rtlCol="0">
            <a:spAutoFit/>
          </a:bodyPr>
          <a:lstStyle/>
          <a:p>
            <a:r>
              <a:rPr lang="en-US" dirty="0">
                <a:solidFill>
                  <a:schemeClr val="bg1"/>
                </a:solidFill>
              </a:rPr>
              <a:t>Money</a:t>
            </a:r>
          </a:p>
        </p:txBody>
      </p:sp>
      <p:sp>
        <p:nvSpPr>
          <p:cNvPr id="18" name="TextBox 17">
            <a:extLst>
              <a:ext uri="{FF2B5EF4-FFF2-40B4-BE49-F238E27FC236}">
                <a16:creationId xmlns:a16="http://schemas.microsoft.com/office/drawing/2014/main" id="{CCF5CFB4-356C-4BB2-95AD-2DB5509CFEC4}"/>
              </a:ext>
            </a:extLst>
          </p:cNvPr>
          <p:cNvSpPr txBox="1"/>
          <p:nvPr/>
        </p:nvSpPr>
        <p:spPr>
          <a:xfrm rot="5400000">
            <a:off x="4345186" y="4751027"/>
            <a:ext cx="776460" cy="324906"/>
          </a:xfrm>
          <a:prstGeom prst="rect">
            <a:avLst/>
          </a:prstGeom>
          <a:noFill/>
        </p:spPr>
        <p:txBody>
          <a:bodyPr wrap="none" rtlCol="0">
            <a:spAutoFit/>
          </a:bodyPr>
          <a:lstStyle/>
          <a:p>
            <a:r>
              <a:rPr lang="en-US" dirty="0">
                <a:solidFill>
                  <a:schemeClr val="bg1"/>
                </a:solidFill>
              </a:rPr>
              <a:t>Money</a:t>
            </a:r>
          </a:p>
        </p:txBody>
      </p:sp>
      <p:sp>
        <p:nvSpPr>
          <p:cNvPr id="9" name="TextBox 8">
            <a:extLst>
              <a:ext uri="{FF2B5EF4-FFF2-40B4-BE49-F238E27FC236}">
                <a16:creationId xmlns:a16="http://schemas.microsoft.com/office/drawing/2014/main" id="{85FE156A-215E-4907-91CB-4F127075063B}"/>
              </a:ext>
            </a:extLst>
          </p:cNvPr>
          <p:cNvSpPr txBox="1"/>
          <p:nvPr/>
        </p:nvSpPr>
        <p:spPr>
          <a:xfrm>
            <a:off x="2504531" y="143717"/>
            <a:ext cx="6520238" cy="523220"/>
          </a:xfrm>
          <a:prstGeom prst="rect">
            <a:avLst/>
          </a:prstGeom>
          <a:noFill/>
        </p:spPr>
        <p:txBody>
          <a:bodyPr wrap="square" rtlCol="0">
            <a:spAutoFit/>
          </a:bodyPr>
          <a:lstStyle/>
          <a:p>
            <a:r>
              <a:rPr lang="en-US" sz="2800" dirty="0"/>
              <a:t>Contractionary Fiscal Policy (Increase taxes)</a:t>
            </a:r>
          </a:p>
        </p:txBody>
      </p:sp>
      <p:sp>
        <p:nvSpPr>
          <p:cNvPr id="19" name="Arrow: Down 18">
            <a:extLst>
              <a:ext uri="{FF2B5EF4-FFF2-40B4-BE49-F238E27FC236}">
                <a16:creationId xmlns:a16="http://schemas.microsoft.com/office/drawing/2014/main" id="{E3BF3A1D-7680-44D2-BCB5-393F5B6B7579}"/>
              </a:ext>
            </a:extLst>
          </p:cNvPr>
          <p:cNvSpPr/>
          <p:nvPr/>
        </p:nvSpPr>
        <p:spPr>
          <a:xfrm rot="10800000">
            <a:off x="2289944" y="3081350"/>
            <a:ext cx="365333" cy="659479"/>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22225">
                <a:solidFill>
                  <a:schemeClr val="accent2"/>
                </a:solidFill>
                <a:prstDash val="solid"/>
              </a:ln>
              <a:solidFill>
                <a:srgbClr val="FF0000"/>
              </a:solidFill>
            </a:endParaRPr>
          </a:p>
        </p:txBody>
      </p:sp>
      <p:sp>
        <p:nvSpPr>
          <p:cNvPr id="40" name="Multiplication Sign 39">
            <a:extLst>
              <a:ext uri="{FF2B5EF4-FFF2-40B4-BE49-F238E27FC236}">
                <a16:creationId xmlns:a16="http://schemas.microsoft.com/office/drawing/2014/main" id="{06B9AE21-40D9-4E9D-8CD0-F11ED7615767}"/>
              </a:ext>
            </a:extLst>
          </p:cNvPr>
          <p:cNvSpPr/>
          <p:nvPr/>
        </p:nvSpPr>
        <p:spPr>
          <a:xfrm>
            <a:off x="1903874" y="1290219"/>
            <a:ext cx="914400" cy="9144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Multiplication Sign 40">
            <a:extLst>
              <a:ext uri="{FF2B5EF4-FFF2-40B4-BE49-F238E27FC236}">
                <a16:creationId xmlns:a16="http://schemas.microsoft.com/office/drawing/2014/main" id="{6E2A897D-85A4-4A9C-9FD9-FF8219A8F23A}"/>
              </a:ext>
            </a:extLst>
          </p:cNvPr>
          <p:cNvSpPr/>
          <p:nvPr/>
        </p:nvSpPr>
        <p:spPr>
          <a:xfrm>
            <a:off x="7381845" y="1365776"/>
            <a:ext cx="914400" cy="9144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Multiplication Sign 41">
            <a:extLst>
              <a:ext uri="{FF2B5EF4-FFF2-40B4-BE49-F238E27FC236}">
                <a16:creationId xmlns:a16="http://schemas.microsoft.com/office/drawing/2014/main" id="{91A7DF0C-EE67-431E-B464-2929B5190835}"/>
              </a:ext>
            </a:extLst>
          </p:cNvPr>
          <p:cNvSpPr/>
          <p:nvPr/>
        </p:nvSpPr>
        <p:spPr>
          <a:xfrm>
            <a:off x="7963090" y="6068693"/>
            <a:ext cx="914400" cy="9144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Multiplication Sign 42">
            <a:extLst>
              <a:ext uri="{FF2B5EF4-FFF2-40B4-BE49-F238E27FC236}">
                <a16:creationId xmlns:a16="http://schemas.microsoft.com/office/drawing/2014/main" id="{D444D41B-E8BE-4A10-A190-43AB8D13CF21}"/>
              </a:ext>
            </a:extLst>
          </p:cNvPr>
          <p:cNvSpPr/>
          <p:nvPr/>
        </p:nvSpPr>
        <p:spPr>
          <a:xfrm>
            <a:off x="1975151" y="5271462"/>
            <a:ext cx="914400" cy="9144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46183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8"/>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9" grpId="0" animBg="1"/>
      <p:bldP spid="40" grpId="0" animBg="1"/>
      <p:bldP spid="41" grpId="0" animBg="1"/>
      <p:bldP spid="42" grpId="0" animBg="1"/>
      <p:bldP spid="43"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0EBB080A-7B1C-4FF7-94E9-0DDCFCF17F46}"/>
              </a:ext>
            </a:extLst>
          </p:cNvPr>
          <p:cNvSpPr/>
          <p:nvPr/>
        </p:nvSpPr>
        <p:spPr>
          <a:xfrm>
            <a:off x="4266754" y="874808"/>
            <a:ext cx="1856329" cy="10924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p>
        </p:txBody>
      </p:sp>
      <p:sp>
        <p:nvSpPr>
          <p:cNvPr id="25" name="Arrow: Up 24">
            <a:extLst>
              <a:ext uri="{FF2B5EF4-FFF2-40B4-BE49-F238E27FC236}">
                <a16:creationId xmlns:a16="http://schemas.microsoft.com/office/drawing/2014/main" id="{C566B0DD-E481-4FFA-B616-DD82F7AB3132}"/>
              </a:ext>
            </a:extLst>
          </p:cNvPr>
          <p:cNvSpPr/>
          <p:nvPr/>
        </p:nvSpPr>
        <p:spPr>
          <a:xfrm>
            <a:off x="4240972" y="1967265"/>
            <a:ext cx="641980" cy="125969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Arrow: Down 26">
            <a:extLst>
              <a:ext uri="{FF2B5EF4-FFF2-40B4-BE49-F238E27FC236}">
                <a16:creationId xmlns:a16="http://schemas.microsoft.com/office/drawing/2014/main" id="{1F11E1E3-5CD1-4B93-AF18-3EDAF0EA5930}"/>
              </a:ext>
            </a:extLst>
          </p:cNvPr>
          <p:cNvSpPr/>
          <p:nvPr/>
        </p:nvSpPr>
        <p:spPr>
          <a:xfrm>
            <a:off x="5394731" y="2048186"/>
            <a:ext cx="641979" cy="11787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0C6FF822-BF39-491B-945D-706E8773B18E}"/>
              </a:ext>
            </a:extLst>
          </p:cNvPr>
          <p:cNvSpPr/>
          <p:nvPr/>
        </p:nvSpPr>
        <p:spPr>
          <a:xfrm>
            <a:off x="212481" y="3332160"/>
            <a:ext cx="1856329" cy="10924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Households</a:t>
            </a:r>
          </a:p>
        </p:txBody>
      </p:sp>
      <p:sp>
        <p:nvSpPr>
          <p:cNvPr id="5" name="Rectangle 4">
            <a:extLst>
              <a:ext uri="{FF2B5EF4-FFF2-40B4-BE49-F238E27FC236}">
                <a16:creationId xmlns:a16="http://schemas.microsoft.com/office/drawing/2014/main" id="{03BAB7D4-1148-45F3-9788-D38567B1A885}"/>
              </a:ext>
            </a:extLst>
          </p:cNvPr>
          <p:cNvSpPr/>
          <p:nvPr/>
        </p:nvSpPr>
        <p:spPr>
          <a:xfrm>
            <a:off x="8420290" y="3332160"/>
            <a:ext cx="1856329" cy="10924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Businesses</a:t>
            </a:r>
          </a:p>
        </p:txBody>
      </p:sp>
      <p:sp>
        <p:nvSpPr>
          <p:cNvPr id="7" name="Rectangle 6">
            <a:extLst>
              <a:ext uri="{FF2B5EF4-FFF2-40B4-BE49-F238E27FC236}">
                <a16:creationId xmlns:a16="http://schemas.microsoft.com/office/drawing/2014/main" id="{F3EFA61A-1E7C-4DB0-BD5A-CF4DBE41A05E}"/>
              </a:ext>
            </a:extLst>
          </p:cNvPr>
          <p:cNvSpPr/>
          <p:nvPr/>
        </p:nvSpPr>
        <p:spPr>
          <a:xfrm>
            <a:off x="4266754" y="5522465"/>
            <a:ext cx="1856329" cy="10924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Factor Market</a:t>
            </a:r>
          </a:p>
        </p:txBody>
      </p:sp>
      <p:sp>
        <p:nvSpPr>
          <p:cNvPr id="8" name="Rectangle 7">
            <a:extLst>
              <a:ext uri="{FF2B5EF4-FFF2-40B4-BE49-F238E27FC236}">
                <a16:creationId xmlns:a16="http://schemas.microsoft.com/office/drawing/2014/main" id="{7A548C95-2A0E-44FF-8FF6-4F74F2F8E525}"/>
              </a:ext>
            </a:extLst>
          </p:cNvPr>
          <p:cNvSpPr/>
          <p:nvPr/>
        </p:nvSpPr>
        <p:spPr>
          <a:xfrm>
            <a:off x="4198431" y="3332160"/>
            <a:ext cx="1856329" cy="10924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Government</a:t>
            </a:r>
          </a:p>
        </p:txBody>
      </p:sp>
      <p:sp>
        <p:nvSpPr>
          <p:cNvPr id="14" name="Arrow: Bent-Up 13">
            <a:extLst>
              <a:ext uri="{FF2B5EF4-FFF2-40B4-BE49-F238E27FC236}">
                <a16:creationId xmlns:a16="http://schemas.microsoft.com/office/drawing/2014/main" id="{68388F7E-8467-4531-A9FD-724B0FE9EB1F}"/>
              </a:ext>
            </a:extLst>
          </p:cNvPr>
          <p:cNvSpPr/>
          <p:nvPr/>
        </p:nvSpPr>
        <p:spPr>
          <a:xfrm>
            <a:off x="6362859" y="4529815"/>
            <a:ext cx="4073610" cy="2085107"/>
          </a:xfrm>
          <a:prstGeom prst="bentUpArrow">
            <a:avLst>
              <a:gd name="adj1" fmla="val 17426"/>
              <a:gd name="adj2" fmla="val 18596"/>
              <a:gd name="adj3" fmla="val 2422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Bent-Up 14">
            <a:extLst>
              <a:ext uri="{FF2B5EF4-FFF2-40B4-BE49-F238E27FC236}">
                <a16:creationId xmlns:a16="http://schemas.microsoft.com/office/drawing/2014/main" id="{07969B10-915B-4C5B-ABA0-65D2840FAB6F}"/>
              </a:ext>
            </a:extLst>
          </p:cNvPr>
          <p:cNvSpPr/>
          <p:nvPr/>
        </p:nvSpPr>
        <p:spPr>
          <a:xfrm rot="10800000">
            <a:off x="275648" y="874808"/>
            <a:ext cx="3895712" cy="2457351"/>
          </a:xfrm>
          <a:prstGeom prst="bentUpArrow">
            <a:avLst>
              <a:gd name="adj1" fmla="val 17426"/>
              <a:gd name="adj2" fmla="val 15450"/>
              <a:gd name="adj3" fmla="val 2796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Bent-Up 15">
            <a:extLst>
              <a:ext uri="{FF2B5EF4-FFF2-40B4-BE49-F238E27FC236}">
                <a16:creationId xmlns:a16="http://schemas.microsoft.com/office/drawing/2014/main" id="{0E50F721-46B6-4898-BB97-DEF0675A8788}"/>
              </a:ext>
            </a:extLst>
          </p:cNvPr>
          <p:cNvSpPr/>
          <p:nvPr/>
        </p:nvSpPr>
        <p:spPr>
          <a:xfrm rot="5400000">
            <a:off x="1112164" y="3693298"/>
            <a:ext cx="2222677" cy="3895712"/>
          </a:xfrm>
          <a:prstGeom prst="bentUpArrow">
            <a:avLst>
              <a:gd name="adj1" fmla="val 1742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Bent-Up 16">
            <a:extLst>
              <a:ext uri="{FF2B5EF4-FFF2-40B4-BE49-F238E27FC236}">
                <a16:creationId xmlns:a16="http://schemas.microsoft.com/office/drawing/2014/main" id="{FD0A7AC3-0A1D-4E18-AB5A-075A8D8CEF7D}"/>
              </a:ext>
            </a:extLst>
          </p:cNvPr>
          <p:cNvSpPr/>
          <p:nvPr/>
        </p:nvSpPr>
        <p:spPr>
          <a:xfrm rot="16200000">
            <a:off x="7010423" y="-54708"/>
            <a:ext cx="2489723" cy="4073612"/>
          </a:xfrm>
          <a:prstGeom prst="bentUpArrow">
            <a:avLst>
              <a:gd name="adj1" fmla="val 1742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Bent-Up 19">
            <a:extLst>
              <a:ext uri="{FF2B5EF4-FFF2-40B4-BE49-F238E27FC236}">
                <a16:creationId xmlns:a16="http://schemas.microsoft.com/office/drawing/2014/main" id="{67FF0F66-9FFF-4773-B814-0960934C470A}"/>
              </a:ext>
            </a:extLst>
          </p:cNvPr>
          <p:cNvSpPr/>
          <p:nvPr/>
        </p:nvSpPr>
        <p:spPr>
          <a:xfrm rot="16200000" flipH="1">
            <a:off x="6964421" y="3783872"/>
            <a:ext cx="1712860" cy="3204746"/>
          </a:xfrm>
          <a:prstGeom prst="bentUpArrow">
            <a:avLst>
              <a:gd name="adj1" fmla="val 26402"/>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Bent-Up 20">
            <a:extLst>
              <a:ext uri="{FF2B5EF4-FFF2-40B4-BE49-F238E27FC236}">
                <a16:creationId xmlns:a16="http://schemas.microsoft.com/office/drawing/2014/main" id="{A1CB1B2E-F81E-425B-AE39-445CF85D0155}"/>
              </a:ext>
            </a:extLst>
          </p:cNvPr>
          <p:cNvSpPr/>
          <p:nvPr/>
        </p:nvSpPr>
        <p:spPr>
          <a:xfrm rot="10800000" flipH="1">
            <a:off x="6218478" y="1653013"/>
            <a:ext cx="3382644" cy="1626545"/>
          </a:xfrm>
          <a:prstGeom prst="bentUpArrow">
            <a:avLst>
              <a:gd name="adj1" fmla="val 31552"/>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Up 21">
            <a:extLst>
              <a:ext uri="{FF2B5EF4-FFF2-40B4-BE49-F238E27FC236}">
                <a16:creationId xmlns:a16="http://schemas.microsoft.com/office/drawing/2014/main" id="{502169AA-D807-4606-8D34-2EFC097E7550}"/>
              </a:ext>
            </a:extLst>
          </p:cNvPr>
          <p:cNvSpPr/>
          <p:nvPr/>
        </p:nvSpPr>
        <p:spPr>
          <a:xfrm flipH="1">
            <a:off x="814498" y="4529815"/>
            <a:ext cx="3380066" cy="1416146"/>
          </a:xfrm>
          <a:prstGeom prst="bentUpArrow">
            <a:avLst>
              <a:gd name="adj1" fmla="val 32286"/>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Bent-Up 22">
            <a:extLst>
              <a:ext uri="{FF2B5EF4-FFF2-40B4-BE49-F238E27FC236}">
                <a16:creationId xmlns:a16="http://schemas.microsoft.com/office/drawing/2014/main" id="{003EDCA1-265C-4107-9FAF-7167E61898B9}"/>
              </a:ext>
            </a:extLst>
          </p:cNvPr>
          <p:cNvSpPr/>
          <p:nvPr/>
        </p:nvSpPr>
        <p:spPr>
          <a:xfrm rot="5400000" flipH="1">
            <a:off x="1799678" y="825333"/>
            <a:ext cx="1824800" cy="2964971"/>
          </a:xfrm>
          <a:prstGeom prst="bentUpArrow">
            <a:avLst>
              <a:gd name="adj1" fmla="val 28069"/>
              <a:gd name="adj2" fmla="val 17389"/>
              <a:gd name="adj3" fmla="val 25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Arrow: Up 25">
            <a:extLst>
              <a:ext uri="{FF2B5EF4-FFF2-40B4-BE49-F238E27FC236}">
                <a16:creationId xmlns:a16="http://schemas.microsoft.com/office/drawing/2014/main" id="{52346303-9FCB-4B3E-954A-FEDB677D5F52}"/>
              </a:ext>
            </a:extLst>
          </p:cNvPr>
          <p:cNvSpPr/>
          <p:nvPr/>
        </p:nvSpPr>
        <p:spPr>
          <a:xfrm>
            <a:off x="5412781" y="4424616"/>
            <a:ext cx="641980" cy="109784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Arrow: Down 27">
            <a:extLst>
              <a:ext uri="{FF2B5EF4-FFF2-40B4-BE49-F238E27FC236}">
                <a16:creationId xmlns:a16="http://schemas.microsoft.com/office/drawing/2014/main" id="{A958FAD5-C2C4-4377-90CB-840C71394F3E}"/>
              </a:ext>
            </a:extLst>
          </p:cNvPr>
          <p:cNvSpPr/>
          <p:nvPr/>
        </p:nvSpPr>
        <p:spPr>
          <a:xfrm>
            <a:off x="4387286" y="4462382"/>
            <a:ext cx="641979" cy="106008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Arrow: Right 28">
            <a:extLst>
              <a:ext uri="{FF2B5EF4-FFF2-40B4-BE49-F238E27FC236}">
                <a16:creationId xmlns:a16="http://schemas.microsoft.com/office/drawing/2014/main" id="{97DFEF9F-6388-4565-9753-E65E5D86E3D5}"/>
              </a:ext>
            </a:extLst>
          </p:cNvPr>
          <p:cNvSpPr/>
          <p:nvPr/>
        </p:nvSpPr>
        <p:spPr>
          <a:xfrm>
            <a:off x="6218478" y="3882433"/>
            <a:ext cx="2154757" cy="6473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Government Services</a:t>
            </a:r>
          </a:p>
        </p:txBody>
      </p:sp>
      <p:sp>
        <p:nvSpPr>
          <p:cNvPr id="30" name="Arrow: Right 29">
            <a:extLst>
              <a:ext uri="{FF2B5EF4-FFF2-40B4-BE49-F238E27FC236}">
                <a16:creationId xmlns:a16="http://schemas.microsoft.com/office/drawing/2014/main" id="{495BAFD6-7BFB-46BA-9062-065EB1B49C2B}"/>
              </a:ext>
            </a:extLst>
          </p:cNvPr>
          <p:cNvSpPr/>
          <p:nvPr/>
        </p:nvSpPr>
        <p:spPr>
          <a:xfrm>
            <a:off x="2115865" y="3248539"/>
            <a:ext cx="2045829" cy="6473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Taxes</a:t>
            </a:r>
          </a:p>
        </p:txBody>
      </p:sp>
      <p:sp>
        <p:nvSpPr>
          <p:cNvPr id="31" name="Arrow: Left 30">
            <a:extLst>
              <a:ext uri="{FF2B5EF4-FFF2-40B4-BE49-F238E27FC236}">
                <a16:creationId xmlns:a16="http://schemas.microsoft.com/office/drawing/2014/main" id="{E71A66D6-2864-4918-B6FF-DCC96735A911}"/>
              </a:ext>
            </a:extLst>
          </p:cNvPr>
          <p:cNvSpPr/>
          <p:nvPr/>
        </p:nvSpPr>
        <p:spPr>
          <a:xfrm>
            <a:off x="2088793" y="3812351"/>
            <a:ext cx="2082566" cy="63389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Government Services</a:t>
            </a:r>
          </a:p>
        </p:txBody>
      </p:sp>
      <p:sp>
        <p:nvSpPr>
          <p:cNvPr id="32" name="Arrow: Left 31">
            <a:extLst>
              <a:ext uri="{FF2B5EF4-FFF2-40B4-BE49-F238E27FC236}">
                <a16:creationId xmlns:a16="http://schemas.microsoft.com/office/drawing/2014/main" id="{55CC3DA5-DDBE-4FFA-8939-8895B81C74F2}"/>
              </a:ext>
            </a:extLst>
          </p:cNvPr>
          <p:cNvSpPr/>
          <p:nvPr/>
        </p:nvSpPr>
        <p:spPr>
          <a:xfrm>
            <a:off x="6123083" y="3388803"/>
            <a:ext cx="2250152" cy="63389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Taxes</a:t>
            </a:r>
          </a:p>
        </p:txBody>
      </p:sp>
      <p:sp>
        <p:nvSpPr>
          <p:cNvPr id="2" name="TextBox 1">
            <a:extLst>
              <a:ext uri="{FF2B5EF4-FFF2-40B4-BE49-F238E27FC236}">
                <a16:creationId xmlns:a16="http://schemas.microsoft.com/office/drawing/2014/main" id="{F0359A9A-561E-43D4-830B-DC906A837F25}"/>
              </a:ext>
            </a:extLst>
          </p:cNvPr>
          <p:cNvSpPr txBox="1"/>
          <p:nvPr/>
        </p:nvSpPr>
        <p:spPr>
          <a:xfrm>
            <a:off x="401315" y="6179264"/>
            <a:ext cx="3408466" cy="339926"/>
          </a:xfrm>
          <a:prstGeom prst="rect">
            <a:avLst/>
          </a:prstGeom>
          <a:noFill/>
        </p:spPr>
        <p:txBody>
          <a:bodyPr wrap="none" rtlCol="0">
            <a:spAutoFit/>
          </a:bodyPr>
          <a:lstStyle/>
          <a:p>
            <a:r>
              <a:rPr lang="en-US" dirty="0">
                <a:solidFill>
                  <a:schemeClr val="bg1"/>
                </a:solidFill>
              </a:rPr>
              <a:t>Land, Labor, Capital, Entrepreneurship</a:t>
            </a:r>
          </a:p>
        </p:txBody>
      </p:sp>
      <p:sp>
        <p:nvSpPr>
          <p:cNvPr id="24" name="TextBox 23">
            <a:extLst>
              <a:ext uri="{FF2B5EF4-FFF2-40B4-BE49-F238E27FC236}">
                <a16:creationId xmlns:a16="http://schemas.microsoft.com/office/drawing/2014/main" id="{79D84759-410F-402D-B285-4542BD01A174}"/>
              </a:ext>
            </a:extLst>
          </p:cNvPr>
          <p:cNvSpPr txBox="1"/>
          <p:nvPr/>
        </p:nvSpPr>
        <p:spPr>
          <a:xfrm>
            <a:off x="6431181" y="6242675"/>
            <a:ext cx="3408466" cy="339926"/>
          </a:xfrm>
          <a:prstGeom prst="rect">
            <a:avLst/>
          </a:prstGeom>
          <a:noFill/>
        </p:spPr>
        <p:txBody>
          <a:bodyPr wrap="none" rtlCol="0">
            <a:spAutoFit/>
          </a:bodyPr>
          <a:lstStyle/>
          <a:p>
            <a:r>
              <a:rPr lang="en-US" dirty="0">
                <a:solidFill>
                  <a:schemeClr val="bg1"/>
                </a:solidFill>
              </a:rPr>
              <a:t>Land, Labor, Capital, Entrepreneurship</a:t>
            </a:r>
          </a:p>
        </p:txBody>
      </p:sp>
      <p:sp>
        <p:nvSpPr>
          <p:cNvPr id="3" name="TextBox 2">
            <a:extLst>
              <a:ext uri="{FF2B5EF4-FFF2-40B4-BE49-F238E27FC236}">
                <a16:creationId xmlns:a16="http://schemas.microsoft.com/office/drawing/2014/main" id="{E5100D7A-777A-4DB7-B8B7-9EA6F65596C8}"/>
              </a:ext>
            </a:extLst>
          </p:cNvPr>
          <p:cNvSpPr txBox="1"/>
          <p:nvPr/>
        </p:nvSpPr>
        <p:spPr>
          <a:xfrm>
            <a:off x="1140646" y="5522465"/>
            <a:ext cx="2440856" cy="339926"/>
          </a:xfrm>
          <a:prstGeom prst="rect">
            <a:avLst/>
          </a:prstGeom>
          <a:noFill/>
        </p:spPr>
        <p:txBody>
          <a:bodyPr wrap="none" rtlCol="0">
            <a:spAutoFit/>
          </a:bodyPr>
          <a:lstStyle/>
          <a:p>
            <a:r>
              <a:rPr lang="en-US" dirty="0">
                <a:solidFill>
                  <a:schemeClr val="bg1"/>
                </a:solidFill>
              </a:rPr>
              <a:t>Rent, wages, interest, profit</a:t>
            </a:r>
          </a:p>
        </p:txBody>
      </p:sp>
      <p:sp>
        <p:nvSpPr>
          <p:cNvPr id="33" name="TextBox 32">
            <a:extLst>
              <a:ext uri="{FF2B5EF4-FFF2-40B4-BE49-F238E27FC236}">
                <a16:creationId xmlns:a16="http://schemas.microsoft.com/office/drawing/2014/main" id="{F3E7F3EA-FCED-40AE-BF88-4561B4168A7F}"/>
              </a:ext>
            </a:extLst>
          </p:cNvPr>
          <p:cNvSpPr txBox="1"/>
          <p:nvPr/>
        </p:nvSpPr>
        <p:spPr>
          <a:xfrm>
            <a:off x="6750884" y="5755693"/>
            <a:ext cx="2440856" cy="339926"/>
          </a:xfrm>
          <a:prstGeom prst="rect">
            <a:avLst/>
          </a:prstGeom>
          <a:noFill/>
        </p:spPr>
        <p:txBody>
          <a:bodyPr wrap="none" rtlCol="0">
            <a:spAutoFit/>
          </a:bodyPr>
          <a:lstStyle/>
          <a:p>
            <a:r>
              <a:rPr lang="en-US" dirty="0">
                <a:solidFill>
                  <a:schemeClr val="bg1"/>
                </a:solidFill>
              </a:rPr>
              <a:t>Rent, wages, interest, profit</a:t>
            </a:r>
          </a:p>
        </p:txBody>
      </p:sp>
      <p:sp>
        <p:nvSpPr>
          <p:cNvPr id="35" name="TextBox 34">
            <a:extLst>
              <a:ext uri="{FF2B5EF4-FFF2-40B4-BE49-F238E27FC236}">
                <a16:creationId xmlns:a16="http://schemas.microsoft.com/office/drawing/2014/main" id="{FC7B7B2D-5F6D-446A-926A-8B5A74E404CE}"/>
              </a:ext>
            </a:extLst>
          </p:cNvPr>
          <p:cNvSpPr txBox="1"/>
          <p:nvPr/>
        </p:nvSpPr>
        <p:spPr>
          <a:xfrm>
            <a:off x="1229592" y="1543769"/>
            <a:ext cx="2818107" cy="339926"/>
          </a:xfrm>
          <a:prstGeom prst="rect">
            <a:avLst/>
          </a:prstGeom>
          <a:noFill/>
        </p:spPr>
        <p:txBody>
          <a:bodyPr wrap="none" rtlCol="0">
            <a:spAutoFit/>
          </a:bodyPr>
          <a:lstStyle/>
          <a:p>
            <a:r>
              <a:rPr lang="en-US" dirty="0">
                <a:solidFill>
                  <a:schemeClr val="bg1"/>
                </a:solidFill>
              </a:rPr>
              <a:t>Payment for Goods and Services</a:t>
            </a:r>
          </a:p>
        </p:txBody>
      </p:sp>
      <p:sp>
        <p:nvSpPr>
          <p:cNvPr id="36" name="TextBox 35">
            <a:extLst>
              <a:ext uri="{FF2B5EF4-FFF2-40B4-BE49-F238E27FC236}">
                <a16:creationId xmlns:a16="http://schemas.microsoft.com/office/drawing/2014/main" id="{7441B1CA-EF2E-447A-AC97-1B1CD9D8D415}"/>
              </a:ext>
            </a:extLst>
          </p:cNvPr>
          <p:cNvSpPr txBox="1"/>
          <p:nvPr/>
        </p:nvSpPr>
        <p:spPr>
          <a:xfrm>
            <a:off x="6373633" y="1696148"/>
            <a:ext cx="2818107" cy="339926"/>
          </a:xfrm>
          <a:prstGeom prst="rect">
            <a:avLst/>
          </a:prstGeom>
          <a:noFill/>
        </p:spPr>
        <p:txBody>
          <a:bodyPr wrap="none" rtlCol="0">
            <a:spAutoFit/>
          </a:bodyPr>
          <a:lstStyle/>
          <a:p>
            <a:r>
              <a:rPr lang="en-US" dirty="0">
                <a:solidFill>
                  <a:schemeClr val="bg1"/>
                </a:solidFill>
              </a:rPr>
              <a:t>Payment for Goods and Services</a:t>
            </a:r>
          </a:p>
        </p:txBody>
      </p:sp>
      <p:sp>
        <p:nvSpPr>
          <p:cNvPr id="37" name="TextBox 36">
            <a:extLst>
              <a:ext uri="{FF2B5EF4-FFF2-40B4-BE49-F238E27FC236}">
                <a16:creationId xmlns:a16="http://schemas.microsoft.com/office/drawing/2014/main" id="{CA183F1E-6431-4B7D-846D-50241EF9A7C1}"/>
              </a:ext>
            </a:extLst>
          </p:cNvPr>
          <p:cNvSpPr txBox="1"/>
          <p:nvPr/>
        </p:nvSpPr>
        <p:spPr>
          <a:xfrm>
            <a:off x="1140646" y="866016"/>
            <a:ext cx="2298597" cy="424907"/>
          </a:xfrm>
          <a:prstGeom prst="rect">
            <a:avLst/>
          </a:prstGeom>
          <a:noFill/>
        </p:spPr>
        <p:txBody>
          <a:bodyPr wrap="none" rtlCol="0">
            <a:spAutoFit/>
          </a:bodyPr>
          <a:lstStyle/>
          <a:p>
            <a:r>
              <a:rPr lang="en-US" sz="2400" dirty="0">
                <a:solidFill>
                  <a:schemeClr val="bg1"/>
                </a:solidFill>
              </a:rPr>
              <a:t>Goods and Services</a:t>
            </a:r>
          </a:p>
        </p:txBody>
      </p:sp>
      <p:sp>
        <p:nvSpPr>
          <p:cNvPr id="38" name="TextBox 37">
            <a:extLst>
              <a:ext uri="{FF2B5EF4-FFF2-40B4-BE49-F238E27FC236}">
                <a16:creationId xmlns:a16="http://schemas.microsoft.com/office/drawing/2014/main" id="{A8793EA0-7D85-40BB-9896-F9B51E58D6E5}"/>
              </a:ext>
            </a:extLst>
          </p:cNvPr>
          <p:cNvSpPr txBox="1"/>
          <p:nvPr/>
        </p:nvSpPr>
        <p:spPr>
          <a:xfrm>
            <a:off x="7124627" y="961029"/>
            <a:ext cx="2298597" cy="424907"/>
          </a:xfrm>
          <a:prstGeom prst="rect">
            <a:avLst/>
          </a:prstGeom>
          <a:noFill/>
        </p:spPr>
        <p:txBody>
          <a:bodyPr wrap="none" rtlCol="0">
            <a:spAutoFit/>
          </a:bodyPr>
          <a:lstStyle/>
          <a:p>
            <a:r>
              <a:rPr lang="en-US" sz="2400" dirty="0">
                <a:solidFill>
                  <a:schemeClr val="bg1"/>
                </a:solidFill>
              </a:rPr>
              <a:t>Goods and Services</a:t>
            </a:r>
          </a:p>
        </p:txBody>
      </p:sp>
      <p:sp>
        <p:nvSpPr>
          <p:cNvPr id="39" name="TextBox 38">
            <a:extLst>
              <a:ext uri="{FF2B5EF4-FFF2-40B4-BE49-F238E27FC236}">
                <a16:creationId xmlns:a16="http://schemas.microsoft.com/office/drawing/2014/main" id="{FEF78509-3739-47F7-8A63-A55AA9B486B2}"/>
              </a:ext>
            </a:extLst>
          </p:cNvPr>
          <p:cNvSpPr txBox="1"/>
          <p:nvPr/>
        </p:nvSpPr>
        <p:spPr>
          <a:xfrm>
            <a:off x="4161694" y="954251"/>
            <a:ext cx="2026494" cy="878141"/>
          </a:xfrm>
          <a:prstGeom prst="rect">
            <a:avLst/>
          </a:prstGeom>
          <a:noFill/>
        </p:spPr>
        <p:txBody>
          <a:bodyPr wrap="square">
            <a:spAutoFit/>
          </a:bodyPr>
          <a:lstStyle/>
          <a:p>
            <a:pPr algn="ctr"/>
            <a:r>
              <a:rPr lang="en-US" sz="2800" dirty="0">
                <a:solidFill>
                  <a:schemeClr val="bg1"/>
                </a:solidFill>
              </a:rPr>
              <a:t>Product Market</a:t>
            </a:r>
          </a:p>
        </p:txBody>
      </p:sp>
      <p:sp>
        <p:nvSpPr>
          <p:cNvPr id="11" name="TextBox 10">
            <a:extLst>
              <a:ext uri="{FF2B5EF4-FFF2-40B4-BE49-F238E27FC236}">
                <a16:creationId xmlns:a16="http://schemas.microsoft.com/office/drawing/2014/main" id="{4DF48042-5994-4C76-93AC-8F70018784A6}"/>
              </a:ext>
            </a:extLst>
          </p:cNvPr>
          <p:cNvSpPr txBox="1"/>
          <p:nvPr/>
        </p:nvSpPr>
        <p:spPr>
          <a:xfrm rot="5185239">
            <a:off x="5393941" y="2363852"/>
            <a:ext cx="643558" cy="324906"/>
          </a:xfrm>
          <a:prstGeom prst="rect">
            <a:avLst/>
          </a:prstGeom>
          <a:noFill/>
        </p:spPr>
        <p:txBody>
          <a:bodyPr wrap="none" rtlCol="0">
            <a:spAutoFit/>
          </a:bodyPr>
          <a:lstStyle/>
          <a:p>
            <a:r>
              <a:rPr lang="en-US" dirty="0">
                <a:solidFill>
                  <a:schemeClr val="bg1"/>
                </a:solidFill>
              </a:rPr>
              <a:t>G &amp; S</a:t>
            </a:r>
          </a:p>
        </p:txBody>
      </p:sp>
      <p:sp>
        <p:nvSpPr>
          <p:cNvPr id="12" name="TextBox 11">
            <a:extLst>
              <a:ext uri="{FF2B5EF4-FFF2-40B4-BE49-F238E27FC236}">
                <a16:creationId xmlns:a16="http://schemas.microsoft.com/office/drawing/2014/main" id="{EC0A80D3-F479-4FCF-B64C-349498146D81}"/>
              </a:ext>
            </a:extLst>
          </p:cNvPr>
          <p:cNvSpPr txBox="1"/>
          <p:nvPr/>
        </p:nvSpPr>
        <p:spPr>
          <a:xfrm rot="5400000">
            <a:off x="5004849" y="5121964"/>
            <a:ext cx="1518335" cy="324906"/>
          </a:xfrm>
          <a:prstGeom prst="rect">
            <a:avLst/>
          </a:prstGeom>
          <a:noFill/>
        </p:spPr>
        <p:txBody>
          <a:bodyPr wrap="none" rtlCol="0">
            <a:spAutoFit/>
          </a:bodyPr>
          <a:lstStyle/>
          <a:p>
            <a:r>
              <a:rPr lang="en-US" dirty="0">
                <a:solidFill>
                  <a:schemeClr val="bg1"/>
                </a:solidFill>
              </a:rPr>
              <a:t>Factors of Prod.</a:t>
            </a:r>
          </a:p>
        </p:txBody>
      </p:sp>
      <p:sp>
        <p:nvSpPr>
          <p:cNvPr id="13" name="TextBox 12">
            <a:extLst>
              <a:ext uri="{FF2B5EF4-FFF2-40B4-BE49-F238E27FC236}">
                <a16:creationId xmlns:a16="http://schemas.microsoft.com/office/drawing/2014/main" id="{2580B5D9-EB00-4EC6-A678-0B935C858544}"/>
              </a:ext>
            </a:extLst>
          </p:cNvPr>
          <p:cNvSpPr txBox="1"/>
          <p:nvPr/>
        </p:nvSpPr>
        <p:spPr>
          <a:xfrm rot="5400000">
            <a:off x="4173731" y="2448144"/>
            <a:ext cx="776460" cy="324906"/>
          </a:xfrm>
          <a:prstGeom prst="rect">
            <a:avLst/>
          </a:prstGeom>
          <a:noFill/>
        </p:spPr>
        <p:txBody>
          <a:bodyPr wrap="none" rtlCol="0">
            <a:spAutoFit/>
          </a:bodyPr>
          <a:lstStyle/>
          <a:p>
            <a:r>
              <a:rPr lang="en-US" dirty="0">
                <a:solidFill>
                  <a:schemeClr val="bg1"/>
                </a:solidFill>
              </a:rPr>
              <a:t>Money</a:t>
            </a:r>
          </a:p>
        </p:txBody>
      </p:sp>
      <p:sp>
        <p:nvSpPr>
          <p:cNvPr id="18" name="TextBox 17">
            <a:extLst>
              <a:ext uri="{FF2B5EF4-FFF2-40B4-BE49-F238E27FC236}">
                <a16:creationId xmlns:a16="http://schemas.microsoft.com/office/drawing/2014/main" id="{CCF5CFB4-356C-4BB2-95AD-2DB5509CFEC4}"/>
              </a:ext>
            </a:extLst>
          </p:cNvPr>
          <p:cNvSpPr txBox="1"/>
          <p:nvPr/>
        </p:nvSpPr>
        <p:spPr>
          <a:xfrm rot="5400000">
            <a:off x="4345186" y="4751027"/>
            <a:ext cx="776460" cy="324906"/>
          </a:xfrm>
          <a:prstGeom prst="rect">
            <a:avLst/>
          </a:prstGeom>
          <a:noFill/>
        </p:spPr>
        <p:txBody>
          <a:bodyPr wrap="none" rtlCol="0">
            <a:spAutoFit/>
          </a:bodyPr>
          <a:lstStyle/>
          <a:p>
            <a:r>
              <a:rPr lang="en-US" dirty="0">
                <a:solidFill>
                  <a:schemeClr val="bg1"/>
                </a:solidFill>
              </a:rPr>
              <a:t>Money</a:t>
            </a:r>
          </a:p>
        </p:txBody>
      </p:sp>
      <p:sp>
        <p:nvSpPr>
          <p:cNvPr id="9" name="TextBox 8">
            <a:extLst>
              <a:ext uri="{FF2B5EF4-FFF2-40B4-BE49-F238E27FC236}">
                <a16:creationId xmlns:a16="http://schemas.microsoft.com/office/drawing/2014/main" id="{85FE156A-215E-4907-91CB-4F127075063B}"/>
              </a:ext>
            </a:extLst>
          </p:cNvPr>
          <p:cNvSpPr txBox="1"/>
          <p:nvPr/>
        </p:nvSpPr>
        <p:spPr>
          <a:xfrm>
            <a:off x="1761827" y="92078"/>
            <a:ext cx="9338707" cy="523220"/>
          </a:xfrm>
          <a:prstGeom prst="rect">
            <a:avLst/>
          </a:prstGeom>
          <a:noFill/>
        </p:spPr>
        <p:txBody>
          <a:bodyPr wrap="square" rtlCol="0">
            <a:spAutoFit/>
          </a:bodyPr>
          <a:lstStyle/>
          <a:p>
            <a:r>
              <a:rPr lang="en-US" sz="2800" dirty="0"/>
              <a:t>Contractionary Fiscal Policy (Decrease Government Spending)</a:t>
            </a:r>
          </a:p>
        </p:txBody>
      </p:sp>
      <p:sp>
        <p:nvSpPr>
          <p:cNvPr id="19" name="Arrow: Down 18">
            <a:extLst>
              <a:ext uri="{FF2B5EF4-FFF2-40B4-BE49-F238E27FC236}">
                <a16:creationId xmlns:a16="http://schemas.microsoft.com/office/drawing/2014/main" id="{E3BF3A1D-7680-44D2-BCB5-393F5B6B7579}"/>
              </a:ext>
            </a:extLst>
          </p:cNvPr>
          <p:cNvSpPr/>
          <p:nvPr/>
        </p:nvSpPr>
        <p:spPr>
          <a:xfrm>
            <a:off x="4949877" y="2307832"/>
            <a:ext cx="365333" cy="659479"/>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22225">
                <a:solidFill>
                  <a:schemeClr val="accent2"/>
                </a:solidFill>
                <a:prstDash val="solid"/>
              </a:ln>
              <a:solidFill>
                <a:srgbClr val="FF0000"/>
              </a:solidFill>
            </a:endParaRPr>
          </a:p>
        </p:txBody>
      </p:sp>
      <p:sp>
        <p:nvSpPr>
          <p:cNvPr id="40" name="Multiplication Sign 39">
            <a:extLst>
              <a:ext uri="{FF2B5EF4-FFF2-40B4-BE49-F238E27FC236}">
                <a16:creationId xmlns:a16="http://schemas.microsoft.com/office/drawing/2014/main" id="{C7B60217-25DA-400F-9910-12BAF9B0C7AF}"/>
              </a:ext>
            </a:extLst>
          </p:cNvPr>
          <p:cNvSpPr/>
          <p:nvPr/>
        </p:nvSpPr>
        <p:spPr>
          <a:xfrm>
            <a:off x="7297702" y="1480781"/>
            <a:ext cx="914400" cy="9144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Multiplication Sign 40">
            <a:extLst>
              <a:ext uri="{FF2B5EF4-FFF2-40B4-BE49-F238E27FC236}">
                <a16:creationId xmlns:a16="http://schemas.microsoft.com/office/drawing/2014/main" id="{878D113F-4234-4C4B-A7AF-349F6183AFA9}"/>
              </a:ext>
            </a:extLst>
          </p:cNvPr>
          <p:cNvSpPr/>
          <p:nvPr/>
        </p:nvSpPr>
        <p:spPr>
          <a:xfrm>
            <a:off x="8178658" y="6043585"/>
            <a:ext cx="914400" cy="9144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Multiplication Sign 41">
            <a:extLst>
              <a:ext uri="{FF2B5EF4-FFF2-40B4-BE49-F238E27FC236}">
                <a16:creationId xmlns:a16="http://schemas.microsoft.com/office/drawing/2014/main" id="{793DE4B8-9F9C-4CF0-B297-3D1122493C35}"/>
              </a:ext>
            </a:extLst>
          </p:cNvPr>
          <p:cNvSpPr/>
          <p:nvPr/>
        </p:nvSpPr>
        <p:spPr>
          <a:xfrm>
            <a:off x="1766302" y="5235228"/>
            <a:ext cx="914400" cy="9144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Multiplication Sign 42">
            <a:extLst>
              <a:ext uri="{FF2B5EF4-FFF2-40B4-BE49-F238E27FC236}">
                <a16:creationId xmlns:a16="http://schemas.microsoft.com/office/drawing/2014/main" id="{FD63B032-63B4-4724-9CEC-AC2056B15F26}"/>
              </a:ext>
            </a:extLst>
          </p:cNvPr>
          <p:cNvSpPr/>
          <p:nvPr/>
        </p:nvSpPr>
        <p:spPr>
          <a:xfrm>
            <a:off x="1483896" y="624090"/>
            <a:ext cx="914400" cy="9144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17960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8"/>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9" grpId="0" animBg="1"/>
      <p:bldP spid="40" grpId="0" animBg="1"/>
      <p:bldP spid="41" grpId="0" animBg="1"/>
      <p:bldP spid="42" grpId="0" animBg="1"/>
      <p:bldP spid="43"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D50B0F2-E9FF-4E28-8BD4-0D511222087F}"/>
              </a:ext>
            </a:extLst>
          </p:cNvPr>
          <p:cNvPicPr>
            <a:picLocks noChangeAspect="1"/>
          </p:cNvPicPr>
          <p:nvPr/>
        </p:nvPicPr>
        <p:blipFill>
          <a:blip r:embed="rId2"/>
          <a:stretch>
            <a:fillRect/>
          </a:stretch>
        </p:blipFill>
        <p:spPr>
          <a:xfrm>
            <a:off x="2356339" y="1473279"/>
            <a:ext cx="6629399" cy="3701589"/>
          </a:xfrm>
          <a:prstGeom prst="rect">
            <a:avLst/>
          </a:prstGeom>
        </p:spPr>
      </p:pic>
      <p:sp>
        <p:nvSpPr>
          <p:cNvPr id="5" name="Rectangle 4">
            <a:extLst>
              <a:ext uri="{FF2B5EF4-FFF2-40B4-BE49-F238E27FC236}">
                <a16:creationId xmlns:a16="http://schemas.microsoft.com/office/drawing/2014/main" id="{BCACC399-0D88-4E19-9C23-0A18085C6D56}"/>
              </a:ext>
            </a:extLst>
          </p:cNvPr>
          <p:cNvSpPr/>
          <p:nvPr/>
        </p:nvSpPr>
        <p:spPr>
          <a:xfrm>
            <a:off x="4989632" y="298940"/>
            <a:ext cx="1185496" cy="7297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Foreign Sector</a:t>
            </a:r>
          </a:p>
        </p:txBody>
      </p:sp>
      <p:sp>
        <p:nvSpPr>
          <p:cNvPr id="6" name="Rectangle 5">
            <a:extLst>
              <a:ext uri="{FF2B5EF4-FFF2-40B4-BE49-F238E27FC236}">
                <a16:creationId xmlns:a16="http://schemas.microsoft.com/office/drawing/2014/main" id="{A352DCF7-028F-416D-A2EF-155D8DEC1C18}"/>
              </a:ext>
            </a:extLst>
          </p:cNvPr>
          <p:cNvSpPr/>
          <p:nvPr/>
        </p:nvSpPr>
        <p:spPr>
          <a:xfrm>
            <a:off x="4983770" y="5619447"/>
            <a:ext cx="1185496" cy="7297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Foreign</a:t>
            </a:r>
            <a:r>
              <a:rPr lang="en-US" dirty="0"/>
              <a:t> Sector</a:t>
            </a:r>
          </a:p>
        </p:txBody>
      </p:sp>
      <p:sp>
        <p:nvSpPr>
          <p:cNvPr id="7" name="Arrow: Curved Down 6">
            <a:extLst>
              <a:ext uri="{FF2B5EF4-FFF2-40B4-BE49-F238E27FC236}">
                <a16:creationId xmlns:a16="http://schemas.microsoft.com/office/drawing/2014/main" id="{700003A0-E7D7-40E6-B85B-E4F17B402C2D}"/>
              </a:ext>
            </a:extLst>
          </p:cNvPr>
          <p:cNvSpPr/>
          <p:nvPr/>
        </p:nvSpPr>
        <p:spPr>
          <a:xfrm rot="16200000">
            <a:off x="3783621" y="482983"/>
            <a:ext cx="1512277" cy="88802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Arrow: Curved Down 7">
            <a:extLst>
              <a:ext uri="{FF2B5EF4-FFF2-40B4-BE49-F238E27FC236}">
                <a16:creationId xmlns:a16="http://schemas.microsoft.com/office/drawing/2014/main" id="{2B35EB8C-446D-4BD3-8BA4-2B0778E99627}"/>
              </a:ext>
            </a:extLst>
          </p:cNvPr>
          <p:cNvSpPr/>
          <p:nvPr/>
        </p:nvSpPr>
        <p:spPr>
          <a:xfrm rot="5400000">
            <a:off x="5857138" y="5277143"/>
            <a:ext cx="1512277" cy="88802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 name="Arrow: Curved Down 8">
            <a:extLst>
              <a:ext uri="{FF2B5EF4-FFF2-40B4-BE49-F238E27FC236}">
                <a16:creationId xmlns:a16="http://schemas.microsoft.com/office/drawing/2014/main" id="{7D103C77-40EB-4BD8-9DDC-6AAA9411AACD}"/>
              </a:ext>
            </a:extLst>
          </p:cNvPr>
          <p:cNvSpPr/>
          <p:nvPr/>
        </p:nvSpPr>
        <p:spPr>
          <a:xfrm rot="5400000">
            <a:off x="5868861" y="611068"/>
            <a:ext cx="1512277" cy="88802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 name="Arrow: Curved Down 9">
            <a:extLst>
              <a:ext uri="{FF2B5EF4-FFF2-40B4-BE49-F238E27FC236}">
                <a16:creationId xmlns:a16="http://schemas.microsoft.com/office/drawing/2014/main" id="{7AEEFAFD-5F15-4EB6-9EEF-667890E39B8A}"/>
              </a:ext>
            </a:extLst>
          </p:cNvPr>
          <p:cNvSpPr/>
          <p:nvPr/>
        </p:nvSpPr>
        <p:spPr>
          <a:xfrm rot="16200000">
            <a:off x="3783620" y="5175436"/>
            <a:ext cx="1512277" cy="88802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TextBox 10">
            <a:extLst>
              <a:ext uri="{FF2B5EF4-FFF2-40B4-BE49-F238E27FC236}">
                <a16:creationId xmlns:a16="http://schemas.microsoft.com/office/drawing/2014/main" id="{4B90235F-25B1-4007-8B96-4CBC5DE6F5CB}"/>
              </a:ext>
            </a:extLst>
          </p:cNvPr>
          <p:cNvSpPr txBox="1"/>
          <p:nvPr/>
        </p:nvSpPr>
        <p:spPr>
          <a:xfrm rot="18718386">
            <a:off x="2910309" y="590213"/>
            <a:ext cx="1736373" cy="369332"/>
          </a:xfrm>
          <a:prstGeom prst="rect">
            <a:avLst/>
          </a:prstGeom>
          <a:noFill/>
        </p:spPr>
        <p:txBody>
          <a:bodyPr wrap="none" rtlCol="0">
            <a:spAutoFit/>
          </a:bodyPr>
          <a:lstStyle/>
          <a:p>
            <a:r>
              <a:rPr lang="en-US" b="1" dirty="0"/>
              <a:t>Exports out/$ In</a:t>
            </a:r>
          </a:p>
        </p:txBody>
      </p:sp>
      <p:sp>
        <p:nvSpPr>
          <p:cNvPr id="13" name="Arrow: Curved Up 12">
            <a:extLst>
              <a:ext uri="{FF2B5EF4-FFF2-40B4-BE49-F238E27FC236}">
                <a16:creationId xmlns:a16="http://schemas.microsoft.com/office/drawing/2014/main" id="{C819D3BA-3811-4BB8-B251-1E1917866517}"/>
              </a:ext>
            </a:extLst>
          </p:cNvPr>
          <p:cNvSpPr/>
          <p:nvPr/>
        </p:nvSpPr>
        <p:spPr>
          <a:xfrm rot="16200000">
            <a:off x="5913090" y="605519"/>
            <a:ext cx="992140" cy="718469"/>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Arrow: Curved Up 13">
            <a:extLst>
              <a:ext uri="{FF2B5EF4-FFF2-40B4-BE49-F238E27FC236}">
                <a16:creationId xmlns:a16="http://schemas.microsoft.com/office/drawing/2014/main" id="{6254FB06-F89A-4327-8FB4-684E5A9A7543}"/>
              </a:ext>
            </a:extLst>
          </p:cNvPr>
          <p:cNvSpPr/>
          <p:nvPr/>
        </p:nvSpPr>
        <p:spPr>
          <a:xfrm rot="5400000">
            <a:off x="4376086" y="777546"/>
            <a:ext cx="1149428" cy="72976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Arrow: Curved Up 14">
            <a:extLst>
              <a:ext uri="{FF2B5EF4-FFF2-40B4-BE49-F238E27FC236}">
                <a16:creationId xmlns:a16="http://schemas.microsoft.com/office/drawing/2014/main" id="{4CF24ECD-1213-4365-9D98-44314B39F4FE}"/>
              </a:ext>
            </a:extLst>
          </p:cNvPr>
          <p:cNvSpPr/>
          <p:nvPr/>
        </p:nvSpPr>
        <p:spPr>
          <a:xfrm rot="5400000">
            <a:off x="4274252" y="5306002"/>
            <a:ext cx="1149428" cy="72976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Arrow: Curved Up 15">
            <a:extLst>
              <a:ext uri="{FF2B5EF4-FFF2-40B4-BE49-F238E27FC236}">
                <a16:creationId xmlns:a16="http://schemas.microsoft.com/office/drawing/2014/main" id="{7FF44884-07AA-4B21-9878-6AFBC65FD6F6}"/>
              </a:ext>
            </a:extLst>
          </p:cNvPr>
          <p:cNvSpPr/>
          <p:nvPr/>
        </p:nvSpPr>
        <p:spPr>
          <a:xfrm rot="16200000">
            <a:off x="5699325" y="5199760"/>
            <a:ext cx="1149428" cy="72976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4" name="Arrow: Down 23">
            <a:extLst>
              <a:ext uri="{FF2B5EF4-FFF2-40B4-BE49-F238E27FC236}">
                <a16:creationId xmlns:a16="http://schemas.microsoft.com/office/drawing/2014/main" id="{856E03F0-986B-411F-83FA-A1169755D4E3}"/>
              </a:ext>
            </a:extLst>
          </p:cNvPr>
          <p:cNvSpPr/>
          <p:nvPr/>
        </p:nvSpPr>
        <p:spPr>
          <a:xfrm>
            <a:off x="5749309" y="1053610"/>
            <a:ext cx="273634" cy="538239"/>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22225">
                <a:solidFill>
                  <a:schemeClr val="accent2"/>
                </a:solidFill>
                <a:prstDash val="solid"/>
              </a:ln>
              <a:solidFill>
                <a:srgbClr val="FF0000"/>
              </a:solidFill>
            </a:endParaRPr>
          </a:p>
        </p:txBody>
      </p:sp>
      <p:pic>
        <p:nvPicPr>
          <p:cNvPr id="3" name="Picture 2">
            <a:extLst>
              <a:ext uri="{FF2B5EF4-FFF2-40B4-BE49-F238E27FC236}">
                <a16:creationId xmlns:a16="http://schemas.microsoft.com/office/drawing/2014/main" id="{C52012F0-CCB5-42DA-A548-0C4354D2F145}"/>
              </a:ext>
            </a:extLst>
          </p:cNvPr>
          <p:cNvPicPr>
            <a:picLocks noChangeAspect="1"/>
          </p:cNvPicPr>
          <p:nvPr/>
        </p:nvPicPr>
        <p:blipFill>
          <a:blip r:embed="rId3"/>
          <a:stretch>
            <a:fillRect/>
          </a:stretch>
        </p:blipFill>
        <p:spPr>
          <a:xfrm>
            <a:off x="5141816" y="1000480"/>
            <a:ext cx="558708" cy="597430"/>
          </a:xfrm>
          <a:prstGeom prst="rect">
            <a:avLst/>
          </a:prstGeom>
        </p:spPr>
      </p:pic>
      <p:sp>
        <p:nvSpPr>
          <p:cNvPr id="25" name="Arrow: Down 24">
            <a:extLst>
              <a:ext uri="{FF2B5EF4-FFF2-40B4-BE49-F238E27FC236}">
                <a16:creationId xmlns:a16="http://schemas.microsoft.com/office/drawing/2014/main" id="{E9F3E89D-30F5-4D51-AAAD-E71CC2A494DE}"/>
              </a:ext>
            </a:extLst>
          </p:cNvPr>
          <p:cNvSpPr/>
          <p:nvPr/>
        </p:nvSpPr>
        <p:spPr>
          <a:xfrm rot="10800000">
            <a:off x="8078844" y="1998803"/>
            <a:ext cx="273634" cy="538239"/>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22225">
                <a:solidFill>
                  <a:schemeClr val="accent2"/>
                </a:solidFill>
                <a:prstDash val="solid"/>
              </a:ln>
              <a:solidFill>
                <a:srgbClr val="FF0000"/>
              </a:solidFill>
            </a:endParaRPr>
          </a:p>
        </p:txBody>
      </p:sp>
      <p:sp>
        <p:nvSpPr>
          <p:cNvPr id="26" name="Arrow: Down 25">
            <a:extLst>
              <a:ext uri="{FF2B5EF4-FFF2-40B4-BE49-F238E27FC236}">
                <a16:creationId xmlns:a16="http://schemas.microsoft.com/office/drawing/2014/main" id="{5384B8CF-0C87-45A2-A316-109718F488EE}"/>
              </a:ext>
            </a:extLst>
          </p:cNvPr>
          <p:cNvSpPr/>
          <p:nvPr/>
        </p:nvSpPr>
        <p:spPr>
          <a:xfrm rot="10800000">
            <a:off x="7468502" y="4557929"/>
            <a:ext cx="273634" cy="538239"/>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22225">
                <a:solidFill>
                  <a:schemeClr val="accent2"/>
                </a:solidFill>
                <a:prstDash val="solid"/>
              </a:ln>
              <a:solidFill>
                <a:srgbClr val="FF0000"/>
              </a:solidFill>
            </a:endParaRPr>
          </a:p>
        </p:txBody>
      </p:sp>
      <p:sp>
        <p:nvSpPr>
          <p:cNvPr id="27" name="Arrow: Down 26">
            <a:extLst>
              <a:ext uri="{FF2B5EF4-FFF2-40B4-BE49-F238E27FC236}">
                <a16:creationId xmlns:a16="http://schemas.microsoft.com/office/drawing/2014/main" id="{48568C38-07A0-4FF8-BF88-0145952421BE}"/>
              </a:ext>
            </a:extLst>
          </p:cNvPr>
          <p:cNvSpPr/>
          <p:nvPr/>
        </p:nvSpPr>
        <p:spPr>
          <a:xfrm rot="10800000">
            <a:off x="3478443" y="4451686"/>
            <a:ext cx="273634" cy="538239"/>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22225">
                <a:solidFill>
                  <a:schemeClr val="accent2"/>
                </a:solidFill>
                <a:prstDash val="solid"/>
              </a:ln>
              <a:solidFill>
                <a:srgbClr val="FF0000"/>
              </a:solidFill>
            </a:endParaRPr>
          </a:p>
        </p:txBody>
      </p:sp>
      <p:sp>
        <p:nvSpPr>
          <p:cNvPr id="28" name="Arrow: Down 27">
            <a:extLst>
              <a:ext uri="{FF2B5EF4-FFF2-40B4-BE49-F238E27FC236}">
                <a16:creationId xmlns:a16="http://schemas.microsoft.com/office/drawing/2014/main" id="{5DE22DFF-0BEA-44EF-B96D-51037E44ABF4}"/>
              </a:ext>
            </a:extLst>
          </p:cNvPr>
          <p:cNvSpPr/>
          <p:nvPr/>
        </p:nvSpPr>
        <p:spPr>
          <a:xfrm rot="10800000">
            <a:off x="2219522" y="3159880"/>
            <a:ext cx="273634" cy="538239"/>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22225">
                <a:solidFill>
                  <a:schemeClr val="accent2"/>
                </a:solidFill>
                <a:prstDash val="solid"/>
              </a:ln>
              <a:solidFill>
                <a:srgbClr val="FF0000"/>
              </a:solidFill>
            </a:endParaRPr>
          </a:p>
        </p:txBody>
      </p:sp>
    </p:spTree>
    <p:extLst>
      <p:ext uri="{BB962C8B-B14F-4D97-AF65-F5344CB8AC3E}">
        <p14:creationId xmlns:p14="http://schemas.microsoft.com/office/powerpoint/2010/main" val="3418454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P spid="26" grpId="0" animBg="1"/>
      <p:bldP spid="27" grpId="0" animBg="1"/>
      <p:bldP spid="28"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D50AF-36A7-46B2-9ACA-2B1681C62EAC}"/>
              </a:ext>
            </a:extLst>
          </p:cNvPr>
          <p:cNvSpPr>
            <a:spLocks noGrp="1"/>
          </p:cNvSpPr>
          <p:nvPr>
            <p:ph type="ctrTitle"/>
          </p:nvPr>
        </p:nvSpPr>
        <p:spPr>
          <a:xfrm>
            <a:off x="578826" y="2480751"/>
            <a:ext cx="11034347" cy="879137"/>
          </a:xfrm>
        </p:spPr>
        <p:txBody>
          <a:bodyPr>
            <a:normAutofit/>
          </a:bodyPr>
          <a:lstStyle/>
          <a:p>
            <a:r>
              <a:rPr lang="en-US" sz="4800" dirty="0">
                <a:latin typeface="+mn-lt"/>
              </a:rPr>
              <a:t>Summary:</a:t>
            </a:r>
          </a:p>
        </p:txBody>
      </p:sp>
    </p:spTree>
    <p:extLst>
      <p:ext uri="{BB962C8B-B14F-4D97-AF65-F5344CB8AC3E}">
        <p14:creationId xmlns:p14="http://schemas.microsoft.com/office/powerpoint/2010/main" val="123131104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009E8-7934-4EF6-8509-3E7A8B285CCD}"/>
              </a:ext>
            </a:extLst>
          </p:cNvPr>
          <p:cNvSpPr>
            <a:spLocks noGrp="1"/>
          </p:cNvSpPr>
          <p:nvPr>
            <p:ph type="title"/>
          </p:nvPr>
        </p:nvSpPr>
        <p:spPr>
          <a:xfrm>
            <a:off x="486099" y="699846"/>
            <a:ext cx="10515600" cy="1171484"/>
          </a:xfrm>
        </p:spPr>
        <p:txBody>
          <a:bodyPr>
            <a:normAutofit fontScale="90000"/>
          </a:bodyPr>
          <a:lstStyle/>
          <a:p>
            <a:pPr algn="ctr"/>
            <a:r>
              <a:rPr lang="en-US" sz="5400" b="1" dirty="0"/>
              <a:t>Don’t overlook the importance of the Circular Flow Diagram!</a:t>
            </a:r>
          </a:p>
        </p:txBody>
      </p:sp>
      <p:sp>
        <p:nvSpPr>
          <p:cNvPr id="3" name="Content Placeholder 2">
            <a:extLst>
              <a:ext uri="{FF2B5EF4-FFF2-40B4-BE49-F238E27FC236}">
                <a16:creationId xmlns:a16="http://schemas.microsoft.com/office/drawing/2014/main" id="{F7FCA098-94F9-4D11-BA3D-63E5EA44D68E}"/>
              </a:ext>
            </a:extLst>
          </p:cNvPr>
          <p:cNvSpPr>
            <a:spLocks noGrp="1"/>
          </p:cNvSpPr>
          <p:nvPr>
            <p:ph idx="1"/>
          </p:nvPr>
        </p:nvSpPr>
        <p:spPr>
          <a:xfrm>
            <a:off x="698954" y="2057953"/>
            <a:ext cx="11101754" cy="4351338"/>
          </a:xfrm>
        </p:spPr>
        <p:txBody>
          <a:bodyPr>
            <a:noAutofit/>
          </a:bodyPr>
          <a:lstStyle/>
          <a:p>
            <a:r>
              <a:rPr lang="en-US" sz="4400" dirty="0"/>
              <a:t>You can use the circular flow diagram when teaching the following concepts. </a:t>
            </a:r>
          </a:p>
          <a:p>
            <a:pPr lvl="1"/>
            <a:r>
              <a:rPr lang="en-US" sz="2800" dirty="0"/>
              <a:t>GDP</a:t>
            </a:r>
          </a:p>
          <a:p>
            <a:pPr lvl="1"/>
            <a:r>
              <a:rPr lang="en-US" sz="2800" dirty="0"/>
              <a:t>Effects of unemployment</a:t>
            </a:r>
          </a:p>
          <a:p>
            <a:pPr lvl="1"/>
            <a:r>
              <a:rPr lang="en-US" sz="2800" dirty="0"/>
              <a:t>Effects of inflation</a:t>
            </a:r>
          </a:p>
          <a:p>
            <a:pPr lvl="1"/>
            <a:r>
              <a:rPr lang="en-US" sz="2800" dirty="0"/>
              <a:t>Monetary Policy</a:t>
            </a:r>
          </a:p>
          <a:p>
            <a:pPr lvl="1"/>
            <a:r>
              <a:rPr lang="en-US" sz="2800" dirty="0"/>
              <a:t>Fiscal Policy</a:t>
            </a:r>
          </a:p>
          <a:p>
            <a:pPr lvl="1"/>
            <a:r>
              <a:rPr lang="en-US" sz="2800" dirty="0"/>
              <a:t>Net Exports</a:t>
            </a:r>
          </a:p>
        </p:txBody>
      </p:sp>
    </p:spTree>
    <p:extLst>
      <p:ext uri="{BB962C8B-B14F-4D97-AF65-F5344CB8AC3E}">
        <p14:creationId xmlns:p14="http://schemas.microsoft.com/office/powerpoint/2010/main" val="1809058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D50AF-36A7-46B2-9ACA-2B1681C62EAC}"/>
              </a:ext>
            </a:extLst>
          </p:cNvPr>
          <p:cNvSpPr>
            <a:spLocks noGrp="1"/>
          </p:cNvSpPr>
          <p:nvPr>
            <p:ph type="ctrTitle"/>
          </p:nvPr>
        </p:nvSpPr>
        <p:spPr>
          <a:xfrm>
            <a:off x="578826" y="2480751"/>
            <a:ext cx="11034347" cy="879137"/>
          </a:xfrm>
        </p:spPr>
        <p:txBody>
          <a:bodyPr>
            <a:normAutofit/>
          </a:bodyPr>
          <a:lstStyle/>
          <a:p>
            <a:r>
              <a:rPr lang="en-US" sz="4800" dirty="0">
                <a:latin typeface="+mn-lt"/>
              </a:rPr>
              <a:t>What are your questions?</a:t>
            </a:r>
          </a:p>
        </p:txBody>
      </p:sp>
    </p:spTree>
    <p:extLst>
      <p:ext uri="{BB962C8B-B14F-4D97-AF65-F5344CB8AC3E}">
        <p14:creationId xmlns:p14="http://schemas.microsoft.com/office/powerpoint/2010/main" val="2244341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D50AF-36A7-46B2-9ACA-2B1681C62EAC}"/>
              </a:ext>
            </a:extLst>
          </p:cNvPr>
          <p:cNvSpPr>
            <a:spLocks noGrp="1"/>
          </p:cNvSpPr>
          <p:nvPr>
            <p:ph type="ctrTitle"/>
          </p:nvPr>
        </p:nvSpPr>
        <p:spPr>
          <a:xfrm>
            <a:off x="1799492" y="2321169"/>
            <a:ext cx="8399585" cy="1194610"/>
          </a:xfrm>
        </p:spPr>
        <p:txBody>
          <a:bodyPr>
            <a:normAutofit/>
          </a:bodyPr>
          <a:lstStyle/>
          <a:p>
            <a:r>
              <a:rPr lang="en-US" dirty="0"/>
              <a:t>The Circular Flow Model</a:t>
            </a:r>
          </a:p>
        </p:txBody>
      </p:sp>
    </p:spTree>
    <p:extLst>
      <p:ext uri="{BB962C8B-B14F-4D97-AF65-F5344CB8AC3E}">
        <p14:creationId xmlns:p14="http://schemas.microsoft.com/office/powerpoint/2010/main" val="977113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009E8-7934-4EF6-8509-3E7A8B285CCD}"/>
              </a:ext>
            </a:extLst>
          </p:cNvPr>
          <p:cNvSpPr>
            <a:spLocks noGrp="1"/>
          </p:cNvSpPr>
          <p:nvPr>
            <p:ph type="title"/>
          </p:nvPr>
        </p:nvSpPr>
        <p:spPr>
          <a:xfrm>
            <a:off x="486099" y="699846"/>
            <a:ext cx="10515600" cy="975335"/>
          </a:xfrm>
        </p:spPr>
        <p:txBody>
          <a:bodyPr>
            <a:normAutofit/>
          </a:bodyPr>
          <a:lstStyle/>
          <a:p>
            <a:pPr algn="ctr"/>
            <a:r>
              <a:rPr lang="en-US" sz="5400" b="1" dirty="0"/>
              <a:t>Why?</a:t>
            </a:r>
          </a:p>
        </p:txBody>
      </p:sp>
      <p:sp>
        <p:nvSpPr>
          <p:cNvPr id="3" name="Content Placeholder 2">
            <a:extLst>
              <a:ext uri="{FF2B5EF4-FFF2-40B4-BE49-F238E27FC236}">
                <a16:creationId xmlns:a16="http://schemas.microsoft.com/office/drawing/2014/main" id="{F7FCA098-94F9-4D11-BA3D-63E5EA44D68E}"/>
              </a:ext>
            </a:extLst>
          </p:cNvPr>
          <p:cNvSpPr>
            <a:spLocks noGrp="1"/>
          </p:cNvSpPr>
          <p:nvPr>
            <p:ph idx="1"/>
          </p:nvPr>
        </p:nvSpPr>
        <p:spPr>
          <a:xfrm>
            <a:off x="741484" y="1675181"/>
            <a:ext cx="11101754" cy="4351338"/>
          </a:xfrm>
        </p:spPr>
        <p:txBody>
          <a:bodyPr>
            <a:noAutofit/>
          </a:bodyPr>
          <a:lstStyle/>
          <a:p>
            <a:r>
              <a:rPr lang="en-US" sz="4400" dirty="0"/>
              <a:t>You can refer back to the circular flow diagram when teaching the following concepts. </a:t>
            </a:r>
          </a:p>
          <a:p>
            <a:pPr lvl="1"/>
            <a:r>
              <a:rPr lang="en-US" sz="2800" dirty="0"/>
              <a:t>GDP</a:t>
            </a:r>
          </a:p>
          <a:p>
            <a:pPr lvl="1"/>
            <a:r>
              <a:rPr lang="en-US" sz="2800" dirty="0"/>
              <a:t>Effects of unemployment</a:t>
            </a:r>
          </a:p>
          <a:p>
            <a:pPr lvl="1"/>
            <a:r>
              <a:rPr lang="en-US" sz="2800" dirty="0"/>
              <a:t>Effects of inflation</a:t>
            </a:r>
          </a:p>
          <a:p>
            <a:pPr lvl="1"/>
            <a:r>
              <a:rPr lang="en-US" sz="2800" dirty="0"/>
              <a:t>Monetary Policy</a:t>
            </a:r>
          </a:p>
          <a:p>
            <a:pPr lvl="1"/>
            <a:r>
              <a:rPr lang="en-US" sz="2800" dirty="0"/>
              <a:t>Fiscal Policy</a:t>
            </a:r>
          </a:p>
          <a:p>
            <a:pPr lvl="1"/>
            <a:r>
              <a:rPr lang="en-US" sz="2800" dirty="0"/>
              <a:t>Net Exports</a:t>
            </a:r>
          </a:p>
        </p:txBody>
      </p:sp>
    </p:spTree>
    <p:extLst>
      <p:ext uri="{BB962C8B-B14F-4D97-AF65-F5344CB8AC3E}">
        <p14:creationId xmlns:p14="http://schemas.microsoft.com/office/powerpoint/2010/main" val="2803243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D50AF-36A7-46B2-9ACA-2B1681C62EAC}"/>
              </a:ext>
            </a:extLst>
          </p:cNvPr>
          <p:cNvSpPr>
            <a:spLocks noGrp="1"/>
          </p:cNvSpPr>
          <p:nvPr>
            <p:ph type="ctrTitle"/>
          </p:nvPr>
        </p:nvSpPr>
        <p:spPr>
          <a:xfrm>
            <a:off x="1189159" y="1907931"/>
            <a:ext cx="9426819" cy="3042138"/>
          </a:xfrm>
        </p:spPr>
        <p:txBody>
          <a:bodyPr>
            <a:normAutofit fontScale="90000"/>
          </a:bodyPr>
          <a:lstStyle/>
          <a:p>
            <a:r>
              <a:rPr lang="en-US" sz="4800" dirty="0"/>
              <a:t>I try to link everything I can, back to the circular flow model.   It is something the kids can wrap their heads around.   It gives them solid ground that they can relate to. </a:t>
            </a:r>
          </a:p>
        </p:txBody>
      </p:sp>
    </p:spTree>
    <p:extLst>
      <p:ext uri="{BB962C8B-B14F-4D97-AF65-F5344CB8AC3E}">
        <p14:creationId xmlns:p14="http://schemas.microsoft.com/office/powerpoint/2010/main" val="18031670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D50AF-36A7-46B2-9ACA-2B1681C62EAC}"/>
              </a:ext>
            </a:extLst>
          </p:cNvPr>
          <p:cNvSpPr>
            <a:spLocks noGrp="1"/>
          </p:cNvSpPr>
          <p:nvPr>
            <p:ph type="ctrTitle"/>
          </p:nvPr>
        </p:nvSpPr>
        <p:spPr>
          <a:xfrm>
            <a:off x="1896207" y="1897040"/>
            <a:ext cx="8399585" cy="2581278"/>
          </a:xfrm>
        </p:spPr>
        <p:txBody>
          <a:bodyPr>
            <a:normAutofit fontScale="90000"/>
          </a:bodyPr>
          <a:lstStyle/>
          <a:p>
            <a:r>
              <a:rPr lang="en-US" sz="4800" dirty="0"/>
              <a:t>I introduce the circular flow diagram though </a:t>
            </a:r>
            <a:r>
              <a:rPr lang="en-US" sz="4800" dirty="0" err="1"/>
              <a:t>Econoland</a:t>
            </a:r>
            <a:r>
              <a:rPr lang="en-US" sz="4800" dirty="0"/>
              <a:t>.</a:t>
            </a:r>
            <a:br>
              <a:rPr lang="en-US" sz="4800" dirty="0"/>
            </a:br>
            <a:br>
              <a:rPr lang="en-US" sz="4800" dirty="0"/>
            </a:br>
            <a:r>
              <a:rPr lang="en-US" sz="4800" dirty="0">
                <a:hlinkClick r:id="rId2"/>
              </a:rPr>
              <a:t>Councilforeconed.org  </a:t>
            </a:r>
            <a:endParaRPr lang="en-US" sz="4800" dirty="0"/>
          </a:p>
        </p:txBody>
      </p:sp>
    </p:spTree>
    <p:extLst>
      <p:ext uri="{BB962C8B-B14F-4D97-AF65-F5344CB8AC3E}">
        <p14:creationId xmlns:p14="http://schemas.microsoft.com/office/powerpoint/2010/main" val="105000389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17050</TotalTime>
  <Words>1574</Words>
  <Application>Microsoft Office PowerPoint</Application>
  <PresentationFormat>Widescreen</PresentationFormat>
  <Paragraphs>305</Paragraphs>
  <Slides>58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58</vt:i4>
      </vt:variant>
    </vt:vector>
  </HeadingPairs>
  <TitlesOfParts>
    <vt:vector size="62" baseType="lpstr">
      <vt:lpstr>Arial</vt:lpstr>
      <vt:lpstr>Calibri</vt:lpstr>
      <vt:lpstr>Calibri Light</vt:lpstr>
      <vt:lpstr>Office Theme</vt:lpstr>
      <vt:lpstr>Gary N. Petmecky Parkview High School Lilburn, Ga</vt:lpstr>
      <vt:lpstr>Econedlink Fundamentals of A.P. Economics Webinar Series</vt:lpstr>
      <vt:lpstr>Econedlink AP Macroeconomics Collection</vt:lpstr>
      <vt:lpstr>Econedlink AP Microeconomics Collection</vt:lpstr>
      <vt:lpstr>Econedlink “Preparing for the A.P. Exam</vt:lpstr>
      <vt:lpstr>The Circular Flow Model</vt:lpstr>
      <vt:lpstr>Why?</vt:lpstr>
      <vt:lpstr>I try to link everything I can, back to the circular flow model.   It is something the kids can wrap their heads around.   It gives them solid ground that they can relate to. </vt:lpstr>
      <vt:lpstr>I introduce the circular flow diagram though Econoland.  Councilforeconed.org  </vt:lpstr>
      <vt:lpstr>PowerPoint Presentation</vt:lpstr>
      <vt:lpstr>PowerPoint Presentation</vt:lpstr>
      <vt:lpstr>Households:  This is you and me.   In the Macro Economy, our roles are to provide the factors of production to the economy and then to purchase goods and services. </vt:lpstr>
      <vt:lpstr>Businesses: In the Macro Economy, the role of the business is to provide goods and services.  They do this by purchasing the factors of production from the households.  </vt:lpstr>
      <vt:lpstr>PowerPoint Presentation</vt:lpstr>
      <vt:lpstr>PowerPoint Presentation</vt:lpstr>
      <vt:lpstr>PowerPoint Presentation</vt:lpstr>
      <vt:lpstr>Next, we need to introduce the two markets.      A market is a mechanism that brings the buyers (demanders) and seller (suppliers) together to exchange goods and services.</vt:lpstr>
      <vt:lpstr>The product market is where households purchase goods and services and the businesses sell the goods and services.</vt:lpstr>
      <vt:lpstr>PowerPoint Presentation</vt:lpstr>
      <vt:lpstr>PowerPoint Presentation</vt:lpstr>
      <vt:lpstr>The second market in the circular flow model is the factor market.  This is sometimes called the resource market.</vt:lpstr>
      <vt:lpstr>PowerPoint Presentation</vt:lpstr>
      <vt:lpstr>The factor market is where businesses purchase factors of production that the households sell. </vt:lpstr>
      <vt:lpstr>The factor market is where businesses purchase factors of production that the households sell. </vt:lpstr>
      <vt:lpstr>PowerPoint Presentation</vt:lpstr>
      <vt:lpstr>All of the factors are “owned” by the households.  They sell these factors to the businesses.  The payments for these factors have specific names. </vt:lpstr>
      <vt:lpstr>The payment for land is rent. The payment for labor is wages. The payment for capital is interest. The payment to the entrepreneur is profit.</vt:lpstr>
      <vt:lpstr>PowerPoint Presentation</vt:lpstr>
      <vt:lpstr>Putting both markets together we get the basic circular flow model.   It includes two of the four aggregates in macroeconomics.  </vt:lpstr>
      <vt:lpstr>PowerPoint Presentation</vt:lpstr>
      <vt:lpstr>When you draw this the only rules are that the two markets have to be opposite of each other and households and businesses must be opposite each other.   The arrows then have to flow to correctly show the flow of goods, services, factors, and money.</vt:lpstr>
      <vt:lpstr>PowerPoint Presentation</vt:lpstr>
      <vt:lpstr>I purchased magnetic paper, cut it into strips and then wrote all of these parts on them.  I have used these in a variety of ways.</vt:lpstr>
      <vt:lpstr>1. Bring students up by row and each person must place one of the parts.  The first time I do it, I do it in an organize fashion.  I then randomize the parts.</vt:lpstr>
      <vt:lpstr>2. I have three different copies.  If I have a few extra minutes at the end of class, I invite students to come to the board and practice with them.</vt:lpstr>
      <vt:lpstr>3. Relay races.</vt:lpstr>
      <vt:lpstr>Any other ideas.</vt:lpstr>
      <vt:lpstr>The Macroeconomy consists of the four aggregates.   Household, Businesses, Government and Foreign Sector.  We can add each of these into the circular flow diagram.</vt:lpstr>
      <vt:lpstr>PowerPoint Presentation</vt:lpstr>
      <vt:lpstr>PowerPoint Presentation</vt:lpstr>
      <vt:lpstr>Lets go back to a simple circular flow diagram.  Closed: No foreign sector. Private: No government.  </vt:lpstr>
      <vt:lpstr>PowerPoint Presentation</vt:lpstr>
      <vt:lpstr>What are the two major problems an economy can face?  </vt:lpstr>
      <vt:lpstr>PowerPoint Presentation</vt:lpstr>
      <vt:lpstr>PowerPoint Presentation</vt:lpstr>
      <vt:lpstr>PowerPoint Presentation</vt:lpstr>
      <vt:lpstr>PowerPoint Presentation</vt:lpstr>
      <vt:lpstr>The Circular Flow Diagram with  Monetary Policy and Fiscal Policy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Summary:</vt:lpstr>
      <vt:lpstr>Don’t overlook the importance of the Circular Flow Diagram!</vt:lpstr>
      <vt:lpstr>What are your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Gary Petmecky</dc:creator>
  <cp:lastModifiedBy>Gary Petmecky</cp:lastModifiedBy>
  <cp:revision>252</cp:revision>
  <cp:lastPrinted>2020-10-24T15:24:57Z</cp:lastPrinted>
  <dcterms:created xsi:type="dcterms:W3CDTF">2020-09-05T16:08:56Z</dcterms:created>
  <dcterms:modified xsi:type="dcterms:W3CDTF">2022-02-28T16:09:33Z</dcterms:modified>
</cp:coreProperties>
</file>