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512" r:id="rId5"/>
    <p:sldId id="267" r:id="rId6"/>
    <p:sldId id="670" r:id="rId7"/>
    <p:sldId id="531" r:id="rId8"/>
    <p:sldId id="631" r:id="rId9"/>
    <p:sldId id="654" r:id="rId10"/>
    <p:sldId id="666" r:id="rId11"/>
    <p:sldId id="671" r:id="rId12"/>
    <p:sldId id="660" r:id="rId13"/>
    <p:sldId id="646" r:id="rId14"/>
    <p:sldId id="651" r:id="rId15"/>
    <p:sldId id="652" r:id="rId16"/>
    <p:sldId id="648" r:id="rId17"/>
    <p:sldId id="672" r:id="rId18"/>
    <p:sldId id="655" r:id="rId19"/>
    <p:sldId id="645" r:id="rId20"/>
    <p:sldId id="657" r:id="rId21"/>
    <p:sldId id="658" r:id="rId22"/>
    <p:sldId id="659" r:id="rId23"/>
    <p:sldId id="664" r:id="rId24"/>
    <p:sldId id="656" r:id="rId25"/>
    <p:sldId id="663" r:id="rId26"/>
    <p:sldId id="661" r:id="rId27"/>
    <p:sldId id="282" r:id="rId28"/>
    <p:sldId id="285" r:id="rId29"/>
    <p:sldId id="275" r:id="rId30"/>
    <p:sldId id="668" r:id="rId31"/>
    <p:sldId id="485" r:id="rId32"/>
    <p:sldId id="669" r:id="rId33"/>
    <p:sldId id="599" r:id="rId34"/>
    <p:sldId id="265" r:id="rId35"/>
    <p:sldId id="673" r:id="rId36"/>
    <p:sldId id="665" r:id="rId37"/>
    <p:sldId id="266" r:id="rId38"/>
    <p:sldId id="269" r:id="rId39"/>
    <p:sldId id="644"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913"/>
    <a:srgbClr val="FFFF66"/>
    <a:srgbClr val="7A9900"/>
    <a:srgbClr val="005CB8"/>
    <a:srgbClr val="8BAF00"/>
    <a:srgbClr val="004080"/>
    <a:srgbClr val="C7C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94660"/>
  </p:normalViewPr>
  <p:slideViewPr>
    <p:cSldViewPr snapToGrid="0">
      <p:cViewPr varScale="1">
        <p:scale>
          <a:sx n="82" d="100"/>
          <a:sy n="82" d="100"/>
        </p:scale>
        <p:origin x="1181"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5/14/2022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dirty="0"/>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dirty="0"/>
          </a:p>
        </p:txBody>
      </p:sp>
    </p:spTree>
    <p:extLst>
      <p:ext uri="{BB962C8B-B14F-4D97-AF65-F5344CB8AC3E}">
        <p14:creationId xmlns:p14="http://schemas.microsoft.com/office/powerpoint/2010/main" val="37933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3</a:t>
            </a:fld>
            <a:endParaRPr lang="en-US" dirty="0"/>
          </a:p>
        </p:txBody>
      </p:sp>
    </p:spTree>
    <p:extLst>
      <p:ext uri="{BB962C8B-B14F-4D97-AF65-F5344CB8AC3E}">
        <p14:creationId xmlns:p14="http://schemas.microsoft.com/office/powerpoint/2010/main" val="375776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6</a:t>
            </a:fld>
            <a:endParaRPr lang="en-US" dirty="0"/>
          </a:p>
        </p:txBody>
      </p:sp>
    </p:spTree>
    <p:extLst>
      <p:ext uri="{BB962C8B-B14F-4D97-AF65-F5344CB8AC3E}">
        <p14:creationId xmlns:p14="http://schemas.microsoft.com/office/powerpoint/2010/main" val="94309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29</a:t>
            </a:fld>
            <a:endParaRPr lang="en-US" dirty="0"/>
          </a:p>
        </p:txBody>
      </p:sp>
    </p:spTree>
    <p:extLst>
      <p:ext uri="{BB962C8B-B14F-4D97-AF65-F5344CB8AC3E}">
        <p14:creationId xmlns:p14="http://schemas.microsoft.com/office/powerpoint/2010/main" val="280442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31</a:t>
            </a:fld>
            <a:endParaRPr lang="en-US" dirty="0"/>
          </a:p>
        </p:txBody>
      </p:sp>
    </p:spTree>
    <p:extLst>
      <p:ext uri="{BB962C8B-B14F-4D97-AF65-F5344CB8AC3E}">
        <p14:creationId xmlns:p14="http://schemas.microsoft.com/office/powerpoint/2010/main" val="333169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34</a:t>
            </a:fld>
            <a:endParaRPr lang="en-US" dirty="0"/>
          </a:p>
        </p:txBody>
      </p:sp>
    </p:spTree>
    <p:extLst>
      <p:ext uri="{BB962C8B-B14F-4D97-AF65-F5344CB8AC3E}">
        <p14:creationId xmlns:p14="http://schemas.microsoft.com/office/powerpoint/2010/main" val="35737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C5825D-DB30-4122-AEE2-6EE1165F7EE4}"/>
              </a:ext>
            </a:extLst>
          </p:cNvPr>
          <p:cNvSpPr txBox="1"/>
          <p:nvPr/>
        </p:nvSpPr>
        <p:spPr>
          <a:xfrm>
            <a:off x="2290738" y="5411815"/>
            <a:ext cx="4562524" cy="1200329"/>
          </a:xfrm>
          <a:prstGeom prst="rect">
            <a:avLst/>
          </a:prstGeom>
          <a:noFill/>
        </p:spPr>
        <p:txBody>
          <a:bodyPr wrap="square" rtlCol="0">
            <a:spAutoFit/>
          </a:bodyPr>
          <a:lstStyle/>
          <a:p>
            <a:pPr algn="ctr"/>
            <a:r>
              <a:rPr lang="en-US" dirty="0"/>
              <a:t>Lynne Farrell Stover</a:t>
            </a:r>
          </a:p>
          <a:p>
            <a:pPr algn="ctr"/>
            <a:r>
              <a:rPr lang="en-US" dirty="0"/>
              <a:t>JMU Center for Economic Education</a:t>
            </a:r>
          </a:p>
          <a:p>
            <a:pPr algn="ctr"/>
            <a:r>
              <a:rPr lang="en-US" dirty="0"/>
              <a:t>stoverlf@jmu.edu</a:t>
            </a:r>
          </a:p>
          <a:p>
            <a:endParaRPr lang="en-US" dirty="0"/>
          </a:p>
        </p:txBody>
      </p:sp>
      <p:sp>
        <p:nvSpPr>
          <p:cNvPr id="3" name="TextBox 2">
            <a:extLst>
              <a:ext uri="{FF2B5EF4-FFF2-40B4-BE49-F238E27FC236}">
                <a16:creationId xmlns:a16="http://schemas.microsoft.com/office/drawing/2014/main" id="{DC4B45BA-859D-250D-0D94-DFC75F94E4E0}"/>
              </a:ext>
            </a:extLst>
          </p:cNvPr>
          <p:cNvSpPr txBox="1"/>
          <p:nvPr/>
        </p:nvSpPr>
        <p:spPr>
          <a:xfrm>
            <a:off x="256234" y="1262301"/>
            <a:ext cx="8485832" cy="738664"/>
          </a:xfrm>
          <a:prstGeom prst="rect">
            <a:avLst/>
          </a:prstGeom>
          <a:noFill/>
        </p:spPr>
        <p:txBody>
          <a:bodyPr wrap="square" rtlCol="0">
            <a:spAutoFit/>
          </a:bodyPr>
          <a:lstStyle/>
          <a:p>
            <a:pPr algn="ctr"/>
            <a:r>
              <a:rPr lang="en-US" sz="2100" b="1" dirty="0">
                <a:solidFill>
                  <a:srgbClr val="4D206E"/>
                </a:solidFill>
                <a:latin typeface="Rockwell" panose="02060603020205020403" pitchFamily="18" charset="0"/>
                <a:cs typeface="MV Boli" panose="02000500030200090000" pitchFamily="2" charset="0"/>
              </a:rPr>
              <a:t>Dreamers and Wishes Part I </a:t>
            </a:r>
          </a:p>
          <a:p>
            <a:pPr algn="ctr"/>
            <a:r>
              <a:rPr lang="en-US" sz="2100" b="1" dirty="0">
                <a:solidFill>
                  <a:srgbClr val="4D206E"/>
                </a:solidFill>
                <a:latin typeface="Rockwell" panose="02060603020205020403" pitchFamily="18" charset="0"/>
                <a:cs typeface="MV Boli" panose="02000500030200090000" pitchFamily="2" charset="0"/>
              </a:rPr>
              <a:t>Children’s Picture Books Featuring the Immigrant Experience</a:t>
            </a:r>
          </a:p>
        </p:txBody>
      </p:sp>
      <p:pic>
        <p:nvPicPr>
          <p:cNvPr id="3074" name="Picture 2" descr="Interior book image for I Is for Immigrants">
            <a:extLst>
              <a:ext uri="{FF2B5EF4-FFF2-40B4-BE49-F238E27FC236}">
                <a16:creationId xmlns:a16="http://schemas.microsoft.com/office/drawing/2014/main" id="{4DF0688C-614B-71BD-E288-D1CEC45FA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767" y="2211313"/>
            <a:ext cx="5728996" cy="29298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8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082DF1-F54A-5099-D31E-9DFC6E43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76" y="1690443"/>
            <a:ext cx="3050299" cy="39486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88EFC-B467-7C2C-4C73-2DB521A0388A}"/>
              </a:ext>
            </a:extLst>
          </p:cNvPr>
          <p:cNvSpPr txBox="1"/>
          <p:nvPr/>
        </p:nvSpPr>
        <p:spPr>
          <a:xfrm>
            <a:off x="4021494" y="2140877"/>
            <a:ext cx="3150158" cy="3693319"/>
          </a:xfrm>
          <a:prstGeom prst="rect">
            <a:avLst/>
          </a:prstGeom>
          <a:noFill/>
        </p:spPr>
        <p:txBody>
          <a:bodyPr wrap="square" rtlCol="0">
            <a:spAutoFit/>
          </a:bodyPr>
          <a:lstStyle/>
          <a:p>
            <a:r>
              <a:rPr lang="en-US" dirty="0"/>
              <a:t>Content includes:</a:t>
            </a:r>
          </a:p>
          <a:p>
            <a:pPr marL="214313" indent="-214313">
              <a:buFont typeface="Arial" panose="020B0604020202020204" pitchFamily="34" charset="0"/>
              <a:buChar char="•"/>
            </a:pPr>
            <a:r>
              <a:rPr lang="en-US" dirty="0"/>
              <a:t>Family Trees  &amp; Genealogy </a:t>
            </a:r>
          </a:p>
          <a:p>
            <a:pPr marL="214313" indent="-214313">
              <a:buFont typeface="Arial" panose="020B0604020202020204" pitchFamily="34" charset="0"/>
              <a:buChar char="•"/>
            </a:pPr>
            <a:r>
              <a:rPr lang="en-US" dirty="0"/>
              <a:t>Teaching Units: </a:t>
            </a:r>
            <a:r>
              <a:rPr lang="en-US" i="1" dirty="0"/>
              <a:t>Molly’s Pilgrim</a:t>
            </a:r>
            <a:r>
              <a:rPr lang="en-US" dirty="0"/>
              <a:t>, </a:t>
            </a:r>
            <a:r>
              <a:rPr lang="en-US" i="1" dirty="0"/>
              <a:t>How Many Days to America</a:t>
            </a:r>
            <a:r>
              <a:rPr lang="en-US" dirty="0"/>
              <a:t>, and </a:t>
            </a:r>
            <a:r>
              <a:rPr lang="en-US" i="1" dirty="0"/>
              <a:t>Hello My Name is Scrambled Eggs</a:t>
            </a:r>
          </a:p>
          <a:p>
            <a:pPr marL="214313" indent="-214313">
              <a:buFont typeface="Arial" panose="020B0604020202020204" pitchFamily="34" charset="0"/>
              <a:buChar char="•"/>
            </a:pPr>
            <a:r>
              <a:rPr lang="en-US" dirty="0"/>
              <a:t>Immigration Word Bank</a:t>
            </a:r>
          </a:p>
          <a:p>
            <a:pPr marL="214313" indent="-214313">
              <a:buFont typeface="Arial" panose="020B0604020202020204" pitchFamily="34" charset="0"/>
              <a:buChar char="•"/>
            </a:pPr>
            <a:r>
              <a:rPr lang="en-US" dirty="0"/>
              <a:t>Statue of Liberty Math</a:t>
            </a:r>
          </a:p>
          <a:p>
            <a:pPr marL="214313" indent="-214313">
              <a:buFont typeface="Arial" panose="020B0604020202020204" pitchFamily="34" charset="0"/>
              <a:buChar char="•"/>
            </a:pPr>
            <a:r>
              <a:rPr lang="en-US" dirty="0"/>
              <a:t>Ellis Island</a:t>
            </a:r>
          </a:p>
          <a:p>
            <a:pPr marL="214313" indent="-214313">
              <a:buFont typeface="Arial" panose="020B0604020202020204" pitchFamily="34" charset="0"/>
              <a:buChar char="•"/>
            </a:pPr>
            <a:r>
              <a:rPr lang="en-US" dirty="0"/>
              <a:t>Easy-to-make Pinata</a:t>
            </a:r>
          </a:p>
          <a:p>
            <a:pPr marL="214313" indent="-214313">
              <a:buFont typeface="Arial" panose="020B0604020202020204" pitchFamily="34" charset="0"/>
              <a:buChar char="•"/>
            </a:pPr>
            <a:r>
              <a:rPr lang="en-US" dirty="0"/>
              <a:t>Thanksgiving</a:t>
            </a:r>
          </a:p>
          <a:p>
            <a:pPr marL="214313" indent="-214313">
              <a:buFont typeface="Arial" panose="020B0604020202020204" pitchFamily="34" charset="0"/>
              <a:buChar char="•"/>
            </a:pPr>
            <a:r>
              <a:rPr lang="en-US" dirty="0"/>
              <a:t>Idioms </a:t>
            </a:r>
          </a:p>
        </p:txBody>
      </p:sp>
      <p:sp>
        <p:nvSpPr>
          <p:cNvPr id="5" name="TextBox 4">
            <a:extLst>
              <a:ext uri="{FF2B5EF4-FFF2-40B4-BE49-F238E27FC236}">
                <a16:creationId xmlns:a16="http://schemas.microsoft.com/office/drawing/2014/main" id="{A93BD3CA-4D61-815D-6A08-FB121840101F}"/>
              </a:ext>
            </a:extLst>
          </p:cNvPr>
          <p:cNvSpPr txBox="1"/>
          <p:nvPr/>
        </p:nvSpPr>
        <p:spPr>
          <a:xfrm>
            <a:off x="2372847" y="353916"/>
            <a:ext cx="4872872" cy="600164"/>
          </a:xfrm>
          <a:prstGeom prst="rect">
            <a:avLst/>
          </a:prstGeom>
          <a:noFill/>
        </p:spPr>
        <p:txBody>
          <a:bodyPr wrap="square" rtlCol="0">
            <a:spAutoFit/>
          </a:bodyPr>
          <a:lstStyle/>
          <a:p>
            <a:r>
              <a:rPr lang="en-US" sz="3300" dirty="0"/>
              <a:t>Times have changed…</a:t>
            </a:r>
          </a:p>
        </p:txBody>
      </p:sp>
      <p:pic>
        <p:nvPicPr>
          <p:cNvPr id="1028" name="Picture 4" descr="Hello, My Name Is Scrambled Eggs">
            <a:extLst>
              <a:ext uri="{FF2B5EF4-FFF2-40B4-BE49-F238E27FC236}">
                <a16:creationId xmlns:a16="http://schemas.microsoft.com/office/drawing/2014/main" id="{E832D201-6D8A-66C1-EB0B-C0E8F00BF9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738" y="2555881"/>
            <a:ext cx="1394001" cy="2161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60C1C1-9DF4-F5A8-82EC-61D899BD6480}"/>
              </a:ext>
            </a:extLst>
          </p:cNvPr>
          <p:cNvSpPr txBox="1"/>
          <p:nvPr/>
        </p:nvSpPr>
        <p:spPr>
          <a:xfrm>
            <a:off x="4021494" y="1217547"/>
            <a:ext cx="4516016" cy="923330"/>
          </a:xfrm>
          <a:prstGeom prst="rect">
            <a:avLst/>
          </a:prstGeom>
          <a:noFill/>
        </p:spPr>
        <p:txBody>
          <a:bodyPr wrap="square" rtlCol="0">
            <a:spAutoFit/>
          </a:bodyPr>
          <a:lstStyle/>
          <a:p>
            <a:pPr marL="0" indent="0">
              <a:buNone/>
            </a:pPr>
            <a:r>
              <a:rPr lang="en-US" i="1" dirty="0"/>
              <a:t>Immigration: Thematic Unit</a:t>
            </a:r>
          </a:p>
          <a:p>
            <a:pPr marL="0" indent="0">
              <a:buNone/>
            </a:pPr>
            <a:r>
              <a:rPr lang="en-US" dirty="0"/>
              <a:t>Teacher Created Materials, Inc., 1993</a:t>
            </a:r>
          </a:p>
          <a:p>
            <a:endParaRPr lang="en-US" dirty="0"/>
          </a:p>
        </p:txBody>
      </p:sp>
    </p:spTree>
    <p:extLst>
      <p:ext uri="{BB962C8B-B14F-4D97-AF65-F5344CB8AC3E}">
        <p14:creationId xmlns:p14="http://schemas.microsoft.com/office/powerpoint/2010/main" val="282796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Is for Immigrants">
            <a:extLst>
              <a:ext uri="{FF2B5EF4-FFF2-40B4-BE49-F238E27FC236}">
                <a16:creationId xmlns:a16="http://schemas.microsoft.com/office/drawing/2014/main" id="{9452DD54-2E24-1BD1-8BA8-7C713C5DF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42" y="1898000"/>
            <a:ext cx="4037006" cy="4017608"/>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D02A26-6EF3-8580-F9DD-DA259377D56E}"/>
              </a:ext>
            </a:extLst>
          </p:cNvPr>
          <p:cNvSpPr txBox="1"/>
          <p:nvPr/>
        </p:nvSpPr>
        <p:spPr>
          <a:xfrm>
            <a:off x="5070066" y="4623391"/>
            <a:ext cx="3547554" cy="1200329"/>
          </a:xfrm>
          <a:prstGeom prst="rect">
            <a:avLst/>
          </a:prstGeom>
          <a:noFill/>
          <a:ln w="28575">
            <a:solidFill>
              <a:srgbClr val="00B050"/>
            </a:solidFill>
          </a:ln>
        </p:spPr>
        <p:txBody>
          <a:bodyPr wrap="square">
            <a:spAutoFit/>
          </a:bodyPr>
          <a:lstStyle/>
          <a:p>
            <a:pPr marL="257175" indent="-257175">
              <a:buFont typeface="Arial" panose="020B0604020202020204" pitchFamily="34" charset="0"/>
              <a:buChar char="•"/>
            </a:pPr>
            <a:r>
              <a:rPr lang="en-US" b="1" dirty="0">
                <a:solidFill>
                  <a:srgbClr val="333333"/>
                </a:solidFill>
              </a:rPr>
              <a:t>Publisher:</a:t>
            </a:r>
            <a:r>
              <a:rPr lang="en-US" dirty="0">
                <a:solidFill>
                  <a:srgbClr val="333333"/>
                </a:solidFill>
              </a:rPr>
              <a:t> Henry Holt &amp; Co.</a:t>
            </a:r>
          </a:p>
          <a:p>
            <a:pPr marL="257175" indent="-257175">
              <a:buFont typeface="Arial" panose="020B0604020202020204" pitchFamily="34" charset="0"/>
              <a:buChar char="•"/>
            </a:pPr>
            <a:r>
              <a:rPr lang="en-US" b="1" dirty="0">
                <a:solidFill>
                  <a:srgbClr val="333333"/>
                </a:solidFill>
              </a:rPr>
              <a:t>Copyright Date:</a:t>
            </a:r>
            <a:r>
              <a:rPr lang="en-US" dirty="0">
                <a:solidFill>
                  <a:srgbClr val="333333"/>
                </a:solidFill>
              </a:rPr>
              <a:t> 2021</a:t>
            </a:r>
          </a:p>
          <a:p>
            <a:pPr marL="257175" indent="-257175">
              <a:buFont typeface="Arial" panose="020B0604020202020204" pitchFamily="34" charset="0"/>
              <a:buChar char="•"/>
            </a:pPr>
            <a:r>
              <a:rPr lang="en-US" b="1" dirty="0">
                <a:solidFill>
                  <a:srgbClr val="333333"/>
                </a:solidFill>
              </a:rPr>
              <a:t>Reading Level:</a:t>
            </a:r>
            <a:r>
              <a:rPr lang="en-US" dirty="0">
                <a:solidFill>
                  <a:srgbClr val="333333"/>
                </a:solidFill>
              </a:rPr>
              <a:t> 2.0</a:t>
            </a:r>
          </a:p>
          <a:p>
            <a:pPr marL="257175" indent="-257175">
              <a:buFont typeface="Arial" panose="020B0604020202020204" pitchFamily="34" charset="0"/>
              <a:buChar char="•"/>
            </a:pPr>
            <a:r>
              <a:rPr lang="en-US" b="1" dirty="0">
                <a:solidFill>
                  <a:srgbClr val="333333"/>
                </a:solidFill>
              </a:rPr>
              <a:t>Interest Level:</a:t>
            </a:r>
            <a:r>
              <a:rPr lang="en-US" dirty="0">
                <a:solidFill>
                  <a:srgbClr val="333333"/>
                </a:solidFill>
              </a:rPr>
              <a:t> K-3</a:t>
            </a:r>
          </a:p>
        </p:txBody>
      </p:sp>
      <p:pic>
        <p:nvPicPr>
          <p:cNvPr id="9" name="Picture 8">
            <a:extLst>
              <a:ext uri="{FF2B5EF4-FFF2-40B4-BE49-F238E27FC236}">
                <a16:creationId xmlns:a16="http://schemas.microsoft.com/office/drawing/2014/main" id="{DAA58A75-ED93-DD05-E622-3B8738A6947A}"/>
              </a:ext>
            </a:extLst>
          </p:cNvPr>
          <p:cNvPicPr>
            <a:picLocks noChangeAspect="1"/>
          </p:cNvPicPr>
          <p:nvPr/>
        </p:nvPicPr>
        <p:blipFill>
          <a:blip r:embed="rId3"/>
          <a:stretch>
            <a:fillRect/>
          </a:stretch>
        </p:blipFill>
        <p:spPr>
          <a:xfrm>
            <a:off x="5070066" y="2066658"/>
            <a:ext cx="3424656" cy="1631448"/>
          </a:xfrm>
          <a:prstGeom prst="rect">
            <a:avLst/>
          </a:prstGeom>
          <a:ln w="28575">
            <a:solidFill>
              <a:schemeClr val="tx1"/>
            </a:solidFill>
          </a:ln>
        </p:spPr>
      </p:pic>
      <p:sp>
        <p:nvSpPr>
          <p:cNvPr id="11" name="TextBox 10">
            <a:extLst>
              <a:ext uri="{FF2B5EF4-FFF2-40B4-BE49-F238E27FC236}">
                <a16:creationId xmlns:a16="http://schemas.microsoft.com/office/drawing/2014/main" id="{E26BD1A2-8134-B6A0-22D0-685BBECCA04B}"/>
              </a:ext>
            </a:extLst>
          </p:cNvPr>
          <p:cNvSpPr txBox="1"/>
          <p:nvPr/>
        </p:nvSpPr>
        <p:spPr>
          <a:xfrm>
            <a:off x="1001695" y="1135330"/>
            <a:ext cx="7140610" cy="415498"/>
          </a:xfrm>
          <a:prstGeom prst="rect">
            <a:avLst/>
          </a:prstGeom>
          <a:noFill/>
        </p:spPr>
        <p:txBody>
          <a:bodyPr wrap="square">
            <a:spAutoFit/>
          </a:bodyPr>
          <a:lstStyle/>
          <a:p>
            <a:pPr algn="ctr"/>
            <a:r>
              <a:rPr lang="en-US" sz="2100" dirty="0"/>
              <a:t>https://www.youtube.com/watch?v=NvbwCsV_zv8</a:t>
            </a:r>
          </a:p>
        </p:txBody>
      </p:sp>
    </p:spTree>
    <p:extLst>
      <p:ext uri="{BB962C8B-B14F-4D97-AF65-F5344CB8AC3E}">
        <p14:creationId xmlns:p14="http://schemas.microsoft.com/office/powerpoint/2010/main" val="8591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8D8D1-2604-327F-0FA6-37D3BA81A82F}"/>
              </a:ext>
            </a:extLst>
          </p:cNvPr>
          <p:cNvSpPr>
            <a:spLocks noGrp="1"/>
          </p:cNvSpPr>
          <p:nvPr>
            <p:ph idx="1"/>
          </p:nvPr>
        </p:nvSpPr>
        <p:spPr>
          <a:xfrm>
            <a:off x="628650" y="1131094"/>
            <a:ext cx="7886700" cy="2626322"/>
          </a:xfrm>
        </p:spPr>
        <p:txBody>
          <a:bodyPr/>
          <a:lstStyle/>
          <a:p>
            <a:pPr marL="0" indent="0">
              <a:buNone/>
            </a:pPr>
            <a:r>
              <a:rPr lang="en-US" sz="2400" b="1" dirty="0">
                <a:solidFill>
                  <a:srgbClr val="0F1111"/>
                </a:solidFill>
                <a:effectLst/>
                <a:latin typeface="+mn-lt"/>
              </a:rPr>
              <a:t>Book Synopsis</a:t>
            </a:r>
            <a:r>
              <a:rPr lang="en-US" sz="2400" b="0" i="0" dirty="0">
                <a:solidFill>
                  <a:srgbClr val="0F1111"/>
                </a:solidFill>
                <a:effectLst/>
                <a:latin typeface="+mn-lt"/>
              </a:rPr>
              <a:t>: What do African dance, samosas, and Japanese gardens have in common? They are all gifts the United States received from immigrants: the vibrant, multifaceted people who share their heritage and traditions to enrich the fabric of our daily lives. From Jewish delis to bagpipes, bodegas and Zen Buddhism, this joyful ABC journey is a celebration of immigrants: our neighbors, our friends.</a:t>
            </a:r>
            <a:endParaRPr lang="en-US" sz="2400" dirty="0">
              <a:latin typeface="+mn-lt"/>
            </a:endParaRPr>
          </a:p>
        </p:txBody>
      </p:sp>
      <p:pic>
        <p:nvPicPr>
          <p:cNvPr id="4" name="Picture 2" descr="Interior book image for I Is for Immigrants">
            <a:extLst>
              <a:ext uri="{FF2B5EF4-FFF2-40B4-BE49-F238E27FC236}">
                <a16:creationId xmlns:a16="http://schemas.microsoft.com/office/drawing/2014/main" id="{02241D7F-AA82-3128-7D28-C580A85DD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349" y="3986747"/>
            <a:ext cx="4725237" cy="2362619"/>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80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ior book image for I Is for Immigrants">
            <a:extLst>
              <a:ext uri="{FF2B5EF4-FFF2-40B4-BE49-F238E27FC236}">
                <a16:creationId xmlns:a16="http://schemas.microsoft.com/office/drawing/2014/main" id="{F46CA1DA-40FE-A259-A882-660137E6CB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984" y="1016008"/>
            <a:ext cx="6192032" cy="30960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2D6967-171F-536D-817D-7B17D97DF144}"/>
              </a:ext>
            </a:extLst>
          </p:cNvPr>
          <p:cNvSpPr txBox="1"/>
          <p:nvPr/>
        </p:nvSpPr>
        <p:spPr>
          <a:xfrm>
            <a:off x="524907" y="4601760"/>
            <a:ext cx="2537208" cy="1754326"/>
          </a:xfrm>
          <a:prstGeom prst="rect">
            <a:avLst/>
          </a:prstGeom>
          <a:noFill/>
          <a:ln w="9525">
            <a:solidFill>
              <a:schemeClr val="tx1"/>
            </a:solidFill>
          </a:ln>
        </p:spPr>
        <p:txBody>
          <a:bodyPr wrap="square" rtlCol="0">
            <a:spAutoFit/>
          </a:bodyPr>
          <a:lstStyle/>
          <a:p>
            <a:r>
              <a:rPr lang="en-US" dirty="0"/>
              <a:t>Challenge the students to use the illustrations to find at least five different topics to use for an extended enrichment activity.</a:t>
            </a:r>
          </a:p>
        </p:txBody>
      </p:sp>
      <p:sp>
        <p:nvSpPr>
          <p:cNvPr id="6" name="TextBox 5">
            <a:extLst>
              <a:ext uri="{FF2B5EF4-FFF2-40B4-BE49-F238E27FC236}">
                <a16:creationId xmlns:a16="http://schemas.microsoft.com/office/drawing/2014/main" id="{1EAC419C-4BF5-877B-9331-6AD002EF6106}"/>
              </a:ext>
            </a:extLst>
          </p:cNvPr>
          <p:cNvSpPr txBox="1"/>
          <p:nvPr/>
        </p:nvSpPr>
        <p:spPr>
          <a:xfrm>
            <a:off x="5346443" y="4293983"/>
            <a:ext cx="3158770" cy="2062103"/>
          </a:xfrm>
          <a:prstGeom prst="rect">
            <a:avLst/>
          </a:prstGeom>
          <a:noFill/>
        </p:spPr>
        <p:txBody>
          <a:bodyPr wrap="square" rtlCol="0">
            <a:spAutoFit/>
          </a:bodyPr>
          <a:lstStyle/>
          <a:p>
            <a:r>
              <a:rPr lang="en-US" sz="1600" dirty="0">
                <a:latin typeface="+mj-lt"/>
              </a:rPr>
              <a:t>Possible Topics:</a:t>
            </a:r>
          </a:p>
          <a:p>
            <a:pPr marL="257175" indent="-257175">
              <a:buFont typeface="+mj-lt"/>
              <a:buAutoNum type="arabicPeriod"/>
            </a:pPr>
            <a:r>
              <a:rPr lang="en-US" sz="1600" dirty="0">
                <a:latin typeface="+mj-lt"/>
              </a:rPr>
              <a:t>Day of the Dead (Holidays and Celebrations)</a:t>
            </a:r>
          </a:p>
          <a:p>
            <a:pPr marL="257175" indent="-257175">
              <a:buFont typeface="+mj-lt"/>
              <a:buAutoNum type="arabicPeriod"/>
            </a:pPr>
            <a:r>
              <a:rPr lang="en-US" sz="1600" dirty="0">
                <a:latin typeface="+mj-lt"/>
              </a:rPr>
              <a:t>Drums (Music) </a:t>
            </a:r>
          </a:p>
          <a:p>
            <a:pPr marL="257175" indent="-257175">
              <a:buFont typeface="+mj-lt"/>
              <a:buAutoNum type="arabicPeriod"/>
            </a:pPr>
            <a:r>
              <a:rPr lang="en-US" sz="1600" dirty="0">
                <a:latin typeface="+mj-lt"/>
              </a:rPr>
              <a:t>Dumplings and Empanadas (Food and Drink)</a:t>
            </a:r>
          </a:p>
          <a:p>
            <a:pPr marL="257175" indent="-257175">
              <a:buFont typeface="+mj-lt"/>
              <a:buAutoNum type="arabicPeriod"/>
            </a:pPr>
            <a:r>
              <a:rPr lang="en-US" sz="1600" dirty="0">
                <a:latin typeface="+mj-lt"/>
              </a:rPr>
              <a:t>Ellis Island (Travel)</a:t>
            </a:r>
          </a:p>
          <a:p>
            <a:pPr marL="257175" indent="-257175">
              <a:buFont typeface="+mj-lt"/>
              <a:buAutoNum type="arabicPeriod"/>
            </a:pPr>
            <a:r>
              <a:rPr lang="en-US" sz="1600" dirty="0">
                <a:latin typeface="+mj-lt"/>
              </a:rPr>
              <a:t>Evil Eye (Superstitions) </a:t>
            </a:r>
          </a:p>
        </p:txBody>
      </p:sp>
    </p:spTree>
    <p:extLst>
      <p:ext uri="{BB962C8B-B14F-4D97-AF65-F5344CB8AC3E}">
        <p14:creationId xmlns:p14="http://schemas.microsoft.com/office/powerpoint/2010/main" val="357461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325A-0279-5D40-0267-703ECF10B06E}"/>
              </a:ext>
            </a:extLst>
          </p:cNvPr>
          <p:cNvSpPr>
            <a:spLocks noGrp="1"/>
          </p:cNvSpPr>
          <p:nvPr>
            <p:ph type="title"/>
          </p:nvPr>
        </p:nvSpPr>
        <p:spPr/>
        <p:txBody>
          <a:bodyPr/>
          <a:lstStyle/>
          <a:p>
            <a:r>
              <a:rPr lang="en-US" sz="4000" dirty="0"/>
              <a:t>What topics do you see? </a:t>
            </a:r>
          </a:p>
        </p:txBody>
      </p:sp>
      <p:sp>
        <p:nvSpPr>
          <p:cNvPr id="3" name="Content Placeholder 2">
            <a:extLst>
              <a:ext uri="{FF2B5EF4-FFF2-40B4-BE49-F238E27FC236}">
                <a16:creationId xmlns:a16="http://schemas.microsoft.com/office/drawing/2014/main" id="{C816CB44-C258-A608-90FA-95D670847DB7}"/>
              </a:ext>
            </a:extLst>
          </p:cNvPr>
          <p:cNvSpPr>
            <a:spLocks noGrp="1"/>
          </p:cNvSpPr>
          <p:nvPr>
            <p:ph idx="1"/>
          </p:nvPr>
        </p:nvSpPr>
        <p:spPr/>
        <p:txBody>
          <a:bodyPr/>
          <a:lstStyle/>
          <a:p>
            <a:endParaRPr lang="en-US" dirty="0"/>
          </a:p>
        </p:txBody>
      </p:sp>
      <p:pic>
        <p:nvPicPr>
          <p:cNvPr id="4098" name="Picture 2" descr="Interior book image for I Is for Immigrants">
            <a:extLst>
              <a:ext uri="{FF2B5EF4-FFF2-40B4-BE49-F238E27FC236}">
                <a16:creationId xmlns:a16="http://schemas.microsoft.com/office/drawing/2014/main" id="{B8E086E1-59FF-101D-8FD3-5C6D7D74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72" y="2057400"/>
            <a:ext cx="7380581" cy="39655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6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7FEE-C3E6-05D1-8485-1831ACEDD06C}"/>
              </a:ext>
            </a:extLst>
          </p:cNvPr>
          <p:cNvSpPr>
            <a:spLocks noGrp="1"/>
          </p:cNvSpPr>
          <p:nvPr>
            <p:ph type="title"/>
          </p:nvPr>
        </p:nvSpPr>
        <p:spPr>
          <a:xfrm>
            <a:off x="393738" y="572997"/>
            <a:ext cx="8229600" cy="1143000"/>
          </a:xfrm>
        </p:spPr>
        <p:txBody>
          <a:bodyPr>
            <a:normAutofit/>
          </a:bodyPr>
          <a:lstStyle/>
          <a:p>
            <a:pPr algn="ctr"/>
            <a:r>
              <a:rPr lang="en-US" sz="2100" dirty="0"/>
              <a:t>https://www.youtube.com/watch?v=ws-6ea0rWl0</a:t>
            </a:r>
          </a:p>
        </p:txBody>
      </p:sp>
      <p:sp>
        <p:nvSpPr>
          <p:cNvPr id="5" name="TextBox 4">
            <a:extLst>
              <a:ext uri="{FF2B5EF4-FFF2-40B4-BE49-F238E27FC236}">
                <a16:creationId xmlns:a16="http://schemas.microsoft.com/office/drawing/2014/main" id="{5D2AB71A-5C94-A1BF-706F-CAC0570EC486}"/>
              </a:ext>
            </a:extLst>
          </p:cNvPr>
          <p:cNvSpPr txBox="1"/>
          <p:nvPr/>
        </p:nvSpPr>
        <p:spPr>
          <a:xfrm>
            <a:off x="4102730" y="2529827"/>
            <a:ext cx="2553688" cy="1477328"/>
          </a:xfrm>
          <a:prstGeom prst="rect">
            <a:avLst/>
          </a:prstGeom>
          <a:noFill/>
          <a:ln w="1270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Random House</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2021</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2.0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pic>
        <p:nvPicPr>
          <p:cNvPr id="6" name="Picture 4">
            <a:extLst>
              <a:ext uri="{FF2B5EF4-FFF2-40B4-BE49-F238E27FC236}">
                <a16:creationId xmlns:a16="http://schemas.microsoft.com/office/drawing/2014/main" id="{2D0E4B07-8A49-4006-874E-FAD9BF8B1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37" y="1965686"/>
            <a:ext cx="3453375" cy="31537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B7826E7-5E5F-2113-CF7A-30C51DDCB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037" y="1839238"/>
            <a:ext cx="1754326" cy="17543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4C991EB-94EE-B868-862E-B6F5FA1FBE04}"/>
              </a:ext>
            </a:extLst>
          </p:cNvPr>
          <p:cNvPicPr>
            <a:picLocks noChangeAspect="1"/>
          </p:cNvPicPr>
          <p:nvPr/>
        </p:nvPicPr>
        <p:blipFill>
          <a:blip r:embed="rId4"/>
          <a:stretch>
            <a:fillRect/>
          </a:stretch>
        </p:blipFill>
        <p:spPr>
          <a:xfrm>
            <a:off x="5112699" y="4328173"/>
            <a:ext cx="2777581" cy="1803473"/>
          </a:xfrm>
          <a:prstGeom prst="rect">
            <a:avLst/>
          </a:prstGeom>
          <a:ln w="19050">
            <a:solidFill>
              <a:schemeClr val="tx2">
                <a:lumMod val="75000"/>
              </a:schemeClr>
            </a:solidFill>
          </a:ln>
        </p:spPr>
      </p:pic>
    </p:spTree>
    <p:extLst>
      <p:ext uri="{BB962C8B-B14F-4D97-AF65-F5344CB8AC3E}">
        <p14:creationId xmlns:p14="http://schemas.microsoft.com/office/powerpoint/2010/main" val="397116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554F5-586B-184C-C8E3-5EC9CB36580C}"/>
              </a:ext>
            </a:extLst>
          </p:cNvPr>
          <p:cNvSpPr>
            <a:spLocks noGrp="1"/>
          </p:cNvSpPr>
          <p:nvPr>
            <p:ph idx="1"/>
          </p:nvPr>
        </p:nvSpPr>
        <p:spPr>
          <a:xfrm>
            <a:off x="548751" y="1131094"/>
            <a:ext cx="8175372" cy="3263504"/>
          </a:xfrm>
          <a:ln w="19050">
            <a:solidFill>
              <a:schemeClr val="tx1"/>
            </a:solidFill>
          </a:ln>
        </p:spPr>
        <p:txBody>
          <a:bodyPr>
            <a:normAutofit fontScale="92500" lnSpcReduction="10000"/>
          </a:bodyPr>
          <a:lstStyle/>
          <a:p>
            <a:pPr marL="0" indent="0">
              <a:buNone/>
            </a:pPr>
            <a:r>
              <a:rPr lang="en-US" sz="1800" b="1" dirty="0">
                <a:latin typeface="+mn-lt"/>
              </a:rPr>
              <a:t>Story Synopsis: </a:t>
            </a:r>
            <a:r>
              <a:rPr lang="en-US" sz="1800" dirty="0">
                <a:solidFill>
                  <a:srgbClr val="333333"/>
                </a:solidFill>
                <a:latin typeface="+mn-lt"/>
              </a:rPr>
              <a:t>When Areli was just a baby, her mama and papa moved from Mexico to New York with her brother, Alex, to make a better life for the family--and when she was in kindergarten, they sent for her, too.</a:t>
            </a:r>
            <a:br>
              <a:rPr lang="en-US" sz="1800" dirty="0">
                <a:latin typeface="+mn-lt"/>
              </a:rPr>
            </a:br>
            <a:r>
              <a:rPr lang="en-US" sz="1800" dirty="0">
                <a:solidFill>
                  <a:srgbClr val="333333"/>
                </a:solidFill>
                <a:latin typeface="+mn-lt"/>
              </a:rPr>
              <a:t> </a:t>
            </a:r>
            <a:br>
              <a:rPr lang="en-US" sz="1800" dirty="0">
                <a:latin typeface="+mn-lt"/>
              </a:rPr>
            </a:br>
            <a:r>
              <a:rPr lang="en-US" sz="1800" dirty="0">
                <a:solidFill>
                  <a:srgbClr val="333333"/>
                </a:solidFill>
                <a:latin typeface="+mn-lt"/>
              </a:rPr>
              <a:t>Everything in New York was different. Gone were the Saturdays at Abuela’s house, filled with cousins and sunshine. Instead, things were busy and fast and noisy. Areli’s limited English came out wrong, and schoolmates accused her of being illegal. But with time, America became her home. </a:t>
            </a:r>
          </a:p>
          <a:p>
            <a:pPr marL="0" indent="0">
              <a:buNone/>
            </a:pPr>
            <a:r>
              <a:rPr lang="en-US" sz="1800" dirty="0">
                <a:solidFill>
                  <a:srgbClr val="333333"/>
                </a:solidFill>
                <a:latin typeface="+mn-lt"/>
              </a:rPr>
              <a:t>And she saw it as a land of opportunity, where millions of immigrants who came before her paved their own paths. </a:t>
            </a:r>
          </a:p>
          <a:p>
            <a:pPr marL="0" indent="0">
              <a:buNone/>
            </a:pPr>
            <a:r>
              <a:rPr lang="en-US" sz="1800" dirty="0">
                <a:solidFill>
                  <a:srgbClr val="333333"/>
                </a:solidFill>
                <a:latin typeface="+mn-lt"/>
              </a:rPr>
              <a:t>She knew she would, too</a:t>
            </a:r>
            <a:endParaRPr lang="en-US" sz="1800" dirty="0">
              <a:latin typeface="+mn-lt"/>
            </a:endParaRPr>
          </a:p>
        </p:txBody>
      </p:sp>
      <p:sp>
        <p:nvSpPr>
          <p:cNvPr id="4" name="Title 1">
            <a:extLst>
              <a:ext uri="{FF2B5EF4-FFF2-40B4-BE49-F238E27FC236}">
                <a16:creationId xmlns:a16="http://schemas.microsoft.com/office/drawing/2014/main" id="{5CDFC3AC-FCF5-2EFB-F9DD-B133E8C6567C}"/>
              </a:ext>
            </a:extLst>
          </p:cNvPr>
          <p:cNvSpPr txBox="1">
            <a:spLocks/>
          </p:cNvSpPr>
          <p:nvPr/>
        </p:nvSpPr>
        <p:spPr>
          <a:xfrm>
            <a:off x="628650" y="111777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a:p>
        </p:txBody>
      </p:sp>
      <p:pic>
        <p:nvPicPr>
          <p:cNvPr id="5124" name="Picture 4" descr="Areli Is a Dreamer: A True Story by Areli Morales, a DACA Recipient:  Morales, Areli, Uribe, Luisa: 9781984893994: Amazon.com: Books">
            <a:extLst>
              <a:ext uri="{FF2B5EF4-FFF2-40B4-BE49-F238E27FC236}">
                <a16:creationId xmlns:a16="http://schemas.microsoft.com/office/drawing/2014/main" id="{948FBB64-2648-8999-265B-58EE829DBC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0947" y="4015979"/>
            <a:ext cx="4704647" cy="21359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622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6D05-8C25-9248-C7A8-24675E00CAE4}"/>
              </a:ext>
            </a:extLst>
          </p:cNvPr>
          <p:cNvSpPr>
            <a:spLocks noGrp="1"/>
          </p:cNvSpPr>
          <p:nvPr>
            <p:ph type="title"/>
          </p:nvPr>
        </p:nvSpPr>
        <p:spPr>
          <a:xfrm>
            <a:off x="279918" y="-61476"/>
            <a:ext cx="8229600" cy="1143000"/>
          </a:xfrm>
        </p:spPr>
        <p:txBody>
          <a:bodyPr>
            <a:normAutofit/>
          </a:bodyPr>
          <a:lstStyle/>
          <a:p>
            <a:pPr algn="ctr"/>
            <a:r>
              <a:rPr lang="en-US" sz="1500" dirty="0"/>
              <a:t>https://www.adl.org/media/16576/download</a:t>
            </a:r>
          </a:p>
        </p:txBody>
      </p:sp>
      <p:pic>
        <p:nvPicPr>
          <p:cNvPr id="5" name="Picture 4">
            <a:extLst>
              <a:ext uri="{FF2B5EF4-FFF2-40B4-BE49-F238E27FC236}">
                <a16:creationId xmlns:a16="http://schemas.microsoft.com/office/drawing/2014/main" id="{BB3802F4-5B3A-A6D8-4391-F0BD51DD1074}"/>
              </a:ext>
            </a:extLst>
          </p:cNvPr>
          <p:cNvPicPr>
            <a:picLocks noChangeAspect="1"/>
          </p:cNvPicPr>
          <p:nvPr/>
        </p:nvPicPr>
        <p:blipFill>
          <a:blip r:embed="rId2"/>
          <a:stretch>
            <a:fillRect/>
          </a:stretch>
        </p:blipFill>
        <p:spPr>
          <a:xfrm>
            <a:off x="535588" y="1418193"/>
            <a:ext cx="3908017" cy="4296329"/>
          </a:xfrm>
          <a:prstGeom prst="rect">
            <a:avLst/>
          </a:prstGeom>
        </p:spPr>
      </p:pic>
      <p:pic>
        <p:nvPicPr>
          <p:cNvPr id="7" name="Picture 6">
            <a:extLst>
              <a:ext uri="{FF2B5EF4-FFF2-40B4-BE49-F238E27FC236}">
                <a16:creationId xmlns:a16="http://schemas.microsoft.com/office/drawing/2014/main" id="{F2D87C6A-A5F6-C5AC-6DA5-0ABD1A67A251}"/>
              </a:ext>
            </a:extLst>
          </p:cNvPr>
          <p:cNvPicPr>
            <a:picLocks noChangeAspect="1"/>
          </p:cNvPicPr>
          <p:nvPr/>
        </p:nvPicPr>
        <p:blipFill>
          <a:blip r:embed="rId3"/>
          <a:stretch>
            <a:fillRect/>
          </a:stretch>
        </p:blipFill>
        <p:spPr>
          <a:xfrm>
            <a:off x="4849686" y="1726700"/>
            <a:ext cx="3118657" cy="3679314"/>
          </a:xfrm>
          <a:prstGeom prst="rect">
            <a:avLst/>
          </a:prstGeom>
        </p:spPr>
      </p:pic>
      <p:sp>
        <p:nvSpPr>
          <p:cNvPr id="8" name="Arrow: Left 7">
            <a:extLst>
              <a:ext uri="{FF2B5EF4-FFF2-40B4-BE49-F238E27FC236}">
                <a16:creationId xmlns:a16="http://schemas.microsoft.com/office/drawing/2014/main" id="{48114D30-82A6-2C19-066F-1365341E3B76}"/>
              </a:ext>
            </a:extLst>
          </p:cNvPr>
          <p:cNvSpPr/>
          <p:nvPr/>
        </p:nvSpPr>
        <p:spPr>
          <a:xfrm>
            <a:off x="7609674" y="3795668"/>
            <a:ext cx="998738" cy="233039"/>
          </a:xfrm>
          <a:prstGeom prst="leftArrow">
            <a:avLst/>
          </a:prstGeom>
          <a:solidFill>
            <a:srgbClr val="C00000"/>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51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4BA55-79F8-331F-BC53-50ED498C15FC}"/>
              </a:ext>
            </a:extLst>
          </p:cNvPr>
          <p:cNvPicPr>
            <a:picLocks noChangeAspect="1"/>
          </p:cNvPicPr>
          <p:nvPr/>
        </p:nvPicPr>
        <p:blipFill>
          <a:blip r:embed="rId2"/>
          <a:stretch>
            <a:fillRect/>
          </a:stretch>
        </p:blipFill>
        <p:spPr>
          <a:xfrm>
            <a:off x="2971683" y="1586204"/>
            <a:ext cx="3487607" cy="4213579"/>
          </a:xfrm>
          <a:prstGeom prst="rect">
            <a:avLst/>
          </a:prstGeom>
        </p:spPr>
      </p:pic>
      <p:pic>
        <p:nvPicPr>
          <p:cNvPr id="7" name="Picture 6">
            <a:extLst>
              <a:ext uri="{FF2B5EF4-FFF2-40B4-BE49-F238E27FC236}">
                <a16:creationId xmlns:a16="http://schemas.microsoft.com/office/drawing/2014/main" id="{DACC1D69-6B27-EE34-1694-8E888B49F5E3}"/>
              </a:ext>
            </a:extLst>
          </p:cNvPr>
          <p:cNvPicPr>
            <a:picLocks noChangeAspect="1"/>
          </p:cNvPicPr>
          <p:nvPr/>
        </p:nvPicPr>
        <p:blipFill>
          <a:blip r:embed="rId3"/>
          <a:stretch>
            <a:fillRect/>
          </a:stretch>
        </p:blipFill>
        <p:spPr>
          <a:xfrm>
            <a:off x="6572545" y="1408024"/>
            <a:ext cx="2339326" cy="2859176"/>
          </a:xfrm>
          <a:prstGeom prst="rect">
            <a:avLst/>
          </a:prstGeom>
        </p:spPr>
      </p:pic>
      <p:pic>
        <p:nvPicPr>
          <p:cNvPr id="11" name="Picture 10">
            <a:extLst>
              <a:ext uri="{FF2B5EF4-FFF2-40B4-BE49-F238E27FC236}">
                <a16:creationId xmlns:a16="http://schemas.microsoft.com/office/drawing/2014/main" id="{98BB5E31-0541-A664-B4ED-BF8540709E02}"/>
              </a:ext>
            </a:extLst>
          </p:cNvPr>
          <p:cNvPicPr>
            <a:picLocks noChangeAspect="1"/>
          </p:cNvPicPr>
          <p:nvPr/>
        </p:nvPicPr>
        <p:blipFill>
          <a:blip r:embed="rId4"/>
          <a:stretch>
            <a:fillRect/>
          </a:stretch>
        </p:blipFill>
        <p:spPr>
          <a:xfrm>
            <a:off x="366949" y="1945130"/>
            <a:ext cx="2491479" cy="2967739"/>
          </a:xfrm>
          <a:prstGeom prst="rect">
            <a:avLst/>
          </a:prstGeom>
        </p:spPr>
      </p:pic>
      <p:pic>
        <p:nvPicPr>
          <p:cNvPr id="13" name="Picture 12">
            <a:extLst>
              <a:ext uri="{FF2B5EF4-FFF2-40B4-BE49-F238E27FC236}">
                <a16:creationId xmlns:a16="http://schemas.microsoft.com/office/drawing/2014/main" id="{159607BF-1FD4-CAA1-8276-DCB4C050A090}"/>
              </a:ext>
            </a:extLst>
          </p:cNvPr>
          <p:cNvPicPr>
            <a:picLocks noChangeAspect="1"/>
          </p:cNvPicPr>
          <p:nvPr/>
        </p:nvPicPr>
        <p:blipFill>
          <a:blip r:embed="rId5"/>
          <a:stretch>
            <a:fillRect/>
          </a:stretch>
        </p:blipFill>
        <p:spPr>
          <a:xfrm>
            <a:off x="3363746" y="365427"/>
            <a:ext cx="2703479" cy="861389"/>
          </a:xfrm>
          <a:prstGeom prst="rect">
            <a:avLst/>
          </a:prstGeom>
        </p:spPr>
      </p:pic>
    </p:spTree>
    <p:extLst>
      <p:ext uri="{BB962C8B-B14F-4D97-AF65-F5344CB8AC3E}">
        <p14:creationId xmlns:p14="http://schemas.microsoft.com/office/powerpoint/2010/main" val="394141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EF07-C1CE-F4A2-8BAA-4C4526DDA739}"/>
              </a:ext>
            </a:extLst>
          </p:cNvPr>
          <p:cNvSpPr>
            <a:spLocks noGrp="1"/>
          </p:cNvSpPr>
          <p:nvPr>
            <p:ph type="title"/>
          </p:nvPr>
        </p:nvSpPr>
        <p:spPr>
          <a:xfrm>
            <a:off x="457200" y="0"/>
            <a:ext cx="8229600" cy="1143000"/>
          </a:xfrm>
        </p:spPr>
        <p:txBody>
          <a:bodyPr/>
          <a:lstStyle/>
          <a:p>
            <a:r>
              <a:rPr lang="en-US" sz="2800" dirty="0"/>
              <a:t>Information from Author’s Note: </a:t>
            </a:r>
          </a:p>
        </p:txBody>
      </p:sp>
      <p:sp>
        <p:nvSpPr>
          <p:cNvPr id="3" name="Content Placeholder 2">
            <a:extLst>
              <a:ext uri="{FF2B5EF4-FFF2-40B4-BE49-F238E27FC236}">
                <a16:creationId xmlns:a16="http://schemas.microsoft.com/office/drawing/2014/main" id="{6EF95A04-8B53-5122-588B-5E93E268DF9E}"/>
              </a:ext>
            </a:extLst>
          </p:cNvPr>
          <p:cNvSpPr>
            <a:spLocks noGrp="1"/>
          </p:cNvSpPr>
          <p:nvPr>
            <p:ph idx="1"/>
          </p:nvPr>
        </p:nvSpPr>
        <p:spPr>
          <a:xfrm>
            <a:off x="214604" y="1069015"/>
            <a:ext cx="8337616" cy="5303793"/>
          </a:xfrm>
        </p:spPr>
        <p:txBody>
          <a:bodyPr>
            <a:noAutofit/>
          </a:bodyPr>
          <a:lstStyle/>
          <a:p>
            <a:r>
              <a:rPr lang="en-US" sz="1600" dirty="0">
                <a:latin typeface="+mn-lt"/>
              </a:rPr>
              <a:t>Immigration is defined as the process of coming into a non-native or foreign country to live. </a:t>
            </a:r>
          </a:p>
          <a:p>
            <a:r>
              <a:rPr lang="en-US" sz="1600" dirty="0">
                <a:latin typeface="+mn-lt"/>
              </a:rPr>
              <a:t>40 million people who live in the U.S. were born in another country (from around the world) and that the U.S. has more immigrants than any other country in the world. </a:t>
            </a:r>
          </a:p>
          <a:p>
            <a:r>
              <a:rPr lang="en-US" sz="1600" dirty="0">
                <a:latin typeface="+mn-lt"/>
              </a:rPr>
              <a:t>People who are “undocumented” are people who are born in another country and who come to the U.S. without the legal papers to do so. </a:t>
            </a:r>
          </a:p>
          <a:p>
            <a:r>
              <a:rPr lang="en-US" sz="1600" dirty="0">
                <a:latin typeface="+mn-lt"/>
              </a:rPr>
              <a:t>In many cases, people have had to flee their home countries because of extreme poverty, danger or wanting to be with their families in the U.S. </a:t>
            </a:r>
          </a:p>
          <a:p>
            <a:r>
              <a:rPr lang="en-US" sz="1600" dirty="0">
                <a:latin typeface="+mn-lt"/>
              </a:rPr>
              <a:t>Some enter the country legally as tourists, students or temporary workers and become undocumented when their papers expire. </a:t>
            </a:r>
          </a:p>
          <a:p>
            <a:r>
              <a:rPr lang="en-US" sz="1600" dirty="0">
                <a:latin typeface="+mn-lt"/>
              </a:rPr>
              <a:t>About 11 million undocumented immigrants live in the U.S., which has been a stable number for the past several years. </a:t>
            </a:r>
          </a:p>
          <a:p>
            <a:r>
              <a:rPr lang="en-US" sz="1600" dirty="0">
                <a:latin typeface="+mn-lt"/>
              </a:rPr>
              <a:t>“Dreamers” refers to young who are undocumented immigrants who were brought to the U.S. as children and identify as American. </a:t>
            </a:r>
          </a:p>
        </p:txBody>
      </p:sp>
      <p:pic>
        <p:nvPicPr>
          <p:cNvPr id="4" name="Picture 4">
            <a:extLst>
              <a:ext uri="{FF2B5EF4-FFF2-40B4-BE49-F238E27FC236}">
                <a16:creationId xmlns:a16="http://schemas.microsoft.com/office/drawing/2014/main" id="{AA7D080C-4512-DC6F-B13B-EA47E99F74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84578">
            <a:off x="7136021" y="5607590"/>
            <a:ext cx="1004593" cy="91743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2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latin typeface="Calibri"/>
                <a:ea typeface="ＭＳ Ｐゴシック"/>
                <a:cs typeface="Calibri"/>
              </a:rPr>
              <a:t>Professional Development Certificate</a:t>
            </a:r>
            <a:endParaRPr lang="en-US" sz="4000" b="1" dirty="0">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2E18-7C2C-8E8E-4F2C-B8F8206720CE}"/>
              </a:ext>
            </a:extLst>
          </p:cNvPr>
          <p:cNvSpPr>
            <a:spLocks noGrp="1"/>
          </p:cNvSpPr>
          <p:nvPr>
            <p:ph type="title"/>
          </p:nvPr>
        </p:nvSpPr>
        <p:spPr>
          <a:xfrm>
            <a:off x="628650" y="197546"/>
            <a:ext cx="7886700" cy="994172"/>
          </a:xfrm>
        </p:spPr>
        <p:txBody>
          <a:bodyPr>
            <a:normAutofit/>
          </a:bodyPr>
          <a:lstStyle/>
          <a:p>
            <a:pPr algn="ctr"/>
            <a:r>
              <a:rPr lang="en-US" sz="4950" dirty="0">
                <a:solidFill>
                  <a:srgbClr val="C00000"/>
                </a:solidFill>
                <a:latin typeface="Edwardian Script ITC" panose="030303020407070D0804" pitchFamily="66" charset="0"/>
              </a:rPr>
              <a:t>Between Us and Abuela </a:t>
            </a:r>
          </a:p>
        </p:txBody>
      </p:sp>
      <p:sp>
        <p:nvSpPr>
          <p:cNvPr id="5" name="TextBox 4">
            <a:extLst>
              <a:ext uri="{FF2B5EF4-FFF2-40B4-BE49-F238E27FC236}">
                <a16:creationId xmlns:a16="http://schemas.microsoft.com/office/drawing/2014/main" id="{4FA53A43-C05D-6B62-AD73-1E7E3FBE69F1}"/>
              </a:ext>
            </a:extLst>
          </p:cNvPr>
          <p:cNvSpPr txBox="1"/>
          <p:nvPr/>
        </p:nvSpPr>
        <p:spPr>
          <a:xfrm>
            <a:off x="5089449" y="4888358"/>
            <a:ext cx="3979906" cy="1200329"/>
          </a:xfrm>
          <a:prstGeom prst="rect">
            <a:avLst/>
          </a:prstGeom>
          <a:noFill/>
          <a:ln w="28575">
            <a:solidFill>
              <a:schemeClr val="tx1"/>
            </a:solidFill>
          </a:ln>
        </p:spPr>
        <p:txBody>
          <a:bodyPr wrap="square">
            <a:spAutoFit/>
          </a:bodyPr>
          <a:lstStyle/>
          <a:p>
            <a:pPr marL="214313" indent="-214313">
              <a:buFont typeface="Arial" panose="020B0604020202020204" pitchFamily="34" charset="0"/>
              <a:buChar char="•"/>
            </a:pPr>
            <a:r>
              <a:rPr lang="en-US" b="1" i="0" dirty="0">
                <a:solidFill>
                  <a:srgbClr val="333333"/>
                </a:solidFill>
                <a:effectLst/>
                <a:latin typeface="+mn-lt"/>
              </a:rPr>
              <a:t>Publisher:</a:t>
            </a:r>
            <a:r>
              <a:rPr lang="en-US" b="0" i="0" dirty="0">
                <a:solidFill>
                  <a:srgbClr val="333333"/>
                </a:solidFill>
                <a:effectLst/>
                <a:latin typeface="+mn-lt"/>
              </a:rPr>
              <a:t> Farrar, Straus </a:t>
            </a:r>
            <a:r>
              <a:rPr lang="en-US" b="0" i="0" dirty="0" err="1">
                <a:solidFill>
                  <a:srgbClr val="333333"/>
                </a:solidFill>
                <a:effectLst/>
                <a:latin typeface="+mn-lt"/>
              </a:rPr>
              <a:t>Straus</a:t>
            </a:r>
            <a:r>
              <a:rPr lang="en-US" b="0" i="0" dirty="0">
                <a:solidFill>
                  <a:srgbClr val="333333"/>
                </a:solidFill>
                <a:effectLst/>
                <a:latin typeface="+mn-lt"/>
              </a:rPr>
              <a:t>, Giroux</a:t>
            </a:r>
          </a:p>
          <a:p>
            <a:pPr marL="214313" indent="-214313">
              <a:buFont typeface="Arial" panose="020B0604020202020204" pitchFamily="34" charset="0"/>
              <a:buChar char="•"/>
            </a:pPr>
            <a:r>
              <a:rPr lang="en-US" b="1" i="0" dirty="0">
                <a:solidFill>
                  <a:srgbClr val="333333"/>
                </a:solidFill>
                <a:effectLst/>
                <a:latin typeface="+mn-lt"/>
              </a:rPr>
              <a:t>Copyright Date:</a:t>
            </a:r>
            <a:r>
              <a:rPr lang="en-US" b="0" i="0" dirty="0">
                <a:solidFill>
                  <a:srgbClr val="333333"/>
                </a:solidFill>
                <a:effectLst/>
                <a:latin typeface="+mn-lt"/>
              </a:rPr>
              <a:t> 2019</a:t>
            </a:r>
          </a:p>
          <a:p>
            <a:pPr marL="214313" indent="-214313">
              <a:buFont typeface="Arial" panose="020B0604020202020204" pitchFamily="34" charset="0"/>
              <a:buChar char="•"/>
            </a:pPr>
            <a:r>
              <a:rPr lang="en-US" b="1" i="0" dirty="0">
                <a:solidFill>
                  <a:srgbClr val="333333"/>
                </a:solidFill>
                <a:effectLst/>
                <a:latin typeface="+mn-lt"/>
              </a:rPr>
              <a:t>Reading Level:</a:t>
            </a:r>
            <a:r>
              <a:rPr lang="en-US" b="0" i="0" dirty="0">
                <a:solidFill>
                  <a:srgbClr val="333333"/>
                </a:solidFill>
                <a:effectLst/>
                <a:latin typeface="+mn-lt"/>
              </a:rPr>
              <a:t> 2.9</a:t>
            </a:r>
          </a:p>
          <a:p>
            <a:pPr marL="214313" indent="-214313">
              <a:buFont typeface="Arial" panose="020B0604020202020204" pitchFamily="34" charset="0"/>
              <a:buChar char="•"/>
            </a:pPr>
            <a:r>
              <a:rPr lang="en-US" b="1" i="0" dirty="0">
                <a:solidFill>
                  <a:srgbClr val="333333"/>
                </a:solidFill>
                <a:effectLst/>
                <a:latin typeface="+mn-lt"/>
              </a:rPr>
              <a:t>Interest Level:</a:t>
            </a:r>
            <a:r>
              <a:rPr lang="en-US" b="0" i="0" dirty="0">
                <a:solidFill>
                  <a:srgbClr val="333333"/>
                </a:solidFill>
                <a:effectLst/>
                <a:latin typeface="+mn-lt"/>
              </a:rPr>
              <a:t> P-2</a:t>
            </a:r>
            <a:endParaRPr lang="en-US" dirty="0">
              <a:latin typeface="+mn-lt"/>
            </a:endParaRPr>
          </a:p>
        </p:txBody>
      </p:sp>
      <p:pic>
        <p:nvPicPr>
          <p:cNvPr id="6" name="Picture 6">
            <a:extLst>
              <a:ext uri="{FF2B5EF4-FFF2-40B4-BE49-F238E27FC236}">
                <a16:creationId xmlns:a16="http://schemas.microsoft.com/office/drawing/2014/main" id="{AF03EA65-E25A-D7CB-F972-363FB6160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95" y="1749077"/>
            <a:ext cx="4518167" cy="351126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24CDB4-9047-44DC-8411-04C080E12512}"/>
              </a:ext>
            </a:extLst>
          </p:cNvPr>
          <p:cNvSpPr txBox="1"/>
          <p:nvPr/>
        </p:nvSpPr>
        <p:spPr>
          <a:xfrm>
            <a:off x="2035546" y="1184501"/>
            <a:ext cx="5359893" cy="369332"/>
          </a:xfrm>
          <a:prstGeom prst="rect">
            <a:avLst/>
          </a:prstGeom>
          <a:noFill/>
        </p:spPr>
        <p:txBody>
          <a:bodyPr wrap="square" rtlCol="0">
            <a:spAutoFit/>
          </a:bodyPr>
          <a:lstStyle/>
          <a:p>
            <a:pPr algn="ctr"/>
            <a:r>
              <a:rPr lang="en-US" dirty="0"/>
              <a:t>https://www.youtube.com/watch?v=PfAI-5LcbyI</a:t>
            </a:r>
          </a:p>
        </p:txBody>
      </p:sp>
      <p:pic>
        <p:nvPicPr>
          <p:cNvPr id="2052" name="Picture 4" descr="Kid Lit Review of “Between Us and Abuela: A Family Story from the Border”  by Mitali Perkins | Rhapsody in Books Weblog">
            <a:extLst>
              <a:ext uri="{FF2B5EF4-FFF2-40B4-BE49-F238E27FC236}">
                <a16:creationId xmlns:a16="http://schemas.microsoft.com/office/drawing/2014/main" id="{965EB5A3-6635-0906-3C49-54DDDF0D4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875" y="1911443"/>
            <a:ext cx="2261054" cy="189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570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0A685-7BB7-DF0B-2C84-088821519FB0}"/>
              </a:ext>
            </a:extLst>
          </p:cNvPr>
          <p:cNvSpPr>
            <a:spLocks noGrp="1"/>
          </p:cNvSpPr>
          <p:nvPr>
            <p:ph idx="1"/>
          </p:nvPr>
        </p:nvSpPr>
        <p:spPr>
          <a:xfrm>
            <a:off x="279918" y="1201097"/>
            <a:ext cx="5799067" cy="3263504"/>
          </a:xfrm>
        </p:spPr>
        <p:txBody>
          <a:bodyPr>
            <a:normAutofit/>
          </a:bodyPr>
          <a:lstStyle/>
          <a:p>
            <a:pPr marL="0" indent="0">
              <a:buNone/>
            </a:pPr>
            <a:r>
              <a:rPr lang="en-US" sz="1800" b="1" dirty="0">
                <a:solidFill>
                  <a:srgbClr val="333333"/>
                </a:solidFill>
                <a:latin typeface="+mn-lt"/>
              </a:rPr>
              <a:t>Story Synopsis: </a:t>
            </a:r>
            <a:r>
              <a:rPr lang="en-US" sz="1800" dirty="0">
                <a:solidFill>
                  <a:srgbClr val="333333"/>
                </a:solidFill>
                <a:latin typeface="+mn-lt"/>
              </a:rPr>
              <a:t>It's almost time for Christmas, and Maria is traveling with her mother and younger brother, Juan, to visit their grandmother on the border of California and Mexico. For the few minutes they can share together along the fence, Maria and her brother plan to exchange stories and Christmas gifts with the grandmother they haven't seen in years. But when Juan's gift is too big to fit through the slats in the fence, Maria has a brilliant idea. She makes it into a kite that soars over the top of the iron bars. </a:t>
            </a:r>
            <a:endParaRPr lang="en-US" sz="1800" dirty="0">
              <a:latin typeface="+mn-lt"/>
            </a:endParaRPr>
          </a:p>
        </p:txBody>
      </p:sp>
      <p:pic>
        <p:nvPicPr>
          <p:cNvPr id="5" name="Picture 4">
            <a:extLst>
              <a:ext uri="{FF2B5EF4-FFF2-40B4-BE49-F238E27FC236}">
                <a16:creationId xmlns:a16="http://schemas.microsoft.com/office/drawing/2014/main" id="{CFC5CB43-1263-F60C-8E26-E7CDD7E48C7F}"/>
              </a:ext>
            </a:extLst>
          </p:cNvPr>
          <p:cNvPicPr>
            <a:picLocks noChangeAspect="1"/>
          </p:cNvPicPr>
          <p:nvPr/>
        </p:nvPicPr>
        <p:blipFill>
          <a:blip r:embed="rId2"/>
          <a:stretch>
            <a:fillRect/>
          </a:stretch>
        </p:blipFill>
        <p:spPr>
          <a:xfrm>
            <a:off x="1738803" y="4051283"/>
            <a:ext cx="5250012" cy="2093110"/>
          </a:xfrm>
          <a:prstGeom prst="rect">
            <a:avLst/>
          </a:prstGeom>
        </p:spPr>
      </p:pic>
      <p:pic>
        <p:nvPicPr>
          <p:cNvPr id="6" name="Picture 6">
            <a:extLst>
              <a:ext uri="{FF2B5EF4-FFF2-40B4-BE49-F238E27FC236}">
                <a16:creationId xmlns:a16="http://schemas.microsoft.com/office/drawing/2014/main" id="{D9C9A097-513C-3AAF-D898-AAE6762E7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242" y="1789406"/>
            <a:ext cx="2519012" cy="19576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87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7570-7CBD-C959-0D0F-C424CB967351}"/>
              </a:ext>
            </a:extLst>
          </p:cNvPr>
          <p:cNvSpPr>
            <a:spLocks noGrp="1"/>
          </p:cNvSpPr>
          <p:nvPr>
            <p:ph type="title"/>
          </p:nvPr>
        </p:nvSpPr>
        <p:spPr>
          <a:xfrm>
            <a:off x="530939" y="707580"/>
            <a:ext cx="8229600" cy="1143000"/>
          </a:xfrm>
        </p:spPr>
        <p:txBody>
          <a:bodyPr>
            <a:normAutofit fontScale="90000"/>
          </a:bodyPr>
          <a:lstStyle/>
          <a:p>
            <a:pPr algn="ctr"/>
            <a:r>
              <a:rPr lang="en-US" sz="2700" dirty="0"/>
              <a:t>Mitali Perkins’ Study Guide</a:t>
            </a:r>
            <a:br>
              <a:rPr lang="en-US" sz="1500" dirty="0"/>
            </a:br>
            <a:r>
              <a:rPr lang="en-US" sz="1500" dirty="0"/>
              <a:t>https://www.mitaliperkins.com/p/between-us-and-abuela.html</a:t>
            </a:r>
            <a:br>
              <a:rPr lang="en-US" dirty="0"/>
            </a:br>
            <a:endParaRPr lang="en-US" dirty="0"/>
          </a:p>
        </p:txBody>
      </p:sp>
      <p:sp>
        <p:nvSpPr>
          <p:cNvPr id="3" name="Content Placeholder 2">
            <a:extLst>
              <a:ext uri="{FF2B5EF4-FFF2-40B4-BE49-F238E27FC236}">
                <a16:creationId xmlns:a16="http://schemas.microsoft.com/office/drawing/2014/main" id="{B492718B-AC6A-4E13-70B4-7CED05C42D0D}"/>
              </a:ext>
            </a:extLst>
          </p:cNvPr>
          <p:cNvSpPr>
            <a:spLocks noGrp="1"/>
          </p:cNvSpPr>
          <p:nvPr>
            <p:ph idx="1"/>
          </p:nvPr>
        </p:nvSpPr>
        <p:spPr>
          <a:xfrm>
            <a:off x="1982438" y="6019285"/>
            <a:ext cx="5326602" cy="349610"/>
          </a:xfrm>
        </p:spPr>
        <p:txBody>
          <a:bodyPr>
            <a:normAutofit fontScale="70000" lnSpcReduction="20000"/>
          </a:bodyPr>
          <a:lstStyle/>
          <a:p>
            <a:pPr marL="0" indent="0" algn="ctr">
              <a:buNone/>
            </a:pPr>
            <a:r>
              <a:rPr lang="en-US" dirty="0"/>
              <a:t>Why do people build fences? </a:t>
            </a:r>
          </a:p>
        </p:txBody>
      </p:sp>
      <p:pic>
        <p:nvPicPr>
          <p:cNvPr id="5" name="Picture 4">
            <a:extLst>
              <a:ext uri="{FF2B5EF4-FFF2-40B4-BE49-F238E27FC236}">
                <a16:creationId xmlns:a16="http://schemas.microsoft.com/office/drawing/2014/main" id="{EB61EE35-2699-F5AA-9D90-E6129D10A8A9}"/>
              </a:ext>
            </a:extLst>
          </p:cNvPr>
          <p:cNvPicPr>
            <a:picLocks noChangeAspect="1"/>
          </p:cNvPicPr>
          <p:nvPr/>
        </p:nvPicPr>
        <p:blipFill>
          <a:blip r:embed="rId2"/>
          <a:stretch>
            <a:fillRect/>
          </a:stretch>
        </p:blipFill>
        <p:spPr>
          <a:xfrm>
            <a:off x="457200" y="1802636"/>
            <a:ext cx="2876002" cy="3693093"/>
          </a:xfrm>
          <a:prstGeom prst="rect">
            <a:avLst/>
          </a:prstGeom>
          <a:ln w="28575">
            <a:solidFill>
              <a:schemeClr val="tx1"/>
            </a:solidFill>
          </a:ln>
        </p:spPr>
      </p:pic>
      <p:pic>
        <p:nvPicPr>
          <p:cNvPr id="6" name="Content Placeholder 4">
            <a:extLst>
              <a:ext uri="{FF2B5EF4-FFF2-40B4-BE49-F238E27FC236}">
                <a16:creationId xmlns:a16="http://schemas.microsoft.com/office/drawing/2014/main" id="{2BF5B9E1-79D4-1D83-2BDA-D1958120A19E}"/>
              </a:ext>
            </a:extLst>
          </p:cNvPr>
          <p:cNvPicPr>
            <a:picLocks noChangeAspect="1"/>
          </p:cNvPicPr>
          <p:nvPr/>
        </p:nvPicPr>
        <p:blipFill>
          <a:blip r:embed="rId3"/>
          <a:stretch>
            <a:fillRect/>
          </a:stretch>
        </p:blipFill>
        <p:spPr>
          <a:xfrm>
            <a:off x="3509526" y="1883727"/>
            <a:ext cx="2960928" cy="3947905"/>
          </a:xfrm>
          <a:prstGeom prst="rect">
            <a:avLst/>
          </a:prstGeom>
          <a:ln w="19050">
            <a:solidFill>
              <a:schemeClr val="tx1"/>
            </a:solidFill>
          </a:ln>
        </p:spPr>
      </p:pic>
      <p:pic>
        <p:nvPicPr>
          <p:cNvPr id="8" name="Picture 7">
            <a:extLst>
              <a:ext uri="{FF2B5EF4-FFF2-40B4-BE49-F238E27FC236}">
                <a16:creationId xmlns:a16="http://schemas.microsoft.com/office/drawing/2014/main" id="{A4E45C05-0A93-E949-2DF7-4C366C103D3C}"/>
              </a:ext>
            </a:extLst>
          </p:cNvPr>
          <p:cNvPicPr>
            <a:picLocks noChangeAspect="1"/>
          </p:cNvPicPr>
          <p:nvPr/>
        </p:nvPicPr>
        <p:blipFill>
          <a:blip r:embed="rId4"/>
          <a:stretch>
            <a:fillRect/>
          </a:stretch>
        </p:blipFill>
        <p:spPr>
          <a:xfrm>
            <a:off x="6843060" y="2315786"/>
            <a:ext cx="1762461" cy="1227333"/>
          </a:xfrm>
          <a:prstGeom prst="rect">
            <a:avLst/>
          </a:prstGeom>
          <a:ln w="19050">
            <a:solidFill>
              <a:schemeClr val="tx1"/>
            </a:solidFill>
          </a:ln>
        </p:spPr>
      </p:pic>
    </p:spTree>
    <p:extLst>
      <p:ext uri="{BB962C8B-B14F-4D97-AF65-F5344CB8AC3E}">
        <p14:creationId xmlns:p14="http://schemas.microsoft.com/office/powerpoint/2010/main" val="1085267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B82FB-F0CF-A4E1-3AE2-22EFEC3D178D}"/>
              </a:ext>
            </a:extLst>
          </p:cNvPr>
          <p:cNvPicPr>
            <a:picLocks noChangeAspect="1"/>
          </p:cNvPicPr>
          <p:nvPr/>
        </p:nvPicPr>
        <p:blipFill>
          <a:blip r:embed="rId2"/>
          <a:stretch>
            <a:fillRect/>
          </a:stretch>
        </p:blipFill>
        <p:spPr>
          <a:xfrm>
            <a:off x="341884" y="1638518"/>
            <a:ext cx="5488948" cy="4066155"/>
          </a:xfrm>
          <a:prstGeom prst="rect">
            <a:avLst/>
          </a:prstGeom>
          <a:ln w="28575">
            <a:solidFill>
              <a:schemeClr val="tx1"/>
            </a:solidFill>
          </a:ln>
        </p:spPr>
      </p:pic>
      <p:sp>
        <p:nvSpPr>
          <p:cNvPr id="6" name="TextBox 5">
            <a:extLst>
              <a:ext uri="{FF2B5EF4-FFF2-40B4-BE49-F238E27FC236}">
                <a16:creationId xmlns:a16="http://schemas.microsoft.com/office/drawing/2014/main" id="{77BFFF00-8CA3-1BE7-6D63-66FFFDC45A6B}"/>
              </a:ext>
            </a:extLst>
          </p:cNvPr>
          <p:cNvSpPr txBox="1"/>
          <p:nvPr/>
        </p:nvSpPr>
        <p:spPr>
          <a:xfrm>
            <a:off x="2108446" y="343247"/>
            <a:ext cx="4927107" cy="507831"/>
          </a:xfrm>
          <a:prstGeom prst="rect">
            <a:avLst/>
          </a:prstGeom>
          <a:noFill/>
        </p:spPr>
        <p:txBody>
          <a:bodyPr wrap="square" rtlCol="0">
            <a:spAutoFit/>
          </a:bodyPr>
          <a:lstStyle/>
          <a:p>
            <a:pPr algn="ctr"/>
            <a:r>
              <a:rPr lang="en-US" sz="2700" dirty="0"/>
              <a:t>Economics is everywhere!</a:t>
            </a:r>
          </a:p>
        </p:txBody>
      </p:sp>
      <p:sp>
        <p:nvSpPr>
          <p:cNvPr id="7" name="TextBox 6">
            <a:extLst>
              <a:ext uri="{FF2B5EF4-FFF2-40B4-BE49-F238E27FC236}">
                <a16:creationId xmlns:a16="http://schemas.microsoft.com/office/drawing/2014/main" id="{23169B09-A4CD-C8BD-0D30-0367E7AFA77D}"/>
              </a:ext>
            </a:extLst>
          </p:cNvPr>
          <p:cNvSpPr txBox="1"/>
          <p:nvPr/>
        </p:nvSpPr>
        <p:spPr>
          <a:xfrm>
            <a:off x="5965610" y="2783641"/>
            <a:ext cx="3013787" cy="1477328"/>
          </a:xfrm>
          <a:prstGeom prst="rect">
            <a:avLst/>
          </a:prstGeom>
          <a:noFill/>
          <a:ln w="12700">
            <a:solidFill>
              <a:schemeClr val="tx1"/>
            </a:solidFill>
          </a:ln>
        </p:spPr>
        <p:txBody>
          <a:bodyPr wrap="square" rtlCol="0">
            <a:spAutoFit/>
          </a:bodyPr>
          <a:lstStyle/>
          <a:p>
            <a:r>
              <a:rPr lang="en-US" dirty="0">
                <a:latin typeface="+mj-lt"/>
              </a:rPr>
              <a:t>Can you name the productive</a:t>
            </a:r>
          </a:p>
          <a:p>
            <a:r>
              <a:rPr lang="en-US" dirty="0">
                <a:latin typeface="+mj-lt"/>
              </a:rPr>
              <a:t>resources in this illustration?</a:t>
            </a:r>
          </a:p>
          <a:p>
            <a:pPr marL="214313" indent="-214313">
              <a:buFont typeface="Arial" panose="020B0604020202020204" pitchFamily="34" charset="0"/>
              <a:buChar char="•"/>
            </a:pPr>
            <a:r>
              <a:rPr lang="en-US" dirty="0">
                <a:latin typeface="+mj-lt"/>
              </a:rPr>
              <a:t>Natural</a:t>
            </a:r>
          </a:p>
          <a:p>
            <a:pPr marL="214313" indent="-214313">
              <a:buFont typeface="Arial" panose="020B0604020202020204" pitchFamily="34" charset="0"/>
              <a:buChar char="•"/>
            </a:pPr>
            <a:r>
              <a:rPr lang="en-US" dirty="0">
                <a:latin typeface="+mj-lt"/>
              </a:rPr>
              <a:t>Human</a:t>
            </a:r>
          </a:p>
          <a:p>
            <a:pPr marL="214313" indent="-214313">
              <a:buFont typeface="Arial" panose="020B0604020202020204" pitchFamily="34" charset="0"/>
              <a:buChar char="•"/>
            </a:pPr>
            <a:r>
              <a:rPr lang="en-US" dirty="0">
                <a:latin typeface="+mj-lt"/>
              </a:rPr>
              <a:t>Capital </a:t>
            </a:r>
          </a:p>
        </p:txBody>
      </p:sp>
    </p:spTree>
    <p:extLst>
      <p:ext uri="{BB962C8B-B14F-4D97-AF65-F5344CB8AC3E}">
        <p14:creationId xmlns:p14="http://schemas.microsoft.com/office/powerpoint/2010/main" val="232183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reamers">
            <a:extLst>
              <a:ext uri="{FF2B5EF4-FFF2-40B4-BE49-F238E27FC236}">
                <a16:creationId xmlns:a16="http://schemas.microsoft.com/office/drawing/2014/main" id="{A41022E7-50B0-44D3-959E-78E397F8E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39" y="1296955"/>
            <a:ext cx="2930021" cy="37035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CC83C5-59AA-4E76-931C-C59A91DC2A11}"/>
              </a:ext>
            </a:extLst>
          </p:cNvPr>
          <p:cNvSpPr txBox="1"/>
          <p:nvPr/>
        </p:nvSpPr>
        <p:spPr>
          <a:xfrm>
            <a:off x="2332653" y="129845"/>
            <a:ext cx="4478694" cy="1384995"/>
          </a:xfrm>
          <a:prstGeom prst="rect">
            <a:avLst/>
          </a:prstGeom>
          <a:noFill/>
        </p:spPr>
        <p:txBody>
          <a:bodyPr wrap="square">
            <a:spAutoFit/>
          </a:bodyPr>
          <a:lstStyle/>
          <a:p>
            <a:pPr algn="ctr"/>
            <a:r>
              <a:rPr lang="en-US" sz="6600" b="1" i="1" dirty="0">
                <a:ln w="12700">
                  <a:solidFill>
                    <a:schemeClr val="accent3">
                      <a:lumMod val="50000"/>
                    </a:schemeClr>
                  </a:solidFill>
                  <a:prstDash val="solid"/>
                </a:ln>
                <a:solidFill>
                  <a:srgbClr val="92D050"/>
                </a:solidFill>
                <a:effectLst>
                  <a:innerShdw blurRad="177800">
                    <a:schemeClr val="accent3">
                      <a:lumMod val="50000"/>
                    </a:schemeClr>
                  </a:innerShdw>
                </a:effectLst>
                <a:latin typeface="Blackadder ITC" panose="04020505051007020D02" pitchFamily="82" charset="0"/>
              </a:rPr>
              <a:t>Dreamers</a:t>
            </a:r>
            <a:r>
              <a:rPr lang="en-US" sz="6600" i="1" dirty="0">
                <a:ln w="12700">
                  <a:solidFill>
                    <a:schemeClr val="accent3">
                      <a:lumMod val="50000"/>
                    </a:schemeClr>
                  </a:solidFill>
                  <a:prstDash val="solid"/>
                </a:ln>
                <a:solidFill>
                  <a:srgbClr val="92D050"/>
                </a:solidFill>
                <a:effectLst>
                  <a:innerShdw blurRad="177800">
                    <a:schemeClr val="accent3">
                      <a:lumMod val="50000"/>
                    </a:schemeClr>
                  </a:innerShdw>
                </a:effectLst>
                <a:latin typeface="Blackadder ITC" panose="04020505051007020D02" pitchFamily="82" charset="0"/>
              </a:rPr>
              <a:t> </a:t>
            </a:r>
          </a:p>
          <a:p>
            <a:pPr algn="ctr"/>
            <a:r>
              <a:rPr lang="en-US" dirty="0"/>
              <a:t>by Yuyi Morales </a:t>
            </a:r>
          </a:p>
        </p:txBody>
      </p:sp>
      <p:sp>
        <p:nvSpPr>
          <p:cNvPr id="9" name="TextBox 8">
            <a:extLst>
              <a:ext uri="{FF2B5EF4-FFF2-40B4-BE49-F238E27FC236}">
                <a16:creationId xmlns:a16="http://schemas.microsoft.com/office/drawing/2014/main" id="{45FD6531-9601-47DD-90F7-77CAEE3D3C4B}"/>
              </a:ext>
            </a:extLst>
          </p:cNvPr>
          <p:cNvSpPr txBox="1"/>
          <p:nvPr/>
        </p:nvSpPr>
        <p:spPr>
          <a:xfrm>
            <a:off x="1428704" y="5499668"/>
            <a:ext cx="2617269" cy="646331"/>
          </a:xfrm>
          <a:prstGeom prst="rect">
            <a:avLst/>
          </a:prstGeom>
          <a:noFill/>
          <a:ln w="28575">
            <a:solidFill>
              <a:schemeClr val="tx2">
                <a:lumMod val="75000"/>
              </a:schemeClr>
            </a:solidFill>
          </a:ln>
        </p:spPr>
        <p:txBody>
          <a:bodyPr wrap="square" rtlCol="0">
            <a:spAutoFit/>
          </a:bodyPr>
          <a:lstStyle/>
          <a:p>
            <a:pPr algn="ctr"/>
            <a:r>
              <a:rPr lang="en-US" dirty="0"/>
              <a:t>A picture book autobiography</a:t>
            </a:r>
          </a:p>
        </p:txBody>
      </p:sp>
      <p:pic>
        <p:nvPicPr>
          <p:cNvPr id="3074" name="Picture 2" descr="Sonadores (Dreamers)">
            <a:extLst>
              <a:ext uri="{FF2B5EF4-FFF2-40B4-BE49-F238E27FC236}">
                <a16:creationId xmlns:a16="http://schemas.microsoft.com/office/drawing/2014/main" id="{B3A6E676-CAA0-FB16-2D1B-40519836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542" y="1830139"/>
            <a:ext cx="2118049" cy="25162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B0EB19-97B4-371B-2D52-25EFC6526922}"/>
              </a:ext>
            </a:extLst>
          </p:cNvPr>
          <p:cNvSpPr txBox="1"/>
          <p:nvPr/>
        </p:nvSpPr>
        <p:spPr>
          <a:xfrm>
            <a:off x="5234475" y="4718813"/>
            <a:ext cx="2733869" cy="1200329"/>
          </a:xfrm>
          <a:prstGeom prst="rect">
            <a:avLst/>
          </a:prstGeom>
          <a:noFill/>
          <a:ln w="28575">
            <a:solidFill>
              <a:srgbClr val="2F4913"/>
            </a:solidFill>
          </a:ln>
        </p:spPr>
        <p:txBody>
          <a:bodyPr wrap="square" rtlCol="0">
            <a:spAutoFit/>
          </a:bodyPr>
          <a:lstStyle/>
          <a:p>
            <a:pPr marL="0" indent="0">
              <a:buNone/>
            </a:pPr>
            <a:r>
              <a:rPr lang="en-US" sz="1800" b="1" i="0" dirty="0">
                <a:solidFill>
                  <a:srgbClr val="333333"/>
                </a:solidFill>
                <a:effectLst/>
                <a:latin typeface="+mn-lt"/>
              </a:rPr>
              <a:t>Publisher:</a:t>
            </a:r>
            <a:r>
              <a:rPr lang="en-US" sz="1800" b="0" i="0" dirty="0">
                <a:solidFill>
                  <a:srgbClr val="333333"/>
                </a:solidFill>
                <a:effectLst/>
                <a:latin typeface="+mn-lt"/>
              </a:rPr>
              <a:t> Holiday House</a:t>
            </a:r>
            <a:endParaRPr lang="en-US" sz="1800" b="0" i="0" dirty="0">
              <a:solidFill>
                <a:srgbClr val="64A0C8"/>
              </a:solidFill>
              <a:effectLst/>
              <a:latin typeface="+mn-lt"/>
            </a:endParaRPr>
          </a:p>
          <a:p>
            <a:pPr marL="0" indent="0">
              <a:buNone/>
            </a:pPr>
            <a:r>
              <a:rPr lang="en-US" sz="1800" b="1" i="0" dirty="0">
                <a:solidFill>
                  <a:srgbClr val="333333"/>
                </a:solidFill>
                <a:effectLst/>
                <a:latin typeface="+mn-lt"/>
              </a:rPr>
              <a:t>Copyright Date:</a:t>
            </a:r>
            <a:r>
              <a:rPr lang="en-US" sz="1800" b="0" i="0" dirty="0">
                <a:solidFill>
                  <a:srgbClr val="333333"/>
                </a:solidFill>
                <a:effectLst/>
                <a:latin typeface="+mn-lt"/>
              </a:rPr>
              <a:t> 2018</a:t>
            </a:r>
          </a:p>
          <a:p>
            <a:pPr marL="0" indent="0">
              <a:buNone/>
            </a:pPr>
            <a:r>
              <a:rPr lang="en-US" sz="1800" b="1" i="0" dirty="0">
                <a:solidFill>
                  <a:srgbClr val="333333"/>
                </a:solidFill>
                <a:effectLst/>
                <a:latin typeface="+mn-lt"/>
              </a:rPr>
              <a:t>Reading Level:</a:t>
            </a:r>
            <a:r>
              <a:rPr lang="en-US" sz="1800" b="0" i="0" dirty="0">
                <a:solidFill>
                  <a:srgbClr val="333333"/>
                </a:solidFill>
                <a:effectLst/>
                <a:latin typeface="+mn-lt"/>
              </a:rPr>
              <a:t> 2.2</a:t>
            </a:r>
          </a:p>
          <a:p>
            <a:pPr marL="0" indent="0">
              <a:buNone/>
            </a:pPr>
            <a:r>
              <a:rPr lang="en-US" sz="1800" b="1" i="0" dirty="0">
                <a:solidFill>
                  <a:srgbClr val="333333"/>
                </a:solidFill>
                <a:effectLst/>
                <a:latin typeface="+mn-lt"/>
              </a:rPr>
              <a:t>Interest Level:</a:t>
            </a:r>
            <a:r>
              <a:rPr lang="en-US" sz="1800" b="0" i="0" dirty="0">
                <a:solidFill>
                  <a:srgbClr val="333333"/>
                </a:solidFill>
                <a:effectLst/>
                <a:latin typeface="+mn-lt"/>
              </a:rPr>
              <a:t> K-3</a:t>
            </a:r>
          </a:p>
        </p:txBody>
      </p:sp>
    </p:spTree>
    <p:extLst>
      <p:ext uri="{BB962C8B-B14F-4D97-AF65-F5344CB8AC3E}">
        <p14:creationId xmlns:p14="http://schemas.microsoft.com/office/powerpoint/2010/main" val="394879267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7BED4-4F0E-4AB2-AAA9-3E0F8C73754A}"/>
              </a:ext>
            </a:extLst>
          </p:cNvPr>
          <p:cNvSpPr>
            <a:spLocks noGrp="1"/>
          </p:cNvSpPr>
          <p:nvPr>
            <p:ph idx="1"/>
          </p:nvPr>
        </p:nvSpPr>
        <p:spPr>
          <a:xfrm>
            <a:off x="3434571" y="1996751"/>
            <a:ext cx="5541477" cy="3461657"/>
          </a:xfrm>
        </p:spPr>
        <p:txBody>
          <a:bodyPr/>
          <a:lstStyle/>
          <a:p>
            <a:pPr marL="0" indent="0">
              <a:buNone/>
            </a:pPr>
            <a:r>
              <a:rPr lang="en-US" sz="2400" b="1" dirty="0">
                <a:solidFill>
                  <a:srgbClr val="333333"/>
                </a:solidFill>
                <a:latin typeface="+mn-lt"/>
              </a:rPr>
              <a:t>Story Synopsis: </a:t>
            </a:r>
            <a:r>
              <a:rPr lang="en-US" sz="2400" dirty="0">
                <a:solidFill>
                  <a:srgbClr val="333333"/>
                </a:solidFill>
                <a:latin typeface="+mn-lt"/>
              </a:rPr>
              <a:t>Yuyi Morales brought her hopes, her passion, her strength, and her stories with her, when she came to the United States in 1994 with her infant son. She left behind nearly everything she owned, but she didn't come empty-handed. She brought her skills, determination, and work ethic with her. </a:t>
            </a:r>
            <a:endParaRPr lang="en-US" sz="2400" dirty="0">
              <a:latin typeface="+mn-lt"/>
            </a:endParaRPr>
          </a:p>
        </p:txBody>
      </p:sp>
      <p:pic>
        <p:nvPicPr>
          <p:cNvPr id="4" name="Picture 3">
            <a:extLst>
              <a:ext uri="{FF2B5EF4-FFF2-40B4-BE49-F238E27FC236}">
                <a16:creationId xmlns:a16="http://schemas.microsoft.com/office/drawing/2014/main" id="{E15AC45D-C516-4AC0-94EA-001A76CF0F7F}"/>
              </a:ext>
            </a:extLst>
          </p:cNvPr>
          <p:cNvPicPr>
            <a:picLocks noChangeAspect="1"/>
          </p:cNvPicPr>
          <p:nvPr/>
        </p:nvPicPr>
        <p:blipFill>
          <a:blip r:embed="rId2"/>
          <a:stretch>
            <a:fillRect/>
          </a:stretch>
        </p:blipFill>
        <p:spPr>
          <a:xfrm>
            <a:off x="1045346" y="1303906"/>
            <a:ext cx="2137299" cy="4303612"/>
          </a:xfrm>
          <a:prstGeom prst="rect">
            <a:avLst/>
          </a:prstGeom>
          <a:ln w="28575">
            <a:solidFill>
              <a:schemeClr val="accent3">
                <a:lumMod val="75000"/>
              </a:schemeClr>
            </a:solidFill>
          </a:ln>
        </p:spPr>
      </p:pic>
      <p:sp>
        <p:nvSpPr>
          <p:cNvPr id="5" name="TextBox 4">
            <a:extLst>
              <a:ext uri="{FF2B5EF4-FFF2-40B4-BE49-F238E27FC236}">
                <a16:creationId xmlns:a16="http://schemas.microsoft.com/office/drawing/2014/main" id="{E07E2C48-8A7F-4777-A26F-A8A08739CA6B}"/>
              </a:ext>
            </a:extLst>
          </p:cNvPr>
          <p:cNvSpPr txBox="1"/>
          <p:nvPr/>
        </p:nvSpPr>
        <p:spPr>
          <a:xfrm>
            <a:off x="3182645" y="1219854"/>
            <a:ext cx="5541477" cy="553998"/>
          </a:xfrm>
          <a:prstGeom prst="rect">
            <a:avLst/>
          </a:prstGeom>
          <a:noFill/>
        </p:spPr>
        <p:txBody>
          <a:bodyPr wrap="square" rtlCol="0">
            <a:spAutoFit/>
          </a:bodyPr>
          <a:lstStyle/>
          <a:p>
            <a:pPr algn="ctr"/>
            <a:r>
              <a:rPr lang="en-US" sz="3000" b="1" i="1" dirty="0">
                <a:ln w="9525">
                  <a:solidFill>
                    <a:schemeClr val="bg1"/>
                  </a:solidFill>
                  <a:prstDash val="solid"/>
                </a:ln>
                <a:solidFill>
                  <a:srgbClr val="2F4913"/>
                </a:solidFill>
                <a:effectLst>
                  <a:outerShdw blurRad="12700" dist="38100" dir="2700000" algn="tl" rotWithShape="0">
                    <a:schemeClr val="accent5">
                      <a:lumMod val="60000"/>
                      <a:lumOff val="40000"/>
                    </a:schemeClr>
                  </a:outerShdw>
                </a:effectLst>
              </a:rPr>
              <a:t>Dreamers</a:t>
            </a:r>
            <a:r>
              <a:rPr lang="en-US" sz="3000" b="1" i="1" dirty="0">
                <a:ln w="9525">
                  <a:solidFill>
                    <a:schemeClr val="bg1"/>
                  </a:solidFill>
                  <a:prstDash val="solid"/>
                </a:ln>
                <a:solidFill>
                  <a:srgbClr val="2F4913"/>
                </a:solidFill>
                <a:effectLst>
                  <a:outerShdw blurRad="12700" dist="38100" dir="2700000" algn="tl" rotWithShape="0">
                    <a:schemeClr val="accent5">
                      <a:lumMod val="60000"/>
                      <a:lumOff val="40000"/>
                    </a:schemeClr>
                  </a:outerShdw>
                </a:effectLst>
                <a:latin typeface="Lato"/>
              </a:rPr>
              <a:t> </a:t>
            </a:r>
            <a:r>
              <a:rPr lang="en-US" sz="2700" b="1" i="1" dirty="0">
                <a:ln w="9525">
                  <a:solidFill>
                    <a:schemeClr val="bg1"/>
                  </a:solidFill>
                  <a:prstDash val="solid"/>
                </a:ln>
                <a:solidFill>
                  <a:srgbClr val="2F4913"/>
                </a:solidFill>
                <a:effectLst>
                  <a:outerShdw blurRad="12700" dist="38100" dir="2700000" algn="tl" rotWithShape="0">
                    <a:schemeClr val="accent5">
                      <a:lumMod val="60000"/>
                      <a:lumOff val="40000"/>
                    </a:schemeClr>
                  </a:outerShdw>
                </a:effectLst>
                <a:latin typeface="Lato"/>
              </a:rPr>
              <a:t>Soñadores</a:t>
            </a:r>
            <a:endParaRPr lang="en-US" sz="2700" b="1" dirty="0">
              <a:ln w="9525">
                <a:solidFill>
                  <a:schemeClr val="bg1"/>
                </a:solidFill>
                <a:prstDash val="solid"/>
              </a:ln>
              <a:solidFill>
                <a:srgbClr val="2F4913"/>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9627174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46175-06A7-4FE4-B30F-2062B2E5619E}"/>
              </a:ext>
            </a:extLst>
          </p:cNvPr>
          <p:cNvPicPr>
            <a:picLocks noChangeAspect="1"/>
          </p:cNvPicPr>
          <p:nvPr/>
        </p:nvPicPr>
        <p:blipFill>
          <a:blip r:embed="rId2"/>
          <a:stretch>
            <a:fillRect/>
          </a:stretch>
        </p:blipFill>
        <p:spPr>
          <a:xfrm>
            <a:off x="784193" y="965991"/>
            <a:ext cx="3271804" cy="4614833"/>
          </a:xfrm>
          <a:prstGeom prst="rect">
            <a:avLst/>
          </a:prstGeom>
        </p:spPr>
      </p:pic>
      <p:pic>
        <p:nvPicPr>
          <p:cNvPr id="5" name="Picture 4">
            <a:extLst>
              <a:ext uri="{FF2B5EF4-FFF2-40B4-BE49-F238E27FC236}">
                <a16:creationId xmlns:a16="http://schemas.microsoft.com/office/drawing/2014/main" id="{9A257789-7DC4-4901-B2F3-46F9F7FF4802}"/>
              </a:ext>
            </a:extLst>
          </p:cNvPr>
          <p:cNvPicPr>
            <a:picLocks noChangeAspect="1"/>
          </p:cNvPicPr>
          <p:nvPr/>
        </p:nvPicPr>
        <p:blipFill>
          <a:blip r:embed="rId3"/>
          <a:stretch>
            <a:fillRect/>
          </a:stretch>
        </p:blipFill>
        <p:spPr>
          <a:xfrm>
            <a:off x="4946569" y="1277176"/>
            <a:ext cx="3413238" cy="4303648"/>
          </a:xfrm>
          <a:prstGeom prst="rect">
            <a:avLst/>
          </a:prstGeom>
        </p:spPr>
      </p:pic>
      <p:sp>
        <p:nvSpPr>
          <p:cNvPr id="8" name="TextBox 7">
            <a:extLst>
              <a:ext uri="{FF2B5EF4-FFF2-40B4-BE49-F238E27FC236}">
                <a16:creationId xmlns:a16="http://schemas.microsoft.com/office/drawing/2014/main" id="{D3D0497F-4BD0-7FEA-4909-939FBC28B7D0}"/>
              </a:ext>
            </a:extLst>
          </p:cNvPr>
          <p:cNvSpPr txBox="1"/>
          <p:nvPr/>
        </p:nvSpPr>
        <p:spPr>
          <a:xfrm>
            <a:off x="681135" y="5970736"/>
            <a:ext cx="7678672" cy="369332"/>
          </a:xfrm>
          <a:prstGeom prst="rect">
            <a:avLst/>
          </a:prstGeom>
          <a:noFill/>
        </p:spPr>
        <p:txBody>
          <a:bodyPr wrap="square">
            <a:spAutoFit/>
          </a:bodyPr>
          <a:lstStyle/>
          <a:p>
            <a:pPr marL="0" indent="0" algn="ctr">
              <a:buNone/>
            </a:pPr>
            <a:r>
              <a:rPr lang="en-US" sz="1800" b="1" dirty="0"/>
              <a:t>https://holidayhouse.com/wp-content/uploads/2019/01/Dreamers.pdf</a:t>
            </a:r>
          </a:p>
        </p:txBody>
      </p:sp>
    </p:spTree>
    <p:extLst>
      <p:ext uri="{BB962C8B-B14F-4D97-AF65-F5344CB8AC3E}">
        <p14:creationId xmlns:p14="http://schemas.microsoft.com/office/powerpoint/2010/main" val="375436585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34B95-69A7-480B-9F1D-84B81C36EE62}"/>
              </a:ext>
            </a:extLst>
          </p:cNvPr>
          <p:cNvPicPr>
            <a:picLocks noChangeAspect="1"/>
          </p:cNvPicPr>
          <p:nvPr/>
        </p:nvPicPr>
        <p:blipFill>
          <a:blip r:embed="rId2"/>
          <a:stretch>
            <a:fillRect/>
          </a:stretch>
        </p:blipFill>
        <p:spPr>
          <a:xfrm>
            <a:off x="6782704" y="4370544"/>
            <a:ext cx="1817088" cy="1896785"/>
          </a:xfrm>
          <a:prstGeom prst="rect">
            <a:avLst/>
          </a:prstGeom>
          <a:ln w="28575">
            <a:solidFill>
              <a:schemeClr val="tx1"/>
            </a:solidFill>
          </a:ln>
        </p:spPr>
      </p:pic>
      <p:pic>
        <p:nvPicPr>
          <p:cNvPr id="6" name="Picture 5">
            <a:extLst>
              <a:ext uri="{FF2B5EF4-FFF2-40B4-BE49-F238E27FC236}">
                <a16:creationId xmlns:a16="http://schemas.microsoft.com/office/drawing/2014/main" id="{F48C341C-65C2-4AD6-959E-A8E3329781DE}"/>
              </a:ext>
            </a:extLst>
          </p:cNvPr>
          <p:cNvPicPr>
            <a:picLocks noChangeAspect="1"/>
          </p:cNvPicPr>
          <p:nvPr/>
        </p:nvPicPr>
        <p:blipFill>
          <a:blip r:embed="rId3"/>
          <a:stretch>
            <a:fillRect/>
          </a:stretch>
        </p:blipFill>
        <p:spPr>
          <a:xfrm>
            <a:off x="431915" y="1343609"/>
            <a:ext cx="2254008" cy="3194122"/>
          </a:xfrm>
          <a:prstGeom prst="rect">
            <a:avLst/>
          </a:prstGeom>
          <a:ln w="38100">
            <a:solidFill>
              <a:schemeClr val="tx1"/>
            </a:solidFill>
          </a:ln>
        </p:spPr>
      </p:pic>
      <p:pic>
        <p:nvPicPr>
          <p:cNvPr id="8" name="Picture 7">
            <a:extLst>
              <a:ext uri="{FF2B5EF4-FFF2-40B4-BE49-F238E27FC236}">
                <a16:creationId xmlns:a16="http://schemas.microsoft.com/office/drawing/2014/main" id="{62483D9D-D79C-4B13-A032-7F2697D9182E}"/>
              </a:ext>
            </a:extLst>
          </p:cNvPr>
          <p:cNvPicPr>
            <a:picLocks noChangeAspect="1"/>
          </p:cNvPicPr>
          <p:nvPr/>
        </p:nvPicPr>
        <p:blipFill>
          <a:blip r:embed="rId4"/>
          <a:stretch>
            <a:fillRect/>
          </a:stretch>
        </p:blipFill>
        <p:spPr>
          <a:xfrm>
            <a:off x="3037583" y="2066530"/>
            <a:ext cx="3068833" cy="4013088"/>
          </a:xfrm>
          <a:prstGeom prst="rect">
            <a:avLst/>
          </a:prstGeom>
          <a:ln w="28575">
            <a:solidFill>
              <a:schemeClr val="tx1"/>
            </a:solidFill>
          </a:ln>
        </p:spPr>
      </p:pic>
      <p:pic>
        <p:nvPicPr>
          <p:cNvPr id="10" name="Picture 9">
            <a:extLst>
              <a:ext uri="{FF2B5EF4-FFF2-40B4-BE49-F238E27FC236}">
                <a16:creationId xmlns:a16="http://schemas.microsoft.com/office/drawing/2014/main" id="{A29396CB-DC88-464B-99A6-473E288AC0FD}"/>
              </a:ext>
            </a:extLst>
          </p:cNvPr>
          <p:cNvPicPr>
            <a:picLocks noChangeAspect="1"/>
          </p:cNvPicPr>
          <p:nvPr/>
        </p:nvPicPr>
        <p:blipFill>
          <a:blip r:embed="rId5"/>
          <a:stretch>
            <a:fillRect/>
          </a:stretch>
        </p:blipFill>
        <p:spPr>
          <a:xfrm>
            <a:off x="6233817" y="1123213"/>
            <a:ext cx="2163734" cy="2504864"/>
          </a:xfrm>
          <a:prstGeom prst="rect">
            <a:avLst/>
          </a:prstGeom>
          <a:ln w="28575">
            <a:solidFill>
              <a:schemeClr val="tx1"/>
            </a:solidFill>
          </a:ln>
        </p:spPr>
      </p:pic>
      <p:sp>
        <p:nvSpPr>
          <p:cNvPr id="11" name="TextBox 10">
            <a:extLst>
              <a:ext uri="{FF2B5EF4-FFF2-40B4-BE49-F238E27FC236}">
                <a16:creationId xmlns:a16="http://schemas.microsoft.com/office/drawing/2014/main" id="{A0F07844-8680-4EA8-944B-12423EAAAF18}"/>
              </a:ext>
            </a:extLst>
          </p:cNvPr>
          <p:cNvSpPr txBox="1"/>
          <p:nvPr/>
        </p:nvSpPr>
        <p:spPr>
          <a:xfrm>
            <a:off x="2921205" y="591770"/>
            <a:ext cx="2988129" cy="1200329"/>
          </a:xfrm>
          <a:prstGeom prst="rect">
            <a:avLst/>
          </a:prstGeom>
          <a:noFill/>
        </p:spPr>
        <p:txBody>
          <a:bodyPr wrap="square" rtlCol="0">
            <a:spAutoFit/>
          </a:bodyPr>
          <a:lstStyle/>
          <a:p>
            <a:pPr algn="ctr"/>
            <a:r>
              <a:rPr lang="en-US" sz="2400" b="1" dirty="0">
                <a:latin typeface="+mn-lt"/>
                <a:ea typeface="Times New Roman" panose="02020603050405020304" pitchFamily="18" charset="0"/>
                <a:cs typeface="Times New Roman" panose="02020603050405020304" pitchFamily="18" charset="0"/>
              </a:rPr>
              <a:t>LESSON</a:t>
            </a:r>
          </a:p>
          <a:p>
            <a:pPr algn="ctr"/>
            <a:r>
              <a:rPr lang="en-US" sz="2400" b="1" dirty="0">
                <a:latin typeface="+mn-lt"/>
                <a:ea typeface="Times New Roman" panose="02020603050405020304" pitchFamily="18" charset="0"/>
                <a:cs typeface="Times New Roman" panose="02020603050405020304" pitchFamily="18" charset="0"/>
              </a:rPr>
              <a:t>Yuyi Makes a Choice</a:t>
            </a:r>
            <a:endParaRPr lang="en-US" sz="2400" b="1" dirty="0">
              <a:latin typeface="+mn-lt"/>
              <a:ea typeface="Times New Roman" panose="02020603050405020304" pitchFamily="18" charset="0"/>
            </a:endParaRPr>
          </a:p>
          <a:p>
            <a:pPr algn="ctr"/>
            <a:r>
              <a:rPr lang="en-US" sz="2400" b="1" dirty="0">
                <a:latin typeface="+mn-lt"/>
                <a:ea typeface="Times New Roman" panose="02020603050405020304" pitchFamily="18" charset="0"/>
                <a:cs typeface="Times New Roman" panose="02020603050405020304" pitchFamily="18" charset="0"/>
              </a:rPr>
              <a:t>Cost-Benefit Analysis</a:t>
            </a:r>
            <a:endParaRPr lang="en-US" sz="2400" b="1" dirty="0">
              <a:latin typeface="+mn-lt"/>
            </a:endParaRPr>
          </a:p>
        </p:txBody>
      </p:sp>
    </p:spTree>
    <p:extLst>
      <p:ext uri="{BB962C8B-B14F-4D97-AF65-F5344CB8AC3E}">
        <p14:creationId xmlns:p14="http://schemas.microsoft.com/office/powerpoint/2010/main" val="211180676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561D-3CCF-4CF1-88EE-7AA2FD8323C2}"/>
              </a:ext>
            </a:extLst>
          </p:cNvPr>
          <p:cNvSpPr>
            <a:spLocks noGrp="1"/>
          </p:cNvSpPr>
          <p:nvPr>
            <p:ph type="title"/>
          </p:nvPr>
        </p:nvSpPr>
        <p:spPr/>
        <p:txBody>
          <a:bodyPr/>
          <a:lstStyle/>
          <a:p>
            <a:r>
              <a:rPr lang="en-US" dirty="0"/>
              <a:t>Vote With Your Feet </a:t>
            </a:r>
          </a:p>
        </p:txBody>
      </p:sp>
      <p:pic>
        <p:nvPicPr>
          <p:cNvPr id="5" name="Content Placeholder 4">
            <a:extLst>
              <a:ext uri="{FF2B5EF4-FFF2-40B4-BE49-F238E27FC236}">
                <a16:creationId xmlns:a16="http://schemas.microsoft.com/office/drawing/2014/main" id="{5A1A6FC3-1387-4AD3-B181-13213F64D057}"/>
              </a:ext>
            </a:extLst>
          </p:cNvPr>
          <p:cNvPicPr>
            <a:picLocks noGrp="1" noChangeAspect="1"/>
          </p:cNvPicPr>
          <p:nvPr>
            <p:ph idx="1"/>
          </p:nvPr>
        </p:nvPicPr>
        <p:blipFill>
          <a:blip r:embed="rId2"/>
          <a:stretch>
            <a:fillRect/>
          </a:stretch>
        </p:blipFill>
        <p:spPr>
          <a:xfrm>
            <a:off x="2456659" y="1972955"/>
            <a:ext cx="5333499" cy="4054621"/>
          </a:xfrm>
        </p:spPr>
      </p:pic>
      <p:pic>
        <p:nvPicPr>
          <p:cNvPr id="6" name="Picture 5">
            <a:extLst>
              <a:ext uri="{FF2B5EF4-FFF2-40B4-BE49-F238E27FC236}">
                <a16:creationId xmlns:a16="http://schemas.microsoft.com/office/drawing/2014/main" id="{9C61FFD8-3995-42F8-BB14-57428FB61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37704" flipV="1">
            <a:off x="6607273" y="3148067"/>
            <a:ext cx="2779087" cy="659011"/>
          </a:xfrm>
          <a:prstGeom prst="rect">
            <a:avLst/>
          </a:prstGeom>
        </p:spPr>
      </p:pic>
      <p:pic>
        <p:nvPicPr>
          <p:cNvPr id="8" name="Picture 7">
            <a:extLst>
              <a:ext uri="{FF2B5EF4-FFF2-40B4-BE49-F238E27FC236}">
                <a16:creationId xmlns:a16="http://schemas.microsoft.com/office/drawing/2014/main" id="{5BD2EEC1-1484-4C56-8F76-A6C1DB6BDD4E}"/>
              </a:ext>
            </a:extLst>
          </p:cNvPr>
          <p:cNvPicPr>
            <a:picLocks noChangeAspect="1"/>
          </p:cNvPicPr>
          <p:nvPr/>
        </p:nvPicPr>
        <p:blipFill>
          <a:blip r:embed="rId4"/>
          <a:stretch>
            <a:fillRect/>
          </a:stretch>
        </p:blipFill>
        <p:spPr>
          <a:xfrm>
            <a:off x="628650" y="2272747"/>
            <a:ext cx="1617430" cy="3177095"/>
          </a:xfrm>
          <a:prstGeom prst="rect">
            <a:avLst/>
          </a:prstGeom>
          <a:ln w="38100">
            <a:solidFill>
              <a:schemeClr val="tx1"/>
            </a:solidFill>
          </a:ln>
        </p:spPr>
      </p:pic>
    </p:spTree>
    <p:extLst>
      <p:ext uri="{BB962C8B-B14F-4D97-AF65-F5344CB8AC3E}">
        <p14:creationId xmlns:p14="http://schemas.microsoft.com/office/powerpoint/2010/main" val="35875273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74ED-37B1-4A57-A1FF-41E320923617}"/>
              </a:ext>
            </a:extLst>
          </p:cNvPr>
          <p:cNvSpPr>
            <a:spLocks noGrp="1"/>
          </p:cNvSpPr>
          <p:nvPr>
            <p:ph type="title"/>
          </p:nvPr>
        </p:nvSpPr>
        <p:spPr>
          <a:xfrm>
            <a:off x="457200" y="-11906"/>
            <a:ext cx="8229600" cy="1143000"/>
          </a:xfrm>
        </p:spPr>
        <p:txBody>
          <a:bodyPr/>
          <a:lstStyle/>
          <a:p>
            <a:r>
              <a:rPr lang="en-US" sz="2800" dirty="0"/>
              <a:t>38 Page Study Guide</a:t>
            </a:r>
          </a:p>
        </p:txBody>
      </p:sp>
      <p:sp>
        <p:nvSpPr>
          <p:cNvPr id="3" name="Content Placeholder 2">
            <a:extLst>
              <a:ext uri="{FF2B5EF4-FFF2-40B4-BE49-F238E27FC236}">
                <a16:creationId xmlns:a16="http://schemas.microsoft.com/office/drawing/2014/main" id="{2638DDE7-9189-4B2E-B382-20D85683CBCF}"/>
              </a:ext>
            </a:extLst>
          </p:cNvPr>
          <p:cNvSpPr>
            <a:spLocks noGrp="1"/>
          </p:cNvSpPr>
          <p:nvPr>
            <p:ph idx="1"/>
          </p:nvPr>
        </p:nvSpPr>
        <p:spPr>
          <a:xfrm>
            <a:off x="167566" y="2892266"/>
            <a:ext cx="6515100" cy="283464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1500" dirty="0">
              <a:latin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ECA74A42-3086-4C33-90F2-2D6DE7B83180}"/>
              </a:ext>
            </a:extLst>
          </p:cNvPr>
          <p:cNvPicPr>
            <a:picLocks noChangeAspect="1"/>
          </p:cNvPicPr>
          <p:nvPr/>
        </p:nvPicPr>
        <p:blipFill>
          <a:blip r:embed="rId3"/>
          <a:stretch>
            <a:fillRect/>
          </a:stretch>
        </p:blipFill>
        <p:spPr>
          <a:xfrm>
            <a:off x="4808302" y="1474877"/>
            <a:ext cx="3383976" cy="4283436"/>
          </a:xfrm>
          <a:prstGeom prst="rect">
            <a:avLst/>
          </a:prstGeom>
        </p:spPr>
      </p:pic>
      <p:pic>
        <p:nvPicPr>
          <p:cNvPr id="6" name="Picture 2" descr="Carmela Full of Wishes">
            <a:extLst>
              <a:ext uri="{FF2B5EF4-FFF2-40B4-BE49-F238E27FC236}">
                <a16:creationId xmlns:a16="http://schemas.microsoft.com/office/drawing/2014/main" id="{007C45C4-7D27-841A-18C8-01579DD45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87800">
            <a:off x="1312526" y="1559021"/>
            <a:ext cx="2350815" cy="261410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FAA1E4-73D2-A8CD-029E-A83502453930}"/>
              </a:ext>
            </a:extLst>
          </p:cNvPr>
          <p:cNvSpPr txBox="1"/>
          <p:nvPr/>
        </p:nvSpPr>
        <p:spPr>
          <a:xfrm>
            <a:off x="1179572" y="5780340"/>
            <a:ext cx="7175241" cy="646331"/>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http://images.randomhouse.com/teachers_guides/9780399257742.pdf</a:t>
            </a:r>
          </a:p>
          <a:p>
            <a:endParaRPr lang="en-US" dirty="0"/>
          </a:p>
        </p:txBody>
      </p:sp>
    </p:spTree>
    <p:extLst>
      <p:ext uri="{BB962C8B-B14F-4D97-AF65-F5344CB8AC3E}">
        <p14:creationId xmlns:p14="http://schemas.microsoft.com/office/powerpoint/2010/main" val="17799636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83" y="1506743"/>
            <a:ext cx="5343835" cy="742950"/>
          </a:xfrm>
        </p:spPr>
        <p:txBody>
          <a:bodyPr/>
          <a:lstStyle/>
          <a:p>
            <a:pPr algn="ctr"/>
            <a:r>
              <a:rPr lang="en" sz="3600" dirty="0">
                <a:latin typeface="Helvetica Neue"/>
                <a:ea typeface="Helvetica Neue"/>
                <a:cs typeface="Helvetica Neue"/>
                <a:sym typeface="Helvetica Neue"/>
              </a:rPr>
              <a:t>Session Agenda</a:t>
            </a:r>
            <a:endParaRPr lang="en-US" sz="3600" dirty="0">
              <a:effectLst>
                <a:glow>
                  <a:schemeClr val="accent1">
                    <a:alpha val="0"/>
                  </a:schemeClr>
                </a:glow>
                <a:reflection stA="0" endPos="65000" dist="50800" dir="5400000" sy="-100000" algn="bl" rotWithShape="0"/>
              </a:effectLst>
              <a:latin typeface="+mn-lt"/>
            </a:endParaRPr>
          </a:p>
        </p:txBody>
      </p:sp>
      <p:sp>
        <p:nvSpPr>
          <p:cNvPr id="3" name="Content Placeholder 2"/>
          <p:cNvSpPr>
            <a:spLocks noGrp="1"/>
          </p:cNvSpPr>
          <p:nvPr>
            <p:ph idx="1"/>
          </p:nvPr>
        </p:nvSpPr>
        <p:spPr>
          <a:xfrm>
            <a:off x="753446" y="3092680"/>
            <a:ext cx="6629401" cy="2580332"/>
          </a:xfrm>
        </p:spPr>
        <p:txBody>
          <a:bodyPr>
            <a:normAutofit fontScale="70000" lnSpcReduction="20000"/>
          </a:bodyPr>
          <a:lstStyle/>
          <a:p>
            <a:pPr>
              <a:lnSpc>
                <a:spcPct val="120000"/>
              </a:lnSpc>
            </a:pPr>
            <a:r>
              <a:rPr lang="en-US" b="1" dirty="0">
                <a:latin typeface="+mn-lt"/>
              </a:rPr>
              <a:t>Examine</a:t>
            </a:r>
            <a:r>
              <a:rPr lang="en-US" dirty="0">
                <a:latin typeface="+mn-lt"/>
              </a:rPr>
              <a:t> National and State Standards</a:t>
            </a:r>
          </a:p>
          <a:p>
            <a:pPr>
              <a:lnSpc>
                <a:spcPct val="120000"/>
              </a:lnSpc>
              <a:buFont typeface="Arial" panose="020B0604020202020204" pitchFamily="34" charset="0"/>
              <a:buChar char="•"/>
            </a:pPr>
            <a:r>
              <a:rPr lang="en-US" b="1" dirty="0">
                <a:latin typeface="+mn-lt"/>
              </a:rPr>
              <a:t>Discuss</a:t>
            </a:r>
            <a:r>
              <a:rPr lang="en-US" dirty="0">
                <a:latin typeface="+mn-lt"/>
              </a:rPr>
              <a:t> the </a:t>
            </a:r>
            <a:r>
              <a:rPr lang="en-US" dirty="0"/>
              <a:t>changing themes in teaching immigration </a:t>
            </a:r>
          </a:p>
          <a:p>
            <a:pPr>
              <a:lnSpc>
                <a:spcPct val="120000"/>
              </a:lnSpc>
              <a:buFont typeface="Arial" panose="020B0604020202020204" pitchFamily="34" charset="0"/>
              <a:buChar char="•"/>
            </a:pPr>
            <a:r>
              <a:rPr lang="en-US" b="1" dirty="0">
                <a:latin typeface="+mn-lt"/>
              </a:rPr>
              <a:t>Explore</a:t>
            </a:r>
            <a:r>
              <a:rPr lang="en-US" dirty="0">
                <a:latin typeface="+mn-lt"/>
              </a:rPr>
              <a:t> featured titles and the lessons and activities based on their content</a:t>
            </a:r>
          </a:p>
          <a:p>
            <a:pPr>
              <a:lnSpc>
                <a:spcPct val="120000"/>
              </a:lnSpc>
              <a:buFont typeface="Arial" panose="020B0604020202020204" pitchFamily="34" charset="0"/>
              <a:buChar char="•"/>
            </a:pPr>
            <a:r>
              <a:rPr lang="en-US" b="1" dirty="0">
                <a:latin typeface="+mn-lt"/>
              </a:rPr>
              <a:t>Share</a:t>
            </a:r>
            <a:r>
              <a:rPr lang="en-US" dirty="0">
                <a:latin typeface="+mn-lt"/>
              </a:rPr>
              <a:t> a related bibliography &amp; additional resources </a:t>
            </a:r>
          </a:p>
          <a:p>
            <a:pPr marL="0" indent="0">
              <a:buNone/>
            </a:pPr>
            <a:endParaRPr lang="en-US" dirty="0">
              <a:solidFill>
                <a:schemeClr val="tx1">
                  <a:lumMod val="95000"/>
                  <a:lumOff val="5000"/>
                </a:schemeClr>
              </a:solidFill>
            </a:endParaRPr>
          </a:p>
        </p:txBody>
      </p:sp>
      <p:sp>
        <p:nvSpPr>
          <p:cNvPr id="4" name="TextBox 3">
            <a:extLst>
              <a:ext uri="{FF2B5EF4-FFF2-40B4-BE49-F238E27FC236}">
                <a16:creationId xmlns:a16="http://schemas.microsoft.com/office/drawing/2014/main" id="{B46A39A6-2A17-4742-8DD1-74D2431F2640}"/>
              </a:ext>
            </a:extLst>
          </p:cNvPr>
          <p:cNvSpPr txBox="1"/>
          <p:nvPr/>
        </p:nvSpPr>
        <p:spPr>
          <a:xfrm>
            <a:off x="867746" y="2287326"/>
            <a:ext cx="3818828" cy="415498"/>
          </a:xfrm>
          <a:prstGeom prst="rect">
            <a:avLst/>
          </a:prstGeom>
          <a:noFill/>
        </p:spPr>
        <p:txBody>
          <a:bodyPr wrap="square" rtlCol="0">
            <a:spAutoFit/>
          </a:bodyPr>
          <a:lstStyle/>
          <a:p>
            <a:r>
              <a:rPr lang="en-US" sz="2100" dirty="0"/>
              <a:t>In this session we will:</a:t>
            </a:r>
          </a:p>
        </p:txBody>
      </p:sp>
      <p:pic>
        <p:nvPicPr>
          <p:cNvPr id="6" name="Picture 5">
            <a:extLst>
              <a:ext uri="{FF2B5EF4-FFF2-40B4-BE49-F238E27FC236}">
                <a16:creationId xmlns:a16="http://schemas.microsoft.com/office/drawing/2014/main" id="{7AF99768-2A83-0A8F-ADF6-EA108ABD3AEA}"/>
              </a:ext>
            </a:extLst>
          </p:cNvPr>
          <p:cNvPicPr>
            <a:picLocks noChangeAspect="1"/>
          </p:cNvPicPr>
          <p:nvPr/>
        </p:nvPicPr>
        <p:blipFill>
          <a:blip r:embed="rId3"/>
          <a:stretch>
            <a:fillRect/>
          </a:stretch>
        </p:blipFill>
        <p:spPr>
          <a:xfrm>
            <a:off x="6708711" y="1264365"/>
            <a:ext cx="2099640" cy="2082570"/>
          </a:xfrm>
          <a:prstGeom prst="rect">
            <a:avLst/>
          </a:prstGeom>
          <a:ln w="28575">
            <a:solidFill>
              <a:schemeClr val="tx1"/>
            </a:solidFill>
          </a:ln>
        </p:spPr>
      </p:pic>
    </p:spTree>
    <p:extLst>
      <p:ext uri="{BB962C8B-B14F-4D97-AF65-F5344CB8AC3E}">
        <p14:creationId xmlns:p14="http://schemas.microsoft.com/office/powerpoint/2010/main" val="6360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angy Tube | Watch Video">
            <a:extLst>
              <a:ext uri="{FF2B5EF4-FFF2-40B4-BE49-F238E27FC236}">
                <a16:creationId xmlns:a16="http://schemas.microsoft.com/office/drawing/2014/main" id="{C4DA0B2D-486E-46C8-9C42-7D28F90C50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787" y="4640319"/>
            <a:ext cx="2851957" cy="16042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4FF385-197D-4557-AEBE-DAD5E1123C93}"/>
              </a:ext>
            </a:extLst>
          </p:cNvPr>
          <p:cNvSpPr txBox="1"/>
          <p:nvPr/>
        </p:nvSpPr>
        <p:spPr>
          <a:xfrm>
            <a:off x="6308729" y="1462066"/>
            <a:ext cx="2316281" cy="2031325"/>
          </a:xfrm>
          <a:prstGeom prst="rect">
            <a:avLst/>
          </a:prstGeom>
          <a:noFill/>
          <a:ln w="28575">
            <a:solidFill>
              <a:schemeClr val="tx1"/>
            </a:solidFill>
          </a:ln>
        </p:spPr>
        <p:txBody>
          <a:bodyPr wrap="square" rtlCol="0">
            <a:spAutoFit/>
          </a:bodyPr>
          <a:lstStyle/>
          <a:p>
            <a:r>
              <a:rPr lang="en-US" dirty="0"/>
              <a:t>Concepts:</a:t>
            </a:r>
          </a:p>
          <a:p>
            <a:pPr marL="214313" indent="-214313">
              <a:buFont typeface="Arial" panose="020B0604020202020204" pitchFamily="34" charset="0"/>
              <a:buChar char="•"/>
            </a:pPr>
            <a:r>
              <a:rPr lang="en-US" dirty="0"/>
              <a:t>Choices</a:t>
            </a:r>
          </a:p>
          <a:p>
            <a:pPr marL="214313" indent="-214313">
              <a:buFont typeface="Arial" panose="020B0604020202020204" pitchFamily="34" charset="0"/>
              <a:buChar char="•"/>
            </a:pPr>
            <a:r>
              <a:rPr lang="en-US" dirty="0"/>
              <a:t>Goods &amp; Services</a:t>
            </a:r>
          </a:p>
          <a:p>
            <a:pPr marL="214313" indent="-214313">
              <a:buFont typeface="Arial" panose="020B0604020202020204" pitchFamily="34" charset="0"/>
              <a:buChar char="•"/>
            </a:pPr>
            <a:r>
              <a:rPr lang="en-US" dirty="0"/>
              <a:t>Markets</a:t>
            </a:r>
          </a:p>
          <a:p>
            <a:pPr marL="214313" indent="-214313">
              <a:buFont typeface="Arial" panose="020B0604020202020204" pitchFamily="34" charset="0"/>
              <a:buChar char="•"/>
            </a:pPr>
            <a:r>
              <a:rPr lang="en-US" dirty="0"/>
              <a:t>Money</a:t>
            </a:r>
          </a:p>
          <a:p>
            <a:pPr marL="214313" indent="-214313">
              <a:buFont typeface="Arial" panose="020B0604020202020204" pitchFamily="34" charset="0"/>
              <a:buChar char="•"/>
            </a:pPr>
            <a:r>
              <a:rPr lang="en-US" dirty="0"/>
              <a:t>Productive Resources</a:t>
            </a:r>
          </a:p>
        </p:txBody>
      </p:sp>
      <p:pic>
        <p:nvPicPr>
          <p:cNvPr id="6" name="Picture 5">
            <a:extLst>
              <a:ext uri="{FF2B5EF4-FFF2-40B4-BE49-F238E27FC236}">
                <a16:creationId xmlns:a16="http://schemas.microsoft.com/office/drawing/2014/main" id="{41A252A4-796A-4C8C-932B-B69D655DCF29}"/>
              </a:ext>
            </a:extLst>
          </p:cNvPr>
          <p:cNvPicPr>
            <a:picLocks noChangeAspect="1"/>
          </p:cNvPicPr>
          <p:nvPr/>
        </p:nvPicPr>
        <p:blipFill>
          <a:blip r:embed="rId3"/>
          <a:stretch>
            <a:fillRect/>
          </a:stretch>
        </p:blipFill>
        <p:spPr>
          <a:xfrm>
            <a:off x="5717113" y="4051982"/>
            <a:ext cx="2668555" cy="2192563"/>
          </a:xfrm>
          <a:prstGeom prst="rect">
            <a:avLst/>
          </a:prstGeom>
          <a:ln w="38100">
            <a:solidFill>
              <a:schemeClr val="tx1"/>
            </a:solidFill>
          </a:ln>
        </p:spPr>
      </p:pic>
      <p:pic>
        <p:nvPicPr>
          <p:cNvPr id="8" name="Picture 7">
            <a:extLst>
              <a:ext uri="{FF2B5EF4-FFF2-40B4-BE49-F238E27FC236}">
                <a16:creationId xmlns:a16="http://schemas.microsoft.com/office/drawing/2014/main" id="{41D2803C-EEB9-4F43-9B6F-CB19A79D4922}"/>
              </a:ext>
            </a:extLst>
          </p:cNvPr>
          <p:cNvPicPr>
            <a:picLocks noChangeAspect="1"/>
          </p:cNvPicPr>
          <p:nvPr/>
        </p:nvPicPr>
        <p:blipFill>
          <a:blip r:embed="rId4"/>
          <a:stretch>
            <a:fillRect/>
          </a:stretch>
        </p:blipFill>
        <p:spPr>
          <a:xfrm>
            <a:off x="2835272" y="1709736"/>
            <a:ext cx="3207633" cy="2455760"/>
          </a:xfrm>
          <a:prstGeom prst="rect">
            <a:avLst/>
          </a:prstGeom>
          <a:ln w="38100">
            <a:solidFill>
              <a:schemeClr val="tx1"/>
            </a:solidFill>
          </a:ln>
        </p:spPr>
      </p:pic>
      <p:sp>
        <p:nvSpPr>
          <p:cNvPr id="2" name="TextBox 1">
            <a:extLst>
              <a:ext uri="{FF2B5EF4-FFF2-40B4-BE49-F238E27FC236}">
                <a16:creationId xmlns:a16="http://schemas.microsoft.com/office/drawing/2014/main" id="{7BD6A2FD-3F1B-4D88-94C8-E42385874B71}"/>
              </a:ext>
            </a:extLst>
          </p:cNvPr>
          <p:cNvSpPr txBox="1"/>
          <p:nvPr/>
        </p:nvSpPr>
        <p:spPr>
          <a:xfrm>
            <a:off x="2421191" y="377495"/>
            <a:ext cx="3737531" cy="461665"/>
          </a:xfrm>
          <a:prstGeom prst="rect">
            <a:avLst/>
          </a:prstGeom>
          <a:noFill/>
        </p:spPr>
        <p:txBody>
          <a:bodyPr wrap="square" rtlCol="0">
            <a:spAutoFit/>
          </a:bodyPr>
          <a:lstStyle/>
          <a:p>
            <a:r>
              <a:rPr lang="en-US" sz="2400" dirty="0"/>
              <a:t>Lesson and Activity Ideas </a:t>
            </a:r>
          </a:p>
        </p:txBody>
      </p:sp>
      <p:pic>
        <p:nvPicPr>
          <p:cNvPr id="7" name="Picture 2" descr="Carmela Full of Wishes">
            <a:extLst>
              <a:ext uri="{FF2B5EF4-FFF2-40B4-BE49-F238E27FC236}">
                <a16:creationId xmlns:a16="http://schemas.microsoft.com/office/drawing/2014/main" id="{1F7CE582-52F8-49BB-B204-AD485421B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87800">
            <a:off x="779402" y="1354174"/>
            <a:ext cx="1824966" cy="202936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5475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2888" y="2272201"/>
            <a:ext cx="8791112" cy="3298173"/>
          </a:xfrm>
        </p:spPr>
        <p:txBody>
          <a:bodyPr>
            <a:noAutofit/>
          </a:bodyPr>
          <a:lstStyle/>
          <a:p>
            <a:pPr marL="0" indent="0" defTabSz="678941">
              <a:buNone/>
              <a:defRPr sz="3168"/>
            </a:pPr>
            <a:r>
              <a:rPr lang="en-US" sz="1800" b="1" dirty="0">
                <a:latin typeface="+mn-lt"/>
              </a:rPr>
              <a:t>For your consideration:</a:t>
            </a:r>
          </a:p>
          <a:p>
            <a:pPr marL="385763" indent="-385763" defTabSz="678941">
              <a:buAutoNum type="arabicPeriod"/>
              <a:defRPr sz="3168"/>
            </a:pPr>
            <a:r>
              <a:rPr lang="en-US" sz="1800" dirty="0">
                <a:latin typeface="+mn-lt"/>
              </a:rPr>
              <a:t>Do you think situations dealing with immigration and refugees are appropriate to address with younger students?  </a:t>
            </a:r>
          </a:p>
          <a:p>
            <a:pPr marL="385763" indent="-385763" defTabSz="678941">
              <a:buAutoNum type="arabicPeriod"/>
              <a:defRPr sz="3168"/>
            </a:pPr>
            <a:r>
              <a:rPr lang="en-US" sz="1800" dirty="0">
                <a:latin typeface="+mn-lt"/>
              </a:rPr>
              <a:t> Is it helpful for students to learn about how experiences characters in books were resolved…or not?  Are they able to apply “lessons learned” to their own lives?</a:t>
            </a:r>
          </a:p>
          <a:p>
            <a:pPr marL="385763" indent="-385763" defTabSz="678941">
              <a:buAutoNum type="arabicPeriod"/>
              <a:defRPr sz="3168"/>
            </a:pPr>
            <a:r>
              <a:rPr lang="en-US" sz="1800" dirty="0">
                <a:latin typeface="+mn-lt"/>
              </a:rPr>
              <a:t> Which do you think is more challenging: adapting a secondary lesson for an elementary classroom, or advancing an elementary lesson for high school students?</a:t>
            </a:r>
          </a:p>
          <a:p>
            <a:pPr marL="385763" indent="-385763" defTabSz="678941">
              <a:buAutoNum type="arabicPeriod"/>
              <a:defRPr sz="3168"/>
            </a:pPr>
            <a:r>
              <a:rPr lang="en-US" sz="1800" dirty="0">
                <a:latin typeface="+mn-lt"/>
              </a:rPr>
              <a:t> It seems that many new children’s books are addressing controversial social issues.  Why do you think this is so? </a:t>
            </a:r>
          </a:p>
          <a:p>
            <a:pPr marL="385763" indent="-385763" defTabSz="678941">
              <a:buAutoNum type="arabicPeriod"/>
              <a:defRPr sz="3168"/>
            </a:pPr>
            <a:endParaRPr lang="en-US" sz="2063" dirty="0"/>
          </a:p>
        </p:txBody>
      </p:sp>
      <p:pic>
        <p:nvPicPr>
          <p:cNvPr id="8194" name="Picture 2" descr="The use of language mentors to enhance employment in Norway | EPALE">
            <a:extLst>
              <a:ext uri="{FF2B5EF4-FFF2-40B4-BE49-F238E27FC236}">
                <a16:creationId xmlns:a16="http://schemas.microsoft.com/office/drawing/2014/main" id="{9C61718A-F97F-9FAC-3FA6-1CD1DABB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172" y="485490"/>
            <a:ext cx="4009655" cy="164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63CB2-9CE0-3871-A336-434DFF799B8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D2FC9F0-CC42-C34B-255C-F641BCCA3AC6}"/>
              </a:ext>
            </a:extLst>
          </p:cNvPr>
          <p:cNvPicPr>
            <a:picLocks noChangeAspect="1"/>
          </p:cNvPicPr>
          <p:nvPr/>
        </p:nvPicPr>
        <p:blipFill>
          <a:blip r:embed="rId2"/>
          <a:stretch>
            <a:fillRect/>
          </a:stretch>
        </p:blipFill>
        <p:spPr>
          <a:xfrm>
            <a:off x="5579705" y="3498587"/>
            <a:ext cx="2853435" cy="2874922"/>
          </a:xfrm>
          <a:prstGeom prst="rect">
            <a:avLst/>
          </a:prstGeom>
          <a:ln w="19050">
            <a:solidFill>
              <a:schemeClr val="tx1"/>
            </a:solidFill>
          </a:ln>
        </p:spPr>
      </p:pic>
      <p:pic>
        <p:nvPicPr>
          <p:cNvPr id="7" name="Picture 6">
            <a:extLst>
              <a:ext uri="{FF2B5EF4-FFF2-40B4-BE49-F238E27FC236}">
                <a16:creationId xmlns:a16="http://schemas.microsoft.com/office/drawing/2014/main" id="{CB6E3857-468D-10ED-D892-7D64EE155733}"/>
              </a:ext>
            </a:extLst>
          </p:cNvPr>
          <p:cNvPicPr>
            <a:picLocks noChangeAspect="1"/>
          </p:cNvPicPr>
          <p:nvPr/>
        </p:nvPicPr>
        <p:blipFill>
          <a:blip r:embed="rId3"/>
          <a:stretch>
            <a:fillRect/>
          </a:stretch>
        </p:blipFill>
        <p:spPr>
          <a:xfrm>
            <a:off x="810228" y="2127349"/>
            <a:ext cx="2534591" cy="3580525"/>
          </a:xfrm>
          <a:prstGeom prst="rect">
            <a:avLst/>
          </a:prstGeom>
          <a:ln w="28575">
            <a:solidFill>
              <a:schemeClr val="tx1"/>
            </a:solidFill>
          </a:ln>
        </p:spPr>
      </p:pic>
      <p:pic>
        <p:nvPicPr>
          <p:cNvPr id="9" name="Picture 8">
            <a:extLst>
              <a:ext uri="{FF2B5EF4-FFF2-40B4-BE49-F238E27FC236}">
                <a16:creationId xmlns:a16="http://schemas.microsoft.com/office/drawing/2014/main" id="{40222E31-5291-8128-01DC-3E4551BE8954}"/>
              </a:ext>
            </a:extLst>
          </p:cNvPr>
          <p:cNvPicPr>
            <a:picLocks noChangeAspect="1"/>
          </p:cNvPicPr>
          <p:nvPr/>
        </p:nvPicPr>
        <p:blipFill>
          <a:blip r:embed="rId4"/>
          <a:stretch>
            <a:fillRect/>
          </a:stretch>
        </p:blipFill>
        <p:spPr>
          <a:xfrm>
            <a:off x="2066916" y="3584837"/>
            <a:ext cx="2193245" cy="2712698"/>
          </a:xfrm>
          <a:prstGeom prst="rect">
            <a:avLst/>
          </a:prstGeom>
          <a:ln w="28575">
            <a:solidFill>
              <a:srgbClr val="002060"/>
            </a:solidFill>
          </a:ln>
        </p:spPr>
      </p:pic>
      <p:pic>
        <p:nvPicPr>
          <p:cNvPr id="10" name="Picture 2" descr="I'm an Immigrant Too">
            <a:extLst>
              <a:ext uri="{FF2B5EF4-FFF2-40B4-BE49-F238E27FC236}">
                <a16:creationId xmlns:a16="http://schemas.microsoft.com/office/drawing/2014/main" id="{7AF1C069-1D3E-8C19-40BB-577F56E4C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386" y="1702483"/>
            <a:ext cx="1566348" cy="16415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109C3D-8893-EE82-550B-E7FA92624022}"/>
              </a:ext>
            </a:extLst>
          </p:cNvPr>
          <p:cNvSpPr txBox="1"/>
          <p:nvPr/>
        </p:nvSpPr>
        <p:spPr>
          <a:xfrm>
            <a:off x="810227" y="828001"/>
            <a:ext cx="8100507" cy="1077218"/>
          </a:xfrm>
          <a:prstGeom prst="rect">
            <a:avLst/>
          </a:prstGeom>
          <a:noFill/>
        </p:spPr>
        <p:txBody>
          <a:bodyPr wrap="square" rtlCol="0">
            <a:spAutoFit/>
          </a:bodyPr>
          <a:lstStyle/>
          <a:p>
            <a:pPr marL="0" indent="0" defTabSz="678941">
              <a:buNone/>
              <a:defRPr sz="3168"/>
            </a:pPr>
            <a:r>
              <a:rPr lang="en-US" sz="1600" b="1" dirty="0">
                <a:latin typeface="+mn-lt"/>
              </a:rPr>
              <a:t>For your consideration:</a:t>
            </a:r>
          </a:p>
          <a:p>
            <a:pPr marL="0" indent="0" defTabSz="678941">
              <a:buNone/>
              <a:defRPr sz="3168"/>
            </a:pPr>
            <a:r>
              <a:rPr lang="en-US" sz="1600" dirty="0">
                <a:latin typeface="+mn-lt"/>
              </a:rPr>
              <a:t>Just like the United States, other nations are composed of immigrants.</a:t>
            </a:r>
          </a:p>
          <a:p>
            <a:pPr marL="0" indent="0" defTabSz="678941">
              <a:buNone/>
              <a:defRPr sz="3168"/>
            </a:pPr>
            <a:r>
              <a:rPr lang="en-US" sz="1600" dirty="0">
                <a:latin typeface="+mn-lt"/>
              </a:rPr>
              <a:t>How have these counties dealt with this through out their history?</a:t>
            </a:r>
          </a:p>
          <a:p>
            <a:pPr marL="0" indent="0" defTabSz="678941">
              <a:buNone/>
              <a:defRPr sz="3168"/>
            </a:pPr>
            <a:r>
              <a:rPr lang="en-US" sz="1600" dirty="0">
                <a:latin typeface="+mn-lt"/>
              </a:rPr>
              <a:t>How are they currently addressing the situation of refugees and immigrants? </a:t>
            </a:r>
          </a:p>
        </p:txBody>
      </p:sp>
    </p:spTree>
    <p:extLst>
      <p:ext uri="{BB962C8B-B14F-4D97-AF65-F5344CB8AC3E}">
        <p14:creationId xmlns:p14="http://schemas.microsoft.com/office/powerpoint/2010/main" val="285991535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ma's Nightingale: A Story of Immigration and Separation">
            <a:extLst>
              <a:ext uri="{FF2B5EF4-FFF2-40B4-BE49-F238E27FC236}">
                <a16:creationId xmlns:a16="http://schemas.microsoft.com/office/drawing/2014/main" id="{02B9C52A-CEEF-B8D0-1121-7B6654FB8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64" y="1343302"/>
            <a:ext cx="1236268" cy="125604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D0875117-AB78-1B4A-EE3A-BC5EF8400A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61779">
            <a:off x="676582" y="2911386"/>
            <a:ext cx="1010420" cy="130798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I'm an Immigrant Too">
            <a:extLst>
              <a:ext uri="{FF2B5EF4-FFF2-40B4-BE49-F238E27FC236}">
                <a16:creationId xmlns:a16="http://schemas.microsoft.com/office/drawing/2014/main" id="{8DAB73EF-A8B1-0AD8-61E1-68B131552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9567">
            <a:off x="7190156" y="1350851"/>
            <a:ext cx="1274206" cy="13353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14" descr="Main_from_north_to_south">
            <a:extLst>
              <a:ext uri="{FF2B5EF4-FFF2-40B4-BE49-F238E27FC236}">
                <a16:creationId xmlns:a16="http://schemas.microsoft.com/office/drawing/2014/main" id="{089EF9C9-9068-298F-3724-295F9093C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051" y="3023266"/>
            <a:ext cx="1164185" cy="1418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F48F2E6-7803-33E0-01F7-3F299BED7D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744" y="4929208"/>
            <a:ext cx="1421688" cy="12983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98D9E4-10AD-174E-35A1-73D835021CA6}"/>
              </a:ext>
            </a:extLst>
          </p:cNvPr>
          <p:cNvPicPr>
            <a:picLocks noChangeAspect="1"/>
          </p:cNvPicPr>
          <p:nvPr/>
        </p:nvPicPr>
        <p:blipFill>
          <a:blip r:embed="rId7"/>
          <a:stretch>
            <a:fillRect/>
          </a:stretch>
        </p:blipFill>
        <p:spPr>
          <a:xfrm>
            <a:off x="2278836" y="634482"/>
            <a:ext cx="4389867" cy="5414418"/>
          </a:xfrm>
          <a:prstGeom prst="rect">
            <a:avLst/>
          </a:prstGeom>
          <a:ln w="57150">
            <a:solidFill>
              <a:srgbClr val="002060"/>
            </a:solidFill>
          </a:ln>
        </p:spPr>
      </p:pic>
      <p:pic>
        <p:nvPicPr>
          <p:cNvPr id="1026" name="Picture 2" descr="Amelia's Road">
            <a:extLst>
              <a:ext uri="{FF2B5EF4-FFF2-40B4-BE49-F238E27FC236}">
                <a16:creationId xmlns:a16="http://schemas.microsoft.com/office/drawing/2014/main" id="{6752B480-20F0-136E-A6AC-7EC85F7F2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764" y="4531410"/>
            <a:ext cx="1350432" cy="169614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3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3"/>
              </a:rPr>
              <a:t>https://www.councilforeconed.org/resources/local-affiliates/</a:t>
            </a:r>
            <a:endParaRPr lang="en-US" dirty="0"/>
          </a:p>
          <a:p>
            <a:pPr algn="l"/>
            <a:endParaRPr lang="en-US" dirty="0"/>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205203" y="1989916"/>
            <a:ext cx="6733591" cy="265523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DAB3-B681-47E9-ABF3-6960469EB65C}"/>
              </a:ext>
            </a:extLst>
          </p:cNvPr>
          <p:cNvSpPr>
            <a:spLocks noGrp="1"/>
          </p:cNvSpPr>
          <p:nvPr>
            <p:ph type="title"/>
          </p:nvPr>
        </p:nvSpPr>
        <p:spPr>
          <a:xfrm>
            <a:off x="711550" y="3959019"/>
            <a:ext cx="7886700" cy="994172"/>
          </a:xfrm>
        </p:spPr>
        <p:txBody>
          <a:bodyPr/>
          <a:lstStyle/>
          <a:p>
            <a:pPr algn="ctr"/>
            <a:r>
              <a:rPr lang="en-US" dirty="0"/>
              <a:t>stoverlf@jmu.edu</a:t>
            </a:r>
          </a:p>
        </p:txBody>
      </p:sp>
      <p:pic>
        <p:nvPicPr>
          <p:cNvPr id="5" name="Content Placeholder 4">
            <a:extLst>
              <a:ext uri="{FF2B5EF4-FFF2-40B4-BE49-F238E27FC236}">
                <a16:creationId xmlns:a16="http://schemas.microsoft.com/office/drawing/2014/main" id="{F0FDF1D0-426A-435A-B583-4524B38A22F2}"/>
              </a:ext>
            </a:extLst>
          </p:cNvPr>
          <p:cNvPicPr>
            <a:picLocks noGrp="1" noChangeAspect="1"/>
          </p:cNvPicPr>
          <p:nvPr>
            <p:ph idx="1"/>
          </p:nvPr>
        </p:nvPicPr>
        <p:blipFill>
          <a:blip r:embed="rId2"/>
          <a:stretch>
            <a:fillRect/>
          </a:stretch>
        </p:blipFill>
        <p:spPr>
          <a:xfrm>
            <a:off x="2853613" y="1289444"/>
            <a:ext cx="3077426" cy="2669574"/>
          </a:xfrm>
        </p:spPr>
      </p:pic>
    </p:spTree>
    <p:extLst>
      <p:ext uri="{BB962C8B-B14F-4D97-AF65-F5344CB8AC3E}">
        <p14:creationId xmlns:p14="http://schemas.microsoft.com/office/powerpoint/2010/main" val="2426117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45ABD-1AD2-41DB-B3D3-06F87AF2E605}"/>
              </a:ext>
            </a:extLst>
          </p:cNvPr>
          <p:cNvPicPr>
            <a:picLocks noChangeAspect="1"/>
          </p:cNvPicPr>
          <p:nvPr/>
        </p:nvPicPr>
        <p:blipFill>
          <a:blip r:embed="rId2"/>
          <a:stretch>
            <a:fillRect/>
          </a:stretch>
        </p:blipFill>
        <p:spPr>
          <a:xfrm rot="422821">
            <a:off x="6275123" y="962997"/>
            <a:ext cx="1710026" cy="2194480"/>
          </a:xfrm>
          <a:prstGeom prst="rect">
            <a:avLst/>
          </a:prstGeom>
        </p:spPr>
      </p:pic>
      <p:sp>
        <p:nvSpPr>
          <p:cNvPr id="7" name="TextBox 6">
            <a:extLst>
              <a:ext uri="{FF2B5EF4-FFF2-40B4-BE49-F238E27FC236}">
                <a16:creationId xmlns:a16="http://schemas.microsoft.com/office/drawing/2014/main" id="{58326A56-095F-4E9C-BCBD-23362DD27C92}"/>
              </a:ext>
            </a:extLst>
          </p:cNvPr>
          <p:cNvSpPr txBox="1"/>
          <p:nvPr/>
        </p:nvSpPr>
        <p:spPr>
          <a:xfrm>
            <a:off x="967852" y="1049993"/>
            <a:ext cx="5352067" cy="769441"/>
          </a:xfrm>
          <a:prstGeom prst="rect">
            <a:avLst/>
          </a:prstGeom>
          <a:noFill/>
        </p:spPr>
        <p:txBody>
          <a:bodyPr wrap="square">
            <a:spAutoFit/>
          </a:bodyPr>
          <a:lstStyle/>
          <a:p>
            <a:r>
              <a:rPr lang="en" sz="4400" dirty="0">
                <a:solidFill>
                  <a:srgbClr val="005CB8"/>
                </a:solidFill>
                <a:latin typeface="Helvetica Neue"/>
                <a:ea typeface="Helvetica Neue"/>
                <a:cs typeface="Helvetica Neue"/>
                <a:sym typeface="Helvetica Neue"/>
              </a:rPr>
              <a:t>National Standards</a:t>
            </a:r>
            <a:endParaRPr lang="en-US" sz="4400" dirty="0">
              <a:solidFill>
                <a:srgbClr val="005CB8"/>
              </a:solidFill>
            </a:endParaRPr>
          </a:p>
        </p:txBody>
      </p:sp>
      <p:pic>
        <p:nvPicPr>
          <p:cNvPr id="10" name="Picture 9">
            <a:extLst>
              <a:ext uri="{FF2B5EF4-FFF2-40B4-BE49-F238E27FC236}">
                <a16:creationId xmlns:a16="http://schemas.microsoft.com/office/drawing/2014/main" id="{5B3B0B5C-04BD-43A7-8C03-A880FA4D5878}"/>
              </a:ext>
            </a:extLst>
          </p:cNvPr>
          <p:cNvPicPr>
            <a:picLocks noChangeAspect="1"/>
          </p:cNvPicPr>
          <p:nvPr/>
        </p:nvPicPr>
        <p:blipFill>
          <a:blip r:embed="rId3"/>
          <a:stretch>
            <a:fillRect/>
          </a:stretch>
        </p:blipFill>
        <p:spPr>
          <a:xfrm>
            <a:off x="485193" y="3392547"/>
            <a:ext cx="7940350" cy="2273063"/>
          </a:xfrm>
          <a:prstGeom prst="rect">
            <a:avLst/>
          </a:prstGeom>
        </p:spPr>
      </p:pic>
      <p:sp>
        <p:nvSpPr>
          <p:cNvPr id="12" name="TextBox 11">
            <a:extLst>
              <a:ext uri="{FF2B5EF4-FFF2-40B4-BE49-F238E27FC236}">
                <a16:creationId xmlns:a16="http://schemas.microsoft.com/office/drawing/2014/main" id="{1A0C5233-D503-494B-AF58-6781F99EE01B}"/>
              </a:ext>
            </a:extLst>
          </p:cNvPr>
          <p:cNvSpPr txBox="1"/>
          <p:nvPr/>
        </p:nvSpPr>
        <p:spPr>
          <a:xfrm>
            <a:off x="165370" y="5963730"/>
            <a:ext cx="8813259" cy="307777"/>
          </a:xfrm>
          <a:prstGeom prst="rect">
            <a:avLst/>
          </a:prstGeom>
          <a:noFill/>
        </p:spPr>
        <p:txBody>
          <a:bodyPr wrap="square">
            <a:spAutoFit/>
          </a:bodyPr>
          <a:lstStyle/>
          <a:p>
            <a:pPr algn="ctr"/>
            <a:r>
              <a:rPr lang="en-US" sz="1400" dirty="0">
                <a:solidFill>
                  <a:srgbClr val="005CB8"/>
                </a:solidFill>
              </a:rPr>
              <a:t>https://www.councilforeconed.org/wp-content/uploads/2012/03/voluntary-national-content-standards-2010.pdf</a:t>
            </a:r>
          </a:p>
        </p:txBody>
      </p:sp>
    </p:spTree>
    <p:extLst>
      <p:ext uri="{BB962C8B-B14F-4D97-AF65-F5344CB8AC3E}">
        <p14:creationId xmlns:p14="http://schemas.microsoft.com/office/powerpoint/2010/main" val="40609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7253-4D91-4C98-87D7-B8DAB3B81535}"/>
              </a:ext>
            </a:extLst>
          </p:cNvPr>
          <p:cNvSpPr>
            <a:spLocks noGrp="1"/>
          </p:cNvSpPr>
          <p:nvPr>
            <p:ph type="title"/>
          </p:nvPr>
        </p:nvSpPr>
        <p:spPr>
          <a:xfrm>
            <a:off x="625509" y="1626791"/>
            <a:ext cx="8086410" cy="226088"/>
          </a:xfrm>
        </p:spPr>
        <p:txBody>
          <a:bodyPr>
            <a:normAutofit fontScale="90000"/>
          </a:bodyPr>
          <a:lstStyle/>
          <a:p>
            <a:r>
              <a:rPr lang="en-US" sz="2000" cap="all" dirty="0">
                <a:solidFill>
                  <a:srgbClr val="333333"/>
                </a:solidFill>
                <a:latin typeface="+mn-lt"/>
              </a:rPr>
              <a:t>Virginia HISTORY &amp; SOCIAL SCIENCE Standards of Learning </a:t>
            </a:r>
            <a:br>
              <a:rPr lang="en-US" b="0" i="0" cap="all" dirty="0">
                <a:solidFill>
                  <a:srgbClr val="333333"/>
                </a:solidFill>
                <a:effectLst/>
                <a:latin typeface="+mn-lt"/>
              </a:rPr>
            </a:br>
            <a:endParaRPr lang="en-US" dirty="0"/>
          </a:p>
        </p:txBody>
      </p:sp>
      <p:sp>
        <p:nvSpPr>
          <p:cNvPr id="3" name="Content Placeholder 2">
            <a:extLst>
              <a:ext uri="{FF2B5EF4-FFF2-40B4-BE49-F238E27FC236}">
                <a16:creationId xmlns:a16="http://schemas.microsoft.com/office/drawing/2014/main" id="{541BCE13-2738-4B80-87FD-AD590F45F5C7}"/>
              </a:ext>
            </a:extLst>
          </p:cNvPr>
          <p:cNvSpPr>
            <a:spLocks noGrp="1"/>
          </p:cNvSpPr>
          <p:nvPr>
            <p:ph idx="1"/>
          </p:nvPr>
        </p:nvSpPr>
        <p:spPr>
          <a:xfrm>
            <a:off x="755063" y="3576764"/>
            <a:ext cx="8086410" cy="2632991"/>
          </a:xfrm>
        </p:spPr>
        <p:txBody>
          <a:bodyPr/>
          <a:lstStyle/>
          <a:p>
            <a:pPr marL="0" indent="0">
              <a:buNone/>
            </a:pPr>
            <a:r>
              <a:rPr lang="en-US" sz="2400" b="0" i="0" dirty="0">
                <a:solidFill>
                  <a:srgbClr val="000000"/>
                </a:solidFill>
                <a:effectLst/>
              </a:rPr>
              <a:t>On January 28, 2021, The Virginia Board of Education authorized the Virginia Department of Education (VDOE) proceed with the review and revision process of the </a:t>
            </a:r>
            <a:r>
              <a:rPr lang="en-US" sz="2400" b="0" i="1" dirty="0">
                <a:solidFill>
                  <a:srgbClr val="000000"/>
                </a:solidFill>
                <a:effectLst/>
              </a:rPr>
              <a:t>History and Social Science Standards of Learning </a:t>
            </a:r>
            <a:r>
              <a:rPr lang="en-US" sz="2400" b="0" i="0" dirty="0">
                <a:solidFill>
                  <a:srgbClr val="000000"/>
                </a:solidFill>
                <a:effectLst/>
              </a:rPr>
              <a:t>consistent with the schedule adopted by the Board in September 2000.  It is anticipated that the Standards revision will be completed before November 2022.</a:t>
            </a:r>
            <a:endParaRPr lang="en-US" sz="2400" dirty="0"/>
          </a:p>
        </p:txBody>
      </p:sp>
      <p:pic>
        <p:nvPicPr>
          <p:cNvPr id="4" name="Picture 10" descr="Virginia Department of Education: Virginia is for Learners">
            <a:extLst>
              <a:ext uri="{FF2B5EF4-FFF2-40B4-BE49-F238E27FC236}">
                <a16:creationId xmlns:a16="http://schemas.microsoft.com/office/drawing/2014/main" id="{1965FC63-D676-4193-A94B-73A8D568D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9614" y="333237"/>
            <a:ext cx="1898201" cy="5798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Under-Construction-Sign - Camp Nesher">
            <a:extLst>
              <a:ext uri="{FF2B5EF4-FFF2-40B4-BE49-F238E27FC236}">
                <a16:creationId xmlns:a16="http://schemas.microsoft.com/office/drawing/2014/main" id="{1E67D565-E4E1-04F1-04FE-8A99AC8FD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061" y="1731705"/>
            <a:ext cx="2987472" cy="140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4744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440" y="1135268"/>
            <a:ext cx="6686234" cy="742950"/>
          </a:xfrm>
        </p:spPr>
        <p:txBody>
          <a:bodyPr>
            <a:normAutofit fontScale="90000"/>
          </a:bodyPr>
          <a:lstStyle/>
          <a:p>
            <a:pPr algn="ctr"/>
            <a:r>
              <a:rPr lang="en-US" sz="3600" dirty="0">
                <a:effectLst>
                  <a:glow>
                    <a:schemeClr val="accent1">
                      <a:alpha val="0"/>
                    </a:schemeClr>
                  </a:glow>
                  <a:reflection stA="0" endPos="65000" dist="50800" dir="5400000" sy="-100000" algn="bl" rotWithShape="0"/>
                </a:effectLst>
                <a:latin typeface="+mn-lt"/>
              </a:rPr>
              <a:t>Teaching Immigration</a:t>
            </a:r>
          </a:p>
        </p:txBody>
      </p:sp>
      <p:sp>
        <p:nvSpPr>
          <p:cNvPr id="3" name="Content Placeholder 2"/>
          <p:cNvSpPr>
            <a:spLocks noGrp="1"/>
          </p:cNvSpPr>
          <p:nvPr>
            <p:ph idx="1"/>
          </p:nvPr>
        </p:nvSpPr>
        <p:spPr>
          <a:xfrm>
            <a:off x="533651" y="2730586"/>
            <a:ext cx="6629401" cy="2818414"/>
          </a:xfrm>
        </p:spPr>
        <p:txBody>
          <a:bodyPr>
            <a:normAutofit fontScale="77500" lnSpcReduction="20000"/>
          </a:bodyPr>
          <a:lstStyle/>
          <a:p>
            <a:pPr>
              <a:lnSpc>
                <a:spcPct val="120000"/>
              </a:lnSpc>
            </a:pPr>
            <a:r>
              <a:rPr lang="en-US" b="1" dirty="0">
                <a:latin typeface="+mn-lt"/>
              </a:rPr>
              <a:t>Define </a:t>
            </a:r>
            <a:r>
              <a:rPr lang="en-US" dirty="0">
                <a:latin typeface="+mn-lt"/>
              </a:rPr>
              <a:t>immigration </a:t>
            </a:r>
          </a:p>
          <a:p>
            <a:pPr>
              <a:lnSpc>
                <a:spcPct val="120000"/>
              </a:lnSpc>
            </a:pPr>
            <a:r>
              <a:rPr lang="en-US" b="1" dirty="0">
                <a:latin typeface="+mn-lt"/>
              </a:rPr>
              <a:t>Discuss </a:t>
            </a:r>
            <a:r>
              <a:rPr lang="en-US" dirty="0">
                <a:latin typeface="+mn-lt"/>
              </a:rPr>
              <a:t>why people immigrate</a:t>
            </a:r>
          </a:p>
          <a:p>
            <a:pPr>
              <a:lnSpc>
                <a:spcPct val="120000"/>
              </a:lnSpc>
              <a:buFont typeface="Arial" panose="020B0604020202020204" pitchFamily="34" charset="0"/>
              <a:buChar char="•"/>
            </a:pPr>
            <a:r>
              <a:rPr lang="en-US" b="1" dirty="0">
                <a:latin typeface="+mn-lt"/>
              </a:rPr>
              <a:t>Explore</a:t>
            </a:r>
            <a:r>
              <a:rPr lang="en-US" dirty="0">
                <a:latin typeface="+mn-lt"/>
              </a:rPr>
              <a:t> immigration stories</a:t>
            </a:r>
          </a:p>
          <a:p>
            <a:pPr>
              <a:lnSpc>
                <a:spcPct val="120000"/>
              </a:lnSpc>
              <a:buFont typeface="Arial" panose="020B0604020202020204" pitchFamily="34" charset="0"/>
              <a:buChar char="•"/>
            </a:pPr>
            <a:r>
              <a:rPr lang="en-US" b="1" dirty="0">
                <a:latin typeface="+mn-lt"/>
              </a:rPr>
              <a:t>Consider </a:t>
            </a:r>
            <a:r>
              <a:rPr lang="en-US" dirty="0">
                <a:latin typeface="+mn-lt"/>
              </a:rPr>
              <a:t>themes such as economic issues, living conditions, education, language difficulties, issues of prejudice</a:t>
            </a:r>
            <a:endParaRPr lang="en-US" dirty="0">
              <a:solidFill>
                <a:schemeClr val="tx1">
                  <a:lumMod val="95000"/>
                  <a:lumOff val="5000"/>
                </a:schemeClr>
              </a:solidFill>
              <a:latin typeface="+mn-lt"/>
            </a:endParaRPr>
          </a:p>
        </p:txBody>
      </p:sp>
      <p:sp>
        <p:nvSpPr>
          <p:cNvPr id="4" name="TextBox 3">
            <a:extLst>
              <a:ext uri="{FF2B5EF4-FFF2-40B4-BE49-F238E27FC236}">
                <a16:creationId xmlns:a16="http://schemas.microsoft.com/office/drawing/2014/main" id="{B46A39A6-2A17-4742-8DD1-74D2431F2640}"/>
              </a:ext>
            </a:extLst>
          </p:cNvPr>
          <p:cNvSpPr txBox="1"/>
          <p:nvPr/>
        </p:nvSpPr>
        <p:spPr>
          <a:xfrm>
            <a:off x="753172" y="1880761"/>
            <a:ext cx="4710619" cy="415498"/>
          </a:xfrm>
          <a:prstGeom prst="rect">
            <a:avLst/>
          </a:prstGeom>
          <a:noFill/>
        </p:spPr>
        <p:txBody>
          <a:bodyPr wrap="square" rtlCol="0">
            <a:spAutoFit/>
          </a:bodyPr>
          <a:lstStyle/>
          <a:p>
            <a:r>
              <a:rPr lang="en-US" sz="2100" dirty="0"/>
              <a:t>Possible considerations and topics:</a:t>
            </a:r>
          </a:p>
        </p:txBody>
      </p:sp>
      <p:pic>
        <p:nvPicPr>
          <p:cNvPr id="5" name="Picture 2" descr="21,246 Immigrant Illustrations &amp; Clip Art - iStock">
            <a:extLst>
              <a:ext uri="{FF2B5EF4-FFF2-40B4-BE49-F238E27FC236}">
                <a16:creationId xmlns:a16="http://schemas.microsoft.com/office/drawing/2014/main" id="{B4662D1F-DCB3-E8E7-358A-2361B949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267" y="1878218"/>
            <a:ext cx="2789570" cy="170473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195D2-7471-2CE2-E5B1-77813E125ED0}"/>
              </a:ext>
            </a:extLst>
          </p:cNvPr>
          <p:cNvSpPr>
            <a:spLocks noGrp="1"/>
          </p:cNvSpPr>
          <p:nvPr>
            <p:ph idx="1"/>
          </p:nvPr>
        </p:nvSpPr>
        <p:spPr>
          <a:xfrm>
            <a:off x="308503" y="1128583"/>
            <a:ext cx="7790467" cy="4096559"/>
          </a:xfrm>
        </p:spPr>
        <p:txBody>
          <a:bodyPr>
            <a:normAutofit fontScale="77500" lnSpcReduction="20000"/>
          </a:bodyPr>
          <a:lstStyle/>
          <a:p>
            <a:pPr marL="0" indent="0">
              <a:buNone/>
            </a:pPr>
            <a:r>
              <a:rPr lang="en-US" b="1" dirty="0">
                <a:solidFill>
                  <a:srgbClr val="231F20"/>
                </a:solidFill>
                <a:latin typeface="ReithSans"/>
              </a:rPr>
              <a:t>Terms and Definitions: </a:t>
            </a:r>
          </a:p>
          <a:p>
            <a:pPr algn="l"/>
            <a:r>
              <a:rPr lang="en-US" b="1" i="0" dirty="0">
                <a:solidFill>
                  <a:srgbClr val="231F20"/>
                </a:solidFill>
                <a:effectLst/>
                <a:latin typeface="ReithSans"/>
              </a:rPr>
              <a:t>Migration</a:t>
            </a:r>
            <a:r>
              <a:rPr lang="en-US" b="0" i="0" dirty="0">
                <a:solidFill>
                  <a:srgbClr val="231F20"/>
                </a:solidFill>
                <a:effectLst/>
                <a:latin typeface="ReithSans"/>
              </a:rPr>
              <a:t> can take place over short or long distances and it can be a one-way movement or temporary. Some people choose to migrate (voluntary) or others may be forced to move (forced).</a:t>
            </a:r>
          </a:p>
          <a:p>
            <a:pPr algn="l">
              <a:buFont typeface="Arial" panose="020B0604020202020204" pitchFamily="34" charset="0"/>
              <a:buChar char="•"/>
            </a:pPr>
            <a:r>
              <a:rPr lang="en-US" b="1" i="0" dirty="0">
                <a:solidFill>
                  <a:srgbClr val="231F20"/>
                </a:solidFill>
                <a:effectLst/>
                <a:latin typeface="ReithSans"/>
              </a:rPr>
              <a:t>Emigration</a:t>
            </a:r>
            <a:r>
              <a:rPr lang="en-US" b="0" i="0" dirty="0">
                <a:solidFill>
                  <a:srgbClr val="231F20"/>
                </a:solidFill>
                <a:effectLst/>
                <a:latin typeface="ReithSans"/>
              </a:rPr>
              <a:t> is when people are leaving or exiting a country</a:t>
            </a:r>
          </a:p>
          <a:p>
            <a:pPr algn="l">
              <a:buFont typeface="Arial" panose="020B0604020202020204" pitchFamily="34" charset="0"/>
              <a:buChar char="•"/>
            </a:pPr>
            <a:r>
              <a:rPr lang="en-US" b="1" i="0" dirty="0">
                <a:solidFill>
                  <a:srgbClr val="231F20"/>
                </a:solidFill>
                <a:effectLst/>
                <a:latin typeface="ReithSans"/>
              </a:rPr>
              <a:t>Immigration</a:t>
            </a:r>
            <a:r>
              <a:rPr lang="en-US" b="0" i="0" dirty="0">
                <a:solidFill>
                  <a:srgbClr val="231F20"/>
                </a:solidFill>
                <a:effectLst/>
                <a:latin typeface="ReithSans"/>
              </a:rPr>
              <a:t> is when people are moving into a country</a:t>
            </a:r>
          </a:p>
          <a:p>
            <a:pPr algn="l">
              <a:buFont typeface="Arial" panose="020B0604020202020204" pitchFamily="34" charset="0"/>
              <a:buChar char="•"/>
            </a:pPr>
            <a:r>
              <a:rPr lang="en-US" b="0" i="0" dirty="0">
                <a:solidFill>
                  <a:srgbClr val="231F20"/>
                </a:solidFill>
                <a:effectLst/>
                <a:latin typeface="ReithSans"/>
              </a:rPr>
              <a:t>A </a:t>
            </a:r>
            <a:r>
              <a:rPr lang="en-US" b="1" i="0" dirty="0">
                <a:solidFill>
                  <a:srgbClr val="231F20"/>
                </a:solidFill>
                <a:effectLst/>
                <a:latin typeface="ReithSans"/>
              </a:rPr>
              <a:t>refugee</a:t>
            </a:r>
            <a:r>
              <a:rPr lang="en-US" b="0" i="0" dirty="0">
                <a:solidFill>
                  <a:srgbClr val="231F20"/>
                </a:solidFill>
                <a:effectLst/>
                <a:latin typeface="ReithSans"/>
              </a:rPr>
              <a:t> is someone who has left their home and does not have a new home to go to. Often refugees do not carry many possessions and have no idea of where they may finally settle.</a:t>
            </a:r>
          </a:p>
          <a:p>
            <a:endParaRPr lang="en-US" dirty="0"/>
          </a:p>
        </p:txBody>
      </p:sp>
      <p:pic>
        <p:nvPicPr>
          <p:cNvPr id="4" name="Picture 4" descr="543 Immigrant Family Illustrations &amp; Clip Art - iStock">
            <a:extLst>
              <a:ext uri="{FF2B5EF4-FFF2-40B4-BE49-F238E27FC236}">
                <a16:creationId xmlns:a16="http://schemas.microsoft.com/office/drawing/2014/main" id="{01F60D2D-6FA7-4B11-9B44-543056E6CC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6588" y="4528558"/>
            <a:ext cx="2101552" cy="201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4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BCF-31E8-3F26-6401-29008E1CCD74}"/>
              </a:ext>
            </a:extLst>
          </p:cNvPr>
          <p:cNvSpPr>
            <a:spLocks noGrp="1"/>
          </p:cNvSpPr>
          <p:nvPr>
            <p:ph type="title"/>
          </p:nvPr>
        </p:nvSpPr>
        <p:spPr>
          <a:xfrm>
            <a:off x="1343609" y="513827"/>
            <a:ext cx="6021532" cy="994172"/>
          </a:xfrm>
        </p:spPr>
        <p:txBody>
          <a:bodyPr/>
          <a:lstStyle/>
          <a:p>
            <a:pPr algn="ctr"/>
            <a:r>
              <a:rPr lang="en-US" sz="3200" b="1" dirty="0">
                <a:solidFill>
                  <a:srgbClr val="231F20"/>
                </a:solidFill>
                <a:latin typeface="+mn-lt"/>
              </a:rPr>
              <a:t>Why do people migrate?</a:t>
            </a:r>
            <a:br>
              <a:rPr lang="en-US" b="1" dirty="0">
                <a:solidFill>
                  <a:srgbClr val="231F20"/>
                </a:solidFill>
                <a:latin typeface="ReithSans"/>
              </a:rPr>
            </a:br>
            <a:endParaRPr lang="en-US" dirty="0"/>
          </a:p>
        </p:txBody>
      </p:sp>
      <p:sp>
        <p:nvSpPr>
          <p:cNvPr id="3" name="Content Placeholder 2">
            <a:extLst>
              <a:ext uri="{FF2B5EF4-FFF2-40B4-BE49-F238E27FC236}">
                <a16:creationId xmlns:a16="http://schemas.microsoft.com/office/drawing/2014/main" id="{D656139B-3EB9-9D32-8FDA-83BB930336EF}"/>
              </a:ext>
            </a:extLst>
          </p:cNvPr>
          <p:cNvSpPr>
            <a:spLocks noGrp="1"/>
          </p:cNvSpPr>
          <p:nvPr>
            <p:ph idx="1"/>
          </p:nvPr>
        </p:nvSpPr>
        <p:spPr>
          <a:xfrm>
            <a:off x="675548" y="1146659"/>
            <a:ext cx="7792904" cy="4090368"/>
          </a:xfrm>
        </p:spPr>
        <p:txBody>
          <a:bodyPr>
            <a:normAutofit fontScale="25000" lnSpcReduction="20000"/>
          </a:bodyPr>
          <a:lstStyle/>
          <a:p>
            <a:pPr algn="l">
              <a:buFont typeface="Arial" panose="020B0604020202020204" pitchFamily="34" charset="0"/>
              <a:buChar char="•"/>
            </a:pPr>
            <a:r>
              <a:rPr lang="en-US" sz="7200" b="1" i="0" dirty="0">
                <a:solidFill>
                  <a:srgbClr val="231F20"/>
                </a:solidFill>
                <a:effectLst/>
                <a:latin typeface="+mn-lt"/>
              </a:rPr>
              <a:t>Economic migration</a:t>
            </a:r>
            <a:r>
              <a:rPr lang="en-US" sz="7200" b="0" i="0" dirty="0">
                <a:solidFill>
                  <a:srgbClr val="231F20"/>
                </a:solidFill>
                <a:effectLst/>
                <a:latin typeface="+mn-lt"/>
              </a:rPr>
              <a:t> - to find work or follow a particular career path.</a:t>
            </a:r>
          </a:p>
          <a:p>
            <a:pPr algn="l">
              <a:buFont typeface="Arial" panose="020B0604020202020204" pitchFamily="34" charset="0"/>
              <a:buChar char="•"/>
            </a:pPr>
            <a:r>
              <a:rPr lang="en-US" sz="7200" b="1" i="0" dirty="0">
                <a:solidFill>
                  <a:srgbClr val="231F20"/>
                </a:solidFill>
                <a:effectLst/>
                <a:latin typeface="+mn-lt"/>
              </a:rPr>
              <a:t>Social migration</a:t>
            </a:r>
            <a:r>
              <a:rPr lang="en-US" sz="7200" b="0" i="0" dirty="0">
                <a:solidFill>
                  <a:srgbClr val="231F20"/>
                </a:solidFill>
                <a:effectLst/>
                <a:latin typeface="+mn-lt"/>
              </a:rPr>
              <a:t> - for a better quality of life or to be closer to family or friends.</a:t>
            </a:r>
          </a:p>
          <a:p>
            <a:pPr algn="l">
              <a:buFont typeface="Arial" panose="020B0604020202020204" pitchFamily="34" charset="0"/>
              <a:buChar char="•"/>
            </a:pPr>
            <a:r>
              <a:rPr lang="en-US" sz="7200" b="1" i="0" dirty="0">
                <a:solidFill>
                  <a:srgbClr val="231F20"/>
                </a:solidFill>
                <a:effectLst/>
                <a:latin typeface="+mn-lt"/>
              </a:rPr>
              <a:t>Political migration</a:t>
            </a:r>
            <a:r>
              <a:rPr lang="en-US" sz="7200" b="0" i="0" dirty="0">
                <a:solidFill>
                  <a:srgbClr val="231F20"/>
                </a:solidFill>
                <a:effectLst/>
                <a:latin typeface="+mn-lt"/>
              </a:rPr>
              <a:t> - to escape political persecution or war.</a:t>
            </a:r>
          </a:p>
          <a:p>
            <a:pPr algn="l">
              <a:buFont typeface="Arial" panose="020B0604020202020204" pitchFamily="34" charset="0"/>
              <a:buChar char="•"/>
            </a:pPr>
            <a:r>
              <a:rPr lang="en-US" sz="7200" b="1" i="0" dirty="0">
                <a:solidFill>
                  <a:srgbClr val="231F20"/>
                </a:solidFill>
                <a:effectLst/>
                <a:latin typeface="+mn-lt"/>
              </a:rPr>
              <a:t>Environmental</a:t>
            </a:r>
            <a:r>
              <a:rPr lang="en-US" sz="7200" b="0" i="0" dirty="0">
                <a:solidFill>
                  <a:srgbClr val="231F20"/>
                </a:solidFill>
                <a:effectLst/>
                <a:latin typeface="+mn-lt"/>
              </a:rPr>
              <a:t> - to escape natural disasters such as flooding.</a:t>
            </a:r>
          </a:p>
          <a:p>
            <a:pPr algn="l"/>
            <a:r>
              <a:rPr lang="en-US" sz="7200" b="1" i="0" dirty="0">
                <a:solidFill>
                  <a:srgbClr val="231F20"/>
                </a:solidFill>
                <a:effectLst/>
                <a:latin typeface="+mn-lt"/>
              </a:rPr>
              <a:t>Push Factors</a:t>
            </a:r>
            <a:r>
              <a:rPr lang="en-US" sz="7200" b="0" i="0" dirty="0">
                <a:solidFill>
                  <a:srgbClr val="231F20"/>
                </a:solidFill>
                <a:effectLst/>
                <a:latin typeface="+mn-lt"/>
              </a:rPr>
              <a:t> are negative things that make people want to move to a new area e.g war</a:t>
            </a:r>
          </a:p>
          <a:p>
            <a:pPr algn="l"/>
            <a:r>
              <a:rPr lang="en-US" sz="7200" b="1" i="0" dirty="0">
                <a:solidFill>
                  <a:srgbClr val="231F20"/>
                </a:solidFill>
                <a:effectLst/>
                <a:latin typeface="+mn-lt"/>
              </a:rPr>
              <a:t>Pull Factors</a:t>
            </a:r>
            <a:r>
              <a:rPr lang="en-US" sz="7200" b="0" i="0" dirty="0">
                <a:solidFill>
                  <a:srgbClr val="231F20"/>
                </a:solidFill>
                <a:effectLst/>
                <a:latin typeface="+mn-lt"/>
              </a:rPr>
              <a:t> are positive aspects that attract people to move to a place e.g good employment opportunities</a:t>
            </a:r>
          </a:p>
          <a:p>
            <a:pPr algn="l"/>
            <a:r>
              <a:rPr lang="en-US" sz="7200" b="1" i="0" dirty="0">
                <a:solidFill>
                  <a:srgbClr val="231F20"/>
                </a:solidFill>
                <a:effectLst/>
                <a:latin typeface="+mn-lt"/>
              </a:rPr>
              <a:t>Migration</a:t>
            </a:r>
            <a:r>
              <a:rPr lang="en-US" sz="7200" b="0" i="0" dirty="0">
                <a:solidFill>
                  <a:srgbClr val="231F20"/>
                </a:solidFill>
                <a:effectLst/>
                <a:latin typeface="+mn-lt"/>
              </a:rPr>
              <a:t> usually happens as a result of a combination of these push and pull factors.</a:t>
            </a:r>
          </a:p>
          <a:p>
            <a:endParaRPr lang="en-US" dirty="0"/>
          </a:p>
        </p:txBody>
      </p:sp>
      <p:pic>
        <p:nvPicPr>
          <p:cNvPr id="5" name="Picture 2" descr="immigration people on world map background Clipart Image">
            <a:extLst>
              <a:ext uri="{FF2B5EF4-FFF2-40B4-BE49-F238E27FC236}">
                <a16:creationId xmlns:a16="http://schemas.microsoft.com/office/drawing/2014/main" id="{5F2E771E-7AB9-98BE-DB63-4A464F65AF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3159" y="4900632"/>
            <a:ext cx="1537681" cy="162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2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C784A-EFD9-2B24-9C88-1E79B7E548BD}"/>
              </a:ext>
            </a:extLst>
          </p:cNvPr>
          <p:cNvSpPr>
            <a:spLocks noGrp="1"/>
          </p:cNvSpPr>
          <p:nvPr>
            <p:ph idx="1"/>
          </p:nvPr>
        </p:nvSpPr>
        <p:spPr>
          <a:xfrm>
            <a:off x="552570" y="557725"/>
            <a:ext cx="7886700" cy="3263504"/>
          </a:xfrm>
        </p:spPr>
        <p:txBody>
          <a:bodyPr/>
          <a:lstStyle/>
          <a:p>
            <a:pPr marL="0" indent="0" algn="ctr">
              <a:buNone/>
            </a:pPr>
            <a:r>
              <a:rPr lang="en-US" b="1" i="0" dirty="0">
                <a:solidFill>
                  <a:srgbClr val="231F20"/>
                </a:solidFill>
                <a:effectLst/>
                <a:latin typeface="ReithSans"/>
              </a:rPr>
              <a:t>Barriers to Migration</a:t>
            </a:r>
          </a:p>
          <a:p>
            <a:r>
              <a:rPr lang="en-US" sz="2400" dirty="0">
                <a:solidFill>
                  <a:srgbClr val="231F20"/>
                </a:solidFill>
                <a:effectLst/>
              </a:rPr>
              <a:t>Migration movements are rarely smooth.</a:t>
            </a:r>
          </a:p>
          <a:p>
            <a:r>
              <a:rPr lang="en-US" sz="2400" dirty="0">
                <a:solidFill>
                  <a:srgbClr val="231F20"/>
                </a:solidFill>
                <a:effectLst/>
              </a:rPr>
              <a:t>People who are migrating have to negotiate a number of </a:t>
            </a:r>
            <a:r>
              <a:rPr lang="en-US" sz="2400" b="1" dirty="0">
                <a:solidFill>
                  <a:srgbClr val="231F20"/>
                </a:solidFill>
                <a:effectLst/>
              </a:rPr>
              <a:t>barriers</a:t>
            </a:r>
            <a:r>
              <a:rPr lang="en-US" sz="2400" dirty="0">
                <a:solidFill>
                  <a:srgbClr val="231F20"/>
                </a:solidFill>
                <a:effectLst/>
              </a:rPr>
              <a:t> when moving between countries.</a:t>
            </a:r>
          </a:p>
          <a:p>
            <a:r>
              <a:rPr lang="en-US" sz="2400" dirty="0">
                <a:solidFill>
                  <a:srgbClr val="231F20"/>
                </a:solidFill>
                <a:effectLst/>
              </a:rPr>
              <a:t>A number of obstacles can get in the way such as </a:t>
            </a:r>
            <a:r>
              <a:rPr lang="en-US" sz="2400" b="1" dirty="0">
                <a:solidFill>
                  <a:srgbClr val="231F20"/>
                </a:solidFill>
                <a:effectLst/>
              </a:rPr>
              <a:t>legal restrictions, family attachments,</a:t>
            </a:r>
            <a:r>
              <a:rPr lang="en-US" sz="2400" dirty="0">
                <a:solidFill>
                  <a:srgbClr val="231F20"/>
                </a:solidFill>
                <a:effectLst/>
              </a:rPr>
              <a:t> and </a:t>
            </a:r>
            <a:r>
              <a:rPr lang="en-US" sz="2400" b="1" dirty="0">
                <a:solidFill>
                  <a:srgbClr val="231F20"/>
                </a:solidFill>
                <a:effectLst/>
              </a:rPr>
              <a:t>costs incurred</a:t>
            </a:r>
            <a:r>
              <a:rPr lang="en-US" sz="2400" dirty="0">
                <a:solidFill>
                  <a:srgbClr val="231F20"/>
                </a:solidFill>
                <a:effectLst/>
              </a:rPr>
              <a:t> etc.</a:t>
            </a:r>
          </a:p>
          <a:p>
            <a:endParaRPr lang="en-US" dirty="0"/>
          </a:p>
        </p:txBody>
      </p:sp>
      <p:pic>
        <p:nvPicPr>
          <p:cNvPr id="5" name="Picture 4">
            <a:extLst>
              <a:ext uri="{FF2B5EF4-FFF2-40B4-BE49-F238E27FC236}">
                <a16:creationId xmlns:a16="http://schemas.microsoft.com/office/drawing/2014/main" id="{CBC0C26D-6632-36B3-33DA-A159F084C893}"/>
              </a:ext>
            </a:extLst>
          </p:cNvPr>
          <p:cNvPicPr>
            <a:picLocks noChangeAspect="1"/>
          </p:cNvPicPr>
          <p:nvPr/>
        </p:nvPicPr>
        <p:blipFill>
          <a:blip r:embed="rId2"/>
          <a:stretch>
            <a:fillRect/>
          </a:stretch>
        </p:blipFill>
        <p:spPr>
          <a:xfrm>
            <a:off x="2985240" y="3571094"/>
            <a:ext cx="2707700" cy="2458484"/>
          </a:xfrm>
          <a:prstGeom prst="rect">
            <a:avLst/>
          </a:prstGeom>
          <a:ln w="12700">
            <a:solidFill>
              <a:schemeClr val="tx1"/>
            </a:solidFill>
          </a:ln>
        </p:spPr>
      </p:pic>
      <p:sp>
        <p:nvSpPr>
          <p:cNvPr id="4" name="Rectangle 3">
            <a:extLst>
              <a:ext uri="{FF2B5EF4-FFF2-40B4-BE49-F238E27FC236}">
                <a16:creationId xmlns:a16="http://schemas.microsoft.com/office/drawing/2014/main" id="{3194FD9E-F21A-34E8-4AE7-5FEEFF3607F4}"/>
              </a:ext>
            </a:extLst>
          </p:cNvPr>
          <p:cNvSpPr/>
          <p:nvPr/>
        </p:nvSpPr>
        <p:spPr>
          <a:xfrm>
            <a:off x="1455320" y="6115609"/>
            <a:ext cx="5767541" cy="369332"/>
          </a:xfrm>
          <a:prstGeom prst="rect">
            <a:avLst/>
          </a:prstGeom>
        </p:spPr>
        <p:txBody>
          <a:bodyPr wrap="none">
            <a:spAutoFit/>
          </a:bodyPr>
          <a:lstStyle/>
          <a:p>
            <a:r>
              <a:rPr lang="en-US" dirty="0"/>
              <a:t>https://www.bbc.co.uk/bitesize/guides/z3p4b82/revision/1</a:t>
            </a:r>
          </a:p>
        </p:txBody>
      </p:sp>
    </p:spTree>
    <p:extLst>
      <p:ext uri="{BB962C8B-B14F-4D97-AF65-F5344CB8AC3E}">
        <p14:creationId xmlns:p14="http://schemas.microsoft.com/office/powerpoint/2010/main" val="280534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Props1.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3.xml><?xml version="1.0" encoding="utf-8"?>
<ds:datastoreItem xmlns:ds="http://schemas.openxmlformats.org/officeDocument/2006/customXml" ds:itemID="{7F8332A4-542C-494D-8506-1C720B46413C}">
  <ds:schemaRefs>
    <ds:schemaRef ds:uri="http://schemas.microsoft.com/office/2006/documentManagement/types"/>
    <ds:schemaRef ds:uri="http://purl.org/dc/terms/"/>
    <ds:schemaRef ds:uri="http://purl.org/dc/elements/1.1/"/>
    <ds:schemaRef ds:uri="bfa4db11-c700-41fb-b639-f7e6b4e680b5"/>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9cd82c5b-74c9-4827-94f1-5bf219ae6b20"/>
  </ds:schemaRefs>
</ds:datastoreItem>
</file>

<file path=docProps/app.xml><?xml version="1.0" encoding="utf-8"?>
<Properties xmlns="http://schemas.openxmlformats.org/officeDocument/2006/extended-properties" xmlns:vt="http://schemas.openxmlformats.org/officeDocument/2006/docPropsVTypes">
  <Template/>
  <TotalTime>5449</TotalTime>
  <Words>1631</Words>
  <Application>Microsoft Office PowerPoint</Application>
  <PresentationFormat>On-screen Show (4:3)</PresentationFormat>
  <Paragraphs>153</Paragraphs>
  <Slides>36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Arial,Sans-Serif</vt:lpstr>
      <vt:lpstr>Blackadder ITC</vt:lpstr>
      <vt:lpstr>Calibri</vt:lpstr>
      <vt:lpstr>Calibri Light</vt:lpstr>
      <vt:lpstr>Edwardian Script ITC</vt:lpstr>
      <vt:lpstr>Helvetica Neue</vt:lpstr>
      <vt:lpstr>Lato</vt:lpstr>
      <vt:lpstr>ReithSans</vt:lpstr>
      <vt:lpstr>Rockwell</vt:lpstr>
      <vt:lpstr>Times New Roman</vt:lpstr>
      <vt:lpstr>Office Theme</vt:lpstr>
      <vt:lpstr>PowerPoint Presentation</vt:lpstr>
      <vt:lpstr>Professional Development Certificate</vt:lpstr>
      <vt:lpstr>Session Agenda</vt:lpstr>
      <vt:lpstr>PowerPoint Presentation</vt:lpstr>
      <vt:lpstr>Virginia HISTORY &amp; SOCIAL SCIENCE Standards of Learning  </vt:lpstr>
      <vt:lpstr>Teaching Immigration</vt:lpstr>
      <vt:lpstr>PowerPoint Presentation</vt:lpstr>
      <vt:lpstr>Why do people migrate? </vt:lpstr>
      <vt:lpstr>PowerPoint Presentation</vt:lpstr>
      <vt:lpstr>PowerPoint Presentation</vt:lpstr>
      <vt:lpstr>PowerPoint Presentation</vt:lpstr>
      <vt:lpstr>PowerPoint Presentation</vt:lpstr>
      <vt:lpstr>PowerPoint Presentation</vt:lpstr>
      <vt:lpstr>What topics do you see? </vt:lpstr>
      <vt:lpstr>https://www.youtube.com/watch?v=ws-6ea0rWl0</vt:lpstr>
      <vt:lpstr>PowerPoint Presentation</vt:lpstr>
      <vt:lpstr>https://www.adl.org/media/16576/download</vt:lpstr>
      <vt:lpstr>PowerPoint Presentation</vt:lpstr>
      <vt:lpstr>Information from Author’s Note: </vt:lpstr>
      <vt:lpstr>Between Us and Abuela </vt:lpstr>
      <vt:lpstr>PowerPoint Presentation</vt:lpstr>
      <vt:lpstr>Mitali Perkins’ Study Guide https://www.mitaliperkins.com/p/between-us-and-abuela.html </vt:lpstr>
      <vt:lpstr>PowerPoint Presentation</vt:lpstr>
      <vt:lpstr>PowerPoint Presentation</vt:lpstr>
      <vt:lpstr>PowerPoint Presentation</vt:lpstr>
      <vt:lpstr>PowerPoint Presentation</vt:lpstr>
      <vt:lpstr>PowerPoint Presentation</vt:lpstr>
      <vt:lpstr>Vote With Your Feet </vt:lpstr>
      <vt:lpstr>38 Page Study Guide</vt:lpstr>
      <vt:lpstr>PowerPoint Presentation</vt:lpstr>
      <vt:lpstr>PowerPoint Presentation</vt:lpstr>
      <vt:lpstr>PowerPoint Presentation</vt:lpstr>
      <vt:lpstr>PowerPoint Presentation</vt:lpstr>
      <vt:lpstr>CEE Affiliates</vt:lpstr>
      <vt:lpstr>Thank You to Our Sponsors!</vt:lpstr>
      <vt:lpstr>stoverlf@jmu.edu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Stover, Lynne - stoverlf</cp:lastModifiedBy>
  <cp:revision>161</cp:revision>
  <dcterms:created xsi:type="dcterms:W3CDTF">2012-09-11T15:07:18Z</dcterms:created>
  <dcterms:modified xsi:type="dcterms:W3CDTF">2022-05-14T17:34:55Z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