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8"/>
  </p:notesMasterIdLst>
  <p:sldIdLst>
    <p:sldId id="256" r:id="rId5"/>
    <p:sldId id="257" r:id="rId6"/>
    <p:sldId id="258" r:id="rId7"/>
    <p:sldId id="261" r:id="rId8"/>
    <p:sldId id="262" r:id="rId9"/>
    <p:sldId id="260" r:id="rId10"/>
    <p:sldId id="259" r:id="rId11"/>
    <p:sldId id="264" r:id="rId12"/>
    <p:sldId id="298" r:id="rId13"/>
    <p:sldId id="291" r:id="rId14"/>
    <p:sldId id="296" r:id="rId15"/>
    <p:sldId id="290" r:id="rId16"/>
    <p:sldId id="289" r:id="rId17"/>
    <p:sldId id="297" r:id="rId18"/>
    <p:sldId id="293" r:id="rId19"/>
    <p:sldId id="292" r:id="rId20"/>
    <p:sldId id="294" r:id="rId21"/>
    <p:sldId id="295" r:id="rId22"/>
    <p:sldId id="263" r:id="rId23"/>
    <p:sldId id="273" r:id="rId24"/>
    <p:sldId id="274" r:id="rId25"/>
    <p:sldId id="275" r:id="rId26"/>
    <p:sldId id="276"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RYnpEGsmt7ASaPOD6sEsX3Lez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81508" autoAdjust="0"/>
  </p:normalViewPr>
  <p:slideViewPr>
    <p:cSldViewPr snapToGrid="0">
      <p:cViewPr varScale="1">
        <p:scale>
          <a:sx n="87" d="100"/>
          <a:sy n="87" d="100"/>
        </p:scale>
        <p:origin x="648"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 name="Google Shape;5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9" name="Google Shape;9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57" name="Google Shape;5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64" name="Google Shape;6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5" name="Google Shape;8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2" name="Google Shape;9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d35fcb627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d35fcb627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 name="Google Shape;78;gbd35fcb627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d35fcb62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d35fcb62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1" name="Google Shape;71;gbd35fcb62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d35fcb627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d35fcb627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06" name="Google Shape;106;gbd35fcb627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d35fcb627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d35fcb627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06" name="Google Shape;106;gbd35fcb627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311748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22"/>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732764230"/>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2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2"/>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sba.org/-/media/NSBA/File/CPE-Black-Students-2020-Report-FINAL.pdf"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orestandards.org/ELA-Literacy/RH/11-12/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corestandards.org/ELA-Literacy/RH/11-12/9/" TargetMode="External"/><Relationship Id="rId4" Type="http://schemas.openxmlformats.org/officeDocument/2006/relationships/hyperlink" Target="http://www.corestandards.org/ELA-Literacy/RH/11-12/7/"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a:spLocks noGrp="1"/>
          </p:cNvSpPr>
          <p:nvPr>
            <p:ph type="ctrTitle"/>
          </p:nvPr>
        </p:nvSpPr>
        <p:spPr>
          <a:xfrm>
            <a:off x="0" y="1088994"/>
            <a:ext cx="9144000" cy="3458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dirty="0"/>
            </a:br>
            <a:br>
              <a:rPr lang="en-US" sz="6000" dirty="0"/>
            </a:br>
            <a:r>
              <a:rPr lang="en-US" sz="5300" dirty="0" err="1"/>
              <a:t>EconEdLink</a:t>
            </a:r>
            <a:r>
              <a:rPr lang="en-US" sz="5300" dirty="0"/>
              <a:t>: Black History Month</a:t>
            </a:r>
            <a:br>
              <a:rPr lang="en-US" sz="5300" dirty="0"/>
            </a:br>
            <a:r>
              <a:rPr lang="en-US" sz="5300" dirty="0"/>
              <a:t>“The Possibilities of Black Upliftment”</a:t>
            </a:r>
            <a:br>
              <a:rPr lang="en-US" sz="4400" dirty="0"/>
            </a:br>
            <a:r>
              <a:rPr lang="en-US" sz="2755" i="1" dirty="0">
                <a:solidFill>
                  <a:schemeClr val="dk1"/>
                </a:solidFill>
              </a:rPr>
              <a:t>Dr. William Anderson</a:t>
            </a:r>
            <a:br>
              <a:rPr lang="en-US" sz="2755" i="1" dirty="0">
                <a:solidFill>
                  <a:schemeClr val="dk1"/>
                </a:solidFill>
              </a:rPr>
            </a:br>
            <a:r>
              <a:rPr lang="en-US" sz="2755" i="1" dirty="0">
                <a:solidFill>
                  <a:schemeClr val="dk1"/>
                </a:solidFill>
              </a:rPr>
              <a:t>University of Denver</a:t>
            </a:r>
            <a:br>
              <a:rPr lang="en-US" sz="2155" dirty="0"/>
            </a:br>
            <a:r>
              <a:rPr lang="en-US" sz="2755" dirty="0">
                <a:solidFill>
                  <a:schemeClr val="dk1"/>
                </a:solidFill>
              </a:rPr>
              <a:t>2/17/2022</a:t>
            </a:r>
            <a:br>
              <a:rPr lang="en-US" sz="2155" dirty="0">
                <a:solidFill>
                  <a:schemeClr val="dk1"/>
                </a:solidFill>
                <a:latin typeface="Calibri"/>
                <a:ea typeface="Calibri"/>
                <a:cs typeface="Calibri"/>
                <a:sym typeface="Calibri"/>
              </a:rPr>
            </a:br>
            <a:r>
              <a:rPr lang="en-US" sz="2755" dirty="0">
                <a:solidFill>
                  <a:schemeClr val="dk1"/>
                </a:solidFill>
              </a:rPr>
              <a:t>Love1stedcon@gmail.com</a:t>
            </a:r>
            <a:endParaRPr sz="2755"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E7134-6620-894C-9429-81B1475F2E98}"/>
              </a:ext>
            </a:extLst>
          </p:cNvPr>
          <p:cNvSpPr txBox="1"/>
          <p:nvPr/>
        </p:nvSpPr>
        <p:spPr>
          <a:xfrm>
            <a:off x="1946787" y="117987"/>
            <a:ext cx="5521763" cy="1169551"/>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cs typeface="Calibri" panose="020F0502020204030204" pitchFamily="34" charset="0"/>
              </a:rPr>
              <a:t>F. Douglas on the 4</a:t>
            </a:r>
            <a:r>
              <a:rPr lang="en-US" sz="2800" b="1" baseline="30000" dirty="0">
                <a:solidFill>
                  <a:srgbClr val="0070C0"/>
                </a:solidFill>
                <a:latin typeface="Calibri" panose="020F0502020204030204" pitchFamily="34" charset="0"/>
                <a:cs typeface="Calibri" panose="020F0502020204030204" pitchFamily="34" charset="0"/>
              </a:rPr>
              <a:t>th</a:t>
            </a:r>
            <a:r>
              <a:rPr lang="en-US" sz="2800" b="1" dirty="0">
                <a:solidFill>
                  <a:srgbClr val="0070C0"/>
                </a:solidFill>
                <a:latin typeface="Calibri" panose="020F0502020204030204" pitchFamily="34" charset="0"/>
                <a:cs typeface="Calibri" panose="020F0502020204030204" pitchFamily="34" charset="0"/>
              </a:rPr>
              <a:t> of July…and Black education…</a:t>
            </a:r>
          </a:p>
          <a:p>
            <a:pPr algn="ctr"/>
            <a:endParaRPr lang="en-US" dirty="0"/>
          </a:p>
        </p:txBody>
      </p:sp>
      <p:pic>
        <p:nvPicPr>
          <p:cNvPr id="2" name="Picture 1">
            <a:extLst>
              <a:ext uri="{FF2B5EF4-FFF2-40B4-BE49-F238E27FC236}">
                <a16:creationId xmlns:a16="http://schemas.microsoft.com/office/drawing/2014/main" id="{D838B4DD-B9C3-AE4B-AC9E-784D40D23CA1}"/>
              </a:ext>
            </a:extLst>
          </p:cNvPr>
          <p:cNvPicPr>
            <a:picLocks noChangeAspect="1"/>
          </p:cNvPicPr>
          <p:nvPr/>
        </p:nvPicPr>
        <p:blipFill>
          <a:blip r:embed="rId2"/>
          <a:stretch>
            <a:fillRect/>
          </a:stretch>
        </p:blipFill>
        <p:spPr>
          <a:xfrm>
            <a:off x="199465" y="1136326"/>
            <a:ext cx="4225051" cy="5411957"/>
          </a:xfrm>
          <a:prstGeom prst="rect">
            <a:avLst/>
          </a:prstGeom>
        </p:spPr>
      </p:pic>
      <p:sp>
        <p:nvSpPr>
          <p:cNvPr id="3" name="TextBox 2"/>
          <p:cNvSpPr txBox="1"/>
          <p:nvPr/>
        </p:nvSpPr>
        <p:spPr>
          <a:xfrm>
            <a:off x="4543425" y="1049231"/>
            <a:ext cx="4357688" cy="5586145"/>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“What, to the American slave, is your 4th of July? I answer: a day that reveals to him, more than all other days in the year, the gross injustice and cruelty to which he is the constant victim. To him, your celebration is a sham; your boasted liberty, an unholy license; your national greatness, swelling vanity; your sounds of rejoicing are empty and heartless; your denunciations of tyrants, brass fronted impudence; your shouts of liberty and equality, hollow mockery; your prayers and hymns, your sermons and thanksgivings, with all your religious parade, and solemnity, are, to him, mere bombast, fraud, deception, impiety, and hypocrisy — a thin veil to cover up crimes which would disgrace a nation of savages. There is not a nation on the earth guilty of practices, more</a:t>
            </a:r>
          </a:p>
          <a:p>
            <a:r>
              <a:rPr lang="en-US" sz="1700" dirty="0">
                <a:latin typeface="Calibri" panose="020F0502020204030204" pitchFamily="34" charset="0"/>
                <a:cs typeface="Calibri" panose="020F0502020204030204" pitchFamily="34" charset="0"/>
              </a:rPr>
              <a:t>shocking and bloody, than are the people of these United States, at this very hour”.</a:t>
            </a:r>
          </a:p>
          <a:p>
            <a:pPr algn="ctr"/>
            <a:r>
              <a:rPr lang="en-US" sz="1700" dirty="0">
                <a:latin typeface="Calibri" panose="020F0502020204030204" pitchFamily="34" charset="0"/>
                <a:cs typeface="Calibri" panose="020F0502020204030204" pitchFamily="34" charset="0"/>
              </a:rPr>
              <a:t>Fredrick Douglas 1852</a:t>
            </a:r>
          </a:p>
        </p:txBody>
      </p:sp>
    </p:spTree>
    <p:extLst>
      <p:ext uri="{BB962C8B-B14F-4D97-AF65-F5344CB8AC3E}">
        <p14:creationId xmlns:p14="http://schemas.microsoft.com/office/powerpoint/2010/main" val="1994432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E7134-6620-894C-9429-81B1475F2E98}"/>
              </a:ext>
            </a:extLst>
          </p:cNvPr>
          <p:cNvSpPr txBox="1"/>
          <p:nvPr/>
        </p:nvSpPr>
        <p:spPr>
          <a:xfrm>
            <a:off x="1946787" y="117987"/>
            <a:ext cx="5521763" cy="1169551"/>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cs typeface="Calibri" panose="020F0502020204030204" pitchFamily="34" charset="0"/>
              </a:rPr>
              <a:t>F. Douglas on the 4</a:t>
            </a:r>
            <a:r>
              <a:rPr lang="en-US" sz="2800" b="1" baseline="30000" dirty="0">
                <a:solidFill>
                  <a:srgbClr val="0070C0"/>
                </a:solidFill>
                <a:latin typeface="Calibri" panose="020F0502020204030204" pitchFamily="34" charset="0"/>
                <a:cs typeface="Calibri" panose="020F0502020204030204" pitchFamily="34" charset="0"/>
              </a:rPr>
              <a:t>th</a:t>
            </a:r>
            <a:r>
              <a:rPr lang="en-US" sz="2800" b="1" dirty="0">
                <a:solidFill>
                  <a:srgbClr val="0070C0"/>
                </a:solidFill>
                <a:latin typeface="Calibri" panose="020F0502020204030204" pitchFamily="34" charset="0"/>
                <a:cs typeface="Calibri" panose="020F0502020204030204" pitchFamily="34" charset="0"/>
              </a:rPr>
              <a:t> of July…and Black education…</a:t>
            </a:r>
          </a:p>
          <a:p>
            <a:pPr algn="ctr"/>
            <a:endParaRPr lang="en-US" dirty="0"/>
          </a:p>
        </p:txBody>
      </p:sp>
      <p:pic>
        <p:nvPicPr>
          <p:cNvPr id="2" name="Picture 1">
            <a:extLst>
              <a:ext uri="{FF2B5EF4-FFF2-40B4-BE49-F238E27FC236}">
                <a16:creationId xmlns:a16="http://schemas.microsoft.com/office/drawing/2014/main" id="{D838B4DD-B9C3-AE4B-AC9E-784D40D23CA1}"/>
              </a:ext>
            </a:extLst>
          </p:cNvPr>
          <p:cNvPicPr>
            <a:picLocks noChangeAspect="1"/>
          </p:cNvPicPr>
          <p:nvPr/>
        </p:nvPicPr>
        <p:blipFill>
          <a:blip r:embed="rId2"/>
          <a:stretch>
            <a:fillRect/>
          </a:stretch>
        </p:blipFill>
        <p:spPr>
          <a:xfrm>
            <a:off x="199465" y="1136326"/>
            <a:ext cx="4225051" cy="5411957"/>
          </a:xfrm>
          <a:prstGeom prst="rect">
            <a:avLst/>
          </a:prstGeom>
        </p:spPr>
      </p:pic>
      <p:sp>
        <p:nvSpPr>
          <p:cNvPr id="3" name="TextBox 2"/>
          <p:cNvSpPr txBox="1"/>
          <p:nvPr/>
        </p:nvSpPr>
        <p:spPr>
          <a:xfrm>
            <a:off x="4543425" y="1948883"/>
            <a:ext cx="4357688" cy="3539430"/>
          </a:xfrm>
          <a:prstGeom prst="rect">
            <a:avLst/>
          </a:prstGeom>
          <a:noFill/>
        </p:spPr>
        <p:txBody>
          <a:bodyPr wrap="square" rtlCol="0">
            <a:spAutoFit/>
          </a:bodyPr>
          <a:lstStyle/>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 the chat respond:</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What point is Fredrick Douglas trying to make with this statement?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Why make it like this?</a:t>
            </a:r>
          </a:p>
        </p:txBody>
      </p:sp>
    </p:spTree>
    <p:extLst>
      <p:ext uri="{BB962C8B-B14F-4D97-AF65-F5344CB8AC3E}">
        <p14:creationId xmlns:p14="http://schemas.microsoft.com/office/powerpoint/2010/main" val="3188878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E7134-6620-894C-9429-81B1475F2E98}"/>
              </a:ext>
            </a:extLst>
          </p:cNvPr>
          <p:cNvSpPr txBox="1"/>
          <p:nvPr/>
        </p:nvSpPr>
        <p:spPr>
          <a:xfrm>
            <a:off x="1946787" y="117987"/>
            <a:ext cx="5521763" cy="1169551"/>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cs typeface="Calibri" panose="020F0502020204030204" pitchFamily="34" charset="0"/>
              </a:rPr>
              <a:t>F. Douglas on the 4</a:t>
            </a:r>
            <a:r>
              <a:rPr lang="en-US" sz="2800" b="1" baseline="30000" dirty="0">
                <a:solidFill>
                  <a:srgbClr val="0070C0"/>
                </a:solidFill>
                <a:latin typeface="Calibri" panose="020F0502020204030204" pitchFamily="34" charset="0"/>
                <a:cs typeface="Calibri" panose="020F0502020204030204" pitchFamily="34" charset="0"/>
              </a:rPr>
              <a:t>th</a:t>
            </a:r>
            <a:r>
              <a:rPr lang="en-US" sz="2800" b="1" dirty="0">
                <a:solidFill>
                  <a:srgbClr val="0070C0"/>
                </a:solidFill>
                <a:latin typeface="Calibri" panose="020F0502020204030204" pitchFamily="34" charset="0"/>
                <a:cs typeface="Calibri" panose="020F0502020204030204" pitchFamily="34" charset="0"/>
              </a:rPr>
              <a:t> of July…and Black education…</a:t>
            </a:r>
          </a:p>
          <a:p>
            <a:pPr algn="ctr"/>
            <a:endParaRPr lang="en-US" dirty="0"/>
          </a:p>
        </p:txBody>
      </p:sp>
      <p:pic>
        <p:nvPicPr>
          <p:cNvPr id="1026" name="Picture 2" descr="11 Data Science Careers That Are Shaping the Fu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86" y="1125196"/>
            <a:ext cx="3936573" cy="4943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57688" y="1125196"/>
            <a:ext cx="4643437" cy="5262979"/>
          </a:xfrm>
          <a:prstGeom prst="rect">
            <a:avLst/>
          </a:prstGeom>
          <a:noFill/>
        </p:spPr>
        <p:txBody>
          <a:bodyPr wrap="square" rtlCol="0">
            <a:spAutoFit/>
          </a:bodyPr>
          <a:lstStyle/>
          <a:p>
            <a:r>
              <a:rPr lang="en-US" b="1" dirty="0"/>
              <a:t>Black students in the Condition of Education 2020</a:t>
            </a:r>
          </a:p>
          <a:p>
            <a:r>
              <a:rPr lang="en-US" dirty="0"/>
              <a:t>Millions of Black parents expect public schools to help their children to be better. Millions of Black students depend on public education to pursue their happiness. We tried hard to find a significant improvement for Black students in the Condition of Education 2020. Yet, what the data demonstrate is disappointing and discouraging.</a:t>
            </a:r>
          </a:p>
          <a:p>
            <a:endParaRPr lang="en-US" dirty="0"/>
          </a:p>
          <a:p>
            <a:pPr marL="285750" indent="-285750">
              <a:buFont typeface="Arial" panose="020B0604020202020204" pitchFamily="34" charset="0"/>
              <a:buChar char="•"/>
            </a:pPr>
            <a:r>
              <a:rPr lang="en-US" dirty="0"/>
              <a:t>The poverty rate is still the highest for Black students.</a:t>
            </a:r>
          </a:p>
          <a:p>
            <a:pPr marL="285750" indent="-285750">
              <a:buFont typeface="Arial" panose="020B0604020202020204" pitchFamily="34" charset="0"/>
              <a:buChar char="•"/>
            </a:pPr>
            <a:r>
              <a:rPr lang="en-US" dirty="0"/>
              <a:t>A lack of internet access at home has become a barrier for Black students to learn.</a:t>
            </a:r>
          </a:p>
          <a:p>
            <a:pPr marL="285750" indent="-285750">
              <a:buFont typeface="Arial" panose="020B0604020202020204" pitchFamily="34" charset="0"/>
              <a:buChar char="•"/>
            </a:pPr>
            <a:r>
              <a:rPr lang="en-US" dirty="0"/>
              <a:t>A high percentage of Black students attend high-poverty schools.</a:t>
            </a:r>
          </a:p>
          <a:p>
            <a:pPr marL="285750" indent="-285750">
              <a:buFont typeface="Arial" panose="020B0604020202020204" pitchFamily="34" charset="0"/>
              <a:buChar char="•"/>
            </a:pPr>
            <a:r>
              <a:rPr lang="en-US" dirty="0"/>
              <a:t>More Black students with disabilities receive services for emotional disturbances.</a:t>
            </a:r>
          </a:p>
          <a:p>
            <a:pPr marL="285750" indent="-285750">
              <a:buFont typeface="Arial" panose="020B0604020202020204" pitchFamily="34" charset="0"/>
              <a:buChar char="•"/>
            </a:pPr>
            <a:r>
              <a:rPr lang="en-US" dirty="0"/>
              <a:t>The disproportion between Black students and Black teachers has not been improved.</a:t>
            </a:r>
          </a:p>
          <a:p>
            <a:pPr marL="285750" indent="-285750">
              <a:buFont typeface="Arial" panose="020B0604020202020204" pitchFamily="34" charset="0"/>
              <a:buChar char="•"/>
            </a:pPr>
            <a:r>
              <a:rPr lang="en-US" dirty="0"/>
              <a:t>The achievement gap between Black and white students has not been closed.</a:t>
            </a:r>
          </a:p>
          <a:p>
            <a:pPr marL="285750" indent="-285750">
              <a:buFont typeface="Arial" panose="020B0604020202020204" pitchFamily="34" charset="0"/>
              <a:buChar char="•"/>
            </a:pPr>
            <a:r>
              <a:rPr lang="en-US" dirty="0"/>
              <a:t>School dropout rate keeps high among Black students.</a:t>
            </a:r>
          </a:p>
          <a:p>
            <a:pPr marL="285750" indent="-285750">
              <a:buFont typeface="Arial" panose="020B0604020202020204" pitchFamily="34" charset="0"/>
              <a:buChar char="•"/>
            </a:pPr>
            <a:r>
              <a:rPr lang="en-US" dirty="0"/>
              <a:t>Graduation rates and college enrollment rates remain low among Black students.</a:t>
            </a:r>
          </a:p>
        </p:txBody>
      </p:sp>
      <p:sp>
        <p:nvSpPr>
          <p:cNvPr id="3" name="TextBox 2"/>
          <p:cNvSpPr txBox="1"/>
          <p:nvPr/>
        </p:nvSpPr>
        <p:spPr>
          <a:xfrm>
            <a:off x="235915" y="6067425"/>
            <a:ext cx="4100513" cy="738664"/>
          </a:xfrm>
          <a:prstGeom prst="rect">
            <a:avLst/>
          </a:prstGeom>
          <a:noFill/>
        </p:spPr>
        <p:txBody>
          <a:bodyPr wrap="square" rtlCol="0">
            <a:spAutoFit/>
          </a:bodyPr>
          <a:lstStyle/>
          <a:p>
            <a:pPr algn="ctr"/>
            <a:r>
              <a:rPr lang="en-US" dirty="0">
                <a:hlinkClick r:id="rId3"/>
              </a:rPr>
              <a:t>https://nsba.org/-/media/NSBA/File/CPE-Black-Students-2020-Report-FINAL.pdf</a:t>
            </a:r>
            <a:endParaRPr lang="en-US" dirty="0"/>
          </a:p>
          <a:p>
            <a:pPr algn="ctr"/>
            <a:endParaRPr lang="en-US" dirty="0"/>
          </a:p>
        </p:txBody>
      </p:sp>
    </p:spTree>
    <p:extLst>
      <p:ext uri="{BB962C8B-B14F-4D97-AF65-F5344CB8AC3E}">
        <p14:creationId xmlns:p14="http://schemas.microsoft.com/office/powerpoint/2010/main" val="160890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E7134-6620-894C-9429-81B1475F2E98}"/>
              </a:ext>
            </a:extLst>
          </p:cNvPr>
          <p:cNvSpPr txBox="1"/>
          <p:nvPr/>
        </p:nvSpPr>
        <p:spPr>
          <a:xfrm>
            <a:off x="1946787" y="117987"/>
            <a:ext cx="5521763" cy="1169551"/>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cs typeface="Calibri" panose="020F0502020204030204" pitchFamily="34" charset="0"/>
              </a:rPr>
              <a:t>F. Douglas on the 4</a:t>
            </a:r>
            <a:r>
              <a:rPr lang="en-US" sz="2800" b="1" baseline="30000" dirty="0">
                <a:solidFill>
                  <a:srgbClr val="0070C0"/>
                </a:solidFill>
                <a:latin typeface="Calibri" panose="020F0502020204030204" pitchFamily="34" charset="0"/>
                <a:cs typeface="Calibri" panose="020F0502020204030204" pitchFamily="34" charset="0"/>
              </a:rPr>
              <a:t>th</a:t>
            </a:r>
            <a:r>
              <a:rPr lang="en-US" sz="2800" b="1" dirty="0">
                <a:solidFill>
                  <a:srgbClr val="0070C0"/>
                </a:solidFill>
                <a:latin typeface="Calibri" panose="020F0502020204030204" pitchFamily="34" charset="0"/>
                <a:cs typeface="Calibri" panose="020F0502020204030204" pitchFamily="34" charset="0"/>
              </a:rPr>
              <a:t> of July…and Black education…</a:t>
            </a:r>
          </a:p>
          <a:p>
            <a:pPr algn="ctr"/>
            <a:endParaRPr lang="en-US" dirty="0"/>
          </a:p>
        </p:txBody>
      </p:sp>
      <p:pic>
        <p:nvPicPr>
          <p:cNvPr id="3" name="Picture 2">
            <a:extLst>
              <a:ext uri="{FF2B5EF4-FFF2-40B4-BE49-F238E27FC236}">
                <a16:creationId xmlns:a16="http://schemas.microsoft.com/office/drawing/2014/main" id="{D838B4DD-B9C3-AE4B-AC9E-784D40D23CA1}"/>
              </a:ext>
            </a:extLst>
          </p:cNvPr>
          <p:cNvPicPr>
            <a:picLocks noChangeAspect="1"/>
          </p:cNvPicPr>
          <p:nvPr/>
        </p:nvPicPr>
        <p:blipFill>
          <a:blip r:embed="rId2"/>
          <a:stretch>
            <a:fillRect/>
          </a:stretch>
        </p:blipFill>
        <p:spPr>
          <a:xfrm>
            <a:off x="199465" y="1136326"/>
            <a:ext cx="4225051" cy="5411957"/>
          </a:xfrm>
          <a:prstGeom prst="rect">
            <a:avLst/>
          </a:prstGeom>
        </p:spPr>
      </p:pic>
      <p:sp>
        <p:nvSpPr>
          <p:cNvPr id="2" name="TextBox 1"/>
          <p:cNvSpPr txBox="1"/>
          <p:nvPr/>
        </p:nvSpPr>
        <p:spPr>
          <a:xfrm>
            <a:off x="4572000" y="1049231"/>
            <a:ext cx="4357687" cy="5424562"/>
          </a:xfrm>
          <a:prstGeom prst="rect">
            <a:avLst/>
          </a:prstGeom>
          <a:noFill/>
        </p:spPr>
        <p:txBody>
          <a:bodyPr wrap="square" rtlCol="0">
            <a:spAutoFit/>
          </a:bodyPr>
          <a:lstStyle/>
          <a:p>
            <a:r>
              <a:rPr lang="en-US" sz="1650" dirty="0">
                <a:latin typeface="Calibri" panose="020F0502020204030204" pitchFamily="34" charset="0"/>
                <a:cs typeface="Calibri" panose="020F0502020204030204" pitchFamily="34" charset="0"/>
              </a:rPr>
              <a:t>What, to the Black student, is our education system? I answer: a system that reveals to them, more than all other systems, the gross injustice and cruelty to which they are the constant victims. To them (Black students) our celebration is a sham; our boasted education, and unholy license; our schooling greatness, swelling vanity; our sounds of rejoicing are empty and heartless; our denunciation of ignorance, brass fronted impudence; our shouts of liberty &amp; equality through education, hollow mockery; our well wishes, and hymns, our lectures and assignments, with all our academic parade, and solemnity, are, to them, mere bombast, fraud, deception, impiety, and hypocrisy – a thin veil to cover up educational crimes. There are few “developed” place on the earth guilty of practice, more shocking, and hypocritical, than are the educational system of the United States at this very hour.</a:t>
            </a:r>
          </a:p>
          <a:p>
            <a:pPr algn="ctr"/>
            <a:r>
              <a:rPr lang="en-US" sz="1650" dirty="0">
                <a:latin typeface="Calibri" panose="020F0502020204030204" pitchFamily="34" charset="0"/>
                <a:cs typeface="Calibri" panose="020F0502020204030204" pitchFamily="34" charset="0"/>
              </a:rPr>
              <a:t>Adapted by: </a:t>
            </a:r>
            <a:r>
              <a:rPr lang="en-US" sz="1650" dirty="0" err="1">
                <a:latin typeface="Calibri" panose="020F0502020204030204" pitchFamily="34" charset="0"/>
                <a:cs typeface="Calibri" panose="020F0502020204030204" pitchFamily="34" charset="0"/>
              </a:rPr>
              <a:t>william</a:t>
            </a:r>
            <a:r>
              <a:rPr lang="en-US" sz="1650" dirty="0">
                <a:latin typeface="Calibri" panose="020F0502020204030204" pitchFamily="34" charset="0"/>
                <a:cs typeface="Calibri" panose="020F0502020204030204" pitchFamily="34" charset="0"/>
              </a:rPr>
              <a:t> </a:t>
            </a:r>
            <a:r>
              <a:rPr lang="en-US" sz="1650" dirty="0" err="1">
                <a:latin typeface="Calibri" panose="020F0502020204030204" pitchFamily="34" charset="0"/>
                <a:cs typeface="Calibri" panose="020F0502020204030204" pitchFamily="34" charset="0"/>
              </a:rPr>
              <a:t>anderson</a:t>
            </a:r>
            <a:endParaRPr lang="en-US" sz="16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75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E7134-6620-894C-9429-81B1475F2E98}"/>
              </a:ext>
            </a:extLst>
          </p:cNvPr>
          <p:cNvSpPr txBox="1"/>
          <p:nvPr/>
        </p:nvSpPr>
        <p:spPr>
          <a:xfrm>
            <a:off x="1946787" y="117987"/>
            <a:ext cx="5521763" cy="1169551"/>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cs typeface="Calibri" panose="020F0502020204030204" pitchFamily="34" charset="0"/>
              </a:rPr>
              <a:t>F. Douglas on the 4</a:t>
            </a:r>
            <a:r>
              <a:rPr lang="en-US" sz="2800" b="1" baseline="30000" dirty="0">
                <a:solidFill>
                  <a:srgbClr val="0070C0"/>
                </a:solidFill>
                <a:latin typeface="Calibri" panose="020F0502020204030204" pitchFamily="34" charset="0"/>
                <a:cs typeface="Calibri" panose="020F0502020204030204" pitchFamily="34" charset="0"/>
              </a:rPr>
              <a:t>th</a:t>
            </a:r>
            <a:r>
              <a:rPr lang="en-US" sz="2800" b="1" dirty="0">
                <a:solidFill>
                  <a:srgbClr val="0070C0"/>
                </a:solidFill>
                <a:latin typeface="Calibri" panose="020F0502020204030204" pitchFamily="34" charset="0"/>
                <a:cs typeface="Calibri" panose="020F0502020204030204" pitchFamily="34" charset="0"/>
              </a:rPr>
              <a:t> of July…and Black education…</a:t>
            </a:r>
          </a:p>
          <a:p>
            <a:pPr algn="ctr"/>
            <a:endParaRPr lang="en-US" dirty="0"/>
          </a:p>
        </p:txBody>
      </p:sp>
      <p:pic>
        <p:nvPicPr>
          <p:cNvPr id="3" name="Picture 2">
            <a:extLst>
              <a:ext uri="{FF2B5EF4-FFF2-40B4-BE49-F238E27FC236}">
                <a16:creationId xmlns:a16="http://schemas.microsoft.com/office/drawing/2014/main" id="{D838B4DD-B9C3-AE4B-AC9E-784D40D23CA1}"/>
              </a:ext>
            </a:extLst>
          </p:cNvPr>
          <p:cNvPicPr>
            <a:picLocks noChangeAspect="1"/>
          </p:cNvPicPr>
          <p:nvPr/>
        </p:nvPicPr>
        <p:blipFill>
          <a:blip r:embed="rId2"/>
          <a:stretch>
            <a:fillRect/>
          </a:stretch>
        </p:blipFill>
        <p:spPr>
          <a:xfrm>
            <a:off x="199465" y="1136326"/>
            <a:ext cx="4225051" cy="5411957"/>
          </a:xfrm>
          <a:prstGeom prst="rect">
            <a:avLst/>
          </a:prstGeom>
        </p:spPr>
      </p:pic>
      <p:sp>
        <p:nvSpPr>
          <p:cNvPr id="2" name="TextBox 1"/>
          <p:cNvSpPr txBox="1"/>
          <p:nvPr/>
        </p:nvSpPr>
        <p:spPr>
          <a:xfrm>
            <a:off x="4542503" y="1136326"/>
            <a:ext cx="4357687" cy="5170646"/>
          </a:xfrm>
          <a:prstGeom prst="rect">
            <a:avLst/>
          </a:prstGeom>
          <a:noFill/>
        </p:spPr>
        <p:txBody>
          <a:bodyPr wrap="square" rtlCol="0">
            <a:spAutoFit/>
          </a:bodyPr>
          <a:lstStyle/>
          <a:p>
            <a:r>
              <a:rPr lang="en-US" sz="3000" dirty="0">
                <a:latin typeface="Calibri" panose="020F0502020204030204" pitchFamily="34" charset="0"/>
                <a:cs typeface="Calibri" panose="020F0502020204030204" pitchFamily="34" charset="0"/>
              </a:rPr>
              <a:t>In the Chat Respond:</a:t>
            </a:r>
          </a:p>
          <a:p>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Excluding the individual effort of many… as an education system, does the previous statement have merit given the educational outcomes we have seen and continue to see for Black children? Why or why not?</a:t>
            </a:r>
          </a:p>
        </p:txBody>
      </p:sp>
    </p:spTree>
    <p:extLst>
      <p:ext uri="{BB962C8B-B14F-4D97-AF65-F5344CB8AC3E}">
        <p14:creationId xmlns:p14="http://schemas.microsoft.com/office/powerpoint/2010/main" val="2276965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00224" y="0"/>
            <a:ext cx="5614987" cy="556259"/>
          </a:xfrm>
        </p:spPr>
        <p:txBody>
          <a:bodyPr/>
          <a:lstStyle/>
          <a:p>
            <a:pPr marL="114300" indent="0" algn="ctr">
              <a:buNone/>
            </a:pPr>
            <a:r>
              <a:rPr lang="en-US" sz="2400" b="1" dirty="0">
                <a:solidFill>
                  <a:srgbClr val="0070C0"/>
                </a:solidFill>
              </a:rPr>
              <a:t>Are narrow visions/definitions of Black success making Black students unsuccessful</a:t>
            </a:r>
          </a:p>
        </p:txBody>
      </p:sp>
      <p:pic>
        <p:nvPicPr>
          <p:cNvPr id="2050" name="Picture 2" descr="Deciding When to See a Doctor - familydoctor.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76" y="1271588"/>
            <a:ext cx="2401124" cy="16003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ob Choices in the Legal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76" y="2858211"/>
            <a:ext cx="2297014" cy="14138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458,429 Nurse Stock Photos, Pictures &amp;amp; Royalty-Free Images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484" y="1240764"/>
            <a:ext cx="2400538" cy="16003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42076" y="4272050"/>
            <a:ext cx="2297014" cy="1719894"/>
          </a:xfrm>
          <a:prstGeom prst="rect">
            <a:avLst/>
          </a:prstGeom>
        </p:spPr>
      </p:pic>
      <p:pic>
        <p:nvPicPr>
          <p:cNvPr id="4" name="Picture 3"/>
          <p:cNvPicPr>
            <a:picLocks noChangeAspect="1"/>
          </p:cNvPicPr>
          <p:nvPr/>
        </p:nvPicPr>
        <p:blipFill>
          <a:blip r:embed="rId6"/>
          <a:stretch>
            <a:fillRect/>
          </a:stretch>
        </p:blipFill>
        <p:spPr>
          <a:xfrm>
            <a:off x="5688306" y="1271588"/>
            <a:ext cx="2845084" cy="1600359"/>
          </a:xfrm>
          <a:prstGeom prst="rect">
            <a:avLst/>
          </a:prstGeom>
        </p:spPr>
      </p:pic>
      <p:pic>
        <p:nvPicPr>
          <p:cNvPr id="5" name="Picture 4"/>
          <p:cNvPicPr>
            <a:picLocks noChangeAspect="1"/>
          </p:cNvPicPr>
          <p:nvPr/>
        </p:nvPicPr>
        <p:blipFill>
          <a:blip r:embed="rId7"/>
          <a:stretch>
            <a:fillRect/>
          </a:stretch>
        </p:blipFill>
        <p:spPr>
          <a:xfrm>
            <a:off x="3015484" y="2841123"/>
            <a:ext cx="2400538" cy="1602290"/>
          </a:xfrm>
          <a:prstGeom prst="rect">
            <a:avLst/>
          </a:prstGeom>
        </p:spPr>
      </p:pic>
      <p:pic>
        <p:nvPicPr>
          <p:cNvPr id="6" name="Picture 5"/>
          <p:cNvPicPr>
            <a:picLocks noChangeAspect="1"/>
          </p:cNvPicPr>
          <p:nvPr/>
        </p:nvPicPr>
        <p:blipFill>
          <a:blip r:embed="rId8"/>
          <a:stretch>
            <a:fillRect/>
          </a:stretch>
        </p:blipFill>
        <p:spPr>
          <a:xfrm>
            <a:off x="5688306" y="2841123"/>
            <a:ext cx="2845084" cy="1554692"/>
          </a:xfrm>
          <a:prstGeom prst="rect">
            <a:avLst/>
          </a:prstGeom>
        </p:spPr>
      </p:pic>
      <p:pic>
        <p:nvPicPr>
          <p:cNvPr id="7" name="Picture 6"/>
          <p:cNvPicPr>
            <a:picLocks noChangeAspect="1"/>
          </p:cNvPicPr>
          <p:nvPr/>
        </p:nvPicPr>
        <p:blipFill>
          <a:blip r:embed="rId9"/>
          <a:stretch>
            <a:fillRect/>
          </a:stretch>
        </p:blipFill>
        <p:spPr>
          <a:xfrm>
            <a:off x="2635154" y="4275586"/>
            <a:ext cx="1470468" cy="1861092"/>
          </a:xfrm>
          <a:prstGeom prst="rect">
            <a:avLst/>
          </a:prstGeom>
        </p:spPr>
      </p:pic>
      <p:pic>
        <p:nvPicPr>
          <p:cNvPr id="8" name="Picture 7"/>
          <p:cNvPicPr>
            <a:picLocks noChangeAspect="1"/>
          </p:cNvPicPr>
          <p:nvPr/>
        </p:nvPicPr>
        <p:blipFill>
          <a:blip r:embed="rId10"/>
          <a:stretch>
            <a:fillRect/>
          </a:stretch>
        </p:blipFill>
        <p:spPr>
          <a:xfrm>
            <a:off x="4105622" y="4272050"/>
            <a:ext cx="2530037" cy="1864628"/>
          </a:xfrm>
          <a:prstGeom prst="rect">
            <a:avLst/>
          </a:prstGeom>
        </p:spPr>
      </p:pic>
      <p:pic>
        <p:nvPicPr>
          <p:cNvPr id="9" name="Picture 8"/>
          <p:cNvPicPr>
            <a:picLocks noChangeAspect="1"/>
          </p:cNvPicPr>
          <p:nvPr/>
        </p:nvPicPr>
        <p:blipFill>
          <a:blip r:embed="rId11"/>
          <a:stretch>
            <a:fillRect/>
          </a:stretch>
        </p:blipFill>
        <p:spPr>
          <a:xfrm>
            <a:off x="6635659" y="4272050"/>
            <a:ext cx="1987579" cy="2329194"/>
          </a:xfrm>
          <a:prstGeom prst="rect">
            <a:avLst/>
          </a:prstGeom>
        </p:spPr>
      </p:pic>
    </p:spTree>
    <p:extLst>
      <p:ext uri="{BB962C8B-B14F-4D97-AF65-F5344CB8AC3E}">
        <p14:creationId xmlns:p14="http://schemas.microsoft.com/office/powerpoint/2010/main" val="28359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additive="base">
                                        <p:cTn id="12" dur="500" fill="hold"/>
                                        <p:tgtEl>
                                          <p:spTgt spid="2056"/>
                                        </p:tgtEl>
                                        <p:attrNameLst>
                                          <p:attrName>ppt_x</p:attrName>
                                        </p:attrNameLst>
                                      </p:cBhvr>
                                      <p:tavLst>
                                        <p:tav tm="0">
                                          <p:val>
                                            <p:strVal val="#ppt_x"/>
                                          </p:val>
                                        </p:tav>
                                        <p:tav tm="100000">
                                          <p:val>
                                            <p:strVal val="#ppt_x"/>
                                          </p:val>
                                        </p:tav>
                                      </p:tavLst>
                                    </p:anim>
                                    <p:anim calcmode="lin" valueType="num">
                                      <p:cBhvr additive="base">
                                        <p:cTn id="13"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p:tgtEl>
                                          <p:spTgt spid="2054"/>
                                        </p:tgtEl>
                                        <p:attrNameLst>
                                          <p:attrName>ppt_y</p:attrName>
                                        </p:attrNameLst>
                                      </p:cBhvr>
                                      <p:tavLst>
                                        <p:tav tm="0">
                                          <p:val>
                                            <p:strVal val="#ppt_y+#ppt_h*1.125000"/>
                                          </p:val>
                                        </p:tav>
                                        <p:tav tm="100000">
                                          <p:val>
                                            <p:strVal val="#ppt_y"/>
                                          </p:val>
                                        </p:tav>
                                      </p:tavLst>
                                    </p:anim>
                                    <p:animEffect transition="in" filter="wipe(up)">
                                      <p:cBhvr>
                                        <p:cTn id="19" dur="500"/>
                                        <p:tgtEl>
                                          <p:spTgt spid="205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p:tgtEl>
                                          <p:spTgt spid="2"/>
                                        </p:tgtEl>
                                        <p:attrNameLst>
                                          <p:attrName>ppt_y</p:attrName>
                                        </p:attrNameLst>
                                      </p:cBhvr>
                                      <p:tavLst>
                                        <p:tav tm="0">
                                          <p:val>
                                            <p:strVal val="#ppt_y+#ppt_h*1.125000"/>
                                          </p:val>
                                        </p:tav>
                                        <p:tav tm="100000">
                                          <p:val>
                                            <p:strVal val="#ppt_y"/>
                                          </p:val>
                                        </p:tav>
                                      </p:tavLst>
                                    </p:anim>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00224" y="0"/>
            <a:ext cx="5614987" cy="556259"/>
          </a:xfrm>
        </p:spPr>
        <p:txBody>
          <a:bodyPr/>
          <a:lstStyle/>
          <a:p>
            <a:pPr marL="114300" indent="0" algn="ctr">
              <a:buNone/>
            </a:pPr>
            <a:r>
              <a:rPr lang="en-US" sz="2400" b="1" dirty="0">
                <a:solidFill>
                  <a:srgbClr val="0070C0"/>
                </a:solidFill>
              </a:rPr>
              <a:t>Are narrow visions/definitions of Black success making Black students unsuccessful</a:t>
            </a:r>
          </a:p>
        </p:txBody>
      </p:sp>
      <p:pic>
        <p:nvPicPr>
          <p:cNvPr id="4" name="Picture 3"/>
          <p:cNvPicPr>
            <a:picLocks noChangeAspect="1"/>
          </p:cNvPicPr>
          <p:nvPr/>
        </p:nvPicPr>
        <p:blipFill>
          <a:blip r:embed="rId2"/>
          <a:stretch>
            <a:fillRect/>
          </a:stretch>
        </p:blipFill>
        <p:spPr>
          <a:xfrm>
            <a:off x="295427" y="1171575"/>
            <a:ext cx="2138516" cy="1928813"/>
          </a:xfrm>
          <a:prstGeom prst="rect">
            <a:avLst/>
          </a:prstGeom>
        </p:spPr>
      </p:pic>
      <p:pic>
        <p:nvPicPr>
          <p:cNvPr id="5" name="Picture 4"/>
          <p:cNvPicPr>
            <a:picLocks noChangeAspect="1"/>
          </p:cNvPicPr>
          <p:nvPr/>
        </p:nvPicPr>
        <p:blipFill>
          <a:blip r:embed="rId3"/>
          <a:stretch>
            <a:fillRect/>
          </a:stretch>
        </p:blipFill>
        <p:spPr>
          <a:xfrm>
            <a:off x="2433944" y="1171575"/>
            <a:ext cx="2752420" cy="1928813"/>
          </a:xfrm>
          <a:prstGeom prst="rect">
            <a:avLst/>
          </a:prstGeom>
        </p:spPr>
      </p:pic>
      <p:pic>
        <p:nvPicPr>
          <p:cNvPr id="6" name="Picture 5"/>
          <p:cNvPicPr>
            <a:picLocks noChangeAspect="1"/>
          </p:cNvPicPr>
          <p:nvPr/>
        </p:nvPicPr>
        <p:blipFill>
          <a:blip r:embed="rId4"/>
          <a:stretch>
            <a:fillRect/>
          </a:stretch>
        </p:blipFill>
        <p:spPr>
          <a:xfrm>
            <a:off x="295427" y="3100388"/>
            <a:ext cx="2676373" cy="1965246"/>
          </a:xfrm>
          <a:prstGeom prst="rect">
            <a:avLst/>
          </a:prstGeom>
        </p:spPr>
      </p:pic>
      <p:pic>
        <p:nvPicPr>
          <p:cNvPr id="7" name="Picture 6"/>
          <p:cNvPicPr>
            <a:picLocks noChangeAspect="1"/>
          </p:cNvPicPr>
          <p:nvPr/>
        </p:nvPicPr>
        <p:blipFill>
          <a:blip r:embed="rId5"/>
          <a:stretch>
            <a:fillRect/>
          </a:stretch>
        </p:blipFill>
        <p:spPr>
          <a:xfrm>
            <a:off x="2847530" y="3023923"/>
            <a:ext cx="1782366" cy="2376488"/>
          </a:xfrm>
          <a:prstGeom prst="rect">
            <a:avLst/>
          </a:prstGeom>
        </p:spPr>
      </p:pic>
      <p:pic>
        <p:nvPicPr>
          <p:cNvPr id="8" name="Picture 7"/>
          <p:cNvPicPr>
            <a:picLocks noChangeAspect="1"/>
          </p:cNvPicPr>
          <p:nvPr/>
        </p:nvPicPr>
        <p:blipFill>
          <a:blip r:embed="rId6"/>
          <a:stretch>
            <a:fillRect/>
          </a:stretch>
        </p:blipFill>
        <p:spPr>
          <a:xfrm>
            <a:off x="295427" y="4690588"/>
            <a:ext cx="2543174" cy="1907857"/>
          </a:xfrm>
          <a:prstGeom prst="rect">
            <a:avLst/>
          </a:prstGeom>
        </p:spPr>
      </p:pic>
      <p:pic>
        <p:nvPicPr>
          <p:cNvPr id="9" name="Picture 8"/>
          <p:cNvPicPr>
            <a:picLocks noChangeAspect="1"/>
          </p:cNvPicPr>
          <p:nvPr/>
        </p:nvPicPr>
        <p:blipFill>
          <a:blip r:embed="rId7"/>
          <a:stretch>
            <a:fillRect/>
          </a:stretch>
        </p:blipFill>
        <p:spPr>
          <a:xfrm>
            <a:off x="5110316" y="1207503"/>
            <a:ext cx="1876272" cy="2508201"/>
          </a:xfrm>
          <a:prstGeom prst="rect">
            <a:avLst/>
          </a:prstGeom>
        </p:spPr>
      </p:pic>
      <p:pic>
        <p:nvPicPr>
          <p:cNvPr id="10" name="Picture 9"/>
          <p:cNvPicPr>
            <a:picLocks noChangeAspect="1"/>
          </p:cNvPicPr>
          <p:nvPr/>
        </p:nvPicPr>
        <p:blipFill>
          <a:blip r:embed="rId8"/>
          <a:stretch>
            <a:fillRect/>
          </a:stretch>
        </p:blipFill>
        <p:spPr>
          <a:xfrm>
            <a:off x="4497771" y="3100388"/>
            <a:ext cx="2183248" cy="1786412"/>
          </a:xfrm>
          <a:prstGeom prst="rect">
            <a:avLst/>
          </a:prstGeom>
        </p:spPr>
      </p:pic>
      <p:pic>
        <p:nvPicPr>
          <p:cNvPr id="11" name="Picture 10"/>
          <p:cNvPicPr>
            <a:picLocks noChangeAspect="1"/>
          </p:cNvPicPr>
          <p:nvPr/>
        </p:nvPicPr>
        <p:blipFill>
          <a:blip r:embed="rId9"/>
          <a:stretch>
            <a:fillRect/>
          </a:stretch>
        </p:blipFill>
        <p:spPr>
          <a:xfrm>
            <a:off x="2823853" y="4886800"/>
            <a:ext cx="2362511" cy="1982017"/>
          </a:xfrm>
          <a:prstGeom prst="rect">
            <a:avLst/>
          </a:prstGeom>
        </p:spPr>
      </p:pic>
      <p:pic>
        <p:nvPicPr>
          <p:cNvPr id="12" name="Picture 11"/>
          <p:cNvPicPr>
            <a:picLocks noChangeAspect="1"/>
          </p:cNvPicPr>
          <p:nvPr/>
        </p:nvPicPr>
        <p:blipFill>
          <a:blip r:embed="rId10"/>
          <a:stretch>
            <a:fillRect/>
          </a:stretch>
        </p:blipFill>
        <p:spPr>
          <a:xfrm>
            <a:off x="6859513" y="1328980"/>
            <a:ext cx="2006446" cy="2422652"/>
          </a:xfrm>
          <a:prstGeom prst="rect">
            <a:avLst/>
          </a:prstGeom>
        </p:spPr>
      </p:pic>
      <p:pic>
        <p:nvPicPr>
          <p:cNvPr id="13" name="Picture 12"/>
          <p:cNvPicPr>
            <a:picLocks noChangeAspect="1"/>
          </p:cNvPicPr>
          <p:nvPr/>
        </p:nvPicPr>
        <p:blipFill>
          <a:blip r:embed="rId11"/>
          <a:stretch>
            <a:fillRect/>
          </a:stretch>
        </p:blipFill>
        <p:spPr>
          <a:xfrm>
            <a:off x="7175405" y="3751631"/>
            <a:ext cx="1869048" cy="2309955"/>
          </a:xfrm>
          <a:prstGeom prst="rect">
            <a:avLst/>
          </a:prstGeom>
        </p:spPr>
      </p:pic>
      <p:pic>
        <p:nvPicPr>
          <p:cNvPr id="14" name="Picture 13"/>
          <p:cNvPicPr>
            <a:picLocks noChangeAspect="1"/>
          </p:cNvPicPr>
          <p:nvPr/>
        </p:nvPicPr>
        <p:blipFill>
          <a:blip r:embed="rId12"/>
          <a:stretch>
            <a:fillRect/>
          </a:stretch>
        </p:blipFill>
        <p:spPr>
          <a:xfrm>
            <a:off x="5028001" y="4577888"/>
            <a:ext cx="2290929" cy="2290929"/>
          </a:xfrm>
          <a:prstGeom prst="rect">
            <a:avLst/>
          </a:prstGeom>
        </p:spPr>
      </p:pic>
    </p:spTree>
    <p:extLst>
      <p:ext uri="{BB962C8B-B14F-4D97-AF65-F5344CB8AC3E}">
        <p14:creationId xmlns:p14="http://schemas.microsoft.com/office/powerpoint/2010/main" val="34573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p:tgtEl>
                                          <p:spTgt spid="8"/>
                                        </p:tgtEl>
                                        <p:attrNameLst>
                                          <p:attrName>ppt_y</p:attrName>
                                        </p:attrNameLst>
                                      </p:cBhvr>
                                      <p:tavLst>
                                        <p:tav tm="0">
                                          <p:val>
                                            <p:strVal val="#ppt_y+#ppt_h*1.125000"/>
                                          </p:val>
                                        </p:tav>
                                        <p:tav tm="100000">
                                          <p:val>
                                            <p:strVal val="#ppt_y"/>
                                          </p:val>
                                        </p:tav>
                                      </p:tavLst>
                                    </p:anim>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2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randombar(horizontal)">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261" y="-14288"/>
            <a:ext cx="5100639" cy="1200329"/>
          </a:xfrm>
          <a:prstGeom prst="rect">
            <a:avLst/>
          </a:prstGeom>
          <a:noFill/>
        </p:spPr>
        <p:txBody>
          <a:bodyPr wrap="square" rtlCol="0">
            <a:spAutoFit/>
          </a:bodyPr>
          <a:lstStyle/>
          <a:p>
            <a:pPr algn="ctr"/>
            <a:r>
              <a:rPr lang="en-US" sz="2400" b="1" dirty="0">
                <a:solidFill>
                  <a:srgbClr val="0070C0"/>
                </a:solidFill>
                <a:latin typeface="Calibri" panose="020F0502020204030204" pitchFamily="34" charset="0"/>
                <a:cs typeface="Calibri" panose="020F0502020204030204" pitchFamily="34" charset="0"/>
              </a:rPr>
              <a:t>Finding the Success around us…Helping student to co-author/create what success is to them</a:t>
            </a:r>
          </a:p>
        </p:txBody>
      </p:sp>
      <p:sp>
        <p:nvSpPr>
          <p:cNvPr id="6" name="TextBox 5"/>
          <p:cNvSpPr txBox="1"/>
          <p:nvPr/>
        </p:nvSpPr>
        <p:spPr>
          <a:xfrm>
            <a:off x="4529139" y="1385889"/>
            <a:ext cx="4264818" cy="5247590"/>
          </a:xfrm>
          <a:prstGeom prst="rect">
            <a:avLst/>
          </a:prstGeom>
          <a:noFill/>
        </p:spPr>
        <p:txBody>
          <a:bodyPr wrap="square" rtlCol="0">
            <a:spAutoFit/>
          </a:bodyPr>
          <a:lstStyle/>
          <a:p>
            <a:pPr algn="ctr"/>
            <a:r>
              <a:rPr lang="en-US" sz="1800" b="1" dirty="0">
                <a:solidFill>
                  <a:srgbClr val="0070C0"/>
                </a:solidFill>
                <a:latin typeface="Calibri" panose="020F0502020204030204" pitchFamily="34" charset="0"/>
                <a:cs typeface="Calibri" panose="020F0502020204030204" pitchFamily="34" charset="0"/>
              </a:rPr>
              <a:t>Co-Authoring Success</a:t>
            </a:r>
          </a:p>
          <a:p>
            <a:r>
              <a:rPr lang="en-US" sz="1600" b="1" dirty="0"/>
              <a:t>Step 1</a:t>
            </a:r>
            <a:r>
              <a:rPr lang="en-US" sz="1600" dirty="0"/>
              <a:t>:</a:t>
            </a:r>
          </a:p>
          <a:p>
            <a:pPr marL="285750" indent="-285750">
              <a:buFont typeface="Arial" panose="020B0604020202020204" pitchFamily="34" charset="0"/>
              <a:buChar char="•"/>
            </a:pPr>
            <a:r>
              <a:rPr lang="en-US" sz="1600" dirty="0"/>
              <a:t>Creating space to “do thing with NOT to Students</a:t>
            </a:r>
          </a:p>
          <a:p>
            <a:pPr marL="285750" indent="-285750">
              <a:buFont typeface="Arial" panose="020B0604020202020204" pitchFamily="34" charset="0"/>
              <a:buChar char="•"/>
            </a:pPr>
            <a:r>
              <a:rPr lang="en-US" sz="1600" dirty="0"/>
              <a:t>Ending Banking Models to education </a:t>
            </a:r>
            <a:r>
              <a:rPr lang="en-US" sz="1500" dirty="0"/>
              <a:t>(Freire: Pedagogy of the Oppressed Ch. 2)</a:t>
            </a:r>
          </a:p>
          <a:p>
            <a:pPr marL="285750" indent="-285750">
              <a:buFont typeface="Arial" panose="020B0604020202020204" pitchFamily="34" charset="0"/>
              <a:buChar char="•"/>
            </a:pPr>
            <a:endParaRPr lang="en-US" sz="1600" dirty="0"/>
          </a:p>
          <a:p>
            <a:r>
              <a:rPr lang="en-US" sz="1600" b="1" dirty="0"/>
              <a:t>Step 2:</a:t>
            </a:r>
          </a:p>
          <a:p>
            <a:pPr marL="285750" indent="-285750">
              <a:buFont typeface="Arial" panose="020B0604020202020204" pitchFamily="34" charset="0"/>
              <a:buChar char="•"/>
            </a:pPr>
            <a:r>
              <a:rPr lang="en-US" sz="1600" dirty="0"/>
              <a:t>Find out what it is students “Want”</a:t>
            </a:r>
          </a:p>
          <a:p>
            <a:pPr marL="285750" indent="-285750">
              <a:buFont typeface="Arial" panose="020B0604020202020204" pitchFamily="34" charset="0"/>
              <a:buChar char="•"/>
            </a:pPr>
            <a:r>
              <a:rPr lang="en-US" sz="1600" dirty="0"/>
              <a:t>Help students develop their “Why”</a:t>
            </a:r>
          </a:p>
          <a:p>
            <a:pPr marL="285750" indent="-285750">
              <a:buFont typeface="Arial" panose="020B0604020202020204" pitchFamily="34" charset="0"/>
              <a:buChar char="•"/>
            </a:pPr>
            <a:r>
              <a:rPr lang="en-US" sz="1600" dirty="0"/>
              <a:t>Begin thinking about the “How” (step by step) starting with TODAY</a:t>
            </a:r>
          </a:p>
          <a:p>
            <a:pPr marL="285750" indent="-285750">
              <a:buFont typeface="Arial" panose="020B0604020202020204" pitchFamily="34" charset="0"/>
              <a:buChar char="•"/>
            </a:pPr>
            <a:endParaRPr lang="en-US" sz="1600" dirty="0"/>
          </a:p>
          <a:p>
            <a:r>
              <a:rPr lang="en-US" sz="1600" b="1" dirty="0"/>
              <a:t>Step 3:</a:t>
            </a:r>
          </a:p>
          <a:p>
            <a:pPr marL="285750" indent="-285750">
              <a:buFont typeface="Arial" panose="020B0604020202020204" pitchFamily="34" charset="0"/>
              <a:buChar char="•"/>
            </a:pPr>
            <a:r>
              <a:rPr lang="en-US" sz="1600" dirty="0"/>
              <a:t>Modeling the way</a:t>
            </a:r>
          </a:p>
          <a:p>
            <a:pPr marL="285750" indent="-285750">
              <a:buFont typeface="Arial" panose="020B0604020202020204" pitchFamily="34" charset="0"/>
              <a:buChar char="•"/>
            </a:pPr>
            <a:r>
              <a:rPr lang="en-US" sz="1600" dirty="0"/>
              <a:t>Providing a “North Star”</a:t>
            </a:r>
          </a:p>
          <a:p>
            <a:pPr marL="285750" indent="-285750">
              <a:buFont typeface="Arial" panose="020B0604020202020204" pitchFamily="34" charset="0"/>
              <a:buChar char="•"/>
            </a:pPr>
            <a:r>
              <a:rPr lang="en-US" sz="1600" dirty="0"/>
              <a:t>Celebrate the success</a:t>
            </a:r>
          </a:p>
          <a:p>
            <a:pPr marL="285750" indent="-285750">
              <a:buFont typeface="Arial" panose="020B0604020202020204" pitchFamily="34" charset="0"/>
              <a:buChar char="•"/>
            </a:pPr>
            <a:endParaRPr lang="en-US" sz="1600" dirty="0"/>
          </a:p>
          <a:p>
            <a:r>
              <a:rPr lang="en-US" sz="1600" b="1" dirty="0"/>
              <a:t>Step 4:</a:t>
            </a:r>
          </a:p>
          <a:p>
            <a:pPr marL="285750" indent="-285750">
              <a:buFont typeface="Arial" panose="020B0604020202020204" pitchFamily="34" charset="0"/>
              <a:buChar char="•"/>
            </a:pPr>
            <a:r>
              <a:rPr lang="en-US" sz="1600" dirty="0"/>
              <a:t>MAKE GETTING HELP COOL!</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2"/>
          <a:stretch>
            <a:fillRect/>
          </a:stretch>
        </p:blipFill>
        <p:spPr>
          <a:xfrm>
            <a:off x="185738" y="1400176"/>
            <a:ext cx="4071937" cy="5000624"/>
          </a:xfrm>
          <a:prstGeom prst="rect">
            <a:avLst/>
          </a:prstGeom>
        </p:spPr>
      </p:pic>
      <p:pic>
        <p:nvPicPr>
          <p:cNvPr id="8" name="Picture 7"/>
          <p:cNvPicPr>
            <a:picLocks noChangeAspect="1"/>
          </p:cNvPicPr>
          <p:nvPr/>
        </p:nvPicPr>
        <p:blipFill>
          <a:blip r:embed="rId3"/>
          <a:stretch>
            <a:fillRect/>
          </a:stretch>
        </p:blipFill>
        <p:spPr>
          <a:xfrm>
            <a:off x="185738" y="1400176"/>
            <a:ext cx="4071937" cy="5000624"/>
          </a:xfrm>
          <a:prstGeom prst="rect">
            <a:avLst/>
          </a:prstGeom>
        </p:spPr>
      </p:pic>
      <p:pic>
        <p:nvPicPr>
          <p:cNvPr id="9" name="Picture 8"/>
          <p:cNvPicPr>
            <a:picLocks noChangeAspect="1"/>
          </p:cNvPicPr>
          <p:nvPr/>
        </p:nvPicPr>
        <p:blipFill>
          <a:blip r:embed="rId4"/>
          <a:stretch>
            <a:fillRect/>
          </a:stretch>
        </p:blipFill>
        <p:spPr>
          <a:xfrm>
            <a:off x="185738" y="1385889"/>
            <a:ext cx="4071937" cy="5014911"/>
          </a:xfrm>
          <a:prstGeom prst="rect">
            <a:avLst/>
          </a:prstGeom>
        </p:spPr>
      </p:pic>
      <p:pic>
        <p:nvPicPr>
          <p:cNvPr id="10" name="Picture 9"/>
          <p:cNvPicPr>
            <a:picLocks noChangeAspect="1"/>
          </p:cNvPicPr>
          <p:nvPr/>
        </p:nvPicPr>
        <p:blipFill>
          <a:blip r:embed="rId5"/>
          <a:stretch>
            <a:fillRect/>
          </a:stretch>
        </p:blipFill>
        <p:spPr>
          <a:xfrm>
            <a:off x="185738" y="1400176"/>
            <a:ext cx="4181782" cy="5000624"/>
          </a:xfrm>
          <a:prstGeom prst="rect">
            <a:avLst/>
          </a:prstGeom>
        </p:spPr>
      </p:pic>
      <p:pic>
        <p:nvPicPr>
          <p:cNvPr id="11" name="Picture 10"/>
          <p:cNvPicPr>
            <a:picLocks noChangeAspect="1"/>
          </p:cNvPicPr>
          <p:nvPr/>
        </p:nvPicPr>
        <p:blipFill>
          <a:blip r:embed="rId6"/>
          <a:stretch>
            <a:fillRect/>
          </a:stretch>
        </p:blipFill>
        <p:spPr>
          <a:xfrm>
            <a:off x="185738" y="1400177"/>
            <a:ext cx="4181782" cy="5000624"/>
          </a:xfrm>
          <a:prstGeom prst="rect">
            <a:avLst/>
          </a:prstGeom>
        </p:spPr>
      </p:pic>
    </p:spTree>
    <p:extLst>
      <p:ext uri="{BB962C8B-B14F-4D97-AF65-F5344CB8AC3E}">
        <p14:creationId xmlns:p14="http://schemas.microsoft.com/office/powerpoint/2010/main" val="308718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261" y="-14288"/>
            <a:ext cx="5100639" cy="1200329"/>
          </a:xfrm>
          <a:prstGeom prst="rect">
            <a:avLst/>
          </a:prstGeom>
          <a:noFill/>
        </p:spPr>
        <p:txBody>
          <a:bodyPr wrap="square" rtlCol="0">
            <a:spAutoFit/>
          </a:bodyPr>
          <a:lstStyle/>
          <a:p>
            <a:pPr algn="ctr"/>
            <a:r>
              <a:rPr lang="en-US" sz="2400" b="1" dirty="0">
                <a:solidFill>
                  <a:srgbClr val="0070C0"/>
                </a:solidFill>
                <a:latin typeface="Calibri" panose="020F0502020204030204" pitchFamily="34" charset="0"/>
                <a:cs typeface="Calibri" panose="020F0502020204030204" pitchFamily="34" charset="0"/>
              </a:rPr>
              <a:t>Finding the Success around us…Helping student to co-author/create what success is to them</a:t>
            </a:r>
          </a:p>
        </p:txBody>
      </p:sp>
      <p:pic>
        <p:nvPicPr>
          <p:cNvPr id="2" name="Picture 1"/>
          <p:cNvPicPr>
            <a:picLocks noChangeAspect="1"/>
          </p:cNvPicPr>
          <p:nvPr/>
        </p:nvPicPr>
        <p:blipFill>
          <a:blip r:embed="rId2"/>
          <a:stretch>
            <a:fillRect/>
          </a:stretch>
        </p:blipFill>
        <p:spPr>
          <a:xfrm>
            <a:off x="0" y="2911431"/>
            <a:ext cx="9015412" cy="3594144"/>
          </a:xfrm>
          <a:prstGeom prst="rect">
            <a:avLst/>
          </a:prstGeom>
        </p:spPr>
      </p:pic>
      <p:sp>
        <p:nvSpPr>
          <p:cNvPr id="3" name="TextBox 2"/>
          <p:cNvSpPr txBox="1"/>
          <p:nvPr/>
        </p:nvSpPr>
        <p:spPr>
          <a:xfrm>
            <a:off x="1074120" y="1581620"/>
            <a:ext cx="7152920" cy="1015663"/>
          </a:xfrm>
          <a:prstGeom prst="rect">
            <a:avLst/>
          </a:prstGeom>
          <a:noFill/>
        </p:spPr>
        <p:txBody>
          <a:bodyPr wrap="none" rtlCol="0">
            <a:spAutoFit/>
          </a:bodyPr>
          <a:lstStyle/>
          <a:p>
            <a:r>
              <a:rPr lang="en-US" sz="6000" b="1" dirty="0">
                <a:solidFill>
                  <a:srgbClr val="0070C0"/>
                </a:solidFill>
              </a:rPr>
              <a:t>Community is Key!</a:t>
            </a:r>
          </a:p>
        </p:txBody>
      </p:sp>
    </p:spTree>
    <p:extLst>
      <p:ext uri="{BB962C8B-B14F-4D97-AF65-F5344CB8AC3E}">
        <p14:creationId xmlns:p14="http://schemas.microsoft.com/office/powerpoint/2010/main" val="51832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8"/>
          <p:cNvSpPr txBox="1">
            <a:spLocks noGrp="1"/>
          </p:cNvSpPr>
          <p:nvPr>
            <p:ph type="body" idx="4294967295"/>
          </p:nvPr>
        </p:nvSpPr>
        <p:spPr>
          <a:xfrm>
            <a:off x="117988" y="1257492"/>
            <a:ext cx="8878528" cy="5202301"/>
          </a:xfrm>
          <a:prstGeom prst="rect">
            <a:avLst/>
          </a:prstGeom>
          <a:noFill/>
          <a:ln>
            <a:noFill/>
          </a:ln>
        </p:spPr>
        <p:txBody>
          <a:bodyPr spcFirstLastPara="1" wrap="square" lIns="91425" tIns="45700" rIns="91425" bIns="45700" anchor="t" anchorCtr="0">
            <a:noAutofit/>
          </a:bodyPr>
          <a:lstStyle/>
          <a:p>
            <a:pPr marL="457200" lvl="0" indent="-387350" algn="l" rtl="0">
              <a:spcBef>
                <a:spcPts val="1800"/>
              </a:spcBef>
              <a:spcAft>
                <a:spcPts val="0"/>
              </a:spcAft>
              <a:buSzPts val="2500"/>
              <a:buAutoNum type="arabicPeriod"/>
            </a:pPr>
            <a:r>
              <a:rPr lang="en-US" sz="2500" dirty="0"/>
              <a:t>What are 3 examples of ways we use to success to make students feel unsuccessful?</a:t>
            </a:r>
          </a:p>
          <a:p>
            <a:pPr marL="457200" lvl="0" indent="-387350" algn="l" rtl="0">
              <a:spcBef>
                <a:spcPts val="1800"/>
              </a:spcBef>
              <a:spcAft>
                <a:spcPts val="0"/>
              </a:spcAft>
              <a:buSzPts val="2500"/>
              <a:buAutoNum type="arabicPeriod"/>
            </a:pPr>
            <a:endParaRPr sz="2500" dirty="0"/>
          </a:p>
          <a:p>
            <a:pPr marL="457200" lvl="0" indent="-387350" algn="l" rtl="0">
              <a:spcBef>
                <a:spcPts val="0"/>
              </a:spcBef>
              <a:spcAft>
                <a:spcPts val="0"/>
              </a:spcAft>
              <a:buSzPts val="2500"/>
              <a:buAutoNum type="arabicPeriod"/>
            </a:pPr>
            <a:r>
              <a:rPr lang="en-US" sz="2500" dirty="0"/>
              <a:t>How have schools not provided the examples needed for students to see clearer examples of success?</a:t>
            </a:r>
          </a:p>
          <a:p>
            <a:pPr marL="457200" lvl="0" indent="-387350" algn="l" rtl="0">
              <a:spcBef>
                <a:spcPts val="0"/>
              </a:spcBef>
              <a:spcAft>
                <a:spcPts val="0"/>
              </a:spcAft>
              <a:buSzPts val="2500"/>
              <a:buAutoNum type="arabicPeriod"/>
            </a:pPr>
            <a:endParaRPr sz="2500" dirty="0"/>
          </a:p>
          <a:p>
            <a:pPr marL="457200" lvl="0" indent="-387350" algn="l" rtl="0">
              <a:spcBef>
                <a:spcPts val="0"/>
              </a:spcBef>
              <a:spcAft>
                <a:spcPts val="0"/>
              </a:spcAft>
              <a:buSzPts val="2500"/>
              <a:buAutoNum type="arabicPeriod"/>
            </a:pPr>
            <a:r>
              <a:rPr lang="en-US" sz="2500" dirty="0"/>
              <a:t>What are 3 ways that you can help students better picture and prepare for success? </a:t>
            </a:r>
          </a:p>
          <a:p>
            <a:pPr marL="457200" lvl="0" indent="-387350" algn="l" rtl="0">
              <a:spcBef>
                <a:spcPts val="0"/>
              </a:spcBef>
              <a:spcAft>
                <a:spcPts val="0"/>
              </a:spcAft>
              <a:buSzPts val="2500"/>
              <a:buAutoNum type="arabicPeriod"/>
            </a:pPr>
            <a:endParaRPr lang="en-US" sz="2500" dirty="0"/>
          </a:p>
          <a:p>
            <a:pPr marL="457200" lvl="0" indent="-387350" algn="l" rtl="0">
              <a:spcBef>
                <a:spcPts val="0"/>
              </a:spcBef>
              <a:spcAft>
                <a:spcPts val="0"/>
              </a:spcAft>
              <a:buSzPts val="2500"/>
              <a:buAutoNum type="arabicPeriod"/>
            </a:pPr>
            <a:r>
              <a:rPr lang="en-US" sz="2500" dirty="0"/>
              <a:t>Who are 3 people from your community that you could bring into your space to help demonstrate what success looks like for students? </a:t>
            </a:r>
            <a:r>
              <a:rPr lang="en-US" sz="2500"/>
              <a:t>Why those 3?</a:t>
            </a:r>
            <a:endParaRPr sz="2500" dirty="0"/>
          </a:p>
          <a:p>
            <a:pPr marL="0" lvl="0" indent="0" algn="l" rtl="0">
              <a:spcBef>
                <a:spcPts val="1800"/>
              </a:spcBef>
              <a:spcAft>
                <a:spcPts val="0"/>
              </a:spcAft>
              <a:buClr>
                <a:schemeClr val="dk1"/>
              </a:buClr>
              <a:buSzPts val="2750"/>
              <a:buNone/>
            </a:pPr>
            <a:endParaRPr sz="2750" dirty="0"/>
          </a:p>
        </p:txBody>
      </p:sp>
      <p:sp>
        <p:nvSpPr>
          <p:cNvPr id="2" name="TextBox 1">
            <a:extLst>
              <a:ext uri="{FF2B5EF4-FFF2-40B4-BE49-F238E27FC236}">
                <a16:creationId xmlns:a16="http://schemas.microsoft.com/office/drawing/2014/main" id="{71DEFBE1-E66E-1C48-90B9-826F20C77FDB}"/>
              </a:ext>
            </a:extLst>
          </p:cNvPr>
          <p:cNvSpPr txBox="1"/>
          <p:nvPr/>
        </p:nvSpPr>
        <p:spPr>
          <a:xfrm>
            <a:off x="2195868" y="265471"/>
            <a:ext cx="4722768" cy="677108"/>
          </a:xfrm>
          <a:prstGeom prst="rect">
            <a:avLst/>
          </a:prstGeom>
          <a:noFill/>
        </p:spPr>
        <p:txBody>
          <a:bodyPr wrap="none" rtlCol="0">
            <a:spAutoFit/>
          </a:bodyPr>
          <a:lstStyle/>
          <a:p>
            <a:r>
              <a:rPr lang="en-US" sz="3800" b="1" dirty="0">
                <a:solidFill>
                  <a:srgbClr val="0070C0"/>
                </a:solidFill>
                <a:latin typeface="Calibri" panose="020F0502020204030204" pitchFamily="34" charset="0"/>
                <a:cs typeface="Calibri" panose="020F0502020204030204" pitchFamily="34" charset="0"/>
              </a:rPr>
              <a:t>Assessment Questions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 calcmode="lin" valueType="num">
                                      <p:cBhvr additive="base">
                                        <p:cTn id="7" dur="500"/>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
                                            <p:txEl>
                                              <p:pRg st="2" end="2"/>
                                            </p:txEl>
                                          </p:spTgt>
                                        </p:tgtEl>
                                        <p:attrNameLst>
                                          <p:attrName>style.visibility</p:attrName>
                                        </p:attrNameLst>
                                      </p:cBhvr>
                                      <p:to>
                                        <p:strVal val="visible"/>
                                      </p:to>
                                    </p:set>
                                    <p:anim calcmode="lin" valueType="num">
                                      <p:cBhvr additive="base">
                                        <p:cTn id="12" dur="500"/>
                                        <p:tgtEl>
                                          <p:spTgt spid="1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xEl>
                                              <p:pRg st="4" end="4"/>
                                            </p:txEl>
                                          </p:spTgt>
                                        </p:tgtEl>
                                        <p:attrNameLst>
                                          <p:attrName>style.visibility</p:attrName>
                                        </p:attrNameLst>
                                      </p:cBhvr>
                                      <p:to>
                                        <p:strVal val="visible"/>
                                      </p:to>
                                    </p:set>
                                    <p:anim calcmode="lin" valueType="num">
                                      <p:cBhvr additive="base">
                                        <p:cTn id="17" dur="500"/>
                                        <p:tgtEl>
                                          <p:spTgt spid="10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
                                            <p:txEl>
                                              <p:pRg st="6" end="6"/>
                                            </p:txEl>
                                          </p:spTgt>
                                        </p:tgtEl>
                                        <p:attrNameLst>
                                          <p:attrName>style.visibility</p:attrName>
                                        </p:attrNameLst>
                                      </p:cBhvr>
                                      <p:to>
                                        <p:strVal val="visible"/>
                                      </p:to>
                                    </p:set>
                                    <p:anim calcmode="lin" valueType="num">
                                      <p:cBhvr additive="base">
                                        <p:cTn id="22" dur="500"/>
                                        <p:tgtEl>
                                          <p:spTgt spid="10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0" name="Google Shape;60;p2"/>
          <p:cNvSpPr txBox="1"/>
          <p:nvPr/>
        </p:nvSpPr>
        <p:spPr>
          <a:xfrm>
            <a:off x="482538" y="2114894"/>
            <a:ext cx="8175171"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184" name="Google Shape;184;p10"/>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5" name="Google Shape;185;p10"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191" name="Google Shape;191;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192" name="Google Shape;192;p11"/>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193" name="Google Shape;193;p11"/>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194" name="Google Shape;194;p11"/>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195" name="Google Shape;195;p11"/>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196" name="Google Shape;196;p11"/>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197" name="Google Shape;197;p11"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0" y="5542258"/>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i="1" dirty="0">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dirty="0">
                <a:solidFill>
                  <a:srgbClr val="CADB2C"/>
                </a:solidFill>
                <a:latin typeface="Arial" charset="0"/>
                <a:ea typeface="Arial" charset="0"/>
                <a:cs typeface="Arial" charset="0"/>
              </a:rPr>
              <a:t>Teach Economics?</a:t>
            </a:r>
          </a:p>
          <a:p>
            <a:pPr>
              <a:lnSpc>
                <a:spcPts val="1350"/>
              </a:lnSpc>
            </a:pPr>
            <a:r>
              <a:rPr lang="en-US" sz="1050" b="1" dirty="0">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dirty="0">
              <a:solidFill>
                <a:schemeClr val="bg1"/>
              </a:solidFill>
              <a:latin typeface="Arial" charset="0"/>
              <a:ea typeface="Arial" charset="0"/>
              <a:cs typeface="Arial" charset="0"/>
            </a:endParaRPr>
          </a:p>
          <a:p>
            <a:pPr>
              <a:lnSpc>
                <a:spcPts val="1350"/>
              </a:lnSpc>
            </a:pPr>
            <a:r>
              <a:rPr lang="en-US" dirty="0">
                <a:solidFill>
                  <a:srgbClr val="CADB2C"/>
                </a:solidFill>
                <a:latin typeface="Arial" charset="0"/>
                <a:ea typeface="Arial" charset="0"/>
                <a:cs typeface="Arial" charset="0"/>
              </a:rPr>
              <a:t>Why Play?</a:t>
            </a:r>
          </a:p>
          <a:p>
            <a:pPr>
              <a:lnSpc>
                <a:spcPts val="1350"/>
              </a:lnSpc>
            </a:pPr>
            <a:r>
              <a:rPr lang="en-US" sz="1050" b="1" dirty="0">
                <a:solidFill>
                  <a:srgbClr val="CADB2C"/>
                </a:solidFill>
                <a:latin typeface="Arial" charset="0"/>
                <a:ea typeface="Arial" charset="0"/>
                <a:cs typeface="Arial" charset="0"/>
              </a:rPr>
              <a:t>•</a:t>
            </a:r>
            <a:r>
              <a:rPr lang="en-US" sz="1050" dirty="0">
                <a:solidFill>
                  <a:srgbClr val="CADB2C"/>
                </a:solidFill>
                <a:latin typeface="Arial" charset="0"/>
                <a:ea typeface="Arial" charset="0"/>
                <a:cs typeface="Arial" charset="0"/>
              </a:rPr>
              <a:t> </a:t>
            </a:r>
            <a:r>
              <a:rPr lang="en-US" sz="1050" dirty="0">
                <a:solidFill>
                  <a:schemeClr val="bg1"/>
                </a:solidFill>
                <a:latin typeface="Arial" charset="0"/>
                <a:ea typeface="Arial" charset="0"/>
                <a:cs typeface="Arial" charset="0"/>
              </a:rPr>
              <a:t>Fun team learning experience</a:t>
            </a:r>
          </a:p>
          <a:p>
            <a:pPr>
              <a:lnSpc>
                <a:spcPts val="1350"/>
              </a:lnSpc>
            </a:pPr>
            <a:r>
              <a:rPr lang="en-US" sz="1050" b="1"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Great for college applications</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No other challenge like this </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Online participation makes access easy</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Chance for cash prizes</a:t>
            </a:r>
          </a:p>
          <a:p>
            <a:endParaRPr lang="en-US" sz="1050" dirty="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dirty="0">
                <a:solidFill>
                  <a:srgbClr val="CADB2C"/>
                </a:solidFill>
                <a:latin typeface="Arial" charset="0"/>
                <a:ea typeface="Arial" charset="0"/>
                <a:cs typeface="Arial" charset="0"/>
              </a:rPr>
              <a:t>How it Works</a:t>
            </a:r>
          </a:p>
          <a:p>
            <a:pPr>
              <a:lnSpc>
                <a:spcPts val="1350"/>
              </a:lnSpc>
            </a:pPr>
            <a:r>
              <a:rPr lang="en-US" sz="1200" b="1" dirty="0">
                <a:solidFill>
                  <a:srgbClr val="FFC000"/>
                </a:solidFill>
                <a:latin typeface="Arial" charset="0"/>
                <a:ea typeface="Arial" charset="0"/>
                <a:cs typeface="Arial" charset="0"/>
              </a:rPr>
              <a:t>Teams register </a:t>
            </a:r>
          </a:p>
          <a:p>
            <a:pPr>
              <a:lnSpc>
                <a:spcPts val="1350"/>
              </a:lnSpc>
            </a:pPr>
            <a:r>
              <a:rPr lang="en-US" sz="1050" dirty="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Teams compete within their state</a:t>
            </a:r>
          </a:p>
          <a:p>
            <a:pPr>
              <a:lnSpc>
                <a:spcPts val="1350"/>
              </a:lnSpc>
            </a:pPr>
            <a:r>
              <a:rPr lang="en-US" sz="1050" dirty="0">
                <a:solidFill>
                  <a:schemeClr val="bg1"/>
                </a:solidFill>
                <a:latin typeface="Arial" charset="0"/>
                <a:ea typeface="Arial" charset="0"/>
                <a:cs typeface="Arial" charset="0"/>
              </a:rPr>
              <a:t>Compete to win your state competition for a </a:t>
            </a:r>
            <a:br>
              <a:rPr lang="en-US" sz="1050" dirty="0">
                <a:solidFill>
                  <a:schemeClr val="bg1"/>
                </a:solidFill>
                <a:latin typeface="Arial" charset="0"/>
                <a:ea typeface="Arial" charset="0"/>
                <a:cs typeface="Arial" charset="0"/>
              </a:rPr>
            </a:br>
            <a:r>
              <a:rPr lang="en-US" sz="1050" dirty="0">
                <a:solidFill>
                  <a:schemeClr val="bg1"/>
                </a:solidFill>
                <a:latin typeface="Arial" charset="0"/>
                <a:ea typeface="Arial" charset="0"/>
                <a:cs typeface="Arial" charset="0"/>
              </a:rPr>
              <a:t>chance to advance to the National Semi-Finals.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Semi-Finals:  May 3-20, 2021</a:t>
            </a:r>
          </a:p>
          <a:p>
            <a:pPr>
              <a:lnSpc>
                <a:spcPts val="1350"/>
              </a:lnSpc>
            </a:pPr>
            <a:r>
              <a:rPr lang="en-US" sz="105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Finals: May 22-24, 2021</a:t>
            </a:r>
          </a:p>
          <a:p>
            <a:pPr>
              <a:lnSpc>
                <a:spcPts val="1350"/>
              </a:lnSpc>
            </a:pPr>
            <a:r>
              <a:rPr lang="en-US" sz="105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dirty="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dirty="0">
                <a:solidFill>
                  <a:srgbClr val="CADB2A"/>
                </a:solidFill>
                <a:latin typeface="Arial" charset="0"/>
                <a:ea typeface="Arial" charset="0"/>
                <a:cs typeface="Arial" charset="0"/>
              </a:rPr>
              <a:t>Two divisions based on experience level</a:t>
            </a:r>
            <a:r>
              <a:rPr lang="en-US" b="1" dirty="0">
                <a:solidFill>
                  <a:srgbClr val="74BEE9"/>
                </a:solidFill>
                <a:latin typeface="Arial" charset="0"/>
                <a:ea typeface="Arial" charset="0"/>
                <a:cs typeface="Arial" charset="0"/>
              </a:rPr>
              <a:t> </a:t>
            </a:r>
            <a:endParaRPr lang="en-US" b="1" dirty="0">
              <a:solidFill>
                <a:srgbClr val="000000"/>
              </a:solidFill>
              <a:latin typeface="Arial" charset="0"/>
              <a:ea typeface="Arial" charset="0"/>
              <a:cs typeface="Arial" charset="0"/>
            </a:endParaRP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David Ricardo </a:t>
            </a:r>
            <a:r>
              <a:rPr lang="en-US" sz="1050" dirty="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Adam Smith </a:t>
            </a:r>
            <a:r>
              <a:rPr lang="en-US" sz="1050" dirty="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dirty="0">
                <a:solidFill>
                  <a:schemeClr val="bg1"/>
                </a:solidFill>
                <a:latin typeface="Arial" charset="0"/>
                <a:ea typeface="Arial" charset="0"/>
                <a:cs typeface="Arial" charset="0"/>
              </a:rPr>
              <a:t>FIND YOUR LOCAL COMPETITION</a:t>
            </a:r>
            <a:br>
              <a:rPr lang="en-US" sz="1500" dirty="0">
                <a:solidFill>
                  <a:schemeClr val="bg1"/>
                </a:solidFill>
                <a:latin typeface="Arial" charset="0"/>
                <a:ea typeface="Arial" charset="0"/>
                <a:cs typeface="Arial" charset="0"/>
              </a:rPr>
            </a:br>
            <a:r>
              <a:rPr lang="en-US" sz="1500" dirty="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dirty="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dirty="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dirty="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dirty="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dirty="0">
                <a:solidFill>
                  <a:srgbClr val="CADB2C"/>
                </a:solidFill>
                <a:latin typeface="Arial" charset="0"/>
                <a:ea typeface="Arial" charset="0"/>
                <a:cs typeface="Arial" charset="0"/>
              </a:rPr>
              <a:t>Semi-Finals: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First round elimination via online multiple-choice questions.</a:t>
            </a:r>
          </a:p>
          <a:p>
            <a:r>
              <a:rPr lang="en-US" sz="1050" b="1" dirty="0">
                <a:solidFill>
                  <a:srgbClr val="CADB2C"/>
                </a:solidFill>
                <a:latin typeface="Arial" charset="0"/>
                <a:ea typeface="Arial" charset="0"/>
                <a:cs typeface="Arial" charset="0"/>
              </a:rPr>
              <a:t>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dirty="0">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67" name="Google Shape;67;p3"/>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
          <p:cNvSpPr txBox="1">
            <a:spLocks noGrp="1"/>
          </p:cNvSpPr>
          <p:nvPr>
            <p:ph type="title"/>
          </p:nvPr>
        </p:nvSpPr>
        <p:spPr>
          <a:xfrm>
            <a:off x="457200" y="12595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000" dirty="0"/>
              <a:t>Objectives</a:t>
            </a:r>
            <a:endParaRPr sz="4000" b="1" dirty="0"/>
          </a:p>
        </p:txBody>
      </p:sp>
      <p:sp>
        <p:nvSpPr>
          <p:cNvPr id="88" name="Google Shape;88;p5"/>
          <p:cNvSpPr txBox="1">
            <a:spLocks noGrp="1"/>
          </p:cNvSpPr>
          <p:nvPr>
            <p:ph type="body" idx="4294967295"/>
          </p:nvPr>
        </p:nvSpPr>
        <p:spPr>
          <a:xfrm>
            <a:off x="457200" y="1047726"/>
            <a:ext cx="8229600" cy="449766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dirty="0"/>
              <a:t>EWBAT: </a:t>
            </a:r>
            <a:r>
              <a:rPr lang="en-US" dirty="0">
                <a:solidFill>
                  <a:srgbClr val="FFC000"/>
                </a:solidFill>
              </a:rPr>
              <a:t>Discuss</a:t>
            </a:r>
            <a:r>
              <a:rPr lang="en-US" dirty="0"/>
              <a:t> and </a:t>
            </a:r>
            <a:r>
              <a:rPr lang="en-US" dirty="0">
                <a:solidFill>
                  <a:srgbClr val="FFC000"/>
                </a:solidFill>
              </a:rPr>
              <a:t>critically think </a:t>
            </a:r>
            <a:r>
              <a:rPr lang="en-US" dirty="0"/>
              <a:t>about the ways in which the American education system has created systemic issues in the education of Black children.</a:t>
            </a:r>
            <a:br>
              <a:rPr lang="en-US" dirty="0"/>
            </a:br>
            <a:endParaRPr dirty="0"/>
          </a:p>
          <a:p>
            <a:pPr marL="342900" lvl="0" indent="-342900" algn="l" rtl="0">
              <a:spcBef>
                <a:spcPts val="0"/>
              </a:spcBef>
              <a:spcAft>
                <a:spcPts val="0"/>
              </a:spcAft>
              <a:buSzPts val="2500"/>
              <a:buChar char="•"/>
            </a:pPr>
            <a:r>
              <a:rPr lang="en-US" dirty="0"/>
              <a:t>EWBAT: </a:t>
            </a:r>
            <a:r>
              <a:rPr lang="en-US" dirty="0">
                <a:solidFill>
                  <a:srgbClr val="FFC000"/>
                </a:solidFill>
              </a:rPr>
              <a:t>Analyze</a:t>
            </a:r>
            <a:r>
              <a:rPr lang="en-US" dirty="0"/>
              <a:t> the ways in which the “good” being done in education can (and too often does) pit Black students against the people very people educators are looking to help</a:t>
            </a:r>
          </a:p>
          <a:p>
            <a:pPr marL="0" lvl="0" indent="0" algn="l" rtl="0">
              <a:spcBef>
                <a:spcPts val="0"/>
              </a:spcBef>
              <a:spcAft>
                <a:spcPts val="0"/>
              </a:spcAft>
              <a:buSzPts val="2500"/>
              <a:buNone/>
            </a:pPr>
            <a:endParaRPr dirty="0"/>
          </a:p>
          <a:p>
            <a:pPr marL="342900" lvl="0" indent="-342900" algn="l" rtl="0">
              <a:spcBef>
                <a:spcPts val="0"/>
              </a:spcBef>
              <a:spcAft>
                <a:spcPts val="0"/>
              </a:spcAft>
              <a:buSzPts val="2500"/>
              <a:buChar char="•"/>
            </a:pPr>
            <a:r>
              <a:rPr lang="en-US" dirty="0"/>
              <a:t>EWBAT: </a:t>
            </a:r>
            <a:r>
              <a:rPr lang="en-US" dirty="0">
                <a:solidFill>
                  <a:srgbClr val="FFC000"/>
                </a:solidFill>
              </a:rPr>
              <a:t>Consider</a:t>
            </a:r>
            <a:r>
              <a:rPr lang="en-US" dirty="0"/>
              <a:t> what can be done to move beyond the limited definition of Black success peddled in schools, to co-authored and home grown student success </a:t>
            </a: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6"/>
          <p:cNvSpPr txBox="1">
            <a:spLocks noGrp="1"/>
          </p:cNvSpPr>
          <p:nvPr>
            <p:ph type="title"/>
          </p:nvPr>
        </p:nvSpPr>
        <p:spPr>
          <a:xfrm>
            <a:off x="457200" y="78557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95" name="Google Shape;95;p6"/>
          <p:cNvSpPr txBox="1">
            <a:spLocks noGrp="1"/>
          </p:cNvSpPr>
          <p:nvPr>
            <p:ph type="body" idx="4294967295"/>
          </p:nvPr>
        </p:nvSpPr>
        <p:spPr>
          <a:xfrm>
            <a:off x="457200" y="1999650"/>
            <a:ext cx="8229600" cy="455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3"/>
              </a:rPr>
              <a:t>CCSS.ELA-LITERACY.RH.11-12.3</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Evaluate various explanations for actions or events and determine which explanation best accords with textual evidence, acknowledging where the text leaves matters uncertain.</a:t>
            </a:r>
            <a:endParaRPr sz="160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4"/>
              </a:rPr>
              <a:t>CCSS.ELA-LITERACY.RH.11-12.7</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Integrate and evaluate multiple sources of information presented in diverse formats and media (e.g., visually, quantitatively, as well as in words) in order to address a question or solve a problem.</a:t>
            </a:r>
            <a:endParaRPr sz="160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5"/>
              </a:rPr>
              <a:t>CCSS.ELA-LITERACY.RH.11-12.9</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Integrate information from diverse sources, both primary and secondary, into a coherent understanding of an idea or event, noting discrepancies among sources.</a:t>
            </a:r>
            <a:endParaRPr sz="1600">
              <a:latin typeface="Arial"/>
              <a:ea typeface="Arial"/>
              <a:cs typeface="Arial"/>
              <a:sym typeface="Arial"/>
            </a:endParaRPr>
          </a:p>
          <a:p>
            <a:pPr marL="457200" lvl="0" indent="0" algn="l" rtl="0">
              <a:spcBef>
                <a:spcPts val="1800"/>
              </a:spcBef>
              <a:spcAft>
                <a:spcPts val="0"/>
              </a:spcAft>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bd35fcb627_0_9"/>
          <p:cNvSpPr txBox="1">
            <a:spLocks noGrp="1"/>
          </p:cNvSpPr>
          <p:nvPr>
            <p:ph type="title"/>
          </p:nvPr>
        </p:nvSpPr>
        <p:spPr>
          <a:xfrm>
            <a:off x="457200" y="132736"/>
            <a:ext cx="8229600" cy="435077"/>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Norms</a:t>
            </a:r>
            <a:endParaRPr sz="4000" dirty="0"/>
          </a:p>
        </p:txBody>
      </p:sp>
      <p:sp>
        <p:nvSpPr>
          <p:cNvPr id="81" name="Google Shape;81;gbd35fcb627_0_9"/>
          <p:cNvSpPr txBox="1">
            <a:spLocks noGrp="1"/>
          </p:cNvSpPr>
          <p:nvPr>
            <p:ph type="body" idx="1"/>
          </p:nvPr>
        </p:nvSpPr>
        <p:spPr>
          <a:xfrm>
            <a:off x="457200" y="1681317"/>
            <a:ext cx="8229600" cy="4837471"/>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dirty="0">
                <a:latin typeface="Arial"/>
                <a:ea typeface="Arial"/>
                <a:cs typeface="Arial"/>
                <a:sym typeface="Arial"/>
              </a:rPr>
              <a:t>• It’s all LOVE</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Things may get uncomfortable…That’s okay.</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Just consider it.</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Chances are we will not solve all the problems here today.</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DO NOT let the work stop here.</a:t>
            </a:r>
            <a:endParaRPr sz="3000" dirty="0">
              <a:latin typeface="Arial"/>
              <a:ea typeface="Arial"/>
              <a:cs typeface="Arial"/>
              <a:sym typeface="Arial"/>
            </a:endParaRPr>
          </a:p>
          <a:p>
            <a:pPr marL="0" lvl="0" indent="0" algn="l" rtl="0">
              <a:spcBef>
                <a:spcPts val="1800"/>
              </a:spcBef>
              <a:spcAft>
                <a:spcPts val="18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bd35fcb627_0_0"/>
          <p:cNvSpPr txBox="1">
            <a:spLocks noGrp="1"/>
          </p:cNvSpPr>
          <p:nvPr>
            <p:ph type="title"/>
          </p:nvPr>
        </p:nvSpPr>
        <p:spPr>
          <a:xfrm>
            <a:off x="457200" y="0"/>
            <a:ext cx="8229600" cy="50882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Agenda</a:t>
            </a:r>
            <a:endParaRPr sz="4000" dirty="0"/>
          </a:p>
        </p:txBody>
      </p:sp>
      <p:sp>
        <p:nvSpPr>
          <p:cNvPr id="74" name="Google Shape;74;gbd35fcb627_0_0"/>
          <p:cNvSpPr txBox="1">
            <a:spLocks noGrp="1"/>
          </p:cNvSpPr>
          <p:nvPr>
            <p:ph type="body" idx="1"/>
          </p:nvPr>
        </p:nvSpPr>
        <p:spPr>
          <a:xfrm>
            <a:off x="147484" y="991091"/>
            <a:ext cx="8849032" cy="5335967"/>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dirty="0">
                <a:latin typeface="Arial"/>
                <a:ea typeface="Arial"/>
                <a:cs typeface="Arial"/>
                <a:sym typeface="Arial"/>
              </a:rPr>
              <a:t>• Intro/Norms</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Zen PowerPoint</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F. Douglas on the 4</a:t>
            </a:r>
            <a:r>
              <a:rPr lang="en-US" sz="3000" baseline="30000" dirty="0">
                <a:latin typeface="Arial"/>
                <a:ea typeface="Arial"/>
                <a:cs typeface="Arial"/>
                <a:sym typeface="Arial"/>
              </a:rPr>
              <a:t>th</a:t>
            </a:r>
            <a:r>
              <a:rPr lang="en-US" sz="3000" dirty="0">
                <a:latin typeface="Arial"/>
                <a:ea typeface="Arial"/>
                <a:cs typeface="Arial"/>
                <a:sym typeface="Arial"/>
              </a:rPr>
              <a:t> of July…and Black education…</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Are narrow visions/definitions of Black success are making us unsuccessful?</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3000" dirty="0">
                <a:latin typeface="Arial"/>
                <a:ea typeface="Arial"/>
                <a:cs typeface="Arial"/>
                <a:sym typeface="Arial"/>
              </a:rPr>
              <a:t>•  Finding the ”success” that is all around us, and helping students to co-author/create what success is to them</a:t>
            </a:r>
            <a:endParaRPr sz="30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endParaRPr sz="2500" dirty="0">
              <a:latin typeface="Arial"/>
              <a:ea typeface="Arial"/>
              <a:cs typeface="Arial"/>
              <a:sym typeface="Arial"/>
            </a:endParaRPr>
          </a:p>
          <a:p>
            <a:pPr marL="457200" lvl="0" indent="0" algn="l" rtl="0">
              <a:spcBef>
                <a:spcPts val="1800"/>
              </a:spcBef>
              <a:spcAft>
                <a:spcPts val="180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bd35fcb627_0_19"/>
          <p:cNvSpPr txBox="1">
            <a:spLocks noGrp="1"/>
          </p:cNvSpPr>
          <p:nvPr>
            <p:ph type="title"/>
          </p:nvPr>
        </p:nvSpPr>
        <p:spPr>
          <a:xfrm>
            <a:off x="457200" y="914400"/>
            <a:ext cx="8229600" cy="63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solidFill>
                  <a:srgbClr val="005CB8"/>
                </a:solidFill>
              </a:rPr>
              <a:t>“Zen PowerPoint/Slides Presentations”</a:t>
            </a:r>
            <a:endParaRPr sz="3500"/>
          </a:p>
        </p:txBody>
      </p:sp>
      <p:sp>
        <p:nvSpPr>
          <p:cNvPr id="109" name="Google Shape;109;gbd35fcb627_0_19"/>
          <p:cNvSpPr txBox="1">
            <a:spLocks noGrp="1"/>
          </p:cNvSpPr>
          <p:nvPr>
            <p:ph type="body" idx="1"/>
          </p:nvPr>
        </p:nvSpPr>
        <p:spPr>
          <a:xfrm>
            <a:off x="457200" y="1774600"/>
            <a:ext cx="8229600" cy="4643100"/>
          </a:xfrm>
          <a:prstGeom prst="rect">
            <a:avLst/>
          </a:prstGeom>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1100"/>
              <a:buFont typeface="Arial"/>
              <a:buNone/>
            </a:pPr>
            <a:r>
              <a:rPr lang="en-US" sz="2000" dirty="0">
                <a:latin typeface="Arial"/>
                <a:ea typeface="Arial"/>
                <a:cs typeface="Arial"/>
                <a:sym typeface="Arial"/>
              </a:rPr>
              <a:t>• A PowerPoint or slide presentation that has </a:t>
            </a:r>
            <a:r>
              <a:rPr lang="en-US" sz="2000" u="sng" dirty="0">
                <a:latin typeface="Arial"/>
                <a:ea typeface="Arial"/>
                <a:cs typeface="Arial"/>
                <a:sym typeface="Arial"/>
              </a:rPr>
              <a:t>no words </a:t>
            </a:r>
            <a:r>
              <a:rPr lang="en-US" sz="2000" dirty="0">
                <a:latin typeface="Arial"/>
                <a:ea typeface="Arial"/>
                <a:cs typeface="Arial"/>
                <a:sym typeface="Arial"/>
              </a:rPr>
              <a:t>following the opening slide</a:t>
            </a:r>
            <a:endParaRPr sz="2000"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Pushes the presenter to find an image(s) that can </a:t>
            </a:r>
            <a:r>
              <a:rPr lang="en-US" sz="2000" u="sng" dirty="0">
                <a:latin typeface="Arial"/>
                <a:ea typeface="Arial"/>
                <a:cs typeface="Arial"/>
                <a:sym typeface="Arial"/>
              </a:rPr>
              <a:t>convey entire ideas</a:t>
            </a:r>
            <a:endParaRPr sz="2000" u="sng"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Challenges the presenter to </a:t>
            </a:r>
            <a:r>
              <a:rPr lang="en-US" sz="2000" u="sng" dirty="0">
                <a:latin typeface="Arial"/>
                <a:ea typeface="Arial"/>
                <a:cs typeface="Arial"/>
                <a:sym typeface="Arial"/>
              </a:rPr>
              <a:t>know their content </a:t>
            </a:r>
            <a:r>
              <a:rPr lang="en-US" sz="2000" dirty="0">
                <a:latin typeface="Arial"/>
                <a:ea typeface="Arial"/>
                <a:cs typeface="Arial"/>
                <a:sym typeface="Arial"/>
              </a:rPr>
              <a:t>well enough that they can not use the words on a slide as support to their presentation</a:t>
            </a:r>
            <a:endParaRPr sz="2000"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Gives the audience a visual to </a:t>
            </a:r>
            <a:r>
              <a:rPr lang="en-US" sz="2000" u="sng" dirty="0">
                <a:latin typeface="Arial"/>
                <a:ea typeface="Arial"/>
                <a:cs typeface="Arial"/>
                <a:sym typeface="Arial"/>
              </a:rPr>
              <a:t>connect with the learning </a:t>
            </a:r>
            <a:endParaRPr sz="2000" u="sng"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a:t>
            </a:r>
            <a:r>
              <a:rPr lang="en-US" sz="2000" u="sng" dirty="0">
                <a:latin typeface="Arial"/>
                <a:ea typeface="Arial"/>
                <a:cs typeface="Arial"/>
                <a:sym typeface="Arial"/>
              </a:rPr>
              <a:t>Fun </a:t>
            </a:r>
            <a:endParaRPr sz="2000" u="sng" dirty="0">
              <a:latin typeface="Arial"/>
              <a:ea typeface="Arial"/>
              <a:cs typeface="Arial"/>
              <a:sym typeface="Arial"/>
            </a:endParaRPr>
          </a:p>
          <a:p>
            <a:pPr marL="0" lvl="0" indent="0" algn="l" rtl="0">
              <a:spcBef>
                <a:spcPts val="1800"/>
              </a:spcBef>
              <a:spcAft>
                <a:spcPts val="18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 name="Picture 1">
            <a:extLst>
              <a:ext uri="{FF2B5EF4-FFF2-40B4-BE49-F238E27FC236}">
                <a16:creationId xmlns:a16="http://schemas.microsoft.com/office/drawing/2014/main" id="{1FA173B6-B5CC-1845-BB54-79D092213147}"/>
              </a:ext>
            </a:extLst>
          </p:cNvPr>
          <p:cNvPicPr>
            <a:picLocks noChangeAspect="1"/>
          </p:cNvPicPr>
          <p:nvPr/>
        </p:nvPicPr>
        <p:blipFill rotWithShape="1">
          <a:blip r:embed="rId3"/>
          <a:srcRect l="18956" t="8444" r="18764" b="8250"/>
          <a:stretch/>
        </p:blipFill>
        <p:spPr>
          <a:xfrm>
            <a:off x="2374491" y="796412"/>
            <a:ext cx="4289094" cy="5737123"/>
          </a:xfrm>
          <a:prstGeom prst="rect">
            <a:avLst/>
          </a:prstGeom>
        </p:spPr>
      </p:pic>
    </p:spTree>
    <p:extLst>
      <p:ext uri="{BB962C8B-B14F-4D97-AF65-F5344CB8AC3E}">
        <p14:creationId xmlns:p14="http://schemas.microsoft.com/office/powerpoint/2010/main" val="30485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9A9814-9E44-45F1-BD04-CE395707FD0B}">
  <ds:schemaRefs>
    <ds:schemaRef ds:uri="http://schemas.microsoft.com/sharepoint/v3/contenttype/forms"/>
  </ds:schemaRefs>
</ds:datastoreItem>
</file>

<file path=customXml/itemProps2.xml><?xml version="1.0" encoding="utf-8"?>
<ds:datastoreItem xmlns:ds="http://schemas.openxmlformats.org/officeDocument/2006/customXml" ds:itemID="{FC098DD5-1238-4DFE-8E25-748AF0A34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1B3A0-7CD7-415E-9140-8A29FC0E0F85}">
  <ds:schemaRefs>
    <ds:schemaRef ds:uri="http://purl.org/dc/terms/"/>
    <ds:schemaRef ds:uri="9cd82c5b-74c9-4827-94f1-5bf219ae6b20"/>
    <ds:schemaRef ds:uri="bfa4db11-c700-41fb-b639-f7e6b4e680b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10328</TotalTime>
  <Words>1581</Words>
  <Application>Microsoft Macintosh PowerPoint</Application>
  <PresentationFormat>On-screen Show (4:3)</PresentationFormat>
  <Paragraphs>161</Paragraphs>
  <Slides>23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  EconEdLink: Black History Month “The Possibilities of Black Upliftment” Dr. William Anderson University of Denver 2/17/2022 Love1stedcon@gmail.com</vt:lpstr>
      <vt:lpstr>EconEdLink Membership</vt:lpstr>
      <vt:lpstr>Professional Development Certificate</vt:lpstr>
      <vt:lpstr>Objectives</vt:lpstr>
      <vt:lpstr>National Standards</vt:lpstr>
      <vt:lpstr>Norms</vt:lpstr>
      <vt:lpstr>Agenda</vt:lpstr>
      <vt:lpstr>“Zen PowerPoint/Slides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CEE Affiliates</vt:lpstr>
      <vt:lpstr>Thank You to Our Sponsors!</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Price of Excluding the Black Vernacular in Schools William Anderson 2/16/2021 Love1stedcon@gmail.com</dc:title>
  <dc:creator>Marsha Masters</dc:creator>
  <cp:lastModifiedBy>William Anderson</cp:lastModifiedBy>
  <cp:revision>39</cp:revision>
  <dcterms:created xsi:type="dcterms:W3CDTF">2012-09-11T15:07:18Z</dcterms:created>
  <dcterms:modified xsi:type="dcterms:W3CDTF">2022-02-24T22:17:13Z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