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y="5143500" cx="9144000"/>
  <p:notesSz cx="6858000" cy="9144000"/>
  <p:embeddedFontLst>
    <p:embeddedFont>
      <p:font typeface="Ubuntu"/>
      <p:regular r:id="rId70"/>
      <p:bold r:id="rId71"/>
      <p:italic r:id="rId72"/>
      <p:boldItalic r:id="rId73"/>
    </p:embeddedFont>
    <p:embeddedFont>
      <p:font typeface="Corsiva"/>
      <p:regular r:id="rId74"/>
      <p:bold r:id="rId75"/>
      <p:italic r:id="rId76"/>
      <p:boldItalic r:id="rId77"/>
    </p:embeddedFont>
    <p:embeddedFont>
      <p:font typeface="Source Code Pro"/>
      <p:regular r:id="rId78"/>
      <p:bold r:id="rId79"/>
      <p:italic r:id="rId80"/>
      <p:boldItalic r:id="rId81"/>
    </p:embeddedFont>
    <p:embeddedFont>
      <p:font typeface="Oswald"/>
      <p:regular r:id="rId82"/>
      <p:bold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3" Type="http://schemas.openxmlformats.org/officeDocument/2006/relationships/font" Target="fonts/Oswald-bold.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SourceCodePro-italic.fntdata"/><Relationship Id="rId82" Type="http://schemas.openxmlformats.org/officeDocument/2006/relationships/font" Target="fonts/Oswald-regular.fntdata"/><Relationship Id="rId81" Type="http://schemas.openxmlformats.org/officeDocument/2006/relationships/font" Target="fonts/SourceCodePr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Ubuntu-boldItalic.fntdata"/><Relationship Id="rId72" Type="http://schemas.openxmlformats.org/officeDocument/2006/relationships/font" Target="fonts/Ubuntu-italic.fntdata"/><Relationship Id="rId31" Type="http://schemas.openxmlformats.org/officeDocument/2006/relationships/slide" Target="slides/slide24.xml"/><Relationship Id="rId75" Type="http://schemas.openxmlformats.org/officeDocument/2006/relationships/font" Target="fonts/Corsiva-bold.fntdata"/><Relationship Id="rId30" Type="http://schemas.openxmlformats.org/officeDocument/2006/relationships/slide" Target="slides/slide23.xml"/><Relationship Id="rId74" Type="http://schemas.openxmlformats.org/officeDocument/2006/relationships/font" Target="fonts/Corsiva-regular.fntdata"/><Relationship Id="rId33" Type="http://schemas.openxmlformats.org/officeDocument/2006/relationships/slide" Target="slides/slide26.xml"/><Relationship Id="rId77" Type="http://schemas.openxmlformats.org/officeDocument/2006/relationships/font" Target="fonts/Corsiva-boldItalic.fntdata"/><Relationship Id="rId32" Type="http://schemas.openxmlformats.org/officeDocument/2006/relationships/slide" Target="slides/slide25.xml"/><Relationship Id="rId76" Type="http://schemas.openxmlformats.org/officeDocument/2006/relationships/font" Target="fonts/Corsiva-italic.fntdata"/><Relationship Id="rId35" Type="http://schemas.openxmlformats.org/officeDocument/2006/relationships/slide" Target="slides/slide28.xml"/><Relationship Id="rId79" Type="http://schemas.openxmlformats.org/officeDocument/2006/relationships/font" Target="fonts/SourceCodePro-bold.fntdata"/><Relationship Id="rId34" Type="http://schemas.openxmlformats.org/officeDocument/2006/relationships/slide" Target="slides/slide27.xml"/><Relationship Id="rId78" Type="http://schemas.openxmlformats.org/officeDocument/2006/relationships/font" Target="fonts/SourceCodePro-regular.fntdata"/><Relationship Id="rId71" Type="http://schemas.openxmlformats.org/officeDocument/2006/relationships/font" Target="fonts/Ubuntu-bold.fntdata"/><Relationship Id="rId70" Type="http://schemas.openxmlformats.org/officeDocument/2006/relationships/font" Target="fonts/Ubuntu-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a5290348c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a5290348c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097a5cfd5d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097a5cfd5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 U.S. reached this briefly in the 1990’s and got pretty close before the recent pandemic.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97a5cfd5d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97a5cfd5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097a5cfd5d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097a5cfd5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097a5cfd5d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097a5cfd5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Ah, there it is. The sweet-spot! We’re producing at the full-employment level.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97a5cfd5d_0_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097a5cfd5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is no good. We have a recessionary gap! Under ideal conditions, we’d produce at quantity Y asterisk, but we’re to the left of that, at Y. That means fewer goods and services for society to enjoy, and higher unemployment. Voters will NOT be happy.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Those of you who attended my last session will know that, in the long-run, if we wait long enough, the economy will return to full employment all by itself, but who knows how long that could take. Years!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97a5cfd5d_0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97a5cfd5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It’s time for some expansionary fiscal policy, intended to shift AD to the right. We’ve got two options. </a:t>
            </a:r>
            <a:r>
              <a:rPr i="1" lang="en"/>
              <a:t>Read above</a:t>
            </a:r>
            <a:r>
              <a:rPr lang="en"/>
              <a:t>. Either one could do the trick. If we increase government spending, the government can provide some extra demand all by itself. If it cuts income taxes, then consumers will buy more stuff.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97a5cfd5d_0_4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097a5cfd5d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Nice! The increase in government spending, or cut in taxes, or maybe both, has done the trick! Aggregate demand has shifted right. The nation has more jobs and more stuff. Unfortunately, in this case, a byproduct of this action was inflation, higher price levels. If price levels fell when the economy fell into recession, then their return to previous levels won’t bother people much, and may even be welcome. If prices rise to new highs, then this will be the trade-off of job creation.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097a5cfd5d_0_4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097a5cfd5d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Nice! The increase in government spending, or cut in taxes, or maybe both, has done the trick! Aggregate demand has shifted right. The nation has more jobs and more stuff. Unfortunately, in this case, a byproduct of this action was inflation, higher price levels. If price levels fell when the economy fell into recession, then their return to previous levels won’t bother people much, and may even be welcome. If prices rise to new highs, then this will be the trade-off of job creation.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97a5cfd5d_0_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097a5cfd5d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Inflationary gap. Lame. Prices are rising and the voters don’t like it. If we waited around long enough, the economy would fix itself, but forget that noise. It’s time for some contractionary fiscal policy!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97a5cfd5d_0_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097a5cfd5d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Perhaps you won’t be surprised to find that the response to an inflationary gap is the opposite of that addressing a recessionary one. If the economy is over-producing, we need to shift aggregate demand to the left. There are two parts to fiscal policy, spending and taxes. We can either spend less or increase taxes so that consumers will spend less.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a5290348c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a5290348c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97a5cfd5d_0_4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97a5cfd5d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we go. The drop in AD has addressed inflation and returned us to the full employment level of production, and maybe we accomplished it a little faster than if we’d waited for the economy to fix itself.</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97a5cfd5d_0_4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097a5cfd5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and your students, </a:t>
            </a:r>
            <a:r>
              <a:rPr lang="en"/>
              <a:t>might</a:t>
            </a:r>
            <a:r>
              <a:rPr lang="en"/>
              <a:t> </a:t>
            </a:r>
            <a:r>
              <a:rPr lang="en"/>
              <a:t>wonder</a:t>
            </a:r>
            <a:r>
              <a:rPr lang="en"/>
              <a:t> how this situation is even possible. If you attended my earlier sessions in this series, you’ll know that long-run equilibrium, at LRAS, is </a:t>
            </a:r>
            <a:r>
              <a:rPr lang="en"/>
              <a:t>considered</a:t>
            </a:r>
            <a:r>
              <a:rPr lang="en"/>
              <a:t> full employment. Am I suggesting that it’s possible to go beyond full employment?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am, in fact. While the concept of unemployment isn’t our focus today, let’s touch on it briefly. Full employment doesn’t mean 0% unemployment. It means no cyclical unemployment. The full employment level of output in the U.S. probably still leaves somewhere between 2 and 3 percent of the workforce unemployed. We can exceed it temporarily if people delay career changes, moves, and retirements. If they agree to work unsustainable levels of overtime. Think of full employment as the equilibrium, sustainable, level of employment. Think of it as a situation in which, if someone lacks a job, its not because of a bad economy, it’s for some other reason.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yes, it is possible to go beyond full employment, temporarily, but this will likely correspond with high inflation in an economy.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097a5cfd5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097a5cfd5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why don’t we just use fiscal policy all the time and always have a perfect economy? Well, there are always trade-offs in economics. Let’s explore some of these complexities.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097a5cfd5d_0_1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097a5cfd5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good news? Contractionary fiscal policy actually helps to lower deficits or debt!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097a5cfd5d_0_1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097a5cfd5d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little bit involved, but here’s the short version. Read above. If firms invest less, that will be bad for the economy in the long-run. Private investment in their future productive capacity is important for economic growth and can contribute to improved standard of living, again, in the long run.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hand, one upside of contractionary fiscal policy is that we get a reversed crowding-out effect. When the government borrows less, interest rates fall, encouraging private investment.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097a5cfd5d_0_1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097a5cfd5d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more jobs and the economy is producing more! Hooray! Things cost more! Boo! Concern about rising prices may discourage expansionary policy. This had been the conventional expectation for decades. Then, for about twenty years, inflation seemed to stay low in the face of expansionary fiscal policy. A new theory proposed that, so long as there is slack in an economy, untapped productive capacity, inflation would not result.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097a5cfd5d_0_50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097a5cfd5d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That’s consistent with operating in the horizontal region of the more complex model of aggregate supply.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097a5cfd5d_0_6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097a5cfd5d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these examples, it was assumed that the cause of the recession was low aggregate demand. The tradeoff is even harder if a recession is caused by low short-run aggregate supply. Now we have high unemployment AND high inflation. This is sometimes called stagflation. It </a:t>
            </a:r>
            <a:r>
              <a:rPr lang="en"/>
              <a:t>occurred</a:t>
            </a:r>
            <a:r>
              <a:rPr lang="en"/>
              <a:t> in the 70’s and is </a:t>
            </a:r>
            <a:r>
              <a:rPr lang="en"/>
              <a:t>occurring</a:t>
            </a:r>
            <a:r>
              <a:rPr lang="en"/>
              <a:t>, to a degree, right now in the U.S. economy.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097a5cfd5d_0_6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097a5cfd5d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could fix it with expansionary fiscal policy, send out stimulus checks and such. That’ll save jobs BUT it’ll push inflation higher still. Hyper-inflation. This may sound familiar.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097a5cfd5d_0_5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097a5cfd5d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Contractionary fiscal policy has its trade-offs too. If we cut government spending, or raise taxes, to help fight inflation, people will lose their jobs. In a situation like that pictured above, where the economy is </a:t>
            </a:r>
            <a:r>
              <a:rPr lang="en"/>
              <a:t>running</a:t>
            </a:r>
            <a:r>
              <a:rPr lang="en"/>
              <a:t> hot, and there’s an inflationary gap, overall that may not seem like a big problem. But if you’re one of the people who loses their job, that’s small consolation.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ec95e19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ec95e19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rgbClr val="565656"/>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097a5cfd5d_0_1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097a5cfd5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Another problem with </a:t>
            </a:r>
            <a:r>
              <a:rPr lang="en"/>
              <a:t>f</a:t>
            </a:r>
            <a:r>
              <a:rPr lang="en"/>
              <a:t>iscal policy is that it can take a while to take effect. While this is happening, natural shifts in the economy can occur. This complicates things.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097a5cfd5d_0_1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097a5cfd5d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Reasons that fiscal policy can take a while to take effect include: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097a5cfd5d_0_6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097a5cfd5d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Reasons that fiscal policy can take a while to take effect include: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97a5cfd5d_0_5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097a5cfd5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an example. Looks like we’re wrestling with high inflation (according to data from a month ago.) We know what to do about that! Let’s cut government spending! So we debate a new budget over the course of six months, and then different departments of the government start making cuts.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097a5cfd5d_0_5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097a5cfd5d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While all of this is happening, firms are making their own cuts because labor and materials have gotten expensive in this period of high inflation. This is an instance of an economy, given enough time, reverting to a long run equilibrium on its own.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97a5cfd5d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097a5cfd5d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there are some trade-offs, some complications, surrounding the use of fiscal policy, especially expansionary fiscal policy in times of recession. What’s more, it was just suggested that, potentially, in the long-run, the economy might just fix itself. So why bother? John Meynard Keynes, likely the most influential economist of the past century, responds to that argument thusly: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097a5cfd5d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097a5cfd5d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hands-off approach to economic downturns, you’ll remember, was exactly how things were done prior to the great depression. Let’s say we believe that, in the long run, the economy will fix itself. The Great Depression showed that could take many years. If there is a way to avoid that suffering, Keynes might argue, we should do so.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097a5cfd5d_0_2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097a5cfd5d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Thus far, all of the fiscal policy we’ve discussed is what we would term ‘discretionary,’ meaning that it is active and intentional. But there’s another type of fiscal policy. Unsurprisingly, it is called ‘non-discretionary’ fiscal policy. It can also be described as automatic. Let’s examine it.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097a5cfd5d_0_5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097a5cfd5d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400">
                <a:solidFill>
                  <a:schemeClr val="dk1"/>
                </a:solidFill>
              </a:rPr>
              <a:t>Oh no!</a:t>
            </a:r>
            <a:r>
              <a:rPr i="1" lang="en" sz="2400">
                <a:solidFill>
                  <a:schemeClr val="dk1"/>
                </a:solidFill>
              </a:rPr>
              <a:t> Inflation. Maybe we should do something!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097a5cfd5d_0_2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1097a5cfd5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400">
                <a:solidFill>
                  <a:schemeClr val="dk1"/>
                </a:solidFill>
              </a:rPr>
              <a:t>Oh yeah. We sent out fewer unemployment checks, because fewer people qualified, and collected more in taxes, because people’s incomes were hire. Good work 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a5290348c4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a5290348c4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65656"/>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097a5cfd5d_0_2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097a5cfd5d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097a5cfd5d_0_3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097a5cfd5d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400">
                <a:solidFill>
                  <a:schemeClr val="dk1"/>
                </a:solidFill>
              </a:rPr>
              <a:t>High unemployment! Voters ain’t gonna’ dig that! Maybe if we...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097a5cfd5d_0_3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097a5cfd5d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400">
                <a:solidFill>
                  <a:schemeClr val="dk1"/>
                </a:solidFill>
              </a:rPr>
              <a:t>Oh yeah. We collected less in taxes and sent out more food stamps. Nailing it!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043f5884a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043f5884a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asserted that, when the government engages in expansionary fiscal policy this shifts aggregate demand to the right. That’s </a:t>
            </a:r>
            <a:r>
              <a:rPr lang="en"/>
              <a:t>kind of the point. But I also said that this will increase government borrowing, driving up interest rates, leading to a decrease in investment. But isn’t investment part of aggregate demand? Shouldn’t this shift AD to the left, undoing the expansionary fiscal policy?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Good question, hypothetical economics student. It is true that the drop in investment will partially off-set some of the increase in AD. But the assumption is that the increase in government spending has a larger effect, so AD still shifts right. If that weren’t true, then fiscal policy wouldn’t be a thing.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97c20bb8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097c20bb8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distinction I make is this: did the government make a brand new policy in response to an economic problem? If so, that’s discretionary. A tax cut, for instance, is discretionary, contractionary, fiscal policy. If not, if the government collects less tax revenue under previously existing laws, then that is automatic.</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097a5cfd5d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097a5cfd5d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answer is simple: don’t unless a question specifically refers to a horizontal or vertical region of the short run aggregate supply curve.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043f5884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043f5884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great many topics in economics which I like to introduce through </a:t>
            </a:r>
            <a:r>
              <a:rPr lang="en"/>
              <a:t>simulations</a:t>
            </a:r>
            <a:r>
              <a:rPr lang="en"/>
              <a:t> and games. There are some things, and equilibrium in the macroeconomic model may be one of them, where some direct instruction can be valuable. Each of these traditional methods of instruction has its strengths and weaknesses, which is why I at least try to offer all three. One way or another, before we start on practice and review, you have to get the information out there somehow.</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043f5884a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043f5884a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students have been </a:t>
            </a:r>
            <a:r>
              <a:rPr lang="en"/>
              <a:t>introduced</a:t>
            </a:r>
            <a:r>
              <a:rPr lang="en"/>
              <a:t> to aggregate the content, it’s time to practice. </a:t>
            </a:r>
            <a:r>
              <a:rPr lang="en"/>
              <a:t>Practice problems are a vital part of instruction in an AP class. They not only provide practice with the content, but also practice understanding College Board’s writing style, which can sometimes be a bit confusing for students. Additionally, of course, they provide useful information for an instructor regarding ongoing areas of need for students.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043f5884a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043f5884a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you’ve attended some of the earlier webinars in this series, you’ve already heard about the usefulness of AP Classroom. You will have access to it once your district registers you as an instructor of AP Macroeconomics with them.</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043f5884a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043f5884a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it you can specify a topic and type of question and get questions of identical style and difficulty to those which students will encounter on the AP test. If students are going to take the AP test, then they will need a login for this site anyway, so you can assign the questions to students directly through this system. It’s a good way to proceed, because AP doesn’t want you posting the questions elsewhere.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5290348c4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a5290348c4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043f5884a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1043f5884a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an example question from AP Classroom.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043f5884a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043f5884a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Council for Economics Education’s Advanced Placement 4th Edition Macroeconomics book provides a couple of things for you. (Click on the link above.) First, in the teacher’s manual, there’s a guide to help you in a lecture on aggregate supply. This will include a review of a lot of the information from this presentation, and will also try to anticipate places where students may make mistakes. Then, in the student book, there’s a worksheet. I like to have students work in groups on these. In this way, students support each other. When one student teaches another, they both benefit. And sometimes a fellow student can explain something in a different way than the teacher does, and it just clicks. If I’m honest, I frequently don’t grade these. Instead I’ll move throughout the room, providing feedback, and then we’ll go over the assignment together.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043f5884a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1043f5884a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don’t want to repeat my previous lessons too closely, but review games like Kahoot and Blooket are excellent classroom tools. I also suggest staging small quizbowl like competitions, old school, after the model of the finals in the National Economics Challenge.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043f5884af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043f5884a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simulator in which students make changes to fiscal policy and see the results. The nice thing about this is that it acknowledges that there are reasons the government spends money other than fiscal policy: the government provides goods and services. When the government cuts spending in order to reduce inflation, that also entails a reduction in government services.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097a5cfd5d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097a5cfd5d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a related note, I have students propose entire budgets for the federal government, and then vote on one as a class, as though they were congress. This involves making judgements about the best use of funds while also considering the effect on the economy. It’s easy to try to balance the budget or fight inflation if you don’t have to think about raising taxes or which government programs to cut.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097a5cfd5d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1097a5cfd5d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Council on Economics Education publishes a book of economics lessons called ‘Capstone.’ It’s not AP specific, but it’s very good. It includes an activity in which students act out a sort of radio play illustrating the chain of events involved in fiscal policy. You should check it out.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097c20bb8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1097c20bb8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Expansionary fiscal policy, in the form of increased government spending, stimulus checks, and delayed repayments on student loans have probably helped the U.S. keep unemployment under control. It’s only a little </a:t>
            </a:r>
            <a:r>
              <a:rPr lang="en"/>
              <a:t>higher</a:t>
            </a:r>
            <a:r>
              <a:rPr lang="en"/>
              <a:t> than usual, though not yet back to the very low levels the U.S. enjoyed before the pandemic.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Unfortunately, the expansionary fiscal policy has likely contributed to inflation. An adverse supply shock is also contributing to inflation, and fiscal policy can’t really fix that. The hope is that supply-chain issues will resolve themselves as COVID wanes, stopping the high inflation. Few economists expect price levels to fall at that time, though. Instead, prices would just rise at their normal rates, instead of the historically high rates of the last year or two.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097c20bb89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097c20bb8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11cb89b0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11cb89b0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ccaaa7a39f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ccaaa7a39f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bec95e197c_0_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bec95e197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believe that it is best practice to explicitly state learning goals or objectives at the outset of a lesson. This is on the screen as my students enter.</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a5290348c4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a5290348c4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upcoming webinars produced by the Minnesota council on economics education, which are open to educators world over include one titled Marvel Economics on February 22nd and another titled Culturally Responsive Personal Finance on March 29th.</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0800ddd34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10800ddd34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a5290348c4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a5290348c4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Advertise upcoming sessions: Aggregate Supply on MLK Day in a week, Macroeconomic Equilibrium in which we bring AD and AS together on Monday Jan 31st, and Fiscal Policy on Feb. 7th.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097a5cfd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097a5cfd5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for those who attended the presentation on the aggregate demand last month, please pardon a bit of overlap in our content. But we begin with a little bit of history, essentially the history of macroeconomics. Through the 1920’s, it’s safe to say that the U.S. government practiced a fairly lassez faire approach to managing the economy.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97a5cfd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097a5cfd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then The Great Depression happens. It was, to use the highly technical language used by economists at the time “the pits.” People, notably the economist John Meynard Keynes of England, asserted that the government should involve itself in the economy.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97a5cfd5d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97a5cfd5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 U.S. Federal government set two goals for itself in 1946: maintaining full-employment and controlling inflation.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54"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25" y="0"/>
            <a:ext cx="9144000" cy="31242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58" name="Google Shape;58;p14"/>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1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5"/>
          <p:cNvSpPr/>
          <p:nvPr/>
        </p:nvSpPr>
        <p:spPr>
          <a:xfrm>
            <a:off x="0" y="1567350"/>
            <a:ext cx="9144000" cy="20088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5"/>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cxnSp>
        <p:nvCxnSpPr>
          <p:cNvPr id="67" name="Google Shape;67;p16"/>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68" name="Google Shape;68;p1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9" name="Google Shape;69;p1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0" name="Google Shape;70;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cxnSp>
        <p:nvCxnSpPr>
          <p:cNvPr id="73" name="Google Shape;73;p17"/>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74" name="Google Shape;74;p1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17"/>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7"/>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7"/>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1" name="Google Shape;8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18"/>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cxnSp>
        <p:nvCxnSpPr>
          <p:cNvPr id="84" name="Google Shape;84;p19"/>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85" name="Google Shape;85;p19"/>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9"/>
          <p:cNvSpPr txBox="1"/>
          <p:nvPr>
            <p:ph idx="1" type="body"/>
          </p:nvPr>
        </p:nvSpPr>
        <p:spPr>
          <a:xfrm>
            <a:off x="311700" y="1618204"/>
            <a:ext cx="2808000" cy="2950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7" name="Google Shape;8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8" name="Google Shape;88;p19"/>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9" name="Shape 89"/>
        <p:cNvGrpSpPr/>
        <p:nvPr/>
      </p:nvGrpSpPr>
      <p:grpSpPr>
        <a:xfrm>
          <a:off x="0" y="0"/>
          <a:ext cx="0" cy="0"/>
          <a:chOff x="0" y="0"/>
          <a:chExt cx="0" cy="0"/>
        </a:xfrm>
      </p:grpSpPr>
      <p:sp>
        <p:nvSpPr>
          <p:cNvPr id="90" name="Google Shape;90;p20"/>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91" name="Google Shape;9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2" name="Google Shape;92;p20"/>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93" name="Google Shape;93;p20"/>
          <p:cNvPicPr preferRelativeResize="0"/>
          <p:nvPr/>
        </p:nvPicPr>
        <p:blipFill>
          <a:blip r:embed="rId3">
            <a:alphaModFix/>
          </a:blip>
          <a:stretch>
            <a:fillRect/>
          </a:stretch>
        </p:blipFill>
        <p:spPr>
          <a:xfrm>
            <a:off x="64100" y="4320350"/>
            <a:ext cx="2009326" cy="7360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005F86"/>
        </a:solidFill>
      </p:bgPr>
    </p:bg>
    <p:spTree>
      <p:nvGrpSpPr>
        <p:cNvPr id="94" name="Shape 94"/>
        <p:cNvGrpSpPr/>
        <p:nvPr/>
      </p:nvGrpSpPr>
      <p:grpSpPr>
        <a:xfrm>
          <a:off x="0" y="0"/>
          <a:ext cx="0" cy="0"/>
          <a:chOff x="0" y="0"/>
          <a:chExt cx="0" cy="0"/>
        </a:xfrm>
      </p:grpSpPr>
      <p:sp>
        <p:nvSpPr>
          <p:cNvPr id="95" name="Google Shape;95;p21"/>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 name="Google Shape;96;p21"/>
          <p:cNvCxnSpPr/>
          <p:nvPr/>
        </p:nvCxnSpPr>
        <p:spPr>
          <a:xfrm>
            <a:off x="5029675" y="4495500"/>
            <a:ext cx="577200" cy="0"/>
          </a:xfrm>
          <a:prstGeom prst="straightConnector1">
            <a:avLst/>
          </a:prstGeom>
          <a:noFill/>
          <a:ln cap="flat" cmpd="sng" w="19050">
            <a:solidFill>
              <a:srgbClr val="005F86"/>
            </a:solidFill>
            <a:prstDash val="lgDash"/>
            <a:round/>
            <a:headEnd len="sm" w="sm" type="none"/>
            <a:tailEnd len="sm" w="sm" type="none"/>
          </a:ln>
        </p:spPr>
      </p:cxnSp>
      <p:sp>
        <p:nvSpPr>
          <p:cNvPr id="97" name="Google Shape;97;p21"/>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98" name="Google Shape;98;p21"/>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99" name="Google Shape;99;p21"/>
          <p:cNvSpPr txBox="1"/>
          <p:nvPr>
            <p:ph idx="2" type="body"/>
          </p:nvPr>
        </p:nvSpPr>
        <p:spPr>
          <a:xfrm>
            <a:off x="4939500" y="724200"/>
            <a:ext cx="3837000" cy="37215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1" name="Google Shape;101;p21"/>
          <p:cNvPicPr preferRelativeResize="0"/>
          <p:nvPr/>
        </p:nvPicPr>
        <p:blipFill>
          <a:blip r:embed="rId2">
            <a:alphaModFix/>
          </a:blip>
          <a:stretch>
            <a:fillRect/>
          </a:stretch>
        </p:blipFill>
        <p:spPr>
          <a:xfrm>
            <a:off x="64075" y="4320350"/>
            <a:ext cx="2009367" cy="736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2"/>
          <p:cNvSpPr txBox="1"/>
          <p:nvPr>
            <p:ph idx="1" type="body"/>
          </p:nvPr>
        </p:nvSpPr>
        <p:spPr>
          <a:xfrm>
            <a:off x="2280225"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104" name="Google Shape;10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5" name="Google Shape;105;p22"/>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6" name="Shape 106"/>
        <p:cNvGrpSpPr/>
        <p:nvPr/>
      </p:nvGrpSpPr>
      <p:grpSpPr>
        <a:xfrm>
          <a:off x="0" y="0"/>
          <a:ext cx="0" cy="0"/>
          <a:chOff x="0" y="0"/>
          <a:chExt cx="0" cy="0"/>
        </a:xfrm>
      </p:grpSpPr>
      <p:cxnSp>
        <p:nvCxnSpPr>
          <p:cNvPr id="107" name="Google Shape;107;p23"/>
          <p:cNvCxnSpPr/>
          <p:nvPr/>
        </p:nvCxnSpPr>
        <p:spPr>
          <a:xfrm>
            <a:off x="413275" y="2988275"/>
            <a:ext cx="910500" cy="0"/>
          </a:xfrm>
          <a:prstGeom prst="straightConnector1">
            <a:avLst/>
          </a:prstGeom>
          <a:noFill/>
          <a:ln cap="flat" cmpd="sng" w="28575">
            <a:solidFill>
              <a:srgbClr val="005F86"/>
            </a:solidFill>
            <a:prstDash val="lgDash"/>
            <a:round/>
            <a:headEnd len="sm" w="sm" type="none"/>
            <a:tailEnd len="sm" w="sm" type="none"/>
          </a:ln>
        </p:spPr>
      </p:cxnSp>
      <p:sp>
        <p:nvSpPr>
          <p:cNvPr id="108" name="Google Shape;108;p23"/>
          <p:cNvSpPr txBox="1"/>
          <p:nvPr>
            <p:ph hasCustomPrompt="1" type="title"/>
          </p:nvPr>
        </p:nvSpPr>
        <p:spPr>
          <a:xfrm>
            <a:off x="311700" y="1106125"/>
            <a:ext cx="8520600" cy="19470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0" name="Google Shape;11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23"/>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4" name="Google Shape;114;p2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119" name="Shape 119"/>
        <p:cNvGrpSpPr/>
        <p:nvPr/>
      </p:nvGrpSpPr>
      <p:grpSpPr>
        <a:xfrm>
          <a:off x="0" y="0"/>
          <a:ext cx="0" cy="0"/>
          <a:chOff x="0" y="0"/>
          <a:chExt cx="0" cy="0"/>
        </a:xfrm>
      </p:grpSpPr>
      <p:sp>
        <p:nvSpPr>
          <p:cNvPr id="120" name="Google Shape;120;p26"/>
          <p:cNvSpPr/>
          <p:nvPr/>
        </p:nvSpPr>
        <p:spPr>
          <a:xfrm rot="10800000">
            <a:off x="4226100" y="2933550"/>
            <a:ext cx="691800" cy="3885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6"/>
          <p:cNvSpPr/>
          <p:nvPr/>
        </p:nvSpPr>
        <p:spPr>
          <a:xfrm>
            <a:off x="-25" y="0"/>
            <a:ext cx="9144000" cy="31242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6"/>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123" name="Google Shape;123;p26"/>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24" name="Google Shape;12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5" name="Google Shape;125;p2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27"/>
          <p:cNvSpPr/>
          <p:nvPr/>
        </p:nvSpPr>
        <p:spPr>
          <a:xfrm>
            <a:off x="0" y="1567350"/>
            <a:ext cx="9144000" cy="20088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7"/>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29" name="Google Shape;12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7"/>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1" name="Shape 131"/>
        <p:cNvGrpSpPr/>
        <p:nvPr/>
      </p:nvGrpSpPr>
      <p:grpSpPr>
        <a:xfrm>
          <a:off x="0" y="0"/>
          <a:ext cx="0" cy="0"/>
          <a:chOff x="0" y="0"/>
          <a:chExt cx="0" cy="0"/>
        </a:xfrm>
      </p:grpSpPr>
      <p:cxnSp>
        <p:nvCxnSpPr>
          <p:cNvPr id="132" name="Google Shape;132;p28"/>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33" name="Google Shape;133;p2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4" name="Google Shape;134;p2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5" name="Google Shape;13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6" name="Google Shape;136;p28"/>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cxnSp>
        <p:nvCxnSpPr>
          <p:cNvPr id="138" name="Google Shape;138;p29"/>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139" name="Google Shape;139;p2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0" name="Google Shape;140;p29"/>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1" name="Google Shape;141;p29"/>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2" name="Google Shape;14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29"/>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3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7" name="Google Shape;147;p30"/>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8" name="Shape 148"/>
        <p:cNvGrpSpPr/>
        <p:nvPr/>
      </p:nvGrpSpPr>
      <p:grpSpPr>
        <a:xfrm>
          <a:off x="0" y="0"/>
          <a:ext cx="0" cy="0"/>
          <a:chOff x="0" y="0"/>
          <a:chExt cx="0" cy="0"/>
        </a:xfrm>
      </p:grpSpPr>
      <p:cxnSp>
        <p:nvCxnSpPr>
          <p:cNvPr id="149" name="Google Shape;149;p31"/>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150" name="Google Shape;150;p31"/>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31"/>
          <p:cNvSpPr txBox="1"/>
          <p:nvPr>
            <p:ph idx="1" type="body"/>
          </p:nvPr>
        </p:nvSpPr>
        <p:spPr>
          <a:xfrm>
            <a:off x="311700" y="1618204"/>
            <a:ext cx="2808000" cy="2950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3" name="Google Shape;153;p31"/>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4" name="Shape 154"/>
        <p:cNvGrpSpPr/>
        <p:nvPr/>
      </p:nvGrpSpPr>
      <p:grpSpPr>
        <a:xfrm>
          <a:off x="0" y="0"/>
          <a:ext cx="0" cy="0"/>
          <a:chOff x="0" y="0"/>
          <a:chExt cx="0" cy="0"/>
        </a:xfrm>
      </p:grpSpPr>
      <p:sp>
        <p:nvSpPr>
          <p:cNvPr id="155" name="Google Shape;155;p32"/>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156" name="Google Shape;156;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57" name="Google Shape;157;p32"/>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158" name="Google Shape;158;p32"/>
          <p:cNvPicPr preferRelativeResize="0"/>
          <p:nvPr/>
        </p:nvPicPr>
        <p:blipFill>
          <a:blip r:embed="rId3">
            <a:alphaModFix/>
          </a:blip>
          <a:stretch>
            <a:fillRect/>
          </a:stretch>
        </p:blipFill>
        <p:spPr>
          <a:xfrm>
            <a:off x="64100" y="4320350"/>
            <a:ext cx="2009326" cy="7360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9" name="Shape 159"/>
        <p:cNvGrpSpPr/>
        <p:nvPr/>
      </p:nvGrpSpPr>
      <p:grpSpPr>
        <a:xfrm>
          <a:off x="0" y="0"/>
          <a:ext cx="0" cy="0"/>
          <a:chOff x="0" y="0"/>
          <a:chExt cx="0" cy="0"/>
        </a:xfrm>
      </p:grpSpPr>
      <p:sp>
        <p:nvSpPr>
          <p:cNvPr id="160" name="Google Shape;160;p33"/>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 name="Google Shape;161;p33"/>
          <p:cNvCxnSpPr/>
          <p:nvPr/>
        </p:nvCxnSpPr>
        <p:spPr>
          <a:xfrm>
            <a:off x="5029675" y="4495500"/>
            <a:ext cx="577200" cy="0"/>
          </a:xfrm>
          <a:prstGeom prst="straightConnector1">
            <a:avLst/>
          </a:prstGeom>
          <a:noFill/>
          <a:ln cap="flat" cmpd="sng" w="19050">
            <a:solidFill>
              <a:srgbClr val="005F86"/>
            </a:solidFill>
            <a:prstDash val="lgDash"/>
            <a:round/>
            <a:headEnd len="sm" w="sm" type="none"/>
            <a:tailEnd len="sm" w="sm" type="none"/>
          </a:ln>
        </p:spPr>
      </p:cxnSp>
      <p:sp>
        <p:nvSpPr>
          <p:cNvPr id="162" name="Google Shape;162;p33"/>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163" name="Google Shape;163;p33"/>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164" name="Google Shape;164;p33"/>
          <p:cNvSpPr txBox="1"/>
          <p:nvPr>
            <p:ph idx="2" type="body"/>
          </p:nvPr>
        </p:nvSpPr>
        <p:spPr>
          <a:xfrm>
            <a:off x="4939500" y="724200"/>
            <a:ext cx="3837000" cy="37215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5" name="Google Shape;16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6" name="Google Shape;166;p33"/>
          <p:cNvPicPr preferRelativeResize="0"/>
          <p:nvPr/>
        </p:nvPicPr>
        <p:blipFill>
          <a:blip r:embed="rId2">
            <a:alphaModFix/>
          </a:blip>
          <a:stretch>
            <a:fillRect/>
          </a:stretch>
        </p:blipFill>
        <p:spPr>
          <a:xfrm>
            <a:off x="64075" y="4320350"/>
            <a:ext cx="2009367" cy="736025"/>
          </a:xfrm>
          <a:prstGeom prst="rect">
            <a:avLst/>
          </a:prstGeom>
          <a:noFill/>
          <a:ln>
            <a:noFill/>
          </a:ln>
        </p:spPr>
      </p:pic>
      <p:pic>
        <p:nvPicPr>
          <p:cNvPr id="167" name="Google Shape;167;p33"/>
          <p:cNvPicPr preferRelativeResize="0"/>
          <p:nvPr/>
        </p:nvPicPr>
        <p:blipFill>
          <a:blip r:embed="rId3">
            <a:alphaModFix/>
          </a:blip>
          <a:stretch>
            <a:fillRect/>
          </a:stretch>
        </p:blipFill>
        <p:spPr>
          <a:xfrm>
            <a:off x="63450" y="4320341"/>
            <a:ext cx="2010615" cy="73603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2280225"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170" name="Google Shape;17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1" name="Google Shape;171;p34"/>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2" name="Shape 172"/>
        <p:cNvGrpSpPr/>
        <p:nvPr/>
      </p:nvGrpSpPr>
      <p:grpSpPr>
        <a:xfrm>
          <a:off x="0" y="0"/>
          <a:ext cx="0" cy="0"/>
          <a:chOff x="0" y="0"/>
          <a:chExt cx="0" cy="0"/>
        </a:xfrm>
      </p:grpSpPr>
      <p:cxnSp>
        <p:nvCxnSpPr>
          <p:cNvPr id="173" name="Google Shape;173;p35"/>
          <p:cNvCxnSpPr/>
          <p:nvPr/>
        </p:nvCxnSpPr>
        <p:spPr>
          <a:xfrm>
            <a:off x="413275" y="2988275"/>
            <a:ext cx="910500" cy="0"/>
          </a:xfrm>
          <a:prstGeom prst="straightConnector1">
            <a:avLst/>
          </a:prstGeom>
          <a:noFill/>
          <a:ln cap="flat" cmpd="sng" w="28575">
            <a:solidFill>
              <a:srgbClr val="005F86"/>
            </a:solidFill>
            <a:prstDash val="lgDash"/>
            <a:round/>
            <a:headEnd len="sm" w="sm" type="none"/>
            <a:tailEnd len="sm" w="sm" type="none"/>
          </a:ln>
        </p:spPr>
      </p:cxnSp>
      <p:sp>
        <p:nvSpPr>
          <p:cNvPr id="174" name="Google Shape;174;p35"/>
          <p:cNvSpPr txBox="1"/>
          <p:nvPr>
            <p:ph hasCustomPrompt="1" type="title"/>
          </p:nvPr>
        </p:nvSpPr>
        <p:spPr>
          <a:xfrm>
            <a:off x="311700" y="1106125"/>
            <a:ext cx="8520600" cy="19470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5" name="Google Shape;175;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6" name="Google Shape;17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35"/>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0" name="Google Shape;180;p36"/>
          <p:cNvPicPr preferRelativeResize="0"/>
          <p:nvPr/>
        </p:nvPicPr>
        <p:blipFill>
          <a:blip r:embed="rId2">
            <a:alphaModFix/>
          </a:blip>
          <a:stretch>
            <a:fillRect/>
          </a:stretch>
        </p:blipFill>
        <p:spPr>
          <a:xfrm>
            <a:off x="76188" y="4331266"/>
            <a:ext cx="2010615" cy="7360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52" name="Google Shape;52;p13"/>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rgbClr val="FFFFFF"/>
        </a:solidFill>
      </p:bgPr>
    </p:bg>
    <p:spTree>
      <p:nvGrpSpPr>
        <p:cNvPr id="115" name="Shape 115"/>
        <p:cNvGrpSpPr/>
        <p:nvPr/>
      </p:nvGrpSpPr>
      <p:grpSpPr>
        <a:xfrm>
          <a:off x="0" y="0"/>
          <a:ext cx="0" cy="0"/>
          <a:chOff x="0" y="0"/>
          <a:chExt cx="0" cy="0"/>
        </a:xfrm>
      </p:grpSpPr>
      <p:sp>
        <p:nvSpPr>
          <p:cNvPr id="116" name="Google Shape;116;p25"/>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17" name="Google Shape;117;p25"/>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18" name="Google Shape;11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http://rds.yahoo.com/_ylt=A0WTefhaAvtJcm4BnhGjzbkF/SIG=1291kqcfs/EXP=1241273306/**http://psychcentral.com/news/u/2008/09/congress08.jpg" TargetMode="External"/><Relationship Id="rId4" Type="http://schemas.openxmlformats.org/officeDocument/2006/relationships/image" Target="../media/image14.jpg"/><Relationship Id="rId5" Type="http://schemas.openxmlformats.org/officeDocument/2006/relationships/image" Target="../media/image49.png"/><Relationship Id="rId6" Type="http://schemas.openxmlformats.org/officeDocument/2006/relationships/image" Target="../media/image9.png"/><Relationship Id="rId7"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mailto:steven.cullison@edinaschools.org" TargetMode="External"/><Relationship Id="rId4" Type="http://schemas.openxmlformats.org/officeDocument/2006/relationships/image" Target="../media/image9.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9.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hyperlink" Target="https://apclassroom.collegeboard.org/10/question_bank/questions" TargetMode="External"/><Relationship Id="rId4" Type="http://schemas.openxmlformats.org/officeDocument/2006/relationships/image" Target="../media/image9.png"/><Relationship Id="rId5"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hyperlink" Target="https://apclassroom.collegeboard.org/10/question_bank/questions" TargetMode="External"/><Relationship Id="rId4" Type="http://schemas.openxmlformats.org/officeDocument/2006/relationships/hyperlink" Target="https://drive.google.com/file/d/1L5EQSedvSJABybZ3pb9i8Kr793VB0aoz/view?usp=sharing" TargetMode="External"/><Relationship Id="rId5" Type="http://schemas.openxmlformats.org/officeDocument/2006/relationships/image" Target="../media/image9.png"/><Relationship Id="rId6" Type="http://schemas.openxmlformats.org/officeDocument/2006/relationships/image" Target="../media/image35.png"/><Relationship Id="rId7"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hyperlink" Target="https://apclassroom.collegeboard.org/10/question_bank/questions" TargetMode="External"/><Relationship Id="rId4" Type="http://schemas.openxmlformats.org/officeDocument/2006/relationships/hyperlink" Target="https://drive.google.com/file/d/15wli4FLDlJlXBpWqZ5eRkffyigzlcUI2/view?usp=sharing" TargetMode="External"/><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31.png"/><Relationship Id="rId7" Type="http://schemas.openxmlformats.org/officeDocument/2006/relationships/image" Target="../media/image38.png"/><Relationship Id="rId8"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hyperlink" Target="https://apclassroom.collegeboard.org/10/question_bank/questions" TargetMode="External"/><Relationship Id="rId4" Type="http://schemas.openxmlformats.org/officeDocument/2006/relationships/hyperlink" Target="https://drive.google.com/file/d/15wli4FLDlJlXBpWqZ5eRkffyigzlcUI2/view?usp=sharing" TargetMode="External"/><Relationship Id="rId5" Type="http://schemas.openxmlformats.org/officeDocument/2006/relationships/hyperlink" Target="http://fiscalship.org/" TargetMode="External"/><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hyperlink" Target="https://apclassroom.collegeboard.org/10/question_bank/questions" TargetMode="External"/><Relationship Id="rId4" Type="http://schemas.openxmlformats.org/officeDocument/2006/relationships/hyperlink" Target="https://drive.google.com/file/d/15wli4FLDlJlXBpWqZ5eRkffyigzlcUI2/view?usp=sharing" TargetMode="External"/><Relationship Id="rId9" Type="http://schemas.openxmlformats.org/officeDocument/2006/relationships/image" Target="../media/image39.png"/><Relationship Id="rId5" Type="http://schemas.openxmlformats.org/officeDocument/2006/relationships/hyperlink" Target="http://fiscalship.org/" TargetMode="External"/><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hyperlink" Target="https://docs.google.com/spreadsheets/d/1egMxbkNecQP7K_Gd2qWhSLxexM8h_8lhCmW2_qnoyco/edit?usp=sharin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hyperlink" Target="https://apclassroom.collegeboard.org/10/question_bank/questions" TargetMode="External"/><Relationship Id="rId4" Type="http://schemas.openxmlformats.org/officeDocument/2006/relationships/hyperlink" Target="https://drive.google.com/file/d/15wli4FLDlJlXBpWqZ5eRkffyigzlcUI2/view?usp=sharing" TargetMode="External"/><Relationship Id="rId9" Type="http://schemas.openxmlformats.org/officeDocument/2006/relationships/image" Target="../media/image37.png"/><Relationship Id="rId5" Type="http://schemas.openxmlformats.org/officeDocument/2006/relationships/hyperlink" Target="http://fiscalship.org/" TargetMode="External"/><Relationship Id="rId6" Type="http://schemas.openxmlformats.org/officeDocument/2006/relationships/hyperlink" Target="https://drive.google.com/file/d/1sfWJvv-3QeV3m3FCETtrbN2tX695ghkm/view?usp=sharing" TargetMode="External"/><Relationship Id="rId7" Type="http://schemas.openxmlformats.org/officeDocument/2006/relationships/image" Target="../media/image9.png"/><Relationship Id="rId8"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47.png"/><Relationship Id="rId4" Type="http://schemas.openxmlformats.org/officeDocument/2006/relationships/image" Target="../media/image9.png"/><Relationship Id="rId5" Type="http://schemas.openxmlformats.org/officeDocument/2006/relationships/image" Target="../media/image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47.png"/><Relationship Id="rId4" Type="http://schemas.openxmlformats.org/officeDocument/2006/relationships/image" Target="../media/image9.png"/><Relationship Id="rId5" Type="http://schemas.openxmlformats.org/officeDocument/2006/relationships/image" Target="../media/image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4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7.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0.xml"/><Relationship Id="rId3" Type="http://schemas.openxmlformats.org/officeDocument/2006/relationships/hyperlink" Target="mailto:mcee@umn.edu" TargetMode="External"/><Relationship Id="rId4" Type="http://schemas.openxmlformats.org/officeDocument/2006/relationships/image" Target="../media/image9.png"/><Relationship Id="rId5"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1.xml"/><Relationship Id="rId3" Type="http://schemas.openxmlformats.org/officeDocument/2006/relationships/hyperlink" Target="https://www.econedlink.org/" TargetMode="External"/><Relationship Id="rId4" Type="http://schemas.openxmlformats.org/officeDocument/2006/relationships/image" Target="../media/image9.png"/><Relationship Id="rId5" Type="http://schemas.openxmlformats.org/officeDocument/2006/relationships/image" Target="../media/image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7"/>
          <p:cNvSpPr/>
          <p:nvPr/>
        </p:nvSpPr>
        <p:spPr>
          <a:xfrm>
            <a:off x="4572000" y="475"/>
            <a:ext cx="4572000" cy="5143500"/>
          </a:xfrm>
          <a:prstGeom prst="rect">
            <a:avLst/>
          </a:prstGeom>
          <a:solidFill>
            <a:srgbClr val="005F8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7"/>
          <p:cNvSpPr txBox="1"/>
          <p:nvPr>
            <p:ph type="title"/>
          </p:nvPr>
        </p:nvSpPr>
        <p:spPr>
          <a:xfrm>
            <a:off x="0" y="1078750"/>
            <a:ext cx="4572000" cy="178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5F86"/>
                </a:solidFill>
              </a:rPr>
              <a:t>WELCOME </a:t>
            </a:r>
            <a:endParaRPr>
              <a:solidFill>
                <a:srgbClr val="005F86"/>
              </a:solidFill>
            </a:endParaRPr>
          </a:p>
          <a:p>
            <a:pPr indent="0" lvl="0" marL="0" rtl="0" algn="ctr">
              <a:spcBef>
                <a:spcPts val="0"/>
              </a:spcBef>
              <a:spcAft>
                <a:spcPts val="0"/>
              </a:spcAft>
              <a:buNone/>
            </a:pPr>
            <a:r>
              <a:t/>
            </a:r>
            <a:endParaRPr>
              <a:solidFill>
                <a:srgbClr val="005F86"/>
              </a:solidFill>
            </a:endParaRPr>
          </a:p>
        </p:txBody>
      </p:sp>
      <p:sp>
        <p:nvSpPr>
          <p:cNvPr id="187" name="Google Shape;187;p37"/>
          <p:cNvSpPr txBox="1"/>
          <p:nvPr>
            <p:ph idx="2" type="body"/>
          </p:nvPr>
        </p:nvSpPr>
        <p:spPr>
          <a:xfrm>
            <a:off x="4939500" y="724200"/>
            <a:ext cx="3837000" cy="37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Ho</a:t>
            </a:r>
            <a:r>
              <a:rPr lang="en">
                <a:solidFill>
                  <a:srgbClr val="FFFFFF"/>
                </a:solidFill>
              </a:rPr>
              <a:t>usekeeping Items</a:t>
            </a:r>
            <a:endParaRPr>
              <a:solidFill>
                <a:srgbClr val="FFFFFF"/>
              </a:solidFill>
            </a:endParaRPr>
          </a:p>
          <a:p>
            <a:pPr indent="-342900" lvl="0" marL="457200" rtl="0" algn="l">
              <a:lnSpc>
                <a:spcPct val="100000"/>
              </a:lnSpc>
              <a:spcBef>
                <a:spcPts val="1600"/>
              </a:spcBef>
              <a:spcAft>
                <a:spcPts val="0"/>
              </a:spcAft>
              <a:buClr>
                <a:schemeClr val="lt1"/>
              </a:buClr>
              <a:buSzPts val="1800"/>
              <a:buChar char="●"/>
            </a:pPr>
            <a:r>
              <a:rPr lang="en">
                <a:solidFill>
                  <a:schemeClr val="lt1"/>
                </a:solidFill>
              </a:rPr>
              <a:t>Please use the chat function to ask questions or to notify moderator of issues</a:t>
            </a:r>
            <a:endParaRPr>
              <a:solidFill>
                <a:schemeClr val="lt1"/>
              </a:solidFill>
            </a:endParaRPr>
          </a:p>
          <a:p>
            <a:pPr indent="-342900" lvl="0" marL="457200" rtl="0" algn="l">
              <a:lnSpc>
                <a:spcPct val="100000"/>
              </a:lnSpc>
              <a:spcBef>
                <a:spcPts val="1000"/>
              </a:spcBef>
              <a:spcAft>
                <a:spcPts val="0"/>
              </a:spcAft>
              <a:buClr>
                <a:schemeClr val="lt1"/>
              </a:buClr>
              <a:buSzPts val="1800"/>
              <a:buChar char="●"/>
            </a:pPr>
            <a:r>
              <a:rPr lang="en">
                <a:solidFill>
                  <a:schemeClr val="lt1"/>
                </a:solidFill>
              </a:rPr>
              <a:t>Session will be recorded and emailed to participants following the webinar</a:t>
            </a:r>
            <a:endParaRPr>
              <a:solidFill>
                <a:schemeClr val="lt1"/>
              </a:solidFill>
            </a:endParaRPr>
          </a:p>
          <a:p>
            <a:pPr indent="-342900" lvl="0" marL="457200" rtl="0" algn="l">
              <a:lnSpc>
                <a:spcPct val="100000"/>
              </a:lnSpc>
              <a:spcBef>
                <a:spcPts val="1000"/>
              </a:spcBef>
              <a:spcAft>
                <a:spcPts val="1000"/>
              </a:spcAft>
              <a:buClr>
                <a:schemeClr val="lt1"/>
              </a:buClr>
              <a:buSzPts val="1800"/>
              <a:buChar char="●"/>
            </a:pPr>
            <a:r>
              <a:rPr lang="en">
                <a:solidFill>
                  <a:schemeClr val="lt1"/>
                </a:solidFill>
              </a:rPr>
              <a:t>Attendance certificates can be accessed following webinar</a:t>
            </a:r>
            <a:endParaRPr>
              <a:solidFill>
                <a:srgbClr val="FFFFFF"/>
              </a:solidFill>
            </a:endParaRPr>
          </a:p>
        </p:txBody>
      </p:sp>
      <p:sp>
        <p:nvSpPr>
          <p:cNvPr id="188" name="Google Shape;188;p37"/>
          <p:cNvSpPr txBox="1"/>
          <p:nvPr>
            <p:ph idx="1" type="subTitle"/>
          </p:nvPr>
        </p:nvSpPr>
        <p:spPr>
          <a:xfrm>
            <a:off x="265500" y="3106975"/>
            <a:ext cx="40452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5F86"/>
                </a:solidFill>
              </a:rPr>
              <a:t>The webinar will begin shortly</a:t>
            </a:r>
            <a:endParaRPr>
              <a:solidFill>
                <a:srgbClr val="005F86"/>
              </a:solidFill>
            </a:endParaRPr>
          </a:p>
        </p:txBody>
      </p:sp>
      <p:pic>
        <p:nvPicPr>
          <p:cNvPr id="189" name="Google Shape;189;p37"/>
          <p:cNvPicPr preferRelativeResize="0"/>
          <p:nvPr/>
        </p:nvPicPr>
        <p:blipFill>
          <a:blip r:embed="rId3">
            <a:alphaModFix/>
          </a:blip>
          <a:stretch>
            <a:fillRect/>
          </a:stretch>
        </p:blipFill>
        <p:spPr>
          <a:xfrm>
            <a:off x="2308709" y="3919925"/>
            <a:ext cx="2121966" cy="1591475"/>
          </a:xfrm>
          <a:prstGeom prst="rect">
            <a:avLst/>
          </a:prstGeom>
          <a:noFill/>
          <a:ln>
            <a:noFill/>
          </a:ln>
        </p:spPr>
      </p:pic>
      <p:pic>
        <p:nvPicPr>
          <p:cNvPr id="190" name="Google Shape;190;p37"/>
          <p:cNvPicPr preferRelativeResize="0"/>
          <p:nvPr/>
        </p:nvPicPr>
        <p:blipFill>
          <a:blip r:embed="rId4">
            <a:alphaModFix/>
          </a:blip>
          <a:stretch>
            <a:fillRect/>
          </a:stretch>
        </p:blipFill>
        <p:spPr>
          <a:xfrm>
            <a:off x="4939500" y="4495452"/>
            <a:ext cx="3731375" cy="5915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2" name="Shape 262"/>
        <p:cNvGrpSpPr/>
        <p:nvPr/>
      </p:nvGrpSpPr>
      <p:grpSpPr>
        <a:xfrm>
          <a:off x="0" y="0"/>
          <a:ext cx="0" cy="0"/>
          <a:chOff x="0" y="0"/>
          <a:chExt cx="0" cy="0"/>
        </a:xfrm>
      </p:grpSpPr>
      <p:sp>
        <p:nvSpPr>
          <p:cNvPr id="263" name="Google Shape;263;p46"/>
          <p:cNvSpPr txBox="1"/>
          <p:nvPr>
            <p:ph idx="1" type="body"/>
          </p:nvPr>
        </p:nvSpPr>
        <p:spPr>
          <a:xfrm>
            <a:off x="457200" y="1398750"/>
            <a:ext cx="4727400" cy="324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Sets specific goals:</a:t>
            </a:r>
            <a:endParaRPr/>
          </a:p>
          <a:p>
            <a:pPr indent="-342900" lvl="0" marL="457200" rtl="0" algn="l">
              <a:spcBef>
                <a:spcPts val="1600"/>
              </a:spcBef>
              <a:spcAft>
                <a:spcPts val="0"/>
              </a:spcAft>
              <a:buSzPts val="1800"/>
              <a:buChar char="●"/>
            </a:pPr>
            <a:r>
              <a:rPr lang="en"/>
              <a:t>Unemployment rate of no more than 3% for persons aged 20 or over, and not more than 4% for persons aged 16 or over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64" name="Google Shape;264;p4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Employment Act (Ammended in 1978)</a:t>
            </a:r>
            <a:endParaRPr/>
          </a:p>
        </p:txBody>
      </p:sp>
      <p:pic>
        <p:nvPicPr>
          <p:cNvPr id="265" name="Google Shape;265;p46"/>
          <p:cNvPicPr preferRelativeResize="0"/>
          <p:nvPr/>
        </p:nvPicPr>
        <p:blipFill>
          <a:blip r:embed="rId3">
            <a:alphaModFix/>
          </a:blip>
          <a:stretch>
            <a:fillRect/>
          </a:stretch>
        </p:blipFill>
        <p:spPr>
          <a:xfrm>
            <a:off x="5337000" y="1258400"/>
            <a:ext cx="3654600" cy="2375688"/>
          </a:xfrm>
          <a:prstGeom prst="rect">
            <a:avLst/>
          </a:prstGeom>
          <a:noFill/>
          <a:ln>
            <a:noFill/>
          </a:ln>
        </p:spPr>
      </p:pic>
      <p:pic>
        <p:nvPicPr>
          <p:cNvPr id="266" name="Google Shape;266;p46"/>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67" name="Google Shape;267;p46"/>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1000"/>
                                        <p:tgtEl>
                                          <p:spTgt spid="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animEffect filter="fade" transition="in">
                                      <p:cBhvr>
                                        <p:cTn dur="1000"/>
                                        <p:tgtEl>
                                          <p:spTgt spid="2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2" st="2"/>
                                            </p:txEl>
                                          </p:spTgt>
                                        </p:tgtEl>
                                        <p:attrNameLst>
                                          <p:attrName>style.visibility</p:attrName>
                                        </p:attrNameLst>
                                      </p:cBhvr>
                                      <p:to>
                                        <p:strVal val="visible"/>
                                      </p:to>
                                    </p:set>
                                    <p:animEffect filter="fade" transition="in">
                                      <p:cBhvr>
                                        <p:cTn dur="1000"/>
                                        <p:tgtEl>
                                          <p:spTgt spid="2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3" st="3"/>
                                            </p:txEl>
                                          </p:spTgt>
                                        </p:tgtEl>
                                        <p:attrNameLst>
                                          <p:attrName>style.visibility</p:attrName>
                                        </p:attrNameLst>
                                      </p:cBhvr>
                                      <p:to>
                                        <p:strVal val="visible"/>
                                      </p:to>
                                    </p:set>
                                    <p:animEffect filter="fade" transition="in">
                                      <p:cBhvr>
                                        <p:cTn dur="1000"/>
                                        <p:tgtEl>
                                          <p:spTgt spid="26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p47"/>
          <p:cNvSpPr txBox="1"/>
          <p:nvPr>
            <p:ph idx="1" type="body"/>
          </p:nvPr>
        </p:nvSpPr>
        <p:spPr>
          <a:xfrm>
            <a:off x="457200" y="1398750"/>
            <a:ext cx="8469600" cy="3240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400">
                <a:solidFill>
                  <a:srgbClr val="565656"/>
                </a:solidFill>
              </a:rPr>
              <a:t>Congress and the President influence the economy through changes in taxing and spending.</a:t>
            </a:r>
            <a:endParaRPr sz="2400">
              <a:solidFill>
                <a:srgbClr val="565656"/>
              </a:solidFill>
            </a:endParaRPr>
          </a:p>
          <a:p>
            <a:pPr indent="0" lvl="0" marL="0" rtl="0" algn="l">
              <a:spcBef>
                <a:spcPts val="0"/>
              </a:spcBef>
              <a:spcAft>
                <a:spcPts val="0"/>
              </a:spcAft>
              <a:buNone/>
            </a:pPr>
            <a:r>
              <a:t/>
            </a:r>
            <a:endParaRPr sz="2400">
              <a:solidFill>
                <a:srgbClr val="565656"/>
              </a:solidFill>
            </a:endParaRPr>
          </a:p>
          <a:p>
            <a:pPr indent="0" lvl="0" marL="0" rtl="0" algn="l">
              <a:spcBef>
                <a:spcPts val="1600"/>
              </a:spcBef>
              <a:spcAft>
                <a:spcPts val="1600"/>
              </a:spcAft>
              <a:buNone/>
            </a:pPr>
            <a:r>
              <a:t/>
            </a:r>
            <a:endParaRPr sz="2400">
              <a:solidFill>
                <a:srgbClr val="565656"/>
              </a:solidFill>
            </a:endParaRPr>
          </a:p>
        </p:txBody>
      </p:sp>
      <p:sp>
        <p:nvSpPr>
          <p:cNvPr id="273" name="Google Shape;273;p4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Fiscal Policy</a:t>
            </a:r>
            <a:endParaRPr/>
          </a:p>
        </p:txBody>
      </p:sp>
      <p:pic>
        <p:nvPicPr>
          <p:cNvPr descr="View Image" id="274" name="Google Shape;274;p47">
            <a:hlinkClick r:id="rId3"/>
          </p:cNvPr>
          <p:cNvPicPr preferRelativeResize="0"/>
          <p:nvPr/>
        </p:nvPicPr>
        <p:blipFill rotWithShape="1">
          <a:blip r:embed="rId4">
            <a:alphaModFix/>
          </a:blip>
          <a:srcRect b="0" l="0" r="0" t="0"/>
          <a:stretch/>
        </p:blipFill>
        <p:spPr>
          <a:xfrm>
            <a:off x="1608150" y="2714775"/>
            <a:ext cx="3186300" cy="1624800"/>
          </a:xfrm>
          <a:prstGeom prst="rect">
            <a:avLst/>
          </a:prstGeom>
          <a:noFill/>
          <a:ln>
            <a:noFill/>
          </a:ln>
        </p:spPr>
      </p:pic>
      <p:pic>
        <p:nvPicPr>
          <p:cNvPr id="275" name="Google Shape;275;p47"/>
          <p:cNvPicPr preferRelativeResize="0"/>
          <p:nvPr/>
        </p:nvPicPr>
        <p:blipFill>
          <a:blip r:embed="rId5">
            <a:alphaModFix/>
          </a:blip>
          <a:stretch>
            <a:fillRect/>
          </a:stretch>
        </p:blipFill>
        <p:spPr>
          <a:xfrm>
            <a:off x="5527986" y="2759150"/>
            <a:ext cx="1297215" cy="1624803"/>
          </a:xfrm>
          <a:prstGeom prst="rect">
            <a:avLst/>
          </a:prstGeom>
          <a:noFill/>
          <a:ln>
            <a:noFill/>
          </a:ln>
        </p:spPr>
      </p:pic>
      <p:pic>
        <p:nvPicPr>
          <p:cNvPr id="276" name="Google Shape;276;p47"/>
          <p:cNvPicPr preferRelativeResize="0"/>
          <p:nvPr/>
        </p:nvPicPr>
        <p:blipFill>
          <a:blip r:embed="rId6">
            <a:alphaModFix/>
          </a:blip>
          <a:stretch>
            <a:fillRect/>
          </a:stretch>
        </p:blipFill>
        <p:spPr>
          <a:xfrm>
            <a:off x="6972650" y="3889000"/>
            <a:ext cx="2121949" cy="1591475"/>
          </a:xfrm>
          <a:prstGeom prst="rect">
            <a:avLst/>
          </a:prstGeom>
          <a:noFill/>
          <a:ln>
            <a:noFill/>
          </a:ln>
        </p:spPr>
      </p:pic>
      <p:pic>
        <p:nvPicPr>
          <p:cNvPr id="277" name="Google Shape;277;p47"/>
          <p:cNvPicPr preferRelativeResize="0"/>
          <p:nvPr/>
        </p:nvPicPr>
        <p:blipFill>
          <a:blip r:embed="rId7">
            <a:alphaModFix/>
          </a:blip>
          <a:stretch>
            <a:fillRect/>
          </a:stretch>
        </p:blipFill>
        <p:spPr>
          <a:xfrm>
            <a:off x="2775275" y="4486522"/>
            <a:ext cx="3593450" cy="56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0" st="0"/>
                                            </p:txEl>
                                          </p:spTgt>
                                        </p:tgtEl>
                                        <p:attrNameLst>
                                          <p:attrName>style.visibility</p:attrName>
                                        </p:attrNameLst>
                                      </p:cBhvr>
                                      <p:to>
                                        <p:strVal val="visible"/>
                                      </p:to>
                                    </p:set>
                                    <p:animEffect filter="fade" transition="in">
                                      <p:cBhvr>
                                        <p:cTn dur="1000"/>
                                        <p:tgtEl>
                                          <p:spTgt spid="2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1" st="1"/>
                                            </p:txEl>
                                          </p:spTgt>
                                        </p:tgtEl>
                                        <p:attrNameLst>
                                          <p:attrName>style.visibility</p:attrName>
                                        </p:attrNameLst>
                                      </p:cBhvr>
                                      <p:to>
                                        <p:strVal val="visible"/>
                                      </p:to>
                                    </p:set>
                                    <p:animEffect filter="fade" transition="in">
                                      <p:cBhvr>
                                        <p:cTn dur="1000"/>
                                        <p:tgtEl>
                                          <p:spTgt spid="2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xEl>
                                              <p:pRg end="2" st="2"/>
                                            </p:txEl>
                                          </p:spTgt>
                                        </p:tgtEl>
                                        <p:attrNameLst>
                                          <p:attrName>style.visibility</p:attrName>
                                        </p:attrNameLst>
                                      </p:cBhvr>
                                      <p:to>
                                        <p:strVal val="visible"/>
                                      </p:to>
                                    </p:set>
                                    <p:animEffect filter="fade" transition="in">
                                      <p:cBhvr>
                                        <p:cTn dur="1000"/>
                                        <p:tgtEl>
                                          <p:spTgt spid="27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1" name="Shape 281"/>
        <p:cNvGrpSpPr/>
        <p:nvPr/>
      </p:nvGrpSpPr>
      <p:grpSpPr>
        <a:xfrm>
          <a:off x="0" y="0"/>
          <a:ext cx="0" cy="0"/>
          <a:chOff x="0" y="0"/>
          <a:chExt cx="0" cy="0"/>
        </a:xfrm>
      </p:grpSpPr>
      <p:sp>
        <p:nvSpPr>
          <p:cNvPr id="282" name="Google Shape;282;p48"/>
          <p:cNvSpPr txBox="1"/>
          <p:nvPr>
            <p:ph idx="1" type="body"/>
          </p:nvPr>
        </p:nvSpPr>
        <p:spPr>
          <a:xfrm>
            <a:off x="425100" y="1624650"/>
            <a:ext cx="8293800" cy="320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Used to Solve 2 Problems:</a:t>
            </a:r>
            <a:endParaRPr sz="2400"/>
          </a:p>
          <a:p>
            <a:pPr indent="0" lvl="0" marL="0" rtl="0" algn="l">
              <a:spcBef>
                <a:spcPts val="1600"/>
              </a:spcBef>
              <a:spcAft>
                <a:spcPts val="0"/>
              </a:spcAft>
              <a:buNone/>
            </a:pPr>
            <a:r>
              <a:rPr lang="en" sz="2400"/>
              <a:t>1. aggregate demand is too low (recession)</a:t>
            </a:r>
            <a:endParaRPr sz="2400"/>
          </a:p>
          <a:p>
            <a:pPr indent="0" lvl="0" marL="0" rtl="0" algn="l">
              <a:spcBef>
                <a:spcPts val="1600"/>
              </a:spcBef>
              <a:spcAft>
                <a:spcPts val="0"/>
              </a:spcAft>
              <a:buNone/>
            </a:pPr>
            <a:r>
              <a:rPr lang="en" sz="2400"/>
              <a:t>2. aggregate demand is too high (inflation)</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0" lvl="0" marL="0" rtl="0" algn="l">
              <a:spcBef>
                <a:spcPts val="1600"/>
              </a:spcBef>
              <a:spcAft>
                <a:spcPts val="0"/>
              </a:spcAft>
              <a:buNone/>
            </a:pPr>
            <a:r>
              <a:t/>
            </a:r>
            <a:endParaRPr sz="2400"/>
          </a:p>
          <a:p>
            <a:pPr indent="457200" lvl="0" marL="0" rtl="0" algn="l">
              <a:spcBef>
                <a:spcPts val="1600"/>
              </a:spcBef>
              <a:spcAft>
                <a:spcPts val="1600"/>
              </a:spcAft>
              <a:buNone/>
            </a:pPr>
            <a:r>
              <a:t/>
            </a:r>
            <a:endParaRPr sz="2400"/>
          </a:p>
        </p:txBody>
      </p:sp>
      <p:sp>
        <p:nvSpPr>
          <p:cNvPr id="283" name="Google Shape;283;p4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Fiscal Policy</a:t>
            </a:r>
            <a:endParaRPr/>
          </a:p>
        </p:txBody>
      </p:sp>
      <p:pic>
        <p:nvPicPr>
          <p:cNvPr id="284" name="Google Shape;284;p48"/>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85" name="Google Shape;285;p48"/>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animEffect filter="fade" transition="in">
                                      <p:cBhvr>
                                        <p:cTn dur="1000"/>
                                        <p:tgtEl>
                                          <p:spTgt spid="2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animEffect filter="fade" transition="in">
                                      <p:cBhvr>
                                        <p:cTn dur="1000"/>
                                        <p:tgtEl>
                                          <p:spTgt spid="2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animEffect filter="fade" transition="in">
                                      <p:cBhvr>
                                        <p:cTn dur="1000"/>
                                        <p:tgtEl>
                                          <p:spTgt spid="2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animEffect filter="fade" transition="in">
                                      <p:cBhvr>
                                        <p:cTn dur="1000"/>
                                        <p:tgtEl>
                                          <p:spTgt spid="2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animEffect filter="fade" transition="in">
                                      <p:cBhvr>
                                        <p:cTn dur="1000"/>
                                        <p:tgtEl>
                                          <p:spTgt spid="2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5" st="5"/>
                                            </p:txEl>
                                          </p:spTgt>
                                        </p:tgtEl>
                                        <p:attrNameLst>
                                          <p:attrName>style.visibility</p:attrName>
                                        </p:attrNameLst>
                                      </p:cBhvr>
                                      <p:to>
                                        <p:strVal val="visible"/>
                                      </p:to>
                                    </p:set>
                                    <p:animEffect filter="fade" transition="in">
                                      <p:cBhvr>
                                        <p:cTn dur="1000"/>
                                        <p:tgtEl>
                                          <p:spTgt spid="2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6" st="6"/>
                                            </p:txEl>
                                          </p:spTgt>
                                        </p:tgtEl>
                                        <p:attrNameLst>
                                          <p:attrName>style.visibility</p:attrName>
                                        </p:attrNameLst>
                                      </p:cBhvr>
                                      <p:to>
                                        <p:strVal val="visible"/>
                                      </p:to>
                                    </p:set>
                                    <p:animEffect filter="fade" transition="in">
                                      <p:cBhvr>
                                        <p:cTn dur="1000"/>
                                        <p:tgtEl>
                                          <p:spTgt spid="28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7" st="7"/>
                                            </p:txEl>
                                          </p:spTgt>
                                        </p:tgtEl>
                                        <p:attrNameLst>
                                          <p:attrName>style.visibility</p:attrName>
                                        </p:attrNameLst>
                                      </p:cBhvr>
                                      <p:to>
                                        <p:strVal val="visible"/>
                                      </p:to>
                                    </p:set>
                                    <p:animEffect filter="fade" transition="in">
                                      <p:cBhvr>
                                        <p:cTn dur="1000"/>
                                        <p:tgtEl>
                                          <p:spTgt spid="28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9" name="Shape 289"/>
        <p:cNvGrpSpPr/>
        <p:nvPr/>
      </p:nvGrpSpPr>
      <p:grpSpPr>
        <a:xfrm>
          <a:off x="0" y="0"/>
          <a:ext cx="0" cy="0"/>
          <a:chOff x="0" y="0"/>
          <a:chExt cx="0" cy="0"/>
        </a:xfrm>
      </p:grpSpPr>
      <p:pic>
        <p:nvPicPr>
          <p:cNvPr id="290" name="Google Shape;290;p49"/>
          <p:cNvPicPr preferRelativeResize="0"/>
          <p:nvPr/>
        </p:nvPicPr>
        <p:blipFill>
          <a:blip r:embed="rId3">
            <a:alphaModFix/>
          </a:blip>
          <a:stretch>
            <a:fillRect/>
          </a:stretch>
        </p:blipFill>
        <p:spPr>
          <a:xfrm>
            <a:off x="0" y="82100"/>
            <a:ext cx="7138601" cy="4404425"/>
          </a:xfrm>
          <a:prstGeom prst="rect">
            <a:avLst/>
          </a:prstGeom>
          <a:noFill/>
          <a:ln>
            <a:noFill/>
          </a:ln>
        </p:spPr>
      </p:pic>
      <p:pic>
        <p:nvPicPr>
          <p:cNvPr id="291" name="Google Shape;291;p4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92" name="Google Shape;292;p49"/>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6" name="Shape 296"/>
        <p:cNvGrpSpPr/>
        <p:nvPr/>
      </p:nvGrpSpPr>
      <p:grpSpPr>
        <a:xfrm>
          <a:off x="0" y="0"/>
          <a:ext cx="0" cy="0"/>
          <a:chOff x="0" y="0"/>
          <a:chExt cx="0" cy="0"/>
        </a:xfrm>
      </p:grpSpPr>
      <p:sp>
        <p:nvSpPr>
          <p:cNvPr id="297" name="Google Shape;297;p50"/>
          <p:cNvSpPr txBox="1"/>
          <p:nvPr/>
        </p:nvSpPr>
        <p:spPr>
          <a:xfrm>
            <a:off x="193350" y="889475"/>
            <a:ext cx="843000" cy="510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298" name="Google Shape;298;p50"/>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99" name="Google Shape;299;p50"/>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300" name="Google Shape;300;p50"/>
          <p:cNvPicPr preferRelativeResize="0"/>
          <p:nvPr/>
        </p:nvPicPr>
        <p:blipFill>
          <a:blip r:embed="rId5">
            <a:alphaModFix/>
          </a:blip>
          <a:stretch>
            <a:fillRect/>
          </a:stretch>
        </p:blipFill>
        <p:spPr>
          <a:xfrm>
            <a:off x="301650" y="82400"/>
            <a:ext cx="6512525" cy="4108975"/>
          </a:xfrm>
          <a:prstGeom prst="rect">
            <a:avLst/>
          </a:prstGeom>
          <a:noFill/>
          <a:ln>
            <a:noFill/>
          </a:ln>
        </p:spPr>
      </p:pic>
      <p:sp>
        <p:nvSpPr>
          <p:cNvPr id="301" name="Google Shape;301;p50"/>
          <p:cNvSpPr txBox="1"/>
          <p:nvPr/>
        </p:nvSpPr>
        <p:spPr>
          <a:xfrm>
            <a:off x="6721350" y="185625"/>
            <a:ext cx="21039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Recessionary gap:</a:t>
            </a:r>
            <a:endParaRPr sz="2400"/>
          </a:p>
          <a:p>
            <a:pPr indent="0" lvl="0" marL="0" rtl="0" algn="l">
              <a:spcBef>
                <a:spcPts val="0"/>
              </a:spcBef>
              <a:spcAft>
                <a:spcPts val="0"/>
              </a:spcAft>
              <a:buNone/>
            </a:pPr>
            <a:r>
              <a:rPr lang="en" sz="2400">
                <a:solidFill>
                  <a:schemeClr val="lt2"/>
                </a:solidFill>
              </a:rPr>
              <a:t>the amount by which output falls short of the long-run equilibrium/ full-eployment level</a:t>
            </a:r>
            <a:endParaRPr sz="2400">
              <a:solidFill>
                <a:schemeClr val="lt2"/>
              </a:solidFill>
            </a:endParaRPr>
          </a:p>
        </p:txBody>
      </p:sp>
      <p:sp>
        <p:nvSpPr>
          <p:cNvPr id="302" name="Google Shape;302;p50"/>
          <p:cNvSpPr/>
          <p:nvPr/>
        </p:nvSpPr>
        <p:spPr>
          <a:xfrm rot="5400000">
            <a:off x="3834450" y="3598575"/>
            <a:ext cx="112200" cy="556800"/>
          </a:xfrm>
          <a:prstGeom prst="rightBrace">
            <a:avLst>
              <a:gd fmla="val 50000" name="adj1"/>
              <a:gd fmla="val 4911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6" name="Shape 306"/>
        <p:cNvGrpSpPr/>
        <p:nvPr/>
      </p:nvGrpSpPr>
      <p:grpSpPr>
        <a:xfrm>
          <a:off x="0" y="0"/>
          <a:ext cx="0" cy="0"/>
          <a:chOff x="0" y="0"/>
          <a:chExt cx="0" cy="0"/>
        </a:xfrm>
      </p:grpSpPr>
      <p:sp>
        <p:nvSpPr>
          <p:cNvPr id="307" name="Google Shape;307;p5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Arial"/>
                <a:ea typeface="Arial"/>
                <a:cs typeface="Arial"/>
                <a:sym typeface="Arial"/>
              </a:rPr>
              <a:t>Used when AD is too low (recession)</a:t>
            </a:r>
            <a:endParaRPr sz="2400">
              <a:latin typeface="Arial"/>
              <a:ea typeface="Arial"/>
              <a:cs typeface="Arial"/>
              <a:sym typeface="Arial"/>
            </a:endParaRPr>
          </a:p>
          <a:p>
            <a:pPr indent="0" lvl="0" marL="0" rtl="0" algn="l">
              <a:spcBef>
                <a:spcPts val="1600"/>
              </a:spcBef>
              <a:spcAft>
                <a:spcPts val="0"/>
              </a:spcAft>
              <a:buNone/>
            </a:pPr>
            <a:r>
              <a:rPr lang="en" sz="2400">
                <a:latin typeface="Arial"/>
                <a:ea typeface="Arial"/>
                <a:cs typeface="Arial"/>
                <a:sym typeface="Arial"/>
              </a:rPr>
              <a:t>Two Options:</a:t>
            </a:r>
            <a:endParaRPr sz="2400">
              <a:latin typeface="Arial"/>
              <a:ea typeface="Arial"/>
              <a:cs typeface="Arial"/>
              <a:sym typeface="Arial"/>
            </a:endParaRPr>
          </a:p>
          <a:p>
            <a:pPr indent="457200" lvl="0" marL="457200" rtl="0" algn="l">
              <a:spcBef>
                <a:spcPts val="1600"/>
              </a:spcBef>
              <a:spcAft>
                <a:spcPts val="0"/>
              </a:spcAft>
              <a:buNone/>
            </a:pPr>
            <a:r>
              <a:rPr lang="en" sz="2400">
                <a:latin typeface="Arial"/>
                <a:ea typeface="Arial"/>
                <a:cs typeface="Arial"/>
                <a:sym typeface="Arial"/>
              </a:rPr>
              <a:t>1.  </a:t>
            </a:r>
            <a:r>
              <a:rPr b="1" lang="en" sz="2400">
                <a:latin typeface="Arial"/>
                <a:ea typeface="Arial"/>
                <a:cs typeface="Arial"/>
                <a:sym typeface="Arial"/>
              </a:rPr>
              <a:t>Increase government spending</a:t>
            </a:r>
            <a:r>
              <a:rPr lang="en" sz="2400">
                <a:latin typeface="Arial"/>
                <a:ea typeface="Arial"/>
                <a:cs typeface="Arial"/>
                <a:sym typeface="Arial"/>
              </a:rPr>
              <a:t> </a:t>
            </a:r>
            <a:endParaRPr sz="2400">
              <a:latin typeface="Arial"/>
              <a:ea typeface="Arial"/>
              <a:cs typeface="Arial"/>
              <a:sym typeface="Arial"/>
            </a:endParaRPr>
          </a:p>
          <a:p>
            <a:pPr indent="0" lvl="0" marL="0" rtl="0" algn="l">
              <a:spcBef>
                <a:spcPts val="1600"/>
              </a:spcBef>
              <a:spcAft>
                <a:spcPts val="0"/>
              </a:spcAft>
              <a:buNone/>
            </a:pPr>
            <a:r>
              <a:rPr i="1" lang="en" sz="2400">
                <a:latin typeface="Arial"/>
                <a:ea typeface="Arial"/>
                <a:cs typeface="Arial"/>
                <a:sym typeface="Arial"/>
              </a:rPr>
              <a:t>  			    and/or</a:t>
            </a:r>
            <a:endParaRPr i="1" sz="2400">
              <a:latin typeface="Arial"/>
              <a:ea typeface="Arial"/>
              <a:cs typeface="Arial"/>
              <a:sym typeface="Arial"/>
            </a:endParaRPr>
          </a:p>
          <a:p>
            <a:pPr indent="457200" lvl="0" marL="457200" rtl="0" algn="l">
              <a:spcBef>
                <a:spcPts val="1600"/>
              </a:spcBef>
              <a:spcAft>
                <a:spcPts val="1600"/>
              </a:spcAft>
              <a:buNone/>
            </a:pPr>
            <a:r>
              <a:rPr lang="en" sz="2400">
                <a:latin typeface="Arial"/>
                <a:ea typeface="Arial"/>
                <a:cs typeface="Arial"/>
                <a:sym typeface="Arial"/>
              </a:rPr>
              <a:t>2.  </a:t>
            </a:r>
            <a:r>
              <a:rPr b="1" lang="en" sz="2400">
                <a:latin typeface="Arial"/>
                <a:ea typeface="Arial"/>
                <a:cs typeface="Arial"/>
                <a:sym typeface="Arial"/>
              </a:rPr>
              <a:t>Decrease taxes</a:t>
            </a:r>
            <a:endParaRPr b="1" sz="2400">
              <a:latin typeface="Arial"/>
              <a:ea typeface="Arial"/>
              <a:cs typeface="Arial"/>
              <a:sym typeface="Arial"/>
            </a:endParaRPr>
          </a:p>
        </p:txBody>
      </p:sp>
      <p:sp>
        <p:nvSpPr>
          <p:cNvPr id="308" name="Google Shape;308;p5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Expansionary Fiscal Policy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0" st="0"/>
                                            </p:txEl>
                                          </p:spTgt>
                                        </p:tgtEl>
                                        <p:attrNameLst>
                                          <p:attrName>style.visibility</p:attrName>
                                        </p:attrNameLst>
                                      </p:cBhvr>
                                      <p:to>
                                        <p:strVal val="visible"/>
                                      </p:to>
                                    </p:set>
                                    <p:animEffect filter="fade" transition="in">
                                      <p:cBhvr>
                                        <p:cTn dur="1000"/>
                                        <p:tgtEl>
                                          <p:spTgt spid="3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 st="1"/>
                                            </p:txEl>
                                          </p:spTgt>
                                        </p:tgtEl>
                                        <p:attrNameLst>
                                          <p:attrName>style.visibility</p:attrName>
                                        </p:attrNameLst>
                                      </p:cBhvr>
                                      <p:to>
                                        <p:strVal val="visible"/>
                                      </p:to>
                                    </p:set>
                                    <p:animEffect filter="fade" transition="in">
                                      <p:cBhvr>
                                        <p:cTn dur="1000"/>
                                        <p:tgtEl>
                                          <p:spTgt spid="3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2" st="2"/>
                                            </p:txEl>
                                          </p:spTgt>
                                        </p:tgtEl>
                                        <p:attrNameLst>
                                          <p:attrName>style.visibility</p:attrName>
                                        </p:attrNameLst>
                                      </p:cBhvr>
                                      <p:to>
                                        <p:strVal val="visible"/>
                                      </p:to>
                                    </p:set>
                                    <p:animEffect filter="fade" transition="in">
                                      <p:cBhvr>
                                        <p:cTn dur="1000"/>
                                        <p:tgtEl>
                                          <p:spTgt spid="3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3" st="3"/>
                                            </p:txEl>
                                          </p:spTgt>
                                        </p:tgtEl>
                                        <p:attrNameLst>
                                          <p:attrName>style.visibility</p:attrName>
                                        </p:attrNameLst>
                                      </p:cBhvr>
                                      <p:to>
                                        <p:strVal val="visible"/>
                                      </p:to>
                                    </p:set>
                                    <p:animEffect filter="fade" transition="in">
                                      <p:cBhvr>
                                        <p:cTn dur="1000"/>
                                        <p:tgtEl>
                                          <p:spTgt spid="3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4" st="4"/>
                                            </p:txEl>
                                          </p:spTgt>
                                        </p:tgtEl>
                                        <p:attrNameLst>
                                          <p:attrName>style.visibility</p:attrName>
                                        </p:attrNameLst>
                                      </p:cBhvr>
                                      <p:to>
                                        <p:strVal val="visible"/>
                                      </p:to>
                                    </p:set>
                                    <p:animEffect filter="fade" transition="in">
                                      <p:cBhvr>
                                        <p:cTn dur="1000"/>
                                        <p:tgtEl>
                                          <p:spTgt spid="30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2" name="Shape 312"/>
        <p:cNvGrpSpPr/>
        <p:nvPr/>
      </p:nvGrpSpPr>
      <p:grpSpPr>
        <a:xfrm>
          <a:off x="0" y="0"/>
          <a:ext cx="0" cy="0"/>
          <a:chOff x="0" y="0"/>
          <a:chExt cx="0" cy="0"/>
        </a:xfrm>
      </p:grpSpPr>
      <p:sp>
        <p:nvSpPr>
          <p:cNvPr id="313" name="Google Shape;313;p52"/>
          <p:cNvSpPr txBox="1"/>
          <p:nvPr/>
        </p:nvSpPr>
        <p:spPr>
          <a:xfrm>
            <a:off x="193350" y="889475"/>
            <a:ext cx="843000" cy="510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314" name="Google Shape;314;p5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315" name="Google Shape;315;p52"/>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316" name="Google Shape;316;p52"/>
          <p:cNvPicPr preferRelativeResize="0"/>
          <p:nvPr/>
        </p:nvPicPr>
        <p:blipFill>
          <a:blip r:embed="rId5">
            <a:alphaModFix/>
          </a:blip>
          <a:stretch>
            <a:fillRect/>
          </a:stretch>
        </p:blipFill>
        <p:spPr>
          <a:xfrm>
            <a:off x="301650" y="82400"/>
            <a:ext cx="6512525" cy="4108975"/>
          </a:xfrm>
          <a:prstGeom prst="rect">
            <a:avLst/>
          </a:prstGeom>
          <a:noFill/>
          <a:ln>
            <a:noFill/>
          </a:ln>
        </p:spPr>
      </p:pic>
      <p:cxnSp>
        <p:nvCxnSpPr>
          <p:cNvPr id="317" name="Google Shape;317;p52"/>
          <p:cNvCxnSpPr/>
          <p:nvPr/>
        </p:nvCxnSpPr>
        <p:spPr>
          <a:xfrm>
            <a:off x="2696425" y="784925"/>
            <a:ext cx="3389100" cy="2354700"/>
          </a:xfrm>
          <a:prstGeom prst="straightConnector1">
            <a:avLst/>
          </a:prstGeom>
          <a:noFill/>
          <a:ln cap="flat" cmpd="sng" w="9525">
            <a:solidFill>
              <a:schemeClr val="dk2"/>
            </a:solidFill>
            <a:prstDash val="solid"/>
            <a:round/>
            <a:headEnd len="med" w="med" type="none"/>
            <a:tailEnd len="med" w="med" type="none"/>
          </a:ln>
        </p:spPr>
      </p:cxnSp>
      <p:sp>
        <p:nvSpPr>
          <p:cNvPr id="318" name="Google Shape;318;p52"/>
          <p:cNvSpPr txBox="1"/>
          <p:nvPr/>
        </p:nvSpPr>
        <p:spPr>
          <a:xfrm>
            <a:off x="6085425" y="304730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319" name="Google Shape;319;p52"/>
          <p:cNvCxnSpPr/>
          <p:nvPr/>
        </p:nvCxnSpPr>
        <p:spPr>
          <a:xfrm>
            <a:off x="2428625" y="1117350"/>
            <a:ext cx="517200" cy="18600"/>
          </a:xfrm>
          <a:prstGeom prst="straightConnector1">
            <a:avLst/>
          </a:prstGeom>
          <a:noFill/>
          <a:ln cap="flat" cmpd="sng" w="9525">
            <a:solidFill>
              <a:schemeClr val="dk2"/>
            </a:solidFill>
            <a:prstDash val="solid"/>
            <a:round/>
            <a:headEnd len="med" w="med" type="none"/>
            <a:tailEnd len="med" w="med" type="triangle"/>
          </a:ln>
        </p:spPr>
      </p:cxnSp>
      <p:cxnSp>
        <p:nvCxnSpPr>
          <p:cNvPr id="320" name="Google Shape;320;p52"/>
          <p:cNvCxnSpPr/>
          <p:nvPr/>
        </p:nvCxnSpPr>
        <p:spPr>
          <a:xfrm rot="10800000">
            <a:off x="969500" y="1791550"/>
            <a:ext cx="3176700" cy="27600"/>
          </a:xfrm>
          <a:prstGeom prst="straightConnector1">
            <a:avLst/>
          </a:prstGeom>
          <a:noFill/>
          <a:ln cap="flat" cmpd="sng" w="19050">
            <a:solidFill>
              <a:schemeClr val="dk2"/>
            </a:solidFill>
            <a:prstDash val="dash"/>
            <a:round/>
            <a:headEnd len="med" w="med" type="none"/>
            <a:tailEnd len="med" w="med" type="none"/>
          </a:ln>
        </p:spPr>
      </p:cxnSp>
      <p:sp>
        <p:nvSpPr>
          <p:cNvPr id="321" name="Google Shape;321;p52"/>
          <p:cNvSpPr txBox="1"/>
          <p:nvPr/>
        </p:nvSpPr>
        <p:spPr>
          <a:xfrm>
            <a:off x="604925" y="162835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5" name="Shape 325"/>
        <p:cNvGrpSpPr/>
        <p:nvPr/>
      </p:nvGrpSpPr>
      <p:grpSpPr>
        <a:xfrm>
          <a:off x="0" y="0"/>
          <a:ext cx="0" cy="0"/>
          <a:chOff x="0" y="0"/>
          <a:chExt cx="0" cy="0"/>
        </a:xfrm>
      </p:grpSpPr>
      <p:sp>
        <p:nvSpPr>
          <p:cNvPr id="326" name="Google Shape;326;p53"/>
          <p:cNvSpPr txBox="1"/>
          <p:nvPr/>
        </p:nvSpPr>
        <p:spPr>
          <a:xfrm>
            <a:off x="193350" y="889475"/>
            <a:ext cx="843000" cy="510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327" name="Google Shape;327;p53"/>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328" name="Google Shape;328;p53"/>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329" name="Google Shape;329;p53"/>
          <p:cNvPicPr preferRelativeResize="0"/>
          <p:nvPr/>
        </p:nvPicPr>
        <p:blipFill>
          <a:blip r:embed="rId5">
            <a:alphaModFix/>
          </a:blip>
          <a:stretch>
            <a:fillRect/>
          </a:stretch>
        </p:blipFill>
        <p:spPr>
          <a:xfrm>
            <a:off x="301650" y="82400"/>
            <a:ext cx="6512525" cy="4108975"/>
          </a:xfrm>
          <a:prstGeom prst="rect">
            <a:avLst/>
          </a:prstGeom>
          <a:noFill/>
          <a:ln>
            <a:noFill/>
          </a:ln>
        </p:spPr>
      </p:pic>
      <p:cxnSp>
        <p:nvCxnSpPr>
          <p:cNvPr id="330" name="Google Shape;330;p53"/>
          <p:cNvCxnSpPr/>
          <p:nvPr/>
        </p:nvCxnSpPr>
        <p:spPr>
          <a:xfrm>
            <a:off x="2696425" y="784925"/>
            <a:ext cx="3389100" cy="2354700"/>
          </a:xfrm>
          <a:prstGeom prst="straightConnector1">
            <a:avLst/>
          </a:prstGeom>
          <a:noFill/>
          <a:ln cap="flat" cmpd="sng" w="9525">
            <a:solidFill>
              <a:schemeClr val="dk2"/>
            </a:solidFill>
            <a:prstDash val="solid"/>
            <a:round/>
            <a:headEnd len="med" w="med" type="none"/>
            <a:tailEnd len="med" w="med" type="none"/>
          </a:ln>
        </p:spPr>
      </p:cxnSp>
      <p:sp>
        <p:nvSpPr>
          <p:cNvPr id="331" name="Google Shape;331;p53"/>
          <p:cNvSpPr txBox="1"/>
          <p:nvPr/>
        </p:nvSpPr>
        <p:spPr>
          <a:xfrm>
            <a:off x="6085425" y="304730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332" name="Google Shape;332;p53"/>
          <p:cNvCxnSpPr/>
          <p:nvPr/>
        </p:nvCxnSpPr>
        <p:spPr>
          <a:xfrm>
            <a:off x="2428625" y="1117350"/>
            <a:ext cx="517200" cy="18600"/>
          </a:xfrm>
          <a:prstGeom prst="straightConnector1">
            <a:avLst/>
          </a:prstGeom>
          <a:noFill/>
          <a:ln cap="flat" cmpd="sng" w="9525">
            <a:solidFill>
              <a:schemeClr val="dk2"/>
            </a:solidFill>
            <a:prstDash val="solid"/>
            <a:round/>
            <a:headEnd len="med" w="med" type="none"/>
            <a:tailEnd len="med" w="med" type="triangle"/>
          </a:ln>
        </p:spPr>
      </p:cxnSp>
      <p:cxnSp>
        <p:nvCxnSpPr>
          <p:cNvPr id="333" name="Google Shape;333;p53"/>
          <p:cNvCxnSpPr/>
          <p:nvPr/>
        </p:nvCxnSpPr>
        <p:spPr>
          <a:xfrm rot="10800000">
            <a:off x="969500" y="1791550"/>
            <a:ext cx="3176700" cy="27600"/>
          </a:xfrm>
          <a:prstGeom prst="straightConnector1">
            <a:avLst/>
          </a:prstGeom>
          <a:noFill/>
          <a:ln cap="flat" cmpd="sng" w="19050">
            <a:solidFill>
              <a:schemeClr val="dk2"/>
            </a:solidFill>
            <a:prstDash val="dash"/>
            <a:round/>
            <a:headEnd len="med" w="med" type="none"/>
            <a:tailEnd len="med" w="med" type="none"/>
          </a:ln>
        </p:spPr>
      </p:cxnSp>
      <p:sp>
        <p:nvSpPr>
          <p:cNvPr id="334" name="Google Shape;334;p53"/>
          <p:cNvSpPr txBox="1"/>
          <p:nvPr/>
        </p:nvSpPr>
        <p:spPr>
          <a:xfrm>
            <a:off x="604925" y="162835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8" name="Shape 338"/>
        <p:cNvGrpSpPr/>
        <p:nvPr/>
      </p:nvGrpSpPr>
      <p:grpSpPr>
        <a:xfrm>
          <a:off x="0" y="0"/>
          <a:ext cx="0" cy="0"/>
          <a:chOff x="0" y="0"/>
          <a:chExt cx="0" cy="0"/>
        </a:xfrm>
      </p:grpSpPr>
      <p:pic>
        <p:nvPicPr>
          <p:cNvPr id="339" name="Google Shape;339;p54"/>
          <p:cNvPicPr preferRelativeResize="0"/>
          <p:nvPr/>
        </p:nvPicPr>
        <p:blipFill>
          <a:blip r:embed="rId3">
            <a:alphaModFix/>
          </a:blip>
          <a:stretch>
            <a:fillRect/>
          </a:stretch>
        </p:blipFill>
        <p:spPr>
          <a:xfrm>
            <a:off x="209150" y="86225"/>
            <a:ext cx="6655949" cy="4251450"/>
          </a:xfrm>
          <a:prstGeom prst="rect">
            <a:avLst/>
          </a:prstGeom>
          <a:noFill/>
          <a:ln>
            <a:noFill/>
          </a:ln>
        </p:spPr>
      </p:pic>
      <p:pic>
        <p:nvPicPr>
          <p:cNvPr id="340" name="Google Shape;340;p54"/>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341" name="Google Shape;341;p54"/>
          <p:cNvPicPr preferRelativeResize="0"/>
          <p:nvPr/>
        </p:nvPicPr>
        <p:blipFill>
          <a:blip r:embed="rId5">
            <a:alphaModFix/>
          </a:blip>
          <a:stretch>
            <a:fillRect/>
          </a:stretch>
        </p:blipFill>
        <p:spPr>
          <a:xfrm>
            <a:off x="2775275" y="4486522"/>
            <a:ext cx="3593450" cy="569700"/>
          </a:xfrm>
          <a:prstGeom prst="rect">
            <a:avLst/>
          </a:prstGeom>
          <a:noFill/>
          <a:ln>
            <a:noFill/>
          </a:ln>
        </p:spPr>
      </p:pic>
      <p:sp>
        <p:nvSpPr>
          <p:cNvPr id="342" name="Google Shape;342;p54"/>
          <p:cNvSpPr txBox="1"/>
          <p:nvPr/>
        </p:nvSpPr>
        <p:spPr>
          <a:xfrm>
            <a:off x="6721350" y="185625"/>
            <a:ext cx="21039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Inflationary</a:t>
            </a:r>
            <a:r>
              <a:rPr lang="en" sz="2400"/>
              <a:t> gap:</a:t>
            </a:r>
            <a:endParaRPr sz="2400"/>
          </a:p>
          <a:p>
            <a:pPr indent="0" lvl="0" marL="0" rtl="0" algn="l">
              <a:spcBef>
                <a:spcPts val="0"/>
              </a:spcBef>
              <a:spcAft>
                <a:spcPts val="0"/>
              </a:spcAft>
              <a:buNone/>
            </a:pPr>
            <a:r>
              <a:rPr lang="en" sz="2400">
                <a:solidFill>
                  <a:schemeClr val="lt2"/>
                </a:solidFill>
              </a:rPr>
              <a:t>the amount by which output exceeds the long-run equilibrium/ full-eployment level</a:t>
            </a:r>
            <a:endParaRPr sz="2400">
              <a:solidFill>
                <a:schemeClr val="lt2"/>
              </a:solidFill>
            </a:endParaRPr>
          </a:p>
        </p:txBody>
      </p:sp>
      <p:sp>
        <p:nvSpPr>
          <p:cNvPr id="343" name="Google Shape;343;p54"/>
          <p:cNvSpPr/>
          <p:nvPr/>
        </p:nvSpPr>
        <p:spPr>
          <a:xfrm rot="5400000">
            <a:off x="3267075" y="3617475"/>
            <a:ext cx="112200" cy="556800"/>
          </a:xfrm>
          <a:prstGeom prst="rightBrace">
            <a:avLst>
              <a:gd fmla="val 50000" name="adj1"/>
              <a:gd fmla="val 4911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7" name="Shape 347"/>
        <p:cNvGrpSpPr/>
        <p:nvPr/>
      </p:nvGrpSpPr>
      <p:grpSpPr>
        <a:xfrm>
          <a:off x="0" y="0"/>
          <a:ext cx="0" cy="0"/>
          <a:chOff x="0" y="0"/>
          <a:chExt cx="0" cy="0"/>
        </a:xfrm>
      </p:grpSpPr>
      <p:sp>
        <p:nvSpPr>
          <p:cNvPr id="348" name="Google Shape;348;p5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Arial"/>
                <a:ea typeface="Arial"/>
                <a:cs typeface="Arial"/>
                <a:sym typeface="Arial"/>
              </a:rPr>
              <a:t>Used when AD is too high (inflation).</a:t>
            </a:r>
            <a:endParaRPr sz="2400">
              <a:latin typeface="Arial"/>
              <a:ea typeface="Arial"/>
              <a:cs typeface="Arial"/>
              <a:sym typeface="Arial"/>
            </a:endParaRPr>
          </a:p>
          <a:p>
            <a:pPr indent="0" lvl="0" marL="0" rtl="0" algn="l">
              <a:spcBef>
                <a:spcPts val="1600"/>
              </a:spcBef>
              <a:spcAft>
                <a:spcPts val="0"/>
              </a:spcAft>
              <a:buNone/>
            </a:pPr>
            <a:r>
              <a:rPr lang="en" sz="2400">
                <a:latin typeface="Arial"/>
                <a:ea typeface="Arial"/>
                <a:cs typeface="Arial"/>
                <a:sym typeface="Arial"/>
              </a:rPr>
              <a:t>Two Options:</a:t>
            </a:r>
            <a:endParaRPr sz="2400">
              <a:latin typeface="Arial"/>
              <a:ea typeface="Arial"/>
              <a:cs typeface="Arial"/>
              <a:sym typeface="Arial"/>
            </a:endParaRPr>
          </a:p>
          <a:p>
            <a:pPr indent="457200" lvl="0" marL="457200" rtl="0" algn="l">
              <a:spcBef>
                <a:spcPts val="1600"/>
              </a:spcBef>
              <a:spcAft>
                <a:spcPts val="0"/>
              </a:spcAft>
              <a:buNone/>
            </a:pPr>
            <a:r>
              <a:rPr lang="en" sz="2400">
                <a:latin typeface="Arial"/>
                <a:ea typeface="Arial"/>
                <a:cs typeface="Arial"/>
                <a:sym typeface="Arial"/>
              </a:rPr>
              <a:t>1.  </a:t>
            </a:r>
            <a:r>
              <a:rPr b="1" lang="en" sz="2400">
                <a:latin typeface="Arial"/>
                <a:ea typeface="Arial"/>
                <a:cs typeface="Arial"/>
                <a:sym typeface="Arial"/>
              </a:rPr>
              <a:t>Decrease government spending </a:t>
            </a:r>
            <a:endParaRPr b="1" sz="2400">
              <a:latin typeface="Arial"/>
              <a:ea typeface="Arial"/>
              <a:cs typeface="Arial"/>
              <a:sym typeface="Arial"/>
            </a:endParaRPr>
          </a:p>
          <a:p>
            <a:pPr indent="457200" lvl="0" marL="914400" rtl="0" algn="l">
              <a:spcBef>
                <a:spcPts val="1600"/>
              </a:spcBef>
              <a:spcAft>
                <a:spcPts val="0"/>
              </a:spcAft>
              <a:buNone/>
            </a:pPr>
            <a:r>
              <a:rPr i="1" lang="en" sz="2400">
                <a:latin typeface="Arial"/>
                <a:ea typeface="Arial"/>
                <a:cs typeface="Arial"/>
                <a:sym typeface="Arial"/>
              </a:rPr>
              <a:t>   and/or</a:t>
            </a:r>
            <a:endParaRPr i="1" sz="2400">
              <a:latin typeface="Arial"/>
              <a:ea typeface="Arial"/>
              <a:cs typeface="Arial"/>
              <a:sym typeface="Arial"/>
            </a:endParaRPr>
          </a:p>
          <a:p>
            <a:pPr indent="457200" lvl="0" marL="457200" rtl="0" algn="l">
              <a:spcBef>
                <a:spcPts val="1600"/>
              </a:spcBef>
              <a:spcAft>
                <a:spcPts val="1600"/>
              </a:spcAft>
              <a:buNone/>
            </a:pPr>
            <a:r>
              <a:rPr lang="en" sz="2400">
                <a:latin typeface="Arial"/>
                <a:ea typeface="Arial"/>
                <a:cs typeface="Arial"/>
                <a:sym typeface="Arial"/>
              </a:rPr>
              <a:t>2.  </a:t>
            </a:r>
            <a:r>
              <a:rPr b="1" lang="en" sz="2400">
                <a:latin typeface="Arial"/>
                <a:ea typeface="Arial"/>
                <a:cs typeface="Arial"/>
                <a:sym typeface="Arial"/>
              </a:rPr>
              <a:t>Increase taxes</a:t>
            </a:r>
            <a:endParaRPr b="1" sz="2400">
              <a:latin typeface="Arial"/>
              <a:ea typeface="Arial"/>
              <a:cs typeface="Arial"/>
              <a:sym typeface="Arial"/>
            </a:endParaRPr>
          </a:p>
        </p:txBody>
      </p:sp>
      <p:sp>
        <p:nvSpPr>
          <p:cNvPr id="349" name="Google Shape;349;p5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Contractionary Fiscal Policy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animEffect filter="fade" transition="in">
                                      <p:cBhvr>
                                        <p:cTn dur="1000"/>
                                        <p:tgtEl>
                                          <p:spTgt spid="3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animEffect filter="fade" transition="in">
                                      <p:cBhvr>
                                        <p:cTn dur="1000"/>
                                        <p:tgtEl>
                                          <p:spTgt spid="3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animEffect filter="fade" transition="in">
                                      <p:cBhvr>
                                        <p:cTn dur="1000"/>
                                        <p:tgtEl>
                                          <p:spTgt spid="3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3" st="3"/>
                                            </p:txEl>
                                          </p:spTgt>
                                        </p:tgtEl>
                                        <p:attrNameLst>
                                          <p:attrName>style.visibility</p:attrName>
                                        </p:attrNameLst>
                                      </p:cBhvr>
                                      <p:to>
                                        <p:strVal val="visible"/>
                                      </p:to>
                                    </p:set>
                                    <p:animEffect filter="fade" transition="in">
                                      <p:cBhvr>
                                        <p:cTn dur="1000"/>
                                        <p:tgtEl>
                                          <p:spTgt spid="3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xEl>
                                              <p:pRg end="4" st="4"/>
                                            </p:txEl>
                                          </p:spTgt>
                                        </p:tgtEl>
                                        <p:attrNameLst>
                                          <p:attrName>style.visibility</p:attrName>
                                        </p:attrNameLst>
                                      </p:cBhvr>
                                      <p:to>
                                        <p:strVal val="visible"/>
                                      </p:to>
                                    </p:set>
                                    <p:animEffect filter="fade" transition="in">
                                      <p:cBhvr>
                                        <p:cTn dur="1000"/>
                                        <p:tgtEl>
                                          <p:spTgt spid="34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38"/>
          <p:cNvSpPr txBox="1"/>
          <p:nvPr>
            <p:ph type="ctrTitle"/>
          </p:nvPr>
        </p:nvSpPr>
        <p:spPr>
          <a:xfrm>
            <a:off x="430800" y="151725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100"/>
              <a:t>AP Econ Unit 3: National Income and Price Determination</a:t>
            </a:r>
            <a:endParaRPr sz="4100"/>
          </a:p>
          <a:p>
            <a:pPr indent="0" lvl="0" marL="0" rtl="0" algn="ctr">
              <a:spcBef>
                <a:spcPts val="0"/>
              </a:spcBef>
              <a:spcAft>
                <a:spcPts val="0"/>
              </a:spcAft>
              <a:buNone/>
            </a:pPr>
            <a:r>
              <a:rPr i="1" lang="en" sz="4100"/>
              <a:t>Fiscal Policy</a:t>
            </a:r>
            <a:endParaRPr i="1" sz="4100"/>
          </a:p>
          <a:p>
            <a:pPr indent="0" lvl="0" marL="0" rtl="0" algn="ctr">
              <a:spcBef>
                <a:spcPts val="0"/>
              </a:spcBef>
              <a:spcAft>
                <a:spcPts val="0"/>
              </a:spcAft>
              <a:buNone/>
            </a:pPr>
            <a:r>
              <a:t/>
            </a:r>
            <a:endParaRPr i="1" sz="3100"/>
          </a:p>
          <a:p>
            <a:pPr indent="0" lvl="0" marL="0" rtl="0" algn="ctr">
              <a:spcBef>
                <a:spcPts val="0"/>
              </a:spcBef>
              <a:spcAft>
                <a:spcPts val="0"/>
              </a:spcAft>
              <a:buNone/>
            </a:pPr>
            <a:r>
              <a:rPr lang="en" sz="2300">
                <a:solidFill>
                  <a:schemeClr val="lt2"/>
                </a:solidFill>
              </a:rPr>
              <a:t>Curriculum Written By</a:t>
            </a:r>
            <a:r>
              <a:rPr lang="en" sz="2300"/>
              <a:t>: </a:t>
            </a:r>
            <a:r>
              <a:rPr lang="en" sz="2300" u="sng">
                <a:solidFill>
                  <a:schemeClr val="hlink"/>
                </a:solidFill>
                <a:hlinkClick r:id="rId3"/>
              </a:rPr>
              <a:t>Steven Cullison</a:t>
            </a:r>
            <a:endParaRPr sz="2300"/>
          </a:p>
        </p:txBody>
      </p:sp>
      <p:sp>
        <p:nvSpPr>
          <p:cNvPr id="196" name="Google Shape;196;p38"/>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Live Webinar: February 7, 2022</a:t>
            </a:r>
            <a:endParaRPr/>
          </a:p>
        </p:txBody>
      </p:sp>
      <p:pic>
        <p:nvPicPr>
          <p:cNvPr id="197" name="Google Shape;197;p38"/>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198" name="Google Shape;198;p38"/>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3" name="Shape 353"/>
        <p:cNvGrpSpPr/>
        <p:nvPr/>
      </p:nvGrpSpPr>
      <p:grpSpPr>
        <a:xfrm>
          <a:off x="0" y="0"/>
          <a:ext cx="0" cy="0"/>
          <a:chOff x="0" y="0"/>
          <a:chExt cx="0" cy="0"/>
        </a:xfrm>
      </p:grpSpPr>
      <p:pic>
        <p:nvPicPr>
          <p:cNvPr id="354" name="Google Shape;354;p56"/>
          <p:cNvPicPr preferRelativeResize="0"/>
          <p:nvPr/>
        </p:nvPicPr>
        <p:blipFill>
          <a:blip r:embed="rId3">
            <a:alphaModFix/>
          </a:blip>
          <a:stretch>
            <a:fillRect/>
          </a:stretch>
        </p:blipFill>
        <p:spPr>
          <a:xfrm>
            <a:off x="209150" y="86225"/>
            <a:ext cx="6655949" cy="4251450"/>
          </a:xfrm>
          <a:prstGeom prst="rect">
            <a:avLst/>
          </a:prstGeom>
          <a:noFill/>
          <a:ln>
            <a:noFill/>
          </a:ln>
        </p:spPr>
      </p:pic>
      <p:pic>
        <p:nvPicPr>
          <p:cNvPr id="355" name="Google Shape;355;p56"/>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356" name="Google Shape;356;p56"/>
          <p:cNvPicPr preferRelativeResize="0"/>
          <p:nvPr/>
        </p:nvPicPr>
        <p:blipFill>
          <a:blip r:embed="rId5">
            <a:alphaModFix/>
          </a:blip>
          <a:stretch>
            <a:fillRect/>
          </a:stretch>
        </p:blipFill>
        <p:spPr>
          <a:xfrm>
            <a:off x="2775275" y="4486522"/>
            <a:ext cx="3593450" cy="569700"/>
          </a:xfrm>
          <a:prstGeom prst="rect">
            <a:avLst/>
          </a:prstGeom>
          <a:noFill/>
          <a:ln>
            <a:noFill/>
          </a:ln>
        </p:spPr>
      </p:pic>
      <p:cxnSp>
        <p:nvCxnSpPr>
          <p:cNvPr id="357" name="Google Shape;357;p56"/>
          <p:cNvCxnSpPr/>
          <p:nvPr/>
        </p:nvCxnSpPr>
        <p:spPr>
          <a:xfrm>
            <a:off x="1437325" y="1276575"/>
            <a:ext cx="3428400" cy="2298000"/>
          </a:xfrm>
          <a:prstGeom prst="straightConnector1">
            <a:avLst/>
          </a:prstGeom>
          <a:noFill/>
          <a:ln cap="flat" cmpd="sng" w="9525">
            <a:solidFill>
              <a:schemeClr val="dk2"/>
            </a:solidFill>
            <a:prstDash val="solid"/>
            <a:round/>
            <a:headEnd len="med" w="med" type="none"/>
            <a:tailEnd len="med" w="med" type="none"/>
          </a:ln>
        </p:spPr>
      </p:cxnSp>
      <p:cxnSp>
        <p:nvCxnSpPr>
          <p:cNvPr id="358" name="Google Shape;358;p56"/>
          <p:cNvCxnSpPr/>
          <p:nvPr/>
        </p:nvCxnSpPr>
        <p:spPr>
          <a:xfrm flipH="1">
            <a:off x="964650" y="2345100"/>
            <a:ext cx="2080200" cy="9600"/>
          </a:xfrm>
          <a:prstGeom prst="straightConnector1">
            <a:avLst/>
          </a:prstGeom>
          <a:noFill/>
          <a:ln cap="flat" cmpd="sng" w="19050">
            <a:solidFill>
              <a:schemeClr val="dk2"/>
            </a:solidFill>
            <a:prstDash val="dash"/>
            <a:round/>
            <a:headEnd len="med" w="med" type="none"/>
            <a:tailEnd len="med" w="med" type="none"/>
          </a:ln>
        </p:spPr>
      </p:cxnSp>
      <p:sp>
        <p:nvSpPr>
          <p:cNvPr id="359" name="Google Shape;359;p56"/>
          <p:cNvSpPr txBox="1"/>
          <p:nvPr/>
        </p:nvSpPr>
        <p:spPr>
          <a:xfrm>
            <a:off x="4780600" y="335935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360" name="Google Shape;360;p56"/>
          <p:cNvCxnSpPr/>
          <p:nvPr/>
        </p:nvCxnSpPr>
        <p:spPr>
          <a:xfrm rot="10800000">
            <a:off x="2193775" y="1550800"/>
            <a:ext cx="416100" cy="18900"/>
          </a:xfrm>
          <a:prstGeom prst="straightConnector1">
            <a:avLst/>
          </a:prstGeom>
          <a:noFill/>
          <a:ln cap="flat" cmpd="sng" w="9525">
            <a:solidFill>
              <a:schemeClr val="dk2"/>
            </a:solidFill>
            <a:prstDash val="solid"/>
            <a:round/>
            <a:headEnd len="med" w="med" type="none"/>
            <a:tailEnd len="med" w="med" type="triangle"/>
          </a:ln>
        </p:spPr>
      </p:cxnSp>
      <p:sp>
        <p:nvSpPr>
          <p:cNvPr id="361" name="Google Shape;361;p56"/>
          <p:cNvSpPr txBox="1"/>
          <p:nvPr/>
        </p:nvSpPr>
        <p:spPr>
          <a:xfrm>
            <a:off x="548175" y="2172900"/>
            <a:ext cx="55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5" name="Shape 365"/>
        <p:cNvGrpSpPr/>
        <p:nvPr/>
      </p:nvGrpSpPr>
      <p:grpSpPr>
        <a:xfrm>
          <a:off x="0" y="0"/>
          <a:ext cx="0" cy="0"/>
          <a:chOff x="0" y="0"/>
          <a:chExt cx="0" cy="0"/>
        </a:xfrm>
      </p:grpSpPr>
      <p:pic>
        <p:nvPicPr>
          <p:cNvPr id="366" name="Google Shape;366;p57"/>
          <p:cNvPicPr preferRelativeResize="0"/>
          <p:nvPr/>
        </p:nvPicPr>
        <p:blipFill>
          <a:blip r:embed="rId3">
            <a:alphaModFix/>
          </a:blip>
          <a:stretch>
            <a:fillRect/>
          </a:stretch>
        </p:blipFill>
        <p:spPr>
          <a:xfrm>
            <a:off x="209150" y="86225"/>
            <a:ext cx="6655949" cy="4251450"/>
          </a:xfrm>
          <a:prstGeom prst="rect">
            <a:avLst/>
          </a:prstGeom>
          <a:noFill/>
          <a:ln>
            <a:noFill/>
          </a:ln>
        </p:spPr>
      </p:pic>
      <p:pic>
        <p:nvPicPr>
          <p:cNvPr id="367" name="Google Shape;367;p57"/>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368" name="Google Shape;368;p57"/>
          <p:cNvPicPr preferRelativeResize="0"/>
          <p:nvPr/>
        </p:nvPicPr>
        <p:blipFill>
          <a:blip r:embed="rId5">
            <a:alphaModFix/>
          </a:blip>
          <a:stretch>
            <a:fillRect/>
          </a:stretch>
        </p:blipFill>
        <p:spPr>
          <a:xfrm>
            <a:off x="2775275" y="4486522"/>
            <a:ext cx="3593450" cy="569700"/>
          </a:xfrm>
          <a:prstGeom prst="rect">
            <a:avLst/>
          </a:prstGeom>
          <a:noFill/>
          <a:ln>
            <a:noFill/>
          </a:ln>
        </p:spPr>
      </p:pic>
      <p:sp>
        <p:nvSpPr>
          <p:cNvPr id="369" name="Google Shape;369;p57"/>
          <p:cNvSpPr/>
          <p:nvPr/>
        </p:nvSpPr>
        <p:spPr>
          <a:xfrm rot="5400000">
            <a:off x="3267075" y="3617475"/>
            <a:ext cx="112200" cy="556800"/>
          </a:xfrm>
          <a:prstGeom prst="rightBrace">
            <a:avLst>
              <a:gd fmla="val 50000" name="adj1"/>
              <a:gd fmla="val 4911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57"/>
          <p:cNvPicPr preferRelativeResize="0"/>
          <p:nvPr/>
        </p:nvPicPr>
        <p:blipFill>
          <a:blip r:embed="rId6">
            <a:alphaModFix/>
          </a:blip>
          <a:stretch>
            <a:fillRect/>
          </a:stretch>
        </p:blipFill>
        <p:spPr>
          <a:xfrm>
            <a:off x="6120925" y="1276563"/>
            <a:ext cx="2783599" cy="2306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pic>
        <p:nvPicPr>
          <p:cNvPr id="375" name="Google Shape;375;p58"/>
          <p:cNvPicPr preferRelativeResize="0"/>
          <p:nvPr/>
        </p:nvPicPr>
        <p:blipFill>
          <a:blip r:embed="rId4">
            <a:alphaModFix/>
          </a:blip>
          <a:stretch>
            <a:fillRect/>
          </a:stretch>
        </p:blipFill>
        <p:spPr>
          <a:xfrm>
            <a:off x="2135950" y="10425"/>
            <a:ext cx="5095600" cy="5095600"/>
          </a:xfrm>
          <a:prstGeom prst="rect">
            <a:avLst/>
          </a:prstGeom>
          <a:noFill/>
          <a:ln>
            <a:noFill/>
          </a:ln>
        </p:spPr>
      </p:pic>
      <p:pic>
        <p:nvPicPr>
          <p:cNvPr id="376" name="Google Shape;376;p58"/>
          <p:cNvPicPr preferRelativeResize="0"/>
          <p:nvPr/>
        </p:nvPicPr>
        <p:blipFill>
          <a:blip r:embed="rId5">
            <a:alphaModFix/>
          </a:blip>
          <a:stretch>
            <a:fillRect/>
          </a:stretch>
        </p:blipFill>
        <p:spPr>
          <a:xfrm>
            <a:off x="76750" y="4322525"/>
            <a:ext cx="2013025" cy="820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0" name="Shape 380"/>
        <p:cNvGrpSpPr/>
        <p:nvPr/>
      </p:nvGrpSpPr>
      <p:grpSpPr>
        <a:xfrm>
          <a:off x="0" y="0"/>
          <a:ext cx="0" cy="0"/>
          <a:chOff x="0" y="0"/>
          <a:chExt cx="0" cy="0"/>
        </a:xfrm>
      </p:grpSpPr>
      <p:sp>
        <p:nvSpPr>
          <p:cNvPr id="381" name="Google Shape;381;p5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Increased Deficit/Debt*</a:t>
            </a:r>
            <a:endParaRPr/>
          </a:p>
        </p:txBody>
      </p:sp>
      <p:sp>
        <p:nvSpPr>
          <p:cNvPr id="382" name="Google Shape;382;p59"/>
          <p:cNvSpPr txBox="1"/>
          <p:nvPr>
            <p:ph idx="1" type="body"/>
          </p:nvPr>
        </p:nvSpPr>
        <p:spPr>
          <a:xfrm>
            <a:off x="311700" y="1468825"/>
            <a:ext cx="396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rial"/>
                <a:ea typeface="Arial"/>
                <a:cs typeface="Arial"/>
                <a:sym typeface="Arial"/>
              </a:rPr>
              <a:t>Expansionary fiscal policy involves spending more, taxing less, or both.</a:t>
            </a:r>
            <a:endParaRPr sz="2000">
              <a:latin typeface="Arial"/>
              <a:ea typeface="Arial"/>
              <a:cs typeface="Arial"/>
              <a:sym typeface="Arial"/>
            </a:endParaRPr>
          </a:p>
          <a:p>
            <a:pPr indent="0" lvl="0" marL="0" rtl="0" algn="l">
              <a:spcBef>
                <a:spcPts val="1600"/>
              </a:spcBef>
              <a:spcAft>
                <a:spcPts val="0"/>
              </a:spcAft>
              <a:buNone/>
            </a:pPr>
            <a:r>
              <a:t/>
            </a:r>
            <a:endParaRPr sz="2000">
              <a:latin typeface="Arial"/>
              <a:ea typeface="Arial"/>
              <a:cs typeface="Arial"/>
              <a:sym typeface="Arial"/>
            </a:endParaRPr>
          </a:p>
          <a:p>
            <a:pPr indent="0" lvl="0" marL="0" rtl="0" algn="l">
              <a:spcBef>
                <a:spcPts val="1600"/>
              </a:spcBef>
              <a:spcAft>
                <a:spcPts val="1600"/>
              </a:spcAft>
              <a:buNone/>
            </a:pPr>
            <a:r>
              <a:t/>
            </a:r>
            <a:endParaRPr i="1" sz="2000">
              <a:latin typeface="Arial"/>
              <a:ea typeface="Arial"/>
              <a:cs typeface="Arial"/>
              <a:sym typeface="Arial"/>
            </a:endParaRPr>
          </a:p>
        </p:txBody>
      </p:sp>
      <p:pic>
        <p:nvPicPr>
          <p:cNvPr id="383" name="Google Shape;383;p59"/>
          <p:cNvPicPr preferRelativeResize="0"/>
          <p:nvPr/>
        </p:nvPicPr>
        <p:blipFill rotWithShape="1">
          <a:blip r:embed="rId3">
            <a:alphaModFix/>
          </a:blip>
          <a:srcRect b="0" l="20374" r="8212" t="0"/>
          <a:stretch/>
        </p:blipFill>
        <p:spPr>
          <a:xfrm>
            <a:off x="4850950" y="1013451"/>
            <a:ext cx="4028050" cy="3172775"/>
          </a:xfrm>
          <a:prstGeom prst="rect">
            <a:avLst/>
          </a:prstGeom>
          <a:noFill/>
          <a:ln>
            <a:noFill/>
          </a:ln>
        </p:spPr>
      </p:pic>
      <p:pic>
        <p:nvPicPr>
          <p:cNvPr id="384" name="Google Shape;384;p5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385" name="Google Shape;385;p59"/>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9" name="Shape 389"/>
        <p:cNvGrpSpPr/>
        <p:nvPr/>
      </p:nvGrpSpPr>
      <p:grpSpPr>
        <a:xfrm>
          <a:off x="0" y="0"/>
          <a:ext cx="0" cy="0"/>
          <a:chOff x="0" y="0"/>
          <a:chExt cx="0" cy="0"/>
        </a:xfrm>
      </p:grpSpPr>
      <p:sp>
        <p:nvSpPr>
          <p:cNvPr id="390" name="Google Shape;390;p6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Crowding Out*</a:t>
            </a:r>
            <a:endParaRPr/>
          </a:p>
        </p:txBody>
      </p:sp>
      <p:sp>
        <p:nvSpPr>
          <p:cNvPr id="391" name="Google Shape;391;p60"/>
          <p:cNvSpPr txBox="1"/>
          <p:nvPr>
            <p:ph idx="1" type="body"/>
          </p:nvPr>
        </p:nvSpPr>
        <p:spPr>
          <a:xfrm>
            <a:off x="311700" y="1468825"/>
            <a:ext cx="396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rial"/>
                <a:ea typeface="Arial"/>
                <a:cs typeface="Arial"/>
                <a:sym typeface="Arial"/>
              </a:rPr>
              <a:t>Increased government borrowing can drive up interest rates, leading businesses to borrow and invest less.</a:t>
            </a:r>
            <a:endParaRPr sz="2000">
              <a:latin typeface="Arial"/>
              <a:ea typeface="Arial"/>
              <a:cs typeface="Arial"/>
              <a:sym typeface="Arial"/>
            </a:endParaRPr>
          </a:p>
          <a:p>
            <a:pPr indent="0" lvl="0" marL="0" rtl="0" algn="l">
              <a:spcBef>
                <a:spcPts val="1600"/>
              </a:spcBef>
              <a:spcAft>
                <a:spcPts val="1600"/>
              </a:spcAft>
              <a:buNone/>
            </a:pPr>
            <a:r>
              <a:rPr i="1" lang="en" sz="2000">
                <a:latin typeface="Arial"/>
                <a:ea typeface="Arial"/>
                <a:cs typeface="Arial"/>
                <a:sym typeface="Arial"/>
              </a:rPr>
              <a:t>*Expansionary only</a:t>
            </a:r>
            <a:endParaRPr i="1" sz="2000">
              <a:latin typeface="Arial"/>
              <a:ea typeface="Arial"/>
              <a:cs typeface="Arial"/>
              <a:sym typeface="Arial"/>
            </a:endParaRPr>
          </a:p>
        </p:txBody>
      </p:sp>
      <p:pic>
        <p:nvPicPr>
          <p:cNvPr id="392" name="Google Shape;392;p60"/>
          <p:cNvPicPr preferRelativeResize="0"/>
          <p:nvPr/>
        </p:nvPicPr>
        <p:blipFill>
          <a:blip r:embed="rId3">
            <a:alphaModFix/>
          </a:blip>
          <a:stretch>
            <a:fillRect/>
          </a:stretch>
        </p:blipFill>
        <p:spPr>
          <a:xfrm>
            <a:off x="4424550" y="643750"/>
            <a:ext cx="4557600" cy="3556800"/>
          </a:xfrm>
          <a:prstGeom prst="rect">
            <a:avLst/>
          </a:prstGeom>
          <a:noFill/>
          <a:ln>
            <a:noFill/>
          </a:ln>
        </p:spPr>
      </p:pic>
      <p:pic>
        <p:nvPicPr>
          <p:cNvPr id="393" name="Google Shape;393;p60"/>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394" name="Google Shape;394;p60"/>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8" name="Shape 398"/>
        <p:cNvGrpSpPr/>
        <p:nvPr/>
      </p:nvGrpSpPr>
      <p:grpSpPr>
        <a:xfrm>
          <a:off x="0" y="0"/>
          <a:ext cx="0" cy="0"/>
          <a:chOff x="0" y="0"/>
          <a:chExt cx="0" cy="0"/>
        </a:xfrm>
      </p:grpSpPr>
      <p:sp>
        <p:nvSpPr>
          <p:cNvPr id="399" name="Google Shape;399;p6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Inflation</a:t>
            </a:r>
            <a:endParaRPr/>
          </a:p>
        </p:txBody>
      </p:sp>
      <p:sp>
        <p:nvSpPr>
          <p:cNvPr id="400" name="Google Shape;400;p61"/>
          <p:cNvSpPr txBox="1"/>
          <p:nvPr>
            <p:ph idx="1" type="body"/>
          </p:nvPr>
        </p:nvSpPr>
        <p:spPr>
          <a:xfrm>
            <a:off x="311700" y="1468825"/>
            <a:ext cx="396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Expansionary fiscal policy can lead to higher price levels</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i="1" sz="2000"/>
          </a:p>
        </p:txBody>
      </p:sp>
      <p:sp>
        <p:nvSpPr>
          <p:cNvPr id="401" name="Google Shape;401;p61"/>
          <p:cNvSpPr txBox="1"/>
          <p:nvPr/>
        </p:nvSpPr>
        <p:spPr>
          <a:xfrm>
            <a:off x="6915475" y="823725"/>
            <a:ext cx="13122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Ubuntu"/>
                <a:ea typeface="Ubuntu"/>
                <a:cs typeface="Ubuntu"/>
                <a:sym typeface="Ubuntu"/>
              </a:rPr>
              <a:t>Full Employment</a:t>
            </a:r>
            <a:endParaRPr>
              <a:latin typeface="Ubuntu"/>
              <a:ea typeface="Ubuntu"/>
              <a:cs typeface="Ubuntu"/>
              <a:sym typeface="Ubuntu"/>
            </a:endParaRPr>
          </a:p>
        </p:txBody>
      </p:sp>
      <p:sp>
        <p:nvSpPr>
          <p:cNvPr id="402" name="Google Shape;402;p61"/>
          <p:cNvSpPr txBox="1"/>
          <p:nvPr/>
        </p:nvSpPr>
        <p:spPr>
          <a:xfrm>
            <a:off x="4075550" y="1462441"/>
            <a:ext cx="645300" cy="404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403" name="Google Shape;403;p61"/>
          <p:cNvPicPr preferRelativeResize="0"/>
          <p:nvPr/>
        </p:nvPicPr>
        <p:blipFill>
          <a:blip r:embed="rId3">
            <a:alphaModFix/>
          </a:blip>
          <a:stretch>
            <a:fillRect/>
          </a:stretch>
        </p:blipFill>
        <p:spPr>
          <a:xfrm>
            <a:off x="4158457" y="823725"/>
            <a:ext cx="4985543" cy="3251825"/>
          </a:xfrm>
          <a:prstGeom prst="rect">
            <a:avLst/>
          </a:prstGeom>
          <a:noFill/>
          <a:ln>
            <a:noFill/>
          </a:ln>
        </p:spPr>
      </p:pic>
      <p:cxnSp>
        <p:nvCxnSpPr>
          <p:cNvPr id="404" name="Google Shape;404;p61"/>
          <p:cNvCxnSpPr/>
          <p:nvPr/>
        </p:nvCxnSpPr>
        <p:spPr>
          <a:xfrm>
            <a:off x="5991733" y="1379700"/>
            <a:ext cx="2594400" cy="1863600"/>
          </a:xfrm>
          <a:prstGeom prst="straightConnector1">
            <a:avLst/>
          </a:prstGeom>
          <a:noFill/>
          <a:ln cap="flat" cmpd="sng" w="9525">
            <a:solidFill>
              <a:schemeClr val="dk2"/>
            </a:solidFill>
            <a:prstDash val="solid"/>
            <a:round/>
            <a:headEnd len="med" w="med" type="none"/>
            <a:tailEnd len="med" w="med" type="none"/>
          </a:ln>
        </p:spPr>
      </p:cxnSp>
      <p:sp>
        <p:nvSpPr>
          <p:cNvPr id="405" name="Google Shape;405;p61"/>
          <p:cNvSpPr txBox="1"/>
          <p:nvPr/>
        </p:nvSpPr>
        <p:spPr>
          <a:xfrm>
            <a:off x="8586126" y="3170125"/>
            <a:ext cx="472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406" name="Google Shape;406;p61"/>
          <p:cNvCxnSpPr/>
          <p:nvPr/>
        </p:nvCxnSpPr>
        <p:spPr>
          <a:xfrm>
            <a:off x="5786723" y="1642780"/>
            <a:ext cx="396000" cy="14700"/>
          </a:xfrm>
          <a:prstGeom prst="straightConnector1">
            <a:avLst/>
          </a:prstGeom>
          <a:noFill/>
          <a:ln cap="flat" cmpd="sng" w="9525">
            <a:solidFill>
              <a:schemeClr val="dk2"/>
            </a:solidFill>
            <a:prstDash val="solid"/>
            <a:round/>
            <a:headEnd len="med" w="med" type="none"/>
            <a:tailEnd len="med" w="med" type="triangle"/>
          </a:ln>
        </p:spPr>
      </p:cxnSp>
      <p:cxnSp>
        <p:nvCxnSpPr>
          <p:cNvPr id="407" name="Google Shape;407;p61"/>
          <p:cNvCxnSpPr/>
          <p:nvPr/>
        </p:nvCxnSpPr>
        <p:spPr>
          <a:xfrm rot="10800000">
            <a:off x="4669781" y="2176282"/>
            <a:ext cx="2431800" cy="21900"/>
          </a:xfrm>
          <a:prstGeom prst="straightConnector1">
            <a:avLst/>
          </a:prstGeom>
          <a:noFill/>
          <a:ln cap="flat" cmpd="sng" w="19050">
            <a:solidFill>
              <a:schemeClr val="dk2"/>
            </a:solidFill>
            <a:prstDash val="dash"/>
            <a:round/>
            <a:headEnd len="med" w="med" type="none"/>
            <a:tailEnd len="med" w="med" type="none"/>
          </a:ln>
        </p:spPr>
      </p:cxnSp>
      <p:sp>
        <p:nvSpPr>
          <p:cNvPr id="408" name="Google Shape;408;p61"/>
          <p:cNvSpPr txBox="1"/>
          <p:nvPr/>
        </p:nvSpPr>
        <p:spPr>
          <a:xfrm>
            <a:off x="4294549" y="2010233"/>
            <a:ext cx="426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pic>
        <p:nvPicPr>
          <p:cNvPr id="409" name="Google Shape;409;p61"/>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410" name="Google Shape;410;p61"/>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4" name="Shape 414"/>
        <p:cNvGrpSpPr/>
        <p:nvPr/>
      </p:nvGrpSpPr>
      <p:grpSpPr>
        <a:xfrm>
          <a:off x="0" y="0"/>
          <a:ext cx="0" cy="0"/>
          <a:chOff x="0" y="0"/>
          <a:chExt cx="0" cy="0"/>
        </a:xfrm>
      </p:grpSpPr>
      <p:sp>
        <p:nvSpPr>
          <p:cNvPr id="415" name="Google Shape;415;p62"/>
          <p:cNvSpPr txBox="1"/>
          <p:nvPr>
            <p:ph idx="1" type="body"/>
          </p:nvPr>
        </p:nvSpPr>
        <p:spPr>
          <a:xfrm>
            <a:off x="311700" y="1468825"/>
            <a:ext cx="3969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Expansionary fiscal policy can lead to higher price levels</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i="1" sz="2000"/>
          </a:p>
        </p:txBody>
      </p:sp>
      <p:pic>
        <p:nvPicPr>
          <p:cNvPr descr="Screen Shot 2015-01-24 at 8.24.52 AM.png" id="416" name="Google Shape;416;p62"/>
          <p:cNvPicPr preferRelativeResize="0"/>
          <p:nvPr/>
        </p:nvPicPr>
        <p:blipFill>
          <a:blip r:embed="rId3">
            <a:alphaModFix/>
          </a:blip>
          <a:stretch>
            <a:fillRect/>
          </a:stretch>
        </p:blipFill>
        <p:spPr>
          <a:xfrm>
            <a:off x="3929175" y="975080"/>
            <a:ext cx="5159451" cy="3193333"/>
          </a:xfrm>
          <a:prstGeom prst="rect">
            <a:avLst/>
          </a:prstGeom>
          <a:noFill/>
          <a:ln>
            <a:noFill/>
          </a:ln>
        </p:spPr>
      </p:pic>
      <p:cxnSp>
        <p:nvCxnSpPr>
          <p:cNvPr id="417" name="Google Shape;417;p62"/>
          <p:cNvCxnSpPr/>
          <p:nvPr/>
        </p:nvCxnSpPr>
        <p:spPr>
          <a:xfrm>
            <a:off x="4517575" y="2440838"/>
            <a:ext cx="1066800" cy="1162200"/>
          </a:xfrm>
          <a:prstGeom prst="straightConnector1">
            <a:avLst/>
          </a:prstGeom>
          <a:noFill/>
          <a:ln cap="flat" cmpd="sng" w="28575">
            <a:solidFill>
              <a:srgbClr val="0000FF"/>
            </a:solidFill>
            <a:prstDash val="solid"/>
            <a:round/>
            <a:headEnd len="med" w="med" type="none"/>
            <a:tailEnd len="med" w="med" type="none"/>
          </a:ln>
        </p:spPr>
      </p:cxnSp>
      <p:sp>
        <p:nvSpPr>
          <p:cNvPr id="418" name="Google Shape;418;p62"/>
          <p:cNvSpPr txBox="1"/>
          <p:nvPr/>
        </p:nvSpPr>
        <p:spPr>
          <a:xfrm>
            <a:off x="5584375" y="3357888"/>
            <a:ext cx="60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AD</a:t>
            </a:r>
            <a:r>
              <a:rPr b="1" lang="en" sz="900"/>
              <a:t>1</a:t>
            </a:r>
            <a:endParaRPr b="1" sz="900"/>
          </a:p>
        </p:txBody>
      </p:sp>
      <p:cxnSp>
        <p:nvCxnSpPr>
          <p:cNvPr id="419" name="Google Shape;419;p62"/>
          <p:cNvCxnSpPr/>
          <p:nvPr/>
        </p:nvCxnSpPr>
        <p:spPr>
          <a:xfrm>
            <a:off x="5127175" y="2440838"/>
            <a:ext cx="1066800" cy="1162200"/>
          </a:xfrm>
          <a:prstGeom prst="straightConnector1">
            <a:avLst/>
          </a:prstGeom>
          <a:noFill/>
          <a:ln cap="flat" cmpd="sng" w="28575">
            <a:solidFill>
              <a:srgbClr val="0000FF"/>
            </a:solidFill>
            <a:prstDash val="solid"/>
            <a:round/>
            <a:headEnd len="med" w="med" type="none"/>
            <a:tailEnd len="med" w="med" type="none"/>
          </a:ln>
        </p:spPr>
      </p:cxnSp>
      <p:sp>
        <p:nvSpPr>
          <p:cNvPr id="420" name="Google Shape;420;p62"/>
          <p:cNvSpPr txBox="1"/>
          <p:nvPr/>
        </p:nvSpPr>
        <p:spPr>
          <a:xfrm>
            <a:off x="6127900" y="3357888"/>
            <a:ext cx="60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AD</a:t>
            </a:r>
            <a:r>
              <a:rPr b="1" lang="en" sz="900"/>
              <a:t>2</a:t>
            </a:r>
            <a:endParaRPr b="1" sz="900"/>
          </a:p>
        </p:txBody>
      </p:sp>
      <p:cxnSp>
        <p:nvCxnSpPr>
          <p:cNvPr id="421" name="Google Shape;421;p62"/>
          <p:cNvCxnSpPr/>
          <p:nvPr/>
        </p:nvCxnSpPr>
        <p:spPr>
          <a:xfrm>
            <a:off x="5136700" y="2936138"/>
            <a:ext cx="266700" cy="0"/>
          </a:xfrm>
          <a:prstGeom prst="straightConnector1">
            <a:avLst/>
          </a:prstGeom>
          <a:noFill/>
          <a:ln cap="flat" cmpd="sng" w="9525">
            <a:solidFill>
              <a:srgbClr val="424242"/>
            </a:solidFill>
            <a:prstDash val="solid"/>
            <a:round/>
            <a:headEnd len="med" w="med" type="none"/>
            <a:tailEnd len="med" w="med" type="triangle"/>
          </a:ln>
        </p:spPr>
      </p:cxnSp>
      <p:sp>
        <p:nvSpPr>
          <p:cNvPr id="422" name="Google Shape;422;p6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Inflation</a:t>
            </a:r>
            <a:endParaRPr/>
          </a:p>
        </p:txBody>
      </p:sp>
      <p:pic>
        <p:nvPicPr>
          <p:cNvPr id="423" name="Google Shape;423;p62"/>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424" name="Google Shape;424;p62"/>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8" name="Shape 428"/>
        <p:cNvGrpSpPr/>
        <p:nvPr/>
      </p:nvGrpSpPr>
      <p:grpSpPr>
        <a:xfrm>
          <a:off x="0" y="0"/>
          <a:ext cx="0" cy="0"/>
          <a:chOff x="0" y="0"/>
          <a:chExt cx="0" cy="0"/>
        </a:xfrm>
      </p:grpSpPr>
      <p:sp>
        <p:nvSpPr>
          <p:cNvPr id="429" name="Google Shape;429;p63"/>
          <p:cNvSpPr txBox="1"/>
          <p:nvPr/>
        </p:nvSpPr>
        <p:spPr>
          <a:xfrm>
            <a:off x="4075550" y="1462441"/>
            <a:ext cx="645300" cy="404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430" name="Google Shape;430;p63"/>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31" name="Google Shape;431;p63"/>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432" name="Google Shape;432;p63"/>
          <p:cNvPicPr preferRelativeResize="0"/>
          <p:nvPr/>
        </p:nvPicPr>
        <p:blipFill>
          <a:blip r:embed="rId5">
            <a:alphaModFix/>
          </a:blip>
          <a:stretch>
            <a:fillRect/>
          </a:stretch>
        </p:blipFill>
        <p:spPr>
          <a:xfrm>
            <a:off x="567375" y="313675"/>
            <a:ext cx="6458450" cy="3984775"/>
          </a:xfrm>
          <a:prstGeom prst="rect">
            <a:avLst/>
          </a:prstGeom>
          <a:noFill/>
          <a:ln>
            <a:noFill/>
          </a:ln>
        </p:spPr>
      </p:pic>
      <p:sp>
        <p:nvSpPr>
          <p:cNvPr id="433" name="Google Shape;433;p63"/>
          <p:cNvSpPr txBox="1"/>
          <p:nvPr/>
        </p:nvSpPr>
        <p:spPr>
          <a:xfrm>
            <a:off x="245850" y="1153650"/>
            <a:ext cx="425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cxnSp>
        <p:nvCxnSpPr>
          <p:cNvPr id="434" name="Google Shape;434;p63"/>
          <p:cNvCxnSpPr/>
          <p:nvPr/>
        </p:nvCxnSpPr>
        <p:spPr>
          <a:xfrm flipH="1" rot="10800000">
            <a:off x="1834475" y="907800"/>
            <a:ext cx="3527100" cy="1437300"/>
          </a:xfrm>
          <a:prstGeom prst="straightConnector1">
            <a:avLst/>
          </a:prstGeom>
          <a:noFill/>
          <a:ln cap="flat" cmpd="sng" w="9525">
            <a:solidFill>
              <a:schemeClr val="dk2"/>
            </a:solidFill>
            <a:prstDash val="solid"/>
            <a:round/>
            <a:headEnd len="med" w="med" type="none"/>
            <a:tailEnd len="med" w="med" type="none"/>
          </a:ln>
        </p:spPr>
      </p:cxnSp>
      <p:cxnSp>
        <p:nvCxnSpPr>
          <p:cNvPr id="435" name="Google Shape;435;p63"/>
          <p:cNvCxnSpPr/>
          <p:nvPr/>
        </p:nvCxnSpPr>
        <p:spPr>
          <a:xfrm rot="10800000">
            <a:off x="4368107" y="1424785"/>
            <a:ext cx="557700" cy="0"/>
          </a:xfrm>
          <a:prstGeom prst="straightConnector1">
            <a:avLst/>
          </a:prstGeom>
          <a:noFill/>
          <a:ln cap="flat" cmpd="sng" w="9525">
            <a:solidFill>
              <a:schemeClr val="dk2"/>
            </a:solidFill>
            <a:prstDash val="solid"/>
            <a:round/>
            <a:headEnd len="med" w="med" type="none"/>
            <a:tailEnd len="med" w="med" type="triangle"/>
          </a:ln>
        </p:spPr>
      </p:cxnSp>
      <p:sp>
        <p:nvSpPr>
          <p:cNvPr id="436" name="Google Shape;436;p63"/>
          <p:cNvSpPr txBox="1"/>
          <p:nvPr/>
        </p:nvSpPr>
        <p:spPr>
          <a:xfrm>
            <a:off x="5408850" y="728125"/>
            <a:ext cx="8793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SRAS</a:t>
            </a:r>
            <a:r>
              <a:rPr lang="en" sz="900"/>
              <a:t>1</a:t>
            </a:r>
            <a:endParaRPr sz="900"/>
          </a:p>
        </p:txBody>
      </p:sp>
      <p:cxnSp>
        <p:nvCxnSpPr>
          <p:cNvPr id="437" name="Google Shape;437;p63"/>
          <p:cNvCxnSpPr/>
          <p:nvPr/>
        </p:nvCxnSpPr>
        <p:spPr>
          <a:xfrm rot="10800000">
            <a:off x="1437450" y="1711550"/>
            <a:ext cx="1843800" cy="18900"/>
          </a:xfrm>
          <a:prstGeom prst="straightConnector1">
            <a:avLst/>
          </a:prstGeom>
          <a:noFill/>
          <a:ln cap="flat" cmpd="sng" w="19050">
            <a:solidFill>
              <a:schemeClr val="dk2"/>
            </a:solidFill>
            <a:prstDash val="dash"/>
            <a:round/>
            <a:headEnd len="med" w="med" type="none"/>
            <a:tailEnd len="med" w="med" type="none"/>
          </a:ln>
        </p:spPr>
      </p:cxnSp>
      <p:sp>
        <p:nvSpPr>
          <p:cNvPr id="438" name="Google Shape;438;p63"/>
          <p:cNvSpPr txBox="1"/>
          <p:nvPr/>
        </p:nvSpPr>
        <p:spPr>
          <a:xfrm>
            <a:off x="1088550" y="1544000"/>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PL</a:t>
            </a:r>
            <a:r>
              <a:rPr lang="en" sz="900"/>
              <a:t>1</a:t>
            </a:r>
            <a:endParaRPr sz="900"/>
          </a:p>
        </p:txBody>
      </p:sp>
      <p:sp>
        <p:nvSpPr>
          <p:cNvPr id="439" name="Google Shape;439;p63"/>
          <p:cNvSpPr/>
          <p:nvPr/>
        </p:nvSpPr>
        <p:spPr>
          <a:xfrm rot="5400000">
            <a:off x="3503550" y="3494700"/>
            <a:ext cx="112200" cy="556800"/>
          </a:xfrm>
          <a:prstGeom prst="rightBrace">
            <a:avLst>
              <a:gd fmla="val 50000" name="adj1"/>
              <a:gd fmla="val 49111"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0" name="Google Shape;440;p63"/>
          <p:cNvCxnSpPr/>
          <p:nvPr/>
        </p:nvCxnSpPr>
        <p:spPr>
          <a:xfrm flipH="1">
            <a:off x="3328550" y="1730450"/>
            <a:ext cx="9300" cy="1758900"/>
          </a:xfrm>
          <a:prstGeom prst="straightConnector1">
            <a:avLst/>
          </a:prstGeom>
          <a:noFill/>
          <a:ln cap="flat" cmpd="sng" w="19050">
            <a:solidFill>
              <a:schemeClr val="dk2"/>
            </a:solidFill>
            <a:prstDash val="dash"/>
            <a:round/>
            <a:headEnd len="med" w="med" type="none"/>
            <a:tailEnd len="med" w="med" type="none"/>
          </a:ln>
        </p:spPr>
      </p:cxnSp>
      <p:sp>
        <p:nvSpPr>
          <p:cNvPr id="441" name="Google Shape;441;p63"/>
          <p:cNvSpPr txBox="1"/>
          <p:nvPr/>
        </p:nvSpPr>
        <p:spPr>
          <a:xfrm>
            <a:off x="3141625" y="3475200"/>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Y</a:t>
            </a:r>
            <a:r>
              <a:rPr lang="en" sz="900"/>
              <a:t>1</a:t>
            </a:r>
            <a:endParaRPr sz="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5" name="Shape 445"/>
        <p:cNvGrpSpPr/>
        <p:nvPr/>
      </p:nvGrpSpPr>
      <p:grpSpPr>
        <a:xfrm>
          <a:off x="0" y="0"/>
          <a:ext cx="0" cy="0"/>
          <a:chOff x="0" y="0"/>
          <a:chExt cx="0" cy="0"/>
        </a:xfrm>
      </p:grpSpPr>
      <p:sp>
        <p:nvSpPr>
          <p:cNvPr id="446" name="Google Shape;446;p64"/>
          <p:cNvSpPr txBox="1"/>
          <p:nvPr/>
        </p:nvSpPr>
        <p:spPr>
          <a:xfrm>
            <a:off x="4075550" y="1462441"/>
            <a:ext cx="645300" cy="404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447" name="Google Shape;447;p64"/>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48" name="Google Shape;448;p64"/>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449" name="Google Shape;449;p64"/>
          <p:cNvPicPr preferRelativeResize="0"/>
          <p:nvPr/>
        </p:nvPicPr>
        <p:blipFill>
          <a:blip r:embed="rId5">
            <a:alphaModFix/>
          </a:blip>
          <a:stretch>
            <a:fillRect/>
          </a:stretch>
        </p:blipFill>
        <p:spPr>
          <a:xfrm>
            <a:off x="567375" y="313675"/>
            <a:ext cx="6458450" cy="3984775"/>
          </a:xfrm>
          <a:prstGeom prst="rect">
            <a:avLst/>
          </a:prstGeom>
          <a:noFill/>
          <a:ln>
            <a:noFill/>
          </a:ln>
        </p:spPr>
      </p:pic>
      <p:sp>
        <p:nvSpPr>
          <p:cNvPr id="450" name="Google Shape;450;p64"/>
          <p:cNvSpPr txBox="1"/>
          <p:nvPr/>
        </p:nvSpPr>
        <p:spPr>
          <a:xfrm>
            <a:off x="245850" y="1153650"/>
            <a:ext cx="425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cxnSp>
        <p:nvCxnSpPr>
          <p:cNvPr id="451" name="Google Shape;451;p64"/>
          <p:cNvCxnSpPr/>
          <p:nvPr/>
        </p:nvCxnSpPr>
        <p:spPr>
          <a:xfrm flipH="1" rot="10800000">
            <a:off x="1834475" y="907800"/>
            <a:ext cx="3527100" cy="1437300"/>
          </a:xfrm>
          <a:prstGeom prst="straightConnector1">
            <a:avLst/>
          </a:prstGeom>
          <a:noFill/>
          <a:ln cap="flat" cmpd="sng" w="9525">
            <a:solidFill>
              <a:schemeClr val="dk2"/>
            </a:solidFill>
            <a:prstDash val="solid"/>
            <a:round/>
            <a:headEnd len="med" w="med" type="none"/>
            <a:tailEnd len="med" w="med" type="none"/>
          </a:ln>
        </p:spPr>
      </p:cxnSp>
      <p:cxnSp>
        <p:nvCxnSpPr>
          <p:cNvPr id="452" name="Google Shape;452;p64"/>
          <p:cNvCxnSpPr/>
          <p:nvPr/>
        </p:nvCxnSpPr>
        <p:spPr>
          <a:xfrm rot="10800000">
            <a:off x="4368107" y="1424785"/>
            <a:ext cx="557700" cy="0"/>
          </a:xfrm>
          <a:prstGeom prst="straightConnector1">
            <a:avLst/>
          </a:prstGeom>
          <a:noFill/>
          <a:ln cap="flat" cmpd="sng" w="9525">
            <a:solidFill>
              <a:schemeClr val="dk2"/>
            </a:solidFill>
            <a:prstDash val="solid"/>
            <a:round/>
            <a:headEnd len="med" w="med" type="none"/>
            <a:tailEnd len="med" w="med" type="triangle"/>
          </a:ln>
        </p:spPr>
      </p:cxnSp>
      <p:sp>
        <p:nvSpPr>
          <p:cNvPr id="453" name="Google Shape;453;p64"/>
          <p:cNvSpPr txBox="1"/>
          <p:nvPr/>
        </p:nvSpPr>
        <p:spPr>
          <a:xfrm>
            <a:off x="5408850" y="728125"/>
            <a:ext cx="8793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SRAS</a:t>
            </a:r>
            <a:r>
              <a:rPr lang="en" sz="900"/>
              <a:t>1</a:t>
            </a:r>
            <a:endParaRPr sz="900"/>
          </a:p>
        </p:txBody>
      </p:sp>
      <p:cxnSp>
        <p:nvCxnSpPr>
          <p:cNvPr id="454" name="Google Shape;454;p64"/>
          <p:cNvCxnSpPr/>
          <p:nvPr/>
        </p:nvCxnSpPr>
        <p:spPr>
          <a:xfrm rot="10800000">
            <a:off x="1437450" y="1711550"/>
            <a:ext cx="1843800" cy="18900"/>
          </a:xfrm>
          <a:prstGeom prst="straightConnector1">
            <a:avLst/>
          </a:prstGeom>
          <a:noFill/>
          <a:ln cap="flat" cmpd="sng" w="19050">
            <a:solidFill>
              <a:schemeClr val="dk2"/>
            </a:solidFill>
            <a:prstDash val="dash"/>
            <a:round/>
            <a:headEnd len="med" w="med" type="none"/>
            <a:tailEnd len="med" w="med" type="none"/>
          </a:ln>
        </p:spPr>
      </p:cxnSp>
      <p:sp>
        <p:nvSpPr>
          <p:cNvPr id="455" name="Google Shape;455;p64"/>
          <p:cNvSpPr txBox="1"/>
          <p:nvPr/>
        </p:nvSpPr>
        <p:spPr>
          <a:xfrm>
            <a:off x="1088550" y="1544000"/>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PL</a:t>
            </a:r>
            <a:r>
              <a:rPr lang="en" sz="900"/>
              <a:t>1</a:t>
            </a:r>
            <a:endParaRPr sz="900"/>
          </a:p>
        </p:txBody>
      </p:sp>
      <p:cxnSp>
        <p:nvCxnSpPr>
          <p:cNvPr id="456" name="Google Shape;456;p64"/>
          <p:cNvCxnSpPr/>
          <p:nvPr/>
        </p:nvCxnSpPr>
        <p:spPr>
          <a:xfrm flipH="1">
            <a:off x="3328550" y="1730450"/>
            <a:ext cx="9300" cy="1758900"/>
          </a:xfrm>
          <a:prstGeom prst="straightConnector1">
            <a:avLst/>
          </a:prstGeom>
          <a:noFill/>
          <a:ln cap="flat" cmpd="sng" w="19050">
            <a:solidFill>
              <a:schemeClr val="dk2"/>
            </a:solidFill>
            <a:prstDash val="dash"/>
            <a:round/>
            <a:headEnd len="med" w="med" type="none"/>
            <a:tailEnd len="med" w="med" type="none"/>
          </a:ln>
        </p:spPr>
      </p:cxnSp>
      <p:sp>
        <p:nvSpPr>
          <p:cNvPr id="457" name="Google Shape;457;p64"/>
          <p:cNvSpPr txBox="1"/>
          <p:nvPr/>
        </p:nvSpPr>
        <p:spPr>
          <a:xfrm>
            <a:off x="3141625" y="3475200"/>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Y</a:t>
            </a:r>
            <a:r>
              <a:rPr lang="en" sz="900"/>
              <a:t>1</a:t>
            </a:r>
            <a:endParaRPr sz="900"/>
          </a:p>
        </p:txBody>
      </p:sp>
      <p:cxnSp>
        <p:nvCxnSpPr>
          <p:cNvPr id="458" name="Google Shape;458;p64"/>
          <p:cNvCxnSpPr/>
          <p:nvPr/>
        </p:nvCxnSpPr>
        <p:spPr>
          <a:xfrm>
            <a:off x="2696425" y="784925"/>
            <a:ext cx="3389100" cy="2354700"/>
          </a:xfrm>
          <a:prstGeom prst="straightConnector1">
            <a:avLst/>
          </a:prstGeom>
          <a:noFill/>
          <a:ln cap="flat" cmpd="sng" w="9525">
            <a:solidFill>
              <a:schemeClr val="dk2"/>
            </a:solidFill>
            <a:prstDash val="solid"/>
            <a:round/>
            <a:headEnd len="med" w="med" type="none"/>
            <a:tailEnd len="med" w="med" type="none"/>
          </a:ln>
        </p:spPr>
      </p:cxnSp>
      <p:cxnSp>
        <p:nvCxnSpPr>
          <p:cNvPr id="459" name="Google Shape;459;p64"/>
          <p:cNvCxnSpPr/>
          <p:nvPr/>
        </p:nvCxnSpPr>
        <p:spPr>
          <a:xfrm>
            <a:off x="2551575" y="1082125"/>
            <a:ext cx="517200" cy="18600"/>
          </a:xfrm>
          <a:prstGeom prst="straightConnector1">
            <a:avLst/>
          </a:prstGeom>
          <a:noFill/>
          <a:ln cap="flat" cmpd="sng" w="9525">
            <a:solidFill>
              <a:schemeClr val="dk2"/>
            </a:solidFill>
            <a:prstDash val="solid"/>
            <a:round/>
            <a:headEnd len="med" w="med" type="none"/>
            <a:tailEnd len="med" w="med" type="triangle"/>
          </a:ln>
        </p:spPr>
      </p:cxnSp>
      <p:sp>
        <p:nvSpPr>
          <p:cNvPr id="460" name="Google Shape;460;p64"/>
          <p:cNvSpPr txBox="1"/>
          <p:nvPr/>
        </p:nvSpPr>
        <p:spPr>
          <a:xfrm>
            <a:off x="5977300" y="2875775"/>
            <a:ext cx="8793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AD</a:t>
            </a:r>
            <a:r>
              <a:rPr lang="en" sz="900"/>
              <a:t>2</a:t>
            </a:r>
            <a:endParaRPr sz="900"/>
          </a:p>
        </p:txBody>
      </p:sp>
      <p:cxnSp>
        <p:nvCxnSpPr>
          <p:cNvPr id="461" name="Google Shape;461;p64"/>
          <p:cNvCxnSpPr/>
          <p:nvPr/>
        </p:nvCxnSpPr>
        <p:spPr>
          <a:xfrm rot="10800000">
            <a:off x="1437500" y="1543900"/>
            <a:ext cx="2373300" cy="25800"/>
          </a:xfrm>
          <a:prstGeom prst="straightConnector1">
            <a:avLst/>
          </a:prstGeom>
          <a:noFill/>
          <a:ln cap="flat" cmpd="sng" w="19050">
            <a:solidFill>
              <a:schemeClr val="dk2"/>
            </a:solidFill>
            <a:prstDash val="dash"/>
            <a:round/>
            <a:headEnd len="med" w="med" type="none"/>
            <a:tailEnd len="med" w="med" type="none"/>
          </a:ln>
        </p:spPr>
      </p:cxnSp>
      <p:sp>
        <p:nvSpPr>
          <p:cNvPr id="462" name="Google Shape;462;p64"/>
          <p:cNvSpPr txBox="1"/>
          <p:nvPr/>
        </p:nvSpPr>
        <p:spPr>
          <a:xfrm>
            <a:off x="1088550" y="1371125"/>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PL</a:t>
            </a:r>
            <a:r>
              <a:rPr lang="en" sz="900"/>
              <a:t>2</a:t>
            </a:r>
            <a:endParaRPr sz="900"/>
          </a:p>
        </p:txBody>
      </p:sp>
      <p:sp>
        <p:nvSpPr>
          <p:cNvPr id="463" name="Google Shape;463;p64"/>
          <p:cNvSpPr txBox="1"/>
          <p:nvPr/>
        </p:nvSpPr>
        <p:spPr>
          <a:xfrm>
            <a:off x="3810800" y="3484900"/>
            <a:ext cx="481200" cy="354000"/>
          </a:xfrm>
          <a:prstGeom prst="rect">
            <a:avLst/>
          </a:prstGeom>
          <a:noFill/>
          <a:ln cap="flat" cmpd="sng" w="9525">
            <a:solidFill>
              <a:schemeClr val="l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t>, </a:t>
            </a:r>
            <a:r>
              <a:rPr lang="en" sz="1100"/>
              <a:t>Y</a:t>
            </a:r>
            <a:r>
              <a:rPr lang="en" sz="900"/>
              <a:t>2</a:t>
            </a:r>
            <a:endParaRPr sz="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7" name="Shape 467"/>
        <p:cNvGrpSpPr/>
        <p:nvPr/>
      </p:nvGrpSpPr>
      <p:grpSpPr>
        <a:xfrm>
          <a:off x="0" y="0"/>
          <a:ext cx="0" cy="0"/>
          <a:chOff x="0" y="0"/>
          <a:chExt cx="0" cy="0"/>
        </a:xfrm>
      </p:grpSpPr>
      <p:sp>
        <p:nvSpPr>
          <p:cNvPr id="468" name="Google Shape;468;p65"/>
          <p:cNvSpPr txBox="1"/>
          <p:nvPr>
            <p:ph idx="1" type="body"/>
          </p:nvPr>
        </p:nvSpPr>
        <p:spPr>
          <a:xfrm>
            <a:off x="311700" y="1468825"/>
            <a:ext cx="3969900" cy="19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Contractionary fiscal policy will increase unemployment</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i="1" sz="2000"/>
          </a:p>
        </p:txBody>
      </p:sp>
      <p:sp>
        <p:nvSpPr>
          <p:cNvPr id="469" name="Google Shape;469;p6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Lost Jobs</a:t>
            </a:r>
            <a:endParaRPr/>
          </a:p>
        </p:txBody>
      </p:sp>
      <p:pic>
        <p:nvPicPr>
          <p:cNvPr id="470" name="Google Shape;470;p65"/>
          <p:cNvPicPr preferRelativeResize="0"/>
          <p:nvPr/>
        </p:nvPicPr>
        <p:blipFill>
          <a:blip r:embed="rId3">
            <a:alphaModFix/>
          </a:blip>
          <a:stretch>
            <a:fillRect/>
          </a:stretch>
        </p:blipFill>
        <p:spPr>
          <a:xfrm>
            <a:off x="3820250" y="549575"/>
            <a:ext cx="5323750" cy="3904225"/>
          </a:xfrm>
          <a:prstGeom prst="rect">
            <a:avLst/>
          </a:prstGeom>
          <a:noFill/>
          <a:ln>
            <a:noFill/>
          </a:ln>
        </p:spPr>
      </p:pic>
      <p:cxnSp>
        <p:nvCxnSpPr>
          <p:cNvPr id="471" name="Google Shape;471;p65"/>
          <p:cNvCxnSpPr/>
          <p:nvPr/>
        </p:nvCxnSpPr>
        <p:spPr>
          <a:xfrm>
            <a:off x="4802604" y="1642707"/>
            <a:ext cx="2742300" cy="2110200"/>
          </a:xfrm>
          <a:prstGeom prst="straightConnector1">
            <a:avLst/>
          </a:prstGeom>
          <a:noFill/>
          <a:ln cap="flat" cmpd="sng" w="9525">
            <a:solidFill>
              <a:schemeClr val="dk2"/>
            </a:solidFill>
            <a:prstDash val="solid"/>
            <a:round/>
            <a:headEnd len="med" w="med" type="none"/>
            <a:tailEnd len="med" w="med" type="none"/>
          </a:ln>
        </p:spPr>
      </p:cxnSp>
      <p:cxnSp>
        <p:nvCxnSpPr>
          <p:cNvPr id="472" name="Google Shape;472;p65"/>
          <p:cNvCxnSpPr/>
          <p:nvPr/>
        </p:nvCxnSpPr>
        <p:spPr>
          <a:xfrm flipH="1">
            <a:off x="4424580" y="2623963"/>
            <a:ext cx="1663800" cy="8700"/>
          </a:xfrm>
          <a:prstGeom prst="straightConnector1">
            <a:avLst/>
          </a:prstGeom>
          <a:noFill/>
          <a:ln cap="flat" cmpd="sng" w="19050">
            <a:solidFill>
              <a:schemeClr val="dk2"/>
            </a:solidFill>
            <a:prstDash val="dash"/>
            <a:round/>
            <a:headEnd len="med" w="med" type="none"/>
            <a:tailEnd len="med" w="med" type="none"/>
          </a:ln>
        </p:spPr>
      </p:cxnSp>
      <p:sp>
        <p:nvSpPr>
          <p:cNvPr id="473" name="Google Shape;473;p65"/>
          <p:cNvSpPr txBox="1"/>
          <p:nvPr/>
        </p:nvSpPr>
        <p:spPr>
          <a:xfrm>
            <a:off x="7476727" y="3555375"/>
            <a:ext cx="5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474" name="Google Shape;474;p65"/>
          <p:cNvCxnSpPr/>
          <p:nvPr/>
        </p:nvCxnSpPr>
        <p:spPr>
          <a:xfrm rot="10800000">
            <a:off x="5407766" y="1894492"/>
            <a:ext cx="332700" cy="17400"/>
          </a:xfrm>
          <a:prstGeom prst="straightConnector1">
            <a:avLst/>
          </a:prstGeom>
          <a:noFill/>
          <a:ln cap="flat" cmpd="sng" w="9525">
            <a:solidFill>
              <a:schemeClr val="dk2"/>
            </a:solidFill>
            <a:prstDash val="solid"/>
            <a:round/>
            <a:headEnd len="med" w="med" type="none"/>
            <a:tailEnd len="med" w="med" type="triangle"/>
          </a:ln>
        </p:spPr>
      </p:cxnSp>
      <p:sp>
        <p:nvSpPr>
          <p:cNvPr id="475" name="Google Shape;475;p65"/>
          <p:cNvSpPr txBox="1"/>
          <p:nvPr/>
        </p:nvSpPr>
        <p:spPr>
          <a:xfrm>
            <a:off x="3994826" y="2465825"/>
            <a:ext cx="5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pic>
        <p:nvPicPr>
          <p:cNvPr id="476" name="Google Shape;476;p65"/>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477" name="Google Shape;477;p65"/>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2" name="Shape 202"/>
        <p:cNvGrpSpPr/>
        <p:nvPr/>
      </p:nvGrpSpPr>
      <p:grpSpPr>
        <a:xfrm>
          <a:off x="0" y="0"/>
          <a:ext cx="0" cy="0"/>
          <a:chOff x="0" y="0"/>
          <a:chExt cx="0" cy="0"/>
        </a:xfrm>
      </p:grpSpPr>
      <p:sp>
        <p:nvSpPr>
          <p:cNvPr id="203" name="Google Shape;203;p3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Instructor Bio</a:t>
            </a:r>
            <a:endParaRPr/>
          </a:p>
        </p:txBody>
      </p:sp>
      <p:sp>
        <p:nvSpPr>
          <p:cNvPr id="204" name="Google Shape;204;p39"/>
          <p:cNvSpPr txBox="1"/>
          <p:nvPr>
            <p:ph idx="1" type="body"/>
          </p:nvPr>
        </p:nvSpPr>
        <p:spPr>
          <a:xfrm>
            <a:off x="1279550" y="1613700"/>
            <a:ext cx="3999900" cy="296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0" lvl="0" marL="457200" rtl="0" algn="l">
              <a:spcBef>
                <a:spcPts val="1600"/>
              </a:spcBef>
              <a:spcAft>
                <a:spcPts val="1600"/>
              </a:spcAft>
              <a:buNone/>
            </a:pPr>
            <a:r>
              <a:t/>
            </a:r>
            <a:endParaRPr sz="1800"/>
          </a:p>
        </p:txBody>
      </p:sp>
      <p:sp>
        <p:nvSpPr>
          <p:cNvPr id="205" name="Google Shape;205;p39"/>
          <p:cNvSpPr txBox="1"/>
          <p:nvPr>
            <p:ph idx="1" type="body"/>
          </p:nvPr>
        </p:nvSpPr>
        <p:spPr>
          <a:xfrm>
            <a:off x="311700" y="1299475"/>
            <a:ext cx="7195500" cy="3269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rgbClr val="212121"/>
                </a:solidFill>
              </a:rPr>
              <a:t>Steven Cullison teaches AP Economics and Philosophy at Edina High School in Minnesota. He is a past winner of the Minnesota Secondary Economics Teacher of the Year Award (2019) and has coached teams to state championships in the Economic Challenge and finalists/winners in the Minnesota Federal Reserve Essay Contest. Steven holds master’s (Teaching) and professional (Educational Leadership) degrees from The University of St. Thomas, and a bachelor’s degree in psychology from The University of Minnesota. He is licensed in social studies, school administration, and special education. Steven also serves as a racial equity trainer for his district. </a:t>
            </a:r>
            <a:endParaRPr sz="1600"/>
          </a:p>
        </p:txBody>
      </p:sp>
      <p:pic>
        <p:nvPicPr>
          <p:cNvPr id="206" name="Google Shape;206;p39"/>
          <p:cNvPicPr preferRelativeResize="0"/>
          <p:nvPr/>
        </p:nvPicPr>
        <p:blipFill>
          <a:blip r:embed="rId3">
            <a:alphaModFix/>
          </a:blip>
          <a:stretch>
            <a:fillRect/>
          </a:stretch>
        </p:blipFill>
        <p:spPr>
          <a:xfrm>
            <a:off x="7507155" y="168475"/>
            <a:ext cx="1325145" cy="1773976"/>
          </a:xfrm>
          <a:prstGeom prst="rect">
            <a:avLst/>
          </a:prstGeom>
          <a:noFill/>
          <a:ln>
            <a:noFill/>
          </a:ln>
        </p:spPr>
      </p:pic>
      <p:pic>
        <p:nvPicPr>
          <p:cNvPr id="207" name="Google Shape;207;p39"/>
          <p:cNvPicPr preferRelativeResize="0"/>
          <p:nvPr/>
        </p:nvPicPr>
        <p:blipFill>
          <a:blip r:embed="rId4">
            <a:alphaModFix/>
          </a:blip>
          <a:stretch>
            <a:fillRect/>
          </a:stretch>
        </p:blipFill>
        <p:spPr>
          <a:xfrm>
            <a:off x="6972650" y="3889000"/>
            <a:ext cx="2121949" cy="1591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1" name="Shape 481"/>
        <p:cNvGrpSpPr/>
        <p:nvPr/>
      </p:nvGrpSpPr>
      <p:grpSpPr>
        <a:xfrm>
          <a:off x="0" y="0"/>
          <a:ext cx="0" cy="0"/>
          <a:chOff x="0" y="0"/>
          <a:chExt cx="0" cy="0"/>
        </a:xfrm>
      </p:grpSpPr>
      <p:sp>
        <p:nvSpPr>
          <p:cNvPr id="482" name="Google Shape;482;p6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Lags in Fiscal Policy</a:t>
            </a:r>
            <a:endParaRPr/>
          </a:p>
        </p:txBody>
      </p:sp>
      <p:sp>
        <p:nvSpPr>
          <p:cNvPr id="483" name="Google Shape;483;p6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Arial"/>
              <a:buChar char="●"/>
            </a:pPr>
            <a:r>
              <a:rPr lang="en" sz="2000">
                <a:latin typeface="Arial"/>
                <a:ea typeface="Arial"/>
                <a:cs typeface="Arial"/>
                <a:sym typeface="Arial"/>
              </a:rPr>
              <a:t>The impacts of spending and tax changes are not immediate. If the economy self-corrects before policy effects kick in, they can cause problems.</a:t>
            </a:r>
            <a:endParaRPr sz="2000">
              <a:latin typeface="Arial"/>
              <a:ea typeface="Arial"/>
              <a:cs typeface="Arial"/>
              <a:sym typeface="Arial"/>
            </a:endParaRPr>
          </a:p>
        </p:txBody>
      </p:sp>
      <p:pic>
        <p:nvPicPr>
          <p:cNvPr id="484" name="Google Shape;484;p66"/>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85" name="Google Shape;485;p66"/>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9" name="Shape 489"/>
        <p:cNvGrpSpPr/>
        <p:nvPr/>
      </p:nvGrpSpPr>
      <p:grpSpPr>
        <a:xfrm>
          <a:off x="0" y="0"/>
          <a:ext cx="0" cy="0"/>
          <a:chOff x="0" y="0"/>
          <a:chExt cx="0" cy="0"/>
        </a:xfrm>
      </p:grpSpPr>
      <p:sp>
        <p:nvSpPr>
          <p:cNvPr id="490" name="Google Shape;490;p6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Lags in Fiscal Policy</a:t>
            </a:r>
            <a:endParaRPr/>
          </a:p>
        </p:txBody>
      </p:sp>
      <p:sp>
        <p:nvSpPr>
          <p:cNvPr id="491" name="Google Shape;491;p6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Arial"/>
              <a:buChar char="●"/>
            </a:pPr>
            <a:r>
              <a:rPr lang="en" sz="2000">
                <a:latin typeface="Arial"/>
                <a:ea typeface="Arial"/>
                <a:cs typeface="Arial"/>
                <a:sym typeface="Arial"/>
              </a:rPr>
              <a:t>Fiscal policy doesn’t work immediately because</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it takes time to realise that there is a need</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it takes time for Congress and The White House to agree on a solution</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changes don’t take effect immediately</a:t>
            </a:r>
            <a:endParaRPr sz="2000">
              <a:latin typeface="Arial"/>
              <a:ea typeface="Arial"/>
              <a:cs typeface="Arial"/>
              <a:sym typeface="Arial"/>
            </a:endParaRPr>
          </a:p>
        </p:txBody>
      </p:sp>
      <p:pic>
        <p:nvPicPr>
          <p:cNvPr id="492" name="Google Shape;492;p67"/>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493" name="Google Shape;493;p67"/>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sp>
        <p:nvSpPr>
          <p:cNvPr id="498" name="Google Shape;498;p6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Lags in Fiscal Policy</a:t>
            </a:r>
            <a:endParaRPr/>
          </a:p>
        </p:txBody>
      </p:sp>
      <p:sp>
        <p:nvSpPr>
          <p:cNvPr id="499" name="Google Shape;499;p6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Arial"/>
              <a:buChar char="●"/>
            </a:pPr>
            <a:r>
              <a:rPr lang="en" sz="2000">
                <a:latin typeface="Arial"/>
                <a:ea typeface="Arial"/>
                <a:cs typeface="Arial"/>
                <a:sym typeface="Arial"/>
              </a:rPr>
              <a:t>Fiscal policy doesn’t work immediately because</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it takes time to realise that there is a need</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it takes time for Congress and The White House to agree on a solution</a:t>
            </a:r>
            <a:endParaRPr sz="2000">
              <a:latin typeface="Arial"/>
              <a:ea typeface="Arial"/>
              <a:cs typeface="Arial"/>
              <a:sym typeface="Arial"/>
            </a:endParaRPr>
          </a:p>
          <a:p>
            <a:pPr indent="-355600" lvl="1" marL="914400" rtl="0" algn="l">
              <a:spcBef>
                <a:spcPts val="0"/>
              </a:spcBef>
              <a:spcAft>
                <a:spcPts val="0"/>
              </a:spcAft>
              <a:buSzPts val="2000"/>
              <a:buFont typeface="Arial"/>
              <a:buChar char="○"/>
            </a:pPr>
            <a:r>
              <a:rPr lang="en" sz="2000">
                <a:latin typeface="Arial"/>
                <a:ea typeface="Arial"/>
                <a:cs typeface="Arial"/>
                <a:sym typeface="Arial"/>
              </a:rPr>
              <a:t>changes don’t take effect immediately</a:t>
            </a:r>
            <a:endParaRPr sz="2000">
              <a:latin typeface="Arial"/>
              <a:ea typeface="Arial"/>
              <a:cs typeface="Arial"/>
              <a:sym typeface="Arial"/>
            </a:endParaRPr>
          </a:p>
        </p:txBody>
      </p:sp>
      <p:pic>
        <p:nvPicPr>
          <p:cNvPr id="500" name="Google Shape;500;p68"/>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501" name="Google Shape;501;p68"/>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5" name="Shape 505"/>
        <p:cNvGrpSpPr/>
        <p:nvPr/>
      </p:nvGrpSpPr>
      <p:grpSpPr>
        <a:xfrm>
          <a:off x="0" y="0"/>
          <a:ext cx="0" cy="0"/>
          <a:chOff x="0" y="0"/>
          <a:chExt cx="0" cy="0"/>
        </a:xfrm>
      </p:grpSpPr>
      <p:pic>
        <p:nvPicPr>
          <p:cNvPr id="506" name="Google Shape;506;p69"/>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507" name="Google Shape;507;p69"/>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508" name="Google Shape;508;p69"/>
          <p:cNvPicPr preferRelativeResize="0"/>
          <p:nvPr/>
        </p:nvPicPr>
        <p:blipFill>
          <a:blip r:embed="rId5">
            <a:alphaModFix/>
          </a:blip>
          <a:stretch>
            <a:fillRect/>
          </a:stretch>
        </p:blipFill>
        <p:spPr>
          <a:xfrm>
            <a:off x="1825025" y="369925"/>
            <a:ext cx="5323750" cy="3904225"/>
          </a:xfrm>
          <a:prstGeom prst="rect">
            <a:avLst/>
          </a:prstGeom>
          <a:noFill/>
          <a:ln>
            <a:noFill/>
          </a:ln>
        </p:spPr>
      </p:pic>
      <p:sp>
        <p:nvSpPr>
          <p:cNvPr id="509" name="Google Shape;509;p69"/>
          <p:cNvSpPr txBox="1"/>
          <p:nvPr/>
        </p:nvSpPr>
        <p:spPr>
          <a:xfrm>
            <a:off x="293150" y="1096900"/>
            <a:ext cx="983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3" name="Shape 513"/>
        <p:cNvGrpSpPr/>
        <p:nvPr/>
      </p:nvGrpSpPr>
      <p:grpSpPr>
        <a:xfrm>
          <a:off x="0" y="0"/>
          <a:ext cx="0" cy="0"/>
          <a:chOff x="0" y="0"/>
          <a:chExt cx="0" cy="0"/>
        </a:xfrm>
      </p:grpSpPr>
      <p:pic>
        <p:nvPicPr>
          <p:cNvPr id="514" name="Google Shape;514;p70"/>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515" name="Google Shape;515;p70"/>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516" name="Google Shape;516;p70"/>
          <p:cNvPicPr preferRelativeResize="0"/>
          <p:nvPr/>
        </p:nvPicPr>
        <p:blipFill>
          <a:blip r:embed="rId5">
            <a:alphaModFix/>
          </a:blip>
          <a:stretch>
            <a:fillRect/>
          </a:stretch>
        </p:blipFill>
        <p:spPr>
          <a:xfrm>
            <a:off x="1825025" y="369925"/>
            <a:ext cx="5323750" cy="3904225"/>
          </a:xfrm>
          <a:prstGeom prst="rect">
            <a:avLst/>
          </a:prstGeom>
          <a:noFill/>
          <a:ln>
            <a:noFill/>
          </a:ln>
        </p:spPr>
      </p:pic>
      <p:sp>
        <p:nvSpPr>
          <p:cNvPr id="517" name="Google Shape;517;p70"/>
          <p:cNvSpPr txBox="1"/>
          <p:nvPr/>
        </p:nvSpPr>
        <p:spPr>
          <a:xfrm>
            <a:off x="293150" y="1096900"/>
            <a:ext cx="983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cxnSp>
        <p:nvCxnSpPr>
          <p:cNvPr id="518" name="Google Shape;518;p70"/>
          <p:cNvCxnSpPr/>
          <p:nvPr/>
        </p:nvCxnSpPr>
        <p:spPr>
          <a:xfrm flipH="1" rot="10800000">
            <a:off x="2704450" y="955150"/>
            <a:ext cx="3290700" cy="1550700"/>
          </a:xfrm>
          <a:prstGeom prst="straightConnector1">
            <a:avLst/>
          </a:prstGeom>
          <a:noFill/>
          <a:ln cap="flat" cmpd="sng" w="9525">
            <a:solidFill>
              <a:schemeClr val="dk2"/>
            </a:solidFill>
            <a:prstDash val="solid"/>
            <a:round/>
            <a:headEnd len="med" w="med" type="none"/>
            <a:tailEnd len="med" w="med" type="none"/>
          </a:ln>
        </p:spPr>
      </p:cxnSp>
      <p:sp>
        <p:nvSpPr>
          <p:cNvPr id="519" name="Google Shape;519;p70"/>
          <p:cNvSpPr txBox="1"/>
          <p:nvPr/>
        </p:nvSpPr>
        <p:spPr>
          <a:xfrm>
            <a:off x="6099150" y="803775"/>
            <a:ext cx="70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SRAS</a:t>
            </a:r>
            <a:r>
              <a:rPr lang="en" sz="900"/>
              <a:t>1</a:t>
            </a:r>
            <a:endParaRPr sz="900"/>
          </a:p>
        </p:txBody>
      </p:sp>
      <p:cxnSp>
        <p:nvCxnSpPr>
          <p:cNvPr id="520" name="Google Shape;520;p70"/>
          <p:cNvCxnSpPr/>
          <p:nvPr/>
        </p:nvCxnSpPr>
        <p:spPr>
          <a:xfrm rot="10800000">
            <a:off x="5068325" y="1512975"/>
            <a:ext cx="5202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524" name="Shape 524"/>
        <p:cNvGrpSpPr/>
        <p:nvPr/>
      </p:nvGrpSpPr>
      <p:grpSpPr>
        <a:xfrm>
          <a:off x="0" y="0"/>
          <a:ext cx="0" cy="0"/>
          <a:chOff x="0" y="0"/>
          <a:chExt cx="0" cy="0"/>
        </a:xfrm>
      </p:grpSpPr>
      <p:pic>
        <p:nvPicPr>
          <p:cNvPr id="525" name="Google Shape;525;p71"/>
          <p:cNvPicPr preferRelativeResize="0"/>
          <p:nvPr/>
        </p:nvPicPr>
        <p:blipFill rotWithShape="1">
          <a:blip r:embed="rId3">
            <a:alphaModFix/>
          </a:blip>
          <a:srcRect b="17965" l="0" r="0" t="2682"/>
          <a:stretch/>
        </p:blipFill>
        <p:spPr>
          <a:xfrm>
            <a:off x="411000" y="0"/>
            <a:ext cx="8343634" cy="5143500"/>
          </a:xfrm>
          <a:prstGeom prst="rect">
            <a:avLst/>
          </a:prstGeom>
          <a:noFill/>
          <a:ln>
            <a:noFill/>
          </a:ln>
        </p:spPr>
      </p:pic>
      <p:pic>
        <p:nvPicPr>
          <p:cNvPr id="526" name="Google Shape;526;p71"/>
          <p:cNvPicPr preferRelativeResize="0"/>
          <p:nvPr/>
        </p:nvPicPr>
        <p:blipFill>
          <a:blip r:embed="rId4">
            <a:alphaModFix/>
          </a:blip>
          <a:stretch>
            <a:fillRect/>
          </a:stretch>
        </p:blipFill>
        <p:spPr>
          <a:xfrm>
            <a:off x="47900" y="4328500"/>
            <a:ext cx="363950" cy="97181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530" name="Shape 530"/>
        <p:cNvGrpSpPr/>
        <p:nvPr/>
      </p:nvGrpSpPr>
      <p:grpSpPr>
        <a:xfrm>
          <a:off x="0" y="0"/>
          <a:ext cx="0" cy="0"/>
          <a:chOff x="0" y="0"/>
          <a:chExt cx="0" cy="0"/>
        </a:xfrm>
      </p:grpSpPr>
      <p:pic>
        <p:nvPicPr>
          <p:cNvPr id="531" name="Google Shape;531;p72"/>
          <p:cNvPicPr preferRelativeResize="0"/>
          <p:nvPr/>
        </p:nvPicPr>
        <p:blipFill rotWithShape="1">
          <a:blip r:embed="rId3">
            <a:alphaModFix/>
          </a:blip>
          <a:srcRect b="17965" l="0" r="0" t="2682"/>
          <a:stretch/>
        </p:blipFill>
        <p:spPr>
          <a:xfrm>
            <a:off x="411000" y="0"/>
            <a:ext cx="8343634" cy="5143500"/>
          </a:xfrm>
          <a:prstGeom prst="rect">
            <a:avLst/>
          </a:prstGeom>
          <a:noFill/>
          <a:ln>
            <a:noFill/>
          </a:ln>
        </p:spPr>
      </p:pic>
      <p:pic>
        <p:nvPicPr>
          <p:cNvPr id="532" name="Google Shape;532;p72"/>
          <p:cNvPicPr preferRelativeResize="0"/>
          <p:nvPr/>
        </p:nvPicPr>
        <p:blipFill>
          <a:blip r:embed="rId4">
            <a:alphaModFix/>
          </a:blip>
          <a:stretch>
            <a:fillRect/>
          </a:stretch>
        </p:blipFill>
        <p:spPr>
          <a:xfrm>
            <a:off x="47900" y="4328500"/>
            <a:ext cx="363950" cy="971814"/>
          </a:xfrm>
          <a:prstGeom prst="rect">
            <a:avLst/>
          </a:prstGeom>
          <a:noFill/>
          <a:ln>
            <a:noFill/>
          </a:ln>
        </p:spPr>
      </p:pic>
      <p:sp>
        <p:nvSpPr>
          <p:cNvPr id="533" name="Google Shape;533;p72"/>
          <p:cNvSpPr/>
          <p:nvPr/>
        </p:nvSpPr>
        <p:spPr>
          <a:xfrm>
            <a:off x="0" y="293625"/>
            <a:ext cx="3663300" cy="2167200"/>
          </a:xfrm>
          <a:prstGeom prst="wedgeEllipseCallout">
            <a:avLst>
              <a:gd fmla="val 69844" name="adj1"/>
              <a:gd fmla="val 15337"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2"/>
          <p:cNvSpPr txBox="1"/>
          <p:nvPr/>
        </p:nvSpPr>
        <p:spPr>
          <a:xfrm>
            <a:off x="411850" y="762225"/>
            <a:ext cx="3125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dk2"/>
                </a:solidFill>
                <a:latin typeface="Corsiva"/>
                <a:ea typeface="Corsiva"/>
                <a:cs typeface="Corsiva"/>
                <a:sym typeface="Corsiva"/>
              </a:rPr>
              <a:t>“In the long run we are all dead.”</a:t>
            </a:r>
            <a:endParaRPr b="1" sz="3600">
              <a:solidFill>
                <a:schemeClr val="dk2"/>
              </a:solidFill>
              <a:latin typeface="Corsiva"/>
              <a:ea typeface="Corsiva"/>
              <a:cs typeface="Corsiva"/>
              <a:sym typeface="Corsi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8" name="Shape 538"/>
        <p:cNvGrpSpPr/>
        <p:nvPr/>
      </p:nvGrpSpPr>
      <p:grpSpPr>
        <a:xfrm>
          <a:off x="0" y="0"/>
          <a:ext cx="0" cy="0"/>
          <a:chOff x="0" y="0"/>
          <a:chExt cx="0" cy="0"/>
        </a:xfrm>
      </p:grpSpPr>
      <p:sp>
        <p:nvSpPr>
          <p:cNvPr id="539" name="Google Shape;539;p7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 sz="2400">
                <a:latin typeface="Arial"/>
                <a:ea typeface="Arial"/>
                <a:cs typeface="Arial"/>
                <a:sym typeface="Arial"/>
              </a:rPr>
              <a:t>During times of high employment:</a:t>
            </a:r>
            <a:endParaRPr sz="2400">
              <a:latin typeface="Arial"/>
              <a:ea typeface="Arial"/>
              <a:cs typeface="Arial"/>
              <a:sym typeface="Arial"/>
            </a:endParaRPr>
          </a:p>
          <a:p>
            <a:pPr indent="-381000" lvl="0" marL="457200" marR="0" rtl="0" algn="l">
              <a:lnSpc>
                <a:spcPct val="100000"/>
              </a:lnSpc>
              <a:spcBef>
                <a:spcPts val="600"/>
              </a:spcBef>
              <a:spcAft>
                <a:spcPts val="0"/>
              </a:spcAft>
              <a:buSzPts val="2400"/>
              <a:buFont typeface="Arial"/>
              <a:buChar char="●"/>
            </a:pPr>
            <a:r>
              <a:rPr lang="en" sz="2400">
                <a:latin typeface="Arial"/>
                <a:ea typeface="Arial"/>
                <a:cs typeface="Arial"/>
                <a:sym typeface="Arial"/>
              </a:rPr>
              <a:t>Tax revenues rise automatically</a:t>
            </a:r>
            <a:endParaRPr sz="2400">
              <a:latin typeface="Arial"/>
              <a:ea typeface="Arial"/>
              <a:cs typeface="Arial"/>
              <a:sym typeface="Arial"/>
            </a:endParaRPr>
          </a:p>
          <a:p>
            <a:pPr indent="-381000" lvl="0" marL="457200" marR="0" rtl="0" algn="l">
              <a:lnSpc>
                <a:spcPct val="100000"/>
              </a:lnSpc>
              <a:spcBef>
                <a:spcPts val="0"/>
              </a:spcBef>
              <a:spcAft>
                <a:spcPts val="0"/>
              </a:spcAft>
              <a:buSzPts val="2400"/>
              <a:buFont typeface="Arial"/>
              <a:buChar char="●"/>
            </a:pPr>
            <a:r>
              <a:rPr lang="en" sz="2400">
                <a:latin typeface="Arial"/>
                <a:ea typeface="Arial"/>
                <a:cs typeface="Arial"/>
                <a:sym typeface="Arial"/>
              </a:rPr>
              <a:t>Transfer payments fall automatically</a:t>
            </a:r>
            <a:endParaRPr sz="2400">
              <a:latin typeface="Arial"/>
              <a:ea typeface="Arial"/>
              <a:cs typeface="Arial"/>
              <a:sym typeface="Arial"/>
            </a:endParaRPr>
          </a:p>
          <a:p>
            <a:pPr indent="0" lvl="0" marL="0" marR="0" rtl="0" algn="l">
              <a:lnSpc>
                <a:spcPct val="100000"/>
              </a:lnSpc>
              <a:spcBef>
                <a:spcPts val="600"/>
              </a:spcBef>
              <a:spcAft>
                <a:spcPts val="0"/>
              </a:spcAft>
              <a:buNone/>
            </a:pPr>
            <a:r>
              <a:t/>
            </a:r>
            <a:endParaRPr sz="2400">
              <a:latin typeface="Arial"/>
              <a:ea typeface="Arial"/>
              <a:cs typeface="Arial"/>
              <a:sym typeface="Arial"/>
            </a:endParaRPr>
          </a:p>
          <a:p>
            <a:pPr indent="0" lvl="0" marL="0" marR="0" rtl="0" algn="l">
              <a:lnSpc>
                <a:spcPct val="100000"/>
              </a:lnSpc>
              <a:spcBef>
                <a:spcPts val="600"/>
              </a:spcBef>
              <a:spcAft>
                <a:spcPts val="0"/>
              </a:spcAft>
              <a:buNone/>
            </a:pPr>
            <a:r>
              <a:rPr i="1" lang="en" sz="2400">
                <a:latin typeface="Arial"/>
                <a:ea typeface="Arial"/>
                <a:cs typeface="Arial"/>
                <a:sym typeface="Arial"/>
              </a:rPr>
              <a:t>“Higher” taxes and less government spending? That’s contractionary fiscal policy!</a:t>
            </a:r>
            <a:endParaRPr i="1" sz="2400">
              <a:latin typeface="Arial"/>
              <a:ea typeface="Arial"/>
              <a:cs typeface="Arial"/>
              <a:sym typeface="Arial"/>
            </a:endParaRPr>
          </a:p>
        </p:txBody>
      </p:sp>
      <p:sp>
        <p:nvSpPr>
          <p:cNvPr id="540" name="Google Shape;540;p7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Non-Discretionary (Automatic) Fiscal Policy</a:t>
            </a:r>
            <a:endParaRPr sz="3000"/>
          </a:p>
        </p:txBody>
      </p:sp>
      <p:pic>
        <p:nvPicPr>
          <p:cNvPr id="541" name="Google Shape;541;p73"/>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542" name="Google Shape;542;p73"/>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0" st="0"/>
                                            </p:txEl>
                                          </p:spTgt>
                                        </p:tgtEl>
                                        <p:attrNameLst>
                                          <p:attrName>style.visibility</p:attrName>
                                        </p:attrNameLst>
                                      </p:cBhvr>
                                      <p:to>
                                        <p:strVal val="visible"/>
                                      </p:to>
                                    </p:set>
                                    <p:animEffect filter="fade" transition="in">
                                      <p:cBhvr>
                                        <p:cTn dur="1000"/>
                                        <p:tgtEl>
                                          <p:spTgt spid="5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1" st="1"/>
                                            </p:txEl>
                                          </p:spTgt>
                                        </p:tgtEl>
                                        <p:attrNameLst>
                                          <p:attrName>style.visibility</p:attrName>
                                        </p:attrNameLst>
                                      </p:cBhvr>
                                      <p:to>
                                        <p:strVal val="visible"/>
                                      </p:to>
                                    </p:set>
                                    <p:animEffect filter="fade" transition="in">
                                      <p:cBhvr>
                                        <p:cTn dur="1000"/>
                                        <p:tgtEl>
                                          <p:spTgt spid="5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2" st="2"/>
                                            </p:txEl>
                                          </p:spTgt>
                                        </p:tgtEl>
                                        <p:attrNameLst>
                                          <p:attrName>style.visibility</p:attrName>
                                        </p:attrNameLst>
                                      </p:cBhvr>
                                      <p:to>
                                        <p:strVal val="visible"/>
                                      </p:to>
                                    </p:set>
                                    <p:animEffect filter="fade" transition="in">
                                      <p:cBhvr>
                                        <p:cTn dur="1000"/>
                                        <p:tgtEl>
                                          <p:spTgt spid="5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3" st="3"/>
                                            </p:txEl>
                                          </p:spTgt>
                                        </p:tgtEl>
                                        <p:attrNameLst>
                                          <p:attrName>style.visibility</p:attrName>
                                        </p:attrNameLst>
                                      </p:cBhvr>
                                      <p:to>
                                        <p:strVal val="visible"/>
                                      </p:to>
                                    </p:set>
                                    <p:animEffect filter="fade" transition="in">
                                      <p:cBhvr>
                                        <p:cTn dur="1000"/>
                                        <p:tgtEl>
                                          <p:spTgt spid="5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4" st="4"/>
                                            </p:txEl>
                                          </p:spTgt>
                                        </p:tgtEl>
                                        <p:attrNameLst>
                                          <p:attrName>style.visibility</p:attrName>
                                        </p:attrNameLst>
                                      </p:cBhvr>
                                      <p:to>
                                        <p:strVal val="visible"/>
                                      </p:to>
                                    </p:set>
                                    <p:animEffect filter="fade" transition="in">
                                      <p:cBhvr>
                                        <p:cTn dur="1000"/>
                                        <p:tgtEl>
                                          <p:spTgt spid="5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6" name="Shape 546"/>
        <p:cNvGrpSpPr/>
        <p:nvPr/>
      </p:nvGrpSpPr>
      <p:grpSpPr>
        <a:xfrm>
          <a:off x="0" y="0"/>
          <a:ext cx="0" cy="0"/>
          <a:chOff x="0" y="0"/>
          <a:chExt cx="0" cy="0"/>
        </a:xfrm>
      </p:grpSpPr>
      <p:pic>
        <p:nvPicPr>
          <p:cNvPr id="547" name="Google Shape;547;p74"/>
          <p:cNvPicPr preferRelativeResize="0"/>
          <p:nvPr/>
        </p:nvPicPr>
        <p:blipFill>
          <a:blip r:embed="rId3">
            <a:alphaModFix/>
          </a:blip>
          <a:stretch>
            <a:fillRect/>
          </a:stretch>
        </p:blipFill>
        <p:spPr>
          <a:xfrm>
            <a:off x="2108725" y="341525"/>
            <a:ext cx="5323750" cy="3904225"/>
          </a:xfrm>
          <a:prstGeom prst="rect">
            <a:avLst/>
          </a:prstGeom>
          <a:noFill/>
          <a:ln>
            <a:noFill/>
          </a:ln>
        </p:spPr>
      </p:pic>
      <p:sp>
        <p:nvSpPr>
          <p:cNvPr id="548" name="Google Shape;548;p74"/>
          <p:cNvSpPr txBox="1"/>
          <p:nvPr/>
        </p:nvSpPr>
        <p:spPr>
          <a:xfrm>
            <a:off x="5765202" y="3347325"/>
            <a:ext cx="5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549" name="Google Shape;549;p74"/>
          <p:cNvCxnSpPr/>
          <p:nvPr/>
        </p:nvCxnSpPr>
        <p:spPr>
          <a:xfrm rot="10800000">
            <a:off x="3696241" y="1686442"/>
            <a:ext cx="332700" cy="17400"/>
          </a:xfrm>
          <a:prstGeom prst="straightConnector1">
            <a:avLst/>
          </a:prstGeom>
          <a:noFill/>
          <a:ln cap="flat" cmpd="sng" w="9525">
            <a:solidFill>
              <a:schemeClr val="dk2"/>
            </a:solidFill>
            <a:prstDash val="solid"/>
            <a:round/>
            <a:headEnd len="med" w="med" type="none"/>
            <a:tailEnd len="med" w="med" type="triangle"/>
          </a:ln>
        </p:spPr>
      </p:cxnSp>
      <p:sp>
        <p:nvSpPr>
          <p:cNvPr id="550" name="Google Shape;550;p74"/>
          <p:cNvSpPr txBox="1"/>
          <p:nvPr/>
        </p:nvSpPr>
        <p:spPr>
          <a:xfrm>
            <a:off x="236400" y="992875"/>
            <a:ext cx="1068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551" name="Google Shape;551;p74"/>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52" name="Google Shape;552;p74"/>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pic>
        <p:nvPicPr>
          <p:cNvPr id="557" name="Google Shape;557;p75"/>
          <p:cNvPicPr preferRelativeResize="0"/>
          <p:nvPr/>
        </p:nvPicPr>
        <p:blipFill>
          <a:blip r:embed="rId3">
            <a:alphaModFix/>
          </a:blip>
          <a:stretch>
            <a:fillRect/>
          </a:stretch>
        </p:blipFill>
        <p:spPr>
          <a:xfrm>
            <a:off x="2108725" y="341525"/>
            <a:ext cx="5323750" cy="3904225"/>
          </a:xfrm>
          <a:prstGeom prst="rect">
            <a:avLst/>
          </a:prstGeom>
          <a:noFill/>
          <a:ln>
            <a:noFill/>
          </a:ln>
        </p:spPr>
      </p:pic>
      <p:cxnSp>
        <p:nvCxnSpPr>
          <p:cNvPr id="558" name="Google Shape;558;p75"/>
          <p:cNvCxnSpPr/>
          <p:nvPr/>
        </p:nvCxnSpPr>
        <p:spPr>
          <a:xfrm>
            <a:off x="3091079" y="1434657"/>
            <a:ext cx="2742300" cy="2110200"/>
          </a:xfrm>
          <a:prstGeom prst="straightConnector1">
            <a:avLst/>
          </a:prstGeom>
          <a:noFill/>
          <a:ln cap="flat" cmpd="sng" w="9525">
            <a:solidFill>
              <a:schemeClr val="dk2"/>
            </a:solidFill>
            <a:prstDash val="solid"/>
            <a:round/>
            <a:headEnd len="med" w="med" type="none"/>
            <a:tailEnd len="med" w="med" type="none"/>
          </a:ln>
        </p:spPr>
      </p:cxnSp>
      <p:cxnSp>
        <p:nvCxnSpPr>
          <p:cNvPr id="559" name="Google Shape;559;p75"/>
          <p:cNvCxnSpPr/>
          <p:nvPr/>
        </p:nvCxnSpPr>
        <p:spPr>
          <a:xfrm flipH="1">
            <a:off x="2713055" y="2415913"/>
            <a:ext cx="1663800" cy="8700"/>
          </a:xfrm>
          <a:prstGeom prst="straightConnector1">
            <a:avLst/>
          </a:prstGeom>
          <a:noFill/>
          <a:ln cap="flat" cmpd="sng" w="19050">
            <a:solidFill>
              <a:schemeClr val="dk2"/>
            </a:solidFill>
            <a:prstDash val="dash"/>
            <a:round/>
            <a:headEnd len="med" w="med" type="none"/>
            <a:tailEnd len="med" w="med" type="none"/>
          </a:ln>
        </p:spPr>
      </p:cxnSp>
      <p:sp>
        <p:nvSpPr>
          <p:cNvPr id="560" name="Google Shape;560;p75"/>
          <p:cNvSpPr txBox="1"/>
          <p:nvPr/>
        </p:nvSpPr>
        <p:spPr>
          <a:xfrm>
            <a:off x="5765202" y="3347325"/>
            <a:ext cx="5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561" name="Google Shape;561;p75"/>
          <p:cNvCxnSpPr/>
          <p:nvPr/>
        </p:nvCxnSpPr>
        <p:spPr>
          <a:xfrm rot="10800000">
            <a:off x="3696241" y="1686442"/>
            <a:ext cx="332700" cy="17400"/>
          </a:xfrm>
          <a:prstGeom prst="straightConnector1">
            <a:avLst/>
          </a:prstGeom>
          <a:noFill/>
          <a:ln cap="flat" cmpd="sng" w="9525">
            <a:solidFill>
              <a:schemeClr val="dk2"/>
            </a:solidFill>
            <a:prstDash val="solid"/>
            <a:round/>
            <a:headEnd len="med" w="med" type="none"/>
            <a:tailEnd len="med" w="med" type="triangle"/>
          </a:ln>
        </p:spPr>
      </p:cxnSp>
      <p:sp>
        <p:nvSpPr>
          <p:cNvPr id="562" name="Google Shape;562;p75"/>
          <p:cNvSpPr txBox="1"/>
          <p:nvPr/>
        </p:nvSpPr>
        <p:spPr>
          <a:xfrm>
            <a:off x="2283301" y="2257775"/>
            <a:ext cx="54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sp>
        <p:nvSpPr>
          <p:cNvPr id="563" name="Google Shape;563;p75"/>
          <p:cNvSpPr txBox="1"/>
          <p:nvPr/>
        </p:nvSpPr>
        <p:spPr>
          <a:xfrm>
            <a:off x="236400" y="992875"/>
            <a:ext cx="1068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564" name="Google Shape;564;p75"/>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65" name="Google Shape;565;p75"/>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1" name="Shape 211"/>
        <p:cNvGrpSpPr/>
        <p:nvPr/>
      </p:nvGrpSpPr>
      <p:grpSpPr>
        <a:xfrm>
          <a:off x="0" y="0"/>
          <a:ext cx="0" cy="0"/>
          <a:chOff x="0" y="0"/>
          <a:chExt cx="0" cy="0"/>
        </a:xfrm>
      </p:grpSpPr>
      <p:sp>
        <p:nvSpPr>
          <p:cNvPr id="212" name="Google Shape;212;p4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Webinar Objectives</a:t>
            </a:r>
            <a:endParaRPr/>
          </a:p>
        </p:txBody>
      </p:sp>
      <p:sp>
        <p:nvSpPr>
          <p:cNvPr id="213" name="Google Shape;213;p40"/>
          <p:cNvSpPr txBox="1"/>
          <p:nvPr>
            <p:ph idx="1" type="body"/>
          </p:nvPr>
        </p:nvSpPr>
        <p:spPr>
          <a:xfrm>
            <a:off x="311700" y="1468825"/>
            <a:ext cx="4260300" cy="3099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100"/>
              <a:t>To prepare educators to teach about fiscal policy in an engaging and effective manner.</a:t>
            </a:r>
            <a:endParaRPr sz="2100"/>
          </a:p>
        </p:txBody>
      </p:sp>
      <p:pic>
        <p:nvPicPr>
          <p:cNvPr id="214" name="Google Shape;214;p40"/>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15" name="Google Shape;215;p40"/>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216" name="Google Shape;216;p40"/>
          <p:cNvPicPr preferRelativeResize="0"/>
          <p:nvPr/>
        </p:nvPicPr>
        <p:blipFill>
          <a:blip r:embed="rId5">
            <a:alphaModFix/>
          </a:blip>
          <a:stretch>
            <a:fillRect/>
          </a:stretch>
        </p:blipFill>
        <p:spPr>
          <a:xfrm>
            <a:off x="4724400" y="869850"/>
            <a:ext cx="3822325" cy="2866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9" name="Shape 569"/>
        <p:cNvGrpSpPr/>
        <p:nvPr/>
      </p:nvGrpSpPr>
      <p:grpSpPr>
        <a:xfrm>
          <a:off x="0" y="0"/>
          <a:ext cx="0" cy="0"/>
          <a:chOff x="0" y="0"/>
          <a:chExt cx="0" cy="0"/>
        </a:xfrm>
      </p:grpSpPr>
      <p:sp>
        <p:nvSpPr>
          <p:cNvPr id="570" name="Google Shape;570;p7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Arial"/>
                <a:ea typeface="Arial"/>
                <a:cs typeface="Arial"/>
                <a:sym typeface="Arial"/>
              </a:rPr>
              <a:t>During recessions:</a:t>
            </a:r>
            <a:endParaRPr sz="2400">
              <a:latin typeface="Arial"/>
              <a:ea typeface="Arial"/>
              <a:cs typeface="Arial"/>
              <a:sym typeface="Arial"/>
            </a:endParaRPr>
          </a:p>
          <a:p>
            <a:pPr indent="-381000" lvl="0" marL="457200" rtl="0" algn="l">
              <a:spcBef>
                <a:spcPts val="1600"/>
              </a:spcBef>
              <a:spcAft>
                <a:spcPts val="0"/>
              </a:spcAft>
              <a:buSzPts val="2400"/>
              <a:buFont typeface="Arial"/>
              <a:buChar char="●"/>
            </a:pPr>
            <a:r>
              <a:rPr lang="en" sz="2400">
                <a:latin typeface="Arial"/>
                <a:ea typeface="Arial"/>
                <a:cs typeface="Arial"/>
                <a:sym typeface="Arial"/>
              </a:rPr>
              <a:t>Tax revenues fall automatically.</a:t>
            </a:r>
            <a:endParaRPr sz="2400">
              <a:latin typeface="Arial"/>
              <a:ea typeface="Arial"/>
              <a:cs typeface="Arial"/>
              <a:sym typeface="Arial"/>
            </a:endParaRPr>
          </a:p>
          <a:p>
            <a:pPr indent="-381000" lvl="0" marL="457200" rtl="0" algn="l">
              <a:spcBef>
                <a:spcPts val="0"/>
              </a:spcBef>
              <a:spcAft>
                <a:spcPts val="0"/>
              </a:spcAft>
              <a:buSzPts val="2400"/>
              <a:buFont typeface="Arial"/>
              <a:buChar char="●"/>
            </a:pPr>
            <a:r>
              <a:rPr lang="en" sz="2400">
                <a:latin typeface="Arial"/>
                <a:ea typeface="Arial"/>
                <a:cs typeface="Arial"/>
                <a:sym typeface="Arial"/>
              </a:rPr>
              <a:t>Transfer payments rise.</a:t>
            </a:r>
            <a:endParaRPr sz="2400">
              <a:latin typeface="Arial"/>
              <a:ea typeface="Arial"/>
              <a:cs typeface="Arial"/>
              <a:sym typeface="Arial"/>
            </a:endParaRPr>
          </a:p>
          <a:p>
            <a:pPr indent="0" lvl="0" marL="0" rtl="0" algn="l">
              <a:lnSpc>
                <a:spcPct val="100000"/>
              </a:lnSpc>
              <a:spcBef>
                <a:spcPts val="1600"/>
              </a:spcBef>
              <a:spcAft>
                <a:spcPts val="0"/>
              </a:spcAft>
              <a:buNone/>
            </a:pPr>
            <a:r>
              <a:rPr i="1" lang="en" sz="2400">
                <a:latin typeface="Arial"/>
                <a:ea typeface="Arial"/>
                <a:cs typeface="Arial"/>
                <a:sym typeface="Arial"/>
              </a:rPr>
              <a:t>“Lower” taxes and more government spending? That’s expansionary fiscal policy!</a:t>
            </a:r>
            <a:endParaRPr i="1" sz="2400">
              <a:latin typeface="Arial"/>
              <a:ea typeface="Arial"/>
              <a:cs typeface="Arial"/>
              <a:sym typeface="Arial"/>
            </a:endParaRPr>
          </a:p>
          <a:p>
            <a:pPr indent="0" lvl="0" marL="0" rtl="0" algn="l">
              <a:spcBef>
                <a:spcPts val="0"/>
              </a:spcBef>
              <a:spcAft>
                <a:spcPts val="1600"/>
              </a:spcAft>
              <a:buNone/>
            </a:pPr>
            <a:r>
              <a:t/>
            </a:r>
            <a:endParaRPr sz="2400">
              <a:latin typeface="Arial"/>
              <a:ea typeface="Arial"/>
              <a:cs typeface="Arial"/>
              <a:sym typeface="Arial"/>
            </a:endParaRPr>
          </a:p>
        </p:txBody>
      </p:sp>
      <p:sp>
        <p:nvSpPr>
          <p:cNvPr id="571" name="Google Shape;571;p7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Non-Discretionary (Automatic) Fiscal Policy</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animEffect filter="fade" transition="in">
                                      <p:cBhvr>
                                        <p:cTn dur="1000"/>
                                        <p:tgtEl>
                                          <p:spTgt spid="5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1" st="1"/>
                                            </p:txEl>
                                          </p:spTgt>
                                        </p:tgtEl>
                                        <p:attrNameLst>
                                          <p:attrName>style.visibility</p:attrName>
                                        </p:attrNameLst>
                                      </p:cBhvr>
                                      <p:to>
                                        <p:strVal val="visible"/>
                                      </p:to>
                                    </p:set>
                                    <p:animEffect filter="fade" transition="in">
                                      <p:cBhvr>
                                        <p:cTn dur="1000"/>
                                        <p:tgtEl>
                                          <p:spTgt spid="5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2" st="2"/>
                                            </p:txEl>
                                          </p:spTgt>
                                        </p:tgtEl>
                                        <p:attrNameLst>
                                          <p:attrName>style.visibility</p:attrName>
                                        </p:attrNameLst>
                                      </p:cBhvr>
                                      <p:to>
                                        <p:strVal val="visible"/>
                                      </p:to>
                                    </p:set>
                                    <p:animEffect filter="fade" transition="in">
                                      <p:cBhvr>
                                        <p:cTn dur="1000"/>
                                        <p:tgtEl>
                                          <p:spTgt spid="5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3" st="3"/>
                                            </p:txEl>
                                          </p:spTgt>
                                        </p:tgtEl>
                                        <p:attrNameLst>
                                          <p:attrName>style.visibility</p:attrName>
                                        </p:attrNameLst>
                                      </p:cBhvr>
                                      <p:to>
                                        <p:strVal val="visible"/>
                                      </p:to>
                                    </p:set>
                                    <p:animEffect filter="fade" transition="in">
                                      <p:cBhvr>
                                        <p:cTn dur="1000"/>
                                        <p:tgtEl>
                                          <p:spTgt spid="5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4" st="4"/>
                                            </p:txEl>
                                          </p:spTgt>
                                        </p:tgtEl>
                                        <p:attrNameLst>
                                          <p:attrName>style.visibility</p:attrName>
                                        </p:attrNameLst>
                                      </p:cBhvr>
                                      <p:to>
                                        <p:strVal val="visible"/>
                                      </p:to>
                                    </p:set>
                                    <p:animEffect filter="fade" transition="in">
                                      <p:cBhvr>
                                        <p:cTn dur="1000"/>
                                        <p:tgtEl>
                                          <p:spTgt spid="57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5" name="Shape 575"/>
        <p:cNvGrpSpPr/>
        <p:nvPr/>
      </p:nvGrpSpPr>
      <p:grpSpPr>
        <a:xfrm>
          <a:off x="0" y="0"/>
          <a:ext cx="0" cy="0"/>
          <a:chOff x="0" y="0"/>
          <a:chExt cx="0" cy="0"/>
        </a:xfrm>
      </p:grpSpPr>
      <p:sp>
        <p:nvSpPr>
          <p:cNvPr id="576" name="Google Shape;576;p77"/>
          <p:cNvSpPr txBox="1"/>
          <p:nvPr/>
        </p:nvSpPr>
        <p:spPr>
          <a:xfrm>
            <a:off x="236400" y="992875"/>
            <a:ext cx="1068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577" name="Google Shape;577;p77"/>
          <p:cNvPicPr preferRelativeResize="0"/>
          <p:nvPr/>
        </p:nvPicPr>
        <p:blipFill>
          <a:blip r:embed="rId3">
            <a:alphaModFix/>
          </a:blip>
          <a:stretch>
            <a:fillRect/>
          </a:stretch>
        </p:blipFill>
        <p:spPr>
          <a:xfrm>
            <a:off x="1794457" y="691325"/>
            <a:ext cx="4985543" cy="3251825"/>
          </a:xfrm>
          <a:prstGeom prst="rect">
            <a:avLst/>
          </a:prstGeom>
          <a:noFill/>
          <a:ln>
            <a:noFill/>
          </a:ln>
        </p:spPr>
      </p:pic>
      <p:pic>
        <p:nvPicPr>
          <p:cNvPr id="578" name="Google Shape;578;p77"/>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79" name="Google Shape;579;p77"/>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pic>
        <p:nvPicPr>
          <p:cNvPr id="584" name="Google Shape;584;p78"/>
          <p:cNvPicPr preferRelativeResize="0"/>
          <p:nvPr/>
        </p:nvPicPr>
        <p:blipFill>
          <a:blip r:embed="rId3">
            <a:alphaModFix/>
          </a:blip>
          <a:stretch>
            <a:fillRect/>
          </a:stretch>
        </p:blipFill>
        <p:spPr>
          <a:xfrm>
            <a:off x="1889007" y="757550"/>
            <a:ext cx="4985543" cy="3251825"/>
          </a:xfrm>
          <a:prstGeom prst="rect">
            <a:avLst/>
          </a:prstGeom>
          <a:noFill/>
          <a:ln>
            <a:noFill/>
          </a:ln>
        </p:spPr>
      </p:pic>
      <p:cxnSp>
        <p:nvCxnSpPr>
          <p:cNvPr id="585" name="Google Shape;585;p78"/>
          <p:cNvCxnSpPr/>
          <p:nvPr/>
        </p:nvCxnSpPr>
        <p:spPr>
          <a:xfrm>
            <a:off x="3722283" y="1313525"/>
            <a:ext cx="2594400" cy="1863600"/>
          </a:xfrm>
          <a:prstGeom prst="straightConnector1">
            <a:avLst/>
          </a:prstGeom>
          <a:noFill/>
          <a:ln cap="flat" cmpd="sng" w="9525">
            <a:solidFill>
              <a:schemeClr val="dk2"/>
            </a:solidFill>
            <a:prstDash val="solid"/>
            <a:round/>
            <a:headEnd len="med" w="med" type="none"/>
            <a:tailEnd len="med" w="med" type="none"/>
          </a:ln>
        </p:spPr>
      </p:cxnSp>
      <p:sp>
        <p:nvSpPr>
          <p:cNvPr id="586" name="Google Shape;586;p78"/>
          <p:cNvSpPr txBox="1"/>
          <p:nvPr/>
        </p:nvSpPr>
        <p:spPr>
          <a:xfrm>
            <a:off x="6316676" y="3103950"/>
            <a:ext cx="472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AD</a:t>
            </a:r>
            <a:r>
              <a:rPr b="1" lang="en" sz="900"/>
              <a:t>1</a:t>
            </a:r>
            <a:endParaRPr b="1" sz="900"/>
          </a:p>
        </p:txBody>
      </p:sp>
      <p:cxnSp>
        <p:nvCxnSpPr>
          <p:cNvPr id="587" name="Google Shape;587;p78"/>
          <p:cNvCxnSpPr/>
          <p:nvPr/>
        </p:nvCxnSpPr>
        <p:spPr>
          <a:xfrm>
            <a:off x="3517273" y="1576605"/>
            <a:ext cx="396000" cy="14700"/>
          </a:xfrm>
          <a:prstGeom prst="straightConnector1">
            <a:avLst/>
          </a:prstGeom>
          <a:noFill/>
          <a:ln cap="flat" cmpd="sng" w="9525">
            <a:solidFill>
              <a:schemeClr val="dk2"/>
            </a:solidFill>
            <a:prstDash val="solid"/>
            <a:round/>
            <a:headEnd len="med" w="med" type="none"/>
            <a:tailEnd len="med" w="med" type="triangle"/>
          </a:ln>
        </p:spPr>
      </p:cxnSp>
      <p:cxnSp>
        <p:nvCxnSpPr>
          <p:cNvPr id="588" name="Google Shape;588;p78"/>
          <p:cNvCxnSpPr/>
          <p:nvPr/>
        </p:nvCxnSpPr>
        <p:spPr>
          <a:xfrm rot="10800000">
            <a:off x="2400331" y="2110107"/>
            <a:ext cx="2431800" cy="21900"/>
          </a:xfrm>
          <a:prstGeom prst="straightConnector1">
            <a:avLst/>
          </a:prstGeom>
          <a:noFill/>
          <a:ln cap="flat" cmpd="sng" w="19050">
            <a:solidFill>
              <a:schemeClr val="dk2"/>
            </a:solidFill>
            <a:prstDash val="dash"/>
            <a:round/>
            <a:headEnd len="med" w="med" type="none"/>
            <a:tailEnd len="med" w="med" type="none"/>
          </a:ln>
        </p:spPr>
      </p:cxnSp>
      <p:sp>
        <p:nvSpPr>
          <p:cNvPr id="589" name="Google Shape;589;p78"/>
          <p:cNvSpPr txBox="1"/>
          <p:nvPr/>
        </p:nvSpPr>
        <p:spPr>
          <a:xfrm>
            <a:off x="2025099" y="1944058"/>
            <a:ext cx="426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PL</a:t>
            </a:r>
            <a:r>
              <a:rPr b="1" lang="en" sz="900"/>
              <a:t>1</a:t>
            </a:r>
            <a:endParaRPr b="1" sz="900"/>
          </a:p>
        </p:txBody>
      </p:sp>
      <p:sp>
        <p:nvSpPr>
          <p:cNvPr id="590" name="Google Shape;590;p78"/>
          <p:cNvSpPr txBox="1"/>
          <p:nvPr/>
        </p:nvSpPr>
        <p:spPr>
          <a:xfrm>
            <a:off x="236400" y="992875"/>
            <a:ext cx="1068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591" name="Google Shape;591;p78"/>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592" name="Google Shape;592;p78"/>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9"/>
          <p:cNvSpPr txBox="1"/>
          <p:nvPr/>
        </p:nvSpPr>
        <p:spPr>
          <a:xfrm>
            <a:off x="193350" y="2039060"/>
            <a:ext cx="557400" cy="332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598" name="Google Shape;598;p79"/>
          <p:cNvPicPr preferRelativeResize="0"/>
          <p:nvPr/>
        </p:nvPicPr>
        <p:blipFill>
          <a:blip r:embed="rId3">
            <a:alphaModFix/>
          </a:blip>
          <a:stretch>
            <a:fillRect/>
          </a:stretch>
        </p:blipFill>
        <p:spPr>
          <a:xfrm>
            <a:off x="264974" y="1512975"/>
            <a:ext cx="4307026" cy="2678400"/>
          </a:xfrm>
          <a:prstGeom prst="rect">
            <a:avLst/>
          </a:prstGeom>
          <a:noFill/>
          <a:ln>
            <a:noFill/>
          </a:ln>
        </p:spPr>
      </p:pic>
      <p:sp>
        <p:nvSpPr>
          <p:cNvPr id="599" name="Google Shape;599;p7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Where Students May Struggle</a:t>
            </a:r>
            <a:endParaRPr/>
          </a:p>
        </p:txBody>
      </p:sp>
      <p:sp>
        <p:nvSpPr>
          <p:cNvPr id="600" name="Google Shape;600;p79"/>
          <p:cNvSpPr txBox="1"/>
          <p:nvPr/>
        </p:nvSpPr>
        <p:spPr>
          <a:xfrm rot="5400000">
            <a:off x="3028500" y="3468000"/>
            <a:ext cx="2014800" cy="400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601" name="Google Shape;601;p79"/>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602" name="Google Shape;602;p79"/>
          <p:cNvPicPr preferRelativeResize="0"/>
          <p:nvPr/>
        </p:nvPicPr>
        <p:blipFill>
          <a:blip r:embed="rId5">
            <a:alphaModFix/>
          </a:blip>
          <a:stretch>
            <a:fillRect/>
          </a:stretch>
        </p:blipFill>
        <p:spPr>
          <a:xfrm>
            <a:off x="2775275" y="4486522"/>
            <a:ext cx="3593450" cy="569700"/>
          </a:xfrm>
          <a:prstGeom prst="rect">
            <a:avLst/>
          </a:prstGeom>
          <a:noFill/>
          <a:ln>
            <a:noFill/>
          </a:ln>
        </p:spPr>
      </p:pic>
      <p:sp>
        <p:nvSpPr>
          <p:cNvPr id="603" name="Google Shape;603;p79"/>
          <p:cNvSpPr txBox="1"/>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The crowding-out effect</a:t>
            </a:r>
            <a:endParaRPr sz="1800">
              <a:solidFill>
                <a:srgbClr val="424242"/>
              </a:solidFill>
              <a:latin typeface="Source Code Pro"/>
              <a:ea typeface="Source Code Pro"/>
              <a:cs typeface="Source Code Pro"/>
              <a:sym typeface="Source Code Pro"/>
            </a:endParaRPr>
          </a:p>
        </p:txBody>
      </p:sp>
      <p:cxnSp>
        <p:nvCxnSpPr>
          <p:cNvPr id="604" name="Google Shape;604;p79"/>
          <p:cNvCxnSpPr/>
          <p:nvPr/>
        </p:nvCxnSpPr>
        <p:spPr>
          <a:xfrm>
            <a:off x="1848746" y="1970910"/>
            <a:ext cx="2241300" cy="1534800"/>
          </a:xfrm>
          <a:prstGeom prst="straightConnector1">
            <a:avLst/>
          </a:prstGeom>
          <a:noFill/>
          <a:ln cap="flat" cmpd="sng" w="9525">
            <a:solidFill>
              <a:schemeClr val="dk2"/>
            </a:solidFill>
            <a:prstDash val="solid"/>
            <a:round/>
            <a:headEnd len="med" w="med" type="none"/>
            <a:tailEnd len="med" w="med" type="none"/>
          </a:ln>
        </p:spPr>
      </p:cxnSp>
      <p:sp>
        <p:nvSpPr>
          <p:cNvPr id="605" name="Google Shape;605;p79"/>
          <p:cNvSpPr txBox="1"/>
          <p:nvPr/>
        </p:nvSpPr>
        <p:spPr>
          <a:xfrm>
            <a:off x="4090054" y="3379425"/>
            <a:ext cx="619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t>AD</a:t>
            </a:r>
            <a:r>
              <a:rPr b="1" lang="en" sz="600"/>
              <a:t>1</a:t>
            </a:r>
            <a:endParaRPr b="1" sz="600"/>
          </a:p>
        </p:txBody>
      </p:sp>
      <p:cxnSp>
        <p:nvCxnSpPr>
          <p:cNvPr id="606" name="Google Shape;606;p79"/>
          <p:cNvCxnSpPr/>
          <p:nvPr/>
        </p:nvCxnSpPr>
        <p:spPr>
          <a:xfrm>
            <a:off x="1671638" y="2187598"/>
            <a:ext cx="342000" cy="12000"/>
          </a:xfrm>
          <a:prstGeom prst="straightConnector1">
            <a:avLst/>
          </a:prstGeom>
          <a:noFill/>
          <a:ln cap="flat" cmpd="sng" w="9525">
            <a:solidFill>
              <a:schemeClr val="dk2"/>
            </a:solidFill>
            <a:prstDash val="solid"/>
            <a:round/>
            <a:headEnd len="med" w="med" type="none"/>
            <a:tailEnd len="med" w="med" type="triangle"/>
          </a:ln>
        </p:spPr>
      </p:cxnSp>
      <p:cxnSp>
        <p:nvCxnSpPr>
          <p:cNvPr id="607" name="Google Shape;607;p79"/>
          <p:cNvCxnSpPr/>
          <p:nvPr/>
        </p:nvCxnSpPr>
        <p:spPr>
          <a:xfrm rot="10800000">
            <a:off x="706648" y="2627061"/>
            <a:ext cx="2100900" cy="18000"/>
          </a:xfrm>
          <a:prstGeom prst="straightConnector1">
            <a:avLst/>
          </a:prstGeom>
          <a:noFill/>
          <a:ln cap="flat" cmpd="sng" w="19050">
            <a:solidFill>
              <a:schemeClr val="dk2"/>
            </a:solidFill>
            <a:prstDash val="dash"/>
            <a:round/>
            <a:headEnd len="med" w="med" type="none"/>
            <a:tailEnd len="med" w="med" type="none"/>
          </a:ln>
        </p:spPr>
      </p:cxnSp>
      <p:sp>
        <p:nvSpPr>
          <p:cNvPr id="608" name="Google Shape;608;p79"/>
          <p:cNvSpPr txBox="1"/>
          <p:nvPr/>
        </p:nvSpPr>
        <p:spPr>
          <a:xfrm>
            <a:off x="382643" y="2482139"/>
            <a:ext cx="368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t>PL</a:t>
            </a:r>
            <a:r>
              <a:rPr b="1" lang="en" sz="600"/>
              <a:t>1</a:t>
            </a:r>
            <a:endParaRPr b="1" sz="600"/>
          </a:p>
        </p:txBody>
      </p:sp>
      <p:pic>
        <p:nvPicPr>
          <p:cNvPr id="609" name="Google Shape;609;p79"/>
          <p:cNvPicPr preferRelativeResize="0"/>
          <p:nvPr/>
        </p:nvPicPr>
        <p:blipFill>
          <a:blip r:embed="rId6">
            <a:alphaModFix/>
          </a:blip>
          <a:stretch>
            <a:fillRect/>
          </a:stretch>
        </p:blipFill>
        <p:spPr>
          <a:xfrm>
            <a:off x="5068890" y="1258400"/>
            <a:ext cx="3922710" cy="3061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Where Students May Struggle</a:t>
            </a:r>
            <a:endParaRPr/>
          </a:p>
        </p:txBody>
      </p:sp>
      <p:sp>
        <p:nvSpPr>
          <p:cNvPr id="615" name="Google Shape;615;p80"/>
          <p:cNvSpPr txBox="1"/>
          <p:nvPr/>
        </p:nvSpPr>
        <p:spPr>
          <a:xfrm rot="5400000">
            <a:off x="3028500" y="3468000"/>
            <a:ext cx="2014800" cy="400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616" name="Google Shape;616;p80"/>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617" name="Google Shape;617;p80"/>
          <p:cNvPicPr preferRelativeResize="0"/>
          <p:nvPr/>
        </p:nvPicPr>
        <p:blipFill>
          <a:blip r:embed="rId4">
            <a:alphaModFix/>
          </a:blip>
          <a:stretch>
            <a:fillRect/>
          </a:stretch>
        </p:blipFill>
        <p:spPr>
          <a:xfrm>
            <a:off x="2775275" y="4486522"/>
            <a:ext cx="3593450" cy="569700"/>
          </a:xfrm>
          <a:prstGeom prst="rect">
            <a:avLst/>
          </a:prstGeom>
          <a:noFill/>
          <a:ln>
            <a:noFill/>
          </a:ln>
        </p:spPr>
      </p:pic>
      <p:sp>
        <p:nvSpPr>
          <p:cNvPr id="618" name="Google Shape;618;p80"/>
          <p:cNvSpPr txBox="1"/>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The crowding out effect</a:t>
            </a:r>
            <a:endParaRPr sz="1800">
              <a:solidFill>
                <a:srgbClr val="424242"/>
              </a:solidFill>
              <a:latin typeface="Source Code Pro"/>
              <a:ea typeface="Source Code Pro"/>
              <a:cs typeface="Source Code Pro"/>
              <a:sym typeface="Source Code Pro"/>
            </a:endParaRPr>
          </a:p>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The difference between discretionary and automatic fiscal policy</a:t>
            </a:r>
            <a:endParaRPr sz="1800">
              <a:solidFill>
                <a:srgbClr val="424242"/>
              </a:solidFill>
              <a:latin typeface="Source Code Pro"/>
              <a:ea typeface="Source Code Pro"/>
              <a:cs typeface="Source Code Pro"/>
              <a:sym typeface="Source Code Pr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Where Students May Struggle</a:t>
            </a:r>
            <a:endParaRPr/>
          </a:p>
        </p:txBody>
      </p:sp>
      <p:sp>
        <p:nvSpPr>
          <p:cNvPr id="624" name="Google Shape;624;p81"/>
          <p:cNvSpPr txBox="1"/>
          <p:nvPr/>
        </p:nvSpPr>
        <p:spPr>
          <a:xfrm rot="5400000">
            <a:off x="3028500" y="3468000"/>
            <a:ext cx="2014800" cy="400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625" name="Google Shape;625;p81"/>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626" name="Google Shape;626;p81"/>
          <p:cNvPicPr preferRelativeResize="0"/>
          <p:nvPr/>
        </p:nvPicPr>
        <p:blipFill>
          <a:blip r:embed="rId4">
            <a:alphaModFix/>
          </a:blip>
          <a:stretch>
            <a:fillRect/>
          </a:stretch>
        </p:blipFill>
        <p:spPr>
          <a:xfrm>
            <a:off x="2775275" y="4486522"/>
            <a:ext cx="3593450" cy="569700"/>
          </a:xfrm>
          <a:prstGeom prst="rect">
            <a:avLst/>
          </a:prstGeom>
          <a:noFill/>
          <a:ln>
            <a:noFill/>
          </a:ln>
        </p:spPr>
      </p:pic>
      <p:sp>
        <p:nvSpPr>
          <p:cNvPr id="627" name="Google Shape;627;p81"/>
          <p:cNvSpPr txBox="1"/>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The crowding out effect</a:t>
            </a:r>
            <a:endParaRPr sz="1800">
              <a:solidFill>
                <a:srgbClr val="424242"/>
              </a:solidFill>
              <a:latin typeface="Source Code Pro"/>
              <a:ea typeface="Source Code Pro"/>
              <a:cs typeface="Source Code Pro"/>
              <a:sym typeface="Source Code Pro"/>
            </a:endParaRPr>
          </a:p>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The difference between discretionary and automatic fiscal policy</a:t>
            </a:r>
            <a:endParaRPr sz="1800">
              <a:solidFill>
                <a:srgbClr val="424242"/>
              </a:solidFill>
              <a:latin typeface="Source Code Pro"/>
              <a:ea typeface="Source Code Pro"/>
              <a:cs typeface="Source Code Pro"/>
              <a:sym typeface="Source Code Pro"/>
            </a:endParaRPr>
          </a:p>
          <a:p>
            <a:pPr indent="-342900" lvl="0" marL="457200" rtl="0" algn="l">
              <a:lnSpc>
                <a:spcPct val="115000"/>
              </a:lnSpc>
              <a:spcBef>
                <a:spcPts val="0"/>
              </a:spcBef>
              <a:spcAft>
                <a:spcPts val="0"/>
              </a:spcAft>
              <a:buClr>
                <a:srgbClr val="424242"/>
              </a:buClr>
              <a:buSzPts val="1800"/>
              <a:buFont typeface="Source Code Pro"/>
              <a:buChar char="●"/>
            </a:pPr>
            <a:r>
              <a:rPr lang="en" sz="1800">
                <a:solidFill>
                  <a:srgbClr val="424242"/>
                </a:solidFill>
                <a:latin typeface="Source Code Pro"/>
                <a:ea typeface="Source Code Pro"/>
                <a:cs typeface="Source Code Pro"/>
                <a:sym typeface="Source Code Pro"/>
              </a:rPr>
              <a:t>When to use the kinked supply curve</a:t>
            </a:r>
            <a:endParaRPr sz="1800">
              <a:solidFill>
                <a:srgbClr val="424242"/>
              </a:solidFill>
              <a:latin typeface="Source Code Pro"/>
              <a:ea typeface="Source Code Pro"/>
              <a:cs typeface="Source Code Pro"/>
              <a:sym typeface="Source Code Pr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a:t>
            </a:r>
            <a:endParaRPr/>
          </a:p>
        </p:txBody>
      </p:sp>
      <p:sp>
        <p:nvSpPr>
          <p:cNvPr id="633" name="Google Shape;633;p82"/>
          <p:cNvSpPr txBox="1"/>
          <p:nvPr>
            <p:ph idx="1" type="body"/>
          </p:nvPr>
        </p:nvSpPr>
        <p:spPr>
          <a:xfrm>
            <a:off x="273875"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p:txBody>
      </p:sp>
      <p:pic>
        <p:nvPicPr>
          <p:cNvPr id="634" name="Google Shape;634;p8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635" name="Google Shape;635;p82"/>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636" name="Google Shape;636;p82"/>
          <p:cNvPicPr preferRelativeResize="0"/>
          <p:nvPr/>
        </p:nvPicPr>
        <p:blipFill>
          <a:blip r:embed="rId5">
            <a:alphaModFix/>
          </a:blip>
          <a:stretch>
            <a:fillRect/>
          </a:stretch>
        </p:blipFill>
        <p:spPr>
          <a:xfrm>
            <a:off x="2201225" y="1854826"/>
            <a:ext cx="4351826" cy="2492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a:t>
            </a:r>
            <a:endParaRPr/>
          </a:p>
        </p:txBody>
      </p:sp>
      <p:sp>
        <p:nvSpPr>
          <p:cNvPr id="642" name="Google Shape;642;p8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accent5"/>
                </a:solidFill>
                <a:hlinkClick r:id="rId3">
                  <a:extLst>
                    <a:ext uri="{A12FA001-AC4F-418D-AE19-62706E023703}">
                      <ahyp:hlinkClr val="tx"/>
                    </a:ext>
                  </a:extLst>
                </a:hlinkClick>
              </a:rPr>
              <a:t>Practice problems</a:t>
            </a:r>
            <a:endParaRPr/>
          </a:p>
        </p:txBody>
      </p:sp>
      <p:pic>
        <p:nvPicPr>
          <p:cNvPr id="643" name="Google Shape;643;p83"/>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644" name="Google Shape;644;p83"/>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84"/>
          <p:cNvPicPr preferRelativeResize="0"/>
          <p:nvPr/>
        </p:nvPicPr>
        <p:blipFill>
          <a:blip r:embed="rId3">
            <a:alphaModFix/>
          </a:blip>
          <a:stretch>
            <a:fillRect/>
          </a:stretch>
        </p:blipFill>
        <p:spPr>
          <a:xfrm>
            <a:off x="1389925" y="0"/>
            <a:ext cx="6965768" cy="5143499"/>
          </a:xfrm>
          <a:prstGeom prst="rect">
            <a:avLst/>
          </a:prstGeom>
          <a:noFill/>
          <a:ln>
            <a:noFill/>
          </a:ln>
        </p:spPr>
      </p:pic>
      <p:pic>
        <p:nvPicPr>
          <p:cNvPr id="650" name="Google Shape;650;p84"/>
          <p:cNvPicPr preferRelativeResize="0"/>
          <p:nvPr/>
        </p:nvPicPr>
        <p:blipFill>
          <a:blip r:embed="rId4">
            <a:alphaModFix/>
          </a:blip>
          <a:stretch>
            <a:fillRect/>
          </a:stretch>
        </p:blipFill>
        <p:spPr>
          <a:xfrm>
            <a:off x="-152550" y="4048113"/>
            <a:ext cx="1581150" cy="1095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85"/>
          <p:cNvPicPr preferRelativeResize="0"/>
          <p:nvPr/>
        </p:nvPicPr>
        <p:blipFill>
          <a:blip r:embed="rId3">
            <a:alphaModFix/>
          </a:blip>
          <a:stretch>
            <a:fillRect/>
          </a:stretch>
        </p:blipFill>
        <p:spPr>
          <a:xfrm>
            <a:off x="-152550" y="4048113"/>
            <a:ext cx="1581150" cy="1095375"/>
          </a:xfrm>
          <a:prstGeom prst="rect">
            <a:avLst/>
          </a:prstGeom>
          <a:noFill/>
          <a:ln>
            <a:noFill/>
          </a:ln>
        </p:spPr>
      </p:pic>
      <p:pic>
        <p:nvPicPr>
          <p:cNvPr id="656" name="Google Shape;656;p85"/>
          <p:cNvPicPr preferRelativeResize="0"/>
          <p:nvPr/>
        </p:nvPicPr>
        <p:blipFill>
          <a:blip r:embed="rId4">
            <a:alphaModFix/>
          </a:blip>
          <a:stretch>
            <a:fillRect/>
          </a:stretch>
        </p:blipFill>
        <p:spPr>
          <a:xfrm>
            <a:off x="257638" y="0"/>
            <a:ext cx="8628732"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 name="Shape 220"/>
        <p:cNvGrpSpPr/>
        <p:nvPr/>
      </p:nvGrpSpPr>
      <p:grpSpPr>
        <a:xfrm>
          <a:off x="0" y="0"/>
          <a:ext cx="0" cy="0"/>
          <a:chOff x="0" y="0"/>
          <a:chExt cx="0" cy="0"/>
        </a:xfrm>
      </p:grpSpPr>
      <p:sp>
        <p:nvSpPr>
          <p:cNvPr id="221" name="Google Shape;221;p4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222" name="Google Shape;222;p4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Instruction on fiscal policy</a:t>
            </a:r>
            <a:endParaRPr/>
          </a:p>
          <a:p>
            <a:pPr indent="-342900" lvl="0" marL="457200" rtl="0" algn="l">
              <a:lnSpc>
                <a:spcPct val="150000"/>
              </a:lnSpc>
              <a:spcBef>
                <a:spcPts val="0"/>
              </a:spcBef>
              <a:spcAft>
                <a:spcPts val="0"/>
              </a:spcAft>
              <a:buSzPts val="1800"/>
              <a:buChar char="●"/>
            </a:pPr>
            <a:r>
              <a:rPr lang="en"/>
              <a:t>Areas where students struggle</a:t>
            </a:r>
            <a:endParaRPr/>
          </a:p>
          <a:p>
            <a:pPr indent="-342900" lvl="0" marL="457200" rtl="0" algn="l">
              <a:lnSpc>
                <a:spcPct val="150000"/>
              </a:lnSpc>
              <a:spcBef>
                <a:spcPts val="0"/>
              </a:spcBef>
              <a:spcAft>
                <a:spcPts val="0"/>
              </a:spcAft>
              <a:buSzPts val="1800"/>
              <a:buChar char="●"/>
            </a:pPr>
            <a:r>
              <a:rPr lang="en"/>
              <a:t>Resources</a:t>
            </a:r>
            <a:endParaRPr/>
          </a:p>
          <a:p>
            <a:pPr indent="-342900" lvl="0" marL="457200" rtl="0" algn="l">
              <a:lnSpc>
                <a:spcPct val="150000"/>
              </a:lnSpc>
              <a:spcBef>
                <a:spcPts val="0"/>
              </a:spcBef>
              <a:spcAft>
                <a:spcPts val="0"/>
              </a:spcAft>
              <a:buSzPts val="1800"/>
              <a:buChar char="●"/>
            </a:pPr>
            <a:r>
              <a:rPr lang="en"/>
              <a:t>Lessons</a:t>
            </a:r>
            <a:endParaRPr/>
          </a:p>
          <a:p>
            <a:pPr indent="-342900" lvl="0" marL="457200" rtl="0" algn="l">
              <a:lnSpc>
                <a:spcPct val="150000"/>
              </a:lnSpc>
              <a:spcBef>
                <a:spcPts val="0"/>
              </a:spcBef>
              <a:spcAft>
                <a:spcPts val="0"/>
              </a:spcAft>
              <a:buSzPts val="1800"/>
              <a:buChar char="●"/>
            </a:pPr>
            <a:r>
              <a:rPr lang="en"/>
              <a:t>Questions</a:t>
            </a:r>
            <a:endParaRPr/>
          </a:p>
        </p:txBody>
      </p:sp>
      <p:pic>
        <p:nvPicPr>
          <p:cNvPr id="223" name="Google Shape;223;p41"/>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24" name="Google Shape;224;p41"/>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86"/>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662" name="Google Shape;662;p86"/>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663" name="Google Shape;663;p86"/>
          <p:cNvPicPr preferRelativeResize="0"/>
          <p:nvPr/>
        </p:nvPicPr>
        <p:blipFill>
          <a:blip r:embed="rId5">
            <a:alphaModFix/>
          </a:blip>
          <a:stretch>
            <a:fillRect/>
          </a:stretch>
        </p:blipFill>
        <p:spPr>
          <a:xfrm>
            <a:off x="152400" y="152400"/>
            <a:ext cx="3951525" cy="4089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8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Equilibrium in the AS/AD Model </a:t>
            </a:r>
            <a:endParaRPr/>
          </a:p>
        </p:txBody>
      </p:sp>
      <p:sp>
        <p:nvSpPr>
          <p:cNvPr id="669" name="Google Shape;669;p8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hlink"/>
                </a:solidFill>
                <a:hlinkClick r:id="rId3"/>
              </a:rPr>
              <a:t>Practice problems</a:t>
            </a:r>
            <a:endParaRPr/>
          </a:p>
          <a:p>
            <a:pPr indent="-342900" lvl="0" marL="457200" rtl="0" algn="l">
              <a:spcBef>
                <a:spcPts val="0"/>
              </a:spcBef>
              <a:spcAft>
                <a:spcPts val="0"/>
              </a:spcAft>
              <a:buSzPts val="1800"/>
              <a:buChar char="●"/>
            </a:pPr>
            <a:r>
              <a:rPr lang="en" u="sng">
                <a:solidFill>
                  <a:schemeClr val="hlink"/>
                </a:solidFill>
                <a:hlinkClick r:id="rId4"/>
              </a:rPr>
              <a:t>Worksheets</a:t>
            </a:r>
            <a:endParaRPr/>
          </a:p>
        </p:txBody>
      </p:sp>
      <p:pic>
        <p:nvPicPr>
          <p:cNvPr id="670" name="Google Shape;670;p87"/>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671" name="Google Shape;671;p87"/>
          <p:cNvPicPr preferRelativeResize="0"/>
          <p:nvPr/>
        </p:nvPicPr>
        <p:blipFill>
          <a:blip r:embed="rId6">
            <a:alphaModFix/>
          </a:blip>
          <a:stretch>
            <a:fillRect/>
          </a:stretch>
        </p:blipFill>
        <p:spPr>
          <a:xfrm>
            <a:off x="3421975" y="2088350"/>
            <a:ext cx="1748700" cy="2165675"/>
          </a:xfrm>
          <a:prstGeom prst="rect">
            <a:avLst/>
          </a:prstGeom>
          <a:noFill/>
          <a:ln>
            <a:noFill/>
          </a:ln>
        </p:spPr>
      </p:pic>
      <p:pic>
        <p:nvPicPr>
          <p:cNvPr id="672" name="Google Shape;672;p87"/>
          <p:cNvPicPr preferRelativeResize="0"/>
          <p:nvPr/>
        </p:nvPicPr>
        <p:blipFill>
          <a:blip r:embed="rId7">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a:t>
            </a:r>
            <a:r>
              <a:rPr lang="en"/>
              <a:t>Equilibrium in the AS/AD Model </a:t>
            </a:r>
            <a:endParaRPr/>
          </a:p>
        </p:txBody>
      </p:sp>
      <p:sp>
        <p:nvSpPr>
          <p:cNvPr id="678" name="Google Shape;678;p8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hlink"/>
                </a:solidFill>
                <a:hlinkClick r:id="rId3"/>
              </a:rPr>
              <a:t>Practice problems</a:t>
            </a:r>
            <a:endParaRPr/>
          </a:p>
          <a:p>
            <a:pPr indent="-342900" lvl="0" marL="457200" rtl="0" algn="l">
              <a:spcBef>
                <a:spcPts val="0"/>
              </a:spcBef>
              <a:spcAft>
                <a:spcPts val="0"/>
              </a:spcAft>
              <a:buSzPts val="1800"/>
              <a:buChar char="●"/>
            </a:pPr>
            <a:r>
              <a:rPr lang="en" u="sng">
                <a:solidFill>
                  <a:schemeClr val="hlink"/>
                </a:solidFill>
                <a:hlinkClick r:id="rId4"/>
              </a:rPr>
              <a:t>Worksheets</a:t>
            </a:r>
            <a:endParaRPr/>
          </a:p>
          <a:p>
            <a:pPr indent="-342900" lvl="0" marL="457200" rtl="0" algn="l">
              <a:spcBef>
                <a:spcPts val="0"/>
              </a:spcBef>
              <a:spcAft>
                <a:spcPts val="0"/>
              </a:spcAft>
              <a:buSzPts val="1800"/>
              <a:buChar char="●"/>
            </a:pPr>
            <a:r>
              <a:rPr lang="en"/>
              <a:t>Review Games</a:t>
            </a:r>
            <a:endParaRPr/>
          </a:p>
        </p:txBody>
      </p:sp>
      <p:pic>
        <p:nvPicPr>
          <p:cNvPr id="679" name="Google Shape;679;p88"/>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680" name="Google Shape;680;p88"/>
          <p:cNvPicPr preferRelativeResize="0"/>
          <p:nvPr/>
        </p:nvPicPr>
        <p:blipFill>
          <a:blip r:embed="rId6">
            <a:alphaModFix/>
          </a:blip>
          <a:stretch>
            <a:fillRect/>
          </a:stretch>
        </p:blipFill>
        <p:spPr>
          <a:xfrm>
            <a:off x="556875" y="2856776"/>
            <a:ext cx="2622001" cy="1392050"/>
          </a:xfrm>
          <a:prstGeom prst="rect">
            <a:avLst/>
          </a:prstGeom>
          <a:noFill/>
          <a:ln>
            <a:noFill/>
          </a:ln>
        </p:spPr>
      </p:pic>
      <p:pic>
        <p:nvPicPr>
          <p:cNvPr id="681" name="Google Shape;681;p88"/>
          <p:cNvPicPr preferRelativeResize="0"/>
          <p:nvPr/>
        </p:nvPicPr>
        <p:blipFill>
          <a:blip r:embed="rId7">
            <a:alphaModFix/>
          </a:blip>
          <a:stretch>
            <a:fillRect/>
          </a:stretch>
        </p:blipFill>
        <p:spPr>
          <a:xfrm>
            <a:off x="5217475" y="2856775"/>
            <a:ext cx="1927930" cy="1392050"/>
          </a:xfrm>
          <a:prstGeom prst="rect">
            <a:avLst/>
          </a:prstGeom>
          <a:noFill/>
          <a:ln>
            <a:noFill/>
          </a:ln>
        </p:spPr>
      </p:pic>
      <p:pic>
        <p:nvPicPr>
          <p:cNvPr id="682" name="Google Shape;682;p88"/>
          <p:cNvPicPr preferRelativeResize="0"/>
          <p:nvPr/>
        </p:nvPicPr>
        <p:blipFill>
          <a:blip r:embed="rId8">
            <a:alphaModFix/>
          </a:blip>
          <a:stretch>
            <a:fillRect/>
          </a:stretch>
        </p:blipFill>
        <p:spPr>
          <a:xfrm>
            <a:off x="3178873" y="2856775"/>
            <a:ext cx="2038596" cy="1392049"/>
          </a:xfrm>
          <a:prstGeom prst="rect">
            <a:avLst/>
          </a:prstGeom>
          <a:noFill/>
          <a:ln>
            <a:noFill/>
          </a:ln>
        </p:spPr>
      </p:pic>
      <p:pic>
        <p:nvPicPr>
          <p:cNvPr id="683" name="Google Shape;683;p88"/>
          <p:cNvPicPr preferRelativeResize="0"/>
          <p:nvPr/>
        </p:nvPicPr>
        <p:blipFill>
          <a:blip r:embed="rId9">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a:t>
            </a:r>
            <a:r>
              <a:rPr lang="en"/>
              <a:t>Equilibrium in the AS/AD Model </a:t>
            </a:r>
            <a:endParaRPr/>
          </a:p>
        </p:txBody>
      </p:sp>
      <p:sp>
        <p:nvSpPr>
          <p:cNvPr id="689" name="Google Shape;689;p89"/>
          <p:cNvSpPr txBox="1"/>
          <p:nvPr>
            <p:ph idx="1" type="body"/>
          </p:nvPr>
        </p:nvSpPr>
        <p:spPr>
          <a:xfrm>
            <a:off x="311700" y="1468825"/>
            <a:ext cx="45687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hlink"/>
                </a:solidFill>
                <a:hlinkClick r:id="rId3"/>
              </a:rPr>
              <a:t>Practice problems</a:t>
            </a:r>
            <a:endParaRPr/>
          </a:p>
          <a:p>
            <a:pPr indent="-342900" lvl="0" marL="457200" rtl="0" algn="l">
              <a:spcBef>
                <a:spcPts val="0"/>
              </a:spcBef>
              <a:spcAft>
                <a:spcPts val="0"/>
              </a:spcAft>
              <a:buSzPts val="1800"/>
              <a:buChar char="●"/>
            </a:pPr>
            <a:r>
              <a:rPr lang="en" u="sng">
                <a:solidFill>
                  <a:schemeClr val="hlink"/>
                </a:solidFill>
                <a:hlinkClick r:id="rId4"/>
              </a:rPr>
              <a:t>Worksheets</a:t>
            </a:r>
            <a:endParaRPr/>
          </a:p>
          <a:p>
            <a:pPr indent="-342900" lvl="0" marL="457200" rtl="0" algn="l">
              <a:spcBef>
                <a:spcPts val="0"/>
              </a:spcBef>
              <a:spcAft>
                <a:spcPts val="0"/>
              </a:spcAft>
              <a:buSzPts val="1800"/>
              <a:buChar char="●"/>
            </a:pPr>
            <a:r>
              <a:rPr lang="en"/>
              <a:t>Review Games</a:t>
            </a:r>
            <a:endParaRPr/>
          </a:p>
          <a:p>
            <a:pPr indent="-342900" lvl="0" marL="457200" rtl="0" algn="l">
              <a:spcBef>
                <a:spcPts val="0"/>
              </a:spcBef>
              <a:spcAft>
                <a:spcPts val="0"/>
              </a:spcAft>
              <a:buSzPts val="1800"/>
              <a:buChar char="●"/>
            </a:pPr>
            <a:r>
              <a:rPr lang="en" u="sng">
                <a:solidFill>
                  <a:schemeClr val="hlink"/>
                </a:solidFill>
                <a:hlinkClick r:id="rId5"/>
              </a:rPr>
              <a:t>The Fiscal Ship</a:t>
            </a:r>
            <a:endParaRPr/>
          </a:p>
        </p:txBody>
      </p:sp>
      <p:pic>
        <p:nvPicPr>
          <p:cNvPr id="690" name="Google Shape;690;p89"/>
          <p:cNvPicPr preferRelativeResize="0"/>
          <p:nvPr/>
        </p:nvPicPr>
        <p:blipFill>
          <a:blip r:embed="rId6">
            <a:alphaModFix/>
          </a:blip>
          <a:stretch>
            <a:fillRect/>
          </a:stretch>
        </p:blipFill>
        <p:spPr>
          <a:xfrm>
            <a:off x="6972650" y="3889000"/>
            <a:ext cx="2121949" cy="1591475"/>
          </a:xfrm>
          <a:prstGeom prst="rect">
            <a:avLst/>
          </a:prstGeom>
          <a:noFill/>
          <a:ln>
            <a:noFill/>
          </a:ln>
        </p:spPr>
      </p:pic>
      <p:sp>
        <p:nvSpPr>
          <p:cNvPr id="691" name="Google Shape;691;p89"/>
          <p:cNvSpPr txBox="1"/>
          <p:nvPr/>
        </p:nvSpPr>
        <p:spPr>
          <a:xfrm>
            <a:off x="3782225" y="2204350"/>
            <a:ext cx="46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692" name="Google Shape;692;p89"/>
          <p:cNvPicPr preferRelativeResize="0"/>
          <p:nvPr/>
        </p:nvPicPr>
        <p:blipFill>
          <a:blip r:embed="rId7">
            <a:alphaModFix/>
          </a:blip>
          <a:stretch>
            <a:fillRect/>
          </a:stretch>
        </p:blipFill>
        <p:spPr>
          <a:xfrm>
            <a:off x="2775275" y="4486522"/>
            <a:ext cx="3593450" cy="569700"/>
          </a:xfrm>
          <a:prstGeom prst="rect">
            <a:avLst/>
          </a:prstGeom>
          <a:noFill/>
          <a:ln>
            <a:noFill/>
          </a:ln>
        </p:spPr>
      </p:pic>
      <p:pic>
        <p:nvPicPr>
          <p:cNvPr id="693" name="Google Shape;693;p89"/>
          <p:cNvPicPr preferRelativeResize="0"/>
          <p:nvPr/>
        </p:nvPicPr>
        <p:blipFill>
          <a:blip r:embed="rId8">
            <a:alphaModFix/>
          </a:blip>
          <a:stretch>
            <a:fillRect/>
          </a:stretch>
        </p:blipFill>
        <p:spPr>
          <a:xfrm>
            <a:off x="4174800" y="1831369"/>
            <a:ext cx="4516500" cy="2374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Equilibrium in the AS/AD Model </a:t>
            </a:r>
            <a:endParaRPr/>
          </a:p>
        </p:txBody>
      </p:sp>
      <p:sp>
        <p:nvSpPr>
          <p:cNvPr id="699" name="Google Shape;699;p90"/>
          <p:cNvSpPr txBox="1"/>
          <p:nvPr>
            <p:ph idx="1" type="body"/>
          </p:nvPr>
        </p:nvSpPr>
        <p:spPr>
          <a:xfrm>
            <a:off x="311700" y="1468825"/>
            <a:ext cx="45687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hlink"/>
                </a:solidFill>
                <a:hlinkClick r:id="rId3"/>
              </a:rPr>
              <a:t>Practice problems</a:t>
            </a:r>
            <a:endParaRPr/>
          </a:p>
          <a:p>
            <a:pPr indent="-342900" lvl="0" marL="457200" rtl="0" algn="l">
              <a:spcBef>
                <a:spcPts val="0"/>
              </a:spcBef>
              <a:spcAft>
                <a:spcPts val="0"/>
              </a:spcAft>
              <a:buSzPts val="1800"/>
              <a:buChar char="●"/>
            </a:pPr>
            <a:r>
              <a:rPr lang="en" u="sng">
                <a:solidFill>
                  <a:schemeClr val="hlink"/>
                </a:solidFill>
                <a:hlinkClick r:id="rId4"/>
              </a:rPr>
              <a:t>Worksheets</a:t>
            </a:r>
            <a:endParaRPr/>
          </a:p>
          <a:p>
            <a:pPr indent="-342900" lvl="0" marL="457200" rtl="0" algn="l">
              <a:spcBef>
                <a:spcPts val="0"/>
              </a:spcBef>
              <a:spcAft>
                <a:spcPts val="0"/>
              </a:spcAft>
              <a:buSzPts val="1800"/>
              <a:buChar char="●"/>
            </a:pPr>
            <a:r>
              <a:rPr lang="en"/>
              <a:t>Review Games</a:t>
            </a:r>
            <a:endParaRPr/>
          </a:p>
          <a:p>
            <a:pPr indent="-342900" lvl="0" marL="457200" rtl="0" algn="l">
              <a:spcBef>
                <a:spcPts val="0"/>
              </a:spcBef>
              <a:spcAft>
                <a:spcPts val="0"/>
              </a:spcAft>
              <a:buSzPts val="1800"/>
              <a:buChar char="●"/>
            </a:pPr>
            <a:r>
              <a:rPr lang="en" u="sng">
                <a:solidFill>
                  <a:schemeClr val="hlink"/>
                </a:solidFill>
                <a:hlinkClick r:id="rId5"/>
              </a:rPr>
              <a:t>The Fiscal Ship</a:t>
            </a:r>
            <a:endParaRPr/>
          </a:p>
          <a:p>
            <a:pPr indent="-342900" lvl="0" marL="457200" rtl="0" algn="l">
              <a:spcBef>
                <a:spcPts val="0"/>
              </a:spcBef>
              <a:spcAft>
                <a:spcPts val="0"/>
              </a:spcAft>
              <a:buSzPts val="1800"/>
              <a:buChar char="●"/>
            </a:pPr>
            <a:r>
              <a:rPr lang="en"/>
              <a:t>Classroom federal budget simulations</a:t>
            </a:r>
            <a:endParaRPr/>
          </a:p>
        </p:txBody>
      </p:sp>
      <p:pic>
        <p:nvPicPr>
          <p:cNvPr id="700" name="Google Shape;700;p90"/>
          <p:cNvPicPr preferRelativeResize="0"/>
          <p:nvPr/>
        </p:nvPicPr>
        <p:blipFill>
          <a:blip r:embed="rId6">
            <a:alphaModFix/>
          </a:blip>
          <a:stretch>
            <a:fillRect/>
          </a:stretch>
        </p:blipFill>
        <p:spPr>
          <a:xfrm>
            <a:off x="6972650" y="3889000"/>
            <a:ext cx="2121949" cy="1591475"/>
          </a:xfrm>
          <a:prstGeom prst="rect">
            <a:avLst/>
          </a:prstGeom>
          <a:noFill/>
          <a:ln>
            <a:noFill/>
          </a:ln>
        </p:spPr>
      </p:pic>
      <p:sp>
        <p:nvSpPr>
          <p:cNvPr id="701" name="Google Shape;701;p90"/>
          <p:cNvSpPr txBox="1"/>
          <p:nvPr/>
        </p:nvSpPr>
        <p:spPr>
          <a:xfrm>
            <a:off x="3782225" y="2204350"/>
            <a:ext cx="46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702" name="Google Shape;702;p90"/>
          <p:cNvPicPr preferRelativeResize="0"/>
          <p:nvPr/>
        </p:nvPicPr>
        <p:blipFill>
          <a:blip r:embed="rId7">
            <a:alphaModFix/>
          </a:blip>
          <a:stretch>
            <a:fillRect/>
          </a:stretch>
        </p:blipFill>
        <p:spPr>
          <a:xfrm>
            <a:off x="2775275" y="4486522"/>
            <a:ext cx="3593450" cy="569700"/>
          </a:xfrm>
          <a:prstGeom prst="rect">
            <a:avLst/>
          </a:prstGeom>
          <a:noFill/>
          <a:ln>
            <a:noFill/>
          </a:ln>
        </p:spPr>
      </p:pic>
      <p:pic>
        <p:nvPicPr>
          <p:cNvPr id="703" name="Google Shape;703;p90">
            <a:hlinkClick r:id="rId8"/>
          </p:cNvPr>
          <p:cNvPicPr preferRelativeResize="0"/>
          <p:nvPr/>
        </p:nvPicPr>
        <p:blipFill>
          <a:blip r:embed="rId9">
            <a:alphaModFix/>
          </a:blip>
          <a:stretch>
            <a:fillRect/>
          </a:stretch>
        </p:blipFill>
        <p:spPr>
          <a:xfrm>
            <a:off x="4512500" y="2070875"/>
            <a:ext cx="4319801" cy="2103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Ways to Teach This: Fiscal Policy</a:t>
            </a:r>
            <a:endParaRPr/>
          </a:p>
        </p:txBody>
      </p:sp>
      <p:sp>
        <p:nvSpPr>
          <p:cNvPr id="709" name="Google Shape;709;p91"/>
          <p:cNvSpPr txBox="1"/>
          <p:nvPr>
            <p:ph idx="1" type="body"/>
          </p:nvPr>
        </p:nvSpPr>
        <p:spPr>
          <a:xfrm>
            <a:off x="311700" y="1468825"/>
            <a:ext cx="45687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Lecture/Screencast/Textbook</a:t>
            </a:r>
            <a:endParaRPr/>
          </a:p>
          <a:p>
            <a:pPr indent="-342900" lvl="0" marL="457200" rtl="0" algn="l">
              <a:spcBef>
                <a:spcPts val="0"/>
              </a:spcBef>
              <a:spcAft>
                <a:spcPts val="0"/>
              </a:spcAft>
              <a:buSzPts val="1800"/>
              <a:buChar char="●"/>
            </a:pPr>
            <a:r>
              <a:rPr lang="en" u="sng">
                <a:solidFill>
                  <a:schemeClr val="hlink"/>
                </a:solidFill>
                <a:hlinkClick r:id="rId3"/>
              </a:rPr>
              <a:t>Practice problems</a:t>
            </a:r>
            <a:endParaRPr/>
          </a:p>
          <a:p>
            <a:pPr indent="-342900" lvl="0" marL="457200" rtl="0" algn="l">
              <a:spcBef>
                <a:spcPts val="0"/>
              </a:spcBef>
              <a:spcAft>
                <a:spcPts val="0"/>
              </a:spcAft>
              <a:buSzPts val="1800"/>
              <a:buChar char="●"/>
            </a:pPr>
            <a:r>
              <a:rPr lang="en" u="sng">
                <a:solidFill>
                  <a:schemeClr val="hlink"/>
                </a:solidFill>
                <a:hlinkClick r:id="rId4"/>
              </a:rPr>
              <a:t>Worksheets</a:t>
            </a:r>
            <a:endParaRPr/>
          </a:p>
          <a:p>
            <a:pPr indent="-342900" lvl="0" marL="457200" rtl="0" algn="l">
              <a:spcBef>
                <a:spcPts val="0"/>
              </a:spcBef>
              <a:spcAft>
                <a:spcPts val="0"/>
              </a:spcAft>
              <a:buSzPts val="1800"/>
              <a:buChar char="●"/>
            </a:pPr>
            <a:r>
              <a:rPr lang="en"/>
              <a:t>Review Games</a:t>
            </a:r>
            <a:endParaRPr/>
          </a:p>
          <a:p>
            <a:pPr indent="-342900" lvl="0" marL="457200" rtl="0" algn="l">
              <a:spcBef>
                <a:spcPts val="0"/>
              </a:spcBef>
              <a:spcAft>
                <a:spcPts val="0"/>
              </a:spcAft>
              <a:buSzPts val="1800"/>
              <a:buChar char="●"/>
            </a:pPr>
            <a:r>
              <a:rPr lang="en" u="sng">
                <a:solidFill>
                  <a:schemeClr val="hlink"/>
                </a:solidFill>
                <a:hlinkClick r:id="rId5"/>
              </a:rPr>
              <a:t>The Fiscal Ship</a:t>
            </a:r>
            <a:endParaRPr/>
          </a:p>
          <a:p>
            <a:pPr indent="-342900" lvl="0" marL="457200" rtl="0" algn="l">
              <a:spcBef>
                <a:spcPts val="0"/>
              </a:spcBef>
              <a:spcAft>
                <a:spcPts val="0"/>
              </a:spcAft>
              <a:buSzPts val="1800"/>
              <a:buChar char="●"/>
            </a:pPr>
            <a:r>
              <a:rPr lang="en"/>
              <a:t>Classroom federal budget simulations</a:t>
            </a:r>
            <a:endParaRPr/>
          </a:p>
          <a:p>
            <a:pPr indent="-342900" lvl="0" marL="457200" rtl="0" algn="l">
              <a:spcBef>
                <a:spcPts val="0"/>
              </a:spcBef>
              <a:spcAft>
                <a:spcPts val="0"/>
              </a:spcAft>
              <a:buSzPts val="1800"/>
              <a:buChar char="●"/>
            </a:pPr>
            <a:r>
              <a:rPr lang="en" u="sng">
                <a:solidFill>
                  <a:schemeClr val="hlink"/>
                </a:solidFill>
                <a:hlinkClick r:id="rId6"/>
              </a:rPr>
              <a:t>Theater</a:t>
            </a:r>
            <a:endParaRPr/>
          </a:p>
        </p:txBody>
      </p:sp>
      <p:pic>
        <p:nvPicPr>
          <p:cNvPr id="710" name="Google Shape;710;p91"/>
          <p:cNvPicPr preferRelativeResize="0"/>
          <p:nvPr/>
        </p:nvPicPr>
        <p:blipFill>
          <a:blip r:embed="rId7">
            <a:alphaModFix/>
          </a:blip>
          <a:stretch>
            <a:fillRect/>
          </a:stretch>
        </p:blipFill>
        <p:spPr>
          <a:xfrm>
            <a:off x="6972650" y="3889000"/>
            <a:ext cx="2121949" cy="1591475"/>
          </a:xfrm>
          <a:prstGeom prst="rect">
            <a:avLst/>
          </a:prstGeom>
          <a:noFill/>
          <a:ln>
            <a:noFill/>
          </a:ln>
        </p:spPr>
      </p:pic>
      <p:sp>
        <p:nvSpPr>
          <p:cNvPr id="711" name="Google Shape;711;p91"/>
          <p:cNvSpPr txBox="1"/>
          <p:nvPr/>
        </p:nvSpPr>
        <p:spPr>
          <a:xfrm>
            <a:off x="3782225" y="2204350"/>
            <a:ext cx="46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712" name="Google Shape;712;p91"/>
          <p:cNvPicPr preferRelativeResize="0"/>
          <p:nvPr/>
        </p:nvPicPr>
        <p:blipFill>
          <a:blip r:embed="rId8">
            <a:alphaModFix/>
          </a:blip>
          <a:stretch>
            <a:fillRect/>
          </a:stretch>
        </p:blipFill>
        <p:spPr>
          <a:xfrm>
            <a:off x="2775275" y="4486522"/>
            <a:ext cx="3593450" cy="569700"/>
          </a:xfrm>
          <a:prstGeom prst="rect">
            <a:avLst/>
          </a:prstGeom>
          <a:noFill/>
          <a:ln>
            <a:noFill/>
          </a:ln>
        </p:spPr>
      </p:pic>
      <p:pic>
        <p:nvPicPr>
          <p:cNvPr id="713" name="Google Shape;713;p91"/>
          <p:cNvPicPr preferRelativeResize="0"/>
          <p:nvPr/>
        </p:nvPicPr>
        <p:blipFill>
          <a:blip r:embed="rId9">
            <a:alphaModFix/>
          </a:blip>
          <a:stretch>
            <a:fillRect/>
          </a:stretch>
        </p:blipFill>
        <p:spPr>
          <a:xfrm>
            <a:off x="5368225" y="372500"/>
            <a:ext cx="3390900" cy="4048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2"/>
          <p:cNvSpPr txBox="1"/>
          <p:nvPr>
            <p:ph type="title"/>
          </p:nvPr>
        </p:nvSpPr>
        <p:spPr>
          <a:xfrm>
            <a:off x="311700" y="11422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Time Permitting: Real Life</a:t>
            </a:r>
            <a:endParaRPr/>
          </a:p>
        </p:txBody>
      </p:sp>
      <p:pic>
        <p:nvPicPr>
          <p:cNvPr id="719" name="Google Shape;719;p92"/>
          <p:cNvPicPr preferRelativeResize="0"/>
          <p:nvPr/>
        </p:nvPicPr>
        <p:blipFill>
          <a:blip r:embed="rId3">
            <a:alphaModFix/>
          </a:blip>
          <a:stretch>
            <a:fillRect/>
          </a:stretch>
        </p:blipFill>
        <p:spPr>
          <a:xfrm>
            <a:off x="2156425" y="888000"/>
            <a:ext cx="6562725" cy="4049125"/>
          </a:xfrm>
          <a:prstGeom prst="rect">
            <a:avLst/>
          </a:prstGeom>
          <a:noFill/>
          <a:ln>
            <a:noFill/>
          </a:ln>
        </p:spPr>
      </p:pic>
      <p:cxnSp>
        <p:nvCxnSpPr>
          <p:cNvPr id="720" name="Google Shape;720;p92"/>
          <p:cNvCxnSpPr/>
          <p:nvPr/>
        </p:nvCxnSpPr>
        <p:spPr>
          <a:xfrm flipH="1">
            <a:off x="5153200" y="2038550"/>
            <a:ext cx="5400" cy="2113500"/>
          </a:xfrm>
          <a:prstGeom prst="straightConnector1">
            <a:avLst/>
          </a:prstGeom>
          <a:noFill/>
          <a:ln cap="flat" cmpd="sng" w="19050">
            <a:solidFill>
              <a:schemeClr val="dk2"/>
            </a:solidFill>
            <a:prstDash val="dash"/>
            <a:round/>
            <a:headEnd len="med" w="med" type="none"/>
            <a:tailEnd len="med" w="med" type="none"/>
          </a:ln>
        </p:spPr>
      </p:cxnSp>
      <p:cxnSp>
        <p:nvCxnSpPr>
          <p:cNvPr id="721" name="Google Shape;721;p92"/>
          <p:cNvCxnSpPr/>
          <p:nvPr/>
        </p:nvCxnSpPr>
        <p:spPr>
          <a:xfrm flipH="1" rot="10800000">
            <a:off x="3108925" y="1364400"/>
            <a:ext cx="3486300" cy="1571400"/>
          </a:xfrm>
          <a:prstGeom prst="straightConnector1">
            <a:avLst/>
          </a:prstGeom>
          <a:noFill/>
          <a:ln cap="flat" cmpd="sng" w="9525">
            <a:solidFill>
              <a:schemeClr val="dk2"/>
            </a:solidFill>
            <a:prstDash val="solid"/>
            <a:round/>
            <a:headEnd len="med" w="med" type="none"/>
            <a:tailEnd len="med" w="med" type="none"/>
          </a:ln>
        </p:spPr>
      </p:cxnSp>
      <p:pic>
        <p:nvPicPr>
          <p:cNvPr id="722" name="Google Shape;722;p92"/>
          <p:cNvPicPr preferRelativeResize="0"/>
          <p:nvPr/>
        </p:nvPicPr>
        <p:blipFill>
          <a:blip r:embed="rId4">
            <a:alphaModFix/>
          </a:blip>
          <a:stretch>
            <a:fillRect/>
          </a:stretch>
        </p:blipFill>
        <p:spPr>
          <a:xfrm>
            <a:off x="6595225" y="1198912"/>
            <a:ext cx="414000" cy="168188"/>
          </a:xfrm>
          <a:prstGeom prst="rect">
            <a:avLst/>
          </a:prstGeom>
          <a:noFill/>
          <a:ln>
            <a:noFill/>
          </a:ln>
        </p:spPr>
      </p:pic>
      <p:sp>
        <p:nvSpPr>
          <p:cNvPr id="723" name="Google Shape;723;p92"/>
          <p:cNvSpPr txBox="1"/>
          <p:nvPr/>
        </p:nvSpPr>
        <p:spPr>
          <a:xfrm>
            <a:off x="6893188" y="1198900"/>
            <a:ext cx="414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Source Code Pro"/>
                <a:ea typeface="Source Code Pro"/>
                <a:cs typeface="Source Code Pro"/>
                <a:sym typeface="Source Code Pro"/>
              </a:rPr>
              <a:t>1</a:t>
            </a:r>
            <a:endParaRPr sz="800">
              <a:latin typeface="Source Code Pro"/>
              <a:ea typeface="Source Code Pro"/>
              <a:cs typeface="Source Code Pro"/>
              <a:sym typeface="Source Code Pro"/>
            </a:endParaRPr>
          </a:p>
        </p:txBody>
      </p:sp>
      <p:pic>
        <p:nvPicPr>
          <p:cNvPr id="724" name="Google Shape;724;p92"/>
          <p:cNvPicPr preferRelativeResize="0"/>
          <p:nvPr/>
        </p:nvPicPr>
        <p:blipFill>
          <a:blip r:embed="rId5">
            <a:alphaModFix/>
          </a:blip>
          <a:stretch>
            <a:fillRect/>
          </a:stretch>
        </p:blipFill>
        <p:spPr>
          <a:xfrm rot="10800000">
            <a:off x="5882088" y="1850163"/>
            <a:ext cx="713134" cy="188375"/>
          </a:xfrm>
          <a:prstGeom prst="rect">
            <a:avLst/>
          </a:prstGeom>
          <a:noFill/>
          <a:ln>
            <a:noFill/>
          </a:ln>
        </p:spPr>
      </p:pic>
      <p:sp>
        <p:nvSpPr>
          <p:cNvPr id="725" name="Google Shape;725;p92"/>
          <p:cNvSpPr txBox="1"/>
          <p:nvPr/>
        </p:nvSpPr>
        <p:spPr>
          <a:xfrm>
            <a:off x="5413975" y="4126500"/>
            <a:ext cx="57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latin typeface="Source Code Pro"/>
              <a:ea typeface="Source Code Pro"/>
              <a:cs typeface="Source Code Pro"/>
              <a:sym typeface="Source Code Pro"/>
            </a:endParaRPr>
          </a:p>
        </p:txBody>
      </p:sp>
      <p:cxnSp>
        <p:nvCxnSpPr>
          <p:cNvPr id="726" name="Google Shape;726;p92"/>
          <p:cNvCxnSpPr/>
          <p:nvPr/>
        </p:nvCxnSpPr>
        <p:spPr>
          <a:xfrm>
            <a:off x="3082175" y="2071150"/>
            <a:ext cx="2076600" cy="5700"/>
          </a:xfrm>
          <a:prstGeom prst="straightConnector1">
            <a:avLst/>
          </a:prstGeom>
          <a:noFill/>
          <a:ln cap="flat" cmpd="sng" w="19050">
            <a:solidFill>
              <a:schemeClr val="dk2"/>
            </a:solidFill>
            <a:prstDash val="dash"/>
            <a:round/>
            <a:headEnd len="med" w="med" type="none"/>
            <a:tailEnd len="med" w="med" type="none"/>
          </a:ln>
        </p:spPr>
      </p:cxnSp>
      <p:sp>
        <p:nvSpPr>
          <p:cNvPr id="727" name="Google Shape;727;p92"/>
          <p:cNvSpPr txBox="1"/>
          <p:nvPr/>
        </p:nvSpPr>
        <p:spPr>
          <a:xfrm>
            <a:off x="4948900" y="4103400"/>
            <a:ext cx="414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ource Code Pro"/>
                <a:ea typeface="Source Code Pro"/>
                <a:cs typeface="Source Code Pro"/>
                <a:sym typeface="Source Code Pro"/>
              </a:rPr>
              <a:t>Y</a:t>
            </a:r>
            <a:r>
              <a:rPr lang="en" sz="900">
                <a:latin typeface="Source Code Pro"/>
                <a:ea typeface="Source Code Pro"/>
                <a:cs typeface="Source Code Pro"/>
                <a:sym typeface="Source Code Pro"/>
              </a:rPr>
              <a:t>1</a:t>
            </a:r>
            <a:endParaRPr sz="900">
              <a:latin typeface="Source Code Pro"/>
              <a:ea typeface="Source Code Pro"/>
              <a:cs typeface="Source Code Pro"/>
              <a:sym typeface="Source Code Pro"/>
            </a:endParaRPr>
          </a:p>
        </p:txBody>
      </p:sp>
      <p:cxnSp>
        <p:nvCxnSpPr>
          <p:cNvPr id="728" name="Google Shape;728;p92"/>
          <p:cNvCxnSpPr/>
          <p:nvPr/>
        </p:nvCxnSpPr>
        <p:spPr>
          <a:xfrm>
            <a:off x="4318975" y="1433125"/>
            <a:ext cx="3239100" cy="2198700"/>
          </a:xfrm>
          <a:prstGeom prst="straightConnector1">
            <a:avLst/>
          </a:prstGeom>
          <a:noFill/>
          <a:ln cap="flat" cmpd="sng" w="9525">
            <a:solidFill>
              <a:schemeClr val="dk2"/>
            </a:solidFill>
            <a:prstDash val="solid"/>
            <a:round/>
            <a:headEnd len="med" w="med" type="none"/>
            <a:tailEnd len="med" w="med" type="none"/>
          </a:ln>
        </p:spPr>
      </p:cxnSp>
      <p:sp>
        <p:nvSpPr>
          <p:cNvPr id="729" name="Google Shape;729;p92"/>
          <p:cNvSpPr txBox="1"/>
          <p:nvPr/>
        </p:nvSpPr>
        <p:spPr>
          <a:xfrm>
            <a:off x="2661250" y="1965450"/>
            <a:ext cx="57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PL</a:t>
            </a:r>
            <a:r>
              <a:rPr lang="en" sz="1000"/>
              <a:t>1</a:t>
            </a:r>
            <a:endParaRPr sz="1000"/>
          </a:p>
        </p:txBody>
      </p:sp>
      <p:sp>
        <p:nvSpPr>
          <p:cNvPr id="730" name="Google Shape;730;p92"/>
          <p:cNvSpPr txBox="1"/>
          <p:nvPr/>
        </p:nvSpPr>
        <p:spPr>
          <a:xfrm>
            <a:off x="7617100" y="3543525"/>
            <a:ext cx="571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AD</a:t>
            </a:r>
            <a:r>
              <a:rPr lang="en" sz="1000"/>
              <a:t>1</a:t>
            </a:r>
            <a:endParaRPr sz="1000"/>
          </a:p>
        </p:txBody>
      </p:sp>
      <p:pic>
        <p:nvPicPr>
          <p:cNvPr id="731" name="Google Shape;731;p92"/>
          <p:cNvPicPr preferRelativeResize="0"/>
          <p:nvPr/>
        </p:nvPicPr>
        <p:blipFill>
          <a:blip r:embed="rId5">
            <a:alphaModFix/>
          </a:blip>
          <a:stretch>
            <a:fillRect/>
          </a:stretch>
        </p:blipFill>
        <p:spPr>
          <a:xfrm>
            <a:off x="6284625" y="3041000"/>
            <a:ext cx="414000" cy="1640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3"/>
          <p:cNvSpPr txBox="1"/>
          <p:nvPr>
            <p:ph type="title"/>
          </p:nvPr>
        </p:nvSpPr>
        <p:spPr>
          <a:xfrm>
            <a:off x="311700" y="11422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Time Permitting: Practice</a:t>
            </a:r>
            <a:endParaRPr/>
          </a:p>
        </p:txBody>
      </p:sp>
      <p:pic>
        <p:nvPicPr>
          <p:cNvPr id="737" name="Google Shape;737;p93"/>
          <p:cNvPicPr preferRelativeResize="0"/>
          <p:nvPr/>
        </p:nvPicPr>
        <p:blipFill>
          <a:blip r:embed="rId3">
            <a:alphaModFix/>
          </a:blip>
          <a:stretch>
            <a:fillRect/>
          </a:stretch>
        </p:blipFill>
        <p:spPr>
          <a:xfrm>
            <a:off x="1164200" y="785813"/>
            <a:ext cx="5819775" cy="3571875"/>
          </a:xfrm>
          <a:prstGeom prst="rect">
            <a:avLst/>
          </a:prstGeom>
          <a:noFill/>
          <a:ln>
            <a:noFill/>
          </a:ln>
        </p:spPr>
      </p:pic>
      <p:pic>
        <p:nvPicPr>
          <p:cNvPr id="738" name="Google Shape;738;p93"/>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739" name="Google Shape;739;p93"/>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4"/>
          <p:cNvSpPr txBox="1"/>
          <p:nvPr>
            <p:ph type="title"/>
          </p:nvPr>
        </p:nvSpPr>
        <p:spPr>
          <a:xfrm>
            <a:off x="311700" y="11422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Time Permitting: Practice</a:t>
            </a:r>
            <a:endParaRPr/>
          </a:p>
        </p:txBody>
      </p:sp>
      <p:pic>
        <p:nvPicPr>
          <p:cNvPr id="745" name="Google Shape;745;p94"/>
          <p:cNvPicPr preferRelativeResize="0"/>
          <p:nvPr/>
        </p:nvPicPr>
        <p:blipFill>
          <a:blip r:embed="rId3">
            <a:alphaModFix/>
          </a:blip>
          <a:stretch>
            <a:fillRect/>
          </a:stretch>
        </p:blipFill>
        <p:spPr>
          <a:xfrm>
            <a:off x="1164200" y="785813"/>
            <a:ext cx="5819775" cy="3571875"/>
          </a:xfrm>
          <a:prstGeom prst="rect">
            <a:avLst/>
          </a:prstGeom>
          <a:noFill/>
          <a:ln>
            <a:noFill/>
          </a:ln>
        </p:spPr>
      </p:pic>
      <p:pic>
        <p:nvPicPr>
          <p:cNvPr id="746" name="Google Shape;746;p94"/>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747" name="Google Shape;747;p94"/>
          <p:cNvPicPr preferRelativeResize="0"/>
          <p:nvPr/>
        </p:nvPicPr>
        <p:blipFill>
          <a:blip r:embed="rId5">
            <a:alphaModFix/>
          </a:blip>
          <a:stretch>
            <a:fillRect/>
          </a:stretch>
        </p:blipFill>
        <p:spPr>
          <a:xfrm>
            <a:off x="2775275" y="4486522"/>
            <a:ext cx="3593450" cy="569700"/>
          </a:xfrm>
          <a:prstGeom prst="rect">
            <a:avLst/>
          </a:prstGeom>
          <a:noFill/>
          <a:ln>
            <a:noFill/>
          </a:ln>
        </p:spPr>
      </p:pic>
      <p:sp>
        <p:nvSpPr>
          <p:cNvPr id="748" name="Google Shape;748;p94"/>
          <p:cNvSpPr txBox="1"/>
          <p:nvPr/>
        </p:nvSpPr>
        <p:spPr>
          <a:xfrm>
            <a:off x="5006175" y="1810200"/>
            <a:ext cx="6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Source Code Pro"/>
                <a:ea typeface="Source Code Pro"/>
                <a:cs typeface="Source Code Pro"/>
                <a:sym typeface="Source Code Pro"/>
              </a:rPr>
              <a:t>D</a:t>
            </a:r>
            <a:endParaRPr>
              <a:solidFill>
                <a:srgbClr val="0000FF"/>
              </a:solidFill>
              <a:latin typeface="Source Code Pro"/>
              <a:ea typeface="Source Code Pro"/>
              <a:cs typeface="Source Code Pro"/>
              <a:sym typeface="Source Code Pro"/>
            </a:endParaRPr>
          </a:p>
        </p:txBody>
      </p:sp>
      <p:sp>
        <p:nvSpPr>
          <p:cNvPr id="749" name="Google Shape;749;p94"/>
          <p:cNvSpPr txBox="1"/>
          <p:nvPr/>
        </p:nvSpPr>
        <p:spPr>
          <a:xfrm>
            <a:off x="6057350" y="1810200"/>
            <a:ext cx="6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Source Code Pro"/>
                <a:ea typeface="Source Code Pro"/>
                <a:cs typeface="Source Code Pro"/>
                <a:sym typeface="Source Code Pro"/>
              </a:rPr>
              <a:t>E</a:t>
            </a:r>
            <a:endParaRPr>
              <a:solidFill>
                <a:srgbClr val="0000FF"/>
              </a:solidFill>
              <a:latin typeface="Source Code Pro"/>
              <a:ea typeface="Source Code Pro"/>
              <a:cs typeface="Source Code Pro"/>
              <a:sym typeface="Source Code Pr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Questions?</a:t>
            </a:r>
            <a:endParaRPr/>
          </a:p>
        </p:txBody>
      </p:sp>
      <p:pic>
        <p:nvPicPr>
          <p:cNvPr id="755" name="Google Shape;755;p95"/>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756" name="Google Shape;756;p95"/>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757" name="Google Shape;757;p95"/>
          <p:cNvPicPr preferRelativeResize="0"/>
          <p:nvPr/>
        </p:nvPicPr>
        <p:blipFill>
          <a:blip r:embed="rId5">
            <a:alphaModFix/>
          </a:blip>
          <a:stretch>
            <a:fillRect/>
          </a:stretch>
        </p:blipFill>
        <p:spPr>
          <a:xfrm>
            <a:off x="1296600" y="1154400"/>
            <a:ext cx="5467950" cy="30757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Learning Goals</a:t>
            </a:r>
            <a:endParaRPr/>
          </a:p>
        </p:txBody>
      </p:sp>
      <p:sp>
        <p:nvSpPr>
          <p:cNvPr id="230" name="Google Shape;230;p42"/>
          <p:cNvSpPr txBox="1"/>
          <p:nvPr>
            <p:ph idx="1" type="body"/>
          </p:nvPr>
        </p:nvSpPr>
        <p:spPr>
          <a:xfrm>
            <a:off x="311700" y="1468825"/>
            <a:ext cx="87828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 able to:</a:t>
            </a:r>
            <a:endParaRPr/>
          </a:p>
          <a:p>
            <a:pPr indent="-342900" lvl="0" marL="457200" rtl="0" algn="l">
              <a:spcBef>
                <a:spcPts val="1600"/>
              </a:spcBef>
              <a:spcAft>
                <a:spcPts val="0"/>
              </a:spcAft>
              <a:buSzPts val="1800"/>
              <a:buChar char="●"/>
            </a:pPr>
            <a:r>
              <a:rPr lang="en"/>
              <a:t>describe the tools of fiscal policy, and when they would be best employed</a:t>
            </a:r>
            <a:endParaRPr/>
          </a:p>
          <a:p>
            <a:pPr indent="-342900" lvl="0" marL="457200" rtl="0" algn="l">
              <a:spcBef>
                <a:spcPts val="0"/>
              </a:spcBef>
              <a:spcAft>
                <a:spcPts val="0"/>
              </a:spcAft>
              <a:buSzPts val="1800"/>
              <a:buChar char="●"/>
            </a:pPr>
            <a:r>
              <a:rPr lang="en"/>
              <a:t>explain the trade-offs involved in using fiscal policy</a:t>
            </a:r>
            <a:endParaRPr/>
          </a:p>
          <a:p>
            <a:pPr indent="-342900" lvl="0" marL="457200" rtl="0" algn="l">
              <a:spcBef>
                <a:spcPts val="0"/>
              </a:spcBef>
              <a:spcAft>
                <a:spcPts val="0"/>
              </a:spcAft>
              <a:buSzPts val="1800"/>
              <a:buChar char="●"/>
            </a:pPr>
            <a:r>
              <a:rPr lang="en"/>
              <a:t>define automatic stabilizers</a:t>
            </a:r>
            <a:endParaRPr/>
          </a:p>
          <a:p>
            <a:pPr indent="0" lvl="0" marL="0" rtl="0" algn="l">
              <a:spcBef>
                <a:spcPts val="1600"/>
              </a:spcBef>
              <a:spcAft>
                <a:spcPts val="1600"/>
              </a:spcAft>
              <a:buNone/>
            </a:pPr>
            <a:r>
              <a:t/>
            </a:r>
            <a:endParaRPr/>
          </a:p>
        </p:txBody>
      </p:sp>
      <p:pic>
        <p:nvPicPr>
          <p:cNvPr id="231" name="Google Shape;231;p42"/>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232" name="Google Shape;232;p42"/>
          <p:cNvPicPr preferRelativeResize="0"/>
          <p:nvPr/>
        </p:nvPicPr>
        <p:blipFill>
          <a:blip r:embed="rId4">
            <a:alphaModFix/>
          </a:blip>
          <a:stretch>
            <a:fillRect/>
          </a:stretch>
        </p:blipFill>
        <p:spPr>
          <a:xfrm>
            <a:off x="2775275" y="4486522"/>
            <a:ext cx="3593450" cy="569700"/>
          </a:xfrm>
          <a:prstGeom prst="rect">
            <a:avLst/>
          </a:prstGeom>
          <a:noFill/>
          <a:ln>
            <a:noFill/>
          </a:ln>
        </p:spPr>
      </p:pic>
      <p:pic>
        <p:nvPicPr>
          <p:cNvPr id="233" name="Google Shape;233;p42"/>
          <p:cNvPicPr preferRelativeResize="0"/>
          <p:nvPr/>
        </p:nvPicPr>
        <p:blipFill>
          <a:blip r:embed="rId5">
            <a:alphaModFix/>
          </a:blip>
          <a:stretch>
            <a:fillRect/>
          </a:stretch>
        </p:blipFill>
        <p:spPr>
          <a:xfrm>
            <a:off x="0" y="3316841"/>
            <a:ext cx="9144000" cy="96316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MINNESOTA COUNCIL ON ECONOMIC EDUCATION (MCEE)</a:t>
            </a:r>
            <a:endParaRPr/>
          </a:p>
        </p:txBody>
      </p:sp>
      <p:sp>
        <p:nvSpPr>
          <p:cNvPr id="763" name="Google Shape;763;p96"/>
          <p:cNvSpPr txBox="1"/>
          <p:nvPr>
            <p:ph idx="1" type="body"/>
          </p:nvPr>
        </p:nvSpPr>
        <p:spPr>
          <a:xfrm>
            <a:off x="311700" y="1468825"/>
            <a:ext cx="8461200" cy="2845200"/>
          </a:xfrm>
          <a:prstGeom prst="rect">
            <a:avLst/>
          </a:prstGeom>
        </p:spPr>
        <p:txBody>
          <a:bodyPr anchorCtr="0" anchor="t" bIns="91425" lIns="91425" spcFirstLastPara="1" rIns="91425" wrap="square" tIns="91425">
            <a:noAutofit/>
          </a:bodyPr>
          <a:lstStyle/>
          <a:p>
            <a:pPr indent="0" lvl="0" marL="76200" marR="76200" rtl="0" algn="ctr">
              <a:lnSpc>
                <a:spcPct val="100000"/>
              </a:lnSpc>
              <a:spcBef>
                <a:spcPts val="0"/>
              </a:spcBef>
              <a:spcAft>
                <a:spcPts val="0"/>
              </a:spcAft>
              <a:buNone/>
            </a:pPr>
            <a:r>
              <a:rPr b="1" lang="en" sz="2700">
                <a:solidFill>
                  <a:srgbClr val="005F86"/>
                </a:solidFill>
              </a:rPr>
              <a:t>Our Vision</a:t>
            </a:r>
            <a:endParaRPr b="1" sz="2700">
              <a:solidFill>
                <a:srgbClr val="005F86"/>
              </a:solidFill>
            </a:endParaRPr>
          </a:p>
          <a:p>
            <a:pPr indent="0" lvl="0" marL="76200" marR="76200" rtl="0" algn="ctr">
              <a:lnSpc>
                <a:spcPct val="100000"/>
              </a:lnSpc>
              <a:spcBef>
                <a:spcPts val="0"/>
              </a:spcBef>
              <a:spcAft>
                <a:spcPts val="0"/>
              </a:spcAft>
              <a:buNone/>
            </a:pPr>
            <a:r>
              <a:rPr lang="en" sz="1800">
                <a:solidFill>
                  <a:srgbClr val="212121"/>
                </a:solidFill>
              </a:rPr>
              <a:t>To equip all Minnesotans with the economic and personal financial understanding needed to succeed in today's complex economy.</a:t>
            </a:r>
            <a:endParaRPr sz="1800">
              <a:solidFill>
                <a:srgbClr val="212121"/>
              </a:solidFill>
            </a:endParaRPr>
          </a:p>
          <a:p>
            <a:pPr indent="0" lvl="0" marL="0" rtl="0" algn="l">
              <a:spcBef>
                <a:spcPts val="0"/>
              </a:spcBef>
              <a:spcAft>
                <a:spcPts val="0"/>
              </a:spcAft>
              <a:buNone/>
            </a:pPr>
            <a:r>
              <a:t/>
            </a:r>
            <a:endParaRPr sz="1700"/>
          </a:p>
          <a:p>
            <a:pPr indent="0" lvl="0" marL="0" rtl="0" algn="ctr">
              <a:spcBef>
                <a:spcPts val="1600"/>
              </a:spcBef>
              <a:spcAft>
                <a:spcPts val="1600"/>
              </a:spcAft>
              <a:buNone/>
            </a:pPr>
            <a:r>
              <a:rPr b="1" lang="en" sz="1600">
                <a:solidFill>
                  <a:srgbClr val="005F86"/>
                </a:solidFill>
              </a:rPr>
              <a:t>Teaching Teachers, Engaging Students, and Reaching Communities</a:t>
            </a:r>
            <a:endParaRPr b="1" sz="1600">
              <a:solidFill>
                <a:srgbClr val="005F86"/>
              </a:solidFill>
            </a:endParaRPr>
          </a:p>
        </p:txBody>
      </p:sp>
      <p:sp>
        <p:nvSpPr>
          <p:cNvPr id="764" name="Google Shape;764;p96"/>
          <p:cNvSpPr txBox="1"/>
          <p:nvPr>
            <p:ph idx="4294967295" type="subTitle"/>
          </p:nvPr>
        </p:nvSpPr>
        <p:spPr>
          <a:xfrm>
            <a:off x="2139950" y="3754450"/>
            <a:ext cx="5585700" cy="32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mcee.umn.edu</a:t>
            </a:r>
            <a:r>
              <a:rPr lang="en"/>
              <a:t> </a:t>
            </a:r>
            <a:r>
              <a:rPr lang="en" sz="1400"/>
              <a:t>|</a:t>
            </a:r>
            <a:r>
              <a:rPr lang="en"/>
              <a:t> </a:t>
            </a:r>
            <a:r>
              <a:rPr lang="en" sz="1400" u="sng">
                <a:solidFill>
                  <a:schemeClr val="accent5"/>
                </a:solidFill>
                <a:hlinkClick r:id="rId3">
                  <a:extLst>
                    <a:ext uri="{A12FA001-AC4F-418D-AE19-62706E023703}">
                      <ahyp:hlinkClr val="tx"/>
                    </a:ext>
                  </a:extLst>
                </a:hlinkClick>
              </a:rPr>
              <a:t>mcee@umn.edu</a:t>
            </a:r>
            <a:r>
              <a:rPr lang="en"/>
              <a:t> </a:t>
            </a:r>
            <a:r>
              <a:rPr lang="en" sz="1400"/>
              <a:t>|</a:t>
            </a:r>
            <a:r>
              <a:rPr lang="en"/>
              <a:t> </a:t>
            </a:r>
            <a:r>
              <a:rPr lang="en" sz="1400"/>
              <a:t>612.625.3727</a:t>
            </a:r>
            <a:endParaRPr sz="1400"/>
          </a:p>
        </p:txBody>
      </p:sp>
      <p:pic>
        <p:nvPicPr>
          <p:cNvPr id="765" name="Google Shape;765;p96"/>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766" name="Google Shape;766;p96"/>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NATIONAL</a:t>
            </a:r>
            <a:r>
              <a:rPr lang="en"/>
              <a:t> COUNCIL FOR ECONOMIC EDUCATION (CEE)</a:t>
            </a:r>
            <a:endParaRPr/>
          </a:p>
        </p:txBody>
      </p:sp>
      <p:sp>
        <p:nvSpPr>
          <p:cNvPr id="772" name="Google Shape;772;p97"/>
          <p:cNvSpPr txBox="1"/>
          <p:nvPr>
            <p:ph idx="1" type="body"/>
          </p:nvPr>
        </p:nvSpPr>
        <p:spPr>
          <a:xfrm>
            <a:off x="311700" y="1468825"/>
            <a:ext cx="8461200" cy="284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43435"/>
                </a:solidFill>
                <a:highlight>
                  <a:srgbClr val="FFFFFF"/>
                </a:highlight>
                <a:latin typeface="Arial"/>
                <a:ea typeface="Arial"/>
                <a:cs typeface="Arial"/>
                <a:sym typeface="Arial"/>
              </a:rPr>
              <a:t>The Council for Economic Education’s (CEE’s) mission is to equip K-12 students with the tools and knowledge of personal finance and economics so that they can make better decisions for themselves, their families, and their communities.</a:t>
            </a:r>
            <a:endParaRPr sz="1200">
              <a:solidFill>
                <a:srgbClr val="343435"/>
              </a:solidFill>
              <a:highlight>
                <a:srgbClr val="FFFFFF"/>
              </a:highlight>
              <a:latin typeface="Arial"/>
              <a:ea typeface="Arial"/>
              <a:cs typeface="Arial"/>
              <a:sym typeface="Arial"/>
            </a:endParaRPr>
          </a:p>
          <a:p>
            <a:pPr indent="0" lvl="0" marL="0" rtl="0" algn="l">
              <a:spcBef>
                <a:spcPts val="0"/>
              </a:spcBef>
              <a:spcAft>
                <a:spcPts val="0"/>
              </a:spcAft>
              <a:buNone/>
            </a:pPr>
            <a:r>
              <a:t/>
            </a:r>
            <a:endParaRPr sz="1200">
              <a:solidFill>
                <a:srgbClr val="343435"/>
              </a:solidFill>
              <a:highlight>
                <a:srgbClr val="FFFFFF"/>
              </a:highlight>
              <a:latin typeface="Arial"/>
              <a:ea typeface="Arial"/>
              <a:cs typeface="Arial"/>
              <a:sym typeface="Arial"/>
            </a:endParaRPr>
          </a:p>
          <a:p>
            <a:pPr indent="0" lvl="0" marL="0" rtl="0" algn="l">
              <a:spcBef>
                <a:spcPts val="0"/>
              </a:spcBef>
              <a:spcAft>
                <a:spcPts val="0"/>
              </a:spcAft>
              <a:buNone/>
            </a:pPr>
            <a:r>
              <a:rPr lang="en" sz="1200">
                <a:solidFill>
                  <a:srgbClr val="343435"/>
                </a:solidFill>
                <a:highlight>
                  <a:srgbClr val="FFFFFF"/>
                </a:highlight>
                <a:latin typeface="Arial"/>
                <a:ea typeface="Arial"/>
                <a:cs typeface="Arial"/>
                <a:sym typeface="Arial"/>
              </a:rPr>
              <a:t>We carry out our mission by providing resources and training to K-12 educators and have done so for over 70 years. Nearly two-thirds of the teachers we reach in-person are in low to moderate income schools. All resources and programs are developed by educators and delivered by our 188 affiliates across the country in every state. We reach over 50,000 teachers a year through in-person professional development and those teachers, in turn, reach approximately 5 million students throughout the country. </a:t>
            </a:r>
            <a:r>
              <a:rPr lang="en" sz="1200">
                <a:solidFill>
                  <a:srgbClr val="80B539"/>
                </a:solidFill>
                <a:highlight>
                  <a:srgbClr val="FFFFFF"/>
                </a:highlight>
                <a:uFill>
                  <a:noFill/>
                </a:uFill>
                <a:latin typeface="Arial"/>
                <a:ea typeface="Arial"/>
                <a:cs typeface="Arial"/>
                <a:sym typeface="Arial"/>
                <a:hlinkClick r:id="rId3">
                  <a:extLst>
                    <a:ext uri="{A12FA001-AC4F-418D-AE19-62706E023703}">
                      <ahyp:hlinkClr val="tx"/>
                    </a:ext>
                  </a:extLst>
                </a:hlinkClick>
              </a:rPr>
              <a:t>EconEdLink</a:t>
            </a:r>
            <a:r>
              <a:rPr lang="en" sz="1200">
                <a:solidFill>
                  <a:srgbClr val="343435"/>
                </a:solidFill>
                <a:highlight>
                  <a:srgbClr val="FFFFFF"/>
                </a:highlight>
                <a:latin typeface="Arial"/>
                <a:ea typeface="Arial"/>
                <a:cs typeface="Arial"/>
                <a:sym typeface="Arial"/>
              </a:rPr>
              <a:t>, our free online educator gateway for economic and personal finance lessons and resources, attracts more than 700,000 unique visitors per year.</a:t>
            </a:r>
            <a:endParaRPr sz="1200">
              <a:solidFill>
                <a:srgbClr val="343435"/>
              </a:solidFill>
              <a:highlight>
                <a:srgbClr val="FFFFFF"/>
              </a:highlight>
              <a:latin typeface="Arial"/>
              <a:ea typeface="Arial"/>
              <a:cs typeface="Arial"/>
              <a:sym typeface="Arial"/>
            </a:endParaRPr>
          </a:p>
          <a:p>
            <a:pPr indent="0" lvl="0" marL="0" rtl="0" algn="l">
              <a:spcBef>
                <a:spcPts val="0"/>
              </a:spcBef>
              <a:spcAft>
                <a:spcPts val="0"/>
              </a:spcAft>
              <a:buNone/>
            </a:pPr>
            <a:r>
              <a:t/>
            </a:r>
            <a:endParaRPr sz="1200">
              <a:solidFill>
                <a:srgbClr val="343435"/>
              </a:solidFill>
              <a:highlight>
                <a:srgbClr val="FFFFFF"/>
              </a:highlight>
              <a:latin typeface="Arial"/>
              <a:ea typeface="Arial"/>
              <a:cs typeface="Arial"/>
              <a:sym typeface="Arial"/>
            </a:endParaRPr>
          </a:p>
          <a:p>
            <a:pPr indent="0" lvl="0" marL="0" rtl="0" algn="l">
              <a:spcBef>
                <a:spcPts val="0"/>
              </a:spcBef>
              <a:spcAft>
                <a:spcPts val="0"/>
              </a:spcAft>
              <a:buNone/>
            </a:pPr>
            <a:r>
              <a:rPr lang="en" sz="1200">
                <a:solidFill>
                  <a:srgbClr val="343435"/>
                </a:solidFill>
                <a:highlight>
                  <a:srgbClr val="FFFFFF"/>
                </a:highlight>
                <a:latin typeface="Arial"/>
                <a:ea typeface="Arial"/>
                <a:cs typeface="Arial"/>
                <a:sym typeface="Arial"/>
              </a:rPr>
              <a:t>We also advocate for more and better education in personal finance and economics, primarily through the biennial Survey of the States.</a:t>
            </a:r>
            <a:endParaRPr sz="1200">
              <a:solidFill>
                <a:srgbClr val="343435"/>
              </a:solidFill>
              <a:highlight>
                <a:srgbClr val="FFFFFF"/>
              </a:highlight>
              <a:latin typeface="Arial"/>
              <a:ea typeface="Arial"/>
              <a:cs typeface="Arial"/>
              <a:sym typeface="Arial"/>
            </a:endParaRPr>
          </a:p>
          <a:p>
            <a:pPr indent="0" lvl="0" marL="0" rtl="0" algn="ctr">
              <a:spcBef>
                <a:spcPts val="0"/>
              </a:spcBef>
              <a:spcAft>
                <a:spcPts val="1600"/>
              </a:spcAft>
              <a:buNone/>
            </a:pPr>
            <a:r>
              <a:t/>
            </a:r>
            <a:endParaRPr b="1" sz="2700">
              <a:solidFill>
                <a:srgbClr val="005F86"/>
              </a:solidFill>
            </a:endParaRPr>
          </a:p>
        </p:txBody>
      </p:sp>
      <p:pic>
        <p:nvPicPr>
          <p:cNvPr id="773" name="Google Shape;773;p97"/>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774" name="Google Shape;774;p97"/>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8" name="Shape 778"/>
        <p:cNvGrpSpPr/>
        <p:nvPr/>
      </p:nvGrpSpPr>
      <p:grpSpPr>
        <a:xfrm>
          <a:off x="0" y="0"/>
          <a:ext cx="0" cy="0"/>
          <a:chOff x="0" y="0"/>
          <a:chExt cx="0" cy="0"/>
        </a:xfrm>
      </p:grpSpPr>
      <p:sp>
        <p:nvSpPr>
          <p:cNvPr id="779" name="Google Shape;779;p98"/>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780" name="Google Shape;780;p98"/>
          <p:cNvSpPr txBox="1"/>
          <p:nvPr>
            <p:ph idx="1" type="subTitle"/>
          </p:nvPr>
        </p:nvSpPr>
        <p:spPr>
          <a:xfrm>
            <a:off x="411175" y="307900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Steven Cullison</a:t>
            </a:r>
            <a:r>
              <a:rPr lang="en" sz="3400"/>
              <a:t> | steven.cullison@edinaschools.org</a:t>
            </a:r>
            <a:endParaRPr sz="3400"/>
          </a:p>
        </p:txBody>
      </p:sp>
      <p:pic>
        <p:nvPicPr>
          <p:cNvPr id="781" name="Google Shape;781;p98"/>
          <p:cNvPicPr preferRelativeResize="0"/>
          <p:nvPr/>
        </p:nvPicPr>
        <p:blipFill>
          <a:blip r:embed="rId3">
            <a:alphaModFix/>
          </a:blip>
          <a:stretch>
            <a:fillRect/>
          </a:stretch>
        </p:blipFill>
        <p:spPr>
          <a:xfrm>
            <a:off x="6972650" y="3889000"/>
            <a:ext cx="2121949" cy="1591475"/>
          </a:xfrm>
          <a:prstGeom prst="rect">
            <a:avLst/>
          </a:prstGeom>
          <a:noFill/>
          <a:ln>
            <a:noFill/>
          </a:ln>
        </p:spPr>
      </p:pic>
      <p:pic>
        <p:nvPicPr>
          <p:cNvPr id="782" name="Google Shape;782;p98"/>
          <p:cNvPicPr preferRelativeResize="0"/>
          <p:nvPr/>
        </p:nvPicPr>
        <p:blipFill>
          <a:blip r:embed="rId4">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3"/>
          <p:cNvPicPr preferRelativeResize="0"/>
          <p:nvPr/>
        </p:nvPicPr>
        <p:blipFill>
          <a:blip r:embed="rId3">
            <a:alphaModFix/>
          </a:blip>
          <a:stretch>
            <a:fillRect/>
          </a:stretch>
        </p:blipFill>
        <p:spPr>
          <a:xfrm>
            <a:off x="0" y="0"/>
            <a:ext cx="5734050" cy="3228975"/>
          </a:xfrm>
          <a:prstGeom prst="rect">
            <a:avLst/>
          </a:prstGeom>
          <a:noFill/>
          <a:ln>
            <a:noFill/>
          </a:ln>
        </p:spPr>
      </p:pic>
      <p:pic>
        <p:nvPicPr>
          <p:cNvPr id="239" name="Google Shape;239;p43"/>
          <p:cNvPicPr preferRelativeResize="0"/>
          <p:nvPr/>
        </p:nvPicPr>
        <p:blipFill>
          <a:blip r:embed="rId4">
            <a:alphaModFix/>
          </a:blip>
          <a:stretch>
            <a:fillRect/>
          </a:stretch>
        </p:blipFill>
        <p:spPr>
          <a:xfrm>
            <a:off x="3403594" y="0"/>
            <a:ext cx="5740406" cy="3228975"/>
          </a:xfrm>
          <a:prstGeom prst="rect">
            <a:avLst/>
          </a:prstGeom>
          <a:noFill/>
          <a:ln>
            <a:noFill/>
          </a:ln>
        </p:spPr>
      </p:pic>
      <p:pic>
        <p:nvPicPr>
          <p:cNvPr id="240" name="Google Shape;240;p43"/>
          <p:cNvPicPr preferRelativeResize="0"/>
          <p:nvPr/>
        </p:nvPicPr>
        <p:blipFill>
          <a:blip r:embed="rId5">
            <a:alphaModFix/>
          </a:blip>
          <a:stretch>
            <a:fillRect/>
          </a:stretch>
        </p:blipFill>
        <p:spPr>
          <a:xfrm>
            <a:off x="6972650" y="3889000"/>
            <a:ext cx="2121949" cy="1591475"/>
          </a:xfrm>
          <a:prstGeom prst="rect">
            <a:avLst/>
          </a:prstGeom>
          <a:noFill/>
          <a:ln>
            <a:noFill/>
          </a:ln>
        </p:spPr>
      </p:pic>
      <p:pic>
        <p:nvPicPr>
          <p:cNvPr id="241" name="Google Shape;241;p43"/>
          <p:cNvPicPr preferRelativeResize="0"/>
          <p:nvPr/>
        </p:nvPicPr>
        <p:blipFill>
          <a:blip r:embed="rId6">
            <a:alphaModFix/>
          </a:blip>
          <a:stretch>
            <a:fillRect/>
          </a:stretch>
        </p:blipFill>
        <p:spPr>
          <a:xfrm>
            <a:off x="2775275" y="4486522"/>
            <a:ext cx="3593450" cy="569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4"/>
          <p:cNvPicPr preferRelativeResize="0"/>
          <p:nvPr/>
        </p:nvPicPr>
        <p:blipFill>
          <a:blip r:embed="rId3">
            <a:alphaModFix/>
          </a:blip>
          <a:stretch>
            <a:fillRect/>
          </a:stretch>
        </p:blipFill>
        <p:spPr>
          <a:xfrm>
            <a:off x="0" y="0"/>
            <a:ext cx="5734050" cy="3228975"/>
          </a:xfrm>
          <a:prstGeom prst="rect">
            <a:avLst/>
          </a:prstGeom>
          <a:noFill/>
          <a:ln>
            <a:noFill/>
          </a:ln>
        </p:spPr>
      </p:pic>
      <p:pic>
        <p:nvPicPr>
          <p:cNvPr id="247" name="Google Shape;247;p44"/>
          <p:cNvPicPr preferRelativeResize="0"/>
          <p:nvPr/>
        </p:nvPicPr>
        <p:blipFill>
          <a:blip r:embed="rId4">
            <a:alphaModFix/>
          </a:blip>
          <a:stretch>
            <a:fillRect/>
          </a:stretch>
        </p:blipFill>
        <p:spPr>
          <a:xfrm>
            <a:off x="3403594" y="0"/>
            <a:ext cx="5740406" cy="3228975"/>
          </a:xfrm>
          <a:prstGeom prst="rect">
            <a:avLst/>
          </a:prstGeom>
          <a:noFill/>
          <a:ln>
            <a:noFill/>
          </a:ln>
        </p:spPr>
      </p:pic>
      <p:pic>
        <p:nvPicPr>
          <p:cNvPr id="248" name="Google Shape;248;p44"/>
          <p:cNvPicPr preferRelativeResize="0"/>
          <p:nvPr/>
        </p:nvPicPr>
        <p:blipFill>
          <a:blip r:embed="rId5">
            <a:alphaModFix/>
          </a:blip>
          <a:stretch>
            <a:fillRect/>
          </a:stretch>
        </p:blipFill>
        <p:spPr>
          <a:xfrm>
            <a:off x="5175850" y="2167375"/>
            <a:ext cx="3968150" cy="2976125"/>
          </a:xfrm>
          <a:prstGeom prst="rect">
            <a:avLst/>
          </a:prstGeom>
          <a:noFill/>
          <a:ln>
            <a:noFill/>
          </a:ln>
        </p:spPr>
      </p:pic>
      <p:pic>
        <p:nvPicPr>
          <p:cNvPr id="249" name="Google Shape;249;p44"/>
          <p:cNvPicPr preferRelativeResize="0"/>
          <p:nvPr/>
        </p:nvPicPr>
        <p:blipFill rotWithShape="1">
          <a:blip r:embed="rId6">
            <a:alphaModFix/>
          </a:blip>
          <a:srcRect b="0" l="14096" r="0" t="0"/>
          <a:stretch/>
        </p:blipFill>
        <p:spPr>
          <a:xfrm>
            <a:off x="0" y="2167375"/>
            <a:ext cx="5175851" cy="33928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3" name="Shape 253"/>
        <p:cNvGrpSpPr/>
        <p:nvPr/>
      </p:nvGrpSpPr>
      <p:grpSpPr>
        <a:xfrm>
          <a:off x="0" y="0"/>
          <a:ext cx="0" cy="0"/>
          <a:chOff x="0" y="0"/>
          <a:chExt cx="0" cy="0"/>
        </a:xfrm>
      </p:grpSpPr>
      <p:sp>
        <p:nvSpPr>
          <p:cNvPr id="254" name="Google Shape;254;p45"/>
          <p:cNvSpPr txBox="1"/>
          <p:nvPr>
            <p:ph idx="1" type="body"/>
          </p:nvPr>
        </p:nvSpPr>
        <p:spPr>
          <a:xfrm>
            <a:off x="457200" y="1398750"/>
            <a:ext cx="4727400" cy="324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Mandate: Achieve a full-employment, non-inflationary economy.</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55" name="Google Shape;255;p4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a:t>Employment Act of 1946</a:t>
            </a:r>
            <a:endParaRPr/>
          </a:p>
        </p:txBody>
      </p:sp>
      <p:pic>
        <p:nvPicPr>
          <p:cNvPr id="256" name="Google Shape;256;p45"/>
          <p:cNvPicPr preferRelativeResize="0"/>
          <p:nvPr/>
        </p:nvPicPr>
        <p:blipFill>
          <a:blip r:embed="rId3">
            <a:alphaModFix/>
          </a:blip>
          <a:stretch>
            <a:fillRect/>
          </a:stretch>
        </p:blipFill>
        <p:spPr>
          <a:xfrm>
            <a:off x="5907250" y="372500"/>
            <a:ext cx="2331625" cy="3808350"/>
          </a:xfrm>
          <a:prstGeom prst="rect">
            <a:avLst/>
          </a:prstGeom>
          <a:noFill/>
          <a:ln>
            <a:noFill/>
          </a:ln>
        </p:spPr>
      </p:pic>
      <p:pic>
        <p:nvPicPr>
          <p:cNvPr id="257" name="Google Shape;257;p45"/>
          <p:cNvPicPr preferRelativeResize="0"/>
          <p:nvPr/>
        </p:nvPicPr>
        <p:blipFill>
          <a:blip r:embed="rId4">
            <a:alphaModFix/>
          </a:blip>
          <a:stretch>
            <a:fillRect/>
          </a:stretch>
        </p:blipFill>
        <p:spPr>
          <a:xfrm>
            <a:off x="6972650" y="3889000"/>
            <a:ext cx="2121949" cy="1591475"/>
          </a:xfrm>
          <a:prstGeom prst="rect">
            <a:avLst/>
          </a:prstGeom>
          <a:noFill/>
          <a:ln>
            <a:noFill/>
          </a:ln>
        </p:spPr>
      </p:pic>
      <p:pic>
        <p:nvPicPr>
          <p:cNvPr id="258" name="Google Shape;258;p45"/>
          <p:cNvPicPr preferRelativeResize="0"/>
          <p:nvPr/>
        </p:nvPicPr>
        <p:blipFill>
          <a:blip r:embed="rId5">
            <a:alphaModFix/>
          </a:blip>
          <a:stretch>
            <a:fillRect/>
          </a:stretch>
        </p:blipFill>
        <p:spPr>
          <a:xfrm>
            <a:off x="2775275" y="4486522"/>
            <a:ext cx="3593450" cy="56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0" st="0"/>
                                            </p:txEl>
                                          </p:spTgt>
                                        </p:tgtEl>
                                        <p:attrNameLst>
                                          <p:attrName>style.visibility</p:attrName>
                                        </p:attrNameLst>
                                      </p:cBhvr>
                                      <p:to>
                                        <p:strVal val="visible"/>
                                      </p:to>
                                    </p:set>
                                    <p:animEffect filter="fade" transition="in">
                                      <p:cBhvr>
                                        <p:cTn dur="1000"/>
                                        <p:tgtEl>
                                          <p:spTgt spid="2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1" st="1"/>
                                            </p:txEl>
                                          </p:spTgt>
                                        </p:tgtEl>
                                        <p:attrNameLst>
                                          <p:attrName>style.visibility</p:attrName>
                                        </p:attrNameLst>
                                      </p:cBhvr>
                                      <p:to>
                                        <p:strVal val="visible"/>
                                      </p:to>
                                    </p:set>
                                    <p:animEffect filter="fade" transition="in">
                                      <p:cBhvr>
                                        <p:cTn dur="1000"/>
                                        <p:tgtEl>
                                          <p:spTgt spid="2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2" st="2"/>
                                            </p:txEl>
                                          </p:spTgt>
                                        </p:tgtEl>
                                        <p:attrNameLst>
                                          <p:attrName>style.visibility</p:attrName>
                                        </p:attrNameLst>
                                      </p:cBhvr>
                                      <p:to>
                                        <p:strVal val="visible"/>
                                      </p:to>
                                    </p:set>
                                    <p:animEffect filter="fade" transition="in">
                                      <p:cBhvr>
                                        <p:cTn dur="1000"/>
                                        <p:tgtEl>
                                          <p:spTgt spid="2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