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iyb+YLNtYgtlTwpulPjkyM4u+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72a0ffad5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f72a0ffad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f72a0ffad5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7d04d9131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f7d04d9131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f7d04d9131_1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7d04d9131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f7d04d913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f7d04d9131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cac61c0d1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cac61c0d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0cac61c0d1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cac61c0d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10cac61c0d1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cac61c0d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10cac61c0d1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cac61c0d1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cac61c0d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0cac61c0d1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58" name="Google Shape;5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7d04d913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f7d04d9131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cac61c0d1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cac61c0d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0cac61c0d1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cac61c0d1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cac61c0d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5 More Ways: https://www.npr.org/2020/08/26/906346251/5-more-ways-life-has-changed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0cac61c0d1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8c4112569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f8c411256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f8c4112569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cac61c0d1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cac61c0d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0cac61c0d1_0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7d04d9131_1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f7d04d9131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f7d04d9131_1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65" name="Google Shape;6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72" name="Google Shape;7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72a0ffad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f72a0ffad5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60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" type="body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" name="Google Shape;26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1" name="Google Shape;41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6600" u="none" cap="none" strike="noStrik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quizlet.com/218946063/unit-1a-and-1b-basics-of-economics-flash-card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z.harvard.edu/sites/default/files/See%20Think%20Wonder_2.pdf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bbc.com/worklife/article/20200304-coronavirus-covid-19-update-why-people-are-stockpiling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mckinsey.com/business-functions/marketing-and-sales/our-insights/the-great-consumer-shift-ten-charts-that-show-how-us-shopping-behavior-is-changing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s://www.mckinsey.com/business-functions/marketing-and-sales/our-insights/the-great-consumer-shift-ten-charts-that-show-how-us-shopping-behavior-is-chang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conedlink.org/membership/" TargetMode="Externa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conedlink.org/professional-development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unsplash.com/" TargetMode="External"/><Relationship Id="rId4" Type="http://schemas.openxmlformats.org/officeDocument/2006/relationships/hyperlink" Target="https://www.bbc.com/worklife/article/20200304-coronavirus-covid-19-update-why-people-are-stockpiling" TargetMode="External"/><Relationship Id="rId9" Type="http://schemas.openxmlformats.org/officeDocument/2006/relationships/hyperlink" Target="https://www.bloomberg.com/opinion/articles/2022-01-18/why-are-groceries-low-on-everything-blame-omicron-supply-issues-winter-baking" TargetMode="External"/><Relationship Id="rId5" Type="http://schemas.openxmlformats.org/officeDocument/2006/relationships/hyperlink" Target="https://www.mckinsey.com/business-functions/marketing-and-sales/our-insights/the-great-consumer-shift-ten-charts-that-show-how-us-shopping-behavior-is-changing" TargetMode="External"/><Relationship Id="rId6" Type="http://schemas.openxmlformats.org/officeDocument/2006/relationships/hyperlink" Target="https://soundcloud.com/theeconomist/money-talks-the-shape-of" TargetMode="External"/><Relationship Id="rId7" Type="http://schemas.openxmlformats.org/officeDocument/2006/relationships/hyperlink" Target="https://www.npr.org/2020/08/26/906346251/5-more-ways-life-has-changedabout" TargetMode="External"/><Relationship Id="rId8" Type="http://schemas.openxmlformats.org/officeDocument/2006/relationships/hyperlink" Target="https://www.mckinsey.com/business-functions/marketing-and-sales/our-insights/survey-us-consumer-sentiment-during-the-coronavirus-crisis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councilforeconed.org/resources/local-affiliates/" TargetMode="External"/><Relationship Id="rId4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23.jpg"/><Relationship Id="rId6" Type="http://schemas.openxmlformats.org/officeDocument/2006/relationships/image" Target="../media/image19.jpg"/><Relationship Id="rId7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925"/>
              <a:buNone/>
            </a:pPr>
            <a:br>
              <a:rPr lang="en-US" sz="6000"/>
            </a:br>
            <a:br>
              <a:rPr lang="en-US" sz="6000"/>
            </a:br>
            <a:r>
              <a:rPr lang="en-US" sz="6000"/>
              <a:t>The Intricacies of Consumer Panic Buying</a:t>
            </a:r>
            <a:br>
              <a:rPr lang="en-US" sz="4400"/>
            </a:b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Susanna McConnell</a:t>
            </a:r>
            <a:br>
              <a:rPr lang="en-US" sz="1600"/>
            </a:br>
            <a:r>
              <a:rPr lang="en-US" sz="2200">
                <a:solidFill>
                  <a:schemeClr val="dk1"/>
                </a:solidFill>
              </a:rPr>
              <a:t>February 3, 2022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Susanna.Pierce.McConnell@gmail.com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descr="https://lh3.googleusercontent.com/ZUpuLTlftxRWpmZO1eNQcrpiWR000eW520Mibadsw-fgWzo9lTGbPhCgn9GAkPXKXHZ-6b85DWpitY7pHnXa2Hz9gCTTBDw6dI5U9sI3oR_Zt42kRK01mPDGvHnk9V4SQzt0eUX6cAc=s0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038" y="4913586"/>
            <a:ext cx="1629885" cy="103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title"/>
          </p:nvPr>
        </p:nvSpPr>
        <p:spPr>
          <a:xfrm>
            <a:off x="538200" y="172100"/>
            <a:ext cx="813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Background Content</a:t>
            </a:r>
            <a:endParaRPr sz="4800"/>
          </a:p>
        </p:txBody>
      </p:sp>
      <p:sp>
        <p:nvSpPr>
          <p:cNvPr id="117" name="Google Shape;117;p1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Demand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Consumer Expectations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Shortages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Consumer Preferences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 txBox="1"/>
          <p:nvPr>
            <p:ph idx="2" type="body"/>
          </p:nvPr>
        </p:nvSpPr>
        <p:spPr>
          <a:xfrm>
            <a:off x="4633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6677925" y="4441950"/>
            <a:ext cx="73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rot="-1405">
            <a:off x="5226225" y="4199693"/>
            <a:ext cx="2202000" cy="11421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7A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Quizlet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72a0ffad5_0_2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How can you integrate this topic as a Warm Up?</a:t>
            </a:r>
            <a:endParaRPr sz="4800"/>
          </a:p>
        </p:txBody>
      </p:sp>
      <p:sp>
        <p:nvSpPr>
          <p:cNvPr id="127" name="Google Shape;127;gf72a0ffad5_0_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800"/>
              <a:buNone/>
            </a:pPr>
            <a:r>
              <a:rPr lang="en-US"/>
              <a:t>Images, Polls, Google Question</a:t>
            </a:r>
            <a:endParaRPr/>
          </a:p>
        </p:txBody>
      </p:sp>
      <p:sp>
        <p:nvSpPr>
          <p:cNvPr id="128" name="Google Shape;128;gf72a0ffad5_0_22"/>
          <p:cNvSpPr/>
          <p:nvPr/>
        </p:nvSpPr>
        <p:spPr>
          <a:xfrm rot="-345374">
            <a:off x="3339265" y="625693"/>
            <a:ext cx="2135669" cy="1160224"/>
          </a:xfrm>
          <a:prstGeom prst="wave">
            <a:avLst>
              <a:gd fmla="val 12500" name="adj1"/>
              <a:gd fmla="val 0" name="adj2"/>
            </a:avLst>
          </a:prstGeom>
          <a:solidFill>
            <a:srgbClr val="7A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Consumer Hoarding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gf72a0ffad5_0_22"/>
          <p:cNvSpPr txBox="1"/>
          <p:nvPr/>
        </p:nvSpPr>
        <p:spPr>
          <a:xfrm>
            <a:off x="556050" y="5663525"/>
            <a:ext cx="848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>
            <p:ph type="title"/>
          </p:nvPr>
        </p:nvSpPr>
        <p:spPr>
          <a:xfrm>
            <a:off x="823275" y="0"/>
            <a:ext cx="7827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Warm Up #1: </a:t>
            </a:r>
            <a:endParaRPr sz="4400"/>
          </a:p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u="sng">
                <a:solidFill>
                  <a:schemeClr val="hlink"/>
                </a:solidFill>
                <a:hlinkClick r:id="rId3"/>
              </a:rPr>
              <a:t>See, Think, Wonder</a:t>
            </a:r>
            <a:endParaRPr sz="4400"/>
          </a:p>
        </p:txBody>
      </p:sp>
      <p:sp>
        <p:nvSpPr>
          <p:cNvPr id="135" name="Google Shape;135;p12"/>
          <p:cNvSpPr txBox="1"/>
          <p:nvPr>
            <p:ph idx="4" type="body"/>
          </p:nvPr>
        </p:nvSpPr>
        <p:spPr>
          <a:xfrm>
            <a:off x="165075" y="5464875"/>
            <a:ext cx="91440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</a:t>
            </a:r>
            <a:r>
              <a:rPr lang="en-US" u="sng"/>
              <a:t>see</a:t>
            </a:r>
            <a:r>
              <a:rPr lang="en-US"/>
              <a:t>? </a:t>
            </a:r>
            <a:r>
              <a:rPr lang="en-US"/>
              <a:t>W</a:t>
            </a:r>
            <a:r>
              <a:rPr lang="en-US"/>
              <a:t>hat do you </a:t>
            </a:r>
            <a:r>
              <a:rPr lang="en-US" u="sng"/>
              <a:t>think</a:t>
            </a:r>
            <a:r>
              <a:rPr lang="en-US"/>
              <a:t> this means? </a:t>
            </a:r>
            <a:r>
              <a:rPr lang="en-US"/>
              <a:t>What do you </a:t>
            </a:r>
            <a:r>
              <a:rPr lang="en-US" u="sng"/>
              <a:t>wonder</a:t>
            </a:r>
            <a:r>
              <a:rPr lang="en-US"/>
              <a:t>?</a:t>
            </a:r>
            <a:endParaRPr/>
          </a:p>
        </p:txBody>
      </p:sp>
      <p:sp>
        <p:nvSpPr>
          <p:cNvPr id="136" name="Google Shape;136;p12"/>
          <p:cNvSpPr/>
          <p:nvPr/>
        </p:nvSpPr>
        <p:spPr>
          <a:xfrm rot="-1043">
            <a:off x="332424" y="1006226"/>
            <a:ext cx="1978500" cy="13209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7A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See, Think, Wonder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0525" y="1741325"/>
            <a:ext cx="6000676" cy="337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7d04d9131_1_22"/>
          <p:cNvSpPr txBox="1"/>
          <p:nvPr>
            <p:ph type="ctrTitle"/>
          </p:nvPr>
        </p:nvSpPr>
        <p:spPr>
          <a:xfrm>
            <a:off x="493100" y="2489425"/>
            <a:ext cx="83181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Warm Up #2 Poll: My family hoarded groceries during the pandemic.</a:t>
            </a:r>
            <a:endParaRPr/>
          </a:p>
        </p:txBody>
      </p:sp>
      <p:sp>
        <p:nvSpPr>
          <p:cNvPr id="144" name="Google Shape;144;gf7d04d9131_1_22"/>
          <p:cNvSpPr txBox="1"/>
          <p:nvPr>
            <p:ph idx="1" type="subTitle"/>
          </p:nvPr>
        </p:nvSpPr>
        <p:spPr>
          <a:xfrm>
            <a:off x="80150" y="5421125"/>
            <a:ext cx="9144000" cy="556500"/>
          </a:xfrm>
          <a:prstGeom prst="rect">
            <a:avLst/>
          </a:prstGeom>
          <a:noFill/>
          <a:ln cap="flat" cmpd="sng" w="38100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800"/>
              <a:buNone/>
            </a:pPr>
            <a:r>
              <a:rPr lang="en-US">
                <a:solidFill>
                  <a:schemeClr val="lt2"/>
                </a:solidFill>
                <a:highlight>
                  <a:schemeClr val="dk2"/>
                </a:highlight>
              </a:rPr>
              <a:t>1- Strongly Agree, 2- Agree, 3- Disagree, 4- Strongly Disagree</a:t>
            </a:r>
            <a:endParaRPr>
              <a:solidFill>
                <a:schemeClr val="lt2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7d04d9131_0_21"/>
          <p:cNvSpPr txBox="1"/>
          <p:nvPr>
            <p:ph type="title"/>
          </p:nvPr>
        </p:nvSpPr>
        <p:spPr>
          <a:xfrm>
            <a:off x="722326" y="4406900"/>
            <a:ext cx="82230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Warm Up #3: What is your major takeaway from the article?</a:t>
            </a:r>
            <a:endParaRPr sz="3600"/>
          </a:p>
        </p:txBody>
      </p:sp>
      <p:sp>
        <p:nvSpPr>
          <p:cNvPr id="151" name="Google Shape;151;gf7d04d9131_0_2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000"/>
              <a:buNone/>
            </a:pPr>
            <a:r>
              <a:rPr lang="en-US"/>
              <a:t>The Psychology of Panic-Buying</a:t>
            </a:r>
            <a:endParaRPr/>
          </a:p>
        </p:txBody>
      </p:sp>
      <p:pic>
        <p:nvPicPr>
          <p:cNvPr id="152" name="Google Shape;152;gf7d04d9131_0_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2696" l="0" r="0" t="12704"/>
          <a:stretch/>
        </p:blipFill>
        <p:spPr>
          <a:xfrm>
            <a:off x="2806125" y="1776250"/>
            <a:ext cx="3828225" cy="1914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gf7d04d9131_0_21"/>
          <p:cNvSpPr/>
          <p:nvPr/>
        </p:nvSpPr>
        <p:spPr>
          <a:xfrm rot="-1043">
            <a:off x="392449" y="2431851"/>
            <a:ext cx="1978500" cy="13209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7A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Google Classroom Question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gf7d04d9131_0_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6417" y="1171650"/>
            <a:ext cx="2108908" cy="1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cac61c0d1_0_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g10cac61c0d1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5" y="1330850"/>
            <a:ext cx="6430535" cy="260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0cac61c0d1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050" y="4870088"/>
            <a:ext cx="64960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ctrTitle"/>
          </p:nvPr>
        </p:nvSpPr>
        <p:spPr>
          <a:xfrm>
            <a:off x="104350" y="2130425"/>
            <a:ext cx="8841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Part 2: Discussion Prompts</a:t>
            </a:r>
            <a:endParaRPr/>
          </a:p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highlight>
                  <a:srgbClr val="FFFF00"/>
                </a:highlight>
              </a:rPr>
              <a:t>How can students discuss consumer spending changes since Covid-19 hit?</a:t>
            </a:r>
            <a:endParaRPr sz="4800">
              <a:highlight>
                <a:srgbClr val="FFFF00"/>
              </a:highlight>
            </a:endParaRPr>
          </a:p>
        </p:txBody>
      </p:sp>
      <p:sp>
        <p:nvSpPr>
          <p:cNvPr id="168" name="Google Shape;168;p13"/>
          <p:cNvSpPr txBox="1"/>
          <p:nvPr>
            <p:ph idx="1" type="subTitle"/>
          </p:nvPr>
        </p:nvSpPr>
        <p:spPr>
          <a:xfrm>
            <a:off x="1371600" y="5105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cac61c0d1_0_16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Option #1: Integrate Background Knowledge</a:t>
            </a:r>
            <a:endParaRPr sz="4800"/>
          </a:p>
        </p:txBody>
      </p:sp>
      <p:pic>
        <p:nvPicPr>
          <p:cNvPr id="174" name="Google Shape;174;g10cac61c0d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88" y="2422800"/>
            <a:ext cx="8400225" cy="43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0cac61c0d1_0_16"/>
          <p:cNvSpPr/>
          <p:nvPr/>
        </p:nvSpPr>
        <p:spPr>
          <a:xfrm rot="451144">
            <a:off x="194608" y="1927324"/>
            <a:ext cx="1352631" cy="732875"/>
          </a:xfrm>
          <a:prstGeom prst="wave">
            <a:avLst>
              <a:gd fmla="val 12500" name="adj1"/>
              <a:gd fmla="val 0" name="adj2"/>
            </a:avLst>
          </a:prstGeom>
          <a:solidFill>
            <a:srgbClr val="7A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Student voice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cac61c0d1_0_22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Option #2: Analyze and Discuss Research</a:t>
            </a:r>
            <a:endParaRPr sz="4800"/>
          </a:p>
        </p:txBody>
      </p:sp>
      <p:pic>
        <p:nvPicPr>
          <p:cNvPr id="181" name="Google Shape;181;g10cac61c0d1_0_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975" y="2332175"/>
            <a:ext cx="6121849" cy="35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0cac61c0d1_0_22"/>
          <p:cNvSpPr txBox="1"/>
          <p:nvPr/>
        </p:nvSpPr>
        <p:spPr>
          <a:xfrm>
            <a:off x="2003725" y="5927250"/>
            <a:ext cx="642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https://www.mckinsey.com/business-functions/marketing-and-sales/our-insights/the-great-consumer-shift-ten-charts-that-show-how-us-shopping-behavior-is-changing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cac61c0d1_0_10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Explained</a:t>
            </a:r>
            <a:endParaRPr/>
          </a:p>
        </p:txBody>
      </p:sp>
      <p:sp>
        <p:nvSpPr>
          <p:cNvPr id="189" name="Google Shape;189;g10cac61c0d1_0_1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g10cac61c0d1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75" y="2118850"/>
            <a:ext cx="4760151" cy="3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0cac61c0d1_0_1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0cac61c0d1_0_10"/>
          <p:cNvSpPr txBox="1"/>
          <p:nvPr>
            <p:ph idx="4" type="body"/>
          </p:nvPr>
        </p:nvSpPr>
        <p:spPr>
          <a:xfrm>
            <a:off x="4645025" y="2306575"/>
            <a:ext cx="4041900" cy="39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Post assignment.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Student groups share it.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Type in column 1 as you read.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Fill out 2 and 3 during discussion.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61" name="Google Shape;61;p2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member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7d04d9131_1_7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Group Example</a:t>
            </a:r>
            <a:endParaRPr sz="4800"/>
          </a:p>
        </p:txBody>
      </p:sp>
      <p:sp>
        <p:nvSpPr>
          <p:cNvPr id="198" name="Google Shape;198;gf7d04d9131_1_7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9" name="Google Shape;199;gf7d04d9131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25" y="1931149"/>
            <a:ext cx="7939751" cy="393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>
            <p:ph type="title"/>
          </p:nvPr>
        </p:nvSpPr>
        <p:spPr>
          <a:xfrm>
            <a:off x="722326" y="4406900"/>
            <a:ext cx="81633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Participant Chat (SEL): </a:t>
            </a:r>
            <a:endParaRPr sz="2400"/>
          </a:p>
          <a:p>
            <a:pPr indent="0" lvl="0" marL="0" rt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highlight>
                  <a:srgbClr val="FFFF00"/>
                </a:highlight>
              </a:rPr>
              <a:t>How has Covid-19 changed your spending behavior</a:t>
            </a:r>
            <a:r>
              <a:rPr lang="en-US" sz="2400">
                <a:highlight>
                  <a:srgbClr val="FFFF00"/>
                </a:highlight>
              </a:rPr>
              <a:t>?</a:t>
            </a:r>
            <a:endParaRPr sz="2400">
              <a:highlight>
                <a:srgbClr val="FFFF00"/>
              </a:highlight>
            </a:endParaRPr>
          </a:p>
        </p:txBody>
      </p:sp>
      <p:sp>
        <p:nvSpPr>
          <p:cNvPr id="205" name="Google Shape;205;p1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-64917" l="2033" r="2033" t="-89859"/>
          <a:stretch/>
        </p:blipFill>
        <p:spPr>
          <a:xfrm>
            <a:off x="3177775" y="1490125"/>
            <a:ext cx="3252390" cy="260191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ctrTitle"/>
          </p:nvPr>
        </p:nvSpPr>
        <p:spPr>
          <a:xfrm>
            <a:off x="283275" y="2130425"/>
            <a:ext cx="870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Part 3: Extensions</a:t>
            </a:r>
            <a:endParaRPr/>
          </a:p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highlight>
                  <a:srgbClr val="FFFF00"/>
                </a:highlight>
              </a:rPr>
              <a:t>How can students continue to discuss consumer changes?</a:t>
            </a:r>
            <a:endParaRPr sz="4800">
              <a:highlight>
                <a:srgbClr val="FFFF00"/>
              </a:highlight>
            </a:endParaRPr>
          </a:p>
        </p:txBody>
      </p:sp>
      <p:sp>
        <p:nvSpPr>
          <p:cNvPr id="212" name="Google Shape;212;p18"/>
          <p:cNvSpPr txBox="1"/>
          <p:nvPr>
            <p:ph idx="1" type="subTitle"/>
          </p:nvPr>
        </p:nvSpPr>
        <p:spPr>
          <a:xfrm>
            <a:off x="1371600" y="4378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/>
              <a:t>Online Discussion and Digital Webquests</a:t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 rot="-1043">
            <a:off x="438574" y="4920376"/>
            <a:ext cx="1978500" cy="13209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7A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  Relevance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8"/>
          <p:cNvSpPr/>
          <p:nvPr/>
        </p:nvSpPr>
        <p:spPr>
          <a:xfrm rot="450917">
            <a:off x="5113465" y="516618"/>
            <a:ext cx="1846461" cy="718363"/>
          </a:xfrm>
          <a:prstGeom prst="wave">
            <a:avLst>
              <a:gd fmla="val 12500" name="adj1"/>
              <a:gd fmla="val 0" name="adj2"/>
            </a:avLst>
          </a:prstGeom>
          <a:solidFill>
            <a:srgbClr val="7A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Student choice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Online Discussions</a:t>
            </a:r>
            <a:endParaRPr sz="4800"/>
          </a:p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457200" y="205739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1. Post the assignment online.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2. Select a podcast to listen to.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3. Answer the question with a quote.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4. Pose an open-ended question with a quote.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5. Write the question online and respond twice.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cac61c0d1_0_52"/>
          <p:cNvSpPr txBox="1"/>
          <p:nvPr>
            <p:ph type="title"/>
          </p:nvPr>
        </p:nvSpPr>
        <p:spPr>
          <a:xfrm>
            <a:off x="579500" y="152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Discussion Template</a:t>
            </a:r>
            <a:endParaRPr sz="4800"/>
          </a:p>
        </p:txBody>
      </p:sp>
      <p:pic>
        <p:nvPicPr>
          <p:cNvPr id="227" name="Google Shape;227;g10cac61c0d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99" y="1166525"/>
            <a:ext cx="4021826" cy="483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0cac61c0d1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6325" y="2864972"/>
            <a:ext cx="4505924" cy="1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cac61c0d1_0_63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Podcast Choices</a:t>
            </a:r>
            <a:endParaRPr/>
          </a:p>
        </p:txBody>
      </p:sp>
      <p:pic>
        <p:nvPicPr>
          <p:cNvPr id="235" name="Google Shape;235;g10cac61c0d1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600" y="2006813"/>
            <a:ext cx="5650199" cy="22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0cac61c0d1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550" y="4467927"/>
            <a:ext cx="5541525" cy="18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0cac61c0d1_0_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475" y="2377450"/>
            <a:ext cx="2198200" cy="1462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8c4112569_0_3"/>
          <p:cNvSpPr txBox="1"/>
          <p:nvPr>
            <p:ph type="ctrTitle"/>
          </p:nvPr>
        </p:nvSpPr>
        <p:spPr>
          <a:xfrm>
            <a:off x="588625" y="11376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Example</a:t>
            </a:r>
            <a:r>
              <a:rPr lang="en-US" sz="4800"/>
              <a:t> Online Discussion</a:t>
            </a:r>
            <a:endParaRPr sz="4800"/>
          </a:p>
        </p:txBody>
      </p:sp>
      <p:sp>
        <p:nvSpPr>
          <p:cNvPr id="244" name="Google Shape;244;gf8c4112569_0_3"/>
          <p:cNvSpPr txBox="1"/>
          <p:nvPr/>
        </p:nvSpPr>
        <p:spPr>
          <a:xfrm>
            <a:off x="818550" y="2875000"/>
            <a:ext cx="6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f8c411256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550" y="2809150"/>
            <a:ext cx="6463225" cy="3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cac61c0d1_0_72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M&amp;M Webquest</a:t>
            </a:r>
            <a:endParaRPr/>
          </a:p>
        </p:txBody>
      </p:sp>
      <p:sp>
        <p:nvSpPr>
          <p:cNvPr id="252" name="Google Shape;252;g10cac61c0d1_0_72"/>
          <p:cNvSpPr txBox="1"/>
          <p:nvPr>
            <p:ph idx="4294967295" type="body"/>
          </p:nvPr>
        </p:nvSpPr>
        <p:spPr>
          <a:xfrm>
            <a:off x="457200" y="205739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1. Post an article for students to read about consumer spending changes.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2. Have students write the main idea in 4-5 sentences.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3. Have students create their own Meme with a hashtag as a take-away.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g10cac61c0d1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25" y="4765299"/>
            <a:ext cx="2258400" cy="15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0cac61c0d1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7025" y="4568950"/>
            <a:ext cx="2096750" cy="18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7d04d9131_1_34"/>
          <p:cNvSpPr txBox="1"/>
          <p:nvPr>
            <p:ph type="title"/>
          </p:nvPr>
        </p:nvSpPr>
        <p:spPr>
          <a:xfrm>
            <a:off x="457200" y="1490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261" name="Google Shape;261;gf7d04d9131_1_34"/>
          <p:cNvSpPr txBox="1"/>
          <p:nvPr>
            <p:ph idx="1" type="body"/>
          </p:nvPr>
        </p:nvSpPr>
        <p:spPr>
          <a:xfrm>
            <a:off x="1100600" y="1413538"/>
            <a:ext cx="7278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400"/>
              <a:buNone/>
            </a:pPr>
            <a:r>
              <a:rPr lang="en-US" sz="2800"/>
              <a:t>Strategies for Integrating Consumer Behavior Changes</a:t>
            </a:r>
            <a:endParaRPr sz="2800"/>
          </a:p>
        </p:txBody>
      </p:sp>
      <p:sp>
        <p:nvSpPr>
          <p:cNvPr id="262" name="Google Shape;262;gf7d04d9131_1_34"/>
          <p:cNvSpPr txBox="1"/>
          <p:nvPr>
            <p:ph idx="2" type="body"/>
          </p:nvPr>
        </p:nvSpPr>
        <p:spPr>
          <a:xfrm>
            <a:off x="282600" y="2174900"/>
            <a:ext cx="43623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highlight>
                  <a:schemeClr val="lt1"/>
                </a:highlight>
              </a:rPr>
              <a:t>Warm Ups</a:t>
            </a:r>
            <a:endParaRPr u="sng">
              <a:highlight>
                <a:schemeClr val="lt1"/>
              </a:highlight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Image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Polls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Article + Reflection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Discussion Prompts</a:t>
            </a:r>
            <a:endParaRPr u="sng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Pre-Thinking Brainstorming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Article Analysis Discussion</a:t>
            </a:r>
            <a:endParaRPr/>
          </a:p>
        </p:txBody>
      </p:sp>
      <p:sp>
        <p:nvSpPr>
          <p:cNvPr id="263" name="Google Shape;263;gf7d04d9131_1_34"/>
          <p:cNvSpPr txBox="1"/>
          <p:nvPr>
            <p:ph idx="4" type="body"/>
          </p:nvPr>
        </p:nvSpPr>
        <p:spPr>
          <a:xfrm>
            <a:off x="4644900" y="224770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Extension Activities</a:t>
            </a:r>
            <a:endParaRPr u="sng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Online Discussion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 + 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SEL Ideas</a:t>
            </a:r>
            <a:endParaRPr u="sng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Covid-19 Hobby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Personal Spending Changes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/>
          <p:nvPr>
            <p:ph type="ctrTitle"/>
          </p:nvPr>
        </p:nvSpPr>
        <p:spPr>
          <a:xfrm>
            <a:off x="685800" y="2416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269" name="Google Shape;269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</a:pPr>
            <a:r>
              <a:rPr b="1" lang="en-US" sz="3600">
                <a:highlight>
                  <a:srgbClr val="FFFF00"/>
                </a:highlight>
              </a:rPr>
              <a:t>How can you use these ideas in your classroom?</a:t>
            </a:r>
            <a:endParaRPr b="1" sz="3600">
              <a:highlight>
                <a:srgbClr val="FFFF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</a:pPr>
            <a:r>
              <a:rPr b="1" lang="en-US" sz="3600">
                <a:highlight>
                  <a:schemeClr val="lt1"/>
                </a:highlight>
              </a:rPr>
              <a:t>Chat</a:t>
            </a:r>
            <a:endParaRPr b="1" sz="3600">
              <a:highlight>
                <a:schemeClr val="lt1"/>
              </a:highlight>
            </a:endParaRPr>
          </a:p>
        </p:txBody>
      </p:sp>
      <p:pic>
        <p:nvPicPr>
          <p:cNvPr id="270" name="Google Shape;2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525" y="606425"/>
            <a:ext cx="2870325" cy="20502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b="1" sz="400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b="1" i="0" lang="en-US" sz="1800" u="none" cap="none" strike="noStrike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b="1" i="1" lang="en-US" sz="1600" u="sng" cap="none" strike="noStrike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EconEdLink.org/professional-development/</a:t>
            </a:r>
            <a:endParaRPr b="1" i="1" sz="1600" u="none" cap="none" strike="noStrike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References</a:t>
            </a:r>
            <a:endParaRPr b="1" sz="5500"/>
          </a:p>
        </p:txBody>
      </p:sp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Unsplash Photos</a:t>
            </a:r>
            <a:endParaRPr/>
          </a:p>
          <a:p>
            <a:pPr indent="-279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BBC: The Psychology of Panic Buying</a:t>
            </a:r>
            <a:endParaRPr/>
          </a:p>
          <a:p>
            <a:pPr indent="-279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McKinsey: The Great Consumer Shift</a:t>
            </a:r>
            <a:endParaRPr/>
          </a:p>
          <a:p>
            <a:pPr indent="-279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The Economist: Money Talks</a:t>
            </a:r>
            <a:endParaRPr/>
          </a:p>
          <a:p>
            <a:pPr indent="-279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The Indicator: 5 More Ways Life Has Changed</a:t>
            </a:r>
            <a:endParaRPr/>
          </a:p>
          <a:p>
            <a:pPr indent="-279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McKinsey - Consumer Behaviors Today</a:t>
            </a:r>
            <a:endParaRPr/>
          </a:p>
          <a:p>
            <a:pPr indent="-279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Bloomberg: Consumer Hoarding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b="1" sz="5500"/>
          </a:p>
        </p:txBody>
      </p:sp>
      <p:sp>
        <p:nvSpPr>
          <p:cNvPr id="284" name="Google Shape;284;p26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https://www.councilforeconed.org/resources/local-affiliates/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bird&#10;&#10;Description generated with very high confidence" id="285" name="Google Shape;2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291" name="Google Shape;29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97" name="Google Shape;29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Agenda</a:t>
            </a:r>
            <a:endParaRPr b="1" sz="550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 txBox="1"/>
          <p:nvPr>
            <p:ph idx="4294967295" type="body"/>
          </p:nvPr>
        </p:nvSpPr>
        <p:spPr>
          <a:xfrm>
            <a:off x="457200" y="1966108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★"/>
            </a:pPr>
            <a:r>
              <a:rPr lang="en-US" sz="2500"/>
              <a:t>Consumer Insights: Check In (SEL)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★"/>
            </a:pPr>
            <a:r>
              <a:rPr lang="en-US" sz="2500"/>
              <a:t>Consumer Panic Buying Activities</a:t>
            </a:r>
            <a:endParaRPr sz="2200"/>
          </a:p>
          <a:p>
            <a:pPr indent="-26670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○"/>
            </a:pPr>
            <a:r>
              <a:rPr lang="en-US" sz="2200"/>
              <a:t>Warm Ups</a:t>
            </a:r>
            <a:endParaRPr sz="2200"/>
          </a:p>
          <a:p>
            <a:pPr indent="-26670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○"/>
            </a:pPr>
            <a:r>
              <a:rPr lang="en-US" sz="2200"/>
              <a:t>Class Discussions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Pre-Think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Article Analysis</a:t>
            </a:r>
            <a:endParaRPr sz="2200"/>
          </a:p>
          <a:p>
            <a:pPr indent="-26670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Online Extensions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★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Reflection </a:t>
            </a:r>
            <a:endParaRPr sz="2500"/>
          </a:p>
        </p:txBody>
      </p:sp>
      <p:pic>
        <p:nvPicPr>
          <p:cNvPr id="76" name="Google Shape;7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2650" y="2322575"/>
            <a:ext cx="1910550" cy="19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National Standards</a:t>
            </a:r>
            <a:endParaRPr b="1" sz="5500"/>
          </a:p>
        </p:txBody>
      </p:sp>
      <p:sp>
        <p:nvSpPr>
          <p:cNvPr id="83" name="Google Shape;83;p7"/>
          <p:cNvSpPr txBox="1"/>
          <p:nvPr>
            <p:ph idx="4294967295" type="body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Standard </a:t>
            </a:r>
            <a:r>
              <a:rPr lang="en-US" sz="2500"/>
              <a:t>7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A market exists when buyers and sellers interact. This interaction determines market prices and thereby allocates scarce goods and services.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 Standard 8: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Prices send signals and provide incentives to buyers and sellers. When supply or demand changes, market prices adjust, affecting incentives. 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AP Standards</a:t>
            </a:r>
            <a:endParaRPr b="1" sz="5500"/>
          </a:p>
        </p:txBody>
      </p:sp>
      <p:sp>
        <p:nvSpPr>
          <p:cNvPr id="90" name="Google Shape;90;p8"/>
          <p:cNvSpPr txBox="1"/>
          <p:nvPr>
            <p:ph idx="4294967295" type="body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/>
              <a:t>Mkt-3.B.1</a:t>
            </a:r>
            <a:r>
              <a:rPr lang="en-US" sz="25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: </a:t>
            </a:r>
            <a:endParaRPr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Changes in the determinants of consumer demand can cause the demand curve to shift</a:t>
            </a:r>
            <a:r>
              <a:rPr lang="en-US" sz="24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75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ctrTitle"/>
          </p:nvPr>
        </p:nvSpPr>
        <p:spPr>
          <a:xfrm>
            <a:off x="685800" y="2416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r>
              <a:rPr lang="en-US"/>
              <a:t>Let’s connect! </a:t>
            </a:r>
            <a:br>
              <a:rPr lang="en-US"/>
            </a:br>
            <a:endParaRPr/>
          </a:p>
        </p:txBody>
      </p:sp>
      <p:sp>
        <p:nvSpPr>
          <p:cNvPr id="96" name="Google Shape;96;p5"/>
          <p:cNvSpPr txBox="1"/>
          <p:nvPr>
            <p:ph idx="1" type="subTitle"/>
          </p:nvPr>
        </p:nvSpPr>
        <p:spPr>
          <a:xfrm>
            <a:off x="1371600" y="3886200"/>
            <a:ext cx="6356700" cy="1124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</a:pPr>
            <a:r>
              <a:rPr b="1" lang="en-US" sz="3600"/>
              <a:t>What’s something you bought more of during Covid-19?</a:t>
            </a:r>
            <a:endParaRPr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426" l="0" r="0" t="426"/>
          <a:stretch/>
        </p:blipFill>
        <p:spPr>
          <a:xfrm>
            <a:off x="2772825" y="167375"/>
            <a:ext cx="3800676" cy="25323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5"/>
          <p:cNvSpPr txBox="1"/>
          <p:nvPr/>
        </p:nvSpPr>
        <p:spPr>
          <a:xfrm>
            <a:off x="270125" y="5237300"/>
            <a:ext cx="243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Add your response in the Chat box!</a:t>
            </a:r>
            <a:endParaRPr b="0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Objectives</a:t>
            </a:r>
            <a:endParaRPr b="1" sz="5500"/>
          </a:p>
        </p:txBody>
      </p:sp>
      <p:sp>
        <p:nvSpPr>
          <p:cNvPr id="105" name="Google Shape;105;p6"/>
          <p:cNvSpPr txBox="1"/>
          <p:nvPr>
            <p:ph idx="4294967295" type="body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Participants will: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discover economic terminology associated with consumer behavior.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learn strategies to facilitate student thinking and discussions about consumer buying decisions.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connect with relevant media associated with consumer behavior. 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reflect on the implementation into their own classroom.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t/>
            </a:r>
            <a:endParaRPr sz="275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72a0ffad5_0_17"/>
          <p:cNvSpPr txBox="1"/>
          <p:nvPr>
            <p:ph type="ctrTitle"/>
          </p:nvPr>
        </p:nvSpPr>
        <p:spPr>
          <a:xfrm>
            <a:off x="89450" y="2161750"/>
            <a:ext cx="88557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Part 1: Warm Ups</a:t>
            </a:r>
            <a:endParaRPr/>
          </a:p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highlight>
                  <a:srgbClr val="FFFF00"/>
                </a:highlight>
              </a:rPr>
              <a:t>How can you engage students when introducing consumer behavior?</a:t>
            </a:r>
            <a:endParaRPr sz="4800">
              <a:highlight>
                <a:srgbClr val="FFFF00"/>
              </a:highlight>
            </a:endParaRPr>
          </a:p>
        </p:txBody>
      </p:sp>
      <p:sp>
        <p:nvSpPr>
          <p:cNvPr id="111" name="Google Shape;111;gf72a0ffad5_0_17"/>
          <p:cNvSpPr txBox="1"/>
          <p:nvPr>
            <p:ph idx="1" type="subTitle"/>
          </p:nvPr>
        </p:nvSpPr>
        <p:spPr>
          <a:xfrm>
            <a:off x="1371600" y="4664175"/>
            <a:ext cx="64008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/>
              <a:t>Content Connections and Pre-Thinking Activities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2012-09-11T15:07:18Z</dcterms:created>
  <dc:creator>Marsha Masters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2199100.0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