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8"/>
  </p:notesMasterIdLst>
  <p:sldIdLst>
    <p:sldId id="256" r:id="rId5"/>
    <p:sldId id="261" r:id="rId6"/>
    <p:sldId id="267" r:id="rId7"/>
    <p:sldId id="270" r:id="rId8"/>
    <p:sldId id="630" r:id="rId9"/>
    <p:sldId id="273" r:id="rId10"/>
    <p:sldId id="647" r:id="rId11"/>
    <p:sldId id="631" r:id="rId12"/>
    <p:sldId id="486" r:id="rId13"/>
    <p:sldId id="659" r:id="rId14"/>
    <p:sldId id="308" r:id="rId15"/>
    <p:sldId id="633" r:id="rId16"/>
    <p:sldId id="641" r:id="rId17"/>
    <p:sldId id="645" r:id="rId18"/>
    <p:sldId id="666" r:id="rId19"/>
    <p:sldId id="667" r:id="rId20"/>
    <p:sldId id="637" r:id="rId21"/>
    <p:sldId id="654" r:id="rId22"/>
    <p:sldId id="653" r:id="rId23"/>
    <p:sldId id="638" r:id="rId24"/>
    <p:sldId id="639" r:id="rId25"/>
    <p:sldId id="635" r:id="rId26"/>
    <p:sldId id="668" r:id="rId27"/>
    <p:sldId id="669" r:id="rId28"/>
    <p:sldId id="636" r:id="rId29"/>
    <p:sldId id="665" r:id="rId30"/>
    <p:sldId id="664" r:id="rId31"/>
    <p:sldId id="655" r:id="rId32"/>
    <p:sldId id="656" r:id="rId33"/>
    <p:sldId id="660" r:id="rId34"/>
    <p:sldId id="661" r:id="rId35"/>
    <p:sldId id="663" r:id="rId36"/>
    <p:sldId id="662" r:id="rId37"/>
    <p:sldId id="658" r:id="rId38"/>
    <p:sldId id="670" r:id="rId39"/>
    <p:sldId id="671" r:id="rId40"/>
    <p:sldId id="318" r:id="rId41"/>
    <p:sldId id="320" r:id="rId42"/>
    <p:sldId id="321" r:id="rId43"/>
    <p:sldId id="309" r:id="rId44"/>
    <p:sldId id="338" r:id="rId45"/>
    <p:sldId id="312" r:id="rId46"/>
    <p:sldId id="316" r:id="rId47"/>
    <p:sldId id="644" r:id="rId48"/>
    <p:sldId id="642" r:id="rId49"/>
    <p:sldId id="643" r:id="rId50"/>
    <p:sldId id="632" r:id="rId51"/>
    <p:sldId id="648" r:id="rId52"/>
    <p:sldId id="657" r:id="rId53"/>
    <p:sldId id="534" r:id="rId54"/>
    <p:sldId id="651" r:id="rId55"/>
    <p:sldId id="266" r:id="rId56"/>
    <p:sldId id="269" r:id="rId57"/>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1pPr>
    <a:lvl2pPr marL="4572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2pPr>
    <a:lvl3pPr marL="9144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3pPr>
    <a:lvl4pPr marL="13716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4pPr>
    <a:lvl5pPr marL="1828800" algn="l" rtl="0" fontAlgn="base">
      <a:spcBef>
        <a:spcPct val="0"/>
      </a:spcBef>
      <a:spcAft>
        <a:spcPct val="0"/>
      </a:spcAft>
      <a:defRPr kern="1200">
        <a:solidFill>
          <a:schemeClr val="tx1"/>
        </a:solidFill>
        <a:latin typeface="Arial" pitchFamily="-108" charset="0"/>
        <a:ea typeface="ＭＳ Ｐゴシック" pitchFamily="-108" charset="-128"/>
        <a:cs typeface="ＭＳ Ｐゴシック" pitchFamily="-108" charset="-128"/>
      </a:defRPr>
    </a:lvl5pPr>
    <a:lvl6pPr marL="22860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6pPr>
    <a:lvl7pPr marL="27432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7pPr>
    <a:lvl8pPr marL="32004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8pPr>
    <a:lvl9pPr marL="3657600" algn="l" defTabSz="457200" rtl="0" eaLnBrk="1" latinLnBrk="0" hangingPunct="1">
      <a:defRPr kern="1200">
        <a:solidFill>
          <a:schemeClr val="tx1"/>
        </a:solidFill>
        <a:latin typeface="Arial" pitchFamily="-108" charset="0"/>
        <a:ea typeface="ＭＳ Ｐゴシック" pitchFamily="-108" charset="-128"/>
        <a:cs typeface="ＭＳ Ｐゴシック" pitchFamily="-108"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080"/>
    <a:srgbClr val="009900"/>
    <a:srgbClr val="813767"/>
    <a:srgbClr val="7A9900"/>
    <a:srgbClr val="005CB8"/>
    <a:srgbClr val="C7C6F8"/>
    <a:srgbClr val="7E6000"/>
    <a:srgbClr val="8BA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82" d="100"/>
          <a:sy n="82" d="100"/>
        </p:scale>
        <p:origin x="1474" y="5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ea typeface="+mn-ea"/>
                <a:cs typeface="+mn-cs"/>
              </a:defRPr>
            </a:lvl1pPr>
          </a:lstStyle>
          <a:p>
            <a:pPr>
              <a:defRPr/>
            </a:pPr>
            <a:fld id="{C7AA5DFF-1E16-7F4C-8980-AB1611AD8891}" type="datetime1">
              <a:rPr lang="en-US"/>
              <a:pPr>
                <a:defRPr/>
              </a:pPr>
              <a:t>1/23/2022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ea typeface="+mn-ea"/>
                <a:cs typeface="+mn-cs"/>
              </a:defRPr>
            </a:lvl1pPr>
          </a:lstStyle>
          <a:p>
            <a:pPr>
              <a:defRPr/>
            </a:pPr>
            <a:fld id="{D483F68B-FDA9-C243-94A1-26FE62BE8226}" type="slidenum">
              <a:rPr lang="en-US"/>
              <a:pPr>
                <a:defRPr/>
              </a:pPr>
              <a:t>‹#›</a:t>
            </a:fld>
            <a:endParaRPr lang="en-US" dirty="0"/>
          </a:p>
        </p:txBody>
      </p:sp>
    </p:spTree>
    <p:extLst>
      <p:ext uri="{BB962C8B-B14F-4D97-AF65-F5344CB8AC3E}">
        <p14:creationId xmlns:p14="http://schemas.microsoft.com/office/powerpoint/2010/main" val="4039772401"/>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ＭＳ Ｐゴシック" pitchFamily="-108" charset="-128"/>
        <a:cs typeface="ＭＳ Ｐゴシック" pitchFamily="-108" charset="-128"/>
      </a:defRPr>
    </a:lvl1pPr>
    <a:lvl2pPr marL="457200" algn="l" defTabSz="457200" rtl="0" fontAlgn="base">
      <a:spcBef>
        <a:spcPct val="30000"/>
      </a:spcBef>
      <a:spcAft>
        <a:spcPct val="0"/>
      </a:spcAft>
      <a:defRPr sz="1200" kern="1200">
        <a:solidFill>
          <a:schemeClr val="tx1"/>
        </a:solidFill>
        <a:latin typeface="+mn-lt"/>
        <a:ea typeface="ＭＳ Ｐゴシック" pitchFamily="-108" charset="-128"/>
        <a:cs typeface="+mn-cs"/>
      </a:defRPr>
    </a:lvl2pPr>
    <a:lvl3pPr marL="914400" algn="l" defTabSz="457200" rtl="0" fontAlgn="base">
      <a:spcBef>
        <a:spcPct val="30000"/>
      </a:spcBef>
      <a:spcAft>
        <a:spcPct val="0"/>
      </a:spcAft>
      <a:defRPr sz="1200" kern="1200">
        <a:solidFill>
          <a:schemeClr val="tx1"/>
        </a:solidFill>
        <a:latin typeface="+mn-lt"/>
        <a:ea typeface="ＭＳ Ｐゴシック" pitchFamily="-108" charset="-128"/>
        <a:cs typeface="+mn-cs"/>
      </a:defRPr>
    </a:lvl3pPr>
    <a:lvl4pPr marL="1371600" algn="l" defTabSz="457200" rtl="0" fontAlgn="base">
      <a:spcBef>
        <a:spcPct val="30000"/>
      </a:spcBef>
      <a:spcAft>
        <a:spcPct val="0"/>
      </a:spcAft>
      <a:defRPr sz="1200" kern="1200">
        <a:solidFill>
          <a:schemeClr val="tx1"/>
        </a:solidFill>
        <a:latin typeface="+mn-lt"/>
        <a:ea typeface="ＭＳ Ｐゴシック" pitchFamily="-108" charset="-128"/>
        <a:cs typeface="+mn-cs"/>
      </a:defRPr>
    </a:lvl4pPr>
    <a:lvl5pPr marL="1828800" algn="l" defTabSz="457200" rtl="0" fontAlgn="base">
      <a:spcBef>
        <a:spcPct val="30000"/>
      </a:spcBef>
      <a:spcAft>
        <a:spcPct val="0"/>
      </a:spcAft>
      <a:defRPr sz="1200" kern="1200">
        <a:solidFill>
          <a:schemeClr val="tx1"/>
        </a:solidFill>
        <a:latin typeface="+mn-lt"/>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1</a:t>
            </a:fld>
            <a:endParaRPr lang="en-US" dirty="0"/>
          </a:p>
        </p:txBody>
      </p:sp>
    </p:spTree>
    <p:extLst>
      <p:ext uri="{BB962C8B-B14F-4D97-AF65-F5344CB8AC3E}">
        <p14:creationId xmlns:p14="http://schemas.microsoft.com/office/powerpoint/2010/main" val="4443675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solidFill>
                  <a:prstClr val="black"/>
                </a:solidFill>
              </a:rPr>
              <a:pPr/>
              <a:t>40</a:t>
            </a:fld>
            <a:endParaRPr lang="en-US" dirty="0">
              <a:solidFill>
                <a:prstClr val="black"/>
              </a:solidFill>
            </a:endParaRPr>
          </a:p>
        </p:txBody>
      </p:sp>
    </p:spTree>
    <p:extLst>
      <p:ext uri="{BB962C8B-B14F-4D97-AF65-F5344CB8AC3E}">
        <p14:creationId xmlns:p14="http://schemas.microsoft.com/office/powerpoint/2010/main" val="2055968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solidFill>
                  <a:prstClr val="black"/>
                </a:solidFill>
              </a:rPr>
              <a:pPr/>
              <a:t>41</a:t>
            </a:fld>
            <a:endParaRPr lang="en-US" dirty="0">
              <a:solidFill>
                <a:prstClr val="black"/>
              </a:solidFill>
            </a:endParaRPr>
          </a:p>
        </p:txBody>
      </p:sp>
    </p:spTree>
    <p:extLst>
      <p:ext uri="{BB962C8B-B14F-4D97-AF65-F5344CB8AC3E}">
        <p14:creationId xmlns:p14="http://schemas.microsoft.com/office/powerpoint/2010/main" val="995129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46DEE2-B78B-483C-A15E-6A152C6ED5AC}" type="slidenum">
              <a:rPr lang="en-US" smtClean="0">
                <a:solidFill>
                  <a:prstClr val="black"/>
                </a:solidFill>
              </a:rPr>
              <a:pPr/>
              <a:t>43</a:t>
            </a:fld>
            <a:endParaRPr lang="en-US" dirty="0">
              <a:solidFill>
                <a:prstClr val="black"/>
              </a:solidFill>
            </a:endParaRPr>
          </a:p>
        </p:txBody>
      </p:sp>
    </p:spTree>
    <p:extLst>
      <p:ext uri="{BB962C8B-B14F-4D97-AF65-F5344CB8AC3E}">
        <p14:creationId xmlns:p14="http://schemas.microsoft.com/office/powerpoint/2010/main" val="31099967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g908ad0badc_0_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g908ad0badc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6432975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52</a:t>
            </a:fld>
            <a:endParaRPr lang="en-US" dirty="0"/>
          </a:p>
        </p:txBody>
      </p:sp>
    </p:spTree>
    <p:extLst>
      <p:ext uri="{BB962C8B-B14F-4D97-AF65-F5344CB8AC3E}">
        <p14:creationId xmlns:p14="http://schemas.microsoft.com/office/powerpoint/2010/main" val="35737835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2</a:t>
            </a:fld>
            <a:endParaRPr lang="en-US" dirty="0"/>
          </a:p>
        </p:txBody>
      </p:sp>
    </p:spTree>
    <p:extLst>
      <p:ext uri="{BB962C8B-B14F-4D97-AF65-F5344CB8AC3E}">
        <p14:creationId xmlns:p14="http://schemas.microsoft.com/office/powerpoint/2010/main" val="3779805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3</a:t>
            </a:fld>
            <a:endParaRPr lang="en-US" dirty="0"/>
          </a:p>
        </p:txBody>
      </p:sp>
    </p:spTree>
    <p:extLst>
      <p:ext uri="{BB962C8B-B14F-4D97-AF65-F5344CB8AC3E}">
        <p14:creationId xmlns:p14="http://schemas.microsoft.com/office/powerpoint/2010/main" val="3793335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4</a:t>
            </a:fld>
            <a:endParaRPr lang="en-US" dirty="0"/>
          </a:p>
        </p:txBody>
      </p:sp>
    </p:spTree>
    <p:extLst>
      <p:ext uri="{BB962C8B-B14F-4D97-AF65-F5344CB8AC3E}">
        <p14:creationId xmlns:p14="http://schemas.microsoft.com/office/powerpoint/2010/main" val="200991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5</a:t>
            </a:fld>
            <a:endParaRPr lang="en-US" dirty="0"/>
          </a:p>
        </p:txBody>
      </p:sp>
    </p:spTree>
    <p:extLst>
      <p:ext uri="{BB962C8B-B14F-4D97-AF65-F5344CB8AC3E}">
        <p14:creationId xmlns:p14="http://schemas.microsoft.com/office/powerpoint/2010/main" val="34958151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pPr>
              <a:defRPr/>
            </a:pPr>
            <a:fld id="{D483F68B-FDA9-C243-94A1-26FE62BE8226}" type="slidenum">
              <a:rPr lang="en-US"/>
              <a:pPr>
                <a:defRPr/>
              </a:pPr>
              <a:t>6</a:t>
            </a:fld>
            <a:endParaRPr lang="en-US" dirty="0"/>
          </a:p>
        </p:txBody>
      </p:sp>
    </p:spTree>
    <p:extLst>
      <p:ext uri="{BB962C8B-B14F-4D97-AF65-F5344CB8AC3E}">
        <p14:creationId xmlns:p14="http://schemas.microsoft.com/office/powerpoint/2010/main" val="2896500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3976015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t>38</a:t>
            </a:fld>
            <a:endParaRPr lang="en-US" dirty="0"/>
          </a:p>
        </p:txBody>
      </p:sp>
    </p:spTree>
    <p:extLst>
      <p:ext uri="{BB962C8B-B14F-4D97-AF65-F5344CB8AC3E}">
        <p14:creationId xmlns:p14="http://schemas.microsoft.com/office/powerpoint/2010/main" val="1699473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66D973-A7C7-4618-8397-A662CECF11D2}" type="slidenum">
              <a:rPr lang="en-US" smtClean="0"/>
              <a:t>39</a:t>
            </a:fld>
            <a:endParaRPr lang="en-US" dirty="0"/>
          </a:p>
        </p:txBody>
      </p:sp>
    </p:spTree>
    <p:extLst>
      <p:ext uri="{BB962C8B-B14F-4D97-AF65-F5344CB8AC3E}">
        <p14:creationId xmlns:p14="http://schemas.microsoft.com/office/powerpoint/2010/main" val="3648300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600" b="1" i="0">
                <a:solidFill>
                  <a:srgbClr val="005CB8"/>
                </a:solidFill>
                <a:effectLst>
                  <a:outerShdw blurRad="50800" dist="50800" dir="5400000" algn="ctr" rotWithShape="0">
                    <a:srgbClr val="000000">
                      <a:alpha val="0"/>
                    </a:srgbClr>
                  </a:outerShdw>
                </a:effectLst>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cSld>
  <p:clrMapOvr>
    <a:masterClrMapping/>
  </p:clrMapOvr>
  <p:transition spd="slow"/>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a:t>Click to edit Master title style</a:t>
            </a:r>
          </a:p>
        </p:txBody>
      </p:sp>
      <p:sp>
        <p:nvSpPr>
          <p:cNvPr id="3" name="Content Placeholder 2"/>
          <p:cNvSpPr>
            <a:spLocks noGrp="1"/>
          </p:cNvSpPr>
          <p:nvPr>
            <p:ph idx="1"/>
          </p:nvPr>
        </p:nvSpPr>
        <p:spPr>
          <a:xfrm>
            <a:off x="457200" y="2377440"/>
            <a:ext cx="8229600" cy="3779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106984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cene3d>
              <a:camera prst="orthographicFront">
                <a:rot lat="0" lon="0" rev="0"/>
              </a:camera>
              <a:lightRig rig="threePt" dir="t"/>
            </a:scene3d>
            <a:sp3d>
              <a:bevelT w="0"/>
            </a:sp3d>
          </a:bodyPr>
          <a:lstStyle/>
          <a:p>
            <a:pPr lvl="0"/>
            <a:r>
              <a:rPr lang="en-US"/>
              <a:t>Click to edit Master title style</a:t>
            </a:r>
          </a:p>
        </p:txBody>
      </p:sp>
      <p:sp>
        <p:nvSpPr>
          <p:cNvPr id="1027" name="Text Placeholder 2"/>
          <p:cNvSpPr>
            <a:spLocks noGrp="1"/>
          </p:cNvSpPr>
          <p:nvPr>
            <p:ph type="body" idx="1"/>
          </p:nvPr>
        </p:nvSpPr>
        <p:spPr bwMode="auto">
          <a:xfrm>
            <a:off x="228600" y="2055038"/>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txStyles>
    <p:titleStyle>
      <a:lvl1pPr algn="ctr" rtl="0" fontAlgn="base">
        <a:lnSpc>
          <a:spcPts val="5700"/>
        </a:lnSpc>
        <a:spcBef>
          <a:spcPct val="0"/>
        </a:spcBef>
        <a:spcAft>
          <a:spcPct val="0"/>
        </a:spcAft>
        <a:defRPr sz="6600" b="1" i="0" kern="1200">
          <a:solidFill>
            <a:srgbClr val="005CB8"/>
          </a:solidFill>
          <a:effectLst>
            <a:glow>
              <a:schemeClr val="accent1">
                <a:alpha val="0"/>
              </a:scheme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pitchFamily="-108" charset="-128"/>
          <a:cs typeface="Calibri" panose="020F0502020204030204" pitchFamily="34" charset="0"/>
        </a:defRPr>
      </a:lvl1pPr>
      <a:lvl2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2pPr>
      <a:lvl3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3pPr>
      <a:lvl4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4pPr>
      <a:lvl5pPr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5pPr>
      <a:lvl6pPr marL="4572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6pPr>
      <a:lvl7pPr marL="9144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7pPr>
      <a:lvl8pPr marL="13716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8pPr>
      <a:lvl9pPr marL="1828800" algn="ctr" rtl="0" fontAlgn="base">
        <a:spcBef>
          <a:spcPct val="0"/>
        </a:spcBef>
        <a:spcAft>
          <a:spcPct val="0"/>
        </a:spcAft>
        <a:defRPr sz="4400">
          <a:solidFill>
            <a:schemeClr val="tx1"/>
          </a:solidFill>
          <a:latin typeface="Calibri" pitchFamily="-108" charset="0"/>
          <a:ea typeface="ＭＳ Ｐゴシック" pitchFamily="-108" charset="-128"/>
          <a:cs typeface="ＭＳ Ｐゴシック" pitchFamily="-108" charset="-128"/>
        </a:defRPr>
      </a:lvl9pPr>
    </p:titleStyle>
    <p:bodyStyle>
      <a:lvl1pPr marL="342900" indent="-3429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1pPr>
      <a:lvl2pPr marL="742950" indent="-28575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2pPr>
      <a:lvl3pPr marL="11430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3pPr>
      <a:lvl4pPr marL="16002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4pPr>
      <a:lvl5pPr marL="2057400" indent="-228600" algn="l" rtl="0" fontAlgn="base">
        <a:spcBef>
          <a:spcPts val="0"/>
        </a:spcBef>
        <a:spcAft>
          <a:spcPts val="1800"/>
        </a:spcAft>
        <a:buFont typeface="Arial" pitchFamily="-108" charset="0"/>
        <a:buChar char="»"/>
        <a:defRPr sz="2800" b="0" i="0" kern="1200">
          <a:solidFill>
            <a:schemeClr val="tx1"/>
          </a:solidFill>
          <a:latin typeface="Calibri Light" panose="020F0302020204030204" pitchFamily="34" charset="0"/>
          <a:ea typeface="ＭＳ Ｐゴシック" pitchFamily="-108" charset="-128"/>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xml.rels><?xml version="1.0" encoding="UTF-8" standalone="yes"?>
<Relationships xmlns="http://schemas.openxmlformats.org/package/2006/relationships"><Relationship Id="rId3" Type="http://schemas.openxmlformats.org/officeDocument/2006/relationships/hyperlink" Target="https://econedlink.org/membership/"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econedlink.org/professional-development/professional-development-upcoming/?view-by=dayGridMonth&amp;currentStart=2020-Mar-1&amp;activeStart=2020-Mar-1&amp;activeEnd=2020-Apr-11"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pcsb.org/site/handlers/filedownload.ashx?moduleinstanceid=65548&amp;dataid=114704&amp;FileName=8-RTT-Cleo-Discussion.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6.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hyperlink" Target="http://www.econedlink.org/professional-development"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55.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67.wmf"/><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hyperlink" Target="https://stacker.com/stories/3825/notable-companies-founded-black-entrepreneurs" TargetMode="External"/><Relationship Id="rId1" Type="http://schemas.openxmlformats.org/officeDocument/2006/relationships/slideLayout" Target="../slideLayouts/slideLayout2.xml"/><Relationship Id="rId4" Type="http://schemas.openxmlformats.org/officeDocument/2006/relationships/image" Target="../media/image75.png"/></Relationships>
</file>

<file path=ppt/slides/_rels/slide4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83.jpeg"/><Relationship Id="rId3" Type="http://schemas.openxmlformats.org/officeDocument/2006/relationships/image" Target="../media/image78.jpeg"/><Relationship Id="rId7" Type="http://schemas.openxmlformats.org/officeDocument/2006/relationships/image" Target="../media/image82.png"/><Relationship Id="rId2" Type="http://schemas.openxmlformats.org/officeDocument/2006/relationships/image" Target="../media/image77.jpeg"/><Relationship Id="rId1" Type="http://schemas.openxmlformats.org/officeDocument/2006/relationships/slideLayout" Target="../slideLayouts/slideLayout2.xml"/><Relationship Id="rId6" Type="http://schemas.openxmlformats.org/officeDocument/2006/relationships/image" Target="../media/image81.jpeg"/><Relationship Id="rId5" Type="http://schemas.openxmlformats.org/officeDocument/2006/relationships/image" Target="../media/image80.jpeg"/><Relationship Id="rId4" Type="http://schemas.openxmlformats.org/officeDocument/2006/relationships/image" Target="../media/image79.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2.xml"/><Relationship Id="rId6" Type="http://schemas.openxmlformats.org/officeDocument/2006/relationships/image" Target="../media/image88.jpeg"/><Relationship Id="rId5" Type="http://schemas.openxmlformats.org/officeDocument/2006/relationships/image" Target="../media/image87.png"/><Relationship Id="rId4" Type="http://schemas.openxmlformats.org/officeDocument/2006/relationships/image" Target="../media/image86.jpeg"/></Relationships>
</file>

<file path=ppt/slides/_rels/slide52.xml.rels><?xml version="1.0" encoding="UTF-8" standalone="yes"?>
<Relationships xmlns="http://schemas.openxmlformats.org/package/2006/relationships"><Relationship Id="rId3" Type="http://schemas.openxmlformats.org/officeDocument/2006/relationships/hyperlink" Target="https://www.councilforeconed.org/resources/local-affiliates/"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89.png"/></Relationships>
</file>

<file path=ppt/slides/_rels/slide53.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jpeg"/><Relationship Id="rId1" Type="http://schemas.openxmlformats.org/officeDocument/2006/relationships/slideLayout" Target="../slideLayouts/slideLayout1.xml"/><Relationship Id="rId6" Type="http://schemas.openxmlformats.org/officeDocument/2006/relationships/image" Target="../media/image94.jpg"/><Relationship Id="rId5" Type="http://schemas.openxmlformats.org/officeDocument/2006/relationships/image" Target="../media/image93.jpg"/><Relationship Id="rId4" Type="http://schemas.openxmlformats.org/officeDocument/2006/relationships/image" Target="../media/image92.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www.councilforeconed.org/wp-content/uploads/2012/03/voluntary-national-content-standards-2010.pdf" TargetMode="Externa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79107" y="1100612"/>
            <a:ext cx="7772400" cy="1866122"/>
          </a:xfrm>
        </p:spPr>
        <p:txBody>
          <a:bodyPr rtlCol="0">
            <a:normAutofit fontScale="90000"/>
            <a:scene3d>
              <a:camera prst="orthographicFront"/>
              <a:lightRig rig="glow" dir="tl">
                <a:rot lat="0" lon="0" rev="5400000"/>
              </a:lightRig>
            </a:scene3d>
            <a:sp3d>
              <a:bevelT w="0" h="0"/>
              <a:contourClr>
                <a:schemeClr val="accent6">
                  <a:shade val="73000"/>
                </a:schemeClr>
              </a:contourClr>
            </a:sp3d>
          </a:bodyPr>
          <a:lstStyle/>
          <a:p>
            <a:pPr fontAlgn="auto">
              <a:lnSpc>
                <a:spcPct val="100000"/>
              </a:lnSpc>
              <a:spcAft>
                <a:spcPts val="0"/>
              </a:spcAft>
              <a:defRPr/>
            </a:pPr>
            <a:r>
              <a:rPr lang="en-US" sz="3600" i="1" dirty="0">
                <a:solidFill>
                  <a:srgbClr val="C0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rPr>
              <a:t>Black History Month: Children’s </a:t>
            </a:r>
            <a:r>
              <a:rPr lang="en-US" sz="3600" i="1" dirty="0">
                <a:solidFill>
                  <a:srgbClr val="C00000"/>
                </a:solidFill>
                <a:effectLst>
                  <a:outerShdw blurRad="38100" dist="38100" dir="2700000" algn="tl">
                    <a:srgbClr val="000000">
                      <a:alpha val="43137"/>
                    </a:srgbClr>
                  </a:outerShdw>
                </a:effectLst>
                <a:ea typeface="Calibri" panose="020F0502020204030204" pitchFamily="34" charset="0"/>
              </a:rPr>
              <a:t>Chapter Books Featuring Young Entrepreneurs </a:t>
            </a:r>
            <a:br>
              <a:rPr lang="en-US" sz="1100" b="0" i="0" dirty="0">
                <a:solidFill>
                  <a:srgbClr val="000000"/>
                </a:solidFill>
                <a:effectLst/>
                <a:latin typeface="effra"/>
              </a:rPr>
            </a:br>
            <a:br>
              <a:rPr lang="en-US" sz="4400" dirty="0">
                <a:solidFill>
                  <a:schemeClr val="tx2">
                    <a:lumMod val="75000"/>
                  </a:schemeClr>
                </a:solidFill>
              </a:rPr>
            </a:br>
            <a:endParaRPr lang="en-US" sz="2200" dirty="0">
              <a:ln w="11430"/>
              <a:solidFill>
                <a:schemeClr val="tx2">
                  <a:lumMod val="75000"/>
                </a:schemeClr>
              </a:solidFill>
              <a:effectLst>
                <a:outerShdw blurRad="80000" dist="40000" dir="5040000" algn="tl">
                  <a:srgbClr val="000000">
                    <a:alpha val="0"/>
                  </a:srgbClr>
                </a:outerShdw>
              </a:effectLst>
              <a:ea typeface="+mj-ea"/>
              <a:cs typeface="Calibri"/>
            </a:endParaRPr>
          </a:p>
        </p:txBody>
      </p:sp>
      <p:sp>
        <p:nvSpPr>
          <p:cNvPr id="3" name="TextBox 2">
            <a:extLst>
              <a:ext uri="{FF2B5EF4-FFF2-40B4-BE49-F238E27FC236}">
                <a16:creationId xmlns:a16="http://schemas.microsoft.com/office/drawing/2014/main" id="{377EA442-E75E-4319-8274-0CB144582B90}"/>
              </a:ext>
            </a:extLst>
          </p:cNvPr>
          <p:cNvSpPr txBox="1"/>
          <p:nvPr/>
        </p:nvSpPr>
        <p:spPr>
          <a:xfrm>
            <a:off x="2043404" y="5617029"/>
            <a:ext cx="5477069" cy="923330"/>
          </a:xfrm>
          <a:prstGeom prst="rect">
            <a:avLst/>
          </a:prstGeom>
          <a:noFill/>
        </p:spPr>
        <p:txBody>
          <a:bodyPr wrap="square" rtlCol="0">
            <a:spAutoFit/>
          </a:bodyPr>
          <a:lstStyle/>
          <a:p>
            <a:pPr algn="ctr"/>
            <a:r>
              <a:rPr lang="en-US" dirty="0"/>
              <a:t>Lynne Farrell Stover</a:t>
            </a:r>
          </a:p>
          <a:p>
            <a:pPr algn="ctr"/>
            <a:r>
              <a:rPr lang="en-US" dirty="0"/>
              <a:t>JMU Center for Economic Education</a:t>
            </a:r>
          </a:p>
          <a:p>
            <a:pPr algn="ctr"/>
            <a:r>
              <a:rPr lang="en-US" dirty="0"/>
              <a:t>stoverlf@jmu.edu</a:t>
            </a:r>
          </a:p>
        </p:txBody>
      </p:sp>
      <p:pic>
        <p:nvPicPr>
          <p:cNvPr id="1026" name="Picture 2">
            <a:extLst>
              <a:ext uri="{FF2B5EF4-FFF2-40B4-BE49-F238E27FC236}">
                <a16:creationId xmlns:a16="http://schemas.microsoft.com/office/drawing/2014/main" id="{9782AFFA-19D0-4689-B285-0559D15EBFF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255414">
            <a:off x="587956" y="2255465"/>
            <a:ext cx="1548027" cy="2104811"/>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The Toothpaste Millionaire">
            <a:extLst>
              <a:ext uri="{FF2B5EF4-FFF2-40B4-BE49-F238E27FC236}">
                <a16:creationId xmlns:a16="http://schemas.microsoft.com/office/drawing/2014/main" id="{B9DBA962-0F1C-47FB-B801-71615A910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14219" y="2367544"/>
            <a:ext cx="1810017" cy="266409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Cleo Edison Oliver, Playground Millionaire">
            <a:extLst>
              <a:ext uri="{FF2B5EF4-FFF2-40B4-BE49-F238E27FC236}">
                <a16:creationId xmlns:a16="http://schemas.microsoft.com/office/drawing/2014/main" id="{585462E4-845E-4232-819F-EF3DF2AC92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70548" y="2096953"/>
            <a:ext cx="1394344" cy="2025970"/>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1032" name="Picture 8" descr="J. D. and the Great Barber Battle">
            <a:extLst>
              <a:ext uri="{FF2B5EF4-FFF2-40B4-BE49-F238E27FC236}">
                <a16:creationId xmlns:a16="http://schemas.microsoft.com/office/drawing/2014/main" id="{D435C047-EDB3-40ED-9E42-1BB54F8C49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15838">
            <a:off x="7188867" y="4135533"/>
            <a:ext cx="1394345" cy="2107010"/>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EECC53F7-D26F-4541-8B05-4556A737939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81635" y="4468803"/>
            <a:ext cx="1293944" cy="18661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lumMod val="75000"/>
          </a:schemeClr>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96D91FF-9D38-4F39-84A2-3C787A3BBB93}"/>
              </a:ext>
            </a:extLst>
          </p:cNvPr>
          <p:cNvPicPr>
            <a:picLocks noChangeAspect="1"/>
          </p:cNvPicPr>
          <p:nvPr/>
        </p:nvPicPr>
        <p:blipFill>
          <a:blip r:embed="rId2"/>
          <a:stretch>
            <a:fillRect/>
          </a:stretch>
        </p:blipFill>
        <p:spPr>
          <a:xfrm>
            <a:off x="583312" y="298578"/>
            <a:ext cx="8203146" cy="6120883"/>
          </a:xfrm>
          <a:prstGeom prst="rect">
            <a:avLst/>
          </a:prstGeom>
          <a:ln w="19050">
            <a:solidFill>
              <a:srgbClr val="C00000"/>
            </a:solidFill>
          </a:ln>
        </p:spPr>
      </p:pic>
    </p:spTree>
    <p:extLst>
      <p:ext uri="{BB962C8B-B14F-4D97-AF65-F5344CB8AC3E}">
        <p14:creationId xmlns:p14="http://schemas.microsoft.com/office/powerpoint/2010/main" val="2298244356"/>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8568" y="420809"/>
            <a:ext cx="4672110" cy="57849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535842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31F4E-FA96-4EDD-9B1D-F36DB26C7B5C}"/>
              </a:ext>
            </a:extLst>
          </p:cNvPr>
          <p:cNvSpPr>
            <a:spLocks noGrp="1"/>
          </p:cNvSpPr>
          <p:nvPr>
            <p:ph type="title"/>
          </p:nvPr>
        </p:nvSpPr>
        <p:spPr>
          <a:xfrm>
            <a:off x="391885" y="701040"/>
            <a:ext cx="8229600" cy="1143000"/>
          </a:xfrm>
        </p:spPr>
        <p:txBody>
          <a:bodyPr/>
          <a:lstStyle/>
          <a:p>
            <a:r>
              <a:rPr lang="en-US" sz="4000" i="1" dirty="0">
                <a:effectLst>
                  <a:glow>
                    <a:schemeClr val="accent1">
                      <a:alpha val="0"/>
                    </a:schemeClr>
                  </a:glow>
                  <a:outerShdw blurRad="38100" dist="38100" dir="2700000" algn="tl">
                    <a:srgbClr val="000000">
                      <a:alpha val="43137"/>
                    </a:srgbClr>
                  </a:outerShdw>
                  <a:reflection stA="0" endPos="65000" dist="50800" dir="5400000" sy="-100000" algn="bl" rotWithShape="0"/>
                </a:effectLst>
              </a:rPr>
              <a:t>The Toothpaste Millionaire </a:t>
            </a:r>
          </a:p>
        </p:txBody>
      </p:sp>
      <p:sp>
        <p:nvSpPr>
          <p:cNvPr id="3" name="Content Placeholder 2">
            <a:extLst>
              <a:ext uri="{FF2B5EF4-FFF2-40B4-BE49-F238E27FC236}">
                <a16:creationId xmlns:a16="http://schemas.microsoft.com/office/drawing/2014/main" id="{3E655EB8-9DFB-4C2A-B2DB-8CB9FDA201A5}"/>
              </a:ext>
            </a:extLst>
          </p:cNvPr>
          <p:cNvSpPr>
            <a:spLocks noGrp="1"/>
          </p:cNvSpPr>
          <p:nvPr>
            <p:ph idx="1"/>
          </p:nvPr>
        </p:nvSpPr>
        <p:spPr>
          <a:xfrm>
            <a:off x="4524474" y="2433424"/>
            <a:ext cx="3778896" cy="2222552"/>
          </a:xfrm>
          <a:ln w="12700">
            <a:solidFill>
              <a:srgbClr val="004080"/>
            </a:solidFill>
          </a:ln>
        </p:spPr>
        <p:txBody>
          <a:bodyPr/>
          <a:lstStyle/>
          <a:p>
            <a:pPr algn="l"/>
            <a:r>
              <a:rPr lang="en-US" sz="2000" b="1" i="0" dirty="0">
                <a:solidFill>
                  <a:srgbClr val="333333"/>
                </a:solidFill>
                <a:effectLst/>
                <a:latin typeface="+mn-lt"/>
              </a:rPr>
              <a:t>Publisher:</a:t>
            </a:r>
            <a:r>
              <a:rPr lang="en-US" sz="2000" b="0" i="0" dirty="0">
                <a:solidFill>
                  <a:srgbClr val="333333"/>
                </a:solidFill>
                <a:effectLst/>
                <a:latin typeface="+mn-lt"/>
              </a:rPr>
              <a:t> Houghton Mifflin</a:t>
            </a:r>
          </a:p>
          <a:p>
            <a:pPr algn="l"/>
            <a:r>
              <a:rPr lang="en-US" sz="2000" b="1" i="0" dirty="0">
                <a:solidFill>
                  <a:srgbClr val="333333"/>
                </a:solidFill>
                <a:effectLst/>
                <a:latin typeface="+mn-lt"/>
              </a:rPr>
              <a:t>Copyright Date:</a:t>
            </a:r>
            <a:r>
              <a:rPr lang="en-US" sz="2000" b="0" i="0" dirty="0">
                <a:solidFill>
                  <a:srgbClr val="333333"/>
                </a:solidFill>
                <a:effectLst/>
                <a:latin typeface="+mn-lt"/>
              </a:rPr>
              <a:t> 2006 (1972) </a:t>
            </a:r>
          </a:p>
          <a:p>
            <a:pPr algn="l"/>
            <a:r>
              <a:rPr lang="en-US" sz="2000" b="1" i="0" dirty="0">
                <a:solidFill>
                  <a:srgbClr val="333333"/>
                </a:solidFill>
                <a:effectLst/>
                <a:latin typeface="+mn-lt"/>
              </a:rPr>
              <a:t>Reading Level:</a:t>
            </a:r>
            <a:r>
              <a:rPr lang="en-US" sz="2000" b="0" i="0" dirty="0">
                <a:solidFill>
                  <a:srgbClr val="333333"/>
                </a:solidFill>
                <a:effectLst/>
                <a:latin typeface="+mn-lt"/>
              </a:rPr>
              <a:t> 5.0</a:t>
            </a:r>
          </a:p>
          <a:p>
            <a:pPr algn="l"/>
            <a:r>
              <a:rPr lang="en-US" sz="2000" b="1" i="0" dirty="0">
                <a:solidFill>
                  <a:srgbClr val="333333"/>
                </a:solidFill>
                <a:effectLst/>
                <a:latin typeface="+mn-lt"/>
              </a:rPr>
              <a:t>Interest Level:</a:t>
            </a:r>
            <a:r>
              <a:rPr lang="en-US" sz="2000" b="0" i="0" dirty="0">
                <a:solidFill>
                  <a:srgbClr val="333333"/>
                </a:solidFill>
                <a:effectLst/>
                <a:latin typeface="+mn-lt"/>
              </a:rPr>
              <a:t> 3-6</a:t>
            </a:r>
          </a:p>
          <a:p>
            <a:pPr algn="l"/>
            <a:endParaRPr lang="en-US" b="0" i="0" dirty="0">
              <a:solidFill>
                <a:srgbClr val="333333"/>
              </a:solidFill>
              <a:effectLst/>
              <a:latin typeface="Lato" panose="020F0502020204030203" pitchFamily="34" charset="0"/>
            </a:endParaRPr>
          </a:p>
        </p:txBody>
      </p:sp>
      <p:pic>
        <p:nvPicPr>
          <p:cNvPr id="2050" name="Picture 2" descr="The Toothpaste Millionaire">
            <a:extLst>
              <a:ext uri="{FF2B5EF4-FFF2-40B4-BE49-F238E27FC236}">
                <a16:creationId xmlns:a16="http://schemas.microsoft.com/office/drawing/2014/main" id="{5585323B-1880-4729-8529-F5BA306A71C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831" y="1612671"/>
            <a:ext cx="3274170" cy="4819125"/>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pic>
        <p:nvPicPr>
          <p:cNvPr id="2052" name="Picture 4" descr="The Toothpaste Millionaire">
            <a:extLst>
              <a:ext uri="{FF2B5EF4-FFF2-40B4-BE49-F238E27FC236}">
                <a16:creationId xmlns:a16="http://schemas.microsoft.com/office/drawing/2014/main" id="{6F119CE6-D859-479B-92DC-76250EACDA7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2821" y="4022234"/>
            <a:ext cx="1677286" cy="2222552"/>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056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43A58C-3966-44AB-8B56-E08459FEBA45}"/>
              </a:ext>
            </a:extLst>
          </p:cNvPr>
          <p:cNvSpPr>
            <a:spLocks noGrp="1"/>
          </p:cNvSpPr>
          <p:nvPr>
            <p:ph type="title"/>
          </p:nvPr>
        </p:nvSpPr>
        <p:spPr/>
        <p:txBody>
          <a:bodyPr/>
          <a:lstStyle/>
          <a:p>
            <a:endParaRPr lang="en-US" sz="900" dirty="0"/>
          </a:p>
        </p:txBody>
      </p:sp>
      <p:pic>
        <p:nvPicPr>
          <p:cNvPr id="5" name="Content Placeholder 4">
            <a:extLst>
              <a:ext uri="{FF2B5EF4-FFF2-40B4-BE49-F238E27FC236}">
                <a16:creationId xmlns:a16="http://schemas.microsoft.com/office/drawing/2014/main" id="{A01EA062-CB38-48D2-9FF5-DF9D8DFF677E}"/>
              </a:ext>
            </a:extLst>
          </p:cNvPr>
          <p:cNvPicPr>
            <a:picLocks noGrp="1" noChangeAspect="1"/>
          </p:cNvPicPr>
          <p:nvPr>
            <p:ph idx="1"/>
          </p:nvPr>
        </p:nvPicPr>
        <p:blipFill>
          <a:blip r:embed="rId2"/>
          <a:stretch>
            <a:fillRect/>
          </a:stretch>
        </p:blipFill>
        <p:spPr>
          <a:xfrm>
            <a:off x="2575405" y="1032756"/>
            <a:ext cx="3676106" cy="4453643"/>
          </a:xfrm>
        </p:spPr>
      </p:pic>
      <p:pic>
        <p:nvPicPr>
          <p:cNvPr id="9" name="Picture 8">
            <a:extLst>
              <a:ext uri="{FF2B5EF4-FFF2-40B4-BE49-F238E27FC236}">
                <a16:creationId xmlns:a16="http://schemas.microsoft.com/office/drawing/2014/main" id="{9FAE33CF-5B5B-44BC-8DFA-ED4B23788695}"/>
              </a:ext>
            </a:extLst>
          </p:cNvPr>
          <p:cNvPicPr>
            <a:picLocks noChangeAspect="1"/>
          </p:cNvPicPr>
          <p:nvPr/>
        </p:nvPicPr>
        <p:blipFill>
          <a:blip r:embed="rId3"/>
          <a:stretch>
            <a:fillRect/>
          </a:stretch>
        </p:blipFill>
        <p:spPr>
          <a:xfrm>
            <a:off x="786104" y="5676900"/>
            <a:ext cx="8001000" cy="533400"/>
          </a:xfrm>
          <a:prstGeom prst="rect">
            <a:avLst/>
          </a:prstGeom>
          <a:ln w="19050">
            <a:solidFill>
              <a:schemeClr val="accent1">
                <a:lumMod val="75000"/>
              </a:schemeClr>
            </a:solidFill>
          </a:ln>
        </p:spPr>
      </p:pic>
    </p:spTree>
    <p:extLst>
      <p:ext uri="{BB962C8B-B14F-4D97-AF65-F5344CB8AC3E}">
        <p14:creationId xmlns:p14="http://schemas.microsoft.com/office/powerpoint/2010/main" val="92670171"/>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04ACFF88-E385-42A0-9FBB-07381DBE5050}"/>
              </a:ext>
            </a:extLst>
          </p:cNvPr>
          <p:cNvSpPr txBox="1"/>
          <p:nvPr/>
        </p:nvSpPr>
        <p:spPr>
          <a:xfrm>
            <a:off x="457200" y="1256040"/>
            <a:ext cx="8910735" cy="307777"/>
          </a:xfrm>
          <a:prstGeom prst="rect">
            <a:avLst/>
          </a:prstGeom>
          <a:noFill/>
        </p:spPr>
        <p:txBody>
          <a:bodyPr wrap="square">
            <a:spAutoFit/>
          </a:bodyPr>
          <a:lstStyle/>
          <a:p>
            <a:r>
              <a:rPr lang="en-US" sz="1400" dirty="0"/>
              <a:t>https://www.economicsarkansas.org/for_teachers/literacy-series/the-toothpaste-millionaire-for-teachers.html</a:t>
            </a:r>
          </a:p>
        </p:txBody>
      </p:sp>
      <p:pic>
        <p:nvPicPr>
          <p:cNvPr id="7" name="Picture 6">
            <a:extLst>
              <a:ext uri="{FF2B5EF4-FFF2-40B4-BE49-F238E27FC236}">
                <a16:creationId xmlns:a16="http://schemas.microsoft.com/office/drawing/2014/main" id="{2C041805-F28C-45AE-91E9-604AC8D4A2F7}"/>
              </a:ext>
            </a:extLst>
          </p:cNvPr>
          <p:cNvPicPr>
            <a:picLocks noChangeAspect="1"/>
          </p:cNvPicPr>
          <p:nvPr/>
        </p:nvPicPr>
        <p:blipFill>
          <a:blip r:embed="rId2"/>
          <a:stretch>
            <a:fillRect/>
          </a:stretch>
        </p:blipFill>
        <p:spPr>
          <a:xfrm>
            <a:off x="2512071" y="4220499"/>
            <a:ext cx="4261953" cy="2165189"/>
          </a:xfrm>
          <a:prstGeom prst="rect">
            <a:avLst/>
          </a:prstGeom>
          <a:ln w="28575">
            <a:solidFill>
              <a:schemeClr val="tx1"/>
            </a:solidFill>
          </a:ln>
        </p:spPr>
      </p:pic>
      <p:pic>
        <p:nvPicPr>
          <p:cNvPr id="9" name="Picture 8">
            <a:extLst>
              <a:ext uri="{FF2B5EF4-FFF2-40B4-BE49-F238E27FC236}">
                <a16:creationId xmlns:a16="http://schemas.microsoft.com/office/drawing/2014/main" id="{E02B2641-1158-47D9-B61C-2E1AD0B8BCCC}"/>
              </a:ext>
            </a:extLst>
          </p:cNvPr>
          <p:cNvPicPr>
            <a:picLocks noChangeAspect="1"/>
          </p:cNvPicPr>
          <p:nvPr/>
        </p:nvPicPr>
        <p:blipFill>
          <a:blip r:embed="rId3"/>
          <a:stretch>
            <a:fillRect/>
          </a:stretch>
        </p:blipFill>
        <p:spPr>
          <a:xfrm>
            <a:off x="3385405" y="107379"/>
            <a:ext cx="2373183" cy="926430"/>
          </a:xfrm>
          <a:prstGeom prst="rect">
            <a:avLst/>
          </a:prstGeom>
          <a:ln w="12700">
            <a:solidFill>
              <a:schemeClr val="tx1"/>
            </a:solidFill>
          </a:ln>
        </p:spPr>
      </p:pic>
      <p:pic>
        <p:nvPicPr>
          <p:cNvPr id="11" name="Picture 10">
            <a:extLst>
              <a:ext uri="{FF2B5EF4-FFF2-40B4-BE49-F238E27FC236}">
                <a16:creationId xmlns:a16="http://schemas.microsoft.com/office/drawing/2014/main" id="{134DA142-DEDE-4378-ABEC-723A8E6BC270}"/>
              </a:ext>
            </a:extLst>
          </p:cNvPr>
          <p:cNvPicPr>
            <a:picLocks noChangeAspect="1"/>
          </p:cNvPicPr>
          <p:nvPr/>
        </p:nvPicPr>
        <p:blipFill>
          <a:blip r:embed="rId4"/>
          <a:stretch>
            <a:fillRect/>
          </a:stretch>
        </p:blipFill>
        <p:spPr>
          <a:xfrm>
            <a:off x="360360" y="1867214"/>
            <a:ext cx="8423271" cy="2181355"/>
          </a:xfrm>
          <a:prstGeom prst="rect">
            <a:avLst/>
          </a:prstGeom>
          <a:ln w="28575">
            <a:solidFill>
              <a:schemeClr val="tx1"/>
            </a:solidFill>
          </a:ln>
        </p:spPr>
      </p:pic>
    </p:spTree>
    <p:extLst>
      <p:ext uri="{BB962C8B-B14F-4D97-AF65-F5344CB8AC3E}">
        <p14:creationId xmlns:p14="http://schemas.microsoft.com/office/powerpoint/2010/main" val="2638495441"/>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28C398-ED2F-4C86-93DF-F4791124CFE0}"/>
              </a:ext>
            </a:extLst>
          </p:cNvPr>
          <p:cNvSpPr>
            <a:spLocks noGrp="1"/>
          </p:cNvSpPr>
          <p:nvPr>
            <p:ph type="title"/>
          </p:nvPr>
        </p:nvSpPr>
        <p:spPr>
          <a:xfrm>
            <a:off x="629498" y="159828"/>
            <a:ext cx="8229600" cy="1143000"/>
          </a:xfrm>
        </p:spPr>
        <p:txBody>
          <a:bodyPr/>
          <a:lstStyle/>
          <a:p>
            <a:r>
              <a:rPr lang="en-US" dirty="0">
                <a:solidFill>
                  <a:schemeClr val="tx1"/>
                </a:solidFill>
              </a:rPr>
              <a:t>Business Plan</a:t>
            </a:r>
          </a:p>
        </p:txBody>
      </p:sp>
      <p:sp>
        <p:nvSpPr>
          <p:cNvPr id="3" name="Content Placeholder 2">
            <a:extLst>
              <a:ext uri="{FF2B5EF4-FFF2-40B4-BE49-F238E27FC236}">
                <a16:creationId xmlns:a16="http://schemas.microsoft.com/office/drawing/2014/main" id="{1EA7C600-4E1E-4D2C-B751-0B31AE08D9FA}"/>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4B74798B-4F82-4630-B36E-5F72609533D9}"/>
              </a:ext>
            </a:extLst>
          </p:cNvPr>
          <p:cNvPicPr>
            <a:picLocks noChangeAspect="1"/>
          </p:cNvPicPr>
          <p:nvPr/>
        </p:nvPicPr>
        <p:blipFill>
          <a:blip r:embed="rId2"/>
          <a:stretch>
            <a:fillRect/>
          </a:stretch>
        </p:blipFill>
        <p:spPr>
          <a:xfrm>
            <a:off x="457200" y="1212854"/>
            <a:ext cx="4144212" cy="4944106"/>
          </a:xfrm>
          <a:prstGeom prst="rect">
            <a:avLst/>
          </a:prstGeom>
        </p:spPr>
      </p:pic>
      <p:pic>
        <p:nvPicPr>
          <p:cNvPr id="7" name="Picture 6">
            <a:extLst>
              <a:ext uri="{FF2B5EF4-FFF2-40B4-BE49-F238E27FC236}">
                <a16:creationId xmlns:a16="http://schemas.microsoft.com/office/drawing/2014/main" id="{552C1ABA-DE4E-4FC6-84A2-93481AA9F8D3}"/>
              </a:ext>
            </a:extLst>
          </p:cNvPr>
          <p:cNvPicPr>
            <a:picLocks noChangeAspect="1"/>
          </p:cNvPicPr>
          <p:nvPr/>
        </p:nvPicPr>
        <p:blipFill>
          <a:blip r:embed="rId3"/>
          <a:stretch>
            <a:fillRect/>
          </a:stretch>
        </p:blipFill>
        <p:spPr>
          <a:xfrm>
            <a:off x="4875546" y="1187459"/>
            <a:ext cx="3983552" cy="4969501"/>
          </a:xfrm>
          <a:prstGeom prst="rect">
            <a:avLst/>
          </a:prstGeom>
        </p:spPr>
      </p:pic>
    </p:spTree>
    <p:extLst>
      <p:ext uri="{BB962C8B-B14F-4D97-AF65-F5344CB8AC3E}">
        <p14:creationId xmlns:p14="http://schemas.microsoft.com/office/powerpoint/2010/main" val="347251858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DC2FDE5-96CE-40C7-8C5B-9A2705441AEB}"/>
              </a:ext>
            </a:extLst>
          </p:cNvPr>
          <p:cNvPicPr>
            <a:picLocks noChangeAspect="1"/>
          </p:cNvPicPr>
          <p:nvPr/>
        </p:nvPicPr>
        <p:blipFill>
          <a:blip r:embed="rId2"/>
          <a:stretch>
            <a:fillRect/>
          </a:stretch>
        </p:blipFill>
        <p:spPr>
          <a:xfrm>
            <a:off x="2090737" y="500062"/>
            <a:ext cx="4962525" cy="5857875"/>
          </a:xfrm>
          <a:prstGeom prst="rect">
            <a:avLst/>
          </a:prstGeom>
          <a:ln w="38100">
            <a:solidFill>
              <a:srgbClr val="C00000"/>
            </a:solidFill>
          </a:ln>
        </p:spPr>
      </p:pic>
      <p:pic>
        <p:nvPicPr>
          <p:cNvPr id="6" name="Content Placeholder 5">
            <a:extLst>
              <a:ext uri="{FF2B5EF4-FFF2-40B4-BE49-F238E27FC236}">
                <a16:creationId xmlns:a16="http://schemas.microsoft.com/office/drawing/2014/main" id="{26CE6FFE-87C3-4990-808B-B5A429541E9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4502509">
            <a:off x="788115" y="2529235"/>
            <a:ext cx="1428032" cy="1049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The Toothpaste Millionaire">
            <a:extLst>
              <a:ext uri="{FF2B5EF4-FFF2-40B4-BE49-F238E27FC236}">
                <a16:creationId xmlns:a16="http://schemas.microsoft.com/office/drawing/2014/main" id="{EE8FAEB6-4793-447D-B9F0-BD0B9AFD69E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6276" y="2359142"/>
            <a:ext cx="1453747" cy="2139714"/>
          </a:xfrm>
          <a:prstGeom prst="rect">
            <a:avLst/>
          </a:prstGeom>
          <a:noFill/>
          <a:ln w="28575">
            <a:solidFill>
              <a:srgbClr val="00B0F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7255882"/>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01A8E-7E71-438B-B4D8-87ECE9B2C381}"/>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4DEFD102-CF45-4183-8849-AA25EEFBC47D}"/>
              </a:ext>
            </a:extLst>
          </p:cNvPr>
          <p:cNvSpPr>
            <a:spLocks noGrp="1"/>
          </p:cNvSpPr>
          <p:nvPr>
            <p:ph idx="1"/>
          </p:nvPr>
        </p:nvSpPr>
        <p:spPr>
          <a:xfrm>
            <a:off x="4546827" y="1926771"/>
            <a:ext cx="3993501" cy="2570584"/>
          </a:xfrm>
          <a:ln w="28575">
            <a:solidFill>
              <a:srgbClr val="7A9900"/>
            </a:solidFill>
          </a:ln>
        </p:spPr>
        <p:txBody>
          <a:bodyPr/>
          <a:lstStyle/>
          <a:p>
            <a:pPr marL="0" indent="0">
              <a:buNone/>
            </a:pPr>
            <a:r>
              <a:rPr lang="en-US" sz="1600" b="0" i="0" dirty="0">
                <a:solidFill>
                  <a:srgbClr val="0F1111"/>
                </a:solidFill>
                <a:effectLst/>
                <a:latin typeface="+mn-lt"/>
              </a:rPr>
              <a:t>Danny Dollar is a kid with a plan. He is out to become a millionaire and conquer the world. Unfortunately for him, the neighborhood bullies have other plans for Danny, like public humiliation. But when the last person in the world he would have expected enters his life, something happens that he never could have imagined. Along the way in this fun story, Danny is teaching kids about finance, banking, investing and entrepreneurship.</a:t>
            </a:r>
          </a:p>
          <a:p>
            <a:pPr marL="0" indent="0">
              <a:buNone/>
            </a:pPr>
            <a:endParaRPr lang="en-US" sz="1600" dirty="0">
              <a:latin typeface="+mn-lt"/>
            </a:endParaRPr>
          </a:p>
        </p:txBody>
      </p:sp>
      <p:pic>
        <p:nvPicPr>
          <p:cNvPr id="5122" name="Picture 2">
            <a:extLst>
              <a:ext uri="{FF2B5EF4-FFF2-40B4-BE49-F238E27FC236}">
                <a16:creationId xmlns:a16="http://schemas.microsoft.com/office/drawing/2014/main" id="{4DED8AFB-926F-440D-9479-96483C32D7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3672" y="1166326"/>
            <a:ext cx="3540220" cy="510569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E2F8848-641C-4B62-B952-47B3FC12E998}"/>
              </a:ext>
            </a:extLst>
          </p:cNvPr>
          <p:cNvSpPr txBox="1"/>
          <p:nvPr/>
        </p:nvSpPr>
        <p:spPr>
          <a:xfrm>
            <a:off x="4833257" y="4758813"/>
            <a:ext cx="3277863" cy="923330"/>
          </a:xfrm>
          <a:prstGeom prst="rect">
            <a:avLst/>
          </a:prstGeom>
          <a:noFill/>
          <a:ln w="38100">
            <a:solidFill>
              <a:schemeClr val="tx1"/>
            </a:solidFill>
          </a:ln>
        </p:spPr>
        <p:txBody>
          <a:bodyPr wrap="square" rtlCol="0">
            <a:spAutoFit/>
          </a:bodyPr>
          <a:lstStyle/>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a:t>
            </a:r>
            <a:r>
              <a:rPr lang="en-US" dirty="0">
                <a:solidFill>
                  <a:srgbClr val="333333"/>
                </a:solidFill>
                <a:latin typeface="Lato" panose="020F0502020204030203" pitchFamily="34" charset="0"/>
              </a:rPr>
              <a:t>Big Head Books</a:t>
            </a:r>
            <a:endParaRPr lang="en-US" b="0" i="0" dirty="0">
              <a:solidFill>
                <a:srgbClr val="333333"/>
              </a:solidFill>
              <a:effectLst/>
              <a:latin typeface="Lato" panose="020F0502020204030203" pitchFamily="34" charset="0"/>
            </a:endParaRPr>
          </a:p>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2009</a:t>
            </a:r>
          </a:p>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1-4</a:t>
            </a:r>
          </a:p>
        </p:txBody>
      </p:sp>
    </p:spTree>
    <p:extLst>
      <p:ext uri="{BB962C8B-B14F-4D97-AF65-F5344CB8AC3E}">
        <p14:creationId xmlns:p14="http://schemas.microsoft.com/office/powerpoint/2010/main" val="244318175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46F899-224A-4073-9701-60DF9E69412A}"/>
              </a:ext>
            </a:extLst>
          </p:cNvPr>
          <p:cNvSpPr>
            <a:spLocks noGrp="1"/>
          </p:cNvSpPr>
          <p:nvPr>
            <p:ph type="title"/>
          </p:nvPr>
        </p:nvSpPr>
        <p:spPr/>
        <p:txBody>
          <a:bodyPr/>
          <a:lstStyle/>
          <a:p>
            <a:r>
              <a:rPr lang="en-US" sz="1600" dirty="0"/>
              <a:t>https://nieonline.com/tbtimes/downloads/supplements/Danny_Dollar_Serial_Story.pdf</a:t>
            </a:r>
          </a:p>
        </p:txBody>
      </p:sp>
      <p:pic>
        <p:nvPicPr>
          <p:cNvPr id="5" name="Content Placeholder 4">
            <a:extLst>
              <a:ext uri="{FF2B5EF4-FFF2-40B4-BE49-F238E27FC236}">
                <a16:creationId xmlns:a16="http://schemas.microsoft.com/office/drawing/2014/main" id="{6D79B9FD-46F2-4D5B-B901-93B372BC63DB}"/>
              </a:ext>
            </a:extLst>
          </p:cNvPr>
          <p:cNvPicPr>
            <a:picLocks noGrp="1" noChangeAspect="1"/>
          </p:cNvPicPr>
          <p:nvPr>
            <p:ph idx="1"/>
          </p:nvPr>
        </p:nvPicPr>
        <p:blipFill>
          <a:blip r:embed="rId2"/>
          <a:stretch>
            <a:fillRect/>
          </a:stretch>
        </p:blipFill>
        <p:spPr>
          <a:xfrm>
            <a:off x="2963546" y="1855561"/>
            <a:ext cx="2713056" cy="3778250"/>
          </a:xfrm>
        </p:spPr>
      </p:pic>
      <p:sp>
        <p:nvSpPr>
          <p:cNvPr id="6" name="TextBox 5">
            <a:extLst>
              <a:ext uri="{FF2B5EF4-FFF2-40B4-BE49-F238E27FC236}">
                <a16:creationId xmlns:a16="http://schemas.microsoft.com/office/drawing/2014/main" id="{9404094B-26E0-405D-876E-E03DEA354429}"/>
              </a:ext>
            </a:extLst>
          </p:cNvPr>
          <p:cNvSpPr txBox="1"/>
          <p:nvPr/>
        </p:nvSpPr>
        <p:spPr>
          <a:xfrm>
            <a:off x="1455577" y="5758934"/>
            <a:ext cx="6176864" cy="369332"/>
          </a:xfrm>
          <a:prstGeom prst="rect">
            <a:avLst/>
          </a:prstGeom>
          <a:noFill/>
        </p:spPr>
        <p:txBody>
          <a:bodyPr wrap="square" rtlCol="0">
            <a:spAutoFit/>
          </a:bodyPr>
          <a:lstStyle/>
          <a:p>
            <a:pPr algn="ctr"/>
            <a:r>
              <a:rPr lang="en-US" dirty="0"/>
              <a:t>The 111 page book is online!  </a:t>
            </a:r>
          </a:p>
        </p:txBody>
      </p:sp>
      <p:pic>
        <p:nvPicPr>
          <p:cNvPr id="8" name="Picture 7">
            <a:extLst>
              <a:ext uri="{FF2B5EF4-FFF2-40B4-BE49-F238E27FC236}">
                <a16:creationId xmlns:a16="http://schemas.microsoft.com/office/drawing/2014/main" id="{730AF8B4-D174-4AB1-97D9-606548B1E1B8}"/>
              </a:ext>
            </a:extLst>
          </p:cNvPr>
          <p:cNvPicPr>
            <a:picLocks noChangeAspect="1"/>
          </p:cNvPicPr>
          <p:nvPr/>
        </p:nvPicPr>
        <p:blipFill>
          <a:blip r:embed="rId3"/>
          <a:stretch>
            <a:fillRect/>
          </a:stretch>
        </p:blipFill>
        <p:spPr>
          <a:xfrm>
            <a:off x="6350686" y="2810460"/>
            <a:ext cx="1832262" cy="2195413"/>
          </a:xfrm>
          <a:prstGeom prst="rect">
            <a:avLst/>
          </a:prstGeom>
        </p:spPr>
      </p:pic>
      <p:pic>
        <p:nvPicPr>
          <p:cNvPr id="7" name="Picture 2">
            <a:extLst>
              <a:ext uri="{FF2B5EF4-FFF2-40B4-BE49-F238E27FC236}">
                <a16:creationId xmlns:a16="http://schemas.microsoft.com/office/drawing/2014/main" id="{6F36F0B8-0228-40C4-8DCC-A876A8AE35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176547">
            <a:off x="867478" y="2574633"/>
            <a:ext cx="1685790" cy="2431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459869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27C1-73E5-4BF6-8498-CD919C7D71B8}"/>
              </a:ext>
            </a:extLst>
          </p:cNvPr>
          <p:cNvSpPr>
            <a:spLocks noGrp="1"/>
          </p:cNvSpPr>
          <p:nvPr>
            <p:ph type="title"/>
          </p:nvPr>
        </p:nvSpPr>
        <p:spPr>
          <a:xfrm>
            <a:off x="457199" y="513184"/>
            <a:ext cx="8229600" cy="1143000"/>
          </a:xfrm>
        </p:spPr>
        <p:txBody>
          <a:bodyPr/>
          <a:lstStyle/>
          <a:p>
            <a:r>
              <a:rPr lang="en-US" sz="1600" dirty="0"/>
              <a:t>https://nieonline.com/tbtimes/downloads/supplements/DannyDollar_TG_activities.pdf</a:t>
            </a:r>
          </a:p>
        </p:txBody>
      </p:sp>
      <p:pic>
        <p:nvPicPr>
          <p:cNvPr id="5" name="Content Placeholder 4">
            <a:extLst>
              <a:ext uri="{FF2B5EF4-FFF2-40B4-BE49-F238E27FC236}">
                <a16:creationId xmlns:a16="http://schemas.microsoft.com/office/drawing/2014/main" id="{26257D1A-808F-4899-8735-034757932EEF}"/>
              </a:ext>
            </a:extLst>
          </p:cNvPr>
          <p:cNvPicPr>
            <a:picLocks noGrp="1" noChangeAspect="1"/>
          </p:cNvPicPr>
          <p:nvPr>
            <p:ph idx="1"/>
          </p:nvPr>
        </p:nvPicPr>
        <p:blipFill>
          <a:blip r:embed="rId2"/>
          <a:stretch>
            <a:fillRect/>
          </a:stretch>
        </p:blipFill>
        <p:spPr>
          <a:xfrm>
            <a:off x="2911414" y="1656184"/>
            <a:ext cx="3321169" cy="4187825"/>
          </a:xfrm>
        </p:spPr>
      </p:pic>
      <p:sp>
        <p:nvSpPr>
          <p:cNvPr id="6" name="TextBox 5">
            <a:extLst>
              <a:ext uri="{FF2B5EF4-FFF2-40B4-BE49-F238E27FC236}">
                <a16:creationId xmlns:a16="http://schemas.microsoft.com/office/drawing/2014/main" id="{61F8D91B-7188-4C55-8042-E83F160BB63E}"/>
              </a:ext>
            </a:extLst>
          </p:cNvPr>
          <p:cNvSpPr txBox="1"/>
          <p:nvPr/>
        </p:nvSpPr>
        <p:spPr>
          <a:xfrm>
            <a:off x="1772817" y="5928831"/>
            <a:ext cx="5887616" cy="584775"/>
          </a:xfrm>
          <a:prstGeom prst="rect">
            <a:avLst/>
          </a:prstGeom>
          <a:noFill/>
        </p:spPr>
        <p:txBody>
          <a:bodyPr wrap="square" rtlCol="0">
            <a:spAutoFit/>
          </a:bodyPr>
          <a:lstStyle/>
          <a:p>
            <a:pPr algn="ctr"/>
            <a:r>
              <a:rPr lang="en-US" sz="3200" dirty="0"/>
              <a:t>Sixteen Page Educator’s Guide </a:t>
            </a:r>
          </a:p>
        </p:txBody>
      </p:sp>
      <p:pic>
        <p:nvPicPr>
          <p:cNvPr id="8" name="Picture 7">
            <a:extLst>
              <a:ext uri="{FF2B5EF4-FFF2-40B4-BE49-F238E27FC236}">
                <a16:creationId xmlns:a16="http://schemas.microsoft.com/office/drawing/2014/main" id="{139D19BA-C858-426B-8611-A134DE651BFC}"/>
              </a:ext>
            </a:extLst>
          </p:cNvPr>
          <p:cNvPicPr>
            <a:picLocks noChangeAspect="1"/>
          </p:cNvPicPr>
          <p:nvPr/>
        </p:nvPicPr>
        <p:blipFill>
          <a:blip r:embed="rId3"/>
          <a:stretch>
            <a:fillRect/>
          </a:stretch>
        </p:blipFill>
        <p:spPr>
          <a:xfrm>
            <a:off x="6584676" y="1513415"/>
            <a:ext cx="2250589" cy="2873829"/>
          </a:xfrm>
          <a:prstGeom prst="rect">
            <a:avLst/>
          </a:prstGeom>
          <a:ln w="19050">
            <a:solidFill>
              <a:srgbClr val="004080"/>
            </a:solidFill>
          </a:ln>
        </p:spPr>
      </p:pic>
      <p:pic>
        <p:nvPicPr>
          <p:cNvPr id="10" name="Picture 9">
            <a:extLst>
              <a:ext uri="{FF2B5EF4-FFF2-40B4-BE49-F238E27FC236}">
                <a16:creationId xmlns:a16="http://schemas.microsoft.com/office/drawing/2014/main" id="{73B1F14B-10FC-442B-9E81-5B97FC221F01}"/>
              </a:ext>
            </a:extLst>
          </p:cNvPr>
          <p:cNvPicPr>
            <a:picLocks noChangeAspect="1"/>
          </p:cNvPicPr>
          <p:nvPr/>
        </p:nvPicPr>
        <p:blipFill>
          <a:blip r:embed="rId4"/>
          <a:stretch>
            <a:fillRect/>
          </a:stretch>
        </p:blipFill>
        <p:spPr>
          <a:xfrm>
            <a:off x="358275" y="1996702"/>
            <a:ext cx="2247409" cy="2864595"/>
          </a:xfrm>
          <a:prstGeom prst="rect">
            <a:avLst/>
          </a:prstGeom>
        </p:spPr>
      </p:pic>
      <p:pic>
        <p:nvPicPr>
          <p:cNvPr id="12" name="Picture 11">
            <a:extLst>
              <a:ext uri="{FF2B5EF4-FFF2-40B4-BE49-F238E27FC236}">
                <a16:creationId xmlns:a16="http://schemas.microsoft.com/office/drawing/2014/main" id="{D7FF1A8E-5642-4360-841C-4F2363A67C4B}"/>
              </a:ext>
            </a:extLst>
          </p:cNvPr>
          <p:cNvPicPr>
            <a:picLocks noChangeAspect="1"/>
          </p:cNvPicPr>
          <p:nvPr/>
        </p:nvPicPr>
        <p:blipFill>
          <a:blip r:embed="rId5"/>
          <a:stretch>
            <a:fillRect/>
          </a:stretch>
        </p:blipFill>
        <p:spPr>
          <a:xfrm>
            <a:off x="7371183" y="3757276"/>
            <a:ext cx="1725338" cy="2208041"/>
          </a:xfrm>
          <a:prstGeom prst="rect">
            <a:avLst/>
          </a:prstGeom>
        </p:spPr>
      </p:pic>
    </p:spTree>
    <p:extLst>
      <p:ext uri="{BB962C8B-B14F-4D97-AF65-F5344CB8AC3E}">
        <p14:creationId xmlns:p14="http://schemas.microsoft.com/office/powerpoint/2010/main" val="392265805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762421"/>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spcAft>
                <a:spcPts val="0"/>
              </a:spcAft>
              <a:defRPr/>
            </a:pPr>
            <a:r>
              <a:rPr lang="en-US" sz="4000" dirty="0">
                <a:latin typeface="Calibri"/>
                <a:ea typeface="ＭＳ Ｐゴシック"/>
                <a:cs typeface="Calibri"/>
              </a:rPr>
              <a:t>EconEdLink Membership</a:t>
            </a:r>
            <a:endParaRPr lang="en-US" dirty="0"/>
          </a:p>
        </p:txBody>
      </p:sp>
      <p:sp>
        <p:nvSpPr>
          <p:cNvPr id="3" name="TextBox 2">
            <a:extLst>
              <a:ext uri="{FF2B5EF4-FFF2-40B4-BE49-F238E27FC236}">
                <a16:creationId xmlns:a16="http://schemas.microsoft.com/office/drawing/2014/main" id="{D213714B-F9E8-8C44-9AF8-383F3F244D95}"/>
              </a:ext>
            </a:extLst>
          </p:cNvPr>
          <p:cNvSpPr txBox="1"/>
          <p:nvPr/>
        </p:nvSpPr>
        <p:spPr>
          <a:xfrm>
            <a:off x="482538" y="2114894"/>
            <a:ext cx="8175171" cy="4247317"/>
          </a:xfrm>
          <a:prstGeom prst="rect">
            <a:avLst/>
          </a:prstGeom>
          <a:noFill/>
        </p:spPr>
        <p:txBody>
          <a:bodyPr wrap="square" rtlCol="0" anchor="t">
            <a:spAutoFit/>
          </a:bodyPr>
          <a:lstStyle/>
          <a:p>
            <a:r>
              <a:rPr lang="en-US" dirty="0">
                <a:latin typeface="Arial"/>
                <a:ea typeface="ＭＳ Ｐゴシック"/>
                <a:cs typeface="Arial"/>
              </a:rPr>
              <a:t>You can now access CEE’s professional development webinars directly on EconEdLink.org! To receive these new professional development benefits, </a:t>
            </a:r>
            <a:r>
              <a:rPr lang="en-US" b="1" dirty="0">
                <a:latin typeface="Arial"/>
                <a:ea typeface="ＭＳ Ｐゴシック"/>
                <a:cs typeface="Arial"/>
              </a:rPr>
              <a:t>become an EconEdLink </a:t>
            </a:r>
            <a:r>
              <a:rPr lang="en-US" b="1" dirty="0">
                <a:latin typeface="Arial"/>
                <a:ea typeface="ＭＳ Ｐゴシック"/>
                <a:cs typeface="Arial"/>
                <a:hlinkClick r:id="rId3"/>
              </a:rPr>
              <a:t>member</a:t>
            </a:r>
            <a:r>
              <a:rPr lang="en-US" dirty="0">
                <a:latin typeface="Arial"/>
                <a:ea typeface="ＭＳ Ｐゴシック"/>
                <a:cs typeface="Arial"/>
              </a:rPr>
              <a:t>. As a member, you will now be able to: </a:t>
            </a:r>
            <a:endParaRPr lang="en-US" dirty="0"/>
          </a:p>
          <a:p>
            <a:endParaRPr lang="en-US" dirty="0"/>
          </a:p>
          <a:p>
            <a:pPr marL="285750" indent="-285750">
              <a:buFont typeface="Arial"/>
              <a:buChar char="•"/>
            </a:pPr>
            <a:r>
              <a:rPr lang="en-US" dirty="0">
                <a:latin typeface="Arial"/>
                <a:ea typeface="ＭＳ Ｐゴシック"/>
                <a:cs typeface="Arial"/>
              </a:rPr>
              <a:t>Automatically receive a professional development certificate via e-mail within 24 hours after viewing any webinar for a minimum of 45 minutes</a:t>
            </a:r>
            <a:endParaRPr lang="en-US" dirty="0"/>
          </a:p>
          <a:p>
            <a:pPr marL="285750" indent="-285750">
              <a:buFont typeface="Arial"/>
              <a:buChar char="•"/>
            </a:pPr>
            <a:r>
              <a:rPr lang="en-US" dirty="0">
                <a:latin typeface="Arial"/>
                <a:ea typeface="ＭＳ Ｐゴシック"/>
                <a:cs typeface="Arial"/>
              </a:rPr>
              <a:t>Register for upcoming webinars with a simple one-click process </a:t>
            </a:r>
            <a:endParaRPr lang="en-US" dirty="0"/>
          </a:p>
          <a:p>
            <a:pPr marL="285750" indent="-285750">
              <a:buFont typeface="Arial"/>
              <a:buChar char="•"/>
            </a:pPr>
            <a:r>
              <a:rPr lang="en-US" dirty="0">
                <a:latin typeface="Arial"/>
                <a:ea typeface="ＭＳ Ｐゴシック"/>
                <a:cs typeface="Arial"/>
              </a:rPr>
              <a:t>Easily download presentations, lesson plan materials and activities for each webinar </a:t>
            </a:r>
            <a:endParaRPr lang="en-US" dirty="0"/>
          </a:p>
          <a:p>
            <a:pPr marL="285750" indent="-285750">
              <a:buFont typeface="Arial"/>
              <a:buChar char="•"/>
            </a:pPr>
            <a:r>
              <a:rPr lang="en-US" dirty="0">
                <a:latin typeface="Arial"/>
                <a:ea typeface="ＭＳ Ｐゴシック"/>
                <a:cs typeface="Arial"/>
              </a:rPr>
              <a:t>Search and view all webinars at your convenience </a:t>
            </a:r>
            <a:endParaRPr lang="en-US" dirty="0"/>
          </a:p>
          <a:p>
            <a:pPr marL="285750" indent="-285750">
              <a:buFont typeface="Arial"/>
              <a:buChar char="•"/>
            </a:pPr>
            <a:r>
              <a:rPr lang="en-US" dirty="0">
                <a:latin typeface="Arial"/>
                <a:ea typeface="ＭＳ Ｐゴシック"/>
                <a:cs typeface="Arial"/>
              </a:rPr>
              <a:t>Save webinars to your EconEdLink dashboard for easy access to the event</a:t>
            </a:r>
            <a:endParaRPr lang="en-US" dirty="0"/>
          </a:p>
          <a:p>
            <a:endParaRPr lang="en-US" dirty="0">
              <a:latin typeface="Arial"/>
              <a:ea typeface="ＭＳ Ｐゴシック"/>
              <a:cs typeface="Arial"/>
            </a:endParaRPr>
          </a:p>
          <a:p>
            <a:pPr algn="ctr"/>
            <a:r>
              <a:rPr lang="en-US" dirty="0">
                <a:latin typeface="Arial"/>
                <a:ea typeface="ＭＳ Ｐゴシック"/>
                <a:cs typeface="Arial"/>
              </a:rPr>
              <a:t>You may access our new </a:t>
            </a:r>
            <a:r>
              <a:rPr lang="en-US" b="1" dirty="0">
                <a:latin typeface="Arial"/>
                <a:ea typeface="ＭＳ Ｐゴシック"/>
                <a:cs typeface="Arial"/>
              </a:rPr>
              <a:t>Professional Development</a:t>
            </a:r>
            <a:r>
              <a:rPr lang="en-US" dirty="0">
                <a:latin typeface="Arial"/>
                <a:ea typeface="ＭＳ Ｐゴシック"/>
                <a:cs typeface="Arial"/>
              </a:rPr>
              <a:t> page </a:t>
            </a:r>
            <a:r>
              <a:rPr lang="en-US" dirty="0">
                <a:latin typeface="Arial"/>
                <a:ea typeface="ＭＳ Ｐゴシック"/>
                <a:cs typeface="Arial"/>
                <a:hlinkClick r:id="rId4"/>
              </a:rPr>
              <a:t>here</a:t>
            </a:r>
            <a:endParaRPr lang="en-US" dirty="0">
              <a:latin typeface="Arial"/>
              <a:ea typeface="ＭＳ Ｐゴシック"/>
              <a:cs typeface="Arial"/>
            </a:endParaRPr>
          </a:p>
          <a:p>
            <a:endParaRPr lang="en-US" dirty="0">
              <a:latin typeface="Arial"/>
              <a:ea typeface="ＭＳ Ｐゴシック"/>
              <a:cs typeface="Arial"/>
            </a:endParaRPr>
          </a:p>
        </p:txBody>
      </p:sp>
    </p:spTree>
    <p:extLst>
      <p:ext uri="{BB962C8B-B14F-4D97-AF65-F5344CB8AC3E}">
        <p14:creationId xmlns:p14="http://schemas.microsoft.com/office/powerpoint/2010/main" val="2696024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1118CDA-9A04-4DF2-BFA5-0E374676F959}"/>
              </a:ext>
            </a:extLst>
          </p:cNvPr>
          <p:cNvSpPr txBox="1"/>
          <p:nvPr/>
        </p:nvSpPr>
        <p:spPr>
          <a:xfrm>
            <a:off x="345232" y="868991"/>
            <a:ext cx="8453535" cy="984885"/>
          </a:xfrm>
          <a:prstGeom prst="rect">
            <a:avLst/>
          </a:prstGeom>
          <a:noFill/>
        </p:spPr>
        <p:txBody>
          <a:bodyPr wrap="square">
            <a:spAutoFit/>
          </a:bodyPr>
          <a:lstStyle/>
          <a:p>
            <a:pPr algn="ctr"/>
            <a:br>
              <a:rPr lang="en-US" dirty="0"/>
            </a:br>
            <a:r>
              <a:rPr lang="en-US" sz="2000" b="1" i="1" dirty="0">
                <a:solidFill>
                  <a:srgbClr val="333333"/>
                </a:solidFill>
                <a:effectLst/>
                <a:latin typeface="Lato" panose="020F0502020204030203" pitchFamily="34" charset="0"/>
              </a:rPr>
              <a:t>Make Your Own Money: How Kids Can Earn It, Save It, Spend It, and </a:t>
            </a:r>
          </a:p>
          <a:p>
            <a:pPr algn="ctr"/>
            <a:r>
              <a:rPr lang="en-US" sz="2000" b="1" i="1" dirty="0">
                <a:solidFill>
                  <a:srgbClr val="333333"/>
                </a:solidFill>
                <a:effectLst/>
                <a:latin typeface="Lato" panose="020F0502020204030203" pitchFamily="34" charset="0"/>
              </a:rPr>
              <a:t>Dream Big, with Danny Dollar, the King of Cha-Ching</a:t>
            </a:r>
            <a:endParaRPr lang="en-US" sz="2000" i="1" dirty="0"/>
          </a:p>
        </p:txBody>
      </p:sp>
      <p:pic>
        <p:nvPicPr>
          <p:cNvPr id="6146" name="Picture 2" descr="Make Your Own Money: How Kids Can Earn It, Save It, Spend It, and Dream Big, with Danny Dollar, the King of Cha-Ching">
            <a:extLst>
              <a:ext uri="{FF2B5EF4-FFF2-40B4-BE49-F238E27FC236}">
                <a16:creationId xmlns:a16="http://schemas.microsoft.com/office/drawing/2014/main" id="{AFA9DB51-F8DC-4A29-96FE-DA37E66E938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7555" y="2293980"/>
            <a:ext cx="2686043" cy="371241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1DD7E956-1A14-4FD4-998C-4AF8B23DDF8A}"/>
              </a:ext>
            </a:extLst>
          </p:cNvPr>
          <p:cNvSpPr txBox="1"/>
          <p:nvPr/>
        </p:nvSpPr>
        <p:spPr>
          <a:xfrm>
            <a:off x="3863744" y="3947050"/>
            <a:ext cx="2686043" cy="1200329"/>
          </a:xfrm>
          <a:prstGeom prst="rect">
            <a:avLst/>
          </a:prstGeom>
          <a:noFill/>
          <a:ln w="19050">
            <a:solidFill>
              <a:schemeClr val="tx1">
                <a:lumMod val="65000"/>
                <a:lumOff val="35000"/>
              </a:schemeClr>
            </a:solidFill>
          </a:ln>
        </p:spPr>
        <p:txBody>
          <a:bodyPr wrap="square">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Storey Books </a:t>
            </a:r>
            <a:endParaRPr lang="en-US" b="0" i="0" dirty="0">
              <a:solidFill>
                <a:srgbClr val="64A0C8"/>
              </a:solidFill>
              <a:effectLst/>
              <a:latin typeface="Lato" panose="020F0502020204030203" pitchFamily="34" charset="0"/>
            </a:endParaRPr>
          </a:p>
          <a:p>
            <a:pPr algn="l"/>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2021</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4.0</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4-7</a:t>
            </a:r>
          </a:p>
        </p:txBody>
      </p:sp>
      <p:sp>
        <p:nvSpPr>
          <p:cNvPr id="2" name="TextBox 1">
            <a:extLst>
              <a:ext uri="{FF2B5EF4-FFF2-40B4-BE49-F238E27FC236}">
                <a16:creationId xmlns:a16="http://schemas.microsoft.com/office/drawing/2014/main" id="{F8F4EB2F-A2E1-49A5-B5CA-E7DFFD6AE654}"/>
              </a:ext>
            </a:extLst>
          </p:cNvPr>
          <p:cNvSpPr txBox="1"/>
          <p:nvPr/>
        </p:nvSpPr>
        <p:spPr>
          <a:xfrm>
            <a:off x="3921488" y="1949487"/>
            <a:ext cx="3697832" cy="1754326"/>
          </a:xfrm>
          <a:prstGeom prst="rect">
            <a:avLst/>
          </a:prstGeom>
          <a:noFill/>
          <a:ln>
            <a:solidFill>
              <a:schemeClr val="tx1"/>
            </a:solidFill>
          </a:ln>
        </p:spPr>
        <p:txBody>
          <a:bodyPr wrap="square" rtlCol="0">
            <a:spAutoFit/>
          </a:bodyPr>
          <a:lstStyle/>
          <a:p>
            <a:r>
              <a:rPr lang="en-US" b="0" i="0" dirty="0">
                <a:solidFill>
                  <a:srgbClr val="333333"/>
                </a:solidFill>
                <a:effectLst/>
                <a:latin typeface="Lato" panose="020F0502020204030203" pitchFamily="34" charset="0"/>
              </a:rPr>
              <a:t>This fun and practical guide to financial literacy and entrepreneurship inspires kids to dream big and teaches them to make, save, and spend wisely, one penny at a time.</a:t>
            </a:r>
          </a:p>
        </p:txBody>
      </p:sp>
      <p:pic>
        <p:nvPicPr>
          <p:cNvPr id="6" name="Picture 2" descr="Earn It! ">
            <a:extLst>
              <a:ext uri="{FF2B5EF4-FFF2-40B4-BE49-F238E27FC236}">
                <a16:creationId xmlns:a16="http://schemas.microsoft.com/office/drawing/2014/main" id="{1DCF1588-90C3-4602-A450-F1C5A182C1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6709" y="3750414"/>
            <a:ext cx="2255983" cy="22559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8279910"/>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arn It! ">
            <a:extLst>
              <a:ext uri="{FF2B5EF4-FFF2-40B4-BE49-F238E27FC236}">
                <a16:creationId xmlns:a16="http://schemas.microsoft.com/office/drawing/2014/main" id="{C2A0A0C3-EA60-4598-B228-9555CC2C0F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7251" y="2818655"/>
            <a:ext cx="3210896" cy="321089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Spend It!">
            <a:extLst>
              <a:ext uri="{FF2B5EF4-FFF2-40B4-BE49-F238E27FC236}">
                <a16:creationId xmlns:a16="http://schemas.microsoft.com/office/drawing/2014/main" id="{077803AE-6556-4BB5-8813-F1F8B0CB3209}"/>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54972" y="3351698"/>
            <a:ext cx="2857500" cy="28575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Danny Dollar Shows Kids How to Dream Big &amp; Work Hard">
            <a:extLst>
              <a:ext uri="{FF2B5EF4-FFF2-40B4-BE49-F238E27FC236}">
                <a16:creationId xmlns:a16="http://schemas.microsoft.com/office/drawing/2014/main" id="{5853926A-A823-4231-8E9B-6164458CC5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76240" y="1162938"/>
            <a:ext cx="4701464" cy="1453699"/>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pic>
        <p:nvPicPr>
          <p:cNvPr id="7180" name="Picture 12" descr="Make Your Own Money Worksheets">
            <a:extLst>
              <a:ext uri="{FF2B5EF4-FFF2-40B4-BE49-F238E27FC236}">
                <a16:creationId xmlns:a16="http://schemas.microsoft.com/office/drawing/2014/main" id="{FE8383FE-D6AA-4C71-935D-D9C0438D1FE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19350" y="1437723"/>
            <a:ext cx="1719327" cy="17193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366093"/>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D4EB7-2796-41FA-BFE2-F81F0E6F8582}"/>
              </a:ext>
            </a:extLst>
          </p:cNvPr>
          <p:cNvSpPr>
            <a:spLocks noGrp="1"/>
          </p:cNvSpPr>
          <p:nvPr>
            <p:ph type="title"/>
          </p:nvPr>
        </p:nvSpPr>
        <p:spPr>
          <a:xfrm>
            <a:off x="457200" y="914400"/>
            <a:ext cx="8229600" cy="886408"/>
          </a:xfrm>
        </p:spPr>
        <p:txBody>
          <a:bodyPr/>
          <a:lstStyle/>
          <a:p>
            <a:r>
              <a:rPr lang="en-US" sz="3600" i="1" dirty="0">
                <a:solidFill>
                  <a:srgbClr val="813767"/>
                </a:solidFill>
              </a:rPr>
              <a:t>Cleo Edison Oliver: Playground Millionaire</a:t>
            </a:r>
          </a:p>
        </p:txBody>
      </p:sp>
      <p:pic>
        <p:nvPicPr>
          <p:cNvPr id="3074" name="Picture 2" descr="Cleo Edison Oliver, Playground Millionaire">
            <a:extLst>
              <a:ext uri="{FF2B5EF4-FFF2-40B4-BE49-F238E27FC236}">
                <a16:creationId xmlns:a16="http://schemas.microsoft.com/office/drawing/2014/main" id="{D10A9E97-751B-4042-9EE8-65CB9F8AF9E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45878" y="2286648"/>
            <a:ext cx="2600325" cy="377825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F88A5D2-130F-4B49-8A4A-2134D8218A46}"/>
              </a:ext>
            </a:extLst>
          </p:cNvPr>
          <p:cNvSpPr txBox="1"/>
          <p:nvPr/>
        </p:nvSpPr>
        <p:spPr>
          <a:xfrm>
            <a:off x="4114800" y="1926362"/>
            <a:ext cx="4572000" cy="2862322"/>
          </a:xfrm>
          <a:prstGeom prst="rect">
            <a:avLst/>
          </a:prstGeom>
          <a:noFill/>
          <a:ln w="19050">
            <a:solidFill>
              <a:schemeClr val="tx1"/>
            </a:solidFill>
          </a:ln>
        </p:spPr>
        <p:txBody>
          <a:bodyPr wrap="square">
            <a:spAutoFit/>
          </a:bodyPr>
          <a:lstStyle/>
          <a:p>
            <a:r>
              <a:rPr lang="en-US" sz="2000" b="1" i="0" dirty="0">
                <a:solidFill>
                  <a:srgbClr val="333333"/>
                </a:solidFill>
                <a:effectLst/>
                <a:latin typeface="+mn-lt"/>
              </a:rPr>
              <a:t>Story Synopsis</a:t>
            </a:r>
            <a:r>
              <a:rPr lang="en-US" sz="2000" b="0" i="0" dirty="0">
                <a:solidFill>
                  <a:srgbClr val="333333"/>
                </a:solidFill>
                <a:effectLst/>
                <a:latin typeface="+mn-lt"/>
              </a:rPr>
              <a:t>: Fifth-grader Cleo Edison Oliver is full of money-making ideas, and her fifth-grade Passion Project is no different, but things get more complicated when she has to keep her business running, be a good listener when her best friend needs her, and deal with the bully teasing her about being adopted at the same time.</a:t>
            </a:r>
            <a:endParaRPr lang="en-US" sz="2000" dirty="0">
              <a:latin typeface="+mn-lt"/>
            </a:endParaRPr>
          </a:p>
        </p:txBody>
      </p:sp>
      <p:sp>
        <p:nvSpPr>
          <p:cNvPr id="8" name="TextBox 7">
            <a:extLst>
              <a:ext uri="{FF2B5EF4-FFF2-40B4-BE49-F238E27FC236}">
                <a16:creationId xmlns:a16="http://schemas.microsoft.com/office/drawing/2014/main" id="{9BF8D41C-2ABF-4C15-9B7C-15A738340F76}"/>
              </a:ext>
            </a:extLst>
          </p:cNvPr>
          <p:cNvSpPr txBox="1"/>
          <p:nvPr/>
        </p:nvSpPr>
        <p:spPr>
          <a:xfrm>
            <a:off x="5075852" y="5259879"/>
            <a:ext cx="2509935" cy="1200329"/>
          </a:xfrm>
          <a:prstGeom prst="rect">
            <a:avLst/>
          </a:prstGeom>
          <a:noFill/>
          <a:ln w="19050">
            <a:solidFill>
              <a:schemeClr val="tx2"/>
            </a:solidFill>
          </a:ln>
        </p:spPr>
        <p:txBody>
          <a:bodyPr wrap="square">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Scholastic </a:t>
            </a:r>
          </a:p>
          <a:p>
            <a:pPr algn="l"/>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2016</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4.1</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3-6</a:t>
            </a:r>
          </a:p>
        </p:txBody>
      </p:sp>
    </p:spTree>
    <p:extLst>
      <p:ext uri="{BB962C8B-B14F-4D97-AF65-F5344CB8AC3E}">
        <p14:creationId xmlns:p14="http://schemas.microsoft.com/office/powerpoint/2010/main" val="640497942"/>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A197F0-BE08-4135-95B2-AAE24E6277B8}"/>
              </a:ext>
            </a:extLst>
          </p:cNvPr>
          <p:cNvSpPr>
            <a:spLocks noGrp="1"/>
          </p:cNvSpPr>
          <p:nvPr>
            <p:ph type="title"/>
          </p:nvPr>
        </p:nvSpPr>
        <p:spPr>
          <a:xfrm>
            <a:off x="457200" y="367993"/>
            <a:ext cx="8229600" cy="1143000"/>
          </a:xfrm>
        </p:spPr>
        <p:txBody>
          <a:bodyPr/>
          <a:lstStyle/>
          <a:p>
            <a:r>
              <a:rPr lang="en-US" sz="4000" dirty="0"/>
              <a:t>16-page Teacher Guide</a:t>
            </a:r>
          </a:p>
        </p:txBody>
      </p:sp>
      <p:sp>
        <p:nvSpPr>
          <p:cNvPr id="3" name="Content Placeholder 2">
            <a:extLst>
              <a:ext uri="{FF2B5EF4-FFF2-40B4-BE49-F238E27FC236}">
                <a16:creationId xmlns:a16="http://schemas.microsoft.com/office/drawing/2014/main" id="{93C28FAD-1E1D-463E-A890-09ACDC3925D9}"/>
              </a:ext>
            </a:extLst>
          </p:cNvPr>
          <p:cNvSpPr>
            <a:spLocks noGrp="1"/>
          </p:cNvSpPr>
          <p:nvPr>
            <p:ph idx="1"/>
          </p:nvPr>
        </p:nvSpPr>
        <p:spPr/>
        <p:txBody>
          <a:bodyPr/>
          <a:lstStyle/>
          <a:p>
            <a:endParaRPr lang="en-US" dirty="0"/>
          </a:p>
        </p:txBody>
      </p:sp>
      <p:sp>
        <p:nvSpPr>
          <p:cNvPr id="5" name="TextBox 4">
            <a:extLst>
              <a:ext uri="{FF2B5EF4-FFF2-40B4-BE49-F238E27FC236}">
                <a16:creationId xmlns:a16="http://schemas.microsoft.com/office/drawing/2014/main" id="{A22D462C-477E-46A7-B323-B83E8E288239}"/>
              </a:ext>
            </a:extLst>
          </p:cNvPr>
          <p:cNvSpPr txBox="1"/>
          <p:nvPr/>
        </p:nvSpPr>
        <p:spPr>
          <a:xfrm>
            <a:off x="550506" y="2967335"/>
            <a:ext cx="7949682" cy="369332"/>
          </a:xfrm>
          <a:prstGeom prst="rect">
            <a:avLst/>
          </a:prstGeom>
          <a:noFill/>
        </p:spPr>
        <p:txBody>
          <a:bodyPr wrap="square">
            <a:spAutoFit/>
          </a:bodyPr>
          <a:lstStyle/>
          <a:p>
            <a:endParaRPr lang="en-US" dirty="0"/>
          </a:p>
        </p:txBody>
      </p:sp>
      <p:pic>
        <p:nvPicPr>
          <p:cNvPr id="7" name="Picture 6">
            <a:extLst>
              <a:ext uri="{FF2B5EF4-FFF2-40B4-BE49-F238E27FC236}">
                <a16:creationId xmlns:a16="http://schemas.microsoft.com/office/drawing/2014/main" id="{B7EFC0DF-21E7-4D03-B71B-A9D81D85AC60}"/>
              </a:ext>
            </a:extLst>
          </p:cNvPr>
          <p:cNvPicPr>
            <a:picLocks noChangeAspect="1"/>
          </p:cNvPicPr>
          <p:nvPr/>
        </p:nvPicPr>
        <p:blipFill>
          <a:blip r:embed="rId2"/>
          <a:stretch>
            <a:fillRect/>
          </a:stretch>
        </p:blipFill>
        <p:spPr>
          <a:xfrm>
            <a:off x="2515877" y="1254553"/>
            <a:ext cx="4332792" cy="5142148"/>
          </a:xfrm>
          <a:prstGeom prst="rect">
            <a:avLst/>
          </a:prstGeom>
        </p:spPr>
      </p:pic>
    </p:spTree>
    <p:extLst>
      <p:ext uri="{BB962C8B-B14F-4D97-AF65-F5344CB8AC3E}">
        <p14:creationId xmlns:p14="http://schemas.microsoft.com/office/powerpoint/2010/main" val="212910318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5CE67A3-EA26-4F48-8B55-1965AA60B875}"/>
              </a:ext>
            </a:extLst>
          </p:cNvPr>
          <p:cNvSpPr>
            <a:spLocks noGrp="1"/>
          </p:cNvSpPr>
          <p:nvPr>
            <p:ph idx="1"/>
          </p:nvPr>
        </p:nvSpPr>
        <p:spPr>
          <a:xfrm>
            <a:off x="102637" y="2377440"/>
            <a:ext cx="8854751" cy="3779520"/>
          </a:xfrm>
        </p:spPr>
        <p:txBody>
          <a:bodyPr/>
          <a:lstStyle/>
          <a:p>
            <a:pPr marL="0" indent="0" algn="ctr">
              <a:buNone/>
            </a:pPr>
            <a:endParaRPr lang="en-US" sz="1200" dirty="0"/>
          </a:p>
          <a:p>
            <a:pPr marL="0" indent="0" algn="ctr">
              <a:buNone/>
            </a:pPr>
            <a:endParaRPr lang="en-US" sz="1200" dirty="0"/>
          </a:p>
          <a:p>
            <a:pPr marL="0" indent="0" algn="ctr">
              <a:buNone/>
            </a:pPr>
            <a:endParaRPr lang="en-US" sz="1200" dirty="0"/>
          </a:p>
          <a:p>
            <a:pPr marL="0" indent="0" algn="ctr">
              <a:buNone/>
            </a:pPr>
            <a:endParaRPr lang="en-US" sz="1200" dirty="0"/>
          </a:p>
          <a:p>
            <a:pPr marL="0" indent="0" algn="ctr">
              <a:buNone/>
            </a:pPr>
            <a:endParaRPr lang="en-US" sz="1200" dirty="0"/>
          </a:p>
          <a:p>
            <a:pPr marL="0" indent="0" algn="ctr">
              <a:buNone/>
            </a:pPr>
            <a:endParaRPr lang="en-US" sz="1200" dirty="0"/>
          </a:p>
          <a:p>
            <a:pPr marL="0" indent="0" algn="ctr">
              <a:buNone/>
            </a:pPr>
            <a:endParaRPr lang="en-US" sz="1200" dirty="0"/>
          </a:p>
          <a:p>
            <a:pPr marL="0" indent="0" algn="ctr">
              <a:buNone/>
            </a:pPr>
            <a:endParaRPr lang="en-US" sz="1200" dirty="0"/>
          </a:p>
          <a:p>
            <a:pPr marL="0" indent="0" algn="ctr">
              <a:buNone/>
            </a:pPr>
            <a:r>
              <a:rPr lang="en-US" sz="1200" dirty="0">
                <a:hlinkClick r:id="rId2"/>
              </a:rPr>
              <a:t>https://www.pcsb.org/site/handlers/filedownload.ashx?moduleinstanceid=65548&amp;dataid=114704&amp;FileName=8-RTT-Cleo-Discussion.pdf</a:t>
            </a:r>
            <a:endParaRPr lang="en-US" sz="1200" dirty="0"/>
          </a:p>
          <a:p>
            <a:pPr marL="0" indent="0" algn="ctr">
              <a:buNone/>
            </a:pPr>
            <a:endParaRPr lang="en-US" sz="1200" dirty="0"/>
          </a:p>
        </p:txBody>
      </p:sp>
      <p:pic>
        <p:nvPicPr>
          <p:cNvPr id="5" name="Picture 4">
            <a:extLst>
              <a:ext uri="{FF2B5EF4-FFF2-40B4-BE49-F238E27FC236}">
                <a16:creationId xmlns:a16="http://schemas.microsoft.com/office/drawing/2014/main" id="{F8937FFA-0F52-41E8-8046-AB1552081DBD}"/>
              </a:ext>
            </a:extLst>
          </p:cNvPr>
          <p:cNvPicPr>
            <a:picLocks noChangeAspect="1"/>
          </p:cNvPicPr>
          <p:nvPr/>
        </p:nvPicPr>
        <p:blipFill>
          <a:blip r:embed="rId3"/>
          <a:stretch>
            <a:fillRect/>
          </a:stretch>
        </p:blipFill>
        <p:spPr>
          <a:xfrm>
            <a:off x="2430478" y="162283"/>
            <a:ext cx="4283043" cy="5492942"/>
          </a:xfrm>
          <a:prstGeom prst="rect">
            <a:avLst/>
          </a:prstGeom>
        </p:spPr>
      </p:pic>
    </p:spTree>
    <p:extLst>
      <p:ext uri="{BB962C8B-B14F-4D97-AF65-F5344CB8AC3E}">
        <p14:creationId xmlns:p14="http://schemas.microsoft.com/office/powerpoint/2010/main" val="149409249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04654-9FDC-4C6B-9CC2-A7737F37E511}"/>
              </a:ext>
            </a:extLst>
          </p:cNvPr>
          <p:cNvSpPr>
            <a:spLocks noGrp="1"/>
          </p:cNvSpPr>
          <p:nvPr>
            <p:ph type="title"/>
          </p:nvPr>
        </p:nvSpPr>
        <p:spPr/>
        <p:txBody>
          <a:bodyPr/>
          <a:lstStyle/>
          <a:p>
            <a:r>
              <a:rPr lang="en-US" sz="3600" i="1" dirty="0"/>
              <a:t>J.D. and the Great Barber Battle </a:t>
            </a:r>
          </a:p>
        </p:txBody>
      </p:sp>
      <p:pic>
        <p:nvPicPr>
          <p:cNvPr id="4098" name="Picture 2" descr="J. D. and the Great Barber Battle">
            <a:extLst>
              <a:ext uri="{FF2B5EF4-FFF2-40B4-BE49-F238E27FC236}">
                <a16:creationId xmlns:a16="http://schemas.microsoft.com/office/drawing/2014/main" id="{20CE87AD-E019-4B6D-8C2E-EC3DF10706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67088" y="1982731"/>
            <a:ext cx="2621164" cy="3960869"/>
          </a:xfrm>
          <a:prstGeom prst="rect">
            <a:avLst/>
          </a:prstGeom>
          <a:noFill/>
          <a:ln w="38100">
            <a:solidFill>
              <a:srgbClr val="004080"/>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8F873F5-D5C5-4A20-804B-A1596656B798}"/>
              </a:ext>
            </a:extLst>
          </p:cNvPr>
          <p:cNvSpPr txBox="1"/>
          <p:nvPr/>
        </p:nvSpPr>
        <p:spPr>
          <a:xfrm>
            <a:off x="5007334" y="5046821"/>
            <a:ext cx="2416629" cy="1200329"/>
          </a:xfrm>
          <a:prstGeom prst="rect">
            <a:avLst/>
          </a:prstGeom>
          <a:noFill/>
          <a:ln w="19050">
            <a:solidFill>
              <a:schemeClr val="tx1"/>
            </a:solidFill>
          </a:ln>
        </p:spPr>
        <p:txBody>
          <a:bodyPr wrap="square">
            <a:spAutoFit/>
          </a:bodyPr>
          <a:lstStyle/>
          <a:p>
            <a:pPr algn="l"/>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Penguin </a:t>
            </a:r>
          </a:p>
          <a:p>
            <a:pPr algn="l"/>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2021</a:t>
            </a:r>
          </a:p>
          <a:p>
            <a:pPr algn="l"/>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3.0</a:t>
            </a:r>
          </a:p>
          <a:p>
            <a:pPr algn="l"/>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1-4</a:t>
            </a:r>
          </a:p>
        </p:txBody>
      </p:sp>
      <p:sp>
        <p:nvSpPr>
          <p:cNvPr id="8" name="TextBox 7">
            <a:extLst>
              <a:ext uri="{FF2B5EF4-FFF2-40B4-BE49-F238E27FC236}">
                <a16:creationId xmlns:a16="http://schemas.microsoft.com/office/drawing/2014/main" id="{A7DFEFB2-0EEA-4724-8D5C-7DF81F80D7E6}"/>
              </a:ext>
            </a:extLst>
          </p:cNvPr>
          <p:cNvSpPr txBox="1"/>
          <p:nvPr/>
        </p:nvSpPr>
        <p:spPr>
          <a:xfrm>
            <a:off x="3565754" y="1938279"/>
            <a:ext cx="5027739" cy="2862322"/>
          </a:xfrm>
          <a:prstGeom prst="rect">
            <a:avLst/>
          </a:prstGeom>
          <a:noFill/>
          <a:ln w="19050">
            <a:solidFill>
              <a:schemeClr val="tx1"/>
            </a:solidFill>
          </a:ln>
        </p:spPr>
        <p:txBody>
          <a:bodyPr wrap="square">
            <a:spAutoFit/>
          </a:bodyPr>
          <a:lstStyle/>
          <a:p>
            <a:r>
              <a:rPr lang="en-US" sz="1600" b="0" i="0" dirty="0">
                <a:solidFill>
                  <a:srgbClr val="333333"/>
                </a:solidFill>
                <a:effectLst/>
                <a:latin typeface="+mn-lt"/>
              </a:rPr>
              <a:t> </a:t>
            </a:r>
            <a:r>
              <a:rPr lang="en-US" b="1" i="0" dirty="0">
                <a:solidFill>
                  <a:srgbClr val="333333"/>
                </a:solidFill>
                <a:effectLst/>
                <a:latin typeface="+mn-lt"/>
              </a:rPr>
              <a:t>Story Synopsis: </a:t>
            </a:r>
            <a:r>
              <a:rPr lang="en-US" b="0" i="0" dirty="0">
                <a:solidFill>
                  <a:srgbClr val="333333"/>
                </a:solidFill>
                <a:effectLst/>
                <a:latin typeface="+mn-lt"/>
              </a:rPr>
              <a:t>J.D. has a big problem--it's the night before the start of third grade and his mom has just given him his first and worst home haircut. However, he's a genius with the clippers</a:t>
            </a:r>
            <a:r>
              <a:rPr lang="en-US" dirty="0">
                <a:solidFill>
                  <a:srgbClr val="333333"/>
                </a:solidFill>
                <a:latin typeface="+mn-lt"/>
              </a:rPr>
              <a:t> and styles his own hair.  </a:t>
            </a:r>
            <a:r>
              <a:rPr lang="en-US" b="0" i="0" dirty="0">
                <a:solidFill>
                  <a:srgbClr val="333333"/>
                </a:solidFill>
                <a:effectLst/>
                <a:latin typeface="+mn-lt"/>
              </a:rPr>
              <a:t>His work makes him the talk of the town and brings him enough hair business to open a barbershop from his bedroom. But when Henry Jr., the owner of the only official local barbershop, realizes he's losing clients to J.D., he tries to shut him down for good.</a:t>
            </a:r>
            <a:endParaRPr lang="en-US" dirty="0">
              <a:latin typeface="+mn-lt"/>
            </a:endParaRPr>
          </a:p>
        </p:txBody>
      </p:sp>
      <p:pic>
        <p:nvPicPr>
          <p:cNvPr id="7" name="Picture 2" descr="J.D. and the Family Business">
            <a:extLst>
              <a:ext uri="{FF2B5EF4-FFF2-40B4-BE49-F238E27FC236}">
                <a16:creationId xmlns:a16="http://schemas.microsoft.com/office/drawing/2014/main" id="{AAB16621-E97F-469D-B67C-D9F025320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1170888">
            <a:off x="3753302" y="4936833"/>
            <a:ext cx="1006246" cy="149421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9" name="Picture 6" descr="J.D. and the Hair Show Showdown">
            <a:extLst>
              <a:ext uri="{FF2B5EF4-FFF2-40B4-BE49-F238E27FC236}">
                <a16:creationId xmlns:a16="http://schemas.microsoft.com/office/drawing/2014/main" id="{E71DB289-B681-47BE-B643-FB04A4BCD61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21678">
            <a:off x="7745266" y="5070605"/>
            <a:ext cx="919254" cy="1389095"/>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5703286"/>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7DB3FD3-0728-4A26-AF25-E0EF5EE2078C}"/>
              </a:ext>
            </a:extLst>
          </p:cNvPr>
          <p:cNvPicPr>
            <a:picLocks noChangeAspect="1"/>
          </p:cNvPicPr>
          <p:nvPr/>
        </p:nvPicPr>
        <p:blipFill>
          <a:blip r:embed="rId2"/>
          <a:stretch>
            <a:fillRect/>
          </a:stretch>
        </p:blipFill>
        <p:spPr>
          <a:xfrm>
            <a:off x="1031555" y="1312092"/>
            <a:ext cx="1972902" cy="2319289"/>
          </a:xfrm>
          <a:prstGeom prst="rect">
            <a:avLst/>
          </a:prstGeom>
          <a:ln w="12700">
            <a:solidFill>
              <a:srgbClr val="004080"/>
            </a:solidFill>
          </a:ln>
        </p:spPr>
      </p:pic>
      <p:pic>
        <p:nvPicPr>
          <p:cNvPr id="7" name="Picture 6">
            <a:extLst>
              <a:ext uri="{FF2B5EF4-FFF2-40B4-BE49-F238E27FC236}">
                <a16:creationId xmlns:a16="http://schemas.microsoft.com/office/drawing/2014/main" id="{63FE59BA-7F02-4DB5-B35C-E8CE8A982A4D}"/>
              </a:ext>
            </a:extLst>
          </p:cNvPr>
          <p:cNvPicPr>
            <a:picLocks noChangeAspect="1"/>
          </p:cNvPicPr>
          <p:nvPr/>
        </p:nvPicPr>
        <p:blipFill>
          <a:blip r:embed="rId3"/>
          <a:stretch>
            <a:fillRect/>
          </a:stretch>
        </p:blipFill>
        <p:spPr>
          <a:xfrm>
            <a:off x="453057" y="3680152"/>
            <a:ext cx="2155956" cy="2731116"/>
          </a:xfrm>
          <a:prstGeom prst="rect">
            <a:avLst/>
          </a:prstGeom>
          <a:ln w="12700">
            <a:solidFill>
              <a:srgbClr val="004080"/>
            </a:solidFill>
          </a:ln>
        </p:spPr>
      </p:pic>
      <p:pic>
        <p:nvPicPr>
          <p:cNvPr id="9" name="Picture 8">
            <a:extLst>
              <a:ext uri="{FF2B5EF4-FFF2-40B4-BE49-F238E27FC236}">
                <a16:creationId xmlns:a16="http://schemas.microsoft.com/office/drawing/2014/main" id="{4F2CD73E-1946-4CA6-939B-6203A42689BD}"/>
              </a:ext>
            </a:extLst>
          </p:cNvPr>
          <p:cNvPicPr>
            <a:picLocks noChangeAspect="1"/>
          </p:cNvPicPr>
          <p:nvPr/>
        </p:nvPicPr>
        <p:blipFill>
          <a:blip r:embed="rId4"/>
          <a:stretch>
            <a:fillRect/>
          </a:stretch>
        </p:blipFill>
        <p:spPr>
          <a:xfrm>
            <a:off x="3224344" y="3559629"/>
            <a:ext cx="2003650" cy="2731116"/>
          </a:xfrm>
          <a:prstGeom prst="rect">
            <a:avLst/>
          </a:prstGeom>
          <a:ln w="12700">
            <a:solidFill>
              <a:srgbClr val="004080"/>
            </a:solidFill>
          </a:ln>
        </p:spPr>
      </p:pic>
      <p:pic>
        <p:nvPicPr>
          <p:cNvPr id="1028" name="Picture 4" descr="American Entrepreneurs Who Have Achieved Massive Success (Updated)">
            <a:extLst>
              <a:ext uri="{FF2B5EF4-FFF2-40B4-BE49-F238E27FC236}">
                <a16:creationId xmlns:a16="http://schemas.microsoft.com/office/drawing/2014/main" id="{3B524173-D6BE-4B24-ACEF-AD02527915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9652" y="3821808"/>
            <a:ext cx="3737610" cy="20764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B9760614-3A07-4DD0-8A52-D6D1734BF363}"/>
              </a:ext>
            </a:extLst>
          </p:cNvPr>
          <p:cNvSpPr txBox="1"/>
          <p:nvPr/>
        </p:nvSpPr>
        <p:spPr>
          <a:xfrm>
            <a:off x="1772817" y="151756"/>
            <a:ext cx="5756988" cy="769441"/>
          </a:xfrm>
          <a:prstGeom prst="rect">
            <a:avLst/>
          </a:prstGeom>
          <a:noFill/>
        </p:spPr>
        <p:txBody>
          <a:bodyPr wrap="square" rtlCol="0">
            <a:spAutoFit/>
          </a:bodyPr>
          <a:lstStyle/>
          <a:p>
            <a:pPr algn="ctr"/>
            <a:r>
              <a:rPr lang="en-US" sz="2000" dirty="0">
                <a:solidFill>
                  <a:srgbClr val="C00000"/>
                </a:solidFill>
              </a:rPr>
              <a:t>Lesson Plan</a:t>
            </a:r>
          </a:p>
          <a:p>
            <a:pPr algn="ctr"/>
            <a:r>
              <a:rPr lang="en-US" sz="2400" dirty="0">
                <a:solidFill>
                  <a:srgbClr val="C00000"/>
                </a:solidFill>
              </a:rPr>
              <a:t>The Characteristics of an Entrepreneur </a:t>
            </a:r>
          </a:p>
        </p:txBody>
      </p:sp>
      <p:pic>
        <p:nvPicPr>
          <p:cNvPr id="14" name="Picture 13">
            <a:extLst>
              <a:ext uri="{FF2B5EF4-FFF2-40B4-BE49-F238E27FC236}">
                <a16:creationId xmlns:a16="http://schemas.microsoft.com/office/drawing/2014/main" id="{045E668B-86D0-465A-A2F6-DF57044572BE}"/>
              </a:ext>
            </a:extLst>
          </p:cNvPr>
          <p:cNvPicPr>
            <a:picLocks noChangeAspect="1"/>
          </p:cNvPicPr>
          <p:nvPr/>
        </p:nvPicPr>
        <p:blipFill>
          <a:blip r:embed="rId6"/>
          <a:stretch>
            <a:fillRect/>
          </a:stretch>
        </p:blipFill>
        <p:spPr>
          <a:xfrm>
            <a:off x="3769567" y="1221921"/>
            <a:ext cx="4210050" cy="2076450"/>
          </a:xfrm>
          <a:prstGeom prst="rect">
            <a:avLst/>
          </a:prstGeom>
        </p:spPr>
      </p:pic>
    </p:spTree>
    <p:extLst>
      <p:ext uri="{BB962C8B-B14F-4D97-AF65-F5344CB8AC3E}">
        <p14:creationId xmlns:p14="http://schemas.microsoft.com/office/powerpoint/2010/main" val="48344726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A786072-AE48-42EC-AEFF-7153B67BDC40}"/>
              </a:ext>
            </a:extLst>
          </p:cNvPr>
          <p:cNvSpPr>
            <a:spLocks noGrp="1"/>
          </p:cNvSpPr>
          <p:nvPr>
            <p:ph idx="1"/>
          </p:nvPr>
        </p:nvSpPr>
        <p:spPr>
          <a:xfrm>
            <a:off x="747324" y="1184988"/>
            <a:ext cx="4590662" cy="5483484"/>
          </a:xfrm>
        </p:spPr>
        <p:txBody>
          <a:bodyPr/>
          <a:lstStyle/>
          <a:p>
            <a:pPr marL="114300" marR="0" indent="0">
              <a:spcBef>
                <a:spcPts val="0"/>
              </a:spcBef>
              <a:spcAft>
                <a:spcPts val="0"/>
              </a:spcAft>
              <a:buNone/>
            </a:pPr>
            <a:r>
              <a:rPr lang="en-US" sz="1800" dirty="0">
                <a:effectLst/>
                <a:latin typeface="Calibri" panose="020F0502020204030204" pitchFamily="34" charset="0"/>
                <a:ea typeface="Times New Roman" panose="02020603050405020304" pitchFamily="18" charset="0"/>
              </a:rPr>
              <a:t>Entrepreneurs are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competitive, they are determined to win</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confident, they are positive and self-assured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creative, they are inventive and imaginative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determined, they are strongminded and persistent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energetic, they are active and lively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enthusiastic, they are passionate about their product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hardworking, they are industrious and untiring</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honest, they are truthful and trustworthy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opportunistic, they see solutions to problems and take advantage of current trends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Symbol" panose="05050102010706020507" pitchFamily="18" charset="2"/>
              <a:buChar char=""/>
            </a:pPr>
            <a:r>
              <a:rPr lang="en-US" sz="1800" dirty="0">
                <a:effectLst/>
                <a:latin typeface="Calibri" panose="020F0502020204030204" pitchFamily="34" charset="0"/>
                <a:ea typeface="Times New Roman" panose="02020603050405020304" pitchFamily="18" charset="0"/>
              </a:rPr>
              <a:t>risk-takers, pioneers who are willing to invest time and resources in a new business </a:t>
            </a:r>
            <a:endParaRPr lang="en-US" dirty="0"/>
          </a:p>
        </p:txBody>
      </p:sp>
      <p:pic>
        <p:nvPicPr>
          <p:cNvPr id="5" name="Picture 4">
            <a:extLst>
              <a:ext uri="{FF2B5EF4-FFF2-40B4-BE49-F238E27FC236}">
                <a16:creationId xmlns:a16="http://schemas.microsoft.com/office/drawing/2014/main" id="{5A9A37D8-E40A-481F-B9E2-BB5949984A75}"/>
              </a:ext>
            </a:extLst>
          </p:cNvPr>
          <p:cNvPicPr>
            <a:picLocks noChangeAspect="1"/>
          </p:cNvPicPr>
          <p:nvPr/>
        </p:nvPicPr>
        <p:blipFill>
          <a:blip r:embed="rId2"/>
          <a:stretch>
            <a:fillRect/>
          </a:stretch>
        </p:blipFill>
        <p:spPr>
          <a:xfrm>
            <a:off x="6008041" y="1035698"/>
            <a:ext cx="2725413" cy="5483484"/>
          </a:xfrm>
          <a:prstGeom prst="rect">
            <a:avLst/>
          </a:prstGeom>
          <a:ln w="38100">
            <a:solidFill>
              <a:srgbClr val="C00000"/>
            </a:solidFill>
          </a:ln>
        </p:spPr>
      </p:pic>
      <p:pic>
        <p:nvPicPr>
          <p:cNvPr id="7" name="Picture 6">
            <a:extLst>
              <a:ext uri="{FF2B5EF4-FFF2-40B4-BE49-F238E27FC236}">
                <a16:creationId xmlns:a16="http://schemas.microsoft.com/office/drawing/2014/main" id="{CF6EBCDD-295F-4EA6-BFC5-B0A1240CA0A1}"/>
              </a:ext>
            </a:extLst>
          </p:cNvPr>
          <p:cNvPicPr>
            <a:picLocks noChangeAspect="1"/>
          </p:cNvPicPr>
          <p:nvPr/>
        </p:nvPicPr>
        <p:blipFill>
          <a:blip r:embed="rId3"/>
          <a:stretch>
            <a:fillRect/>
          </a:stretch>
        </p:blipFill>
        <p:spPr>
          <a:xfrm>
            <a:off x="4114800" y="147255"/>
            <a:ext cx="1811015" cy="1387074"/>
          </a:xfrm>
          <a:prstGeom prst="rect">
            <a:avLst/>
          </a:prstGeom>
        </p:spPr>
      </p:pic>
    </p:spTree>
    <p:extLst>
      <p:ext uri="{BB962C8B-B14F-4D97-AF65-F5344CB8AC3E}">
        <p14:creationId xmlns:p14="http://schemas.microsoft.com/office/powerpoint/2010/main" val="2651023364"/>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Wednesday Wilson Gets Down to Business">
            <a:extLst>
              <a:ext uri="{FF2B5EF4-FFF2-40B4-BE49-F238E27FC236}">
                <a16:creationId xmlns:a16="http://schemas.microsoft.com/office/drawing/2014/main" id="{B3CBD211-602E-47C2-8C36-36BE6230341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8122" y="2011437"/>
            <a:ext cx="2828050" cy="386159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528C87C-04F0-44D9-ADBC-2B65AACDD492}"/>
              </a:ext>
            </a:extLst>
          </p:cNvPr>
          <p:cNvSpPr txBox="1"/>
          <p:nvPr/>
        </p:nvSpPr>
        <p:spPr>
          <a:xfrm>
            <a:off x="4846815" y="5108174"/>
            <a:ext cx="3061316" cy="1200329"/>
          </a:xfrm>
          <a:prstGeom prst="rect">
            <a:avLst/>
          </a:prstGeom>
          <a:noFill/>
          <a:ln w="12700">
            <a:solidFill>
              <a:schemeClr val="tx1"/>
            </a:solidFill>
          </a:ln>
        </p:spPr>
        <p:txBody>
          <a:bodyPr wrap="square" rtlCol="0">
            <a:spAutoFit/>
          </a:bodyPr>
          <a:lstStyle/>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Publisher:</a:t>
            </a:r>
            <a:r>
              <a:rPr lang="en-US" b="0" i="0" dirty="0">
                <a:solidFill>
                  <a:srgbClr val="333333"/>
                </a:solidFill>
                <a:effectLst/>
                <a:latin typeface="Lato" panose="020F0502020204030203" pitchFamily="34" charset="0"/>
              </a:rPr>
              <a:t> Kids Can Press</a:t>
            </a:r>
          </a:p>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Copyright Date:</a:t>
            </a:r>
            <a:r>
              <a:rPr lang="en-US" b="0" i="0" dirty="0">
                <a:solidFill>
                  <a:srgbClr val="333333"/>
                </a:solidFill>
                <a:effectLst/>
                <a:latin typeface="Lato" panose="020F0502020204030203" pitchFamily="34" charset="0"/>
              </a:rPr>
              <a:t> 2021</a:t>
            </a:r>
          </a:p>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Reading Level:</a:t>
            </a:r>
            <a:r>
              <a:rPr lang="en-US" b="0" i="0" dirty="0">
                <a:solidFill>
                  <a:srgbClr val="333333"/>
                </a:solidFill>
                <a:effectLst/>
                <a:latin typeface="Lato" panose="020F0502020204030203" pitchFamily="34" charset="0"/>
              </a:rPr>
              <a:t> 3.0</a:t>
            </a:r>
          </a:p>
          <a:p>
            <a:pPr marL="285750" indent="-285750" algn="l">
              <a:buFont typeface="Arial" panose="020B0604020202020204" pitchFamily="34" charset="0"/>
              <a:buChar char="•"/>
            </a:pPr>
            <a:r>
              <a:rPr lang="en-US" b="1" i="0" dirty="0">
                <a:solidFill>
                  <a:srgbClr val="333333"/>
                </a:solidFill>
                <a:effectLst/>
                <a:latin typeface="Lato" panose="020F0502020204030203" pitchFamily="34" charset="0"/>
              </a:rPr>
              <a:t>Interest Level:</a:t>
            </a:r>
            <a:r>
              <a:rPr lang="en-US" b="0" i="0" dirty="0">
                <a:solidFill>
                  <a:srgbClr val="333333"/>
                </a:solidFill>
                <a:effectLst/>
                <a:latin typeface="Lato" panose="020F0502020204030203" pitchFamily="34" charset="0"/>
              </a:rPr>
              <a:t> 1-4</a:t>
            </a:r>
          </a:p>
        </p:txBody>
      </p:sp>
      <p:sp>
        <p:nvSpPr>
          <p:cNvPr id="4" name="TextBox 3">
            <a:extLst>
              <a:ext uri="{FF2B5EF4-FFF2-40B4-BE49-F238E27FC236}">
                <a16:creationId xmlns:a16="http://schemas.microsoft.com/office/drawing/2014/main" id="{62DAE3EC-034B-437E-93E1-76F938D3B6A0}"/>
              </a:ext>
            </a:extLst>
          </p:cNvPr>
          <p:cNvSpPr txBox="1"/>
          <p:nvPr/>
        </p:nvSpPr>
        <p:spPr>
          <a:xfrm>
            <a:off x="3480318" y="1607716"/>
            <a:ext cx="5486399" cy="3139321"/>
          </a:xfrm>
          <a:prstGeom prst="rect">
            <a:avLst/>
          </a:prstGeom>
          <a:noFill/>
          <a:ln>
            <a:solidFill>
              <a:srgbClr val="813767"/>
            </a:solidFill>
          </a:ln>
        </p:spPr>
        <p:txBody>
          <a:bodyPr wrap="square" rtlCol="0">
            <a:spAutoFit/>
          </a:bodyPr>
          <a:lstStyle/>
          <a:p>
            <a:r>
              <a:rPr lang="en-US" b="1" i="0" dirty="0">
                <a:solidFill>
                  <a:srgbClr val="333333"/>
                </a:solidFill>
                <a:effectLst/>
                <a:latin typeface="+mn-lt"/>
              </a:rPr>
              <a:t>Story Synopsis: </a:t>
            </a:r>
            <a:r>
              <a:rPr lang="en-US" b="0" i="0" dirty="0">
                <a:solidFill>
                  <a:srgbClr val="333333"/>
                </a:solidFill>
                <a:effectLst/>
                <a:latin typeface="+mn-lt"/>
              </a:rPr>
              <a:t>The most important thing to know about Wednesday Wilson is that she's an entrepreneur. She and her best friend, Charlie (Wednesday's future Vice President of Operations), with some help from her little brother, Mister, have made a list of potential businesses. But before they get to move forward on one, there's an unfortunate incident in class with the Emmas (whose last initials happen to spell M.E.A.N.) involving a piece of kale. Maybe this is just the opportunity Wednesday and her friends needed to come up with a brilliant business idea that will save the day and make them millionaires.</a:t>
            </a:r>
            <a:endParaRPr lang="en-US" dirty="0">
              <a:latin typeface="+mn-lt"/>
            </a:endParaRPr>
          </a:p>
        </p:txBody>
      </p:sp>
      <p:sp>
        <p:nvSpPr>
          <p:cNvPr id="5" name="TextBox 4">
            <a:extLst>
              <a:ext uri="{FF2B5EF4-FFF2-40B4-BE49-F238E27FC236}">
                <a16:creationId xmlns:a16="http://schemas.microsoft.com/office/drawing/2014/main" id="{DE5C1926-F764-4EAB-9C82-E3E93E5EE7BD}"/>
              </a:ext>
            </a:extLst>
          </p:cNvPr>
          <p:cNvSpPr txBox="1"/>
          <p:nvPr/>
        </p:nvSpPr>
        <p:spPr>
          <a:xfrm>
            <a:off x="1101013" y="984969"/>
            <a:ext cx="7100595" cy="523220"/>
          </a:xfrm>
          <a:prstGeom prst="rect">
            <a:avLst/>
          </a:prstGeom>
          <a:noFill/>
        </p:spPr>
        <p:txBody>
          <a:bodyPr wrap="square" rtlCol="0">
            <a:spAutoFit/>
          </a:bodyPr>
          <a:lstStyle/>
          <a:p>
            <a:r>
              <a:rPr lang="en-US" sz="2800" i="1" dirty="0"/>
              <a:t>Wednesday Wilson Gets Down to Business</a:t>
            </a:r>
          </a:p>
        </p:txBody>
      </p:sp>
    </p:spTree>
    <p:extLst>
      <p:ext uri="{BB962C8B-B14F-4D97-AF65-F5344CB8AC3E}">
        <p14:creationId xmlns:p14="http://schemas.microsoft.com/office/powerpoint/2010/main" val="3759951776"/>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0C0B02-82FB-4E72-8BAC-4785E248B9DC}"/>
              </a:ext>
            </a:extLst>
          </p:cNvPr>
          <p:cNvSpPr>
            <a:spLocks noGrp="1"/>
          </p:cNvSpPr>
          <p:nvPr>
            <p:ph type="title"/>
          </p:nvPr>
        </p:nvSpPr>
        <p:spPr>
          <a:xfrm>
            <a:off x="335874" y="490603"/>
            <a:ext cx="8229600" cy="464635"/>
          </a:xfrm>
        </p:spPr>
        <p:txBody>
          <a:bodyPr/>
          <a:lstStyle/>
          <a:p>
            <a:r>
              <a:rPr lang="en-US" dirty="0"/>
              <a:t>Book Features</a:t>
            </a:r>
          </a:p>
        </p:txBody>
      </p:sp>
      <p:pic>
        <p:nvPicPr>
          <p:cNvPr id="4" name="Picture 3">
            <a:extLst>
              <a:ext uri="{FF2B5EF4-FFF2-40B4-BE49-F238E27FC236}">
                <a16:creationId xmlns:a16="http://schemas.microsoft.com/office/drawing/2014/main" id="{07397D84-9824-4FE7-8328-27A5635FC067}"/>
              </a:ext>
            </a:extLst>
          </p:cNvPr>
          <p:cNvPicPr>
            <a:picLocks noChangeAspect="1"/>
          </p:cNvPicPr>
          <p:nvPr/>
        </p:nvPicPr>
        <p:blipFill>
          <a:blip r:embed="rId2"/>
          <a:stretch>
            <a:fillRect/>
          </a:stretch>
        </p:blipFill>
        <p:spPr>
          <a:xfrm>
            <a:off x="719633" y="1250302"/>
            <a:ext cx="2620560" cy="1967751"/>
          </a:xfrm>
          <a:prstGeom prst="rect">
            <a:avLst/>
          </a:prstGeom>
        </p:spPr>
      </p:pic>
      <p:pic>
        <p:nvPicPr>
          <p:cNvPr id="6" name="Picture 5">
            <a:extLst>
              <a:ext uri="{FF2B5EF4-FFF2-40B4-BE49-F238E27FC236}">
                <a16:creationId xmlns:a16="http://schemas.microsoft.com/office/drawing/2014/main" id="{2A9694C1-2353-4B88-9AF0-F067AB94D8F5}"/>
              </a:ext>
            </a:extLst>
          </p:cNvPr>
          <p:cNvPicPr>
            <a:picLocks noChangeAspect="1"/>
          </p:cNvPicPr>
          <p:nvPr/>
        </p:nvPicPr>
        <p:blipFill>
          <a:blip r:embed="rId3"/>
          <a:stretch>
            <a:fillRect/>
          </a:stretch>
        </p:blipFill>
        <p:spPr>
          <a:xfrm>
            <a:off x="4621964" y="1483568"/>
            <a:ext cx="4160216" cy="4119890"/>
          </a:xfrm>
          <a:prstGeom prst="rect">
            <a:avLst/>
          </a:prstGeom>
        </p:spPr>
      </p:pic>
      <p:pic>
        <p:nvPicPr>
          <p:cNvPr id="8" name="Picture 7">
            <a:extLst>
              <a:ext uri="{FF2B5EF4-FFF2-40B4-BE49-F238E27FC236}">
                <a16:creationId xmlns:a16="http://schemas.microsoft.com/office/drawing/2014/main" id="{7D536241-EF78-4481-AE01-386DF7858C7B}"/>
              </a:ext>
            </a:extLst>
          </p:cNvPr>
          <p:cNvPicPr>
            <a:picLocks noChangeAspect="1"/>
          </p:cNvPicPr>
          <p:nvPr/>
        </p:nvPicPr>
        <p:blipFill>
          <a:blip r:embed="rId4"/>
          <a:stretch>
            <a:fillRect/>
          </a:stretch>
        </p:blipFill>
        <p:spPr>
          <a:xfrm>
            <a:off x="1050199" y="3218053"/>
            <a:ext cx="2557575" cy="3149344"/>
          </a:xfrm>
          <a:prstGeom prst="rect">
            <a:avLst/>
          </a:prstGeom>
          <a:ln w="19050">
            <a:solidFill>
              <a:schemeClr val="accent2">
                <a:lumMod val="75000"/>
              </a:schemeClr>
            </a:solidFill>
          </a:ln>
        </p:spPr>
      </p:pic>
    </p:spTree>
    <p:extLst>
      <p:ext uri="{BB962C8B-B14F-4D97-AF65-F5344CB8AC3E}">
        <p14:creationId xmlns:p14="http://schemas.microsoft.com/office/powerpoint/2010/main" val="777481206"/>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1" y="1061966"/>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000" dirty="0">
                <a:latin typeface="Calibri"/>
                <a:ea typeface="ＭＳ Ｐゴシック"/>
                <a:cs typeface="Calibri"/>
              </a:rPr>
              <a:t>Professional Development Certificate</a:t>
            </a:r>
            <a:endParaRPr lang="en-US" sz="4000" b="1" dirty="0">
              <a:solidFill>
                <a:srgbClr val="005CB8"/>
              </a:solidFill>
              <a:effectLst>
                <a:glow>
                  <a:srgbClr val="4F81BD">
                    <a:alpha val="0"/>
                  </a:srgbClr>
                </a:glow>
                <a:outerShdw blurRad="50800" dist="50800" dir="5400000" algn="ctr" rotWithShape="0">
                  <a:srgbClr val="000000">
                    <a:alpha val="0"/>
                  </a:srgbClr>
                </a:outerShdw>
                <a:reflection stA="0" endPos="65000" dist="50800" dir="5400000" sy="-100000" algn="bl" rotWithShape="0"/>
              </a:effectLst>
              <a:latin typeface="Calibri" panose="020F0502020204030204" pitchFamily="34" charset="0"/>
              <a:ea typeface="ＭＳ Ｐゴシック"/>
              <a:cs typeface="Calibri" panose="020F0502020204030204" pitchFamily="34" charset="0"/>
            </a:endParaRPr>
          </a:p>
        </p:txBody>
      </p:sp>
      <p:sp>
        <p:nvSpPr>
          <p:cNvPr id="3" name="TextBox 2">
            <a:extLst>
              <a:ext uri="{FF2B5EF4-FFF2-40B4-BE49-F238E27FC236}">
                <a16:creationId xmlns:a16="http://schemas.microsoft.com/office/drawing/2014/main" id="{D213714B-F9E8-8C44-9AF8-383F3F244D95}"/>
              </a:ext>
            </a:extLst>
          </p:cNvPr>
          <p:cNvSpPr txBox="1"/>
          <p:nvPr/>
        </p:nvSpPr>
        <p:spPr>
          <a:xfrm>
            <a:off x="588955" y="2359260"/>
            <a:ext cx="8175171" cy="2862322"/>
          </a:xfrm>
          <a:prstGeom prst="rect">
            <a:avLst/>
          </a:prstGeom>
          <a:noFill/>
        </p:spPr>
        <p:txBody>
          <a:bodyPr wrap="square" rtlCol="0" anchor="t">
            <a:spAutoFit/>
          </a:bodyPr>
          <a:lstStyle/>
          <a:p>
            <a:r>
              <a:rPr lang="en-US" dirty="0">
                <a:latin typeface="Arial"/>
                <a:ea typeface="ＭＳ Ｐゴシック"/>
              </a:rPr>
              <a:t>To earn your professional development certificate for this webinar, you must:</a:t>
            </a:r>
          </a:p>
          <a:p>
            <a:endParaRPr lang="en-US" dirty="0">
              <a:latin typeface="Arial"/>
              <a:ea typeface="ＭＳ Ｐゴシック"/>
            </a:endParaRPr>
          </a:p>
          <a:p>
            <a:pPr marL="285750" indent="-285750">
              <a:buFont typeface="Arial"/>
              <a:buChar char="•"/>
            </a:pPr>
            <a:r>
              <a:rPr lang="en-US" dirty="0">
                <a:latin typeface="Arial"/>
                <a:ea typeface="ＭＳ Ｐゴシック"/>
              </a:rPr>
              <a:t>Watch a minimum of 45-minutes and you will automatically receive a professional development </a:t>
            </a:r>
            <a:r>
              <a:rPr lang="en-US" b="1" dirty="0">
                <a:solidFill>
                  <a:srgbClr val="7A9900"/>
                </a:solidFill>
                <a:latin typeface="Arial"/>
                <a:ea typeface="ＭＳ Ｐゴシック"/>
              </a:rPr>
              <a:t>certificate </a:t>
            </a:r>
            <a:r>
              <a:rPr lang="en-US" dirty="0">
                <a:latin typeface="Arial"/>
                <a:ea typeface="ＭＳ Ｐゴシック"/>
              </a:rPr>
              <a:t>via e-mail within 24 hours.</a:t>
            </a:r>
          </a:p>
          <a:p>
            <a:endParaRPr lang="en-US" dirty="0">
              <a:latin typeface="Arial"/>
              <a:ea typeface="ＭＳ Ｐゴシック"/>
            </a:endParaRPr>
          </a:p>
          <a:p>
            <a:r>
              <a:rPr lang="en-US" dirty="0">
                <a:latin typeface="Arial"/>
                <a:ea typeface="ＭＳ Ｐゴシック"/>
                <a:cs typeface="Arial"/>
              </a:rPr>
              <a:t>Accessing resources: </a:t>
            </a:r>
            <a:endParaRPr lang="en-US" dirty="0"/>
          </a:p>
          <a:p>
            <a:endParaRPr lang="en-US" dirty="0">
              <a:cs typeface="Arial"/>
            </a:endParaRPr>
          </a:p>
          <a:p>
            <a:pPr marL="285750" indent="-285750">
              <a:buFont typeface="Arial,Sans-Serif"/>
              <a:buChar char="•"/>
            </a:pPr>
            <a:r>
              <a:rPr lang="en-US" dirty="0">
                <a:latin typeface="Arial"/>
                <a:ea typeface="ＭＳ Ｐゴシック"/>
                <a:cs typeface="Arial"/>
              </a:rPr>
              <a:t>You can now easily download presentations, lesson plan materials, and activities for each webinar from </a:t>
            </a:r>
            <a:r>
              <a:rPr lang="en-US" sz="1600" b="1" i="1" dirty="0">
                <a:solidFill>
                  <a:srgbClr val="005CB8"/>
                </a:solidFill>
                <a:latin typeface="Arial"/>
                <a:ea typeface="ＭＳ Ｐゴシック"/>
                <a:cs typeface="Arial"/>
                <a:hlinkClick r:id="rId3"/>
              </a:rPr>
              <a:t>EconEdLink.org/professional-development/</a:t>
            </a:r>
            <a:endParaRPr lang="en-US" sz="1600" b="1" i="1" dirty="0">
              <a:solidFill>
                <a:srgbClr val="005CB8"/>
              </a:solidFill>
              <a:latin typeface="Arial"/>
              <a:ea typeface="ＭＳ Ｐゴシック"/>
              <a:cs typeface="Arial"/>
            </a:endParaRPr>
          </a:p>
          <a:p>
            <a:endParaRPr lang="en-US" b="1" i="1" dirty="0">
              <a:solidFill>
                <a:srgbClr val="005CB8"/>
              </a:solidFill>
              <a:latin typeface="Arial"/>
              <a:ea typeface="ＭＳ Ｐゴシック"/>
              <a:cs typeface="Arial"/>
            </a:endParaRPr>
          </a:p>
        </p:txBody>
      </p:sp>
    </p:spTree>
    <p:extLst>
      <p:ext uri="{BB962C8B-B14F-4D97-AF65-F5344CB8AC3E}">
        <p14:creationId xmlns:p14="http://schemas.microsoft.com/office/powerpoint/2010/main" val="348903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07F82-D572-4142-BD53-0BB6E5DF68EC}"/>
              </a:ext>
            </a:extLst>
          </p:cNvPr>
          <p:cNvSpPr>
            <a:spLocks noGrp="1"/>
          </p:cNvSpPr>
          <p:nvPr>
            <p:ph type="title"/>
          </p:nvPr>
        </p:nvSpPr>
        <p:spPr>
          <a:xfrm>
            <a:off x="457200" y="625151"/>
            <a:ext cx="8229600" cy="569167"/>
          </a:xfrm>
        </p:spPr>
        <p:txBody>
          <a:bodyPr/>
          <a:lstStyle/>
          <a:p>
            <a:r>
              <a:rPr lang="en-US" dirty="0"/>
              <a:t>Lesson Plan</a:t>
            </a:r>
          </a:p>
        </p:txBody>
      </p:sp>
      <p:pic>
        <p:nvPicPr>
          <p:cNvPr id="4" name="Picture 3">
            <a:extLst>
              <a:ext uri="{FF2B5EF4-FFF2-40B4-BE49-F238E27FC236}">
                <a16:creationId xmlns:a16="http://schemas.microsoft.com/office/drawing/2014/main" id="{5A4C91F8-28B3-431D-BA64-2928611D35EF}"/>
              </a:ext>
            </a:extLst>
          </p:cNvPr>
          <p:cNvPicPr>
            <a:picLocks noChangeAspect="1"/>
          </p:cNvPicPr>
          <p:nvPr/>
        </p:nvPicPr>
        <p:blipFill>
          <a:blip r:embed="rId2"/>
          <a:stretch>
            <a:fillRect/>
          </a:stretch>
        </p:blipFill>
        <p:spPr>
          <a:xfrm>
            <a:off x="817535" y="1194318"/>
            <a:ext cx="3754465" cy="4938243"/>
          </a:xfrm>
          <a:prstGeom prst="rect">
            <a:avLst/>
          </a:prstGeom>
          <a:ln w="57150">
            <a:solidFill>
              <a:srgbClr val="004080"/>
            </a:solidFill>
          </a:ln>
        </p:spPr>
      </p:pic>
      <p:pic>
        <p:nvPicPr>
          <p:cNvPr id="6" name="Picture 5">
            <a:extLst>
              <a:ext uri="{FF2B5EF4-FFF2-40B4-BE49-F238E27FC236}">
                <a16:creationId xmlns:a16="http://schemas.microsoft.com/office/drawing/2014/main" id="{F87583D7-91AD-4BA7-A06D-F73DAE4D5F5E}"/>
              </a:ext>
            </a:extLst>
          </p:cNvPr>
          <p:cNvPicPr>
            <a:picLocks noChangeAspect="1"/>
          </p:cNvPicPr>
          <p:nvPr/>
        </p:nvPicPr>
        <p:blipFill>
          <a:blip r:embed="rId3"/>
          <a:stretch>
            <a:fillRect/>
          </a:stretch>
        </p:blipFill>
        <p:spPr>
          <a:xfrm>
            <a:off x="4988185" y="1681103"/>
            <a:ext cx="3754466" cy="4551746"/>
          </a:xfrm>
          <a:prstGeom prst="rect">
            <a:avLst/>
          </a:prstGeom>
          <a:ln w="38100">
            <a:solidFill>
              <a:srgbClr val="004080"/>
            </a:solidFill>
          </a:ln>
        </p:spPr>
      </p:pic>
    </p:spTree>
    <p:extLst>
      <p:ext uri="{BB962C8B-B14F-4D97-AF65-F5344CB8AC3E}">
        <p14:creationId xmlns:p14="http://schemas.microsoft.com/office/powerpoint/2010/main" val="3211680210"/>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1CF28E6-3B8D-4CEC-BDF6-A848338B1BEA}"/>
              </a:ext>
            </a:extLst>
          </p:cNvPr>
          <p:cNvPicPr>
            <a:picLocks noChangeAspect="1"/>
          </p:cNvPicPr>
          <p:nvPr/>
        </p:nvPicPr>
        <p:blipFill>
          <a:blip r:embed="rId2"/>
          <a:stretch>
            <a:fillRect/>
          </a:stretch>
        </p:blipFill>
        <p:spPr>
          <a:xfrm>
            <a:off x="2152650" y="466725"/>
            <a:ext cx="4838700" cy="5924550"/>
          </a:xfrm>
          <a:prstGeom prst="rect">
            <a:avLst/>
          </a:prstGeom>
          <a:ln w="28575">
            <a:solidFill>
              <a:srgbClr val="FF0000"/>
            </a:solidFill>
          </a:ln>
        </p:spPr>
      </p:pic>
      <p:pic>
        <p:nvPicPr>
          <p:cNvPr id="5" name="Content Placeholder 5">
            <a:extLst>
              <a:ext uri="{FF2B5EF4-FFF2-40B4-BE49-F238E27FC236}">
                <a16:creationId xmlns:a16="http://schemas.microsoft.com/office/drawing/2014/main" id="{A2F36885-394B-49F7-8125-C05EB1FCF99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21405873">
            <a:off x="6804105" y="2979231"/>
            <a:ext cx="1603199" cy="13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47185858"/>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CCD14-3DE0-4FE5-9DE7-53FC3A6D8451}"/>
              </a:ext>
            </a:extLst>
          </p:cNvPr>
          <p:cNvSpPr>
            <a:spLocks noGrp="1"/>
          </p:cNvSpPr>
          <p:nvPr>
            <p:ph type="title"/>
          </p:nvPr>
        </p:nvSpPr>
        <p:spPr/>
        <p:txBody>
          <a:bodyPr/>
          <a:lstStyle/>
          <a:p>
            <a:r>
              <a:rPr lang="en-US" dirty="0"/>
              <a:t>Possible Responses </a:t>
            </a:r>
          </a:p>
        </p:txBody>
      </p:sp>
      <p:pic>
        <p:nvPicPr>
          <p:cNvPr id="1026" name="Picture 1">
            <a:extLst>
              <a:ext uri="{FF2B5EF4-FFF2-40B4-BE49-F238E27FC236}">
                <a16:creationId xmlns:a16="http://schemas.microsoft.com/office/drawing/2014/main" id="{0A50393D-942F-44DE-953F-50A5ACD832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8022" y="1894114"/>
            <a:ext cx="7047955" cy="424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8009993"/>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E56F6E-7A8F-4C64-8082-4230014C639D}"/>
              </a:ext>
            </a:extLst>
          </p:cNvPr>
          <p:cNvSpPr>
            <a:spLocks noGrp="1"/>
          </p:cNvSpPr>
          <p:nvPr>
            <p:ph type="title"/>
          </p:nvPr>
        </p:nvSpPr>
        <p:spPr/>
        <p:txBody>
          <a:bodyPr/>
          <a:lstStyle/>
          <a:p>
            <a:r>
              <a:rPr lang="en-US" sz="5400" dirty="0"/>
              <a:t>Vote with Your Feet</a:t>
            </a:r>
          </a:p>
        </p:txBody>
      </p:sp>
      <p:pic>
        <p:nvPicPr>
          <p:cNvPr id="4" name="Picture 3">
            <a:extLst>
              <a:ext uri="{FF2B5EF4-FFF2-40B4-BE49-F238E27FC236}">
                <a16:creationId xmlns:a16="http://schemas.microsoft.com/office/drawing/2014/main" id="{6B3CB1B3-DE12-4864-9C94-B8F43965BEAA}"/>
              </a:ext>
            </a:extLst>
          </p:cNvPr>
          <p:cNvPicPr>
            <a:picLocks noChangeAspect="1"/>
          </p:cNvPicPr>
          <p:nvPr/>
        </p:nvPicPr>
        <p:blipFill>
          <a:blip r:embed="rId2"/>
          <a:stretch>
            <a:fillRect/>
          </a:stretch>
        </p:blipFill>
        <p:spPr>
          <a:xfrm>
            <a:off x="568777" y="1916686"/>
            <a:ext cx="5408686" cy="4492460"/>
          </a:xfrm>
          <a:prstGeom prst="rect">
            <a:avLst/>
          </a:prstGeom>
        </p:spPr>
      </p:pic>
      <p:pic>
        <p:nvPicPr>
          <p:cNvPr id="5" name="Picture 4">
            <a:extLst>
              <a:ext uri="{FF2B5EF4-FFF2-40B4-BE49-F238E27FC236}">
                <a16:creationId xmlns:a16="http://schemas.microsoft.com/office/drawing/2014/main" id="{F19C98D9-EC13-48A2-A4E1-F77CDE5908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4925970" flipV="1">
            <a:off x="5134632" y="3483925"/>
            <a:ext cx="4694393" cy="1082644"/>
          </a:xfrm>
          <a:prstGeom prst="rect">
            <a:avLst/>
          </a:prstGeom>
        </p:spPr>
      </p:pic>
    </p:spTree>
    <p:extLst>
      <p:ext uri="{BB962C8B-B14F-4D97-AF65-F5344CB8AC3E}">
        <p14:creationId xmlns:p14="http://schemas.microsoft.com/office/powerpoint/2010/main" val="1404243932"/>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0EC7C6-282E-4854-AB0D-B4A160AB4EA4}"/>
              </a:ext>
            </a:extLst>
          </p:cNvPr>
          <p:cNvSpPr txBox="1"/>
          <p:nvPr/>
        </p:nvSpPr>
        <p:spPr>
          <a:xfrm>
            <a:off x="93307" y="1688840"/>
            <a:ext cx="4404048" cy="1877437"/>
          </a:xfrm>
          <a:prstGeom prst="rect">
            <a:avLst/>
          </a:prstGeom>
          <a:noFill/>
        </p:spPr>
        <p:txBody>
          <a:bodyPr wrap="square" rtlCol="0">
            <a:spAutoFit/>
          </a:bodyPr>
          <a:lstStyle/>
          <a:p>
            <a:pPr algn="ctr"/>
            <a:r>
              <a:rPr lang="en-US" sz="2400" b="1" dirty="0">
                <a:solidFill>
                  <a:srgbClr val="009900"/>
                </a:solidFill>
                <a:effectLst>
                  <a:outerShdw blurRad="38100" dist="38100" dir="2700000" algn="tl">
                    <a:srgbClr val="000000">
                      <a:alpha val="43137"/>
                    </a:srgbClr>
                  </a:outerShdw>
                </a:effectLst>
              </a:rPr>
              <a:t>Teaching Entrepreneurship</a:t>
            </a:r>
          </a:p>
          <a:p>
            <a:pPr algn="ctr"/>
            <a:r>
              <a:rPr lang="en-US" sz="2400" b="1" dirty="0">
                <a:solidFill>
                  <a:srgbClr val="009900"/>
                </a:solidFill>
                <a:effectLst>
                  <a:outerShdw blurRad="38100" dist="38100" dir="2700000" algn="tl">
                    <a:srgbClr val="000000">
                      <a:alpha val="43137"/>
                    </a:srgbClr>
                  </a:outerShdw>
                </a:effectLst>
              </a:rPr>
              <a:t>Extension and Enrichment Activities</a:t>
            </a:r>
          </a:p>
          <a:p>
            <a:pPr algn="ctr"/>
            <a:endParaRPr lang="en-US" sz="2400" b="1" dirty="0">
              <a:solidFill>
                <a:srgbClr val="009900"/>
              </a:solidFill>
              <a:effectLst>
                <a:outerShdw blurRad="38100" dist="38100" dir="2700000" algn="tl">
                  <a:srgbClr val="000000">
                    <a:alpha val="43137"/>
                  </a:srgbClr>
                </a:outerShdw>
              </a:effectLst>
            </a:endParaRPr>
          </a:p>
          <a:p>
            <a:pPr algn="ctr"/>
            <a:r>
              <a:rPr lang="en-US" sz="2000" b="1" dirty="0">
                <a:solidFill>
                  <a:srgbClr val="009900"/>
                </a:solidFill>
                <a:effectLst>
                  <a:outerShdw blurRad="38100" dist="38100" dir="2700000" algn="tl">
                    <a:srgbClr val="000000">
                      <a:alpha val="43137"/>
                    </a:srgbClr>
                  </a:outerShdw>
                </a:effectLst>
              </a:rPr>
              <a:t>(Plus some cool online resources)</a:t>
            </a:r>
          </a:p>
        </p:txBody>
      </p:sp>
      <p:pic>
        <p:nvPicPr>
          <p:cNvPr id="4" name="Picture 3">
            <a:extLst>
              <a:ext uri="{FF2B5EF4-FFF2-40B4-BE49-F238E27FC236}">
                <a16:creationId xmlns:a16="http://schemas.microsoft.com/office/drawing/2014/main" id="{D0DC9736-60F5-449F-AB85-0FFB3E0D007E}"/>
              </a:ext>
            </a:extLst>
          </p:cNvPr>
          <p:cNvPicPr>
            <a:picLocks noChangeAspect="1"/>
          </p:cNvPicPr>
          <p:nvPr/>
        </p:nvPicPr>
        <p:blipFill>
          <a:blip r:embed="rId2"/>
          <a:stretch>
            <a:fillRect/>
          </a:stretch>
        </p:blipFill>
        <p:spPr>
          <a:xfrm>
            <a:off x="4842587" y="298577"/>
            <a:ext cx="2543146" cy="5710335"/>
          </a:xfrm>
          <a:prstGeom prst="rect">
            <a:avLst/>
          </a:prstGeom>
        </p:spPr>
      </p:pic>
      <p:sp>
        <p:nvSpPr>
          <p:cNvPr id="6" name="TextBox 5">
            <a:extLst>
              <a:ext uri="{FF2B5EF4-FFF2-40B4-BE49-F238E27FC236}">
                <a16:creationId xmlns:a16="http://schemas.microsoft.com/office/drawing/2014/main" id="{072E22A8-ABBB-4CF1-8FAC-A76EA0744840}"/>
              </a:ext>
            </a:extLst>
          </p:cNvPr>
          <p:cNvSpPr txBox="1"/>
          <p:nvPr/>
        </p:nvSpPr>
        <p:spPr>
          <a:xfrm>
            <a:off x="382555" y="6251646"/>
            <a:ext cx="9106677" cy="307777"/>
          </a:xfrm>
          <a:prstGeom prst="rect">
            <a:avLst/>
          </a:prstGeom>
          <a:noFill/>
        </p:spPr>
        <p:txBody>
          <a:bodyPr wrap="square">
            <a:spAutoFit/>
          </a:bodyPr>
          <a:lstStyle/>
          <a:p>
            <a:r>
              <a:rPr lang="en-US" sz="1400" dirty="0"/>
              <a:t>https://www.atlantafed.org/education/classroom-economist/infographics/what-is-an-entrepreneur/full-view</a:t>
            </a:r>
          </a:p>
        </p:txBody>
      </p:sp>
    </p:spTree>
    <p:extLst>
      <p:ext uri="{BB962C8B-B14F-4D97-AF65-F5344CB8AC3E}">
        <p14:creationId xmlns:p14="http://schemas.microsoft.com/office/powerpoint/2010/main" val="860656667"/>
      </p:ext>
    </p:extLst>
  </p:cSld>
  <p:clrMapOvr>
    <a:masterClrMapping/>
  </p:clrMapOvr>
  <p:transition spd="slow"/>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93E623A-AE45-4708-807B-FB9B2D2C888A}"/>
              </a:ext>
            </a:extLst>
          </p:cNvPr>
          <p:cNvPicPr>
            <a:picLocks noChangeAspect="1"/>
          </p:cNvPicPr>
          <p:nvPr/>
        </p:nvPicPr>
        <p:blipFill>
          <a:blip r:embed="rId2"/>
          <a:stretch>
            <a:fillRect/>
          </a:stretch>
        </p:blipFill>
        <p:spPr>
          <a:xfrm>
            <a:off x="2845836" y="1110343"/>
            <a:ext cx="5700312" cy="3181874"/>
          </a:xfrm>
          <a:prstGeom prst="rect">
            <a:avLst/>
          </a:prstGeom>
          <a:ln w="38100">
            <a:solidFill>
              <a:schemeClr val="tx1"/>
            </a:solidFill>
          </a:ln>
        </p:spPr>
      </p:pic>
      <p:pic>
        <p:nvPicPr>
          <p:cNvPr id="5" name="Picture 4">
            <a:extLst>
              <a:ext uri="{FF2B5EF4-FFF2-40B4-BE49-F238E27FC236}">
                <a16:creationId xmlns:a16="http://schemas.microsoft.com/office/drawing/2014/main" id="{8007EA7E-ECD8-44AD-8CF0-BAA5B78365CF}"/>
              </a:ext>
            </a:extLst>
          </p:cNvPr>
          <p:cNvPicPr>
            <a:picLocks noChangeAspect="1"/>
          </p:cNvPicPr>
          <p:nvPr/>
        </p:nvPicPr>
        <p:blipFill>
          <a:blip r:embed="rId3"/>
          <a:stretch>
            <a:fillRect/>
          </a:stretch>
        </p:blipFill>
        <p:spPr>
          <a:xfrm>
            <a:off x="748684" y="3349690"/>
            <a:ext cx="2501829" cy="2085877"/>
          </a:xfrm>
          <a:prstGeom prst="rect">
            <a:avLst/>
          </a:prstGeom>
          <a:ln w="19050">
            <a:solidFill>
              <a:schemeClr val="tx1"/>
            </a:solidFill>
          </a:ln>
        </p:spPr>
      </p:pic>
      <p:sp>
        <p:nvSpPr>
          <p:cNvPr id="6" name="TextBox 5">
            <a:extLst>
              <a:ext uri="{FF2B5EF4-FFF2-40B4-BE49-F238E27FC236}">
                <a16:creationId xmlns:a16="http://schemas.microsoft.com/office/drawing/2014/main" id="{8B66B498-E006-4917-96FE-B794FE1C12A1}"/>
              </a:ext>
            </a:extLst>
          </p:cNvPr>
          <p:cNvSpPr txBox="1"/>
          <p:nvPr/>
        </p:nvSpPr>
        <p:spPr>
          <a:xfrm>
            <a:off x="748685" y="5747657"/>
            <a:ext cx="7938116" cy="369332"/>
          </a:xfrm>
          <a:prstGeom prst="rect">
            <a:avLst/>
          </a:prstGeom>
          <a:noFill/>
        </p:spPr>
        <p:txBody>
          <a:bodyPr wrap="square" rtlCol="0">
            <a:spAutoFit/>
          </a:bodyPr>
          <a:lstStyle/>
          <a:p>
            <a:pPr algn="ctr"/>
            <a:r>
              <a:rPr lang="en-US" dirty="0"/>
              <a:t>https://www.atlantafed.org/forms/education/infographics-order.aspx</a:t>
            </a:r>
          </a:p>
        </p:txBody>
      </p:sp>
    </p:spTree>
    <p:extLst>
      <p:ext uri="{BB962C8B-B14F-4D97-AF65-F5344CB8AC3E}">
        <p14:creationId xmlns:p14="http://schemas.microsoft.com/office/powerpoint/2010/main" val="4265888827"/>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B5DCBF-2F3D-4DA9-A488-FF719808B977}"/>
              </a:ext>
            </a:extLst>
          </p:cNvPr>
          <p:cNvPicPr>
            <a:picLocks noChangeAspect="1"/>
          </p:cNvPicPr>
          <p:nvPr/>
        </p:nvPicPr>
        <p:blipFill>
          <a:blip r:embed="rId2"/>
          <a:stretch>
            <a:fillRect/>
          </a:stretch>
        </p:blipFill>
        <p:spPr>
          <a:xfrm>
            <a:off x="2340525" y="289250"/>
            <a:ext cx="4152659" cy="5230974"/>
          </a:xfrm>
          <a:prstGeom prst="rect">
            <a:avLst/>
          </a:prstGeom>
        </p:spPr>
      </p:pic>
      <p:sp>
        <p:nvSpPr>
          <p:cNvPr id="5" name="TextBox 4">
            <a:extLst>
              <a:ext uri="{FF2B5EF4-FFF2-40B4-BE49-F238E27FC236}">
                <a16:creationId xmlns:a16="http://schemas.microsoft.com/office/drawing/2014/main" id="{F72A0666-9F20-4AF8-A339-AA3988C2ACB1}"/>
              </a:ext>
            </a:extLst>
          </p:cNvPr>
          <p:cNvSpPr txBox="1"/>
          <p:nvPr/>
        </p:nvSpPr>
        <p:spPr>
          <a:xfrm>
            <a:off x="289250" y="5947007"/>
            <a:ext cx="8929395" cy="369332"/>
          </a:xfrm>
          <a:prstGeom prst="rect">
            <a:avLst/>
          </a:prstGeom>
          <a:noFill/>
        </p:spPr>
        <p:txBody>
          <a:bodyPr wrap="square">
            <a:spAutoFit/>
          </a:bodyPr>
          <a:lstStyle/>
          <a:p>
            <a:r>
              <a:rPr lang="en-US" dirty="0"/>
              <a:t>https://www.dallasfed.org/~/media/documents/educate/everyday/entrepreneurs.pdf</a:t>
            </a:r>
          </a:p>
        </p:txBody>
      </p:sp>
      <p:sp>
        <p:nvSpPr>
          <p:cNvPr id="6" name="TextBox 5">
            <a:extLst>
              <a:ext uri="{FF2B5EF4-FFF2-40B4-BE49-F238E27FC236}">
                <a16:creationId xmlns:a16="http://schemas.microsoft.com/office/drawing/2014/main" id="{5B85F8C8-7CC2-4CA6-90D7-31BC83BFBBE8}"/>
              </a:ext>
            </a:extLst>
          </p:cNvPr>
          <p:cNvSpPr txBox="1"/>
          <p:nvPr/>
        </p:nvSpPr>
        <p:spPr>
          <a:xfrm>
            <a:off x="6783355" y="2967335"/>
            <a:ext cx="1968759" cy="923330"/>
          </a:xfrm>
          <a:prstGeom prst="rect">
            <a:avLst/>
          </a:prstGeom>
          <a:noFill/>
        </p:spPr>
        <p:txBody>
          <a:bodyPr wrap="square" rtlCol="0">
            <a:spAutoFit/>
          </a:bodyPr>
          <a:lstStyle/>
          <a:p>
            <a:r>
              <a:rPr lang="en-US" dirty="0"/>
              <a:t>16-page booklet from the Dallas FED</a:t>
            </a:r>
          </a:p>
        </p:txBody>
      </p:sp>
    </p:spTree>
    <p:extLst>
      <p:ext uri="{BB962C8B-B14F-4D97-AF65-F5344CB8AC3E}">
        <p14:creationId xmlns:p14="http://schemas.microsoft.com/office/powerpoint/2010/main" val="795275540"/>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90600" y="1315615"/>
            <a:ext cx="6357257" cy="5447645"/>
          </a:xfrm>
          <a:prstGeom prst="rect">
            <a:avLst/>
          </a:prstGeom>
        </p:spPr>
        <p:txBody>
          <a:bodyPr wrap="square">
            <a:spAutoFit/>
          </a:bodyPr>
          <a:lstStyle/>
          <a:p>
            <a:r>
              <a:rPr lang="en-US" dirty="0">
                <a:solidFill>
                  <a:schemeClr val="accent4">
                    <a:lumMod val="50000"/>
                  </a:schemeClr>
                </a:solidFill>
                <a:latin typeface="Arial Rounded MT Bold" panose="020F0704030504030204" pitchFamily="34" charset="0"/>
              </a:rPr>
              <a:t>Ask the students to write an acrostic poem featuring either the word entrepreneur or the full name of a famous entrepreneur.  Encourage students to use dictionaries to help them find appropriate descriptive words. </a:t>
            </a:r>
          </a:p>
          <a:p>
            <a:pPr lvl="6"/>
            <a:r>
              <a:rPr lang="en-US" sz="2000" b="1" u="sng" dirty="0">
                <a:solidFill>
                  <a:schemeClr val="accent4">
                    <a:lumMod val="50000"/>
                  </a:schemeClr>
                </a:solidFill>
                <a:latin typeface="Arial Rounded MT Bold" panose="020F0704030504030204" pitchFamily="34" charset="0"/>
              </a:rPr>
              <a:t>Example</a:t>
            </a:r>
            <a:r>
              <a:rPr lang="en-US" sz="2000" b="1" dirty="0">
                <a:solidFill>
                  <a:schemeClr val="accent4">
                    <a:lumMod val="50000"/>
                  </a:schemeClr>
                </a:solidFill>
                <a:latin typeface="Arial Rounded MT Bold" panose="020F0704030504030204" pitchFamily="34" charset="0"/>
              </a:rPr>
              <a:t>:</a:t>
            </a:r>
            <a:br>
              <a:rPr lang="en-US" sz="2000" b="1" dirty="0">
                <a:solidFill>
                  <a:schemeClr val="accent4">
                    <a:lumMod val="50000"/>
                  </a:schemeClr>
                </a:solidFill>
                <a:latin typeface="Arial Rounded MT Bold" panose="020F0704030504030204" pitchFamily="34" charset="0"/>
              </a:rPr>
            </a:br>
            <a:endParaRPr lang="en-US" sz="2000" b="1" dirty="0">
              <a:solidFill>
                <a:schemeClr val="accent4">
                  <a:lumMod val="50000"/>
                </a:schemeClr>
              </a:solidFill>
              <a:latin typeface="Arial Rounded MT Bold" panose="020F0704030504030204" pitchFamily="34" charset="0"/>
            </a:endParaRPr>
          </a:p>
          <a:p>
            <a:pPr lvl="6"/>
            <a:r>
              <a:rPr lang="en-US" sz="2000" dirty="0">
                <a:solidFill>
                  <a:srgbClr val="C00000"/>
                </a:solidFill>
                <a:latin typeface="Arial Rounded MT Bold" panose="020F0704030504030204" pitchFamily="34" charset="0"/>
              </a:rPr>
              <a:t>H</a:t>
            </a:r>
            <a:r>
              <a:rPr lang="en-US" sz="2000" dirty="0">
                <a:solidFill>
                  <a:srgbClr val="002060"/>
                </a:solidFill>
                <a:latin typeface="Arial Rounded MT Bold" panose="020F0704030504030204" pitchFamily="34" charset="0"/>
              </a:rPr>
              <a:t>ard Worker</a:t>
            </a:r>
          </a:p>
          <a:p>
            <a:pPr lvl="6"/>
            <a:r>
              <a:rPr lang="en-US" sz="2000" dirty="0">
                <a:solidFill>
                  <a:srgbClr val="C00000"/>
                </a:solidFill>
                <a:latin typeface="Arial Rounded MT Bold" panose="020F0704030504030204" pitchFamily="34" charset="0"/>
              </a:rPr>
              <a:t>E</a:t>
            </a:r>
            <a:r>
              <a:rPr lang="en-US" sz="2000" dirty="0">
                <a:solidFill>
                  <a:srgbClr val="002060"/>
                </a:solidFill>
                <a:latin typeface="Arial Rounded MT Bold" panose="020F0704030504030204" pitchFamily="34" charset="0"/>
              </a:rPr>
              <a:t>ngineer</a:t>
            </a:r>
            <a:r>
              <a:rPr lang="en-US" sz="2000" dirty="0">
                <a:solidFill>
                  <a:schemeClr val="accent4">
                    <a:lumMod val="50000"/>
                  </a:schemeClr>
                </a:solidFill>
                <a:latin typeface="Arial Rounded MT Bold" panose="020F0704030504030204" pitchFamily="34" charset="0"/>
              </a:rPr>
              <a:t>  </a:t>
            </a:r>
          </a:p>
          <a:p>
            <a:pPr lvl="6"/>
            <a:r>
              <a:rPr lang="en-US" sz="2000" dirty="0">
                <a:solidFill>
                  <a:srgbClr val="C00000"/>
                </a:solidFill>
                <a:latin typeface="Arial Rounded MT Bold" panose="020F0704030504030204" pitchFamily="34" charset="0"/>
              </a:rPr>
              <a:t>N</a:t>
            </a:r>
            <a:r>
              <a:rPr lang="en-US" sz="2000" dirty="0">
                <a:solidFill>
                  <a:srgbClr val="002060"/>
                </a:solidFill>
                <a:latin typeface="Arial Rounded MT Bold" panose="020F0704030504030204" pitchFamily="34" charset="0"/>
              </a:rPr>
              <a:t>oteworthy</a:t>
            </a:r>
            <a:r>
              <a:rPr lang="en-US" sz="2000" dirty="0">
                <a:solidFill>
                  <a:schemeClr val="accent4">
                    <a:lumMod val="50000"/>
                  </a:schemeClr>
                </a:solidFill>
                <a:latin typeface="Arial Rounded MT Bold" panose="020F0704030504030204" pitchFamily="34" charset="0"/>
              </a:rPr>
              <a:t> </a:t>
            </a:r>
          </a:p>
          <a:p>
            <a:pPr lvl="6"/>
            <a:r>
              <a:rPr lang="en-US" sz="2000" dirty="0">
                <a:solidFill>
                  <a:srgbClr val="C00000"/>
                </a:solidFill>
                <a:latin typeface="Arial Rounded MT Bold" panose="020F0704030504030204" pitchFamily="34" charset="0"/>
              </a:rPr>
              <a:t>R</a:t>
            </a:r>
            <a:r>
              <a:rPr lang="en-US" sz="2000" dirty="0">
                <a:solidFill>
                  <a:srgbClr val="002060"/>
                </a:solidFill>
                <a:latin typeface="Arial Rounded MT Bold" panose="020F0704030504030204" pitchFamily="34" charset="0"/>
              </a:rPr>
              <a:t>elentless</a:t>
            </a:r>
          </a:p>
          <a:p>
            <a:pPr lvl="6"/>
            <a:r>
              <a:rPr lang="en-US" sz="2000" dirty="0">
                <a:solidFill>
                  <a:srgbClr val="C00000"/>
                </a:solidFill>
                <a:latin typeface="Arial Rounded MT Bold" panose="020F0704030504030204" pitchFamily="34" charset="0"/>
              </a:rPr>
              <a:t>Y</a:t>
            </a:r>
            <a:r>
              <a:rPr lang="en-US" sz="2000" dirty="0">
                <a:solidFill>
                  <a:srgbClr val="002060"/>
                </a:solidFill>
                <a:latin typeface="Arial Rounded MT Bold" panose="020F0704030504030204" pitchFamily="34" charset="0"/>
              </a:rPr>
              <a:t>acht Owner</a:t>
            </a:r>
          </a:p>
          <a:p>
            <a:pPr lvl="6"/>
            <a:endParaRPr lang="en-US" sz="2000" dirty="0">
              <a:solidFill>
                <a:schemeClr val="accent4">
                  <a:lumMod val="50000"/>
                </a:schemeClr>
              </a:solidFill>
              <a:latin typeface="Arial Rounded MT Bold" panose="020F0704030504030204" pitchFamily="34" charset="0"/>
            </a:endParaRPr>
          </a:p>
          <a:p>
            <a:pPr lvl="6"/>
            <a:r>
              <a:rPr lang="en-US" sz="2000" dirty="0">
                <a:solidFill>
                  <a:srgbClr val="C00000"/>
                </a:solidFill>
                <a:latin typeface="Arial Rounded MT Bold" panose="020F0704030504030204" pitchFamily="34" charset="0"/>
              </a:rPr>
              <a:t>F</a:t>
            </a:r>
            <a:r>
              <a:rPr lang="en-US" sz="2000" dirty="0">
                <a:solidFill>
                  <a:srgbClr val="002060"/>
                </a:solidFill>
                <a:latin typeface="Arial Rounded MT Bold" panose="020F0704030504030204" pitchFamily="34" charset="0"/>
              </a:rPr>
              <a:t>actory Owner</a:t>
            </a:r>
          </a:p>
          <a:p>
            <a:pPr lvl="6"/>
            <a:r>
              <a:rPr lang="en-US" sz="2000" dirty="0">
                <a:solidFill>
                  <a:srgbClr val="C00000"/>
                </a:solidFill>
                <a:latin typeface="Arial Rounded MT Bold" panose="020F0704030504030204" pitchFamily="34" charset="0"/>
              </a:rPr>
              <a:t>O</a:t>
            </a:r>
            <a:r>
              <a:rPr lang="en-US" sz="2000" dirty="0">
                <a:solidFill>
                  <a:srgbClr val="002060"/>
                </a:solidFill>
                <a:latin typeface="Arial Rounded MT Bold" panose="020F0704030504030204" pitchFamily="34" charset="0"/>
              </a:rPr>
              <a:t>rganizer</a:t>
            </a:r>
          </a:p>
          <a:p>
            <a:pPr lvl="6"/>
            <a:r>
              <a:rPr lang="en-US" sz="2000" dirty="0">
                <a:solidFill>
                  <a:srgbClr val="C00000"/>
                </a:solidFill>
                <a:latin typeface="Arial Rounded MT Bold" panose="020F0704030504030204" pitchFamily="34" charset="0"/>
              </a:rPr>
              <a:t>R</a:t>
            </a:r>
            <a:r>
              <a:rPr lang="en-US" sz="2000" dirty="0">
                <a:solidFill>
                  <a:srgbClr val="002060"/>
                </a:solidFill>
                <a:latin typeface="Arial Rounded MT Bold" panose="020F0704030504030204" pitchFamily="34" charset="0"/>
              </a:rPr>
              <a:t>ich</a:t>
            </a:r>
          </a:p>
          <a:p>
            <a:pPr lvl="6"/>
            <a:r>
              <a:rPr lang="en-US" sz="2000" dirty="0">
                <a:solidFill>
                  <a:srgbClr val="C00000"/>
                </a:solidFill>
                <a:latin typeface="Arial Rounded MT Bold" panose="020F0704030504030204" pitchFamily="34" charset="0"/>
              </a:rPr>
              <a:t>D</a:t>
            </a:r>
            <a:r>
              <a:rPr lang="en-US" sz="2000" dirty="0">
                <a:solidFill>
                  <a:srgbClr val="002060"/>
                </a:solidFill>
                <a:latin typeface="Arial Rounded MT Bold" panose="020F0704030504030204" pitchFamily="34" charset="0"/>
              </a:rPr>
              <a:t>esigner</a:t>
            </a:r>
          </a:p>
          <a:p>
            <a:endParaRPr lang="en-US" dirty="0"/>
          </a:p>
        </p:txBody>
      </p:sp>
      <p:sp>
        <p:nvSpPr>
          <p:cNvPr id="7" name="Title 1"/>
          <p:cNvSpPr>
            <a:spLocks noGrp="1"/>
          </p:cNvSpPr>
          <p:nvPr>
            <p:ph type="title"/>
          </p:nvPr>
        </p:nvSpPr>
        <p:spPr>
          <a:xfrm>
            <a:off x="990600" y="228600"/>
            <a:ext cx="7125113" cy="924475"/>
          </a:xfrm>
        </p:spPr>
        <p:txBody>
          <a:bodyPr/>
          <a:lstStyle/>
          <a:p>
            <a:pPr algn="ctr"/>
            <a:r>
              <a:rPr lang="en-US" sz="4400" b="1" dirty="0">
                <a:solidFill>
                  <a:schemeClr val="accent4">
                    <a:lumMod val="50000"/>
                  </a:schemeClr>
                </a:solidFill>
                <a:latin typeface="Arial Rounded MT Bold" panose="020F0704030504030204" pitchFamily="34" charset="0"/>
              </a:rPr>
              <a:t>Lesson Extension</a:t>
            </a:r>
          </a:p>
        </p:txBody>
      </p:sp>
    </p:spTree>
    <p:extLst>
      <p:ext uri="{BB962C8B-B14F-4D97-AF65-F5344CB8AC3E}">
        <p14:creationId xmlns:p14="http://schemas.microsoft.com/office/powerpoint/2010/main" val="4596948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105025" y="257175"/>
            <a:ext cx="4933950" cy="63436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628925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038350" y="642937"/>
            <a:ext cx="5067300" cy="55721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90748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4577" y="859188"/>
            <a:ext cx="6172200" cy="85725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algn="ctr">
              <a:defRPr/>
            </a:pPr>
            <a:r>
              <a:rPr lang="en-US" sz="4125" dirty="0"/>
              <a:t>Agenda</a:t>
            </a:r>
            <a:endParaRPr lang="en-US" sz="4125" dirty="0">
              <a:ln w="11430"/>
              <a:effectLst>
                <a:outerShdw blurRad="80000" dist="40000" dir="5040000" algn="tl">
                  <a:srgbClr val="000000">
                    <a:alpha val="0"/>
                  </a:srgbClr>
                </a:outerShdw>
              </a:effectLst>
            </a:endParaRPr>
          </a:p>
        </p:txBody>
      </p:sp>
      <p:sp>
        <p:nvSpPr>
          <p:cNvPr id="3" name="TextBox 2">
            <a:extLst>
              <a:ext uri="{FF2B5EF4-FFF2-40B4-BE49-F238E27FC236}">
                <a16:creationId xmlns:a16="http://schemas.microsoft.com/office/drawing/2014/main" id="{11CF34CF-9134-41DC-9BC2-9C06C735AD7E}"/>
              </a:ext>
            </a:extLst>
          </p:cNvPr>
          <p:cNvSpPr txBox="1"/>
          <p:nvPr/>
        </p:nvSpPr>
        <p:spPr>
          <a:xfrm>
            <a:off x="472193" y="1863032"/>
            <a:ext cx="7346859" cy="4524315"/>
          </a:xfrm>
          <a:prstGeom prst="rect">
            <a:avLst/>
          </a:prstGeom>
          <a:noFill/>
        </p:spPr>
        <p:txBody>
          <a:bodyPr wrap="square" rtlCol="0">
            <a:spAutoFit/>
          </a:bodyPr>
          <a:lstStyle/>
          <a:p>
            <a:r>
              <a:rPr lang="en-US" dirty="0">
                <a:ea typeface="Calibri" panose="020F0502020204030204" pitchFamily="34" charset="0"/>
                <a:cs typeface="Times New Roman" panose="02020603050405020304" pitchFamily="18" charset="0"/>
              </a:rPr>
              <a:t>This session features:</a:t>
            </a:r>
          </a:p>
          <a:p>
            <a:pPr marL="257175" indent="-257175">
              <a:buFont typeface="Arial" panose="020B0604020202020204" pitchFamily="34" charset="0"/>
              <a:buChar char="•"/>
            </a:pPr>
            <a:r>
              <a:rPr lang="en-US" dirty="0">
                <a:ea typeface="Calibri" panose="020F0502020204030204" pitchFamily="34" charset="0"/>
                <a:cs typeface="Times New Roman" panose="02020603050405020304" pitchFamily="18" charset="0"/>
              </a:rPr>
              <a:t>Review of basic economic concepts</a:t>
            </a:r>
          </a:p>
          <a:p>
            <a:pPr marL="257175" indent="-257175">
              <a:buFont typeface="Arial" panose="020B0604020202020204" pitchFamily="34" charset="0"/>
              <a:buChar char="•"/>
            </a:pPr>
            <a:r>
              <a:rPr lang="en-US" dirty="0">
                <a:ea typeface="Calibri" panose="020F0502020204030204" pitchFamily="34" charset="0"/>
                <a:cs typeface="Times New Roman" panose="02020603050405020304" pitchFamily="18" charset="0"/>
              </a:rPr>
              <a:t>Discussion of the use of children’s books to teach in the content areas </a:t>
            </a:r>
          </a:p>
          <a:p>
            <a:pPr marL="257175" indent="-257175">
              <a:buFont typeface="Arial" panose="020B0604020202020204" pitchFamily="34" charset="0"/>
              <a:buChar char="•"/>
            </a:pPr>
            <a:r>
              <a:rPr lang="en-US" dirty="0">
                <a:ea typeface="Calibri" panose="020F0502020204030204" pitchFamily="34" charset="0"/>
                <a:cs typeface="Times New Roman" panose="02020603050405020304" pitchFamily="18" charset="0"/>
              </a:rPr>
              <a:t>Featured books’ lesson plans and activities</a:t>
            </a:r>
          </a:p>
          <a:p>
            <a:pPr marL="257175" indent="-257175">
              <a:buFont typeface="Arial" panose="020B0604020202020204" pitchFamily="34" charset="0"/>
              <a:buChar char="•"/>
            </a:pPr>
            <a:r>
              <a:rPr lang="en-US" dirty="0">
                <a:ea typeface="Calibri" panose="020F0502020204030204" pitchFamily="34" charset="0"/>
                <a:cs typeface="Times New Roman" panose="02020603050405020304" pitchFamily="18" charset="0"/>
              </a:rPr>
              <a:t>Links to support materials </a:t>
            </a:r>
          </a:p>
          <a:p>
            <a:pPr marL="257175" indent="-257175">
              <a:buFont typeface="Arial" panose="020B0604020202020204" pitchFamily="34" charset="0"/>
              <a:buChar char="•"/>
            </a:pPr>
            <a:r>
              <a:rPr lang="en-US" dirty="0">
                <a:ea typeface="Calibri" panose="020F0502020204030204" pitchFamily="34" charset="0"/>
                <a:cs typeface="Times New Roman" panose="02020603050405020304" pitchFamily="18" charset="0"/>
              </a:rPr>
              <a:t>Q &amp; A session </a:t>
            </a:r>
          </a:p>
          <a:p>
            <a:endParaRPr lang="en-US" dirty="0">
              <a:ea typeface="Calibri" panose="020F0502020204030204" pitchFamily="34" charset="0"/>
              <a:cs typeface="Times New Roman" panose="02020603050405020304" pitchFamily="18" charset="0"/>
            </a:endParaRPr>
          </a:p>
          <a:p>
            <a:r>
              <a:rPr lang="en-US" dirty="0">
                <a:ea typeface="Calibri" panose="020F0502020204030204" pitchFamily="34" charset="0"/>
                <a:cs typeface="Times New Roman" panose="02020603050405020304" pitchFamily="18" charset="0"/>
              </a:rPr>
              <a:t>The following economic and personal finance concepts are covered:</a:t>
            </a:r>
          </a:p>
          <a:p>
            <a:pPr marL="257175" indent="-257175">
              <a:buFont typeface="Arial" panose="020B0604020202020204" pitchFamily="34" charset="0"/>
              <a:buChar char="•"/>
            </a:pPr>
            <a:r>
              <a:rPr lang="en-US" dirty="0">
                <a:ea typeface="Calibri" panose="020F0502020204030204" pitchFamily="34" charset="0"/>
                <a:cs typeface="Times New Roman" panose="02020603050405020304" pitchFamily="18" charset="0"/>
              </a:rPr>
              <a:t>Money</a:t>
            </a:r>
          </a:p>
          <a:p>
            <a:pPr marL="257175" indent="-257175">
              <a:buFont typeface="Arial" panose="020B0604020202020204" pitchFamily="34" charset="0"/>
              <a:buChar char="•"/>
            </a:pPr>
            <a:r>
              <a:rPr lang="en-US" dirty="0"/>
              <a:t>Choices (Costs and Benefits)</a:t>
            </a:r>
          </a:p>
          <a:p>
            <a:pPr marL="257175" indent="-257175">
              <a:buFont typeface="Arial" panose="020B0604020202020204" pitchFamily="34" charset="0"/>
              <a:buChar char="•"/>
            </a:pPr>
            <a:r>
              <a:rPr lang="en-US" dirty="0"/>
              <a:t>Business Plan</a:t>
            </a:r>
          </a:p>
          <a:p>
            <a:pPr marL="257175" indent="-257175">
              <a:buFont typeface="Arial" panose="020B0604020202020204" pitchFamily="34" charset="0"/>
              <a:buChar char="•"/>
            </a:pPr>
            <a:r>
              <a:rPr lang="en-US" dirty="0"/>
              <a:t>Human Capital </a:t>
            </a:r>
          </a:p>
          <a:p>
            <a:pPr marL="257175" indent="-257175">
              <a:buFont typeface="Arial" panose="020B0604020202020204" pitchFamily="34" charset="0"/>
              <a:buChar char="•"/>
            </a:pPr>
            <a:r>
              <a:rPr lang="en-US" dirty="0"/>
              <a:t>Profit</a:t>
            </a:r>
          </a:p>
          <a:p>
            <a:pPr marL="257175" indent="-257175">
              <a:buFont typeface="Arial" panose="020B0604020202020204" pitchFamily="34" charset="0"/>
              <a:buChar char="•"/>
            </a:pPr>
            <a:r>
              <a:rPr lang="en-US" dirty="0"/>
              <a:t>Startup Costs </a:t>
            </a:r>
          </a:p>
          <a:p>
            <a:pPr marL="257175" indent="-257175">
              <a:buFont typeface="Arial" panose="020B0604020202020204" pitchFamily="34" charset="0"/>
              <a:buChar char="•"/>
            </a:pPr>
            <a:r>
              <a:rPr lang="en-US" dirty="0"/>
              <a:t>Producers and Consumers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322253" y="605275"/>
            <a:ext cx="4367253" cy="56474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77112485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136130" y="172415"/>
            <a:ext cx="6871739" cy="613071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4" name="Flowchart: Terminator 3"/>
          <p:cNvSpPr/>
          <p:nvPr/>
        </p:nvSpPr>
        <p:spPr>
          <a:xfrm>
            <a:off x="914400" y="461964"/>
            <a:ext cx="7315200" cy="1895474"/>
          </a:xfrm>
          <a:prstGeom prst="flowChartTerminator">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Flowchart: Terminator 6"/>
          <p:cNvSpPr/>
          <p:nvPr/>
        </p:nvSpPr>
        <p:spPr>
          <a:xfrm>
            <a:off x="914400" y="2357438"/>
            <a:ext cx="7315200" cy="1895474"/>
          </a:xfrm>
          <a:prstGeom prst="flowChartTerminator">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Flowchart: Terminator 7"/>
          <p:cNvSpPr/>
          <p:nvPr/>
        </p:nvSpPr>
        <p:spPr>
          <a:xfrm>
            <a:off x="838200" y="4268152"/>
            <a:ext cx="7315200" cy="1895474"/>
          </a:xfrm>
          <a:prstGeom prst="flowChartTerminator">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Flowchart: Terminator 8"/>
          <p:cNvSpPr/>
          <p:nvPr/>
        </p:nvSpPr>
        <p:spPr>
          <a:xfrm rot="18929820">
            <a:off x="258101" y="2388354"/>
            <a:ext cx="8354501" cy="1895474"/>
          </a:xfrm>
          <a:prstGeom prst="flowChartTerminator">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Flowchart: Terminator 9"/>
          <p:cNvSpPr/>
          <p:nvPr/>
        </p:nvSpPr>
        <p:spPr>
          <a:xfrm rot="2568153">
            <a:off x="625500" y="2512992"/>
            <a:ext cx="7980999" cy="1895474"/>
          </a:xfrm>
          <a:prstGeom prst="flowChartTerminator">
            <a:avLst/>
          </a:prstGeom>
          <a:noFill/>
          <a:ln w="762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Flowchart: Terminator 11"/>
          <p:cNvSpPr/>
          <p:nvPr/>
        </p:nvSpPr>
        <p:spPr>
          <a:xfrm rot="16200000">
            <a:off x="-342901" y="2481264"/>
            <a:ext cx="5934077" cy="1895474"/>
          </a:xfrm>
          <a:prstGeom prst="flowChartTerminator">
            <a:avLst/>
          </a:prstGeom>
          <a:noFill/>
          <a:ln w="762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3" name="Flowchart: Terminator 12"/>
          <p:cNvSpPr/>
          <p:nvPr/>
        </p:nvSpPr>
        <p:spPr>
          <a:xfrm rot="16200000">
            <a:off x="1528761" y="2473643"/>
            <a:ext cx="5934077" cy="1895474"/>
          </a:xfrm>
          <a:prstGeom prst="flowChartTerminator">
            <a:avLst/>
          </a:prstGeom>
          <a:noFill/>
          <a:ln w="762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4" name="Flowchart: Terminator 13"/>
          <p:cNvSpPr/>
          <p:nvPr/>
        </p:nvSpPr>
        <p:spPr>
          <a:xfrm rot="16200000">
            <a:off x="3454326" y="2388354"/>
            <a:ext cx="5934077" cy="1895474"/>
          </a:xfrm>
          <a:prstGeom prst="flowChartTerminator">
            <a:avLst/>
          </a:prstGeom>
          <a:no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extLst>
      <p:ext uri="{BB962C8B-B14F-4D97-AF65-F5344CB8AC3E}">
        <p14:creationId xmlns:p14="http://schemas.microsoft.com/office/powerpoint/2010/main" val="280790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childTnLst>
                          </p:cTn>
                        </p:par>
                        <p:par>
                          <p:cTn id="12" fill="hold">
                            <p:stCondLst>
                              <p:cond delay="0"/>
                            </p:stCondLst>
                            <p:childTnLst>
                              <p:par>
                                <p:cTn id="13" presetID="21" presetClass="entr" presetSubtype="1"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heel(1)">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7"/>
                                        </p:tgtEl>
                                        <p:attrNameLst>
                                          <p:attrName>style.visibility</p:attrName>
                                        </p:attrNameLst>
                                      </p:cBhvr>
                                      <p:to>
                                        <p:strVal val="hidden"/>
                                      </p:to>
                                    </p:set>
                                  </p:childTnLst>
                                </p:cTn>
                              </p:par>
                            </p:childTnLst>
                          </p:cTn>
                        </p:par>
                        <p:par>
                          <p:cTn id="20" fill="hold">
                            <p:stCondLst>
                              <p:cond delay="0"/>
                            </p:stCondLst>
                            <p:childTnLst>
                              <p:par>
                                <p:cTn id="21" presetID="21" presetClass="entr" presetSubtype="1"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8"/>
                                        </p:tgtEl>
                                        <p:attrNameLst>
                                          <p:attrName>style.visibility</p:attrName>
                                        </p:attrNameLst>
                                      </p:cBhvr>
                                      <p:to>
                                        <p:strVal val="hidden"/>
                                      </p:to>
                                    </p:set>
                                  </p:childTnLst>
                                </p:cTn>
                              </p:par>
                            </p:childTnLst>
                          </p:cTn>
                        </p:par>
                        <p:par>
                          <p:cTn id="28" fill="hold">
                            <p:stCondLst>
                              <p:cond delay="0"/>
                            </p:stCondLst>
                            <p:childTnLst>
                              <p:par>
                                <p:cTn id="29" presetID="21" presetClass="entr" presetSubtype="1"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heel(1)">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grpId="1" nodeType="clickEffect">
                                  <p:stCondLst>
                                    <p:cond delay="0"/>
                                  </p:stCondLst>
                                  <p:childTnLst>
                                    <p:set>
                                      <p:cBhvr>
                                        <p:cTn id="35" dur="1" fill="hold">
                                          <p:stCondLst>
                                            <p:cond delay="0"/>
                                          </p:stCondLst>
                                        </p:cTn>
                                        <p:tgtEl>
                                          <p:spTgt spid="9"/>
                                        </p:tgtEl>
                                        <p:attrNameLst>
                                          <p:attrName>style.visibility</p:attrName>
                                        </p:attrNameLst>
                                      </p:cBhvr>
                                      <p:to>
                                        <p:strVal val="hidden"/>
                                      </p:to>
                                    </p:set>
                                  </p:childTnLst>
                                </p:cTn>
                              </p:par>
                            </p:childTnLst>
                          </p:cTn>
                        </p:par>
                        <p:par>
                          <p:cTn id="36" fill="hold">
                            <p:stCondLst>
                              <p:cond delay="0"/>
                            </p:stCondLst>
                            <p:childTnLst>
                              <p:par>
                                <p:cTn id="37" presetID="21" presetClass="entr" presetSubtype="1"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heel(1)">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hidden"/>
                                      </p:to>
                                    </p:set>
                                  </p:childTnLst>
                                </p:cTn>
                              </p:par>
                            </p:childTnLst>
                          </p:cTn>
                        </p:par>
                        <p:par>
                          <p:cTn id="44" fill="hold">
                            <p:stCondLst>
                              <p:cond delay="0"/>
                            </p:stCondLst>
                            <p:childTnLst>
                              <p:par>
                                <p:cTn id="45" presetID="21"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heel(1)">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childTnLst>
                                    <p:set>
                                      <p:cBhvr>
                                        <p:cTn id="51" dur="1" fill="hold">
                                          <p:stCondLst>
                                            <p:cond delay="0"/>
                                          </p:stCondLst>
                                        </p:cTn>
                                        <p:tgtEl>
                                          <p:spTgt spid="12"/>
                                        </p:tgtEl>
                                        <p:attrNameLst>
                                          <p:attrName>style.visibility</p:attrName>
                                        </p:attrNameLst>
                                      </p:cBhvr>
                                      <p:to>
                                        <p:strVal val="hidden"/>
                                      </p:to>
                                    </p:set>
                                  </p:childTnLst>
                                </p:cTn>
                              </p:par>
                            </p:childTnLst>
                          </p:cTn>
                        </p:par>
                        <p:par>
                          <p:cTn id="52" fill="hold">
                            <p:stCondLst>
                              <p:cond delay="0"/>
                            </p:stCondLst>
                            <p:childTnLst>
                              <p:par>
                                <p:cTn id="53" presetID="21" presetClass="entr" presetSubtype="1"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wheel(1)">
                                      <p:cBhvr>
                                        <p:cTn id="55" dur="500"/>
                                        <p:tgtEl>
                                          <p:spTgt spid="13"/>
                                        </p:tgtEl>
                                      </p:cBhvr>
                                    </p:animEffec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13"/>
                                        </p:tgtEl>
                                        <p:attrNameLst>
                                          <p:attrName>style.visibility</p:attrName>
                                        </p:attrNameLst>
                                      </p:cBhvr>
                                      <p:to>
                                        <p:strVal val="hidden"/>
                                      </p:to>
                                    </p:set>
                                  </p:childTnLst>
                                </p:cTn>
                              </p:par>
                            </p:childTnLst>
                          </p:cTn>
                        </p:par>
                        <p:par>
                          <p:cTn id="60" fill="hold">
                            <p:stCondLst>
                              <p:cond delay="0"/>
                            </p:stCondLst>
                            <p:childTnLst>
                              <p:par>
                                <p:cTn id="61" presetID="21" presetClass="entr" presetSubtype="1"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heel(1)">
                                      <p:cBhvr>
                                        <p:cTn id="63" dur="500"/>
                                        <p:tgtEl>
                                          <p:spTgt spid="14"/>
                                        </p:tgtEl>
                                      </p:cBhvr>
                                    </p:animEffect>
                                  </p:childTnLst>
                                </p:cTn>
                              </p:par>
                            </p:childTnLst>
                          </p:cTn>
                        </p:par>
                      </p:childTnLst>
                    </p:cTn>
                  </p:par>
                  <p:par>
                    <p:cTn id="64" fill="hold">
                      <p:stCondLst>
                        <p:cond delay="indefinite"/>
                      </p:stCondLst>
                      <p:childTnLst>
                        <p:par>
                          <p:cTn id="65" fill="hold">
                            <p:stCondLst>
                              <p:cond delay="0"/>
                            </p:stCondLst>
                            <p:childTnLst>
                              <p:par>
                                <p:cTn id="66" presetID="1" presetClass="exit" presetSubtype="0" fill="hold" grpId="1" nodeType="clickEffect">
                                  <p:stCondLst>
                                    <p:cond delay="0"/>
                                  </p:stCondLst>
                                  <p:childTnLst>
                                    <p:set>
                                      <p:cBhvr>
                                        <p:cTn id="67" dur="1" fill="hold">
                                          <p:stCondLst>
                                            <p:cond delay="0"/>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P spid="10" grpId="0" animBg="1"/>
      <p:bldP spid="10" grpId="1" animBg="1"/>
      <p:bldP spid="12" grpId="0" animBg="1"/>
      <p:bldP spid="12" grpId="1" animBg="1"/>
      <p:bldP spid="13" grpId="0" animBg="1"/>
      <p:bldP spid="13" grpId="1" animBg="1"/>
      <p:bldP spid="14" grpId="0" animBg="1"/>
      <p:bldP spid="14"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a:xfrm>
            <a:off x="190500" y="762000"/>
            <a:ext cx="8686800" cy="5638800"/>
          </a:xfrm>
          <a:prstGeom prst="rect">
            <a:avLst/>
          </a:prstGeom>
        </p:spPr>
        <p:txBody>
          <a:bodyPr vert="horz" lIns="91440" tIns="45720" rIns="91440" bIns="45720" rtlCol="0">
            <a:normAutofit fontScale="92500" lnSpcReduction="20000"/>
          </a:bodyPr>
          <a:lstStyle/>
          <a:p>
            <a:pPr algn="ctr"/>
            <a:r>
              <a:rPr lang="en-US" sz="2800" b="1" dirty="0">
                <a:solidFill>
                  <a:srgbClr val="FF8021">
                    <a:lumMod val="75000"/>
                  </a:srgbClr>
                </a:solidFill>
                <a:latin typeface="Calibri"/>
              </a:rPr>
              <a:t>If You Recognize an Opportunity </a:t>
            </a:r>
          </a:p>
          <a:p>
            <a:pPr algn="ctr"/>
            <a:r>
              <a:rPr lang="en-US" sz="2300" b="1" dirty="0">
                <a:solidFill>
                  <a:srgbClr val="FF8021">
                    <a:lumMod val="75000"/>
                  </a:srgbClr>
                </a:solidFill>
                <a:latin typeface="Calibri"/>
              </a:rPr>
              <a:t>(Entrepreneur Song)</a:t>
            </a:r>
          </a:p>
          <a:p>
            <a:pPr algn="ctr"/>
            <a:r>
              <a:rPr lang="en-US" sz="2000" dirty="0">
                <a:solidFill>
                  <a:prstClr val="black"/>
                </a:solidFill>
                <a:latin typeface="Calibri"/>
              </a:rPr>
              <a:t>(Tune: </a:t>
            </a:r>
            <a:r>
              <a:rPr lang="en-US" sz="2000" i="1" dirty="0">
                <a:solidFill>
                  <a:prstClr val="black"/>
                </a:solidFill>
                <a:latin typeface="Calibri"/>
              </a:rPr>
              <a:t>If You Are Happy And You Know It, Clap Your Hands</a:t>
            </a:r>
            <a:r>
              <a:rPr lang="en-US" sz="2000" dirty="0">
                <a:solidFill>
                  <a:prstClr val="black"/>
                </a:solidFill>
                <a:latin typeface="Calibri"/>
              </a:rPr>
              <a:t>)</a:t>
            </a:r>
          </a:p>
          <a:p>
            <a:pPr algn="ctr"/>
            <a:endParaRPr lang="en-US" sz="2000" dirty="0">
              <a:solidFill>
                <a:prstClr val="black"/>
              </a:solidFill>
              <a:latin typeface="Calibri"/>
            </a:endParaRPr>
          </a:p>
          <a:p>
            <a:pPr algn="ctr"/>
            <a:r>
              <a:rPr lang="en-US" sz="2000" b="1" dirty="0">
                <a:solidFill>
                  <a:srgbClr val="FF8021">
                    <a:lumMod val="75000"/>
                  </a:srgbClr>
                </a:solidFill>
                <a:latin typeface="Calibri"/>
              </a:rPr>
              <a:t>If you recognize an opportunity,  </a:t>
            </a:r>
            <a:r>
              <a:rPr lang="en-US" sz="2000" b="1" i="1" dirty="0">
                <a:solidFill>
                  <a:srgbClr val="FF8021">
                    <a:lumMod val="75000"/>
                  </a:srgbClr>
                </a:solidFill>
                <a:latin typeface="Calibri"/>
              </a:rPr>
              <a:t>(clap, clap)</a:t>
            </a:r>
          </a:p>
          <a:p>
            <a:pPr algn="ctr"/>
            <a:r>
              <a:rPr lang="en-US" sz="2000" b="1" dirty="0">
                <a:solidFill>
                  <a:srgbClr val="FF8021">
                    <a:lumMod val="75000"/>
                  </a:srgbClr>
                </a:solidFill>
                <a:latin typeface="Calibri"/>
              </a:rPr>
              <a:t>If you recognize an opportunity,   </a:t>
            </a:r>
            <a:r>
              <a:rPr lang="en-US" sz="2000" b="1" i="1" dirty="0">
                <a:solidFill>
                  <a:srgbClr val="FF8021">
                    <a:lumMod val="75000"/>
                  </a:srgbClr>
                </a:solidFill>
                <a:latin typeface="Calibri"/>
              </a:rPr>
              <a:t>(clap, clap)</a:t>
            </a:r>
          </a:p>
          <a:p>
            <a:pPr algn="ctr"/>
            <a:r>
              <a:rPr lang="en-US" sz="2000" b="1" dirty="0">
                <a:solidFill>
                  <a:srgbClr val="FF8021">
                    <a:lumMod val="75000"/>
                  </a:srgbClr>
                </a:solidFill>
                <a:latin typeface="Calibri"/>
              </a:rPr>
              <a:t>you could start a business.</a:t>
            </a:r>
          </a:p>
          <a:p>
            <a:pPr algn="ctr"/>
            <a:r>
              <a:rPr lang="en-US" sz="2000" b="1" dirty="0">
                <a:solidFill>
                  <a:srgbClr val="FF8021">
                    <a:lumMod val="75000"/>
                  </a:srgbClr>
                </a:solidFill>
                <a:latin typeface="Calibri"/>
              </a:rPr>
              <a:t>you could start a business.</a:t>
            </a:r>
          </a:p>
          <a:p>
            <a:pPr algn="ctr"/>
            <a:r>
              <a:rPr lang="en-US" sz="2000" b="1" dirty="0">
                <a:solidFill>
                  <a:srgbClr val="FF8021">
                    <a:lumMod val="75000"/>
                  </a:srgbClr>
                </a:solidFill>
                <a:latin typeface="Calibri"/>
              </a:rPr>
              <a:t>You could start a business of your own.   </a:t>
            </a:r>
            <a:r>
              <a:rPr lang="en-US" sz="2000" b="1" i="1" dirty="0">
                <a:solidFill>
                  <a:srgbClr val="FF8021">
                    <a:lumMod val="75000"/>
                  </a:srgbClr>
                </a:solidFill>
                <a:latin typeface="Calibri"/>
              </a:rPr>
              <a:t>(clap, clap)</a:t>
            </a:r>
          </a:p>
          <a:p>
            <a:pPr algn="ctr"/>
            <a:endParaRPr lang="en-US" sz="2000" b="1" dirty="0">
              <a:solidFill>
                <a:srgbClr val="FF8021">
                  <a:lumMod val="75000"/>
                </a:srgbClr>
              </a:solidFill>
              <a:latin typeface="Calibri"/>
            </a:endParaRPr>
          </a:p>
          <a:p>
            <a:pPr algn="ctr"/>
            <a:r>
              <a:rPr lang="en-US" sz="2000" b="1" dirty="0">
                <a:solidFill>
                  <a:srgbClr val="FF8021">
                    <a:lumMod val="75000"/>
                  </a:srgbClr>
                </a:solidFill>
                <a:latin typeface="Calibri"/>
              </a:rPr>
              <a:t>You would then be called an entrepreneur.   </a:t>
            </a:r>
            <a:r>
              <a:rPr lang="en-US" sz="2000" b="1" i="1" dirty="0">
                <a:solidFill>
                  <a:srgbClr val="FF8021">
                    <a:lumMod val="75000"/>
                  </a:srgbClr>
                </a:solidFill>
                <a:latin typeface="Calibri"/>
              </a:rPr>
              <a:t>(clap, clap)</a:t>
            </a:r>
          </a:p>
          <a:p>
            <a:pPr algn="ctr"/>
            <a:r>
              <a:rPr lang="en-US" sz="2000" b="1" dirty="0">
                <a:solidFill>
                  <a:srgbClr val="FF8021">
                    <a:lumMod val="75000"/>
                  </a:srgbClr>
                </a:solidFill>
                <a:latin typeface="Calibri"/>
              </a:rPr>
              <a:t>You would then be called an entrepreneur.  </a:t>
            </a:r>
            <a:r>
              <a:rPr lang="en-US" sz="2000" b="1" i="1" dirty="0">
                <a:solidFill>
                  <a:srgbClr val="FF8021">
                    <a:lumMod val="75000"/>
                  </a:srgbClr>
                </a:solidFill>
                <a:latin typeface="Calibri"/>
              </a:rPr>
              <a:t>(clap, clap)</a:t>
            </a:r>
          </a:p>
          <a:p>
            <a:pPr algn="ctr"/>
            <a:r>
              <a:rPr lang="en-US" sz="2000" b="1" dirty="0">
                <a:solidFill>
                  <a:srgbClr val="FF8021">
                    <a:lumMod val="75000"/>
                  </a:srgbClr>
                </a:solidFill>
                <a:latin typeface="Calibri"/>
              </a:rPr>
              <a:t>By using your human capital,</a:t>
            </a:r>
          </a:p>
          <a:p>
            <a:pPr algn="ctr"/>
            <a:r>
              <a:rPr lang="en-US" sz="2000" b="1" dirty="0">
                <a:solidFill>
                  <a:srgbClr val="FF8021">
                    <a:lumMod val="75000"/>
                  </a:srgbClr>
                </a:solidFill>
                <a:latin typeface="Calibri"/>
              </a:rPr>
              <a:t>and taking on a risk,</a:t>
            </a:r>
          </a:p>
          <a:p>
            <a:pPr algn="ctr"/>
            <a:r>
              <a:rPr lang="en-US" sz="2000" b="1" dirty="0">
                <a:solidFill>
                  <a:srgbClr val="FF8021">
                    <a:lumMod val="75000"/>
                  </a:srgbClr>
                </a:solidFill>
                <a:latin typeface="Calibri"/>
              </a:rPr>
              <a:t>you are now called an entrepreneur.   </a:t>
            </a:r>
            <a:r>
              <a:rPr lang="en-US" sz="2000" b="1" i="1" dirty="0">
                <a:solidFill>
                  <a:srgbClr val="FF8021">
                    <a:lumMod val="75000"/>
                  </a:srgbClr>
                </a:solidFill>
                <a:latin typeface="Calibri"/>
              </a:rPr>
              <a:t>(clap, clap)</a:t>
            </a:r>
          </a:p>
          <a:p>
            <a:pPr algn="ctr"/>
            <a:endParaRPr lang="en-US" sz="2000" b="1" dirty="0">
              <a:solidFill>
                <a:srgbClr val="FF8021">
                  <a:lumMod val="75000"/>
                </a:srgbClr>
              </a:solidFill>
              <a:latin typeface="Calibri"/>
            </a:endParaRPr>
          </a:p>
          <a:p>
            <a:pPr algn="ctr"/>
            <a:r>
              <a:rPr lang="en-US" sz="2000" b="1" dirty="0">
                <a:solidFill>
                  <a:srgbClr val="FF8021">
                    <a:lumMod val="75000"/>
                  </a:srgbClr>
                </a:solidFill>
                <a:latin typeface="Calibri"/>
              </a:rPr>
              <a:t>Work really hard and watch your cost.  </a:t>
            </a:r>
            <a:r>
              <a:rPr lang="en-US" sz="2000" b="1" i="1" dirty="0">
                <a:solidFill>
                  <a:srgbClr val="FF8021">
                    <a:lumMod val="75000"/>
                  </a:srgbClr>
                </a:solidFill>
                <a:latin typeface="Calibri"/>
              </a:rPr>
              <a:t>(clap, clap)</a:t>
            </a:r>
          </a:p>
          <a:p>
            <a:pPr algn="ctr"/>
            <a:r>
              <a:rPr lang="en-US" sz="2000" b="1" dirty="0">
                <a:solidFill>
                  <a:srgbClr val="FF8021">
                    <a:lumMod val="75000"/>
                  </a:srgbClr>
                </a:solidFill>
                <a:latin typeface="Calibri"/>
              </a:rPr>
              <a:t>Work really hard and watch your cost.  </a:t>
            </a:r>
            <a:r>
              <a:rPr lang="en-US" sz="2000" b="1" i="1" dirty="0">
                <a:solidFill>
                  <a:srgbClr val="FF8021">
                    <a:lumMod val="75000"/>
                  </a:srgbClr>
                </a:solidFill>
                <a:latin typeface="Calibri"/>
              </a:rPr>
              <a:t>(clap, clap)</a:t>
            </a:r>
          </a:p>
          <a:p>
            <a:pPr algn="ctr"/>
            <a:r>
              <a:rPr lang="en-US" sz="2000" b="1" dirty="0">
                <a:solidFill>
                  <a:srgbClr val="FF8021">
                    <a:lumMod val="75000"/>
                  </a:srgbClr>
                </a:solidFill>
                <a:latin typeface="Calibri"/>
              </a:rPr>
              <a:t>By increasing your revenue,</a:t>
            </a:r>
          </a:p>
          <a:p>
            <a:pPr algn="ctr"/>
            <a:r>
              <a:rPr lang="en-US" sz="2000" b="1" dirty="0">
                <a:solidFill>
                  <a:srgbClr val="FF8021">
                    <a:lumMod val="75000"/>
                  </a:srgbClr>
                </a:solidFill>
                <a:latin typeface="Calibri"/>
              </a:rPr>
              <a:t>and keeping your cost low,</a:t>
            </a:r>
          </a:p>
          <a:p>
            <a:pPr algn="ctr"/>
            <a:r>
              <a:rPr lang="en-US" sz="2000" b="1" dirty="0">
                <a:solidFill>
                  <a:srgbClr val="FF8021">
                    <a:lumMod val="75000"/>
                  </a:srgbClr>
                </a:solidFill>
                <a:latin typeface="Calibri"/>
              </a:rPr>
              <a:t>you could earn a reward of profit.   </a:t>
            </a:r>
            <a:r>
              <a:rPr lang="en-US" sz="2000" b="1" i="1" dirty="0">
                <a:solidFill>
                  <a:srgbClr val="FF8021">
                    <a:lumMod val="75000"/>
                  </a:srgbClr>
                </a:solidFill>
                <a:latin typeface="Calibri"/>
              </a:rPr>
              <a:t>(clap, clap)</a:t>
            </a:r>
          </a:p>
          <a:p>
            <a:pPr algn="ctr"/>
            <a:endParaRPr lang="en-US" sz="2000" b="1" i="1" dirty="0">
              <a:solidFill>
                <a:srgbClr val="FF8021">
                  <a:lumMod val="75000"/>
                </a:srgbClr>
              </a:solidFill>
              <a:latin typeface="Calibri"/>
            </a:endParaRPr>
          </a:p>
          <a:p>
            <a:pPr algn="ctr"/>
            <a:r>
              <a:rPr lang="en-US" sz="1700" i="1" dirty="0">
                <a:solidFill>
                  <a:prstClr val="black"/>
                </a:solidFill>
                <a:latin typeface="Calibri"/>
              </a:rPr>
              <a:t>Rebecca Booth, Center for Economic Education at Lynchburg College, 2011.</a:t>
            </a:r>
            <a:endParaRPr lang="en-US" sz="1700" dirty="0">
              <a:solidFill>
                <a:prstClr val="black"/>
              </a:solidFill>
              <a:latin typeface="Calibri"/>
            </a:endParaRPr>
          </a:p>
          <a:p>
            <a:pPr algn="ctr"/>
            <a:endParaRPr lang="en-US" sz="2000" b="1" i="1" dirty="0">
              <a:solidFill>
                <a:srgbClr val="FF8021">
                  <a:lumMod val="75000"/>
                </a:srgbClr>
              </a:solidFill>
              <a:latin typeface="Calibri"/>
            </a:endParaRPr>
          </a:p>
        </p:txBody>
      </p:sp>
      <p:pic>
        <p:nvPicPr>
          <p:cNvPr id="8" name="Picture 4" descr="C:\Users\booth_r\AppData\Local\Microsoft\Windows\Temporary Internet Files\Content.IE5\RATDCRS3\MC9000213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802" y="4876800"/>
            <a:ext cx="1042995" cy="94091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C:\Users\booth_r\AppData\Local\Microsoft\Windows\Temporary Internet Files\Content.IE5\RATDCRS3\MC900021362[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79502" y="4876799"/>
            <a:ext cx="1042995" cy="9409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146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1431" y="1210935"/>
            <a:ext cx="6777317" cy="3508977"/>
          </a:xfrm>
        </p:spPr>
        <p:txBody>
          <a:bodyPr>
            <a:normAutofit/>
          </a:bodyPr>
          <a:lstStyle/>
          <a:p>
            <a:pPr marL="0" lvl="0" indent="0">
              <a:buNone/>
            </a:pPr>
            <a:r>
              <a:rPr lang="en-US" sz="2800" b="1" dirty="0">
                <a:solidFill>
                  <a:srgbClr val="002060"/>
                </a:solidFill>
                <a:latin typeface="Arial Rounded MT Bold" panose="020F0704030504030204" pitchFamily="34" charset="0"/>
              </a:rPr>
              <a:t>Ranking</a:t>
            </a:r>
            <a:r>
              <a:rPr lang="en-US" sz="2800" dirty="0">
                <a:solidFill>
                  <a:srgbClr val="002060"/>
                </a:solidFill>
                <a:latin typeface="Arial Rounded MT Bold" panose="020F0704030504030204" pitchFamily="34" charset="0"/>
              </a:rPr>
              <a:t>:  Arrange (from left to right) to display the most desirable characteristic an entrepreneur needs to the least-needed. </a:t>
            </a:r>
          </a:p>
          <a:p>
            <a:endParaRPr lang="en-US" dirty="0"/>
          </a:p>
        </p:txBody>
      </p:sp>
      <p:sp>
        <p:nvSpPr>
          <p:cNvPr id="5" name="Rectangle 4"/>
          <p:cNvSpPr/>
          <p:nvPr/>
        </p:nvSpPr>
        <p:spPr>
          <a:xfrm>
            <a:off x="838200" y="4572000"/>
            <a:ext cx="1676400" cy="838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Rounded MT Bold" panose="020F0704030504030204" pitchFamily="34" charset="0"/>
              </a:rPr>
              <a:t>competitive</a:t>
            </a:r>
          </a:p>
        </p:txBody>
      </p:sp>
      <p:sp>
        <p:nvSpPr>
          <p:cNvPr id="6" name="Rectangle 5"/>
          <p:cNvSpPr/>
          <p:nvPr/>
        </p:nvSpPr>
        <p:spPr>
          <a:xfrm>
            <a:off x="2701290" y="3600450"/>
            <a:ext cx="1676400" cy="838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Rounded MT Bold" panose="020F0704030504030204" pitchFamily="34" charset="0"/>
              </a:rPr>
              <a:t>confident</a:t>
            </a:r>
          </a:p>
        </p:txBody>
      </p:sp>
      <p:sp>
        <p:nvSpPr>
          <p:cNvPr id="7" name="Rectangle 6"/>
          <p:cNvSpPr/>
          <p:nvPr/>
        </p:nvSpPr>
        <p:spPr>
          <a:xfrm>
            <a:off x="4530090" y="3600450"/>
            <a:ext cx="1676400" cy="838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Rounded MT Bold" panose="020F0704030504030204" pitchFamily="34" charset="0"/>
              </a:rPr>
              <a:t>creative</a:t>
            </a:r>
          </a:p>
        </p:txBody>
      </p:sp>
      <p:sp>
        <p:nvSpPr>
          <p:cNvPr id="8" name="Rectangle 7"/>
          <p:cNvSpPr/>
          <p:nvPr/>
        </p:nvSpPr>
        <p:spPr>
          <a:xfrm>
            <a:off x="6477000" y="4602480"/>
            <a:ext cx="1676400" cy="838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Rounded MT Bold" panose="020F0704030504030204" pitchFamily="34" charset="0"/>
              </a:rPr>
              <a:t>determined</a:t>
            </a:r>
          </a:p>
        </p:txBody>
      </p:sp>
      <p:sp>
        <p:nvSpPr>
          <p:cNvPr id="9" name="Rectangle 8"/>
          <p:cNvSpPr/>
          <p:nvPr/>
        </p:nvSpPr>
        <p:spPr>
          <a:xfrm>
            <a:off x="2701290" y="4602480"/>
            <a:ext cx="1676400" cy="838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Rounded MT Bold" panose="020F0704030504030204" pitchFamily="34" charset="0"/>
              </a:rPr>
              <a:t>energetic</a:t>
            </a:r>
          </a:p>
        </p:txBody>
      </p:sp>
      <p:sp>
        <p:nvSpPr>
          <p:cNvPr id="10" name="Rectangle 9"/>
          <p:cNvSpPr/>
          <p:nvPr/>
        </p:nvSpPr>
        <p:spPr>
          <a:xfrm>
            <a:off x="4530090" y="4572000"/>
            <a:ext cx="1676400" cy="838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Rounded MT Bold" panose="020F0704030504030204" pitchFamily="34" charset="0"/>
              </a:rPr>
              <a:t>enthusiastic</a:t>
            </a:r>
          </a:p>
        </p:txBody>
      </p:sp>
      <p:sp>
        <p:nvSpPr>
          <p:cNvPr id="12" name="Rectangle 11"/>
          <p:cNvSpPr/>
          <p:nvPr/>
        </p:nvSpPr>
        <p:spPr>
          <a:xfrm>
            <a:off x="4530090" y="5532120"/>
            <a:ext cx="1676400" cy="838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Rounded MT Bold" panose="020F0704030504030204" pitchFamily="34" charset="0"/>
              </a:rPr>
              <a:t>hardworking</a:t>
            </a:r>
          </a:p>
        </p:txBody>
      </p:sp>
      <p:sp>
        <p:nvSpPr>
          <p:cNvPr id="13" name="Rectangle 12"/>
          <p:cNvSpPr/>
          <p:nvPr/>
        </p:nvSpPr>
        <p:spPr>
          <a:xfrm>
            <a:off x="838200" y="3600450"/>
            <a:ext cx="1676400" cy="838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Rounded MT Bold" panose="020F0704030504030204" pitchFamily="34" charset="0"/>
              </a:rPr>
              <a:t>opportunistic</a:t>
            </a:r>
          </a:p>
        </p:txBody>
      </p:sp>
      <p:sp>
        <p:nvSpPr>
          <p:cNvPr id="14" name="Rectangle 13"/>
          <p:cNvSpPr/>
          <p:nvPr/>
        </p:nvSpPr>
        <p:spPr>
          <a:xfrm>
            <a:off x="2701290" y="5532120"/>
            <a:ext cx="1676400" cy="838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Rounded MT Bold" panose="020F0704030504030204" pitchFamily="34" charset="0"/>
              </a:rPr>
              <a:t>risk-taker </a:t>
            </a:r>
          </a:p>
        </p:txBody>
      </p:sp>
      <p:sp>
        <p:nvSpPr>
          <p:cNvPr id="15" name="Rectangle 14"/>
          <p:cNvSpPr/>
          <p:nvPr/>
        </p:nvSpPr>
        <p:spPr>
          <a:xfrm>
            <a:off x="6477000" y="3600450"/>
            <a:ext cx="1676400" cy="838200"/>
          </a:xfrm>
          <a:prstGeom prst="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2060"/>
                </a:solidFill>
                <a:latin typeface="Arial Rounded MT Bold" panose="020F0704030504030204" pitchFamily="34" charset="0"/>
              </a:rPr>
              <a:t>honest</a:t>
            </a:r>
          </a:p>
        </p:txBody>
      </p:sp>
    </p:spTree>
    <p:extLst>
      <p:ext uri="{BB962C8B-B14F-4D97-AF65-F5344CB8AC3E}">
        <p14:creationId xmlns:p14="http://schemas.microsoft.com/office/powerpoint/2010/main" val="11473467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3B5EF1-633E-4A84-859B-831EDBC008B8}"/>
              </a:ext>
            </a:extLst>
          </p:cNvPr>
          <p:cNvSpPr>
            <a:spLocks noGrp="1"/>
          </p:cNvSpPr>
          <p:nvPr>
            <p:ph type="title"/>
          </p:nvPr>
        </p:nvSpPr>
        <p:spPr/>
        <p:txBody>
          <a:bodyPr/>
          <a:lstStyle/>
          <a:p>
            <a:endParaRPr lang="en-US" dirty="0"/>
          </a:p>
        </p:txBody>
      </p:sp>
      <p:pic>
        <p:nvPicPr>
          <p:cNvPr id="9" name="Content Placeholder 8">
            <a:extLst>
              <a:ext uri="{FF2B5EF4-FFF2-40B4-BE49-F238E27FC236}">
                <a16:creationId xmlns:a16="http://schemas.microsoft.com/office/drawing/2014/main" id="{FEE2E379-14C5-44A7-A5F0-C696FE626748}"/>
              </a:ext>
            </a:extLst>
          </p:cNvPr>
          <p:cNvPicPr>
            <a:picLocks noGrp="1" noChangeAspect="1"/>
          </p:cNvPicPr>
          <p:nvPr>
            <p:ph idx="1"/>
          </p:nvPr>
        </p:nvPicPr>
        <p:blipFill>
          <a:blip r:embed="rId2"/>
          <a:stretch>
            <a:fillRect/>
          </a:stretch>
        </p:blipFill>
        <p:spPr>
          <a:xfrm>
            <a:off x="2653811" y="3253155"/>
            <a:ext cx="3467071" cy="2196511"/>
          </a:xfrm>
          <a:ln w="38100">
            <a:solidFill>
              <a:srgbClr val="004080"/>
            </a:solidFill>
          </a:ln>
        </p:spPr>
      </p:pic>
      <p:sp>
        <p:nvSpPr>
          <p:cNvPr id="5" name="TextBox 4">
            <a:extLst>
              <a:ext uri="{FF2B5EF4-FFF2-40B4-BE49-F238E27FC236}">
                <a16:creationId xmlns:a16="http://schemas.microsoft.com/office/drawing/2014/main" id="{69C3A2AB-58DC-4EAF-821A-0F1AB258BC5B}"/>
              </a:ext>
            </a:extLst>
          </p:cNvPr>
          <p:cNvSpPr txBox="1"/>
          <p:nvPr/>
        </p:nvSpPr>
        <p:spPr>
          <a:xfrm>
            <a:off x="942391" y="5956049"/>
            <a:ext cx="7623110" cy="369332"/>
          </a:xfrm>
          <a:prstGeom prst="rect">
            <a:avLst/>
          </a:prstGeom>
          <a:noFill/>
        </p:spPr>
        <p:txBody>
          <a:bodyPr wrap="square">
            <a:spAutoFit/>
          </a:bodyPr>
          <a:lstStyle/>
          <a:p>
            <a:r>
              <a:rPr lang="en-US" dirty="0"/>
              <a:t>https://www.vermonttreasurer.gov/content/2020-2021-reading-investment</a:t>
            </a:r>
          </a:p>
        </p:txBody>
      </p:sp>
      <p:pic>
        <p:nvPicPr>
          <p:cNvPr id="7" name="Picture 6">
            <a:extLst>
              <a:ext uri="{FF2B5EF4-FFF2-40B4-BE49-F238E27FC236}">
                <a16:creationId xmlns:a16="http://schemas.microsoft.com/office/drawing/2014/main" id="{1E2CBC55-4524-4C98-8BDE-E16616228BFA}"/>
              </a:ext>
            </a:extLst>
          </p:cNvPr>
          <p:cNvPicPr>
            <a:picLocks noChangeAspect="1"/>
          </p:cNvPicPr>
          <p:nvPr/>
        </p:nvPicPr>
        <p:blipFill>
          <a:blip r:embed="rId3"/>
          <a:stretch>
            <a:fillRect/>
          </a:stretch>
        </p:blipFill>
        <p:spPr>
          <a:xfrm>
            <a:off x="1314450" y="1091565"/>
            <a:ext cx="6515100" cy="1285875"/>
          </a:xfrm>
          <a:prstGeom prst="rect">
            <a:avLst/>
          </a:prstGeom>
          <a:ln w="28575">
            <a:solidFill>
              <a:srgbClr val="004080"/>
            </a:solidFill>
          </a:ln>
        </p:spPr>
      </p:pic>
      <p:sp>
        <p:nvSpPr>
          <p:cNvPr id="11" name="TextBox 10">
            <a:extLst>
              <a:ext uri="{FF2B5EF4-FFF2-40B4-BE49-F238E27FC236}">
                <a16:creationId xmlns:a16="http://schemas.microsoft.com/office/drawing/2014/main" id="{FE50212A-72D3-4AF7-AE57-AE891558258E}"/>
              </a:ext>
            </a:extLst>
          </p:cNvPr>
          <p:cNvSpPr txBox="1"/>
          <p:nvPr/>
        </p:nvSpPr>
        <p:spPr>
          <a:xfrm>
            <a:off x="2101346" y="2630631"/>
            <a:ext cx="4572000" cy="369332"/>
          </a:xfrm>
          <a:prstGeom prst="rect">
            <a:avLst/>
          </a:prstGeom>
          <a:noFill/>
        </p:spPr>
        <p:txBody>
          <a:bodyPr wrap="square">
            <a:spAutoFit/>
          </a:bodyPr>
          <a:lstStyle/>
          <a:p>
            <a:pPr algn="l"/>
            <a:r>
              <a:rPr lang="en-US" b="1" i="0" cap="all" dirty="0">
                <a:solidFill>
                  <a:srgbClr val="447375"/>
                </a:solidFill>
                <a:effectLst/>
                <a:latin typeface="Open Sans" panose="020B0606030504020204" pitchFamily="34" charset="0"/>
              </a:rPr>
              <a:t>2020-2021 READING IS AN INVESTMENT</a:t>
            </a:r>
          </a:p>
        </p:txBody>
      </p:sp>
    </p:spTree>
    <p:extLst>
      <p:ext uri="{BB962C8B-B14F-4D97-AF65-F5344CB8AC3E}">
        <p14:creationId xmlns:p14="http://schemas.microsoft.com/office/powerpoint/2010/main" val="1568762913"/>
      </p:ext>
    </p:extLst>
  </p:cSld>
  <p:clrMapOvr>
    <a:masterClrMapping/>
  </p:clrMapOvr>
  <p:transition spd="slow"/>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BB4295-240F-485A-A18B-B1CB120E78B1}"/>
              </a:ext>
            </a:extLst>
          </p:cNvPr>
          <p:cNvPicPr>
            <a:picLocks noChangeAspect="1"/>
          </p:cNvPicPr>
          <p:nvPr/>
        </p:nvPicPr>
        <p:blipFill>
          <a:blip r:embed="rId2"/>
          <a:stretch>
            <a:fillRect/>
          </a:stretch>
        </p:blipFill>
        <p:spPr>
          <a:xfrm>
            <a:off x="3022048" y="608610"/>
            <a:ext cx="4265159" cy="5372993"/>
          </a:xfrm>
          <a:prstGeom prst="rect">
            <a:avLst/>
          </a:prstGeom>
        </p:spPr>
      </p:pic>
      <p:sp>
        <p:nvSpPr>
          <p:cNvPr id="7" name="TextBox 6">
            <a:extLst>
              <a:ext uri="{FF2B5EF4-FFF2-40B4-BE49-F238E27FC236}">
                <a16:creationId xmlns:a16="http://schemas.microsoft.com/office/drawing/2014/main" id="{93CD470F-BD09-4AFF-B480-D62057917381}"/>
              </a:ext>
            </a:extLst>
          </p:cNvPr>
          <p:cNvSpPr txBox="1"/>
          <p:nvPr/>
        </p:nvSpPr>
        <p:spPr>
          <a:xfrm>
            <a:off x="1306285" y="6056248"/>
            <a:ext cx="7072604" cy="369332"/>
          </a:xfrm>
          <a:prstGeom prst="rect">
            <a:avLst/>
          </a:prstGeom>
          <a:noFill/>
        </p:spPr>
        <p:txBody>
          <a:bodyPr wrap="square">
            <a:spAutoFit/>
          </a:bodyPr>
          <a:lstStyle/>
          <a:p>
            <a:r>
              <a:rPr lang="en-US" dirty="0"/>
              <a:t>https://www.texasbankers.com/docs/toothpaste_millionaire.pdf</a:t>
            </a:r>
          </a:p>
        </p:txBody>
      </p:sp>
      <p:pic>
        <p:nvPicPr>
          <p:cNvPr id="9" name="Picture 8">
            <a:extLst>
              <a:ext uri="{FF2B5EF4-FFF2-40B4-BE49-F238E27FC236}">
                <a16:creationId xmlns:a16="http://schemas.microsoft.com/office/drawing/2014/main" id="{93EB387C-2BFE-4202-8EAA-A3CDC13274C1}"/>
              </a:ext>
            </a:extLst>
          </p:cNvPr>
          <p:cNvPicPr>
            <a:picLocks noChangeAspect="1"/>
          </p:cNvPicPr>
          <p:nvPr/>
        </p:nvPicPr>
        <p:blipFill>
          <a:blip r:embed="rId3"/>
          <a:stretch>
            <a:fillRect/>
          </a:stretch>
        </p:blipFill>
        <p:spPr>
          <a:xfrm>
            <a:off x="278364" y="1819469"/>
            <a:ext cx="2526234" cy="3219062"/>
          </a:xfrm>
          <a:prstGeom prst="rect">
            <a:avLst/>
          </a:prstGeom>
        </p:spPr>
      </p:pic>
    </p:spTree>
    <p:extLst>
      <p:ext uri="{BB962C8B-B14F-4D97-AF65-F5344CB8AC3E}">
        <p14:creationId xmlns:p14="http://schemas.microsoft.com/office/powerpoint/2010/main" val="392154859"/>
      </p:ext>
    </p:extLst>
  </p:cSld>
  <p:clrMapOvr>
    <a:masterClrMapping/>
  </p:clrMapOvr>
  <p:transition spd="slow"/>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E8DD7-DBC6-47F0-A5C5-5E2A82D73928}"/>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9BACE055-53AF-49F7-ABAB-CBB9AC3EE866}"/>
              </a:ext>
            </a:extLst>
          </p:cNvPr>
          <p:cNvSpPr>
            <a:spLocks noGrp="1"/>
          </p:cNvSpPr>
          <p:nvPr>
            <p:ph idx="1"/>
          </p:nvPr>
        </p:nvSpPr>
        <p:spPr/>
        <p:txBody>
          <a:bodyPr/>
          <a:lstStyle/>
          <a:p>
            <a:endParaRPr lang="en-US" dirty="0"/>
          </a:p>
        </p:txBody>
      </p:sp>
      <p:pic>
        <p:nvPicPr>
          <p:cNvPr id="5" name="Picture 4">
            <a:extLst>
              <a:ext uri="{FF2B5EF4-FFF2-40B4-BE49-F238E27FC236}">
                <a16:creationId xmlns:a16="http://schemas.microsoft.com/office/drawing/2014/main" id="{B55ABC28-A8F1-43CD-831C-2671A9A4B139}"/>
              </a:ext>
            </a:extLst>
          </p:cNvPr>
          <p:cNvPicPr>
            <a:picLocks noChangeAspect="1"/>
          </p:cNvPicPr>
          <p:nvPr/>
        </p:nvPicPr>
        <p:blipFill>
          <a:blip r:embed="rId2"/>
          <a:stretch>
            <a:fillRect/>
          </a:stretch>
        </p:blipFill>
        <p:spPr>
          <a:xfrm>
            <a:off x="4851549" y="1485900"/>
            <a:ext cx="3963645" cy="4769810"/>
          </a:xfrm>
          <a:prstGeom prst="rect">
            <a:avLst/>
          </a:prstGeom>
        </p:spPr>
      </p:pic>
      <p:pic>
        <p:nvPicPr>
          <p:cNvPr id="11" name="Picture 10">
            <a:extLst>
              <a:ext uri="{FF2B5EF4-FFF2-40B4-BE49-F238E27FC236}">
                <a16:creationId xmlns:a16="http://schemas.microsoft.com/office/drawing/2014/main" id="{D80E76EC-88FD-48C3-831C-02B8CC7F5971}"/>
              </a:ext>
            </a:extLst>
          </p:cNvPr>
          <p:cNvPicPr>
            <a:picLocks noChangeAspect="1"/>
          </p:cNvPicPr>
          <p:nvPr/>
        </p:nvPicPr>
        <p:blipFill>
          <a:blip r:embed="rId3"/>
          <a:stretch>
            <a:fillRect/>
          </a:stretch>
        </p:blipFill>
        <p:spPr>
          <a:xfrm>
            <a:off x="471570" y="764066"/>
            <a:ext cx="4251585" cy="5179534"/>
          </a:xfrm>
          <a:prstGeom prst="rect">
            <a:avLst/>
          </a:prstGeom>
        </p:spPr>
      </p:pic>
    </p:spTree>
    <p:extLst>
      <p:ext uri="{BB962C8B-B14F-4D97-AF65-F5344CB8AC3E}">
        <p14:creationId xmlns:p14="http://schemas.microsoft.com/office/powerpoint/2010/main" val="1641649589"/>
      </p:ext>
    </p:extLst>
  </p:cSld>
  <p:clrMapOvr>
    <a:masterClrMapping/>
  </p:clrMapOvr>
  <p:transition spd="slow"/>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C0CC5AA-88A1-44F7-B97C-19BAAA61AA98}"/>
              </a:ext>
            </a:extLst>
          </p:cNvPr>
          <p:cNvSpPr>
            <a:spLocks noGrp="1"/>
          </p:cNvSpPr>
          <p:nvPr>
            <p:ph idx="1"/>
          </p:nvPr>
        </p:nvSpPr>
        <p:spPr>
          <a:xfrm>
            <a:off x="149290" y="817050"/>
            <a:ext cx="8994710" cy="5742370"/>
          </a:xfrm>
        </p:spPr>
        <p:txBody>
          <a:bodyPr/>
          <a:lstStyle/>
          <a:p>
            <a:pPr marL="0" indent="0">
              <a:buNone/>
            </a:pPr>
            <a:endParaRPr lang="en-US" sz="2000" dirty="0">
              <a:hlinkClick r:id="rId2"/>
            </a:endParaRPr>
          </a:p>
          <a:p>
            <a:pPr marL="0" indent="0" algn="ctr">
              <a:buNone/>
            </a:pPr>
            <a:r>
              <a:rPr lang="en-US" sz="3200" b="0" i="0" dirty="0">
                <a:solidFill>
                  <a:srgbClr val="000000"/>
                </a:solidFill>
                <a:effectLst/>
                <a:latin typeface="+mn-lt"/>
              </a:rPr>
              <a:t>Notable Companies Founded by Black Entrepreneurs</a:t>
            </a:r>
            <a:endParaRPr lang="en-US" sz="3200" dirty="0">
              <a:latin typeface="+mn-lt"/>
              <a:hlinkClick r:id="rId2"/>
            </a:endParaRPr>
          </a:p>
          <a:p>
            <a:pPr marL="0" indent="0">
              <a:buNone/>
            </a:pPr>
            <a:r>
              <a:rPr lang="en-US" sz="2000" dirty="0">
                <a:hlinkClick r:id="rId2"/>
              </a:rPr>
              <a:t>https://stacker.com/stories/3825/notable-companies-founded-black-entrepreneurs</a:t>
            </a:r>
            <a:endParaRPr lang="en-US" sz="2000" dirty="0"/>
          </a:p>
          <a:p>
            <a:pPr marL="0" indent="0">
              <a:buNone/>
            </a:pPr>
            <a:endParaRPr lang="en-US" b="0" i="0" dirty="0">
              <a:solidFill>
                <a:srgbClr val="000000"/>
              </a:solidFill>
              <a:effectLst/>
              <a:latin typeface="Gza"/>
            </a:endParaRPr>
          </a:p>
          <a:p>
            <a:pPr marL="0" indent="0">
              <a:buNone/>
            </a:pPr>
            <a:endParaRPr lang="en-US" dirty="0">
              <a:solidFill>
                <a:srgbClr val="000000"/>
              </a:solidFill>
              <a:latin typeface="Gza"/>
            </a:endParaRPr>
          </a:p>
          <a:p>
            <a:pPr marL="0" indent="0">
              <a:buNone/>
            </a:pPr>
            <a:endParaRPr lang="en-US" b="0" i="0" dirty="0">
              <a:solidFill>
                <a:srgbClr val="000000"/>
              </a:solidFill>
              <a:effectLst/>
              <a:latin typeface="Gza"/>
            </a:endParaRPr>
          </a:p>
          <a:p>
            <a:pPr marL="0" indent="0">
              <a:buNone/>
            </a:pPr>
            <a:endParaRPr lang="en-US" dirty="0">
              <a:solidFill>
                <a:srgbClr val="000000"/>
              </a:solidFill>
              <a:latin typeface="Gza"/>
            </a:endParaRPr>
          </a:p>
          <a:p>
            <a:pPr marL="0" indent="0">
              <a:buNone/>
            </a:pPr>
            <a:endParaRPr lang="en-US" b="0" i="0" dirty="0">
              <a:solidFill>
                <a:srgbClr val="000000"/>
              </a:solidFill>
              <a:effectLst/>
              <a:latin typeface="Gza"/>
            </a:endParaRPr>
          </a:p>
          <a:p>
            <a:pPr marL="0" indent="0">
              <a:buNone/>
            </a:pPr>
            <a:r>
              <a:rPr lang="en-US" sz="1600" b="1" i="0" dirty="0">
                <a:solidFill>
                  <a:srgbClr val="000000"/>
                </a:solidFill>
                <a:effectLst/>
                <a:latin typeface="+mn-lt"/>
              </a:rPr>
              <a:t>Clara Brown: Laundry tycoon and gold mine investor          James Forten: Sailmaker and Abolitionist </a:t>
            </a:r>
            <a:endParaRPr lang="en-US" sz="1600" b="1" dirty="0">
              <a:latin typeface="+mn-lt"/>
            </a:endParaRPr>
          </a:p>
        </p:txBody>
      </p:sp>
      <p:pic>
        <p:nvPicPr>
          <p:cNvPr id="5" name="Picture 4">
            <a:extLst>
              <a:ext uri="{FF2B5EF4-FFF2-40B4-BE49-F238E27FC236}">
                <a16:creationId xmlns:a16="http://schemas.microsoft.com/office/drawing/2014/main" id="{A457E7A7-F724-4F74-9D4A-0ED0481B4313}"/>
              </a:ext>
            </a:extLst>
          </p:cNvPr>
          <p:cNvPicPr>
            <a:picLocks noChangeAspect="1"/>
          </p:cNvPicPr>
          <p:nvPr/>
        </p:nvPicPr>
        <p:blipFill>
          <a:blip r:embed="rId3"/>
          <a:stretch>
            <a:fillRect/>
          </a:stretch>
        </p:blipFill>
        <p:spPr>
          <a:xfrm>
            <a:off x="5578777" y="2592665"/>
            <a:ext cx="2436448" cy="3013788"/>
          </a:xfrm>
          <a:prstGeom prst="rect">
            <a:avLst/>
          </a:prstGeom>
          <a:ln w="12700">
            <a:solidFill>
              <a:schemeClr val="tx1"/>
            </a:solidFill>
          </a:ln>
        </p:spPr>
      </p:pic>
      <p:pic>
        <p:nvPicPr>
          <p:cNvPr id="9" name="Picture 8">
            <a:extLst>
              <a:ext uri="{FF2B5EF4-FFF2-40B4-BE49-F238E27FC236}">
                <a16:creationId xmlns:a16="http://schemas.microsoft.com/office/drawing/2014/main" id="{18B77033-3BD7-4CAF-92E4-D2FE37B7E91C}"/>
              </a:ext>
            </a:extLst>
          </p:cNvPr>
          <p:cNvPicPr>
            <a:picLocks noChangeAspect="1"/>
          </p:cNvPicPr>
          <p:nvPr/>
        </p:nvPicPr>
        <p:blipFill>
          <a:blip r:embed="rId4"/>
          <a:stretch>
            <a:fillRect/>
          </a:stretch>
        </p:blipFill>
        <p:spPr>
          <a:xfrm>
            <a:off x="1306058" y="2527351"/>
            <a:ext cx="2185294" cy="3144416"/>
          </a:xfrm>
          <a:prstGeom prst="rect">
            <a:avLst/>
          </a:prstGeom>
          <a:ln w="19050">
            <a:solidFill>
              <a:schemeClr val="tx1"/>
            </a:solidFill>
          </a:ln>
        </p:spPr>
      </p:pic>
    </p:spTree>
    <p:extLst>
      <p:ext uri="{BB962C8B-B14F-4D97-AF65-F5344CB8AC3E}">
        <p14:creationId xmlns:p14="http://schemas.microsoft.com/office/powerpoint/2010/main" val="2215449542"/>
      </p:ext>
    </p:extLst>
  </p:cSld>
  <p:clrMapOvr>
    <a:masterClrMapping/>
  </p:clrMapOvr>
  <p:transition spd="slow"/>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AF65D-07BA-4A20-82A7-1B8CBF42CABC}"/>
              </a:ext>
            </a:extLst>
          </p:cNvPr>
          <p:cNvSpPr>
            <a:spLocks noGrp="1"/>
          </p:cNvSpPr>
          <p:nvPr>
            <p:ph type="title"/>
          </p:nvPr>
        </p:nvSpPr>
        <p:spPr/>
        <p:txBody>
          <a:bodyPr/>
          <a:lstStyle/>
          <a:p>
            <a:r>
              <a:rPr lang="en-US" dirty="0"/>
              <a:t>Bonus Books </a:t>
            </a:r>
          </a:p>
        </p:txBody>
      </p:sp>
      <p:sp>
        <p:nvSpPr>
          <p:cNvPr id="3" name="Content Placeholder 2">
            <a:extLst>
              <a:ext uri="{FF2B5EF4-FFF2-40B4-BE49-F238E27FC236}">
                <a16:creationId xmlns:a16="http://schemas.microsoft.com/office/drawing/2014/main" id="{D3B89E4F-CCCA-4132-873C-6E8C9FFB62FC}"/>
              </a:ext>
            </a:extLst>
          </p:cNvPr>
          <p:cNvSpPr>
            <a:spLocks noGrp="1"/>
          </p:cNvSpPr>
          <p:nvPr>
            <p:ph idx="1"/>
          </p:nvPr>
        </p:nvSpPr>
        <p:spPr>
          <a:xfrm>
            <a:off x="457200" y="3900196"/>
            <a:ext cx="8416212" cy="2256764"/>
          </a:xfrm>
        </p:spPr>
        <p:txBody>
          <a:bodyPr/>
          <a:lstStyle/>
          <a:p>
            <a:pPr marL="0" indent="0">
              <a:buNone/>
            </a:pPr>
            <a:r>
              <a:rPr lang="en-US" sz="2400" dirty="0">
                <a:latin typeface="+mn-lt"/>
              </a:rPr>
              <a:t>Celebrated in February, </a:t>
            </a:r>
            <a:r>
              <a:rPr lang="en-US" sz="2400" i="0" dirty="0">
                <a:effectLst/>
                <a:latin typeface="+mn-lt"/>
              </a:rPr>
              <a:t>Black History Month began as a way of remembering the achievements and history of African Americas.  It honors all Black people from all periods of U.S. history, from the enslaved people first brought over from Africa in the early 17th century to African Americans living in the United States today. </a:t>
            </a:r>
            <a:endParaRPr lang="en-US" sz="2400" dirty="0">
              <a:latin typeface="+mn-lt"/>
            </a:endParaRPr>
          </a:p>
        </p:txBody>
      </p:sp>
      <p:pic>
        <p:nvPicPr>
          <p:cNvPr id="1028" name="Picture 4" descr="Black History Month Booklists 2021 - Midlothian Public Library">
            <a:extLst>
              <a:ext uri="{FF2B5EF4-FFF2-40B4-BE49-F238E27FC236}">
                <a16:creationId xmlns:a16="http://schemas.microsoft.com/office/drawing/2014/main" id="{F81BFE7A-9EDF-4226-8DD4-56A9CA5653D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49893" y="1855042"/>
            <a:ext cx="3340359" cy="1878952"/>
          </a:xfrm>
          <a:prstGeom prst="rect">
            <a:avLst/>
          </a:prstGeom>
          <a:noFill/>
          <a:ln w="381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592895"/>
      </p:ext>
    </p:extLst>
  </p:cSld>
  <p:clrMapOvr>
    <a:masterClrMapping/>
  </p:clrMapOvr>
  <p:transition spd="slow"/>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The Secret Garden of George Washington Carver">
            <a:extLst>
              <a:ext uri="{FF2B5EF4-FFF2-40B4-BE49-F238E27FC236}">
                <a16:creationId xmlns:a16="http://schemas.microsoft.com/office/drawing/2014/main" id="{BC8DBC1A-5A92-4E6F-AB68-74F1D6B1F76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12293" y="2950632"/>
            <a:ext cx="2140668" cy="2774307"/>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2" name="Picture 4" descr="R-E-S-P-E-C-T: Aretha Franklin, the Queen of Soul">
            <a:extLst>
              <a:ext uri="{FF2B5EF4-FFF2-40B4-BE49-F238E27FC236}">
                <a16:creationId xmlns:a16="http://schemas.microsoft.com/office/drawing/2014/main" id="{9CC43A4C-F0B3-403C-B86A-0079336005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812" y="3738963"/>
            <a:ext cx="1962382" cy="197808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4" name="Picture 6" descr="Whoosh! Lonnie Johnson's Super-Soaking Stream of Inventions">
            <a:extLst>
              <a:ext uri="{FF2B5EF4-FFF2-40B4-BE49-F238E27FC236}">
                <a16:creationId xmlns:a16="http://schemas.microsoft.com/office/drawing/2014/main" id="{AFF5E1D2-E23B-4317-8CE1-65356AB81F3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959" y="1368888"/>
            <a:ext cx="1629126" cy="2078764"/>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pic>
        <p:nvPicPr>
          <p:cNvPr id="2056" name="Picture 8" descr="Rosa">
            <a:extLst>
              <a:ext uri="{FF2B5EF4-FFF2-40B4-BE49-F238E27FC236}">
                <a16:creationId xmlns:a16="http://schemas.microsoft.com/office/drawing/2014/main" id="{E7018FDB-BF62-48F3-97F0-F6A25191174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98914" y="1869766"/>
            <a:ext cx="2010843" cy="2598009"/>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2058" name="Picture 10" descr="Hidden Figures: The True Story of Four Black Women and the Space Race">
            <a:extLst>
              <a:ext uri="{FF2B5EF4-FFF2-40B4-BE49-F238E27FC236}">
                <a16:creationId xmlns:a16="http://schemas.microsoft.com/office/drawing/2014/main" id="{7F6CF8E3-ECFE-4DF8-81B8-C4602F3FC2A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5405" y="2129995"/>
            <a:ext cx="2029693" cy="2598009"/>
          </a:xfrm>
          <a:prstGeom prst="rect">
            <a:avLst/>
          </a:prstGeom>
          <a:noFill/>
          <a:ln w="19050">
            <a:solidFill>
              <a:srgbClr val="004080"/>
            </a:solidFill>
          </a:ln>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4C8CA99-A8FF-4CF3-AECC-E8906CC3BE37}"/>
              </a:ext>
            </a:extLst>
          </p:cNvPr>
          <p:cNvSpPr/>
          <p:nvPr/>
        </p:nvSpPr>
        <p:spPr>
          <a:xfrm>
            <a:off x="1712357" y="5977202"/>
            <a:ext cx="4929882" cy="369332"/>
          </a:xfrm>
          <a:prstGeom prst="rect">
            <a:avLst/>
          </a:prstGeom>
        </p:spPr>
        <p:txBody>
          <a:bodyPr wrap="square">
            <a:spAutoFit/>
          </a:bodyPr>
          <a:lstStyle/>
          <a:p>
            <a:r>
              <a:rPr lang="en-US" dirty="0"/>
              <a:t>https://youreconomicsuccess.org/blackhistory/</a:t>
            </a:r>
          </a:p>
        </p:txBody>
      </p:sp>
      <p:pic>
        <p:nvPicPr>
          <p:cNvPr id="4" name="Picture 3">
            <a:extLst>
              <a:ext uri="{FF2B5EF4-FFF2-40B4-BE49-F238E27FC236}">
                <a16:creationId xmlns:a16="http://schemas.microsoft.com/office/drawing/2014/main" id="{37C056FF-2A86-4BA1-993B-EA4F69B6DEE9}"/>
              </a:ext>
            </a:extLst>
          </p:cNvPr>
          <p:cNvPicPr>
            <a:picLocks noChangeAspect="1"/>
          </p:cNvPicPr>
          <p:nvPr/>
        </p:nvPicPr>
        <p:blipFill>
          <a:blip r:embed="rId7"/>
          <a:stretch>
            <a:fillRect/>
          </a:stretch>
        </p:blipFill>
        <p:spPr>
          <a:xfrm>
            <a:off x="6877909" y="5482341"/>
            <a:ext cx="1852851" cy="989722"/>
          </a:xfrm>
          <a:prstGeom prst="rect">
            <a:avLst/>
          </a:prstGeom>
        </p:spPr>
      </p:pic>
      <p:sp>
        <p:nvSpPr>
          <p:cNvPr id="5" name="TextBox 4">
            <a:extLst>
              <a:ext uri="{FF2B5EF4-FFF2-40B4-BE49-F238E27FC236}">
                <a16:creationId xmlns:a16="http://schemas.microsoft.com/office/drawing/2014/main" id="{036F0B83-C230-4FFE-9E21-6E5FC3F58B36}"/>
              </a:ext>
            </a:extLst>
          </p:cNvPr>
          <p:cNvSpPr txBox="1"/>
          <p:nvPr/>
        </p:nvSpPr>
        <p:spPr>
          <a:xfrm>
            <a:off x="2772184" y="1638934"/>
            <a:ext cx="3480217" cy="461665"/>
          </a:xfrm>
          <a:prstGeom prst="rect">
            <a:avLst/>
          </a:prstGeom>
          <a:noFill/>
        </p:spPr>
        <p:txBody>
          <a:bodyPr wrap="square" rtlCol="0">
            <a:spAutoFit/>
          </a:bodyPr>
          <a:lstStyle/>
          <a:p>
            <a:pPr algn="ctr"/>
            <a:r>
              <a:rPr lang="en-US" sz="2400" dirty="0"/>
              <a:t>Lessons and Activities  </a:t>
            </a:r>
          </a:p>
        </p:txBody>
      </p:sp>
      <p:pic>
        <p:nvPicPr>
          <p:cNvPr id="6" name="Picture 2" descr="Canisius Commemorates Black History Month | Canisius College, Buffalo NY">
            <a:extLst>
              <a:ext uri="{FF2B5EF4-FFF2-40B4-BE49-F238E27FC236}">
                <a16:creationId xmlns:a16="http://schemas.microsoft.com/office/drawing/2014/main" id="{C01C698A-39D7-4D6F-B3DD-64083B2B229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1139" y="215660"/>
            <a:ext cx="2736226" cy="1200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1921202"/>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t>Objectives</a:t>
            </a:r>
            <a:endParaRPr lang="en-US" sz="5500" b="1" dirty="0">
              <a:ln w="11430">
                <a:noFill/>
              </a:ln>
              <a:effectLst>
                <a:outerShdw blurRad="80000" dist="40000" dir="5040000" algn="tl">
                  <a:srgbClr val="000000">
                    <a:alpha val="0"/>
                  </a:srgbClr>
                </a:outerShdw>
              </a:effectLst>
              <a:ea typeface="+mj-ea"/>
              <a:cs typeface="+mj-cs"/>
            </a:endParaRPr>
          </a:p>
        </p:txBody>
      </p:sp>
      <p:sp>
        <p:nvSpPr>
          <p:cNvPr id="3" name="Content Placeholder 2"/>
          <p:cNvSpPr>
            <a:spLocks noGrp="1"/>
          </p:cNvSpPr>
          <p:nvPr>
            <p:ph idx="4294967295"/>
          </p:nvPr>
        </p:nvSpPr>
        <p:spPr>
          <a:xfrm>
            <a:off x="457200" y="2022382"/>
            <a:ext cx="8229600" cy="3702346"/>
          </a:xfrm>
        </p:spPr>
        <p:txBody>
          <a:bodyPr>
            <a:noAutofit/>
          </a:bodyPr>
          <a:lstStyle/>
          <a:p>
            <a:pPr marL="0" indent="0">
              <a:buNone/>
            </a:pPr>
            <a:r>
              <a:rPr lang="en-US" dirty="0"/>
              <a:t>Teachers will be able to:</a:t>
            </a:r>
          </a:p>
          <a:p>
            <a:pPr lvl="0"/>
            <a:r>
              <a:rPr lang="en-US" dirty="0"/>
              <a:t>Review basic economic concepts</a:t>
            </a:r>
          </a:p>
          <a:p>
            <a:pPr lvl="0"/>
            <a:r>
              <a:rPr lang="en-US" dirty="0"/>
              <a:t>Explore chapter books that feature young entrepreneurs and learn how to identify the economic concepts found in them.</a:t>
            </a:r>
          </a:p>
          <a:p>
            <a:pPr lvl="0"/>
            <a:r>
              <a:rPr lang="en-US" dirty="0"/>
              <a:t>Learn how to use book content to teach age appropriate lessons and activities based on the featured concepts.</a:t>
            </a:r>
          </a:p>
          <a:p>
            <a:pPr marL="0" indent="0" defTabSz="905255">
              <a:buNone/>
              <a:defRPr sz="3168"/>
            </a:pPr>
            <a:endParaRPr lang="en-US" sz="2750" dirty="0"/>
          </a:p>
        </p:txBody>
      </p:sp>
    </p:spTree>
    <p:extLst>
      <p:ext uri="{BB962C8B-B14F-4D97-AF65-F5344CB8AC3E}">
        <p14:creationId xmlns:p14="http://schemas.microsoft.com/office/powerpoint/2010/main" val="2616195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7" name="Google Shape;57;p9"/>
          <p:cNvSpPr txBox="1">
            <a:spLocks noGrp="1"/>
          </p:cNvSpPr>
          <p:nvPr>
            <p:ph type="subTitle" idx="1"/>
          </p:nvPr>
        </p:nvSpPr>
        <p:spPr>
          <a:xfrm>
            <a:off x="505515" y="1530220"/>
            <a:ext cx="8255930" cy="444425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b="1" dirty="0">
                <a:latin typeface="+mj-lt"/>
              </a:rPr>
              <a:t>Points to Ponder:</a:t>
            </a:r>
          </a:p>
          <a:p>
            <a:pPr marL="0" lvl="0" indent="0" algn="l" rtl="0">
              <a:spcBef>
                <a:spcPts val="0"/>
              </a:spcBef>
              <a:spcAft>
                <a:spcPts val="0"/>
              </a:spcAft>
              <a:buNone/>
            </a:pPr>
            <a:endParaRPr lang="en-US" sz="1800" dirty="0">
              <a:solidFill>
                <a:srgbClr val="101010"/>
              </a:solidFill>
              <a:latin typeface="+mj-lt"/>
            </a:endParaRPr>
          </a:p>
          <a:p>
            <a:pPr marL="285750" lvl="0" indent="-285750" algn="l" rtl="0">
              <a:spcBef>
                <a:spcPts val="0"/>
              </a:spcBef>
              <a:spcAft>
                <a:spcPts val="0"/>
              </a:spcAft>
              <a:buFont typeface="Arial" panose="020B0604020202020204" pitchFamily="34" charset="0"/>
              <a:buChar char="•"/>
            </a:pPr>
            <a:r>
              <a:rPr lang="en-US" sz="1800" dirty="0">
                <a:solidFill>
                  <a:srgbClr val="101010"/>
                </a:solidFill>
                <a:latin typeface="+mj-lt"/>
              </a:rPr>
              <a:t>What are some of the cost and benefits of using chapter books to teach entrepreneurship during Black History Month?</a:t>
            </a:r>
          </a:p>
          <a:p>
            <a:pPr marL="285750" lvl="0" indent="-285750" algn="l" rtl="0">
              <a:spcBef>
                <a:spcPts val="0"/>
              </a:spcBef>
              <a:spcAft>
                <a:spcPts val="0"/>
              </a:spcAft>
              <a:buFont typeface="Arial" panose="020B0604020202020204" pitchFamily="34" charset="0"/>
              <a:buChar char="•"/>
            </a:pPr>
            <a:endParaRPr lang="en-US" sz="1800" dirty="0">
              <a:solidFill>
                <a:srgbClr val="101010"/>
              </a:solidFill>
              <a:latin typeface="+mj-lt"/>
            </a:endParaRPr>
          </a:p>
          <a:p>
            <a:pPr marL="285750" indent="-285750" algn="l">
              <a:spcAft>
                <a:spcPts val="0"/>
              </a:spcAft>
              <a:buFont typeface="Arial" panose="020B0604020202020204" pitchFamily="34" charset="0"/>
              <a:buChar char="•"/>
            </a:pPr>
            <a:r>
              <a:rPr lang="en-US" sz="1800" dirty="0">
                <a:solidFill>
                  <a:srgbClr val="101010"/>
                </a:solidFill>
                <a:latin typeface="+mj-lt"/>
              </a:rPr>
              <a:t>Do you think children’s literature is becoming more diverse? Why or why not?</a:t>
            </a:r>
          </a:p>
          <a:p>
            <a:pPr marL="285750" indent="-285750" algn="l">
              <a:spcAft>
                <a:spcPts val="0"/>
              </a:spcAft>
              <a:buFont typeface="Arial" panose="020B0604020202020204" pitchFamily="34" charset="0"/>
              <a:buChar char="•"/>
            </a:pPr>
            <a:endParaRPr lang="en-US" sz="1800" dirty="0">
              <a:solidFill>
                <a:srgbClr val="101010"/>
              </a:solidFill>
              <a:latin typeface="+mj-lt"/>
            </a:endParaRPr>
          </a:p>
          <a:p>
            <a:pPr marL="285750" indent="-285750" algn="l">
              <a:spcAft>
                <a:spcPts val="0"/>
              </a:spcAft>
              <a:buFont typeface="Arial" panose="020B0604020202020204" pitchFamily="34" charset="0"/>
              <a:buChar char="•"/>
            </a:pPr>
            <a:r>
              <a:rPr lang="en-US" sz="1800" dirty="0">
                <a:solidFill>
                  <a:srgbClr val="101010"/>
                </a:solidFill>
                <a:latin typeface="+mj-lt"/>
              </a:rPr>
              <a:t>Do you think today’s extremely successful entrepreneurs are good role models for our young learners? Why or why not?</a:t>
            </a:r>
          </a:p>
          <a:p>
            <a:pPr lvl="0" algn="l" rtl="0">
              <a:spcBef>
                <a:spcPts val="0"/>
              </a:spcBef>
              <a:spcAft>
                <a:spcPts val="0"/>
              </a:spcAft>
            </a:pPr>
            <a:endParaRPr lang="en-US" sz="1800" dirty="0">
              <a:solidFill>
                <a:srgbClr val="101010"/>
              </a:solidFill>
              <a:latin typeface="+mj-lt"/>
            </a:endParaRPr>
          </a:p>
          <a:p>
            <a:pPr marL="285750" lvl="0" indent="-285750" algn="l" rtl="0">
              <a:spcBef>
                <a:spcPts val="0"/>
              </a:spcBef>
              <a:spcAft>
                <a:spcPts val="0"/>
              </a:spcAft>
              <a:buFont typeface="Arial" panose="020B0604020202020204" pitchFamily="34" charset="0"/>
              <a:buChar char="•"/>
            </a:pPr>
            <a:r>
              <a:rPr lang="en-US" sz="1800" dirty="0">
                <a:solidFill>
                  <a:srgbClr val="101010"/>
                </a:solidFill>
                <a:latin typeface="+mj-lt"/>
              </a:rPr>
              <a:t>How difficult is it to modify a classroom activity to an online lesson?  (Asking for a friend.)</a:t>
            </a:r>
          </a:p>
          <a:p>
            <a:pPr marL="285750" lvl="0" indent="-285750" algn="l" rtl="0">
              <a:spcBef>
                <a:spcPts val="0"/>
              </a:spcBef>
              <a:spcAft>
                <a:spcPts val="0"/>
              </a:spcAft>
              <a:buFont typeface="Arial" panose="020B0604020202020204" pitchFamily="34" charset="0"/>
              <a:buChar char="•"/>
            </a:pPr>
            <a:endParaRPr lang="en-US" sz="1800" dirty="0">
              <a:solidFill>
                <a:srgbClr val="101010"/>
              </a:solidFill>
              <a:latin typeface="+mj-lt"/>
            </a:endParaRPr>
          </a:p>
          <a:p>
            <a:pPr marL="285750" lvl="0" indent="-285750" algn="l" rtl="0">
              <a:spcBef>
                <a:spcPts val="0"/>
              </a:spcBef>
              <a:spcAft>
                <a:spcPts val="0"/>
              </a:spcAft>
              <a:buFont typeface="Arial" panose="020B0604020202020204" pitchFamily="34" charset="0"/>
              <a:buChar char="•"/>
            </a:pPr>
            <a:endParaRPr lang="en-US" sz="1800" dirty="0">
              <a:solidFill>
                <a:srgbClr val="101010"/>
              </a:solidFill>
              <a:latin typeface="+mj-lt"/>
            </a:endParaRPr>
          </a:p>
          <a:p>
            <a:pPr marL="285750" lvl="0" indent="-285750" algn="l" rtl="0">
              <a:spcBef>
                <a:spcPts val="0"/>
              </a:spcBef>
              <a:spcAft>
                <a:spcPts val="0"/>
              </a:spcAft>
              <a:buFont typeface="Arial" panose="020B0604020202020204" pitchFamily="34" charset="0"/>
              <a:buChar char="•"/>
            </a:pPr>
            <a:endParaRPr lang="en" sz="1800" dirty="0">
              <a:latin typeface="+mj-lt"/>
            </a:endParaRPr>
          </a:p>
          <a:p>
            <a:pPr marL="0" lvl="0" indent="0" algn="l" rtl="0">
              <a:spcBef>
                <a:spcPts val="0"/>
              </a:spcBef>
              <a:spcAft>
                <a:spcPts val="0"/>
              </a:spcAft>
              <a:buNone/>
            </a:pPr>
            <a:endParaRPr lang="en" sz="1800" b="1" dirty="0">
              <a:latin typeface="+mj-lt"/>
            </a:endParaRPr>
          </a:p>
          <a:p>
            <a:pPr marL="0" lvl="0" indent="0" algn="l" rtl="0">
              <a:spcBef>
                <a:spcPts val="0"/>
              </a:spcBef>
              <a:spcAft>
                <a:spcPts val="0"/>
              </a:spcAft>
            </a:pPr>
            <a:endParaRPr sz="2000" b="1" dirty="0"/>
          </a:p>
        </p:txBody>
      </p:sp>
      <p:sp>
        <p:nvSpPr>
          <p:cNvPr id="7" name="TextBox 6">
            <a:extLst>
              <a:ext uri="{FF2B5EF4-FFF2-40B4-BE49-F238E27FC236}">
                <a16:creationId xmlns:a16="http://schemas.microsoft.com/office/drawing/2014/main" id="{04330126-EAE9-4282-9159-F879EF6DF4C8}"/>
              </a:ext>
            </a:extLst>
          </p:cNvPr>
          <p:cNvSpPr txBox="1"/>
          <p:nvPr/>
        </p:nvSpPr>
        <p:spPr>
          <a:xfrm>
            <a:off x="1940768" y="429863"/>
            <a:ext cx="5607698" cy="646331"/>
          </a:xfrm>
          <a:prstGeom prst="rect">
            <a:avLst/>
          </a:prstGeom>
          <a:noFill/>
        </p:spPr>
        <p:txBody>
          <a:bodyPr wrap="square">
            <a:spAutoFit/>
          </a:bodyPr>
          <a:lstStyle/>
          <a:p>
            <a:r>
              <a:rPr lang="en" sz="3600" b="1" dirty="0">
                <a:latin typeface="Helvetica Neue"/>
                <a:ea typeface="Helvetica Neue"/>
                <a:cs typeface="Helvetica Neue"/>
                <a:sym typeface="Helvetica Neue"/>
              </a:rPr>
              <a:t>Assessment Questions</a:t>
            </a:r>
            <a:endParaRPr lang="en-US" sz="3600" b="1"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hains">
            <a:extLst>
              <a:ext uri="{FF2B5EF4-FFF2-40B4-BE49-F238E27FC236}">
                <a16:creationId xmlns:a16="http://schemas.microsoft.com/office/drawing/2014/main" id="{67C4C190-2007-4509-8D41-62CAEB1491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0476" y="1077297"/>
            <a:ext cx="1577024" cy="235170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030" name="Picture 6" descr="Bud, Not Buddy">
            <a:extLst>
              <a:ext uri="{FF2B5EF4-FFF2-40B4-BE49-F238E27FC236}">
                <a16:creationId xmlns:a16="http://schemas.microsoft.com/office/drawing/2014/main" id="{C1A14BB5-A17B-409C-B0C9-C3C8EFFE11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28126" y="3817846"/>
            <a:ext cx="1538593" cy="2284374"/>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sp>
        <p:nvSpPr>
          <p:cNvPr id="7" name="AutoShape 8" descr="Kizzy Ann Stamps">
            <a:extLst>
              <a:ext uri="{FF2B5EF4-FFF2-40B4-BE49-F238E27FC236}">
                <a16:creationId xmlns:a16="http://schemas.microsoft.com/office/drawing/2014/main" id="{095D0945-7A32-4222-A3B6-30778258B877}"/>
              </a:ext>
            </a:extLst>
          </p:cNvPr>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42" name="Picture 18">
            <a:extLst>
              <a:ext uri="{FF2B5EF4-FFF2-40B4-BE49-F238E27FC236}">
                <a16:creationId xmlns:a16="http://schemas.microsoft.com/office/drawing/2014/main" id="{75F92B9C-FB24-45E7-9EC3-06E0B305503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416417">
            <a:off x="335686" y="3700796"/>
            <a:ext cx="1513168" cy="2483785"/>
          </a:xfrm>
          <a:prstGeom prst="rect">
            <a:avLst/>
          </a:prstGeom>
          <a:noFill/>
          <a:ln w="19050">
            <a:solidFill>
              <a:srgbClr val="C00000"/>
            </a:solidFill>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055922A9-3489-420F-999C-6CA3B3D94747}"/>
              </a:ext>
            </a:extLst>
          </p:cNvPr>
          <p:cNvPicPr>
            <a:picLocks noChangeAspect="1"/>
          </p:cNvPicPr>
          <p:nvPr/>
        </p:nvPicPr>
        <p:blipFill>
          <a:blip r:embed="rId5"/>
          <a:stretch>
            <a:fillRect/>
          </a:stretch>
        </p:blipFill>
        <p:spPr>
          <a:xfrm>
            <a:off x="2164672" y="522676"/>
            <a:ext cx="5035993" cy="5971430"/>
          </a:xfrm>
          <a:prstGeom prst="rect">
            <a:avLst/>
          </a:prstGeom>
          <a:ln w="28575">
            <a:solidFill>
              <a:srgbClr val="C00000"/>
            </a:solidFill>
          </a:ln>
        </p:spPr>
      </p:pic>
      <p:pic>
        <p:nvPicPr>
          <p:cNvPr id="10" name="Picture 12" descr="Kizzy Ann Stamps">
            <a:extLst>
              <a:ext uri="{FF2B5EF4-FFF2-40B4-BE49-F238E27FC236}">
                <a16:creationId xmlns:a16="http://schemas.microsoft.com/office/drawing/2014/main" id="{38A29AFB-8FCE-4CE5-B64C-E55429BAB21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360029">
            <a:off x="7316116" y="1218170"/>
            <a:ext cx="1535152" cy="2289262"/>
          </a:xfrm>
          <a:prstGeom prst="rect">
            <a:avLst/>
          </a:prstGeom>
          <a:noFill/>
          <a:ln w="12700">
            <a:solidFill>
              <a:srgbClr val="C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0213930"/>
      </p:ext>
    </p:extLst>
  </p:cSld>
  <p:clrMapOvr>
    <a:masterClrMapping/>
  </p:clrMapOvr>
  <p:transition spd="slow"/>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69848"/>
            <a:ext cx="8229600" cy="1143000"/>
          </a:xfrm>
          <a:noFill/>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5500" dirty="0">
                <a:latin typeface="Calibri"/>
                <a:ea typeface="ＭＳ Ｐゴシック"/>
                <a:cs typeface="Calibri"/>
              </a:rPr>
              <a:t>CEE Affiliates</a:t>
            </a:r>
            <a:endParaRPr lang="en-US" sz="5500" b="1" dirty="0">
              <a:ln w="11430"/>
              <a:effectLst>
                <a:outerShdw blurRad="80000" dist="40000" dir="5040000" algn="tl">
                  <a:srgbClr val="000000">
                    <a:alpha val="0"/>
                  </a:srgbClr>
                </a:outerShdw>
              </a:effectLst>
              <a:ea typeface="+mj-ea"/>
              <a:cs typeface="+mj-cs"/>
            </a:endParaRPr>
          </a:p>
        </p:txBody>
      </p:sp>
      <p:sp>
        <p:nvSpPr>
          <p:cNvPr id="3" name="TextBox 2">
            <a:extLst>
              <a:ext uri="{FF2B5EF4-FFF2-40B4-BE49-F238E27FC236}">
                <a16:creationId xmlns:a16="http://schemas.microsoft.com/office/drawing/2014/main" id="{03AF44DA-7F29-495C-9279-01A773172FC7}"/>
              </a:ext>
            </a:extLst>
          </p:cNvPr>
          <p:cNvSpPr txBox="1"/>
          <p:nvPr/>
        </p:nvSpPr>
        <p:spPr>
          <a:xfrm>
            <a:off x="1501666" y="5134678"/>
            <a:ext cx="614066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Arial"/>
                <a:cs typeface="Arial"/>
                <a:hlinkClick r:id="rId3"/>
              </a:rPr>
              <a:t>https://www.councilforeconed.org/resources/local-affiliates/</a:t>
            </a:r>
            <a:endParaRPr lang="en-US" dirty="0"/>
          </a:p>
          <a:p>
            <a:pPr algn="l"/>
            <a:endParaRPr lang="en-US" dirty="0"/>
          </a:p>
        </p:txBody>
      </p:sp>
      <p:pic>
        <p:nvPicPr>
          <p:cNvPr id="4" name="Picture 4" descr="A picture containing bird&#10;&#10;Description generated with very high confidence">
            <a:extLst>
              <a:ext uri="{FF2B5EF4-FFF2-40B4-BE49-F238E27FC236}">
                <a16:creationId xmlns:a16="http://schemas.microsoft.com/office/drawing/2014/main" id="{85988BD1-7DE7-45DD-9D4C-654DA4937CCE}"/>
              </a:ext>
            </a:extLst>
          </p:cNvPr>
          <p:cNvPicPr>
            <a:picLocks noChangeAspect="1"/>
          </p:cNvPicPr>
          <p:nvPr/>
        </p:nvPicPr>
        <p:blipFill>
          <a:blip r:embed="rId4"/>
          <a:stretch>
            <a:fillRect/>
          </a:stretch>
        </p:blipFill>
        <p:spPr>
          <a:xfrm>
            <a:off x="1524001" y="2335947"/>
            <a:ext cx="6095999" cy="2403817"/>
          </a:xfrm>
          <a:prstGeom prst="rect">
            <a:avLst/>
          </a:prstGeom>
        </p:spPr>
      </p:pic>
    </p:spTree>
    <p:extLst>
      <p:ext uri="{BB962C8B-B14F-4D97-AF65-F5344CB8AC3E}">
        <p14:creationId xmlns:p14="http://schemas.microsoft.com/office/powerpoint/2010/main" val="334261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1C49A-50A7-49D5-B1A2-57AAF226F525}"/>
              </a:ext>
            </a:extLst>
          </p:cNvPr>
          <p:cNvSpPr>
            <a:spLocks noGrp="1"/>
          </p:cNvSpPr>
          <p:nvPr>
            <p:ph type="ctrTitle"/>
          </p:nvPr>
        </p:nvSpPr>
        <p:spPr>
          <a:xfrm>
            <a:off x="756139" y="1145686"/>
            <a:ext cx="7772400" cy="1470025"/>
          </a:xfrm>
        </p:spPr>
        <p:txBody>
          <a:bodyPr/>
          <a:lstStyle/>
          <a:p>
            <a:r>
              <a:rPr lang="en-US" sz="5400" dirty="0">
                <a:latin typeface="Calibri"/>
                <a:ea typeface="ＭＳ Ｐゴシック"/>
                <a:cs typeface="Calibri"/>
              </a:rPr>
              <a:t>Thank You to Our Sponsors!</a:t>
            </a:r>
            <a:endParaRPr lang="en-US" sz="5400" dirty="0"/>
          </a:p>
        </p:txBody>
      </p:sp>
      <p:sp>
        <p:nvSpPr>
          <p:cNvPr id="3" name="Subtitle 2">
            <a:extLst>
              <a:ext uri="{FF2B5EF4-FFF2-40B4-BE49-F238E27FC236}">
                <a16:creationId xmlns:a16="http://schemas.microsoft.com/office/drawing/2014/main" id="{88D6CDAE-25F6-4A13-9FAD-1DA0236E53C3}"/>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18479" y="2622632"/>
            <a:ext cx="2378110" cy="237811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116" y="2690224"/>
            <a:ext cx="4725799" cy="130297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1831" y="5899538"/>
            <a:ext cx="6217920" cy="594360"/>
          </a:xfrm>
          <a:prstGeom prst="rect">
            <a:avLst/>
          </a:prstGeom>
        </p:spPr>
      </p:pic>
      <p:sp>
        <p:nvSpPr>
          <p:cNvPr id="7" name="Rectangle 6"/>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654015" y="3811687"/>
            <a:ext cx="1905000" cy="1874520"/>
          </a:xfrm>
          <a:prstGeom prst="rect">
            <a:avLst/>
          </a:prstGeom>
        </p:spPr>
      </p:pic>
      <p:pic>
        <p:nvPicPr>
          <p:cNvPr id="10" name="Picture 9" descr="A picture containing drawing&#10;&#10;Description automatically generated">
            <a:extLst>
              <a:ext uri="{FF2B5EF4-FFF2-40B4-BE49-F238E27FC236}">
                <a16:creationId xmlns:a16="http://schemas.microsoft.com/office/drawing/2014/main" id="{3A7E8432-E2ED-4609-928F-7A71E735146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37274" y="5243613"/>
            <a:ext cx="1188720" cy="1196340"/>
          </a:xfrm>
          <a:prstGeom prst="rect">
            <a:avLst/>
          </a:prstGeom>
        </p:spPr>
      </p:pic>
    </p:spTree>
    <p:extLst>
      <p:ext uri="{BB962C8B-B14F-4D97-AF65-F5344CB8AC3E}">
        <p14:creationId xmlns:p14="http://schemas.microsoft.com/office/powerpoint/2010/main" val="67265427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85900" y="-32852"/>
            <a:ext cx="6172200" cy="1119751"/>
          </a:xfrm>
        </p:spPr>
        <p:txBody>
          <a:bodyPr rtlCol="0">
            <a:normAutofit/>
            <a:scene3d>
              <a:camera prst="orthographicFront"/>
              <a:lightRig rig="glow" dir="tl">
                <a:rot lat="0" lon="0" rev="5400000"/>
              </a:lightRig>
            </a:scene3d>
            <a:sp3d>
              <a:bevelT w="0" h="0"/>
              <a:contourClr>
                <a:schemeClr val="accent6">
                  <a:shade val="73000"/>
                </a:schemeClr>
              </a:contourClr>
            </a:sp3d>
          </a:bodyPr>
          <a:lstStyle/>
          <a:p>
            <a:pPr fontAlgn="auto">
              <a:spcAft>
                <a:spcPts val="0"/>
              </a:spcAft>
              <a:defRPr/>
            </a:pPr>
            <a:r>
              <a:rPr lang="en-US" sz="4125" dirty="0"/>
              <a:t>National Standards</a:t>
            </a:r>
            <a:endParaRPr lang="en-US" sz="4125" dirty="0">
              <a:ln w="11430">
                <a:noFill/>
              </a:ln>
              <a:effectLst>
                <a:outerShdw blurRad="80000" dist="40000" dir="5040000" algn="tl">
                  <a:srgbClr val="000000">
                    <a:alpha val="0"/>
                  </a:srgbClr>
                </a:outerShdw>
              </a:effectLst>
            </a:endParaRPr>
          </a:p>
        </p:txBody>
      </p:sp>
      <p:sp>
        <p:nvSpPr>
          <p:cNvPr id="3" name="Content Placeholder 2"/>
          <p:cNvSpPr>
            <a:spLocks noGrp="1"/>
          </p:cNvSpPr>
          <p:nvPr>
            <p:ph idx="4294967295"/>
          </p:nvPr>
        </p:nvSpPr>
        <p:spPr>
          <a:xfrm>
            <a:off x="1485900" y="2611148"/>
            <a:ext cx="6172200" cy="3131820"/>
          </a:xfrm>
        </p:spPr>
        <p:txBody>
          <a:bodyPr>
            <a:noAutofit/>
          </a:bodyPr>
          <a:lstStyle/>
          <a:p>
            <a:pPr marL="0" indent="0" defTabSz="678941">
              <a:buNone/>
              <a:defRPr sz="3168"/>
            </a:pPr>
            <a:r>
              <a:rPr lang="en-US" sz="1875" dirty="0">
                <a:latin typeface="Calibri"/>
                <a:ea typeface="ＭＳ Ｐゴシック"/>
                <a:cs typeface="Calibri"/>
              </a:rPr>
              <a:t> </a:t>
            </a:r>
            <a:endParaRPr lang="en-US" sz="2063" dirty="0"/>
          </a:p>
        </p:txBody>
      </p:sp>
      <p:pic>
        <p:nvPicPr>
          <p:cNvPr id="4" name="Picture 3">
            <a:extLst>
              <a:ext uri="{FF2B5EF4-FFF2-40B4-BE49-F238E27FC236}">
                <a16:creationId xmlns:a16="http://schemas.microsoft.com/office/drawing/2014/main" id="{04C9C351-8680-4F49-B061-6021D10CCBB4}"/>
              </a:ext>
            </a:extLst>
          </p:cNvPr>
          <p:cNvPicPr>
            <a:picLocks noChangeAspect="1"/>
          </p:cNvPicPr>
          <p:nvPr/>
        </p:nvPicPr>
        <p:blipFill>
          <a:blip r:embed="rId3"/>
          <a:stretch>
            <a:fillRect/>
          </a:stretch>
        </p:blipFill>
        <p:spPr>
          <a:xfrm rot="488531">
            <a:off x="6607773" y="1472468"/>
            <a:ext cx="2027217" cy="2682844"/>
          </a:xfrm>
          <a:prstGeom prst="rect">
            <a:avLst/>
          </a:prstGeom>
          <a:ln w="19050">
            <a:solidFill>
              <a:schemeClr val="tx1"/>
            </a:solidFill>
          </a:ln>
        </p:spPr>
      </p:pic>
      <p:pic>
        <p:nvPicPr>
          <p:cNvPr id="5" name="Picture 4">
            <a:extLst>
              <a:ext uri="{FF2B5EF4-FFF2-40B4-BE49-F238E27FC236}">
                <a16:creationId xmlns:a16="http://schemas.microsoft.com/office/drawing/2014/main" id="{5A0FF1A1-3CF6-4FA9-9503-89D6BCE366D7}"/>
              </a:ext>
            </a:extLst>
          </p:cNvPr>
          <p:cNvPicPr>
            <a:picLocks noChangeAspect="1"/>
          </p:cNvPicPr>
          <p:nvPr/>
        </p:nvPicPr>
        <p:blipFill>
          <a:blip r:embed="rId4"/>
          <a:stretch>
            <a:fillRect/>
          </a:stretch>
        </p:blipFill>
        <p:spPr>
          <a:xfrm>
            <a:off x="442190" y="1175128"/>
            <a:ext cx="3354238" cy="1323622"/>
          </a:xfrm>
          <a:prstGeom prst="rect">
            <a:avLst/>
          </a:prstGeom>
          <a:ln w="28575">
            <a:solidFill>
              <a:schemeClr val="tx1"/>
            </a:solidFill>
          </a:ln>
        </p:spPr>
      </p:pic>
      <p:pic>
        <p:nvPicPr>
          <p:cNvPr id="6" name="Picture 5">
            <a:extLst>
              <a:ext uri="{FF2B5EF4-FFF2-40B4-BE49-F238E27FC236}">
                <a16:creationId xmlns:a16="http://schemas.microsoft.com/office/drawing/2014/main" id="{A43B754C-1586-469B-9923-BE2688E162C6}"/>
              </a:ext>
            </a:extLst>
          </p:cNvPr>
          <p:cNvPicPr>
            <a:picLocks noChangeAspect="1"/>
          </p:cNvPicPr>
          <p:nvPr/>
        </p:nvPicPr>
        <p:blipFill>
          <a:blip r:embed="rId5"/>
          <a:stretch>
            <a:fillRect/>
          </a:stretch>
        </p:blipFill>
        <p:spPr>
          <a:xfrm>
            <a:off x="1361184" y="2615813"/>
            <a:ext cx="3804878" cy="1645518"/>
          </a:xfrm>
          <a:prstGeom prst="rect">
            <a:avLst/>
          </a:prstGeom>
          <a:ln w="28575">
            <a:solidFill>
              <a:schemeClr val="tx1"/>
            </a:solidFill>
          </a:ln>
        </p:spPr>
      </p:pic>
      <p:sp>
        <p:nvSpPr>
          <p:cNvPr id="8" name="TextBox 7">
            <a:extLst>
              <a:ext uri="{FF2B5EF4-FFF2-40B4-BE49-F238E27FC236}">
                <a16:creationId xmlns:a16="http://schemas.microsoft.com/office/drawing/2014/main" id="{6EDF187B-5361-4A86-AFCC-521EDE2CA935}"/>
              </a:ext>
            </a:extLst>
          </p:cNvPr>
          <p:cNvSpPr txBox="1"/>
          <p:nvPr/>
        </p:nvSpPr>
        <p:spPr>
          <a:xfrm>
            <a:off x="186613" y="5997463"/>
            <a:ext cx="8957387" cy="307777"/>
          </a:xfrm>
          <a:prstGeom prst="rect">
            <a:avLst/>
          </a:prstGeom>
          <a:noFill/>
        </p:spPr>
        <p:txBody>
          <a:bodyPr wrap="square">
            <a:spAutoFit/>
          </a:bodyPr>
          <a:lstStyle/>
          <a:p>
            <a:pPr algn="ctr" defTabSz="678941">
              <a:defRPr sz="3168"/>
            </a:pPr>
            <a:r>
              <a:rPr lang="en-US" sz="1400" b="1" dirty="0">
                <a:latin typeface="Calibri"/>
                <a:ea typeface="ＭＳ Ｐゴシック"/>
                <a:cs typeface="Calibri"/>
              </a:rPr>
              <a:t> </a:t>
            </a:r>
            <a:r>
              <a:rPr lang="en-US" sz="1400" b="1" dirty="0">
                <a:latin typeface="Calibri Light"/>
                <a:ea typeface="ＭＳ Ｐゴシック"/>
                <a:cs typeface="Calibri Light"/>
                <a:hlinkClick r:id="rId6"/>
              </a:rPr>
              <a:t>https://www.councilforeconed.org/wp-content/uploads/2012/03/voluntary-national-content-standards-2010.pdf</a:t>
            </a:r>
            <a:endParaRPr lang="en-US" sz="1400" b="1" dirty="0"/>
          </a:p>
        </p:txBody>
      </p:sp>
      <p:pic>
        <p:nvPicPr>
          <p:cNvPr id="9" name="Picture 8">
            <a:extLst>
              <a:ext uri="{FF2B5EF4-FFF2-40B4-BE49-F238E27FC236}">
                <a16:creationId xmlns:a16="http://schemas.microsoft.com/office/drawing/2014/main" id="{2F3EEEDD-7722-423C-9C5B-FC087FCA990E}"/>
              </a:ext>
            </a:extLst>
          </p:cNvPr>
          <p:cNvPicPr>
            <a:picLocks noChangeAspect="1"/>
          </p:cNvPicPr>
          <p:nvPr/>
        </p:nvPicPr>
        <p:blipFill>
          <a:blip r:embed="rId7"/>
          <a:stretch>
            <a:fillRect/>
          </a:stretch>
        </p:blipFill>
        <p:spPr>
          <a:xfrm>
            <a:off x="2427086" y="4378394"/>
            <a:ext cx="3720328" cy="1529322"/>
          </a:xfrm>
          <a:prstGeom prst="rect">
            <a:avLst/>
          </a:prstGeom>
          <a:ln w="28575">
            <a:solidFill>
              <a:schemeClr val="tx1"/>
            </a:solidFill>
          </a:ln>
        </p:spPr>
      </p:pic>
    </p:spTree>
    <p:extLst>
      <p:ext uri="{BB962C8B-B14F-4D97-AF65-F5344CB8AC3E}">
        <p14:creationId xmlns:p14="http://schemas.microsoft.com/office/powerpoint/2010/main" val="376593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8592B8-F135-446C-8578-574E70388AE3}"/>
              </a:ext>
            </a:extLst>
          </p:cNvPr>
          <p:cNvPicPr>
            <a:picLocks noGrp="1" noChangeAspect="1"/>
          </p:cNvPicPr>
          <p:nvPr>
            <p:ph idx="1"/>
          </p:nvPr>
        </p:nvPicPr>
        <p:blipFill>
          <a:blip r:embed="rId2"/>
          <a:stretch>
            <a:fillRect/>
          </a:stretch>
        </p:blipFill>
        <p:spPr>
          <a:xfrm>
            <a:off x="457200" y="4162425"/>
            <a:ext cx="8162925" cy="1781175"/>
          </a:xfrm>
        </p:spPr>
      </p:pic>
      <p:pic>
        <p:nvPicPr>
          <p:cNvPr id="7" name="Picture 6">
            <a:extLst>
              <a:ext uri="{FF2B5EF4-FFF2-40B4-BE49-F238E27FC236}">
                <a16:creationId xmlns:a16="http://schemas.microsoft.com/office/drawing/2014/main" id="{3BB18A08-2819-4330-9C04-E23183D26DF7}"/>
              </a:ext>
            </a:extLst>
          </p:cNvPr>
          <p:cNvPicPr>
            <a:picLocks noChangeAspect="1"/>
          </p:cNvPicPr>
          <p:nvPr/>
        </p:nvPicPr>
        <p:blipFill>
          <a:blip r:embed="rId3"/>
          <a:stretch>
            <a:fillRect/>
          </a:stretch>
        </p:blipFill>
        <p:spPr>
          <a:xfrm>
            <a:off x="2411031" y="709126"/>
            <a:ext cx="4101735" cy="3009133"/>
          </a:xfrm>
          <a:prstGeom prst="rect">
            <a:avLst/>
          </a:prstGeom>
          <a:ln w="38100">
            <a:solidFill>
              <a:schemeClr val="tx1"/>
            </a:solidFill>
          </a:ln>
        </p:spPr>
      </p:pic>
    </p:spTree>
    <p:extLst>
      <p:ext uri="{BB962C8B-B14F-4D97-AF65-F5344CB8AC3E}">
        <p14:creationId xmlns:p14="http://schemas.microsoft.com/office/powerpoint/2010/main" val="235936251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57253-4D91-4C98-87D7-B8DAB3B81535}"/>
              </a:ext>
            </a:extLst>
          </p:cNvPr>
          <p:cNvSpPr>
            <a:spLocks noGrp="1"/>
          </p:cNvSpPr>
          <p:nvPr>
            <p:ph type="title"/>
          </p:nvPr>
        </p:nvSpPr>
        <p:spPr>
          <a:xfrm>
            <a:off x="634482" y="1516996"/>
            <a:ext cx="8229600" cy="214604"/>
          </a:xfrm>
        </p:spPr>
        <p:txBody>
          <a:bodyPr/>
          <a:lstStyle/>
          <a:p>
            <a:r>
              <a:rPr lang="en-US" sz="2000" b="0" i="0" cap="all" dirty="0">
                <a:solidFill>
                  <a:srgbClr val="333333"/>
                </a:solidFill>
                <a:effectLst/>
                <a:latin typeface="+mn-lt"/>
              </a:rPr>
              <a:t>Virginia HISTORY &amp; SOCIAL SCIENCE Standards of Learning </a:t>
            </a:r>
            <a:br>
              <a:rPr lang="en-US" b="0" i="0" cap="all" dirty="0">
                <a:solidFill>
                  <a:srgbClr val="333333"/>
                </a:solidFill>
                <a:effectLst/>
                <a:latin typeface="+mn-lt"/>
              </a:rPr>
            </a:br>
            <a:endParaRPr lang="en-US" dirty="0"/>
          </a:p>
        </p:txBody>
      </p:sp>
      <p:sp>
        <p:nvSpPr>
          <p:cNvPr id="3" name="Content Placeholder 2">
            <a:extLst>
              <a:ext uri="{FF2B5EF4-FFF2-40B4-BE49-F238E27FC236}">
                <a16:creationId xmlns:a16="http://schemas.microsoft.com/office/drawing/2014/main" id="{541BCE13-2738-4B80-87FD-AD590F45F5C7}"/>
              </a:ext>
            </a:extLst>
          </p:cNvPr>
          <p:cNvSpPr>
            <a:spLocks noGrp="1"/>
          </p:cNvSpPr>
          <p:nvPr>
            <p:ph idx="1"/>
          </p:nvPr>
        </p:nvSpPr>
        <p:spPr>
          <a:xfrm>
            <a:off x="345233" y="1624298"/>
            <a:ext cx="8612155" cy="4425360"/>
          </a:xfrm>
        </p:spPr>
        <p:txBody>
          <a:bodyPr/>
          <a:lstStyle/>
          <a:p>
            <a:pPr marL="114300" indent="0">
              <a:lnSpc>
                <a:spcPct val="107000"/>
              </a:lnSpc>
              <a:spcAft>
                <a:spcPts val="0"/>
              </a:spcAft>
              <a:buNone/>
            </a:pPr>
            <a:r>
              <a:rPr lang="en-US" sz="1400" b="1" kern="0" dirty="0">
                <a:latin typeface="+mj-lt"/>
                <a:ea typeface="Times" panose="02020603050405020304" pitchFamily="18" charset="0"/>
                <a:cs typeface="Times New Roman" panose="02020603050405020304" pitchFamily="18" charset="0"/>
              </a:rPr>
              <a:t>Economics </a:t>
            </a:r>
            <a:endParaRPr lang="en-US" sz="1400" b="1" kern="0" dirty="0">
              <a:effectLst/>
              <a:latin typeface="+mj-lt"/>
              <a:ea typeface="Times" panose="02020603050405020304" pitchFamily="18" charset="0"/>
              <a:cs typeface="Times New Roman" panose="02020603050405020304" pitchFamily="18" charset="0"/>
            </a:endParaRPr>
          </a:p>
          <a:p>
            <a:pPr marL="114300" marR="0" indent="0">
              <a:lnSpc>
                <a:spcPct val="107000"/>
              </a:lnSpc>
              <a:spcBef>
                <a:spcPts val="0"/>
              </a:spcBef>
              <a:spcAft>
                <a:spcPts val="0"/>
              </a:spcAft>
              <a:buNone/>
            </a:pPr>
            <a:r>
              <a:rPr lang="en-US" sz="1400" b="1" dirty="0">
                <a:effectLst/>
                <a:latin typeface="+mj-lt"/>
                <a:ea typeface="Calibri" panose="020F0502020204030204" pitchFamily="34" charset="0"/>
                <a:cs typeface="Times New Roman" panose="02020603050405020304" pitchFamily="18" charset="0"/>
              </a:rPr>
              <a:t>1.7</a:t>
            </a:r>
            <a:r>
              <a:rPr lang="en-US" sz="1400" dirty="0">
                <a:effectLst/>
                <a:latin typeface="+mj-lt"/>
                <a:ea typeface="Calibri" panose="020F0502020204030204" pitchFamily="34" charset="0"/>
                <a:cs typeface="Times New Roman" panose="02020603050405020304" pitchFamily="18" charset="0"/>
              </a:rPr>
              <a:t> The student will explain the difference between goods and services and describe how people are consumers and producers of goods and services.</a:t>
            </a:r>
          </a:p>
          <a:p>
            <a:pPr marL="114300" marR="0" indent="0">
              <a:lnSpc>
                <a:spcPct val="107000"/>
              </a:lnSpc>
              <a:spcBef>
                <a:spcPts val="0"/>
              </a:spcBef>
              <a:spcAft>
                <a:spcPts val="0"/>
              </a:spcAft>
              <a:buNone/>
            </a:pPr>
            <a:r>
              <a:rPr lang="en-US" sz="1400" b="1" dirty="0">
                <a:effectLst/>
                <a:latin typeface="+mj-lt"/>
                <a:ea typeface="Calibri" panose="020F0502020204030204" pitchFamily="34" charset="0"/>
                <a:cs typeface="Times New Roman" panose="02020603050405020304" pitchFamily="18" charset="0"/>
              </a:rPr>
              <a:t>2.8</a:t>
            </a:r>
            <a:r>
              <a:rPr lang="en-US" sz="1400" dirty="0">
                <a:effectLst/>
                <a:latin typeface="+mj-lt"/>
                <a:ea typeface="Calibri" panose="020F0502020204030204" pitchFamily="34" charset="0"/>
                <a:cs typeface="Times New Roman" panose="02020603050405020304" pitchFamily="18" charset="0"/>
              </a:rPr>
              <a:t> The student will describe natural resources (water, soil, wood, and coal), human resources (people at work), and capital resources (machines, tools, and buildings)</a:t>
            </a:r>
          </a:p>
          <a:p>
            <a:pPr marL="114300" marR="0" indent="0">
              <a:lnSpc>
                <a:spcPct val="107000"/>
              </a:lnSpc>
              <a:spcBef>
                <a:spcPts val="0"/>
              </a:spcBef>
              <a:spcAft>
                <a:spcPts val="0"/>
              </a:spcAft>
              <a:buNone/>
            </a:pPr>
            <a:r>
              <a:rPr lang="en-US" sz="1400" b="1" dirty="0">
                <a:effectLst/>
                <a:latin typeface="+mj-lt"/>
                <a:ea typeface="Calibri" panose="020F0502020204030204" pitchFamily="34" charset="0"/>
                <a:cs typeface="Times New Roman" panose="02020603050405020304" pitchFamily="18" charset="0"/>
              </a:rPr>
              <a:t>2.10</a:t>
            </a:r>
            <a:r>
              <a:rPr lang="en-US" sz="1400" dirty="0">
                <a:effectLst/>
                <a:latin typeface="+mj-lt"/>
                <a:ea typeface="Calibri" panose="020F0502020204030204" pitchFamily="34" charset="0"/>
                <a:cs typeface="Times New Roman" panose="02020603050405020304" pitchFamily="18" charset="0"/>
              </a:rPr>
              <a:t> The student will explain that scarcity (limited resources) requires people to make choices about producing and consuming goods and services.</a:t>
            </a:r>
          </a:p>
          <a:p>
            <a:pPr marL="114300" marR="0" indent="0">
              <a:lnSpc>
                <a:spcPct val="107000"/>
              </a:lnSpc>
              <a:spcBef>
                <a:spcPts val="0"/>
              </a:spcBef>
              <a:spcAft>
                <a:spcPts val="0"/>
              </a:spcAft>
              <a:buNone/>
            </a:pPr>
            <a:r>
              <a:rPr lang="en-US" sz="1400" b="1" dirty="0">
                <a:effectLst/>
                <a:latin typeface="+mj-lt"/>
                <a:ea typeface="Calibri" panose="020F0502020204030204" pitchFamily="34" charset="0"/>
                <a:cs typeface="Times New Roman" panose="02020603050405020304" pitchFamily="18" charset="0"/>
              </a:rPr>
              <a:t>3.8</a:t>
            </a:r>
            <a:r>
              <a:rPr lang="en-US" sz="1400" dirty="0">
                <a:effectLst/>
                <a:latin typeface="+mj-lt"/>
                <a:ea typeface="Calibri" panose="020F0502020204030204" pitchFamily="34" charset="0"/>
                <a:cs typeface="Times New Roman" panose="02020603050405020304" pitchFamily="18" charset="0"/>
              </a:rPr>
              <a:t> The student will demonstrate an understanding of different cultures and the natural, human, and capital resources they used in the production of goods and services.</a:t>
            </a:r>
          </a:p>
          <a:p>
            <a:pPr marL="114300" marR="0" indent="0">
              <a:lnSpc>
                <a:spcPct val="107000"/>
              </a:lnSpc>
              <a:spcBef>
                <a:spcPts val="0"/>
              </a:spcBef>
              <a:spcAft>
                <a:spcPts val="0"/>
              </a:spcAft>
              <a:buNone/>
            </a:pPr>
            <a:r>
              <a:rPr lang="en-US" sz="1400" b="1" dirty="0">
                <a:effectLst/>
                <a:latin typeface="+mj-lt"/>
                <a:ea typeface="Calibri" panose="020F0502020204030204" pitchFamily="34" charset="0"/>
                <a:cs typeface="Times New Roman" panose="02020603050405020304" pitchFamily="18" charset="0"/>
              </a:rPr>
              <a:t>3.9</a:t>
            </a:r>
            <a:r>
              <a:rPr lang="en-US" sz="1400" dirty="0">
                <a:effectLst/>
                <a:latin typeface="+mj-lt"/>
                <a:ea typeface="Calibri" panose="020F0502020204030204" pitchFamily="34" charset="0"/>
                <a:cs typeface="Times New Roman" panose="02020603050405020304" pitchFamily="18" charset="0"/>
              </a:rPr>
              <a:t> The student will recognize that because people and regions cannot produce everything they want, they specialize in what they do best and trade for the rest.</a:t>
            </a:r>
          </a:p>
          <a:p>
            <a:pPr marL="0" marR="0" indent="0">
              <a:spcBef>
                <a:spcPts val="0"/>
              </a:spcBef>
              <a:spcAft>
                <a:spcPts val="0"/>
              </a:spcAft>
              <a:buNone/>
            </a:pPr>
            <a:r>
              <a:rPr lang="en-US" sz="1400" b="1" dirty="0">
                <a:effectLst/>
                <a:latin typeface="+mj-lt"/>
                <a:ea typeface="Times" panose="02020603050405020304" pitchFamily="18" charset="0"/>
              </a:rPr>
              <a:t>  CE.12</a:t>
            </a:r>
            <a:r>
              <a:rPr lang="en-US" sz="1400" dirty="0">
                <a:effectLst/>
                <a:latin typeface="+mj-lt"/>
                <a:ea typeface="Times" panose="02020603050405020304" pitchFamily="18" charset="0"/>
              </a:rPr>
              <a:t>	The student will apply social science skills to understand the United States economy by </a:t>
            </a:r>
          </a:p>
          <a:p>
            <a:pPr marL="0" marR="0" indent="0">
              <a:spcBef>
                <a:spcPts val="0"/>
              </a:spcBef>
              <a:spcAft>
                <a:spcPts val="0"/>
              </a:spcAft>
              <a:buNone/>
            </a:pPr>
            <a:r>
              <a:rPr lang="en-US" sz="1400" dirty="0">
                <a:effectLst/>
                <a:latin typeface="+mj-lt"/>
                <a:ea typeface="Calibri" panose="020F0502020204030204" pitchFamily="34" charset="0"/>
                <a:cs typeface="Times New Roman" panose="02020603050405020304" pitchFamily="18" charset="0"/>
              </a:rPr>
              <a:t>   c) describing the types of business organizations and the role of entrepreneurship;</a:t>
            </a:r>
          </a:p>
          <a:p>
            <a:pPr marL="0" indent="0">
              <a:spcAft>
                <a:spcPts val="0"/>
              </a:spcAft>
              <a:buNone/>
            </a:pPr>
            <a:r>
              <a:rPr lang="en-US" sz="1400" b="1" kern="0" dirty="0">
                <a:latin typeface="+mj-lt"/>
                <a:ea typeface="Times" panose="02020603050405020304" pitchFamily="18" charset="0"/>
                <a:cs typeface="Times New Roman" panose="02020603050405020304" pitchFamily="18" charset="0"/>
              </a:rPr>
              <a:t>Economics/Personal Finance </a:t>
            </a:r>
            <a:endParaRPr lang="en-US" sz="1400" b="1" kern="0" dirty="0">
              <a:effectLst/>
              <a:latin typeface="+mj-lt"/>
              <a:ea typeface="Times" panose="02020603050405020304" pitchFamily="18" charset="0"/>
              <a:cs typeface="Times New Roman" panose="02020603050405020304" pitchFamily="18" charset="0"/>
            </a:endParaRPr>
          </a:p>
          <a:p>
            <a:pPr marL="0" marR="0" indent="0">
              <a:spcBef>
                <a:spcPts val="0"/>
              </a:spcBef>
              <a:spcAft>
                <a:spcPts val="0"/>
              </a:spcAft>
              <a:buNone/>
            </a:pPr>
            <a:r>
              <a:rPr lang="en-US" sz="1400" dirty="0">
                <a:effectLst/>
                <a:latin typeface="+mj-lt"/>
                <a:ea typeface="Calibri" panose="020F0502020204030204" pitchFamily="34" charset="0"/>
                <a:cs typeface="Times New Roman" panose="02020603050405020304" pitchFamily="18" charset="0"/>
              </a:rPr>
              <a:t>EPF.2 The student will demonstrate knowledge of the role of producers and consumers in a market economy by </a:t>
            </a:r>
          </a:p>
          <a:p>
            <a:pPr marL="114300" marR="0" indent="0">
              <a:lnSpc>
                <a:spcPct val="107000"/>
              </a:lnSpc>
              <a:spcBef>
                <a:spcPts val="0"/>
              </a:spcBef>
              <a:spcAft>
                <a:spcPts val="0"/>
              </a:spcAft>
              <a:buNone/>
            </a:pPr>
            <a:r>
              <a:rPr lang="en-US" sz="1400" dirty="0">
                <a:effectLst/>
                <a:latin typeface="+mj-lt"/>
                <a:ea typeface="Calibri" panose="020F0502020204030204" pitchFamily="34" charset="0"/>
                <a:cs typeface="Times New Roman" panose="02020603050405020304" pitchFamily="18" charset="0"/>
              </a:rPr>
              <a:t>c) identifying the role of entrepreneurs; </a:t>
            </a:r>
          </a:p>
          <a:p>
            <a:pPr marL="114300" marR="0" indent="0">
              <a:lnSpc>
                <a:spcPct val="107000"/>
              </a:lnSpc>
              <a:spcBef>
                <a:spcPts val="0"/>
              </a:spcBef>
              <a:spcAft>
                <a:spcPts val="0"/>
              </a:spcAft>
              <a:buNone/>
            </a:pPr>
            <a:r>
              <a:rPr lang="en-US" sz="1400" b="1" kern="0" dirty="0">
                <a:effectLst/>
                <a:latin typeface="+mj-lt"/>
                <a:ea typeface="Times" panose="02020603050405020304" pitchFamily="18" charset="0"/>
                <a:cs typeface="Times New Roman" panose="02020603050405020304" pitchFamily="18" charset="0"/>
              </a:rPr>
              <a:t>Civics</a:t>
            </a:r>
          </a:p>
          <a:p>
            <a:pPr marL="0" marR="0" indent="0">
              <a:spcBef>
                <a:spcPts val="0"/>
              </a:spcBef>
              <a:spcAft>
                <a:spcPts val="0"/>
              </a:spcAft>
              <a:buNone/>
            </a:pPr>
            <a:r>
              <a:rPr lang="en-US" sz="1400" b="1" dirty="0">
                <a:effectLst/>
                <a:latin typeface="+mj-lt"/>
                <a:ea typeface="Times" panose="02020603050405020304" pitchFamily="18" charset="0"/>
              </a:rPr>
              <a:t>1.10 </a:t>
            </a:r>
            <a:r>
              <a:rPr lang="en-US" sz="1400" dirty="0">
                <a:effectLst/>
                <a:latin typeface="+mj-lt"/>
                <a:ea typeface="Times" panose="02020603050405020304" pitchFamily="18" charset="0"/>
              </a:rPr>
              <a:t>The student will apply the traits of a good citizen by</a:t>
            </a:r>
          </a:p>
          <a:p>
            <a:pPr marL="575945" marR="0" indent="0">
              <a:spcBef>
                <a:spcPts val="0"/>
              </a:spcBef>
              <a:spcAft>
                <a:spcPts val="0"/>
              </a:spcAft>
              <a:buNone/>
            </a:pPr>
            <a:r>
              <a:rPr lang="en-US" sz="1400" dirty="0">
                <a:effectLst/>
                <a:latin typeface="+mj-lt"/>
                <a:ea typeface="Times" panose="02020603050405020304" pitchFamily="18" charset="0"/>
              </a:rPr>
              <a:t>a) focusing on fair play, exhibiting</a:t>
            </a:r>
            <a:r>
              <a:rPr lang="en-US" sz="1400" b="1" dirty="0">
                <a:effectLst/>
                <a:latin typeface="+mj-lt"/>
                <a:ea typeface="Times" panose="02020603050405020304" pitchFamily="18" charset="0"/>
              </a:rPr>
              <a:t> </a:t>
            </a:r>
            <a:r>
              <a:rPr lang="en-US" sz="1400" dirty="0">
                <a:effectLst/>
                <a:latin typeface="+mj-lt"/>
                <a:ea typeface="Times" panose="02020603050405020304" pitchFamily="18" charset="0"/>
              </a:rPr>
              <a:t>good sportsmanship, helping others, and treating others with respect.</a:t>
            </a:r>
          </a:p>
          <a:p>
            <a:pPr marL="0" indent="0">
              <a:buNone/>
            </a:pPr>
            <a:endParaRPr lang="en-US" dirty="0"/>
          </a:p>
        </p:txBody>
      </p:sp>
      <p:pic>
        <p:nvPicPr>
          <p:cNvPr id="4" name="Picture 10" descr="Virginia Department of Education: Virginia is for Learners">
            <a:extLst>
              <a:ext uri="{FF2B5EF4-FFF2-40B4-BE49-F238E27FC236}">
                <a16:creationId xmlns:a16="http://schemas.microsoft.com/office/drawing/2014/main" id="{1965FC63-D676-4193-A94B-73A8D568D50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00399" y="159994"/>
            <a:ext cx="2530934" cy="773068"/>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0547444"/>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D22A4-DEB6-4C71-9A42-10EFB591EAA3}"/>
              </a:ext>
            </a:extLst>
          </p:cNvPr>
          <p:cNvSpPr>
            <a:spLocks noGrp="1"/>
          </p:cNvSpPr>
          <p:nvPr>
            <p:ph type="title"/>
          </p:nvPr>
        </p:nvSpPr>
        <p:spPr>
          <a:xfrm>
            <a:off x="489981" y="1175051"/>
            <a:ext cx="8164037" cy="1017270"/>
          </a:xfrm>
        </p:spPr>
        <p:txBody>
          <a:bodyPr>
            <a:normAutofit fontScale="90000"/>
          </a:bodyPr>
          <a:lstStyle/>
          <a:p>
            <a:pPr algn="ctr"/>
            <a:r>
              <a:rPr lang="en-US" sz="2700" dirty="0">
                <a:solidFill>
                  <a:srgbClr val="450084"/>
                </a:solidFill>
                <a:latin typeface="Berlin Sans FB Demi" panose="020E0802020502020306" pitchFamily="34" charset="0"/>
              </a:rPr>
              <a:t>Using Children’s Literature to Teach in the Content Areas </a:t>
            </a:r>
            <a:br>
              <a:rPr lang="en-US" sz="2700" dirty="0">
                <a:solidFill>
                  <a:srgbClr val="450084"/>
                </a:solidFill>
                <a:latin typeface="Berlin Sans FB Demi" panose="020E0802020502020306" pitchFamily="34" charset="0"/>
              </a:rPr>
            </a:br>
            <a:endParaRPr lang="en-US" sz="2700" dirty="0">
              <a:solidFill>
                <a:srgbClr val="450084"/>
              </a:solidFill>
              <a:latin typeface="Berlin Sans FB Demi" panose="020E0802020502020306" pitchFamily="34" charset="0"/>
            </a:endParaRPr>
          </a:p>
        </p:txBody>
      </p:sp>
      <p:sp>
        <p:nvSpPr>
          <p:cNvPr id="3" name="Content Placeholder 2">
            <a:extLst>
              <a:ext uri="{FF2B5EF4-FFF2-40B4-BE49-F238E27FC236}">
                <a16:creationId xmlns:a16="http://schemas.microsoft.com/office/drawing/2014/main" id="{52736E45-18CA-45EB-92D1-A6C3A5E79AA6}"/>
              </a:ext>
            </a:extLst>
          </p:cNvPr>
          <p:cNvSpPr>
            <a:spLocks noGrp="1"/>
          </p:cNvSpPr>
          <p:nvPr>
            <p:ph idx="1"/>
          </p:nvPr>
        </p:nvSpPr>
        <p:spPr>
          <a:xfrm>
            <a:off x="705775" y="1862646"/>
            <a:ext cx="7370686" cy="2916315"/>
          </a:xfrm>
        </p:spPr>
        <p:txBody>
          <a:bodyPr>
            <a:normAutofit fontScale="92500"/>
          </a:bodyPr>
          <a:lstStyle/>
          <a:p>
            <a:pPr marL="0" indent="0" algn="just">
              <a:buNone/>
              <a:defRPr/>
            </a:pPr>
            <a:r>
              <a:rPr lang="en-US" sz="2400" dirty="0">
                <a:latin typeface="Calibri" panose="020F0502020204030204" pitchFamily="34" charset="0"/>
                <a:cs typeface="Calibri" panose="020F0502020204030204" pitchFamily="34" charset="0"/>
              </a:rPr>
              <a:t>It is to be noted that by using children’s picture books to teach in the content areas, we are providing students with engaging background information that encourages them to relate to concepts, improve vocabulary, and promote reading and writing skills. </a:t>
            </a:r>
          </a:p>
          <a:p>
            <a:pPr marL="0" indent="0">
              <a:buNone/>
              <a:defRPr/>
            </a:pPr>
            <a:r>
              <a:rPr lang="en-US" sz="2400" dirty="0">
                <a:latin typeface="Calibri" panose="020F0502020204030204" pitchFamily="34" charset="0"/>
                <a:cs typeface="Calibri" panose="020F0502020204030204" pitchFamily="34" charset="0"/>
              </a:rPr>
              <a:t>Children’s literature offers many interdisciplinary possibilities including those of economics and personal finance. </a:t>
            </a:r>
          </a:p>
          <a:p>
            <a:pPr marL="0" indent="0">
              <a:buNone/>
            </a:pPr>
            <a:endParaRPr lang="en-US" sz="1350" dirty="0"/>
          </a:p>
        </p:txBody>
      </p:sp>
      <p:pic>
        <p:nvPicPr>
          <p:cNvPr id="4" name="Picture 3">
            <a:extLst>
              <a:ext uri="{FF2B5EF4-FFF2-40B4-BE49-F238E27FC236}">
                <a16:creationId xmlns:a16="http://schemas.microsoft.com/office/drawing/2014/main" id="{C7848629-C817-4DD2-A1E1-0A6BB690718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59958" y="4526370"/>
            <a:ext cx="1347943" cy="1347943"/>
          </a:xfrm>
          <a:prstGeom prst="rect">
            <a:avLst/>
          </a:prstGeom>
        </p:spPr>
      </p:pic>
    </p:spTree>
    <p:extLst>
      <p:ext uri="{BB962C8B-B14F-4D97-AF65-F5344CB8AC3E}">
        <p14:creationId xmlns:p14="http://schemas.microsoft.com/office/powerpoint/2010/main" val="654435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81A42C9A1FF0C4E8EFDD6E1EC68268E" ma:contentTypeVersion="12" ma:contentTypeDescription="Create a new document." ma:contentTypeScope="" ma:versionID="74f415700e677f67570d1265c4de6c02">
  <xsd:schema xmlns:xsd="http://www.w3.org/2001/XMLSchema" xmlns:xs="http://www.w3.org/2001/XMLSchema" xmlns:p="http://schemas.microsoft.com/office/2006/metadata/properties" xmlns:ns2="bfa4db11-c700-41fb-b639-f7e6b4e680b5" xmlns:ns3="9cd82c5b-74c9-4827-94f1-5bf219ae6b20" targetNamespace="http://schemas.microsoft.com/office/2006/metadata/properties" ma:root="true" ma:fieldsID="60f53a838a094153ce095486d560252d" ns2:_="" ns3:_="">
    <xsd:import namespace="bfa4db11-c700-41fb-b639-f7e6b4e680b5"/>
    <xsd:import namespace="9cd82c5b-74c9-4827-94f1-5bf219ae6b2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fa4db11-c700-41fb-b639-f7e6b4e680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cd82c5b-74c9-4827-94f1-5bf219ae6b20"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9cd82c5b-74c9-4827-94f1-5bf219ae6b20">
      <UserInfo>
        <DisplayName/>
        <AccountId xsi:nil="true"/>
        <AccountType/>
      </UserInfo>
    </SharedWithUsers>
  </documentManagement>
</p:properties>
</file>

<file path=customXml/itemProps1.xml><?xml version="1.0" encoding="utf-8"?>
<ds:datastoreItem xmlns:ds="http://schemas.openxmlformats.org/officeDocument/2006/customXml" ds:itemID="{0F85DF1F-BC57-4156-92DD-D8D43BF52544}">
  <ds:schemaRefs>
    <ds:schemaRef ds:uri="http://schemas.microsoft.com/sharepoint/v3/contenttype/forms"/>
  </ds:schemaRefs>
</ds:datastoreItem>
</file>

<file path=customXml/itemProps2.xml><?xml version="1.0" encoding="utf-8"?>
<ds:datastoreItem xmlns:ds="http://schemas.openxmlformats.org/officeDocument/2006/customXml" ds:itemID="{3D6113DE-D385-4A48-8B16-CD7F492379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fa4db11-c700-41fb-b639-f7e6b4e680b5"/>
    <ds:schemaRef ds:uri="9cd82c5b-74c9-4827-94f1-5bf219ae6b2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F8332A4-542C-494D-8506-1C720B46413C}">
  <ds:schemaRefs>
    <ds:schemaRef ds:uri="http://www.w3.org/XML/1998/namespace"/>
    <ds:schemaRef ds:uri="http://purl.org/dc/terms/"/>
    <ds:schemaRef ds:uri="http://schemas.microsoft.com/office/2006/documentManagement/types"/>
    <ds:schemaRef ds:uri="9cd82c5b-74c9-4827-94f1-5bf219ae6b20"/>
    <ds:schemaRef ds:uri="http://purl.org/dc/elements/1.1/"/>
    <ds:schemaRef ds:uri="http://schemas.microsoft.com/office/infopath/2007/PartnerControls"/>
    <ds:schemaRef ds:uri="http://schemas.openxmlformats.org/package/2006/metadata/core-properties"/>
    <ds:schemaRef ds:uri="bfa4db11-c700-41fb-b639-f7e6b4e680b5"/>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2037</TotalTime>
  <Words>2003</Words>
  <Application>Microsoft Office PowerPoint</Application>
  <PresentationFormat>On-screen Show (4:3)</PresentationFormat>
  <Paragraphs>232</Paragraphs>
  <Slides>53</Slides>
  <Notes>14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53</vt:i4>
      </vt:variant>
    </vt:vector>
  </HeadingPairs>
  <TitlesOfParts>
    <vt:vector size="67" baseType="lpstr">
      <vt:lpstr>Arial</vt:lpstr>
      <vt:lpstr>Arial Rounded MT Bold</vt:lpstr>
      <vt:lpstr>Arial,Sans-Serif</vt:lpstr>
      <vt:lpstr>Berlin Sans FB Demi</vt:lpstr>
      <vt:lpstr>Calibri</vt:lpstr>
      <vt:lpstr>Calibri Light</vt:lpstr>
      <vt:lpstr>effra</vt:lpstr>
      <vt:lpstr>Gza</vt:lpstr>
      <vt:lpstr>Helvetica Neue</vt:lpstr>
      <vt:lpstr>Lato</vt:lpstr>
      <vt:lpstr>Open Sans</vt:lpstr>
      <vt:lpstr>Symbol</vt:lpstr>
      <vt:lpstr>Times New Roman</vt:lpstr>
      <vt:lpstr>Office Theme</vt:lpstr>
      <vt:lpstr>Black History Month: Children’s Chapter Books Featuring Young Entrepreneurs   </vt:lpstr>
      <vt:lpstr>EconEdLink Membership</vt:lpstr>
      <vt:lpstr>Professional Development Certificate</vt:lpstr>
      <vt:lpstr>Agenda</vt:lpstr>
      <vt:lpstr>Objectives</vt:lpstr>
      <vt:lpstr>National Standards</vt:lpstr>
      <vt:lpstr>PowerPoint Presentation</vt:lpstr>
      <vt:lpstr>Virginia HISTORY &amp; SOCIAL SCIENCE Standards of Learning  </vt:lpstr>
      <vt:lpstr>Using Children’s Literature to Teach in the Content Areas  </vt:lpstr>
      <vt:lpstr>PowerPoint Presentation</vt:lpstr>
      <vt:lpstr>PowerPoint Presentation</vt:lpstr>
      <vt:lpstr>The Toothpaste Millionaire </vt:lpstr>
      <vt:lpstr>PowerPoint Presentation</vt:lpstr>
      <vt:lpstr>PowerPoint Presentation</vt:lpstr>
      <vt:lpstr>Business Plan</vt:lpstr>
      <vt:lpstr>PowerPoint Presentation</vt:lpstr>
      <vt:lpstr>PowerPoint Presentation</vt:lpstr>
      <vt:lpstr>https://nieonline.com/tbtimes/downloads/supplements/Danny_Dollar_Serial_Story.pdf</vt:lpstr>
      <vt:lpstr>https://nieonline.com/tbtimes/downloads/supplements/DannyDollar_TG_activities.pdf</vt:lpstr>
      <vt:lpstr>PowerPoint Presentation</vt:lpstr>
      <vt:lpstr>PowerPoint Presentation</vt:lpstr>
      <vt:lpstr>Cleo Edison Oliver: Playground Millionaire</vt:lpstr>
      <vt:lpstr>16-page Teacher Guide</vt:lpstr>
      <vt:lpstr>PowerPoint Presentation</vt:lpstr>
      <vt:lpstr>J.D. and the Great Barber Battle </vt:lpstr>
      <vt:lpstr>PowerPoint Presentation</vt:lpstr>
      <vt:lpstr>PowerPoint Presentation</vt:lpstr>
      <vt:lpstr>PowerPoint Presentation</vt:lpstr>
      <vt:lpstr>Book Features</vt:lpstr>
      <vt:lpstr>Lesson Plan</vt:lpstr>
      <vt:lpstr>PowerPoint Presentation</vt:lpstr>
      <vt:lpstr>Possible Responses </vt:lpstr>
      <vt:lpstr>Vote with Your Feet</vt:lpstr>
      <vt:lpstr>PowerPoint Presentation</vt:lpstr>
      <vt:lpstr>PowerPoint Presentation</vt:lpstr>
      <vt:lpstr>PowerPoint Presentation</vt:lpstr>
      <vt:lpstr>Lesson Extension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Bonus Books </vt:lpstr>
      <vt:lpstr>PowerPoint Presentation</vt:lpstr>
      <vt:lpstr>PowerPoint Presentation</vt:lpstr>
      <vt:lpstr>PowerPoint Presentation</vt:lpstr>
      <vt:lpstr>CEE Affiliates</vt:lpstr>
      <vt:lpstr>Thank You to Our Sponsors!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the Business of….?</dc:title>
  <dc:creator>Marsha Masters</dc:creator>
  <cp:lastModifiedBy>Stover, Lynne - stoverlf</cp:lastModifiedBy>
  <cp:revision>117</cp:revision>
  <dcterms:created xsi:type="dcterms:W3CDTF">2012-09-11T15:07:18Z</dcterms:created>
  <dcterms:modified xsi:type="dcterms:W3CDTF">2022-01-23T23:52:08Z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0x010100481A42C9A1FF0C4E8EFDD6E1EC68268E</vt:lpwstr>
  </property>
  <property fmtid="{D5CDD505-2E9C-101B-9397-08002B2CF9AE}" pid="3" name="Order">
    <vt:r8>2199100</vt:r8>
  </property>
  <property fmtid="{D5CDD505-2E9C-101B-9397-08002B2CF9AE}" pid="4" name="xd_Signature">
    <vt:bool>false</vt:bool>
  </property>
  <property fmtid="{D5CDD505-2E9C-101B-9397-08002B2CF9AE}" pid="5" name="xd_ProgID">
    <vt:lpwstr/>
  </property>
  <property fmtid="{D5CDD505-2E9C-101B-9397-08002B2CF9AE}" pid="6" name="ComplianceAssetId">
    <vt:lpwstr/>
  </property>
  <property fmtid="{D5CDD505-2E9C-101B-9397-08002B2CF9AE}" pid="7" name="TemplateUrl">
    <vt:lpwstr/>
  </property>
</Properties>
</file>