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y="5143500" cx="9144000"/>
  <p:notesSz cx="6858000" cy="9144000"/>
  <p:embeddedFontLst>
    <p:embeddedFont>
      <p:font typeface="Source Code Pro"/>
      <p:regular r:id="rId58"/>
      <p:bold r:id="rId59"/>
      <p:italic r:id="rId60"/>
      <p:boldItalic r:id="rId61"/>
    </p:embeddedFont>
    <p:embeddedFont>
      <p:font typeface="Oswald"/>
      <p:regular r:id="rId62"/>
      <p:bold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swald-regular.fntdata"/><Relationship Id="rId61" Type="http://schemas.openxmlformats.org/officeDocument/2006/relationships/font" Target="fonts/SourceCodePro-boldItalic.fntdata"/><Relationship Id="rId20" Type="http://schemas.openxmlformats.org/officeDocument/2006/relationships/slide" Target="slides/slide13.xml"/><Relationship Id="rId63" Type="http://schemas.openxmlformats.org/officeDocument/2006/relationships/font" Target="fonts/Oswald-bold.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SourceCodePro-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SourceCodePro-bold.fntdata"/><Relationship Id="rId14" Type="http://schemas.openxmlformats.org/officeDocument/2006/relationships/slide" Target="slides/slide7.xml"/><Relationship Id="rId58" Type="http://schemas.openxmlformats.org/officeDocument/2006/relationships/font" Target="fonts/SourceCodePro-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ventbrite.com/e/understanding-bitcoin-cryptocurrency-blockchain-technology-registration-224293857967"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290348c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290348c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0968621859_0_3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096862185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And we can also find the actual price level in the economy. From the perspective of consumers, this would be the general cost of things. From the perspective of firms, an overall indicator of what they can charge for goods and services.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0968621859_0_3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096862185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It’s neat an all that equilibrium is where the lines cross, x marks the spot and all. But why? Why, for instance, wouldn’t producers decide to charge more?</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968621859_0_3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0968621859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Consider price level 1. At this price level, which is higher than equilibrium, firms are willing to produce a larger amount of stuff, </a:t>
            </a:r>
            <a:r>
              <a:rPr lang="en">
                <a:solidFill>
                  <a:schemeClr val="dk1"/>
                </a:solidFill>
              </a:rPr>
              <a:t>output</a:t>
            </a:r>
            <a:r>
              <a:rPr lang="en">
                <a:solidFill>
                  <a:schemeClr val="dk1"/>
                </a:solidFill>
              </a:rPr>
              <a:t> level Y2. The problem is that, at this high price level, people aren’t willing to buy nearly that amount of stuff. The quantity of domestically produced goods and services demanded at that price level is only Y1.</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968621859_0_3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0968621859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you’ve got a surplus. If firms are actually producing this amount, then it’s going unsold. Inventory will build up. In response to warehouses of unsold goods, and empty seats on planes, businesses will lower their prices. Not because it’s convenient for economics students to have equilibrium where the lines cross, but because it’s in their own best interest.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Likewise, at any price level below equilibrium, the public wants to buy more stuff than will be produced. Firms will benefit by raising prices and producing more.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096862185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096862185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in aggregate demand or supply, then, lead to changes in output and price level. A new equilibrium. An increase in aggregate demand, say because a pandemic ends and people decide to see more movies and dine in more restaurants, would be expected to lead to more output (and jobs), which is great. But it would also be expected to lead to inflation, a higher price level, which sometimes isn’t so great.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full list of causes of shifts of aggregate demand was covered in our session three weeks ago.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96862185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096862185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there’s an increase in aggregate supply. Maybe the personal computer is invented, leading to improvements in productivity. This would lead to more output (and jobs) and prices, all else held equal, would fall. Economies LOVE technological breakthroughs.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 full list of causes of shifts of aggregate supply was covered in our session last week.</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Anyway, so this model allows us to estimate the impact of changes in the economy. If the government is considering raising or lowering taxes, or passing stricter environmental regulations on businesses, or entering into a trade war, we can predict what will happen to inflation, output, and the level of employment.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the time I’ve introduced </a:t>
            </a:r>
            <a:r>
              <a:rPr lang="en"/>
              <a:t>equilibrium</a:t>
            </a:r>
            <a:r>
              <a:rPr lang="en"/>
              <a:t> in my classes, students will have already studied the things that can shift AD or AS, so they’re ready to start pushing these curves around to find the results.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09686218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09686218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Thus far, when I’ve spoken about equilibrium, what I’ve meant is short-run equilibrium. What does that even mean? The short-run, in macroeconomics, is the time period in which resource prices have not responded to changes in the overall economy. In the short-run, the prices for goods and services may rise, for example, without any change in wages firms must pay workers.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reconsider the situation depicted above, in which aggregate demand increased, leading to more production, and higher prices. In order to produce more, firms are going to need to hire more workers, and buy more of every resource. In the long run, the increase in demand for labor and other factors of production will lead to higher prices of resources, and thus </a:t>
            </a:r>
            <a:r>
              <a:rPr lang="en"/>
              <a:t>higher costs for producers. What do you suppose happens when it gets more expensive to make things?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0968621859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0968621859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tell you what happens, firms are less willing to produce at any given price level. Attendees of my session last week will know that resource prices are a determinate of aggregate supply. So SRAS shifts left, automatically, in the long-run in response to an increase in aggregate demand.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Notice what has happened. We’re back where we started, in terms of real GDP, and thus where we started, job-wise. All that’s happened is some inflation.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automatic shift is assumed to happen in the long-run in absence of any other changes in the economy.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theory is, then, that, in the long-run, we always end up at the same level of output.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0968621859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0968621859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call this long-run level of output our long-run </a:t>
            </a:r>
            <a:r>
              <a:rPr lang="en"/>
              <a:t>equilibrium</a:t>
            </a:r>
            <a:r>
              <a:rPr lang="en"/>
              <a:t>. A vertical line drawn at this level is our long-run aggregate supply curve. In the long-run it is held that firms will produce this amount of output, regardless of price level.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0968621859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0968621859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That’s a bit easier on the eyes.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5290348c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5290348c4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0968621859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0968621859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the way, it works in the other direction too. If aggregate demand were to fall, maybe due to lower consumer confidence, then output would, in the short-run, fall to Y2. With it, hiring would fall, what we call unemployment. Demand for resources in general would fall. In the long-run, the prices for those resources would get cheaper. For example, unemployed workers, left with little bargaining power, would accept lower wages. You probably can guess what happens to aggregate supply when resource prices fall.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0968621859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0968621859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shifts to the right as firms are willing to produce more, at any given price level, when it’s cheaper to do so. Bringing us back to long-run </a:t>
            </a:r>
            <a:r>
              <a:rPr lang="en"/>
              <a:t>equilibrium</a:t>
            </a:r>
            <a:r>
              <a:rPr lang="en"/>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0968621859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0968621859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LRAS, by the way, is also called the full-employment line. The full story of that is </a:t>
            </a:r>
            <a:r>
              <a:rPr lang="en"/>
              <a:t>beyond</a:t>
            </a:r>
            <a:r>
              <a:rPr lang="en"/>
              <a:t> the </a:t>
            </a:r>
            <a:r>
              <a:rPr lang="en"/>
              <a:t>purview</a:t>
            </a:r>
            <a:r>
              <a:rPr lang="en"/>
              <a:t> of this lesson. But the long-run macroeconomic equilibrium is believed to fall at a level of hiring consistent with full employment. Anything short of this might be described as a recession.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0968621859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0968621859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be wondering about the long-run implications of aggregate supply shifts. They’re a little different in that, depending on who you ask, and today you’re listening to me, they don’t automatically lead to changes in AD. Imagine this situation. SRAS has shifted left. Maybe there have been disruptions to supply chains. In the short-run, firms produce less and hire fewer people. Price levels rise.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AD shifted, in the long run, there was an automatic, opposite shift in aggregate supply. You, and students, might expect something similar here, but it’s not the same. Students may suggest that AD will shift right. Just, you know, because. We have to get back to the long-run equilibrium. Don’t we?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let’s dig deeper. Prices have risen and people have lost their jobs. Are we really expecting them to respond by shopping? There’s no real-world reason for AD to increase in this circumstance.  Instead, there are two possibilities.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968621859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968621859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maybe the decrease in SRAS was due to a temporary cause. The supply chain disruption works itself out and SRAS shifts back to the right. </a:t>
            </a:r>
            <a:r>
              <a:rPr lang="en">
                <a:solidFill>
                  <a:schemeClr val="dk1"/>
                </a:solidFill>
              </a:rPr>
              <a:t>Huzzah! Problem solved. </a:t>
            </a:r>
            <a:r>
              <a:rPr lang="en"/>
              <a:t>Or, perhaps, at the lower level of production, there are some idle resources, leading to cost savings for producers, and this causes SRAS to shift back to the right. Neither of these are inevitable, however.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0968621859_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0968621859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 the problem is permanent. Then LRAS itself moves and we have a new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you can see, we’re kind of cheating when we say that an economy always returns to the long-run equilibrium. When it doesn’t, we just redefine what the long-run equilibrium 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0968621859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0968621859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LRAS shifts right, we call that economic growth, and I believe that’s going to be it’s own, separate, presentation down the road.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097c20bb8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097c20bb8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more thing: those of you who attended my last session will know that short-run aggregate supply can also be depicted with a more complicated, bent, shape. AP won’t require students to draw this, or to interpret this </a:t>
            </a:r>
            <a:r>
              <a:rPr lang="en"/>
              <a:t>graph, but it may make reference to it in a multiple choice question. A shift in aggregate demand, in this model, may behave differently than one in the simpler model of AS we’ve used thus far.</a:t>
            </a:r>
            <a:r>
              <a:rPr lang="en"/>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097c20bb8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097c20bb8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this shift. Though aggregate demand increased, leading to higher output and more jobs, there is no inflation. Over the horizontal region of the short-run aggregate supply curve, there are believed to be idle resources. Firms, then, can increase their production without facing higher per-unit costs. For example, when we’re at this low level of employment, in a recession, there are a lot of unemployed people. Producers can increase hiring without workers gaining any leverage to negotiate higher wages.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097c20bb89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097c20bb8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intermediate range, shifts in aggregate demand have the expected effects on output and inflation. This is believed to be the range in which the real-life economy spends the most time, thus the comfort with using a simple upward sloping supply curve. It’s like we just zoomed in on this complex model so that the horizontal range at the left, and vertical range, at the right, were out of frame - still in </a:t>
            </a:r>
            <a:r>
              <a:rPr lang="en"/>
              <a:t>existence</a:t>
            </a:r>
            <a:r>
              <a:rPr lang="en"/>
              <a:t>, but irrelevant, out of </a:t>
            </a:r>
            <a:r>
              <a:rPr lang="en"/>
              <a:t>sight</a:t>
            </a:r>
            <a:r>
              <a:rPr lang="en"/>
              <a:t> and mind.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ec95e19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bec95e19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565656"/>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97c20bb8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97c20bb8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phenomenon we can see when depicting changes in equilibrium involve shifts in aggregate demand over the vertical range of short-run aggregate supply. Here an increase in demand leads only to inflation. This would be the result of people increased their desire, ability, and willingness to pay for things but producers were incapable of </a:t>
            </a:r>
            <a:r>
              <a:rPr lang="en"/>
              <a:t>increasing</a:t>
            </a:r>
            <a:r>
              <a:rPr lang="en"/>
              <a:t> production. Perhaps the factories are already operating 24 hours a day. Everyone in the workforce has a job and everyone who is willing is already working overtime. Offer a company more money and they can’t produce any more - but they can certainly charge more.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097c20bb89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097c20bb89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model, full employment, the long-run </a:t>
            </a:r>
            <a:r>
              <a:rPr lang="en"/>
              <a:t>equilibrium</a:t>
            </a:r>
            <a:r>
              <a:rPr lang="en"/>
              <a:t>, is thought to lie here, in the upward sloping portion of SRAS just before it goes vertical.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043f5884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043f5884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comes down to being solid on your knowledge of AS and AD. Here’s one tip to share with students which will help them avoid trouble: for purposes of any question asked in an AP course, a single event can only shift AS or AD in the short-run, never both. Students frequently go down rabbit holes of cause and effect in which they imagine future effects of an event and move both lines, perhaps even more than once.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097c20bb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097c20bb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will, in the long-run, respond to shifts in AD. That AD doesn’t, in a similar fashion, respond to AS shifts to get us back to equilibrium can be confusing at first. All I can suggest is to provide reminders and time for discussion around this.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097c20bb8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097c20bb8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this increase in AD. This leads to a new </a:t>
            </a:r>
            <a:r>
              <a:rPr lang="en"/>
              <a:t>equilibrium</a:t>
            </a:r>
            <a:r>
              <a:rPr lang="en"/>
              <a:t> at a higher price level, and higher level of output, as the new AD crosses the short-run aggregate supply curve up and to the right. When we studied movements along curves we didn’t necessarily talk about WHY, for instance, the price level may have risen. Now is the time to communicate that a shift in one curve is the cause of a movement along the other.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043f5884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043f5884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 great many topics in economics which I like to introduce through </a:t>
            </a:r>
            <a:r>
              <a:rPr lang="en"/>
              <a:t>simulations</a:t>
            </a:r>
            <a:r>
              <a:rPr lang="en"/>
              <a:t> and games. There are some things, and equilibrium in the macroeconomic model may be one of them, where some direct instruction can be valuable. Each of these traditional methods of instruction has its strengths and weaknesses, which is why I at least try to offer all three. One way or another, before we start on practice and review, you have to get the information out there somehow.</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043f5884a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043f5884a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students have been </a:t>
            </a:r>
            <a:r>
              <a:rPr lang="en"/>
              <a:t>introduced</a:t>
            </a:r>
            <a:r>
              <a:rPr lang="en"/>
              <a:t> to aggregate the content, it’s time to practice. </a:t>
            </a:r>
            <a:r>
              <a:rPr lang="en"/>
              <a:t>Practice problems are a vital part of instruction in an AP class. They not only provide practice with the content, but also practice understanding College Board’s writing style, which can sometimes be a bit confusing for students. Additionally, of course, they provide useful information for an instructor regarding ongoing areas of need for students.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043f5884a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043f5884a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you’ve attended some of the earlier webinars in this series, you’ve already heard about the usefulness of AP Classroom. You will have access to it once your district registers you as an instructor of AP Macroeconomics with them.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043f5884a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043f5884a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it you can specify a topic and type of question and get questions of identical style and difficulty to those which students will encounter on the AP test. If students are going to take the AP test, then they will need a login for this site anyway, so you can assign the questions to students directly through this system. It’s a good way to proceed, because AP doesn’t want you posting the questions elsewhere.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0ff74784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0ff74784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an example question from AP Classroom.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5290348c4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5290348c4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65656"/>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0ff747841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10ff747841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an example question from AP Classroom.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043f5884a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043f5884a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Council for Economics Education’s Advanced Placement 4th Edition Macroeconomics book provides a couple of things for you. (Click on the link above.) First, in the teacher’s manual, there’s a guide to help you in a lecture on aggregate supply. This will include a review of a lot of the information from this presentation, and will also try to anticipate places where students may make mistakes. Then, in the student book, there’s a worksheet. I like to have students work in groups on these. In this way, students support each other. When one student teaches another, they both benefit. And sometimes a fellow student can explain something in a different way than the teacher does, and it just clicks. If I’m honest, I frequently don’t grade these. Instead I’ll move throughout the room, providing feedback, and then we’ll go over the assignment together.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043f5884a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043f5884a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don’t want to repeat my previous lessons too closely, but review games like Kahoot and Blooket are excellent classroom tools. I also suggest staging small quizbowl like competitions, old school, after the model of the finals in the National Economics Challenge.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043f5884af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043f5884af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043f5884af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1043f5884af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ccaaa7a39f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ccaaa7a39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097c20bb8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1097c20bb8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 said that a single event only shifts one curve in AP Macroeconomics. Well, that’s one of our simplifications. The pandemic, if viewed as a single event, has changed everything. Last week we talked about the shift left of aggregate supply due to a variety of things, including supply chain troubles, producer nervousness, and people leaving the workforce. Prior to that we learned that </a:t>
            </a:r>
            <a:r>
              <a:rPr lang="en"/>
              <a:t>aggregate</a:t>
            </a:r>
            <a:r>
              <a:rPr lang="en"/>
              <a:t> demand has increased due to strong consumer confidence and strong consumer financial circumstances. Government programs, like efforts to keep </a:t>
            </a:r>
            <a:r>
              <a:rPr lang="en"/>
              <a:t>interest</a:t>
            </a:r>
            <a:r>
              <a:rPr lang="en"/>
              <a:t> rates low and stimulus checks have also encouraged spending.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Couple higher demand, and reduced aggregate supply, and you can expect </a:t>
            </a:r>
            <a:r>
              <a:rPr lang="en"/>
              <a:t>inflation, represented as the rise from price level PL to PL1.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2021, real GDP has risen, but it still hasn’t return to where it was pre-pandemic. Further, employment, while much improved, still hasn’t reached its earlier level. I would assert, then, that while the economy is in a better place than many expected it to be, it still isn’t at long-run equilibrium.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this model does help explain why things have gotten more expensive.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097c20bb8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097c20bb8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a5290348c4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a5290348c4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 upcoming webinars produced by the Minnesota council on economics education, which are open to educators world over include one titled </a:t>
            </a:r>
            <a:r>
              <a:rPr lang="en">
                <a:solidFill>
                  <a:schemeClr val="hlink"/>
                </a:solidFill>
                <a:uFill>
                  <a:noFill/>
                </a:uFill>
                <a:hlinkClick r:id="rId2"/>
              </a:rPr>
              <a:t>Understanding Bitcoin, Cryptocurrency, &amp; Blockchain Technology</a:t>
            </a:r>
            <a:r>
              <a:rPr lang="en">
                <a:solidFill>
                  <a:schemeClr val="dk1"/>
                </a:solidFill>
              </a:rPr>
              <a:t> on February 1st and another titled Marvel Economics on February 22nd.</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0800ddd34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10800ddd34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On February 7th I’ll lead the next session of our ongoing AP Macroeconomics series in which we’ll apply what we’ve learned today about equilbibrium in the AD-AS model to fiscal policy.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5290348c4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5290348c4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a5290348c4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a5290348c4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Advertise upcoming sessions: Aggregate Supply on MLK Day in a week, Macroeconomic Equilibrium in which we bring AD and AS together on Monday Jan 31st, and Fiscal Policy on Feb. 7th.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ec95e197c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ec95e197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believe that it is best practice to explicitly state learning goals or objectives at the outset of a lesson. This is on the screen as my students enter.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968621859_0_2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096862185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few weeks ago some of you may have joined us when we learned about aggregate demand. Take all of the demand curves for every individual good or service provided in a domestic economy, everything that every consumer, business, or the government buys, and add them all up. That’s aggregate demand.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model, sometimes called the Aggregate Demand/Aggregate Supply Model or simply the Macroeconomic Model, the X-axis is Real Gross Domestic Product, or GDP. This is a measure of total output or production in the economy. On the Y axis is we have price level. As you move up on the graph, prices are rising, what we call inflation.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Aggregate demand is downward sloping because, at lower price levels, when things are cheaper, people will want to buy more stuff.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the way, the graphs used in most of this presentation are adapted from those provided in the Council on Economic Education’s Advanced Placement Macroeconomics Book, 4th Edition.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968621859_0_2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096862185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week we had a session on aggregate supply. Add up all of the individual supply curves for every good and service built and provided in a domestic economy, every haircut offered or airplane built, and you have short-run aggregate supply. It’s upward sloping because, when offered a higher price level firms are willing, all else held equal, to make more stuff.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Aggregate demand and supply, in isolation, provide answers to “if-then statements. If the price level is Y, then firms will be wiling to produce Y amount of output. But what IS the price level? What amount of goods and services will actually be produced? To answer that, we need both aggregate </a:t>
            </a:r>
            <a:r>
              <a:rPr lang="en"/>
              <a:t>supply</a:t>
            </a:r>
            <a:r>
              <a:rPr lang="en"/>
              <a:t> and aggregate demand.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0968621859_0_2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096862185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Let’s get these crazy kids together. We’re now taking into consideration everything that people in an economy are willing to purchase (and this includes, again, not just consumers. The government, firms, and people outside of the country) and everything thay firms are willing to produce.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By combining these we can determine what output will actually be in an economy, measured in dollars (or whatever currency.)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CEE Layout" type="title">
  <p:cSld name="TITLE">
    <p:spTree>
      <p:nvGrpSpPr>
        <p:cNvPr id="54"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fmla="val 50000" name="adj"/>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25" y="0"/>
            <a:ext cx="9144000" cy="31242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58" name="Google Shape;58;p14"/>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59" name="Google Shape;5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14"/>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15"/>
          <p:cNvSpPr/>
          <p:nvPr/>
        </p:nvSpPr>
        <p:spPr>
          <a:xfrm>
            <a:off x="0" y="1567350"/>
            <a:ext cx="9144000" cy="20088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15"/>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68" name="Google Shape;68;p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16"/>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p17"/>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74" name="Google Shape;74;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7"/>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7"/>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8"/>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cxnSp>
        <p:nvCxnSpPr>
          <p:cNvPr id="84" name="Google Shape;84;p19"/>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85" name="Google Shape;85;p19"/>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6" name="Google Shape;86;p19"/>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8" name="Google Shape;88;p19"/>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9" name="Shape 89"/>
        <p:cNvGrpSpPr/>
        <p:nvPr/>
      </p:nvGrpSpPr>
      <p:grpSpPr>
        <a:xfrm>
          <a:off x="0" y="0"/>
          <a:ext cx="0" cy="0"/>
          <a:chOff x="0" y="0"/>
          <a:chExt cx="0" cy="0"/>
        </a:xfrm>
      </p:grpSpPr>
      <p:sp>
        <p:nvSpPr>
          <p:cNvPr id="90" name="Google Shape;90;p20"/>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91" name="Google Shape;9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20"/>
          <p:cNvPicPr preferRelativeResize="0"/>
          <p:nvPr/>
        </p:nvPicPr>
        <p:blipFill>
          <a:blip r:embed="rId2">
            <a:alphaModFix/>
          </a:blip>
          <a:stretch>
            <a:fillRect/>
          </a:stretch>
        </p:blipFill>
        <p:spPr>
          <a:xfrm>
            <a:off x="64075" y="4320350"/>
            <a:ext cx="2009367" cy="736025"/>
          </a:xfrm>
          <a:prstGeom prst="rect">
            <a:avLst/>
          </a:prstGeom>
          <a:noFill/>
          <a:ln>
            <a:noFill/>
          </a:ln>
        </p:spPr>
      </p:pic>
      <p:pic>
        <p:nvPicPr>
          <p:cNvPr id="93" name="Google Shape;93;p20"/>
          <p:cNvPicPr preferRelativeResize="0"/>
          <p:nvPr/>
        </p:nvPicPr>
        <p:blipFill>
          <a:blip r:embed="rId3">
            <a:alphaModFix/>
          </a:blip>
          <a:stretch>
            <a:fillRect/>
          </a:stretch>
        </p:blipFill>
        <p:spPr>
          <a:xfrm>
            <a:off x="64100" y="4320350"/>
            <a:ext cx="2009326" cy="7360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005F86"/>
        </a:solidFill>
      </p:bgPr>
    </p:bg>
    <p:spTree>
      <p:nvGrpSpPr>
        <p:cNvPr id="94" name="Shape 94"/>
        <p:cNvGrpSpPr/>
        <p:nvPr/>
      </p:nvGrpSpPr>
      <p:grpSpPr>
        <a:xfrm>
          <a:off x="0" y="0"/>
          <a:ext cx="0" cy="0"/>
          <a:chOff x="0" y="0"/>
          <a:chExt cx="0" cy="0"/>
        </a:xfrm>
      </p:grpSpPr>
      <p:sp>
        <p:nvSpPr>
          <p:cNvPr id="95" name="Google Shape;95;p21"/>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21"/>
          <p:cNvCxnSpPr/>
          <p:nvPr/>
        </p:nvCxnSpPr>
        <p:spPr>
          <a:xfrm>
            <a:off x="5029675" y="4495500"/>
            <a:ext cx="577200" cy="0"/>
          </a:xfrm>
          <a:prstGeom prst="straightConnector1">
            <a:avLst/>
          </a:prstGeom>
          <a:noFill/>
          <a:ln cap="flat" cmpd="sng" w="19050">
            <a:solidFill>
              <a:srgbClr val="005F86"/>
            </a:solidFill>
            <a:prstDash val="lgDash"/>
            <a:round/>
            <a:headEnd len="sm" w="sm" type="none"/>
            <a:tailEnd len="sm" w="sm" type="none"/>
          </a:ln>
        </p:spPr>
      </p:cxnSp>
      <p:sp>
        <p:nvSpPr>
          <p:cNvPr id="97" name="Google Shape;97;p21"/>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98" name="Google Shape;98;p21"/>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99" name="Google Shape;99;p21"/>
          <p:cNvSpPr txBox="1"/>
          <p:nvPr>
            <p:ph idx="2" type="body"/>
          </p:nvPr>
        </p:nvSpPr>
        <p:spPr>
          <a:xfrm>
            <a:off x="4939500" y="724200"/>
            <a:ext cx="3837000" cy="37215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0" name="Google Shape;10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1" name="Google Shape;101;p21"/>
          <p:cNvPicPr preferRelativeResize="0"/>
          <p:nvPr/>
        </p:nvPicPr>
        <p:blipFill>
          <a:blip r:embed="rId2">
            <a:alphaModFix/>
          </a:blip>
          <a:stretch>
            <a:fillRect/>
          </a:stretch>
        </p:blipFill>
        <p:spPr>
          <a:xfrm>
            <a:off x="64075" y="4320350"/>
            <a:ext cx="2009367" cy="736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2"/>
          <p:cNvSpPr txBox="1"/>
          <p:nvPr>
            <p:ph idx="1" type="body"/>
          </p:nvPr>
        </p:nvSpPr>
        <p:spPr>
          <a:xfrm>
            <a:off x="2280225"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104" name="Google Shape;10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22"/>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cxnSp>
        <p:nvCxnSpPr>
          <p:cNvPr id="107" name="Google Shape;107;p23"/>
          <p:cNvCxnSpPr/>
          <p:nvPr/>
        </p:nvCxnSpPr>
        <p:spPr>
          <a:xfrm>
            <a:off x="413275" y="2988275"/>
            <a:ext cx="910500" cy="0"/>
          </a:xfrm>
          <a:prstGeom prst="straightConnector1">
            <a:avLst/>
          </a:prstGeom>
          <a:noFill/>
          <a:ln cap="flat" cmpd="sng" w="28575">
            <a:solidFill>
              <a:srgbClr val="005F86"/>
            </a:solidFill>
            <a:prstDash val="lgDash"/>
            <a:round/>
            <a:headEnd len="sm" w="sm" type="none"/>
            <a:tailEnd len="sm" w="sm" type="none"/>
          </a:ln>
        </p:spPr>
      </p:cxnSp>
      <p:sp>
        <p:nvSpPr>
          <p:cNvPr id="108" name="Google Shape;108;p23"/>
          <p:cNvSpPr txBox="1"/>
          <p:nvPr>
            <p:ph hasCustomPrompt="1" type="title"/>
          </p:nvPr>
        </p:nvSpPr>
        <p:spPr>
          <a:xfrm>
            <a:off x="311700" y="1106125"/>
            <a:ext cx="8520600" cy="19470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0" name="Google Shape;11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1" name="Google Shape;111;p23"/>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4" name="Google Shape;114;p24"/>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CEE Layout" type="title">
  <p:cSld name="TITLE">
    <p:spTree>
      <p:nvGrpSpPr>
        <p:cNvPr id="119" name="Shape 119"/>
        <p:cNvGrpSpPr/>
        <p:nvPr/>
      </p:nvGrpSpPr>
      <p:grpSpPr>
        <a:xfrm>
          <a:off x="0" y="0"/>
          <a:ext cx="0" cy="0"/>
          <a:chOff x="0" y="0"/>
          <a:chExt cx="0" cy="0"/>
        </a:xfrm>
      </p:grpSpPr>
      <p:sp>
        <p:nvSpPr>
          <p:cNvPr id="120" name="Google Shape;120;p26"/>
          <p:cNvSpPr/>
          <p:nvPr/>
        </p:nvSpPr>
        <p:spPr>
          <a:xfrm rot="10800000">
            <a:off x="4226100" y="2933550"/>
            <a:ext cx="691800" cy="388500"/>
          </a:xfrm>
          <a:prstGeom prst="triangle">
            <a:avLst>
              <a:gd fmla="val 50000" name="adj"/>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p:nvPr/>
        </p:nvSpPr>
        <p:spPr>
          <a:xfrm>
            <a:off x="-25" y="0"/>
            <a:ext cx="9144000" cy="31242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6"/>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23" name="Google Shape;123;p26"/>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5" name="Google Shape;125;p26"/>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27"/>
          <p:cNvSpPr/>
          <p:nvPr/>
        </p:nvSpPr>
        <p:spPr>
          <a:xfrm>
            <a:off x="0" y="1567350"/>
            <a:ext cx="9144000" cy="2008800"/>
          </a:xfrm>
          <a:prstGeom prst="rect">
            <a:avLst/>
          </a:prstGeom>
          <a:solidFill>
            <a:srgbClr val="005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29" name="Google Shape;12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0" name="Google Shape;130;p27"/>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cxnSp>
        <p:nvCxnSpPr>
          <p:cNvPr id="132" name="Google Shape;132;p28"/>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133" name="Google Shape;133;p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4" name="Google Shape;134;p2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 name="Google Shape;13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p28"/>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7" name="Shape 137"/>
        <p:cNvGrpSpPr/>
        <p:nvPr/>
      </p:nvGrpSpPr>
      <p:grpSpPr>
        <a:xfrm>
          <a:off x="0" y="0"/>
          <a:ext cx="0" cy="0"/>
          <a:chOff x="0" y="0"/>
          <a:chExt cx="0" cy="0"/>
        </a:xfrm>
      </p:grpSpPr>
      <p:cxnSp>
        <p:nvCxnSpPr>
          <p:cNvPr id="138" name="Google Shape;138;p29"/>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139" name="Google Shape;139;p2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0" name="Google Shape;140;p29"/>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29"/>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3" name="Google Shape;143;p29"/>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6" name="Google Shape;14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30"/>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8" name="Shape 148"/>
        <p:cNvGrpSpPr/>
        <p:nvPr/>
      </p:nvGrpSpPr>
      <p:grpSpPr>
        <a:xfrm>
          <a:off x="0" y="0"/>
          <a:ext cx="0" cy="0"/>
          <a:chOff x="0" y="0"/>
          <a:chExt cx="0" cy="0"/>
        </a:xfrm>
      </p:grpSpPr>
      <p:cxnSp>
        <p:nvCxnSpPr>
          <p:cNvPr id="149" name="Google Shape;149;p31"/>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150" name="Google Shape;150;p31"/>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1" name="Google Shape;151;p31"/>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2" name="Google Shape;15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3" name="Google Shape;153;p31"/>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32"/>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156" name="Google Shape;15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57" name="Google Shape;157;p32"/>
          <p:cNvPicPr preferRelativeResize="0"/>
          <p:nvPr/>
        </p:nvPicPr>
        <p:blipFill>
          <a:blip r:embed="rId2">
            <a:alphaModFix/>
          </a:blip>
          <a:stretch>
            <a:fillRect/>
          </a:stretch>
        </p:blipFill>
        <p:spPr>
          <a:xfrm>
            <a:off x="64075" y="4320350"/>
            <a:ext cx="2009367"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64100" y="4320350"/>
            <a:ext cx="2009326" cy="7360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9" name="Shape 159"/>
        <p:cNvGrpSpPr/>
        <p:nvPr/>
      </p:nvGrpSpPr>
      <p:grpSpPr>
        <a:xfrm>
          <a:off x="0" y="0"/>
          <a:ext cx="0" cy="0"/>
          <a:chOff x="0" y="0"/>
          <a:chExt cx="0" cy="0"/>
        </a:xfrm>
      </p:grpSpPr>
      <p:sp>
        <p:nvSpPr>
          <p:cNvPr id="160" name="Google Shape;160;p33"/>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 name="Google Shape;161;p33"/>
          <p:cNvCxnSpPr/>
          <p:nvPr/>
        </p:nvCxnSpPr>
        <p:spPr>
          <a:xfrm>
            <a:off x="5029675" y="4495500"/>
            <a:ext cx="577200" cy="0"/>
          </a:xfrm>
          <a:prstGeom prst="straightConnector1">
            <a:avLst/>
          </a:prstGeom>
          <a:noFill/>
          <a:ln cap="flat" cmpd="sng" w="19050">
            <a:solidFill>
              <a:srgbClr val="005F86"/>
            </a:solidFill>
            <a:prstDash val="lgDash"/>
            <a:round/>
            <a:headEnd len="sm" w="sm" type="none"/>
            <a:tailEnd len="sm" w="sm" type="none"/>
          </a:ln>
        </p:spPr>
      </p:cxnSp>
      <p:sp>
        <p:nvSpPr>
          <p:cNvPr id="162" name="Google Shape;162;p33"/>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163" name="Google Shape;163;p33"/>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164" name="Google Shape;164;p33"/>
          <p:cNvSpPr txBox="1"/>
          <p:nvPr>
            <p:ph idx="2" type="body"/>
          </p:nvPr>
        </p:nvSpPr>
        <p:spPr>
          <a:xfrm>
            <a:off x="4939500" y="724200"/>
            <a:ext cx="3837000" cy="37215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5" name="Google Shape;16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6" name="Google Shape;166;p33"/>
          <p:cNvPicPr preferRelativeResize="0"/>
          <p:nvPr/>
        </p:nvPicPr>
        <p:blipFill>
          <a:blip r:embed="rId2">
            <a:alphaModFix/>
          </a:blip>
          <a:stretch>
            <a:fillRect/>
          </a:stretch>
        </p:blipFill>
        <p:spPr>
          <a:xfrm>
            <a:off x="64075" y="4320350"/>
            <a:ext cx="2009367"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63450" y="4320341"/>
            <a:ext cx="2010615" cy="73603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34"/>
          <p:cNvSpPr txBox="1"/>
          <p:nvPr>
            <p:ph idx="1" type="body"/>
          </p:nvPr>
        </p:nvSpPr>
        <p:spPr>
          <a:xfrm>
            <a:off x="2280225"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170" name="Google Shape;17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1" name="Google Shape;171;p34"/>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2" name="Shape 172"/>
        <p:cNvGrpSpPr/>
        <p:nvPr/>
      </p:nvGrpSpPr>
      <p:grpSpPr>
        <a:xfrm>
          <a:off x="0" y="0"/>
          <a:ext cx="0" cy="0"/>
          <a:chOff x="0" y="0"/>
          <a:chExt cx="0" cy="0"/>
        </a:xfrm>
      </p:grpSpPr>
      <p:cxnSp>
        <p:nvCxnSpPr>
          <p:cNvPr id="173" name="Google Shape;173;p35"/>
          <p:cNvCxnSpPr/>
          <p:nvPr/>
        </p:nvCxnSpPr>
        <p:spPr>
          <a:xfrm>
            <a:off x="413275" y="2988275"/>
            <a:ext cx="910500" cy="0"/>
          </a:xfrm>
          <a:prstGeom prst="straightConnector1">
            <a:avLst/>
          </a:prstGeom>
          <a:noFill/>
          <a:ln cap="flat" cmpd="sng" w="28575">
            <a:solidFill>
              <a:srgbClr val="005F86"/>
            </a:solidFill>
            <a:prstDash val="lgDash"/>
            <a:round/>
            <a:headEnd len="sm" w="sm" type="none"/>
            <a:tailEnd len="sm" w="sm" type="none"/>
          </a:ln>
        </p:spPr>
      </p:cxnSp>
      <p:sp>
        <p:nvSpPr>
          <p:cNvPr id="174" name="Google Shape;174;p35"/>
          <p:cNvSpPr txBox="1"/>
          <p:nvPr>
            <p:ph hasCustomPrompt="1" type="title"/>
          </p:nvPr>
        </p:nvSpPr>
        <p:spPr>
          <a:xfrm>
            <a:off x="311700" y="1106125"/>
            <a:ext cx="8520600" cy="19470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6" name="Google Shape;17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7" name="Google Shape;177;p35"/>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0" name="Google Shape;180;p36"/>
          <p:cNvPicPr preferRelativeResize="0"/>
          <p:nvPr/>
        </p:nvPicPr>
        <p:blipFill>
          <a:blip r:embed="rId2">
            <a:alphaModFix/>
          </a:blip>
          <a:stretch>
            <a:fillRect/>
          </a:stretch>
        </p:blipFill>
        <p:spPr>
          <a:xfrm>
            <a:off x="76188" y="4331266"/>
            <a:ext cx="2010615" cy="736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52" name="Google Shape;52;p13"/>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rgbClr val="FFFFFF"/>
        </a:solidFill>
      </p:bgPr>
    </p:bg>
    <p:spTree>
      <p:nvGrpSpPr>
        <p:cNvPr id="115" name="Shape 115"/>
        <p:cNvGrpSpPr/>
        <p:nvPr/>
      </p:nvGrpSpPr>
      <p:grpSpPr>
        <a:xfrm>
          <a:off x="0" y="0"/>
          <a:ext cx="0" cy="0"/>
          <a:chOff x="0" y="0"/>
          <a:chExt cx="0" cy="0"/>
        </a:xfrm>
      </p:grpSpPr>
      <p:sp>
        <p:nvSpPr>
          <p:cNvPr id="116" name="Google Shape;116;p25"/>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117" name="Google Shape;117;p25"/>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18" name="Google Shape;11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mailto:steven.cullison@edinaschools.org" TargetMode="External"/><Relationship Id="rId4" Type="http://schemas.openxmlformats.org/officeDocument/2006/relationships/image" Target="../media/image7.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39.png"/><Relationship Id="rId6"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hyperlink" Target="https://apclassroom.collegeboard.org/10/question_bank/questions" TargetMode="External"/><Relationship Id="rId4" Type="http://schemas.openxmlformats.org/officeDocument/2006/relationships/image" Target="../media/image7.png"/><Relationship Id="rId5"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40.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hyperlink" Target="https://apclassroom.collegeboard.org/10/question_bank/questions" TargetMode="External"/><Relationship Id="rId4" Type="http://schemas.openxmlformats.org/officeDocument/2006/relationships/hyperlink" Target="https://drive.google.com/file/d/1TmLk7NxCYHfuGv0pwCe1U0SEiOSIeCGi/view?usp=sharing" TargetMode="External"/><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hyperlink" Target="https://apclassroom.collegeboard.org/10/question_bank/questions" TargetMode="External"/><Relationship Id="rId4" Type="http://schemas.openxmlformats.org/officeDocument/2006/relationships/hyperlink" Target="https://drive.google.com/file/d/15wli4FLDlJlXBpWqZ5eRkffyigzlcUI2/view?usp=sharing" TargetMode="External"/><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hyperlink" Target="https://apclassroom.collegeboard.org/10/question_bank/questions" TargetMode="External"/><Relationship Id="rId4" Type="http://schemas.openxmlformats.org/officeDocument/2006/relationships/hyperlink" Target="https://drive.google.com/file/d/15wli4FLDlJlXBpWqZ5eRkffyigzlcUI2/view?usp=sharing" TargetMode="External"/><Relationship Id="rId5" Type="http://schemas.openxmlformats.org/officeDocument/2006/relationships/hyperlink" Target="https://docs.google.com/presentation/d/1wHeEqRaMcdX5T0b_dkueXIDPF9W6UfLw50IkIzamRUU/edit?usp=sharing" TargetMode="External"/><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hyperlink" Target="https://apclassroom.collegeboard.org/10/question_bank/questions" TargetMode="External"/><Relationship Id="rId4" Type="http://schemas.openxmlformats.org/officeDocument/2006/relationships/hyperlink" Target="https://drive.google.com/file/d/15wli4FLDlJlXBpWqZ5eRkffyigzlcUI2/view?usp=sharing" TargetMode="External"/><Relationship Id="rId5" Type="http://schemas.openxmlformats.org/officeDocument/2006/relationships/hyperlink" Target="https://docs.google.com/presentation/d/1wHeEqRaMcdX5T0b_dkueXIDPF9W6UfLw50IkIzamRUU/edit?usp=sharing" TargetMode="External"/><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33.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 Id="rId3" Type="http://schemas.openxmlformats.org/officeDocument/2006/relationships/hyperlink" Target="mailto:mcee@umn.edu" TargetMode="External"/><Relationship Id="rId4" Type="http://schemas.openxmlformats.org/officeDocument/2006/relationships/image" Target="../media/image7.png"/><Relationship Id="rId5"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 Id="rId3" Type="http://schemas.openxmlformats.org/officeDocument/2006/relationships/hyperlink" Target="https://www.econedlink.org/" TargetMode="External"/><Relationship Id="rId4" Type="http://schemas.openxmlformats.org/officeDocument/2006/relationships/image" Target="../media/image7.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7"/>
          <p:cNvSpPr/>
          <p:nvPr/>
        </p:nvSpPr>
        <p:spPr>
          <a:xfrm>
            <a:off x="4572000" y="475"/>
            <a:ext cx="4572000" cy="5143500"/>
          </a:xfrm>
          <a:prstGeom prst="rect">
            <a:avLst/>
          </a:prstGeom>
          <a:solidFill>
            <a:srgbClr val="005F8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txBox="1"/>
          <p:nvPr>
            <p:ph type="title"/>
          </p:nvPr>
        </p:nvSpPr>
        <p:spPr>
          <a:xfrm>
            <a:off x="0" y="1078750"/>
            <a:ext cx="45720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5F86"/>
                </a:solidFill>
              </a:rPr>
              <a:t>WELCOME </a:t>
            </a:r>
            <a:endParaRPr>
              <a:solidFill>
                <a:srgbClr val="005F86"/>
              </a:solidFill>
            </a:endParaRPr>
          </a:p>
          <a:p>
            <a:pPr indent="0" lvl="0" marL="0" rtl="0" algn="ctr">
              <a:spcBef>
                <a:spcPts val="0"/>
              </a:spcBef>
              <a:spcAft>
                <a:spcPts val="0"/>
              </a:spcAft>
              <a:buNone/>
            </a:pPr>
            <a:r>
              <a:t/>
            </a:r>
            <a:endParaRPr>
              <a:solidFill>
                <a:srgbClr val="005F86"/>
              </a:solidFill>
            </a:endParaRPr>
          </a:p>
        </p:txBody>
      </p:sp>
      <p:sp>
        <p:nvSpPr>
          <p:cNvPr id="187" name="Google Shape;187;p37"/>
          <p:cNvSpPr txBox="1"/>
          <p:nvPr>
            <p:ph idx="2" type="body"/>
          </p:nvPr>
        </p:nvSpPr>
        <p:spPr>
          <a:xfrm>
            <a:off x="4939500" y="724200"/>
            <a:ext cx="3837000" cy="372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Ho</a:t>
            </a:r>
            <a:r>
              <a:rPr lang="en">
                <a:solidFill>
                  <a:srgbClr val="FFFFFF"/>
                </a:solidFill>
              </a:rPr>
              <a:t>usekeeping Items</a:t>
            </a:r>
            <a:endParaRPr>
              <a:solidFill>
                <a:srgbClr val="FFFFFF"/>
              </a:solidFill>
            </a:endParaRPr>
          </a:p>
          <a:p>
            <a:pPr indent="-342900" lvl="0" marL="457200" rtl="0" algn="l">
              <a:lnSpc>
                <a:spcPct val="100000"/>
              </a:lnSpc>
              <a:spcBef>
                <a:spcPts val="1600"/>
              </a:spcBef>
              <a:spcAft>
                <a:spcPts val="0"/>
              </a:spcAft>
              <a:buClr>
                <a:schemeClr val="lt1"/>
              </a:buClr>
              <a:buSzPts val="1800"/>
              <a:buChar char="●"/>
            </a:pPr>
            <a:r>
              <a:rPr lang="en">
                <a:solidFill>
                  <a:schemeClr val="lt1"/>
                </a:solidFill>
              </a:rPr>
              <a:t>Please use the chat function to ask questions or to notify moderator of issues</a:t>
            </a:r>
            <a:endParaRPr>
              <a:solidFill>
                <a:schemeClr val="lt1"/>
              </a:solidFill>
            </a:endParaRPr>
          </a:p>
          <a:p>
            <a:pPr indent="-342900" lvl="0" marL="457200" rtl="0" algn="l">
              <a:lnSpc>
                <a:spcPct val="100000"/>
              </a:lnSpc>
              <a:spcBef>
                <a:spcPts val="1000"/>
              </a:spcBef>
              <a:spcAft>
                <a:spcPts val="0"/>
              </a:spcAft>
              <a:buClr>
                <a:schemeClr val="lt1"/>
              </a:buClr>
              <a:buSzPts val="1800"/>
              <a:buChar char="●"/>
            </a:pPr>
            <a:r>
              <a:rPr lang="en">
                <a:solidFill>
                  <a:schemeClr val="lt1"/>
                </a:solidFill>
              </a:rPr>
              <a:t>Session will be recorded and emailed to participants following the webinar</a:t>
            </a:r>
            <a:endParaRPr>
              <a:solidFill>
                <a:schemeClr val="lt1"/>
              </a:solidFill>
            </a:endParaRPr>
          </a:p>
          <a:p>
            <a:pPr indent="-342900" lvl="0" marL="457200" rtl="0" algn="l">
              <a:lnSpc>
                <a:spcPct val="100000"/>
              </a:lnSpc>
              <a:spcBef>
                <a:spcPts val="1000"/>
              </a:spcBef>
              <a:spcAft>
                <a:spcPts val="1000"/>
              </a:spcAft>
              <a:buClr>
                <a:schemeClr val="lt1"/>
              </a:buClr>
              <a:buSzPts val="1800"/>
              <a:buChar char="●"/>
            </a:pPr>
            <a:r>
              <a:rPr lang="en">
                <a:solidFill>
                  <a:schemeClr val="lt1"/>
                </a:solidFill>
              </a:rPr>
              <a:t>Attendance certificates can be accessed following webinar</a:t>
            </a:r>
            <a:endParaRPr>
              <a:solidFill>
                <a:srgbClr val="FFFFFF"/>
              </a:solidFill>
            </a:endParaRPr>
          </a:p>
        </p:txBody>
      </p:sp>
      <p:sp>
        <p:nvSpPr>
          <p:cNvPr id="188" name="Google Shape;188;p37"/>
          <p:cNvSpPr txBox="1"/>
          <p:nvPr>
            <p:ph idx="1" type="subTitle"/>
          </p:nvPr>
        </p:nvSpPr>
        <p:spPr>
          <a:xfrm>
            <a:off x="265500" y="3106975"/>
            <a:ext cx="40452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5F86"/>
                </a:solidFill>
              </a:rPr>
              <a:t>The webinar will begin shortly</a:t>
            </a:r>
            <a:endParaRPr>
              <a:solidFill>
                <a:srgbClr val="005F86"/>
              </a:solidFill>
            </a:endParaRPr>
          </a:p>
        </p:txBody>
      </p:sp>
      <p:pic>
        <p:nvPicPr>
          <p:cNvPr id="189" name="Google Shape;189;p37"/>
          <p:cNvPicPr preferRelativeResize="0"/>
          <p:nvPr/>
        </p:nvPicPr>
        <p:blipFill>
          <a:blip r:embed="rId3">
            <a:alphaModFix/>
          </a:blip>
          <a:stretch>
            <a:fillRect/>
          </a:stretch>
        </p:blipFill>
        <p:spPr>
          <a:xfrm>
            <a:off x="2308709" y="3919925"/>
            <a:ext cx="2121966" cy="1591475"/>
          </a:xfrm>
          <a:prstGeom prst="rect">
            <a:avLst/>
          </a:prstGeom>
          <a:noFill/>
          <a:ln>
            <a:noFill/>
          </a:ln>
        </p:spPr>
      </p:pic>
      <p:pic>
        <p:nvPicPr>
          <p:cNvPr id="190" name="Google Shape;190;p37"/>
          <p:cNvPicPr preferRelativeResize="0"/>
          <p:nvPr/>
        </p:nvPicPr>
        <p:blipFill>
          <a:blip r:embed="rId4">
            <a:alphaModFix/>
          </a:blip>
          <a:stretch>
            <a:fillRect/>
          </a:stretch>
        </p:blipFill>
        <p:spPr>
          <a:xfrm>
            <a:off x="4939500" y="4495452"/>
            <a:ext cx="3731375" cy="591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6"/>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97" name="Google Shape;297;p46"/>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298" name="Google Shape;298;p46"/>
          <p:cNvPicPr preferRelativeResize="0"/>
          <p:nvPr/>
        </p:nvPicPr>
        <p:blipFill>
          <a:blip r:embed="rId5">
            <a:alphaModFix/>
          </a:blip>
          <a:stretch>
            <a:fillRect/>
          </a:stretch>
        </p:blipFill>
        <p:spPr>
          <a:xfrm>
            <a:off x="1137000" y="105725"/>
            <a:ext cx="6725276" cy="4134975"/>
          </a:xfrm>
          <a:prstGeom prst="rect">
            <a:avLst/>
          </a:prstGeom>
          <a:noFill/>
          <a:ln>
            <a:noFill/>
          </a:ln>
        </p:spPr>
      </p:pic>
      <p:sp>
        <p:nvSpPr>
          <p:cNvPr id="299" name="Google Shape;299;p46"/>
          <p:cNvSpPr/>
          <p:nvPr/>
        </p:nvSpPr>
        <p:spPr>
          <a:xfrm rot="-184238">
            <a:off x="5060329" y="2464158"/>
            <a:ext cx="1108892" cy="852321"/>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6"/>
          <p:cNvSpPr txBox="1"/>
          <p:nvPr/>
        </p:nvSpPr>
        <p:spPr>
          <a:xfrm>
            <a:off x="3371900" y="3638550"/>
            <a:ext cx="895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1" name="Google Shape;301;p46"/>
          <p:cNvSpPr txBox="1"/>
          <p:nvPr/>
        </p:nvSpPr>
        <p:spPr>
          <a:xfrm rot="-5400000">
            <a:off x="997975" y="1253825"/>
            <a:ext cx="10047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2" name="Google Shape;302;p46"/>
          <p:cNvSpPr txBox="1"/>
          <p:nvPr/>
        </p:nvSpPr>
        <p:spPr>
          <a:xfrm>
            <a:off x="3676650" y="1257300"/>
            <a:ext cx="17814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3" name="Google Shape;303;p46"/>
          <p:cNvSpPr txBox="1"/>
          <p:nvPr/>
        </p:nvSpPr>
        <p:spPr>
          <a:xfrm>
            <a:off x="1704975" y="1400175"/>
            <a:ext cx="17334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4" name="Google Shape;304;p46"/>
          <p:cNvSpPr txBox="1"/>
          <p:nvPr/>
        </p:nvSpPr>
        <p:spPr>
          <a:xfrm>
            <a:off x="1838325" y="1526400"/>
            <a:ext cx="1781400" cy="4761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5" name="Google Shape;305;p46"/>
          <p:cNvSpPr txBox="1"/>
          <p:nvPr/>
        </p:nvSpPr>
        <p:spPr>
          <a:xfrm>
            <a:off x="3505200" y="2408675"/>
            <a:ext cx="795600" cy="1196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6" name="Google Shape;306;p46"/>
          <p:cNvSpPr txBox="1"/>
          <p:nvPr/>
        </p:nvSpPr>
        <p:spPr>
          <a:xfrm>
            <a:off x="3505200" y="2038663"/>
            <a:ext cx="133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7" name="Google Shape;307;p46"/>
          <p:cNvSpPr txBox="1"/>
          <p:nvPr/>
        </p:nvSpPr>
        <p:spPr>
          <a:xfrm rot="3999958">
            <a:off x="3543336" y="2294161"/>
            <a:ext cx="133303" cy="269128"/>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8" name="Google Shape;308;p46"/>
          <p:cNvSpPr txBox="1"/>
          <p:nvPr/>
        </p:nvSpPr>
        <p:spPr>
          <a:xfrm rot="2322881">
            <a:off x="3380206" y="1465100"/>
            <a:ext cx="195701" cy="269166"/>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9" name="Google Shape;309;p46"/>
          <p:cNvSpPr txBox="1"/>
          <p:nvPr/>
        </p:nvSpPr>
        <p:spPr>
          <a:xfrm>
            <a:off x="5486400" y="1546650"/>
            <a:ext cx="104700" cy="1196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10" name="Google Shape;310;p46"/>
          <p:cNvSpPr txBox="1"/>
          <p:nvPr/>
        </p:nvSpPr>
        <p:spPr>
          <a:xfrm>
            <a:off x="5486400" y="3005150"/>
            <a:ext cx="104700" cy="6003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11" name="Google Shape;311;p46"/>
          <p:cNvSpPr txBox="1"/>
          <p:nvPr/>
        </p:nvSpPr>
        <p:spPr>
          <a:xfrm rot="2322881">
            <a:off x="5516931" y="2536650"/>
            <a:ext cx="195701" cy="269166"/>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12" name="Google Shape;312;p46"/>
          <p:cNvSpPr txBox="1"/>
          <p:nvPr/>
        </p:nvSpPr>
        <p:spPr>
          <a:xfrm rot="4041997">
            <a:off x="5440913" y="1489017"/>
            <a:ext cx="195669" cy="269331"/>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13" name="Google Shape;313;p46"/>
          <p:cNvSpPr txBox="1"/>
          <p:nvPr/>
        </p:nvSpPr>
        <p:spPr>
          <a:xfrm rot="2055035">
            <a:off x="3636228" y="1289119"/>
            <a:ext cx="195624" cy="269343"/>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14" name="Google Shape;314;p46"/>
          <p:cNvSpPr txBox="1"/>
          <p:nvPr/>
        </p:nvSpPr>
        <p:spPr>
          <a:xfrm>
            <a:off x="4981625" y="3638550"/>
            <a:ext cx="895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47"/>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320" name="Google Shape;320;p47"/>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321" name="Google Shape;321;p47"/>
          <p:cNvPicPr preferRelativeResize="0"/>
          <p:nvPr/>
        </p:nvPicPr>
        <p:blipFill>
          <a:blip r:embed="rId5">
            <a:alphaModFix/>
          </a:blip>
          <a:stretch>
            <a:fillRect/>
          </a:stretch>
        </p:blipFill>
        <p:spPr>
          <a:xfrm>
            <a:off x="1137000" y="105725"/>
            <a:ext cx="6725276" cy="4134975"/>
          </a:xfrm>
          <a:prstGeom prst="rect">
            <a:avLst/>
          </a:prstGeom>
          <a:noFill/>
          <a:ln>
            <a:noFill/>
          </a:ln>
        </p:spPr>
      </p:pic>
      <p:sp>
        <p:nvSpPr>
          <p:cNvPr id="322" name="Google Shape;322;p47"/>
          <p:cNvSpPr/>
          <p:nvPr/>
        </p:nvSpPr>
        <p:spPr>
          <a:xfrm rot="-184238">
            <a:off x="5060329" y="2464158"/>
            <a:ext cx="1108892" cy="852321"/>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7"/>
          <p:cNvSpPr txBox="1"/>
          <p:nvPr/>
        </p:nvSpPr>
        <p:spPr>
          <a:xfrm>
            <a:off x="3371900" y="3638550"/>
            <a:ext cx="895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24" name="Google Shape;324;p47"/>
          <p:cNvSpPr txBox="1"/>
          <p:nvPr/>
        </p:nvSpPr>
        <p:spPr>
          <a:xfrm rot="-5400000">
            <a:off x="997975" y="1253825"/>
            <a:ext cx="10047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25" name="Google Shape;325;p47"/>
          <p:cNvSpPr txBox="1"/>
          <p:nvPr/>
        </p:nvSpPr>
        <p:spPr>
          <a:xfrm>
            <a:off x="3676650" y="1257300"/>
            <a:ext cx="17814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26" name="Google Shape;326;p47"/>
          <p:cNvSpPr txBox="1"/>
          <p:nvPr/>
        </p:nvSpPr>
        <p:spPr>
          <a:xfrm>
            <a:off x="1704975" y="1400175"/>
            <a:ext cx="17334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27" name="Google Shape;327;p47"/>
          <p:cNvSpPr txBox="1"/>
          <p:nvPr/>
        </p:nvSpPr>
        <p:spPr>
          <a:xfrm>
            <a:off x="1838325" y="1526400"/>
            <a:ext cx="1781400" cy="4761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28" name="Google Shape;328;p47"/>
          <p:cNvSpPr txBox="1"/>
          <p:nvPr/>
        </p:nvSpPr>
        <p:spPr>
          <a:xfrm>
            <a:off x="3505200" y="2408675"/>
            <a:ext cx="795600" cy="1196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29" name="Google Shape;329;p47"/>
          <p:cNvSpPr txBox="1"/>
          <p:nvPr/>
        </p:nvSpPr>
        <p:spPr>
          <a:xfrm>
            <a:off x="3505200" y="2038663"/>
            <a:ext cx="133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0" name="Google Shape;330;p47"/>
          <p:cNvSpPr txBox="1"/>
          <p:nvPr/>
        </p:nvSpPr>
        <p:spPr>
          <a:xfrm rot="3999958">
            <a:off x="3543336" y="2294161"/>
            <a:ext cx="133303" cy="269128"/>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1" name="Google Shape;331;p47"/>
          <p:cNvSpPr txBox="1"/>
          <p:nvPr/>
        </p:nvSpPr>
        <p:spPr>
          <a:xfrm rot="2322881">
            <a:off x="3380206" y="1465100"/>
            <a:ext cx="195701" cy="269166"/>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2" name="Google Shape;332;p47"/>
          <p:cNvSpPr txBox="1"/>
          <p:nvPr/>
        </p:nvSpPr>
        <p:spPr>
          <a:xfrm>
            <a:off x="5486400" y="1546650"/>
            <a:ext cx="104700" cy="1196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3" name="Google Shape;333;p47"/>
          <p:cNvSpPr txBox="1"/>
          <p:nvPr/>
        </p:nvSpPr>
        <p:spPr>
          <a:xfrm>
            <a:off x="5486400" y="3005150"/>
            <a:ext cx="104700" cy="6003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4" name="Google Shape;334;p47"/>
          <p:cNvSpPr txBox="1"/>
          <p:nvPr/>
        </p:nvSpPr>
        <p:spPr>
          <a:xfrm rot="2322881">
            <a:off x="5516931" y="2536650"/>
            <a:ext cx="195701" cy="269166"/>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5" name="Google Shape;335;p47"/>
          <p:cNvSpPr txBox="1"/>
          <p:nvPr/>
        </p:nvSpPr>
        <p:spPr>
          <a:xfrm rot="4041997">
            <a:off x="5440913" y="1489017"/>
            <a:ext cx="195669" cy="269331"/>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6" name="Google Shape;336;p47"/>
          <p:cNvSpPr txBox="1"/>
          <p:nvPr/>
        </p:nvSpPr>
        <p:spPr>
          <a:xfrm rot="2055035">
            <a:off x="3636228" y="1289119"/>
            <a:ext cx="195624" cy="269343"/>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37" name="Google Shape;337;p47"/>
          <p:cNvSpPr txBox="1"/>
          <p:nvPr/>
        </p:nvSpPr>
        <p:spPr>
          <a:xfrm>
            <a:off x="4981625" y="3638550"/>
            <a:ext cx="895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48"/>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343" name="Google Shape;343;p48"/>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344" name="Google Shape;344;p48"/>
          <p:cNvPicPr preferRelativeResize="0"/>
          <p:nvPr/>
        </p:nvPicPr>
        <p:blipFill>
          <a:blip r:embed="rId5">
            <a:alphaModFix/>
          </a:blip>
          <a:stretch>
            <a:fillRect/>
          </a:stretch>
        </p:blipFill>
        <p:spPr>
          <a:xfrm>
            <a:off x="1137000" y="105725"/>
            <a:ext cx="6725276" cy="4134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49"/>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350" name="Google Shape;350;p49"/>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351" name="Google Shape;351;p49"/>
          <p:cNvPicPr preferRelativeResize="0"/>
          <p:nvPr/>
        </p:nvPicPr>
        <p:blipFill>
          <a:blip r:embed="rId5">
            <a:alphaModFix/>
          </a:blip>
          <a:stretch>
            <a:fillRect/>
          </a:stretch>
        </p:blipFill>
        <p:spPr>
          <a:xfrm>
            <a:off x="1137000" y="105725"/>
            <a:ext cx="6725276" cy="4134975"/>
          </a:xfrm>
          <a:prstGeom prst="rect">
            <a:avLst/>
          </a:prstGeom>
          <a:noFill/>
          <a:ln>
            <a:noFill/>
          </a:ln>
        </p:spPr>
      </p:pic>
      <p:sp>
        <p:nvSpPr>
          <p:cNvPr id="352" name="Google Shape;352;p49"/>
          <p:cNvSpPr/>
          <p:nvPr/>
        </p:nvSpPr>
        <p:spPr>
          <a:xfrm rot="-5393538">
            <a:off x="4455375" y="419150"/>
            <a:ext cx="159600" cy="1864500"/>
          </a:xfrm>
          <a:prstGeom prst="rightBrace">
            <a:avLst>
              <a:gd fmla="val 50000" name="adj1"/>
              <a:gd fmla="val 47871"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9"/>
          <p:cNvSpPr txBox="1"/>
          <p:nvPr/>
        </p:nvSpPr>
        <p:spPr>
          <a:xfrm>
            <a:off x="4171975" y="1004900"/>
            <a:ext cx="1323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SURPLUS</a:t>
            </a:r>
            <a:endParaRPr sz="1000">
              <a:latin typeface="Source Code Pro"/>
              <a:ea typeface="Source Code Pro"/>
              <a:cs typeface="Source Code Pro"/>
              <a:sym typeface="Source Code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50"/>
          <p:cNvPicPr preferRelativeResize="0"/>
          <p:nvPr/>
        </p:nvPicPr>
        <p:blipFill>
          <a:blip r:embed="rId3">
            <a:alphaModFix/>
          </a:blip>
          <a:stretch>
            <a:fillRect/>
          </a:stretch>
        </p:blipFill>
        <p:spPr>
          <a:xfrm>
            <a:off x="1457325" y="180975"/>
            <a:ext cx="5810251" cy="4133850"/>
          </a:xfrm>
          <a:prstGeom prst="rect">
            <a:avLst/>
          </a:prstGeom>
          <a:noFill/>
          <a:ln>
            <a:noFill/>
          </a:ln>
        </p:spPr>
      </p:pic>
      <p:pic>
        <p:nvPicPr>
          <p:cNvPr id="359" name="Google Shape;359;p50"/>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360" name="Google Shape;360;p50"/>
          <p:cNvPicPr preferRelativeResize="0"/>
          <p:nvPr/>
        </p:nvPicPr>
        <p:blipFill>
          <a:blip r:embed="rId5">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51"/>
          <p:cNvPicPr preferRelativeResize="0"/>
          <p:nvPr/>
        </p:nvPicPr>
        <p:blipFill>
          <a:blip r:embed="rId3">
            <a:alphaModFix/>
          </a:blip>
          <a:stretch>
            <a:fillRect/>
          </a:stretch>
        </p:blipFill>
        <p:spPr>
          <a:xfrm>
            <a:off x="1457325" y="180975"/>
            <a:ext cx="5810251" cy="4133850"/>
          </a:xfrm>
          <a:prstGeom prst="rect">
            <a:avLst/>
          </a:prstGeom>
          <a:noFill/>
          <a:ln>
            <a:noFill/>
          </a:ln>
        </p:spPr>
      </p:pic>
      <p:sp>
        <p:nvSpPr>
          <p:cNvPr id="366" name="Google Shape;366;p51"/>
          <p:cNvSpPr txBox="1"/>
          <p:nvPr/>
        </p:nvSpPr>
        <p:spPr>
          <a:xfrm rot="-2219682">
            <a:off x="4539530" y="1350572"/>
            <a:ext cx="330541" cy="1247705"/>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67" name="Google Shape;367;p51"/>
          <p:cNvSpPr txBox="1"/>
          <p:nvPr/>
        </p:nvSpPr>
        <p:spPr>
          <a:xfrm rot="-3169089">
            <a:off x="5301392" y="1213514"/>
            <a:ext cx="330605" cy="2036426"/>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68" name="Google Shape;368;p51"/>
          <p:cNvSpPr txBox="1"/>
          <p:nvPr/>
        </p:nvSpPr>
        <p:spPr>
          <a:xfrm rot="-2181606">
            <a:off x="3745008" y="362233"/>
            <a:ext cx="330433" cy="1245159"/>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69" name="Google Shape;369;p51"/>
          <p:cNvSpPr txBox="1"/>
          <p:nvPr/>
        </p:nvSpPr>
        <p:spPr>
          <a:xfrm rot="-3359550">
            <a:off x="3252494" y="204793"/>
            <a:ext cx="330412" cy="1332211"/>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0" name="Google Shape;370;p51"/>
          <p:cNvSpPr txBox="1"/>
          <p:nvPr/>
        </p:nvSpPr>
        <p:spPr>
          <a:xfrm>
            <a:off x="4281500" y="2414850"/>
            <a:ext cx="72600" cy="1295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1" name="Google Shape;371;p51"/>
          <p:cNvSpPr txBox="1"/>
          <p:nvPr/>
        </p:nvSpPr>
        <p:spPr>
          <a:xfrm>
            <a:off x="4272625" y="1543050"/>
            <a:ext cx="72600" cy="790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2" name="Google Shape;372;p51"/>
          <p:cNvSpPr txBox="1"/>
          <p:nvPr/>
        </p:nvSpPr>
        <p:spPr>
          <a:xfrm rot="-3417827">
            <a:off x="3106394" y="1237184"/>
            <a:ext cx="116661" cy="541614"/>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3" name="Google Shape;373;p51"/>
          <p:cNvSpPr txBox="1"/>
          <p:nvPr/>
        </p:nvSpPr>
        <p:spPr>
          <a:xfrm rot="-5400000">
            <a:off x="3557228" y="976700"/>
            <a:ext cx="116700" cy="973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4" name="Google Shape;374;p51"/>
          <p:cNvSpPr txBox="1"/>
          <p:nvPr/>
        </p:nvSpPr>
        <p:spPr>
          <a:xfrm rot="-5400000">
            <a:off x="2382375" y="1077050"/>
            <a:ext cx="116700" cy="861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5" name="Google Shape;375;p51"/>
          <p:cNvSpPr txBox="1"/>
          <p:nvPr/>
        </p:nvSpPr>
        <p:spPr>
          <a:xfrm rot="-3437481">
            <a:off x="4230382" y="1996171"/>
            <a:ext cx="116587" cy="861715"/>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6" name="Google Shape;376;p51"/>
          <p:cNvSpPr txBox="1"/>
          <p:nvPr/>
        </p:nvSpPr>
        <p:spPr>
          <a:xfrm rot="-3437481">
            <a:off x="2918480" y="1354685"/>
            <a:ext cx="116587" cy="417086"/>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377" name="Google Shape;377;p51"/>
          <p:cNvPicPr preferRelativeResize="0"/>
          <p:nvPr/>
        </p:nvPicPr>
        <p:blipFill>
          <a:blip r:embed="rId4">
            <a:alphaModFix/>
          </a:blip>
          <a:stretch>
            <a:fillRect/>
          </a:stretch>
        </p:blipFill>
        <p:spPr>
          <a:xfrm>
            <a:off x="1719222" y="2285450"/>
            <a:ext cx="237703" cy="188375"/>
          </a:xfrm>
          <a:prstGeom prst="rect">
            <a:avLst/>
          </a:prstGeom>
          <a:noFill/>
          <a:ln>
            <a:noFill/>
          </a:ln>
        </p:spPr>
      </p:pic>
      <p:sp>
        <p:nvSpPr>
          <p:cNvPr id="378" name="Google Shape;378;p51"/>
          <p:cNvSpPr txBox="1"/>
          <p:nvPr/>
        </p:nvSpPr>
        <p:spPr>
          <a:xfrm>
            <a:off x="1719275" y="1400175"/>
            <a:ext cx="23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379" name="Google Shape;379;p51"/>
          <p:cNvPicPr preferRelativeResize="0"/>
          <p:nvPr/>
        </p:nvPicPr>
        <p:blipFill rotWithShape="1">
          <a:blip r:embed="rId5">
            <a:alphaModFix/>
          </a:blip>
          <a:srcRect b="0" l="0" r="0" t="19788"/>
          <a:stretch/>
        </p:blipFill>
        <p:spPr>
          <a:xfrm flipH="1">
            <a:off x="4214275" y="2436000"/>
            <a:ext cx="209400" cy="1271550"/>
          </a:xfrm>
          <a:prstGeom prst="rect">
            <a:avLst/>
          </a:prstGeom>
          <a:noFill/>
          <a:ln>
            <a:noFill/>
          </a:ln>
        </p:spPr>
      </p:pic>
      <p:cxnSp>
        <p:nvCxnSpPr>
          <p:cNvPr id="380" name="Google Shape;380;p51"/>
          <p:cNvCxnSpPr/>
          <p:nvPr/>
        </p:nvCxnSpPr>
        <p:spPr>
          <a:xfrm flipH="1" rot="10800000">
            <a:off x="2980225" y="1328750"/>
            <a:ext cx="2677500" cy="2101800"/>
          </a:xfrm>
          <a:prstGeom prst="straightConnector1">
            <a:avLst/>
          </a:prstGeom>
          <a:noFill/>
          <a:ln cap="flat" cmpd="sng" w="19050">
            <a:solidFill>
              <a:schemeClr val="dk2"/>
            </a:solidFill>
            <a:prstDash val="solid"/>
            <a:round/>
            <a:headEnd len="med" w="med" type="none"/>
            <a:tailEnd len="med" w="med" type="none"/>
          </a:ln>
        </p:spPr>
      </p:cxnSp>
      <p:pic>
        <p:nvPicPr>
          <p:cNvPr id="381" name="Google Shape;381;p51"/>
          <p:cNvPicPr preferRelativeResize="0"/>
          <p:nvPr/>
        </p:nvPicPr>
        <p:blipFill>
          <a:blip r:embed="rId6">
            <a:alphaModFix/>
          </a:blip>
          <a:stretch>
            <a:fillRect/>
          </a:stretch>
        </p:blipFill>
        <p:spPr>
          <a:xfrm>
            <a:off x="4238625" y="1583775"/>
            <a:ext cx="713134" cy="188375"/>
          </a:xfrm>
          <a:prstGeom prst="rect">
            <a:avLst/>
          </a:prstGeom>
          <a:noFill/>
          <a:ln>
            <a:noFill/>
          </a:ln>
        </p:spPr>
      </p:pic>
      <p:sp>
        <p:nvSpPr>
          <p:cNvPr id="382" name="Google Shape;382;p51"/>
          <p:cNvSpPr txBox="1"/>
          <p:nvPr/>
        </p:nvSpPr>
        <p:spPr>
          <a:xfrm>
            <a:off x="2930450" y="1100150"/>
            <a:ext cx="713100" cy="323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383" name="Google Shape;383;p51"/>
          <p:cNvPicPr preferRelativeResize="0"/>
          <p:nvPr/>
        </p:nvPicPr>
        <p:blipFill>
          <a:blip r:embed="rId7">
            <a:alphaModFix/>
          </a:blip>
          <a:stretch>
            <a:fillRect/>
          </a:stretch>
        </p:blipFill>
        <p:spPr>
          <a:xfrm>
            <a:off x="5586400" y="1143162"/>
            <a:ext cx="414000" cy="168188"/>
          </a:xfrm>
          <a:prstGeom prst="rect">
            <a:avLst/>
          </a:prstGeom>
          <a:noFill/>
          <a:ln>
            <a:noFill/>
          </a:ln>
        </p:spPr>
      </p:pic>
      <p:sp>
        <p:nvSpPr>
          <p:cNvPr id="384" name="Google Shape;384;p51"/>
          <p:cNvSpPr txBox="1"/>
          <p:nvPr/>
        </p:nvSpPr>
        <p:spPr>
          <a:xfrm>
            <a:off x="5863575" y="1143150"/>
            <a:ext cx="20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1</a:t>
            </a:r>
            <a:endParaRPr sz="800">
              <a:latin typeface="Source Code Pro"/>
              <a:ea typeface="Source Code Pro"/>
              <a:cs typeface="Source Code Pro"/>
              <a:sym typeface="Source Code Pro"/>
            </a:endParaRPr>
          </a:p>
        </p:txBody>
      </p:sp>
      <p:cxnSp>
        <p:nvCxnSpPr>
          <p:cNvPr id="385" name="Google Shape;385;p51"/>
          <p:cNvCxnSpPr/>
          <p:nvPr/>
        </p:nvCxnSpPr>
        <p:spPr>
          <a:xfrm flipH="1">
            <a:off x="1995625" y="2378775"/>
            <a:ext cx="2310900" cy="120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52"/>
          <p:cNvPicPr preferRelativeResize="0"/>
          <p:nvPr/>
        </p:nvPicPr>
        <p:blipFill>
          <a:blip r:embed="rId3">
            <a:alphaModFix/>
          </a:blip>
          <a:stretch>
            <a:fillRect/>
          </a:stretch>
        </p:blipFill>
        <p:spPr>
          <a:xfrm>
            <a:off x="1457325" y="180975"/>
            <a:ext cx="5810251" cy="4133850"/>
          </a:xfrm>
          <a:prstGeom prst="rect">
            <a:avLst/>
          </a:prstGeom>
          <a:noFill/>
          <a:ln>
            <a:noFill/>
          </a:ln>
        </p:spPr>
      </p:pic>
      <p:pic>
        <p:nvPicPr>
          <p:cNvPr id="391" name="Google Shape;391;p52"/>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392" name="Google Shape;392;p52"/>
          <p:cNvPicPr preferRelativeResize="0"/>
          <p:nvPr/>
        </p:nvPicPr>
        <p:blipFill>
          <a:blip r:embed="rId5">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53"/>
          <p:cNvPicPr preferRelativeResize="0"/>
          <p:nvPr/>
        </p:nvPicPr>
        <p:blipFill>
          <a:blip r:embed="rId3">
            <a:alphaModFix/>
          </a:blip>
          <a:stretch>
            <a:fillRect/>
          </a:stretch>
        </p:blipFill>
        <p:spPr>
          <a:xfrm>
            <a:off x="1457325" y="180975"/>
            <a:ext cx="5810251" cy="4133850"/>
          </a:xfrm>
          <a:prstGeom prst="rect">
            <a:avLst/>
          </a:prstGeom>
          <a:noFill/>
          <a:ln>
            <a:noFill/>
          </a:ln>
        </p:spPr>
      </p:pic>
      <p:pic>
        <p:nvPicPr>
          <p:cNvPr id="398" name="Google Shape;398;p53"/>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399" name="Google Shape;399;p53"/>
          <p:cNvPicPr preferRelativeResize="0"/>
          <p:nvPr/>
        </p:nvPicPr>
        <p:blipFill>
          <a:blip r:embed="rId5">
            <a:alphaModFix/>
          </a:blip>
          <a:stretch>
            <a:fillRect/>
          </a:stretch>
        </p:blipFill>
        <p:spPr>
          <a:xfrm>
            <a:off x="2775275" y="4486522"/>
            <a:ext cx="3593450" cy="569700"/>
          </a:xfrm>
          <a:prstGeom prst="rect">
            <a:avLst/>
          </a:prstGeom>
          <a:noFill/>
          <a:ln>
            <a:noFill/>
          </a:ln>
        </p:spPr>
      </p:pic>
      <p:cxnSp>
        <p:nvCxnSpPr>
          <p:cNvPr id="400" name="Google Shape;400;p53"/>
          <p:cNvCxnSpPr/>
          <p:nvPr/>
        </p:nvCxnSpPr>
        <p:spPr>
          <a:xfrm flipH="1" rot="10800000">
            <a:off x="2238375" y="66750"/>
            <a:ext cx="2867100" cy="1895400"/>
          </a:xfrm>
          <a:prstGeom prst="straightConnector1">
            <a:avLst/>
          </a:prstGeom>
          <a:noFill/>
          <a:ln cap="flat" cmpd="sng" w="9525">
            <a:solidFill>
              <a:schemeClr val="dk2"/>
            </a:solidFill>
            <a:prstDash val="solid"/>
            <a:round/>
            <a:headEnd len="med" w="med" type="none"/>
            <a:tailEnd len="med" w="med" type="none"/>
          </a:ln>
        </p:spPr>
      </p:cxnSp>
      <p:pic>
        <p:nvPicPr>
          <p:cNvPr id="401" name="Google Shape;401;p53"/>
          <p:cNvPicPr preferRelativeResize="0"/>
          <p:nvPr/>
        </p:nvPicPr>
        <p:blipFill>
          <a:blip r:embed="rId6">
            <a:alphaModFix/>
          </a:blip>
          <a:stretch>
            <a:fillRect/>
          </a:stretch>
        </p:blipFill>
        <p:spPr>
          <a:xfrm>
            <a:off x="5105475" y="12"/>
            <a:ext cx="414000" cy="168188"/>
          </a:xfrm>
          <a:prstGeom prst="rect">
            <a:avLst/>
          </a:prstGeom>
          <a:noFill/>
          <a:ln>
            <a:noFill/>
          </a:ln>
        </p:spPr>
      </p:pic>
      <p:sp>
        <p:nvSpPr>
          <p:cNvPr id="402" name="Google Shape;402;p53"/>
          <p:cNvSpPr txBox="1"/>
          <p:nvPr/>
        </p:nvSpPr>
        <p:spPr>
          <a:xfrm>
            <a:off x="5382650" y="0"/>
            <a:ext cx="20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2</a:t>
            </a:r>
            <a:endParaRPr sz="800">
              <a:latin typeface="Source Code Pro"/>
              <a:ea typeface="Source Code Pro"/>
              <a:cs typeface="Source Code Pro"/>
              <a:sym typeface="Source Code Pro"/>
            </a:endParaRPr>
          </a:p>
        </p:txBody>
      </p:sp>
      <p:pic>
        <p:nvPicPr>
          <p:cNvPr id="403" name="Google Shape;403;p53"/>
          <p:cNvPicPr preferRelativeResize="0"/>
          <p:nvPr/>
        </p:nvPicPr>
        <p:blipFill>
          <a:blip r:embed="rId7">
            <a:alphaModFix/>
          </a:blip>
          <a:stretch>
            <a:fillRect/>
          </a:stretch>
        </p:blipFill>
        <p:spPr>
          <a:xfrm rot="10800000">
            <a:off x="4200526" y="688425"/>
            <a:ext cx="655975" cy="188375"/>
          </a:xfrm>
          <a:prstGeom prst="rect">
            <a:avLst/>
          </a:prstGeom>
          <a:noFill/>
          <a:ln>
            <a:noFill/>
          </a:ln>
        </p:spPr>
      </p:pic>
      <p:cxnSp>
        <p:nvCxnSpPr>
          <p:cNvPr id="404" name="Google Shape;404;p53"/>
          <p:cNvCxnSpPr/>
          <p:nvPr/>
        </p:nvCxnSpPr>
        <p:spPr>
          <a:xfrm>
            <a:off x="3648075" y="1085850"/>
            <a:ext cx="9600" cy="790500"/>
          </a:xfrm>
          <a:prstGeom prst="straightConnector1">
            <a:avLst/>
          </a:prstGeom>
          <a:noFill/>
          <a:ln cap="flat" cmpd="sng" w="9525">
            <a:solidFill>
              <a:schemeClr val="dk2"/>
            </a:solidFill>
            <a:prstDash val="dash"/>
            <a:round/>
            <a:headEnd len="med" w="med" type="none"/>
            <a:tailEnd len="med" w="med" type="none"/>
          </a:ln>
        </p:spPr>
      </p:cxnSp>
      <p:sp>
        <p:nvSpPr>
          <p:cNvPr id="405" name="Google Shape;405;p53"/>
          <p:cNvSpPr txBox="1"/>
          <p:nvPr/>
        </p:nvSpPr>
        <p:spPr>
          <a:xfrm>
            <a:off x="3533775" y="3790950"/>
            <a:ext cx="4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2</a:t>
            </a:r>
            <a:endParaRPr sz="900">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54"/>
          <p:cNvPicPr preferRelativeResize="0"/>
          <p:nvPr/>
        </p:nvPicPr>
        <p:blipFill>
          <a:blip r:embed="rId3">
            <a:alphaModFix/>
          </a:blip>
          <a:stretch>
            <a:fillRect/>
          </a:stretch>
        </p:blipFill>
        <p:spPr>
          <a:xfrm>
            <a:off x="1457325" y="180975"/>
            <a:ext cx="5810251" cy="4133850"/>
          </a:xfrm>
          <a:prstGeom prst="rect">
            <a:avLst/>
          </a:prstGeom>
          <a:noFill/>
          <a:ln>
            <a:noFill/>
          </a:ln>
        </p:spPr>
      </p:pic>
      <p:pic>
        <p:nvPicPr>
          <p:cNvPr id="411" name="Google Shape;411;p54"/>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412" name="Google Shape;412;p54"/>
          <p:cNvPicPr preferRelativeResize="0"/>
          <p:nvPr/>
        </p:nvPicPr>
        <p:blipFill>
          <a:blip r:embed="rId5">
            <a:alphaModFix/>
          </a:blip>
          <a:stretch>
            <a:fillRect/>
          </a:stretch>
        </p:blipFill>
        <p:spPr>
          <a:xfrm>
            <a:off x="2775275" y="4486522"/>
            <a:ext cx="3593450" cy="569700"/>
          </a:xfrm>
          <a:prstGeom prst="rect">
            <a:avLst/>
          </a:prstGeom>
          <a:noFill/>
          <a:ln>
            <a:noFill/>
          </a:ln>
        </p:spPr>
      </p:pic>
      <p:cxnSp>
        <p:nvCxnSpPr>
          <p:cNvPr id="413" name="Google Shape;413;p54"/>
          <p:cNvCxnSpPr/>
          <p:nvPr/>
        </p:nvCxnSpPr>
        <p:spPr>
          <a:xfrm flipH="1" rot="10800000">
            <a:off x="2238375" y="66750"/>
            <a:ext cx="2867100" cy="1895400"/>
          </a:xfrm>
          <a:prstGeom prst="straightConnector1">
            <a:avLst/>
          </a:prstGeom>
          <a:noFill/>
          <a:ln cap="flat" cmpd="sng" w="9525">
            <a:solidFill>
              <a:schemeClr val="dk2"/>
            </a:solidFill>
            <a:prstDash val="solid"/>
            <a:round/>
            <a:headEnd len="med" w="med" type="none"/>
            <a:tailEnd len="med" w="med" type="none"/>
          </a:ln>
        </p:spPr>
      </p:cxnSp>
      <p:pic>
        <p:nvPicPr>
          <p:cNvPr id="414" name="Google Shape;414;p54"/>
          <p:cNvPicPr preferRelativeResize="0"/>
          <p:nvPr/>
        </p:nvPicPr>
        <p:blipFill>
          <a:blip r:embed="rId6">
            <a:alphaModFix/>
          </a:blip>
          <a:stretch>
            <a:fillRect/>
          </a:stretch>
        </p:blipFill>
        <p:spPr>
          <a:xfrm>
            <a:off x="5105475" y="12"/>
            <a:ext cx="414000" cy="168188"/>
          </a:xfrm>
          <a:prstGeom prst="rect">
            <a:avLst/>
          </a:prstGeom>
          <a:noFill/>
          <a:ln>
            <a:noFill/>
          </a:ln>
        </p:spPr>
      </p:pic>
      <p:sp>
        <p:nvSpPr>
          <p:cNvPr id="415" name="Google Shape;415;p54"/>
          <p:cNvSpPr txBox="1"/>
          <p:nvPr/>
        </p:nvSpPr>
        <p:spPr>
          <a:xfrm>
            <a:off x="5382650" y="0"/>
            <a:ext cx="20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2</a:t>
            </a:r>
            <a:endParaRPr sz="800">
              <a:latin typeface="Source Code Pro"/>
              <a:ea typeface="Source Code Pro"/>
              <a:cs typeface="Source Code Pro"/>
              <a:sym typeface="Source Code Pro"/>
            </a:endParaRPr>
          </a:p>
        </p:txBody>
      </p:sp>
      <p:pic>
        <p:nvPicPr>
          <p:cNvPr id="416" name="Google Shape;416;p54"/>
          <p:cNvPicPr preferRelativeResize="0"/>
          <p:nvPr/>
        </p:nvPicPr>
        <p:blipFill>
          <a:blip r:embed="rId7">
            <a:alphaModFix/>
          </a:blip>
          <a:stretch>
            <a:fillRect/>
          </a:stretch>
        </p:blipFill>
        <p:spPr>
          <a:xfrm rot="10800000">
            <a:off x="4200526" y="688425"/>
            <a:ext cx="655975" cy="188375"/>
          </a:xfrm>
          <a:prstGeom prst="rect">
            <a:avLst/>
          </a:prstGeom>
          <a:noFill/>
          <a:ln>
            <a:noFill/>
          </a:ln>
        </p:spPr>
      </p:pic>
      <p:cxnSp>
        <p:nvCxnSpPr>
          <p:cNvPr id="417" name="Google Shape;417;p54"/>
          <p:cNvCxnSpPr/>
          <p:nvPr/>
        </p:nvCxnSpPr>
        <p:spPr>
          <a:xfrm>
            <a:off x="3648075" y="1085850"/>
            <a:ext cx="9600" cy="790500"/>
          </a:xfrm>
          <a:prstGeom prst="straightConnector1">
            <a:avLst/>
          </a:prstGeom>
          <a:noFill/>
          <a:ln cap="flat" cmpd="sng" w="9525">
            <a:solidFill>
              <a:schemeClr val="dk2"/>
            </a:solidFill>
            <a:prstDash val="dash"/>
            <a:round/>
            <a:headEnd len="med" w="med" type="none"/>
            <a:tailEnd len="med" w="med" type="none"/>
          </a:ln>
        </p:spPr>
      </p:cxnSp>
      <p:sp>
        <p:nvSpPr>
          <p:cNvPr id="418" name="Google Shape;418;p54"/>
          <p:cNvSpPr txBox="1"/>
          <p:nvPr/>
        </p:nvSpPr>
        <p:spPr>
          <a:xfrm>
            <a:off x="3533775" y="3790950"/>
            <a:ext cx="4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2</a:t>
            </a:r>
            <a:endParaRPr sz="900">
              <a:latin typeface="Source Code Pro"/>
              <a:ea typeface="Source Code Pro"/>
              <a:cs typeface="Source Code Pro"/>
              <a:sym typeface="Source Code Pro"/>
            </a:endParaRPr>
          </a:p>
        </p:txBody>
      </p:sp>
      <p:cxnSp>
        <p:nvCxnSpPr>
          <p:cNvPr id="419" name="Google Shape;419;p54"/>
          <p:cNvCxnSpPr/>
          <p:nvPr/>
        </p:nvCxnSpPr>
        <p:spPr>
          <a:xfrm flipH="1">
            <a:off x="3638700" y="552450"/>
            <a:ext cx="18900" cy="3195600"/>
          </a:xfrm>
          <a:prstGeom prst="straightConnector1">
            <a:avLst/>
          </a:prstGeom>
          <a:noFill/>
          <a:ln cap="flat" cmpd="sng" w="38100">
            <a:solidFill>
              <a:schemeClr val="dk2"/>
            </a:solidFill>
            <a:prstDash val="solid"/>
            <a:round/>
            <a:headEnd len="med" w="med" type="none"/>
            <a:tailEnd len="med" w="med" type="none"/>
          </a:ln>
        </p:spPr>
      </p:cxnSp>
      <p:pic>
        <p:nvPicPr>
          <p:cNvPr id="420" name="Google Shape;420;p54"/>
          <p:cNvPicPr preferRelativeResize="0"/>
          <p:nvPr/>
        </p:nvPicPr>
        <p:blipFill>
          <a:blip r:embed="rId8">
            <a:alphaModFix/>
          </a:blip>
          <a:stretch>
            <a:fillRect/>
          </a:stretch>
        </p:blipFill>
        <p:spPr>
          <a:xfrm>
            <a:off x="3376688" y="307800"/>
            <a:ext cx="542925" cy="24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55"/>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426" name="Google Shape;426;p55"/>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427" name="Google Shape;427;p55"/>
          <p:cNvPicPr preferRelativeResize="0"/>
          <p:nvPr/>
        </p:nvPicPr>
        <p:blipFill>
          <a:blip r:embed="rId5">
            <a:alphaModFix/>
          </a:blip>
          <a:stretch>
            <a:fillRect/>
          </a:stretch>
        </p:blipFill>
        <p:spPr>
          <a:xfrm>
            <a:off x="742950" y="171450"/>
            <a:ext cx="6562725" cy="4049125"/>
          </a:xfrm>
          <a:prstGeom prst="rect">
            <a:avLst/>
          </a:prstGeom>
          <a:noFill/>
          <a:ln>
            <a:noFill/>
          </a:ln>
        </p:spPr>
      </p:pic>
      <p:sp>
        <p:nvSpPr>
          <p:cNvPr id="428" name="Google Shape;428;p55"/>
          <p:cNvSpPr txBox="1"/>
          <p:nvPr/>
        </p:nvSpPr>
        <p:spPr>
          <a:xfrm>
            <a:off x="6705600" y="476250"/>
            <a:ext cx="2121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Long-Run Macroeconomic Equilibrium</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38"/>
          <p:cNvSpPr txBox="1"/>
          <p:nvPr>
            <p:ph type="ctrTitle"/>
          </p:nvPr>
        </p:nvSpPr>
        <p:spPr>
          <a:xfrm>
            <a:off x="430800" y="151725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t>AP Econ Unit 3: National Income and Price Determination</a:t>
            </a:r>
            <a:endParaRPr sz="4100"/>
          </a:p>
          <a:p>
            <a:pPr indent="0" lvl="0" marL="0" rtl="0" algn="ctr">
              <a:spcBef>
                <a:spcPts val="0"/>
              </a:spcBef>
              <a:spcAft>
                <a:spcPts val="0"/>
              </a:spcAft>
              <a:buNone/>
            </a:pPr>
            <a:r>
              <a:rPr i="1" lang="en" sz="4100"/>
              <a:t>Equilibrium and Changes in the Aggregate Demand-Aggregate Supply Model</a:t>
            </a:r>
            <a:endParaRPr i="1" sz="4100"/>
          </a:p>
          <a:p>
            <a:pPr indent="0" lvl="0" marL="0" rtl="0" algn="ctr">
              <a:spcBef>
                <a:spcPts val="0"/>
              </a:spcBef>
              <a:spcAft>
                <a:spcPts val="0"/>
              </a:spcAft>
              <a:buNone/>
            </a:pPr>
            <a:r>
              <a:t/>
            </a:r>
            <a:endParaRPr i="1" sz="3100"/>
          </a:p>
          <a:p>
            <a:pPr indent="0" lvl="0" marL="0" rtl="0" algn="ctr">
              <a:spcBef>
                <a:spcPts val="0"/>
              </a:spcBef>
              <a:spcAft>
                <a:spcPts val="0"/>
              </a:spcAft>
              <a:buNone/>
            </a:pPr>
            <a:r>
              <a:rPr lang="en" sz="2300">
                <a:solidFill>
                  <a:schemeClr val="lt2"/>
                </a:solidFill>
              </a:rPr>
              <a:t>Curriculum Written By</a:t>
            </a:r>
            <a:r>
              <a:rPr lang="en" sz="2300"/>
              <a:t>: </a:t>
            </a:r>
            <a:r>
              <a:rPr lang="en" sz="2300" u="sng">
                <a:solidFill>
                  <a:schemeClr val="hlink"/>
                </a:solidFill>
                <a:hlinkClick r:id="rId3"/>
              </a:rPr>
              <a:t>Steven Cullison</a:t>
            </a:r>
            <a:endParaRPr sz="2300"/>
          </a:p>
        </p:txBody>
      </p:sp>
      <p:sp>
        <p:nvSpPr>
          <p:cNvPr id="196" name="Google Shape;196;p38"/>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Live Webinar: January 31, 2022</a:t>
            </a:r>
            <a:endParaRPr/>
          </a:p>
        </p:txBody>
      </p:sp>
      <p:pic>
        <p:nvPicPr>
          <p:cNvPr id="197" name="Google Shape;197;p38"/>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198" name="Google Shape;198;p38"/>
          <p:cNvPicPr preferRelativeResize="0"/>
          <p:nvPr/>
        </p:nvPicPr>
        <p:blipFill>
          <a:blip r:embed="rId5">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56"/>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434" name="Google Shape;434;p56"/>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435" name="Google Shape;435;p56"/>
          <p:cNvPicPr preferRelativeResize="0"/>
          <p:nvPr/>
        </p:nvPicPr>
        <p:blipFill>
          <a:blip r:embed="rId5">
            <a:alphaModFix/>
          </a:blip>
          <a:stretch>
            <a:fillRect/>
          </a:stretch>
        </p:blipFill>
        <p:spPr>
          <a:xfrm>
            <a:off x="742950" y="171450"/>
            <a:ext cx="6562725" cy="4049125"/>
          </a:xfrm>
          <a:prstGeom prst="rect">
            <a:avLst/>
          </a:prstGeom>
          <a:noFill/>
          <a:ln>
            <a:noFill/>
          </a:ln>
        </p:spPr>
      </p:pic>
      <p:cxnSp>
        <p:nvCxnSpPr>
          <p:cNvPr id="436" name="Google Shape;436;p56"/>
          <p:cNvCxnSpPr/>
          <p:nvPr/>
        </p:nvCxnSpPr>
        <p:spPr>
          <a:xfrm>
            <a:off x="1857375" y="1428750"/>
            <a:ext cx="3000300" cy="1933500"/>
          </a:xfrm>
          <a:prstGeom prst="straightConnector1">
            <a:avLst/>
          </a:prstGeom>
          <a:noFill/>
          <a:ln cap="flat" cmpd="sng" w="9525">
            <a:solidFill>
              <a:schemeClr val="dk2"/>
            </a:solidFill>
            <a:prstDash val="solid"/>
            <a:round/>
            <a:headEnd len="med" w="med" type="none"/>
            <a:tailEnd len="med" w="med" type="none"/>
          </a:ln>
        </p:spPr>
      </p:cxnSp>
      <p:pic>
        <p:nvPicPr>
          <p:cNvPr id="437" name="Google Shape;437;p56"/>
          <p:cNvPicPr preferRelativeResize="0"/>
          <p:nvPr/>
        </p:nvPicPr>
        <p:blipFill>
          <a:blip r:embed="rId6">
            <a:alphaModFix/>
          </a:blip>
          <a:stretch>
            <a:fillRect/>
          </a:stretch>
        </p:blipFill>
        <p:spPr>
          <a:xfrm>
            <a:off x="4933950" y="3232275"/>
            <a:ext cx="295275" cy="200025"/>
          </a:xfrm>
          <a:prstGeom prst="rect">
            <a:avLst/>
          </a:prstGeom>
          <a:noFill/>
          <a:ln>
            <a:noFill/>
          </a:ln>
        </p:spPr>
      </p:pic>
      <p:pic>
        <p:nvPicPr>
          <p:cNvPr id="438" name="Google Shape;438;p56"/>
          <p:cNvPicPr preferRelativeResize="0"/>
          <p:nvPr/>
        </p:nvPicPr>
        <p:blipFill>
          <a:blip r:embed="rId7">
            <a:alphaModFix/>
          </a:blip>
          <a:stretch>
            <a:fillRect/>
          </a:stretch>
        </p:blipFill>
        <p:spPr>
          <a:xfrm rot="10800000">
            <a:off x="4144550" y="2669625"/>
            <a:ext cx="713134" cy="188375"/>
          </a:xfrm>
          <a:prstGeom prst="rect">
            <a:avLst/>
          </a:prstGeom>
          <a:noFill/>
          <a:ln>
            <a:noFill/>
          </a:ln>
        </p:spPr>
      </p:pic>
      <p:sp>
        <p:nvSpPr>
          <p:cNvPr id="439" name="Google Shape;439;p56"/>
          <p:cNvSpPr txBox="1"/>
          <p:nvPr/>
        </p:nvSpPr>
        <p:spPr>
          <a:xfrm>
            <a:off x="3052725" y="3362250"/>
            <a:ext cx="4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cxnSp>
        <p:nvCxnSpPr>
          <p:cNvPr id="440" name="Google Shape;440;p56"/>
          <p:cNvCxnSpPr/>
          <p:nvPr/>
        </p:nvCxnSpPr>
        <p:spPr>
          <a:xfrm>
            <a:off x="3248025" y="2343150"/>
            <a:ext cx="0" cy="1066800"/>
          </a:xfrm>
          <a:prstGeom prst="straightConnector1">
            <a:avLst/>
          </a:prstGeom>
          <a:noFill/>
          <a:ln cap="flat" cmpd="sng" w="19050">
            <a:solidFill>
              <a:schemeClr val="dk2"/>
            </a:solidFill>
            <a:prstDash val="dash"/>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57"/>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446" name="Google Shape;446;p57"/>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447" name="Google Shape;447;p57"/>
          <p:cNvPicPr preferRelativeResize="0"/>
          <p:nvPr/>
        </p:nvPicPr>
        <p:blipFill>
          <a:blip r:embed="rId5">
            <a:alphaModFix/>
          </a:blip>
          <a:stretch>
            <a:fillRect/>
          </a:stretch>
        </p:blipFill>
        <p:spPr>
          <a:xfrm>
            <a:off x="742950" y="171450"/>
            <a:ext cx="6562725" cy="4049125"/>
          </a:xfrm>
          <a:prstGeom prst="rect">
            <a:avLst/>
          </a:prstGeom>
          <a:noFill/>
          <a:ln>
            <a:noFill/>
          </a:ln>
        </p:spPr>
      </p:pic>
      <p:cxnSp>
        <p:nvCxnSpPr>
          <p:cNvPr id="448" name="Google Shape;448;p57"/>
          <p:cNvCxnSpPr/>
          <p:nvPr/>
        </p:nvCxnSpPr>
        <p:spPr>
          <a:xfrm>
            <a:off x="1857375" y="1428750"/>
            <a:ext cx="3000300" cy="1933500"/>
          </a:xfrm>
          <a:prstGeom prst="straightConnector1">
            <a:avLst/>
          </a:prstGeom>
          <a:noFill/>
          <a:ln cap="flat" cmpd="sng" w="9525">
            <a:solidFill>
              <a:schemeClr val="dk2"/>
            </a:solidFill>
            <a:prstDash val="solid"/>
            <a:round/>
            <a:headEnd len="med" w="med" type="none"/>
            <a:tailEnd len="med" w="med" type="none"/>
          </a:ln>
        </p:spPr>
      </p:cxnSp>
      <p:pic>
        <p:nvPicPr>
          <p:cNvPr id="449" name="Google Shape;449;p57"/>
          <p:cNvPicPr preferRelativeResize="0"/>
          <p:nvPr/>
        </p:nvPicPr>
        <p:blipFill>
          <a:blip r:embed="rId6">
            <a:alphaModFix/>
          </a:blip>
          <a:stretch>
            <a:fillRect/>
          </a:stretch>
        </p:blipFill>
        <p:spPr>
          <a:xfrm>
            <a:off x="4933950" y="3232275"/>
            <a:ext cx="295275" cy="200025"/>
          </a:xfrm>
          <a:prstGeom prst="rect">
            <a:avLst/>
          </a:prstGeom>
          <a:noFill/>
          <a:ln>
            <a:noFill/>
          </a:ln>
        </p:spPr>
      </p:pic>
      <p:pic>
        <p:nvPicPr>
          <p:cNvPr id="450" name="Google Shape;450;p57"/>
          <p:cNvPicPr preferRelativeResize="0"/>
          <p:nvPr/>
        </p:nvPicPr>
        <p:blipFill>
          <a:blip r:embed="rId7">
            <a:alphaModFix/>
          </a:blip>
          <a:stretch>
            <a:fillRect/>
          </a:stretch>
        </p:blipFill>
        <p:spPr>
          <a:xfrm rot="10800000">
            <a:off x="4144550" y="2669625"/>
            <a:ext cx="713134" cy="188375"/>
          </a:xfrm>
          <a:prstGeom prst="rect">
            <a:avLst/>
          </a:prstGeom>
          <a:noFill/>
          <a:ln>
            <a:noFill/>
          </a:ln>
        </p:spPr>
      </p:pic>
      <p:sp>
        <p:nvSpPr>
          <p:cNvPr id="451" name="Google Shape;451;p57"/>
          <p:cNvSpPr txBox="1"/>
          <p:nvPr/>
        </p:nvSpPr>
        <p:spPr>
          <a:xfrm>
            <a:off x="3052725" y="3362250"/>
            <a:ext cx="4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cxnSp>
        <p:nvCxnSpPr>
          <p:cNvPr id="452" name="Google Shape;452;p57"/>
          <p:cNvCxnSpPr/>
          <p:nvPr/>
        </p:nvCxnSpPr>
        <p:spPr>
          <a:xfrm>
            <a:off x="3248025" y="2343150"/>
            <a:ext cx="0" cy="1066800"/>
          </a:xfrm>
          <a:prstGeom prst="straightConnector1">
            <a:avLst/>
          </a:prstGeom>
          <a:noFill/>
          <a:ln cap="flat" cmpd="sng" w="19050">
            <a:solidFill>
              <a:schemeClr val="dk2"/>
            </a:solidFill>
            <a:prstDash val="dash"/>
            <a:round/>
            <a:headEnd len="med" w="med" type="none"/>
            <a:tailEnd len="med" w="med" type="none"/>
          </a:ln>
        </p:spPr>
      </p:cxnSp>
      <p:cxnSp>
        <p:nvCxnSpPr>
          <p:cNvPr id="453" name="Google Shape;453;p57"/>
          <p:cNvCxnSpPr/>
          <p:nvPr/>
        </p:nvCxnSpPr>
        <p:spPr>
          <a:xfrm flipH="1" rot="10800000">
            <a:off x="3295650" y="1771800"/>
            <a:ext cx="3486300" cy="1571400"/>
          </a:xfrm>
          <a:prstGeom prst="straightConnector1">
            <a:avLst/>
          </a:prstGeom>
          <a:noFill/>
          <a:ln cap="flat" cmpd="sng" w="9525">
            <a:solidFill>
              <a:schemeClr val="dk2"/>
            </a:solidFill>
            <a:prstDash val="solid"/>
            <a:round/>
            <a:headEnd len="med" w="med" type="none"/>
            <a:tailEnd len="med" w="med" type="none"/>
          </a:ln>
        </p:spPr>
      </p:cxnSp>
      <p:pic>
        <p:nvPicPr>
          <p:cNvPr id="454" name="Google Shape;454;p57"/>
          <p:cNvPicPr preferRelativeResize="0"/>
          <p:nvPr/>
        </p:nvPicPr>
        <p:blipFill>
          <a:blip r:embed="rId8">
            <a:alphaModFix/>
          </a:blip>
          <a:stretch>
            <a:fillRect/>
          </a:stretch>
        </p:blipFill>
        <p:spPr>
          <a:xfrm>
            <a:off x="6696150" y="1603612"/>
            <a:ext cx="414000" cy="168188"/>
          </a:xfrm>
          <a:prstGeom prst="rect">
            <a:avLst/>
          </a:prstGeom>
          <a:noFill/>
          <a:ln>
            <a:noFill/>
          </a:ln>
        </p:spPr>
      </p:pic>
      <p:sp>
        <p:nvSpPr>
          <p:cNvPr id="455" name="Google Shape;455;p57"/>
          <p:cNvSpPr txBox="1"/>
          <p:nvPr/>
        </p:nvSpPr>
        <p:spPr>
          <a:xfrm>
            <a:off x="6972650" y="1603600"/>
            <a:ext cx="20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2</a:t>
            </a:r>
            <a:endParaRPr sz="800">
              <a:latin typeface="Source Code Pro"/>
              <a:ea typeface="Source Code Pro"/>
              <a:cs typeface="Source Code Pro"/>
              <a:sym typeface="Source Code Pro"/>
            </a:endParaRPr>
          </a:p>
        </p:txBody>
      </p:sp>
      <p:pic>
        <p:nvPicPr>
          <p:cNvPr id="456" name="Google Shape;456;p57"/>
          <p:cNvPicPr preferRelativeResize="0"/>
          <p:nvPr/>
        </p:nvPicPr>
        <p:blipFill>
          <a:blip r:embed="rId7">
            <a:alphaModFix/>
          </a:blip>
          <a:stretch>
            <a:fillRect/>
          </a:stretch>
        </p:blipFill>
        <p:spPr>
          <a:xfrm>
            <a:off x="5282513" y="1771788"/>
            <a:ext cx="713134" cy="188375"/>
          </a:xfrm>
          <a:prstGeom prst="rect">
            <a:avLst/>
          </a:prstGeom>
          <a:noFill/>
          <a:ln>
            <a:noFill/>
          </a:ln>
        </p:spPr>
      </p:pic>
      <p:sp>
        <p:nvSpPr>
          <p:cNvPr id="457" name="Google Shape;457;p57"/>
          <p:cNvSpPr txBox="1"/>
          <p:nvPr/>
        </p:nvSpPr>
        <p:spPr>
          <a:xfrm>
            <a:off x="4000500" y="340995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a:t>
            </a: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2</a:t>
            </a:r>
            <a:endParaRPr sz="900">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58"/>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463" name="Google Shape;463;p58"/>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464" name="Google Shape;464;p58"/>
          <p:cNvPicPr preferRelativeResize="0"/>
          <p:nvPr/>
        </p:nvPicPr>
        <p:blipFill>
          <a:blip r:embed="rId5">
            <a:alphaModFix/>
          </a:blip>
          <a:stretch>
            <a:fillRect/>
          </a:stretch>
        </p:blipFill>
        <p:spPr>
          <a:xfrm>
            <a:off x="742950" y="171450"/>
            <a:ext cx="6562725" cy="4049125"/>
          </a:xfrm>
          <a:prstGeom prst="rect">
            <a:avLst/>
          </a:prstGeom>
          <a:noFill/>
          <a:ln>
            <a:noFill/>
          </a:ln>
        </p:spPr>
      </p:pic>
      <p:cxnSp>
        <p:nvCxnSpPr>
          <p:cNvPr id="465" name="Google Shape;465;p58"/>
          <p:cNvCxnSpPr/>
          <p:nvPr/>
        </p:nvCxnSpPr>
        <p:spPr>
          <a:xfrm>
            <a:off x="1857375" y="1428750"/>
            <a:ext cx="3000300" cy="1933500"/>
          </a:xfrm>
          <a:prstGeom prst="straightConnector1">
            <a:avLst/>
          </a:prstGeom>
          <a:noFill/>
          <a:ln cap="flat" cmpd="sng" w="9525">
            <a:solidFill>
              <a:schemeClr val="dk2"/>
            </a:solidFill>
            <a:prstDash val="solid"/>
            <a:round/>
            <a:headEnd len="med" w="med" type="none"/>
            <a:tailEnd len="med" w="med" type="none"/>
          </a:ln>
        </p:spPr>
      </p:cxnSp>
      <p:pic>
        <p:nvPicPr>
          <p:cNvPr id="466" name="Google Shape;466;p58"/>
          <p:cNvPicPr preferRelativeResize="0"/>
          <p:nvPr/>
        </p:nvPicPr>
        <p:blipFill>
          <a:blip r:embed="rId6">
            <a:alphaModFix/>
          </a:blip>
          <a:stretch>
            <a:fillRect/>
          </a:stretch>
        </p:blipFill>
        <p:spPr>
          <a:xfrm>
            <a:off x="4933950" y="3232275"/>
            <a:ext cx="295275" cy="200025"/>
          </a:xfrm>
          <a:prstGeom prst="rect">
            <a:avLst/>
          </a:prstGeom>
          <a:noFill/>
          <a:ln>
            <a:noFill/>
          </a:ln>
        </p:spPr>
      </p:pic>
      <p:pic>
        <p:nvPicPr>
          <p:cNvPr id="467" name="Google Shape;467;p58"/>
          <p:cNvPicPr preferRelativeResize="0"/>
          <p:nvPr/>
        </p:nvPicPr>
        <p:blipFill>
          <a:blip r:embed="rId7">
            <a:alphaModFix/>
          </a:blip>
          <a:stretch>
            <a:fillRect/>
          </a:stretch>
        </p:blipFill>
        <p:spPr>
          <a:xfrm rot="10800000">
            <a:off x="4144550" y="2669625"/>
            <a:ext cx="713134" cy="188375"/>
          </a:xfrm>
          <a:prstGeom prst="rect">
            <a:avLst/>
          </a:prstGeom>
          <a:noFill/>
          <a:ln>
            <a:noFill/>
          </a:ln>
        </p:spPr>
      </p:pic>
      <p:sp>
        <p:nvSpPr>
          <p:cNvPr id="468" name="Google Shape;468;p58"/>
          <p:cNvSpPr txBox="1"/>
          <p:nvPr/>
        </p:nvSpPr>
        <p:spPr>
          <a:xfrm>
            <a:off x="3052725" y="3362250"/>
            <a:ext cx="4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cxnSp>
        <p:nvCxnSpPr>
          <p:cNvPr id="469" name="Google Shape;469;p58"/>
          <p:cNvCxnSpPr/>
          <p:nvPr/>
        </p:nvCxnSpPr>
        <p:spPr>
          <a:xfrm>
            <a:off x="3248025" y="2343150"/>
            <a:ext cx="0" cy="1066800"/>
          </a:xfrm>
          <a:prstGeom prst="straightConnector1">
            <a:avLst/>
          </a:prstGeom>
          <a:noFill/>
          <a:ln cap="flat" cmpd="sng" w="19050">
            <a:solidFill>
              <a:schemeClr val="dk2"/>
            </a:solidFill>
            <a:prstDash val="dash"/>
            <a:round/>
            <a:headEnd len="med" w="med" type="none"/>
            <a:tailEnd len="med" w="med" type="none"/>
          </a:ln>
        </p:spPr>
      </p:cxnSp>
      <p:cxnSp>
        <p:nvCxnSpPr>
          <p:cNvPr id="470" name="Google Shape;470;p58"/>
          <p:cNvCxnSpPr/>
          <p:nvPr/>
        </p:nvCxnSpPr>
        <p:spPr>
          <a:xfrm flipH="1" rot="10800000">
            <a:off x="3295650" y="1771800"/>
            <a:ext cx="3486300" cy="1571400"/>
          </a:xfrm>
          <a:prstGeom prst="straightConnector1">
            <a:avLst/>
          </a:prstGeom>
          <a:noFill/>
          <a:ln cap="flat" cmpd="sng" w="9525">
            <a:solidFill>
              <a:schemeClr val="dk2"/>
            </a:solidFill>
            <a:prstDash val="solid"/>
            <a:round/>
            <a:headEnd len="med" w="med" type="none"/>
            <a:tailEnd len="med" w="med" type="none"/>
          </a:ln>
        </p:spPr>
      </p:cxnSp>
      <p:pic>
        <p:nvPicPr>
          <p:cNvPr id="471" name="Google Shape;471;p58"/>
          <p:cNvPicPr preferRelativeResize="0"/>
          <p:nvPr/>
        </p:nvPicPr>
        <p:blipFill>
          <a:blip r:embed="rId8">
            <a:alphaModFix/>
          </a:blip>
          <a:stretch>
            <a:fillRect/>
          </a:stretch>
        </p:blipFill>
        <p:spPr>
          <a:xfrm>
            <a:off x="6696150" y="1603612"/>
            <a:ext cx="414000" cy="168188"/>
          </a:xfrm>
          <a:prstGeom prst="rect">
            <a:avLst/>
          </a:prstGeom>
          <a:noFill/>
          <a:ln>
            <a:noFill/>
          </a:ln>
        </p:spPr>
      </p:pic>
      <p:sp>
        <p:nvSpPr>
          <p:cNvPr id="472" name="Google Shape;472;p58"/>
          <p:cNvSpPr txBox="1"/>
          <p:nvPr/>
        </p:nvSpPr>
        <p:spPr>
          <a:xfrm>
            <a:off x="6972650" y="1603600"/>
            <a:ext cx="20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2</a:t>
            </a:r>
            <a:endParaRPr sz="800">
              <a:latin typeface="Source Code Pro"/>
              <a:ea typeface="Source Code Pro"/>
              <a:cs typeface="Source Code Pro"/>
              <a:sym typeface="Source Code Pro"/>
            </a:endParaRPr>
          </a:p>
        </p:txBody>
      </p:sp>
      <p:pic>
        <p:nvPicPr>
          <p:cNvPr id="473" name="Google Shape;473;p58"/>
          <p:cNvPicPr preferRelativeResize="0"/>
          <p:nvPr/>
        </p:nvPicPr>
        <p:blipFill>
          <a:blip r:embed="rId7">
            <a:alphaModFix/>
          </a:blip>
          <a:stretch>
            <a:fillRect/>
          </a:stretch>
        </p:blipFill>
        <p:spPr>
          <a:xfrm>
            <a:off x="5282513" y="1771788"/>
            <a:ext cx="713134" cy="188375"/>
          </a:xfrm>
          <a:prstGeom prst="rect">
            <a:avLst/>
          </a:prstGeom>
          <a:noFill/>
          <a:ln>
            <a:noFill/>
          </a:ln>
        </p:spPr>
      </p:pic>
      <p:sp>
        <p:nvSpPr>
          <p:cNvPr id="474" name="Google Shape;474;p58"/>
          <p:cNvSpPr txBox="1"/>
          <p:nvPr/>
        </p:nvSpPr>
        <p:spPr>
          <a:xfrm>
            <a:off x="4000500" y="340995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2</a:t>
            </a:r>
            <a:endParaRPr sz="900">
              <a:latin typeface="Source Code Pro"/>
              <a:ea typeface="Source Code Pro"/>
              <a:cs typeface="Source Code Pro"/>
              <a:sym typeface="Source Code Pro"/>
            </a:endParaRPr>
          </a:p>
        </p:txBody>
      </p:sp>
      <p:sp>
        <p:nvSpPr>
          <p:cNvPr id="475" name="Google Shape;475;p58"/>
          <p:cNvSpPr txBox="1"/>
          <p:nvPr/>
        </p:nvSpPr>
        <p:spPr>
          <a:xfrm>
            <a:off x="3548025" y="415150"/>
            <a:ext cx="1019100" cy="442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FULL EMPLOYMENT</a:t>
            </a:r>
            <a:endParaRPr sz="1000">
              <a:latin typeface="Source Code Pro"/>
              <a:ea typeface="Source Code Pro"/>
              <a:cs typeface="Source Code Pro"/>
              <a:sym typeface="Source Code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59"/>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481" name="Google Shape;481;p59"/>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482" name="Google Shape;482;p59"/>
          <p:cNvPicPr preferRelativeResize="0"/>
          <p:nvPr/>
        </p:nvPicPr>
        <p:blipFill>
          <a:blip r:embed="rId5">
            <a:alphaModFix/>
          </a:blip>
          <a:stretch>
            <a:fillRect/>
          </a:stretch>
        </p:blipFill>
        <p:spPr>
          <a:xfrm>
            <a:off x="742950" y="171450"/>
            <a:ext cx="6562725" cy="4049125"/>
          </a:xfrm>
          <a:prstGeom prst="rect">
            <a:avLst/>
          </a:prstGeom>
          <a:noFill/>
          <a:ln>
            <a:noFill/>
          </a:ln>
        </p:spPr>
      </p:pic>
      <p:cxnSp>
        <p:nvCxnSpPr>
          <p:cNvPr id="483" name="Google Shape;483;p59"/>
          <p:cNvCxnSpPr>
            <a:endCxn id="484" idx="0"/>
          </p:cNvCxnSpPr>
          <p:nvPr/>
        </p:nvCxnSpPr>
        <p:spPr>
          <a:xfrm flipH="1">
            <a:off x="3341025" y="1504900"/>
            <a:ext cx="21300" cy="2014800"/>
          </a:xfrm>
          <a:prstGeom prst="straightConnector1">
            <a:avLst/>
          </a:prstGeom>
          <a:noFill/>
          <a:ln cap="flat" cmpd="sng" w="19050">
            <a:solidFill>
              <a:schemeClr val="dk2"/>
            </a:solidFill>
            <a:prstDash val="dash"/>
            <a:round/>
            <a:headEnd len="med" w="med" type="none"/>
            <a:tailEnd len="med" w="med" type="none"/>
          </a:ln>
        </p:spPr>
      </p:cxnSp>
      <p:cxnSp>
        <p:nvCxnSpPr>
          <p:cNvPr id="485" name="Google Shape;485;p59"/>
          <p:cNvCxnSpPr/>
          <p:nvPr/>
        </p:nvCxnSpPr>
        <p:spPr>
          <a:xfrm flipH="1" rot="10800000">
            <a:off x="1695450" y="647850"/>
            <a:ext cx="3486300" cy="1571400"/>
          </a:xfrm>
          <a:prstGeom prst="straightConnector1">
            <a:avLst/>
          </a:prstGeom>
          <a:noFill/>
          <a:ln cap="flat" cmpd="sng" w="9525">
            <a:solidFill>
              <a:schemeClr val="dk2"/>
            </a:solidFill>
            <a:prstDash val="solid"/>
            <a:round/>
            <a:headEnd len="med" w="med" type="none"/>
            <a:tailEnd len="med" w="med" type="none"/>
          </a:ln>
        </p:spPr>
      </p:cxnSp>
      <p:pic>
        <p:nvPicPr>
          <p:cNvPr id="486" name="Google Shape;486;p59"/>
          <p:cNvPicPr preferRelativeResize="0"/>
          <p:nvPr/>
        </p:nvPicPr>
        <p:blipFill>
          <a:blip r:embed="rId6">
            <a:alphaModFix/>
          </a:blip>
          <a:stretch>
            <a:fillRect/>
          </a:stretch>
        </p:blipFill>
        <p:spPr>
          <a:xfrm>
            <a:off x="5181750" y="482362"/>
            <a:ext cx="414000" cy="168188"/>
          </a:xfrm>
          <a:prstGeom prst="rect">
            <a:avLst/>
          </a:prstGeom>
          <a:noFill/>
          <a:ln>
            <a:noFill/>
          </a:ln>
        </p:spPr>
      </p:pic>
      <p:sp>
        <p:nvSpPr>
          <p:cNvPr id="487" name="Google Shape;487;p59"/>
          <p:cNvSpPr txBox="1"/>
          <p:nvPr/>
        </p:nvSpPr>
        <p:spPr>
          <a:xfrm>
            <a:off x="5479713" y="482350"/>
            <a:ext cx="41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1</a:t>
            </a:r>
            <a:endParaRPr sz="800">
              <a:latin typeface="Source Code Pro"/>
              <a:ea typeface="Source Code Pro"/>
              <a:cs typeface="Source Code Pro"/>
              <a:sym typeface="Source Code Pro"/>
            </a:endParaRPr>
          </a:p>
        </p:txBody>
      </p:sp>
      <p:pic>
        <p:nvPicPr>
          <p:cNvPr id="488" name="Google Shape;488;p59"/>
          <p:cNvPicPr preferRelativeResize="0"/>
          <p:nvPr/>
        </p:nvPicPr>
        <p:blipFill>
          <a:blip r:embed="rId7">
            <a:alphaModFix/>
          </a:blip>
          <a:stretch>
            <a:fillRect/>
          </a:stretch>
        </p:blipFill>
        <p:spPr>
          <a:xfrm rot="10800000">
            <a:off x="4468613" y="1133613"/>
            <a:ext cx="713134" cy="188375"/>
          </a:xfrm>
          <a:prstGeom prst="rect">
            <a:avLst/>
          </a:prstGeom>
          <a:noFill/>
          <a:ln>
            <a:noFill/>
          </a:ln>
        </p:spPr>
      </p:pic>
      <p:sp>
        <p:nvSpPr>
          <p:cNvPr id="489" name="Google Shape;489;p59"/>
          <p:cNvSpPr txBox="1"/>
          <p:nvPr/>
        </p:nvSpPr>
        <p:spPr>
          <a:xfrm>
            <a:off x="4000500" y="3409950"/>
            <a:ext cx="57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Source Code Pro"/>
              <a:ea typeface="Source Code Pro"/>
              <a:cs typeface="Source Code Pro"/>
              <a:sym typeface="Source Code Pro"/>
            </a:endParaRPr>
          </a:p>
        </p:txBody>
      </p:sp>
      <p:cxnSp>
        <p:nvCxnSpPr>
          <p:cNvPr id="490" name="Google Shape;490;p59"/>
          <p:cNvCxnSpPr/>
          <p:nvPr/>
        </p:nvCxnSpPr>
        <p:spPr>
          <a:xfrm>
            <a:off x="1600200" y="1438275"/>
            <a:ext cx="1714800" cy="38400"/>
          </a:xfrm>
          <a:prstGeom prst="straightConnector1">
            <a:avLst/>
          </a:prstGeom>
          <a:noFill/>
          <a:ln cap="flat" cmpd="sng" w="19050">
            <a:solidFill>
              <a:schemeClr val="dk2"/>
            </a:solidFill>
            <a:prstDash val="dash"/>
            <a:round/>
            <a:headEnd len="med" w="med" type="none"/>
            <a:tailEnd len="med" w="med" type="none"/>
          </a:ln>
        </p:spPr>
      </p:cxnSp>
      <p:sp>
        <p:nvSpPr>
          <p:cNvPr id="491" name="Google Shape;491;p59"/>
          <p:cNvSpPr txBox="1"/>
          <p:nvPr/>
        </p:nvSpPr>
        <p:spPr>
          <a:xfrm>
            <a:off x="1247775" y="124890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PL</a:t>
            </a:r>
            <a:r>
              <a:rPr lang="en" sz="1000"/>
              <a:t>1</a:t>
            </a:r>
            <a:endParaRPr sz="1000"/>
          </a:p>
        </p:txBody>
      </p:sp>
      <p:sp>
        <p:nvSpPr>
          <p:cNvPr id="492" name="Google Shape;492;p59"/>
          <p:cNvSpPr txBox="1"/>
          <p:nvPr/>
        </p:nvSpPr>
        <p:spPr>
          <a:xfrm>
            <a:off x="3144675" y="3386850"/>
            <a:ext cx="41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60"/>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498" name="Google Shape;498;p60"/>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499" name="Google Shape;499;p60"/>
          <p:cNvPicPr preferRelativeResize="0"/>
          <p:nvPr/>
        </p:nvPicPr>
        <p:blipFill>
          <a:blip r:embed="rId5">
            <a:alphaModFix/>
          </a:blip>
          <a:stretch>
            <a:fillRect/>
          </a:stretch>
        </p:blipFill>
        <p:spPr>
          <a:xfrm>
            <a:off x="742950" y="171450"/>
            <a:ext cx="6562725" cy="4049125"/>
          </a:xfrm>
          <a:prstGeom prst="rect">
            <a:avLst/>
          </a:prstGeom>
          <a:noFill/>
          <a:ln>
            <a:noFill/>
          </a:ln>
        </p:spPr>
      </p:pic>
      <p:cxnSp>
        <p:nvCxnSpPr>
          <p:cNvPr id="500" name="Google Shape;500;p60"/>
          <p:cNvCxnSpPr>
            <a:endCxn id="501" idx="0"/>
          </p:cNvCxnSpPr>
          <p:nvPr/>
        </p:nvCxnSpPr>
        <p:spPr>
          <a:xfrm flipH="1">
            <a:off x="3341025" y="1504900"/>
            <a:ext cx="21300" cy="2014800"/>
          </a:xfrm>
          <a:prstGeom prst="straightConnector1">
            <a:avLst/>
          </a:prstGeom>
          <a:noFill/>
          <a:ln cap="flat" cmpd="sng" w="19050">
            <a:solidFill>
              <a:schemeClr val="dk2"/>
            </a:solidFill>
            <a:prstDash val="dash"/>
            <a:round/>
            <a:headEnd len="med" w="med" type="none"/>
            <a:tailEnd len="med" w="med" type="none"/>
          </a:ln>
        </p:spPr>
      </p:cxnSp>
      <p:cxnSp>
        <p:nvCxnSpPr>
          <p:cNvPr id="502" name="Google Shape;502;p60"/>
          <p:cNvCxnSpPr/>
          <p:nvPr/>
        </p:nvCxnSpPr>
        <p:spPr>
          <a:xfrm flipH="1" rot="10800000">
            <a:off x="1695450" y="647850"/>
            <a:ext cx="3486300" cy="1571400"/>
          </a:xfrm>
          <a:prstGeom prst="straightConnector1">
            <a:avLst/>
          </a:prstGeom>
          <a:noFill/>
          <a:ln cap="flat" cmpd="sng" w="9525">
            <a:solidFill>
              <a:schemeClr val="dk2"/>
            </a:solidFill>
            <a:prstDash val="solid"/>
            <a:round/>
            <a:headEnd len="med" w="med" type="none"/>
            <a:tailEnd len="med" w="med" type="none"/>
          </a:ln>
        </p:spPr>
      </p:cxnSp>
      <p:pic>
        <p:nvPicPr>
          <p:cNvPr id="503" name="Google Shape;503;p60"/>
          <p:cNvPicPr preferRelativeResize="0"/>
          <p:nvPr/>
        </p:nvPicPr>
        <p:blipFill>
          <a:blip r:embed="rId6">
            <a:alphaModFix/>
          </a:blip>
          <a:stretch>
            <a:fillRect/>
          </a:stretch>
        </p:blipFill>
        <p:spPr>
          <a:xfrm>
            <a:off x="5181750" y="482362"/>
            <a:ext cx="414000" cy="168188"/>
          </a:xfrm>
          <a:prstGeom prst="rect">
            <a:avLst/>
          </a:prstGeom>
          <a:noFill/>
          <a:ln>
            <a:noFill/>
          </a:ln>
        </p:spPr>
      </p:pic>
      <p:sp>
        <p:nvSpPr>
          <p:cNvPr id="504" name="Google Shape;504;p60"/>
          <p:cNvSpPr txBox="1"/>
          <p:nvPr/>
        </p:nvSpPr>
        <p:spPr>
          <a:xfrm>
            <a:off x="5479713" y="482350"/>
            <a:ext cx="41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1</a:t>
            </a:r>
            <a:endParaRPr sz="800">
              <a:latin typeface="Source Code Pro"/>
              <a:ea typeface="Source Code Pro"/>
              <a:cs typeface="Source Code Pro"/>
              <a:sym typeface="Source Code Pro"/>
            </a:endParaRPr>
          </a:p>
        </p:txBody>
      </p:sp>
      <p:pic>
        <p:nvPicPr>
          <p:cNvPr id="505" name="Google Shape;505;p60"/>
          <p:cNvPicPr preferRelativeResize="0"/>
          <p:nvPr/>
        </p:nvPicPr>
        <p:blipFill>
          <a:blip r:embed="rId7">
            <a:alphaModFix/>
          </a:blip>
          <a:stretch>
            <a:fillRect/>
          </a:stretch>
        </p:blipFill>
        <p:spPr>
          <a:xfrm rot="10800000">
            <a:off x="4468613" y="1133613"/>
            <a:ext cx="713134" cy="188375"/>
          </a:xfrm>
          <a:prstGeom prst="rect">
            <a:avLst/>
          </a:prstGeom>
          <a:noFill/>
          <a:ln>
            <a:noFill/>
          </a:ln>
        </p:spPr>
      </p:pic>
      <p:sp>
        <p:nvSpPr>
          <p:cNvPr id="506" name="Google Shape;506;p60"/>
          <p:cNvSpPr txBox="1"/>
          <p:nvPr/>
        </p:nvSpPr>
        <p:spPr>
          <a:xfrm>
            <a:off x="4000500" y="3409950"/>
            <a:ext cx="57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Source Code Pro"/>
              <a:ea typeface="Source Code Pro"/>
              <a:cs typeface="Source Code Pro"/>
              <a:sym typeface="Source Code Pro"/>
            </a:endParaRPr>
          </a:p>
        </p:txBody>
      </p:sp>
      <p:cxnSp>
        <p:nvCxnSpPr>
          <p:cNvPr id="507" name="Google Shape;507;p60"/>
          <p:cNvCxnSpPr/>
          <p:nvPr/>
        </p:nvCxnSpPr>
        <p:spPr>
          <a:xfrm>
            <a:off x="1600200" y="1438275"/>
            <a:ext cx="1714800" cy="38400"/>
          </a:xfrm>
          <a:prstGeom prst="straightConnector1">
            <a:avLst/>
          </a:prstGeom>
          <a:noFill/>
          <a:ln cap="flat" cmpd="sng" w="19050">
            <a:solidFill>
              <a:schemeClr val="dk2"/>
            </a:solidFill>
            <a:prstDash val="dash"/>
            <a:round/>
            <a:headEnd len="med" w="med" type="none"/>
            <a:tailEnd len="med" w="med" type="none"/>
          </a:ln>
        </p:spPr>
      </p:cxnSp>
      <p:sp>
        <p:nvSpPr>
          <p:cNvPr id="508" name="Google Shape;508;p60"/>
          <p:cNvSpPr txBox="1"/>
          <p:nvPr/>
        </p:nvSpPr>
        <p:spPr>
          <a:xfrm>
            <a:off x="1247775" y="124890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PL</a:t>
            </a:r>
            <a:r>
              <a:rPr lang="en" sz="1000"/>
              <a:t>1</a:t>
            </a:r>
            <a:endParaRPr sz="1000"/>
          </a:p>
        </p:txBody>
      </p:sp>
      <p:sp>
        <p:nvSpPr>
          <p:cNvPr id="509" name="Google Shape;509;p60"/>
          <p:cNvSpPr txBox="1"/>
          <p:nvPr/>
        </p:nvSpPr>
        <p:spPr>
          <a:xfrm>
            <a:off x="3144675" y="3386850"/>
            <a:ext cx="41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pic>
        <p:nvPicPr>
          <p:cNvPr id="510" name="Google Shape;510;p60"/>
          <p:cNvPicPr preferRelativeResize="0"/>
          <p:nvPr/>
        </p:nvPicPr>
        <p:blipFill>
          <a:blip r:embed="rId6">
            <a:alphaModFix/>
          </a:blip>
          <a:stretch>
            <a:fillRect/>
          </a:stretch>
        </p:blipFill>
        <p:spPr>
          <a:xfrm>
            <a:off x="6473500" y="1008725"/>
            <a:ext cx="463658" cy="188375"/>
          </a:xfrm>
          <a:prstGeom prst="rect">
            <a:avLst/>
          </a:prstGeom>
          <a:noFill/>
          <a:ln>
            <a:noFill/>
          </a:ln>
        </p:spPr>
      </p:pic>
      <p:sp>
        <p:nvSpPr>
          <p:cNvPr id="511" name="Google Shape;511;p60"/>
          <p:cNvSpPr txBox="1"/>
          <p:nvPr/>
        </p:nvSpPr>
        <p:spPr>
          <a:xfrm>
            <a:off x="6791475" y="1028900"/>
            <a:ext cx="571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2</a:t>
            </a:r>
            <a:endParaRPr sz="800">
              <a:latin typeface="Source Code Pro"/>
              <a:ea typeface="Source Code Pro"/>
              <a:cs typeface="Source Code Pro"/>
              <a:sym typeface="Source Code Pro"/>
            </a:endParaRPr>
          </a:p>
        </p:txBody>
      </p:sp>
      <p:sp>
        <p:nvSpPr>
          <p:cNvPr id="512" name="Google Shape;512;p60"/>
          <p:cNvSpPr txBox="1"/>
          <p:nvPr/>
        </p:nvSpPr>
        <p:spPr>
          <a:xfrm>
            <a:off x="6305550" y="928350"/>
            <a:ext cx="3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a:t>
            </a:r>
            <a:endParaRPr sz="1200">
              <a:latin typeface="Source Code Pro"/>
              <a:ea typeface="Source Code Pro"/>
              <a:cs typeface="Source Code Pro"/>
              <a:sym typeface="Source Code Pro"/>
            </a:endParaRPr>
          </a:p>
        </p:txBody>
      </p:sp>
      <p:pic>
        <p:nvPicPr>
          <p:cNvPr id="513" name="Google Shape;513;p60"/>
          <p:cNvPicPr preferRelativeResize="0"/>
          <p:nvPr/>
        </p:nvPicPr>
        <p:blipFill>
          <a:blip r:embed="rId7">
            <a:alphaModFix/>
          </a:blip>
          <a:stretch>
            <a:fillRect/>
          </a:stretch>
        </p:blipFill>
        <p:spPr>
          <a:xfrm>
            <a:off x="4935338" y="867688"/>
            <a:ext cx="713134" cy="188375"/>
          </a:xfrm>
          <a:prstGeom prst="rect">
            <a:avLst/>
          </a:prstGeom>
          <a:noFill/>
          <a:ln>
            <a:noFill/>
          </a:ln>
        </p:spPr>
      </p:pic>
      <p:sp>
        <p:nvSpPr>
          <p:cNvPr id="514" name="Google Shape;514;p60"/>
          <p:cNvSpPr txBox="1"/>
          <p:nvPr/>
        </p:nvSpPr>
        <p:spPr>
          <a:xfrm>
            <a:off x="4000500" y="340995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2</a:t>
            </a:r>
            <a:endParaRPr sz="900">
              <a:latin typeface="Source Code Pro"/>
              <a:ea typeface="Source Code Pro"/>
              <a:cs typeface="Source Code Pro"/>
              <a:sym typeface="Source Code Pro"/>
            </a:endParaRPr>
          </a:p>
        </p:txBody>
      </p:sp>
      <p:sp>
        <p:nvSpPr>
          <p:cNvPr id="515" name="Google Shape;515;p60"/>
          <p:cNvSpPr txBox="1"/>
          <p:nvPr/>
        </p:nvSpPr>
        <p:spPr>
          <a:xfrm>
            <a:off x="1247775" y="1865250"/>
            <a:ext cx="571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PL</a:t>
            </a:r>
            <a:r>
              <a:rPr lang="en" sz="900"/>
              <a:t>2</a:t>
            </a:r>
            <a:endParaRPr sz="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61"/>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21" name="Google Shape;521;p61"/>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522" name="Google Shape;522;p61"/>
          <p:cNvPicPr preferRelativeResize="0"/>
          <p:nvPr/>
        </p:nvPicPr>
        <p:blipFill>
          <a:blip r:embed="rId5">
            <a:alphaModFix/>
          </a:blip>
          <a:stretch>
            <a:fillRect/>
          </a:stretch>
        </p:blipFill>
        <p:spPr>
          <a:xfrm>
            <a:off x="742950" y="171450"/>
            <a:ext cx="6562725" cy="4049125"/>
          </a:xfrm>
          <a:prstGeom prst="rect">
            <a:avLst/>
          </a:prstGeom>
          <a:noFill/>
          <a:ln>
            <a:noFill/>
          </a:ln>
        </p:spPr>
      </p:pic>
      <p:cxnSp>
        <p:nvCxnSpPr>
          <p:cNvPr id="523" name="Google Shape;523;p61"/>
          <p:cNvCxnSpPr>
            <a:endCxn id="524" idx="0"/>
          </p:cNvCxnSpPr>
          <p:nvPr/>
        </p:nvCxnSpPr>
        <p:spPr>
          <a:xfrm flipH="1">
            <a:off x="3341025" y="876300"/>
            <a:ext cx="21300" cy="2643300"/>
          </a:xfrm>
          <a:prstGeom prst="straightConnector1">
            <a:avLst/>
          </a:prstGeom>
          <a:noFill/>
          <a:ln cap="flat" cmpd="sng" w="9525">
            <a:solidFill>
              <a:schemeClr val="dk2"/>
            </a:solidFill>
            <a:prstDash val="solid"/>
            <a:round/>
            <a:headEnd len="med" w="med" type="none"/>
            <a:tailEnd len="med" w="med" type="none"/>
          </a:ln>
        </p:spPr>
      </p:cxnSp>
      <p:cxnSp>
        <p:nvCxnSpPr>
          <p:cNvPr id="525" name="Google Shape;525;p61"/>
          <p:cNvCxnSpPr/>
          <p:nvPr/>
        </p:nvCxnSpPr>
        <p:spPr>
          <a:xfrm flipH="1" rot="10800000">
            <a:off x="1695450" y="647850"/>
            <a:ext cx="3486300" cy="1571400"/>
          </a:xfrm>
          <a:prstGeom prst="straightConnector1">
            <a:avLst/>
          </a:prstGeom>
          <a:noFill/>
          <a:ln cap="flat" cmpd="sng" w="9525">
            <a:solidFill>
              <a:schemeClr val="dk2"/>
            </a:solidFill>
            <a:prstDash val="solid"/>
            <a:round/>
            <a:headEnd len="med" w="med" type="none"/>
            <a:tailEnd len="med" w="med" type="none"/>
          </a:ln>
        </p:spPr>
      </p:cxnSp>
      <p:pic>
        <p:nvPicPr>
          <p:cNvPr id="526" name="Google Shape;526;p61"/>
          <p:cNvPicPr preferRelativeResize="0"/>
          <p:nvPr/>
        </p:nvPicPr>
        <p:blipFill>
          <a:blip r:embed="rId6">
            <a:alphaModFix/>
          </a:blip>
          <a:stretch>
            <a:fillRect/>
          </a:stretch>
        </p:blipFill>
        <p:spPr>
          <a:xfrm>
            <a:off x="5181750" y="482362"/>
            <a:ext cx="414000" cy="168188"/>
          </a:xfrm>
          <a:prstGeom prst="rect">
            <a:avLst/>
          </a:prstGeom>
          <a:noFill/>
          <a:ln>
            <a:noFill/>
          </a:ln>
        </p:spPr>
      </p:pic>
      <p:sp>
        <p:nvSpPr>
          <p:cNvPr id="527" name="Google Shape;527;p61"/>
          <p:cNvSpPr txBox="1"/>
          <p:nvPr/>
        </p:nvSpPr>
        <p:spPr>
          <a:xfrm>
            <a:off x="5479713" y="482350"/>
            <a:ext cx="41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1</a:t>
            </a:r>
            <a:endParaRPr sz="800">
              <a:latin typeface="Source Code Pro"/>
              <a:ea typeface="Source Code Pro"/>
              <a:cs typeface="Source Code Pro"/>
              <a:sym typeface="Source Code Pro"/>
            </a:endParaRPr>
          </a:p>
        </p:txBody>
      </p:sp>
      <p:pic>
        <p:nvPicPr>
          <p:cNvPr id="528" name="Google Shape;528;p61"/>
          <p:cNvPicPr preferRelativeResize="0"/>
          <p:nvPr/>
        </p:nvPicPr>
        <p:blipFill>
          <a:blip r:embed="rId7">
            <a:alphaModFix/>
          </a:blip>
          <a:stretch>
            <a:fillRect/>
          </a:stretch>
        </p:blipFill>
        <p:spPr>
          <a:xfrm rot="10800000">
            <a:off x="4468613" y="1133613"/>
            <a:ext cx="713134" cy="188375"/>
          </a:xfrm>
          <a:prstGeom prst="rect">
            <a:avLst/>
          </a:prstGeom>
          <a:noFill/>
          <a:ln>
            <a:noFill/>
          </a:ln>
        </p:spPr>
      </p:pic>
      <p:sp>
        <p:nvSpPr>
          <p:cNvPr id="529" name="Google Shape;529;p61"/>
          <p:cNvSpPr txBox="1"/>
          <p:nvPr/>
        </p:nvSpPr>
        <p:spPr>
          <a:xfrm>
            <a:off x="4000500" y="3409950"/>
            <a:ext cx="57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Source Code Pro"/>
              <a:ea typeface="Source Code Pro"/>
              <a:cs typeface="Source Code Pro"/>
              <a:sym typeface="Source Code Pro"/>
            </a:endParaRPr>
          </a:p>
        </p:txBody>
      </p:sp>
      <p:cxnSp>
        <p:nvCxnSpPr>
          <p:cNvPr id="530" name="Google Shape;530;p61"/>
          <p:cNvCxnSpPr/>
          <p:nvPr/>
        </p:nvCxnSpPr>
        <p:spPr>
          <a:xfrm>
            <a:off x="1600200" y="1438275"/>
            <a:ext cx="1714800" cy="38400"/>
          </a:xfrm>
          <a:prstGeom prst="straightConnector1">
            <a:avLst/>
          </a:prstGeom>
          <a:noFill/>
          <a:ln cap="flat" cmpd="sng" w="19050">
            <a:solidFill>
              <a:schemeClr val="dk2"/>
            </a:solidFill>
            <a:prstDash val="dash"/>
            <a:round/>
            <a:headEnd len="med" w="med" type="none"/>
            <a:tailEnd len="med" w="med" type="none"/>
          </a:ln>
        </p:spPr>
      </p:cxnSp>
      <p:sp>
        <p:nvSpPr>
          <p:cNvPr id="531" name="Google Shape;531;p61"/>
          <p:cNvSpPr txBox="1"/>
          <p:nvPr/>
        </p:nvSpPr>
        <p:spPr>
          <a:xfrm>
            <a:off x="1247775" y="124890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PL</a:t>
            </a:r>
            <a:r>
              <a:rPr lang="en" sz="1000"/>
              <a:t>1</a:t>
            </a:r>
            <a:endParaRPr sz="1000"/>
          </a:p>
        </p:txBody>
      </p:sp>
      <p:sp>
        <p:nvSpPr>
          <p:cNvPr id="532" name="Google Shape;532;p61"/>
          <p:cNvSpPr txBox="1"/>
          <p:nvPr/>
        </p:nvSpPr>
        <p:spPr>
          <a:xfrm>
            <a:off x="3144675" y="3386850"/>
            <a:ext cx="41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sp>
        <p:nvSpPr>
          <p:cNvPr id="533" name="Google Shape;533;p61"/>
          <p:cNvSpPr txBox="1"/>
          <p:nvPr/>
        </p:nvSpPr>
        <p:spPr>
          <a:xfrm>
            <a:off x="3038550" y="594300"/>
            <a:ext cx="800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LRAS</a:t>
            </a:r>
            <a:r>
              <a:rPr lang="en" sz="900"/>
              <a:t>2</a:t>
            </a:r>
            <a:endParaRPr sz="900"/>
          </a:p>
        </p:txBody>
      </p:sp>
      <p:pic>
        <p:nvPicPr>
          <p:cNvPr id="534" name="Google Shape;534;p61"/>
          <p:cNvPicPr preferRelativeResize="0"/>
          <p:nvPr/>
        </p:nvPicPr>
        <p:blipFill>
          <a:blip r:embed="rId7">
            <a:alphaModFix/>
          </a:blip>
          <a:stretch>
            <a:fillRect/>
          </a:stretch>
        </p:blipFill>
        <p:spPr>
          <a:xfrm rot="10800000">
            <a:off x="3362323" y="2571750"/>
            <a:ext cx="621375" cy="188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62"/>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40" name="Google Shape;540;p62"/>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541" name="Google Shape;541;p62"/>
          <p:cNvPicPr preferRelativeResize="0"/>
          <p:nvPr/>
        </p:nvPicPr>
        <p:blipFill>
          <a:blip r:embed="rId5">
            <a:alphaModFix/>
          </a:blip>
          <a:stretch>
            <a:fillRect/>
          </a:stretch>
        </p:blipFill>
        <p:spPr>
          <a:xfrm>
            <a:off x="1557338" y="171450"/>
            <a:ext cx="6029325" cy="3981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Kinked Aggregate Supply Curve</a:t>
            </a:r>
            <a:endParaRPr/>
          </a:p>
        </p:txBody>
      </p:sp>
      <p:pic>
        <p:nvPicPr>
          <p:cNvPr id="547" name="Google Shape;547;p63"/>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48" name="Google Shape;548;p63"/>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descr="Screen Shot 2015-01-24 at 8.24.52 AM.png" id="549" name="Google Shape;549;p63"/>
          <p:cNvPicPr preferRelativeResize="0"/>
          <p:nvPr/>
        </p:nvPicPr>
        <p:blipFill>
          <a:blip r:embed="rId5">
            <a:alphaModFix/>
          </a:blip>
          <a:stretch>
            <a:fillRect/>
          </a:stretch>
        </p:blipFill>
        <p:spPr>
          <a:xfrm>
            <a:off x="1688075" y="1105993"/>
            <a:ext cx="5159451" cy="31933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Kinked Aggregate Supply Curve</a:t>
            </a:r>
            <a:endParaRPr/>
          </a:p>
        </p:txBody>
      </p:sp>
      <p:pic>
        <p:nvPicPr>
          <p:cNvPr id="555" name="Google Shape;555;p64"/>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56" name="Google Shape;556;p64"/>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descr="Screen Shot 2015-01-24 at 8.24.52 AM.png" id="557" name="Google Shape;557;p64"/>
          <p:cNvPicPr preferRelativeResize="0"/>
          <p:nvPr/>
        </p:nvPicPr>
        <p:blipFill>
          <a:blip r:embed="rId5">
            <a:alphaModFix/>
          </a:blip>
          <a:stretch>
            <a:fillRect/>
          </a:stretch>
        </p:blipFill>
        <p:spPr>
          <a:xfrm>
            <a:off x="1688075" y="1105993"/>
            <a:ext cx="5159451" cy="3193333"/>
          </a:xfrm>
          <a:prstGeom prst="rect">
            <a:avLst/>
          </a:prstGeom>
          <a:noFill/>
          <a:ln>
            <a:noFill/>
          </a:ln>
        </p:spPr>
      </p:pic>
      <p:cxnSp>
        <p:nvCxnSpPr>
          <p:cNvPr id="558" name="Google Shape;558;p64"/>
          <p:cNvCxnSpPr/>
          <p:nvPr/>
        </p:nvCxnSpPr>
        <p:spPr>
          <a:xfrm>
            <a:off x="2276475" y="2571750"/>
            <a:ext cx="1066800" cy="1162200"/>
          </a:xfrm>
          <a:prstGeom prst="straightConnector1">
            <a:avLst/>
          </a:prstGeom>
          <a:noFill/>
          <a:ln cap="flat" cmpd="sng" w="28575">
            <a:solidFill>
              <a:srgbClr val="0000FF"/>
            </a:solidFill>
            <a:prstDash val="solid"/>
            <a:round/>
            <a:headEnd len="med" w="med" type="none"/>
            <a:tailEnd len="med" w="med" type="none"/>
          </a:ln>
        </p:spPr>
      </p:cxnSp>
      <p:sp>
        <p:nvSpPr>
          <p:cNvPr id="559" name="Google Shape;559;p64"/>
          <p:cNvSpPr txBox="1"/>
          <p:nvPr/>
        </p:nvSpPr>
        <p:spPr>
          <a:xfrm>
            <a:off x="3343275" y="3488800"/>
            <a:ext cx="6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AD</a:t>
            </a:r>
            <a:r>
              <a:rPr b="1" lang="en" sz="900"/>
              <a:t>1</a:t>
            </a:r>
            <a:endParaRPr b="1" sz="900"/>
          </a:p>
        </p:txBody>
      </p:sp>
      <p:cxnSp>
        <p:nvCxnSpPr>
          <p:cNvPr id="560" name="Google Shape;560;p64"/>
          <p:cNvCxnSpPr/>
          <p:nvPr/>
        </p:nvCxnSpPr>
        <p:spPr>
          <a:xfrm>
            <a:off x="2886075" y="2571750"/>
            <a:ext cx="1066800" cy="1162200"/>
          </a:xfrm>
          <a:prstGeom prst="straightConnector1">
            <a:avLst/>
          </a:prstGeom>
          <a:noFill/>
          <a:ln cap="flat" cmpd="sng" w="28575">
            <a:solidFill>
              <a:srgbClr val="0000FF"/>
            </a:solidFill>
            <a:prstDash val="solid"/>
            <a:round/>
            <a:headEnd len="med" w="med" type="none"/>
            <a:tailEnd len="med" w="med" type="none"/>
          </a:ln>
        </p:spPr>
      </p:cxnSp>
      <p:sp>
        <p:nvSpPr>
          <p:cNvPr id="561" name="Google Shape;561;p64"/>
          <p:cNvSpPr txBox="1"/>
          <p:nvPr/>
        </p:nvSpPr>
        <p:spPr>
          <a:xfrm>
            <a:off x="3886800" y="3488800"/>
            <a:ext cx="6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AD</a:t>
            </a:r>
            <a:r>
              <a:rPr b="1" lang="en" sz="900"/>
              <a:t>2</a:t>
            </a:r>
            <a:endParaRPr b="1" sz="900"/>
          </a:p>
        </p:txBody>
      </p:sp>
      <p:cxnSp>
        <p:nvCxnSpPr>
          <p:cNvPr id="562" name="Google Shape;562;p64"/>
          <p:cNvCxnSpPr/>
          <p:nvPr/>
        </p:nvCxnSpPr>
        <p:spPr>
          <a:xfrm>
            <a:off x="2895600" y="3067050"/>
            <a:ext cx="266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Kinked Aggregate Supply Curve</a:t>
            </a:r>
            <a:endParaRPr/>
          </a:p>
        </p:txBody>
      </p:sp>
      <p:pic>
        <p:nvPicPr>
          <p:cNvPr id="568" name="Google Shape;568;p65"/>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69" name="Google Shape;569;p65"/>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descr="Screen Shot 2015-01-24 at 8.24.52 AM.png" id="570" name="Google Shape;570;p65"/>
          <p:cNvPicPr preferRelativeResize="0"/>
          <p:nvPr/>
        </p:nvPicPr>
        <p:blipFill>
          <a:blip r:embed="rId5">
            <a:alphaModFix/>
          </a:blip>
          <a:stretch>
            <a:fillRect/>
          </a:stretch>
        </p:blipFill>
        <p:spPr>
          <a:xfrm>
            <a:off x="1688075" y="1105993"/>
            <a:ext cx="5159451" cy="3193333"/>
          </a:xfrm>
          <a:prstGeom prst="rect">
            <a:avLst/>
          </a:prstGeom>
          <a:noFill/>
          <a:ln>
            <a:noFill/>
          </a:ln>
        </p:spPr>
      </p:pic>
      <p:cxnSp>
        <p:nvCxnSpPr>
          <p:cNvPr id="571" name="Google Shape;571;p65"/>
          <p:cNvCxnSpPr/>
          <p:nvPr/>
        </p:nvCxnSpPr>
        <p:spPr>
          <a:xfrm>
            <a:off x="3352800" y="2447925"/>
            <a:ext cx="1066800" cy="1162200"/>
          </a:xfrm>
          <a:prstGeom prst="straightConnector1">
            <a:avLst/>
          </a:prstGeom>
          <a:noFill/>
          <a:ln cap="flat" cmpd="sng" w="28575">
            <a:solidFill>
              <a:srgbClr val="0000FF"/>
            </a:solidFill>
            <a:prstDash val="solid"/>
            <a:round/>
            <a:headEnd len="med" w="med" type="none"/>
            <a:tailEnd len="med" w="med" type="none"/>
          </a:ln>
        </p:spPr>
      </p:cxnSp>
      <p:sp>
        <p:nvSpPr>
          <p:cNvPr id="572" name="Google Shape;572;p65"/>
          <p:cNvSpPr txBox="1"/>
          <p:nvPr/>
        </p:nvSpPr>
        <p:spPr>
          <a:xfrm>
            <a:off x="4419600" y="3364975"/>
            <a:ext cx="6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AD</a:t>
            </a:r>
            <a:r>
              <a:rPr b="1" lang="en" sz="900"/>
              <a:t>1</a:t>
            </a:r>
            <a:endParaRPr b="1" sz="900"/>
          </a:p>
        </p:txBody>
      </p:sp>
      <p:cxnSp>
        <p:nvCxnSpPr>
          <p:cNvPr id="573" name="Google Shape;573;p65"/>
          <p:cNvCxnSpPr/>
          <p:nvPr/>
        </p:nvCxnSpPr>
        <p:spPr>
          <a:xfrm>
            <a:off x="3962400" y="2447925"/>
            <a:ext cx="1066800" cy="1162200"/>
          </a:xfrm>
          <a:prstGeom prst="straightConnector1">
            <a:avLst/>
          </a:prstGeom>
          <a:noFill/>
          <a:ln cap="flat" cmpd="sng" w="28575">
            <a:solidFill>
              <a:srgbClr val="0000FF"/>
            </a:solidFill>
            <a:prstDash val="solid"/>
            <a:round/>
            <a:headEnd len="med" w="med" type="none"/>
            <a:tailEnd len="med" w="med" type="none"/>
          </a:ln>
        </p:spPr>
      </p:cxnSp>
      <p:sp>
        <p:nvSpPr>
          <p:cNvPr id="574" name="Google Shape;574;p65"/>
          <p:cNvSpPr txBox="1"/>
          <p:nvPr/>
        </p:nvSpPr>
        <p:spPr>
          <a:xfrm>
            <a:off x="4963125" y="3364975"/>
            <a:ext cx="6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AD</a:t>
            </a:r>
            <a:r>
              <a:rPr b="1" lang="en" sz="900"/>
              <a:t>2</a:t>
            </a:r>
            <a:endParaRPr b="1" sz="900"/>
          </a:p>
        </p:txBody>
      </p:sp>
      <p:cxnSp>
        <p:nvCxnSpPr>
          <p:cNvPr id="575" name="Google Shape;575;p65"/>
          <p:cNvCxnSpPr/>
          <p:nvPr/>
        </p:nvCxnSpPr>
        <p:spPr>
          <a:xfrm>
            <a:off x="3971925" y="2943225"/>
            <a:ext cx="266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2" name="Shape 202"/>
        <p:cNvGrpSpPr/>
        <p:nvPr/>
      </p:nvGrpSpPr>
      <p:grpSpPr>
        <a:xfrm>
          <a:off x="0" y="0"/>
          <a:ext cx="0" cy="0"/>
          <a:chOff x="0" y="0"/>
          <a:chExt cx="0" cy="0"/>
        </a:xfrm>
      </p:grpSpPr>
      <p:sp>
        <p:nvSpPr>
          <p:cNvPr id="203" name="Google Shape;203;p3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Instructor Bio</a:t>
            </a:r>
            <a:endParaRPr/>
          </a:p>
        </p:txBody>
      </p:sp>
      <p:sp>
        <p:nvSpPr>
          <p:cNvPr id="204" name="Google Shape;204;p39"/>
          <p:cNvSpPr txBox="1"/>
          <p:nvPr>
            <p:ph idx="1" type="body"/>
          </p:nvPr>
        </p:nvSpPr>
        <p:spPr>
          <a:xfrm>
            <a:off x="1279550" y="1613700"/>
            <a:ext cx="3999900" cy="29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457200" rtl="0" algn="l">
              <a:spcBef>
                <a:spcPts val="1600"/>
              </a:spcBef>
              <a:spcAft>
                <a:spcPts val="1600"/>
              </a:spcAft>
              <a:buNone/>
            </a:pPr>
            <a:r>
              <a:t/>
            </a:r>
            <a:endParaRPr sz="1800"/>
          </a:p>
        </p:txBody>
      </p:sp>
      <p:sp>
        <p:nvSpPr>
          <p:cNvPr id="205" name="Google Shape;205;p39"/>
          <p:cNvSpPr txBox="1"/>
          <p:nvPr>
            <p:ph idx="1" type="body"/>
          </p:nvPr>
        </p:nvSpPr>
        <p:spPr>
          <a:xfrm>
            <a:off x="311700" y="1299475"/>
            <a:ext cx="7195500" cy="3269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rgbClr val="212121"/>
                </a:solidFill>
              </a:rPr>
              <a:t>Steven Cullison teaches AP Economics and Philosophy at Edina High School in Minnesota. He is a past winner of the Minnesota Secondary Economics Teacher of the Year Award (2019) and has coached teams to state championships in the Economic Challenge and finalists/winners in the Minnesota Federal Reserve Essay Contest. Steven holds master’s (Teaching) and professional (Educational Leadership) degrees from The University of St. Thomas, and a bachelor’s degree in psychology from The University of Minnesota. He is licensed in social studies, school administration, and special education. Steven also serves as a racial equity trainer for his district. </a:t>
            </a:r>
            <a:endParaRPr sz="1600"/>
          </a:p>
        </p:txBody>
      </p:sp>
      <p:pic>
        <p:nvPicPr>
          <p:cNvPr id="206" name="Google Shape;206;p39"/>
          <p:cNvPicPr preferRelativeResize="0"/>
          <p:nvPr/>
        </p:nvPicPr>
        <p:blipFill>
          <a:blip r:embed="rId3">
            <a:alphaModFix/>
          </a:blip>
          <a:stretch>
            <a:fillRect/>
          </a:stretch>
        </p:blipFill>
        <p:spPr>
          <a:xfrm>
            <a:off x="7507155" y="168475"/>
            <a:ext cx="1325145" cy="1773976"/>
          </a:xfrm>
          <a:prstGeom prst="rect">
            <a:avLst/>
          </a:prstGeom>
          <a:noFill/>
          <a:ln>
            <a:noFill/>
          </a:ln>
        </p:spPr>
      </p:pic>
      <p:pic>
        <p:nvPicPr>
          <p:cNvPr id="207" name="Google Shape;207;p39"/>
          <p:cNvPicPr preferRelativeResize="0"/>
          <p:nvPr/>
        </p:nvPicPr>
        <p:blipFill>
          <a:blip r:embed="rId4">
            <a:alphaModFix/>
          </a:blip>
          <a:stretch>
            <a:fillRect/>
          </a:stretch>
        </p:blipFill>
        <p:spPr>
          <a:xfrm>
            <a:off x="6972650" y="3889000"/>
            <a:ext cx="2121949" cy="1591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Kinked Aggregate Supply Curve</a:t>
            </a:r>
            <a:endParaRPr/>
          </a:p>
        </p:txBody>
      </p:sp>
      <p:pic>
        <p:nvPicPr>
          <p:cNvPr id="581" name="Google Shape;581;p66"/>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82" name="Google Shape;582;p66"/>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descr="Screen Shot 2015-01-24 at 8.24.52 AM.png" id="583" name="Google Shape;583;p66"/>
          <p:cNvPicPr preferRelativeResize="0"/>
          <p:nvPr/>
        </p:nvPicPr>
        <p:blipFill>
          <a:blip r:embed="rId5">
            <a:alphaModFix/>
          </a:blip>
          <a:stretch>
            <a:fillRect/>
          </a:stretch>
        </p:blipFill>
        <p:spPr>
          <a:xfrm>
            <a:off x="1688075" y="1105993"/>
            <a:ext cx="5159451" cy="3193333"/>
          </a:xfrm>
          <a:prstGeom prst="rect">
            <a:avLst/>
          </a:prstGeom>
          <a:noFill/>
          <a:ln>
            <a:noFill/>
          </a:ln>
        </p:spPr>
      </p:pic>
      <p:cxnSp>
        <p:nvCxnSpPr>
          <p:cNvPr id="584" name="Google Shape;584;p66"/>
          <p:cNvCxnSpPr/>
          <p:nvPr/>
        </p:nvCxnSpPr>
        <p:spPr>
          <a:xfrm>
            <a:off x="3857625" y="1838325"/>
            <a:ext cx="1809900" cy="1943100"/>
          </a:xfrm>
          <a:prstGeom prst="straightConnector1">
            <a:avLst/>
          </a:prstGeom>
          <a:noFill/>
          <a:ln cap="flat" cmpd="sng" w="28575">
            <a:solidFill>
              <a:srgbClr val="0000FF"/>
            </a:solidFill>
            <a:prstDash val="solid"/>
            <a:round/>
            <a:headEnd len="med" w="med" type="none"/>
            <a:tailEnd len="med" w="med" type="none"/>
          </a:ln>
        </p:spPr>
      </p:cxnSp>
      <p:sp>
        <p:nvSpPr>
          <p:cNvPr id="585" name="Google Shape;585;p66"/>
          <p:cNvSpPr txBox="1"/>
          <p:nvPr/>
        </p:nvSpPr>
        <p:spPr>
          <a:xfrm>
            <a:off x="5505525" y="3412125"/>
            <a:ext cx="6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AD</a:t>
            </a:r>
            <a:r>
              <a:rPr b="1" lang="en" sz="900"/>
              <a:t>1</a:t>
            </a:r>
            <a:endParaRPr b="1" sz="900"/>
          </a:p>
        </p:txBody>
      </p:sp>
      <p:cxnSp>
        <p:nvCxnSpPr>
          <p:cNvPr id="586" name="Google Shape;586;p66"/>
          <p:cNvCxnSpPr/>
          <p:nvPr/>
        </p:nvCxnSpPr>
        <p:spPr>
          <a:xfrm>
            <a:off x="4086225" y="1400175"/>
            <a:ext cx="2028900" cy="2209800"/>
          </a:xfrm>
          <a:prstGeom prst="straightConnector1">
            <a:avLst/>
          </a:prstGeom>
          <a:noFill/>
          <a:ln cap="flat" cmpd="sng" w="28575">
            <a:solidFill>
              <a:srgbClr val="0000FF"/>
            </a:solidFill>
            <a:prstDash val="solid"/>
            <a:round/>
            <a:headEnd len="med" w="med" type="none"/>
            <a:tailEnd len="med" w="med" type="none"/>
          </a:ln>
        </p:spPr>
      </p:cxnSp>
      <p:sp>
        <p:nvSpPr>
          <p:cNvPr id="587" name="Google Shape;587;p66"/>
          <p:cNvSpPr txBox="1"/>
          <p:nvPr/>
        </p:nvSpPr>
        <p:spPr>
          <a:xfrm>
            <a:off x="5915625" y="3200875"/>
            <a:ext cx="6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AD</a:t>
            </a:r>
            <a:r>
              <a:rPr b="1" lang="en" sz="900"/>
              <a:t>2</a:t>
            </a:r>
            <a:endParaRPr b="1" sz="900"/>
          </a:p>
        </p:txBody>
      </p:sp>
      <p:cxnSp>
        <p:nvCxnSpPr>
          <p:cNvPr id="588" name="Google Shape;588;p66"/>
          <p:cNvCxnSpPr/>
          <p:nvPr/>
        </p:nvCxnSpPr>
        <p:spPr>
          <a:xfrm>
            <a:off x="4686300" y="2505075"/>
            <a:ext cx="266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Kinked Aggregate Supply Curve</a:t>
            </a:r>
            <a:endParaRPr/>
          </a:p>
        </p:txBody>
      </p:sp>
      <p:pic>
        <p:nvPicPr>
          <p:cNvPr id="594" name="Google Shape;594;p67"/>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595" name="Google Shape;595;p67"/>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descr="Screen Shot 2015-01-24 at 8.24.52 AM.png" id="596" name="Google Shape;596;p67"/>
          <p:cNvPicPr preferRelativeResize="0"/>
          <p:nvPr/>
        </p:nvPicPr>
        <p:blipFill>
          <a:blip r:embed="rId5">
            <a:alphaModFix/>
          </a:blip>
          <a:stretch>
            <a:fillRect/>
          </a:stretch>
        </p:blipFill>
        <p:spPr>
          <a:xfrm>
            <a:off x="1688075" y="1105993"/>
            <a:ext cx="5159451" cy="3193333"/>
          </a:xfrm>
          <a:prstGeom prst="rect">
            <a:avLst/>
          </a:prstGeom>
          <a:noFill/>
          <a:ln>
            <a:noFill/>
          </a:ln>
        </p:spPr>
      </p:pic>
      <p:cxnSp>
        <p:nvCxnSpPr>
          <p:cNvPr id="597" name="Google Shape;597;p67"/>
          <p:cNvCxnSpPr/>
          <p:nvPr/>
        </p:nvCxnSpPr>
        <p:spPr>
          <a:xfrm>
            <a:off x="4258200" y="1625050"/>
            <a:ext cx="19200" cy="2155200"/>
          </a:xfrm>
          <a:prstGeom prst="straightConnector1">
            <a:avLst/>
          </a:prstGeom>
          <a:noFill/>
          <a:ln cap="flat" cmpd="sng" w="38100">
            <a:solidFill>
              <a:schemeClr val="dk2"/>
            </a:solidFill>
            <a:prstDash val="solid"/>
            <a:round/>
            <a:headEnd len="med" w="med" type="none"/>
            <a:tailEnd len="med" w="med" type="none"/>
          </a:ln>
        </p:spPr>
      </p:cxnSp>
      <p:sp>
        <p:nvSpPr>
          <p:cNvPr id="598" name="Google Shape;598;p67"/>
          <p:cNvSpPr txBox="1"/>
          <p:nvPr/>
        </p:nvSpPr>
        <p:spPr>
          <a:xfrm>
            <a:off x="3952875" y="1343025"/>
            <a:ext cx="8193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LRAS</a:t>
            </a:r>
            <a:endParaRPr b="1"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Students May Struggle</a:t>
            </a:r>
            <a:endParaRPr/>
          </a:p>
        </p:txBody>
      </p:sp>
      <p:sp>
        <p:nvSpPr>
          <p:cNvPr id="604" name="Google Shape;604;p68"/>
          <p:cNvSpPr txBox="1"/>
          <p:nvPr/>
        </p:nvSpPr>
        <p:spPr>
          <a:xfrm rot="5400000">
            <a:off x="3028500" y="3468000"/>
            <a:ext cx="2014800" cy="400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605" name="Google Shape;605;p68"/>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606" name="Google Shape;606;p68"/>
          <p:cNvPicPr preferRelativeResize="0"/>
          <p:nvPr/>
        </p:nvPicPr>
        <p:blipFill>
          <a:blip r:embed="rId4">
            <a:alphaModFix/>
          </a:blip>
          <a:stretch>
            <a:fillRect/>
          </a:stretch>
        </p:blipFill>
        <p:spPr>
          <a:xfrm>
            <a:off x="2775275" y="4486522"/>
            <a:ext cx="3593450" cy="569700"/>
          </a:xfrm>
          <a:prstGeom prst="rect">
            <a:avLst/>
          </a:prstGeom>
          <a:noFill/>
          <a:ln>
            <a:noFill/>
          </a:ln>
        </p:spPr>
      </p:pic>
      <p:sp>
        <p:nvSpPr>
          <p:cNvPr id="607" name="Google Shape;607;p68"/>
          <p:cNvSpPr txBox="1"/>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24242"/>
              </a:buClr>
              <a:buSzPts val="1800"/>
              <a:buFont typeface="Source Code Pro"/>
              <a:buChar char="●"/>
            </a:pPr>
            <a:r>
              <a:rPr lang="en" sz="1800">
                <a:solidFill>
                  <a:srgbClr val="424242"/>
                </a:solidFill>
                <a:latin typeface="Source Code Pro"/>
                <a:ea typeface="Source Code Pro"/>
                <a:cs typeface="Source Code Pro"/>
                <a:sym typeface="Source Code Pro"/>
              </a:rPr>
              <a:t>Determining which line shifts in which direction</a:t>
            </a:r>
            <a:endParaRPr sz="1800">
              <a:solidFill>
                <a:srgbClr val="424242"/>
              </a:solidFill>
              <a:latin typeface="Source Code Pro"/>
              <a:ea typeface="Source Code Pro"/>
              <a:cs typeface="Source Code Pro"/>
              <a:sym typeface="Source Code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Students May Struggle</a:t>
            </a:r>
            <a:endParaRPr/>
          </a:p>
        </p:txBody>
      </p:sp>
      <p:sp>
        <p:nvSpPr>
          <p:cNvPr id="613" name="Google Shape;613;p69"/>
          <p:cNvSpPr txBox="1"/>
          <p:nvPr/>
        </p:nvSpPr>
        <p:spPr>
          <a:xfrm rot="5400000">
            <a:off x="3028500" y="3468000"/>
            <a:ext cx="2014800" cy="400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614" name="Google Shape;614;p69"/>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615" name="Google Shape;615;p69"/>
          <p:cNvPicPr preferRelativeResize="0"/>
          <p:nvPr/>
        </p:nvPicPr>
        <p:blipFill>
          <a:blip r:embed="rId4">
            <a:alphaModFix/>
          </a:blip>
          <a:stretch>
            <a:fillRect/>
          </a:stretch>
        </p:blipFill>
        <p:spPr>
          <a:xfrm>
            <a:off x="2775275" y="4486522"/>
            <a:ext cx="3593450" cy="569700"/>
          </a:xfrm>
          <a:prstGeom prst="rect">
            <a:avLst/>
          </a:prstGeom>
          <a:noFill/>
          <a:ln>
            <a:noFill/>
          </a:ln>
        </p:spPr>
      </p:pic>
      <p:sp>
        <p:nvSpPr>
          <p:cNvPr id="616" name="Google Shape;616;p69"/>
          <p:cNvSpPr txBox="1"/>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24242"/>
              </a:buClr>
              <a:buSzPts val="1800"/>
              <a:buFont typeface="Source Code Pro"/>
              <a:buChar char="●"/>
            </a:pPr>
            <a:r>
              <a:rPr lang="en" sz="1800">
                <a:solidFill>
                  <a:srgbClr val="424242"/>
                </a:solidFill>
                <a:latin typeface="Source Code Pro"/>
                <a:ea typeface="Source Code Pro"/>
                <a:cs typeface="Source Code Pro"/>
                <a:sym typeface="Source Code Pro"/>
              </a:rPr>
              <a:t>Determining which line shifts in which direction</a:t>
            </a:r>
            <a:endParaRPr sz="1800">
              <a:solidFill>
                <a:srgbClr val="424242"/>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424242"/>
              </a:buClr>
              <a:buSzPts val="1800"/>
              <a:buFont typeface="Source Code Pro"/>
              <a:buChar char="●"/>
            </a:pPr>
            <a:r>
              <a:rPr lang="en" sz="1800">
                <a:solidFill>
                  <a:srgbClr val="424242"/>
                </a:solidFill>
                <a:latin typeface="Source Code Pro"/>
                <a:ea typeface="Source Code Pro"/>
                <a:cs typeface="Source Code Pro"/>
                <a:sym typeface="Source Code Pro"/>
              </a:rPr>
              <a:t>Long-run equilibrium</a:t>
            </a:r>
            <a:endParaRPr sz="1800">
              <a:solidFill>
                <a:srgbClr val="424242"/>
              </a:solidFill>
              <a:latin typeface="Source Code Pro"/>
              <a:ea typeface="Source Code Pro"/>
              <a:cs typeface="Source Code Pro"/>
              <a:sym typeface="Source Code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Students May Struggle</a:t>
            </a:r>
            <a:endParaRPr/>
          </a:p>
        </p:txBody>
      </p:sp>
      <p:sp>
        <p:nvSpPr>
          <p:cNvPr id="622" name="Google Shape;622;p70"/>
          <p:cNvSpPr txBox="1"/>
          <p:nvPr/>
        </p:nvSpPr>
        <p:spPr>
          <a:xfrm rot="5400000">
            <a:off x="3028500" y="3468000"/>
            <a:ext cx="2014800" cy="400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623" name="Google Shape;623;p70"/>
          <p:cNvPicPr preferRelativeResize="0"/>
          <p:nvPr/>
        </p:nvPicPr>
        <p:blipFill>
          <a:blip r:embed="rId3">
            <a:alphaModFix/>
          </a:blip>
          <a:stretch>
            <a:fillRect/>
          </a:stretch>
        </p:blipFill>
        <p:spPr>
          <a:xfrm>
            <a:off x="2775275" y="4486522"/>
            <a:ext cx="3593450" cy="569700"/>
          </a:xfrm>
          <a:prstGeom prst="rect">
            <a:avLst/>
          </a:prstGeom>
          <a:noFill/>
          <a:ln>
            <a:noFill/>
          </a:ln>
        </p:spPr>
      </p:pic>
      <p:sp>
        <p:nvSpPr>
          <p:cNvPr id="624" name="Google Shape;624;p70"/>
          <p:cNvSpPr txBox="1"/>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24242"/>
              </a:buClr>
              <a:buSzPts val="1800"/>
              <a:buFont typeface="Source Code Pro"/>
              <a:buChar char="●"/>
            </a:pPr>
            <a:r>
              <a:rPr lang="en" sz="1800">
                <a:solidFill>
                  <a:srgbClr val="424242"/>
                </a:solidFill>
                <a:latin typeface="Source Code Pro"/>
                <a:ea typeface="Source Code Pro"/>
                <a:cs typeface="Source Code Pro"/>
                <a:sym typeface="Source Code Pro"/>
              </a:rPr>
              <a:t>Determining which line shifts in which direction</a:t>
            </a:r>
            <a:endParaRPr sz="1800">
              <a:solidFill>
                <a:srgbClr val="424242"/>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424242"/>
              </a:buClr>
              <a:buSzPts val="1800"/>
              <a:buFont typeface="Source Code Pro"/>
              <a:buChar char="●"/>
            </a:pPr>
            <a:r>
              <a:rPr lang="en" sz="1800">
                <a:solidFill>
                  <a:srgbClr val="424242"/>
                </a:solidFill>
                <a:latin typeface="Source Code Pro"/>
                <a:ea typeface="Source Code Pro"/>
                <a:cs typeface="Source Code Pro"/>
                <a:sym typeface="Source Code Pro"/>
              </a:rPr>
              <a:t>Long-run equilibrium</a:t>
            </a:r>
            <a:endParaRPr sz="1800">
              <a:solidFill>
                <a:srgbClr val="424242"/>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424242"/>
              </a:buClr>
              <a:buSzPts val="1800"/>
              <a:buFont typeface="Source Code Pro"/>
              <a:buChar char="●"/>
            </a:pPr>
            <a:r>
              <a:rPr lang="en" sz="1800">
                <a:solidFill>
                  <a:srgbClr val="424242"/>
                </a:solidFill>
                <a:latin typeface="Source Code Pro"/>
                <a:ea typeface="Source Code Pro"/>
                <a:cs typeface="Source Code Pro"/>
                <a:sym typeface="Source Code Pro"/>
              </a:rPr>
              <a:t>A shift in one curve is a movement along the other</a:t>
            </a:r>
            <a:endParaRPr sz="1800">
              <a:solidFill>
                <a:srgbClr val="424242"/>
              </a:solidFill>
              <a:latin typeface="Source Code Pro"/>
              <a:ea typeface="Source Code Pro"/>
              <a:cs typeface="Source Code Pro"/>
              <a:sym typeface="Source Code Pro"/>
            </a:endParaRPr>
          </a:p>
        </p:txBody>
      </p:sp>
      <p:pic>
        <p:nvPicPr>
          <p:cNvPr id="625" name="Google Shape;625;p70"/>
          <p:cNvPicPr preferRelativeResize="0"/>
          <p:nvPr/>
        </p:nvPicPr>
        <p:blipFill>
          <a:blip r:embed="rId4">
            <a:alphaModFix/>
          </a:blip>
          <a:stretch>
            <a:fillRect/>
          </a:stretch>
        </p:blipFill>
        <p:spPr>
          <a:xfrm>
            <a:off x="135200" y="2494700"/>
            <a:ext cx="3973200" cy="2648800"/>
          </a:xfrm>
          <a:prstGeom prst="rect">
            <a:avLst/>
          </a:prstGeom>
          <a:noFill/>
          <a:ln>
            <a:noFill/>
          </a:ln>
        </p:spPr>
      </p:pic>
      <p:pic>
        <p:nvPicPr>
          <p:cNvPr id="626" name="Google Shape;626;p70"/>
          <p:cNvPicPr preferRelativeResize="0"/>
          <p:nvPr/>
        </p:nvPicPr>
        <p:blipFill>
          <a:blip r:embed="rId5">
            <a:alphaModFix/>
          </a:blip>
          <a:stretch>
            <a:fillRect/>
          </a:stretch>
        </p:blipFill>
        <p:spPr>
          <a:xfrm>
            <a:off x="3931700" y="2660700"/>
            <a:ext cx="3442725" cy="2482800"/>
          </a:xfrm>
          <a:prstGeom prst="rect">
            <a:avLst/>
          </a:prstGeom>
          <a:noFill/>
          <a:ln>
            <a:noFill/>
          </a:ln>
        </p:spPr>
      </p:pic>
      <p:pic>
        <p:nvPicPr>
          <p:cNvPr id="627" name="Google Shape;627;p70"/>
          <p:cNvPicPr preferRelativeResize="0"/>
          <p:nvPr/>
        </p:nvPicPr>
        <p:blipFill>
          <a:blip r:embed="rId6">
            <a:alphaModFix/>
          </a:blip>
          <a:stretch>
            <a:fillRect/>
          </a:stretch>
        </p:blipFill>
        <p:spPr>
          <a:xfrm>
            <a:off x="6972650" y="3889000"/>
            <a:ext cx="2121949" cy="1591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 to Teach This: </a:t>
            </a:r>
            <a:endParaRPr/>
          </a:p>
        </p:txBody>
      </p:sp>
      <p:sp>
        <p:nvSpPr>
          <p:cNvPr id="633" name="Google Shape;633;p7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Lecture/Screencast/Textbook</a:t>
            </a:r>
            <a:endParaRPr/>
          </a:p>
        </p:txBody>
      </p:sp>
      <p:pic>
        <p:nvPicPr>
          <p:cNvPr id="634" name="Google Shape;634;p71"/>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635" name="Google Shape;635;p71"/>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636" name="Google Shape;636;p71"/>
          <p:cNvPicPr preferRelativeResize="0"/>
          <p:nvPr/>
        </p:nvPicPr>
        <p:blipFill>
          <a:blip r:embed="rId5">
            <a:alphaModFix/>
          </a:blip>
          <a:stretch>
            <a:fillRect/>
          </a:stretch>
        </p:blipFill>
        <p:spPr>
          <a:xfrm>
            <a:off x="2228625" y="2034900"/>
            <a:ext cx="3984799" cy="22553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 to Teach This: </a:t>
            </a:r>
            <a:endParaRPr/>
          </a:p>
        </p:txBody>
      </p:sp>
      <p:sp>
        <p:nvSpPr>
          <p:cNvPr id="642" name="Google Shape;642;p7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Lecture/Screencast/Textbook</a:t>
            </a:r>
            <a:endParaRPr/>
          </a:p>
          <a:p>
            <a:pPr indent="-342900" lvl="0" marL="457200" rtl="0" algn="l">
              <a:spcBef>
                <a:spcPts val="0"/>
              </a:spcBef>
              <a:spcAft>
                <a:spcPts val="0"/>
              </a:spcAft>
              <a:buSzPts val="1800"/>
              <a:buChar char="●"/>
            </a:pPr>
            <a:r>
              <a:rPr lang="en" u="sng">
                <a:solidFill>
                  <a:schemeClr val="accent5"/>
                </a:solidFill>
                <a:hlinkClick r:id="rId3">
                  <a:extLst>
                    <a:ext uri="{A12FA001-AC4F-418D-AE19-62706E023703}">
                      <ahyp:hlinkClr val="tx"/>
                    </a:ext>
                  </a:extLst>
                </a:hlinkClick>
              </a:rPr>
              <a:t>Practice problems</a:t>
            </a:r>
            <a:endParaRPr/>
          </a:p>
        </p:txBody>
      </p:sp>
      <p:pic>
        <p:nvPicPr>
          <p:cNvPr id="643" name="Google Shape;643;p72"/>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644" name="Google Shape;644;p72"/>
          <p:cNvPicPr preferRelativeResize="0"/>
          <p:nvPr/>
        </p:nvPicPr>
        <p:blipFill>
          <a:blip r:embed="rId5">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p73"/>
          <p:cNvPicPr preferRelativeResize="0"/>
          <p:nvPr/>
        </p:nvPicPr>
        <p:blipFill>
          <a:blip r:embed="rId3">
            <a:alphaModFix/>
          </a:blip>
          <a:stretch>
            <a:fillRect/>
          </a:stretch>
        </p:blipFill>
        <p:spPr>
          <a:xfrm>
            <a:off x="1389925" y="0"/>
            <a:ext cx="6965768" cy="5143499"/>
          </a:xfrm>
          <a:prstGeom prst="rect">
            <a:avLst/>
          </a:prstGeom>
          <a:noFill/>
          <a:ln>
            <a:noFill/>
          </a:ln>
        </p:spPr>
      </p:pic>
      <p:pic>
        <p:nvPicPr>
          <p:cNvPr id="650" name="Google Shape;650;p73"/>
          <p:cNvPicPr preferRelativeResize="0"/>
          <p:nvPr/>
        </p:nvPicPr>
        <p:blipFill>
          <a:blip r:embed="rId4">
            <a:alphaModFix/>
          </a:blip>
          <a:stretch>
            <a:fillRect/>
          </a:stretch>
        </p:blipFill>
        <p:spPr>
          <a:xfrm>
            <a:off x="-152550" y="4048113"/>
            <a:ext cx="1581150" cy="1095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p74"/>
          <p:cNvPicPr preferRelativeResize="0"/>
          <p:nvPr/>
        </p:nvPicPr>
        <p:blipFill>
          <a:blip r:embed="rId3">
            <a:alphaModFix/>
          </a:blip>
          <a:stretch>
            <a:fillRect/>
          </a:stretch>
        </p:blipFill>
        <p:spPr>
          <a:xfrm>
            <a:off x="-152550" y="4048113"/>
            <a:ext cx="1581150" cy="1095375"/>
          </a:xfrm>
          <a:prstGeom prst="rect">
            <a:avLst/>
          </a:prstGeom>
          <a:noFill/>
          <a:ln>
            <a:noFill/>
          </a:ln>
        </p:spPr>
      </p:pic>
      <p:pic>
        <p:nvPicPr>
          <p:cNvPr id="656" name="Google Shape;656;p74"/>
          <p:cNvPicPr preferRelativeResize="0"/>
          <p:nvPr/>
        </p:nvPicPr>
        <p:blipFill>
          <a:blip r:embed="rId4">
            <a:alphaModFix/>
          </a:blip>
          <a:stretch>
            <a:fillRect/>
          </a:stretch>
        </p:blipFill>
        <p:spPr>
          <a:xfrm>
            <a:off x="257638" y="0"/>
            <a:ext cx="8628732" cy="51435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75"/>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662" name="Google Shape;662;p75"/>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663" name="Google Shape;663;p75"/>
          <p:cNvPicPr preferRelativeResize="0"/>
          <p:nvPr/>
        </p:nvPicPr>
        <p:blipFill>
          <a:blip r:embed="rId5">
            <a:alphaModFix/>
          </a:blip>
          <a:stretch>
            <a:fillRect/>
          </a:stretch>
        </p:blipFill>
        <p:spPr>
          <a:xfrm>
            <a:off x="152400" y="152400"/>
            <a:ext cx="8426825" cy="384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Webinar Objectives</a:t>
            </a:r>
            <a:endParaRPr/>
          </a:p>
        </p:txBody>
      </p:sp>
      <p:sp>
        <p:nvSpPr>
          <p:cNvPr id="213" name="Google Shape;213;p40"/>
          <p:cNvSpPr txBox="1"/>
          <p:nvPr>
            <p:ph idx="1" type="body"/>
          </p:nvPr>
        </p:nvSpPr>
        <p:spPr>
          <a:xfrm>
            <a:off x="311700" y="1468825"/>
            <a:ext cx="4260300" cy="3099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100"/>
              <a:t>To prepare educators to teach about equilibrium in the aggregate demand/aggregate supply model in an engaging and effective manner.</a:t>
            </a:r>
            <a:endParaRPr sz="2100"/>
          </a:p>
        </p:txBody>
      </p:sp>
      <p:pic>
        <p:nvPicPr>
          <p:cNvPr id="214" name="Google Shape;214;p40"/>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15" name="Google Shape;215;p40"/>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216" name="Google Shape;216;p40"/>
          <p:cNvPicPr preferRelativeResize="0"/>
          <p:nvPr/>
        </p:nvPicPr>
        <p:blipFill>
          <a:blip r:embed="rId5">
            <a:alphaModFix/>
          </a:blip>
          <a:stretch>
            <a:fillRect/>
          </a:stretch>
        </p:blipFill>
        <p:spPr>
          <a:xfrm>
            <a:off x="5513325" y="210625"/>
            <a:ext cx="2801350" cy="39455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id="668" name="Google Shape;668;p76"/>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669" name="Google Shape;669;p76"/>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670" name="Google Shape;670;p76"/>
          <p:cNvPicPr preferRelativeResize="0"/>
          <p:nvPr/>
        </p:nvPicPr>
        <p:blipFill>
          <a:blip r:embed="rId5">
            <a:alphaModFix/>
          </a:blip>
          <a:stretch>
            <a:fillRect/>
          </a:stretch>
        </p:blipFill>
        <p:spPr>
          <a:xfrm>
            <a:off x="152400" y="152400"/>
            <a:ext cx="8426825" cy="3845650"/>
          </a:xfrm>
          <a:prstGeom prst="rect">
            <a:avLst/>
          </a:prstGeom>
          <a:noFill/>
          <a:ln>
            <a:noFill/>
          </a:ln>
        </p:spPr>
      </p:pic>
      <p:sp>
        <p:nvSpPr>
          <p:cNvPr id="671" name="Google Shape;671;p76"/>
          <p:cNvSpPr/>
          <p:nvPr/>
        </p:nvSpPr>
        <p:spPr>
          <a:xfrm>
            <a:off x="464825" y="2081650"/>
            <a:ext cx="273000" cy="2829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 to Teach This: Equilibrium in the AS/AD Model </a:t>
            </a:r>
            <a:endParaRPr/>
          </a:p>
        </p:txBody>
      </p:sp>
      <p:sp>
        <p:nvSpPr>
          <p:cNvPr id="677" name="Google Shape;677;p7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Lecture/Screencast/Textbook</a:t>
            </a:r>
            <a:endParaRPr/>
          </a:p>
          <a:p>
            <a:pPr indent="-342900" lvl="0" marL="457200" rtl="0" algn="l">
              <a:spcBef>
                <a:spcPts val="0"/>
              </a:spcBef>
              <a:spcAft>
                <a:spcPts val="0"/>
              </a:spcAft>
              <a:buSzPts val="1800"/>
              <a:buChar char="●"/>
            </a:pPr>
            <a:r>
              <a:rPr lang="en" u="sng">
                <a:solidFill>
                  <a:schemeClr val="hlink"/>
                </a:solidFill>
                <a:hlinkClick r:id="rId3"/>
              </a:rPr>
              <a:t>Practice problems</a:t>
            </a:r>
            <a:endParaRPr/>
          </a:p>
          <a:p>
            <a:pPr indent="-342900" lvl="0" marL="457200" rtl="0" algn="l">
              <a:spcBef>
                <a:spcPts val="0"/>
              </a:spcBef>
              <a:spcAft>
                <a:spcPts val="0"/>
              </a:spcAft>
              <a:buSzPts val="1800"/>
              <a:buChar char="●"/>
            </a:pPr>
            <a:r>
              <a:rPr lang="en" u="sng">
                <a:solidFill>
                  <a:schemeClr val="hlink"/>
                </a:solidFill>
                <a:hlinkClick r:id="rId4"/>
              </a:rPr>
              <a:t>Worksheets</a:t>
            </a:r>
            <a:endParaRPr/>
          </a:p>
        </p:txBody>
      </p:sp>
      <p:pic>
        <p:nvPicPr>
          <p:cNvPr id="678" name="Google Shape;678;p77"/>
          <p:cNvPicPr preferRelativeResize="0"/>
          <p:nvPr/>
        </p:nvPicPr>
        <p:blipFill>
          <a:blip r:embed="rId5">
            <a:alphaModFix/>
          </a:blip>
          <a:stretch>
            <a:fillRect/>
          </a:stretch>
        </p:blipFill>
        <p:spPr>
          <a:xfrm>
            <a:off x="6972650" y="3889000"/>
            <a:ext cx="2121949" cy="1591475"/>
          </a:xfrm>
          <a:prstGeom prst="rect">
            <a:avLst/>
          </a:prstGeom>
          <a:noFill/>
          <a:ln>
            <a:noFill/>
          </a:ln>
        </p:spPr>
      </p:pic>
      <p:pic>
        <p:nvPicPr>
          <p:cNvPr id="679" name="Google Shape;679;p77"/>
          <p:cNvPicPr preferRelativeResize="0"/>
          <p:nvPr/>
        </p:nvPicPr>
        <p:blipFill>
          <a:blip r:embed="rId6">
            <a:alphaModFix/>
          </a:blip>
          <a:stretch>
            <a:fillRect/>
          </a:stretch>
        </p:blipFill>
        <p:spPr>
          <a:xfrm>
            <a:off x="3421975" y="2088350"/>
            <a:ext cx="1748700" cy="2165675"/>
          </a:xfrm>
          <a:prstGeom prst="rect">
            <a:avLst/>
          </a:prstGeom>
          <a:noFill/>
          <a:ln>
            <a:noFill/>
          </a:ln>
        </p:spPr>
      </p:pic>
      <p:pic>
        <p:nvPicPr>
          <p:cNvPr id="680" name="Google Shape;680;p77"/>
          <p:cNvPicPr preferRelativeResize="0"/>
          <p:nvPr/>
        </p:nvPicPr>
        <p:blipFill>
          <a:blip r:embed="rId7">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 to Teach This: </a:t>
            </a:r>
            <a:r>
              <a:rPr lang="en"/>
              <a:t>Equilibrium in the AS/AD Model </a:t>
            </a:r>
            <a:endParaRPr/>
          </a:p>
        </p:txBody>
      </p:sp>
      <p:sp>
        <p:nvSpPr>
          <p:cNvPr id="686" name="Google Shape;686;p7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Lecture/Screencast/Textbook</a:t>
            </a:r>
            <a:endParaRPr/>
          </a:p>
          <a:p>
            <a:pPr indent="-342900" lvl="0" marL="457200" rtl="0" algn="l">
              <a:spcBef>
                <a:spcPts val="0"/>
              </a:spcBef>
              <a:spcAft>
                <a:spcPts val="0"/>
              </a:spcAft>
              <a:buSzPts val="1800"/>
              <a:buChar char="●"/>
            </a:pPr>
            <a:r>
              <a:rPr lang="en" u="sng">
                <a:solidFill>
                  <a:schemeClr val="hlink"/>
                </a:solidFill>
                <a:hlinkClick r:id="rId3"/>
              </a:rPr>
              <a:t>Practice problems</a:t>
            </a:r>
            <a:endParaRPr/>
          </a:p>
          <a:p>
            <a:pPr indent="-342900" lvl="0" marL="457200" rtl="0" algn="l">
              <a:spcBef>
                <a:spcPts val="0"/>
              </a:spcBef>
              <a:spcAft>
                <a:spcPts val="0"/>
              </a:spcAft>
              <a:buSzPts val="1800"/>
              <a:buChar char="●"/>
            </a:pPr>
            <a:r>
              <a:rPr lang="en" u="sng">
                <a:solidFill>
                  <a:schemeClr val="hlink"/>
                </a:solidFill>
                <a:hlinkClick r:id="rId4"/>
              </a:rPr>
              <a:t>Worksheets</a:t>
            </a:r>
            <a:endParaRPr/>
          </a:p>
          <a:p>
            <a:pPr indent="-342900" lvl="0" marL="457200" rtl="0" algn="l">
              <a:spcBef>
                <a:spcPts val="0"/>
              </a:spcBef>
              <a:spcAft>
                <a:spcPts val="0"/>
              </a:spcAft>
              <a:buSzPts val="1800"/>
              <a:buChar char="●"/>
            </a:pPr>
            <a:r>
              <a:rPr lang="en"/>
              <a:t>Review Games</a:t>
            </a:r>
            <a:endParaRPr/>
          </a:p>
        </p:txBody>
      </p:sp>
      <p:pic>
        <p:nvPicPr>
          <p:cNvPr id="687" name="Google Shape;687;p78"/>
          <p:cNvPicPr preferRelativeResize="0"/>
          <p:nvPr/>
        </p:nvPicPr>
        <p:blipFill>
          <a:blip r:embed="rId5">
            <a:alphaModFix/>
          </a:blip>
          <a:stretch>
            <a:fillRect/>
          </a:stretch>
        </p:blipFill>
        <p:spPr>
          <a:xfrm>
            <a:off x="6972650" y="3889000"/>
            <a:ext cx="2121949" cy="1591475"/>
          </a:xfrm>
          <a:prstGeom prst="rect">
            <a:avLst/>
          </a:prstGeom>
          <a:noFill/>
          <a:ln>
            <a:noFill/>
          </a:ln>
        </p:spPr>
      </p:pic>
      <p:pic>
        <p:nvPicPr>
          <p:cNvPr id="688" name="Google Shape;688;p78"/>
          <p:cNvPicPr preferRelativeResize="0"/>
          <p:nvPr/>
        </p:nvPicPr>
        <p:blipFill>
          <a:blip r:embed="rId6">
            <a:alphaModFix/>
          </a:blip>
          <a:stretch>
            <a:fillRect/>
          </a:stretch>
        </p:blipFill>
        <p:spPr>
          <a:xfrm>
            <a:off x="556875" y="2856776"/>
            <a:ext cx="2622001" cy="1392050"/>
          </a:xfrm>
          <a:prstGeom prst="rect">
            <a:avLst/>
          </a:prstGeom>
          <a:noFill/>
          <a:ln>
            <a:noFill/>
          </a:ln>
        </p:spPr>
      </p:pic>
      <p:pic>
        <p:nvPicPr>
          <p:cNvPr id="689" name="Google Shape;689;p78"/>
          <p:cNvPicPr preferRelativeResize="0"/>
          <p:nvPr/>
        </p:nvPicPr>
        <p:blipFill>
          <a:blip r:embed="rId7">
            <a:alphaModFix/>
          </a:blip>
          <a:stretch>
            <a:fillRect/>
          </a:stretch>
        </p:blipFill>
        <p:spPr>
          <a:xfrm>
            <a:off x="5217475" y="2856775"/>
            <a:ext cx="1927930" cy="1392050"/>
          </a:xfrm>
          <a:prstGeom prst="rect">
            <a:avLst/>
          </a:prstGeom>
          <a:noFill/>
          <a:ln>
            <a:noFill/>
          </a:ln>
        </p:spPr>
      </p:pic>
      <p:pic>
        <p:nvPicPr>
          <p:cNvPr id="690" name="Google Shape;690;p78"/>
          <p:cNvPicPr preferRelativeResize="0"/>
          <p:nvPr/>
        </p:nvPicPr>
        <p:blipFill>
          <a:blip r:embed="rId8">
            <a:alphaModFix/>
          </a:blip>
          <a:stretch>
            <a:fillRect/>
          </a:stretch>
        </p:blipFill>
        <p:spPr>
          <a:xfrm>
            <a:off x="3178873" y="2856775"/>
            <a:ext cx="2038596" cy="1392049"/>
          </a:xfrm>
          <a:prstGeom prst="rect">
            <a:avLst/>
          </a:prstGeom>
          <a:noFill/>
          <a:ln>
            <a:noFill/>
          </a:ln>
        </p:spPr>
      </p:pic>
      <p:pic>
        <p:nvPicPr>
          <p:cNvPr id="691" name="Google Shape;691;p78"/>
          <p:cNvPicPr preferRelativeResize="0"/>
          <p:nvPr/>
        </p:nvPicPr>
        <p:blipFill>
          <a:blip r:embed="rId9">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7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 to Teach This: </a:t>
            </a:r>
            <a:r>
              <a:rPr lang="en"/>
              <a:t>Equilibrium in the AS/AD Model </a:t>
            </a:r>
            <a:endParaRPr/>
          </a:p>
        </p:txBody>
      </p:sp>
      <p:sp>
        <p:nvSpPr>
          <p:cNvPr id="697" name="Google Shape;697;p79"/>
          <p:cNvSpPr txBox="1"/>
          <p:nvPr>
            <p:ph idx="1" type="body"/>
          </p:nvPr>
        </p:nvSpPr>
        <p:spPr>
          <a:xfrm>
            <a:off x="311700" y="1468825"/>
            <a:ext cx="45687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Lecture/Screencast/Textbook</a:t>
            </a:r>
            <a:endParaRPr/>
          </a:p>
          <a:p>
            <a:pPr indent="-342900" lvl="0" marL="457200" rtl="0" algn="l">
              <a:spcBef>
                <a:spcPts val="0"/>
              </a:spcBef>
              <a:spcAft>
                <a:spcPts val="0"/>
              </a:spcAft>
              <a:buSzPts val="1800"/>
              <a:buChar char="●"/>
            </a:pPr>
            <a:r>
              <a:rPr lang="en" u="sng">
                <a:solidFill>
                  <a:schemeClr val="hlink"/>
                </a:solidFill>
                <a:hlinkClick r:id="rId3"/>
              </a:rPr>
              <a:t>Practice problems</a:t>
            </a:r>
            <a:endParaRPr/>
          </a:p>
          <a:p>
            <a:pPr indent="-342900" lvl="0" marL="457200" rtl="0" algn="l">
              <a:spcBef>
                <a:spcPts val="0"/>
              </a:spcBef>
              <a:spcAft>
                <a:spcPts val="0"/>
              </a:spcAft>
              <a:buSzPts val="1800"/>
              <a:buChar char="●"/>
            </a:pPr>
            <a:r>
              <a:rPr lang="en" u="sng">
                <a:solidFill>
                  <a:schemeClr val="hlink"/>
                </a:solidFill>
                <a:hlinkClick r:id="rId4"/>
              </a:rPr>
              <a:t>Worksheets</a:t>
            </a:r>
            <a:endParaRPr/>
          </a:p>
          <a:p>
            <a:pPr indent="-342900" lvl="0" marL="457200" rtl="0" algn="l">
              <a:spcBef>
                <a:spcPts val="0"/>
              </a:spcBef>
              <a:spcAft>
                <a:spcPts val="0"/>
              </a:spcAft>
              <a:buSzPts val="1800"/>
              <a:buChar char="●"/>
            </a:pPr>
            <a:r>
              <a:rPr lang="en"/>
              <a:t>Review Games</a:t>
            </a:r>
            <a:endParaRPr/>
          </a:p>
          <a:p>
            <a:pPr indent="-342900" lvl="0" marL="457200" rtl="0" algn="l">
              <a:spcBef>
                <a:spcPts val="0"/>
              </a:spcBef>
              <a:spcAft>
                <a:spcPts val="0"/>
              </a:spcAft>
              <a:buSzPts val="1800"/>
              <a:buChar char="●"/>
            </a:pPr>
            <a:r>
              <a:rPr lang="en" u="sng">
                <a:solidFill>
                  <a:schemeClr val="hlink"/>
                </a:solidFill>
                <a:hlinkClick r:id="rId5"/>
              </a:rPr>
              <a:t>Matching Cards</a:t>
            </a:r>
            <a:endParaRPr/>
          </a:p>
        </p:txBody>
      </p:sp>
      <p:pic>
        <p:nvPicPr>
          <p:cNvPr id="698" name="Google Shape;698;p79"/>
          <p:cNvPicPr preferRelativeResize="0"/>
          <p:nvPr/>
        </p:nvPicPr>
        <p:blipFill>
          <a:blip r:embed="rId6">
            <a:alphaModFix/>
          </a:blip>
          <a:stretch>
            <a:fillRect/>
          </a:stretch>
        </p:blipFill>
        <p:spPr>
          <a:xfrm>
            <a:off x="6972650" y="3889000"/>
            <a:ext cx="2121949" cy="1591475"/>
          </a:xfrm>
          <a:prstGeom prst="rect">
            <a:avLst/>
          </a:prstGeom>
          <a:noFill/>
          <a:ln>
            <a:noFill/>
          </a:ln>
        </p:spPr>
      </p:pic>
      <p:sp>
        <p:nvSpPr>
          <p:cNvPr id="699" name="Google Shape;699;p79"/>
          <p:cNvSpPr txBox="1"/>
          <p:nvPr/>
        </p:nvSpPr>
        <p:spPr>
          <a:xfrm>
            <a:off x="3782225" y="2204350"/>
            <a:ext cx="462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700" name="Google Shape;700;p79"/>
          <p:cNvPicPr preferRelativeResize="0"/>
          <p:nvPr/>
        </p:nvPicPr>
        <p:blipFill>
          <a:blip r:embed="rId7">
            <a:alphaModFix/>
          </a:blip>
          <a:stretch>
            <a:fillRect/>
          </a:stretch>
        </p:blipFill>
        <p:spPr>
          <a:xfrm>
            <a:off x="2775275" y="4486522"/>
            <a:ext cx="3593450" cy="569700"/>
          </a:xfrm>
          <a:prstGeom prst="rect">
            <a:avLst/>
          </a:prstGeom>
          <a:noFill/>
          <a:ln>
            <a:noFill/>
          </a:ln>
        </p:spPr>
      </p:pic>
      <p:pic>
        <p:nvPicPr>
          <p:cNvPr id="701" name="Google Shape;701;p79"/>
          <p:cNvPicPr preferRelativeResize="0"/>
          <p:nvPr/>
        </p:nvPicPr>
        <p:blipFill>
          <a:blip r:embed="rId8">
            <a:alphaModFix/>
          </a:blip>
          <a:stretch>
            <a:fillRect/>
          </a:stretch>
        </p:blipFill>
        <p:spPr>
          <a:xfrm>
            <a:off x="4880400" y="1106000"/>
            <a:ext cx="4043400" cy="30535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8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 to Teach This: </a:t>
            </a:r>
            <a:r>
              <a:rPr lang="en"/>
              <a:t>Equilibrium in the AS/AD Model </a:t>
            </a:r>
            <a:endParaRPr/>
          </a:p>
        </p:txBody>
      </p:sp>
      <p:sp>
        <p:nvSpPr>
          <p:cNvPr id="707" name="Google Shape;707;p80"/>
          <p:cNvSpPr txBox="1"/>
          <p:nvPr>
            <p:ph idx="1" type="body"/>
          </p:nvPr>
        </p:nvSpPr>
        <p:spPr>
          <a:xfrm>
            <a:off x="311700" y="1468825"/>
            <a:ext cx="45687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Lecture/Screencast/Textbook</a:t>
            </a:r>
            <a:endParaRPr/>
          </a:p>
          <a:p>
            <a:pPr indent="-342900" lvl="0" marL="457200" rtl="0" algn="l">
              <a:spcBef>
                <a:spcPts val="0"/>
              </a:spcBef>
              <a:spcAft>
                <a:spcPts val="0"/>
              </a:spcAft>
              <a:buSzPts val="1800"/>
              <a:buChar char="●"/>
            </a:pPr>
            <a:r>
              <a:rPr lang="en" u="sng">
                <a:solidFill>
                  <a:schemeClr val="hlink"/>
                </a:solidFill>
                <a:hlinkClick r:id="rId3"/>
              </a:rPr>
              <a:t>Practice problems</a:t>
            </a:r>
            <a:endParaRPr/>
          </a:p>
          <a:p>
            <a:pPr indent="-342900" lvl="0" marL="457200" rtl="0" algn="l">
              <a:spcBef>
                <a:spcPts val="0"/>
              </a:spcBef>
              <a:spcAft>
                <a:spcPts val="0"/>
              </a:spcAft>
              <a:buSzPts val="1800"/>
              <a:buChar char="●"/>
            </a:pPr>
            <a:r>
              <a:rPr lang="en" u="sng">
                <a:solidFill>
                  <a:schemeClr val="hlink"/>
                </a:solidFill>
                <a:hlinkClick r:id="rId4"/>
              </a:rPr>
              <a:t>Worksheets</a:t>
            </a:r>
            <a:endParaRPr/>
          </a:p>
          <a:p>
            <a:pPr indent="-342900" lvl="0" marL="457200" rtl="0" algn="l">
              <a:spcBef>
                <a:spcPts val="0"/>
              </a:spcBef>
              <a:spcAft>
                <a:spcPts val="0"/>
              </a:spcAft>
              <a:buSzPts val="1800"/>
              <a:buChar char="●"/>
            </a:pPr>
            <a:r>
              <a:rPr lang="en"/>
              <a:t>Review Games</a:t>
            </a:r>
            <a:endParaRPr/>
          </a:p>
          <a:p>
            <a:pPr indent="-342900" lvl="0" marL="457200" rtl="0" algn="l">
              <a:spcBef>
                <a:spcPts val="0"/>
              </a:spcBef>
              <a:spcAft>
                <a:spcPts val="0"/>
              </a:spcAft>
              <a:buSzPts val="1800"/>
              <a:buChar char="●"/>
            </a:pPr>
            <a:r>
              <a:rPr lang="en" u="sng">
                <a:solidFill>
                  <a:schemeClr val="hlink"/>
                </a:solidFill>
                <a:hlinkClick r:id="rId5"/>
              </a:rPr>
              <a:t>Matching Cards</a:t>
            </a:r>
            <a:endParaRPr/>
          </a:p>
          <a:p>
            <a:pPr indent="-342900" lvl="0" marL="457200" rtl="0" algn="l">
              <a:spcBef>
                <a:spcPts val="0"/>
              </a:spcBef>
              <a:spcAft>
                <a:spcPts val="0"/>
              </a:spcAft>
              <a:buSzPts val="1800"/>
              <a:buChar char="●"/>
            </a:pPr>
            <a:r>
              <a:rPr lang="en"/>
              <a:t>Watch the news</a:t>
            </a:r>
            <a:endParaRPr/>
          </a:p>
        </p:txBody>
      </p:sp>
      <p:pic>
        <p:nvPicPr>
          <p:cNvPr id="708" name="Google Shape;708;p80"/>
          <p:cNvPicPr preferRelativeResize="0"/>
          <p:nvPr/>
        </p:nvPicPr>
        <p:blipFill>
          <a:blip r:embed="rId6">
            <a:alphaModFix/>
          </a:blip>
          <a:stretch>
            <a:fillRect/>
          </a:stretch>
        </p:blipFill>
        <p:spPr>
          <a:xfrm>
            <a:off x="6972650" y="3889000"/>
            <a:ext cx="2121949" cy="1591475"/>
          </a:xfrm>
          <a:prstGeom prst="rect">
            <a:avLst/>
          </a:prstGeom>
          <a:noFill/>
          <a:ln>
            <a:noFill/>
          </a:ln>
        </p:spPr>
      </p:pic>
      <p:pic>
        <p:nvPicPr>
          <p:cNvPr id="709" name="Google Shape;709;p80"/>
          <p:cNvPicPr preferRelativeResize="0"/>
          <p:nvPr/>
        </p:nvPicPr>
        <p:blipFill>
          <a:blip r:embed="rId7">
            <a:alphaModFix/>
          </a:blip>
          <a:stretch>
            <a:fillRect/>
          </a:stretch>
        </p:blipFill>
        <p:spPr>
          <a:xfrm>
            <a:off x="2775275" y="4486522"/>
            <a:ext cx="3593450" cy="569700"/>
          </a:xfrm>
          <a:prstGeom prst="rect">
            <a:avLst/>
          </a:prstGeom>
          <a:noFill/>
          <a:ln>
            <a:noFill/>
          </a:ln>
        </p:spPr>
      </p:pic>
      <p:pic>
        <p:nvPicPr>
          <p:cNvPr id="710" name="Google Shape;710;p80"/>
          <p:cNvPicPr preferRelativeResize="0"/>
          <p:nvPr/>
        </p:nvPicPr>
        <p:blipFill>
          <a:blip r:embed="rId8">
            <a:alphaModFix/>
          </a:blip>
          <a:stretch>
            <a:fillRect/>
          </a:stretch>
        </p:blipFill>
        <p:spPr>
          <a:xfrm>
            <a:off x="4880400" y="1543050"/>
            <a:ext cx="3958800" cy="22268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id="716" name="Google Shape;716;p81"/>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717" name="Google Shape;717;p81"/>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718" name="Google Shape;718;p81"/>
          <p:cNvPicPr preferRelativeResize="0"/>
          <p:nvPr/>
        </p:nvPicPr>
        <p:blipFill>
          <a:blip r:embed="rId5">
            <a:alphaModFix/>
          </a:blip>
          <a:stretch>
            <a:fillRect/>
          </a:stretch>
        </p:blipFill>
        <p:spPr>
          <a:xfrm>
            <a:off x="1943938" y="1160225"/>
            <a:ext cx="5256125" cy="2956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82"/>
          <p:cNvSpPr txBox="1"/>
          <p:nvPr>
            <p:ph type="title"/>
          </p:nvPr>
        </p:nvSpPr>
        <p:spPr>
          <a:xfrm>
            <a:off x="311700" y="114225"/>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Time Permitting: Real Life</a:t>
            </a:r>
            <a:endParaRPr/>
          </a:p>
        </p:txBody>
      </p:sp>
      <p:pic>
        <p:nvPicPr>
          <p:cNvPr id="724" name="Google Shape;724;p82"/>
          <p:cNvPicPr preferRelativeResize="0"/>
          <p:nvPr/>
        </p:nvPicPr>
        <p:blipFill>
          <a:blip r:embed="rId3">
            <a:alphaModFix/>
          </a:blip>
          <a:stretch>
            <a:fillRect/>
          </a:stretch>
        </p:blipFill>
        <p:spPr>
          <a:xfrm>
            <a:off x="2156425" y="888000"/>
            <a:ext cx="6562725" cy="4049125"/>
          </a:xfrm>
          <a:prstGeom prst="rect">
            <a:avLst/>
          </a:prstGeom>
          <a:noFill/>
          <a:ln>
            <a:noFill/>
          </a:ln>
        </p:spPr>
      </p:pic>
      <p:cxnSp>
        <p:nvCxnSpPr>
          <p:cNvPr id="725" name="Google Shape;725;p82"/>
          <p:cNvCxnSpPr/>
          <p:nvPr/>
        </p:nvCxnSpPr>
        <p:spPr>
          <a:xfrm flipH="1">
            <a:off x="5153200" y="2038550"/>
            <a:ext cx="5400" cy="2113500"/>
          </a:xfrm>
          <a:prstGeom prst="straightConnector1">
            <a:avLst/>
          </a:prstGeom>
          <a:noFill/>
          <a:ln cap="flat" cmpd="sng" w="19050">
            <a:solidFill>
              <a:schemeClr val="dk2"/>
            </a:solidFill>
            <a:prstDash val="dash"/>
            <a:round/>
            <a:headEnd len="med" w="med" type="none"/>
            <a:tailEnd len="med" w="med" type="none"/>
          </a:ln>
        </p:spPr>
      </p:cxnSp>
      <p:cxnSp>
        <p:nvCxnSpPr>
          <p:cNvPr id="726" name="Google Shape;726;p82"/>
          <p:cNvCxnSpPr/>
          <p:nvPr/>
        </p:nvCxnSpPr>
        <p:spPr>
          <a:xfrm flipH="1" rot="10800000">
            <a:off x="3108925" y="1364400"/>
            <a:ext cx="3486300" cy="1571400"/>
          </a:xfrm>
          <a:prstGeom prst="straightConnector1">
            <a:avLst/>
          </a:prstGeom>
          <a:noFill/>
          <a:ln cap="flat" cmpd="sng" w="9525">
            <a:solidFill>
              <a:schemeClr val="dk2"/>
            </a:solidFill>
            <a:prstDash val="solid"/>
            <a:round/>
            <a:headEnd len="med" w="med" type="none"/>
            <a:tailEnd len="med" w="med" type="none"/>
          </a:ln>
        </p:spPr>
      </p:cxnSp>
      <p:pic>
        <p:nvPicPr>
          <p:cNvPr id="727" name="Google Shape;727;p82"/>
          <p:cNvPicPr preferRelativeResize="0"/>
          <p:nvPr/>
        </p:nvPicPr>
        <p:blipFill>
          <a:blip r:embed="rId4">
            <a:alphaModFix/>
          </a:blip>
          <a:stretch>
            <a:fillRect/>
          </a:stretch>
        </p:blipFill>
        <p:spPr>
          <a:xfrm>
            <a:off x="6595225" y="1198912"/>
            <a:ext cx="414000" cy="168188"/>
          </a:xfrm>
          <a:prstGeom prst="rect">
            <a:avLst/>
          </a:prstGeom>
          <a:noFill/>
          <a:ln>
            <a:noFill/>
          </a:ln>
        </p:spPr>
      </p:pic>
      <p:sp>
        <p:nvSpPr>
          <p:cNvPr id="728" name="Google Shape;728;p82"/>
          <p:cNvSpPr txBox="1"/>
          <p:nvPr/>
        </p:nvSpPr>
        <p:spPr>
          <a:xfrm>
            <a:off x="6893188" y="1198900"/>
            <a:ext cx="41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Code Pro"/>
                <a:ea typeface="Source Code Pro"/>
                <a:cs typeface="Source Code Pro"/>
                <a:sym typeface="Source Code Pro"/>
              </a:rPr>
              <a:t>1</a:t>
            </a:r>
            <a:endParaRPr sz="800">
              <a:latin typeface="Source Code Pro"/>
              <a:ea typeface="Source Code Pro"/>
              <a:cs typeface="Source Code Pro"/>
              <a:sym typeface="Source Code Pro"/>
            </a:endParaRPr>
          </a:p>
        </p:txBody>
      </p:sp>
      <p:pic>
        <p:nvPicPr>
          <p:cNvPr id="729" name="Google Shape;729;p82"/>
          <p:cNvPicPr preferRelativeResize="0"/>
          <p:nvPr/>
        </p:nvPicPr>
        <p:blipFill>
          <a:blip r:embed="rId5">
            <a:alphaModFix/>
          </a:blip>
          <a:stretch>
            <a:fillRect/>
          </a:stretch>
        </p:blipFill>
        <p:spPr>
          <a:xfrm rot="10800000">
            <a:off x="5882088" y="1850163"/>
            <a:ext cx="713134" cy="188375"/>
          </a:xfrm>
          <a:prstGeom prst="rect">
            <a:avLst/>
          </a:prstGeom>
          <a:noFill/>
          <a:ln>
            <a:noFill/>
          </a:ln>
        </p:spPr>
      </p:pic>
      <p:sp>
        <p:nvSpPr>
          <p:cNvPr id="730" name="Google Shape;730;p82"/>
          <p:cNvSpPr txBox="1"/>
          <p:nvPr/>
        </p:nvSpPr>
        <p:spPr>
          <a:xfrm>
            <a:off x="5413975" y="4126500"/>
            <a:ext cx="57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Source Code Pro"/>
              <a:ea typeface="Source Code Pro"/>
              <a:cs typeface="Source Code Pro"/>
              <a:sym typeface="Source Code Pro"/>
            </a:endParaRPr>
          </a:p>
        </p:txBody>
      </p:sp>
      <p:cxnSp>
        <p:nvCxnSpPr>
          <p:cNvPr id="731" name="Google Shape;731;p82"/>
          <p:cNvCxnSpPr/>
          <p:nvPr/>
        </p:nvCxnSpPr>
        <p:spPr>
          <a:xfrm>
            <a:off x="3082175" y="2071150"/>
            <a:ext cx="2076600" cy="5700"/>
          </a:xfrm>
          <a:prstGeom prst="straightConnector1">
            <a:avLst/>
          </a:prstGeom>
          <a:noFill/>
          <a:ln cap="flat" cmpd="sng" w="19050">
            <a:solidFill>
              <a:schemeClr val="dk2"/>
            </a:solidFill>
            <a:prstDash val="dash"/>
            <a:round/>
            <a:headEnd len="med" w="med" type="none"/>
            <a:tailEnd len="med" w="med" type="none"/>
          </a:ln>
        </p:spPr>
      </p:cxnSp>
      <p:sp>
        <p:nvSpPr>
          <p:cNvPr id="732" name="Google Shape;732;p82"/>
          <p:cNvSpPr txBox="1"/>
          <p:nvPr/>
        </p:nvSpPr>
        <p:spPr>
          <a:xfrm>
            <a:off x="4948900" y="4103400"/>
            <a:ext cx="41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Y</a:t>
            </a:r>
            <a:r>
              <a:rPr lang="en"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p:txBody>
      </p:sp>
      <p:cxnSp>
        <p:nvCxnSpPr>
          <p:cNvPr id="733" name="Google Shape;733;p82"/>
          <p:cNvCxnSpPr/>
          <p:nvPr/>
        </p:nvCxnSpPr>
        <p:spPr>
          <a:xfrm>
            <a:off x="4318975" y="1433125"/>
            <a:ext cx="3239100" cy="2198700"/>
          </a:xfrm>
          <a:prstGeom prst="straightConnector1">
            <a:avLst/>
          </a:prstGeom>
          <a:noFill/>
          <a:ln cap="flat" cmpd="sng" w="9525">
            <a:solidFill>
              <a:schemeClr val="dk2"/>
            </a:solidFill>
            <a:prstDash val="solid"/>
            <a:round/>
            <a:headEnd len="med" w="med" type="none"/>
            <a:tailEnd len="med" w="med" type="none"/>
          </a:ln>
        </p:spPr>
      </p:cxnSp>
      <p:sp>
        <p:nvSpPr>
          <p:cNvPr id="734" name="Google Shape;734;p82"/>
          <p:cNvSpPr txBox="1"/>
          <p:nvPr/>
        </p:nvSpPr>
        <p:spPr>
          <a:xfrm>
            <a:off x="2661250" y="1965450"/>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PL</a:t>
            </a:r>
            <a:r>
              <a:rPr lang="en" sz="1000"/>
              <a:t>1</a:t>
            </a:r>
            <a:endParaRPr sz="1000"/>
          </a:p>
        </p:txBody>
      </p:sp>
      <p:sp>
        <p:nvSpPr>
          <p:cNvPr id="735" name="Google Shape;735;p82"/>
          <p:cNvSpPr txBox="1"/>
          <p:nvPr/>
        </p:nvSpPr>
        <p:spPr>
          <a:xfrm>
            <a:off x="7617100" y="3543525"/>
            <a:ext cx="57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AD</a:t>
            </a:r>
            <a:r>
              <a:rPr lang="en" sz="1000"/>
              <a:t>1</a:t>
            </a:r>
            <a:endParaRPr sz="1000"/>
          </a:p>
        </p:txBody>
      </p:sp>
      <p:pic>
        <p:nvPicPr>
          <p:cNvPr id="736" name="Google Shape;736;p82"/>
          <p:cNvPicPr preferRelativeResize="0"/>
          <p:nvPr/>
        </p:nvPicPr>
        <p:blipFill>
          <a:blip r:embed="rId5">
            <a:alphaModFix/>
          </a:blip>
          <a:stretch>
            <a:fillRect/>
          </a:stretch>
        </p:blipFill>
        <p:spPr>
          <a:xfrm>
            <a:off x="6284625" y="3041000"/>
            <a:ext cx="414000" cy="16406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83"/>
          <p:cNvSpPr txBox="1"/>
          <p:nvPr>
            <p:ph type="title"/>
          </p:nvPr>
        </p:nvSpPr>
        <p:spPr>
          <a:xfrm>
            <a:off x="311700" y="114225"/>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Time Permitting: Practice</a:t>
            </a:r>
            <a:endParaRPr/>
          </a:p>
        </p:txBody>
      </p:sp>
      <p:pic>
        <p:nvPicPr>
          <p:cNvPr id="742" name="Google Shape;742;p83"/>
          <p:cNvPicPr preferRelativeResize="0"/>
          <p:nvPr/>
        </p:nvPicPr>
        <p:blipFill>
          <a:blip r:embed="rId3">
            <a:alphaModFix/>
          </a:blip>
          <a:stretch>
            <a:fillRect/>
          </a:stretch>
        </p:blipFill>
        <p:spPr>
          <a:xfrm>
            <a:off x="1351225" y="944050"/>
            <a:ext cx="6148074" cy="33222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MINNESOTA COUNCIL ON ECONOMIC EDUCATION (MCEE)</a:t>
            </a:r>
            <a:endParaRPr/>
          </a:p>
        </p:txBody>
      </p:sp>
      <p:sp>
        <p:nvSpPr>
          <p:cNvPr id="748" name="Google Shape;748;p84"/>
          <p:cNvSpPr txBox="1"/>
          <p:nvPr>
            <p:ph idx="1" type="body"/>
          </p:nvPr>
        </p:nvSpPr>
        <p:spPr>
          <a:xfrm>
            <a:off x="311700" y="1468825"/>
            <a:ext cx="8461200" cy="2845200"/>
          </a:xfrm>
          <a:prstGeom prst="rect">
            <a:avLst/>
          </a:prstGeom>
        </p:spPr>
        <p:txBody>
          <a:bodyPr anchorCtr="0" anchor="t" bIns="91425" lIns="91425" spcFirstLastPara="1" rIns="91425" wrap="square" tIns="91425">
            <a:noAutofit/>
          </a:bodyPr>
          <a:lstStyle/>
          <a:p>
            <a:pPr indent="0" lvl="0" marL="76200" marR="76200" rtl="0" algn="ctr">
              <a:lnSpc>
                <a:spcPct val="100000"/>
              </a:lnSpc>
              <a:spcBef>
                <a:spcPts val="0"/>
              </a:spcBef>
              <a:spcAft>
                <a:spcPts val="0"/>
              </a:spcAft>
              <a:buNone/>
            </a:pPr>
            <a:r>
              <a:rPr b="1" lang="en" sz="2700">
                <a:solidFill>
                  <a:srgbClr val="005F86"/>
                </a:solidFill>
              </a:rPr>
              <a:t>Our Vision</a:t>
            </a:r>
            <a:endParaRPr b="1" sz="2700">
              <a:solidFill>
                <a:srgbClr val="005F86"/>
              </a:solidFill>
            </a:endParaRPr>
          </a:p>
          <a:p>
            <a:pPr indent="0" lvl="0" marL="76200" marR="76200" rtl="0" algn="ctr">
              <a:lnSpc>
                <a:spcPct val="100000"/>
              </a:lnSpc>
              <a:spcBef>
                <a:spcPts val="0"/>
              </a:spcBef>
              <a:spcAft>
                <a:spcPts val="0"/>
              </a:spcAft>
              <a:buNone/>
            </a:pPr>
            <a:r>
              <a:rPr lang="en" sz="1800">
                <a:solidFill>
                  <a:srgbClr val="212121"/>
                </a:solidFill>
              </a:rPr>
              <a:t>To equip all Minnesotans with the economic and personal financial understanding needed to succeed in today's complex economy.</a:t>
            </a:r>
            <a:endParaRPr sz="1800">
              <a:solidFill>
                <a:srgbClr val="212121"/>
              </a:solidFill>
            </a:endParaRPr>
          </a:p>
          <a:p>
            <a:pPr indent="0" lvl="0" marL="0" rtl="0" algn="l">
              <a:spcBef>
                <a:spcPts val="0"/>
              </a:spcBef>
              <a:spcAft>
                <a:spcPts val="0"/>
              </a:spcAft>
              <a:buNone/>
            </a:pPr>
            <a:r>
              <a:t/>
            </a:r>
            <a:endParaRPr sz="1700"/>
          </a:p>
          <a:p>
            <a:pPr indent="0" lvl="0" marL="0" rtl="0" algn="ctr">
              <a:spcBef>
                <a:spcPts val="1600"/>
              </a:spcBef>
              <a:spcAft>
                <a:spcPts val="1600"/>
              </a:spcAft>
              <a:buNone/>
            </a:pPr>
            <a:r>
              <a:rPr b="1" lang="en" sz="1600">
                <a:solidFill>
                  <a:srgbClr val="005F86"/>
                </a:solidFill>
              </a:rPr>
              <a:t>Teaching Teachers, Engaging Students, and Reaching Communities</a:t>
            </a:r>
            <a:endParaRPr b="1" sz="1600">
              <a:solidFill>
                <a:srgbClr val="005F86"/>
              </a:solidFill>
            </a:endParaRPr>
          </a:p>
        </p:txBody>
      </p:sp>
      <p:sp>
        <p:nvSpPr>
          <p:cNvPr id="749" name="Google Shape;749;p84"/>
          <p:cNvSpPr txBox="1"/>
          <p:nvPr>
            <p:ph idx="4294967295" type="subTitle"/>
          </p:nvPr>
        </p:nvSpPr>
        <p:spPr>
          <a:xfrm>
            <a:off x="2139950" y="3754450"/>
            <a:ext cx="5585700" cy="32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mcee.umn.edu</a:t>
            </a:r>
            <a:r>
              <a:rPr lang="en"/>
              <a:t> </a:t>
            </a:r>
            <a:r>
              <a:rPr lang="en" sz="1400"/>
              <a:t>|</a:t>
            </a:r>
            <a:r>
              <a:rPr lang="en"/>
              <a:t> </a:t>
            </a:r>
            <a:r>
              <a:rPr lang="en" sz="1400" u="sng">
                <a:solidFill>
                  <a:schemeClr val="accent5"/>
                </a:solidFill>
                <a:hlinkClick r:id="rId3">
                  <a:extLst>
                    <a:ext uri="{A12FA001-AC4F-418D-AE19-62706E023703}">
                      <ahyp:hlinkClr val="tx"/>
                    </a:ext>
                  </a:extLst>
                </a:hlinkClick>
              </a:rPr>
              <a:t>mcee@umn.edu</a:t>
            </a:r>
            <a:r>
              <a:rPr lang="en"/>
              <a:t> </a:t>
            </a:r>
            <a:r>
              <a:rPr lang="en" sz="1400"/>
              <a:t>|</a:t>
            </a:r>
            <a:r>
              <a:rPr lang="en"/>
              <a:t> </a:t>
            </a:r>
            <a:r>
              <a:rPr lang="en" sz="1400"/>
              <a:t>612.625.3727</a:t>
            </a:r>
            <a:endParaRPr sz="1400"/>
          </a:p>
        </p:txBody>
      </p:sp>
      <p:pic>
        <p:nvPicPr>
          <p:cNvPr id="750" name="Google Shape;750;p84"/>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751" name="Google Shape;751;p84"/>
          <p:cNvPicPr preferRelativeResize="0"/>
          <p:nvPr/>
        </p:nvPicPr>
        <p:blipFill>
          <a:blip r:embed="rId5">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NATIONAL</a:t>
            </a:r>
            <a:r>
              <a:rPr lang="en"/>
              <a:t> COUNCIL FOR ECONOMIC EDUCATION (CEE)</a:t>
            </a:r>
            <a:endParaRPr/>
          </a:p>
        </p:txBody>
      </p:sp>
      <p:sp>
        <p:nvSpPr>
          <p:cNvPr id="757" name="Google Shape;757;p85"/>
          <p:cNvSpPr txBox="1"/>
          <p:nvPr>
            <p:ph idx="1" type="body"/>
          </p:nvPr>
        </p:nvSpPr>
        <p:spPr>
          <a:xfrm>
            <a:off x="311700" y="1468825"/>
            <a:ext cx="8461200" cy="284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43435"/>
                </a:solidFill>
                <a:highlight>
                  <a:srgbClr val="FFFFFF"/>
                </a:highlight>
                <a:latin typeface="Arial"/>
                <a:ea typeface="Arial"/>
                <a:cs typeface="Arial"/>
                <a:sym typeface="Arial"/>
              </a:rPr>
              <a:t>The Council for Economic Education’s (CEE’s) mission is to equip K-12 students with the tools and knowledge of personal finance and economics so that they can make better decisions for themselves, their families, and their communities.</a:t>
            </a:r>
            <a:endParaRPr sz="1200">
              <a:solidFill>
                <a:srgbClr val="343435"/>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43435"/>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343435"/>
                </a:solidFill>
                <a:highlight>
                  <a:srgbClr val="FFFFFF"/>
                </a:highlight>
                <a:latin typeface="Arial"/>
                <a:ea typeface="Arial"/>
                <a:cs typeface="Arial"/>
                <a:sym typeface="Arial"/>
              </a:rPr>
              <a:t>We carry out our mission by providing resources and training to K-12 educators and have done so for over 70 years. Nearly two-thirds of the teachers we reach in-person are in low to moderate income schools. All resources and programs are developed by educators and delivered by our 188 affiliates across the country in every state. We reach over 50,000 teachers a year through in-person professional development and those teachers, in turn, reach approximately 5 million students throughout the country. </a:t>
            </a:r>
            <a:r>
              <a:rPr lang="en" sz="1200">
                <a:solidFill>
                  <a:srgbClr val="80B539"/>
                </a:solidFill>
                <a:highlight>
                  <a:srgbClr val="FFFFFF"/>
                </a:highlight>
                <a:uFill>
                  <a:noFill/>
                </a:uFill>
                <a:latin typeface="Arial"/>
                <a:ea typeface="Arial"/>
                <a:cs typeface="Arial"/>
                <a:sym typeface="Arial"/>
                <a:hlinkClick r:id="rId3">
                  <a:extLst>
                    <a:ext uri="{A12FA001-AC4F-418D-AE19-62706E023703}">
                      <ahyp:hlinkClr val="tx"/>
                    </a:ext>
                  </a:extLst>
                </a:hlinkClick>
              </a:rPr>
              <a:t>EconEdLink</a:t>
            </a:r>
            <a:r>
              <a:rPr lang="en" sz="1200">
                <a:solidFill>
                  <a:srgbClr val="343435"/>
                </a:solidFill>
                <a:highlight>
                  <a:srgbClr val="FFFFFF"/>
                </a:highlight>
                <a:latin typeface="Arial"/>
                <a:ea typeface="Arial"/>
                <a:cs typeface="Arial"/>
                <a:sym typeface="Arial"/>
              </a:rPr>
              <a:t>, our free online educator gateway for economic and personal finance lessons and resources, attracts more than 700,000 unique visitors per year.</a:t>
            </a:r>
            <a:endParaRPr sz="1200">
              <a:solidFill>
                <a:srgbClr val="343435"/>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43435"/>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343435"/>
                </a:solidFill>
                <a:highlight>
                  <a:srgbClr val="FFFFFF"/>
                </a:highlight>
                <a:latin typeface="Arial"/>
                <a:ea typeface="Arial"/>
                <a:cs typeface="Arial"/>
                <a:sym typeface="Arial"/>
              </a:rPr>
              <a:t>We also advocate for more and better education in personal finance and economics, primarily through the biennial Survey of the States.</a:t>
            </a:r>
            <a:endParaRPr sz="1200">
              <a:solidFill>
                <a:srgbClr val="343435"/>
              </a:solidFill>
              <a:highlight>
                <a:srgbClr val="FFFFFF"/>
              </a:highlight>
              <a:latin typeface="Arial"/>
              <a:ea typeface="Arial"/>
              <a:cs typeface="Arial"/>
              <a:sym typeface="Arial"/>
            </a:endParaRPr>
          </a:p>
          <a:p>
            <a:pPr indent="0" lvl="0" marL="0" rtl="0" algn="ctr">
              <a:spcBef>
                <a:spcPts val="0"/>
              </a:spcBef>
              <a:spcAft>
                <a:spcPts val="1600"/>
              </a:spcAft>
              <a:buNone/>
            </a:pPr>
            <a:r>
              <a:t/>
            </a:r>
            <a:endParaRPr b="1" sz="2700">
              <a:solidFill>
                <a:srgbClr val="005F86"/>
              </a:solidFill>
            </a:endParaRPr>
          </a:p>
        </p:txBody>
      </p:sp>
      <p:pic>
        <p:nvPicPr>
          <p:cNvPr id="758" name="Google Shape;758;p85"/>
          <p:cNvPicPr preferRelativeResize="0"/>
          <p:nvPr/>
        </p:nvPicPr>
        <p:blipFill>
          <a:blip r:embed="rId4">
            <a:alphaModFix/>
          </a:blip>
          <a:stretch>
            <a:fillRect/>
          </a:stretch>
        </p:blipFill>
        <p:spPr>
          <a:xfrm>
            <a:off x="6972650" y="3889000"/>
            <a:ext cx="2121949" cy="1591475"/>
          </a:xfrm>
          <a:prstGeom prst="rect">
            <a:avLst/>
          </a:prstGeom>
          <a:noFill/>
          <a:ln>
            <a:noFill/>
          </a:ln>
        </p:spPr>
      </p:pic>
      <p:pic>
        <p:nvPicPr>
          <p:cNvPr id="759" name="Google Shape;759;p85"/>
          <p:cNvPicPr preferRelativeResize="0"/>
          <p:nvPr/>
        </p:nvPicPr>
        <p:blipFill>
          <a:blip r:embed="rId5">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 name="Shape 220"/>
        <p:cNvGrpSpPr/>
        <p:nvPr/>
      </p:nvGrpSpPr>
      <p:grpSpPr>
        <a:xfrm>
          <a:off x="0" y="0"/>
          <a:ext cx="0" cy="0"/>
          <a:chOff x="0" y="0"/>
          <a:chExt cx="0" cy="0"/>
        </a:xfrm>
      </p:grpSpPr>
      <p:sp>
        <p:nvSpPr>
          <p:cNvPr id="221" name="Google Shape;221;p4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222" name="Google Shape;222;p4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Instruction on equilibrium in the AD-AS Model in the short-run and long-run</a:t>
            </a:r>
            <a:endParaRPr/>
          </a:p>
          <a:p>
            <a:pPr indent="-342900" lvl="0" marL="457200" rtl="0" algn="l">
              <a:lnSpc>
                <a:spcPct val="150000"/>
              </a:lnSpc>
              <a:spcBef>
                <a:spcPts val="0"/>
              </a:spcBef>
              <a:spcAft>
                <a:spcPts val="0"/>
              </a:spcAft>
              <a:buSzPts val="1800"/>
              <a:buChar char="●"/>
            </a:pPr>
            <a:r>
              <a:rPr lang="en"/>
              <a:t>Areas where students struggle</a:t>
            </a:r>
            <a:endParaRPr/>
          </a:p>
          <a:p>
            <a:pPr indent="-342900" lvl="0" marL="457200" rtl="0" algn="l">
              <a:lnSpc>
                <a:spcPct val="150000"/>
              </a:lnSpc>
              <a:spcBef>
                <a:spcPts val="0"/>
              </a:spcBef>
              <a:spcAft>
                <a:spcPts val="0"/>
              </a:spcAft>
              <a:buSzPts val="1800"/>
              <a:buChar char="●"/>
            </a:pPr>
            <a:r>
              <a:rPr lang="en"/>
              <a:t>Resources</a:t>
            </a:r>
            <a:endParaRPr/>
          </a:p>
          <a:p>
            <a:pPr indent="-342900" lvl="0" marL="457200" rtl="0" algn="l">
              <a:lnSpc>
                <a:spcPct val="150000"/>
              </a:lnSpc>
              <a:spcBef>
                <a:spcPts val="0"/>
              </a:spcBef>
              <a:spcAft>
                <a:spcPts val="0"/>
              </a:spcAft>
              <a:buSzPts val="1800"/>
              <a:buChar char="●"/>
            </a:pPr>
            <a:r>
              <a:rPr lang="en"/>
              <a:t>Lessons</a:t>
            </a:r>
            <a:endParaRPr/>
          </a:p>
          <a:p>
            <a:pPr indent="-342900" lvl="0" marL="457200" rtl="0" algn="l">
              <a:lnSpc>
                <a:spcPct val="150000"/>
              </a:lnSpc>
              <a:spcBef>
                <a:spcPts val="0"/>
              </a:spcBef>
              <a:spcAft>
                <a:spcPts val="0"/>
              </a:spcAft>
              <a:buSzPts val="1800"/>
              <a:buChar char="●"/>
            </a:pPr>
            <a:r>
              <a:rPr lang="en"/>
              <a:t>Questions</a:t>
            </a:r>
            <a:endParaRPr/>
          </a:p>
        </p:txBody>
      </p:sp>
      <p:pic>
        <p:nvPicPr>
          <p:cNvPr id="223" name="Google Shape;223;p41"/>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24" name="Google Shape;224;p41"/>
          <p:cNvPicPr preferRelativeResize="0"/>
          <p:nvPr/>
        </p:nvPicPr>
        <p:blipFill>
          <a:blip r:embed="rId4">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3" name="Shape 763"/>
        <p:cNvGrpSpPr/>
        <p:nvPr/>
      </p:nvGrpSpPr>
      <p:grpSpPr>
        <a:xfrm>
          <a:off x="0" y="0"/>
          <a:ext cx="0" cy="0"/>
          <a:chOff x="0" y="0"/>
          <a:chExt cx="0" cy="0"/>
        </a:xfrm>
      </p:grpSpPr>
      <p:sp>
        <p:nvSpPr>
          <p:cNvPr id="764" name="Google Shape;764;p86"/>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765" name="Google Shape;765;p86"/>
          <p:cNvSpPr txBox="1"/>
          <p:nvPr>
            <p:ph idx="1" type="subTitle"/>
          </p:nvPr>
        </p:nvSpPr>
        <p:spPr>
          <a:xfrm>
            <a:off x="411175" y="307900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Steven Cullison</a:t>
            </a:r>
            <a:r>
              <a:rPr lang="en" sz="3400"/>
              <a:t> | steven.cullison@edinaschools.org</a:t>
            </a:r>
            <a:endParaRPr sz="3400"/>
          </a:p>
        </p:txBody>
      </p:sp>
      <p:pic>
        <p:nvPicPr>
          <p:cNvPr id="766" name="Google Shape;766;p86"/>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767" name="Google Shape;767;p86"/>
          <p:cNvPicPr preferRelativeResize="0"/>
          <p:nvPr/>
        </p:nvPicPr>
        <p:blipFill>
          <a:blip r:embed="rId4">
            <a:alphaModFix/>
          </a:blip>
          <a:stretch>
            <a:fillRect/>
          </a:stretch>
        </p:blipFill>
        <p:spPr>
          <a:xfrm>
            <a:off x="2775275" y="4486522"/>
            <a:ext cx="3593450" cy="56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Learning Goals</a:t>
            </a:r>
            <a:endParaRPr/>
          </a:p>
        </p:txBody>
      </p:sp>
      <p:sp>
        <p:nvSpPr>
          <p:cNvPr id="230" name="Google Shape;230;p42"/>
          <p:cNvSpPr txBox="1"/>
          <p:nvPr>
            <p:ph idx="1" type="body"/>
          </p:nvPr>
        </p:nvSpPr>
        <p:spPr>
          <a:xfrm>
            <a:off x="311700" y="1468825"/>
            <a:ext cx="50748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 able to:</a:t>
            </a:r>
            <a:endParaRPr/>
          </a:p>
          <a:p>
            <a:pPr indent="-342900" lvl="0" marL="457200" rtl="0" algn="l">
              <a:spcBef>
                <a:spcPts val="1600"/>
              </a:spcBef>
              <a:spcAft>
                <a:spcPts val="0"/>
              </a:spcAft>
              <a:buSzPts val="1800"/>
              <a:buChar char="●"/>
            </a:pPr>
            <a:r>
              <a:rPr lang="en"/>
              <a:t>Interpret graphs combining aggregate demand and aggregate supply</a:t>
            </a:r>
            <a:endParaRPr/>
          </a:p>
          <a:p>
            <a:pPr indent="-342900" lvl="0" marL="457200" rtl="0" algn="l">
              <a:spcBef>
                <a:spcPts val="0"/>
              </a:spcBef>
              <a:spcAft>
                <a:spcPts val="0"/>
              </a:spcAft>
              <a:buSzPts val="1800"/>
              <a:buChar char="●"/>
            </a:pPr>
            <a:r>
              <a:rPr lang="en"/>
              <a:t>Explain the forces pushing an economy toward a long-run equilibrium</a:t>
            </a:r>
            <a:endParaRPr/>
          </a:p>
          <a:p>
            <a:pPr indent="0" lvl="0" marL="0" rtl="0" algn="l">
              <a:spcBef>
                <a:spcPts val="1600"/>
              </a:spcBef>
              <a:spcAft>
                <a:spcPts val="1600"/>
              </a:spcAft>
              <a:buNone/>
            </a:pPr>
            <a:r>
              <a:t/>
            </a:r>
            <a:endParaRPr/>
          </a:p>
        </p:txBody>
      </p:sp>
      <p:pic>
        <p:nvPicPr>
          <p:cNvPr id="231" name="Google Shape;231;p42"/>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32" name="Google Shape;232;p42"/>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233" name="Google Shape;233;p42"/>
          <p:cNvPicPr preferRelativeResize="0"/>
          <p:nvPr/>
        </p:nvPicPr>
        <p:blipFill rotWithShape="1">
          <a:blip r:embed="rId5">
            <a:alphaModFix/>
          </a:blip>
          <a:srcRect b="12203" l="0" r="0" t="0"/>
          <a:stretch/>
        </p:blipFill>
        <p:spPr>
          <a:xfrm>
            <a:off x="5151225" y="601099"/>
            <a:ext cx="3681075" cy="337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43"/>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39" name="Google Shape;239;p43"/>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240" name="Google Shape;240;p43"/>
          <p:cNvPicPr preferRelativeResize="0"/>
          <p:nvPr/>
        </p:nvPicPr>
        <p:blipFill>
          <a:blip r:embed="rId5">
            <a:alphaModFix/>
          </a:blip>
          <a:stretch>
            <a:fillRect/>
          </a:stretch>
        </p:blipFill>
        <p:spPr>
          <a:xfrm>
            <a:off x="1137000" y="105725"/>
            <a:ext cx="6725276" cy="4134975"/>
          </a:xfrm>
          <a:prstGeom prst="rect">
            <a:avLst/>
          </a:prstGeom>
          <a:noFill/>
          <a:ln>
            <a:noFill/>
          </a:ln>
        </p:spPr>
      </p:pic>
      <p:sp>
        <p:nvSpPr>
          <p:cNvPr id="241" name="Google Shape;241;p43"/>
          <p:cNvSpPr txBox="1"/>
          <p:nvPr/>
        </p:nvSpPr>
        <p:spPr>
          <a:xfrm rot="2058764">
            <a:off x="2526174" y="933505"/>
            <a:ext cx="4394816" cy="1190658"/>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2" name="Google Shape;242;p43"/>
          <p:cNvSpPr txBox="1"/>
          <p:nvPr/>
        </p:nvSpPr>
        <p:spPr>
          <a:xfrm rot="2058764">
            <a:off x="3683474" y="404880"/>
            <a:ext cx="4394816" cy="1190658"/>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3" name="Google Shape;243;p43"/>
          <p:cNvSpPr txBox="1"/>
          <p:nvPr/>
        </p:nvSpPr>
        <p:spPr>
          <a:xfrm rot="2058773">
            <a:off x="1782695" y="1554096"/>
            <a:ext cx="3375661" cy="1190658"/>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4" name="Google Shape;244;p43"/>
          <p:cNvSpPr/>
          <p:nvPr/>
        </p:nvSpPr>
        <p:spPr>
          <a:xfrm rot="-184238">
            <a:off x="5060329" y="2464158"/>
            <a:ext cx="1108892" cy="852321"/>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3"/>
          <p:cNvSpPr txBox="1"/>
          <p:nvPr/>
        </p:nvSpPr>
        <p:spPr>
          <a:xfrm>
            <a:off x="1690700" y="1414475"/>
            <a:ext cx="1681200" cy="1628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6" name="Google Shape;246;p43"/>
          <p:cNvSpPr txBox="1"/>
          <p:nvPr/>
        </p:nvSpPr>
        <p:spPr>
          <a:xfrm>
            <a:off x="3352800" y="2962275"/>
            <a:ext cx="2267100" cy="6525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7" name="Google Shape;247;p43"/>
          <p:cNvSpPr txBox="1"/>
          <p:nvPr/>
        </p:nvSpPr>
        <p:spPr>
          <a:xfrm>
            <a:off x="3371900" y="3638550"/>
            <a:ext cx="23337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8" name="Google Shape;248;p43"/>
          <p:cNvSpPr txBox="1"/>
          <p:nvPr/>
        </p:nvSpPr>
        <p:spPr>
          <a:xfrm rot="-5400000">
            <a:off x="366775" y="1884975"/>
            <a:ext cx="22671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9" name="Google Shape;249;p43"/>
          <p:cNvSpPr txBox="1"/>
          <p:nvPr/>
        </p:nvSpPr>
        <p:spPr>
          <a:xfrm>
            <a:off x="5917000" y="229175"/>
            <a:ext cx="2894700" cy="12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12121"/>
                </a:solidFill>
              </a:rPr>
              <a:t>Aggregate </a:t>
            </a:r>
            <a:endParaRPr sz="2000">
              <a:solidFill>
                <a:srgbClr val="212121"/>
              </a:solidFill>
            </a:endParaRPr>
          </a:p>
          <a:p>
            <a:pPr indent="0" lvl="0" marL="0" rtl="0" algn="l">
              <a:spcBef>
                <a:spcPts val="0"/>
              </a:spcBef>
              <a:spcAft>
                <a:spcPts val="0"/>
              </a:spcAft>
              <a:buNone/>
            </a:pPr>
            <a:r>
              <a:rPr lang="en" sz="2000">
                <a:solidFill>
                  <a:srgbClr val="212121"/>
                </a:solidFill>
              </a:rPr>
              <a:t>Demand (AD)</a:t>
            </a:r>
            <a:endParaRPr sz="2000"/>
          </a:p>
          <a:p>
            <a:pPr indent="0" lvl="0" marL="0" rtl="0" algn="l">
              <a:lnSpc>
                <a:spcPct val="115000"/>
              </a:lnSpc>
              <a:spcBef>
                <a:spcPts val="0"/>
              </a:spcBef>
              <a:spcAft>
                <a:spcPts val="1600"/>
              </a:spcAft>
              <a:buNone/>
            </a:pPr>
            <a:r>
              <a:rPr lang="en" sz="2000">
                <a:solidFill>
                  <a:srgbClr val="595959"/>
                </a:solidFill>
              </a:rPr>
              <a:t>The amount of real output (GDP) that buyers collectively wish to purchase at each possible price level.</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4"/>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55" name="Google Shape;255;p44"/>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256" name="Google Shape;256;p44"/>
          <p:cNvPicPr preferRelativeResize="0"/>
          <p:nvPr/>
        </p:nvPicPr>
        <p:blipFill>
          <a:blip r:embed="rId5">
            <a:alphaModFix/>
          </a:blip>
          <a:stretch>
            <a:fillRect/>
          </a:stretch>
        </p:blipFill>
        <p:spPr>
          <a:xfrm>
            <a:off x="1137000" y="105725"/>
            <a:ext cx="6725276" cy="4134975"/>
          </a:xfrm>
          <a:prstGeom prst="rect">
            <a:avLst/>
          </a:prstGeom>
          <a:noFill/>
          <a:ln>
            <a:noFill/>
          </a:ln>
        </p:spPr>
      </p:pic>
      <p:sp>
        <p:nvSpPr>
          <p:cNvPr id="257" name="Google Shape;257;p44"/>
          <p:cNvSpPr txBox="1"/>
          <p:nvPr/>
        </p:nvSpPr>
        <p:spPr>
          <a:xfrm flipH="1" rot="-1416065">
            <a:off x="1843517" y="508541"/>
            <a:ext cx="4452422" cy="1529319"/>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58" name="Google Shape;258;p44"/>
          <p:cNvSpPr/>
          <p:nvPr/>
        </p:nvSpPr>
        <p:spPr>
          <a:xfrm rot="-184238">
            <a:off x="5060329" y="2464158"/>
            <a:ext cx="1108892" cy="852321"/>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4"/>
          <p:cNvSpPr txBox="1"/>
          <p:nvPr/>
        </p:nvSpPr>
        <p:spPr>
          <a:xfrm>
            <a:off x="1690700" y="628900"/>
            <a:ext cx="1681200" cy="1628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0" name="Google Shape;260;p44"/>
          <p:cNvSpPr txBox="1"/>
          <p:nvPr/>
        </p:nvSpPr>
        <p:spPr>
          <a:xfrm>
            <a:off x="3352800" y="2962275"/>
            <a:ext cx="2267100" cy="6525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1" name="Google Shape;261;p44"/>
          <p:cNvSpPr txBox="1"/>
          <p:nvPr/>
        </p:nvSpPr>
        <p:spPr>
          <a:xfrm>
            <a:off x="3371900" y="3638550"/>
            <a:ext cx="23337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2" name="Google Shape;262;p44"/>
          <p:cNvSpPr txBox="1"/>
          <p:nvPr/>
        </p:nvSpPr>
        <p:spPr>
          <a:xfrm rot="-5400000">
            <a:off x="366775" y="1884975"/>
            <a:ext cx="22671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3" name="Google Shape;263;p44"/>
          <p:cNvSpPr txBox="1"/>
          <p:nvPr/>
        </p:nvSpPr>
        <p:spPr>
          <a:xfrm flipH="1" rot="-1416065">
            <a:off x="2316741" y="1985116"/>
            <a:ext cx="4452422" cy="730269"/>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4" name="Google Shape;264;p44"/>
          <p:cNvSpPr txBox="1"/>
          <p:nvPr/>
        </p:nvSpPr>
        <p:spPr>
          <a:xfrm>
            <a:off x="4774175" y="1947350"/>
            <a:ext cx="1681200" cy="1628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5" name="Google Shape;265;p44"/>
          <p:cNvSpPr txBox="1"/>
          <p:nvPr/>
        </p:nvSpPr>
        <p:spPr>
          <a:xfrm>
            <a:off x="3427725" y="2505075"/>
            <a:ext cx="1681200" cy="9765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6" name="Google Shape;266;p44"/>
          <p:cNvSpPr txBox="1"/>
          <p:nvPr/>
        </p:nvSpPr>
        <p:spPr>
          <a:xfrm>
            <a:off x="6026850" y="1616400"/>
            <a:ext cx="2894700" cy="12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212121"/>
                </a:solidFill>
              </a:rPr>
              <a:t>Aggregate </a:t>
            </a:r>
            <a:endParaRPr sz="2000">
              <a:solidFill>
                <a:srgbClr val="212121"/>
              </a:solidFill>
            </a:endParaRPr>
          </a:p>
          <a:p>
            <a:pPr indent="0" lvl="0" marL="0" rtl="0" algn="l">
              <a:spcBef>
                <a:spcPts val="0"/>
              </a:spcBef>
              <a:spcAft>
                <a:spcPts val="0"/>
              </a:spcAft>
              <a:buNone/>
            </a:pPr>
            <a:r>
              <a:rPr lang="en" sz="2000">
                <a:solidFill>
                  <a:srgbClr val="212121"/>
                </a:solidFill>
              </a:rPr>
              <a:t>Supply (AS)</a:t>
            </a:r>
            <a:endParaRPr sz="2000"/>
          </a:p>
          <a:p>
            <a:pPr indent="0" lvl="0" marL="0" rtl="0" algn="l">
              <a:lnSpc>
                <a:spcPct val="115000"/>
              </a:lnSpc>
              <a:spcBef>
                <a:spcPts val="0"/>
              </a:spcBef>
              <a:spcAft>
                <a:spcPts val="1600"/>
              </a:spcAft>
              <a:buNone/>
            </a:pPr>
            <a:r>
              <a:rPr lang="en" sz="2000">
                <a:solidFill>
                  <a:srgbClr val="595959"/>
                </a:solidFill>
              </a:rPr>
              <a:t>The total supply of all goods in the economy,</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5"/>
          <p:cNvPicPr preferRelativeResize="0"/>
          <p:nvPr/>
        </p:nvPicPr>
        <p:blipFill>
          <a:blip r:embed="rId3">
            <a:alphaModFix/>
          </a:blip>
          <a:stretch>
            <a:fillRect/>
          </a:stretch>
        </p:blipFill>
        <p:spPr>
          <a:xfrm>
            <a:off x="6972650" y="3889000"/>
            <a:ext cx="2121949" cy="1591475"/>
          </a:xfrm>
          <a:prstGeom prst="rect">
            <a:avLst/>
          </a:prstGeom>
          <a:noFill/>
          <a:ln>
            <a:noFill/>
          </a:ln>
        </p:spPr>
      </p:pic>
      <p:pic>
        <p:nvPicPr>
          <p:cNvPr id="272" name="Google Shape;272;p45"/>
          <p:cNvPicPr preferRelativeResize="0"/>
          <p:nvPr/>
        </p:nvPicPr>
        <p:blipFill>
          <a:blip r:embed="rId4">
            <a:alphaModFix/>
          </a:blip>
          <a:stretch>
            <a:fillRect/>
          </a:stretch>
        </p:blipFill>
        <p:spPr>
          <a:xfrm>
            <a:off x="2775275" y="4486522"/>
            <a:ext cx="3593450" cy="569700"/>
          </a:xfrm>
          <a:prstGeom prst="rect">
            <a:avLst/>
          </a:prstGeom>
          <a:noFill/>
          <a:ln>
            <a:noFill/>
          </a:ln>
        </p:spPr>
      </p:pic>
      <p:pic>
        <p:nvPicPr>
          <p:cNvPr id="273" name="Google Shape;273;p45"/>
          <p:cNvPicPr preferRelativeResize="0"/>
          <p:nvPr/>
        </p:nvPicPr>
        <p:blipFill>
          <a:blip r:embed="rId5">
            <a:alphaModFix/>
          </a:blip>
          <a:stretch>
            <a:fillRect/>
          </a:stretch>
        </p:blipFill>
        <p:spPr>
          <a:xfrm>
            <a:off x="1137000" y="105725"/>
            <a:ext cx="6725276" cy="4134975"/>
          </a:xfrm>
          <a:prstGeom prst="rect">
            <a:avLst/>
          </a:prstGeom>
          <a:noFill/>
          <a:ln>
            <a:noFill/>
          </a:ln>
        </p:spPr>
      </p:pic>
      <p:sp>
        <p:nvSpPr>
          <p:cNvPr id="274" name="Google Shape;274;p45"/>
          <p:cNvSpPr/>
          <p:nvPr/>
        </p:nvSpPr>
        <p:spPr>
          <a:xfrm rot="-184238">
            <a:off x="5060329" y="2464158"/>
            <a:ext cx="1108892" cy="852321"/>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5"/>
          <p:cNvSpPr txBox="1"/>
          <p:nvPr/>
        </p:nvSpPr>
        <p:spPr>
          <a:xfrm>
            <a:off x="3371900" y="3638550"/>
            <a:ext cx="895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76" name="Google Shape;276;p45"/>
          <p:cNvSpPr txBox="1"/>
          <p:nvPr/>
        </p:nvSpPr>
        <p:spPr>
          <a:xfrm rot="-5400000">
            <a:off x="997975" y="1253825"/>
            <a:ext cx="10047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77" name="Google Shape;277;p45"/>
          <p:cNvSpPr txBox="1"/>
          <p:nvPr/>
        </p:nvSpPr>
        <p:spPr>
          <a:xfrm>
            <a:off x="3676650" y="1257300"/>
            <a:ext cx="17814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78" name="Google Shape;278;p45"/>
          <p:cNvSpPr txBox="1"/>
          <p:nvPr/>
        </p:nvSpPr>
        <p:spPr>
          <a:xfrm>
            <a:off x="1704975" y="1400175"/>
            <a:ext cx="17334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79" name="Google Shape;279;p45"/>
          <p:cNvSpPr txBox="1"/>
          <p:nvPr/>
        </p:nvSpPr>
        <p:spPr>
          <a:xfrm>
            <a:off x="1838325" y="1526400"/>
            <a:ext cx="1781400" cy="4761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0" name="Google Shape;280;p45"/>
          <p:cNvSpPr txBox="1"/>
          <p:nvPr/>
        </p:nvSpPr>
        <p:spPr>
          <a:xfrm>
            <a:off x="3505200" y="2408675"/>
            <a:ext cx="795600" cy="1196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1" name="Google Shape;281;p45"/>
          <p:cNvSpPr txBox="1"/>
          <p:nvPr/>
        </p:nvSpPr>
        <p:spPr>
          <a:xfrm>
            <a:off x="3505200" y="2038663"/>
            <a:ext cx="133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2" name="Google Shape;282;p45"/>
          <p:cNvSpPr txBox="1"/>
          <p:nvPr/>
        </p:nvSpPr>
        <p:spPr>
          <a:xfrm rot="3999958">
            <a:off x="3543336" y="2294161"/>
            <a:ext cx="133303" cy="269128"/>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3" name="Google Shape;283;p45"/>
          <p:cNvSpPr txBox="1"/>
          <p:nvPr/>
        </p:nvSpPr>
        <p:spPr>
          <a:xfrm rot="2322881">
            <a:off x="3380206" y="1465100"/>
            <a:ext cx="195701" cy="269166"/>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4" name="Google Shape;284;p45"/>
          <p:cNvSpPr txBox="1"/>
          <p:nvPr/>
        </p:nvSpPr>
        <p:spPr>
          <a:xfrm>
            <a:off x="5486400" y="1546650"/>
            <a:ext cx="104700" cy="11967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5" name="Google Shape;285;p45"/>
          <p:cNvSpPr txBox="1"/>
          <p:nvPr/>
        </p:nvSpPr>
        <p:spPr>
          <a:xfrm>
            <a:off x="5486400" y="3005150"/>
            <a:ext cx="104700" cy="6003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6" name="Google Shape;286;p45"/>
          <p:cNvSpPr txBox="1"/>
          <p:nvPr/>
        </p:nvSpPr>
        <p:spPr>
          <a:xfrm rot="2322881">
            <a:off x="5516931" y="2536650"/>
            <a:ext cx="195701" cy="269166"/>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7" name="Google Shape;287;p45"/>
          <p:cNvSpPr txBox="1"/>
          <p:nvPr/>
        </p:nvSpPr>
        <p:spPr>
          <a:xfrm rot="4041997">
            <a:off x="5440913" y="1489017"/>
            <a:ext cx="195669" cy="269331"/>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8" name="Google Shape;288;p45"/>
          <p:cNvSpPr txBox="1"/>
          <p:nvPr/>
        </p:nvSpPr>
        <p:spPr>
          <a:xfrm rot="2055035">
            <a:off x="3636228" y="1289119"/>
            <a:ext cx="195624" cy="269343"/>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89" name="Google Shape;289;p45"/>
          <p:cNvSpPr txBox="1"/>
          <p:nvPr/>
        </p:nvSpPr>
        <p:spPr>
          <a:xfrm>
            <a:off x="4981625" y="3638550"/>
            <a:ext cx="8952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90" name="Google Shape;290;p45"/>
          <p:cNvSpPr txBox="1"/>
          <p:nvPr/>
        </p:nvSpPr>
        <p:spPr>
          <a:xfrm rot="-5400000">
            <a:off x="366775" y="1884975"/>
            <a:ext cx="2267100" cy="269100"/>
          </a:xfrm>
          <a:prstGeom prst="rect">
            <a:avLst/>
          </a:prstGeom>
          <a:solidFill>
            <a:schemeClr val="lt1"/>
          </a:solid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91" name="Google Shape;291;p45"/>
          <p:cNvSpPr txBox="1"/>
          <p:nvPr/>
        </p:nvSpPr>
        <p:spPr>
          <a:xfrm>
            <a:off x="1681150" y="1963950"/>
            <a:ext cx="2586000" cy="71100"/>
          </a:xfrm>
          <a:prstGeom prst="rect">
            <a:avLst/>
          </a:prstGeom>
          <a:solidFill>
            <a:schemeClr val="lt1"/>
          </a:solidFill>
          <a:ln>
            <a:noFill/>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