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5" r:id="rId5"/>
    <p:sldId id="266"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A955D-4825-C322-9926-DB7DFB110D80}" v="117" dt="2021-10-25T15:27:42.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8"/>
  </p:normalViewPr>
  <p:slideViewPr>
    <p:cSldViewPr snapToGrid="0">
      <p:cViewPr>
        <p:scale>
          <a:sx n="97" d="100"/>
          <a:sy n="97" d="100"/>
        </p:scale>
        <p:origin x="1064" y="4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10/25/21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a:t>These types of decisions often cause conflicts for elected officials between their personal views and the views of others. Additionally, members of Congress may get pressure from lobbyists or campaign donors who are looking for some help during economic downturns. </a:t>
            </a:r>
          </a:p>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a:t>
            </a:fld>
            <a:endParaRPr lang="en-US"/>
          </a:p>
        </p:txBody>
      </p:sp>
    </p:spTree>
    <p:extLst>
      <p:ext uri="{BB962C8B-B14F-4D97-AF65-F5344CB8AC3E}">
        <p14:creationId xmlns:p14="http://schemas.microsoft.com/office/powerpoint/2010/main" val="5213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a:t>These types of decisions often cause conflicts for elected officials between their personal views and the views of others. Additionally, members of Congress may get pressure from lobbyists or campaign donors who are looking for some help during economic downturns. </a:t>
            </a:r>
          </a:p>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3412279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lvl1pPr>
              <a:defRPr sz="5000"/>
            </a:lvl1pPr>
          </a:lstStyle>
          <a:p>
            <a:r>
              <a:rPr lang="en-US"/>
              <a:t>Click to edit Master title style</a:t>
            </a:r>
          </a:p>
        </p:txBody>
      </p:sp>
      <p:sp>
        <p:nvSpPr>
          <p:cNvPr id="3" name="Content Placeholder 2"/>
          <p:cNvSpPr>
            <a:spLocks noGrp="1"/>
          </p:cNvSpPr>
          <p:nvPr>
            <p:ph idx="1"/>
          </p:nvPr>
        </p:nvSpPr>
        <p:spPr>
          <a:xfrm>
            <a:off x="457200" y="2514600"/>
            <a:ext cx="8229600" cy="3779520"/>
          </a:xfrm>
        </p:spPr>
        <p:txBody>
          <a:bodyPr/>
          <a:lstStyle>
            <a:lvl1pPr>
              <a:lnSpc>
                <a:spcPct val="100000"/>
              </a:lnSpc>
              <a:spcAft>
                <a:spcPts val="800"/>
              </a:spcAft>
              <a:buSzPct val="125000"/>
              <a:defRPr sz="2200"/>
            </a:lvl1pPr>
            <a:lvl2pPr>
              <a:lnSpc>
                <a:spcPct val="100000"/>
              </a:lnSpc>
              <a:spcAft>
                <a:spcPts val="800"/>
              </a:spcAft>
              <a:buSzPct val="125000"/>
              <a:defRPr sz="2200"/>
            </a:lvl2pPr>
            <a:lvl3pPr>
              <a:lnSpc>
                <a:spcPct val="100000"/>
              </a:lnSpc>
              <a:spcAft>
                <a:spcPts val="800"/>
              </a:spcAft>
              <a:buSzPct val="125000"/>
              <a:defRPr sz="2200"/>
            </a:lvl3pPr>
            <a:lvl4pPr>
              <a:lnSpc>
                <a:spcPct val="100000"/>
              </a:lnSpc>
              <a:spcAft>
                <a:spcPts val="800"/>
              </a:spcAft>
              <a:buSzPct val="125000"/>
              <a:defRPr sz="2200"/>
            </a:lvl4pPr>
            <a:lvl5pPr>
              <a:lnSpc>
                <a:spcPct val="100000"/>
              </a:lnSpc>
              <a:spcAft>
                <a:spcPts val="800"/>
              </a:spcAft>
              <a:buSzPct val="125000"/>
              <a:defRPr sz="2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457200" y="246888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xmlns="" id="{D5AAC16F-5B5D-3841-922A-C14EF88DDBC3}"/>
              </a:ext>
            </a:extLst>
          </p:cNvPr>
          <p:cNvSpPr txBox="1"/>
          <p:nvPr userDrawn="1"/>
        </p:nvSpPr>
        <p:spPr>
          <a:xfrm>
            <a:off x="457200" y="6581001"/>
            <a:ext cx="8229600" cy="276999"/>
          </a:xfrm>
          <a:prstGeom prst="rect">
            <a:avLst/>
          </a:prstGeom>
          <a:noFill/>
        </p:spPr>
        <p:txBody>
          <a:bodyPr wrap="square" rtlCol="0">
            <a:spAutoFit/>
          </a:bodyPr>
          <a:lstStyle/>
          <a:p>
            <a:pPr algn="ctr"/>
            <a:r>
              <a:rPr lang="en-US" sz="1200" baseline="0" dirty="0" smtClean="0">
                <a:solidFill>
                  <a:schemeClr val="bg1"/>
                </a:solidFill>
              </a:rPr>
              <a:t>Costs and Benefits of Political Decisions</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ts val="2800"/>
        </a:lnSpc>
        <a:spcBef>
          <a:spcPts val="0"/>
        </a:spcBef>
        <a:spcAft>
          <a:spcPts val="1200"/>
        </a:spcAft>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D2788-6004-1244-8D09-2FE1D6816B1C}"/>
              </a:ext>
            </a:extLst>
          </p:cNvPr>
          <p:cNvSpPr>
            <a:spLocks noGrp="1"/>
          </p:cNvSpPr>
          <p:nvPr>
            <p:ph type="title"/>
          </p:nvPr>
        </p:nvSpPr>
        <p:spPr>
          <a:xfrm>
            <a:off x="457200" y="1140748"/>
            <a:ext cx="8229600" cy="1143000"/>
          </a:xfrm>
        </p:spPr>
        <p:txBody>
          <a:bodyPr/>
          <a:lstStyle/>
          <a:p>
            <a:r>
              <a:rPr lang="en-US">
                <a:latin typeface="Calibri"/>
                <a:ea typeface="ＭＳ Ｐゴシック"/>
                <a:cs typeface="Calibri"/>
              </a:rPr>
              <a:t>Elected Official Variables</a:t>
            </a:r>
          </a:p>
        </p:txBody>
      </p:sp>
      <p:sp>
        <p:nvSpPr>
          <p:cNvPr id="28" name="Content Placeholder 2">
            <a:extLst>
              <a:ext uri="{FF2B5EF4-FFF2-40B4-BE49-F238E27FC236}">
                <a16:creationId xmlns:a16="http://schemas.microsoft.com/office/drawing/2014/main" xmlns="" id="{EE05060B-D847-44AA-9E37-629257BD532F}"/>
              </a:ext>
            </a:extLst>
          </p:cNvPr>
          <p:cNvSpPr>
            <a:spLocks noGrp="1"/>
          </p:cNvSpPr>
          <p:nvPr/>
        </p:nvSpPr>
        <p:spPr bwMode="auto">
          <a:xfrm>
            <a:off x="457200" y="2373837"/>
            <a:ext cx="8229600"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spcAft>
                <a:spcPct val="0"/>
              </a:spcAft>
              <a:buNone/>
            </a:pPr>
            <a:r>
              <a:rPr lang="en-US">
                <a:latin typeface="Calibri Light"/>
                <a:ea typeface="ＭＳ Ｐゴシック"/>
                <a:cs typeface="Calibri Light"/>
              </a:rPr>
              <a:t>Using a current political issue and an elected official representing your Congressional District (your hometown), research information about both topics. Keep in mind, the person elected to Congress represents you and his/her vote is influenced by a variety of other sources: the people who elected him/her, potential lobbyists who have a vested interest in the issue, and any promises or party politics that may impact the vote made by your legislator. When voting, elected officials are weighing their costs and benefits about political decisions that impact your life.</a:t>
            </a:r>
          </a:p>
          <a:p>
            <a:pPr marL="0" indent="0">
              <a:buNone/>
            </a:pPr>
            <a:endParaRPr lang="en-US"/>
          </a:p>
          <a:p>
            <a:endParaRPr lang="en-US"/>
          </a:p>
        </p:txBody>
      </p:sp>
    </p:spTree>
    <p:extLst>
      <p:ext uri="{BB962C8B-B14F-4D97-AF65-F5344CB8AC3E}">
        <p14:creationId xmlns:p14="http://schemas.microsoft.com/office/powerpoint/2010/main" val="365729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D2788-6004-1244-8D09-2FE1D6816B1C}"/>
              </a:ext>
            </a:extLst>
          </p:cNvPr>
          <p:cNvSpPr>
            <a:spLocks noGrp="1"/>
          </p:cNvSpPr>
          <p:nvPr>
            <p:ph type="title"/>
          </p:nvPr>
        </p:nvSpPr>
        <p:spPr>
          <a:xfrm>
            <a:off x="457200" y="1140748"/>
            <a:ext cx="8229600" cy="1143000"/>
          </a:xfrm>
        </p:spPr>
        <p:txBody>
          <a:bodyPr/>
          <a:lstStyle/>
          <a:p>
            <a:r>
              <a:rPr lang="en-US">
                <a:latin typeface="Calibri"/>
                <a:ea typeface="ＭＳ Ｐゴシック"/>
                <a:cs typeface="Calibri"/>
              </a:rPr>
              <a:t>Elected Official Variables</a:t>
            </a:r>
          </a:p>
        </p:txBody>
      </p:sp>
      <p:grpSp>
        <p:nvGrpSpPr>
          <p:cNvPr id="16" name="Google Shape;120;p22">
            <a:extLst>
              <a:ext uri="{FF2B5EF4-FFF2-40B4-BE49-F238E27FC236}">
                <a16:creationId xmlns:a16="http://schemas.microsoft.com/office/drawing/2014/main" xmlns="" id="{F3341F87-E445-B740-AF13-FB36AE5151CC}"/>
              </a:ext>
            </a:extLst>
          </p:cNvPr>
          <p:cNvGrpSpPr/>
          <p:nvPr/>
        </p:nvGrpSpPr>
        <p:grpSpPr>
          <a:xfrm>
            <a:off x="457199" y="3048000"/>
            <a:ext cx="8001000" cy="955097"/>
            <a:chOff x="18414" y="1323167"/>
            <a:chExt cx="7661558" cy="731700"/>
          </a:xfrm>
        </p:grpSpPr>
        <p:sp>
          <p:nvSpPr>
            <p:cNvPr id="17" name="Google Shape;121;p22">
              <a:extLst>
                <a:ext uri="{FF2B5EF4-FFF2-40B4-BE49-F238E27FC236}">
                  <a16:creationId xmlns:a16="http://schemas.microsoft.com/office/drawing/2014/main" xmlns="" id="{89807514-33AB-8A4F-80B7-422EDA0093A5}"/>
                </a:ext>
              </a:extLst>
            </p:cNvPr>
            <p:cNvSpPr txBox="1"/>
            <p:nvPr/>
          </p:nvSpPr>
          <p:spPr>
            <a:xfrm>
              <a:off x="18414" y="1373345"/>
              <a:ext cx="1966741" cy="62970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None/>
              </a:pPr>
              <a:r>
                <a:rPr lang="en" sz="2500" b="1">
                  <a:latin typeface="Calibri" panose="020F0502020204030204" pitchFamily="34" charset="0"/>
                  <a:ea typeface="Roboto Medium"/>
                  <a:cs typeface="Calibri" panose="020F0502020204030204" pitchFamily="34" charset="0"/>
                  <a:sym typeface="Roboto Medium"/>
                </a:rPr>
                <a:t>constituents</a:t>
              </a:r>
              <a:endParaRPr sz="2500" b="1">
                <a:latin typeface="Calibri" panose="020F0502020204030204" pitchFamily="34" charset="0"/>
                <a:ea typeface="Roboto Medium"/>
                <a:cs typeface="Calibri" panose="020F0502020204030204" pitchFamily="34" charset="0"/>
                <a:sym typeface="Roboto Medium"/>
              </a:endParaRPr>
            </a:p>
          </p:txBody>
        </p:sp>
        <p:sp>
          <p:nvSpPr>
            <p:cNvPr id="18" name="Google Shape;122;p22">
              <a:extLst>
                <a:ext uri="{FF2B5EF4-FFF2-40B4-BE49-F238E27FC236}">
                  <a16:creationId xmlns:a16="http://schemas.microsoft.com/office/drawing/2014/main" xmlns="" id="{DD0CE3AF-0B89-424C-90BC-C640612436DF}"/>
                </a:ext>
              </a:extLst>
            </p:cNvPr>
            <p:cNvSpPr/>
            <p:nvPr/>
          </p:nvSpPr>
          <p:spPr>
            <a:xfrm>
              <a:off x="2207646" y="1323167"/>
              <a:ext cx="5472326" cy="731700"/>
            </a:xfrm>
            <a:prstGeom prst="rect">
              <a:avLst/>
            </a:prstGeom>
            <a:solidFill>
              <a:srgbClr val="005CB8"/>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latin typeface="Calibri" panose="020F0502020204030204" pitchFamily="34" charset="0"/>
                <a:cs typeface="Calibri" panose="020F0502020204030204" pitchFamily="34" charset="0"/>
              </a:endParaRPr>
            </a:p>
          </p:txBody>
        </p:sp>
        <p:sp>
          <p:nvSpPr>
            <p:cNvPr id="19" name="Google Shape;123;p22">
              <a:extLst>
                <a:ext uri="{FF2B5EF4-FFF2-40B4-BE49-F238E27FC236}">
                  <a16:creationId xmlns:a16="http://schemas.microsoft.com/office/drawing/2014/main" xmlns="" id="{D10BACCE-F0F8-F048-AD65-2DE9E37D3023}"/>
                </a:ext>
              </a:extLst>
            </p:cNvPr>
            <p:cNvSpPr txBox="1"/>
            <p:nvPr/>
          </p:nvSpPr>
          <p:spPr>
            <a:xfrm>
              <a:off x="2353582" y="1407440"/>
              <a:ext cx="4765800" cy="575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What do the people who elected you want? </a:t>
              </a:r>
              <a:endParaRPr sz="1500">
                <a:solidFill>
                  <a:srgbClr val="FFFFFF"/>
                </a:solidFill>
                <a:latin typeface="Calibri" panose="020F0502020204030204" pitchFamily="34" charset="0"/>
                <a:ea typeface="Roboto"/>
                <a:cs typeface="Calibri" panose="020F0502020204030204" pitchFamily="34" charset="0"/>
                <a:sym typeface="Roboto"/>
              </a:endParaRPr>
            </a:p>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What industries do they work in?</a:t>
              </a:r>
              <a:endParaRPr sz="1500">
                <a:solidFill>
                  <a:srgbClr val="FFFFFF"/>
                </a:solidFill>
                <a:latin typeface="Calibri" panose="020F0502020204030204" pitchFamily="34" charset="0"/>
                <a:ea typeface="Roboto"/>
                <a:cs typeface="Calibri" panose="020F0502020204030204" pitchFamily="34" charset="0"/>
                <a:sym typeface="Roboto"/>
              </a:endParaRPr>
            </a:p>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What would MOST help the people in your state/district?</a:t>
              </a:r>
              <a:endParaRPr sz="1500">
                <a:solidFill>
                  <a:srgbClr val="FFFFFF"/>
                </a:solidFill>
                <a:latin typeface="Calibri" panose="020F0502020204030204" pitchFamily="34" charset="0"/>
                <a:ea typeface="Roboto"/>
                <a:cs typeface="Calibri" panose="020F0502020204030204" pitchFamily="34" charset="0"/>
                <a:sym typeface="Roboto"/>
              </a:endParaRPr>
            </a:p>
          </p:txBody>
        </p:sp>
      </p:grpSp>
      <p:grpSp>
        <p:nvGrpSpPr>
          <p:cNvPr id="20" name="Google Shape;124;p22">
            <a:extLst>
              <a:ext uri="{FF2B5EF4-FFF2-40B4-BE49-F238E27FC236}">
                <a16:creationId xmlns:a16="http://schemas.microsoft.com/office/drawing/2014/main" xmlns="" id="{72847964-5CBD-1149-9247-398B76EE57DD}"/>
              </a:ext>
            </a:extLst>
          </p:cNvPr>
          <p:cNvGrpSpPr/>
          <p:nvPr/>
        </p:nvGrpSpPr>
        <p:grpSpPr>
          <a:xfrm>
            <a:off x="457199" y="4194303"/>
            <a:ext cx="8001000" cy="955097"/>
            <a:chOff x="-11472" y="2207525"/>
            <a:chExt cx="7661557" cy="731700"/>
          </a:xfrm>
        </p:grpSpPr>
        <p:sp>
          <p:nvSpPr>
            <p:cNvPr id="21" name="Google Shape;125;p22">
              <a:extLst>
                <a:ext uri="{FF2B5EF4-FFF2-40B4-BE49-F238E27FC236}">
                  <a16:creationId xmlns:a16="http://schemas.microsoft.com/office/drawing/2014/main" xmlns="" id="{6B72C959-D2B1-7E4B-8331-44738435A8CA}"/>
                </a:ext>
              </a:extLst>
            </p:cNvPr>
            <p:cNvSpPr txBox="1"/>
            <p:nvPr/>
          </p:nvSpPr>
          <p:spPr>
            <a:xfrm>
              <a:off x="-11472" y="2257725"/>
              <a:ext cx="1997107" cy="62970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None/>
              </a:pPr>
              <a:r>
                <a:rPr lang="en" sz="2500" b="1">
                  <a:latin typeface="Calibri" panose="020F0502020204030204" pitchFamily="34" charset="0"/>
                  <a:ea typeface="Roboto Medium"/>
                  <a:cs typeface="Calibri" panose="020F0502020204030204" pitchFamily="34" charset="0"/>
                  <a:sym typeface="Roboto Medium"/>
                </a:rPr>
                <a:t>lobbyists</a:t>
              </a:r>
              <a:endParaRPr sz="2500" b="1">
                <a:latin typeface="Calibri" panose="020F0502020204030204" pitchFamily="34" charset="0"/>
                <a:ea typeface="Roboto Medium"/>
                <a:cs typeface="Calibri" panose="020F0502020204030204" pitchFamily="34" charset="0"/>
                <a:sym typeface="Roboto Medium"/>
              </a:endParaRPr>
            </a:p>
          </p:txBody>
        </p:sp>
        <p:sp>
          <p:nvSpPr>
            <p:cNvPr id="22" name="Google Shape;126;p22">
              <a:extLst>
                <a:ext uri="{FF2B5EF4-FFF2-40B4-BE49-F238E27FC236}">
                  <a16:creationId xmlns:a16="http://schemas.microsoft.com/office/drawing/2014/main" xmlns="" id="{1527A621-B55F-DE4E-8A1C-D0E0F03360DC}"/>
                </a:ext>
              </a:extLst>
            </p:cNvPr>
            <p:cNvSpPr/>
            <p:nvPr/>
          </p:nvSpPr>
          <p:spPr>
            <a:xfrm>
              <a:off x="2177760" y="2207525"/>
              <a:ext cx="5472325" cy="731700"/>
            </a:xfrm>
            <a:prstGeom prst="rect">
              <a:avLst/>
            </a:prstGeom>
            <a:solidFill>
              <a:srgbClr val="005CB8"/>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latin typeface="Calibri" panose="020F0502020204030204" pitchFamily="34" charset="0"/>
                <a:cs typeface="Calibri" panose="020F0502020204030204" pitchFamily="34" charset="0"/>
              </a:endParaRPr>
            </a:p>
          </p:txBody>
        </p:sp>
        <p:sp>
          <p:nvSpPr>
            <p:cNvPr id="23" name="Google Shape;127;p22">
              <a:extLst>
                <a:ext uri="{FF2B5EF4-FFF2-40B4-BE49-F238E27FC236}">
                  <a16:creationId xmlns:a16="http://schemas.microsoft.com/office/drawing/2014/main" xmlns="" id="{539967F7-B403-AC4E-A8B9-65B589F358D0}"/>
                </a:ext>
              </a:extLst>
            </p:cNvPr>
            <p:cNvSpPr txBox="1"/>
            <p:nvPr/>
          </p:nvSpPr>
          <p:spPr>
            <a:xfrm>
              <a:off x="2336939" y="2414103"/>
              <a:ext cx="4735800" cy="3306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Which experts should you seek out and listen to?</a:t>
              </a:r>
              <a:endParaRPr sz="1500">
                <a:solidFill>
                  <a:srgbClr val="FFFFFF"/>
                </a:solidFill>
                <a:latin typeface="Calibri" panose="020F0502020204030204" pitchFamily="34" charset="0"/>
                <a:ea typeface="Roboto"/>
                <a:cs typeface="Calibri" panose="020F0502020204030204" pitchFamily="34" charset="0"/>
                <a:sym typeface="Roboto"/>
              </a:endParaRPr>
            </a:p>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Who donates to your campaign?</a:t>
              </a:r>
              <a:endParaRPr sz="1500">
                <a:solidFill>
                  <a:srgbClr val="FFFFFF"/>
                </a:solidFill>
                <a:latin typeface="Calibri" panose="020F0502020204030204" pitchFamily="34" charset="0"/>
                <a:ea typeface="Roboto"/>
                <a:cs typeface="Calibri" panose="020F0502020204030204" pitchFamily="34" charset="0"/>
                <a:sym typeface="Roboto"/>
              </a:endParaRPr>
            </a:p>
          </p:txBody>
        </p:sp>
      </p:grpSp>
      <p:grpSp>
        <p:nvGrpSpPr>
          <p:cNvPr id="24" name="Google Shape;128;p22">
            <a:extLst>
              <a:ext uri="{FF2B5EF4-FFF2-40B4-BE49-F238E27FC236}">
                <a16:creationId xmlns:a16="http://schemas.microsoft.com/office/drawing/2014/main" xmlns="" id="{3AAA7354-7688-1343-8025-F8BC90408DDE}"/>
              </a:ext>
            </a:extLst>
          </p:cNvPr>
          <p:cNvGrpSpPr/>
          <p:nvPr/>
        </p:nvGrpSpPr>
        <p:grpSpPr>
          <a:xfrm>
            <a:off x="456781" y="5336887"/>
            <a:ext cx="8001419" cy="974441"/>
            <a:chOff x="-11875" y="3088622"/>
            <a:chExt cx="7661959" cy="746519"/>
          </a:xfrm>
        </p:grpSpPr>
        <p:sp>
          <p:nvSpPr>
            <p:cNvPr id="25" name="Google Shape;129;p22">
              <a:extLst>
                <a:ext uri="{FF2B5EF4-FFF2-40B4-BE49-F238E27FC236}">
                  <a16:creationId xmlns:a16="http://schemas.microsoft.com/office/drawing/2014/main" xmlns="" id="{89F01AFC-0108-5D42-AAE0-DD526DD674D4}"/>
                </a:ext>
              </a:extLst>
            </p:cNvPr>
            <p:cNvSpPr txBox="1"/>
            <p:nvPr/>
          </p:nvSpPr>
          <p:spPr>
            <a:xfrm>
              <a:off x="-11875" y="3138834"/>
              <a:ext cx="1997108" cy="62970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None/>
              </a:pPr>
              <a:r>
                <a:rPr lang="en" sz="2500" b="1">
                  <a:latin typeface="Calibri" panose="020F0502020204030204" pitchFamily="34" charset="0"/>
                  <a:ea typeface="Roboto Medium"/>
                  <a:cs typeface="Calibri" panose="020F0502020204030204" pitchFamily="34" charset="0"/>
                  <a:sym typeface="Roboto Medium"/>
                </a:rPr>
                <a:t>promises</a:t>
              </a:r>
              <a:endParaRPr sz="2500" b="1">
                <a:latin typeface="Calibri" panose="020F0502020204030204" pitchFamily="34" charset="0"/>
                <a:ea typeface="Roboto Medium"/>
                <a:cs typeface="Calibri" panose="020F0502020204030204" pitchFamily="34" charset="0"/>
                <a:sym typeface="Roboto Medium"/>
              </a:endParaRPr>
            </a:p>
          </p:txBody>
        </p:sp>
        <p:sp>
          <p:nvSpPr>
            <p:cNvPr id="26" name="Google Shape;130;p22">
              <a:extLst>
                <a:ext uri="{FF2B5EF4-FFF2-40B4-BE49-F238E27FC236}">
                  <a16:creationId xmlns:a16="http://schemas.microsoft.com/office/drawing/2014/main" xmlns="" id="{A11FDFDF-844A-5047-9FE9-B6B7EDC386BB}"/>
                </a:ext>
              </a:extLst>
            </p:cNvPr>
            <p:cNvSpPr/>
            <p:nvPr/>
          </p:nvSpPr>
          <p:spPr>
            <a:xfrm>
              <a:off x="2177758" y="3088622"/>
              <a:ext cx="5472326" cy="731700"/>
            </a:xfrm>
            <a:prstGeom prst="rect">
              <a:avLst/>
            </a:prstGeom>
            <a:solidFill>
              <a:srgbClr val="005CB8"/>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latin typeface="Calibri" panose="020F0502020204030204" pitchFamily="34" charset="0"/>
                <a:cs typeface="Calibri" panose="020F0502020204030204" pitchFamily="34" charset="0"/>
              </a:endParaRPr>
            </a:p>
          </p:txBody>
        </p:sp>
        <p:sp>
          <p:nvSpPr>
            <p:cNvPr id="27" name="Google Shape;131;p22">
              <a:extLst>
                <a:ext uri="{FF2B5EF4-FFF2-40B4-BE49-F238E27FC236}">
                  <a16:creationId xmlns:a16="http://schemas.microsoft.com/office/drawing/2014/main" xmlns="" id="{757F5E33-B9B5-104D-9D9F-4772758B150C}"/>
                </a:ext>
              </a:extLst>
            </p:cNvPr>
            <p:cNvSpPr txBox="1"/>
            <p:nvPr/>
          </p:nvSpPr>
          <p:spPr>
            <a:xfrm>
              <a:off x="2323693" y="3103441"/>
              <a:ext cx="5237405" cy="7317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What statements did you make when you were running for office?</a:t>
              </a:r>
              <a:endParaRPr sz="1500">
                <a:solidFill>
                  <a:srgbClr val="FFFFFF"/>
                </a:solidFill>
                <a:latin typeface="Calibri" panose="020F0502020204030204" pitchFamily="34" charset="0"/>
                <a:ea typeface="Roboto"/>
                <a:cs typeface="Calibri" panose="020F0502020204030204" pitchFamily="34" charset="0"/>
                <a:sym typeface="Roboto"/>
              </a:endParaRPr>
            </a:p>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What does your political party want you to do?</a:t>
              </a:r>
              <a:endParaRPr sz="1500">
                <a:solidFill>
                  <a:srgbClr val="FFFFFF"/>
                </a:solidFill>
                <a:latin typeface="Calibri" panose="020F0502020204030204" pitchFamily="34" charset="0"/>
                <a:ea typeface="Roboto"/>
                <a:cs typeface="Calibri" panose="020F0502020204030204" pitchFamily="34" charset="0"/>
                <a:sym typeface="Roboto"/>
              </a:endParaRPr>
            </a:p>
            <a:p>
              <a:pPr marL="0" lvl="0" indent="0" algn="l" rtl="0">
                <a:lnSpc>
                  <a:spcPct val="115000"/>
                </a:lnSpc>
                <a:spcBef>
                  <a:spcPts val="0"/>
                </a:spcBef>
                <a:spcAft>
                  <a:spcPts val="0"/>
                </a:spcAft>
                <a:buNone/>
              </a:pPr>
              <a:r>
                <a:rPr lang="en" sz="1500">
                  <a:solidFill>
                    <a:srgbClr val="FFFFFF"/>
                  </a:solidFill>
                  <a:latin typeface="Calibri" panose="020F0502020204030204" pitchFamily="34" charset="0"/>
                  <a:ea typeface="Roboto"/>
                  <a:cs typeface="Calibri" panose="020F0502020204030204" pitchFamily="34" charset="0"/>
                  <a:sym typeface="Roboto"/>
                </a:rPr>
                <a:t>Is there pressure from a governor or president to act a certain way?</a:t>
              </a:r>
              <a:endParaRPr sz="1500">
                <a:solidFill>
                  <a:srgbClr val="FFFFFF"/>
                </a:solidFill>
                <a:latin typeface="Calibri" panose="020F0502020204030204" pitchFamily="34" charset="0"/>
                <a:ea typeface="Roboto"/>
                <a:cs typeface="Calibri" panose="020F0502020204030204" pitchFamily="34" charset="0"/>
                <a:sym typeface="Roboto"/>
              </a:endParaRPr>
            </a:p>
          </p:txBody>
        </p:sp>
      </p:grpSp>
      <p:sp>
        <p:nvSpPr>
          <p:cNvPr id="3" name="Content Placeholder 2">
            <a:extLst>
              <a:ext uri="{FF2B5EF4-FFF2-40B4-BE49-F238E27FC236}">
                <a16:creationId xmlns:a16="http://schemas.microsoft.com/office/drawing/2014/main" xmlns="" id="{897CA764-E4FA-4C21-B2AD-71D9E0D4147C}"/>
              </a:ext>
            </a:extLst>
          </p:cNvPr>
          <p:cNvSpPr>
            <a:spLocks noGrp="1"/>
          </p:cNvSpPr>
          <p:nvPr/>
        </p:nvSpPr>
        <p:spPr bwMode="auto">
          <a:xfrm>
            <a:off x="654269" y="2216182"/>
            <a:ext cx="8235230" cy="570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lnSpc>
                <a:spcPct val="100000"/>
              </a:lnSpc>
              <a:spcBef>
                <a:spcPts val="0"/>
              </a:spcBef>
              <a:spcAft>
                <a:spcPts val="800"/>
              </a:spcAft>
              <a:buSzPct val="125000"/>
              <a:buFont typeface="Arial" pitchFamily="-108" charset="0"/>
              <a:buChar char="»"/>
              <a:defRPr sz="22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spcAft>
                <a:spcPct val="0"/>
              </a:spcAft>
              <a:buNone/>
            </a:pPr>
            <a:r>
              <a:rPr lang="en-US">
                <a:latin typeface="Calibri Light"/>
                <a:ea typeface="ＭＳ Ｐゴシック"/>
                <a:cs typeface="Calibri Light"/>
              </a:rPr>
              <a:t>Directions: Use the questions below to guide your research.</a:t>
            </a:r>
          </a:p>
          <a:p>
            <a:pPr marL="0" indent="0">
              <a:buNone/>
            </a:pPr>
            <a:endParaRPr lang="en-US"/>
          </a:p>
          <a:p>
            <a:endParaRPr lang="en-US"/>
          </a:p>
        </p:txBody>
      </p:sp>
    </p:spTree>
    <p:extLst>
      <p:ext uri="{BB962C8B-B14F-4D97-AF65-F5344CB8AC3E}">
        <p14:creationId xmlns:p14="http://schemas.microsoft.com/office/powerpoint/2010/main" val="3299476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3" ma:contentTypeDescription="Create a new document." ma:contentTypeScope="" ma:versionID="834905a575e778270e59f1f8db477c6c">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8ba74aa84a7d66f44563f40a98c63bc6"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7984995A-3891-4BDB-845B-528AE87FD4EF}">
  <ds:schemaRefs>
    <ds:schemaRef ds:uri="aa0c1190-56bd-4797-9cf7-4990489609e0"/>
    <ds:schemaRef ds:uri="e475455f-c69b-4ff8-acf7-75612f4dc1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F8332A4-542C-494D-8506-1C720B46413C}">
  <ds:schemaRefs>
    <ds:schemaRef ds:uri="aa0c1190-56bd-4797-9cf7-4990489609e0"/>
    <ds:schemaRef ds:uri="e475455f-c69b-4ff8-acf7-75612f4dc18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194</Words>
  <Application>Microsoft Macintosh PowerPoint</Application>
  <PresentationFormat>On-screen Show (4:3)</PresentationFormat>
  <Paragraphs>19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ＭＳ Ｐゴシック</vt:lpstr>
      <vt:lpstr>Roboto</vt:lpstr>
      <vt:lpstr>Roboto Medium</vt:lpstr>
      <vt:lpstr>Office Theme</vt:lpstr>
      <vt:lpstr>Elected Official Variables</vt:lpstr>
      <vt:lpstr>Elected Official Variables</vt:lpstr>
    </vt:vector>
  </TitlesOfParts>
  <Manager/>
  <Company/>
  <LinksUpToDate>false</LinksUpToDate>
  <SharedDoc>false</SharedDoc>
  <HyperlinkBase/>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subject/>
  <dc:creator>Marsha Masters</dc:creator>
  <cp:keywords/>
  <dc:description/>
  <cp:lastModifiedBy>Matt Caltabiano</cp:lastModifiedBy>
  <cp:revision>3</cp:revision>
  <dcterms:created xsi:type="dcterms:W3CDTF">2012-09-11T15:07:18Z</dcterms:created>
  <dcterms:modified xsi:type="dcterms:W3CDTF">2021-10-25T15:31:21Z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