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261" r:id="rId6"/>
    <p:sldId id="267" r:id="rId7"/>
    <p:sldId id="258" r:id="rId8"/>
    <p:sldId id="262" r:id="rId9"/>
    <p:sldId id="263" r:id="rId10"/>
    <p:sldId id="264" r:id="rId11"/>
    <p:sldId id="270" r:id="rId12"/>
    <p:sldId id="271" r:id="rId13"/>
    <p:sldId id="283" r:id="rId14"/>
    <p:sldId id="284" r:id="rId15"/>
    <p:sldId id="272" r:id="rId16"/>
    <p:sldId id="273" r:id="rId17"/>
    <p:sldId id="285" r:id="rId18"/>
    <p:sldId id="278" r:id="rId19"/>
    <p:sldId id="275" r:id="rId20"/>
    <p:sldId id="276" r:id="rId21"/>
    <p:sldId id="277" r:id="rId22"/>
    <p:sldId id="279" r:id="rId23"/>
    <p:sldId id="280" r:id="rId24"/>
    <p:sldId id="286" r:id="rId25"/>
    <p:sldId id="287" r:id="rId26"/>
    <p:sldId id="288" r:id="rId27"/>
    <p:sldId id="289" r:id="rId28"/>
    <p:sldId id="290" r:id="rId29"/>
    <p:sldId id="281" r:id="rId30"/>
    <p:sldId id="282" r:id="rId31"/>
    <p:sldId id="260" r:id="rId32"/>
    <p:sldId id="266" r:id="rId33"/>
    <p:sldId id="26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F00"/>
    <a:srgbClr val="7A9900"/>
    <a:srgbClr val="005CB8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45D03-3552-4EFD-9C66-C7E42F0425B8}" v="7" dt="2021-10-12T16:33:15.372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5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9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f1f62c45-4a19-4f8e-934b-b4c64f876624" providerId="ADAL" clId="{87045D03-3552-4EFD-9C66-C7E42F0425B8}"/>
    <pc:docChg chg="undo custSel delSld modSld sldOrd">
      <pc:chgData name="Jarvon Carson" userId="f1f62c45-4a19-4f8e-934b-b4c64f876624" providerId="ADAL" clId="{87045D03-3552-4EFD-9C66-C7E42F0425B8}" dt="2021-10-12T16:35:33.136" v="247" actId="2696"/>
      <pc:docMkLst>
        <pc:docMk/>
      </pc:docMkLst>
      <pc:sldChg chg="modSp mod">
        <pc:chgData name="Jarvon Carson" userId="f1f62c45-4a19-4f8e-934b-b4c64f876624" providerId="ADAL" clId="{87045D03-3552-4EFD-9C66-C7E42F0425B8}" dt="2021-10-12T16:19:48.190" v="48" actId="114"/>
        <pc:sldMkLst>
          <pc:docMk/>
          <pc:sldMk cId="0" sldId="256"/>
        </pc:sldMkLst>
        <pc:spChg chg="mod">
          <ac:chgData name="Jarvon Carson" userId="f1f62c45-4a19-4f8e-934b-b4c64f876624" providerId="ADAL" clId="{87045D03-3552-4EFD-9C66-C7E42F0425B8}" dt="2021-10-12T16:19:48.190" v="48" actId="114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87045D03-3552-4EFD-9C66-C7E42F0425B8}" dt="2021-10-12T16:32:51.949" v="204" actId="3626"/>
        <pc:sldMkLst>
          <pc:docMk/>
          <pc:sldMk cId="0" sldId="260"/>
        </pc:sldMkLst>
        <pc:spChg chg="mod">
          <ac:chgData name="Jarvon Carson" userId="f1f62c45-4a19-4f8e-934b-b4c64f876624" providerId="ADAL" clId="{87045D03-3552-4EFD-9C66-C7E42F0425B8}" dt="2021-10-12T16:32:51.949" v="204" actId="3626"/>
          <ac:spMkLst>
            <pc:docMk/>
            <pc:sldMk cId="0" sldId="260"/>
            <ac:spMk id="5" creationId="{28F1D3A3-98BD-4497-A322-D25C364A1332}"/>
          </ac:spMkLst>
        </pc:spChg>
      </pc:sldChg>
      <pc:sldChg chg="modSp mod ord">
        <pc:chgData name="Jarvon Carson" userId="f1f62c45-4a19-4f8e-934b-b4c64f876624" providerId="ADAL" clId="{87045D03-3552-4EFD-9C66-C7E42F0425B8}" dt="2021-10-12T16:21:18.592" v="51" actId="207"/>
        <pc:sldMkLst>
          <pc:docMk/>
          <pc:sldMk cId="2338913196" sldId="270"/>
        </pc:sldMkLst>
        <pc:spChg chg="mod">
          <ac:chgData name="Jarvon Carson" userId="f1f62c45-4a19-4f8e-934b-b4c64f876624" providerId="ADAL" clId="{87045D03-3552-4EFD-9C66-C7E42F0425B8}" dt="2021-10-12T16:21:18.592" v="51" actId="207"/>
          <ac:spMkLst>
            <pc:docMk/>
            <pc:sldMk cId="2338913196" sldId="270"/>
            <ac:spMk id="2" creationId="{ADB76CE2-DA49-4394-8BC9-986F1300A1B3}"/>
          </ac:spMkLst>
        </pc:spChg>
      </pc:sldChg>
      <pc:sldChg chg="modSp mod">
        <pc:chgData name="Jarvon Carson" userId="f1f62c45-4a19-4f8e-934b-b4c64f876624" providerId="ADAL" clId="{87045D03-3552-4EFD-9C66-C7E42F0425B8}" dt="2021-10-12T16:21:27.302" v="53" actId="207"/>
        <pc:sldMkLst>
          <pc:docMk/>
          <pc:sldMk cId="1512673912" sldId="271"/>
        </pc:sldMkLst>
        <pc:spChg chg="mod">
          <ac:chgData name="Jarvon Carson" userId="f1f62c45-4a19-4f8e-934b-b4c64f876624" providerId="ADAL" clId="{87045D03-3552-4EFD-9C66-C7E42F0425B8}" dt="2021-10-12T16:21:27.302" v="53" actId="207"/>
          <ac:spMkLst>
            <pc:docMk/>
            <pc:sldMk cId="1512673912" sldId="271"/>
            <ac:spMk id="2" creationId="{ADB76CE2-DA49-4394-8BC9-986F1300A1B3}"/>
          </ac:spMkLst>
        </pc:spChg>
        <pc:spChg chg="mod">
          <ac:chgData name="Jarvon Carson" userId="f1f62c45-4a19-4f8e-934b-b4c64f876624" providerId="ADAL" clId="{87045D03-3552-4EFD-9C66-C7E42F0425B8}" dt="2021-10-12T16:21:23.614" v="52" actId="20577"/>
          <ac:spMkLst>
            <pc:docMk/>
            <pc:sldMk cId="1512673912" sldId="271"/>
            <ac:spMk id="3" creationId="{5E40939C-656E-44BF-A3D3-7DDAB387024C}"/>
          </ac:spMkLst>
        </pc:spChg>
      </pc:sldChg>
      <pc:sldChg chg="modSp mod">
        <pc:chgData name="Jarvon Carson" userId="f1f62c45-4a19-4f8e-934b-b4c64f876624" providerId="ADAL" clId="{87045D03-3552-4EFD-9C66-C7E42F0425B8}" dt="2021-10-12T16:34:50.612" v="240" actId="403"/>
        <pc:sldMkLst>
          <pc:docMk/>
          <pc:sldMk cId="94093308" sldId="272"/>
        </pc:sldMkLst>
        <pc:spChg chg="mod">
          <ac:chgData name="Jarvon Carson" userId="f1f62c45-4a19-4f8e-934b-b4c64f876624" providerId="ADAL" clId="{87045D03-3552-4EFD-9C66-C7E42F0425B8}" dt="2021-10-12T16:34:50.612" v="240" actId="403"/>
          <ac:spMkLst>
            <pc:docMk/>
            <pc:sldMk cId="94093308" sldId="272"/>
            <ac:spMk id="2" creationId="{3103C977-4E2A-490C-A809-6538BA8E0A69}"/>
          </ac:spMkLst>
        </pc:spChg>
        <pc:spChg chg="mod">
          <ac:chgData name="Jarvon Carson" userId="f1f62c45-4a19-4f8e-934b-b4c64f876624" providerId="ADAL" clId="{87045D03-3552-4EFD-9C66-C7E42F0425B8}" dt="2021-10-12T16:22:06.505" v="58" actId="207"/>
          <ac:spMkLst>
            <pc:docMk/>
            <pc:sldMk cId="94093308" sldId="272"/>
            <ac:spMk id="3" creationId="{B3CB9FAA-1F9A-4990-82BB-3C1A9B40892C}"/>
          </ac:spMkLst>
        </pc:spChg>
      </pc:sldChg>
      <pc:sldChg chg="modSp mod">
        <pc:chgData name="Jarvon Carson" userId="f1f62c45-4a19-4f8e-934b-b4c64f876624" providerId="ADAL" clId="{87045D03-3552-4EFD-9C66-C7E42F0425B8}" dt="2021-10-12T16:34:43.675" v="236" actId="404"/>
        <pc:sldMkLst>
          <pc:docMk/>
          <pc:sldMk cId="504777557" sldId="273"/>
        </pc:sldMkLst>
        <pc:spChg chg="mod">
          <ac:chgData name="Jarvon Carson" userId="f1f62c45-4a19-4f8e-934b-b4c64f876624" providerId="ADAL" clId="{87045D03-3552-4EFD-9C66-C7E42F0425B8}" dt="2021-10-12T16:34:43.675" v="236" actId="404"/>
          <ac:spMkLst>
            <pc:docMk/>
            <pc:sldMk cId="504777557" sldId="273"/>
            <ac:spMk id="2" creationId="{AD6C5B25-663A-4476-B9AF-8A662A86100D}"/>
          </ac:spMkLst>
        </pc:spChg>
        <pc:spChg chg="mod">
          <ac:chgData name="Jarvon Carson" userId="f1f62c45-4a19-4f8e-934b-b4c64f876624" providerId="ADAL" clId="{87045D03-3552-4EFD-9C66-C7E42F0425B8}" dt="2021-10-12T16:22:54.252" v="71" actId="207"/>
          <ac:spMkLst>
            <pc:docMk/>
            <pc:sldMk cId="504777557" sldId="273"/>
            <ac:spMk id="3" creationId="{5D26A412-46DE-4CFD-84AC-162D31426BFE}"/>
          </ac:spMkLst>
        </pc:spChg>
      </pc:sldChg>
      <pc:sldChg chg="modSp mod">
        <pc:chgData name="Jarvon Carson" userId="f1f62c45-4a19-4f8e-934b-b4c64f876624" providerId="ADAL" clId="{87045D03-3552-4EFD-9C66-C7E42F0425B8}" dt="2021-10-12T16:24:59.716" v="92" actId="20577"/>
        <pc:sldMkLst>
          <pc:docMk/>
          <pc:sldMk cId="0" sldId="275"/>
        </pc:sldMkLst>
        <pc:spChg chg="mod">
          <ac:chgData name="Jarvon Carson" userId="f1f62c45-4a19-4f8e-934b-b4c64f876624" providerId="ADAL" clId="{87045D03-3552-4EFD-9C66-C7E42F0425B8}" dt="2021-10-12T16:24:25.550" v="90" actId="404"/>
          <ac:spMkLst>
            <pc:docMk/>
            <pc:sldMk cId="0" sldId="275"/>
            <ac:spMk id="319" creationId="{00000000-0000-0000-0000-000000000000}"/>
          </ac:spMkLst>
        </pc:spChg>
        <pc:spChg chg="mod">
          <ac:chgData name="Jarvon Carson" userId="f1f62c45-4a19-4f8e-934b-b4c64f876624" providerId="ADAL" clId="{87045D03-3552-4EFD-9C66-C7E42F0425B8}" dt="2021-10-12T16:24:59.716" v="92" actId="20577"/>
          <ac:spMkLst>
            <pc:docMk/>
            <pc:sldMk cId="0" sldId="275"/>
            <ac:spMk id="323" creationId="{00000000-0000-0000-0000-000000000000}"/>
          </ac:spMkLst>
        </pc:spChg>
      </pc:sldChg>
      <pc:sldChg chg="modSp mod">
        <pc:chgData name="Jarvon Carson" userId="f1f62c45-4a19-4f8e-934b-b4c64f876624" providerId="ADAL" clId="{87045D03-3552-4EFD-9C66-C7E42F0425B8}" dt="2021-10-12T16:25:30.562" v="99" actId="14100"/>
        <pc:sldMkLst>
          <pc:docMk/>
          <pc:sldMk cId="0" sldId="277"/>
        </pc:sldMkLst>
        <pc:spChg chg="mod">
          <ac:chgData name="Jarvon Carson" userId="f1f62c45-4a19-4f8e-934b-b4c64f876624" providerId="ADAL" clId="{87045D03-3552-4EFD-9C66-C7E42F0425B8}" dt="2021-10-12T16:25:30.562" v="99" actId="14100"/>
          <ac:spMkLst>
            <pc:docMk/>
            <pc:sldMk cId="0" sldId="277"/>
            <ac:spMk id="343" creationId="{00000000-0000-0000-0000-000000000000}"/>
          </ac:spMkLst>
        </pc:spChg>
        <pc:spChg chg="mod">
          <ac:chgData name="Jarvon Carson" userId="f1f62c45-4a19-4f8e-934b-b4c64f876624" providerId="ADAL" clId="{87045D03-3552-4EFD-9C66-C7E42F0425B8}" dt="2021-10-12T16:25:20.554" v="96" actId="14100"/>
          <ac:spMkLst>
            <pc:docMk/>
            <pc:sldMk cId="0" sldId="277"/>
            <ac:spMk id="347" creationId="{00000000-0000-0000-0000-000000000000}"/>
          </ac:spMkLst>
        </pc:spChg>
      </pc:sldChg>
      <pc:sldChg chg="modSp mod">
        <pc:chgData name="Jarvon Carson" userId="f1f62c45-4a19-4f8e-934b-b4c64f876624" providerId="ADAL" clId="{87045D03-3552-4EFD-9C66-C7E42F0425B8}" dt="2021-10-12T16:24:03.533" v="81" actId="5793"/>
        <pc:sldMkLst>
          <pc:docMk/>
          <pc:sldMk cId="3327776472" sldId="278"/>
        </pc:sldMkLst>
        <pc:spChg chg="mod">
          <ac:chgData name="Jarvon Carson" userId="f1f62c45-4a19-4f8e-934b-b4c64f876624" providerId="ADAL" clId="{87045D03-3552-4EFD-9C66-C7E42F0425B8}" dt="2021-10-12T16:23:55.679" v="79" actId="404"/>
          <ac:spMkLst>
            <pc:docMk/>
            <pc:sldMk cId="3327776472" sldId="278"/>
            <ac:spMk id="2" creationId="{724FE5B2-364B-41E8-9A51-3B750F741F8E}"/>
          </ac:spMkLst>
        </pc:spChg>
        <pc:spChg chg="mod">
          <ac:chgData name="Jarvon Carson" userId="f1f62c45-4a19-4f8e-934b-b4c64f876624" providerId="ADAL" clId="{87045D03-3552-4EFD-9C66-C7E42F0425B8}" dt="2021-10-12T16:24:03.533" v="81" actId="5793"/>
          <ac:spMkLst>
            <pc:docMk/>
            <pc:sldMk cId="3327776472" sldId="278"/>
            <ac:spMk id="3" creationId="{9CAFB71E-945C-4A73-B8C2-9D940D79D78B}"/>
          </ac:spMkLst>
        </pc:spChg>
      </pc:sldChg>
      <pc:sldChg chg="modSp mod">
        <pc:chgData name="Jarvon Carson" userId="f1f62c45-4a19-4f8e-934b-b4c64f876624" providerId="ADAL" clId="{87045D03-3552-4EFD-9C66-C7E42F0425B8}" dt="2021-10-12T16:27:50.174" v="130" actId="20577"/>
        <pc:sldMkLst>
          <pc:docMk/>
          <pc:sldMk cId="4079939424" sldId="279"/>
        </pc:sldMkLst>
        <pc:spChg chg="mod">
          <ac:chgData name="Jarvon Carson" userId="f1f62c45-4a19-4f8e-934b-b4c64f876624" providerId="ADAL" clId="{87045D03-3552-4EFD-9C66-C7E42F0425B8}" dt="2021-10-12T16:25:48.260" v="102" actId="404"/>
          <ac:spMkLst>
            <pc:docMk/>
            <pc:sldMk cId="4079939424" sldId="279"/>
            <ac:spMk id="2" creationId="{5A58B33D-4C31-4941-9D4C-35A25B05BDF9}"/>
          </ac:spMkLst>
        </pc:spChg>
        <pc:spChg chg="mod">
          <ac:chgData name="Jarvon Carson" userId="f1f62c45-4a19-4f8e-934b-b4c64f876624" providerId="ADAL" clId="{87045D03-3552-4EFD-9C66-C7E42F0425B8}" dt="2021-10-12T16:27:50.174" v="130" actId="20577"/>
          <ac:spMkLst>
            <pc:docMk/>
            <pc:sldMk cId="4079939424" sldId="279"/>
            <ac:spMk id="3" creationId="{1D0284FD-5E9D-46F1-8FAE-0AD89A8AE228}"/>
          </ac:spMkLst>
        </pc:spChg>
      </pc:sldChg>
      <pc:sldChg chg="modSp mod">
        <pc:chgData name="Jarvon Carson" userId="f1f62c45-4a19-4f8e-934b-b4c64f876624" providerId="ADAL" clId="{87045D03-3552-4EFD-9C66-C7E42F0425B8}" dt="2021-10-12T16:34:29.351" v="234" actId="404"/>
        <pc:sldMkLst>
          <pc:docMk/>
          <pc:sldMk cId="3300508130" sldId="280"/>
        </pc:sldMkLst>
        <pc:spChg chg="mod">
          <ac:chgData name="Jarvon Carson" userId="f1f62c45-4a19-4f8e-934b-b4c64f876624" providerId="ADAL" clId="{87045D03-3552-4EFD-9C66-C7E42F0425B8}" dt="2021-10-12T16:34:29.351" v="234" actId="404"/>
          <ac:spMkLst>
            <pc:docMk/>
            <pc:sldMk cId="3300508130" sldId="280"/>
            <ac:spMk id="2" creationId="{B256935B-8E0D-4103-B895-8CDDA873A331}"/>
          </ac:spMkLst>
        </pc:spChg>
        <pc:spChg chg="mod">
          <ac:chgData name="Jarvon Carson" userId="f1f62c45-4a19-4f8e-934b-b4c64f876624" providerId="ADAL" clId="{87045D03-3552-4EFD-9C66-C7E42F0425B8}" dt="2021-10-12T16:27:43.722" v="126" actId="5793"/>
          <ac:spMkLst>
            <pc:docMk/>
            <pc:sldMk cId="3300508130" sldId="280"/>
            <ac:spMk id="3" creationId="{48A06ECD-6C4C-4EC9-8718-A5F72F45E527}"/>
          </ac:spMkLst>
        </pc:spChg>
      </pc:sldChg>
      <pc:sldChg chg="modSp mod">
        <pc:chgData name="Jarvon Carson" userId="f1f62c45-4a19-4f8e-934b-b4c64f876624" providerId="ADAL" clId="{87045D03-3552-4EFD-9C66-C7E42F0425B8}" dt="2021-10-12T16:31:37.732" v="202" actId="113"/>
        <pc:sldMkLst>
          <pc:docMk/>
          <pc:sldMk cId="1361082408" sldId="281"/>
        </pc:sldMkLst>
        <pc:spChg chg="mod">
          <ac:chgData name="Jarvon Carson" userId="f1f62c45-4a19-4f8e-934b-b4c64f876624" providerId="ADAL" clId="{87045D03-3552-4EFD-9C66-C7E42F0425B8}" dt="2021-10-12T16:31:30.363" v="200" actId="5793"/>
          <ac:spMkLst>
            <pc:docMk/>
            <pc:sldMk cId="1361082408" sldId="281"/>
            <ac:spMk id="2" creationId="{1B8FB4E0-80E5-400D-B157-2E9DEF5B070F}"/>
          </ac:spMkLst>
        </pc:spChg>
        <pc:spChg chg="mod">
          <ac:chgData name="Jarvon Carson" userId="f1f62c45-4a19-4f8e-934b-b4c64f876624" providerId="ADAL" clId="{87045D03-3552-4EFD-9C66-C7E42F0425B8}" dt="2021-10-12T16:31:37.732" v="202" actId="113"/>
          <ac:spMkLst>
            <pc:docMk/>
            <pc:sldMk cId="1361082408" sldId="281"/>
            <ac:spMk id="3" creationId="{A5ABE091-02C0-4831-9AB4-F4FD07F1740B}"/>
          </ac:spMkLst>
        </pc:spChg>
      </pc:sldChg>
      <pc:sldChg chg="modSp mod">
        <pc:chgData name="Jarvon Carson" userId="f1f62c45-4a19-4f8e-934b-b4c64f876624" providerId="ADAL" clId="{87045D03-3552-4EFD-9C66-C7E42F0425B8}" dt="2021-10-12T16:31:42.985" v="203" actId="115"/>
        <pc:sldMkLst>
          <pc:docMk/>
          <pc:sldMk cId="3682099912" sldId="282"/>
        </pc:sldMkLst>
        <pc:spChg chg="mod">
          <ac:chgData name="Jarvon Carson" userId="f1f62c45-4a19-4f8e-934b-b4c64f876624" providerId="ADAL" clId="{87045D03-3552-4EFD-9C66-C7E42F0425B8}" dt="2021-10-12T16:31:42.985" v="203" actId="115"/>
          <ac:spMkLst>
            <pc:docMk/>
            <pc:sldMk cId="3682099912" sldId="282"/>
            <ac:spMk id="2" creationId="{1B8FB4E0-80E5-400D-B157-2E9DEF5B070F}"/>
          </ac:spMkLst>
        </pc:spChg>
      </pc:sldChg>
      <pc:sldChg chg="modSp mod">
        <pc:chgData name="Jarvon Carson" userId="f1f62c45-4a19-4f8e-934b-b4c64f876624" providerId="ADAL" clId="{87045D03-3552-4EFD-9C66-C7E42F0425B8}" dt="2021-10-12T16:34:58.968" v="246" actId="404"/>
        <pc:sldMkLst>
          <pc:docMk/>
          <pc:sldMk cId="292633139" sldId="284"/>
        </pc:sldMkLst>
        <pc:spChg chg="mod">
          <ac:chgData name="Jarvon Carson" userId="f1f62c45-4a19-4f8e-934b-b4c64f876624" providerId="ADAL" clId="{87045D03-3552-4EFD-9C66-C7E42F0425B8}" dt="2021-10-12T16:34:58.968" v="246" actId="404"/>
          <ac:spMkLst>
            <pc:docMk/>
            <pc:sldMk cId="292633139" sldId="284"/>
            <ac:spMk id="2" creationId="{163EC4AD-9D36-4128-8A5C-3937C4841F14}"/>
          </ac:spMkLst>
        </pc:spChg>
        <pc:spChg chg="mod">
          <ac:chgData name="Jarvon Carson" userId="f1f62c45-4a19-4f8e-934b-b4c64f876624" providerId="ADAL" clId="{87045D03-3552-4EFD-9C66-C7E42F0425B8}" dt="2021-10-12T16:22:15.485" v="65" actId="207"/>
          <ac:spMkLst>
            <pc:docMk/>
            <pc:sldMk cId="292633139" sldId="284"/>
            <ac:spMk id="3" creationId="{12F0BEF5-E2D9-44A6-B55E-27430AF0EC68}"/>
          </ac:spMkLst>
        </pc:spChg>
      </pc:sldChg>
      <pc:sldChg chg="modSp mod">
        <pc:chgData name="Jarvon Carson" userId="f1f62c45-4a19-4f8e-934b-b4c64f876624" providerId="ADAL" clId="{87045D03-3552-4EFD-9C66-C7E42F0425B8}" dt="2021-10-12T16:23:34.567" v="75" actId="207"/>
        <pc:sldMkLst>
          <pc:docMk/>
          <pc:sldMk cId="2169454915" sldId="285"/>
        </pc:sldMkLst>
        <pc:spChg chg="mod">
          <ac:chgData name="Jarvon Carson" userId="f1f62c45-4a19-4f8e-934b-b4c64f876624" providerId="ADAL" clId="{87045D03-3552-4EFD-9C66-C7E42F0425B8}" dt="2021-10-12T16:23:34.567" v="75" actId="207"/>
          <ac:spMkLst>
            <pc:docMk/>
            <pc:sldMk cId="2169454915" sldId="285"/>
            <ac:spMk id="9" creationId="{7C1EA2CE-45D6-4677-9AEF-E83E9A7BA24F}"/>
          </ac:spMkLst>
        </pc:spChg>
      </pc:sldChg>
      <pc:sldChg chg="modSp mod">
        <pc:chgData name="Jarvon Carson" userId="f1f62c45-4a19-4f8e-934b-b4c64f876624" providerId="ADAL" clId="{87045D03-3552-4EFD-9C66-C7E42F0425B8}" dt="2021-10-12T16:29:18.883" v="141" actId="207"/>
        <pc:sldMkLst>
          <pc:docMk/>
          <pc:sldMk cId="1684543708" sldId="286"/>
        </pc:sldMkLst>
        <pc:spChg chg="mod">
          <ac:chgData name="Jarvon Carson" userId="f1f62c45-4a19-4f8e-934b-b4c64f876624" providerId="ADAL" clId="{87045D03-3552-4EFD-9C66-C7E42F0425B8}" dt="2021-10-12T16:29:18.883" v="141" actId="207"/>
          <ac:spMkLst>
            <pc:docMk/>
            <pc:sldMk cId="1684543708" sldId="286"/>
            <ac:spMk id="2" creationId="{BCC0EC2F-813D-4429-82CE-69DB15DAB0CD}"/>
          </ac:spMkLst>
        </pc:spChg>
      </pc:sldChg>
      <pc:sldChg chg="modSp mod">
        <pc:chgData name="Jarvon Carson" userId="f1f62c45-4a19-4f8e-934b-b4c64f876624" providerId="ADAL" clId="{87045D03-3552-4EFD-9C66-C7E42F0425B8}" dt="2021-10-12T16:29:24.639" v="142" actId="207"/>
        <pc:sldMkLst>
          <pc:docMk/>
          <pc:sldMk cId="3035872744" sldId="287"/>
        </pc:sldMkLst>
        <pc:spChg chg="mod">
          <ac:chgData name="Jarvon Carson" userId="f1f62c45-4a19-4f8e-934b-b4c64f876624" providerId="ADAL" clId="{87045D03-3552-4EFD-9C66-C7E42F0425B8}" dt="2021-10-12T16:29:00.134" v="137"/>
          <ac:spMkLst>
            <pc:docMk/>
            <pc:sldMk cId="3035872744" sldId="287"/>
            <ac:spMk id="3" creationId="{FDADD113-FD43-49A8-800D-75E961E0EA49}"/>
          </ac:spMkLst>
        </pc:spChg>
        <pc:spChg chg="mod">
          <ac:chgData name="Jarvon Carson" userId="f1f62c45-4a19-4f8e-934b-b4c64f876624" providerId="ADAL" clId="{87045D03-3552-4EFD-9C66-C7E42F0425B8}" dt="2021-10-12T16:29:24.639" v="142" actId="207"/>
          <ac:spMkLst>
            <pc:docMk/>
            <pc:sldMk cId="3035872744" sldId="287"/>
            <ac:spMk id="7" creationId="{6E8632E0-FA53-405F-AF33-FAB08B9987B6}"/>
          </ac:spMkLst>
        </pc:spChg>
      </pc:sldChg>
      <pc:sldChg chg="modSp mod">
        <pc:chgData name="Jarvon Carson" userId="f1f62c45-4a19-4f8e-934b-b4c64f876624" providerId="ADAL" clId="{87045D03-3552-4EFD-9C66-C7E42F0425B8}" dt="2021-10-12T16:29:31.764" v="143" actId="207"/>
        <pc:sldMkLst>
          <pc:docMk/>
          <pc:sldMk cId="3930573741" sldId="288"/>
        </pc:sldMkLst>
        <pc:spChg chg="mod">
          <ac:chgData name="Jarvon Carson" userId="f1f62c45-4a19-4f8e-934b-b4c64f876624" providerId="ADAL" clId="{87045D03-3552-4EFD-9C66-C7E42F0425B8}" dt="2021-10-12T16:29:00.134" v="137"/>
          <ac:spMkLst>
            <pc:docMk/>
            <pc:sldMk cId="3930573741" sldId="288"/>
            <ac:spMk id="7" creationId="{33929814-88B2-4638-9E79-26A1C05BCA24}"/>
          </ac:spMkLst>
        </pc:spChg>
        <pc:spChg chg="mod">
          <ac:chgData name="Jarvon Carson" userId="f1f62c45-4a19-4f8e-934b-b4c64f876624" providerId="ADAL" clId="{87045D03-3552-4EFD-9C66-C7E42F0425B8}" dt="2021-10-12T16:29:31.764" v="143" actId="207"/>
          <ac:spMkLst>
            <pc:docMk/>
            <pc:sldMk cId="3930573741" sldId="288"/>
            <ac:spMk id="10" creationId="{29015C9E-2964-4A85-9082-5D19AFB37C91}"/>
          </ac:spMkLst>
        </pc:spChg>
      </pc:sldChg>
      <pc:sldChg chg="modSp">
        <pc:chgData name="Jarvon Carson" userId="f1f62c45-4a19-4f8e-934b-b4c64f876624" providerId="ADAL" clId="{87045D03-3552-4EFD-9C66-C7E42F0425B8}" dt="2021-10-12T16:29:00.134" v="137"/>
        <pc:sldMkLst>
          <pc:docMk/>
          <pc:sldMk cId="1048659780" sldId="289"/>
        </pc:sldMkLst>
        <pc:spChg chg="mod">
          <ac:chgData name="Jarvon Carson" userId="f1f62c45-4a19-4f8e-934b-b4c64f876624" providerId="ADAL" clId="{87045D03-3552-4EFD-9C66-C7E42F0425B8}" dt="2021-10-12T16:29:00.134" v="137"/>
          <ac:spMkLst>
            <pc:docMk/>
            <pc:sldMk cId="1048659780" sldId="289"/>
            <ac:spMk id="13" creationId="{4B368A49-3C35-4D2B-BD60-DF1A00EFAA44}"/>
          </ac:spMkLst>
        </pc:spChg>
        <pc:spChg chg="mod">
          <ac:chgData name="Jarvon Carson" userId="f1f62c45-4a19-4f8e-934b-b4c64f876624" providerId="ADAL" clId="{87045D03-3552-4EFD-9C66-C7E42F0425B8}" dt="2021-10-12T16:29:00.134" v="137"/>
          <ac:spMkLst>
            <pc:docMk/>
            <pc:sldMk cId="1048659780" sldId="289"/>
            <ac:spMk id="16" creationId="{A638FEC2-AEA8-4659-A3F6-9E39B7123D44}"/>
          </ac:spMkLst>
        </pc:spChg>
      </pc:sldChg>
      <pc:sldChg chg="modSp mod">
        <pc:chgData name="Jarvon Carson" userId="f1f62c45-4a19-4f8e-934b-b4c64f876624" providerId="ADAL" clId="{87045D03-3552-4EFD-9C66-C7E42F0425B8}" dt="2021-10-12T16:31:13.602" v="193" actId="114"/>
        <pc:sldMkLst>
          <pc:docMk/>
          <pc:sldMk cId="395111933" sldId="290"/>
        </pc:sldMkLst>
        <pc:spChg chg="mod">
          <ac:chgData name="Jarvon Carson" userId="f1f62c45-4a19-4f8e-934b-b4c64f876624" providerId="ADAL" clId="{87045D03-3552-4EFD-9C66-C7E42F0425B8}" dt="2021-10-12T16:31:13.602" v="193" actId="114"/>
          <ac:spMkLst>
            <pc:docMk/>
            <pc:sldMk cId="395111933" sldId="290"/>
            <ac:spMk id="3" creationId="{8D84ED61-E88E-40D7-8C28-9EE7B201309D}"/>
          </ac:spMkLst>
        </pc:spChg>
        <pc:spChg chg="mod">
          <ac:chgData name="Jarvon Carson" userId="f1f62c45-4a19-4f8e-934b-b4c64f876624" providerId="ADAL" clId="{87045D03-3552-4EFD-9C66-C7E42F0425B8}" dt="2021-10-12T16:30:34.094" v="150" actId="404"/>
          <ac:spMkLst>
            <pc:docMk/>
            <pc:sldMk cId="395111933" sldId="290"/>
            <ac:spMk id="7" creationId="{C32090E6-1D72-47DF-B271-35E645EA3F49}"/>
          </ac:spMkLst>
        </pc:spChg>
      </pc:sldChg>
      <pc:sldChg chg="modSp del mod">
        <pc:chgData name="Jarvon Carson" userId="f1f62c45-4a19-4f8e-934b-b4c64f876624" providerId="ADAL" clId="{87045D03-3552-4EFD-9C66-C7E42F0425B8}" dt="2021-10-12T16:35:33.136" v="247" actId="2696"/>
        <pc:sldMkLst>
          <pc:docMk/>
          <pc:sldMk cId="3303350975" sldId="291"/>
        </pc:sldMkLst>
        <pc:spChg chg="mod">
          <ac:chgData name="Jarvon Carson" userId="f1f62c45-4a19-4f8e-934b-b4c64f876624" providerId="ADAL" clId="{87045D03-3552-4EFD-9C66-C7E42F0425B8}" dt="2021-10-12T16:33:44.808" v="216" actId="20577"/>
          <ac:spMkLst>
            <pc:docMk/>
            <pc:sldMk cId="3303350975" sldId="291"/>
            <ac:spMk id="2" creationId="{B044E605-B9D3-4A25-AEFB-B4BF72EAE71A}"/>
          </ac:spMkLst>
        </pc:spChg>
        <pc:spChg chg="mod">
          <ac:chgData name="Jarvon Carson" userId="f1f62c45-4a19-4f8e-934b-b4c64f876624" providerId="ADAL" clId="{87045D03-3552-4EFD-9C66-C7E42F0425B8}" dt="2021-10-12T16:34:10.323" v="232" actId="404"/>
          <ac:spMkLst>
            <pc:docMk/>
            <pc:sldMk cId="3303350975" sldId="291"/>
            <ac:spMk id="3" creationId="{3D075C53-90FA-40D0-980E-BF2157299E8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&lt;a href='https://www.macrotrends.net/2526/sp-500-historical-annual-returns'&gt;S&amp;P 500 Historical Annual Returns&lt;/a&gt;</a:t>
            </a:r>
            <a:endParaRPr/>
          </a:p>
        </p:txBody>
      </p:sp>
      <p:sp>
        <p:nvSpPr>
          <p:cNvPr id="329" name="Google Shape;3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92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SLIDES_API202548724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SLIDES_API2025487245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Agree or Disagree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Use this template to do a quick check of students’ opinions during your lesson.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🍐 This is a Pear Deck Draggable™ Slide.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🍐 To edit the type of question, go back to the "Ask Students a Question" in the Pear Deck sidebar.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6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u="sng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8650" y="1245704"/>
            <a:ext cx="7886700" cy="493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74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41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ferrarini@lindenwoo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dontchangethislink.peardeckmagic.zone/?eyJ0eXBlIjoiZ29vZ2xlLXNsaWRlcy1hZGRvbi10ZW1wbGF0ZS1saWJyYXJ5IiwiY2xhc3NUaW1lIjoiZHVyaW5nIiwiY29udGVudElkIjoiaHR0cHM6Ly9kb2NzLmdvb2dsZS5jb20vcHJlc2VudGF0aW9uL2QvMW5rZUR4aGhMSk1RUnpkYkxmUDFZR1pNeVhXdkZsSDZ6bFJsSWY2aEZnVWsvZWRpdCNzbGlkZT1pZC5nNWMyZTJlZGFjMl8wXzE4NCIsInNsaWRlSWQiOiJnNWMyZTJlZGFjMl8wXzE4NCIsInByZXNlbnRhdGlvbklkIjoiMW5rZUR4aGhMSk1RUnpkYkxmUDFZR1pNeVhXdkZsSDZ6bFJsSWY2aEZnVWsiLCJ0ZW1wbGF0ZU5hbWUiOiJEcmFnIHlvdXIgZG90IHRvIGluZGljYXRlIHdoZXRoZXIgeW91IGFncmVlIG9yIGRpc2FncmVlIiwibGFzdEVkaXRlZEJ5IjoiMTEyMjM1MDQyMDM3MjY0MzI4MzcwIiwiY29udGVudEluc3RhbmNlSWQiOiI3ZDdlNjUzMDZkZjI0YjM3YmVhZjdkZTA5NGZiN2QzMyJ9pearId=magic-pear-metadata-identifier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ontchangethislink.peardeckmagic.zone/?eyJ0eXBlIjoiZHJhZ2dhYmxlIiwiZHJhZ2dhYmxlcyI6W3siaWQiOiJkcmFnZ2FibGUwIiwidHlwZSI6Imljb24iLCJpY29uIjp7ImlkIjoiZGVmYXVsdC1jaXJjbGUifSwiY29sb3IiOiIjNDFCREVCIn1dLCJkcmFnZ2FibGVTaXplIjoxMywiZW1iZWRkYWJsZVVybCI6Imh0dHBzOi8vIiwiYW5zd2VycyI6W119pearId=magic-pear-shape-identifier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l.com/investing/general/2014/08/17/the-pyramid-approach-to-retirement-planning.asp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dontchangethislink.peardeckmagic.zone/?eyJ0eXBlIjoiZ29vZ2xlLXNsaWRlcy1hZGRvbi10ZW1wbGF0ZS1saWJyYXJ5IiwiY2xhc3NUaW1lIjoiZHVyaW5nIiwiY29udGVudElkIjoiaHR0cHM6Ly9kb2NzLmdvb2dsZS5jb20vcHJlc2VudGF0aW9uL2QvMW5rZUR4aGhMSk1RUnpkYkxmUDFZR1pNeVhXdkZsSDZ6bFJsSWY2aEZnVWsvZWRpdCNzbGlkZT1pZC5nNWMyZTJlZGFjMl8wXzE4NCIsInNsaWRlSWQiOiJnNWMyZTJlZGFjMl8wXzE4NCIsInByZXNlbnRhdGlvbklkIjoiMW5rZUR4aGhMSk1RUnpkYkxmUDFZR1pNeVhXdkZsSDZ6bFJsSWY2aEZnVWsiLCJ0ZW1wbGF0ZU5hbWUiOiJEcmFnIHlvdXIgZG90IHRvIGluZGljYXRlIHdoZXRoZXIgeW91IGFncmVlIG9yIGRpc2FncmVlIiwibGFzdEVkaXRlZEJ5IjoiMTEyMjM1MDQyMDM3MjY0MzI4MzcwIiwiY29udGVudEluc3RhbmNlSWQiOiI3ZDdlNjUzMDZkZjI0YjM3YmVhZjdkZTA5NGZiN2QzMyJ9pearId=magic-pear-metadata-identifi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://dontchangethislink.peardeckmagic.zone/?eyJ0eXBlIjoiZHJhZ2dhYmxlIiwiZHJhZ2dhYmxlcyI6W3siaWQiOiJkcmFnZ2FibGUwIiwidHlwZSI6Imljb24iLCJpY29uIjp7ImlkIjoiZGVmYXVsdC1jaXJjbGUifSwiY29sb3IiOiIjNDFCREVCIn1dLCJkcmFnZ2FibGVTaXplIjoxMywiZW1iZWRkYWJsZVVybCI6Imh0dHBzOi8vIiwiYW5zd2VycyI6W119pearId=magic-pear-shape-identifier" TargetMode="Externa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tore.councilforeconed.org/shopping_product_detail.asp?pid=5242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EconEdLink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com/Teachers-Can-Financially-Fit-Economists/dp/3030493555" TargetMode="External"/><Relationship Id="rId4" Type="http://schemas.openxmlformats.org/officeDocument/2006/relationships/hyperlink" Target="https://store.councilforeconed.org/shopping_product_detail.asp?pid=5242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councilforeconed.org/resource/national-standards-for-financial-literacy/#sthash.KIRpxqce.dpb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14000"/>
              </a:lnSpc>
            </a:pP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r>
              <a:rPr lang="en-US" sz="4400" dirty="0"/>
              <a:t>Your Personal Finance for Teachers:</a:t>
            </a:r>
            <a:br>
              <a:rPr lang="en-US" sz="4400" dirty="0"/>
            </a:br>
            <a:r>
              <a:rPr lang="en-US" sz="4400" dirty="0">
                <a:solidFill>
                  <a:srgbClr val="7A9900"/>
                </a:solidFill>
                <a:latin typeface="Calibri"/>
                <a:ea typeface="ＭＳ Ｐゴシック"/>
                <a:cs typeface="Calibri"/>
              </a:rPr>
              <a:t>Planning for Retirement</a:t>
            </a:r>
            <a:br>
              <a:rPr lang="en-US" sz="6000" dirty="0">
                <a:latin typeface="Calibri"/>
                <a:ea typeface="ＭＳ Ｐゴシック"/>
                <a:cs typeface="Calibri"/>
              </a:rPr>
            </a:br>
            <a:b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Teachers Can Be Financially Fit, Too!</a:t>
            </a:r>
            <a:br>
              <a:rPr lang="en-US" sz="4400" i="1" dirty="0"/>
            </a:br>
            <a:r>
              <a:rPr lang="en-US" sz="3600" dirty="0"/>
              <a:t>Tawni Hunt Ferrarini, PhD</a:t>
            </a:r>
            <a:br>
              <a:rPr lang="en-US" sz="3600" dirty="0"/>
            </a:br>
            <a:r>
              <a:rPr lang="en-US" sz="3600" dirty="0"/>
              <a:t>Lindenwood University</a:t>
            </a:r>
            <a:br>
              <a:rPr lang="en-US" sz="3600" dirty="0"/>
            </a:br>
            <a:r>
              <a:rPr lang="en-US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tferrarini@lindenwood.edu</a:t>
            </a:r>
            <a:br>
              <a:rPr lang="en-US" sz="3600" dirty="0"/>
            </a:br>
            <a:r>
              <a:rPr lang="en-US" sz="3600" dirty="0"/>
              <a:t>Tawni.org</a:t>
            </a:r>
            <a:br>
              <a:rPr lang="en-US" sz="3600" dirty="0"/>
            </a:br>
            <a:endParaRPr lang="en-US" sz="36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7"/>
          <p:cNvSpPr/>
          <p:nvPr/>
        </p:nvSpPr>
        <p:spPr>
          <a:xfrm>
            <a:off x="220050" y="340033"/>
            <a:ext cx="8703900" cy="596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6" name="Google Shape;41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050" y="1163059"/>
            <a:ext cx="8269200" cy="3780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7"/>
          <p:cNvPicPr preferRelativeResize="0"/>
          <p:nvPr/>
        </p:nvPicPr>
        <p:blipFill rotWithShape="1">
          <a:blip r:embed="rId4">
            <a:alphaModFix/>
          </a:blip>
          <a:srcRect l="8474" t="8803" r="8032" b="9229"/>
          <a:stretch/>
        </p:blipFill>
        <p:spPr>
          <a:xfrm>
            <a:off x="6172055" y="2022800"/>
            <a:ext cx="2303870" cy="22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7"/>
          <p:cNvPicPr preferRelativeResize="0"/>
          <p:nvPr/>
        </p:nvPicPr>
        <p:blipFill rotWithShape="1">
          <a:blip r:embed="rId5">
            <a:alphaModFix/>
          </a:blip>
          <a:srcRect l="8441" t="8803" r="8065" b="9229"/>
          <a:stretch/>
        </p:blipFill>
        <p:spPr>
          <a:xfrm>
            <a:off x="713988" y="2022800"/>
            <a:ext cx="2303870" cy="22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7"/>
          <p:cNvSpPr txBox="1">
            <a:spLocks noGrp="1"/>
          </p:cNvSpPr>
          <p:nvPr>
            <p:ph type="title"/>
          </p:nvPr>
        </p:nvSpPr>
        <p:spPr>
          <a:xfrm>
            <a:off x="520950" y="570833"/>
            <a:ext cx="8102100" cy="6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A353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Drag your dot to indicate whether you agree or disagree:</a:t>
            </a:r>
            <a:endParaRPr sz="2400"/>
          </a:p>
        </p:txBody>
      </p:sp>
      <p:sp>
        <p:nvSpPr>
          <p:cNvPr id="420" name="Google Shape;420;p47"/>
          <p:cNvSpPr txBox="1"/>
          <p:nvPr/>
        </p:nvSpPr>
        <p:spPr>
          <a:xfrm>
            <a:off x="859125" y="3208567"/>
            <a:ext cx="20136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Agree</a:t>
            </a:r>
            <a:endParaRPr sz="24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21" name="Google Shape;421;p47"/>
          <p:cNvSpPr txBox="1"/>
          <p:nvPr/>
        </p:nvSpPr>
        <p:spPr>
          <a:xfrm>
            <a:off x="6317200" y="3208567"/>
            <a:ext cx="20136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Disagree</a:t>
            </a:r>
            <a:endParaRPr sz="24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422" name="Google Shape;422;p4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5905500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7">
            <a:hlinkClick r:id="rId8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7"/>
          <p:cNvSpPr txBox="1"/>
          <p:nvPr/>
        </p:nvSpPr>
        <p:spPr>
          <a:xfrm>
            <a:off x="1336150" y="4962850"/>
            <a:ext cx="65991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Plan is in place. I could “retire” at the end of this academic term if offered 50% of one year’s pay as severance.</a:t>
            </a:r>
            <a:endParaRPr b="1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EC4AD-9D36-4128-8A5C-3937C4841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85" y="184294"/>
            <a:ext cx="8520600" cy="763500"/>
          </a:xfrm>
        </p:spPr>
        <p:txBody>
          <a:bodyPr/>
          <a:lstStyle/>
          <a:p>
            <a:r>
              <a:rPr lang="en-US" sz="5400" dirty="0"/>
              <a:t>The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0BEF5-E2D9-44A6-B55E-27430AF0E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living being retires.</a:t>
            </a:r>
          </a:p>
          <a:p>
            <a:r>
              <a:rPr lang="en-US" dirty="0"/>
              <a:t>How do you want to retire?</a:t>
            </a:r>
          </a:p>
          <a:p>
            <a:r>
              <a:rPr lang="en-US" dirty="0"/>
              <a:t>What plans can YOU make given the viable alternatives?</a:t>
            </a:r>
          </a:p>
        </p:txBody>
      </p:sp>
    </p:spTree>
    <p:extLst>
      <p:ext uri="{BB962C8B-B14F-4D97-AF65-F5344CB8AC3E}">
        <p14:creationId xmlns:p14="http://schemas.microsoft.com/office/powerpoint/2010/main" val="29263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C977-4E2A-490C-A809-6538BA8E0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3" y="1130969"/>
            <a:ext cx="8229600" cy="1143000"/>
          </a:xfrm>
        </p:spPr>
        <p:txBody>
          <a:bodyPr/>
          <a:lstStyle/>
          <a:p>
            <a:r>
              <a:rPr lang="en-US" sz="5400" dirty="0"/>
              <a:t>Framing the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9FAA-1F9A-4990-82BB-3C1A9B40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17" y="2377440"/>
            <a:ext cx="8884118" cy="3779520"/>
          </a:xfrm>
        </p:spPr>
        <p:txBody>
          <a:bodyPr/>
          <a:lstStyle/>
          <a:p>
            <a:r>
              <a:rPr lang="en-US" dirty="0"/>
              <a:t>Different people save and invest for different reasons, including large purchases (such as higher education, autos, and homes), retirement and </a:t>
            </a:r>
            <a:r>
              <a:rPr lang="en-US" dirty="0">
                <a:solidFill>
                  <a:srgbClr val="7A9900"/>
                </a:solidFill>
              </a:rPr>
              <a:t>unexpected events</a:t>
            </a:r>
            <a:r>
              <a:rPr lang="en-US" dirty="0"/>
              <a:t>. </a:t>
            </a:r>
          </a:p>
          <a:p>
            <a:r>
              <a:rPr lang="en-US" dirty="0"/>
              <a:t>People’s </a:t>
            </a:r>
            <a:r>
              <a:rPr lang="en-US" dirty="0">
                <a:solidFill>
                  <a:srgbClr val="7A9900"/>
                </a:solidFill>
              </a:rPr>
              <a:t>choices</a:t>
            </a:r>
            <a:r>
              <a:rPr lang="en-US" dirty="0"/>
              <a:t> about how much to save and for what to save are based on their tastes, preferences, and circumstances.</a:t>
            </a:r>
          </a:p>
          <a:p>
            <a:r>
              <a:rPr lang="en-US" dirty="0"/>
              <a:t>Choose </a:t>
            </a:r>
            <a:r>
              <a:rPr lang="en-US" dirty="0">
                <a:solidFill>
                  <a:srgbClr val="7A9900"/>
                </a:solidFill>
              </a:rPr>
              <a:t>comfortable and secure </a:t>
            </a:r>
            <a:r>
              <a:rPr lang="en-US" dirty="0"/>
              <a:t>retirement as a key goal.</a:t>
            </a:r>
          </a:p>
        </p:txBody>
      </p:sp>
    </p:spTree>
    <p:extLst>
      <p:ext uri="{BB962C8B-B14F-4D97-AF65-F5344CB8AC3E}">
        <p14:creationId xmlns:p14="http://schemas.microsoft.com/office/powerpoint/2010/main" val="9409330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5B25-663A-4476-B9AF-8A662A86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2842"/>
            <a:ext cx="8229600" cy="1143000"/>
          </a:xfrm>
        </p:spPr>
        <p:txBody>
          <a:bodyPr/>
          <a:lstStyle/>
          <a:p>
            <a:r>
              <a:rPr lang="en-US" sz="5400" dirty="0"/>
              <a:t>Financial Investing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6A412-46DE-4CFD-84AC-162D31426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145280"/>
          </a:xfrm>
        </p:spPr>
        <p:txBody>
          <a:bodyPr/>
          <a:lstStyle/>
          <a:p>
            <a:r>
              <a:rPr lang="en-US" dirty="0"/>
              <a:t>Financial investment is the purchase of financial </a:t>
            </a:r>
            <a:r>
              <a:rPr lang="en-US" dirty="0">
                <a:solidFill>
                  <a:srgbClr val="7A9900"/>
                </a:solidFill>
              </a:rPr>
              <a:t>assets</a:t>
            </a:r>
            <a:r>
              <a:rPr lang="en-US" dirty="0"/>
              <a:t> to increase income or wealth in the future.</a:t>
            </a:r>
          </a:p>
          <a:p>
            <a:r>
              <a:rPr lang="en-US" dirty="0"/>
              <a:t>Investors must choose among stocks, bonds, savings and such. Each has different </a:t>
            </a:r>
            <a:r>
              <a:rPr lang="en-US" dirty="0">
                <a:solidFill>
                  <a:srgbClr val="7A9900"/>
                </a:solidFill>
              </a:rPr>
              <a:t>risks</a:t>
            </a:r>
            <a:r>
              <a:rPr lang="en-US" dirty="0"/>
              <a:t> and expected rates of return.</a:t>
            </a:r>
          </a:p>
          <a:p>
            <a:r>
              <a:rPr lang="en-US" dirty="0"/>
              <a:t>Investments with higher expected </a:t>
            </a:r>
            <a:r>
              <a:rPr lang="en-US" dirty="0">
                <a:solidFill>
                  <a:srgbClr val="7A9900"/>
                </a:solidFill>
              </a:rPr>
              <a:t>rates of return </a:t>
            </a:r>
            <a:r>
              <a:rPr lang="en-US" dirty="0"/>
              <a:t>tend to have greater risk. 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7A9900"/>
                </a:solidFill>
              </a:rPr>
              <a:t>Diversification</a:t>
            </a:r>
            <a:r>
              <a:rPr lang="en-US" dirty="0"/>
              <a:t> of investment among a number of choices can lower investment risk.</a:t>
            </a:r>
          </a:p>
        </p:txBody>
      </p:sp>
    </p:spTree>
    <p:extLst>
      <p:ext uri="{BB962C8B-B14F-4D97-AF65-F5344CB8AC3E}">
        <p14:creationId xmlns:p14="http://schemas.microsoft.com/office/powerpoint/2010/main" val="50477755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7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45F0233-722D-409B-B6C0-433947BCD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648208"/>
            <a:ext cx="8178799" cy="5561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1EA2CE-45D6-4677-9AEF-E83E9A7BA24F}"/>
              </a:ext>
            </a:extLst>
          </p:cNvPr>
          <p:cNvSpPr txBox="1"/>
          <p:nvPr/>
        </p:nvSpPr>
        <p:spPr>
          <a:xfrm>
            <a:off x="607441" y="6294805"/>
            <a:ext cx="8178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https://www.fool.com/investing/general/2014/08/17/the-pyramid-approach-to-retirement-planning.aspx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39965-9673-4C9E-A80A-F1BA41083762}"/>
              </a:ext>
            </a:extLst>
          </p:cNvPr>
          <p:cNvSpPr txBox="1"/>
          <p:nvPr/>
        </p:nvSpPr>
        <p:spPr>
          <a:xfrm>
            <a:off x="436815" y="995939"/>
            <a:ext cx="2848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 with an objective, third-party with financial expertise.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Devise a plan that makes sense for you.</a:t>
            </a:r>
          </a:p>
        </p:txBody>
      </p:sp>
    </p:spTree>
    <p:extLst>
      <p:ext uri="{BB962C8B-B14F-4D97-AF65-F5344CB8AC3E}">
        <p14:creationId xmlns:p14="http://schemas.microsoft.com/office/powerpoint/2010/main" val="216945491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E5B2-364B-41E8-9A51-3B750F74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1270534"/>
            <a:ext cx="8494295" cy="1703672"/>
          </a:xfrm>
        </p:spPr>
        <p:txBody>
          <a:bodyPr/>
          <a:lstStyle/>
          <a:p>
            <a:r>
              <a:rPr lang="en-US" sz="5400" dirty="0"/>
              <a:t>Independent of your starting point and plan…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FB71E-945C-4A73-B8C2-9D940D79D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78480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Do not sell your retirement assets at the bottom of the market!</a:t>
            </a:r>
          </a:p>
        </p:txBody>
      </p:sp>
    </p:spTree>
    <p:extLst>
      <p:ext uri="{BB962C8B-B14F-4D97-AF65-F5344CB8AC3E}">
        <p14:creationId xmlns:p14="http://schemas.microsoft.com/office/powerpoint/2010/main" val="332777647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 txBox="1">
            <a:spLocks noGrp="1"/>
          </p:cNvSpPr>
          <p:nvPr>
            <p:ph type="title"/>
          </p:nvPr>
        </p:nvSpPr>
        <p:spPr>
          <a:xfrm>
            <a:off x="2483318" y="365760"/>
            <a:ext cx="5782106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700" u="none" dirty="0"/>
              <a:t> Financial Investments</a:t>
            </a:r>
            <a:br>
              <a:rPr lang="en-US" sz="3700" u="none" dirty="0"/>
            </a:br>
            <a:r>
              <a:rPr lang="en-US" sz="3200" i="1" u="none" dirty="0">
                <a:solidFill>
                  <a:srgbClr val="7A9900"/>
                </a:solidFill>
              </a:rPr>
              <a:t>(Don’t sell at the bottom)</a:t>
            </a:r>
            <a:endParaRPr i="1" u="none" dirty="0">
              <a:solidFill>
                <a:srgbClr val="7A9900"/>
              </a:solidFill>
            </a:endParaRPr>
          </a:p>
        </p:txBody>
      </p:sp>
      <p:sp>
        <p:nvSpPr>
          <p:cNvPr id="321" name="Google Shape;321;p41"/>
          <p:cNvSpPr/>
          <p:nvPr/>
        </p:nvSpPr>
        <p:spPr>
          <a:xfrm>
            <a:off x="0" y="1704942"/>
            <a:ext cx="9144000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1"/>
          <p:cNvSpPr/>
          <p:nvPr/>
        </p:nvSpPr>
        <p:spPr>
          <a:xfrm>
            <a:off x="0" y="1691641"/>
            <a:ext cx="728740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1"/>
          <p:cNvSpPr txBox="1">
            <a:spLocks noGrp="1"/>
          </p:cNvSpPr>
          <p:nvPr>
            <p:ph type="body" idx="1"/>
          </p:nvPr>
        </p:nvSpPr>
        <p:spPr>
          <a:xfrm>
            <a:off x="1240022" y="2176272"/>
            <a:ext cx="7025403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 b="1" dirty="0"/>
              <a:t>Buy and hold, don’t buy and sell in a panic.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 b="1" dirty="0"/>
              <a:t>CASE STUDY: A teacher with $100,000 in retirement assets 1/1/2020.</a:t>
            </a:r>
            <a:endParaRPr b="1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□"/>
            </a:pPr>
            <a:r>
              <a:rPr lang="en-US" sz="2100" b="1" dirty="0"/>
              <a:t>If sold in panic on March 23, 2020, the teacher “preserves” $69,252 (Cut your losses! Scary time!)</a:t>
            </a:r>
            <a:endParaRPr b="1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□"/>
            </a:pPr>
            <a:r>
              <a:rPr lang="en-US" sz="2100" b="1" dirty="0"/>
              <a:t>But, hold until June 8, the portfolio value returns to $100,000 – hold until this week and you're at $108,000.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 dirty="0"/>
              <a:t>Advice: Keep a long-term perspective and help others do the same.</a:t>
            </a:r>
            <a:endParaRPr sz="2100" b="1" dirty="0"/>
          </a:p>
        </p:txBody>
      </p:sp>
      <p:sp>
        <p:nvSpPr>
          <p:cNvPr id="324" name="Google Shape;324;p41"/>
          <p:cNvSpPr txBox="1">
            <a:spLocks noGrp="1"/>
          </p:cNvSpPr>
          <p:nvPr>
            <p:ph type="ftr" idx="11"/>
          </p:nvPr>
        </p:nvSpPr>
        <p:spPr>
          <a:xfrm>
            <a:off x="2040556" y="6104573"/>
            <a:ext cx="4474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dk1"/>
                </a:solidFill>
              </a:rPr>
              <a:t>https://www.financiallyfitteachers.com/</a:t>
            </a:r>
            <a:endParaRPr dirty="0"/>
          </a:p>
        </p:txBody>
      </p:sp>
      <p:sp>
        <p:nvSpPr>
          <p:cNvPr id="325" name="Google Shape;325;p41"/>
          <p:cNvSpPr txBox="1">
            <a:spLocks noGrp="1"/>
          </p:cNvSpPr>
          <p:nvPr>
            <p:ph type="sldNum" idx="12"/>
          </p:nvPr>
        </p:nvSpPr>
        <p:spPr>
          <a:xfrm>
            <a:off x="6818386" y="6356350"/>
            <a:ext cx="1447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16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2"/>
          <p:cNvSpPr/>
          <p:nvPr/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3" name="Google Shape;333;p42"/>
          <p:cNvCxnSpPr/>
          <p:nvPr/>
        </p:nvCxnSpPr>
        <p:spPr>
          <a:xfrm>
            <a:off x="2171700" y="5768204"/>
            <a:ext cx="480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4" name="Google Shape;334;p42"/>
          <p:cNvSpPr txBox="1">
            <a:spLocks noGrp="1"/>
          </p:cNvSpPr>
          <p:nvPr>
            <p:ph type="title"/>
          </p:nvPr>
        </p:nvSpPr>
        <p:spPr>
          <a:xfrm>
            <a:off x="832485" y="4277356"/>
            <a:ext cx="7475220" cy="1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Arial"/>
              <a:buNone/>
            </a:pPr>
            <a:r>
              <a:rPr lang="en-US" sz="5000">
                <a:solidFill>
                  <a:schemeClr val="accent1"/>
                </a:solidFill>
              </a:rPr>
              <a:t>Stock market before and after the pandemic</a:t>
            </a:r>
            <a:endParaRPr/>
          </a:p>
        </p:txBody>
      </p:sp>
      <p:sp>
        <p:nvSpPr>
          <p:cNvPr id="336" name="Google Shape;336;p42"/>
          <p:cNvSpPr txBox="1">
            <a:spLocks noGrp="1"/>
          </p:cNvSpPr>
          <p:nvPr>
            <p:ph type="ftr" idx="11"/>
          </p:nvPr>
        </p:nvSpPr>
        <p:spPr>
          <a:xfrm>
            <a:off x="3028950" y="625958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https://www.financiallyfitteachers.com/</a:t>
            </a:r>
            <a:endParaRPr/>
          </a:p>
        </p:txBody>
      </p:sp>
      <p:sp>
        <p:nvSpPr>
          <p:cNvPr id="337" name="Google Shape;337;p42"/>
          <p:cNvSpPr txBox="1">
            <a:spLocks noGrp="1"/>
          </p:cNvSpPr>
          <p:nvPr>
            <p:ph type="sldNum" idx="12"/>
          </p:nvPr>
        </p:nvSpPr>
        <p:spPr>
          <a:xfrm>
            <a:off x="6457950" y="625958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253608"/>
            <a:ext cx="8649223" cy="40208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"/>
          <p:cNvSpPr/>
          <p:nvPr/>
        </p:nvSpPr>
        <p:spPr>
          <a:xfrm>
            <a:off x="0" y="0"/>
            <a:ext cx="9053565" cy="6721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3"/>
          <p:cNvSpPr txBox="1"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/>
              <a:t>Important disclosures</a:t>
            </a:r>
            <a:endParaRPr/>
          </a:p>
        </p:txBody>
      </p:sp>
      <p:sp>
        <p:nvSpPr>
          <p:cNvPr id="345" name="Google Shape;345;p43"/>
          <p:cNvSpPr/>
          <p:nvPr/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3"/>
          <p:cNvSpPr/>
          <p:nvPr/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3"/>
          <p:cNvSpPr txBox="1">
            <a:spLocks noGrp="1"/>
          </p:cNvSpPr>
          <p:nvPr>
            <p:ph type="ftr" idx="11"/>
          </p:nvPr>
        </p:nvSpPr>
        <p:spPr>
          <a:xfrm>
            <a:off x="1537398" y="6356350"/>
            <a:ext cx="45776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dirty="0">
                <a:solidFill>
                  <a:srgbClr val="7F7F7F"/>
                </a:solidFill>
              </a:rPr>
              <a:t>https://www.financiallyfitteachers.com/</a:t>
            </a:r>
            <a:endParaRPr sz="1600" dirty="0"/>
          </a:p>
        </p:txBody>
      </p:sp>
      <p:sp>
        <p:nvSpPr>
          <p:cNvPr id="348" name="Google Shape;348;p43"/>
          <p:cNvSpPr txBox="1">
            <a:spLocks noGrp="1"/>
          </p:cNvSpPr>
          <p:nvPr>
            <p:ph type="sldNum" idx="12"/>
          </p:nvPr>
        </p:nvSpPr>
        <p:spPr>
          <a:xfrm>
            <a:off x="6537960" y="6356350"/>
            <a:ext cx="19751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18</a:t>
            </a:fld>
            <a:endParaRPr>
              <a:solidFill>
                <a:srgbClr val="7F7F7F"/>
              </a:solidFill>
            </a:endParaRPr>
          </a:p>
        </p:txBody>
      </p:sp>
      <p:grpSp>
        <p:nvGrpSpPr>
          <p:cNvPr id="349" name="Google Shape;349;p43"/>
          <p:cNvGrpSpPr/>
          <p:nvPr/>
        </p:nvGrpSpPr>
        <p:grpSpPr>
          <a:xfrm>
            <a:off x="628650" y="1737913"/>
            <a:ext cx="7879842" cy="4534317"/>
            <a:chOff x="0" y="553"/>
            <a:chExt cx="7879842" cy="4534317"/>
          </a:xfrm>
        </p:grpSpPr>
        <p:sp>
          <p:nvSpPr>
            <p:cNvPr id="350" name="Google Shape;350;p43"/>
            <p:cNvSpPr/>
            <p:nvPr/>
          </p:nvSpPr>
          <p:spPr>
            <a:xfrm>
              <a:off x="0" y="553"/>
              <a:ext cx="7879842" cy="12955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3"/>
            <p:cNvSpPr/>
            <p:nvPr/>
          </p:nvSpPr>
          <p:spPr>
            <a:xfrm>
              <a:off x="391894" y="292045"/>
              <a:ext cx="712535" cy="71253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3"/>
            <p:cNvSpPr/>
            <p:nvPr/>
          </p:nvSpPr>
          <p:spPr>
            <a:xfrm>
              <a:off x="1496324" y="553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3"/>
            <p:cNvSpPr txBox="1"/>
            <p:nvPr/>
          </p:nvSpPr>
          <p:spPr>
            <a:xfrm>
              <a:off x="1496324" y="553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 one knows where financial markets will go in the future.</a:t>
              </a:r>
              <a:endPara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3"/>
            <p:cNvSpPr/>
            <p:nvPr/>
          </p:nvSpPr>
          <p:spPr>
            <a:xfrm>
              <a:off x="0" y="1619952"/>
              <a:ext cx="7879842" cy="12955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3"/>
            <p:cNvSpPr/>
            <p:nvPr/>
          </p:nvSpPr>
          <p:spPr>
            <a:xfrm>
              <a:off x="391894" y="1911444"/>
              <a:ext cx="712535" cy="71253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3"/>
            <p:cNvSpPr/>
            <p:nvPr/>
          </p:nvSpPr>
          <p:spPr>
            <a:xfrm>
              <a:off x="1496324" y="1619952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3"/>
            <p:cNvSpPr txBox="1"/>
            <p:nvPr/>
          </p:nvSpPr>
          <p:spPr>
            <a:xfrm>
              <a:off x="1496324" y="1619952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Even in this case, after June 8 there were again times when that teacher’s investment portfolio was worth less than $100,000. At other times, it was worth more.</a:t>
              </a:r>
              <a:endPara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3"/>
            <p:cNvSpPr/>
            <p:nvPr/>
          </p:nvSpPr>
          <p:spPr>
            <a:xfrm>
              <a:off x="0" y="3239351"/>
              <a:ext cx="7879842" cy="1295519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3"/>
            <p:cNvSpPr/>
            <p:nvPr/>
          </p:nvSpPr>
          <p:spPr>
            <a:xfrm>
              <a:off x="1496324" y="3239351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3"/>
            <p:cNvSpPr txBox="1"/>
            <p:nvPr/>
          </p:nvSpPr>
          <p:spPr>
            <a:xfrm>
              <a:off x="1496324" y="3239351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But this much is certain: Panic selling during troubled times will lock in loss.</a:t>
              </a:r>
              <a:endPara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2" name="Google Shape;362;p43" descr="L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612" y="517730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B33D-4C31-4941-9D4C-35A25B05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122" y="365127"/>
            <a:ext cx="6335228" cy="668544"/>
          </a:xfrm>
        </p:spPr>
        <p:txBody>
          <a:bodyPr/>
          <a:lstStyle/>
          <a:p>
            <a:r>
              <a:rPr lang="en-US" sz="5400" u="none" dirty="0"/>
              <a:t>Take Inventory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284FD-5E9D-46F1-8FAE-0AD89A8AE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Always have an inventory of your financial assets…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A9900"/>
                </a:solidFill>
              </a:rPr>
              <a:t>Financial assets include a wide variety of financial instruments including bank deposits, stocks, bonds and mutual funds.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A9900"/>
                </a:solidFill>
              </a:rPr>
              <a:t>Real estate and commodities are also often viewed as financial assets.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A9900"/>
                </a:solidFill>
              </a:rPr>
              <a:t>Cryptocurrencies are speculative assets with high volatility and risk.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A9900"/>
                </a:solidFill>
              </a:rPr>
              <a:t>Pensions, too.</a:t>
            </a:r>
          </a:p>
        </p:txBody>
      </p:sp>
    </p:spTree>
    <p:extLst>
      <p:ext uri="{BB962C8B-B14F-4D97-AF65-F5344CB8AC3E}">
        <p14:creationId xmlns:p14="http://schemas.microsoft.com/office/powerpoint/2010/main" val="407993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935B-8E0D-4103-B895-8CDDA873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020" y="365127"/>
            <a:ext cx="5459329" cy="668544"/>
          </a:xfrm>
        </p:spPr>
        <p:txBody>
          <a:bodyPr/>
          <a:lstStyle/>
          <a:p>
            <a:r>
              <a:rPr lang="en-US" sz="5400" u="none" dirty="0"/>
              <a:t>Evaluate</a:t>
            </a:r>
            <a:endParaRPr lang="en-US" u="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06ECD-6C4C-4EC9-8718-A5F72F45E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Evaluate their expected returns and risks…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A9900"/>
                </a:solidFill>
              </a:rPr>
              <a:t>Leverage them against your debt and spending habits through a monthly budget and financial plan for life.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A9900"/>
                </a:solidFill>
              </a:rPr>
              <a:t>Identify where you are in the retirement process.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A9900"/>
                </a:solidFill>
              </a:rPr>
              <a:t>Individuals who are early may take on higher risks and expect higher returns.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A9900"/>
                </a:solidFill>
              </a:rPr>
              <a:t>Individuals who are close to retirement will want low risks and low and steady returns.</a:t>
            </a:r>
          </a:p>
        </p:txBody>
      </p:sp>
    </p:spTree>
    <p:extLst>
      <p:ext uri="{BB962C8B-B14F-4D97-AF65-F5344CB8AC3E}">
        <p14:creationId xmlns:p14="http://schemas.microsoft.com/office/powerpoint/2010/main" val="330050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EC2F-813D-4429-82CE-69DB15DAB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271" y="1269411"/>
            <a:ext cx="7886700" cy="668544"/>
          </a:xfrm>
        </p:spPr>
        <p:txBody>
          <a:bodyPr/>
          <a:lstStyle/>
          <a:p>
            <a:r>
              <a:rPr lang="en-US" sz="4000" dirty="0"/>
              <a:t>Case Study: </a:t>
            </a:r>
            <a:r>
              <a:rPr lang="en-US" sz="4000" dirty="0">
                <a:solidFill>
                  <a:srgbClr val="8BAF00"/>
                </a:solidFill>
              </a:rPr>
              <a:t>Two Investors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1E827-A7DE-47FA-A771-DD442D289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419" y="2474611"/>
            <a:ext cx="7886700" cy="4931259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Avenir-Book"/>
              </a:rPr>
              <a:t>Ana is a young teacher, 22 years old, and accepts her first job.</a:t>
            </a:r>
          </a:p>
          <a:p>
            <a:pPr algn="l"/>
            <a:r>
              <a:rPr lang="en-US" sz="1800" b="0" i="0" u="none" strike="noStrike" baseline="0" dirty="0">
                <a:latin typeface="Avenir-Book"/>
              </a:rPr>
              <a:t>She is aware that investing involves an opportunity cost—givin</a:t>
            </a:r>
            <a:r>
              <a:rPr lang="en-US" sz="1800" dirty="0">
                <a:latin typeface="Avenir-Book"/>
              </a:rPr>
              <a:t>g up </a:t>
            </a:r>
            <a:r>
              <a:rPr lang="en-US" sz="1800" b="0" i="0" u="none" strike="noStrike" baseline="0" dirty="0">
                <a:latin typeface="Avenir-Book"/>
              </a:rPr>
              <a:t>the next-best thing. It could be new clothes, car, vacation, or whatever she do alternatively with her invested money.</a:t>
            </a:r>
          </a:p>
          <a:p>
            <a:pPr algn="l"/>
            <a:r>
              <a:rPr lang="en-US" sz="1800" b="0" i="0" u="none" strike="noStrike" baseline="0" dirty="0">
                <a:latin typeface="Avenir-Book"/>
              </a:rPr>
              <a:t>In her financial plan, Ana decided to save $2,000 a year, drive a used car financed with a loan, and rent a moderately nice apartment with a friend. </a:t>
            </a:r>
          </a:p>
          <a:p>
            <a:pPr algn="l"/>
            <a:r>
              <a:rPr lang="en-US" sz="1800" b="0" i="0" u="none" strike="noStrike" baseline="0" dirty="0">
                <a:latin typeface="Avenir-Book"/>
              </a:rPr>
              <a:t>Ana was committed to save. She understand the power of compound interest and Rule of 70. </a:t>
            </a:r>
          </a:p>
          <a:p>
            <a:pPr algn="l"/>
            <a:r>
              <a:rPr lang="en-US" sz="1800" b="0" i="0" u="none" strike="noStrike" baseline="0" dirty="0">
                <a:latin typeface="Avenir-Book"/>
              </a:rPr>
              <a:t>Ana invested $2,000 a year. After 12 years, decided to buy a Tesla without touching her investments. They were for retirement. </a:t>
            </a:r>
          </a:p>
          <a:p>
            <a:pPr algn="l"/>
            <a:r>
              <a:rPr lang="en-US" sz="1800" b="0" i="0" u="none" strike="noStrike" baseline="0" dirty="0">
                <a:latin typeface="Avenir-Book"/>
              </a:rPr>
              <a:t>She planned on retiring at age 65. </a:t>
            </a:r>
          </a:p>
        </p:txBody>
      </p:sp>
    </p:spTree>
    <p:extLst>
      <p:ext uri="{BB962C8B-B14F-4D97-AF65-F5344CB8AC3E}">
        <p14:creationId xmlns:p14="http://schemas.microsoft.com/office/powerpoint/2010/main" val="1684543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DD113-FD43-49A8-800D-75E961E0E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53292"/>
            <a:ext cx="7886700" cy="4931259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Avenir-Book"/>
              </a:rPr>
              <a:t>Shawn entered teaching at 34 years old. </a:t>
            </a:r>
          </a:p>
          <a:p>
            <a:pPr algn="l"/>
            <a:r>
              <a:rPr lang="en-US" sz="1800" b="0" i="0" u="none" strike="noStrike" baseline="0" dirty="0">
                <a:latin typeface="Avenir-Book"/>
              </a:rPr>
              <a:t>He also graduated from college at 22, but traveled, worked to live, and bought a new car, lived in a luxurious apartment, and went around the world.</a:t>
            </a:r>
          </a:p>
          <a:p>
            <a:pPr algn="l"/>
            <a:r>
              <a:rPr lang="en-US" sz="1800" dirty="0">
                <a:latin typeface="Avenir-Book"/>
              </a:rPr>
              <a:t>Like Ana, his choices included </a:t>
            </a:r>
            <a:r>
              <a:rPr lang="en-US" sz="1800" b="0" i="0" u="none" strike="noStrike" baseline="0" dirty="0">
                <a:latin typeface="Avenir-Book"/>
              </a:rPr>
              <a:t>opportunity costs. </a:t>
            </a:r>
          </a:p>
          <a:p>
            <a:pPr algn="l"/>
            <a:r>
              <a:rPr lang="en-US" sz="1800" b="0" i="0" u="none" strike="noStrike" baseline="0" dirty="0">
                <a:latin typeface="Avenir-Book"/>
              </a:rPr>
              <a:t>At age 34, Shawn married and decided to start saving and </a:t>
            </a:r>
            <a:r>
              <a:rPr lang="en-US" sz="1800" dirty="0">
                <a:latin typeface="Avenir-Book"/>
              </a:rPr>
              <a:t>investing </a:t>
            </a:r>
            <a:r>
              <a:rPr lang="en-US" sz="1800" b="0" i="0" u="none" strike="noStrike" baseline="0" dirty="0">
                <a:latin typeface="Avenir-Book"/>
              </a:rPr>
              <a:t>for his financial future. </a:t>
            </a:r>
          </a:p>
          <a:p>
            <a:pPr algn="l"/>
            <a:r>
              <a:rPr lang="en-US" sz="1800" dirty="0">
                <a:latin typeface="Avenir-Book"/>
              </a:rPr>
              <a:t>He did his research and learned that w</a:t>
            </a:r>
            <a:r>
              <a:rPr lang="en-US" sz="1800" b="0" i="0" u="none" strike="noStrike" baseline="0" dirty="0">
                <a:latin typeface="Avenir-Book"/>
              </a:rPr>
              <a:t>hat you have earned is not what matters most but what you save and invest is what determines your lifetime wealth.</a:t>
            </a:r>
          </a:p>
          <a:p>
            <a:pPr algn="l"/>
            <a:r>
              <a:rPr lang="en-US" sz="1800" b="0" i="0" u="none" strike="noStrike" baseline="0" dirty="0">
                <a:latin typeface="Avenir-Book"/>
              </a:rPr>
              <a:t>Shawn estimated that he had 25 to 30 productive years in his career. </a:t>
            </a:r>
          </a:p>
          <a:p>
            <a:pPr algn="l"/>
            <a:r>
              <a:rPr lang="en-US" sz="1800" b="0" i="0" u="none" strike="noStrike" baseline="0" dirty="0">
                <a:latin typeface="Avenir-Book"/>
              </a:rPr>
              <a:t>So, with this focus, Shawn saved $2,000 a year for the next 32 years until he retired at the end of his 65th year.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8632E0-FA53-405F-AF33-FAB08B99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43" y="1279460"/>
            <a:ext cx="7886700" cy="668544"/>
          </a:xfrm>
        </p:spPr>
        <p:txBody>
          <a:bodyPr/>
          <a:lstStyle/>
          <a:p>
            <a:r>
              <a:rPr lang="en-US" sz="4000" dirty="0"/>
              <a:t>Case Study: </a:t>
            </a:r>
            <a:r>
              <a:rPr lang="en-US" sz="4000" dirty="0">
                <a:solidFill>
                  <a:srgbClr val="8BAF00"/>
                </a:solidFill>
              </a:rPr>
              <a:t>Two Investors</a:t>
            </a:r>
            <a:r>
              <a:rPr lang="en-US" sz="4000" dirty="0"/>
              <a:t>, Cont’d </a:t>
            </a:r>
          </a:p>
        </p:txBody>
      </p:sp>
    </p:spTree>
    <p:extLst>
      <p:ext uri="{BB962C8B-B14F-4D97-AF65-F5344CB8AC3E}">
        <p14:creationId xmlns:p14="http://schemas.microsoft.com/office/powerpoint/2010/main" val="3035872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398AF-93E0-47CE-B830-6FF9C604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160337"/>
            <a:ext cx="8229600" cy="1143000"/>
          </a:xfrm>
        </p:spPr>
        <p:txBody>
          <a:bodyPr/>
          <a:lstStyle/>
          <a:p>
            <a:r>
              <a:rPr lang="en-US" dirty="0"/>
              <a:t>Wealth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D7D20-85D9-44D7-B15B-8E8CD3C47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730DB-951F-479E-8FE2-70772ACE1D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Invests $2000 a year for 12 years from age 22 - 34.</a:t>
            </a:r>
          </a:p>
          <a:p>
            <a:r>
              <a:rPr lang="en-US" dirty="0"/>
              <a:t>Stops, and invests nothing for 31 years from age 34-65.</a:t>
            </a:r>
          </a:p>
          <a:p>
            <a:r>
              <a:rPr lang="en-US" dirty="0"/>
              <a:t>Retires at age 65.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929814-88B2-4638-9E79-26A1C05BC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Shawn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3C91DA-81CB-4BE5-A38F-A4CF1D991F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Invests $0 a year for 12 years from age 22 - 34.</a:t>
            </a:r>
          </a:p>
          <a:p>
            <a:r>
              <a:rPr lang="en-US" dirty="0"/>
              <a:t>Invests $2000 a year for 31 years from age 34 - 65.</a:t>
            </a:r>
          </a:p>
          <a:p>
            <a:r>
              <a:rPr lang="en-US" dirty="0"/>
              <a:t>Retires at age 65.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15C9E-2964-4A85-9082-5D19AFB37C91}"/>
              </a:ext>
            </a:extLst>
          </p:cNvPr>
          <p:cNvSpPr txBox="1"/>
          <p:nvPr/>
        </p:nvSpPr>
        <p:spPr>
          <a:xfrm>
            <a:off x="2306386" y="1118671"/>
            <a:ext cx="5468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5CB8"/>
                </a:solidFill>
              </a:rPr>
              <a:t>Case Study: </a:t>
            </a:r>
            <a:r>
              <a:rPr lang="en-US" sz="2400" b="1" u="sng" dirty="0">
                <a:solidFill>
                  <a:srgbClr val="8BAF00"/>
                </a:solidFill>
              </a:rPr>
              <a:t>Two Investors</a:t>
            </a:r>
            <a:r>
              <a:rPr lang="en-US" sz="2400" b="1" u="sng" dirty="0">
                <a:solidFill>
                  <a:srgbClr val="005CB8"/>
                </a:solidFill>
              </a:rPr>
              <a:t>, Cont’d </a:t>
            </a:r>
          </a:p>
        </p:txBody>
      </p:sp>
    </p:spTree>
    <p:extLst>
      <p:ext uri="{BB962C8B-B14F-4D97-AF65-F5344CB8AC3E}">
        <p14:creationId xmlns:p14="http://schemas.microsoft.com/office/powerpoint/2010/main" val="393057374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B6F6-BAF7-4009-B939-174A1C85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F94A0-1250-45C6-920D-98D7FF528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66106-8CD6-4828-9097-0D6D73F7BC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13C67-7E25-4EC2-9407-F05CD3602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B8E50-84B2-4700-B4FF-3ADAF8FB20E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Google Shape;415;p47">
            <a:extLst>
              <a:ext uri="{FF2B5EF4-FFF2-40B4-BE49-F238E27FC236}">
                <a16:creationId xmlns:a16="http://schemas.microsoft.com/office/drawing/2014/main" id="{AC1B71C8-E883-4425-B8FC-60108ED7FFC9}"/>
              </a:ext>
            </a:extLst>
          </p:cNvPr>
          <p:cNvSpPr/>
          <p:nvPr/>
        </p:nvSpPr>
        <p:spPr>
          <a:xfrm>
            <a:off x="220050" y="340033"/>
            <a:ext cx="8703900" cy="596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416;p47">
            <a:extLst>
              <a:ext uri="{FF2B5EF4-FFF2-40B4-BE49-F238E27FC236}">
                <a16:creationId xmlns:a16="http://schemas.microsoft.com/office/drawing/2014/main" id="{E2235772-7393-4BA1-8F89-1E2AC7C4EDB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0050" y="1163059"/>
            <a:ext cx="8269200" cy="3780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17;p47">
            <a:extLst>
              <a:ext uri="{FF2B5EF4-FFF2-40B4-BE49-F238E27FC236}">
                <a16:creationId xmlns:a16="http://schemas.microsoft.com/office/drawing/2014/main" id="{2247D3DC-00AE-4293-8E6C-0174B3714079}"/>
              </a:ext>
            </a:extLst>
          </p:cNvPr>
          <p:cNvPicPr preferRelativeResize="0"/>
          <p:nvPr/>
        </p:nvPicPr>
        <p:blipFill rotWithShape="1">
          <a:blip r:embed="rId3">
            <a:alphaModFix/>
            <a:lum bright="70000" contrast="-70000"/>
          </a:blip>
          <a:srcRect l="8474" t="8803" r="8032" b="9229"/>
          <a:stretch/>
        </p:blipFill>
        <p:spPr>
          <a:xfrm>
            <a:off x="6172055" y="2022800"/>
            <a:ext cx="2303870" cy="22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18;p47">
            <a:extLst>
              <a:ext uri="{FF2B5EF4-FFF2-40B4-BE49-F238E27FC236}">
                <a16:creationId xmlns:a16="http://schemas.microsoft.com/office/drawing/2014/main" id="{54FA3355-FB29-482F-8CDB-4C6F019511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441" t="8803" r="8065" b="9229"/>
          <a:stretch/>
        </p:blipFill>
        <p:spPr>
          <a:xfrm>
            <a:off x="713988" y="2022800"/>
            <a:ext cx="2303870" cy="22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19;p47">
            <a:extLst>
              <a:ext uri="{FF2B5EF4-FFF2-40B4-BE49-F238E27FC236}">
                <a16:creationId xmlns:a16="http://schemas.microsoft.com/office/drawing/2014/main" id="{D6C0F12A-357C-4544-8FA8-076FF62C4BF0}"/>
              </a:ext>
            </a:extLst>
          </p:cNvPr>
          <p:cNvSpPr txBox="1">
            <a:spLocks/>
          </p:cNvSpPr>
          <p:nvPr/>
        </p:nvSpPr>
        <p:spPr bwMode="auto">
          <a:xfrm>
            <a:off x="520950" y="570833"/>
            <a:ext cx="8102100" cy="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A353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Drag your dot to indicate who will retire with the most wealth at age 65.</a:t>
            </a:r>
            <a:endParaRPr lang="en-US" sz="2400" dirty="0"/>
          </a:p>
        </p:txBody>
      </p:sp>
      <p:sp>
        <p:nvSpPr>
          <p:cNvPr id="12" name="Google Shape;420;p47">
            <a:extLst>
              <a:ext uri="{FF2B5EF4-FFF2-40B4-BE49-F238E27FC236}">
                <a16:creationId xmlns:a16="http://schemas.microsoft.com/office/drawing/2014/main" id="{668847FF-6ECC-4576-836A-1EC7225A561E}"/>
              </a:ext>
            </a:extLst>
          </p:cNvPr>
          <p:cNvSpPr txBox="1"/>
          <p:nvPr/>
        </p:nvSpPr>
        <p:spPr>
          <a:xfrm>
            <a:off x="859125" y="3208567"/>
            <a:ext cx="20136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Ana</a:t>
            </a:r>
            <a:endParaRPr sz="2400" dirty="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3" name="Google Shape;421;p47">
            <a:extLst>
              <a:ext uri="{FF2B5EF4-FFF2-40B4-BE49-F238E27FC236}">
                <a16:creationId xmlns:a16="http://schemas.microsoft.com/office/drawing/2014/main" id="{4B368A49-3C35-4D2B-BD60-DF1A00EFAA44}"/>
              </a:ext>
            </a:extLst>
          </p:cNvPr>
          <p:cNvSpPr txBox="1"/>
          <p:nvPr/>
        </p:nvSpPr>
        <p:spPr>
          <a:xfrm>
            <a:off x="6317200" y="3208567"/>
            <a:ext cx="20136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Shawn</a:t>
            </a:r>
            <a:endParaRPr sz="24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4" name="Google Shape;422;p47">
            <a:hlinkClick r:id="rId5"/>
            <a:extLst>
              <a:ext uri="{FF2B5EF4-FFF2-40B4-BE49-F238E27FC236}">
                <a16:creationId xmlns:a16="http://schemas.microsoft.com/office/drawing/2014/main" id="{A65C13E9-4A2C-4B4C-8284-EE2F64EC801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905500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23;p47">
            <a:hlinkClick r:id="rId7"/>
            <a:extLst>
              <a:ext uri="{FF2B5EF4-FFF2-40B4-BE49-F238E27FC236}">
                <a16:creationId xmlns:a16="http://schemas.microsoft.com/office/drawing/2014/main" id="{FF52C0EA-D892-424D-984C-718512CDB7EE}"/>
              </a:ext>
            </a:extLst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424;p47">
            <a:extLst>
              <a:ext uri="{FF2B5EF4-FFF2-40B4-BE49-F238E27FC236}">
                <a16:creationId xmlns:a16="http://schemas.microsoft.com/office/drawing/2014/main" id="{A638FEC2-AEA8-4659-A3F6-9E39B7123D44}"/>
              </a:ext>
            </a:extLst>
          </p:cNvPr>
          <p:cNvSpPr txBox="1"/>
          <p:nvPr/>
        </p:nvSpPr>
        <p:spPr>
          <a:xfrm>
            <a:off x="1336150" y="4962850"/>
            <a:ext cx="65991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 dirty="0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$2000 a year for 12 years (Ana at 22)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 dirty="0">
                <a:solidFill>
                  <a:srgbClr val="0A3534"/>
                </a:solidFill>
                <a:latin typeface="Proxima Nova"/>
                <a:sym typeface="Proxima Nova"/>
              </a:rPr>
              <a:t>$2000 a year for 31 years (Shawn at 32)</a:t>
            </a:r>
            <a:endParaRPr b="1" i="1" dirty="0"/>
          </a:p>
        </p:txBody>
      </p:sp>
    </p:spTree>
    <p:extLst>
      <p:ext uri="{BB962C8B-B14F-4D97-AF65-F5344CB8AC3E}">
        <p14:creationId xmlns:p14="http://schemas.microsoft.com/office/powerpoint/2010/main" val="104865978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2090E6-1D72-47DF-B271-35E645EA3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1994"/>
            <a:ext cx="8229600" cy="1143000"/>
          </a:xfrm>
        </p:spPr>
        <p:txBody>
          <a:bodyPr/>
          <a:lstStyle/>
          <a:p>
            <a:r>
              <a:rPr lang="en-US" sz="4400" dirty="0"/>
              <a:t>FFFL, 9-12: Lesson 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4ED61-E88E-40D7-8C28-9EE7B201309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58945" y="1535113"/>
            <a:ext cx="7285055" cy="639762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8BAF00"/>
                </a:solidFill>
              </a:rPr>
              <a:t>Available for purchase at </a:t>
            </a:r>
            <a:r>
              <a:rPr lang="en-US" i="1" dirty="0">
                <a:hlinkClick r:id="rId2"/>
              </a:rPr>
              <a:t>CEE store</a:t>
            </a: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727566-4DA2-4AA8-8F9A-D0B93B367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7200"/>
            <a:ext cx="9144000" cy="17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3A06A-2FF6-4017-AF7A-BD25B0D7A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288" y="5403183"/>
            <a:ext cx="9257288" cy="108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193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B4E0-80E5-400D-B157-2E9DEF5B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 u="none" dirty="0"/>
              <a:t>Advise the following…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BE091-02C0-4831-9AB4-F4FD07F17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274" y="2495857"/>
            <a:ext cx="6247383" cy="3788227"/>
          </a:xfrm>
        </p:spPr>
        <p:txBody>
          <a:bodyPr anchor="ctr">
            <a:noAutofit/>
          </a:bodyPr>
          <a:lstStyle/>
          <a:p>
            <a:r>
              <a:rPr lang="en-US" sz="2400" b="1" dirty="0"/>
              <a:t>Background</a:t>
            </a:r>
            <a:r>
              <a:rPr lang="en-US" sz="2400" dirty="0"/>
              <a:t>: Young public-school teacher with student debt, single, and renting</a:t>
            </a:r>
          </a:p>
          <a:p>
            <a:r>
              <a:rPr lang="en-US" sz="2400" b="1" dirty="0"/>
              <a:t>Retirement</a:t>
            </a:r>
            <a:r>
              <a:rPr lang="en-US" sz="2400" dirty="0"/>
              <a:t> planning options: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Pay off debt first; do not set private money aside for retirement; depend on defined-contributions pension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Put a plan in place to pay off debt; contribute to Roth IRA (expected return is 6%), and participate in defined contributions pension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Pay off no debt in hope of loan forgiveness and let the pension plan cover retirement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A96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5A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33257E-49A5-4D86-B250-D4802C53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964" y="2865141"/>
            <a:ext cx="1143455" cy="114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82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B4E0-80E5-400D-B157-2E9DEF5B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en-US" sz="5600" u="none" dirty="0"/>
              <a:t>More information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A78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Thought outline">
            <a:extLst>
              <a:ext uri="{FF2B5EF4-FFF2-40B4-BE49-F238E27FC236}">
                <a16:creationId xmlns:a16="http://schemas.microsoft.com/office/drawing/2014/main" id="{92ABFC09-58F2-41F6-A42D-B9828630D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04" y="903421"/>
            <a:ext cx="2269998" cy="2269998"/>
          </a:xfrm>
          <a:prstGeom prst="rect">
            <a:avLst/>
          </a:prstGeom>
        </p:spPr>
      </p:pic>
      <p:pic>
        <p:nvPicPr>
          <p:cNvPr id="9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CBCBF7-0A5F-44B7-97C5-3F3D57955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04" y="3545545"/>
            <a:ext cx="2269997" cy="22699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BE091-02C0-4831-9AB4-F4FD07F17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7660" y="2438400"/>
            <a:ext cx="4817136" cy="3785419"/>
          </a:xfrm>
        </p:spPr>
        <p:txBody>
          <a:bodyPr>
            <a:normAutofit/>
          </a:bodyPr>
          <a:lstStyle/>
          <a:p>
            <a:r>
              <a:rPr lang="en-US" sz="1700"/>
              <a:t>Background: Young public-school teacher with student debt, single, and renting</a:t>
            </a:r>
          </a:p>
          <a:p>
            <a:r>
              <a:rPr lang="en-US" sz="1700"/>
              <a:t>Retirement planning options:</a:t>
            </a:r>
          </a:p>
          <a:p>
            <a:pPr lvl="1">
              <a:buFont typeface="+mj-lt"/>
              <a:buAutoNum type="arabicPeriod"/>
            </a:pPr>
            <a:r>
              <a:rPr lang="en-US" sz="1700"/>
              <a:t>Pay off debt first (4%); do not set private money aside for retirement; depend on defined-contributions pension</a:t>
            </a:r>
          </a:p>
          <a:p>
            <a:pPr lvl="1">
              <a:buFont typeface="+mj-lt"/>
              <a:buAutoNum type="arabicPeriod"/>
            </a:pPr>
            <a:r>
              <a:rPr lang="en-US" sz="1700"/>
              <a:t>Put a plan in place to pay off debt (4%); contribute to Roth IRA (expected return is 6%), and participate in defined contributions pension (easy choice)</a:t>
            </a:r>
          </a:p>
          <a:p>
            <a:pPr lvl="1">
              <a:buFont typeface="+mj-lt"/>
              <a:buAutoNum type="arabicPeriod"/>
            </a:pPr>
            <a:r>
              <a:rPr lang="en-US" sz="1700"/>
              <a:t>Pay off no debt in hope of loan forgiveness (uncertain) and let the pension plan cover retirement (risky)</a:t>
            </a:r>
          </a:p>
        </p:txBody>
      </p:sp>
    </p:spTree>
    <p:extLst>
      <p:ext uri="{BB962C8B-B14F-4D97-AF65-F5344CB8AC3E}">
        <p14:creationId xmlns:p14="http://schemas.microsoft.com/office/powerpoint/2010/main" val="3682099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References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F1D3A3-98BD-4497-A322-D25C364A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EconEdLink.org</a:t>
            </a:r>
            <a:endParaRPr lang="en-US" dirty="0"/>
          </a:p>
          <a:p>
            <a:r>
              <a:rPr lang="en-US" dirty="0">
                <a:hlinkClick r:id="rId4"/>
              </a:rPr>
              <a:t>Financial Fitness for Life, Grades 9-12</a:t>
            </a:r>
            <a:endParaRPr lang="en-US" dirty="0"/>
          </a:p>
          <a:p>
            <a:r>
              <a:rPr lang="en-US" dirty="0">
                <a:hlinkClick r:id="rId5"/>
              </a:rPr>
              <a:t>Teachers Can Be Financially Fit, Too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Earn your professional development certificate for this webinar: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45-minutes, and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will automatically be e-mailed to you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Download presentations, lesson plan materials, and activities for each webinar at </a:t>
            </a:r>
            <a:r>
              <a:rPr lang="en-US" sz="1600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  <a:hlinkClick r:id="rId3"/>
              </a:rPr>
              <a:t>EconEdLink.org/professional-development/</a:t>
            </a:r>
            <a:endParaRPr lang="en-US" sz="1600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Agenda</a:t>
            </a:r>
            <a:endParaRPr lang="en-US" sz="5500" b="1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/>
          <a:lstStyle/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Welcome to Retirement 101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Review key retirement objectives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Link the investment decisions of today to future retirement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Do a case study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Identify resources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Once over lightly</a:t>
            </a:r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Objectives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Establish links to national standards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Define retirement for teachers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Link today’s spending and saving to future retirement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Explore strategies to meet retirement goals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Consider alternative plans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Identify resources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Commit to devising a plan and taking the first step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38328"/>
            <a:ext cx="7658100" cy="1078992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7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National Standards</a:t>
            </a:r>
            <a:endParaRPr lang="en-US" sz="4700" b="1">
              <a:ln w="11430">
                <a:noFill/>
              </a:ln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9144000" cy="4716250"/>
          </a:xfrm>
          <a:prstGeom prst="rect">
            <a:avLst/>
          </a:prstGeom>
          <a:solidFill>
            <a:srgbClr val="3C4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173" y="2423160"/>
            <a:ext cx="4210176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E792DD-848D-4EAB-A445-94A7902EB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61" y="3540972"/>
            <a:ext cx="3730752" cy="1660184"/>
          </a:xfrm>
          <a:prstGeom prst="rect">
            <a:avLst/>
          </a:prstGeom>
        </p:spPr>
      </p:pic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1061" y="2423160"/>
            <a:ext cx="4210177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44AABE34-B525-4189-AC3C-1C374AD6D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887" y="3630510"/>
            <a:ext cx="3730752" cy="1520281"/>
          </a:xfrm>
          <a:prstGeom prst="rect">
            <a:avLst/>
          </a:prstGeom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0725FAB-85A7-49C0-BD47-BFB90002DB4F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138423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7973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0C798C8-09A0-4265-B6B6-33FBC38DAD1E}"/>
              </a:ext>
            </a:extLst>
          </p:cNvPr>
          <p:cNvSpPr txBox="1"/>
          <p:nvPr/>
        </p:nvSpPr>
        <p:spPr>
          <a:xfrm>
            <a:off x="5789596" y="5495825"/>
            <a:ext cx="303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43435"/>
                </a:solidFill>
                <a:effectLst/>
                <a:latin typeface="Museo Sans"/>
              </a:rPr>
              <a:t>5. Financial Investing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1F011F-785E-49B2-8481-3053DAE2193D}"/>
              </a:ext>
            </a:extLst>
          </p:cNvPr>
          <p:cNvSpPr txBox="1"/>
          <p:nvPr/>
        </p:nvSpPr>
        <p:spPr>
          <a:xfrm>
            <a:off x="437949" y="5495825"/>
            <a:ext cx="359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Allocation &amp; 12.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4850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Standards</a:t>
            </a:r>
            <a:endParaRPr lang="en-US" sz="4400" b="1" kern="1200">
              <a:ln w="11430">
                <a:noFill/>
              </a:ln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6698" y="2438400"/>
            <a:ext cx="2629120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  <a:defRPr sz="3168"/>
            </a:pPr>
            <a:r>
              <a:rPr lang="en-US" sz="1700">
                <a:latin typeface="+mn-lt"/>
                <a:ea typeface="+mn-ea"/>
                <a:cs typeface="+mn-cs"/>
              </a:rPr>
              <a:t>Find your list of corresponding regional standards with your favorite browser.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  <a:defRPr sz="3168"/>
            </a:pPr>
            <a:endParaRPr lang="en-US" sz="170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  <a:defRPr sz="3168"/>
            </a:pPr>
            <a:endParaRPr lang="en-US" sz="1700">
              <a:latin typeface="+mn-lt"/>
              <a:ea typeface="+mn-ea"/>
              <a:cs typeface="+mn-cs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  <a:defRPr sz="3168"/>
            </a:pPr>
            <a:endParaRPr lang="en-US" sz="170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95037-18F6-4B4C-BC02-862FCFC21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396" y="1954522"/>
            <a:ext cx="4514498" cy="29457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322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76CE2-DA49-4394-8BC9-986F1300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571" y="851517"/>
            <a:ext cx="3928849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kern="1200" dirty="0">
                <a:solidFill>
                  <a:srgbClr val="7A9900"/>
                </a:solidFill>
                <a:latin typeface="+mj-lt"/>
                <a:ea typeface="+mj-ea"/>
                <a:cs typeface="+mj-cs"/>
              </a:rPr>
              <a:t>Discussion Starter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939C-656E-44BF-A3D3-7DDAB387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572" y="3842932"/>
            <a:ext cx="3125336" cy="216355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 dirty="0"/>
              <a:t>Return to March 2020.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3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 dirty="0"/>
              <a:t>The pandemic lock-downs began. How long did you </a:t>
            </a:r>
            <a:r>
              <a:rPr lang="en-US" sz="3600" i="1" dirty="0"/>
              <a:t>think </a:t>
            </a:r>
            <a:r>
              <a:rPr lang="en-US" sz="3600" dirty="0"/>
              <a:t>the pandemic would last? Were you right?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2A496B-79FB-48D5-B7CE-7A64C0CF2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8627" y="2531473"/>
            <a:ext cx="2413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1319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6CE2-DA49-4394-8BC9-986F1300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571" y="851517"/>
            <a:ext cx="3928849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kern="1200" dirty="0">
                <a:solidFill>
                  <a:srgbClr val="7A9900"/>
                </a:solidFill>
                <a:latin typeface="+mj-lt"/>
                <a:ea typeface="+mj-ea"/>
                <a:cs typeface="+mj-cs"/>
              </a:rPr>
              <a:t>Teacher’s Retirement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939C-656E-44BF-A3D3-7DDAB387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572" y="3842932"/>
            <a:ext cx="3125336" cy="2163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 dirty="0"/>
              <a:t>Name two challenges</a:t>
            </a:r>
          </a:p>
        </p:txBody>
      </p:sp>
      <p:pic>
        <p:nvPicPr>
          <p:cNvPr id="102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2A496B-79FB-48D5-B7CE-7A64C0CF2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8627" y="2531473"/>
            <a:ext cx="2413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7391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3" ma:contentTypeDescription="Create a new document." ma:contentTypeScope="" ma:versionID="bface3663821a4bea11a07619aab7d31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f324df564070710bc42fc03fd6d0e875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0C709C-D3C1-415B-8293-79D4B30E9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9cd82c5b-74c9-4827-94f1-5bf219ae6b20"/>
    <ds:schemaRef ds:uri="bfa4db11-c700-41fb-b639-f7e6b4e680b5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4899</TotalTime>
  <Words>1625</Words>
  <Application>Microsoft Office PowerPoint</Application>
  <PresentationFormat>On-screen Show (4:3)</PresentationFormat>
  <Paragraphs>165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Arial,Sans-Serif</vt:lpstr>
      <vt:lpstr>Avenir-Book</vt:lpstr>
      <vt:lpstr>Calibri</vt:lpstr>
      <vt:lpstr>Calibri Light</vt:lpstr>
      <vt:lpstr>Museo Sans</vt:lpstr>
      <vt:lpstr>Proxima Nova</vt:lpstr>
      <vt:lpstr>Proxima Nova Semibold</vt:lpstr>
      <vt:lpstr>Times New Roman</vt:lpstr>
      <vt:lpstr>Wingdings</vt:lpstr>
      <vt:lpstr>Office Theme</vt:lpstr>
      <vt:lpstr>   Your Personal Finance for Teachers: Planning for Retirement  Teachers Can Be Financially Fit, Too! Tawni Hunt Ferrarini, PhD Lindenwood University tferrarini@lindenwood.edu Tawni.org </vt:lpstr>
      <vt:lpstr>EconEdLink Membership</vt:lpstr>
      <vt:lpstr>Professional Development Certificate</vt:lpstr>
      <vt:lpstr>Agenda</vt:lpstr>
      <vt:lpstr>Objectives</vt:lpstr>
      <vt:lpstr>National Standards</vt:lpstr>
      <vt:lpstr>State Standards</vt:lpstr>
      <vt:lpstr>Discussion Starter</vt:lpstr>
      <vt:lpstr>Teacher’s Retirement Challenges</vt:lpstr>
      <vt:lpstr>Drag your dot to indicate whether you agree or disagree:</vt:lpstr>
      <vt:lpstr>The Problem</vt:lpstr>
      <vt:lpstr>Framing the Task</vt:lpstr>
      <vt:lpstr>Financial Investing </vt:lpstr>
      <vt:lpstr>PowerPoint Presentation</vt:lpstr>
      <vt:lpstr>Independent of your starting point and plan…</vt:lpstr>
      <vt:lpstr> Financial Investments (Don’t sell at the bottom)</vt:lpstr>
      <vt:lpstr>Stock market before and after the pandemic</vt:lpstr>
      <vt:lpstr>Important disclosures</vt:lpstr>
      <vt:lpstr>Take Inventory</vt:lpstr>
      <vt:lpstr>Evaluate</vt:lpstr>
      <vt:lpstr>Case Study: Two Investors</vt:lpstr>
      <vt:lpstr>Case Study: Two Investors, Cont’d </vt:lpstr>
      <vt:lpstr>Wealth</vt:lpstr>
      <vt:lpstr>PowerPoint Presentation</vt:lpstr>
      <vt:lpstr>FFFL, 9-12: Lesson 20</vt:lpstr>
      <vt:lpstr>Advise the following…</vt:lpstr>
      <vt:lpstr>More information</vt:lpstr>
      <vt:lpstr>References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Jarvon Carson</cp:lastModifiedBy>
  <cp:revision>111</cp:revision>
  <dcterms:created xsi:type="dcterms:W3CDTF">2012-09-11T15:07:18Z</dcterms:created>
  <dcterms:modified xsi:type="dcterms:W3CDTF">2021-10-12T16:35:42Z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