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8BAF00"/>
    <a:srgbClr val="7A99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03E94F-C968-4C21-BA9D-5763A0D0E5CB}" v="1750" dt="2021-08-25T19:30:11.539"/>
    <p1510:client id="{8E968A52-1AD7-D816-C882-EE69EC3C6F7A}" v="5" dt="2021-08-27T19:41:04.686"/>
    <p1510:client id="{A8C0200E-65C4-BAE0-4BAF-3D6BF860624D}" v="93" dt="2021-08-31T15:17:00.031"/>
    <p1510:client id="{A93D4239-4A84-C62B-5D3B-5A19CE330AAC}" v="488" dt="2021-08-27T14:30:38.254"/>
    <p1510:client id="{B169961F-4836-41C6-AE88-89A93E12F8F2}" v="147" dt="2020-04-20T16:49:12.928"/>
    <p1510:client id="{EBBC7E8F-250C-BE52-4EA0-46C2DFEE7442}" v="276" dt="2021-08-29T17:57:42.965"/>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9/3/2021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40676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4076892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3009900" y="6581001"/>
            <a:ext cx="3124200" cy="276999"/>
          </a:xfrm>
          <a:prstGeom prst="rect">
            <a:avLst/>
          </a:prstGeom>
          <a:noFill/>
        </p:spPr>
        <p:txBody>
          <a:bodyPr wrap="square" rtlCol="0">
            <a:spAutoFit/>
          </a:bodyPr>
          <a:lstStyle/>
          <a:p>
            <a:pPr algn="ctr"/>
            <a:r>
              <a:rPr lang="en-US" sz="1200">
                <a:solidFill>
                  <a:schemeClr val="bg1"/>
                </a:solidFill>
              </a:rPr>
              <a:t>Lesson</a:t>
            </a:r>
            <a:r>
              <a:rPr lang="en-US" sz="1200" baseline="0">
                <a:solidFill>
                  <a:schemeClr val="bg1"/>
                </a:solidFill>
              </a:rPr>
              <a:t> Plan Title</a:t>
            </a:r>
            <a:endParaRPr lang="en-US" sz="120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ls.gov/k12/students/careers/career-explorat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95299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defRPr/>
            </a:pPr>
            <a:r>
              <a:rPr lang="en-US" sz="6000" b="0" cap="all" dirty="0">
                <a:latin typeface="Calibri"/>
                <a:ea typeface="ＭＳ Ｐゴシック"/>
                <a:cs typeface="Calibri"/>
              </a:rPr>
              <a:t>CALCULATING </a:t>
            </a:r>
            <a:br>
              <a:rPr lang="en-US" sz="6000" b="0" cap="all" dirty="0">
                <a:latin typeface="Calibri"/>
                <a:ea typeface="ＭＳ Ｐゴシック"/>
                <a:cs typeface="Calibri"/>
              </a:rPr>
            </a:br>
            <a:r>
              <a:rPr lang="en-US" sz="6000" b="0" cap="all" dirty="0">
                <a:latin typeface="Calibri"/>
                <a:ea typeface="ＭＳ Ｐゴシック"/>
                <a:cs typeface="Calibri"/>
              </a:rPr>
              <a:t>To Create a budget:</a:t>
            </a:r>
            <a:br>
              <a:rPr lang="en-US" sz="6000" b="0" cap="all" dirty="0">
                <a:latin typeface="Calibri"/>
                <a:ea typeface="ＭＳ Ｐゴシック"/>
                <a:cs typeface="Calibri"/>
              </a:rPr>
            </a:br>
            <a:r>
              <a:rPr lang="en-US" sz="2800" b="0" cap="all" dirty="0">
                <a:latin typeface="Calibri"/>
                <a:ea typeface="ＭＳ Ｐゴシック"/>
                <a:cs typeface="Calibri"/>
              </a:rPr>
              <a:t>Using the Percentage Allocation Method to Create a Basic Spending and Savings Plan </a:t>
            </a:r>
            <a:endParaRPr lang="en-US" sz="2800" b="0">
              <a:latin typeface="Calibri"/>
              <a:ea typeface="ＭＳ Ｐゴシック"/>
              <a:cs typeface="Calibri"/>
            </a:endParaRPr>
          </a:p>
          <a:p>
            <a:pPr>
              <a:spcAft>
                <a:spcPts val="0"/>
              </a:spcAft>
              <a:defRPr/>
            </a:pPr>
            <a:endParaRPr lang="en-US" sz="6000" b="0">
              <a:ea typeface="ＭＳ Ｐゴシック"/>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C3E7D-EB3F-4621-AAE9-E532FFDFC35D}"/>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p>
        </p:txBody>
      </p:sp>
      <p:pic>
        <p:nvPicPr>
          <p:cNvPr id="4" name="Picture 4" descr="Graphical user interface, text, application&#10;&#10;Description automatically generated">
            <a:extLst>
              <a:ext uri="{FF2B5EF4-FFF2-40B4-BE49-F238E27FC236}">
                <a16:creationId xmlns:a16="http://schemas.microsoft.com/office/drawing/2014/main" id="{20EF9549-8AEF-4E52-8BE3-4B63863CD573}"/>
              </a:ext>
            </a:extLst>
          </p:cNvPr>
          <p:cNvPicPr>
            <a:picLocks noGrp="1" noChangeAspect="1"/>
          </p:cNvPicPr>
          <p:nvPr>
            <p:ph idx="1"/>
          </p:nvPr>
        </p:nvPicPr>
        <p:blipFill>
          <a:blip r:embed="rId2"/>
          <a:stretch>
            <a:fillRect/>
          </a:stretch>
        </p:blipFill>
        <p:spPr>
          <a:xfrm>
            <a:off x="185980" y="2056009"/>
            <a:ext cx="8804328" cy="3886399"/>
          </a:xfrm>
        </p:spPr>
      </p:pic>
    </p:spTree>
    <p:extLst>
      <p:ext uri="{BB962C8B-B14F-4D97-AF65-F5344CB8AC3E}">
        <p14:creationId xmlns:p14="http://schemas.microsoft.com/office/powerpoint/2010/main" val="208346620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DB956-7068-48EA-BD86-E05643893F6A}"/>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pic>
        <p:nvPicPr>
          <p:cNvPr id="4" name="Picture 4">
            <a:extLst>
              <a:ext uri="{FF2B5EF4-FFF2-40B4-BE49-F238E27FC236}">
                <a16:creationId xmlns:a16="http://schemas.microsoft.com/office/drawing/2014/main" id="{A10CAB14-DBFF-42CE-B5BD-15B63CF140C2}"/>
              </a:ext>
            </a:extLst>
          </p:cNvPr>
          <p:cNvPicPr>
            <a:picLocks noGrp="1" noChangeAspect="1"/>
          </p:cNvPicPr>
          <p:nvPr>
            <p:ph idx="1"/>
          </p:nvPr>
        </p:nvPicPr>
        <p:blipFill>
          <a:blip r:embed="rId2"/>
          <a:stretch>
            <a:fillRect/>
          </a:stretch>
        </p:blipFill>
        <p:spPr>
          <a:xfrm>
            <a:off x="95574" y="1952842"/>
            <a:ext cx="8726836" cy="4053986"/>
          </a:xfrm>
        </p:spPr>
      </p:pic>
    </p:spTree>
    <p:extLst>
      <p:ext uri="{BB962C8B-B14F-4D97-AF65-F5344CB8AC3E}">
        <p14:creationId xmlns:p14="http://schemas.microsoft.com/office/powerpoint/2010/main" val="393216439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A822-1FDB-4667-BE03-079164E7E89F}"/>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p>
        </p:txBody>
      </p:sp>
      <p:pic>
        <p:nvPicPr>
          <p:cNvPr id="4" name="Picture 4" descr="A picture containing text&#10;&#10;Description automatically generated">
            <a:extLst>
              <a:ext uri="{FF2B5EF4-FFF2-40B4-BE49-F238E27FC236}">
                <a16:creationId xmlns:a16="http://schemas.microsoft.com/office/drawing/2014/main" id="{CB99AD74-64D3-461A-88B2-2E8344EF31E4}"/>
              </a:ext>
            </a:extLst>
          </p:cNvPr>
          <p:cNvPicPr>
            <a:picLocks noGrp="1" noChangeAspect="1"/>
          </p:cNvPicPr>
          <p:nvPr>
            <p:ph idx="1"/>
          </p:nvPr>
        </p:nvPicPr>
        <p:blipFill>
          <a:blip r:embed="rId2"/>
          <a:stretch>
            <a:fillRect/>
          </a:stretch>
        </p:blipFill>
        <p:spPr>
          <a:xfrm>
            <a:off x="276387" y="2058334"/>
            <a:ext cx="8591226" cy="3694477"/>
          </a:xfrm>
        </p:spPr>
      </p:pic>
    </p:spTree>
    <p:extLst>
      <p:ext uri="{BB962C8B-B14F-4D97-AF65-F5344CB8AC3E}">
        <p14:creationId xmlns:p14="http://schemas.microsoft.com/office/powerpoint/2010/main" val="111856192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C022-5ECC-4848-957F-CC9877A6D2C2}"/>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5500" dirty="0"/>
          </a:p>
        </p:txBody>
      </p:sp>
      <p:pic>
        <p:nvPicPr>
          <p:cNvPr id="4" name="Picture 4">
            <a:extLst>
              <a:ext uri="{FF2B5EF4-FFF2-40B4-BE49-F238E27FC236}">
                <a16:creationId xmlns:a16="http://schemas.microsoft.com/office/drawing/2014/main" id="{49C30BE3-3A4E-48EF-BCEF-466BC5943229}"/>
              </a:ext>
            </a:extLst>
          </p:cNvPr>
          <p:cNvPicPr>
            <a:picLocks noGrp="1" noChangeAspect="1"/>
          </p:cNvPicPr>
          <p:nvPr>
            <p:ph idx="1"/>
          </p:nvPr>
        </p:nvPicPr>
        <p:blipFill>
          <a:blip r:embed="rId2"/>
          <a:stretch>
            <a:fillRect/>
          </a:stretch>
        </p:blipFill>
        <p:spPr>
          <a:xfrm>
            <a:off x="276387" y="2057080"/>
            <a:ext cx="8707464" cy="3884256"/>
          </a:xfrm>
        </p:spPr>
      </p:pic>
    </p:spTree>
    <p:extLst>
      <p:ext uri="{BB962C8B-B14F-4D97-AF65-F5344CB8AC3E}">
        <p14:creationId xmlns:p14="http://schemas.microsoft.com/office/powerpoint/2010/main" val="323383799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4B34-72A9-49FC-891F-F7E0210FC400}"/>
              </a:ext>
            </a:extLst>
          </p:cNvPr>
          <p:cNvSpPr>
            <a:spLocks noGrp="1"/>
          </p:cNvSpPr>
          <p:nvPr>
            <p:ph type="title"/>
          </p:nvPr>
        </p:nvSpPr>
        <p:spPr>
          <a:xfrm>
            <a:off x="457200" y="1185621"/>
            <a:ext cx="8229600" cy="1143000"/>
          </a:xfrm>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 Checkpoint</a:t>
            </a:r>
            <a:endParaRPr lang="en-US" sz="5500" dirty="0"/>
          </a:p>
        </p:txBody>
      </p:sp>
      <p:sp>
        <p:nvSpPr>
          <p:cNvPr id="3" name="Content Placeholder 2">
            <a:extLst>
              <a:ext uri="{FF2B5EF4-FFF2-40B4-BE49-F238E27FC236}">
                <a16:creationId xmlns:a16="http://schemas.microsoft.com/office/drawing/2014/main" id="{7417CD26-0A46-4A5B-BCFE-5784045571CB}"/>
              </a:ext>
            </a:extLst>
          </p:cNvPr>
          <p:cNvSpPr>
            <a:spLocks noGrp="1"/>
          </p:cNvSpPr>
          <p:nvPr>
            <p:ph idx="1"/>
          </p:nvPr>
        </p:nvSpPr>
        <p:spPr/>
        <p:txBody>
          <a:bodyPr/>
          <a:lstStyle/>
          <a:p>
            <a:pPr>
              <a:lnSpc>
                <a:spcPct val="90000"/>
              </a:lnSpc>
              <a:spcBef>
                <a:spcPts val="1000"/>
              </a:spcBef>
              <a:spcAft>
                <a:spcPts val="0"/>
              </a:spcAft>
            </a:pPr>
            <a:r>
              <a:rPr lang="en-US" dirty="0">
                <a:latin typeface="Calibri Light"/>
                <a:ea typeface="ＭＳ Ｐゴシック"/>
                <a:cs typeface="Calibri Light"/>
              </a:rPr>
              <a:t>In order for the budget to be feasible for Carlos and Sofia, the budget must balance.</a:t>
            </a:r>
            <a:br>
              <a:rPr lang="en-US" dirty="0"/>
            </a:br>
            <a:endParaRPr lang="en-US"/>
          </a:p>
          <a:p>
            <a:pPr>
              <a:lnSpc>
                <a:spcPct val="90000"/>
              </a:lnSpc>
              <a:spcBef>
                <a:spcPts val="1000"/>
              </a:spcBef>
              <a:spcAft>
                <a:spcPts val="0"/>
              </a:spcAft>
            </a:pPr>
            <a:r>
              <a:rPr lang="en-US" dirty="0">
                <a:latin typeface="Calibri Light"/>
                <a:ea typeface="ＭＳ Ｐゴシック"/>
                <a:cs typeface="Calibri Light"/>
              </a:rPr>
              <a:t>Total Monthly Income: $5,236.92</a:t>
            </a:r>
            <a:br>
              <a:rPr lang="en-US" dirty="0"/>
            </a:br>
            <a:endParaRPr lang="en-US"/>
          </a:p>
          <a:p>
            <a:pPr>
              <a:lnSpc>
                <a:spcPct val="90000"/>
              </a:lnSpc>
              <a:spcBef>
                <a:spcPts val="1000"/>
              </a:spcBef>
              <a:spcAft>
                <a:spcPts val="0"/>
              </a:spcAft>
            </a:pPr>
            <a:r>
              <a:rPr lang="en-US" dirty="0">
                <a:latin typeface="Calibri Light"/>
                <a:ea typeface="ＭＳ Ｐゴシック"/>
                <a:cs typeface="Calibri Light"/>
              </a:rPr>
              <a:t>Total Monthly Budgeted Savings &amp; Expenses: $5,236.92</a:t>
            </a:r>
          </a:p>
        </p:txBody>
      </p:sp>
    </p:spTree>
    <p:extLst>
      <p:ext uri="{BB962C8B-B14F-4D97-AF65-F5344CB8AC3E}">
        <p14:creationId xmlns:p14="http://schemas.microsoft.com/office/powerpoint/2010/main" val="426343152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7E43-D2DB-487B-92D0-EDCE382C5F3C}"/>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Occupation Based Budget</a:t>
            </a:r>
            <a:endPar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sp>
        <p:nvSpPr>
          <p:cNvPr id="3" name="Content Placeholder 2">
            <a:extLst>
              <a:ext uri="{FF2B5EF4-FFF2-40B4-BE49-F238E27FC236}">
                <a16:creationId xmlns:a16="http://schemas.microsoft.com/office/drawing/2014/main" id="{8A728882-99EF-41AA-9AC7-0127E263FFEF}"/>
              </a:ext>
            </a:extLst>
          </p:cNvPr>
          <p:cNvSpPr>
            <a:spLocks noGrp="1"/>
          </p:cNvSpPr>
          <p:nvPr>
            <p:ph idx="1"/>
          </p:nvPr>
        </p:nvSpPr>
        <p:spPr>
          <a:xfrm>
            <a:off x="457200" y="1925406"/>
            <a:ext cx="8229600" cy="3779520"/>
          </a:xfrm>
        </p:spPr>
        <p:txBody>
          <a:bodyPr/>
          <a:lstStyle/>
          <a:p>
            <a:pPr>
              <a:lnSpc>
                <a:spcPct val="90000"/>
              </a:lnSpc>
              <a:spcBef>
                <a:spcPts val="1000"/>
              </a:spcBef>
              <a:spcAft>
                <a:spcPts val="0"/>
              </a:spcAft>
            </a:pPr>
            <a:r>
              <a:rPr lang="en-US" sz="2000" dirty="0">
                <a:latin typeface="Calibri Light"/>
                <a:ea typeface="ＭＳ Ｐゴシック"/>
                <a:cs typeface="Calibri Light"/>
              </a:rPr>
              <a:t>Open a web-browser and navigate to: </a:t>
            </a:r>
            <a:r>
              <a:rPr lang="en-US" sz="2000" u="sng" dirty="0">
                <a:latin typeface="Calibri Light"/>
                <a:ea typeface="ＭＳ Ｐゴシック"/>
                <a:cs typeface="Calibri Light"/>
                <a:hlinkClick r:id="rId2"/>
              </a:rPr>
              <a:t>https://www.bls.gov/k12/students/careers/career-exploration.htm</a:t>
            </a:r>
            <a:br>
              <a:rPr lang="en-US" sz="2000" u="sng" dirty="0"/>
            </a:br>
            <a:endParaRPr lang="en-US" sz="2000"/>
          </a:p>
          <a:p>
            <a:pPr>
              <a:lnSpc>
                <a:spcPct val="90000"/>
              </a:lnSpc>
              <a:spcBef>
                <a:spcPts val="1000"/>
              </a:spcBef>
              <a:spcAft>
                <a:spcPts val="0"/>
              </a:spcAft>
            </a:pPr>
            <a:r>
              <a:rPr lang="en-US" sz="2000" dirty="0">
                <a:latin typeface="Calibri Light"/>
                <a:ea typeface="ＭＳ Ｐゴシック"/>
                <a:cs typeface="Calibri Light"/>
              </a:rPr>
              <a:t>Read the list of occupational areas given and select a job in an area that most interests you.  </a:t>
            </a:r>
            <a:br>
              <a:rPr lang="en-US" sz="2000" dirty="0"/>
            </a:br>
            <a:br>
              <a:rPr lang="en-US" sz="2000" dirty="0"/>
            </a:br>
            <a:r>
              <a:rPr lang="en-US" sz="2000" dirty="0">
                <a:latin typeface="Calibri Light"/>
                <a:ea typeface="ＭＳ Ｐゴシック"/>
                <a:cs typeface="Calibri Light"/>
              </a:rPr>
              <a:t>For example, if you are interested in learning more about careers where you help your community, click on </a:t>
            </a:r>
            <a:r>
              <a:rPr lang="en-US" sz="2000" b="1" i="1" dirty="0">
                <a:latin typeface="Calibri Light"/>
                <a:ea typeface="ＭＳ Ｐゴシック"/>
                <a:cs typeface="Calibri Light"/>
              </a:rPr>
              <a:t>Helping your community</a:t>
            </a:r>
            <a:r>
              <a:rPr lang="en-US" sz="2000" dirty="0">
                <a:latin typeface="Calibri Light"/>
                <a:ea typeface="ＭＳ Ｐゴシック"/>
                <a:cs typeface="Calibri Light"/>
              </a:rPr>
              <a:t> and then select one of the specific job titles listed, such as </a:t>
            </a:r>
            <a:r>
              <a:rPr lang="en-US" sz="2000" b="1" i="1" dirty="0">
                <a:latin typeface="Calibri Light"/>
                <a:ea typeface="ＭＳ Ｐゴシック"/>
                <a:cs typeface="Calibri Light"/>
              </a:rPr>
              <a:t>Social Worker</a:t>
            </a:r>
            <a:r>
              <a:rPr lang="en-US" sz="2000" dirty="0">
                <a:latin typeface="Calibri Light"/>
                <a:ea typeface="ＭＳ Ｐゴシック"/>
                <a:cs typeface="Calibri Light"/>
              </a:rPr>
              <a:t> or </a:t>
            </a:r>
            <a:r>
              <a:rPr lang="en-US" sz="2000" b="1" i="1" dirty="0">
                <a:latin typeface="Calibri Light"/>
                <a:ea typeface="ＭＳ Ｐゴシック"/>
                <a:cs typeface="Calibri Light"/>
              </a:rPr>
              <a:t>Firefighter</a:t>
            </a:r>
            <a:r>
              <a:rPr lang="en-US" sz="2000" dirty="0">
                <a:latin typeface="Calibri Light"/>
                <a:ea typeface="ＭＳ Ｐゴシック"/>
                <a:cs typeface="Calibri Light"/>
              </a:rPr>
              <a:t>.</a:t>
            </a:r>
            <a:br>
              <a:rPr lang="en-US" sz="2000" dirty="0"/>
            </a:br>
            <a:endParaRPr lang="en-US" sz="2000"/>
          </a:p>
          <a:p>
            <a:pPr>
              <a:lnSpc>
                <a:spcPct val="90000"/>
              </a:lnSpc>
              <a:spcBef>
                <a:spcPts val="1000"/>
              </a:spcBef>
              <a:spcAft>
                <a:spcPts val="0"/>
              </a:spcAft>
            </a:pPr>
            <a:r>
              <a:rPr lang="en-US" sz="2000" dirty="0">
                <a:latin typeface="Calibri"/>
                <a:ea typeface="ＭＳ Ｐゴシック"/>
                <a:cs typeface="Calibri"/>
              </a:rPr>
              <a:t>Once you select an occupation, you will be brought to the United States Bureau of Labor Statistics’ Occupational Outlook Handbook entry for that profession.  In the summary section, find the yearly median pay for the profession.  Use this number to calculate monthly income (</a:t>
            </a:r>
            <a:r>
              <a:rPr lang="en-US" sz="2000" b="1" i="1" dirty="0">
                <a:latin typeface="Calibri"/>
                <a:ea typeface="ＭＳ Ｐゴシック"/>
                <a:cs typeface="Calibri"/>
              </a:rPr>
              <a:t>I</a:t>
            </a:r>
            <a:r>
              <a:rPr lang="en-US" sz="2000" dirty="0">
                <a:latin typeface="Calibri"/>
                <a:ea typeface="ＭＳ Ｐゴシック"/>
                <a:cs typeface="Calibri"/>
              </a:rPr>
              <a:t>). </a:t>
            </a:r>
            <a:endParaRPr lang="en-US" sz="2000" dirty="0">
              <a:ea typeface="ＭＳ Ｐゴシック"/>
            </a:endParaRPr>
          </a:p>
        </p:txBody>
      </p:sp>
    </p:spTree>
    <p:extLst>
      <p:ext uri="{BB962C8B-B14F-4D97-AF65-F5344CB8AC3E}">
        <p14:creationId xmlns:p14="http://schemas.microsoft.com/office/powerpoint/2010/main" val="198504104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851D14-3915-4157-AC3C-1C82EF3B1AD4}"/>
              </a:ext>
            </a:extLst>
          </p:cNvPr>
          <p:cNvSpPr txBox="1"/>
          <p:nvPr/>
        </p:nvSpPr>
        <p:spPr>
          <a:xfrm>
            <a:off x="1810735" y="1713458"/>
            <a:ext cx="5522531"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cap="all" dirty="0">
                <a:solidFill>
                  <a:srgbClr val="005CB8"/>
                </a:solidFill>
                <a:latin typeface="Calibri Light"/>
                <a:ea typeface="ＭＳ Ｐゴシック"/>
                <a:cs typeface="Arial"/>
              </a:rPr>
              <a:t>Can a family comfortably live </a:t>
            </a:r>
            <a:br>
              <a:rPr lang="en-US" sz="4400" cap="all" dirty="0">
                <a:latin typeface="Calibri Light"/>
                <a:cs typeface="Arial"/>
              </a:rPr>
            </a:br>
            <a:r>
              <a:rPr lang="en-US" sz="4400" cap="all" dirty="0">
                <a:solidFill>
                  <a:srgbClr val="005CB8"/>
                </a:solidFill>
                <a:latin typeface="Calibri Light"/>
                <a:ea typeface="ＭＳ Ｐゴシック"/>
                <a:cs typeface="Arial"/>
              </a:rPr>
              <a:t>on a household income of $62,843.00 per year?</a:t>
            </a:r>
            <a:endParaRPr lang="en-US" sz="4400">
              <a:solidFill>
                <a:srgbClr val="005CB8"/>
              </a:solidFill>
              <a:latin typeface="Calibri Light"/>
              <a:ea typeface="ＭＳ Ｐゴシック"/>
            </a:endParaRPr>
          </a:p>
          <a:p>
            <a:pPr algn="ctr"/>
            <a:endParaRPr lang="en-US" dirty="0">
              <a:latin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3" y="3035763"/>
            <a:ext cx="8229600" cy="1143000"/>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5500" dirty="0">
                <a:latin typeface="Calibri"/>
                <a:ea typeface="ＭＳ Ｐゴシック"/>
                <a:cs typeface="Calibri"/>
              </a:rPr>
              <a:t>It Depends!</a:t>
            </a:r>
            <a:br>
              <a:rPr lang="en-US" sz="5500" dirty="0">
                <a:latin typeface="Calibri"/>
                <a:ea typeface="ＭＳ Ｐゴシック"/>
                <a:cs typeface="Calibri"/>
              </a:rPr>
            </a:br>
            <a:endParaRPr lang="en-US" sz="5500" i="1">
              <a:effectLst>
                <a:glow>
                  <a:srgbClr val="4F81BD">
                    <a:alpha val="0"/>
                  </a:srgbClr>
                </a:glow>
                <a:outerShdw blurRad="50800" dist="50800" dir="5400000" algn="ctr" rotWithShape="0">
                  <a:srgbClr val="000000">
                    <a:alpha val="0"/>
                  </a:srgbClr>
                </a:outerShdw>
                <a:reflection stA="0" endPos="65000" dist="50800" dir="5400000" sy="-100000" algn="bl" rotWithShape="0"/>
              </a:effectLst>
              <a:ea typeface="ＭＳ Ｐゴシック"/>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5500" dirty="0">
                <a:latin typeface="Calibri"/>
                <a:ea typeface="ＭＳ Ｐゴシック"/>
                <a:cs typeface="Calibri"/>
              </a:rPr>
              <a:t>Budget</a:t>
            </a:r>
            <a:endParaRPr lang="en-US" sz="550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mj-ea"/>
              <a:cs typeface="Calibri Light"/>
            </a:endParaRPr>
          </a:p>
        </p:txBody>
      </p:sp>
      <p:sp>
        <p:nvSpPr>
          <p:cNvPr id="5" name="TextBox 4">
            <a:extLst>
              <a:ext uri="{FF2B5EF4-FFF2-40B4-BE49-F238E27FC236}">
                <a16:creationId xmlns:a16="http://schemas.microsoft.com/office/drawing/2014/main" id="{9F27707D-B2DF-48C3-A943-AADA9005A678}"/>
              </a:ext>
            </a:extLst>
          </p:cNvPr>
          <p:cNvSpPr txBox="1"/>
          <p:nvPr/>
        </p:nvSpPr>
        <p:spPr>
          <a:xfrm>
            <a:off x="515916" y="2359987"/>
            <a:ext cx="8227082"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500" dirty="0">
                <a:latin typeface="Calibri Light"/>
                <a:ea typeface="ＭＳ Ｐゴシック"/>
                <a:cs typeface="Arial"/>
              </a:rPr>
              <a:t>A budget is a spending-and-savings plan, based on estimated income and expenses for an individual or an organization, covering a specific time period.</a:t>
            </a:r>
          </a:p>
          <a:p>
            <a:endParaRPr lang="en-US" sz="2500" dirty="0">
              <a:latin typeface="Calibri Light"/>
              <a:ea typeface="ＭＳ Ｐゴシック"/>
              <a:cs typeface="Arial"/>
            </a:endParaRPr>
          </a:p>
          <a:p>
            <a:pPr marL="285750" indent="-285750">
              <a:buFont typeface="Arial"/>
              <a:buChar char="•"/>
            </a:pPr>
            <a:r>
              <a:rPr lang="en-US" sz="2500" dirty="0">
                <a:latin typeface="Calibri Light"/>
                <a:ea typeface="ＭＳ Ｐゴシック"/>
                <a:cs typeface="Arial"/>
              </a:rPr>
              <a:t>Individual households need budgets in order to ensure that their financial future is secure.</a:t>
            </a:r>
          </a:p>
          <a:p>
            <a:pPr marL="285750" indent="-285750">
              <a:buFont typeface="Arial"/>
              <a:buChar char="•"/>
            </a:pPr>
            <a:endParaRPr lang="en-US" sz="2500" dirty="0">
              <a:latin typeface="Calibri Light"/>
              <a:cs typeface="Arial"/>
            </a:endParaRPr>
          </a:p>
          <a:p>
            <a:pPr marL="285750" indent="-285750">
              <a:buFont typeface="Arial"/>
              <a:buChar char="•"/>
            </a:pPr>
            <a:r>
              <a:rPr lang="en-US" sz="2500" dirty="0">
                <a:latin typeface="Calibri Light"/>
                <a:ea typeface="ＭＳ Ｐゴシック"/>
                <a:cs typeface="Arial"/>
              </a:rPr>
              <a:t>Some financial experts recommend that when creating a budget, families adhere to certain percentages to best allocate their income.</a:t>
            </a:r>
          </a:p>
          <a:p>
            <a:pPr lvl="1"/>
            <a:endParaRPr lang="en-US" dirty="0">
              <a:latin typeface="Calibri 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BD1DC-2C41-4579-A156-ED6C9AFA1270}"/>
              </a:ext>
            </a:extLst>
          </p:cNvPr>
          <p:cNvSpPr>
            <a:spLocks noGrp="1"/>
          </p:cNvSpPr>
          <p:nvPr>
            <p:ph type="title"/>
          </p:nvPr>
        </p:nvSpPr>
        <p:spPr>
          <a:xfrm>
            <a:off x="457200" y="1088108"/>
            <a:ext cx="8229600" cy="1143000"/>
          </a:xfrm>
        </p:spPr>
        <p:txBody>
          <a:bodyPr/>
          <a:lstStyle/>
          <a:p>
            <a:r>
              <a:rPr lang="en-US" sz="60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600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sp>
        <p:nvSpPr>
          <p:cNvPr id="3" name="Content Placeholder 2">
            <a:extLst>
              <a:ext uri="{FF2B5EF4-FFF2-40B4-BE49-F238E27FC236}">
                <a16:creationId xmlns:a16="http://schemas.microsoft.com/office/drawing/2014/main" id="{289280C5-6E25-4877-80B5-D263EE6A840E}"/>
              </a:ext>
            </a:extLst>
          </p:cNvPr>
          <p:cNvSpPr>
            <a:spLocks noGrp="1"/>
          </p:cNvSpPr>
          <p:nvPr>
            <p:ph idx="1"/>
          </p:nvPr>
        </p:nvSpPr>
        <p:spPr>
          <a:xfrm>
            <a:off x="464148" y="1918850"/>
            <a:ext cx="8229600" cy="3779520"/>
          </a:xfrm>
        </p:spPr>
        <p:txBody>
          <a:bodyPr/>
          <a:lstStyle/>
          <a:p>
            <a:pPr algn="ctr">
              <a:lnSpc>
                <a:spcPct val="90000"/>
              </a:lnSpc>
              <a:spcBef>
                <a:spcPts val="1000"/>
              </a:spcBef>
              <a:spcAft>
                <a:spcPts val="0"/>
              </a:spcAft>
            </a:pPr>
            <a:endParaRPr lang="en-US"/>
          </a:p>
          <a:p>
            <a:pPr marL="0" indent="0" algn="ctr">
              <a:lnSpc>
                <a:spcPct val="90000"/>
              </a:lnSpc>
              <a:spcBef>
                <a:spcPts val="1000"/>
              </a:spcBef>
              <a:spcAft>
                <a:spcPts val="0"/>
              </a:spcAft>
              <a:buNone/>
            </a:pPr>
            <a:r>
              <a:rPr lang="en-US" sz="2500" dirty="0">
                <a:latin typeface="Calibri Light"/>
                <a:ea typeface="ＭＳ Ｐゴシック"/>
                <a:cs typeface="Calibri Light"/>
              </a:rPr>
              <a:t>Carlos and Sofia live in Maine and have a household income of $62,843.00 per year, or $5,236.92 per month.  </a:t>
            </a:r>
          </a:p>
          <a:p>
            <a:pPr algn="ctr">
              <a:lnSpc>
                <a:spcPct val="90000"/>
              </a:lnSpc>
              <a:spcBef>
                <a:spcPts val="1000"/>
              </a:spcBef>
              <a:spcAft>
                <a:spcPts val="0"/>
              </a:spcAft>
            </a:pPr>
            <a:endParaRPr lang="en-US" sz="2500" dirty="0"/>
          </a:p>
          <a:p>
            <a:pPr marL="0" indent="0" algn="ctr">
              <a:lnSpc>
                <a:spcPct val="90000"/>
              </a:lnSpc>
              <a:spcBef>
                <a:spcPts val="1000"/>
              </a:spcBef>
              <a:spcAft>
                <a:spcPts val="0"/>
              </a:spcAft>
              <a:buNone/>
            </a:pPr>
            <a:r>
              <a:rPr lang="en-US" sz="2500" dirty="0">
                <a:latin typeface="Calibri Light"/>
                <a:ea typeface="ＭＳ Ｐゴシック"/>
                <a:cs typeface="Calibri Light"/>
              </a:rPr>
              <a:t>They are interested in creating a monthly budget and would like to know how much they can afford to spend and save. </a:t>
            </a:r>
          </a:p>
          <a:p>
            <a:pPr algn="ctr">
              <a:lnSpc>
                <a:spcPct val="90000"/>
              </a:lnSpc>
              <a:spcBef>
                <a:spcPts val="1000"/>
              </a:spcBef>
              <a:spcAft>
                <a:spcPts val="0"/>
              </a:spcAft>
            </a:pPr>
            <a:endParaRPr lang="en-US" sz="2500" dirty="0"/>
          </a:p>
          <a:p>
            <a:pPr marL="0" indent="0" algn="ctr">
              <a:lnSpc>
                <a:spcPct val="90000"/>
              </a:lnSpc>
              <a:spcBef>
                <a:spcPts val="1000"/>
              </a:spcBef>
              <a:spcAft>
                <a:spcPts val="0"/>
              </a:spcAft>
              <a:buNone/>
            </a:pPr>
            <a:r>
              <a:rPr lang="en-US" sz="2500" dirty="0">
                <a:latin typeface="Calibri Light"/>
                <a:ea typeface="ＭＳ Ｐゴシック"/>
                <a:cs typeface="Calibri Light"/>
              </a:rPr>
              <a:t>After doing much research, Carlos &amp; Sofia have decided to create their budget by using the percentage allocation method.</a:t>
            </a:r>
          </a:p>
          <a:p>
            <a:pPr>
              <a:lnSpc>
                <a:spcPct val="90000"/>
              </a:lnSpc>
              <a:spcBef>
                <a:spcPts val="1000"/>
              </a:spcBef>
              <a:spcAft>
                <a:spcPts val="0"/>
              </a:spcAft>
            </a:pPr>
            <a:endParaRPr lang="en-US" sz="2500" dirty="0"/>
          </a:p>
          <a:p>
            <a:endParaRPr lang="en-US" sz="2500" dirty="0"/>
          </a:p>
        </p:txBody>
      </p:sp>
    </p:spTree>
    <p:extLst>
      <p:ext uri="{BB962C8B-B14F-4D97-AF65-F5344CB8AC3E}">
        <p14:creationId xmlns:p14="http://schemas.microsoft.com/office/powerpoint/2010/main" val="206170455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D1E4-9A1B-444A-BF56-8A31D405F0A6}"/>
              </a:ext>
            </a:extLst>
          </p:cNvPr>
          <p:cNvSpPr>
            <a:spLocks noGrp="1"/>
          </p:cNvSpPr>
          <p:nvPr>
            <p:ph type="title"/>
          </p:nvPr>
        </p:nvSpPr>
        <p:spPr/>
        <p:txBody>
          <a:bodyPr/>
          <a:lstStyle/>
          <a:p>
            <a:r>
              <a:rPr lang="en-US" sz="60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60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sp>
        <p:nvSpPr>
          <p:cNvPr id="3" name="Content Placeholder 2">
            <a:extLst>
              <a:ext uri="{FF2B5EF4-FFF2-40B4-BE49-F238E27FC236}">
                <a16:creationId xmlns:a16="http://schemas.microsoft.com/office/drawing/2014/main" id="{5B801248-AA88-4105-8253-CB46839C1FFC}"/>
              </a:ext>
            </a:extLst>
          </p:cNvPr>
          <p:cNvSpPr>
            <a:spLocks noGrp="1"/>
          </p:cNvSpPr>
          <p:nvPr>
            <p:ph idx="1"/>
          </p:nvPr>
        </p:nvSpPr>
        <p:spPr/>
        <p:txBody>
          <a:bodyPr/>
          <a:lstStyle/>
          <a:p>
            <a:pPr marL="0" indent="0" algn="ctr">
              <a:buNone/>
            </a:pPr>
            <a:r>
              <a:rPr lang="en-US" sz="2000" dirty="0">
                <a:solidFill>
                  <a:srgbClr val="000000"/>
                </a:solidFill>
                <a:latin typeface="Calibri Light"/>
                <a:ea typeface="ＭＳ Ｐゴシック"/>
                <a:cs typeface="Calibri Light"/>
              </a:rPr>
              <a:t>The method we will use to calculate each expense category will be multiplying </a:t>
            </a:r>
            <a:r>
              <a:rPr lang="en-US" sz="2000" dirty="0">
                <a:solidFill>
                  <a:srgbClr val="005CB8"/>
                </a:solidFill>
                <a:latin typeface="Calibri Light"/>
                <a:ea typeface="ＭＳ Ｐゴシック"/>
                <a:cs typeface="Calibri Light"/>
              </a:rPr>
              <a:t>monthly income ( </a:t>
            </a:r>
            <a:r>
              <a:rPr lang="en-US" sz="2000" b="1" i="1" dirty="0">
                <a:solidFill>
                  <a:srgbClr val="005CB8"/>
                </a:solidFill>
                <a:latin typeface="Calibri Light"/>
                <a:ea typeface="ＭＳ Ｐゴシック"/>
                <a:cs typeface="Calibri Light"/>
              </a:rPr>
              <a:t>I </a:t>
            </a:r>
            <a:r>
              <a:rPr lang="en-US" sz="2000" dirty="0">
                <a:solidFill>
                  <a:srgbClr val="005CB8"/>
                </a:solidFill>
                <a:latin typeface="Calibri Light"/>
                <a:ea typeface="ＭＳ Ｐゴシック"/>
                <a:cs typeface="Calibri Light"/>
              </a:rPr>
              <a:t>) </a:t>
            </a:r>
            <a:r>
              <a:rPr lang="en-US" sz="2000" dirty="0">
                <a:latin typeface="Calibri Light"/>
                <a:ea typeface="ＭＳ Ｐゴシック"/>
                <a:cs typeface="Calibri Light"/>
              </a:rPr>
              <a:t> by the </a:t>
            </a:r>
            <a:r>
              <a:rPr lang="en-US" sz="2000" dirty="0">
                <a:solidFill>
                  <a:srgbClr val="005CB8"/>
                </a:solidFill>
                <a:latin typeface="Calibri Light"/>
                <a:ea typeface="ＭＳ Ｐゴシック"/>
                <a:cs typeface="Calibri Light"/>
              </a:rPr>
              <a:t>percentage allocated to each expense</a:t>
            </a:r>
            <a:r>
              <a:rPr lang="en-US" sz="2000" dirty="0">
                <a:latin typeface="Calibri Light"/>
                <a:ea typeface="ＭＳ Ｐゴシック"/>
                <a:cs typeface="Calibri Light"/>
              </a:rPr>
              <a:t> category expressed as a decimal </a:t>
            </a:r>
            <a:r>
              <a:rPr lang="en-US" sz="2000" b="1" dirty="0">
                <a:solidFill>
                  <a:srgbClr val="005CB8"/>
                </a:solidFill>
                <a:latin typeface="Calibri Light"/>
                <a:ea typeface="ＭＳ Ｐゴシック"/>
                <a:cs typeface="Calibri Light"/>
              </a:rPr>
              <a:t>(p)</a:t>
            </a:r>
            <a:r>
              <a:rPr lang="en-US" sz="2000" dirty="0">
                <a:latin typeface="Calibri Light"/>
                <a:ea typeface="ＭＳ Ｐゴシック"/>
                <a:cs typeface="Calibri Light"/>
              </a:rPr>
              <a:t>.</a:t>
            </a:r>
            <a:endParaRPr lang="en-US" sz="2000" dirty="0"/>
          </a:p>
          <a:p>
            <a:pPr marL="0" indent="0" algn="ctr">
              <a:buNone/>
            </a:pPr>
            <a:endParaRPr lang="en-US" sz="2000" dirty="0"/>
          </a:p>
          <a:p>
            <a:pPr marL="0" indent="0" algn="ctr">
              <a:buNone/>
            </a:pPr>
            <a:r>
              <a:rPr lang="en-US" sz="2000" dirty="0">
                <a:latin typeface="Calibri Light"/>
                <a:ea typeface="ＭＳ Ｐゴシック"/>
                <a:cs typeface="Calibri Light"/>
              </a:rPr>
              <a:t>This will equal the</a:t>
            </a:r>
            <a:r>
              <a:rPr lang="en-US" sz="2000" dirty="0">
                <a:solidFill>
                  <a:srgbClr val="005CB8"/>
                </a:solidFill>
                <a:latin typeface="Calibri Light"/>
                <a:ea typeface="ＭＳ Ｐゴシック"/>
                <a:cs typeface="Calibri Light"/>
              </a:rPr>
              <a:t> total dollar amount budgeted</a:t>
            </a:r>
            <a:r>
              <a:rPr lang="en-US" sz="2000" b="1" dirty="0">
                <a:solidFill>
                  <a:srgbClr val="005CB8"/>
                </a:solidFill>
                <a:latin typeface="Calibri Light"/>
                <a:ea typeface="ＭＳ Ｐゴシック"/>
                <a:cs typeface="Calibri Light"/>
              </a:rPr>
              <a:t> </a:t>
            </a:r>
            <a:r>
              <a:rPr lang="en-US" sz="2000" dirty="0">
                <a:solidFill>
                  <a:srgbClr val="005CB8"/>
                </a:solidFill>
                <a:latin typeface="Calibri Light"/>
                <a:ea typeface="ＭＳ Ｐゴシック"/>
                <a:cs typeface="Calibri Light"/>
              </a:rPr>
              <a:t>(</a:t>
            </a:r>
            <a:r>
              <a:rPr lang="en-US" sz="2000" b="1" dirty="0">
                <a:solidFill>
                  <a:srgbClr val="005CB8"/>
                </a:solidFill>
                <a:latin typeface="Calibri Light"/>
                <a:ea typeface="ＭＳ Ｐゴシック"/>
                <a:cs typeface="Calibri Light"/>
              </a:rPr>
              <a:t>A</a:t>
            </a:r>
            <a:r>
              <a:rPr lang="en-US" sz="1400" b="1" dirty="0">
                <a:solidFill>
                  <a:srgbClr val="005CB8"/>
                </a:solidFill>
                <a:latin typeface="Calibri Light"/>
                <a:ea typeface="ＭＳ Ｐゴシック"/>
                <a:cs typeface="Calibri Light"/>
              </a:rPr>
              <a:t>B</a:t>
            </a:r>
            <a:r>
              <a:rPr lang="en-US" sz="2000" dirty="0">
                <a:solidFill>
                  <a:srgbClr val="005CB8"/>
                </a:solidFill>
                <a:latin typeface="Calibri Light"/>
                <a:ea typeface="ＭＳ Ｐゴシック"/>
                <a:cs typeface="Calibri Light"/>
              </a:rPr>
              <a:t>) </a:t>
            </a:r>
            <a:r>
              <a:rPr lang="en-US" sz="2000" dirty="0">
                <a:latin typeface="Calibri Light"/>
                <a:ea typeface="ＭＳ Ｐゴシック"/>
                <a:cs typeface="Calibri Light"/>
              </a:rPr>
              <a:t>for each expense.</a:t>
            </a:r>
          </a:p>
          <a:p>
            <a:pPr marL="0" indent="0" algn="ctr">
              <a:buNone/>
            </a:pPr>
            <a:endParaRPr lang="en-US" sz="2000" dirty="0">
              <a:latin typeface="Calibri Light"/>
              <a:ea typeface="ＭＳ Ｐゴシック"/>
              <a:cs typeface="Calibri Light"/>
            </a:endParaRPr>
          </a:p>
          <a:p>
            <a:pPr marL="0" indent="0" algn="ctr">
              <a:buNone/>
            </a:pPr>
            <a:r>
              <a:rPr lang="en-US" sz="2000" dirty="0">
                <a:latin typeface="Calibri Light"/>
                <a:ea typeface="ＭＳ Ｐゴシック"/>
                <a:cs typeface="Calibri Light"/>
              </a:rPr>
              <a:t>This calculation can also be expressed by the formula: </a:t>
            </a:r>
          </a:p>
          <a:p>
            <a:pPr marL="0" indent="0" algn="ctr">
              <a:buNone/>
            </a:pPr>
            <a:endParaRPr lang="en-US" sz="2000" dirty="0"/>
          </a:p>
          <a:p>
            <a:pPr algn="ctr">
              <a:buNone/>
            </a:pPr>
            <a:endParaRPr lang="en-US" sz="2000" dirty="0"/>
          </a:p>
          <a:p>
            <a:pPr marL="0" indent="0" algn="ctr">
              <a:buNone/>
            </a:pPr>
            <a:endParaRPr lang="en-US"/>
          </a:p>
          <a:p>
            <a:pPr marL="0" indent="0" algn="ctr">
              <a:buNone/>
            </a:pPr>
            <a:br>
              <a:rPr lang="en-US" dirty="0"/>
            </a:br>
            <a:endParaRPr lang="en-US" dirty="0"/>
          </a:p>
          <a:p>
            <a:pPr marL="0" indent="0" algn="ctr">
              <a:buNone/>
            </a:pPr>
            <a:endParaRPr lang="en-US" sz="1400" dirty="0">
              <a:latin typeface="Calibri Light"/>
              <a:ea typeface="ＭＳ Ｐゴシック"/>
              <a:cs typeface="Calibri Light"/>
            </a:endParaRPr>
          </a:p>
          <a:p>
            <a:pPr marL="0" indent="0" algn="ctr">
              <a:buNone/>
            </a:pPr>
            <a:endParaRPr lang="en-US" sz="2000" dirty="0">
              <a:latin typeface="Calibri Light"/>
              <a:ea typeface="ＭＳ Ｐゴシック"/>
              <a:cs typeface="Calibri Light"/>
            </a:endParaRPr>
          </a:p>
        </p:txBody>
      </p:sp>
      <p:pic>
        <p:nvPicPr>
          <p:cNvPr id="5" name="Picture 5">
            <a:extLst>
              <a:ext uri="{FF2B5EF4-FFF2-40B4-BE49-F238E27FC236}">
                <a16:creationId xmlns:a16="http://schemas.microsoft.com/office/drawing/2014/main" id="{929263A0-0FF2-4821-BB09-0908EAC1DDC4}"/>
              </a:ext>
            </a:extLst>
          </p:cNvPr>
          <p:cNvPicPr>
            <a:picLocks noChangeAspect="1"/>
          </p:cNvPicPr>
          <p:nvPr/>
        </p:nvPicPr>
        <p:blipFill>
          <a:blip r:embed="rId2"/>
          <a:stretch>
            <a:fillRect/>
          </a:stretch>
        </p:blipFill>
        <p:spPr>
          <a:xfrm>
            <a:off x="3394128" y="5487630"/>
            <a:ext cx="2071607" cy="900317"/>
          </a:xfrm>
          <a:prstGeom prst="rect">
            <a:avLst/>
          </a:prstGeom>
        </p:spPr>
      </p:pic>
    </p:spTree>
    <p:extLst>
      <p:ext uri="{BB962C8B-B14F-4D97-AF65-F5344CB8AC3E}">
        <p14:creationId xmlns:p14="http://schemas.microsoft.com/office/powerpoint/2010/main" val="42869157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AF3B-41F6-4231-928D-614C9DA6513D}"/>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5500" dirty="0"/>
          </a:p>
        </p:txBody>
      </p:sp>
      <p:sp>
        <p:nvSpPr>
          <p:cNvPr id="3" name="Content Placeholder 2">
            <a:extLst>
              <a:ext uri="{FF2B5EF4-FFF2-40B4-BE49-F238E27FC236}">
                <a16:creationId xmlns:a16="http://schemas.microsoft.com/office/drawing/2014/main" id="{19BA25AE-8B01-460D-B31B-776D2DFF6B75}"/>
              </a:ext>
            </a:extLst>
          </p:cNvPr>
          <p:cNvSpPr>
            <a:spLocks noGrp="1"/>
          </p:cNvSpPr>
          <p:nvPr>
            <p:ph idx="1"/>
          </p:nvPr>
        </p:nvSpPr>
        <p:spPr/>
        <p:txBody>
          <a:bodyPr/>
          <a:lstStyle/>
          <a:p>
            <a:pPr marL="0" indent="0">
              <a:buNone/>
            </a:pPr>
            <a:endParaRPr lang="en-US" dirty="0">
              <a:latin typeface="Calibri Light"/>
              <a:ea typeface="ＭＳ Ｐゴシック"/>
              <a:cs typeface="Calibri Light"/>
            </a:endParaRPr>
          </a:p>
          <a:p>
            <a:endParaRPr lang="en-US" dirty="0"/>
          </a:p>
          <a:p>
            <a:endParaRPr lang="en-US" dirty="0"/>
          </a:p>
        </p:txBody>
      </p:sp>
      <p:pic>
        <p:nvPicPr>
          <p:cNvPr id="7" name="Picture 7">
            <a:extLst>
              <a:ext uri="{FF2B5EF4-FFF2-40B4-BE49-F238E27FC236}">
                <a16:creationId xmlns:a16="http://schemas.microsoft.com/office/drawing/2014/main" id="{DCDFEF66-BC59-4185-A1CB-C62CA4984363}"/>
              </a:ext>
            </a:extLst>
          </p:cNvPr>
          <p:cNvPicPr>
            <a:picLocks noChangeAspect="1"/>
          </p:cNvPicPr>
          <p:nvPr/>
        </p:nvPicPr>
        <p:blipFill>
          <a:blip r:embed="rId2"/>
          <a:stretch>
            <a:fillRect/>
          </a:stretch>
        </p:blipFill>
        <p:spPr>
          <a:xfrm>
            <a:off x="339672" y="2059689"/>
            <a:ext cx="8755249" cy="3926824"/>
          </a:xfrm>
          <a:prstGeom prst="rect">
            <a:avLst/>
          </a:prstGeom>
        </p:spPr>
      </p:pic>
    </p:spTree>
    <p:extLst>
      <p:ext uri="{BB962C8B-B14F-4D97-AF65-F5344CB8AC3E}">
        <p14:creationId xmlns:p14="http://schemas.microsoft.com/office/powerpoint/2010/main" val="95124022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22504-67D5-489B-AC5A-7AD9FA3E1744}"/>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550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pic>
        <p:nvPicPr>
          <p:cNvPr id="8" name="Picture 8">
            <a:extLst>
              <a:ext uri="{FF2B5EF4-FFF2-40B4-BE49-F238E27FC236}">
                <a16:creationId xmlns:a16="http://schemas.microsoft.com/office/drawing/2014/main" id="{AEAE6792-0CA9-4B9E-BFE7-6C947C026C66}"/>
              </a:ext>
            </a:extLst>
          </p:cNvPr>
          <p:cNvPicPr>
            <a:picLocks noChangeAspect="1"/>
          </p:cNvPicPr>
          <p:nvPr/>
        </p:nvPicPr>
        <p:blipFill>
          <a:blip r:embed="rId2"/>
          <a:stretch>
            <a:fillRect/>
          </a:stretch>
        </p:blipFill>
        <p:spPr>
          <a:xfrm>
            <a:off x="365502" y="2059025"/>
            <a:ext cx="8697130" cy="4025014"/>
          </a:xfrm>
          <a:prstGeom prst="rect">
            <a:avLst/>
          </a:prstGeom>
        </p:spPr>
      </p:pic>
    </p:spTree>
    <p:extLst>
      <p:ext uri="{BB962C8B-B14F-4D97-AF65-F5344CB8AC3E}">
        <p14:creationId xmlns:p14="http://schemas.microsoft.com/office/powerpoint/2010/main" val="284544153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1935A-1A9F-49F2-B3F3-EAA650141D97}"/>
              </a:ext>
            </a:extLst>
          </p:cNvPr>
          <p:cNvSpPr>
            <a:spLocks noGrp="1"/>
          </p:cNvSpPr>
          <p:nvPr>
            <p:ph type="title"/>
          </p:nvPr>
        </p:nvSpPr>
        <p:spPr/>
        <p:txBody>
          <a:bodyPr/>
          <a:lstStyle/>
          <a:p>
            <a:r>
              <a:rPr lang="en-US" sz="5500" dirty="0">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a:ea typeface="ＭＳ Ｐゴシック"/>
                <a:cs typeface="Calibri"/>
              </a:rPr>
              <a:t>Carlos and Sofia's Budget</a:t>
            </a:r>
            <a:endParaRPr lang="en-US" sz="5500">
              <a:effectLst>
                <a:glow>
                  <a:srgbClr val="4F81BD">
                    <a:alpha val="0"/>
                  </a:srgbClr>
                </a:glow>
                <a:outerShdw blurRad="50800" dist="50800" dir="5400000" algn="ctr" rotWithShape="0">
                  <a:srgbClr val="000000">
                    <a:alpha val="0"/>
                  </a:srgbClr>
                </a:outerShdw>
                <a:reflection stA="0" endPos="65000" dist="50800" dir="5400000" sy="-100000" algn="bl" rotWithShape="0"/>
              </a:effectLst>
            </a:endParaRPr>
          </a:p>
        </p:txBody>
      </p:sp>
      <p:pic>
        <p:nvPicPr>
          <p:cNvPr id="4" name="Picture 4">
            <a:extLst>
              <a:ext uri="{FF2B5EF4-FFF2-40B4-BE49-F238E27FC236}">
                <a16:creationId xmlns:a16="http://schemas.microsoft.com/office/drawing/2014/main" id="{77004076-F514-4F28-BACD-0250033D616D}"/>
              </a:ext>
            </a:extLst>
          </p:cNvPr>
          <p:cNvPicPr>
            <a:picLocks noGrp="1" noChangeAspect="1"/>
          </p:cNvPicPr>
          <p:nvPr>
            <p:ph idx="1"/>
          </p:nvPr>
        </p:nvPicPr>
        <p:blipFill>
          <a:blip r:embed="rId2"/>
          <a:stretch>
            <a:fillRect/>
          </a:stretch>
        </p:blipFill>
        <p:spPr>
          <a:xfrm>
            <a:off x="198894" y="2054335"/>
            <a:ext cx="8746211" cy="3928492"/>
          </a:xfrm>
        </p:spPr>
      </p:pic>
    </p:spTree>
    <p:extLst>
      <p:ext uri="{BB962C8B-B14F-4D97-AF65-F5344CB8AC3E}">
        <p14:creationId xmlns:p14="http://schemas.microsoft.com/office/powerpoint/2010/main" val="116752732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3" ma:contentTypeDescription="Create a new document." ma:contentTypeScope="" ma:versionID="834905a575e778270e59f1f8db477c6c">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8ba74aa84a7d66f44563f40a98c63bc6"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8332A4-542C-494D-8506-1C720B46413C}">
  <ds:schemaRefs>
    <ds:schemaRef ds:uri="e475455f-c69b-4ff8-acf7-75612f4dc189"/>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35D7BDE-3A52-4C9B-AB87-6FDDBD0EC7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15</Slides>
  <Notes>4</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CALCULATING  To Create a budget: Using the Percentage Allocation Method to Create a Basic Spending and Savings Plan  </vt:lpstr>
      <vt:lpstr>PowerPoint Presentation</vt:lpstr>
      <vt:lpstr>It Depends! </vt:lpstr>
      <vt:lpstr>Budget</vt:lpstr>
      <vt:lpstr>Carlos and Sofia's Budget</vt:lpstr>
      <vt:lpstr>Carlos and Sofia's Budget</vt:lpstr>
      <vt:lpstr>Carlos and Sofia's Budget</vt:lpstr>
      <vt:lpstr>Carlos and Sofia's Budget</vt:lpstr>
      <vt:lpstr>Carlos and Sofia's Budget</vt:lpstr>
      <vt:lpstr>Carlos and Sofia's Budget</vt:lpstr>
      <vt:lpstr>Carlos and Sofia's Budget</vt:lpstr>
      <vt:lpstr>Carlos and Sofia's Budget</vt:lpstr>
      <vt:lpstr>Carlos and Sofia's Budget</vt:lpstr>
      <vt:lpstr>Carlos and Sofia's Budget: Checkpoint</vt:lpstr>
      <vt:lpstr>Occupation Based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revision>522</cp:revision>
  <dcterms:created xsi:type="dcterms:W3CDTF">2012-09-11T15:07:18Z</dcterms:created>
  <dcterms:modified xsi:type="dcterms:W3CDTF">2021-09-03T15:11:28Z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