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7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9144000" cy="6858000" type="screen4x3"/>
  <p:notesSz cx="6858000" cy="9144000"/>
  <p:embeddedFontLst>
    <p:embeddedFont>
      <p:font typeface="Calibri" panose="020F0502020204030204" pitchFamily="34" charset="0"/>
      <p:regular r:id="rId78"/>
      <p:bold r:id="rId79"/>
      <p:italic r:id="rId80"/>
      <p:boldItalic r:id="rId81"/>
    </p:embeddedFont>
    <p:embeddedFont>
      <p:font typeface="Gill Sans" panose="020B0604020202020204"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19723-A309-45F8-ADC9-70EDCB0A0478}" v="5" dt="2021-12-15T00:47:32.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60B19723-A309-45F8-ADC9-70EDCB0A0478}"/>
    <pc:docChg chg="delSld modSld">
      <pc:chgData name="Jarvon Carson" userId="f1f62c45-4a19-4f8e-934b-b4c64f876624" providerId="ADAL" clId="{60B19723-A309-45F8-ADC9-70EDCB0A0478}" dt="2021-12-15T00:55:16.006" v="70" actId="14100"/>
      <pc:docMkLst>
        <pc:docMk/>
      </pc:docMkLst>
      <pc:sldChg chg="modSp mod">
        <pc:chgData name="Jarvon Carson" userId="f1f62c45-4a19-4f8e-934b-b4c64f876624" providerId="ADAL" clId="{60B19723-A309-45F8-ADC9-70EDCB0A0478}" dt="2021-12-15T00:46:26.513" v="0" actId="20577"/>
        <pc:sldMkLst>
          <pc:docMk/>
          <pc:sldMk cId="0" sldId="256"/>
        </pc:sldMkLst>
        <pc:spChg chg="mod">
          <ac:chgData name="Jarvon Carson" userId="f1f62c45-4a19-4f8e-934b-b4c64f876624" providerId="ADAL" clId="{60B19723-A309-45F8-ADC9-70EDCB0A0478}" dt="2021-12-15T00:46:26.513" v="0" actId="20577"/>
          <ac:spMkLst>
            <pc:docMk/>
            <pc:sldMk cId="0" sldId="256"/>
            <ac:spMk id="60" creationId="{00000000-0000-0000-0000-000000000000}"/>
          </ac:spMkLst>
        </pc:spChg>
      </pc:sldChg>
      <pc:sldChg chg="modSp mod">
        <pc:chgData name="Jarvon Carson" userId="f1f62c45-4a19-4f8e-934b-b4c64f876624" providerId="ADAL" clId="{60B19723-A309-45F8-ADC9-70EDCB0A0478}" dt="2021-12-15T00:47:13.713" v="17" actId="113"/>
        <pc:sldMkLst>
          <pc:docMk/>
          <pc:sldMk cId="0" sldId="259"/>
        </pc:sldMkLst>
        <pc:spChg chg="mod">
          <ac:chgData name="Jarvon Carson" userId="f1f62c45-4a19-4f8e-934b-b4c64f876624" providerId="ADAL" clId="{60B19723-A309-45F8-ADC9-70EDCB0A0478}" dt="2021-12-15T00:47:13.713" v="17" actId="113"/>
          <ac:spMkLst>
            <pc:docMk/>
            <pc:sldMk cId="0" sldId="259"/>
            <ac:spMk id="81" creationId="{00000000-0000-0000-0000-000000000000}"/>
          </ac:spMkLst>
        </pc:spChg>
      </pc:sldChg>
      <pc:sldChg chg="modSp">
        <pc:chgData name="Jarvon Carson" userId="f1f62c45-4a19-4f8e-934b-b4c64f876624" providerId="ADAL" clId="{60B19723-A309-45F8-ADC9-70EDCB0A0478}" dt="2021-12-15T00:47:32.268" v="22" actId="207"/>
        <pc:sldMkLst>
          <pc:docMk/>
          <pc:sldMk cId="0" sldId="260"/>
        </pc:sldMkLst>
        <pc:spChg chg="mod">
          <ac:chgData name="Jarvon Carson" userId="f1f62c45-4a19-4f8e-934b-b4c64f876624" providerId="ADAL" clId="{60B19723-A309-45F8-ADC9-70EDCB0A0478}" dt="2021-12-15T00:47:32.268" v="22" actId="207"/>
          <ac:spMkLst>
            <pc:docMk/>
            <pc:sldMk cId="0" sldId="260"/>
            <ac:spMk id="88" creationId="{00000000-0000-0000-0000-000000000000}"/>
          </ac:spMkLst>
        </pc:spChg>
      </pc:sldChg>
      <pc:sldChg chg="modSp mod">
        <pc:chgData name="Jarvon Carson" userId="f1f62c45-4a19-4f8e-934b-b4c64f876624" providerId="ADAL" clId="{60B19723-A309-45F8-ADC9-70EDCB0A0478}" dt="2021-12-15T00:47:51.409" v="23" actId="1076"/>
        <pc:sldMkLst>
          <pc:docMk/>
          <pc:sldMk cId="0" sldId="267"/>
        </pc:sldMkLst>
        <pc:spChg chg="mod">
          <ac:chgData name="Jarvon Carson" userId="f1f62c45-4a19-4f8e-934b-b4c64f876624" providerId="ADAL" clId="{60B19723-A309-45F8-ADC9-70EDCB0A0478}" dt="2021-12-15T00:47:51.409" v="23" actId="1076"/>
          <ac:spMkLst>
            <pc:docMk/>
            <pc:sldMk cId="0" sldId="267"/>
            <ac:spMk id="139" creationId="{00000000-0000-0000-0000-000000000000}"/>
          </ac:spMkLst>
        </pc:spChg>
      </pc:sldChg>
      <pc:sldChg chg="modSp mod">
        <pc:chgData name="Jarvon Carson" userId="f1f62c45-4a19-4f8e-934b-b4c64f876624" providerId="ADAL" clId="{60B19723-A309-45F8-ADC9-70EDCB0A0478}" dt="2021-12-15T00:48:51.657" v="27" actId="1076"/>
        <pc:sldMkLst>
          <pc:docMk/>
          <pc:sldMk cId="0" sldId="268"/>
        </pc:sldMkLst>
        <pc:spChg chg="mod">
          <ac:chgData name="Jarvon Carson" userId="f1f62c45-4a19-4f8e-934b-b4c64f876624" providerId="ADAL" clId="{60B19723-A309-45F8-ADC9-70EDCB0A0478}" dt="2021-12-15T00:48:48.885" v="26" actId="1076"/>
          <ac:spMkLst>
            <pc:docMk/>
            <pc:sldMk cId="0" sldId="268"/>
            <ac:spMk id="147" creationId="{00000000-0000-0000-0000-000000000000}"/>
          </ac:spMkLst>
        </pc:spChg>
        <pc:spChg chg="mod">
          <ac:chgData name="Jarvon Carson" userId="f1f62c45-4a19-4f8e-934b-b4c64f876624" providerId="ADAL" clId="{60B19723-A309-45F8-ADC9-70EDCB0A0478}" dt="2021-12-15T00:48:51.657" v="27" actId="1076"/>
          <ac:spMkLst>
            <pc:docMk/>
            <pc:sldMk cId="0" sldId="268"/>
            <ac:spMk id="148" creationId="{00000000-0000-0000-0000-000000000000}"/>
          </ac:spMkLst>
        </pc:spChg>
      </pc:sldChg>
      <pc:sldChg chg="modSp mod">
        <pc:chgData name="Jarvon Carson" userId="f1f62c45-4a19-4f8e-934b-b4c64f876624" providerId="ADAL" clId="{60B19723-A309-45F8-ADC9-70EDCB0A0478}" dt="2021-12-15T00:50:01.067" v="36" actId="14100"/>
        <pc:sldMkLst>
          <pc:docMk/>
          <pc:sldMk cId="0" sldId="271"/>
        </pc:sldMkLst>
        <pc:picChg chg="mod">
          <ac:chgData name="Jarvon Carson" userId="f1f62c45-4a19-4f8e-934b-b4c64f876624" providerId="ADAL" clId="{60B19723-A309-45F8-ADC9-70EDCB0A0478}" dt="2021-12-15T00:50:01.067" v="36" actId="14100"/>
          <ac:picMkLst>
            <pc:docMk/>
            <pc:sldMk cId="0" sldId="271"/>
            <ac:picMk id="168" creationId="{00000000-0000-0000-0000-000000000000}"/>
          </ac:picMkLst>
        </pc:picChg>
      </pc:sldChg>
      <pc:sldChg chg="modSp mod">
        <pc:chgData name="Jarvon Carson" userId="f1f62c45-4a19-4f8e-934b-b4c64f876624" providerId="ADAL" clId="{60B19723-A309-45F8-ADC9-70EDCB0A0478}" dt="2021-12-15T00:49:51.471" v="34" actId="14100"/>
        <pc:sldMkLst>
          <pc:docMk/>
          <pc:sldMk cId="0" sldId="272"/>
        </pc:sldMkLst>
        <pc:picChg chg="mod">
          <ac:chgData name="Jarvon Carson" userId="f1f62c45-4a19-4f8e-934b-b4c64f876624" providerId="ADAL" clId="{60B19723-A309-45F8-ADC9-70EDCB0A0478}" dt="2021-12-15T00:49:51.471" v="34" actId="14100"/>
          <ac:picMkLst>
            <pc:docMk/>
            <pc:sldMk cId="0" sldId="272"/>
            <ac:picMk id="174" creationId="{00000000-0000-0000-0000-000000000000}"/>
          </ac:picMkLst>
        </pc:picChg>
      </pc:sldChg>
      <pc:sldChg chg="modSp mod">
        <pc:chgData name="Jarvon Carson" userId="f1f62c45-4a19-4f8e-934b-b4c64f876624" providerId="ADAL" clId="{60B19723-A309-45F8-ADC9-70EDCB0A0478}" dt="2021-12-15T00:49:27.477" v="32" actId="14100"/>
        <pc:sldMkLst>
          <pc:docMk/>
          <pc:sldMk cId="0" sldId="274"/>
        </pc:sldMkLst>
        <pc:picChg chg="mod">
          <ac:chgData name="Jarvon Carson" userId="f1f62c45-4a19-4f8e-934b-b4c64f876624" providerId="ADAL" clId="{60B19723-A309-45F8-ADC9-70EDCB0A0478}" dt="2021-12-15T00:49:27.477" v="32" actId="14100"/>
          <ac:picMkLst>
            <pc:docMk/>
            <pc:sldMk cId="0" sldId="274"/>
            <ac:picMk id="186" creationId="{00000000-0000-0000-0000-000000000000}"/>
          </ac:picMkLst>
        </pc:picChg>
      </pc:sldChg>
      <pc:sldChg chg="modSp mod">
        <pc:chgData name="Jarvon Carson" userId="f1f62c45-4a19-4f8e-934b-b4c64f876624" providerId="ADAL" clId="{60B19723-A309-45F8-ADC9-70EDCB0A0478}" dt="2021-12-15T00:49:41.365" v="33" actId="14100"/>
        <pc:sldMkLst>
          <pc:docMk/>
          <pc:sldMk cId="0" sldId="275"/>
        </pc:sldMkLst>
        <pc:picChg chg="mod">
          <ac:chgData name="Jarvon Carson" userId="f1f62c45-4a19-4f8e-934b-b4c64f876624" providerId="ADAL" clId="{60B19723-A309-45F8-ADC9-70EDCB0A0478}" dt="2021-12-15T00:49:41.365" v="33" actId="14100"/>
          <ac:picMkLst>
            <pc:docMk/>
            <pc:sldMk cId="0" sldId="275"/>
            <ac:picMk id="192" creationId="{00000000-0000-0000-0000-000000000000}"/>
          </ac:picMkLst>
        </pc:picChg>
      </pc:sldChg>
      <pc:sldChg chg="modSp mod">
        <pc:chgData name="Jarvon Carson" userId="f1f62c45-4a19-4f8e-934b-b4c64f876624" providerId="ADAL" clId="{60B19723-A309-45F8-ADC9-70EDCB0A0478}" dt="2021-12-15T00:51:26.721" v="48" actId="14100"/>
        <pc:sldMkLst>
          <pc:docMk/>
          <pc:sldMk cId="0" sldId="276"/>
        </pc:sldMkLst>
        <pc:picChg chg="mod">
          <ac:chgData name="Jarvon Carson" userId="f1f62c45-4a19-4f8e-934b-b4c64f876624" providerId="ADAL" clId="{60B19723-A309-45F8-ADC9-70EDCB0A0478}" dt="2021-12-15T00:51:26.721" v="48" actId="14100"/>
          <ac:picMkLst>
            <pc:docMk/>
            <pc:sldMk cId="0" sldId="276"/>
            <ac:picMk id="198" creationId="{00000000-0000-0000-0000-000000000000}"/>
          </ac:picMkLst>
        </pc:picChg>
      </pc:sldChg>
      <pc:sldChg chg="modSp mod">
        <pc:chgData name="Jarvon Carson" userId="f1f62c45-4a19-4f8e-934b-b4c64f876624" providerId="ADAL" clId="{60B19723-A309-45F8-ADC9-70EDCB0A0478}" dt="2021-12-15T00:50:27.121" v="39" actId="14100"/>
        <pc:sldMkLst>
          <pc:docMk/>
          <pc:sldMk cId="0" sldId="282"/>
        </pc:sldMkLst>
        <pc:picChg chg="mod">
          <ac:chgData name="Jarvon Carson" userId="f1f62c45-4a19-4f8e-934b-b4c64f876624" providerId="ADAL" clId="{60B19723-A309-45F8-ADC9-70EDCB0A0478}" dt="2021-12-15T00:50:27.121" v="39" actId="14100"/>
          <ac:picMkLst>
            <pc:docMk/>
            <pc:sldMk cId="0" sldId="282"/>
            <ac:picMk id="236" creationId="{00000000-0000-0000-0000-000000000000}"/>
          </ac:picMkLst>
        </pc:picChg>
      </pc:sldChg>
      <pc:sldChg chg="modSp mod">
        <pc:chgData name="Jarvon Carson" userId="f1f62c45-4a19-4f8e-934b-b4c64f876624" providerId="ADAL" clId="{60B19723-A309-45F8-ADC9-70EDCB0A0478}" dt="2021-12-15T00:50:34.313" v="40" actId="14100"/>
        <pc:sldMkLst>
          <pc:docMk/>
          <pc:sldMk cId="0" sldId="284"/>
        </pc:sldMkLst>
        <pc:picChg chg="mod">
          <ac:chgData name="Jarvon Carson" userId="f1f62c45-4a19-4f8e-934b-b4c64f876624" providerId="ADAL" clId="{60B19723-A309-45F8-ADC9-70EDCB0A0478}" dt="2021-12-15T00:50:34.313" v="40" actId="14100"/>
          <ac:picMkLst>
            <pc:docMk/>
            <pc:sldMk cId="0" sldId="284"/>
            <ac:picMk id="250" creationId="{00000000-0000-0000-0000-000000000000}"/>
          </ac:picMkLst>
        </pc:picChg>
      </pc:sldChg>
      <pc:sldChg chg="modSp mod">
        <pc:chgData name="Jarvon Carson" userId="f1f62c45-4a19-4f8e-934b-b4c64f876624" providerId="ADAL" clId="{60B19723-A309-45F8-ADC9-70EDCB0A0478}" dt="2021-12-15T00:50:45.531" v="43" actId="14100"/>
        <pc:sldMkLst>
          <pc:docMk/>
          <pc:sldMk cId="0" sldId="285"/>
        </pc:sldMkLst>
        <pc:picChg chg="mod">
          <ac:chgData name="Jarvon Carson" userId="f1f62c45-4a19-4f8e-934b-b4c64f876624" providerId="ADAL" clId="{60B19723-A309-45F8-ADC9-70EDCB0A0478}" dt="2021-12-15T00:50:45.531" v="43" actId="14100"/>
          <ac:picMkLst>
            <pc:docMk/>
            <pc:sldMk cId="0" sldId="285"/>
            <ac:picMk id="256" creationId="{00000000-0000-0000-0000-000000000000}"/>
          </ac:picMkLst>
        </pc:picChg>
      </pc:sldChg>
      <pc:sldChg chg="modSp mod">
        <pc:chgData name="Jarvon Carson" userId="f1f62c45-4a19-4f8e-934b-b4c64f876624" providerId="ADAL" clId="{60B19723-A309-45F8-ADC9-70EDCB0A0478}" dt="2021-12-15T00:50:53.329" v="45" actId="14100"/>
        <pc:sldMkLst>
          <pc:docMk/>
          <pc:sldMk cId="0" sldId="286"/>
        </pc:sldMkLst>
        <pc:picChg chg="mod">
          <ac:chgData name="Jarvon Carson" userId="f1f62c45-4a19-4f8e-934b-b4c64f876624" providerId="ADAL" clId="{60B19723-A309-45F8-ADC9-70EDCB0A0478}" dt="2021-12-15T00:50:53.329" v="45" actId="14100"/>
          <ac:picMkLst>
            <pc:docMk/>
            <pc:sldMk cId="0" sldId="286"/>
            <ac:picMk id="263" creationId="{00000000-0000-0000-0000-000000000000}"/>
          </ac:picMkLst>
        </pc:picChg>
      </pc:sldChg>
      <pc:sldChg chg="modSp mod">
        <pc:chgData name="Jarvon Carson" userId="f1f62c45-4a19-4f8e-934b-b4c64f876624" providerId="ADAL" clId="{60B19723-A309-45F8-ADC9-70EDCB0A0478}" dt="2021-12-15T00:51:02.092" v="47" actId="14100"/>
        <pc:sldMkLst>
          <pc:docMk/>
          <pc:sldMk cId="0" sldId="287"/>
        </pc:sldMkLst>
        <pc:picChg chg="mod">
          <ac:chgData name="Jarvon Carson" userId="f1f62c45-4a19-4f8e-934b-b4c64f876624" providerId="ADAL" clId="{60B19723-A309-45F8-ADC9-70EDCB0A0478}" dt="2021-12-15T00:51:02.092" v="47" actId="14100"/>
          <ac:picMkLst>
            <pc:docMk/>
            <pc:sldMk cId="0" sldId="287"/>
            <ac:picMk id="270" creationId="{00000000-0000-0000-0000-000000000000}"/>
          </ac:picMkLst>
        </pc:picChg>
      </pc:sldChg>
      <pc:sldChg chg="modSp mod">
        <pc:chgData name="Jarvon Carson" userId="f1f62c45-4a19-4f8e-934b-b4c64f876624" providerId="ADAL" clId="{60B19723-A309-45F8-ADC9-70EDCB0A0478}" dt="2021-12-15T00:51:48.223" v="50" actId="14100"/>
        <pc:sldMkLst>
          <pc:docMk/>
          <pc:sldMk cId="0" sldId="289"/>
        </pc:sldMkLst>
        <pc:picChg chg="mod">
          <ac:chgData name="Jarvon Carson" userId="f1f62c45-4a19-4f8e-934b-b4c64f876624" providerId="ADAL" clId="{60B19723-A309-45F8-ADC9-70EDCB0A0478}" dt="2021-12-15T00:51:48.223" v="50" actId="14100"/>
          <ac:picMkLst>
            <pc:docMk/>
            <pc:sldMk cId="0" sldId="289"/>
            <ac:picMk id="283" creationId="{00000000-0000-0000-0000-000000000000}"/>
          </ac:picMkLst>
        </pc:picChg>
      </pc:sldChg>
      <pc:sldChg chg="modSp mod">
        <pc:chgData name="Jarvon Carson" userId="f1f62c45-4a19-4f8e-934b-b4c64f876624" providerId="ADAL" clId="{60B19723-A309-45F8-ADC9-70EDCB0A0478}" dt="2021-12-15T00:55:16.006" v="70" actId="14100"/>
        <pc:sldMkLst>
          <pc:docMk/>
          <pc:sldMk cId="0" sldId="305"/>
        </pc:sldMkLst>
        <pc:picChg chg="mod">
          <ac:chgData name="Jarvon Carson" userId="f1f62c45-4a19-4f8e-934b-b4c64f876624" providerId="ADAL" clId="{60B19723-A309-45F8-ADC9-70EDCB0A0478}" dt="2021-12-15T00:55:16.006" v="70" actId="14100"/>
          <ac:picMkLst>
            <pc:docMk/>
            <pc:sldMk cId="0" sldId="305"/>
            <ac:picMk id="399" creationId="{00000000-0000-0000-0000-000000000000}"/>
          </ac:picMkLst>
        </pc:picChg>
      </pc:sldChg>
      <pc:sldChg chg="modSp mod">
        <pc:chgData name="Jarvon Carson" userId="f1f62c45-4a19-4f8e-934b-b4c64f876624" providerId="ADAL" clId="{60B19723-A309-45F8-ADC9-70EDCB0A0478}" dt="2021-12-15T00:54:49.037" v="64" actId="14100"/>
        <pc:sldMkLst>
          <pc:docMk/>
          <pc:sldMk cId="0" sldId="314"/>
        </pc:sldMkLst>
        <pc:picChg chg="mod">
          <ac:chgData name="Jarvon Carson" userId="f1f62c45-4a19-4f8e-934b-b4c64f876624" providerId="ADAL" clId="{60B19723-A309-45F8-ADC9-70EDCB0A0478}" dt="2021-12-15T00:54:49.037" v="64" actId="14100"/>
          <ac:picMkLst>
            <pc:docMk/>
            <pc:sldMk cId="0" sldId="314"/>
            <ac:picMk id="468" creationId="{00000000-0000-0000-0000-000000000000}"/>
          </ac:picMkLst>
        </pc:picChg>
      </pc:sldChg>
      <pc:sldChg chg="modSp mod">
        <pc:chgData name="Jarvon Carson" userId="f1f62c45-4a19-4f8e-934b-b4c64f876624" providerId="ADAL" clId="{60B19723-A309-45F8-ADC9-70EDCB0A0478}" dt="2021-12-15T00:54:52.736" v="65" actId="14100"/>
        <pc:sldMkLst>
          <pc:docMk/>
          <pc:sldMk cId="0" sldId="315"/>
        </pc:sldMkLst>
        <pc:picChg chg="mod">
          <ac:chgData name="Jarvon Carson" userId="f1f62c45-4a19-4f8e-934b-b4c64f876624" providerId="ADAL" clId="{60B19723-A309-45F8-ADC9-70EDCB0A0478}" dt="2021-12-15T00:54:52.736" v="65" actId="14100"/>
          <ac:picMkLst>
            <pc:docMk/>
            <pc:sldMk cId="0" sldId="315"/>
            <ac:picMk id="474" creationId="{00000000-0000-0000-0000-000000000000}"/>
          </ac:picMkLst>
        </pc:picChg>
      </pc:sldChg>
      <pc:sldChg chg="modSp mod">
        <pc:chgData name="Jarvon Carson" userId="f1f62c45-4a19-4f8e-934b-b4c64f876624" providerId="ADAL" clId="{60B19723-A309-45F8-ADC9-70EDCB0A0478}" dt="2021-12-15T00:55:03.440" v="68" actId="1076"/>
        <pc:sldMkLst>
          <pc:docMk/>
          <pc:sldMk cId="0" sldId="316"/>
        </pc:sldMkLst>
        <pc:picChg chg="mod">
          <ac:chgData name="Jarvon Carson" userId="f1f62c45-4a19-4f8e-934b-b4c64f876624" providerId="ADAL" clId="{60B19723-A309-45F8-ADC9-70EDCB0A0478}" dt="2021-12-15T00:55:03.440" v="68" actId="1076"/>
          <ac:picMkLst>
            <pc:docMk/>
            <pc:sldMk cId="0" sldId="316"/>
            <ac:picMk id="480" creationId="{00000000-0000-0000-0000-000000000000}"/>
          </ac:picMkLst>
        </pc:picChg>
      </pc:sldChg>
      <pc:sldChg chg="modSp mod">
        <pc:chgData name="Jarvon Carson" userId="f1f62c45-4a19-4f8e-934b-b4c64f876624" providerId="ADAL" clId="{60B19723-A309-45F8-ADC9-70EDCB0A0478}" dt="2021-12-15T00:53:07.724" v="51" actId="1076"/>
        <pc:sldMkLst>
          <pc:docMk/>
          <pc:sldMk cId="0" sldId="317"/>
        </pc:sldMkLst>
        <pc:spChg chg="mod">
          <ac:chgData name="Jarvon Carson" userId="f1f62c45-4a19-4f8e-934b-b4c64f876624" providerId="ADAL" clId="{60B19723-A309-45F8-ADC9-70EDCB0A0478}" dt="2021-12-15T00:53:07.724" v="51" actId="1076"/>
          <ac:spMkLst>
            <pc:docMk/>
            <pc:sldMk cId="0" sldId="317"/>
            <ac:spMk id="486" creationId="{00000000-0000-0000-0000-000000000000}"/>
          </ac:spMkLst>
        </pc:spChg>
      </pc:sldChg>
      <pc:sldChg chg="modSp mod">
        <pc:chgData name="Jarvon Carson" userId="f1f62c45-4a19-4f8e-934b-b4c64f876624" providerId="ADAL" clId="{60B19723-A309-45F8-ADC9-70EDCB0A0478}" dt="2021-12-15T00:53:19.080" v="54" actId="1076"/>
        <pc:sldMkLst>
          <pc:docMk/>
          <pc:sldMk cId="0" sldId="318"/>
        </pc:sldMkLst>
        <pc:spChg chg="mod">
          <ac:chgData name="Jarvon Carson" userId="f1f62c45-4a19-4f8e-934b-b4c64f876624" providerId="ADAL" clId="{60B19723-A309-45F8-ADC9-70EDCB0A0478}" dt="2021-12-15T00:53:15.801" v="53" actId="1076"/>
          <ac:spMkLst>
            <pc:docMk/>
            <pc:sldMk cId="0" sldId="318"/>
            <ac:spMk id="493" creationId="{00000000-0000-0000-0000-000000000000}"/>
          </ac:spMkLst>
        </pc:spChg>
        <pc:spChg chg="mod">
          <ac:chgData name="Jarvon Carson" userId="f1f62c45-4a19-4f8e-934b-b4c64f876624" providerId="ADAL" clId="{60B19723-A309-45F8-ADC9-70EDCB0A0478}" dt="2021-12-15T00:53:19.080" v="54" actId="1076"/>
          <ac:spMkLst>
            <pc:docMk/>
            <pc:sldMk cId="0" sldId="318"/>
            <ac:spMk id="494" creationId="{00000000-0000-0000-0000-000000000000}"/>
          </ac:spMkLst>
        </pc:spChg>
      </pc:sldChg>
      <pc:sldChg chg="modSp mod">
        <pc:chgData name="Jarvon Carson" userId="f1f62c45-4a19-4f8e-934b-b4c64f876624" providerId="ADAL" clId="{60B19723-A309-45F8-ADC9-70EDCB0A0478}" dt="2021-12-15T00:53:31.415" v="57" actId="1076"/>
        <pc:sldMkLst>
          <pc:docMk/>
          <pc:sldMk cId="0" sldId="319"/>
        </pc:sldMkLst>
        <pc:spChg chg="mod">
          <ac:chgData name="Jarvon Carson" userId="f1f62c45-4a19-4f8e-934b-b4c64f876624" providerId="ADAL" clId="{60B19723-A309-45F8-ADC9-70EDCB0A0478}" dt="2021-12-15T00:53:27.131" v="56" actId="1076"/>
          <ac:spMkLst>
            <pc:docMk/>
            <pc:sldMk cId="0" sldId="319"/>
            <ac:spMk id="500" creationId="{00000000-0000-0000-0000-000000000000}"/>
          </ac:spMkLst>
        </pc:spChg>
        <pc:spChg chg="mod">
          <ac:chgData name="Jarvon Carson" userId="f1f62c45-4a19-4f8e-934b-b4c64f876624" providerId="ADAL" clId="{60B19723-A309-45F8-ADC9-70EDCB0A0478}" dt="2021-12-15T00:53:31.415" v="57" actId="1076"/>
          <ac:spMkLst>
            <pc:docMk/>
            <pc:sldMk cId="0" sldId="319"/>
            <ac:spMk id="501" creationId="{00000000-0000-0000-0000-000000000000}"/>
          </ac:spMkLst>
        </pc:spChg>
      </pc:sldChg>
      <pc:sldChg chg="modSp mod">
        <pc:chgData name="Jarvon Carson" userId="f1f62c45-4a19-4f8e-934b-b4c64f876624" providerId="ADAL" clId="{60B19723-A309-45F8-ADC9-70EDCB0A0478}" dt="2021-12-15T00:53:37.608" v="58" actId="1076"/>
        <pc:sldMkLst>
          <pc:docMk/>
          <pc:sldMk cId="0" sldId="320"/>
        </pc:sldMkLst>
        <pc:spChg chg="mod">
          <ac:chgData name="Jarvon Carson" userId="f1f62c45-4a19-4f8e-934b-b4c64f876624" providerId="ADAL" clId="{60B19723-A309-45F8-ADC9-70EDCB0A0478}" dt="2021-12-15T00:53:37.608" v="58" actId="1076"/>
          <ac:spMkLst>
            <pc:docMk/>
            <pc:sldMk cId="0" sldId="320"/>
            <ac:spMk id="507" creationId="{00000000-0000-0000-0000-000000000000}"/>
          </ac:spMkLst>
        </pc:spChg>
      </pc:sldChg>
      <pc:sldChg chg="modSp mod">
        <pc:chgData name="Jarvon Carson" userId="f1f62c45-4a19-4f8e-934b-b4c64f876624" providerId="ADAL" clId="{60B19723-A309-45F8-ADC9-70EDCB0A0478}" dt="2021-12-15T00:53:53.098" v="59" actId="1076"/>
        <pc:sldMkLst>
          <pc:docMk/>
          <pc:sldMk cId="0" sldId="321"/>
        </pc:sldMkLst>
        <pc:spChg chg="mod">
          <ac:chgData name="Jarvon Carson" userId="f1f62c45-4a19-4f8e-934b-b4c64f876624" providerId="ADAL" clId="{60B19723-A309-45F8-ADC9-70EDCB0A0478}" dt="2021-12-15T00:53:53.098" v="59" actId="1076"/>
          <ac:spMkLst>
            <pc:docMk/>
            <pc:sldMk cId="0" sldId="321"/>
            <ac:spMk id="514" creationId="{00000000-0000-0000-0000-000000000000}"/>
          </ac:spMkLst>
        </pc:spChg>
      </pc:sldChg>
      <pc:sldChg chg="modSp mod">
        <pc:chgData name="Jarvon Carson" userId="f1f62c45-4a19-4f8e-934b-b4c64f876624" providerId="ADAL" clId="{60B19723-A309-45F8-ADC9-70EDCB0A0478}" dt="2021-12-15T00:54:01.299" v="60" actId="1076"/>
        <pc:sldMkLst>
          <pc:docMk/>
          <pc:sldMk cId="0" sldId="322"/>
        </pc:sldMkLst>
        <pc:spChg chg="mod">
          <ac:chgData name="Jarvon Carson" userId="f1f62c45-4a19-4f8e-934b-b4c64f876624" providerId="ADAL" clId="{60B19723-A309-45F8-ADC9-70EDCB0A0478}" dt="2021-12-15T00:54:01.299" v="60" actId="1076"/>
          <ac:spMkLst>
            <pc:docMk/>
            <pc:sldMk cId="0" sldId="322"/>
            <ac:spMk id="521" creationId="{00000000-0000-0000-0000-000000000000}"/>
          </ac:spMkLst>
        </pc:spChg>
      </pc:sldChg>
      <pc:sldChg chg="modSp mod">
        <pc:chgData name="Jarvon Carson" userId="f1f62c45-4a19-4f8e-934b-b4c64f876624" providerId="ADAL" clId="{60B19723-A309-45F8-ADC9-70EDCB0A0478}" dt="2021-12-15T00:54:07.973" v="61" actId="1076"/>
        <pc:sldMkLst>
          <pc:docMk/>
          <pc:sldMk cId="0" sldId="323"/>
        </pc:sldMkLst>
        <pc:spChg chg="mod">
          <ac:chgData name="Jarvon Carson" userId="f1f62c45-4a19-4f8e-934b-b4c64f876624" providerId="ADAL" clId="{60B19723-A309-45F8-ADC9-70EDCB0A0478}" dt="2021-12-15T00:54:07.973" v="61" actId="1076"/>
          <ac:spMkLst>
            <pc:docMk/>
            <pc:sldMk cId="0" sldId="323"/>
            <ac:spMk id="528" creationId="{00000000-0000-0000-0000-000000000000}"/>
          </ac:spMkLst>
        </pc:spChg>
      </pc:sldChg>
      <pc:sldChg chg="modSp mod">
        <pc:chgData name="Jarvon Carson" userId="f1f62c45-4a19-4f8e-934b-b4c64f876624" providerId="ADAL" clId="{60B19723-A309-45F8-ADC9-70EDCB0A0478}" dt="2021-12-15T00:54:18.241" v="62" actId="1076"/>
        <pc:sldMkLst>
          <pc:docMk/>
          <pc:sldMk cId="0" sldId="324"/>
        </pc:sldMkLst>
        <pc:spChg chg="mod">
          <ac:chgData name="Jarvon Carson" userId="f1f62c45-4a19-4f8e-934b-b4c64f876624" providerId="ADAL" clId="{60B19723-A309-45F8-ADC9-70EDCB0A0478}" dt="2021-12-15T00:54:18.241" v="62" actId="1076"/>
          <ac:spMkLst>
            <pc:docMk/>
            <pc:sldMk cId="0" sldId="324"/>
            <ac:spMk id="535" creationId="{00000000-0000-0000-0000-000000000000}"/>
          </ac:spMkLst>
        </pc:spChg>
      </pc:sldChg>
      <pc:sldChg chg="modSp mod">
        <pc:chgData name="Jarvon Carson" userId="f1f62c45-4a19-4f8e-934b-b4c64f876624" providerId="ADAL" clId="{60B19723-A309-45F8-ADC9-70EDCB0A0478}" dt="2021-12-15T00:54:22.655" v="63" actId="1076"/>
        <pc:sldMkLst>
          <pc:docMk/>
          <pc:sldMk cId="0" sldId="325"/>
        </pc:sldMkLst>
        <pc:spChg chg="mod">
          <ac:chgData name="Jarvon Carson" userId="f1f62c45-4a19-4f8e-934b-b4c64f876624" providerId="ADAL" clId="{60B19723-A309-45F8-ADC9-70EDCB0A0478}" dt="2021-12-15T00:54:22.655" v="63" actId="1076"/>
          <ac:spMkLst>
            <pc:docMk/>
            <pc:sldMk cId="0" sldId="325"/>
            <ac:spMk id="542" creationId="{00000000-0000-0000-0000-000000000000}"/>
          </ac:spMkLst>
        </pc:spChg>
      </pc:sldChg>
      <pc:sldChg chg="del">
        <pc:chgData name="Jarvon Carson" userId="f1f62c45-4a19-4f8e-934b-b4c64f876624" providerId="ADAL" clId="{60B19723-A309-45F8-ADC9-70EDCB0A0478}" dt="2021-12-15T00:46:40.440" v="1" actId="2696"/>
        <pc:sldMkLst>
          <pc:docMk/>
          <pc:sldMk cId="0"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SLIDES_API72047663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SLIDES_API72047663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SLIDES_API72047663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bdb7cfaa0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bdb7cfaa0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bdb7cfaa0b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db7cfaa0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db7cfaa0b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 name="Google Shape;137;gbdb7cfaa0b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fd735bf1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fd735bf1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 name="Google Shape;145;gcfd735bf1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SLIDES_API192629391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SLIDES_API192629391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2" name="Google Shape;152;SLIDES_API192629391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fd735bf1d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fd735bf1d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9" name="Google Shape;159;gcfd735bf1d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fd735bf1d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fd735bf1d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 name="Google Shape;166;gcfd735bf1d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fd735bf1d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fd735bf1d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 name="Google Shape;172;gcfd735bf1d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fd735bf1d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fd735bf1d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 name="Google Shape;178;gcfd735bf1d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cfd735bf1d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cfd735bf1d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 name="Google Shape;184;gcfd735bf1d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4" name="Google Shape;6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fd735bf1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fd735bf1d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0" name="Google Shape;190;gcfd735bf1d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fd735bf1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fd735bf1d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 name="Google Shape;196;gcfd735bf1d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fd735bf1d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fd735bf1d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gcfd735bf1d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fd735bf1d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fd735bf1d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gcfd735bf1d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71a32f6a3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71a32f6a3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1071a32f6a3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fd735bf1d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fd735bf1d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0" name="Google Shape;220;gcfd735bf1d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SLIDES_API110844476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SLIDES_API110844476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SLIDES_API110844476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58fe715d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058fe715d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 name="Google Shape;234;g1058fe715d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058fe715d6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058fe715d6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 name="Google Shape;240;g1058fe715d6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58fe715d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058fe715d6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8" name="Google Shape;248;g1058fe715d6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1" name="Google Shape;7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fd735bf1d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cfd735bf1d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 name="Google Shape;254;gcfd735bf1d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401df742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401df7426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g10401df7426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401df7426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401df7426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g10401df7426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SLIDES_API55648148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SLIDES_API55648148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SLIDES_API55648148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0401df7426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0401df7426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1" name="Google Shape;281;g10401df7426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0401df7426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0401df7426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7" name="Google Shape;287;g10401df7426_0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058fe715d6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058fe715d6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g1058fe715d6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401df7426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0401df7426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g10401df7426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071a32f6a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071a32f6a3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9" name="Google Shape;309;g1071a32f6a3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71a32f6a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71a32f6a3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7" name="Google Shape;317;g1071a32f6a3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8" name="Google Shape;7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fe0ec07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cfe0ec07d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5" name="Google Shape;325;gcfe0ec07d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058fe715d6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058fe715d6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2" name="Google Shape;332;g1058fe715d6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58fe715d6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058fe715d6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g1058fe715d6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SLIDES_API156799670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SLIDES_API156799670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8" name="Google Shape;348;SLIDES_API156799670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071a32f6a3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071a32f6a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5" name="Google Shape;355;g1071a32f6a3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71a32f6a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071a32f6a3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1" name="Google Shape;361;g1071a32f6a3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071a32f6a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071a32f6a3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8" name="Google Shape;368;g1071a32f6a3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71a32f6a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71a32f6a3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6" name="Google Shape;376;g1071a32f6a3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1a32f6a3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1a32f6a3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4" name="Google Shape;384;g1071a32f6a3_0_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071a32f6a3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071a32f6a3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1" name="Google Shape;391;g1071a32f6a3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71a32f6a3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71a32f6a3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g1071a32f6a3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58fe715d6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58fe715d6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1058fe715d6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058fe715d6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058fe715d6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0" name="Google Shape;410;g1058fe715d6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733f62388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0733f62388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7" name="Google Shape;417;g10733f62388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733f62388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733f62388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5" name="Google Shape;425;g10733f62388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cfe0ec07d2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cfe0ec07d2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gcfe0ec07d2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074dc1f8b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074dc1f8b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2" name="Google Shape;442;g1074dc1f8b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SLIDES_API37216455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SLIDES_API37216455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1" name="Google Shape;451;SLIDES_API37216455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071a32f6a3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071a32f6a3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8" name="Google Shape;458;g1071a32f6a3_0_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fe0ec07d2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fe0ec07d2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6" name="Google Shape;466;gcfe0ec07d2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fe0ec07d2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fe0ec07d2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2" name="Google Shape;472;gcfe0ec07d2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cfe0ec07d2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cfe0ec07d2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8" name="Google Shape;478;gcfe0ec07d2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e858ca2b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e858ca2be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gbe858ca2be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071a32f6a3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071a32f6a3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1" name="Google Shape;491;g1071a32f6a3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0733f62388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0733f62388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8" name="Google Shape;498;g10733f62388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733f62388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733f62388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5" name="Google Shape;505;g10733f62388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0733f62388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0733f62388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2" name="Google Shape;512;g10733f62388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0733f62388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0733f62388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9" name="Google Shape;519;g10733f62388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0733f62388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0733f62388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6" name="Google Shape;526;g10733f62388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be858ca2be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be858ca2be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3" name="Google Shape;533;gbe858ca2be_0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03ec614a8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103ec614a8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g103ec614a89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4" name="Google Shape;55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fe0ec07d2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fe0ec07d2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 name="Google Shape;113;gcfe0ec07d2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pbs.org/wgbh/frontline/film/prison-stat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orldpopulationreview.com/state-rankings/recidivism-rates-by-state"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pa.org/monitor/julaug03/rehab"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hyperlink" Target="https://www.nber.org/reporter/2020number1/benefits-rehabilitative-incarcer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vera.org/publications/investing-in-futures-education-in-prison"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brookings.edu/research/a-better-path-forward-for-criminal-justice-training-and-employment-for-correctional-population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vera.org/publications/investing-in-futures-education-in-prison"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www.brookings.edu/research/a-better-path-forward-for-criminal-justice-training-and-employment-for-correctional-population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risonfellowship.org/2016/07/prison-work-program-works/"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hyperlink" Target="https://www.wbur.org/hereandnow/2017/05/24/jails-to-jobs-program-new-york"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ta-arts.org/" TargetMode="External"/><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hyperlink" Target="https://www.htinstitute.org/blog/horticultural-therapy-as-rehabilitative-reform-in-the-american-prison-syste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hyperlink" Target="https://www.sentencingproject.org/publications/decarceration-strategies-5-states-achieved-substantial-prison-population-reductions/"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hyperlink" Target="https://www.reuters.com/investigates/special-report/usa-jails-releas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presentation/d/1xLWXsaMFua0VeDg7oqSh2c5UBOgDtTxYJsjB483FQno/edit#slide=id.p3"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docs.google.com/presentation/d/1FKokw10BBRtI4gqc8H6_WigpVijZOCmwDH0sRzMnDfc/edit?usp=sharin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ocs.google.com/forms/d/1qA5qYgj5SJisVphMhxyzIUwk0z6a6PiEL05mHre9cOQ/edit"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ocs.google.com/document/d/1v-2WVJnqKcsTT74TQ0IhcnonBRRvNNRBXtWkWWPT9rc/edit?usp=sharin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sketchup.co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com/forms/about/"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blooket.com" TargetMode="External"/><Relationship Id="rId5" Type="http://schemas.openxmlformats.org/officeDocument/2006/relationships/hyperlink" Target="http://www.kahoot.com" TargetMode="External"/><Relationship Id="rId4" Type="http://schemas.openxmlformats.org/officeDocument/2006/relationships/hyperlink" Target="http://www.quizlet.com/liv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prisonpolicy.org/"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bop.gov/" TargetMode="External"/><Relationship Id="rId4" Type="http://schemas.openxmlformats.org/officeDocument/2006/relationships/hyperlink" Target="https://www.sentencingproject.org/criminal-justice-fact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orldpopulationreview.com/state-rankings/prison-population-by-sta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685800" y="1675625"/>
            <a:ext cx="7772400" cy="19236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dirty="0"/>
              <a:t>The Economics of Incarceration</a:t>
            </a:r>
            <a:br>
              <a:rPr lang="en-US" sz="5400" b="1" dirty="0"/>
            </a:br>
            <a:endParaRPr sz="4660" dirty="0"/>
          </a:p>
          <a:p>
            <a:pPr marL="0" lvl="0" indent="0" algn="ctr" rtl="0">
              <a:lnSpc>
                <a:spcPct val="105555"/>
              </a:lnSpc>
              <a:spcBef>
                <a:spcPts val="0"/>
              </a:spcBef>
              <a:spcAft>
                <a:spcPts val="0"/>
              </a:spcAft>
              <a:buNone/>
            </a:pPr>
            <a:r>
              <a:rPr lang="en-US" sz="2680" i="1" dirty="0">
                <a:solidFill>
                  <a:schemeClr val="dk1"/>
                </a:solidFill>
                <a:latin typeface="Calibri"/>
                <a:ea typeface="Calibri"/>
                <a:cs typeface="Calibri"/>
                <a:sym typeface="Calibri"/>
              </a:rPr>
              <a:t>Presented by </a:t>
            </a:r>
            <a:br>
              <a:rPr lang="en-US" sz="2680" i="1" dirty="0">
                <a:solidFill>
                  <a:schemeClr val="dk1"/>
                </a:solidFill>
                <a:latin typeface="Calibri"/>
                <a:ea typeface="Calibri"/>
                <a:cs typeface="Calibri"/>
                <a:sym typeface="Calibri"/>
              </a:rPr>
            </a:br>
            <a:r>
              <a:rPr lang="en-US" sz="2680" i="1" dirty="0">
                <a:solidFill>
                  <a:schemeClr val="dk1"/>
                </a:solidFill>
                <a:latin typeface="Calibri"/>
                <a:ea typeface="Calibri"/>
                <a:cs typeface="Calibri"/>
                <a:sym typeface="Calibri"/>
              </a:rPr>
              <a:t>Theodore Opderbeck</a:t>
            </a:r>
            <a:br>
              <a:rPr lang="en-US" sz="2140" dirty="0"/>
            </a:br>
            <a:r>
              <a:rPr lang="en-US" sz="2680" dirty="0">
                <a:solidFill>
                  <a:schemeClr val="dk1"/>
                </a:solidFill>
              </a:rPr>
              <a:t>12/14/2021</a:t>
            </a:r>
            <a:br>
              <a:rPr lang="en-US" sz="2140" dirty="0">
                <a:solidFill>
                  <a:schemeClr val="dk1"/>
                </a:solidFill>
                <a:latin typeface="Calibri"/>
                <a:ea typeface="Calibri"/>
                <a:cs typeface="Calibri"/>
                <a:sym typeface="Calibri"/>
              </a:rPr>
            </a:br>
            <a:r>
              <a:rPr lang="en-US" sz="2680" dirty="0">
                <a:solidFill>
                  <a:schemeClr val="dk1"/>
                </a:solidFill>
              </a:rPr>
              <a:t>opderbeckt@waldwickschools.org</a:t>
            </a:r>
            <a:endParaRPr sz="268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5" name="Google Shape;125;p2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457200" y="111259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Eco</a:t>
            </a:r>
            <a:r>
              <a:rPr lang="en-US" sz="5500">
                <a:solidFill>
                  <a:srgbClr val="005CB8"/>
                </a:solidFill>
              </a:rPr>
              <a:t>nomics and Cross</a:t>
            </a:r>
            <a:r>
              <a:rPr lang="en-US" sz="5500"/>
              <a:t> Curricular Applications</a:t>
            </a:r>
            <a:endParaRPr sz="5500" b="1"/>
          </a:p>
        </p:txBody>
      </p:sp>
      <p:sp>
        <p:nvSpPr>
          <p:cNvPr id="132" name="Google Shape;132;p24"/>
          <p:cNvSpPr txBox="1">
            <a:spLocks noGrp="1"/>
          </p:cNvSpPr>
          <p:nvPr>
            <p:ph type="body" idx="4294967295"/>
          </p:nvPr>
        </p:nvSpPr>
        <p:spPr>
          <a:xfrm>
            <a:off x="743700" y="2840625"/>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a:t>Scarcity </a:t>
            </a:r>
            <a:endParaRPr sz="2500"/>
          </a:p>
          <a:p>
            <a:pPr marL="342900" lvl="0" indent="-342900" algn="l" rtl="0">
              <a:spcBef>
                <a:spcPts val="0"/>
              </a:spcBef>
              <a:spcAft>
                <a:spcPts val="0"/>
              </a:spcAft>
              <a:buSzPts val="2500"/>
              <a:buChar char="•"/>
            </a:pPr>
            <a:r>
              <a:rPr lang="en-US" sz="2500"/>
              <a:t>Comparative Economic Systems</a:t>
            </a:r>
            <a:endParaRPr sz="2500"/>
          </a:p>
          <a:p>
            <a:pPr marL="342900" lvl="0" indent="-342900" algn="l" rtl="0">
              <a:spcBef>
                <a:spcPts val="0"/>
              </a:spcBef>
              <a:spcAft>
                <a:spcPts val="0"/>
              </a:spcAft>
              <a:buSzPts val="2500"/>
              <a:buChar char="•"/>
            </a:pPr>
            <a:r>
              <a:rPr lang="en-US" sz="2500"/>
              <a:t>Resource Allocation Models</a:t>
            </a:r>
            <a:endParaRPr sz="2500"/>
          </a:p>
          <a:p>
            <a:pPr marL="342900" lvl="0" indent="-342900" algn="l" rtl="0">
              <a:spcBef>
                <a:spcPts val="0"/>
              </a:spcBef>
              <a:spcAft>
                <a:spcPts val="0"/>
              </a:spcAft>
              <a:buSzPts val="2500"/>
              <a:buChar char="•"/>
            </a:pPr>
            <a:r>
              <a:rPr lang="en-US" sz="2500"/>
              <a:t>Fiscal Policy</a:t>
            </a:r>
            <a:endParaRPr sz="2500"/>
          </a:p>
          <a:p>
            <a:pPr marL="0" lvl="0" indent="0" algn="l" rtl="0">
              <a:spcBef>
                <a:spcPts val="0"/>
              </a:spcBef>
              <a:spcAft>
                <a:spcPts val="0"/>
              </a:spcAft>
              <a:buNone/>
            </a:pP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
        <p:nvSpPr>
          <p:cNvPr id="133" name="Google Shape;133;p24"/>
          <p:cNvSpPr txBox="1"/>
          <p:nvPr/>
        </p:nvSpPr>
        <p:spPr>
          <a:xfrm>
            <a:off x="5289900" y="2679475"/>
            <a:ext cx="3396900" cy="31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Political Science</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Law/ Criminal Justice</a:t>
            </a:r>
            <a:endParaRPr sz="2500">
              <a:latin typeface="Calibri"/>
              <a:ea typeface="Calibri"/>
              <a:cs typeface="Calibri"/>
              <a:sym typeface="Calibri"/>
            </a:endParaRPr>
          </a:p>
          <a:p>
            <a:pPr marL="457200" lvl="0" indent="-387350" algn="l" rtl="0">
              <a:spcBef>
                <a:spcPts val="0"/>
              </a:spcBef>
              <a:spcAft>
                <a:spcPts val="0"/>
              </a:spcAft>
              <a:buSzPts val="2500"/>
              <a:buFont typeface="Calibri"/>
              <a:buChar char="●"/>
            </a:pPr>
            <a:r>
              <a:rPr lang="en-US" sz="2500">
                <a:latin typeface="Calibri"/>
                <a:ea typeface="Calibri"/>
                <a:cs typeface="Calibri"/>
                <a:sym typeface="Calibri"/>
              </a:rPr>
              <a:t>Sociology</a:t>
            </a:r>
            <a:endParaRPr sz="2500">
              <a:latin typeface="Calibri"/>
              <a:ea typeface="Calibri"/>
              <a:cs typeface="Calibri"/>
              <a:sym typeface="Calibri"/>
            </a:endParaRPr>
          </a:p>
          <a:p>
            <a:pPr marL="0" lvl="0" indent="0" algn="l" rtl="0">
              <a:spcBef>
                <a:spcPts val="0"/>
              </a:spcBef>
              <a:spcAft>
                <a:spcPts val="0"/>
              </a:spcAft>
              <a:buNone/>
            </a:pPr>
            <a:endParaRPr sz="25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 calcmode="lin" valueType="num">
                                      <p:cBhvr additive="base">
                                        <p:cTn id="7" dur="500"/>
                                        <p:tgtEl>
                                          <p:spTgt spid="1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
                                            <p:txEl>
                                              <p:pRg st="1" end="1"/>
                                            </p:txEl>
                                          </p:spTgt>
                                        </p:tgtEl>
                                        <p:attrNameLst>
                                          <p:attrName>style.visibility</p:attrName>
                                        </p:attrNameLst>
                                      </p:cBhvr>
                                      <p:to>
                                        <p:strVal val="visible"/>
                                      </p:to>
                                    </p:set>
                                    <p:anim calcmode="lin" valueType="num">
                                      <p:cBhvr additive="base">
                                        <p:cTn id="12" dur="500"/>
                                        <p:tgtEl>
                                          <p:spTgt spid="1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2">
                                            <p:txEl>
                                              <p:pRg st="2" end="2"/>
                                            </p:txEl>
                                          </p:spTgt>
                                        </p:tgtEl>
                                        <p:attrNameLst>
                                          <p:attrName>style.visibility</p:attrName>
                                        </p:attrNameLst>
                                      </p:cBhvr>
                                      <p:to>
                                        <p:strVal val="visible"/>
                                      </p:to>
                                    </p:set>
                                    <p:anim calcmode="lin" valueType="num">
                                      <p:cBhvr additive="base">
                                        <p:cTn id="17" dur="500"/>
                                        <p:tgtEl>
                                          <p:spTgt spid="1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2">
                                            <p:txEl>
                                              <p:pRg st="3" end="3"/>
                                            </p:txEl>
                                          </p:spTgt>
                                        </p:tgtEl>
                                        <p:attrNameLst>
                                          <p:attrName>style.visibility</p:attrName>
                                        </p:attrNameLst>
                                      </p:cBhvr>
                                      <p:to>
                                        <p:strVal val="visible"/>
                                      </p:to>
                                    </p:set>
                                    <p:anim calcmode="lin" valueType="num">
                                      <p:cBhvr additive="base">
                                        <p:cTn id="22" dur="500"/>
                                        <p:tgtEl>
                                          <p:spTgt spid="1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2">
                                            <p:txEl>
                                              <p:pRg st="4" end="4"/>
                                            </p:txEl>
                                          </p:spTgt>
                                        </p:tgtEl>
                                        <p:attrNameLst>
                                          <p:attrName>style.visibility</p:attrName>
                                        </p:attrNameLst>
                                      </p:cBhvr>
                                      <p:to>
                                        <p:strVal val="visible"/>
                                      </p:to>
                                    </p:set>
                                    <p:anim calcmode="lin" valueType="num">
                                      <p:cBhvr additive="base">
                                        <p:cTn id="27" dur="500"/>
                                        <p:tgtEl>
                                          <p:spTgt spid="1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2">
                                            <p:txEl>
                                              <p:pRg st="5" end="5"/>
                                            </p:txEl>
                                          </p:spTgt>
                                        </p:tgtEl>
                                        <p:attrNameLst>
                                          <p:attrName>style.visibility</p:attrName>
                                        </p:attrNameLst>
                                      </p:cBhvr>
                                      <p:to>
                                        <p:strVal val="visible"/>
                                      </p:to>
                                    </p:set>
                                    <p:anim calcmode="lin" valueType="num">
                                      <p:cBhvr additive="base">
                                        <p:cTn id="32" dur="500"/>
                                        <p:tgtEl>
                                          <p:spTgt spid="13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2">
                                            <p:txEl>
                                              <p:pRg st="6" end="6"/>
                                            </p:txEl>
                                          </p:spTgt>
                                        </p:tgtEl>
                                        <p:attrNameLst>
                                          <p:attrName>style.visibility</p:attrName>
                                        </p:attrNameLst>
                                      </p:cBhvr>
                                      <p:to>
                                        <p:strVal val="visible"/>
                                      </p:to>
                                    </p:set>
                                    <p:anim calcmode="lin" valueType="num">
                                      <p:cBhvr additive="base">
                                        <p:cTn id="37" dur="500"/>
                                        <p:tgtEl>
                                          <p:spTgt spid="13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1791947" y="1012688"/>
            <a:ext cx="6123600" cy="326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900" dirty="0"/>
              <a:t>Important Concepts</a:t>
            </a:r>
            <a:endParaRPr sz="4900" dirty="0"/>
          </a:p>
        </p:txBody>
      </p:sp>
      <p:sp>
        <p:nvSpPr>
          <p:cNvPr id="140" name="Google Shape;140;p25"/>
          <p:cNvSpPr txBox="1">
            <a:spLocks noGrp="1"/>
          </p:cNvSpPr>
          <p:nvPr>
            <p:ph type="body" idx="1"/>
          </p:nvPr>
        </p:nvSpPr>
        <p:spPr>
          <a:xfrm>
            <a:off x="457200" y="2051350"/>
            <a:ext cx="41148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Incarceration</a:t>
            </a:r>
            <a:endParaRPr b="1"/>
          </a:p>
          <a:p>
            <a:pPr marL="0" lvl="0" indent="0" algn="l" rtl="0">
              <a:spcBef>
                <a:spcPts val="1800"/>
              </a:spcBef>
              <a:spcAft>
                <a:spcPts val="0"/>
              </a:spcAft>
              <a:buNone/>
            </a:pPr>
            <a:r>
              <a:rPr lang="en-US" b="1"/>
              <a:t>Decarceration</a:t>
            </a:r>
            <a:endParaRPr b="1"/>
          </a:p>
          <a:p>
            <a:pPr marL="0" lvl="0" indent="0" algn="l" rtl="0">
              <a:spcBef>
                <a:spcPts val="1800"/>
              </a:spcBef>
              <a:spcAft>
                <a:spcPts val="0"/>
              </a:spcAft>
              <a:buNone/>
            </a:pPr>
            <a:r>
              <a:rPr lang="en-US" b="1"/>
              <a:t>Mass Incarceration</a:t>
            </a:r>
            <a:endParaRPr b="1"/>
          </a:p>
          <a:p>
            <a:pPr marL="0" lvl="0" indent="0" algn="l" rtl="0">
              <a:spcBef>
                <a:spcPts val="1800"/>
              </a:spcBef>
              <a:spcAft>
                <a:spcPts val="1800"/>
              </a:spcAft>
              <a:buNone/>
            </a:pPr>
            <a:r>
              <a:rPr lang="en-US" b="1"/>
              <a:t>Recidivism</a:t>
            </a:r>
            <a:endParaRPr b="1"/>
          </a:p>
        </p:txBody>
      </p:sp>
      <p:pic>
        <p:nvPicPr>
          <p:cNvPr id="141" name="Google Shape;141;p25"/>
          <p:cNvPicPr preferRelativeResize="0"/>
          <p:nvPr/>
        </p:nvPicPr>
        <p:blipFill>
          <a:blip r:embed="rId3">
            <a:alphaModFix/>
          </a:blip>
          <a:stretch>
            <a:fillRect/>
          </a:stretch>
        </p:blipFill>
        <p:spPr>
          <a:xfrm>
            <a:off x="3945422" y="3802575"/>
            <a:ext cx="5198574" cy="2327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1625400" y="986342"/>
            <a:ext cx="6123600" cy="326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Philosophies of Punishment</a:t>
            </a:r>
            <a:endParaRPr sz="3800" dirty="0"/>
          </a:p>
        </p:txBody>
      </p:sp>
      <p:sp>
        <p:nvSpPr>
          <p:cNvPr id="148" name="Google Shape;148;p26"/>
          <p:cNvSpPr txBox="1">
            <a:spLocks noGrp="1"/>
          </p:cNvSpPr>
          <p:nvPr>
            <p:ph type="body" idx="1"/>
          </p:nvPr>
        </p:nvSpPr>
        <p:spPr>
          <a:xfrm>
            <a:off x="342000" y="1913120"/>
            <a:ext cx="84600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Retribution:  </a:t>
            </a:r>
            <a:r>
              <a:rPr lang="en-US" dirty="0"/>
              <a:t>revenge enacted due to a wrong/criminal act   “Just Desserts”</a:t>
            </a:r>
            <a:endParaRPr dirty="0"/>
          </a:p>
          <a:p>
            <a:pPr marL="0" lvl="0" indent="0" algn="l" rtl="0">
              <a:spcBef>
                <a:spcPts val="1800"/>
              </a:spcBef>
              <a:spcAft>
                <a:spcPts val="0"/>
              </a:spcAft>
              <a:buNone/>
            </a:pPr>
            <a:r>
              <a:rPr lang="en-US" b="1" dirty="0"/>
              <a:t>Deterrence: </a:t>
            </a:r>
            <a:r>
              <a:rPr lang="en-US" dirty="0"/>
              <a:t>discouraging others from committing a crime by making an example of criminals</a:t>
            </a:r>
            <a:endParaRPr dirty="0"/>
          </a:p>
          <a:p>
            <a:pPr marL="0" lvl="0" indent="0" algn="l" rtl="0">
              <a:spcBef>
                <a:spcPts val="1800"/>
              </a:spcBef>
              <a:spcAft>
                <a:spcPts val="0"/>
              </a:spcAft>
              <a:buNone/>
            </a:pPr>
            <a:r>
              <a:rPr lang="en-US" b="1" dirty="0"/>
              <a:t>Incapacitation:  </a:t>
            </a:r>
            <a:r>
              <a:rPr lang="en-US" dirty="0"/>
              <a:t>removing dangerous offenders from society</a:t>
            </a:r>
            <a:endParaRPr dirty="0"/>
          </a:p>
          <a:p>
            <a:pPr marL="0" lvl="0" indent="0" algn="l" rtl="0">
              <a:spcBef>
                <a:spcPts val="1800"/>
              </a:spcBef>
              <a:spcAft>
                <a:spcPts val="1800"/>
              </a:spcAft>
              <a:buNone/>
            </a:pPr>
            <a:r>
              <a:rPr lang="en-US" b="1" dirty="0"/>
              <a:t>Rehabilitation:  </a:t>
            </a:r>
            <a:r>
              <a:rPr lang="en-US" dirty="0"/>
              <a:t>working to help offenders re-enter society and actively contribute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55" name="Google Shape;155;p2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296050" y="12721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General Trends</a:t>
            </a:r>
            <a:endParaRPr/>
          </a:p>
        </p:txBody>
      </p:sp>
      <p:sp>
        <p:nvSpPr>
          <p:cNvPr id="162" name="Google Shape;162;p28"/>
          <p:cNvSpPr txBox="1">
            <a:spLocks noGrp="1"/>
          </p:cNvSpPr>
          <p:nvPr>
            <p:ph type="body" idx="1"/>
          </p:nvPr>
        </p:nvSpPr>
        <p:spPr>
          <a:xfrm>
            <a:off x="616850" y="1881725"/>
            <a:ext cx="7086600" cy="36576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700% increase in the U.S. prison population from early 1970’s to 2009</a:t>
            </a:r>
            <a:endParaRPr sz="2400"/>
          </a:p>
          <a:p>
            <a:pPr marL="457200" lvl="0" indent="-381000" algn="l" rtl="0">
              <a:spcBef>
                <a:spcPts val="0"/>
              </a:spcBef>
              <a:spcAft>
                <a:spcPts val="0"/>
              </a:spcAft>
              <a:buSzPts val="2400"/>
              <a:buChar char="•"/>
            </a:pPr>
            <a:r>
              <a:rPr lang="en-US" sz="2400"/>
              <a:t>Even as the violent crime rate has decreased dramatically, the prison population has increased</a:t>
            </a:r>
            <a:endParaRPr sz="2400"/>
          </a:p>
          <a:p>
            <a:pPr marL="457200" lvl="0" indent="-381000" algn="l" rtl="0">
              <a:spcBef>
                <a:spcPts val="0"/>
              </a:spcBef>
              <a:spcAft>
                <a:spcPts val="0"/>
              </a:spcAft>
              <a:buSzPts val="2400"/>
              <a:buChar char="•"/>
            </a:pPr>
            <a:r>
              <a:rPr lang="en-US" sz="2400"/>
              <a:t>7% decline in recent years</a:t>
            </a:r>
            <a:endParaRPr sz="2400"/>
          </a:p>
          <a:p>
            <a:pPr marL="457200" lvl="0" indent="-381000" algn="l" rtl="0">
              <a:spcBef>
                <a:spcPts val="0"/>
              </a:spcBef>
              <a:spcAft>
                <a:spcPts val="0"/>
              </a:spcAft>
              <a:buSzPts val="2400"/>
              <a:buChar char="•"/>
            </a:pPr>
            <a:r>
              <a:rPr lang="en-US" sz="2400"/>
              <a:t>Five states have decreased their prison population by more than 30% (Alaska, Connecticut, New Jersey, New York, Vermont)</a:t>
            </a:r>
            <a:endParaRPr sz="2400"/>
          </a:p>
          <a:p>
            <a:pPr marL="457200" lvl="0" indent="-381000" algn="l" rtl="0">
              <a:spcBef>
                <a:spcPts val="0"/>
              </a:spcBef>
              <a:spcAft>
                <a:spcPts val="0"/>
              </a:spcAft>
              <a:buSzPts val="2400"/>
              <a:buChar char="•"/>
            </a:pPr>
            <a:r>
              <a:rPr lang="en-US" sz="2400"/>
              <a:t>If current pace of decarceration holds, it will take 72 years to halve the U.S. prison population</a:t>
            </a:r>
            <a:endParaRPr sz="2400"/>
          </a:p>
          <a:p>
            <a:pPr marL="457200" lvl="0" indent="-381000" algn="l" rtl="0">
              <a:spcBef>
                <a:spcPts val="0"/>
              </a:spcBef>
              <a:spcAft>
                <a:spcPts val="0"/>
              </a:spcAft>
              <a:buSzPts val="2400"/>
              <a:buChar char="•"/>
            </a:pPr>
            <a:r>
              <a:rPr lang="en-US" sz="2400"/>
              <a:t>1.8 million Americans are currently incarcerated</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505608" y="1183341"/>
            <a:ext cx="8089751" cy="52282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0"/>
          <p:cNvPicPr preferRelativeResize="0"/>
          <p:nvPr/>
        </p:nvPicPr>
        <p:blipFill>
          <a:blip r:embed="rId3">
            <a:alphaModFix/>
          </a:blip>
          <a:stretch>
            <a:fillRect/>
          </a:stretch>
        </p:blipFill>
        <p:spPr>
          <a:xfrm>
            <a:off x="152400" y="290456"/>
            <a:ext cx="8839197" cy="58641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1"/>
          <p:cNvPicPr preferRelativeResize="0"/>
          <p:nvPr/>
        </p:nvPicPr>
        <p:blipFill>
          <a:blip r:embed="rId3">
            <a:alphaModFix/>
          </a:blip>
          <a:stretch>
            <a:fillRect/>
          </a:stretch>
        </p:blipFill>
        <p:spPr>
          <a:xfrm>
            <a:off x="152400" y="152400"/>
            <a:ext cx="8839204" cy="55245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p:cNvPicPr preferRelativeResize="0"/>
          <p:nvPr/>
        </p:nvPicPr>
        <p:blipFill>
          <a:blip r:embed="rId3">
            <a:alphaModFix/>
          </a:blip>
          <a:stretch>
            <a:fillRect/>
          </a:stretch>
        </p:blipFill>
        <p:spPr>
          <a:xfrm>
            <a:off x="152400" y="152400"/>
            <a:ext cx="8647355" cy="6553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7" name="Google Shape;67;p15"/>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152400" y="268941"/>
            <a:ext cx="8839204" cy="59164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p:cNvPicPr preferRelativeResize="0"/>
          <p:nvPr/>
        </p:nvPicPr>
        <p:blipFill>
          <a:blip r:embed="rId3">
            <a:alphaModFix/>
          </a:blip>
          <a:stretch>
            <a:fillRect/>
          </a:stretch>
        </p:blipFill>
        <p:spPr>
          <a:xfrm>
            <a:off x="152399" y="129093"/>
            <a:ext cx="8839201" cy="57937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5"/>
          <p:cNvPicPr preferRelativeResize="0"/>
          <p:nvPr/>
        </p:nvPicPr>
        <p:blipFill>
          <a:blip r:embed="rId3">
            <a:alphaModFix/>
          </a:blip>
          <a:stretch>
            <a:fillRect/>
          </a:stretch>
        </p:blipFill>
        <p:spPr>
          <a:xfrm>
            <a:off x="143563" y="1141600"/>
            <a:ext cx="8856875" cy="4753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6"/>
          <p:cNvPicPr preferRelativeResize="0"/>
          <p:nvPr/>
        </p:nvPicPr>
        <p:blipFill>
          <a:blip r:embed="rId3">
            <a:alphaModFix/>
          </a:blip>
          <a:stretch>
            <a:fillRect/>
          </a:stretch>
        </p:blipFill>
        <p:spPr>
          <a:xfrm>
            <a:off x="0" y="1244675"/>
            <a:ext cx="8839200" cy="46921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7"/>
          <p:cNvPicPr preferRelativeResize="0"/>
          <p:nvPr/>
        </p:nvPicPr>
        <p:blipFill>
          <a:blip r:embed="rId3">
            <a:alphaModFix/>
          </a:blip>
          <a:stretch>
            <a:fillRect/>
          </a:stretch>
        </p:blipFill>
        <p:spPr>
          <a:xfrm>
            <a:off x="271725" y="357375"/>
            <a:ext cx="8600550" cy="6143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body" idx="1"/>
          </p:nvPr>
        </p:nvSpPr>
        <p:spPr>
          <a:xfrm>
            <a:off x="573000" y="2274075"/>
            <a:ext cx="7327500" cy="3834300"/>
          </a:xfrm>
          <a:prstGeom prst="rect">
            <a:avLst/>
          </a:prstGeom>
        </p:spPr>
        <p:txBody>
          <a:bodyPr spcFirstLastPara="1" wrap="square" lIns="91425" tIns="45700" rIns="91425" bIns="45700" anchor="t" anchorCtr="0">
            <a:noAutofit/>
          </a:bodyPr>
          <a:lstStyle/>
          <a:p>
            <a:pPr marL="457200" lvl="0" indent="-393700" algn="l" rtl="0">
              <a:spcBef>
                <a:spcPts val="360"/>
              </a:spcBef>
              <a:spcAft>
                <a:spcPts val="0"/>
              </a:spcAft>
              <a:buSzPts val="2600"/>
              <a:buChar char="•"/>
            </a:pPr>
            <a:r>
              <a:rPr lang="en-US" sz="2600"/>
              <a:t>Tougher sentencing on drug offenses</a:t>
            </a:r>
            <a:endParaRPr sz="2600"/>
          </a:p>
          <a:p>
            <a:pPr marL="457200" lvl="0" indent="-393700" algn="l" rtl="0">
              <a:spcBef>
                <a:spcPts val="0"/>
              </a:spcBef>
              <a:spcAft>
                <a:spcPts val="0"/>
              </a:spcAft>
              <a:buSzPts val="2600"/>
              <a:buChar char="•"/>
            </a:pPr>
            <a:r>
              <a:rPr lang="en-US" sz="2600"/>
              <a:t>Stricter Policing</a:t>
            </a:r>
            <a:endParaRPr sz="2600"/>
          </a:p>
          <a:p>
            <a:pPr marL="457200" lvl="0" indent="-393700" algn="l" rtl="0">
              <a:spcBef>
                <a:spcPts val="0"/>
              </a:spcBef>
              <a:spcAft>
                <a:spcPts val="0"/>
              </a:spcAft>
              <a:buSzPts val="2600"/>
              <a:buChar char="•"/>
            </a:pPr>
            <a:r>
              <a:rPr lang="en-US" sz="2600"/>
              <a:t>Better tracking and databases</a:t>
            </a:r>
            <a:endParaRPr sz="2600"/>
          </a:p>
          <a:p>
            <a:pPr marL="457200" lvl="0" indent="-393700" algn="l" rtl="0">
              <a:spcBef>
                <a:spcPts val="0"/>
              </a:spcBef>
              <a:spcAft>
                <a:spcPts val="0"/>
              </a:spcAft>
              <a:buSzPts val="2600"/>
              <a:buChar char="•"/>
            </a:pPr>
            <a:r>
              <a:rPr lang="en-US" sz="2600"/>
              <a:t>Longer, mandatory sentencing</a:t>
            </a:r>
            <a:endParaRPr sz="2600"/>
          </a:p>
          <a:p>
            <a:pPr marL="914400" lvl="1" indent="-393700" algn="l" rtl="0">
              <a:spcBef>
                <a:spcPts val="0"/>
              </a:spcBef>
              <a:spcAft>
                <a:spcPts val="0"/>
              </a:spcAft>
              <a:buSzPts val="2600"/>
              <a:buChar char="»"/>
            </a:pPr>
            <a:r>
              <a:rPr lang="en-US" sz="2600"/>
              <a:t>Ex: “Three Strikes Laws”</a:t>
            </a:r>
            <a:endParaRPr sz="2600"/>
          </a:p>
        </p:txBody>
      </p:sp>
      <p:sp>
        <p:nvSpPr>
          <p:cNvPr id="223" name="Google Shape;223;p38"/>
          <p:cNvSpPr txBox="1">
            <a:spLocks noGrp="1"/>
          </p:cNvSpPr>
          <p:nvPr>
            <p:ph type="title"/>
          </p:nvPr>
        </p:nvSpPr>
        <p:spPr>
          <a:xfrm>
            <a:off x="457200" y="14153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did the U.S. prison population skyrocket from the 1980’s to 2000’s?</a:t>
            </a:r>
            <a:endParaRPr/>
          </a:p>
        </p:txBody>
      </p:sp>
      <p:pic>
        <p:nvPicPr>
          <p:cNvPr id="224" name="Google Shape;224;p38"/>
          <p:cNvPicPr preferRelativeResize="0"/>
          <p:nvPr/>
        </p:nvPicPr>
        <p:blipFill>
          <a:blip r:embed="rId3">
            <a:alphaModFix/>
          </a:blip>
          <a:stretch>
            <a:fillRect/>
          </a:stretch>
        </p:blipFill>
        <p:spPr>
          <a:xfrm>
            <a:off x="5371800" y="4263167"/>
            <a:ext cx="2765974" cy="184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9"/>
          <p:cNvPicPr preferRelativeResize="0"/>
          <p:nvPr/>
        </p:nvPicPr>
        <p:blipFill>
          <a:blip r:embed="rId3">
            <a:alphaModFix/>
          </a:blip>
          <a:stretch>
            <a:fillRect/>
          </a:stretch>
        </p:blipFill>
        <p:spPr>
          <a:xfrm>
            <a:off x="0" y="0"/>
            <a:ext cx="9144002" cy="68580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0"/>
          <p:cNvPicPr preferRelativeResize="0"/>
          <p:nvPr/>
        </p:nvPicPr>
        <p:blipFill>
          <a:blip r:embed="rId3">
            <a:alphaModFix/>
          </a:blip>
          <a:stretch>
            <a:fillRect/>
          </a:stretch>
        </p:blipFill>
        <p:spPr>
          <a:xfrm>
            <a:off x="424122" y="152400"/>
            <a:ext cx="8235783" cy="6553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body" idx="1"/>
          </p:nvPr>
        </p:nvSpPr>
        <p:spPr>
          <a:xfrm>
            <a:off x="1028700" y="1752600"/>
            <a:ext cx="7086600" cy="3657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3" name="Google Shape;243;p41"/>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44" name="Google Shape;244;p41"/>
          <p:cNvPicPr preferRelativeResize="0"/>
          <p:nvPr/>
        </p:nvPicPr>
        <p:blipFill>
          <a:blip r:embed="rId3">
            <a:alphaModFix/>
          </a:blip>
          <a:stretch>
            <a:fillRect/>
          </a:stretch>
        </p:blipFill>
        <p:spPr>
          <a:xfrm>
            <a:off x="447675" y="361950"/>
            <a:ext cx="8248650" cy="6134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2"/>
          <p:cNvPicPr preferRelativeResize="0"/>
          <p:nvPr/>
        </p:nvPicPr>
        <p:blipFill>
          <a:blip r:embed="rId3">
            <a:alphaModFix/>
          </a:blip>
          <a:stretch>
            <a:fillRect/>
          </a:stretch>
        </p:blipFill>
        <p:spPr>
          <a:xfrm>
            <a:off x="152400" y="182881"/>
            <a:ext cx="8839200" cy="6237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4" name="Google Shape;74;p16"/>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a:solidFill>
                  <a:srgbClr val="005CB8"/>
                </a:solidFill>
                <a:latin typeface="Arial"/>
                <a:ea typeface="Arial"/>
                <a:cs typeface="Arial"/>
                <a:sym typeface="Arial"/>
              </a:rPr>
              <a:t>EconEdLink.org/professional-development/</a:t>
            </a:r>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3"/>
          <p:cNvPicPr preferRelativeResize="0"/>
          <p:nvPr/>
        </p:nvPicPr>
        <p:blipFill>
          <a:blip r:embed="rId3">
            <a:alphaModFix/>
          </a:blip>
          <a:stretch>
            <a:fillRect/>
          </a:stretch>
        </p:blipFill>
        <p:spPr>
          <a:xfrm>
            <a:off x="387275" y="355002"/>
            <a:ext cx="8283389" cy="60495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385575" y="1451175"/>
            <a:ext cx="27837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Prison Demographics by Race</a:t>
            </a:r>
            <a:endParaRPr/>
          </a:p>
        </p:txBody>
      </p:sp>
      <p:pic>
        <p:nvPicPr>
          <p:cNvPr id="263" name="Google Shape;263;p44"/>
          <p:cNvPicPr preferRelativeResize="0"/>
          <p:nvPr/>
        </p:nvPicPr>
        <p:blipFill>
          <a:blip r:embed="rId3">
            <a:alphaModFix/>
          </a:blip>
          <a:stretch>
            <a:fillRect/>
          </a:stretch>
        </p:blipFill>
        <p:spPr>
          <a:xfrm>
            <a:off x="4055925" y="72426"/>
            <a:ext cx="4485225" cy="63606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761600" y="1110950"/>
            <a:ext cx="71349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Prison Demographics by Gender</a:t>
            </a:r>
            <a:endParaRPr/>
          </a:p>
        </p:txBody>
      </p:sp>
      <p:pic>
        <p:nvPicPr>
          <p:cNvPr id="270" name="Google Shape;270;p45"/>
          <p:cNvPicPr preferRelativeResize="0"/>
          <p:nvPr/>
        </p:nvPicPr>
        <p:blipFill>
          <a:blip r:embed="rId3">
            <a:alphaModFix/>
          </a:blip>
          <a:stretch>
            <a:fillRect/>
          </a:stretch>
        </p:blipFill>
        <p:spPr>
          <a:xfrm>
            <a:off x="376518" y="150608"/>
            <a:ext cx="8347934" cy="62776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77" name="Google Shape;277;p4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7"/>
          <p:cNvPicPr preferRelativeResize="0"/>
          <p:nvPr/>
        </p:nvPicPr>
        <p:blipFill>
          <a:blip r:embed="rId3">
            <a:alphaModFix/>
          </a:blip>
          <a:stretch>
            <a:fillRect/>
          </a:stretch>
        </p:blipFill>
        <p:spPr>
          <a:xfrm>
            <a:off x="387275" y="279699"/>
            <a:ext cx="8466269" cy="61069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8"/>
          <p:cNvPicPr preferRelativeResize="0"/>
          <p:nvPr/>
        </p:nvPicPr>
        <p:blipFill>
          <a:blip r:embed="rId3">
            <a:alphaModFix/>
          </a:blip>
          <a:stretch>
            <a:fillRect/>
          </a:stretch>
        </p:blipFill>
        <p:spPr>
          <a:xfrm>
            <a:off x="292350" y="1584875"/>
            <a:ext cx="8559300" cy="4252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body" idx="1"/>
          </p:nvPr>
        </p:nvSpPr>
        <p:spPr>
          <a:xfrm>
            <a:off x="214950" y="2024950"/>
            <a:ext cx="5174700" cy="38343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Large percentage of drug offenders</a:t>
            </a:r>
            <a:endParaRPr sz="2400"/>
          </a:p>
          <a:p>
            <a:pPr marL="457200" lvl="0" indent="-381000" algn="l" rtl="0">
              <a:spcBef>
                <a:spcPts val="0"/>
              </a:spcBef>
              <a:spcAft>
                <a:spcPts val="0"/>
              </a:spcAft>
              <a:buSzPts val="2400"/>
              <a:buChar char="•"/>
            </a:pPr>
            <a:r>
              <a:rPr lang="en-US" sz="2400"/>
              <a:t>Mostly male</a:t>
            </a:r>
            <a:endParaRPr sz="2400"/>
          </a:p>
          <a:p>
            <a:pPr marL="457200" lvl="0" indent="-381000" algn="l" rtl="0">
              <a:spcBef>
                <a:spcPts val="0"/>
              </a:spcBef>
              <a:spcAft>
                <a:spcPts val="0"/>
              </a:spcAft>
              <a:buSzPts val="2400"/>
              <a:buChar char="•"/>
            </a:pPr>
            <a:r>
              <a:rPr lang="en-US" sz="2400"/>
              <a:t>Disproportionately black and hispanic</a:t>
            </a:r>
            <a:endParaRPr sz="2400"/>
          </a:p>
          <a:p>
            <a:pPr marL="457200" lvl="0" indent="-381000" algn="l" rtl="0">
              <a:spcBef>
                <a:spcPts val="0"/>
              </a:spcBef>
              <a:spcAft>
                <a:spcPts val="0"/>
              </a:spcAft>
              <a:buSzPts val="2400"/>
              <a:buChar char="•"/>
            </a:pPr>
            <a:r>
              <a:rPr lang="en-US" sz="2400"/>
              <a:t>Large percentage with mental illness</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u="sng">
                <a:solidFill>
                  <a:schemeClr val="hlink"/>
                </a:solidFill>
                <a:hlinkClick r:id="rId3"/>
              </a:rPr>
              <a:t>https://www.pbs.org/wgbh/frontline/film/prison-state/</a:t>
            </a:r>
            <a:endParaRPr sz="2400"/>
          </a:p>
          <a:p>
            <a:pPr marL="0" lvl="0" indent="0" algn="l" rtl="0">
              <a:spcBef>
                <a:spcPts val="360"/>
              </a:spcBef>
              <a:spcAft>
                <a:spcPts val="0"/>
              </a:spcAft>
              <a:buNone/>
            </a:pPr>
            <a:endParaRPr sz="2400"/>
          </a:p>
        </p:txBody>
      </p:sp>
      <p:sp>
        <p:nvSpPr>
          <p:cNvPr id="296" name="Google Shape;296;p49"/>
          <p:cNvSpPr txBox="1">
            <a:spLocks noGrp="1"/>
          </p:cNvSpPr>
          <p:nvPr>
            <p:ph type="title"/>
          </p:nvPr>
        </p:nvSpPr>
        <p:spPr>
          <a:xfrm>
            <a:off x="457200" y="14153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Summary of Prison Population in the U.S.</a:t>
            </a:r>
            <a:endParaRPr/>
          </a:p>
        </p:txBody>
      </p:sp>
      <p:pic>
        <p:nvPicPr>
          <p:cNvPr id="297" name="Google Shape;297;p49"/>
          <p:cNvPicPr preferRelativeResize="0"/>
          <p:nvPr/>
        </p:nvPicPr>
        <p:blipFill>
          <a:blip r:embed="rId4">
            <a:alphaModFix/>
          </a:blip>
          <a:stretch>
            <a:fillRect/>
          </a:stretch>
        </p:blipFill>
        <p:spPr>
          <a:xfrm>
            <a:off x="5636375" y="2304250"/>
            <a:ext cx="3256926" cy="18320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0"/>
          <p:cNvSpPr txBox="1">
            <a:spLocks noGrp="1"/>
          </p:cNvSpPr>
          <p:nvPr>
            <p:ph type="body" idx="1"/>
          </p:nvPr>
        </p:nvSpPr>
        <p:spPr>
          <a:xfrm>
            <a:off x="143250" y="2007050"/>
            <a:ext cx="6070200" cy="38343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Average annual total cost = $80 billion</a:t>
            </a:r>
            <a:endParaRPr sz="2400"/>
          </a:p>
          <a:p>
            <a:pPr marL="457200" lvl="0" indent="-381000" algn="l" rtl="0">
              <a:spcBef>
                <a:spcPts val="0"/>
              </a:spcBef>
              <a:spcAft>
                <a:spcPts val="0"/>
              </a:spcAft>
              <a:buSzPts val="2400"/>
              <a:buChar char="•"/>
            </a:pPr>
            <a:r>
              <a:rPr lang="en-US" sz="2400"/>
              <a:t>Sample state costs per year:</a:t>
            </a:r>
            <a:endParaRPr sz="2400"/>
          </a:p>
          <a:p>
            <a:pPr marL="914400" lvl="1" indent="-381000" algn="l" rtl="0">
              <a:spcBef>
                <a:spcPts val="0"/>
              </a:spcBef>
              <a:spcAft>
                <a:spcPts val="0"/>
              </a:spcAft>
              <a:buSzPts val="2400"/>
              <a:buChar char="»"/>
            </a:pPr>
            <a:r>
              <a:rPr lang="en-US" sz="2400"/>
              <a:t>Alabama - $14,780</a:t>
            </a:r>
            <a:endParaRPr sz="2400"/>
          </a:p>
          <a:p>
            <a:pPr marL="914400" lvl="1" indent="-381000" algn="l" rtl="0">
              <a:spcBef>
                <a:spcPts val="0"/>
              </a:spcBef>
              <a:spcAft>
                <a:spcPts val="0"/>
              </a:spcAft>
              <a:buSzPts val="2400"/>
              <a:buChar char="»"/>
            </a:pPr>
            <a:r>
              <a:rPr lang="en-US" sz="2400"/>
              <a:t>New York - $69,640</a:t>
            </a:r>
            <a:endParaRPr sz="2400"/>
          </a:p>
          <a:p>
            <a:pPr marL="914400" lvl="1" indent="-381000" algn="l" rtl="0">
              <a:spcBef>
                <a:spcPts val="0"/>
              </a:spcBef>
              <a:spcAft>
                <a:spcPts val="0"/>
              </a:spcAft>
              <a:buSzPts val="2400"/>
              <a:buChar char="»"/>
            </a:pPr>
            <a:r>
              <a:rPr lang="en-US" sz="2400"/>
              <a:t>Average state cost - $35,000</a:t>
            </a:r>
            <a:endParaRPr sz="2400"/>
          </a:p>
          <a:p>
            <a:pPr marL="457200" lvl="0" indent="-381000" algn="l" rtl="0">
              <a:spcBef>
                <a:spcPts val="0"/>
              </a:spcBef>
              <a:spcAft>
                <a:spcPts val="0"/>
              </a:spcAft>
              <a:buSzPts val="2400"/>
              <a:buChar char="•"/>
            </a:pPr>
            <a:r>
              <a:rPr lang="en-US" sz="2400"/>
              <a:t>New Report by Bureau of Justice Statistics = $181 billion per year </a:t>
            </a:r>
            <a:endParaRPr sz="2400"/>
          </a:p>
          <a:p>
            <a:pPr marL="914400" lvl="1" indent="-381000" algn="l" rtl="0">
              <a:spcBef>
                <a:spcPts val="0"/>
              </a:spcBef>
              <a:spcAft>
                <a:spcPts val="0"/>
              </a:spcAft>
              <a:buSzPts val="2400"/>
              <a:buChar char="»"/>
            </a:pPr>
            <a:r>
              <a:rPr lang="en-US" sz="2400"/>
              <a:t>Factoring in court costs, policing, and costs to families supporting those in jail</a:t>
            </a:r>
            <a:endParaRPr sz="2400"/>
          </a:p>
          <a:p>
            <a:pPr marL="457200" lvl="0" indent="-381000" algn="l" rtl="0">
              <a:spcBef>
                <a:spcPts val="0"/>
              </a:spcBef>
              <a:spcAft>
                <a:spcPts val="0"/>
              </a:spcAft>
              <a:buSzPts val="2400"/>
              <a:buChar char="•"/>
            </a:pPr>
            <a:r>
              <a:rPr lang="en-US" sz="2400"/>
              <a:t>Cost of incarceration rose over 300% from the 1980’s to 2015</a:t>
            </a:r>
            <a:endParaRPr sz="2400"/>
          </a:p>
          <a:p>
            <a:pPr marL="0" lvl="0" indent="0" algn="l" rtl="0">
              <a:spcBef>
                <a:spcPts val="360"/>
              </a:spcBef>
              <a:spcAft>
                <a:spcPts val="0"/>
              </a:spcAft>
              <a:buNone/>
            </a:pPr>
            <a:endParaRPr sz="2400"/>
          </a:p>
        </p:txBody>
      </p:sp>
      <p:sp>
        <p:nvSpPr>
          <p:cNvPr id="304" name="Google Shape;304;p50"/>
          <p:cNvSpPr txBox="1">
            <a:spLocks noGrp="1"/>
          </p:cNvSpPr>
          <p:nvPr>
            <p:ph type="title"/>
          </p:nvPr>
        </p:nvSpPr>
        <p:spPr>
          <a:xfrm>
            <a:off x="349775" y="13974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Economic Cost of Incarceration</a:t>
            </a:r>
            <a:endParaRPr/>
          </a:p>
        </p:txBody>
      </p:sp>
      <p:pic>
        <p:nvPicPr>
          <p:cNvPr id="305" name="Google Shape;305;p50"/>
          <p:cNvPicPr preferRelativeResize="0"/>
          <p:nvPr/>
        </p:nvPicPr>
        <p:blipFill>
          <a:blip r:embed="rId3">
            <a:alphaModFix/>
          </a:blip>
          <a:stretch>
            <a:fillRect/>
          </a:stretch>
        </p:blipFill>
        <p:spPr>
          <a:xfrm>
            <a:off x="6070150" y="2092549"/>
            <a:ext cx="2868852" cy="1614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1"/>
          <p:cNvSpPr txBox="1">
            <a:spLocks noGrp="1"/>
          </p:cNvSpPr>
          <p:nvPr>
            <p:ph type="body" idx="1"/>
          </p:nvPr>
        </p:nvSpPr>
        <p:spPr>
          <a:xfrm>
            <a:off x="537175" y="2024950"/>
            <a:ext cx="4190100" cy="38343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Majority of spending (68%) consists of personnel costs - salaries, overtime, and benefits</a:t>
            </a:r>
            <a:endParaRPr sz="2400"/>
          </a:p>
          <a:p>
            <a:pPr marL="457200" lvl="0" indent="-381000" algn="l" rtl="0">
              <a:spcBef>
                <a:spcPts val="0"/>
              </a:spcBef>
              <a:spcAft>
                <a:spcPts val="0"/>
              </a:spcAft>
              <a:buSzPts val="2400"/>
              <a:buChar char="•"/>
            </a:pPr>
            <a:r>
              <a:rPr lang="en-US" sz="2400"/>
              <a:t>About 10% of prison spending is on health care</a:t>
            </a:r>
            <a:endParaRPr sz="2400"/>
          </a:p>
          <a:p>
            <a:pPr marL="457200" lvl="0" indent="-381000" algn="l" rtl="0">
              <a:spcBef>
                <a:spcPts val="0"/>
              </a:spcBef>
              <a:spcAft>
                <a:spcPts val="0"/>
              </a:spcAft>
              <a:buSzPts val="2400"/>
              <a:buChar char="•"/>
            </a:pPr>
            <a:r>
              <a:rPr lang="en-US" sz="2400"/>
              <a:t>Approximately 17% of spending is for facility maintenance</a:t>
            </a:r>
            <a:endParaRPr sz="2400"/>
          </a:p>
          <a:p>
            <a:pPr marL="0" lvl="0" indent="0" algn="l" rtl="0">
              <a:spcBef>
                <a:spcPts val="360"/>
              </a:spcBef>
              <a:spcAft>
                <a:spcPts val="0"/>
              </a:spcAft>
              <a:buNone/>
            </a:pPr>
            <a:endParaRPr sz="2400"/>
          </a:p>
        </p:txBody>
      </p:sp>
      <p:sp>
        <p:nvSpPr>
          <p:cNvPr id="312" name="Google Shape;312;p51"/>
          <p:cNvSpPr txBox="1">
            <a:spLocks noGrp="1"/>
          </p:cNvSpPr>
          <p:nvPr>
            <p:ph type="title"/>
          </p:nvPr>
        </p:nvSpPr>
        <p:spPr>
          <a:xfrm>
            <a:off x="457200" y="14153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Economic Cost of Incarceration</a:t>
            </a:r>
            <a:endParaRPr/>
          </a:p>
        </p:txBody>
      </p:sp>
      <p:pic>
        <p:nvPicPr>
          <p:cNvPr id="313" name="Google Shape;313;p51"/>
          <p:cNvPicPr preferRelativeResize="0"/>
          <p:nvPr/>
        </p:nvPicPr>
        <p:blipFill>
          <a:blip r:embed="rId3">
            <a:alphaModFix/>
          </a:blip>
          <a:stretch>
            <a:fillRect/>
          </a:stretch>
        </p:blipFill>
        <p:spPr>
          <a:xfrm>
            <a:off x="5318075" y="2419423"/>
            <a:ext cx="3190050" cy="23867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body" idx="1"/>
          </p:nvPr>
        </p:nvSpPr>
        <p:spPr>
          <a:xfrm>
            <a:off x="331850" y="2065688"/>
            <a:ext cx="4932600" cy="30645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Since 1970, the prison population expanded 700%</a:t>
            </a:r>
            <a:endParaRPr sz="2400"/>
          </a:p>
          <a:p>
            <a:pPr marL="457200" lvl="0" indent="-381000" algn="l" rtl="0">
              <a:spcBef>
                <a:spcPts val="0"/>
              </a:spcBef>
              <a:spcAft>
                <a:spcPts val="0"/>
              </a:spcAft>
              <a:buSzPts val="2400"/>
              <a:buChar char="•"/>
            </a:pPr>
            <a:r>
              <a:rPr lang="en-US" sz="2400"/>
              <a:t>Ten states are operating above 100% capacity</a:t>
            </a:r>
            <a:endParaRPr sz="2400"/>
          </a:p>
          <a:p>
            <a:pPr marL="457200" lvl="0" indent="-381000" algn="l" rtl="0">
              <a:spcBef>
                <a:spcPts val="0"/>
              </a:spcBef>
              <a:spcAft>
                <a:spcPts val="0"/>
              </a:spcAft>
              <a:buSzPts val="2400"/>
              <a:buChar char="•"/>
            </a:pPr>
            <a:r>
              <a:rPr lang="en-US" sz="2400"/>
              <a:t>Majority of states are currently at 75% capacity</a:t>
            </a:r>
            <a:endParaRPr sz="2400"/>
          </a:p>
          <a:p>
            <a:pPr marL="457200" lvl="0" indent="-381000" algn="l" rtl="0">
              <a:spcBef>
                <a:spcPts val="0"/>
              </a:spcBef>
              <a:spcAft>
                <a:spcPts val="0"/>
              </a:spcAft>
              <a:buSzPts val="2400"/>
              <a:buChar char="•"/>
            </a:pPr>
            <a:r>
              <a:rPr lang="en-US" sz="2400"/>
              <a:t>Overcrowding = increased violence, lack of adequate health care (ex: COVID), reduced educational/vocational opportunities</a:t>
            </a:r>
            <a:endParaRPr sz="2400"/>
          </a:p>
        </p:txBody>
      </p:sp>
      <p:sp>
        <p:nvSpPr>
          <p:cNvPr id="320" name="Google Shape;320;p52"/>
          <p:cNvSpPr txBox="1">
            <a:spLocks noGrp="1"/>
          </p:cNvSpPr>
          <p:nvPr>
            <p:ph type="title"/>
          </p:nvPr>
        </p:nvSpPr>
        <p:spPr>
          <a:xfrm>
            <a:off x="457200" y="13795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Prison Overcrowding</a:t>
            </a:r>
            <a:endParaRPr/>
          </a:p>
        </p:txBody>
      </p:sp>
      <p:pic>
        <p:nvPicPr>
          <p:cNvPr id="321" name="Google Shape;321;p52"/>
          <p:cNvPicPr preferRelativeResize="0"/>
          <p:nvPr/>
        </p:nvPicPr>
        <p:blipFill>
          <a:blip r:embed="rId3">
            <a:alphaModFix/>
          </a:blip>
          <a:stretch>
            <a:fillRect/>
          </a:stretch>
        </p:blipFill>
        <p:spPr>
          <a:xfrm>
            <a:off x="5429450" y="3032850"/>
            <a:ext cx="3586725" cy="209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65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a:t>Agenda</a:t>
            </a:r>
            <a:endParaRPr sz="5000" b="1">
              <a:solidFill>
                <a:srgbClr val="005CB8"/>
              </a:solidFill>
              <a:latin typeface="Calibri"/>
              <a:ea typeface="Calibri"/>
              <a:cs typeface="Calibri"/>
              <a:sym typeface="Calibri"/>
            </a:endParaRPr>
          </a:p>
        </p:txBody>
      </p:sp>
      <p:sp>
        <p:nvSpPr>
          <p:cNvPr id="81" name="Google Shape;81;p17"/>
          <p:cNvSpPr txBox="1">
            <a:spLocks noGrp="1"/>
          </p:cNvSpPr>
          <p:nvPr>
            <p:ph type="body" idx="4294967295"/>
          </p:nvPr>
        </p:nvSpPr>
        <p:spPr>
          <a:xfrm>
            <a:off x="457200" y="1618866"/>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p>
          <a:p>
            <a:pPr marL="342900" lvl="0" indent="-355600" algn="l" rtl="0">
              <a:spcBef>
                <a:spcPts val="0"/>
              </a:spcBef>
              <a:spcAft>
                <a:spcPts val="0"/>
              </a:spcAft>
              <a:buSzPts val="2700"/>
              <a:buChar char="•"/>
            </a:pPr>
            <a:r>
              <a:rPr lang="en-US" sz="2700" b="1" dirty="0"/>
              <a:t>Discuss</a:t>
            </a:r>
            <a:r>
              <a:rPr lang="en-US" sz="2700" dirty="0"/>
              <a:t> how economic decisions have shaped our national incarceration/corrections policy</a:t>
            </a:r>
            <a:endParaRPr sz="2700" dirty="0"/>
          </a:p>
          <a:p>
            <a:pPr marL="342900" lvl="0" indent="-355600" algn="l" rtl="0">
              <a:spcBef>
                <a:spcPts val="0"/>
              </a:spcBef>
              <a:spcAft>
                <a:spcPts val="0"/>
              </a:spcAft>
              <a:buSzPts val="2700"/>
              <a:buChar char="•"/>
            </a:pPr>
            <a:r>
              <a:rPr lang="en-US" sz="2700" b="1" dirty="0"/>
              <a:t>Examine</a:t>
            </a:r>
            <a:r>
              <a:rPr lang="en-US" sz="2700" dirty="0"/>
              <a:t> U.S. incarceration statistics and compare to other nations.</a:t>
            </a:r>
            <a:endParaRPr sz="2700" dirty="0"/>
          </a:p>
          <a:p>
            <a:pPr marL="342900" lvl="0" indent="-355600" algn="l" rtl="0">
              <a:spcBef>
                <a:spcPts val="0"/>
              </a:spcBef>
              <a:spcAft>
                <a:spcPts val="0"/>
              </a:spcAft>
              <a:buSzPts val="2700"/>
              <a:buChar char="•"/>
            </a:pPr>
            <a:r>
              <a:rPr lang="en-US" sz="2700" b="1" dirty="0"/>
              <a:t>Explore</a:t>
            </a:r>
            <a:r>
              <a:rPr lang="en-US" sz="2700" dirty="0"/>
              <a:t> alternative incarceration models that rely more on human capital development and rehabilitation.</a:t>
            </a:r>
            <a:endParaRPr sz="2700" dirty="0"/>
          </a:p>
          <a:p>
            <a:pPr marL="342900" lvl="0" indent="-355600" algn="l" rtl="0">
              <a:spcBef>
                <a:spcPts val="0"/>
              </a:spcBef>
              <a:spcAft>
                <a:spcPts val="0"/>
              </a:spcAft>
              <a:buSzPts val="2700"/>
              <a:buChar char="•"/>
            </a:pPr>
            <a:r>
              <a:rPr lang="en-US" sz="2700" b="1" dirty="0"/>
              <a:t>Introduce</a:t>
            </a:r>
            <a:r>
              <a:rPr lang="en-US" sz="2700" dirty="0"/>
              <a:t> dynamic learning activities, lesson plans, and digital resources to reinforce content.</a:t>
            </a:r>
            <a:endParaRPr sz="2700" dirty="0"/>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3"/>
          <p:cNvPicPr preferRelativeResize="0"/>
          <p:nvPr/>
        </p:nvPicPr>
        <p:blipFill>
          <a:blip r:embed="rId3">
            <a:alphaModFix/>
          </a:blip>
          <a:stretch>
            <a:fillRect/>
          </a:stretch>
        </p:blipFill>
        <p:spPr>
          <a:xfrm>
            <a:off x="206125" y="1003648"/>
            <a:ext cx="5416349" cy="3046675"/>
          </a:xfrm>
          <a:prstGeom prst="rect">
            <a:avLst/>
          </a:prstGeom>
          <a:noFill/>
          <a:ln>
            <a:noFill/>
          </a:ln>
        </p:spPr>
      </p:pic>
      <p:pic>
        <p:nvPicPr>
          <p:cNvPr id="328" name="Google Shape;328;p53"/>
          <p:cNvPicPr preferRelativeResize="0"/>
          <p:nvPr/>
        </p:nvPicPr>
        <p:blipFill>
          <a:blip r:embed="rId4">
            <a:alphaModFix/>
          </a:blip>
          <a:stretch>
            <a:fillRect/>
          </a:stretch>
        </p:blipFill>
        <p:spPr>
          <a:xfrm>
            <a:off x="3984300" y="2877676"/>
            <a:ext cx="4543101" cy="34073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4"/>
          <p:cNvSpPr txBox="1">
            <a:spLocks noGrp="1"/>
          </p:cNvSpPr>
          <p:nvPr>
            <p:ph type="body" idx="1"/>
          </p:nvPr>
        </p:nvSpPr>
        <p:spPr>
          <a:xfrm>
            <a:off x="527325" y="2039100"/>
            <a:ext cx="39867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a:t>Average daily wage of incarcerated people:  86 cents</a:t>
            </a:r>
            <a:endParaRPr sz="2200"/>
          </a:p>
          <a:p>
            <a:pPr marL="457200" lvl="0" indent="-368300" algn="l" rtl="0">
              <a:spcBef>
                <a:spcPts val="0"/>
              </a:spcBef>
              <a:spcAft>
                <a:spcPts val="0"/>
              </a:spcAft>
              <a:buSzPts val="2200"/>
              <a:buChar char="•"/>
            </a:pPr>
            <a:r>
              <a:rPr lang="en-US" sz="2200"/>
              <a:t>Unemployment rate of formerly incarcerated people: 27%</a:t>
            </a:r>
            <a:endParaRPr sz="2200"/>
          </a:p>
          <a:p>
            <a:pPr marL="457200" lvl="0" indent="-368300" algn="l" rtl="0">
              <a:spcBef>
                <a:spcPts val="0"/>
              </a:spcBef>
              <a:spcAft>
                <a:spcPts val="0"/>
              </a:spcAft>
              <a:buSzPts val="2200"/>
              <a:buChar char="•"/>
            </a:pPr>
            <a:r>
              <a:rPr lang="en-US" sz="2200"/>
              <a:t>Average lost wages over lifetime due to being incarcerated:  $500,000</a:t>
            </a:r>
            <a:endParaRPr sz="2200"/>
          </a:p>
        </p:txBody>
      </p:sp>
      <p:sp>
        <p:nvSpPr>
          <p:cNvPr id="335" name="Google Shape;335;p54"/>
          <p:cNvSpPr txBox="1">
            <a:spLocks noGrp="1"/>
          </p:cNvSpPr>
          <p:nvPr>
            <p:ph type="title"/>
          </p:nvPr>
        </p:nvSpPr>
        <p:spPr>
          <a:xfrm>
            <a:off x="385575" y="13079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Employment and Prison</a:t>
            </a:r>
            <a:endParaRPr/>
          </a:p>
        </p:txBody>
      </p:sp>
      <p:pic>
        <p:nvPicPr>
          <p:cNvPr id="336" name="Google Shape;336;p54"/>
          <p:cNvPicPr preferRelativeResize="0"/>
          <p:nvPr/>
        </p:nvPicPr>
        <p:blipFill>
          <a:blip r:embed="rId3">
            <a:alphaModFix/>
          </a:blip>
          <a:stretch>
            <a:fillRect/>
          </a:stretch>
        </p:blipFill>
        <p:spPr>
          <a:xfrm>
            <a:off x="4736225" y="2195275"/>
            <a:ext cx="3986775" cy="29900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5"/>
          <p:cNvSpPr txBox="1">
            <a:spLocks noGrp="1"/>
          </p:cNvSpPr>
          <p:nvPr>
            <p:ph type="body" idx="1"/>
          </p:nvPr>
        </p:nvSpPr>
        <p:spPr>
          <a:xfrm>
            <a:off x="457200" y="2024950"/>
            <a:ext cx="4924200" cy="38343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National recidivism rate:</a:t>
            </a:r>
            <a:endParaRPr sz="2400"/>
          </a:p>
          <a:p>
            <a:pPr marL="914400" lvl="1" indent="-381000" algn="l" rtl="0">
              <a:spcBef>
                <a:spcPts val="0"/>
              </a:spcBef>
              <a:spcAft>
                <a:spcPts val="0"/>
              </a:spcAft>
              <a:buSzPts val="2400"/>
              <a:buChar char="»"/>
            </a:pPr>
            <a:r>
              <a:rPr lang="en-US" sz="2400"/>
              <a:t>44% after one year of release</a:t>
            </a:r>
            <a:endParaRPr sz="2400"/>
          </a:p>
          <a:p>
            <a:pPr marL="914400" lvl="1" indent="-381000" algn="l" rtl="0">
              <a:spcBef>
                <a:spcPts val="0"/>
              </a:spcBef>
              <a:spcAft>
                <a:spcPts val="0"/>
              </a:spcAft>
              <a:buSzPts val="2400"/>
              <a:buChar char="»"/>
            </a:pPr>
            <a:r>
              <a:rPr lang="en-US" sz="2400"/>
              <a:t>68% after three years of release</a:t>
            </a:r>
            <a:endParaRPr sz="2400"/>
          </a:p>
          <a:p>
            <a:pPr marL="914400" lvl="1" indent="-381000" algn="l" rtl="0">
              <a:spcBef>
                <a:spcPts val="0"/>
              </a:spcBef>
              <a:spcAft>
                <a:spcPts val="0"/>
              </a:spcAft>
              <a:buSzPts val="2400"/>
              <a:buChar char="»"/>
            </a:pPr>
            <a:r>
              <a:rPr lang="en-US" sz="2400"/>
              <a:t>77% after five years of release</a:t>
            </a:r>
            <a:endParaRPr sz="2400"/>
          </a:p>
          <a:p>
            <a:pPr marL="0" lvl="0" indent="0" algn="l" rtl="0">
              <a:spcBef>
                <a:spcPts val="360"/>
              </a:spcBef>
              <a:spcAft>
                <a:spcPts val="0"/>
              </a:spcAft>
              <a:buNone/>
            </a:pPr>
            <a:endParaRPr sz="2400"/>
          </a:p>
          <a:p>
            <a:pPr marL="457200" lvl="0" indent="-381000" algn="l" rtl="0">
              <a:spcBef>
                <a:spcPts val="360"/>
              </a:spcBef>
              <a:spcAft>
                <a:spcPts val="0"/>
              </a:spcAft>
              <a:buSzPts val="2400"/>
              <a:buChar char="•"/>
            </a:pPr>
            <a:r>
              <a:rPr lang="en-US" sz="2400"/>
              <a:t>State recidivism statistics: </a:t>
            </a:r>
            <a:r>
              <a:rPr lang="en-US" sz="2400" u="sng">
                <a:solidFill>
                  <a:schemeClr val="hlink"/>
                </a:solidFill>
                <a:hlinkClick r:id="rId3"/>
              </a:rPr>
              <a:t>https://worldpopulationreview.com/state-rankings/recidivism-rates-by-state</a:t>
            </a:r>
            <a:endParaRPr sz="2400"/>
          </a:p>
          <a:p>
            <a:pPr marL="457200" lvl="0" indent="0" algn="l" rtl="0">
              <a:spcBef>
                <a:spcPts val="360"/>
              </a:spcBef>
              <a:spcAft>
                <a:spcPts val="0"/>
              </a:spcAft>
              <a:buNone/>
            </a:pPr>
            <a:endParaRPr sz="2400"/>
          </a:p>
        </p:txBody>
      </p:sp>
      <p:sp>
        <p:nvSpPr>
          <p:cNvPr id="343" name="Google Shape;343;p55"/>
          <p:cNvSpPr txBox="1">
            <a:spLocks noGrp="1"/>
          </p:cNvSpPr>
          <p:nvPr>
            <p:ph type="title"/>
          </p:nvPr>
        </p:nvSpPr>
        <p:spPr>
          <a:xfrm>
            <a:off x="457200" y="14153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Recidivism Rates</a:t>
            </a:r>
            <a:endParaRPr/>
          </a:p>
        </p:txBody>
      </p:sp>
      <p:pic>
        <p:nvPicPr>
          <p:cNvPr id="344" name="Google Shape;344;p55"/>
          <p:cNvPicPr preferRelativeResize="0"/>
          <p:nvPr/>
        </p:nvPicPr>
        <p:blipFill>
          <a:blip r:embed="rId4">
            <a:alphaModFix/>
          </a:blip>
          <a:stretch>
            <a:fillRect/>
          </a:stretch>
        </p:blipFill>
        <p:spPr>
          <a:xfrm>
            <a:off x="5273950" y="1687149"/>
            <a:ext cx="3734325" cy="1446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5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51" name="Google Shape;351;p5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7"/>
          <p:cNvPicPr preferRelativeResize="0"/>
          <p:nvPr/>
        </p:nvPicPr>
        <p:blipFill>
          <a:blip r:embed="rId3">
            <a:alphaModFix/>
          </a:blip>
          <a:stretch>
            <a:fillRect/>
          </a:stretch>
        </p:blipFill>
        <p:spPr>
          <a:xfrm>
            <a:off x="2424600" y="743300"/>
            <a:ext cx="4294808" cy="5523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a:spLocks noGrp="1"/>
          </p:cNvSpPr>
          <p:nvPr>
            <p:ph type="body" idx="1"/>
          </p:nvPr>
        </p:nvSpPr>
        <p:spPr>
          <a:xfrm>
            <a:off x="457200" y="2024950"/>
            <a:ext cx="7869000" cy="3834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t>Why are recidivism rates higher in the U.S.?</a:t>
            </a:r>
            <a:endParaRPr sz="2400"/>
          </a:p>
          <a:p>
            <a:pPr marL="457200" lvl="0" indent="-381000" algn="l" rtl="0">
              <a:spcBef>
                <a:spcPts val="360"/>
              </a:spcBef>
              <a:spcAft>
                <a:spcPts val="0"/>
              </a:spcAft>
              <a:buSzPts val="2400"/>
              <a:buChar char="•"/>
            </a:pPr>
            <a:r>
              <a:rPr lang="en-US" sz="2400"/>
              <a:t>Repeat drug offenders</a:t>
            </a:r>
            <a:endParaRPr sz="2400"/>
          </a:p>
          <a:p>
            <a:pPr marL="457200" lvl="0" indent="-381000" algn="l" rtl="0">
              <a:spcBef>
                <a:spcPts val="0"/>
              </a:spcBef>
              <a:spcAft>
                <a:spcPts val="0"/>
              </a:spcAft>
              <a:buSzPts val="2400"/>
              <a:buChar char="•"/>
            </a:pPr>
            <a:r>
              <a:rPr lang="en-US" sz="2400"/>
              <a:t>Focus on retribution/incapacitation; not enough resources utilized for rehabilitation programs</a:t>
            </a:r>
            <a:endParaRPr sz="2400"/>
          </a:p>
          <a:p>
            <a:pPr marL="457200" lvl="0" indent="-381000" algn="l" rtl="0">
              <a:spcBef>
                <a:spcPts val="0"/>
              </a:spcBef>
              <a:spcAft>
                <a:spcPts val="0"/>
              </a:spcAft>
              <a:buSzPts val="2400"/>
              <a:buChar char="•"/>
            </a:pPr>
            <a:r>
              <a:rPr lang="en-US" sz="2400"/>
              <a:t>Minimal funding on reentry programs</a:t>
            </a:r>
            <a:endParaRPr sz="2400"/>
          </a:p>
          <a:p>
            <a:pPr marL="914400" lvl="1" indent="-381000" algn="l" rtl="0">
              <a:spcBef>
                <a:spcPts val="0"/>
              </a:spcBef>
              <a:spcAft>
                <a:spcPts val="0"/>
              </a:spcAft>
              <a:buSzPts val="2400"/>
              <a:buChar char="»"/>
            </a:pPr>
            <a:r>
              <a:rPr lang="en-US" sz="2400"/>
              <a:t>https://www.pbs.org/newshour/economy/the-u-s-spends-billions-to-lock-people-up-but-very-little-to-help-them-once-theyre-released</a:t>
            </a:r>
            <a:endParaRPr sz="2400"/>
          </a:p>
          <a:p>
            <a:pPr marL="457200" lvl="0" indent="0" algn="l" rtl="0">
              <a:spcBef>
                <a:spcPts val="360"/>
              </a:spcBef>
              <a:spcAft>
                <a:spcPts val="0"/>
              </a:spcAft>
              <a:buNone/>
            </a:pPr>
            <a:endParaRPr sz="2400"/>
          </a:p>
        </p:txBody>
      </p:sp>
      <p:sp>
        <p:nvSpPr>
          <p:cNvPr id="364" name="Google Shape;364;p58"/>
          <p:cNvSpPr txBox="1">
            <a:spLocks noGrp="1"/>
          </p:cNvSpPr>
          <p:nvPr>
            <p:ph type="title"/>
          </p:nvPr>
        </p:nvSpPr>
        <p:spPr>
          <a:xfrm>
            <a:off x="457200" y="14153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Recidivism Rates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9"/>
          <p:cNvSpPr txBox="1">
            <a:spLocks noGrp="1"/>
          </p:cNvSpPr>
          <p:nvPr>
            <p:ph type="body" idx="1"/>
          </p:nvPr>
        </p:nvSpPr>
        <p:spPr>
          <a:xfrm>
            <a:off x="563125" y="1828000"/>
            <a:ext cx="6831900" cy="3490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t>Recidivism two years after release:</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a:t>Norway: </a:t>
            </a:r>
            <a:r>
              <a:rPr lang="en-US" sz="2000"/>
              <a:t> </a:t>
            </a:r>
            <a:r>
              <a:rPr lang="en-US" sz="2400"/>
              <a:t>20%</a:t>
            </a:r>
            <a:endParaRPr sz="2400"/>
          </a:p>
          <a:p>
            <a:pPr marL="0" lvl="0" indent="0" algn="l" rtl="0">
              <a:spcBef>
                <a:spcPts val="360"/>
              </a:spcBef>
              <a:spcAft>
                <a:spcPts val="0"/>
              </a:spcAft>
              <a:buNone/>
            </a:pPr>
            <a:r>
              <a:rPr lang="en-US" sz="2400"/>
              <a:t>Canada:  35%</a:t>
            </a:r>
            <a:endParaRPr sz="2400"/>
          </a:p>
          <a:p>
            <a:pPr marL="0" lvl="0" indent="0" algn="l" rtl="0">
              <a:spcBef>
                <a:spcPts val="360"/>
              </a:spcBef>
              <a:spcAft>
                <a:spcPts val="0"/>
              </a:spcAft>
              <a:buNone/>
            </a:pPr>
            <a:r>
              <a:rPr lang="en-US" sz="2400"/>
              <a:t>China:  8%</a:t>
            </a:r>
            <a:endParaRPr sz="2400"/>
          </a:p>
          <a:p>
            <a:pPr marL="0" lvl="0" indent="0" algn="l" rtl="0">
              <a:spcBef>
                <a:spcPts val="360"/>
              </a:spcBef>
              <a:spcAft>
                <a:spcPts val="0"/>
              </a:spcAft>
              <a:buNone/>
            </a:pPr>
            <a:r>
              <a:rPr lang="en-US" sz="2400"/>
              <a:t>Germany  40% </a:t>
            </a:r>
            <a:endParaRPr sz="2400"/>
          </a:p>
          <a:p>
            <a:pPr marL="0" lvl="0" indent="0" algn="l" rtl="0">
              <a:spcBef>
                <a:spcPts val="360"/>
              </a:spcBef>
              <a:spcAft>
                <a:spcPts val="0"/>
              </a:spcAft>
              <a:buNone/>
            </a:pPr>
            <a:r>
              <a:rPr lang="en-US" sz="2400"/>
              <a:t>Ireland: 55%</a:t>
            </a:r>
            <a:endParaRPr sz="2400"/>
          </a:p>
          <a:p>
            <a:pPr marL="0" lvl="0" indent="0" algn="l" rtl="0">
              <a:spcBef>
                <a:spcPts val="360"/>
              </a:spcBef>
              <a:spcAft>
                <a:spcPts val="0"/>
              </a:spcAft>
              <a:buNone/>
            </a:pPr>
            <a:r>
              <a:rPr lang="en-US" sz="2400"/>
              <a:t>Denmark:  29%</a:t>
            </a:r>
            <a:endParaRPr sz="2400"/>
          </a:p>
          <a:p>
            <a:pPr marL="0" lvl="0" indent="0" algn="l" rtl="0">
              <a:spcBef>
                <a:spcPts val="360"/>
              </a:spcBef>
              <a:spcAft>
                <a:spcPts val="0"/>
              </a:spcAft>
              <a:buNone/>
            </a:pPr>
            <a:endParaRPr sz="2200"/>
          </a:p>
        </p:txBody>
      </p:sp>
      <p:sp>
        <p:nvSpPr>
          <p:cNvPr id="371" name="Google Shape;371;p59"/>
          <p:cNvSpPr txBox="1">
            <a:spLocks noGrp="1"/>
          </p:cNvSpPr>
          <p:nvPr>
            <p:ph type="title"/>
          </p:nvPr>
        </p:nvSpPr>
        <p:spPr>
          <a:xfrm>
            <a:off x="457200" y="12184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International Recidivism Rates:  A Comparative Study</a:t>
            </a:r>
            <a:endParaRPr/>
          </a:p>
        </p:txBody>
      </p:sp>
      <p:pic>
        <p:nvPicPr>
          <p:cNvPr id="372" name="Google Shape;372;p59"/>
          <p:cNvPicPr preferRelativeResize="0"/>
          <p:nvPr/>
        </p:nvPicPr>
        <p:blipFill>
          <a:blip r:embed="rId3">
            <a:alphaModFix/>
          </a:blip>
          <a:stretch>
            <a:fillRect/>
          </a:stretch>
        </p:blipFill>
        <p:spPr>
          <a:xfrm>
            <a:off x="3842800" y="2746375"/>
            <a:ext cx="4595125" cy="2356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0"/>
          <p:cNvSpPr txBox="1">
            <a:spLocks noGrp="1"/>
          </p:cNvSpPr>
          <p:nvPr>
            <p:ph type="body" idx="1"/>
          </p:nvPr>
        </p:nvSpPr>
        <p:spPr>
          <a:xfrm>
            <a:off x="457200" y="2110725"/>
            <a:ext cx="44490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a:t>Major paradigm shift towards rehabilitative philosophy</a:t>
            </a:r>
            <a:endParaRPr sz="2200"/>
          </a:p>
          <a:p>
            <a:pPr marL="457200" lvl="0" indent="-368300" algn="l" rtl="0">
              <a:spcBef>
                <a:spcPts val="0"/>
              </a:spcBef>
              <a:spcAft>
                <a:spcPts val="0"/>
              </a:spcAft>
              <a:buSzPts val="2200"/>
              <a:buChar char="•"/>
            </a:pPr>
            <a:r>
              <a:rPr lang="en-US" sz="2200"/>
              <a:t>Educational attainment </a:t>
            </a:r>
            <a:endParaRPr sz="2200"/>
          </a:p>
          <a:p>
            <a:pPr marL="457200" lvl="0" indent="-368300" algn="l" rtl="0">
              <a:spcBef>
                <a:spcPts val="0"/>
              </a:spcBef>
              <a:spcAft>
                <a:spcPts val="0"/>
              </a:spcAft>
              <a:buSzPts val="2200"/>
              <a:buChar char="•"/>
            </a:pPr>
            <a:r>
              <a:rPr lang="en-US" sz="2200"/>
              <a:t>Vocational training</a:t>
            </a:r>
            <a:endParaRPr sz="2200"/>
          </a:p>
          <a:p>
            <a:pPr marL="457200" lvl="0" indent="-368300" algn="l" rtl="0">
              <a:spcBef>
                <a:spcPts val="0"/>
              </a:spcBef>
              <a:spcAft>
                <a:spcPts val="0"/>
              </a:spcAft>
              <a:buSzPts val="2200"/>
              <a:buChar char="•"/>
            </a:pPr>
            <a:r>
              <a:rPr lang="en-US" sz="2200"/>
              <a:t>Therapeutic programs while in prison</a:t>
            </a:r>
            <a:endParaRPr sz="2200"/>
          </a:p>
          <a:p>
            <a:pPr marL="0" lvl="0" indent="0" algn="l" rtl="0">
              <a:spcBef>
                <a:spcPts val="360"/>
              </a:spcBef>
              <a:spcAft>
                <a:spcPts val="0"/>
              </a:spcAft>
              <a:buNone/>
            </a:pPr>
            <a:endParaRPr sz="2200"/>
          </a:p>
          <a:p>
            <a:pPr marL="0" lvl="0" indent="0" algn="l" rtl="0">
              <a:spcBef>
                <a:spcPts val="360"/>
              </a:spcBef>
              <a:spcAft>
                <a:spcPts val="0"/>
              </a:spcAft>
              <a:buNone/>
            </a:pPr>
            <a:r>
              <a:rPr lang="en-US" sz="2200"/>
              <a:t>Long run approach - upfront costs could be high but overall costs could decrease</a:t>
            </a: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p:txBody>
      </p:sp>
      <p:sp>
        <p:nvSpPr>
          <p:cNvPr id="379" name="Google Shape;379;p60"/>
          <p:cNvSpPr txBox="1">
            <a:spLocks noGrp="1"/>
          </p:cNvSpPr>
          <p:nvPr>
            <p:ph type="title"/>
          </p:nvPr>
        </p:nvSpPr>
        <p:spPr>
          <a:xfrm>
            <a:off x="457200" y="13079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Reducing the Costs of Incarceration</a:t>
            </a:r>
            <a:endParaRPr/>
          </a:p>
        </p:txBody>
      </p:sp>
      <p:pic>
        <p:nvPicPr>
          <p:cNvPr id="380" name="Google Shape;380;p60"/>
          <p:cNvPicPr preferRelativeResize="0"/>
          <p:nvPr/>
        </p:nvPicPr>
        <p:blipFill>
          <a:blip r:embed="rId3">
            <a:alphaModFix/>
          </a:blip>
          <a:stretch>
            <a:fillRect/>
          </a:stretch>
        </p:blipFill>
        <p:spPr>
          <a:xfrm>
            <a:off x="5057900" y="2195275"/>
            <a:ext cx="3933699" cy="2621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body" idx="1"/>
          </p:nvPr>
        </p:nvSpPr>
        <p:spPr>
          <a:xfrm>
            <a:off x="457200" y="2110725"/>
            <a:ext cx="7086600" cy="3657600"/>
          </a:xfrm>
          <a:prstGeom prst="rect">
            <a:avLst/>
          </a:prstGeom>
        </p:spPr>
        <p:txBody>
          <a:bodyPr spcFirstLastPara="1" wrap="square" lIns="91425" tIns="45700" rIns="91425" bIns="45700" anchor="t" anchorCtr="0">
            <a:noAutofit/>
          </a:bodyPr>
          <a:lstStyle/>
          <a:p>
            <a:pPr marL="457200" lvl="0" indent="-368300" algn="l" rtl="0">
              <a:spcBef>
                <a:spcPts val="360"/>
              </a:spcBef>
              <a:spcAft>
                <a:spcPts val="0"/>
              </a:spcAft>
              <a:buSzPts val="2200"/>
              <a:buChar char="•"/>
            </a:pPr>
            <a:r>
              <a:rPr lang="en-US" sz="2200" u="sng">
                <a:solidFill>
                  <a:schemeClr val="hlink"/>
                </a:solidFill>
                <a:hlinkClick r:id="rId3"/>
              </a:rPr>
              <a:t>https://www.apa.org/monitor/julaug03/rehab</a:t>
            </a:r>
            <a:endParaRPr sz="2200"/>
          </a:p>
          <a:p>
            <a:pPr marL="0" lvl="0" indent="0" algn="l" rtl="0">
              <a:spcBef>
                <a:spcPts val="360"/>
              </a:spcBef>
              <a:spcAft>
                <a:spcPts val="0"/>
              </a:spcAft>
              <a:buNone/>
            </a:pPr>
            <a:endParaRPr sz="2200"/>
          </a:p>
          <a:p>
            <a:pPr marL="457200" lvl="0" indent="-368300" algn="l" rtl="0">
              <a:spcBef>
                <a:spcPts val="360"/>
              </a:spcBef>
              <a:spcAft>
                <a:spcPts val="0"/>
              </a:spcAft>
              <a:buSzPts val="2200"/>
              <a:buChar char="•"/>
            </a:pPr>
            <a:r>
              <a:rPr lang="en-US" sz="2200" u="sng">
                <a:solidFill>
                  <a:schemeClr val="hlink"/>
                </a:solidFill>
                <a:hlinkClick r:id="rId4"/>
              </a:rPr>
              <a:t>https://www.nber.org/reporter/2020number1/benefits-rehabilitative-incarceration</a:t>
            </a: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a:p>
            <a:pPr marL="0" lvl="0" indent="0" algn="l" rtl="0">
              <a:spcBef>
                <a:spcPts val="360"/>
              </a:spcBef>
              <a:spcAft>
                <a:spcPts val="0"/>
              </a:spcAft>
              <a:buNone/>
            </a:pPr>
            <a:endParaRPr sz="2200"/>
          </a:p>
        </p:txBody>
      </p:sp>
      <p:sp>
        <p:nvSpPr>
          <p:cNvPr id="387" name="Google Shape;387;p61"/>
          <p:cNvSpPr txBox="1">
            <a:spLocks noGrp="1"/>
          </p:cNvSpPr>
          <p:nvPr>
            <p:ph type="title"/>
          </p:nvPr>
        </p:nvSpPr>
        <p:spPr>
          <a:xfrm>
            <a:off x="457200" y="13079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Would Rehabilitative Programs Cost Too Much?</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62"/>
          <p:cNvPicPr preferRelativeResize="0"/>
          <p:nvPr/>
        </p:nvPicPr>
        <p:blipFill>
          <a:blip r:embed="rId3">
            <a:alphaModFix/>
          </a:blip>
          <a:stretch>
            <a:fillRect/>
          </a:stretch>
        </p:blipFill>
        <p:spPr>
          <a:xfrm>
            <a:off x="152400" y="1459575"/>
            <a:ext cx="8839204" cy="44196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457200" y="9065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a:t>Objectives</a:t>
            </a:r>
            <a:endParaRPr sz="5000" b="1"/>
          </a:p>
        </p:txBody>
      </p:sp>
      <p:sp>
        <p:nvSpPr>
          <p:cNvPr id="88" name="Google Shape;88;p18"/>
          <p:cNvSpPr txBox="1">
            <a:spLocks noGrp="1"/>
          </p:cNvSpPr>
          <p:nvPr>
            <p:ph type="body" idx="4294967295"/>
          </p:nvPr>
        </p:nvSpPr>
        <p:spPr>
          <a:xfrm>
            <a:off x="457200" y="1859041"/>
            <a:ext cx="8229600" cy="41757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analyze</a:t>
            </a:r>
            <a:r>
              <a:rPr lang="en-US" sz="2600" dirty="0"/>
              <a:t> the current state of incarceration in the  U.S. using statistics and quantitative data.</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explore</a:t>
            </a:r>
            <a:r>
              <a:rPr lang="en-US" sz="2600" dirty="0"/>
              <a:t> how economic concepts shape our corrections system.</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discuss</a:t>
            </a:r>
            <a:r>
              <a:rPr lang="en-US" sz="2600" dirty="0"/>
              <a:t> how economic and racial inequality contribute to corrections dysfunction.</a:t>
            </a:r>
            <a:endParaRPr sz="2600" dirty="0"/>
          </a:p>
          <a:p>
            <a:pPr marL="342900" lvl="0" indent="-330200" algn="l" rtl="0">
              <a:spcBef>
                <a:spcPts val="0"/>
              </a:spcBef>
              <a:spcAft>
                <a:spcPts val="0"/>
              </a:spcAft>
              <a:buSzPts val="2600"/>
              <a:buChar char="•"/>
            </a:pPr>
            <a:r>
              <a:rPr lang="en-US" sz="2600" dirty="0"/>
              <a:t>To </a:t>
            </a:r>
            <a:r>
              <a:rPr lang="en-US" sz="2600" dirty="0">
                <a:solidFill>
                  <a:schemeClr val="accent3">
                    <a:lumMod val="75000"/>
                  </a:schemeClr>
                </a:solidFill>
              </a:rPr>
              <a:t>investigate</a:t>
            </a:r>
            <a:r>
              <a:rPr lang="en-US" sz="2600" dirty="0"/>
              <a:t> alternative systems that encourage human capital development.</a:t>
            </a:r>
            <a:endParaRPr sz="2600" dirty="0"/>
          </a:p>
          <a:p>
            <a:pPr marL="342900" lvl="0" indent="-349250" algn="l" rtl="0">
              <a:spcBef>
                <a:spcPts val="0"/>
              </a:spcBef>
              <a:spcAft>
                <a:spcPts val="0"/>
              </a:spcAft>
              <a:buSzPts val="2600"/>
              <a:buChar char="•"/>
            </a:pPr>
            <a:r>
              <a:rPr lang="en-US" sz="2600" dirty="0"/>
              <a:t>To </a:t>
            </a:r>
            <a:r>
              <a:rPr lang="en-US" sz="2600" dirty="0">
                <a:solidFill>
                  <a:schemeClr val="accent3">
                    <a:lumMod val="75000"/>
                  </a:schemeClr>
                </a:solidFill>
              </a:rPr>
              <a:t>introduce</a:t>
            </a:r>
            <a:r>
              <a:rPr lang="en-US" sz="2600" dirty="0"/>
              <a:t> dynamic learning activities and project ideas to engage students.</a:t>
            </a:r>
            <a:endParaRPr sz="26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 calcmode="lin" valueType="num">
                                      <p:cBhvr additive="base">
                                        <p:cTn id="7" dur="500"/>
                                        <p:tgtEl>
                                          <p:spTgt spid="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 calcmode="lin" valueType="num">
                                      <p:cBhvr additive="base">
                                        <p:cTn id="12" dur="500"/>
                                        <p:tgtEl>
                                          <p:spTgt spid="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 calcmode="lin" valueType="num">
                                      <p:cBhvr additive="base">
                                        <p:cTn id="17" dur="500"/>
                                        <p:tgtEl>
                                          <p:spTgt spid="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 calcmode="lin" valueType="num">
                                      <p:cBhvr additive="base">
                                        <p:cTn id="22" dur="500"/>
                                        <p:tgtEl>
                                          <p:spTgt spid="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 calcmode="lin" valueType="num">
                                      <p:cBhvr additive="base">
                                        <p:cTn id="27" dur="500"/>
                                        <p:tgtEl>
                                          <p:spTgt spid="8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8">
                                            <p:txEl>
                                              <p:pRg st="5" end="5"/>
                                            </p:txEl>
                                          </p:spTgt>
                                        </p:tgtEl>
                                        <p:attrNameLst>
                                          <p:attrName>style.visibility</p:attrName>
                                        </p:attrNameLst>
                                      </p:cBhvr>
                                      <p:to>
                                        <p:strVal val="visible"/>
                                      </p:to>
                                    </p:set>
                                    <p:anim calcmode="lin" valueType="num">
                                      <p:cBhvr additive="base">
                                        <p:cTn id="32" dur="500"/>
                                        <p:tgtEl>
                                          <p:spTgt spid="8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3"/>
          <p:cNvPicPr preferRelativeResize="0"/>
          <p:nvPr/>
        </p:nvPicPr>
        <p:blipFill>
          <a:blip r:embed="rId3">
            <a:alphaModFix/>
          </a:blip>
          <a:stretch>
            <a:fillRect/>
          </a:stretch>
        </p:blipFill>
        <p:spPr>
          <a:xfrm>
            <a:off x="344244" y="344246"/>
            <a:ext cx="8369449" cy="563548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4"/>
          <p:cNvSpPr txBox="1">
            <a:spLocks noGrp="1"/>
          </p:cNvSpPr>
          <p:nvPr>
            <p:ph type="body" idx="1"/>
          </p:nvPr>
        </p:nvSpPr>
        <p:spPr>
          <a:xfrm>
            <a:off x="439275" y="2078700"/>
            <a:ext cx="7689900" cy="4170600"/>
          </a:xfrm>
          <a:prstGeom prst="rect">
            <a:avLst/>
          </a:prstGeom>
        </p:spPr>
        <p:txBody>
          <a:bodyPr spcFirstLastPara="1" wrap="square" lIns="91425" tIns="45700" rIns="91425" bIns="45700" anchor="t" anchorCtr="0">
            <a:noAutofit/>
          </a:bodyPr>
          <a:lstStyle/>
          <a:p>
            <a:pPr marL="457200" lvl="0" indent="-387350" algn="l" rtl="0">
              <a:spcBef>
                <a:spcPts val="360"/>
              </a:spcBef>
              <a:spcAft>
                <a:spcPts val="0"/>
              </a:spcAft>
              <a:buSzPts val="2500"/>
              <a:buChar char="•"/>
            </a:pPr>
            <a:r>
              <a:rPr lang="en-US" sz="2500"/>
              <a:t>Post Secondary Educational Opportunities:</a:t>
            </a:r>
            <a:endParaRPr sz="2500"/>
          </a:p>
          <a:p>
            <a:pPr marL="457200" lvl="0" indent="0" algn="l" rtl="0">
              <a:spcBef>
                <a:spcPts val="360"/>
              </a:spcBef>
              <a:spcAft>
                <a:spcPts val="0"/>
              </a:spcAft>
              <a:buNone/>
            </a:pPr>
            <a:r>
              <a:rPr lang="en-US" sz="2500" u="sng">
                <a:solidFill>
                  <a:schemeClr val="hlink"/>
                </a:solidFill>
                <a:hlinkClick r:id="rId3"/>
              </a:rPr>
              <a:t>https://www.vera.org/publications/investing-in-futures-education-in-prison</a:t>
            </a:r>
            <a:endParaRPr sz="2500"/>
          </a:p>
          <a:p>
            <a:pPr marL="457200" lvl="0" indent="0" algn="l" rtl="0">
              <a:spcBef>
                <a:spcPts val="360"/>
              </a:spcBef>
              <a:spcAft>
                <a:spcPts val="0"/>
              </a:spcAft>
              <a:buNone/>
            </a:pPr>
            <a:endParaRPr sz="2500"/>
          </a:p>
          <a:p>
            <a:pPr marL="457200" lvl="0" indent="-387350" algn="l" rtl="0">
              <a:spcBef>
                <a:spcPts val="360"/>
              </a:spcBef>
              <a:spcAft>
                <a:spcPts val="0"/>
              </a:spcAft>
              <a:buSzPts val="2500"/>
              <a:buChar char="•"/>
            </a:pPr>
            <a:r>
              <a:rPr lang="en-US" sz="2500"/>
              <a:t>Job Training Apprenticeships:  </a:t>
            </a:r>
            <a:r>
              <a:rPr lang="en-US" sz="2500" u="sng">
                <a:solidFill>
                  <a:schemeClr val="hlink"/>
                </a:solidFill>
                <a:hlinkClick r:id="rId4"/>
              </a:rPr>
              <a:t>https://www.brookings.edu/research/a-better-path-forward-for-criminal-justice-training-and-employment-for-correctional-populations/</a:t>
            </a:r>
            <a:endParaRPr sz="2500"/>
          </a:p>
          <a:p>
            <a:pPr marL="0" lvl="0" indent="0" algn="l" rtl="0">
              <a:spcBef>
                <a:spcPts val="360"/>
              </a:spcBef>
              <a:spcAft>
                <a:spcPts val="0"/>
              </a:spcAft>
              <a:buNone/>
            </a:pPr>
            <a:endParaRPr sz="2500"/>
          </a:p>
        </p:txBody>
      </p:sp>
      <p:sp>
        <p:nvSpPr>
          <p:cNvPr id="406" name="Google Shape;406;p64"/>
          <p:cNvSpPr txBox="1">
            <a:spLocks noGrp="1"/>
          </p:cNvSpPr>
          <p:nvPr>
            <p:ph type="title"/>
          </p:nvPr>
        </p:nvSpPr>
        <p:spPr>
          <a:xfrm>
            <a:off x="296050" y="14691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Rehabilitation Approaches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5"/>
          <p:cNvSpPr txBox="1">
            <a:spLocks noGrp="1"/>
          </p:cNvSpPr>
          <p:nvPr>
            <p:ph type="body" idx="1"/>
          </p:nvPr>
        </p:nvSpPr>
        <p:spPr>
          <a:xfrm>
            <a:off x="439275" y="2078700"/>
            <a:ext cx="7689900" cy="4170600"/>
          </a:xfrm>
          <a:prstGeom prst="rect">
            <a:avLst/>
          </a:prstGeom>
        </p:spPr>
        <p:txBody>
          <a:bodyPr spcFirstLastPara="1" wrap="square" lIns="91425" tIns="45700" rIns="91425" bIns="45700" anchor="t" anchorCtr="0">
            <a:noAutofit/>
          </a:bodyPr>
          <a:lstStyle/>
          <a:p>
            <a:pPr marL="457200" lvl="0" indent="-387350" algn="l" rtl="0">
              <a:spcBef>
                <a:spcPts val="360"/>
              </a:spcBef>
              <a:spcAft>
                <a:spcPts val="0"/>
              </a:spcAft>
              <a:buSzPts val="2500"/>
              <a:buChar char="•"/>
            </a:pPr>
            <a:r>
              <a:rPr lang="en-US" sz="2500"/>
              <a:t>Post Secondary Educational Opportunities:</a:t>
            </a:r>
            <a:endParaRPr sz="2500"/>
          </a:p>
          <a:p>
            <a:pPr marL="457200" lvl="0" indent="0" algn="l" rtl="0">
              <a:spcBef>
                <a:spcPts val="360"/>
              </a:spcBef>
              <a:spcAft>
                <a:spcPts val="0"/>
              </a:spcAft>
              <a:buNone/>
            </a:pPr>
            <a:r>
              <a:rPr lang="en-US" sz="2500" u="sng">
                <a:solidFill>
                  <a:schemeClr val="hlink"/>
                </a:solidFill>
                <a:hlinkClick r:id="rId3"/>
              </a:rPr>
              <a:t>https://www.vera.org/publications/investing-in-futures-education-in-prison</a:t>
            </a:r>
            <a:endParaRPr sz="2500"/>
          </a:p>
          <a:p>
            <a:pPr marL="457200" lvl="0" indent="0" algn="l" rtl="0">
              <a:spcBef>
                <a:spcPts val="360"/>
              </a:spcBef>
              <a:spcAft>
                <a:spcPts val="0"/>
              </a:spcAft>
              <a:buNone/>
            </a:pPr>
            <a:endParaRPr sz="2500"/>
          </a:p>
          <a:p>
            <a:pPr marL="457200" lvl="0" indent="-387350" algn="l" rtl="0">
              <a:spcBef>
                <a:spcPts val="360"/>
              </a:spcBef>
              <a:spcAft>
                <a:spcPts val="0"/>
              </a:spcAft>
              <a:buSzPts val="2500"/>
              <a:buChar char="•"/>
            </a:pPr>
            <a:r>
              <a:rPr lang="en-US" sz="2500"/>
              <a:t>Job Training Apprenticeships:  </a:t>
            </a:r>
            <a:r>
              <a:rPr lang="en-US" sz="2500" u="sng">
                <a:solidFill>
                  <a:schemeClr val="hlink"/>
                </a:solidFill>
                <a:hlinkClick r:id="rId4"/>
              </a:rPr>
              <a:t>https://www.brookings.edu/research/a-better-path-forward-for-criminal-justice-training-and-employment-for-correctional-populations/</a:t>
            </a:r>
            <a:endParaRPr sz="2500"/>
          </a:p>
          <a:p>
            <a:pPr marL="457200" lvl="0" indent="-387350" algn="l" rtl="0">
              <a:spcBef>
                <a:spcPts val="0"/>
              </a:spcBef>
              <a:spcAft>
                <a:spcPts val="0"/>
              </a:spcAft>
              <a:buSzPts val="2500"/>
              <a:buChar char="•"/>
            </a:pPr>
            <a:endParaRPr sz="2500"/>
          </a:p>
        </p:txBody>
      </p:sp>
      <p:sp>
        <p:nvSpPr>
          <p:cNvPr id="413" name="Google Shape;413;p65"/>
          <p:cNvSpPr txBox="1">
            <a:spLocks noGrp="1"/>
          </p:cNvSpPr>
          <p:nvPr>
            <p:ph type="title"/>
          </p:nvPr>
        </p:nvSpPr>
        <p:spPr>
          <a:xfrm>
            <a:off x="296050" y="14691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Rehabilitation Approaches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6"/>
          <p:cNvSpPr txBox="1">
            <a:spLocks noGrp="1"/>
          </p:cNvSpPr>
          <p:nvPr>
            <p:ph type="body" idx="1"/>
          </p:nvPr>
        </p:nvSpPr>
        <p:spPr>
          <a:xfrm>
            <a:off x="296050" y="2078700"/>
            <a:ext cx="5183100" cy="4170600"/>
          </a:xfrm>
          <a:prstGeom prst="rect">
            <a:avLst/>
          </a:prstGeom>
        </p:spPr>
        <p:txBody>
          <a:bodyPr spcFirstLastPara="1" wrap="square" lIns="91425" tIns="45700" rIns="91425" bIns="45700" anchor="t" anchorCtr="0">
            <a:noAutofit/>
          </a:bodyPr>
          <a:lstStyle/>
          <a:p>
            <a:pPr marL="457200" lvl="0" indent="-387350" algn="l" rtl="0">
              <a:spcBef>
                <a:spcPts val="360"/>
              </a:spcBef>
              <a:spcAft>
                <a:spcPts val="0"/>
              </a:spcAft>
              <a:buSzPts val="2500"/>
              <a:buChar char="•"/>
            </a:pPr>
            <a:r>
              <a:rPr lang="en-US" sz="2500"/>
              <a:t>Prison to Workplace:  </a:t>
            </a:r>
            <a:r>
              <a:rPr lang="en-US" sz="2500" u="sng">
                <a:solidFill>
                  <a:schemeClr val="hlink"/>
                </a:solidFill>
                <a:hlinkClick r:id="rId3"/>
              </a:rPr>
              <a:t>https://www.prisonfellowship.org/2016/07/prison-work-program-works/</a:t>
            </a:r>
            <a:endParaRPr sz="2500"/>
          </a:p>
          <a:p>
            <a:pPr marL="0" lvl="0" indent="0" algn="l" rtl="0">
              <a:spcBef>
                <a:spcPts val="360"/>
              </a:spcBef>
              <a:spcAft>
                <a:spcPts val="0"/>
              </a:spcAft>
              <a:buNone/>
            </a:pPr>
            <a:endParaRPr sz="2500"/>
          </a:p>
          <a:p>
            <a:pPr marL="457200" lvl="0" indent="457200" algn="l" rtl="0">
              <a:spcBef>
                <a:spcPts val="360"/>
              </a:spcBef>
              <a:spcAft>
                <a:spcPts val="0"/>
              </a:spcAft>
              <a:buNone/>
            </a:pPr>
            <a:r>
              <a:rPr lang="en-US" sz="2500"/>
              <a:t>	</a:t>
            </a:r>
            <a:r>
              <a:rPr lang="en-US" sz="2500" u="sng">
                <a:solidFill>
                  <a:schemeClr val="hlink"/>
                </a:solidFill>
                <a:hlinkClick r:id="rId4"/>
              </a:rPr>
              <a:t>https://www.wbur.org/hereandnow/2017/05/24/jails-to-jobs-program-new-york</a:t>
            </a:r>
            <a:endParaRPr sz="2500"/>
          </a:p>
          <a:p>
            <a:pPr marL="457200" lvl="0" indent="457200" algn="l" rtl="0">
              <a:spcBef>
                <a:spcPts val="360"/>
              </a:spcBef>
              <a:spcAft>
                <a:spcPts val="0"/>
              </a:spcAft>
              <a:buNone/>
            </a:pPr>
            <a:endParaRPr sz="2500"/>
          </a:p>
          <a:p>
            <a:pPr marL="457200" lvl="0" indent="0" algn="l" rtl="0">
              <a:spcBef>
                <a:spcPts val="360"/>
              </a:spcBef>
              <a:spcAft>
                <a:spcPts val="0"/>
              </a:spcAft>
              <a:buNone/>
            </a:pPr>
            <a:endParaRPr sz="2500"/>
          </a:p>
        </p:txBody>
      </p:sp>
      <p:sp>
        <p:nvSpPr>
          <p:cNvPr id="420" name="Google Shape;420;p66"/>
          <p:cNvSpPr txBox="1">
            <a:spLocks noGrp="1"/>
          </p:cNvSpPr>
          <p:nvPr>
            <p:ph type="title"/>
          </p:nvPr>
        </p:nvSpPr>
        <p:spPr>
          <a:xfrm>
            <a:off x="296050" y="14691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Examples of Rehabilitation Approaches</a:t>
            </a:r>
            <a:endParaRPr/>
          </a:p>
        </p:txBody>
      </p:sp>
      <p:pic>
        <p:nvPicPr>
          <p:cNvPr id="421" name="Google Shape;421;p66"/>
          <p:cNvPicPr preferRelativeResize="0"/>
          <p:nvPr/>
        </p:nvPicPr>
        <p:blipFill>
          <a:blip r:embed="rId5">
            <a:alphaModFix/>
          </a:blip>
          <a:stretch>
            <a:fillRect/>
          </a:stretch>
        </p:blipFill>
        <p:spPr>
          <a:xfrm>
            <a:off x="5586602" y="2836312"/>
            <a:ext cx="3664850" cy="187358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txBox="1">
            <a:spLocks noGrp="1"/>
          </p:cNvSpPr>
          <p:nvPr>
            <p:ph type="body" idx="1"/>
          </p:nvPr>
        </p:nvSpPr>
        <p:spPr>
          <a:xfrm>
            <a:off x="296050" y="2078700"/>
            <a:ext cx="5183100" cy="4170600"/>
          </a:xfrm>
          <a:prstGeom prst="rect">
            <a:avLst/>
          </a:prstGeom>
        </p:spPr>
        <p:txBody>
          <a:bodyPr spcFirstLastPara="1" wrap="square" lIns="91425" tIns="45700" rIns="91425" bIns="45700" anchor="t" anchorCtr="0">
            <a:noAutofit/>
          </a:bodyPr>
          <a:lstStyle/>
          <a:p>
            <a:pPr marL="457200" lvl="0" indent="-387350" algn="l" rtl="0">
              <a:spcBef>
                <a:spcPts val="360"/>
              </a:spcBef>
              <a:spcAft>
                <a:spcPts val="0"/>
              </a:spcAft>
              <a:buSzPts val="2500"/>
              <a:buChar char="•"/>
            </a:pPr>
            <a:r>
              <a:rPr lang="en-US" sz="2500"/>
              <a:t>Prison Arts/ Gardening Programs:</a:t>
            </a:r>
            <a:endParaRPr sz="2500"/>
          </a:p>
          <a:p>
            <a:pPr marL="457200" lvl="0" indent="0" algn="l" rtl="0">
              <a:spcBef>
                <a:spcPts val="360"/>
              </a:spcBef>
              <a:spcAft>
                <a:spcPts val="0"/>
              </a:spcAft>
              <a:buNone/>
            </a:pPr>
            <a:r>
              <a:rPr lang="en-US" sz="2500" u="sng">
                <a:solidFill>
                  <a:schemeClr val="hlink"/>
                </a:solidFill>
                <a:hlinkClick r:id="rId3"/>
              </a:rPr>
              <a:t>https://www.rta-arts.org/</a:t>
            </a:r>
            <a:endParaRPr sz="2500"/>
          </a:p>
          <a:p>
            <a:pPr marL="457200" lvl="0" indent="0" algn="l" rtl="0">
              <a:spcBef>
                <a:spcPts val="360"/>
              </a:spcBef>
              <a:spcAft>
                <a:spcPts val="0"/>
              </a:spcAft>
              <a:buNone/>
            </a:pPr>
            <a:endParaRPr sz="2500"/>
          </a:p>
          <a:p>
            <a:pPr marL="457200" lvl="0" indent="-387350" algn="l" rtl="0">
              <a:spcBef>
                <a:spcPts val="360"/>
              </a:spcBef>
              <a:spcAft>
                <a:spcPts val="0"/>
              </a:spcAft>
              <a:buSzPts val="2500"/>
              <a:buChar char="•"/>
            </a:pPr>
            <a:r>
              <a:rPr lang="en-US" sz="2500"/>
              <a:t>Horticultural Therapeutic Programs:  </a:t>
            </a:r>
            <a:r>
              <a:rPr lang="en-US" sz="2500" u="sng">
                <a:solidFill>
                  <a:schemeClr val="hlink"/>
                </a:solidFill>
                <a:hlinkClick r:id="rId4"/>
              </a:rPr>
              <a:t>https://www.htinstitute.org/blog/horticultural-therapy-as-rehabilitative-reform-in-the-american-prison-system/</a:t>
            </a:r>
            <a:endParaRPr sz="2500"/>
          </a:p>
          <a:p>
            <a:pPr marL="457200" lvl="0" indent="0" algn="l" rtl="0">
              <a:spcBef>
                <a:spcPts val="360"/>
              </a:spcBef>
              <a:spcAft>
                <a:spcPts val="0"/>
              </a:spcAft>
              <a:buNone/>
            </a:pPr>
            <a:endParaRPr sz="2500"/>
          </a:p>
          <a:p>
            <a:pPr marL="457200" lvl="0" indent="457200" algn="l" rtl="0">
              <a:spcBef>
                <a:spcPts val="360"/>
              </a:spcBef>
              <a:spcAft>
                <a:spcPts val="0"/>
              </a:spcAft>
              <a:buNone/>
            </a:pPr>
            <a:endParaRPr sz="2500"/>
          </a:p>
          <a:p>
            <a:pPr marL="457200" lvl="0" indent="0" algn="l" rtl="0">
              <a:spcBef>
                <a:spcPts val="360"/>
              </a:spcBef>
              <a:spcAft>
                <a:spcPts val="0"/>
              </a:spcAft>
              <a:buNone/>
            </a:pPr>
            <a:endParaRPr sz="2500"/>
          </a:p>
        </p:txBody>
      </p:sp>
      <p:sp>
        <p:nvSpPr>
          <p:cNvPr id="428" name="Google Shape;428;p67"/>
          <p:cNvSpPr txBox="1">
            <a:spLocks noGrp="1"/>
          </p:cNvSpPr>
          <p:nvPr>
            <p:ph type="title"/>
          </p:nvPr>
        </p:nvSpPr>
        <p:spPr>
          <a:xfrm>
            <a:off x="296050" y="14691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Examples of Rehabilitation Approaches</a:t>
            </a:r>
            <a:endParaRPr/>
          </a:p>
        </p:txBody>
      </p:sp>
      <p:pic>
        <p:nvPicPr>
          <p:cNvPr id="429" name="Google Shape;429;p67"/>
          <p:cNvPicPr preferRelativeResize="0"/>
          <p:nvPr/>
        </p:nvPicPr>
        <p:blipFill>
          <a:blip r:embed="rId5">
            <a:alphaModFix/>
          </a:blip>
          <a:stretch>
            <a:fillRect/>
          </a:stretch>
        </p:blipFill>
        <p:spPr>
          <a:xfrm>
            <a:off x="5631550" y="2483988"/>
            <a:ext cx="3360052" cy="189002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68"/>
          <p:cNvPicPr preferRelativeResize="0"/>
          <p:nvPr/>
        </p:nvPicPr>
        <p:blipFill>
          <a:blip r:embed="rId3">
            <a:alphaModFix/>
          </a:blip>
          <a:stretch>
            <a:fillRect/>
          </a:stretch>
        </p:blipFill>
        <p:spPr>
          <a:xfrm>
            <a:off x="403075" y="1334200"/>
            <a:ext cx="4762500" cy="2733675"/>
          </a:xfrm>
          <a:prstGeom prst="rect">
            <a:avLst/>
          </a:prstGeom>
          <a:noFill/>
          <a:ln>
            <a:noFill/>
          </a:ln>
        </p:spPr>
      </p:pic>
      <p:pic>
        <p:nvPicPr>
          <p:cNvPr id="436" name="Google Shape;436;p68"/>
          <p:cNvPicPr preferRelativeResize="0"/>
          <p:nvPr/>
        </p:nvPicPr>
        <p:blipFill rotWithShape="1">
          <a:blip r:embed="rId4">
            <a:alphaModFix/>
          </a:blip>
          <a:srcRect r="2496" b="2695"/>
          <a:stretch/>
        </p:blipFill>
        <p:spPr>
          <a:xfrm>
            <a:off x="4572000" y="3572250"/>
            <a:ext cx="4201951" cy="3070876"/>
          </a:xfrm>
          <a:prstGeom prst="rect">
            <a:avLst/>
          </a:prstGeom>
          <a:noFill/>
          <a:ln>
            <a:noFill/>
          </a:ln>
        </p:spPr>
      </p:pic>
      <p:pic>
        <p:nvPicPr>
          <p:cNvPr id="437" name="Google Shape;437;p68"/>
          <p:cNvPicPr preferRelativeResize="0"/>
          <p:nvPr/>
        </p:nvPicPr>
        <p:blipFill>
          <a:blip r:embed="rId5">
            <a:alphaModFix/>
          </a:blip>
          <a:stretch>
            <a:fillRect/>
          </a:stretch>
        </p:blipFill>
        <p:spPr>
          <a:xfrm>
            <a:off x="251075" y="4067875"/>
            <a:ext cx="4671300" cy="2440750"/>
          </a:xfrm>
          <a:prstGeom prst="rect">
            <a:avLst/>
          </a:prstGeom>
          <a:noFill/>
          <a:ln>
            <a:noFill/>
          </a:ln>
        </p:spPr>
      </p:pic>
      <p:pic>
        <p:nvPicPr>
          <p:cNvPr id="438" name="Google Shape;438;p68"/>
          <p:cNvPicPr preferRelativeResize="0"/>
          <p:nvPr/>
        </p:nvPicPr>
        <p:blipFill>
          <a:blip r:embed="rId6">
            <a:alphaModFix/>
          </a:blip>
          <a:stretch>
            <a:fillRect/>
          </a:stretch>
        </p:blipFill>
        <p:spPr>
          <a:xfrm>
            <a:off x="5100325" y="1323425"/>
            <a:ext cx="3673625" cy="275521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69"/>
          <p:cNvPicPr preferRelativeResize="0"/>
          <p:nvPr/>
        </p:nvPicPr>
        <p:blipFill>
          <a:blip r:embed="rId3">
            <a:alphaModFix/>
          </a:blip>
          <a:stretch>
            <a:fillRect/>
          </a:stretch>
        </p:blipFill>
        <p:spPr>
          <a:xfrm>
            <a:off x="152400" y="485625"/>
            <a:ext cx="4782549" cy="3185101"/>
          </a:xfrm>
          <a:prstGeom prst="rect">
            <a:avLst/>
          </a:prstGeom>
          <a:noFill/>
          <a:ln>
            <a:noFill/>
          </a:ln>
        </p:spPr>
      </p:pic>
      <p:pic>
        <p:nvPicPr>
          <p:cNvPr id="445" name="Google Shape;445;p69"/>
          <p:cNvPicPr preferRelativeResize="0"/>
          <p:nvPr/>
        </p:nvPicPr>
        <p:blipFill>
          <a:blip r:embed="rId4">
            <a:alphaModFix/>
          </a:blip>
          <a:stretch>
            <a:fillRect/>
          </a:stretch>
        </p:blipFill>
        <p:spPr>
          <a:xfrm>
            <a:off x="4737975" y="3285375"/>
            <a:ext cx="4062601" cy="3507874"/>
          </a:xfrm>
          <a:prstGeom prst="rect">
            <a:avLst/>
          </a:prstGeom>
          <a:noFill/>
          <a:ln>
            <a:noFill/>
          </a:ln>
        </p:spPr>
      </p:pic>
      <p:pic>
        <p:nvPicPr>
          <p:cNvPr id="446" name="Google Shape;446;p69"/>
          <p:cNvPicPr preferRelativeResize="0"/>
          <p:nvPr/>
        </p:nvPicPr>
        <p:blipFill>
          <a:blip r:embed="rId5">
            <a:alphaModFix/>
          </a:blip>
          <a:stretch>
            <a:fillRect/>
          </a:stretch>
        </p:blipFill>
        <p:spPr>
          <a:xfrm>
            <a:off x="349363" y="3670726"/>
            <a:ext cx="4388625" cy="2737176"/>
          </a:xfrm>
          <a:prstGeom prst="rect">
            <a:avLst/>
          </a:prstGeom>
          <a:noFill/>
          <a:ln>
            <a:noFill/>
          </a:ln>
        </p:spPr>
      </p:pic>
      <p:pic>
        <p:nvPicPr>
          <p:cNvPr id="447" name="Google Shape;447;p69"/>
          <p:cNvPicPr preferRelativeResize="0"/>
          <p:nvPr/>
        </p:nvPicPr>
        <p:blipFill>
          <a:blip r:embed="rId6">
            <a:alphaModFix/>
          </a:blip>
          <a:stretch>
            <a:fillRect/>
          </a:stretch>
        </p:blipFill>
        <p:spPr>
          <a:xfrm>
            <a:off x="4737974" y="680500"/>
            <a:ext cx="3904251" cy="260486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7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54" name="Google Shape;454;p7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1"/>
          <p:cNvSpPr txBox="1">
            <a:spLocks noGrp="1"/>
          </p:cNvSpPr>
          <p:nvPr>
            <p:ph type="body" idx="1"/>
          </p:nvPr>
        </p:nvSpPr>
        <p:spPr>
          <a:xfrm>
            <a:off x="670600" y="2289775"/>
            <a:ext cx="4128300" cy="3657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u="sng">
                <a:solidFill>
                  <a:schemeClr val="hlink"/>
                </a:solidFill>
                <a:hlinkClick r:id="rId3"/>
              </a:rPr>
              <a:t>https://www.sentencingproject.org/publications/decarceration-strategies-5-states-achieved-substantial-prison-population-reductions/</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u="sng">
                <a:solidFill>
                  <a:schemeClr val="hlink"/>
                </a:solidFill>
                <a:hlinkClick r:id="rId4"/>
              </a:rPr>
              <a:t>https://www.reuters.com/investigates/special-report/usa-jails-release/</a:t>
            </a:r>
            <a:endParaRPr sz="2400"/>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461" name="Google Shape;461;p71"/>
          <p:cNvSpPr txBox="1">
            <a:spLocks noGrp="1"/>
          </p:cNvSpPr>
          <p:nvPr>
            <p:ph type="title"/>
          </p:nvPr>
        </p:nvSpPr>
        <p:spPr>
          <a:xfrm>
            <a:off x="546725" y="15944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Decarceration Efforts</a:t>
            </a:r>
            <a:endParaRPr/>
          </a:p>
        </p:txBody>
      </p:sp>
      <p:pic>
        <p:nvPicPr>
          <p:cNvPr id="462" name="Google Shape;462;p71"/>
          <p:cNvPicPr preferRelativeResize="0"/>
          <p:nvPr/>
        </p:nvPicPr>
        <p:blipFill>
          <a:blip r:embed="rId5">
            <a:alphaModFix/>
          </a:blip>
          <a:stretch>
            <a:fillRect/>
          </a:stretch>
        </p:blipFill>
        <p:spPr>
          <a:xfrm>
            <a:off x="5568775" y="2768000"/>
            <a:ext cx="3422828" cy="2281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72"/>
          <p:cNvPicPr preferRelativeResize="0"/>
          <p:nvPr/>
        </p:nvPicPr>
        <p:blipFill>
          <a:blip r:embed="rId3">
            <a:alphaModFix/>
          </a:blip>
          <a:stretch>
            <a:fillRect/>
          </a:stretch>
        </p:blipFill>
        <p:spPr>
          <a:xfrm>
            <a:off x="152400" y="118334"/>
            <a:ext cx="8839204" cy="5921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National Standards</a:t>
            </a:r>
            <a:endParaRPr sz="5500" b="1"/>
          </a:p>
        </p:txBody>
      </p:sp>
      <p:sp>
        <p:nvSpPr>
          <p:cNvPr id="95" name="Google Shape;95;p19"/>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a:t>Council for Econ Ed Standard 3:  Allocation</a:t>
            </a:r>
            <a:endParaRPr sz="2500" b="1"/>
          </a:p>
          <a:p>
            <a:pPr marL="0" lvl="0" indent="0" algn="l" rtl="0">
              <a:spcBef>
                <a:spcPts val="0"/>
              </a:spcBef>
              <a:spcAft>
                <a:spcPts val="0"/>
              </a:spcAft>
              <a:buNone/>
            </a:pPr>
            <a:r>
              <a:rPr lang="en-US" sz="2500"/>
              <a:t>Different methods can be used to allocate goods and services. People acting individually or collectively must choose which methods to use to allocate different kinds of goods and services</a:t>
            </a:r>
            <a:r>
              <a:rPr lang="en-US" sz="2200"/>
              <a:t>.</a:t>
            </a:r>
            <a:r>
              <a:rPr lang="en-US" sz="2500" b="1"/>
              <a:t> </a:t>
            </a:r>
            <a:endParaRPr sz="2500" b="1"/>
          </a:p>
          <a:p>
            <a:pPr marL="0" lvl="0" indent="0" algn="l" rtl="0">
              <a:spcBef>
                <a:spcPts val="0"/>
              </a:spcBef>
              <a:spcAft>
                <a:spcPts val="0"/>
              </a:spcAft>
              <a:buNone/>
            </a:pPr>
            <a:r>
              <a:rPr lang="en-US" sz="2500"/>
              <a:t>.</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 calcmode="lin" valueType="num">
                                      <p:cBhvr additive="base">
                                        <p:cTn id="7" dur="500"/>
                                        <p:tgtEl>
                                          <p:spTgt spid="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 calcmode="lin" valueType="num">
                                      <p:cBhvr additive="base">
                                        <p:cTn id="12" dur="500"/>
                                        <p:tgtEl>
                                          <p:spTgt spid="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 calcmode="lin" valueType="num">
                                      <p:cBhvr additive="base">
                                        <p:cTn id="17" dur="500"/>
                                        <p:tgtEl>
                                          <p:spTgt spid="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 calcmode="lin" valueType="num">
                                      <p:cBhvr additive="base">
                                        <p:cTn id="22" dur="500"/>
                                        <p:tgtEl>
                                          <p:spTgt spid="9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73"/>
          <p:cNvPicPr preferRelativeResize="0"/>
          <p:nvPr/>
        </p:nvPicPr>
        <p:blipFill>
          <a:blip r:embed="rId3">
            <a:alphaModFix/>
          </a:blip>
          <a:stretch>
            <a:fillRect/>
          </a:stretch>
        </p:blipFill>
        <p:spPr>
          <a:xfrm>
            <a:off x="152400" y="247426"/>
            <a:ext cx="8839204" cy="59016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74"/>
          <p:cNvPicPr preferRelativeResize="0"/>
          <p:nvPr/>
        </p:nvPicPr>
        <p:blipFill>
          <a:blip r:embed="rId3">
            <a:alphaModFix/>
          </a:blip>
          <a:stretch>
            <a:fillRect/>
          </a:stretch>
        </p:blipFill>
        <p:spPr>
          <a:xfrm>
            <a:off x="336008" y="333487"/>
            <a:ext cx="8471984" cy="564358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5"/>
          <p:cNvSpPr txBox="1">
            <a:spLocks noGrp="1"/>
          </p:cNvSpPr>
          <p:nvPr>
            <p:ph type="title"/>
          </p:nvPr>
        </p:nvSpPr>
        <p:spPr>
          <a:xfrm>
            <a:off x="457200" y="99487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487" name="Google Shape;487;p75"/>
          <p:cNvSpPr txBox="1">
            <a:spLocks noGrp="1"/>
          </p:cNvSpPr>
          <p:nvPr>
            <p:ph type="body" idx="1"/>
          </p:nvPr>
        </p:nvSpPr>
        <p:spPr>
          <a:xfrm>
            <a:off x="457200" y="2561796"/>
            <a:ext cx="8229600" cy="2238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Prisons/Jails History Nearpod:  </a:t>
            </a:r>
            <a:r>
              <a:rPr lang="en-US" u="sng">
                <a:solidFill>
                  <a:schemeClr val="hlink"/>
                </a:solidFill>
                <a:hlinkClick r:id="rId3"/>
              </a:rPr>
              <a:t>https://docs.google.com/presentation/d/1xLWXsaMFua0VeDg7oqSh2c5UBOgDtTxYJsjB483FQno/edit#slide=id.p3</a:t>
            </a: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6"/>
          <p:cNvSpPr txBox="1">
            <a:spLocks noGrp="1"/>
          </p:cNvSpPr>
          <p:nvPr>
            <p:ph type="title"/>
          </p:nvPr>
        </p:nvSpPr>
        <p:spPr>
          <a:xfrm>
            <a:off x="457200" y="4569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494" name="Google Shape;494;p76"/>
          <p:cNvSpPr txBox="1">
            <a:spLocks noGrp="1"/>
          </p:cNvSpPr>
          <p:nvPr>
            <p:ph type="body" idx="1"/>
          </p:nvPr>
        </p:nvSpPr>
        <p:spPr>
          <a:xfrm>
            <a:off x="587183" y="1815140"/>
            <a:ext cx="8229600" cy="411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Cost/Benefits Analysis: Is Rehabilitation Worth the Investment</a:t>
            </a:r>
            <a:r>
              <a:rPr lang="en-US" sz="2400" dirty="0"/>
              <a:t>?</a:t>
            </a:r>
            <a:endParaRPr sz="2400" dirty="0"/>
          </a:p>
          <a:p>
            <a:pPr marL="457200" lvl="0" indent="-317500" algn="l" rtl="0">
              <a:spcBef>
                <a:spcPts val="1800"/>
              </a:spcBef>
              <a:spcAft>
                <a:spcPts val="0"/>
              </a:spcAft>
              <a:buSzPts val="1400"/>
              <a:buChar char="•"/>
            </a:pPr>
            <a:r>
              <a:rPr lang="en-US" sz="2400" dirty="0"/>
              <a:t>Students research the current economic costs of incarceration.  </a:t>
            </a:r>
            <a:endParaRPr sz="2400" dirty="0"/>
          </a:p>
          <a:p>
            <a:pPr marL="914400" lvl="1" indent="-317500" algn="l" rtl="0">
              <a:spcBef>
                <a:spcPts val="0"/>
              </a:spcBef>
              <a:spcAft>
                <a:spcPts val="0"/>
              </a:spcAft>
              <a:buSzPts val="1400"/>
              <a:buChar char="–"/>
            </a:pPr>
            <a:r>
              <a:rPr lang="en-US" sz="2400" dirty="0"/>
              <a:t>Compile graphs, data tables, maps, visuals, and text on slides</a:t>
            </a:r>
            <a:endParaRPr sz="2400" dirty="0"/>
          </a:p>
          <a:p>
            <a:pPr marL="457200" lvl="0" indent="-317500" algn="l" rtl="0">
              <a:spcBef>
                <a:spcPts val="0"/>
              </a:spcBef>
              <a:spcAft>
                <a:spcPts val="0"/>
              </a:spcAft>
              <a:buSzPts val="1400"/>
              <a:buChar char="•"/>
            </a:pPr>
            <a:r>
              <a:rPr lang="en-US" sz="2400" dirty="0"/>
              <a:t>Students research studies that have been conducted on the costs and benefits of enacting rehabilitation- focused programs and present on slides.</a:t>
            </a:r>
            <a:endParaRPr sz="2400" dirty="0"/>
          </a:p>
          <a:p>
            <a:pPr marL="457200" lvl="0" indent="-381000" algn="l" rtl="0">
              <a:spcBef>
                <a:spcPts val="0"/>
              </a:spcBef>
              <a:spcAft>
                <a:spcPts val="0"/>
              </a:spcAft>
              <a:buSzPts val="2400"/>
              <a:buChar char="•"/>
            </a:pPr>
            <a:r>
              <a:rPr lang="en-US" sz="2400" dirty="0"/>
              <a:t>Students provide an informed opinion on whether the U.S. should shift to a more rehabilitative model?</a:t>
            </a: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7"/>
          <p:cNvSpPr txBox="1">
            <a:spLocks noGrp="1"/>
          </p:cNvSpPr>
          <p:nvPr>
            <p:ph type="title"/>
          </p:nvPr>
        </p:nvSpPr>
        <p:spPr>
          <a:xfrm>
            <a:off x="457200" y="768959"/>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501" name="Google Shape;501;p77"/>
          <p:cNvSpPr txBox="1">
            <a:spLocks noGrp="1"/>
          </p:cNvSpPr>
          <p:nvPr>
            <p:ph type="body" idx="1"/>
          </p:nvPr>
        </p:nvSpPr>
        <p:spPr>
          <a:xfrm>
            <a:off x="553127" y="2331508"/>
            <a:ext cx="8229600" cy="411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Cost/Benefits Analysis: Is Rehabilitation Worth the Investment?</a:t>
            </a:r>
            <a:endParaRPr sz="2400" b="1" dirty="0"/>
          </a:p>
          <a:p>
            <a:pPr marL="457200" lvl="0" indent="-381000" algn="l" rtl="0">
              <a:spcBef>
                <a:spcPts val="1800"/>
              </a:spcBef>
              <a:spcAft>
                <a:spcPts val="0"/>
              </a:spcAft>
              <a:buSzPts val="2400"/>
              <a:buChar char="•"/>
            </a:pPr>
            <a:r>
              <a:rPr lang="en-US" sz="2400" dirty="0"/>
              <a:t>Alternative Presentation Modes:</a:t>
            </a:r>
            <a:endParaRPr sz="2400" dirty="0"/>
          </a:p>
          <a:p>
            <a:pPr marL="914400" lvl="1" indent="-381000" algn="l" rtl="0">
              <a:spcBef>
                <a:spcPts val="0"/>
              </a:spcBef>
              <a:spcAft>
                <a:spcPts val="0"/>
              </a:spcAft>
              <a:buSzPts val="2400"/>
              <a:buChar char="–"/>
            </a:pPr>
            <a:r>
              <a:rPr lang="en-US" sz="2400" dirty="0"/>
              <a:t>Create a short documentary</a:t>
            </a:r>
            <a:endParaRPr sz="2400" dirty="0"/>
          </a:p>
          <a:p>
            <a:pPr marL="914400" lvl="1" indent="-381000" algn="l" rtl="0">
              <a:spcBef>
                <a:spcPts val="0"/>
              </a:spcBef>
              <a:spcAft>
                <a:spcPts val="0"/>
              </a:spcAft>
              <a:buSzPts val="2400"/>
              <a:buChar char="–"/>
            </a:pPr>
            <a:r>
              <a:rPr lang="en-US" sz="2400" dirty="0"/>
              <a:t>Stage a town hall meeting</a:t>
            </a:r>
            <a:endParaRPr sz="2400" dirty="0"/>
          </a:p>
          <a:p>
            <a:pPr marL="914400" lvl="1" indent="-381000" algn="l" rtl="0">
              <a:spcBef>
                <a:spcPts val="0"/>
              </a:spcBef>
              <a:spcAft>
                <a:spcPts val="0"/>
              </a:spcAft>
              <a:buSzPts val="2400"/>
              <a:buChar char="–"/>
            </a:pPr>
            <a:r>
              <a:rPr lang="en-US" sz="2400" dirty="0"/>
              <a:t>Mock Congressional Hearing</a:t>
            </a:r>
            <a:endParaRPr sz="2400" dirty="0"/>
          </a:p>
          <a:p>
            <a:pPr marL="914400" lvl="1" indent="-381000" algn="l" rtl="0">
              <a:spcBef>
                <a:spcPts val="0"/>
              </a:spcBef>
              <a:spcAft>
                <a:spcPts val="0"/>
              </a:spcAft>
              <a:buSzPts val="2400"/>
              <a:buChar char="–"/>
            </a:pPr>
            <a:r>
              <a:rPr lang="en-US" sz="2400" dirty="0"/>
              <a:t>Stage a talk show</a:t>
            </a:r>
            <a:endParaRPr sz="2400" dirty="0"/>
          </a:p>
          <a:p>
            <a:pPr marL="914400" lvl="1" indent="-381000" algn="l" rtl="0">
              <a:spcBef>
                <a:spcPts val="0"/>
              </a:spcBef>
              <a:spcAft>
                <a:spcPts val="0"/>
              </a:spcAft>
              <a:buSzPts val="2400"/>
              <a:buChar char="–"/>
            </a:pPr>
            <a:r>
              <a:rPr lang="en-US" sz="2400" dirty="0"/>
              <a:t>Invite professionals into the class!</a:t>
            </a: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8"/>
          <p:cNvSpPr txBox="1">
            <a:spLocks noGrp="1"/>
          </p:cNvSpPr>
          <p:nvPr>
            <p:ph type="title"/>
          </p:nvPr>
        </p:nvSpPr>
        <p:spPr>
          <a:xfrm>
            <a:off x="457200" y="57532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508" name="Google Shape;508;p78"/>
          <p:cNvSpPr txBox="1">
            <a:spLocks noGrp="1"/>
          </p:cNvSpPr>
          <p:nvPr>
            <p:ph type="body" idx="1"/>
          </p:nvPr>
        </p:nvSpPr>
        <p:spPr>
          <a:xfrm>
            <a:off x="457200" y="2078353"/>
            <a:ext cx="8229600" cy="411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t>PBS Documentary “Prison State”: Reflection Paper</a:t>
            </a:r>
            <a:endParaRPr sz="2400" dirty="0"/>
          </a:p>
          <a:p>
            <a:pPr marL="0" lvl="0" indent="0" algn="l" rtl="0">
              <a:lnSpc>
                <a:spcPct val="115000"/>
              </a:lnSpc>
              <a:spcBef>
                <a:spcPts val="1800"/>
              </a:spcBef>
              <a:spcAft>
                <a:spcPts val="0"/>
              </a:spcAft>
              <a:buClr>
                <a:schemeClr val="dk1"/>
              </a:buClr>
              <a:buSzPts val="1100"/>
              <a:buFont typeface="Arial"/>
              <a:buNone/>
            </a:pPr>
            <a:r>
              <a:rPr lang="en-US" sz="1500" b="1" u="sng" dirty="0">
                <a:latin typeface="Arial"/>
                <a:ea typeface="Arial"/>
                <a:cs typeface="Arial"/>
                <a:sym typeface="Arial"/>
              </a:rPr>
              <a:t>Criminal Procedure Reflection Paper</a:t>
            </a:r>
            <a:r>
              <a:rPr lang="en-US" sz="1500" dirty="0">
                <a:latin typeface="Arial"/>
                <a:ea typeface="Arial"/>
                <a:cs typeface="Arial"/>
                <a:sym typeface="Arial"/>
              </a:rPr>
              <a:t>:  </a:t>
            </a:r>
            <a:r>
              <a:rPr lang="en-US" sz="1500" i="1" dirty="0">
                <a:latin typeface="Arial"/>
                <a:ea typeface="Arial"/>
                <a:cs typeface="Arial"/>
                <a:sym typeface="Arial"/>
              </a:rPr>
              <a:t>Prison State</a:t>
            </a:r>
            <a:r>
              <a:rPr lang="en-US" sz="1500" dirty="0">
                <a:latin typeface="Arial"/>
                <a:ea typeface="Arial"/>
                <a:cs typeface="Arial"/>
                <a:sym typeface="Arial"/>
              </a:rPr>
              <a:t> </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b="1" dirty="0">
                <a:latin typeface="Arial"/>
                <a:ea typeface="Arial"/>
                <a:cs typeface="Arial"/>
                <a:sym typeface="Arial"/>
              </a:rPr>
              <a:t>Directions:  </a:t>
            </a:r>
            <a:r>
              <a:rPr lang="en-US" sz="1500" dirty="0">
                <a:latin typeface="Arial"/>
                <a:ea typeface="Arial"/>
                <a:cs typeface="Arial"/>
                <a:sym typeface="Arial"/>
              </a:rPr>
              <a:t>During the next two days we will be watching the PBS documentary: </a:t>
            </a:r>
            <a:r>
              <a:rPr lang="en-US" sz="1500" i="1" dirty="0">
                <a:latin typeface="Arial"/>
                <a:ea typeface="Arial"/>
                <a:cs typeface="Arial"/>
                <a:sym typeface="Arial"/>
              </a:rPr>
              <a:t>Prison State.</a:t>
            </a:r>
            <a:endParaRPr sz="1500" i="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You will write a 3-5 paragraph reflection on the video. Take notes as we watch together.   Here’s what I would like you to include:</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-Relevant statistics regarding incarceration rates, etc.</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-Challenges the prison system is facing including any failures you notice.</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-Trace the story of any one of the people the video portrays and describe their circumstances and how the system has failed them.</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-Highlight any reforms or changes that have either happened or should happen.</a:t>
            </a:r>
            <a:endParaRPr sz="15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500" dirty="0">
                <a:latin typeface="Arial"/>
                <a:ea typeface="Arial"/>
                <a:cs typeface="Arial"/>
                <a:sym typeface="Arial"/>
              </a:rPr>
              <a:t>-Any overall reactions/ personal reflections.</a:t>
            </a:r>
            <a:endParaRPr dirty="0"/>
          </a:p>
          <a:p>
            <a:pPr marL="0" lvl="0" indent="0" algn="l" rtl="0">
              <a:spcBef>
                <a:spcPts val="0"/>
              </a:spcBef>
              <a:spcAft>
                <a:spcPts val="0"/>
              </a:spcAft>
              <a:buNone/>
            </a:pP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9"/>
          <p:cNvSpPr txBox="1">
            <a:spLocks noGrp="1"/>
          </p:cNvSpPr>
          <p:nvPr>
            <p:ph type="title"/>
          </p:nvPr>
        </p:nvSpPr>
        <p:spPr>
          <a:xfrm>
            <a:off x="372031" y="80123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515" name="Google Shape;515;p79"/>
          <p:cNvSpPr txBox="1">
            <a:spLocks noGrp="1"/>
          </p:cNvSpPr>
          <p:nvPr>
            <p:ph type="body" idx="1"/>
          </p:nvPr>
        </p:nvSpPr>
        <p:spPr>
          <a:xfrm>
            <a:off x="457200" y="2078353"/>
            <a:ext cx="8229600" cy="4117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b="1" dirty="0"/>
              <a:t>International Prison Systems: Comparative Analysis</a:t>
            </a:r>
            <a:endParaRPr sz="2400" b="1"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2400" u="sng" dirty="0">
                <a:solidFill>
                  <a:schemeClr val="hlink"/>
                </a:solidFill>
                <a:hlinkClick r:id="rId3"/>
              </a:rPr>
              <a:t>https://docs.google.com/presentation/d/1FKokw10BBRtI4gqc8H6_WigpVijZOCmwDH0sRzMnDfc/edit?usp=sharing</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0"/>
          <p:cNvSpPr txBox="1">
            <a:spLocks noGrp="1"/>
          </p:cNvSpPr>
          <p:nvPr>
            <p:ph type="title"/>
          </p:nvPr>
        </p:nvSpPr>
        <p:spPr>
          <a:xfrm>
            <a:off x="457200" y="76896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522" name="Google Shape;522;p80"/>
          <p:cNvSpPr txBox="1">
            <a:spLocks noGrp="1"/>
          </p:cNvSpPr>
          <p:nvPr>
            <p:ph type="body" idx="1"/>
          </p:nvPr>
        </p:nvSpPr>
        <p:spPr>
          <a:xfrm>
            <a:off x="457200" y="2078353"/>
            <a:ext cx="8229600" cy="4117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b="1" dirty="0"/>
              <a:t>Incarceration Nation:  Google Form</a:t>
            </a:r>
            <a:endParaRPr sz="2400" b="1"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2400" u="sng" dirty="0">
                <a:solidFill>
                  <a:schemeClr val="hlink"/>
                </a:solidFill>
                <a:hlinkClick r:id="rId3"/>
              </a:rPr>
              <a:t>https://docs.google.com/forms/d/1qA5qYgj5SJisVphMhxyzIUwk0z6a6PiEL05mHre9cOQ/edit</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1"/>
          <p:cNvSpPr txBox="1">
            <a:spLocks noGrp="1"/>
          </p:cNvSpPr>
          <p:nvPr>
            <p:ph type="title"/>
          </p:nvPr>
        </p:nvSpPr>
        <p:spPr>
          <a:xfrm>
            <a:off x="329000" y="75820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00" dirty="0"/>
              <a:t>Student Learning Activities</a:t>
            </a:r>
            <a:endParaRPr sz="5000" dirty="0"/>
          </a:p>
        </p:txBody>
      </p:sp>
      <p:sp>
        <p:nvSpPr>
          <p:cNvPr id="529" name="Google Shape;529;p81"/>
          <p:cNvSpPr txBox="1">
            <a:spLocks noGrp="1"/>
          </p:cNvSpPr>
          <p:nvPr>
            <p:ph type="body" idx="1"/>
          </p:nvPr>
        </p:nvSpPr>
        <p:spPr>
          <a:xfrm>
            <a:off x="457200" y="2078353"/>
            <a:ext cx="8229600" cy="4117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b="1" dirty="0"/>
              <a:t>Design a Prison:  Visual Representation</a:t>
            </a:r>
            <a:endParaRPr sz="2400" b="1"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2400" u="sng" dirty="0">
                <a:solidFill>
                  <a:schemeClr val="hlink"/>
                </a:solidFill>
                <a:hlinkClick r:id="rId3"/>
              </a:rPr>
              <a:t>https://docs.google.com/document/d/1v-2WVJnqKcsTT74TQ0IhcnonBRRvNNRBXtWkWWPT9rc/edit?usp=sharing</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2400" dirty="0"/>
              <a:t>Google Sketchup:  </a:t>
            </a:r>
            <a:r>
              <a:rPr lang="en-US" sz="2400" u="sng" dirty="0">
                <a:solidFill>
                  <a:schemeClr val="hlink"/>
                </a:solidFill>
                <a:hlinkClick r:id="rId4"/>
              </a:rPr>
              <a:t>https://www.sketchup.com/</a:t>
            </a:r>
            <a:endParaRPr sz="2400" dirty="0"/>
          </a:p>
          <a:p>
            <a:pPr marL="0" lvl="0" indent="0" algn="l" rtl="0">
              <a:lnSpc>
                <a:spcPct val="115000"/>
              </a:lnSpc>
              <a:spcBef>
                <a:spcPts val="0"/>
              </a:spcBef>
              <a:spcAft>
                <a:spcPts val="0"/>
              </a:spcAft>
              <a:buNone/>
            </a:pPr>
            <a:r>
              <a:rPr lang="en-US" sz="2400" dirty="0"/>
              <a:t>Minecraft</a:t>
            </a:r>
            <a:endParaRPr sz="2400" dirty="0"/>
          </a:p>
          <a:p>
            <a:pPr marL="0" lvl="0" indent="0" algn="l" rtl="0">
              <a:lnSpc>
                <a:spcPct val="115000"/>
              </a:lnSpc>
              <a:spcBef>
                <a:spcPts val="0"/>
              </a:spcBef>
              <a:spcAft>
                <a:spcPts val="0"/>
              </a:spcAft>
              <a:buNone/>
            </a:pPr>
            <a:r>
              <a:rPr lang="en-US" sz="2400" dirty="0"/>
              <a:t>Draw a physical blueprint</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2"/>
          <p:cNvSpPr txBox="1">
            <a:spLocks noGrp="1"/>
          </p:cNvSpPr>
          <p:nvPr>
            <p:ph type="title"/>
          </p:nvPr>
        </p:nvSpPr>
        <p:spPr>
          <a:xfrm>
            <a:off x="607808" y="64109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Formative Assessment Options</a:t>
            </a:r>
            <a:endParaRPr sz="4000" dirty="0"/>
          </a:p>
        </p:txBody>
      </p:sp>
      <p:sp>
        <p:nvSpPr>
          <p:cNvPr id="536" name="Google Shape;536;p82"/>
          <p:cNvSpPr txBox="1">
            <a:spLocks noGrp="1"/>
          </p:cNvSpPr>
          <p:nvPr>
            <p:ph type="body" idx="1"/>
          </p:nvPr>
        </p:nvSpPr>
        <p:spPr>
          <a:xfrm>
            <a:off x="457200" y="199286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Socrative:  b.socrative.com   Room Name:  Opderbeck</a:t>
            </a:r>
            <a:endParaRPr dirty="0"/>
          </a:p>
          <a:p>
            <a:pPr marL="0" lvl="0" indent="0" algn="l" rtl="0">
              <a:spcBef>
                <a:spcPts val="1800"/>
              </a:spcBef>
              <a:spcAft>
                <a:spcPts val="0"/>
              </a:spcAft>
              <a:buNone/>
            </a:pPr>
            <a:r>
              <a:rPr lang="en-US" dirty="0"/>
              <a:t>Google Forms:  </a:t>
            </a:r>
            <a:r>
              <a:rPr lang="en-US" u="sng" dirty="0">
                <a:solidFill>
                  <a:schemeClr val="hlink"/>
                </a:solidFill>
                <a:hlinkClick r:id="rId3"/>
              </a:rPr>
              <a:t>https://www.google.com/forms/about/</a:t>
            </a:r>
            <a:endParaRPr dirty="0"/>
          </a:p>
          <a:p>
            <a:pPr marL="0" lvl="0" indent="0" algn="l" rtl="0">
              <a:spcBef>
                <a:spcPts val="1800"/>
              </a:spcBef>
              <a:spcAft>
                <a:spcPts val="0"/>
              </a:spcAft>
              <a:buNone/>
            </a:pPr>
            <a:r>
              <a:rPr lang="en-US" dirty="0"/>
              <a:t>Quizlet Live:  </a:t>
            </a:r>
            <a:r>
              <a:rPr lang="en-US" u="sng" dirty="0">
                <a:solidFill>
                  <a:schemeClr val="hlink"/>
                </a:solidFill>
                <a:hlinkClick r:id="rId4"/>
              </a:rPr>
              <a:t>www.quizlet.com</a:t>
            </a:r>
            <a:endParaRPr dirty="0"/>
          </a:p>
          <a:p>
            <a:pPr marL="0" lvl="0" indent="0" algn="l" rtl="0">
              <a:spcBef>
                <a:spcPts val="1800"/>
              </a:spcBef>
              <a:spcAft>
                <a:spcPts val="0"/>
              </a:spcAft>
              <a:buNone/>
            </a:pPr>
            <a:r>
              <a:rPr lang="en-US" dirty="0"/>
              <a:t>Kahoot:  </a:t>
            </a:r>
            <a:r>
              <a:rPr lang="en-US" u="sng" dirty="0">
                <a:solidFill>
                  <a:schemeClr val="hlink"/>
                </a:solidFill>
                <a:hlinkClick r:id="rId5"/>
              </a:rPr>
              <a:t>www.kahoot.com</a:t>
            </a:r>
            <a:endParaRPr dirty="0"/>
          </a:p>
          <a:p>
            <a:pPr marL="0" lvl="0" indent="0" algn="l" rtl="0">
              <a:spcBef>
                <a:spcPts val="1800"/>
              </a:spcBef>
              <a:spcAft>
                <a:spcPts val="0"/>
              </a:spcAft>
              <a:buNone/>
            </a:pPr>
            <a:r>
              <a:rPr lang="en-US" dirty="0" err="1"/>
              <a:t>Blooket</a:t>
            </a:r>
            <a:r>
              <a:rPr lang="en-US" dirty="0"/>
              <a:t>:  </a:t>
            </a:r>
            <a:r>
              <a:rPr lang="en-US" u="sng" dirty="0">
                <a:solidFill>
                  <a:schemeClr val="hlink"/>
                </a:solidFill>
                <a:hlinkClick r:id="rId6"/>
              </a:rPr>
              <a:t>www.blooket.com</a:t>
            </a:r>
            <a:endParaRPr dirty="0"/>
          </a:p>
          <a:p>
            <a:pPr marL="0" lvl="0" indent="0" algn="l" rtl="0">
              <a:spcBef>
                <a:spcPts val="1800"/>
              </a:spcBef>
              <a:spcAft>
                <a:spcPts val="18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National Standards</a:t>
            </a:r>
            <a:endParaRPr sz="5500" b="1"/>
          </a:p>
        </p:txBody>
      </p:sp>
      <p:sp>
        <p:nvSpPr>
          <p:cNvPr id="102" name="Google Shape;102;p20"/>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a:t>Council for Econ Ed Standard 17:  Government Failure</a:t>
            </a:r>
            <a:endParaRPr sz="2500" b="1"/>
          </a:p>
          <a:p>
            <a:pPr marL="0" lvl="0" indent="0" algn="l" rtl="0">
              <a:spcBef>
                <a:spcPts val="0"/>
              </a:spcBef>
              <a:spcAft>
                <a:spcPts val="0"/>
              </a:spcAft>
              <a:buNone/>
            </a:pPr>
            <a:r>
              <a:rPr lang="en-US" sz="2500"/>
              <a:t>Costs of government policies sometimes exceed benefits. This may occur because of incentives facing voters, government officials, and government employees, because of actions by special interest groups that can impose costs on the general public, or because social goals other than economic efficiency are being pursued. </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 calcmode="lin" valueType="num">
                                      <p:cBhvr additive="base">
                                        <p:cTn id="7"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 calcmode="lin" valueType="num">
                                      <p:cBhvr additive="base">
                                        <p:cTn id="12" dur="500"/>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2" end="2"/>
                                            </p:txEl>
                                          </p:spTgt>
                                        </p:tgtEl>
                                        <p:attrNameLst>
                                          <p:attrName>style.visibility</p:attrName>
                                        </p:attrNameLst>
                                      </p:cBhvr>
                                      <p:to>
                                        <p:strVal val="visible"/>
                                      </p:to>
                                    </p:set>
                                    <p:anim calcmode="lin" valueType="num">
                                      <p:cBhvr additive="base">
                                        <p:cTn id="17" dur="500"/>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xEl>
                                              <p:pRg st="3" end="3"/>
                                            </p:txEl>
                                          </p:spTgt>
                                        </p:tgtEl>
                                        <p:attrNameLst>
                                          <p:attrName>style.visibility</p:attrName>
                                        </p:attrNameLst>
                                      </p:cBhvr>
                                      <p:to>
                                        <p:strVal val="visible"/>
                                      </p:to>
                                    </p:set>
                                    <p:anim calcmode="lin" valueType="num">
                                      <p:cBhvr additive="base">
                                        <p:cTn id="22" dur="500"/>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
                                            <p:txEl>
                                              <p:pRg st="4" end="4"/>
                                            </p:txEl>
                                          </p:spTgt>
                                        </p:tgtEl>
                                        <p:attrNameLst>
                                          <p:attrName>style.visibility</p:attrName>
                                        </p:attrNameLst>
                                      </p:cBhvr>
                                      <p:to>
                                        <p:strVal val="visible"/>
                                      </p:to>
                                    </p:set>
                                    <p:anim calcmode="lin" valueType="num">
                                      <p:cBhvr additive="base">
                                        <p:cTn id="27" dur="500"/>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3"/>
          <p:cNvSpPr txBox="1">
            <a:spLocks noGrp="1"/>
          </p:cNvSpPr>
          <p:nvPr>
            <p:ph type="title"/>
          </p:nvPr>
        </p:nvSpPr>
        <p:spPr>
          <a:xfrm>
            <a:off x="457200" y="106637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References/ Resources</a:t>
            </a:r>
            <a:endParaRPr sz="5500" b="1" dirty="0"/>
          </a:p>
        </p:txBody>
      </p:sp>
      <p:sp>
        <p:nvSpPr>
          <p:cNvPr id="543" name="Google Shape;543;p83"/>
          <p:cNvSpPr txBox="1">
            <a:spLocks noGrp="1"/>
          </p:cNvSpPr>
          <p:nvPr>
            <p:ph type="body" idx="1"/>
          </p:nvPr>
        </p:nvSpPr>
        <p:spPr>
          <a:xfrm>
            <a:off x="457200" y="1865127"/>
            <a:ext cx="8229600" cy="4374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3"/>
              </a:rPr>
              <a:t>https://www.prisonpolicy.org/</a:t>
            </a:r>
            <a:endParaRPr/>
          </a:p>
          <a:p>
            <a:pPr marL="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4"/>
              </a:rPr>
              <a:t>https://www.sentencingproject.org/criminal-justice-facts/</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5"/>
              </a:rPr>
              <a:t>https://www.bop.gov/</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342900" lvl="0" indent="0" algn="l" rtl="0">
              <a:spcBef>
                <a:spcPts val="0"/>
              </a:spcBef>
              <a:spcAft>
                <a:spcPts val="0"/>
              </a:spcAft>
              <a:buNone/>
            </a:pPr>
            <a:endParaRPr/>
          </a:p>
          <a:p>
            <a:pPr marL="34290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550" name="Google Shape;550;p84"/>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51" name="Google Shape;551;p84"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5"/>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557" name="Google Shape;557;p8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558" name="Google Shape;558;p85"/>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559" name="Google Shape;559;p85"/>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560" name="Google Shape;560;p85"/>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561" name="Google Shape;561;p85"/>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562" name="Google Shape;562;p85"/>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563" name="Google Shape;563;p85"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State Standards</a:t>
            </a:r>
            <a:endParaRPr sz="5500" b="1"/>
          </a:p>
        </p:txBody>
      </p:sp>
      <p:sp>
        <p:nvSpPr>
          <p:cNvPr id="109" name="Google Shape;109;p21"/>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12.G5 PUBLIC POLICY: All levels of government—local, state, and federal—are involved in shaping public policy and responding to public policy issues, all of which influence our lives beyond what appears in the Constitution. Engaged citizens understand how to find, monitor, evaluate, and respond to information on public policy issues.</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u="sng">
                <a:solidFill>
                  <a:schemeClr val="hlink"/>
                </a:solidFill>
                <a:hlinkClick r:id="rId3"/>
              </a:rPr>
              <a:t>http://www.nysed.gov/common/nysed/files/programs/curriculum-instruction/ss-framework-9-12.pdf</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 calcmode="lin" valueType="num">
                                      <p:cBhvr additive="base">
                                        <p:cTn id="7" dur="500"/>
                                        <p:tgtEl>
                                          <p:spTgt spid="1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9">
                                            <p:txEl>
                                              <p:pRg st="1" end="1"/>
                                            </p:txEl>
                                          </p:spTgt>
                                        </p:tgtEl>
                                        <p:attrNameLst>
                                          <p:attrName>style.visibility</p:attrName>
                                        </p:attrNameLst>
                                      </p:cBhvr>
                                      <p:to>
                                        <p:strVal val="visible"/>
                                      </p:to>
                                    </p:set>
                                    <p:anim calcmode="lin" valueType="num">
                                      <p:cBhvr additive="base">
                                        <p:cTn id="12" dur="500"/>
                                        <p:tgtEl>
                                          <p:spTgt spid="10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9">
                                            <p:txEl>
                                              <p:pRg st="2" end="2"/>
                                            </p:txEl>
                                          </p:spTgt>
                                        </p:tgtEl>
                                        <p:attrNameLst>
                                          <p:attrName>style.visibility</p:attrName>
                                        </p:attrNameLst>
                                      </p:cBhvr>
                                      <p:to>
                                        <p:strVal val="visible"/>
                                      </p:to>
                                    </p:set>
                                    <p:anim calcmode="lin" valueType="num">
                                      <p:cBhvr additive="base">
                                        <p:cTn id="17" dur="500"/>
                                        <p:tgtEl>
                                          <p:spTgt spid="10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9">
                                            <p:txEl>
                                              <p:pRg st="3" end="3"/>
                                            </p:txEl>
                                          </p:spTgt>
                                        </p:tgtEl>
                                        <p:attrNameLst>
                                          <p:attrName>style.visibility</p:attrName>
                                        </p:attrNameLst>
                                      </p:cBhvr>
                                      <p:to>
                                        <p:strVal val="visible"/>
                                      </p:to>
                                    </p:set>
                                    <p:anim calcmode="lin" valueType="num">
                                      <p:cBhvr additive="base">
                                        <p:cTn id="22" dur="500"/>
                                        <p:tgtEl>
                                          <p:spTgt spid="10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9">
                                            <p:txEl>
                                              <p:pRg st="4" end="4"/>
                                            </p:txEl>
                                          </p:spTgt>
                                        </p:tgtEl>
                                        <p:attrNameLst>
                                          <p:attrName>style.visibility</p:attrName>
                                        </p:attrNameLst>
                                      </p:cBhvr>
                                      <p:to>
                                        <p:strVal val="visible"/>
                                      </p:to>
                                    </p:set>
                                    <p:anim calcmode="lin" valueType="num">
                                      <p:cBhvr additive="base">
                                        <p:cTn id="27" dur="500"/>
                                        <p:tgtEl>
                                          <p:spTgt spid="10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9">
                                            <p:txEl>
                                              <p:pRg st="5" end="5"/>
                                            </p:txEl>
                                          </p:spTgt>
                                        </p:tgtEl>
                                        <p:attrNameLst>
                                          <p:attrName>style.visibility</p:attrName>
                                        </p:attrNameLst>
                                      </p:cBhvr>
                                      <p:to>
                                        <p:strVal val="visible"/>
                                      </p:to>
                                    </p:set>
                                    <p:anim calcmode="lin" valueType="num">
                                      <p:cBhvr additive="base">
                                        <p:cTn id="32" dur="500"/>
                                        <p:tgtEl>
                                          <p:spTgt spid="10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
                                            <p:txEl>
                                              <p:pRg st="6" end="6"/>
                                            </p:txEl>
                                          </p:spTgt>
                                        </p:tgtEl>
                                        <p:attrNameLst>
                                          <p:attrName>style.visibility</p:attrName>
                                        </p:attrNameLst>
                                      </p:cBhvr>
                                      <p:to>
                                        <p:strVal val="visible"/>
                                      </p:to>
                                    </p:set>
                                    <p:anim calcmode="lin" valueType="num">
                                      <p:cBhvr additive="base">
                                        <p:cTn id="37" dur="500"/>
                                        <p:tgtEl>
                                          <p:spTgt spid="10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457200" y="13079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Question of the Day</a:t>
            </a:r>
            <a:endParaRPr/>
          </a:p>
        </p:txBody>
      </p:sp>
      <p:sp>
        <p:nvSpPr>
          <p:cNvPr id="116" name="Google Shape;116;p22"/>
          <p:cNvSpPr txBox="1">
            <a:spLocks noGrp="1"/>
          </p:cNvSpPr>
          <p:nvPr>
            <p:ph type="body" idx="1"/>
          </p:nvPr>
        </p:nvSpPr>
        <p:spPr>
          <a:xfrm>
            <a:off x="457200" y="2148725"/>
            <a:ext cx="7246200" cy="3798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600"/>
              <a:t>Which U.S. state has the highest number of people in prison?</a:t>
            </a:r>
            <a:endParaRPr sz="2600"/>
          </a:p>
          <a:p>
            <a:pPr marL="0" lvl="0" indent="0" algn="l" rtl="0">
              <a:spcBef>
                <a:spcPts val="360"/>
              </a:spcBef>
              <a:spcAft>
                <a:spcPts val="0"/>
              </a:spcAft>
              <a:buNone/>
            </a:pPr>
            <a:endParaRPr sz="2600"/>
          </a:p>
          <a:p>
            <a:pPr marL="457200" lvl="0" indent="-393700" algn="l" rtl="0">
              <a:spcBef>
                <a:spcPts val="360"/>
              </a:spcBef>
              <a:spcAft>
                <a:spcPts val="0"/>
              </a:spcAft>
              <a:buSzPts val="2600"/>
              <a:buAutoNum type="alphaUcPeriod"/>
            </a:pPr>
            <a:r>
              <a:rPr lang="en-US" sz="2600"/>
              <a:t>California</a:t>
            </a:r>
            <a:endParaRPr sz="2600"/>
          </a:p>
          <a:p>
            <a:pPr marL="457200" lvl="0" indent="-393700" algn="l" rtl="0">
              <a:spcBef>
                <a:spcPts val="0"/>
              </a:spcBef>
              <a:spcAft>
                <a:spcPts val="0"/>
              </a:spcAft>
              <a:buSzPts val="2600"/>
              <a:buAutoNum type="alphaUcPeriod"/>
            </a:pPr>
            <a:r>
              <a:rPr lang="en-US" sz="2600"/>
              <a:t>Florida</a:t>
            </a:r>
            <a:endParaRPr sz="2600"/>
          </a:p>
          <a:p>
            <a:pPr marL="457200" lvl="0" indent="-393700" algn="l" rtl="0">
              <a:spcBef>
                <a:spcPts val="0"/>
              </a:spcBef>
              <a:spcAft>
                <a:spcPts val="0"/>
              </a:spcAft>
              <a:buSzPts val="2600"/>
              <a:buAutoNum type="alphaUcPeriod"/>
            </a:pPr>
            <a:r>
              <a:rPr lang="en-US" sz="2600"/>
              <a:t>New York</a:t>
            </a:r>
            <a:endParaRPr sz="2600"/>
          </a:p>
          <a:p>
            <a:pPr marL="457200" lvl="0" indent="-393700" algn="l" rtl="0">
              <a:spcBef>
                <a:spcPts val="0"/>
              </a:spcBef>
              <a:spcAft>
                <a:spcPts val="0"/>
              </a:spcAft>
              <a:buSzPts val="2600"/>
              <a:buAutoNum type="alphaUcPeriod"/>
            </a:pPr>
            <a:r>
              <a:rPr lang="en-US" sz="2600"/>
              <a:t>Texas</a:t>
            </a:r>
            <a:endParaRPr sz="2600"/>
          </a:p>
        </p:txBody>
      </p:sp>
      <p:pic>
        <p:nvPicPr>
          <p:cNvPr id="117" name="Google Shape;117;p22"/>
          <p:cNvPicPr preferRelativeResize="0"/>
          <p:nvPr/>
        </p:nvPicPr>
        <p:blipFill>
          <a:blip r:embed="rId3">
            <a:alphaModFix/>
          </a:blip>
          <a:stretch>
            <a:fillRect/>
          </a:stretch>
        </p:blipFill>
        <p:spPr>
          <a:xfrm>
            <a:off x="4410825" y="3339475"/>
            <a:ext cx="3714750" cy="2476500"/>
          </a:xfrm>
          <a:prstGeom prst="rect">
            <a:avLst/>
          </a:prstGeom>
          <a:noFill/>
          <a:ln>
            <a:noFill/>
          </a:ln>
        </p:spPr>
      </p:pic>
      <p:sp>
        <p:nvSpPr>
          <p:cNvPr id="118" name="Google Shape;118;p22"/>
          <p:cNvSpPr txBox="1"/>
          <p:nvPr/>
        </p:nvSpPr>
        <p:spPr>
          <a:xfrm>
            <a:off x="555100" y="535390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4"/>
              </a:rPr>
              <a:t>https://worldpopulationreview.com/state-rankings/prison-population-by-state</a:t>
            </a: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925C3-B29D-421C-87AC-AC9E84ABA6B2}">
  <ds:schemaRefs>
    <ds:schemaRef ds:uri="http://schemas.microsoft.com/office/infopath/2007/PartnerControls"/>
    <ds:schemaRef ds:uri="9cd82c5b-74c9-4827-94f1-5bf219ae6b20"/>
    <ds:schemaRef ds:uri="http://purl.org/dc/dcmitype/"/>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bfa4db11-c700-41fb-b639-f7e6b4e680b5"/>
    <ds:schemaRef ds:uri="http://purl.org/dc/terms/"/>
  </ds:schemaRefs>
</ds:datastoreItem>
</file>

<file path=customXml/itemProps2.xml><?xml version="1.0" encoding="utf-8"?>
<ds:datastoreItem xmlns:ds="http://schemas.openxmlformats.org/officeDocument/2006/customXml" ds:itemID="{BA3B9E4E-426E-4EB5-901B-5A5FF3810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4742B-49A8-4996-8999-A671BAE050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1928</Words>
  <Application>Microsoft Office PowerPoint</Application>
  <PresentationFormat>On-screen Show (4:3)</PresentationFormat>
  <Paragraphs>342</Paragraphs>
  <Slides>72</Slides>
  <Notes>72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Times New Roman</vt:lpstr>
      <vt:lpstr>Gill Sans</vt:lpstr>
      <vt:lpstr>Calibri</vt:lpstr>
      <vt:lpstr>Office Theme</vt:lpstr>
      <vt:lpstr>  The Economics of Incarceration  Presented by  Theodore Opderbeck 12/14/2021 opderbeckt@waldwickschools.org</vt:lpstr>
      <vt:lpstr>EconEdLink Membership</vt:lpstr>
      <vt:lpstr>Professional Development Certificate</vt:lpstr>
      <vt:lpstr>Agenda</vt:lpstr>
      <vt:lpstr>Objectives</vt:lpstr>
      <vt:lpstr>National Standards</vt:lpstr>
      <vt:lpstr>National Standards</vt:lpstr>
      <vt:lpstr>State Standards</vt:lpstr>
      <vt:lpstr>Question of the Day</vt:lpstr>
      <vt:lpstr>PowerPoint Presentation</vt:lpstr>
      <vt:lpstr>Economics and Cross Curricular Applications</vt:lpstr>
      <vt:lpstr>Important Concepts</vt:lpstr>
      <vt:lpstr>Philosophies of Punishment</vt:lpstr>
      <vt:lpstr>PowerPoint Presentation</vt:lpstr>
      <vt:lpstr>General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the U.S. prison population skyrocket from the 1980’s to 2000’s?</vt:lpstr>
      <vt:lpstr>PowerPoint Presentation</vt:lpstr>
      <vt:lpstr>PowerPoint Presentation</vt:lpstr>
      <vt:lpstr>PowerPoint Presentation</vt:lpstr>
      <vt:lpstr>PowerPoint Presentation</vt:lpstr>
      <vt:lpstr>PowerPoint Presentation</vt:lpstr>
      <vt:lpstr>Prison Demographics by Race</vt:lpstr>
      <vt:lpstr>Prison Demographics by Gender</vt:lpstr>
      <vt:lpstr>PowerPoint Presentation</vt:lpstr>
      <vt:lpstr>PowerPoint Presentation</vt:lpstr>
      <vt:lpstr>PowerPoint Presentation</vt:lpstr>
      <vt:lpstr>Summary of Prison Population in the U.S.</vt:lpstr>
      <vt:lpstr>The Economic Cost of Incarceration</vt:lpstr>
      <vt:lpstr>The Economic Cost of Incarceration</vt:lpstr>
      <vt:lpstr>Prison Overcrowding</vt:lpstr>
      <vt:lpstr>PowerPoint Presentation</vt:lpstr>
      <vt:lpstr>Employment and Prison</vt:lpstr>
      <vt:lpstr>Recidivism Rates</vt:lpstr>
      <vt:lpstr>PowerPoint Presentation</vt:lpstr>
      <vt:lpstr>PowerPoint Presentation</vt:lpstr>
      <vt:lpstr>Recidivism Rates</vt:lpstr>
      <vt:lpstr>International Recidivism Rates:  A Comparative Study</vt:lpstr>
      <vt:lpstr>Reducing the Costs of Incarceration</vt:lpstr>
      <vt:lpstr>Would Rehabilitative Programs Cost Too Much?</vt:lpstr>
      <vt:lpstr>PowerPoint Presentation</vt:lpstr>
      <vt:lpstr>PowerPoint Presentation</vt:lpstr>
      <vt:lpstr>Rehabilitation Approaches</vt:lpstr>
      <vt:lpstr>Rehabilitation Approaches</vt:lpstr>
      <vt:lpstr>Examples of Rehabilitation Approaches</vt:lpstr>
      <vt:lpstr>Examples of Rehabilitation Approaches</vt:lpstr>
      <vt:lpstr>PowerPoint Presentation</vt:lpstr>
      <vt:lpstr>PowerPoint Presentation</vt:lpstr>
      <vt:lpstr>PowerPoint Presentation</vt:lpstr>
      <vt:lpstr>Decarceration Efforts</vt:lpstr>
      <vt:lpstr>PowerPoint Presentation</vt:lpstr>
      <vt:lpstr>PowerPoint Presentation</vt:lpstr>
      <vt:lpstr>PowerPoint Presentation</vt:lpstr>
      <vt:lpstr>Student Learning Activities</vt:lpstr>
      <vt:lpstr>Student Learning Activities</vt:lpstr>
      <vt:lpstr>Student Learning Activities</vt:lpstr>
      <vt:lpstr>Student Learning Activities</vt:lpstr>
      <vt:lpstr>Student Learning Activities</vt:lpstr>
      <vt:lpstr>Student Learning Activities</vt:lpstr>
      <vt:lpstr>Student Learning Activities</vt:lpstr>
      <vt:lpstr>Formative Assessment Options</vt:lpstr>
      <vt:lpstr>References/ Resources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Economics of Incarceration  Presented by  Theodore Opderbeck 12/14/2021 opderbeckt@waldwickschools.org</dc:title>
  <cp:lastModifiedBy>Jarvon Carson</cp:lastModifiedBy>
  <cp:revision>1</cp:revision>
  <dcterms:modified xsi:type="dcterms:W3CDTF">2021-12-15T00:55:29Z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