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8" roundtripDataSignature="AMtx7mhwg1yfOmh2TydtP0WFmcwXjKzz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caf67a829_0_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ecaf67a82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gecaf67a829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caf67a829_0_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ecaf67a82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gecaf67a829_0_1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caf67a829_0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ecaf67a82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gecaf67a829_0_1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caf67a829_0_1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ecaf67a829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gecaf67a829_0_1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58b443452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058b44345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g1058b443452_0_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caf67a829_0_1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ecaf67a829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gecaf67a829_0_1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caf67a829_0_1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ecaf67a829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gecaf67a829_0_1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58b443452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1058b44345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g1058b443452_0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caf67a829_0_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ecaf67a82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gecaf67a829_0_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caf67a829_0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ecaf67a82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gecaf67a829_0_1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69" name="Google Shape;69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caf67a829_0_1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ecaf67a82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gecaf67a829_0_1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58b443452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1058b44345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1058b443452_0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caf67a829_0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ecaf67a829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gecaf67a829_0_1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caf67a829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ecaf67a82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ecaf67a829_0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caf67a829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ecaf67a82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ecaf67a829_0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caf67a829_0_2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ecaf67a82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gecaf67a829_0_2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6d9251c38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106d9251c3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g106d9251c38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6d9251c38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106d9251c3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g106d9251c38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6d9251c38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106d9251c3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6" name="Google Shape;296;g106d9251c38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6d9251c38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06d9251c3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106d9251c38_0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76" name="Google Shape;76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6d9251c38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106d9251c3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g106d9251c38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6d9251c38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106d9251c3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g106d9251c38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6d9251c38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106d9251c3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4" name="Google Shape;324;g106d9251c38_0_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6d9251c38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106d9251c3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1" name="Google Shape;331;g106d9251c38_0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6d9251c38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106d9251c3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g106d9251c38_0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6d9251c38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106d9251c3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g106d9251c38_0_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58b44345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1058b4434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g1058b443452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58b443452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1058b4434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g1058b443452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58b443452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1058b44345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8" name="Google Shape;368;g1058b443452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58b443452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1058b44345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g1058b443452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58b443452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1058b44345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g1058b443452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58b443452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1058b44345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g1058b443452_0_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58b443452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058b44345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g1058b443452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58b443452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1058b44345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8" name="Google Shape;408;g1058b443452_0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058b443452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1058b44345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6" name="Google Shape;416;g1058b443452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58b443452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1058b44345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g1058b443452_0_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9:notes"/>
          <p:cNvSpPr/>
          <p:nvPr>
            <p:ph idx="2" type="sldImg"/>
          </p:nvPr>
        </p:nvSpPr>
        <p:spPr>
          <a:xfrm>
            <a:off x="1155424" y="685488"/>
            <a:ext cx="4547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32" name="Google Shape;432;p19:notes"/>
          <p:cNvSpPr txBox="1"/>
          <p:nvPr>
            <p:ph idx="1" type="body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/>
              <a:t>What can I add?  Sharecropping   Farming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/>
              <a:t>Which do we do? Price, Barter System, Business Reg </a:t>
            </a:r>
            <a:endParaRPr sz="1400"/>
          </a:p>
        </p:txBody>
      </p:sp>
      <p:sp>
        <p:nvSpPr>
          <p:cNvPr id="433" name="Google Shape;433;p19:notes"/>
          <p:cNvSpPr txBox="1"/>
          <p:nvPr>
            <p:ph idx="12" type="sldNum"/>
          </p:nvPr>
        </p:nvSpPr>
        <p:spPr>
          <a:xfrm>
            <a:off x="3884025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89600" lIns="89600" spcFirstLastPara="1" rIns="89600" wrap="square" tIns="89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2" name="Google Shape;442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9" name="Google Shape;44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93" name="Google Shape;93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7" name="Google Shape;477;p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caf67a829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ecaf67a82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02" name="Google Shape;102;gecaf67a829_0_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caf67a829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ecaf67a82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gecaf67a829_0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6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3"/>
          <p:cNvSpPr txBox="1"/>
          <p:nvPr>
            <p:ph idx="1" type="body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5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6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3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2" name="Google Shape;22;p57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5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7" name="Google Shape;27;p5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5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1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5" name="Google Shape;35;p6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600" u="none" cap="none" strike="noStrik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30"/>
          <p:cNvSpPr txBox="1"/>
          <p:nvPr>
            <p:ph idx="12" type="sldNum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menfi3@gmail.com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conedlink.org/membership/" TargetMode="Externa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hyperlink" Target="https://www.bankofamerica.com/" TargetMode="External"/><Relationship Id="rId5" Type="http://schemas.openxmlformats.org/officeDocument/2006/relationships/hyperlink" Target="https://hapenstance/search?q=long+url&amp;rlz=1C5GCEM_enUS922US922&amp;oq=long+url&amp;aqs=chrome..69i57j0i512l9.3544j0j4&amp;sourceid=chrome&amp;ie=UTF-8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ouncilforeconed.org/wp-content/uploads/2012/03/voluntary-national-content-standards-2010.pdf" TargetMode="External"/><Relationship Id="rId4" Type="http://schemas.openxmlformats.org/officeDocument/2006/relationships/hyperlink" Target="https://www.councilforeconed.org/wp-content/uploads/2012/03/voluntary-national-content-standards-2010.pdf" TargetMode="External"/><Relationship Id="rId9" Type="http://schemas.openxmlformats.org/officeDocument/2006/relationships/image" Target="../media/image6.png"/><Relationship Id="rId5" Type="http://schemas.openxmlformats.org/officeDocument/2006/relationships/hyperlink" Target="http://www.nysed.gov/common/nysed/files/programs/curriculum-instruction/ss-framework-9-12.pdf" TargetMode="External"/><Relationship Id="rId6" Type="http://schemas.openxmlformats.org/officeDocument/2006/relationships/hyperlink" Target="http://www.nysed.gov/common/nysed/files/programs/curriculum-instruction/ss-framework-9-12.pdf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Relationship Id="rId4" Type="http://schemas.openxmlformats.org/officeDocument/2006/relationships/hyperlink" Target="mailto:amenfi3@gmail.com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councilforeconed.org/resources/local-affiliates/" TargetMode="External"/><Relationship Id="rId4" Type="http://schemas.openxmlformats.org/officeDocument/2006/relationships/image" Target="../media/image4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Relationship Id="rId4" Type="http://schemas.openxmlformats.org/officeDocument/2006/relationships/image" Target="../media/image48.png"/><Relationship Id="rId5" Type="http://schemas.openxmlformats.org/officeDocument/2006/relationships/image" Target="../media/image57.jpg"/><Relationship Id="rId6" Type="http://schemas.openxmlformats.org/officeDocument/2006/relationships/image" Target="../media/image49.jpg"/><Relationship Id="rId7" Type="http://schemas.openxmlformats.org/officeDocument/2006/relationships/image" Target="../media/image5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62.jpg"/><Relationship Id="rId6" Type="http://schemas.openxmlformats.org/officeDocument/2006/relationships/image" Target="../media/image56.png"/><Relationship Id="rId7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png"/><Relationship Id="rId4" Type="http://schemas.openxmlformats.org/officeDocument/2006/relationships/hyperlink" Target="https://councilforeconed.regfox.com/2021-sloan-teaching-champion-awards" TargetMode="External"/><Relationship Id="rId5" Type="http://schemas.openxmlformats.org/officeDocument/2006/relationships/hyperlink" Target="mailto:rrivera@councilforeconed.org" TargetMode="External"/><Relationship Id="rId6" Type="http://schemas.openxmlformats.org/officeDocument/2006/relationships/image" Target="../media/image59.png"/><Relationship Id="rId7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>
            <p:ph type="ctrTitle"/>
          </p:nvPr>
        </p:nvSpPr>
        <p:spPr>
          <a:xfrm>
            <a:off x="0" y="1066800"/>
            <a:ext cx="9144000" cy="3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5400"/>
            </a:br>
            <a:br>
              <a:rPr lang="en" sz="5400"/>
            </a:br>
            <a:r>
              <a:rPr lang="en" sz="3959">
                <a:solidFill>
                  <a:srgbClr val="0070C0"/>
                </a:solidFill>
              </a:rPr>
              <a:t>Teaching Scam Avoidance</a:t>
            </a:r>
            <a:br>
              <a:rPr lang="en" sz="4000"/>
            </a:br>
            <a:endParaRPr sz="2500"/>
          </a:p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" sz="19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Andrew Menfi</a:t>
            </a:r>
            <a:br>
              <a:rPr lang="en" sz="1440"/>
            </a:br>
            <a:r>
              <a:rPr lang="en" sz="1979">
                <a:solidFill>
                  <a:schemeClr val="dk1"/>
                </a:solidFill>
              </a:rPr>
              <a:t>December 9th</a:t>
            </a:r>
            <a:r>
              <a:rPr lang="en" sz="1979">
                <a:solidFill>
                  <a:schemeClr val="dk1"/>
                </a:solidFill>
              </a:rPr>
              <a:t>, 2021</a:t>
            </a:r>
            <a:br>
              <a:rPr lang="en" sz="14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979" u="sng">
                <a:solidFill>
                  <a:schemeClr val="hlink"/>
                </a:solidFill>
                <a:hlinkClick r:id="rId3"/>
              </a:rPr>
              <a:t>amenfi3@gmail.com</a:t>
            </a:r>
            <a:r>
              <a:rPr lang="en" sz="1979">
                <a:solidFill>
                  <a:schemeClr val="dk1"/>
                </a:solidFill>
              </a:rPr>
              <a:t> </a:t>
            </a:r>
            <a:endParaRPr sz="1979">
              <a:solidFill>
                <a:schemeClr val="dk1"/>
              </a:solidFill>
            </a:endParaRPr>
          </a:p>
        </p:txBody>
      </p:sp>
      <p:pic>
        <p:nvPicPr>
          <p:cNvPr id="64" name="Google Shape;6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1700" y="4734225"/>
            <a:ext cx="2442850" cy="17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4700" y="4734225"/>
            <a:ext cx="1756300" cy="17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asstrafficleads.com/wp-content/uploads/2015/01/mlm-vs-pyramid-scheme.jpg" id="141" name="Google Shape;141;gecaf67a829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5350" y="2808125"/>
            <a:ext cx="4118650" cy="376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ecaf67a829_0_108"/>
          <p:cNvSpPr txBox="1"/>
          <p:nvPr/>
        </p:nvSpPr>
        <p:spPr>
          <a:xfrm>
            <a:off x="46325" y="1198025"/>
            <a:ext cx="8498100" cy="3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5 Signs of a </a:t>
            </a:r>
            <a:r>
              <a:rPr b="1" lang="en" sz="4000">
                <a:solidFill>
                  <a:schemeClr val="dk1"/>
                </a:solidFill>
              </a:rPr>
              <a:t>Pyramid Scheme </a:t>
            </a:r>
            <a:endParaRPr b="1" sz="4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1. Required cash investments:</a:t>
            </a:r>
            <a:endParaRPr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2. Overestimated earnings:              </a:t>
            </a:r>
            <a:endParaRPr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3. Overpriced &amp; bad products:                            </a:t>
            </a:r>
            <a:endParaRPr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4. Recruiting more members:</a:t>
            </a:r>
            <a:endParaRPr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5. Limited Time Offers:</a:t>
            </a:r>
            <a:endParaRPr sz="33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caf67a829_0_118"/>
          <p:cNvSpPr txBox="1"/>
          <p:nvPr/>
        </p:nvSpPr>
        <p:spPr>
          <a:xfrm>
            <a:off x="46325" y="1198025"/>
            <a:ext cx="84981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[Activity] </a:t>
            </a:r>
            <a:endParaRPr b="1" sz="4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Vemma Verve Case Study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id="149" name="Google Shape;149;gecaf67a829_0_118"/>
          <p:cNvPicPr preferRelativeResize="0"/>
          <p:nvPr/>
        </p:nvPicPr>
        <p:blipFill rotWithShape="1">
          <a:blip r:embed="rId3">
            <a:alphaModFix/>
          </a:blip>
          <a:srcRect b="0" l="4251" r="0" t="6890"/>
          <a:stretch/>
        </p:blipFill>
        <p:spPr>
          <a:xfrm>
            <a:off x="127025" y="3452187"/>
            <a:ext cx="4541025" cy="26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ecaf67a829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800" y="3429000"/>
            <a:ext cx="4034975" cy="26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caf67a829_0_126"/>
          <p:cNvSpPr txBox="1"/>
          <p:nvPr/>
        </p:nvSpPr>
        <p:spPr>
          <a:xfrm>
            <a:off x="46325" y="1198025"/>
            <a:ext cx="84981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[Activity] </a:t>
            </a:r>
            <a:endParaRPr b="1" sz="4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Vemma Verve Case Study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id="157" name="Google Shape;157;gecaf67a829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300" y="2650025"/>
            <a:ext cx="5057373" cy="3837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asstrafficleads.com/wp-content/uploads/2015/01/mlm-vs-pyramid-scheme.jpg" id="158" name="Google Shape;158;gecaf67a829_0_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2375" y="3919075"/>
            <a:ext cx="2809075" cy="25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ecaf67a829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575" y="2178550"/>
            <a:ext cx="1740525" cy="1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caf67a829_0_184"/>
          <p:cNvSpPr txBox="1"/>
          <p:nvPr/>
        </p:nvSpPr>
        <p:spPr>
          <a:xfrm>
            <a:off x="46325" y="1198025"/>
            <a:ext cx="84981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[Activity] </a:t>
            </a:r>
            <a:endParaRPr b="1" sz="4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Vemma Verve Case Study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descr="http://masstrafficleads.com/wp-content/uploads/2015/01/mlm-vs-pyramid-scheme.jpg" id="166" name="Google Shape;166;gecaf67a829_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2375" y="3919075"/>
            <a:ext cx="2809075" cy="25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ecaf67a829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1575" y="2178550"/>
            <a:ext cx="1740525" cy="17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ecaf67a829_0_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963775"/>
            <a:ext cx="5709972" cy="2933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58b443452_0_73"/>
          <p:cNvSpPr txBox="1"/>
          <p:nvPr/>
        </p:nvSpPr>
        <p:spPr>
          <a:xfrm>
            <a:off x="46325" y="1198025"/>
            <a:ext cx="84981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[Activity] </a:t>
            </a:r>
            <a:endParaRPr b="1" sz="4000">
              <a:solidFill>
                <a:schemeClr val="dk1"/>
              </a:solidFill>
            </a:endParaRPr>
          </a:p>
          <a:p>
            <a:pPr indent="-419100" lvl="1" marL="9144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</a:rPr>
              <a:t>Vemma Verve Case Study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descr="http://masstrafficleads.com/wp-content/uploads/2015/01/mlm-vs-pyramid-scheme.jpg" id="175" name="Google Shape;175;g1058b443452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2375" y="3919075"/>
            <a:ext cx="2809075" cy="25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058b443452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1575" y="2178550"/>
            <a:ext cx="1740525" cy="17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1058b443452_0_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02425"/>
            <a:ext cx="5835550" cy="332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caf67a829_0_164"/>
          <p:cNvSpPr txBox="1"/>
          <p:nvPr/>
        </p:nvSpPr>
        <p:spPr>
          <a:xfrm>
            <a:off x="322950" y="1267200"/>
            <a:ext cx="849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Money “Flipping” </a:t>
            </a:r>
            <a:endParaRPr sz="3600"/>
          </a:p>
        </p:txBody>
      </p:sp>
      <p:pic>
        <p:nvPicPr>
          <p:cNvPr id="184" name="Google Shape;184;gecaf67a829_0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313" y="1945950"/>
            <a:ext cx="3483075" cy="23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ecaf67a829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523" y="4361548"/>
            <a:ext cx="3483076" cy="213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ecaf67a829_0_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1100" y="1162637"/>
            <a:ext cx="340995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caf67a829_0_169"/>
          <p:cNvSpPr txBox="1"/>
          <p:nvPr/>
        </p:nvSpPr>
        <p:spPr>
          <a:xfrm>
            <a:off x="322950" y="1267200"/>
            <a:ext cx="849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Money “Flipping” [Activity]</a:t>
            </a:r>
            <a:endParaRPr b="1" sz="3600"/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" sz="3600"/>
              <a:t>Document Based Questions</a:t>
            </a:r>
            <a:endParaRPr sz="3600"/>
          </a:p>
        </p:txBody>
      </p:sp>
      <p:pic>
        <p:nvPicPr>
          <p:cNvPr id="193" name="Google Shape;193;gecaf67a829_0_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25" y="2608850"/>
            <a:ext cx="4077675" cy="38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ecaf67a829_0_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625" y="2740363"/>
            <a:ext cx="3604375" cy="36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58b443452_0_83"/>
          <p:cNvSpPr txBox="1"/>
          <p:nvPr/>
        </p:nvSpPr>
        <p:spPr>
          <a:xfrm>
            <a:off x="322950" y="1267200"/>
            <a:ext cx="849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Money “Flipping” [Activity]</a:t>
            </a:r>
            <a:endParaRPr b="1" sz="3600"/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" sz="3600"/>
              <a:t>Document Based Questions</a:t>
            </a:r>
            <a:endParaRPr sz="3600"/>
          </a:p>
        </p:txBody>
      </p:sp>
      <p:pic>
        <p:nvPicPr>
          <p:cNvPr id="201" name="Google Shape;201;g1058b443452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900" y="2492700"/>
            <a:ext cx="6966993" cy="39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caf67a829_0_90"/>
          <p:cNvSpPr txBox="1"/>
          <p:nvPr/>
        </p:nvSpPr>
        <p:spPr>
          <a:xfrm>
            <a:off x="322950" y="1267200"/>
            <a:ext cx="849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Debit Card “Cracking”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208" name="Google Shape;208;gecaf67a829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0900" y="1267199"/>
            <a:ext cx="2890149" cy="51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ecaf67a829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75" y="2113163"/>
            <a:ext cx="3508900" cy="26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ecaf67a829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525" y="4949651"/>
            <a:ext cx="3702800" cy="15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ecaf67a829_0_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3823" y="2760862"/>
            <a:ext cx="1931888" cy="133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caf67a829_0_148"/>
          <p:cNvSpPr txBox="1"/>
          <p:nvPr/>
        </p:nvSpPr>
        <p:spPr>
          <a:xfrm>
            <a:off x="322950" y="1267200"/>
            <a:ext cx="849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Debit Card Cracking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218" name="Google Shape;218;gecaf67a829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54750"/>
            <a:ext cx="8839200" cy="4437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/>
          <p:nvPr>
            <p:ph type="title"/>
          </p:nvPr>
        </p:nvSpPr>
        <p:spPr>
          <a:xfrm>
            <a:off x="457199" y="926754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EconEdLink Membership</a:t>
            </a:r>
            <a:endParaRPr/>
          </a:p>
        </p:txBody>
      </p:sp>
      <p:sp>
        <p:nvSpPr>
          <p:cNvPr id="72" name="Google Shape;72;p2"/>
          <p:cNvSpPr txBox="1"/>
          <p:nvPr/>
        </p:nvSpPr>
        <p:spPr>
          <a:xfrm>
            <a:off x="278701" y="1700833"/>
            <a:ext cx="8865300" cy="42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b="1" i="0" lang="en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member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materials, and activities for each webinar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b="0" i="0" lang="en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caf67a829_0_158"/>
          <p:cNvSpPr txBox="1"/>
          <p:nvPr/>
        </p:nvSpPr>
        <p:spPr>
          <a:xfrm>
            <a:off x="322950" y="1267200"/>
            <a:ext cx="849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Debit Card Cracking [Activity]</a:t>
            </a:r>
            <a:endParaRPr b="1" sz="3600"/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" sz="3600"/>
              <a:t>Document Based Questions</a:t>
            </a:r>
            <a:endParaRPr sz="3600"/>
          </a:p>
        </p:txBody>
      </p:sp>
      <p:pic>
        <p:nvPicPr>
          <p:cNvPr id="225" name="Google Shape;225;gecaf67a829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75" y="2560200"/>
            <a:ext cx="6712608" cy="399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58b443452_0_98"/>
          <p:cNvSpPr txBox="1"/>
          <p:nvPr/>
        </p:nvSpPr>
        <p:spPr>
          <a:xfrm>
            <a:off x="322950" y="1267200"/>
            <a:ext cx="849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b="1" lang="en" sz="3600"/>
              <a:t>Debit Card Cracking [Activity]</a:t>
            </a:r>
            <a:endParaRPr b="1" sz="3600"/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" sz="3600"/>
              <a:t>Document Based Questions</a:t>
            </a:r>
            <a:endParaRPr sz="3600"/>
          </a:p>
        </p:txBody>
      </p:sp>
      <p:pic>
        <p:nvPicPr>
          <p:cNvPr id="232" name="Google Shape;232;g1058b443452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00" y="2489775"/>
            <a:ext cx="5517600" cy="39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caf67a829_0_137"/>
          <p:cNvSpPr txBox="1"/>
          <p:nvPr/>
        </p:nvSpPr>
        <p:spPr>
          <a:xfrm>
            <a:off x="322950" y="1267200"/>
            <a:ext cx="849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b="1" lang="en" sz="4000">
                <a:solidFill>
                  <a:schemeClr val="dk1"/>
                </a:solidFill>
              </a:rPr>
              <a:t>Phishing:</a:t>
            </a:r>
            <a:endParaRPr b="0" i="0" sz="3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gecaf67a829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25" y="3173688"/>
            <a:ext cx="3528750" cy="22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ecaf67a829_0_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5800" y="2173300"/>
            <a:ext cx="5052250" cy="42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caf67a829_0_52"/>
          <p:cNvSpPr txBox="1"/>
          <p:nvPr/>
        </p:nvSpPr>
        <p:spPr>
          <a:xfrm>
            <a:off x="0" y="1610725"/>
            <a:ext cx="56022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1. Requests Information</a:t>
            </a:r>
            <a:endParaRPr b="1" sz="3000"/>
          </a:p>
        </p:txBody>
      </p:sp>
      <p:pic>
        <p:nvPicPr>
          <p:cNvPr id="247" name="Google Shape;247;gecaf67a829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025" y="2588300"/>
            <a:ext cx="4865399" cy="406768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ecaf67a829_0_52"/>
          <p:cNvSpPr/>
          <p:nvPr/>
        </p:nvSpPr>
        <p:spPr>
          <a:xfrm>
            <a:off x="4315275" y="4956675"/>
            <a:ext cx="2726100" cy="3789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249" name="Google Shape;249;gecaf67a829_0_52"/>
          <p:cNvSpPr/>
          <p:nvPr/>
        </p:nvSpPr>
        <p:spPr>
          <a:xfrm>
            <a:off x="4797750" y="3240075"/>
            <a:ext cx="3099300" cy="5553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250" name="Google Shape;250;gecaf67a829_0_52"/>
          <p:cNvSpPr/>
          <p:nvPr/>
        </p:nvSpPr>
        <p:spPr>
          <a:xfrm>
            <a:off x="4193025" y="6442375"/>
            <a:ext cx="2494500" cy="2136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251" name="Google Shape;251;gecaf67a829_0_52"/>
          <p:cNvSpPr/>
          <p:nvPr/>
        </p:nvSpPr>
        <p:spPr>
          <a:xfrm>
            <a:off x="4193025" y="2688200"/>
            <a:ext cx="1860000" cy="2136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252" name="Google Shape;252;gecaf67a829_0_52"/>
          <p:cNvSpPr txBox="1"/>
          <p:nvPr/>
        </p:nvSpPr>
        <p:spPr>
          <a:xfrm>
            <a:off x="331800" y="4201975"/>
            <a:ext cx="35229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https://www.bankofamerica.com/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VS</a:t>
            </a:r>
            <a:endParaRPr b="1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https://Hapenstance/search?q=long+url&amp;rlz=1C5GCEM_enUS922US922&amp;oq=long+url&amp;aqs=chrome..69i57j0i512l9.3544j0j4&amp;sourceid=chrome&amp;ie=UTF-8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ecaf67a829_0_52"/>
          <p:cNvSpPr/>
          <p:nvPr/>
        </p:nvSpPr>
        <p:spPr>
          <a:xfrm>
            <a:off x="268800" y="4133575"/>
            <a:ext cx="3648900" cy="24012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ecaf67a829_0_52"/>
          <p:cNvSpPr txBox="1"/>
          <p:nvPr/>
        </p:nvSpPr>
        <p:spPr>
          <a:xfrm>
            <a:off x="0" y="2043488"/>
            <a:ext cx="662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2. Spelling/ Grammar Mistakes</a:t>
            </a:r>
            <a:endParaRPr/>
          </a:p>
        </p:txBody>
      </p:sp>
      <p:sp>
        <p:nvSpPr>
          <p:cNvPr id="255" name="Google Shape;255;gecaf67a829_0_52"/>
          <p:cNvSpPr txBox="1"/>
          <p:nvPr/>
        </p:nvSpPr>
        <p:spPr>
          <a:xfrm>
            <a:off x="0" y="2503125"/>
            <a:ext cx="474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3. Sense of Urgency</a:t>
            </a:r>
            <a:endParaRPr/>
          </a:p>
        </p:txBody>
      </p:sp>
      <p:sp>
        <p:nvSpPr>
          <p:cNvPr id="256" name="Google Shape;256;gecaf67a829_0_52"/>
          <p:cNvSpPr txBox="1"/>
          <p:nvPr/>
        </p:nvSpPr>
        <p:spPr>
          <a:xfrm>
            <a:off x="0" y="2991500"/>
            <a:ext cx="4645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4. Unfamiliar Greeting</a:t>
            </a:r>
            <a:endParaRPr/>
          </a:p>
        </p:txBody>
      </p:sp>
      <p:sp>
        <p:nvSpPr>
          <p:cNvPr id="257" name="Google Shape;257;gecaf67a829_0_52"/>
          <p:cNvSpPr txBox="1"/>
          <p:nvPr/>
        </p:nvSpPr>
        <p:spPr>
          <a:xfrm>
            <a:off x="0" y="34330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5. Strange URL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8" name="Google Shape;258;gecaf67a829_0_52"/>
          <p:cNvSpPr txBox="1"/>
          <p:nvPr/>
        </p:nvSpPr>
        <p:spPr>
          <a:xfrm>
            <a:off x="69150" y="954150"/>
            <a:ext cx="9074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b="1" lang="en" sz="4000">
                <a:solidFill>
                  <a:schemeClr val="dk1"/>
                </a:solidFill>
              </a:rPr>
              <a:t>5 Signs of a </a:t>
            </a:r>
            <a:r>
              <a:rPr b="1" lang="en" sz="4000">
                <a:solidFill>
                  <a:schemeClr val="dk1"/>
                </a:solidFill>
              </a:rPr>
              <a:t>Phishing</a:t>
            </a:r>
            <a:r>
              <a:rPr b="1" lang="en" sz="4000">
                <a:solidFill>
                  <a:schemeClr val="dk1"/>
                </a:solidFill>
              </a:rPr>
              <a:t> Attack</a:t>
            </a:r>
            <a:endParaRPr/>
          </a:p>
        </p:txBody>
      </p:sp>
      <p:sp>
        <p:nvSpPr>
          <p:cNvPr id="259" name="Google Shape;259;gecaf67a829_0_52"/>
          <p:cNvSpPr txBox="1"/>
          <p:nvPr/>
        </p:nvSpPr>
        <p:spPr>
          <a:xfrm>
            <a:off x="6980800" y="4676913"/>
            <a:ext cx="40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7A9900"/>
                </a:solidFill>
              </a:rPr>
              <a:t>1</a:t>
            </a:r>
            <a:endParaRPr sz="900">
              <a:solidFill>
                <a:srgbClr val="7A9900"/>
              </a:solidFill>
            </a:endParaRPr>
          </a:p>
        </p:txBody>
      </p:sp>
      <p:sp>
        <p:nvSpPr>
          <p:cNvPr id="260" name="Google Shape;260;gecaf67a829_0_52"/>
          <p:cNvSpPr txBox="1"/>
          <p:nvPr/>
        </p:nvSpPr>
        <p:spPr>
          <a:xfrm>
            <a:off x="6687525" y="6264468"/>
            <a:ext cx="40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7A9900"/>
                </a:solidFill>
              </a:rPr>
              <a:t>2</a:t>
            </a:r>
            <a:endParaRPr sz="900">
              <a:solidFill>
                <a:srgbClr val="7A9900"/>
              </a:solidFill>
            </a:endParaRPr>
          </a:p>
        </p:txBody>
      </p:sp>
      <p:sp>
        <p:nvSpPr>
          <p:cNvPr id="261" name="Google Shape;261;gecaf67a829_0_52"/>
          <p:cNvSpPr txBox="1"/>
          <p:nvPr/>
        </p:nvSpPr>
        <p:spPr>
          <a:xfrm>
            <a:off x="7897050" y="3030038"/>
            <a:ext cx="40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7A9900"/>
                </a:solidFill>
              </a:rPr>
              <a:t>3</a:t>
            </a:r>
            <a:endParaRPr sz="900">
              <a:solidFill>
                <a:srgbClr val="7A9900"/>
              </a:solidFill>
            </a:endParaRPr>
          </a:p>
        </p:txBody>
      </p:sp>
      <p:sp>
        <p:nvSpPr>
          <p:cNvPr id="262" name="Google Shape;262;gecaf67a829_0_52"/>
          <p:cNvSpPr txBox="1"/>
          <p:nvPr/>
        </p:nvSpPr>
        <p:spPr>
          <a:xfrm>
            <a:off x="6053025" y="2422088"/>
            <a:ext cx="40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7A9900"/>
                </a:solidFill>
              </a:rPr>
              <a:t>4</a:t>
            </a:r>
            <a:endParaRPr sz="900">
              <a:solidFill>
                <a:srgbClr val="7A9900"/>
              </a:solidFill>
            </a:endParaRPr>
          </a:p>
        </p:txBody>
      </p:sp>
      <p:sp>
        <p:nvSpPr>
          <p:cNvPr id="263" name="Google Shape;263;gecaf67a829_0_52"/>
          <p:cNvSpPr txBox="1"/>
          <p:nvPr/>
        </p:nvSpPr>
        <p:spPr>
          <a:xfrm>
            <a:off x="3854700" y="3813750"/>
            <a:ext cx="40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7A9900"/>
                </a:solidFill>
              </a:rPr>
              <a:t>5</a:t>
            </a:r>
            <a:endParaRPr sz="900">
              <a:solidFill>
                <a:srgbClr val="7A99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caf67a829_0_83"/>
          <p:cNvSpPr txBox="1"/>
          <p:nvPr/>
        </p:nvSpPr>
        <p:spPr>
          <a:xfrm>
            <a:off x="322950" y="1267200"/>
            <a:ext cx="8498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</a:pPr>
            <a:r>
              <a:rPr b="1" lang="en" sz="4000">
                <a:solidFill>
                  <a:schemeClr val="dk1"/>
                </a:solidFill>
              </a:rPr>
              <a:t>Phishing [Activity]</a:t>
            </a:r>
            <a:endParaRPr b="1" sz="4000">
              <a:solidFill>
                <a:schemeClr val="dk1"/>
              </a:solidFill>
            </a:endParaRPr>
          </a:p>
          <a:p>
            <a:pPr indent="-482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–"/>
            </a:pPr>
            <a:r>
              <a:rPr b="1" lang="en" sz="4000">
                <a:solidFill>
                  <a:schemeClr val="dk1"/>
                </a:solidFill>
              </a:rPr>
              <a:t>Real Or Phish?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270" name="Google Shape;270;gecaf67a829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0" y="2683200"/>
            <a:ext cx="4235275" cy="35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ecaf67a829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450" y="2606963"/>
            <a:ext cx="3693350" cy="36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ecaf67a829_0_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825" y="1373875"/>
            <a:ext cx="68580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ecaf67a829_0_237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106d9251c38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425" y="1717400"/>
            <a:ext cx="461010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06d9251c38_0_2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2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06d9251c38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50" y="1501100"/>
            <a:ext cx="66675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06d9251c38_0_9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3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106d9251c38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25" y="1157550"/>
            <a:ext cx="7074076" cy="53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106d9251c38_0_16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4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06d9251c38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538" y="1155650"/>
            <a:ext cx="5250926" cy="53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06d9251c38_0_23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5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457201" y="1215941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Professional Development Certificate</a:t>
            </a:r>
            <a:endParaRPr b="1" sz="40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600155" y="2527360"/>
            <a:ext cx="8175300" cy="31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b="1" i="0" lang="en" sz="1800" u="none" cap="none" strike="noStrike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b="1" i="1" lang="en" sz="1800" u="none" cap="none" strike="noStrik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800" u="none" cap="none" strike="noStrike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106d9251c38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3" y="1257225"/>
            <a:ext cx="8097874" cy="50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106d9251c38_0_3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106d9251c38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25" y="1333725"/>
            <a:ext cx="8121226" cy="48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06d9251c38_0_37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7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106d9251c38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425" y="1183000"/>
            <a:ext cx="6858000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06d9251c38_0_44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8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06d9251c38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200" y="1106675"/>
            <a:ext cx="302895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06d9251c38_0_51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06d9251c38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700" y="1148175"/>
            <a:ext cx="5282600" cy="4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06d9251c38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300" y="5658935"/>
            <a:ext cx="4989001" cy="85921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06d9251c38_0_58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10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6d9251c38_0_67"/>
          <p:cNvSpPr txBox="1"/>
          <p:nvPr/>
        </p:nvSpPr>
        <p:spPr>
          <a:xfrm>
            <a:off x="292625" y="1412325"/>
            <a:ext cx="85218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0">
                <a:solidFill>
                  <a:srgbClr val="FF0000"/>
                </a:solidFill>
              </a:rPr>
              <a:t>How Did You Do?</a:t>
            </a:r>
            <a:endParaRPr sz="125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1058b44345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825" y="1373875"/>
            <a:ext cx="68580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058b443452_0_0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56" name="Google Shape;356;g1058b443452_0_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1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1058b44345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425" y="1717400"/>
            <a:ext cx="461010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1058b443452_0_5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4" name="Google Shape;364;g1058b443452_0_5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2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1058b44345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50" y="1501100"/>
            <a:ext cx="66675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1058b443452_0_10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REAL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72" name="Google Shape;372;g1058b443452_0_1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3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g1058b443452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25" y="1157550"/>
            <a:ext cx="7074076" cy="53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1058b443452_0_15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80" name="Google Shape;380;g1058b443452_0_15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4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type="title"/>
          </p:nvPr>
        </p:nvSpPr>
        <p:spPr>
          <a:xfrm>
            <a:off x="75225" y="1069850"/>
            <a:ext cx="9068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000"/>
              <a:t>National &amp; </a:t>
            </a:r>
            <a:r>
              <a:rPr lang="en" sz="5000"/>
              <a:t>State Standards</a:t>
            </a:r>
            <a:endParaRPr b="1" sz="5000"/>
          </a:p>
        </p:txBody>
      </p:sp>
      <p:sp>
        <p:nvSpPr>
          <p:cNvPr id="86" name="Google Shape;86;p8"/>
          <p:cNvSpPr txBox="1"/>
          <p:nvPr>
            <p:ph idx="4294967295" type="body"/>
          </p:nvPr>
        </p:nvSpPr>
        <p:spPr>
          <a:xfrm>
            <a:off x="-55625" y="2266200"/>
            <a:ext cx="107400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National: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" sz="2300" u="sng">
                <a:solidFill>
                  <a:schemeClr val="hlink"/>
                </a:solidFill>
                <a:hlinkClick r:id="rId4"/>
              </a:rPr>
              <a:t>STANDARDS 13</a:t>
            </a:r>
            <a:endParaRPr sz="2300"/>
          </a:p>
          <a:p>
            <a:pPr indent="-3302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2300" u="sng">
                <a:solidFill>
                  <a:schemeClr val="hlink"/>
                </a:solidFill>
                <a:hlinkClick r:id="rId5"/>
              </a:rPr>
              <a:t>New York:</a:t>
            </a:r>
            <a:endParaRPr sz="2300"/>
          </a:p>
          <a:p>
            <a:pPr indent="-25400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–"/>
            </a:pPr>
            <a:r>
              <a:rPr lang="en" sz="2300" u="sng">
                <a:solidFill>
                  <a:schemeClr val="hlink"/>
                </a:solidFill>
                <a:hlinkClick r:id="rId6"/>
              </a:rPr>
              <a:t>13.E1</a:t>
            </a:r>
            <a:endParaRPr sz="23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2178163"/>
            <a:ext cx="2568601" cy="196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0125" y="4147908"/>
            <a:ext cx="2568610" cy="201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87260" y="4298271"/>
            <a:ext cx="470535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058b443452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538" y="1155650"/>
            <a:ext cx="5250926" cy="53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1058b443452_0_20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88" name="Google Shape;388;g1058b443452_0_2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5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1058b44345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3" y="1257225"/>
            <a:ext cx="8097874" cy="50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058b443452_0_25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6" name="Google Shape;396;g1058b443452_0_25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1058b443452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25" y="1333725"/>
            <a:ext cx="8121226" cy="48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1058b443452_0_30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REAL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4" name="Google Shape;404;g1058b443452_0_3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7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1058b443452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425" y="1183000"/>
            <a:ext cx="6858000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058b443452_0_35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2" name="Google Shape;412;g1058b443452_0_35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8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1058b443452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200" y="1106675"/>
            <a:ext cx="302895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058b443452_0_40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PHISHING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20" name="Google Shape;420;g1058b443452_0_40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1058b443452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700" y="1148175"/>
            <a:ext cx="5282600" cy="4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058b443452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300" y="5658935"/>
            <a:ext cx="4989001" cy="85921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058b443452_0_45"/>
          <p:cNvSpPr txBox="1"/>
          <p:nvPr/>
        </p:nvSpPr>
        <p:spPr>
          <a:xfrm>
            <a:off x="4968000" y="1296000"/>
            <a:ext cx="36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REAL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29" name="Google Shape;429;g1058b443452_0_45"/>
          <p:cNvSpPr txBox="1"/>
          <p:nvPr/>
        </p:nvSpPr>
        <p:spPr>
          <a:xfrm>
            <a:off x="4198500" y="175500"/>
            <a:ext cx="124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10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9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en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&amp; Questions?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400" y="1695200"/>
            <a:ext cx="2857500" cy="2857500"/>
          </a:xfrm>
          <a:prstGeom prst="rect">
            <a:avLst/>
          </a:prstGeom>
          <a:noFill/>
          <a:ln cap="flat" cmpd="sng" w="114300">
            <a:solidFill>
              <a:srgbClr val="006C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19"/>
          <p:cNvSpPr txBox="1"/>
          <p:nvPr/>
        </p:nvSpPr>
        <p:spPr>
          <a:xfrm>
            <a:off x="3369500" y="1617425"/>
            <a:ext cx="5317200" cy="3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Andrew Menfi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Studies Teacher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Visions Charter High School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Advanced Math &amp; Science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amenfi3@gmail.com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9"/>
          <p:cNvSpPr txBox="1"/>
          <p:nvPr/>
        </p:nvSpPr>
        <p:spPr>
          <a:xfrm>
            <a:off x="1057500" y="5800500"/>
            <a:ext cx="7029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Thanks For Your Time!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>
                <a:latin typeface="Arial"/>
                <a:ea typeface="Arial"/>
                <a:cs typeface="Arial"/>
                <a:sym typeface="Arial"/>
              </a:rPr>
              <a:t>CEE Affiliates</a:t>
            </a:r>
            <a:endParaRPr b="1" sz="5500"/>
          </a:p>
        </p:txBody>
      </p:sp>
      <p:sp>
        <p:nvSpPr>
          <p:cNvPr id="445" name="Google Shape;445;p20"/>
          <p:cNvSpPr txBox="1"/>
          <p:nvPr/>
        </p:nvSpPr>
        <p:spPr>
          <a:xfrm>
            <a:off x="1501666" y="5134678"/>
            <a:ext cx="61407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https://www.councilforeconed.org/resources/local-affiliates/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bird&#10;&#10;Description generated with very high confidence" id="446" name="Google Shape;44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"/>
          <p:cNvSpPr txBox="1"/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400">
                <a:latin typeface="Arial"/>
                <a:ea typeface="Arial"/>
                <a:cs typeface="Arial"/>
                <a:sym typeface="Arial"/>
              </a:rPr>
              <a:t>Thank You to Our Sponsors!</a:t>
            </a:r>
            <a:endParaRPr sz="5400"/>
          </a:p>
        </p:txBody>
      </p:sp>
      <p:sp>
        <p:nvSpPr>
          <p:cNvPr id="452" name="Google Shape;452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3" name="Google Shape;4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1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458" name="Google Shape;45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2"/>
          <p:cNvPicPr preferRelativeResize="0"/>
          <p:nvPr/>
        </p:nvPicPr>
        <p:blipFill rotWithShape="1">
          <a:blip r:embed="rId3">
            <a:alphaModFix/>
          </a:blip>
          <a:srcRect b="0" l="19992" r="792" t="0"/>
          <a:stretch/>
        </p:blipFill>
        <p:spPr>
          <a:xfrm>
            <a:off x="3761072" y="917488"/>
            <a:ext cx="5382925" cy="106639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2"/>
          <p:cNvSpPr/>
          <p:nvPr/>
        </p:nvSpPr>
        <p:spPr>
          <a:xfrm>
            <a:off x="1" y="5520690"/>
            <a:ext cx="9144000" cy="48000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22"/>
          <p:cNvPicPr preferRelativeResize="0"/>
          <p:nvPr/>
        </p:nvPicPr>
        <p:blipFill rotWithShape="1">
          <a:blip r:embed="rId4">
            <a:alphaModFix/>
          </a:blip>
          <a:srcRect b="16307" l="15262" r="8880" t="14843"/>
          <a:stretch/>
        </p:blipFill>
        <p:spPr>
          <a:xfrm>
            <a:off x="0" y="1968968"/>
            <a:ext cx="9143999" cy="356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644" y="1105431"/>
            <a:ext cx="3420645" cy="46328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2"/>
          <p:cNvSpPr txBox="1"/>
          <p:nvPr/>
        </p:nvSpPr>
        <p:spPr>
          <a:xfrm>
            <a:off x="651164" y="1568715"/>
            <a:ext cx="230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873BB"/>
                </a:solidFill>
                <a:latin typeface="Arial"/>
                <a:ea typeface="Arial"/>
                <a:cs typeface="Arial"/>
                <a:sym typeface="Arial"/>
              </a:rPr>
              <a:t>We’ve gone Virtual!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2"/>
          <p:cNvSpPr txBox="1"/>
          <p:nvPr/>
        </p:nvSpPr>
        <p:spPr>
          <a:xfrm>
            <a:off x="240644" y="2194443"/>
            <a:ext cx="26253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Teach Economics?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students may have what it takes to compete in the nation’s only high school economics competition!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Why Play?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 team learning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Great for college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 other challenge like this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Online participation makes access easy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Chance for cash prizes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2"/>
          <p:cNvSpPr txBox="1"/>
          <p:nvPr/>
        </p:nvSpPr>
        <p:spPr>
          <a:xfrm>
            <a:off x="3113785" y="2092651"/>
            <a:ext cx="3217200" cy="4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How it Works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Teams register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 enroll team(s) of 3- 4 high school students from the same school. Multiple teams allowed.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Teams compete within their state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Compete to win your state competition for a </a:t>
            </a:r>
            <a:b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chance to advance to the National Semi-Finals.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National Semi-Finals:  May 3-20,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answer multiple-choice questions on macroeconomics, microeconomics, and international &amp; current events.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National Finals: May 22-24,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analyze an economic issue and present their solution. Top teams engage in the Finals Quiz Bowl where they face-off answering questions to claim the National Title.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2"/>
          <p:cNvSpPr txBox="1"/>
          <p:nvPr/>
        </p:nvSpPr>
        <p:spPr>
          <a:xfrm>
            <a:off x="6555409" y="3698687"/>
            <a:ext cx="2357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ADB2A"/>
                </a:solidFill>
                <a:latin typeface="Arial"/>
                <a:ea typeface="Arial"/>
                <a:cs typeface="Arial"/>
                <a:sym typeface="Arial"/>
              </a:rPr>
              <a:t>Two divisions based on experience level</a:t>
            </a:r>
            <a:r>
              <a:rPr b="1" i="0" lang="en" sz="1800" u="none" cap="none" strike="noStrike">
                <a:solidFill>
                  <a:srgbClr val="74BEE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Ricardo 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first-time competitors who have taken no more than one economics course.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Adam Smith 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returning competitors, AP, International Baccalaureate, and honors students.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240643" y="5578571"/>
            <a:ext cx="57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Register Today at </a:t>
            </a: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NationalEconomicsChallenge.org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22"/>
          <p:cNvPicPr preferRelativeResize="0"/>
          <p:nvPr/>
        </p:nvPicPr>
        <p:blipFill rotWithShape="1">
          <a:blip r:embed="rId6">
            <a:alphaModFix/>
          </a:blip>
          <a:srcRect b="12054" l="1655" r="3698" t="10019"/>
          <a:stretch/>
        </p:blipFill>
        <p:spPr>
          <a:xfrm>
            <a:off x="6578881" y="2079213"/>
            <a:ext cx="1340308" cy="154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4856" y="5589133"/>
            <a:ext cx="705005" cy="3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2"/>
          <p:cNvSpPr/>
          <p:nvPr/>
        </p:nvSpPr>
        <p:spPr>
          <a:xfrm>
            <a:off x="0" y="857251"/>
            <a:ext cx="9144000" cy="7410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/>
              <a:t>Objective</a:t>
            </a:r>
            <a:endParaRPr b="1" sz="55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/>
          <p:nvPr>
            <p:ph idx="4294967295" type="body"/>
          </p:nvPr>
        </p:nvSpPr>
        <p:spPr>
          <a:xfrm>
            <a:off x="120575" y="2377425"/>
            <a:ext cx="92253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/>
              <a:t>Engaging and useable lessons/materials on common financial scams and how to avoid them.</a:t>
            </a:r>
            <a:endParaRPr/>
          </a:p>
        </p:txBody>
      </p:sp>
      <p:pic>
        <p:nvPicPr>
          <p:cNvPr id="97" name="Google Shape;9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700" y="4734225"/>
            <a:ext cx="2442850" cy="17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700" y="4734225"/>
            <a:ext cx="1756300" cy="17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"/>
          <p:cNvSpPr/>
          <p:nvPr/>
        </p:nvSpPr>
        <p:spPr>
          <a:xfrm>
            <a:off x="-1" y="1973382"/>
            <a:ext cx="6258000" cy="136080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3"/>
          <p:cNvSpPr/>
          <p:nvPr/>
        </p:nvSpPr>
        <p:spPr>
          <a:xfrm>
            <a:off x="-1" y="3325932"/>
            <a:ext cx="9144000" cy="2220300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1" y="5517381"/>
            <a:ext cx="9144000" cy="483300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3"/>
          <p:cNvSpPr txBox="1"/>
          <p:nvPr/>
        </p:nvSpPr>
        <p:spPr>
          <a:xfrm>
            <a:off x="240643" y="5578571"/>
            <a:ext cx="57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personalfinancechallenge.org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4856" y="5589133"/>
            <a:ext cx="705005" cy="3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211" y="1053690"/>
            <a:ext cx="474291" cy="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6918" y="1046765"/>
            <a:ext cx="2912432" cy="83311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3"/>
          <p:cNvSpPr txBox="1"/>
          <p:nvPr/>
        </p:nvSpPr>
        <p:spPr>
          <a:xfrm>
            <a:off x="0" y="2398284"/>
            <a:ext cx="40341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FIND YOUR LOCAL COMPETITION</a:t>
            </a:r>
            <a:br>
              <a:rPr b="0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REGISTER TODAY!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4118" y="1973381"/>
            <a:ext cx="1360650" cy="135254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3"/>
          <p:cNvSpPr txBox="1"/>
          <p:nvPr/>
        </p:nvSpPr>
        <p:spPr>
          <a:xfrm>
            <a:off x="311299" y="3424072"/>
            <a:ext cx="54495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1428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1428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of up to four students, with one teacher/coach, can qualify to represent their state at the National Personal Finance Challenge by winning their local competition.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285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 txBox="1"/>
          <p:nvPr/>
        </p:nvSpPr>
        <p:spPr>
          <a:xfrm>
            <a:off x="1248559" y="4961008"/>
            <a:ext cx="527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Semi-Finals:</a:t>
            </a: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First round elimination via online multiple-choice questions.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Finals:</a:t>
            </a: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study round virtually co-hosted by the Cleveland Fed on June 3.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23"/>
          <p:cNvPicPr preferRelativeResize="0"/>
          <p:nvPr/>
        </p:nvPicPr>
        <p:blipFill rotWithShape="1">
          <a:blip r:embed="rId7">
            <a:alphaModFix/>
          </a:blip>
          <a:srcRect b="18141" l="19197" r="0" t="879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3"/>
          <p:cNvSpPr txBox="1"/>
          <p:nvPr/>
        </p:nvSpPr>
        <p:spPr>
          <a:xfrm>
            <a:off x="359490" y="5042645"/>
            <a:ext cx="93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23"/>
          <p:cNvPicPr preferRelativeResize="0"/>
          <p:nvPr/>
        </p:nvPicPr>
        <p:blipFill rotWithShape="1">
          <a:blip r:embed="rId8">
            <a:alphaModFix/>
          </a:blip>
          <a:srcRect b="9244" l="10674" r="11004" t="10425"/>
          <a:stretch/>
        </p:blipFill>
        <p:spPr>
          <a:xfrm>
            <a:off x="5979102" y="954739"/>
            <a:ext cx="3164897" cy="463698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3"/>
          <p:cNvSpPr/>
          <p:nvPr/>
        </p:nvSpPr>
        <p:spPr>
          <a:xfrm>
            <a:off x="0" y="857251"/>
            <a:ext cx="9144000" cy="109200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/>
          <p:nvPr/>
        </p:nvSpPr>
        <p:spPr>
          <a:xfrm>
            <a:off x="-1" y="1973382"/>
            <a:ext cx="5618700" cy="136080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Winners receive: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1" lvl="0" marL="2143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cash award of $5,000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1" lvl="0" marL="2143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cash award of $2,500 for their school to support economic education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1" lvl="0" marL="2143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Recognition at our annual Visionary Awards convening.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4"/>
          <p:cNvSpPr/>
          <p:nvPr/>
        </p:nvSpPr>
        <p:spPr>
          <a:xfrm>
            <a:off x="-1" y="3315570"/>
            <a:ext cx="9144000" cy="2220300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4"/>
          <p:cNvSpPr/>
          <p:nvPr/>
        </p:nvSpPr>
        <p:spPr>
          <a:xfrm>
            <a:off x="1" y="5517381"/>
            <a:ext cx="9144000" cy="483300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11" y="1053690"/>
            <a:ext cx="474291" cy="81209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4"/>
          <p:cNvSpPr txBox="1"/>
          <p:nvPr/>
        </p:nvSpPr>
        <p:spPr>
          <a:xfrm>
            <a:off x="1379742" y="1044145"/>
            <a:ext cx="4034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2021 Sloan Teaching Champion Award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4"/>
          <p:cNvSpPr txBox="1"/>
          <p:nvPr/>
        </p:nvSpPr>
        <p:spPr>
          <a:xfrm>
            <a:off x="0" y="3309725"/>
            <a:ext cx="9144000" cy="25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1" i="0" lang="en" sz="11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Sound like you or someone you know?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Applicants must teach in one of the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Twelve </a:t>
            </a:r>
            <a:r>
              <a:rPr b="1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York</a:t>
            </a: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state counties (New York, Kings, Bronx, Richmond, Queens, Nassau, Suffolk, Westchester, Putnam, Rockland, Orange and Dutchess)</a:t>
            </a:r>
            <a:endParaRPr b="0" i="0" sz="112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Eight </a:t>
            </a:r>
            <a:r>
              <a:rPr b="1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Jersey</a:t>
            </a: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counties (Bergen, Passaic, Essex, Hudson, Middlesex, Union, Morris, Monmouth), or the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 </a:t>
            </a:r>
            <a:r>
              <a:rPr b="1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Connecticut </a:t>
            </a:r>
            <a:r>
              <a:rPr b="0" i="0" lang="en" sz="1125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counties (Fairfield and New Haven)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b="1" i="0" lang="en" sz="11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Application will be launched on Friday February 19</a:t>
            </a:r>
            <a:r>
              <a:rPr b="1" baseline="30000" i="0" lang="en" sz="11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" sz="11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2021</a:t>
            </a:r>
            <a:endParaRPr b="1" i="0" sz="1125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access the application </a:t>
            </a:r>
            <a:r>
              <a:rPr b="1" i="0" lang="en" sz="1500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1" i="0" lang="en" sz="1500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4"/>
          <p:cNvSpPr txBox="1"/>
          <p:nvPr/>
        </p:nvSpPr>
        <p:spPr>
          <a:xfrm>
            <a:off x="3245784" y="5511696"/>
            <a:ext cx="527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feel free to e-mail us at </a:t>
            </a:r>
            <a:r>
              <a:rPr b="1" i="0" lang="en" sz="105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rrivera@councilforeconed.org</a:t>
            </a: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any questions you have.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24"/>
          <p:cNvPicPr preferRelativeResize="0"/>
          <p:nvPr/>
        </p:nvPicPr>
        <p:blipFill rotWithShape="1">
          <a:blip r:embed="rId6">
            <a:alphaModFix/>
          </a:blip>
          <a:srcRect b="18141" l="19197" r="0" t="879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4"/>
          <p:cNvSpPr txBox="1"/>
          <p:nvPr/>
        </p:nvSpPr>
        <p:spPr>
          <a:xfrm>
            <a:off x="2356715" y="5593332"/>
            <a:ext cx="934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4"/>
          <p:cNvSpPr/>
          <p:nvPr/>
        </p:nvSpPr>
        <p:spPr>
          <a:xfrm>
            <a:off x="0" y="857251"/>
            <a:ext cx="9144000" cy="109200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holding awards&#10;&#10;Description automatically generated with medium confidence" id="508" name="Google Shape;50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18752" y="972281"/>
            <a:ext cx="3525249" cy="2361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caf67a829_0_4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/>
              <a:t>Why?</a:t>
            </a:r>
            <a:endParaRPr b="1" sz="55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ecaf67a829_0_4"/>
          <p:cNvSpPr txBox="1"/>
          <p:nvPr>
            <p:ph idx="4294967295" type="body"/>
          </p:nvPr>
        </p:nvSpPr>
        <p:spPr>
          <a:xfrm>
            <a:off x="-66900" y="2314825"/>
            <a:ext cx="92778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/>
              <a:t>$50-$100 Billion lost to scams/ fraud in 2020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/>
              <a:t>1 out of 3 American adults have </a:t>
            </a:r>
            <a:r>
              <a:rPr lang="en"/>
              <a:t>been</a:t>
            </a:r>
            <a:r>
              <a:rPr lang="en"/>
              <a:t> victims of a scam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/>
              <a:t>Young People = Easy Targets </a:t>
            </a:r>
            <a:endParaRPr/>
          </a:p>
        </p:txBody>
      </p:sp>
      <p:pic>
        <p:nvPicPr>
          <p:cNvPr id="106" name="Google Shape;106;gecaf67a829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50" y="4187525"/>
            <a:ext cx="3533650" cy="22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ecaf67a829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222" y="4187525"/>
            <a:ext cx="3475853" cy="22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>
            <p:ph type="title"/>
          </p:nvPr>
        </p:nvSpPr>
        <p:spPr>
          <a:xfrm>
            <a:off x="457200" y="93789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/>
              <a:t>Agenda</a:t>
            </a:r>
            <a:endParaRPr b="1" sz="5500"/>
          </a:p>
        </p:txBody>
      </p:sp>
      <p:sp>
        <p:nvSpPr>
          <p:cNvPr id="114" name="Google Shape;114;p6"/>
          <p:cNvSpPr txBox="1"/>
          <p:nvPr>
            <p:ph idx="4294967295" type="body"/>
          </p:nvPr>
        </p:nvSpPr>
        <p:spPr>
          <a:xfrm>
            <a:off x="153475" y="1896775"/>
            <a:ext cx="8229600" cy="3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/>
              <a:t>Pyramid Scheme [Multi-Level Marketing]</a:t>
            </a:r>
            <a:endParaRPr sz="3300"/>
          </a:p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/>
              <a:t>Money “Flipping” </a:t>
            </a:r>
            <a:endParaRPr sz="3300"/>
          </a:p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/>
              <a:t>Debit Card “Cracking”</a:t>
            </a:r>
            <a:endParaRPr sz="3300"/>
          </a:p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/>
              <a:t>Phishing</a:t>
            </a:r>
            <a:endParaRPr sz="3300"/>
          </a:p>
          <a:p>
            <a:pPr indent="-438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–"/>
            </a:pPr>
            <a:r>
              <a:rPr lang="en" sz="3300"/>
              <a:t>Phishing Activity</a:t>
            </a:r>
            <a:endParaRPr sz="33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  <p:pic>
        <p:nvPicPr>
          <p:cNvPr descr="http://www.meetadamchandler.com/wp-content/uploads/2011/10/pyramid_scheme_ii.gif"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50" y="4583650"/>
            <a:ext cx="2388500" cy="191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1876" y="2758204"/>
            <a:ext cx="2388499" cy="37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1831" y="4533500"/>
            <a:ext cx="3032920" cy="191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2275" y="2953850"/>
            <a:ext cx="1819750" cy="12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/>
          <p:nvPr/>
        </p:nvSpPr>
        <p:spPr>
          <a:xfrm>
            <a:off x="322950" y="1267200"/>
            <a:ext cx="8498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</a:t>
            </a:r>
            <a:endParaRPr b="1" sz="4000">
              <a:solidFill>
                <a:schemeClr val="dk1"/>
              </a:solidFill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" sz="3300">
                <a:solidFill>
                  <a:schemeClr val="dk1"/>
                </a:solidFill>
              </a:rPr>
              <a:t>[Multi-Level Marketing]</a:t>
            </a:r>
            <a:endParaRPr sz="3300">
              <a:solidFill>
                <a:schemeClr val="dk1"/>
              </a:solidFill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" sz="3300">
                <a:solidFill>
                  <a:schemeClr val="dk1"/>
                </a:solidFill>
              </a:rPr>
              <a:t>Business that profits by recruiting Salespeople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descr="http://www.meetadamchandler.com/wp-content/uploads/2011/10/pyramid_scheme_ii.gif" id="125" name="Google Shape;1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6675" y="3256100"/>
            <a:ext cx="3864850" cy="30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caf67a829_0_98"/>
          <p:cNvSpPr txBox="1"/>
          <p:nvPr/>
        </p:nvSpPr>
        <p:spPr>
          <a:xfrm>
            <a:off x="322950" y="1267200"/>
            <a:ext cx="8498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b="1" lang="en" sz="4000">
                <a:solidFill>
                  <a:schemeClr val="dk1"/>
                </a:solidFill>
              </a:rPr>
              <a:t>Pyramid Scheme </a:t>
            </a:r>
            <a:endParaRPr b="1" sz="4000">
              <a:solidFill>
                <a:schemeClr val="dk1"/>
              </a:solidFill>
            </a:endParaRPr>
          </a:p>
          <a:p>
            <a:pPr indent="-438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" sz="3300">
                <a:solidFill>
                  <a:schemeClr val="dk1"/>
                </a:solidFill>
              </a:rPr>
              <a:t>Examples</a:t>
            </a:r>
            <a:endParaRPr sz="3300">
              <a:solidFill>
                <a:schemeClr val="dk1"/>
              </a:solidFill>
            </a:endParaRPr>
          </a:p>
        </p:txBody>
      </p:sp>
      <p:pic>
        <p:nvPicPr>
          <p:cNvPr id="132" name="Google Shape;132;gecaf67a829_0_98"/>
          <p:cNvPicPr preferRelativeResize="0"/>
          <p:nvPr/>
        </p:nvPicPr>
        <p:blipFill rotWithShape="1">
          <a:blip r:embed="rId3">
            <a:alphaModFix/>
          </a:blip>
          <a:srcRect b="18193" l="0" r="0" t="23976"/>
          <a:stretch/>
        </p:blipFill>
        <p:spPr>
          <a:xfrm>
            <a:off x="115250" y="2619300"/>
            <a:ext cx="4200271" cy="16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ecaf67a829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280125"/>
            <a:ext cx="3524725" cy="20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ecaf67a829_0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475" y="4158000"/>
            <a:ext cx="3130726" cy="22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ecaf67a829_0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6375" y="4489850"/>
            <a:ext cx="3346774" cy="19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2013_ppt_template_HUMII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