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sldIdLst>
    <p:sldId id="256" r:id="rId5"/>
    <p:sldId id="261" r:id="rId6"/>
    <p:sldId id="267" r:id="rId7"/>
    <p:sldId id="274" r:id="rId8"/>
    <p:sldId id="276" r:id="rId9"/>
    <p:sldId id="263" r:id="rId10"/>
    <p:sldId id="264" r:id="rId11"/>
    <p:sldId id="262" r:id="rId12"/>
    <p:sldId id="278" r:id="rId13"/>
    <p:sldId id="309" r:id="rId14"/>
    <p:sldId id="258" r:id="rId15"/>
    <p:sldId id="279" r:id="rId16"/>
    <p:sldId id="282" r:id="rId17"/>
    <p:sldId id="283" r:id="rId18"/>
    <p:sldId id="280" r:id="rId19"/>
    <p:sldId id="284" r:id="rId20"/>
    <p:sldId id="285" r:id="rId21"/>
    <p:sldId id="291" r:id="rId22"/>
    <p:sldId id="288" r:id="rId23"/>
    <p:sldId id="293" r:id="rId24"/>
    <p:sldId id="294" r:id="rId25"/>
    <p:sldId id="289" r:id="rId26"/>
    <p:sldId id="290" r:id="rId27"/>
    <p:sldId id="297" r:id="rId28"/>
    <p:sldId id="298" r:id="rId29"/>
    <p:sldId id="296" r:id="rId30"/>
    <p:sldId id="299" r:id="rId31"/>
    <p:sldId id="300" r:id="rId32"/>
    <p:sldId id="302" r:id="rId33"/>
    <p:sldId id="307" r:id="rId34"/>
    <p:sldId id="308" r:id="rId35"/>
    <p:sldId id="305" r:id="rId36"/>
    <p:sldId id="306" r:id="rId37"/>
    <p:sldId id="287" r:id="rId38"/>
    <p:sldId id="265" r:id="rId39"/>
    <p:sldId id="266" r:id="rId40"/>
    <p:sldId id="269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900"/>
    <a:srgbClr val="C7C6F8"/>
    <a:srgbClr val="005CB8"/>
    <a:srgbClr val="8BAF00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8458D2-C39D-42C7-867D-20ACDFC82010}" v="64" dt="2021-10-18T11:02:23.597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von Carson" userId="f1f62c45-4a19-4f8e-934b-b4c64f876624" providerId="ADAL" clId="{A08458D2-C39D-42C7-867D-20ACDFC82010}"/>
    <pc:docChg chg="undo custSel delSld modSld">
      <pc:chgData name="Jarvon Carson" userId="f1f62c45-4a19-4f8e-934b-b4c64f876624" providerId="ADAL" clId="{A08458D2-C39D-42C7-867D-20ACDFC82010}" dt="2021-10-18T11:02:23.597" v="63" actId="115"/>
      <pc:docMkLst>
        <pc:docMk/>
      </pc:docMkLst>
      <pc:sldChg chg="modSp mod">
        <pc:chgData name="Jarvon Carson" userId="f1f62c45-4a19-4f8e-934b-b4c64f876624" providerId="ADAL" clId="{A08458D2-C39D-42C7-867D-20ACDFC82010}" dt="2021-10-18T10:55:10.236" v="3" actId="114"/>
        <pc:sldMkLst>
          <pc:docMk/>
          <pc:sldMk cId="0" sldId="256"/>
        </pc:sldMkLst>
        <pc:spChg chg="mod">
          <ac:chgData name="Jarvon Carson" userId="f1f62c45-4a19-4f8e-934b-b4c64f876624" providerId="ADAL" clId="{A08458D2-C39D-42C7-867D-20ACDFC82010}" dt="2021-10-18T10:55:10.236" v="3" actId="114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Jarvon Carson" userId="f1f62c45-4a19-4f8e-934b-b4c64f876624" providerId="ADAL" clId="{A08458D2-C39D-42C7-867D-20ACDFC82010}" dt="2021-10-18T10:58:26.088" v="30" actId="207"/>
        <pc:sldMkLst>
          <pc:docMk/>
          <pc:sldMk cId="0" sldId="258"/>
        </pc:sldMkLst>
        <pc:spChg chg="mod">
          <ac:chgData name="Jarvon Carson" userId="f1f62c45-4a19-4f8e-934b-b4c64f876624" providerId="ADAL" clId="{A08458D2-C39D-42C7-867D-20ACDFC82010}" dt="2021-10-18T10:58:26.088" v="30" actId="207"/>
          <ac:spMkLst>
            <pc:docMk/>
            <pc:sldMk cId="0" sldId="258"/>
            <ac:spMk id="2" creationId="{00000000-0000-0000-0000-000000000000}"/>
          </ac:spMkLst>
        </pc:spChg>
      </pc:sldChg>
      <pc:sldChg chg="del">
        <pc:chgData name="Jarvon Carson" userId="f1f62c45-4a19-4f8e-934b-b4c64f876624" providerId="ADAL" clId="{A08458D2-C39D-42C7-867D-20ACDFC82010}" dt="2021-10-18T11:01:46.109" v="55" actId="2696"/>
        <pc:sldMkLst>
          <pc:docMk/>
          <pc:sldMk cId="1492239085" sldId="259"/>
        </pc:sldMkLst>
      </pc:sldChg>
      <pc:sldChg chg="modSp">
        <pc:chgData name="Jarvon Carson" userId="f1f62c45-4a19-4f8e-934b-b4c64f876624" providerId="ADAL" clId="{A08458D2-C39D-42C7-867D-20ACDFC82010}" dt="2021-10-18T10:56:48.689" v="12" actId="113"/>
        <pc:sldMkLst>
          <pc:docMk/>
          <pc:sldMk cId="1000496981" sldId="262"/>
        </pc:sldMkLst>
        <pc:spChg chg="mod">
          <ac:chgData name="Jarvon Carson" userId="f1f62c45-4a19-4f8e-934b-b4c64f876624" providerId="ADAL" clId="{A08458D2-C39D-42C7-867D-20ACDFC82010}" dt="2021-10-18T10:56:48.689" v="12" actId="113"/>
          <ac:spMkLst>
            <pc:docMk/>
            <pc:sldMk cId="1000496981" sldId="262"/>
            <ac:spMk id="3" creationId="{00000000-0000-0000-0000-000000000000}"/>
          </ac:spMkLst>
        </pc:spChg>
      </pc:sldChg>
      <pc:sldChg chg="modSp mod">
        <pc:chgData name="Jarvon Carson" userId="f1f62c45-4a19-4f8e-934b-b4c64f876624" providerId="ADAL" clId="{A08458D2-C39D-42C7-867D-20ACDFC82010}" dt="2021-10-18T10:55:57.082" v="7" actId="207"/>
        <pc:sldMkLst>
          <pc:docMk/>
          <pc:sldMk cId="485028150" sldId="263"/>
        </pc:sldMkLst>
        <pc:spChg chg="mod">
          <ac:chgData name="Jarvon Carson" userId="f1f62c45-4a19-4f8e-934b-b4c64f876624" providerId="ADAL" clId="{A08458D2-C39D-42C7-867D-20ACDFC82010}" dt="2021-10-18T10:55:57.082" v="7" actId="207"/>
          <ac:spMkLst>
            <pc:docMk/>
            <pc:sldMk cId="485028150" sldId="263"/>
            <ac:spMk id="2" creationId="{00000000-0000-0000-0000-000000000000}"/>
          </ac:spMkLst>
        </pc:spChg>
      </pc:sldChg>
      <pc:sldChg chg="modSp mod">
        <pc:chgData name="Jarvon Carson" userId="f1f62c45-4a19-4f8e-934b-b4c64f876624" providerId="ADAL" clId="{A08458D2-C39D-42C7-867D-20ACDFC82010}" dt="2021-10-18T10:56:00.991" v="8" actId="207"/>
        <pc:sldMkLst>
          <pc:docMk/>
          <pc:sldMk cId="4232275338" sldId="264"/>
        </pc:sldMkLst>
        <pc:spChg chg="mod">
          <ac:chgData name="Jarvon Carson" userId="f1f62c45-4a19-4f8e-934b-b4c64f876624" providerId="ADAL" clId="{A08458D2-C39D-42C7-867D-20ACDFC82010}" dt="2021-10-18T10:56:00.991" v="8" actId="207"/>
          <ac:spMkLst>
            <pc:docMk/>
            <pc:sldMk cId="4232275338" sldId="264"/>
            <ac:spMk id="2" creationId="{00000000-0000-0000-0000-000000000000}"/>
          </ac:spMkLst>
        </pc:spChg>
      </pc:sldChg>
      <pc:sldChg chg="del">
        <pc:chgData name="Jarvon Carson" userId="f1f62c45-4a19-4f8e-934b-b4c64f876624" providerId="ADAL" clId="{A08458D2-C39D-42C7-867D-20ACDFC82010}" dt="2021-10-18T11:01:46.109" v="55" actId="2696"/>
        <pc:sldMkLst>
          <pc:docMk/>
          <pc:sldMk cId="33294878" sldId="270"/>
        </pc:sldMkLst>
      </pc:sldChg>
      <pc:sldChg chg="del">
        <pc:chgData name="Jarvon Carson" userId="f1f62c45-4a19-4f8e-934b-b4c64f876624" providerId="ADAL" clId="{A08458D2-C39D-42C7-867D-20ACDFC82010}" dt="2021-10-18T11:01:46.109" v="55" actId="2696"/>
        <pc:sldMkLst>
          <pc:docMk/>
          <pc:sldMk cId="2747782567" sldId="271"/>
        </pc:sldMkLst>
      </pc:sldChg>
      <pc:sldChg chg="modSp mod">
        <pc:chgData name="Jarvon Carson" userId="f1f62c45-4a19-4f8e-934b-b4c64f876624" providerId="ADAL" clId="{A08458D2-C39D-42C7-867D-20ACDFC82010}" dt="2021-10-18T10:58:05.647" v="24" actId="207"/>
        <pc:sldMkLst>
          <pc:docMk/>
          <pc:sldMk cId="2817146208" sldId="278"/>
        </pc:sldMkLst>
        <pc:spChg chg="mod">
          <ac:chgData name="Jarvon Carson" userId="f1f62c45-4a19-4f8e-934b-b4c64f876624" providerId="ADAL" clId="{A08458D2-C39D-42C7-867D-20ACDFC82010}" dt="2021-10-18T10:58:05.647" v="24" actId="207"/>
          <ac:spMkLst>
            <pc:docMk/>
            <pc:sldMk cId="2817146208" sldId="278"/>
            <ac:spMk id="2" creationId="{12A07A1A-F14F-4CAF-B5B4-EA9D2F9969CB}"/>
          </ac:spMkLst>
        </pc:spChg>
        <pc:spChg chg="mod">
          <ac:chgData name="Jarvon Carson" userId="f1f62c45-4a19-4f8e-934b-b4c64f876624" providerId="ADAL" clId="{A08458D2-C39D-42C7-867D-20ACDFC82010}" dt="2021-10-18T10:56:53.643" v="13" actId="20577"/>
          <ac:spMkLst>
            <pc:docMk/>
            <pc:sldMk cId="2817146208" sldId="278"/>
            <ac:spMk id="3" creationId="{63BC5F07-056F-4F46-8F10-8E383380F289}"/>
          </ac:spMkLst>
        </pc:spChg>
      </pc:sldChg>
      <pc:sldChg chg="modSp mod">
        <pc:chgData name="Jarvon Carson" userId="f1f62c45-4a19-4f8e-934b-b4c64f876624" providerId="ADAL" clId="{A08458D2-C39D-42C7-867D-20ACDFC82010}" dt="2021-10-18T10:57:41.137" v="20" actId="404"/>
        <pc:sldMkLst>
          <pc:docMk/>
          <pc:sldMk cId="3189467439" sldId="279"/>
        </pc:sldMkLst>
        <pc:spChg chg="mod">
          <ac:chgData name="Jarvon Carson" userId="f1f62c45-4a19-4f8e-934b-b4c64f876624" providerId="ADAL" clId="{A08458D2-C39D-42C7-867D-20ACDFC82010}" dt="2021-10-18T10:57:41.137" v="20" actId="404"/>
          <ac:spMkLst>
            <pc:docMk/>
            <pc:sldMk cId="3189467439" sldId="279"/>
            <ac:spMk id="2" creationId="{731CA55E-9521-4A45-9E9B-F65C43191DD4}"/>
          </ac:spMkLst>
        </pc:spChg>
      </pc:sldChg>
      <pc:sldChg chg="modSp mod">
        <pc:chgData name="Jarvon Carson" userId="f1f62c45-4a19-4f8e-934b-b4c64f876624" providerId="ADAL" clId="{A08458D2-C39D-42C7-867D-20ACDFC82010}" dt="2021-10-18T10:58:42.898" v="33" actId="20577"/>
        <pc:sldMkLst>
          <pc:docMk/>
          <pc:sldMk cId="341129766" sldId="280"/>
        </pc:sldMkLst>
        <pc:spChg chg="mod">
          <ac:chgData name="Jarvon Carson" userId="f1f62c45-4a19-4f8e-934b-b4c64f876624" providerId="ADAL" clId="{A08458D2-C39D-42C7-867D-20ACDFC82010}" dt="2021-10-18T10:58:42.898" v="33" actId="20577"/>
          <ac:spMkLst>
            <pc:docMk/>
            <pc:sldMk cId="341129766" sldId="280"/>
            <ac:spMk id="3" creationId="{A849F7D8-C1E2-4C53-A7EE-B0774A784DC7}"/>
          </ac:spMkLst>
        </pc:spChg>
      </pc:sldChg>
      <pc:sldChg chg="modSp mod">
        <pc:chgData name="Jarvon Carson" userId="f1f62c45-4a19-4f8e-934b-b4c64f876624" providerId="ADAL" clId="{A08458D2-C39D-42C7-867D-20ACDFC82010}" dt="2021-10-18T10:58:33.281" v="31" actId="207"/>
        <pc:sldMkLst>
          <pc:docMk/>
          <pc:sldMk cId="811634059" sldId="282"/>
        </pc:sldMkLst>
        <pc:spChg chg="mod">
          <ac:chgData name="Jarvon Carson" userId="f1f62c45-4a19-4f8e-934b-b4c64f876624" providerId="ADAL" clId="{A08458D2-C39D-42C7-867D-20ACDFC82010}" dt="2021-10-18T10:57:50.072" v="22" actId="404"/>
          <ac:spMkLst>
            <pc:docMk/>
            <pc:sldMk cId="811634059" sldId="282"/>
            <ac:spMk id="2" creationId="{DEA7DA25-2258-428F-851A-4A0735E6FC19}"/>
          </ac:spMkLst>
        </pc:spChg>
        <pc:spChg chg="mod">
          <ac:chgData name="Jarvon Carson" userId="f1f62c45-4a19-4f8e-934b-b4c64f876624" providerId="ADAL" clId="{A08458D2-C39D-42C7-867D-20ACDFC82010}" dt="2021-10-18T10:58:33.281" v="31" actId="207"/>
          <ac:spMkLst>
            <pc:docMk/>
            <pc:sldMk cId="811634059" sldId="282"/>
            <ac:spMk id="3" creationId="{79FE6978-B9BB-458F-8677-65800F870961}"/>
          </ac:spMkLst>
        </pc:spChg>
      </pc:sldChg>
      <pc:sldChg chg="modSp mod">
        <pc:chgData name="Jarvon Carson" userId="f1f62c45-4a19-4f8e-934b-b4c64f876624" providerId="ADAL" clId="{A08458D2-C39D-42C7-867D-20ACDFC82010}" dt="2021-10-18T10:59:00.769" v="38" actId="20577"/>
        <pc:sldMkLst>
          <pc:docMk/>
          <pc:sldMk cId="3322185827" sldId="284"/>
        </pc:sldMkLst>
        <pc:spChg chg="mod">
          <ac:chgData name="Jarvon Carson" userId="f1f62c45-4a19-4f8e-934b-b4c64f876624" providerId="ADAL" clId="{A08458D2-C39D-42C7-867D-20ACDFC82010}" dt="2021-10-18T10:59:00.769" v="38" actId="20577"/>
          <ac:spMkLst>
            <pc:docMk/>
            <pc:sldMk cId="3322185827" sldId="284"/>
            <ac:spMk id="4" creationId="{8782FF78-51D7-49CF-BC97-642187B446B6}"/>
          </ac:spMkLst>
        </pc:spChg>
        <pc:spChg chg="mod">
          <ac:chgData name="Jarvon Carson" userId="f1f62c45-4a19-4f8e-934b-b4c64f876624" providerId="ADAL" clId="{A08458D2-C39D-42C7-867D-20ACDFC82010}" dt="2021-10-18T10:58:53.385" v="35" actId="115"/>
          <ac:spMkLst>
            <pc:docMk/>
            <pc:sldMk cId="3322185827" sldId="284"/>
            <ac:spMk id="5" creationId="{3CE8413B-5B76-4E62-9899-1E531936ECEA}"/>
          </ac:spMkLst>
        </pc:spChg>
      </pc:sldChg>
      <pc:sldChg chg="modSp mod">
        <pc:chgData name="Jarvon Carson" userId="f1f62c45-4a19-4f8e-934b-b4c64f876624" providerId="ADAL" clId="{A08458D2-C39D-42C7-867D-20ACDFC82010}" dt="2021-10-18T10:59:30.551" v="43" actId="20577"/>
        <pc:sldMkLst>
          <pc:docMk/>
          <pc:sldMk cId="162760083" sldId="285"/>
        </pc:sldMkLst>
        <pc:spChg chg="mod">
          <ac:chgData name="Jarvon Carson" userId="f1f62c45-4a19-4f8e-934b-b4c64f876624" providerId="ADAL" clId="{A08458D2-C39D-42C7-867D-20ACDFC82010}" dt="2021-10-18T10:59:30.551" v="43" actId="20577"/>
          <ac:spMkLst>
            <pc:docMk/>
            <pc:sldMk cId="162760083" sldId="285"/>
            <ac:spMk id="3" creationId="{7222C2EA-DD29-421E-A859-002737E859C2}"/>
          </ac:spMkLst>
        </pc:spChg>
      </pc:sldChg>
      <pc:sldChg chg="modSp mod">
        <pc:chgData name="Jarvon Carson" userId="f1f62c45-4a19-4f8e-934b-b4c64f876624" providerId="ADAL" clId="{A08458D2-C39D-42C7-867D-20ACDFC82010}" dt="2021-10-18T11:00:45.059" v="51" actId="207"/>
        <pc:sldMkLst>
          <pc:docMk/>
          <pc:sldMk cId="3439053611" sldId="289"/>
        </pc:sldMkLst>
        <pc:spChg chg="mod">
          <ac:chgData name="Jarvon Carson" userId="f1f62c45-4a19-4f8e-934b-b4c64f876624" providerId="ADAL" clId="{A08458D2-C39D-42C7-867D-20ACDFC82010}" dt="2021-10-18T11:00:45.059" v="51" actId="207"/>
          <ac:spMkLst>
            <pc:docMk/>
            <pc:sldMk cId="3439053611" sldId="289"/>
            <ac:spMk id="5" creationId="{3A58A4DD-5917-49FA-B9B4-E53D9CB3C0ED}"/>
          </ac:spMkLst>
        </pc:spChg>
        <pc:graphicFrameChg chg="modGraphic">
          <ac:chgData name="Jarvon Carson" userId="f1f62c45-4a19-4f8e-934b-b4c64f876624" providerId="ADAL" clId="{A08458D2-C39D-42C7-867D-20ACDFC82010}" dt="2021-10-18T11:00:37.006" v="50" actId="122"/>
          <ac:graphicFrameMkLst>
            <pc:docMk/>
            <pc:sldMk cId="3439053611" sldId="289"/>
            <ac:graphicFrameMk id="4" creationId="{F24D8862-EFA2-4DA2-8713-5A7EB51353E4}"/>
          </ac:graphicFrameMkLst>
        </pc:graphicFrameChg>
      </pc:sldChg>
      <pc:sldChg chg="modSp mod">
        <pc:chgData name="Jarvon Carson" userId="f1f62c45-4a19-4f8e-934b-b4c64f876624" providerId="ADAL" clId="{A08458D2-C39D-42C7-867D-20ACDFC82010}" dt="2021-10-18T11:00:11.414" v="47" actId="207"/>
        <pc:sldMkLst>
          <pc:docMk/>
          <pc:sldMk cId="2996472747" sldId="293"/>
        </pc:sldMkLst>
        <pc:spChg chg="mod">
          <ac:chgData name="Jarvon Carson" userId="f1f62c45-4a19-4f8e-934b-b4c64f876624" providerId="ADAL" clId="{A08458D2-C39D-42C7-867D-20ACDFC82010}" dt="2021-10-18T11:00:11.414" v="47" actId="207"/>
          <ac:spMkLst>
            <pc:docMk/>
            <pc:sldMk cId="2996472747" sldId="293"/>
            <ac:spMk id="3" creationId="{85CF780F-5C5B-4A4B-8AEF-4A9FF3C5C30A}"/>
          </ac:spMkLst>
        </pc:spChg>
      </pc:sldChg>
      <pc:sldChg chg="modSp mod">
        <pc:chgData name="Jarvon Carson" userId="f1f62c45-4a19-4f8e-934b-b4c64f876624" providerId="ADAL" clId="{A08458D2-C39D-42C7-867D-20ACDFC82010}" dt="2021-10-18T11:00:21.271" v="48" actId="114"/>
        <pc:sldMkLst>
          <pc:docMk/>
          <pc:sldMk cId="2386754717" sldId="294"/>
        </pc:sldMkLst>
        <pc:spChg chg="mod">
          <ac:chgData name="Jarvon Carson" userId="f1f62c45-4a19-4f8e-934b-b4c64f876624" providerId="ADAL" clId="{A08458D2-C39D-42C7-867D-20ACDFC82010}" dt="2021-10-18T11:00:21.271" v="48" actId="114"/>
          <ac:spMkLst>
            <pc:docMk/>
            <pc:sldMk cId="2386754717" sldId="294"/>
            <ac:spMk id="2" creationId="{256DD427-C62E-4EC3-BC1A-DEBFEB6BA669}"/>
          </ac:spMkLst>
        </pc:spChg>
      </pc:sldChg>
      <pc:sldChg chg="modSp mod">
        <pc:chgData name="Jarvon Carson" userId="f1f62c45-4a19-4f8e-934b-b4c64f876624" providerId="ADAL" clId="{A08458D2-C39D-42C7-867D-20ACDFC82010}" dt="2021-10-18T11:00:57.435" v="53" actId="20577"/>
        <pc:sldMkLst>
          <pc:docMk/>
          <pc:sldMk cId="4232029894" sldId="297"/>
        </pc:sldMkLst>
        <pc:spChg chg="mod">
          <ac:chgData name="Jarvon Carson" userId="f1f62c45-4a19-4f8e-934b-b4c64f876624" providerId="ADAL" clId="{A08458D2-C39D-42C7-867D-20ACDFC82010}" dt="2021-10-18T11:00:57.435" v="53" actId="20577"/>
          <ac:spMkLst>
            <pc:docMk/>
            <pc:sldMk cId="4232029894" sldId="297"/>
            <ac:spMk id="3" creationId="{D4BCDED8-6DF5-4924-826F-305957E20105}"/>
          </ac:spMkLst>
        </pc:spChg>
      </pc:sldChg>
      <pc:sldChg chg="modSp mod">
        <pc:chgData name="Jarvon Carson" userId="f1f62c45-4a19-4f8e-934b-b4c64f876624" providerId="ADAL" clId="{A08458D2-C39D-42C7-867D-20ACDFC82010}" dt="2021-10-18T11:01:16.050" v="54" actId="1076"/>
        <pc:sldMkLst>
          <pc:docMk/>
          <pc:sldMk cId="2849968252" sldId="299"/>
        </pc:sldMkLst>
        <pc:picChg chg="mod">
          <ac:chgData name="Jarvon Carson" userId="f1f62c45-4a19-4f8e-934b-b4c64f876624" providerId="ADAL" clId="{A08458D2-C39D-42C7-867D-20ACDFC82010}" dt="2021-10-18T11:01:16.050" v="54" actId="1076"/>
          <ac:picMkLst>
            <pc:docMk/>
            <pc:sldMk cId="2849968252" sldId="299"/>
            <ac:picMk id="4" creationId="{D9FAD88D-5094-42FB-82DB-8064C4372B69}"/>
          </ac:picMkLst>
        </pc:picChg>
      </pc:sldChg>
      <pc:sldChg chg="modSp mod">
        <pc:chgData name="Jarvon Carson" userId="f1f62c45-4a19-4f8e-934b-b4c64f876624" providerId="ADAL" clId="{A08458D2-C39D-42C7-867D-20ACDFC82010}" dt="2021-10-18T11:02:23.597" v="63" actId="115"/>
        <pc:sldMkLst>
          <pc:docMk/>
          <pc:sldMk cId="3175438273" sldId="300"/>
        </pc:sldMkLst>
        <pc:spChg chg="mod">
          <ac:chgData name="Jarvon Carson" userId="f1f62c45-4a19-4f8e-934b-b4c64f876624" providerId="ADAL" clId="{A08458D2-C39D-42C7-867D-20ACDFC82010}" dt="2021-10-18T11:02:23.597" v="63" actId="115"/>
          <ac:spMkLst>
            <pc:docMk/>
            <pc:sldMk cId="3175438273" sldId="300"/>
            <ac:spMk id="2" creationId="{0C6CF57E-1891-408A-AAA4-EA45CF7C615E}"/>
          </ac:spMkLst>
        </pc:spChg>
      </pc:sldChg>
      <pc:sldChg chg="modSp mod">
        <pc:chgData name="Jarvon Carson" userId="f1f62c45-4a19-4f8e-934b-b4c64f876624" providerId="ADAL" clId="{A08458D2-C39D-42C7-867D-20ACDFC82010}" dt="2021-10-18T11:02:06.633" v="59" actId="207"/>
        <pc:sldMkLst>
          <pc:docMk/>
          <pc:sldMk cId="2149569797" sldId="308"/>
        </pc:sldMkLst>
        <pc:spChg chg="mod">
          <ac:chgData name="Jarvon Carson" userId="f1f62c45-4a19-4f8e-934b-b4c64f876624" providerId="ADAL" clId="{A08458D2-C39D-42C7-867D-20ACDFC82010}" dt="2021-10-18T11:02:06.633" v="59" actId="207"/>
          <ac:spMkLst>
            <pc:docMk/>
            <pc:sldMk cId="2149569797" sldId="308"/>
            <ac:spMk id="3" creationId="{A6049DCE-0DD8-4E98-AE4E-377F01514C3B}"/>
          </ac:spMkLst>
        </pc:spChg>
      </pc:sldChg>
      <pc:sldChg chg="modSp mod">
        <pc:chgData name="Jarvon Carson" userId="f1f62c45-4a19-4f8e-934b-b4c64f876624" providerId="ADAL" clId="{A08458D2-C39D-42C7-867D-20ACDFC82010}" dt="2021-10-18T10:58:18.854" v="29" actId="207"/>
        <pc:sldMkLst>
          <pc:docMk/>
          <pc:sldMk cId="4260072859" sldId="309"/>
        </pc:sldMkLst>
        <pc:spChg chg="mod">
          <ac:chgData name="Jarvon Carson" userId="f1f62c45-4a19-4f8e-934b-b4c64f876624" providerId="ADAL" clId="{A08458D2-C39D-42C7-867D-20ACDFC82010}" dt="2021-10-18T10:58:18.854" v="29" actId="207"/>
          <ac:spMkLst>
            <pc:docMk/>
            <pc:sldMk cId="4260072859" sldId="309"/>
            <ac:spMk id="2" creationId="{7E6483DB-ECC1-43E3-9E11-6CA3E26C4DD3}"/>
          </ac:spMkLst>
        </pc:spChg>
      </pc:sldChg>
      <pc:sldMasterChg chg="delSldLayout">
        <pc:chgData name="Jarvon Carson" userId="f1f62c45-4a19-4f8e-934b-b4c64f876624" providerId="ADAL" clId="{A08458D2-C39D-42C7-867D-20ACDFC82010}" dt="2021-10-18T11:01:46.109" v="55" actId="2696"/>
        <pc:sldMasterMkLst>
          <pc:docMk/>
          <pc:sldMasterMk cId="0" sldId="2147483648"/>
        </pc:sldMasterMkLst>
        <pc:sldLayoutChg chg="del">
          <pc:chgData name="Jarvon Carson" userId="f1f62c45-4a19-4f8e-934b-b4c64f876624" providerId="ADAL" clId="{A08458D2-C39D-42C7-867D-20ACDFC82010}" dt="2021-10-18T11:01:46.109" v="55" actId="2696"/>
          <pc:sldLayoutMkLst>
            <pc:docMk/>
            <pc:sldMasterMk cId="0" sldId="2147483648"/>
            <pc:sldLayoutMk cId="1585139353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67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0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0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0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32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15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8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90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05503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3m0_pCky50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4wlwWQICHOc?feature=oembed" TargetMode="Externa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rZUe7R44eA?feature=oembed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newyorkfed.org/research/college-labor-market/inde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edlink.org/professional-developme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create.kahoot.it/details/203869e2-27b0-49c2-9d42-693cf266b6f6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CEE%20Presentation%2010-18-21/Morton-%20Production%20Possibility%20Worksheet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e.kahoot.it/share/opportunity-cost-kb/203869e2-27b0-49c2-9d42-693cf266b6f6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428999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br>
              <a:rPr lang="en-US" sz="6000"/>
            </a:br>
            <a:br>
              <a:rPr lang="en-US" sz="6000"/>
            </a:br>
            <a:r>
              <a:rPr lang="en-US" sz="6000"/>
              <a:t>A.P. Macroeconomics:</a:t>
            </a:r>
            <a:br>
              <a:rPr lang="en-US" sz="6000" b="1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400">
                <a:solidFill>
                  <a:srgbClr val="7A9900"/>
                </a:solidFill>
                <a:latin typeface="Calibri"/>
                <a:ea typeface="ＭＳ Ｐゴシック"/>
                <a:cs typeface="Calibri"/>
              </a:rPr>
              <a:t>Opportunity Cost </a:t>
            </a:r>
            <a:br>
              <a:rPr lang="en-US" sz="4400">
                <a:solidFill>
                  <a:srgbClr val="7A9900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4400">
                <a:solidFill>
                  <a:srgbClr val="7A9900"/>
                </a:solidFill>
                <a:latin typeface="Calibri"/>
                <a:ea typeface="ＭＳ Ｐゴシック"/>
                <a:cs typeface="Calibri"/>
              </a:rPr>
              <a:t>&amp;</a:t>
            </a:r>
            <a:br>
              <a:rPr lang="en-US" sz="4400">
                <a:solidFill>
                  <a:srgbClr val="7A9900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4400">
                <a:solidFill>
                  <a:srgbClr val="7A9900"/>
                </a:solidFill>
                <a:latin typeface="Calibri"/>
                <a:ea typeface="ＭＳ Ｐゴシック"/>
                <a:cs typeface="Calibri"/>
              </a:rPr>
              <a:t>The Production Possibility Curve</a:t>
            </a:r>
            <a:br>
              <a:rPr lang="en-US" sz="4400"/>
            </a:br>
            <a:r>
              <a:rPr lang="en-US" sz="220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Presented by </a:t>
            </a:r>
            <a:br>
              <a:rPr lang="en-US" sz="2200" i="1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2200" i="1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Kathleen Brennan</a:t>
            </a:r>
            <a:br>
              <a:rPr lang="en-US" sz="1600"/>
            </a:br>
            <a:r>
              <a:rPr lang="en-US" sz="2200" i="1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October 18, 2021</a:t>
            </a:r>
            <a:br>
              <a:rPr lang="en-US" sz="1600" i="1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2200" i="1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kbrennan@mountsaintmary.org</a:t>
            </a:r>
            <a:endParaRPr lang="en-US" sz="2200" i="1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483DB-ECC1-43E3-9E11-6CA3E26C4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The </a:t>
            </a:r>
            <a:r>
              <a:rPr lang="en-US" sz="4400">
                <a:solidFill>
                  <a:srgbClr val="7A9900"/>
                </a:solidFill>
              </a:rPr>
              <a:t>Production Possibility Curve</a:t>
            </a:r>
          </a:p>
        </p:txBody>
      </p:sp>
      <p:pic>
        <p:nvPicPr>
          <p:cNvPr id="4" name="Online Media 3" title="Production Possibilities Curve">
            <a:hlinkClick r:id="" action="ppaction://media"/>
            <a:extLst>
              <a:ext uri="{FF2B5EF4-FFF2-40B4-BE49-F238E27FC236}">
                <a16:creationId xmlns:a16="http://schemas.microsoft.com/office/drawing/2014/main" id="{1073935A-DCF9-4B20-9211-EC1AC23D63E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4225" y="2378075"/>
            <a:ext cx="5037138" cy="3778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5FD064-1144-4D00-965D-00A6A5D7A4C6}"/>
              </a:ext>
            </a:extLst>
          </p:cNvPr>
          <p:cNvSpPr txBox="1"/>
          <p:nvPr/>
        </p:nvSpPr>
        <p:spPr>
          <a:xfrm>
            <a:off x="6620608" y="6550242"/>
            <a:ext cx="252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Paul Solman</a:t>
            </a:r>
          </a:p>
        </p:txBody>
      </p:sp>
    </p:spTree>
    <p:extLst>
      <p:ext uri="{BB962C8B-B14F-4D97-AF65-F5344CB8AC3E}">
        <p14:creationId xmlns:p14="http://schemas.microsoft.com/office/powerpoint/2010/main" val="4260072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/>
              <a:t>Opportunity Cost</a:t>
            </a:r>
            <a:br>
              <a:rPr lang="en-US" sz="3600"/>
            </a:br>
            <a:r>
              <a:rPr lang="en-US" sz="3600" i="1">
                <a:solidFill>
                  <a:srgbClr val="7A9900"/>
                </a:solidFill>
              </a:rPr>
              <a:t>Going to a Football Game</a:t>
            </a:r>
            <a:endParaRPr lang="en-US" sz="3600" b="1" i="1">
              <a:ln w="11430"/>
              <a:solidFill>
                <a:srgbClr val="7A9900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4" name="Online Media 3" title="1. Opportunity Cost">
            <a:hlinkClick r:id="" action="ppaction://media"/>
            <a:extLst>
              <a:ext uri="{FF2B5EF4-FFF2-40B4-BE49-F238E27FC236}">
                <a16:creationId xmlns:a16="http://schemas.microsoft.com/office/drawing/2014/main" id="{9BC240F9-A9D3-47A4-BBD9-448E62F698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43100" y="2672862"/>
            <a:ext cx="5618285" cy="34377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C19A3-2F01-475C-A471-AA57CC0FBB16}"/>
              </a:ext>
            </a:extLst>
          </p:cNvPr>
          <p:cNvSpPr txBox="1"/>
          <p:nvPr/>
        </p:nvSpPr>
        <p:spPr>
          <a:xfrm>
            <a:off x="6154615" y="6570668"/>
            <a:ext cx="2813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Paul Solman: Making Sense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CA55E-9521-4A45-9E9B-F65C4319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1143000"/>
            <a:ext cx="8229600" cy="1143000"/>
          </a:xfrm>
        </p:spPr>
        <p:txBody>
          <a:bodyPr/>
          <a:lstStyle/>
          <a:p>
            <a:r>
              <a:rPr lang="en-US" sz="5400" b="1"/>
              <a:t>TINSTAAFL!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1B95A-0881-484C-9941-C8CA759CB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There is no such thing as a free lunch!</a:t>
            </a:r>
          </a:p>
          <a:p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Everything has a cost.</a:t>
            </a:r>
          </a:p>
        </p:txBody>
      </p:sp>
    </p:spTree>
    <p:extLst>
      <p:ext uri="{BB962C8B-B14F-4D97-AF65-F5344CB8AC3E}">
        <p14:creationId xmlns:p14="http://schemas.microsoft.com/office/powerpoint/2010/main" val="318946743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7DA25-2258-428F-851A-4A0735E6F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Question of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E6978-B9BB-458F-8677-65800F870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>
                <a:latin typeface="+mj-lt"/>
              </a:rPr>
              <a:t>How long should you be willing to stand in line for a </a:t>
            </a:r>
            <a:r>
              <a:rPr lang="en-US" b="1">
                <a:solidFill>
                  <a:srgbClr val="7A9900"/>
                </a:solidFill>
                <a:latin typeface="+mj-lt"/>
              </a:rPr>
              <a:t>“free” </a:t>
            </a:r>
            <a:r>
              <a:rPr lang="en-US" b="1">
                <a:latin typeface="+mj-lt"/>
              </a:rPr>
              <a:t>ice cream???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 descr="A picture containing text, person, ground, outdoor&#10;&#10;Description automatically generated">
            <a:extLst>
              <a:ext uri="{FF2B5EF4-FFF2-40B4-BE49-F238E27FC236}">
                <a16:creationId xmlns:a16="http://schemas.microsoft.com/office/drawing/2014/main" id="{14ADA4D7-52F3-4E0E-8A7A-CF2948E4A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241" y="3521891"/>
            <a:ext cx="24955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3405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71F75-8589-4E6A-A608-FF06A800C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4917"/>
            <a:ext cx="8229600" cy="1080856"/>
          </a:xfrm>
        </p:spPr>
        <p:txBody>
          <a:bodyPr/>
          <a:lstStyle/>
          <a:p>
            <a:r>
              <a:rPr lang="en-US"/>
              <a:t>TANSTAAFL</a:t>
            </a:r>
            <a:br>
              <a:rPr lang="en-US"/>
            </a:br>
            <a:r>
              <a:rPr lang="en-US" sz="2800"/>
              <a:t>(0:00- 0:45)</a:t>
            </a:r>
          </a:p>
        </p:txBody>
      </p:sp>
      <p:pic>
        <p:nvPicPr>
          <p:cNvPr id="4" name="Online Media 3" title="What Is TANSTAAFL?">
            <a:hlinkClick r:id="" action="ppaction://media"/>
            <a:extLst>
              <a:ext uri="{FF2B5EF4-FFF2-40B4-BE49-F238E27FC236}">
                <a16:creationId xmlns:a16="http://schemas.microsoft.com/office/drawing/2014/main" id="{20D02A74-0B01-4FB9-BB5C-8CB1BBDDED5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28725" y="2600017"/>
            <a:ext cx="6686550" cy="3778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300926-4A72-480A-ACFE-8D6269952E5D}"/>
              </a:ext>
            </a:extLst>
          </p:cNvPr>
          <p:cNvSpPr txBox="1"/>
          <p:nvPr/>
        </p:nvSpPr>
        <p:spPr>
          <a:xfrm>
            <a:off x="5723792" y="6534834"/>
            <a:ext cx="342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Marginal Revolution University</a:t>
            </a:r>
          </a:p>
        </p:txBody>
      </p:sp>
    </p:spTree>
    <p:extLst>
      <p:ext uri="{BB962C8B-B14F-4D97-AF65-F5344CB8AC3E}">
        <p14:creationId xmlns:p14="http://schemas.microsoft.com/office/powerpoint/2010/main" val="14985451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3C2F4-CE45-495E-95F1-770CF6F2E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440"/>
            <a:ext cx="8229600" cy="1143000"/>
          </a:xfrm>
        </p:spPr>
        <p:txBody>
          <a:bodyPr/>
          <a:lstStyle/>
          <a:p>
            <a:r>
              <a:rPr lang="en-US" sz="4800"/>
              <a:t>TINSTAAFL Illustrated: </a:t>
            </a:r>
            <a:br>
              <a:rPr lang="en-US" sz="4800"/>
            </a:br>
            <a:r>
              <a:rPr lang="en-US" sz="4800"/>
              <a:t>The PPC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9F7D8-C1E2-4C53-A7EE-B0774A784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69810"/>
            <a:ext cx="8229600" cy="3779520"/>
          </a:xfrm>
        </p:spPr>
        <p:txBody>
          <a:bodyPr/>
          <a:lstStyle/>
          <a:p>
            <a:r>
              <a:rPr lang="en-US"/>
              <a:t>PPC- Production Possibilities Curve (or Frontier)</a:t>
            </a:r>
          </a:p>
          <a:p>
            <a:r>
              <a:rPr lang="en-US"/>
              <a:t>PPC is a graph showing all the possible combinations of output for an economy that is fully employing all of its resources in producing two goods.</a:t>
            </a:r>
          </a:p>
        </p:txBody>
      </p:sp>
    </p:spTree>
    <p:extLst>
      <p:ext uri="{BB962C8B-B14F-4D97-AF65-F5344CB8AC3E}">
        <p14:creationId xmlns:p14="http://schemas.microsoft.com/office/powerpoint/2010/main" val="341129766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A66CD-6474-4A26-8E75-78987401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530352"/>
          </a:xfrm>
        </p:spPr>
        <p:txBody>
          <a:bodyPr/>
          <a:lstStyle/>
          <a:p>
            <a:r>
              <a:rPr lang="en-US" sz="3600"/>
              <a:t>Quantifying Benefits and Costs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82FF78-51D7-49CF-BC97-642187B44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2030393"/>
            <a:ext cx="4038600" cy="431511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u="sng">
                <a:solidFill>
                  <a:srgbClr val="005CB8"/>
                </a:solidFill>
                <a:latin typeface="+mj-lt"/>
              </a:rPr>
              <a:t>Benefits</a:t>
            </a:r>
          </a:p>
          <a:p>
            <a:r>
              <a:rPr lang="en-US" b="1">
                <a:latin typeface="+mj-lt"/>
              </a:rPr>
              <a:t>Utility= the amount of satisfaction from an action or purchase</a:t>
            </a:r>
          </a:p>
          <a:p>
            <a:endParaRPr lang="en-US" b="1">
              <a:latin typeface="+mj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E8413B-5B76-4E62-9899-1E531936E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030393"/>
            <a:ext cx="4038600" cy="431511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u="sng">
                <a:solidFill>
                  <a:srgbClr val="005CB8"/>
                </a:solidFill>
                <a:latin typeface="+mj-lt"/>
              </a:rPr>
              <a:t>Costs</a:t>
            </a:r>
          </a:p>
          <a:p>
            <a:r>
              <a:rPr lang="en-US" b="1">
                <a:latin typeface="+mj-lt"/>
              </a:rPr>
              <a:t>Explicit costs</a:t>
            </a:r>
          </a:p>
          <a:p>
            <a:r>
              <a:rPr lang="en-US" b="1">
                <a:latin typeface="+mj-lt"/>
              </a:rPr>
              <a:t> Implicit costs</a:t>
            </a:r>
          </a:p>
        </p:txBody>
      </p:sp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B9ED64C-46DF-43A4-9258-F1EC982BC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5" y="4187952"/>
            <a:ext cx="2857500" cy="16002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FDBE5F4-BAC0-402A-ABCD-F58CF587E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87" y="4187952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85827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83C79-9FA3-474D-A552-E2F10F116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2C2EA-DD29-421E-A859-002737E85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65" y="2091135"/>
            <a:ext cx="8229600" cy="3779520"/>
          </a:xfrm>
        </p:spPr>
        <p:txBody>
          <a:bodyPr/>
          <a:lstStyle/>
          <a:p>
            <a:pPr marL="457200" lvl="1" indent="0">
              <a:buNone/>
            </a:pPr>
            <a:r>
              <a:rPr lang="en-US" b="1">
                <a:solidFill>
                  <a:srgbClr val="7A9900"/>
                </a:solidFill>
                <a:latin typeface="+mj-lt"/>
              </a:rPr>
              <a:t>Explicit Costs- </a:t>
            </a:r>
            <a:r>
              <a:rPr lang="en-US">
                <a:latin typeface="+mj-lt"/>
              </a:rPr>
              <a:t>monetary payment made to an outsider to acquire an item, service or activity</a:t>
            </a:r>
          </a:p>
          <a:p>
            <a:pPr marL="457200" lvl="1" indent="0">
              <a:buNone/>
            </a:pPr>
            <a:r>
              <a:rPr lang="en-US" b="1">
                <a:solidFill>
                  <a:srgbClr val="7A9900"/>
                </a:solidFill>
                <a:latin typeface="+mj-lt"/>
              </a:rPr>
              <a:t>Implicit Costs- </a:t>
            </a:r>
            <a:r>
              <a:rPr lang="en-US">
                <a:latin typeface="+mj-lt"/>
              </a:rPr>
              <a:t>the imputed costs of the next best alternative </a:t>
            </a:r>
          </a:p>
          <a:p>
            <a:pPr marL="457200" lvl="1" indent="0">
              <a:buNone/>
            </a:pPr>
            <a:r>
              <a:rPr lang="en-US" sz="3200" b="1">
                <a:latin typeface="+mj-lt"/>
              </a:rPr>
              <a:t>Total Costs = Explicit Costs + Implicit Costs</a:t>
            </a:r>
          </a:p>
          <a:p>
            <a:pPr marL="457200" lvl="1" indent="0" algn="ctr">
              <a:buNone/>
            </a:pPr>
            <a:r>
              <a:rPr lang="en-US" sz="3200" b="1" i="1">
                <a:solidFill>
                  <a:srgbClr val="7A9900"/>
                </a:solidFill>
                <a:latin typeface="+mj-lt"/>
              </a:rPr>
              <a:t>Both explicit and implicit costs are considered opportunity costs.</a:t>
            </a:r>
          </a:p>
        </p:txBody>
      </p:sp>
    </p:spTree>
    <p:extLst>
      <p:ext uri="{BB962C8B-B14F-4D97-AF65-F5344CB8AC3E}">
        <p14:creationId xmlns:p14="http://schemas.microsoft.com/office/powerpoint/2010/main" val="162760083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338F6-CDEB-4D3A-8999-AC2995624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7363"/>
            <a:ext cx="8229600" cy="1143000"/>
          </a:xfrm>
        </p:spPr>
        <p:txBody>
          <a:bodyPr/>
          <a:lstStyle/>
          <a:p>
            <a:r>
              <a:rPr lang="en-US" sz="4800"/>
              <a:t>Sunk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11D15-E3CB-4197-A6F5-5B28B6861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429" y="2732547"/>
            <a:ext cx="8229600" cy="3779520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+mj-lt"/>
              </a:rPr>
              <a:t>A cost that has been incurred and cannot be reversed.  A sunk costs exists regardless of whatever choice you make.   Sunk costs </a:t>
            </a:r>
            <a:r>
              <a:rPr lang="en-US" b="1">
                <a:latin typeface="+mj-lt"/>
              </a:rPr>
              <a:t>ARE NOT </a:t>
            </a:r>
            <a:r>
              <a:rPr lang="en-US">
                <a:latin typeface="+mj-lt"/>
              </a:rPr>
              <a:t>opportunity costs.</a:t>
            </a:r>
          </a:p>
        </p:txBody>
      </p:sp>
    </p:spTree>
    <p:extLst>
      <p:ext uri="{BB962C8B-B14F-4D97-AF65-F5344CB8AC3E}">
        <p14:creationId xmlns:p14="http://schemas.microsoft.com/office/powerpoint/2010/main" val="1990849790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5756E-ECB3-4A7F-BF88-F16B150D6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Opportunity Cost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9A2FF-A560-4A2A-A073-27E75E187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+mj-lt"/>
              </a:rPr>
              <a:t>The true cost of something is the next best alternative you must give up to get it.  Your decision should reflect all your opportunity costs, rather than just your out-of-pocket expenses.</a:t>
            </a:r>
          </a:p>
        </p:txBody>
      </p:sp>
    </p:spTree>
    <p:extLst>
      <p:ext uri="{BB962C8B-B14F-4D97-AF65-F5344CB8AC3E}">
        <p14:creationId xmlns:p14="http://schemas.microsoft.com/office/powerpoint/2010/main" val="126495087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421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  <a:defRPr/>
            </a:pPr>
            <a:r>
              <a:rPr lang="en-US" sz="4000">
                <a:latin typeface="Calibri"/>
                <a:ea typeface="ＭＳ Ｐゴシック"/>
                <a:cs typeface="Calibri"/>
              </a:rPr>
              <a:t>EconEdLink Membership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482538" y="2114894"/>
            <a:ext cx="8175171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You can now access CEE’s professional development webinars directly on EconEdLink.org! To receive these new professional development benefits, </a:t>
            </a:r>
            <a:r>
              <a:rPr lang="en-US" b="1">
                <a:latin typeface="Arial"/>
                <a:ea typeface="ＭＳ Ｐゴシック"/>
                <a:cs typeface="Arial"/>
              </a:rPr>
              <a:t>become an EconEdLink </a:t>
            </a:r>
            <a:r>
              <a:rPr lang="en-US" b="1">
                <a:latin typeface="Arial"/>
                <a:ea typeface="ＭＳ Ｐゴシック"/>
                <a:cs typeface="Arial"/>
                <a:hlinkClick r:id="rId3"/>
              </a:rPr>
              <a:t>member</a:t>
            </a:r>
            <a:r>
              <a:rPr lang="en-US">
                <a:latin typeface="Arial"/>
                <a:ea typeface="ＭＳ Ｐゴシック"/>
                <a:cs typeface="Arial"/>
              </a:rPr>
              <a:t>. As a member, you will now be able to: </a:t>
            </a:r>
            <a:endParaRPr lang="en-US"/>
          </a:p>
          <a:p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  <a:ea typeface="ＭＳ Ｐゴシック"/>
                <a:cs typeface="Arial"/>
              </a:rPr>
              <a:t>Automatically receive a professional development certificate via e-mail within 24 hours after viewing any webinar for a minimum of 45 minutes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  <a:ea typeface="ＭＳ Ｐゴシック"/>
                <a:cs typeface="Arial"/>
              </a:rPr>
              <a:t>Register for upcoming webinars with a simple one-click process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  <a:ea typeface="ＭＳ Ｐゴシック"/>
                <a:cs typeface="Arial"/>
              </a:rPr>
              <a:t>Easily download presentations, lesson plan materials and activities for each webinar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  <a:ea typeface="ＭＳ Ｐゴシック"/>
                <a:cs typeface="Arial"/>
              </a:rPr>
              <a:t>Search and view all webinars at your convenience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  <a:ea typeface="ＭＳ Ｐゴシック"/>
                <a:cs typeface="Arial"/>
              </a:rPr>
              <a:t>Save webinars to your EconEdLink dashboard for easy access to the event</a:t>
            </a:r>
            <a:endParaRPr lang="en-US"/>
          </a:p>
          <a:p>
            <a:endParaRPr lang="en-US">
              <a:latin typeface="Arial"/>
              <a:ea typeface="ＭＳ Ｐゴシック"/>
              <a:cs typeface="Arial"/>
            </a:endParaRPr>
          </a:p>
          <a:p>
            <a:pPr algn="ctr"/>
            <a:r>
              <a:rPr lang="en-US">
                <a:latin typeface="Arial"/>
                <a:ea typeface="ＭＳ Ｐゴシック"/>
                <a:cs typeface="Arial"/>
              </a:rPr>
              <a:t>You may access our new </a:t>
            </a:r>
            <a:r>
              <a:rPr lang="en-US" b="1">
                <a:latin typeface="Arial"/>
                <a:ea typeface="ＭＳ Ｐゴシック"/>
                <a:cs typeface="Arial"/>
              </a:rPr>
              <a:t>Professional Development</a:t>
            </a:r>
            <a:r>
              <a:rPr lang="en-US">
                <a:latin typeface="Arial"/>
                <a:ea typeface="ＭＳ Ｐゴシック"/>
                <a:cs typeface="Arial"/>
              </a:rPr>
              <a:t> page </a:t>
            </a:r>
            <a:r>
              <a:rPr lang="en-US">
                <a:latin typeface="Arial"/>
                <a:ea typeface="ＭＳ Ｐゴシック"/>
                <a:cs typeface="Arial"/>
                <a:hlinkClick r:id="rId4"/>
              </a:rPr>
              <a:t>here</a:t>
            </a:r>
            <a:endParaRPr lang="en-US">
              <a:latin typeface="Arial"/>
              <a:ea typeface="ＭＳ Ｐゴシック"/>
              <a:cs typeface="Arial"/>
            </a:endParaRPr>
          </a:p>
          <a:p>
            <a:endParaRPr lang="en-US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02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35CEF-90AB-4997-80F0-0A8B2260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Opportunity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F780F-5C5B-4A4B-8AEF-4A9FF3C5C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Question:</a:t>
            </a:r>
          </a:p>
          <a:p>
            <a:pPr lvl="1"/>
            <a:r>
              <a:rPr lang="en-US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one tradeoff you have made in the last 24 hours?</a:t>
            </a:r>
          </a:p>
          <a:p>
            <a:pPr lvl="1"/>
            <a:r>
              <a:rPr lang="en-US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was the opportunity  cost of an economic decision you made in the last week?</a:t>
            </a:r>
          </a:p>
        </p:txBody>
      </p:sp>
    </p:spTree>
    <p:extLst>
      <p:ext uri="{BB962C8B-B14F-4D97-AF65-F5344CB8AC3E}">
        <p14:creationId xmlns:p14="http://schemas.microsoft.com/office/powerpoint/2010/main" val="2996472747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DD427-C62E-4EC3-BC1A-DEBFEB6BA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Opportunity Cost </a:t>
            </a:r>
            <a:r>
              <a:rPr lang="en-US" sz="4400" i="1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D481A-1981-4038-8984-102DDF710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779520"/>
          </a:xfrm>
        </p:spPr>
        <p:txBody>
          <a:bodyPr/>
          <a:lstStyle/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The opportunity cost of watching TV on a weeknight is the benefit you could have gotten from studying economics.</a:t>
            </a:r>
          </a:p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The opportunity cost of going to college is the income you could have earned getting a job out of high school.</a:t>
            </a:r>
          </a:p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The opportunity cost of starting your own business are the wages you give up by working at another company.</a:t>
            </a:r>
          </a:p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The opportunity cost of using forests to build houses is the enjoyment people get from having pristine forests.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8675471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48C17-387A-49A8-B255-ADDD703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6443"/>
            <a:ext cx="8229600" cy="1143000"/>
          </a:xfrm>
        </p:spPr>
        <p:txBody>
          <a:bodyPr/>
          <a:lstStyle/>
          <a:p>
            <a:r>
              <a:rPr lang="en-US" sz="3600"/>
              <a:t>The Opportunity Cost of Pursuing a College Education (per year)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24D8862-EFA2-4DA2-8713-5A7EB51353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758746"/>
              </p:ext>
            </p:extLst>
          </p:nvPr>
        </p:nvGraphicFramePr>
        <p:xfrm>
          <a:off x="195310" y="2378075"/>
          <a:ext cx="8877670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9224">
                  <a:extLst>
                    <a:ext uri="{9D8B030D-6E8A-4147-A177-3AD203B41FA5}">
                      <a16:colId xmlns:a16="http://schemas.microsoft.com/office/drawing/2014/main" val="2340594446"/>
                    </a:ext>
                  </a:extLst>
                </a:gridCol>
                <a:gridCol w="2598196">
                  <a:extLst>
                    <a:ext uri="{9D8B030D-6E8A-4147-A177-3AD203B41FA5}">
                      <a16:colId xmlns:a16="http://schemas.microsoft.com/office/drawing/2014/main" val="1944910307"/>
                    </a:ext>
                  </a:extLst>
                </a:gridCol>
                <a:gridCol w="3320250">
                  <a:extLst>
                    <a:ext uri="{9D8B030D-6E8A-4147-A177-3AD203B41FA5}">
                      <a16:colId xmlns:a16="http://schemas.microsoft.com/office/drawing/2014/main" val="3669294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If you go to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 If you decide to work full-time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Cost of College</a:t>
                      </a:r>
                    </a:p>
                    <a:p>
                      <a:pPr algn="ctr"/>
                      <a:r>
                        <a:rPr lang="en-US"/>
                        <a:t>relative to working full-time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750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Tuition- 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 You won’t pay tuition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$50,000 tuition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22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You don’t get a 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You earn $30,000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$30,000 foregone income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268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Room and board- $20,000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Rent and meals- $20,000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  No opportunity cost</a:t>
                      </a:r>
                    </a:p>
                    <a:p>
                      <a:pPr algn="ctr"/>
                      <a:r>
                        <a:rPr lang="en-US"/>
                        <a:t>(You have to pay for housing and food regardless)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25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 hours per day studying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 hours per day 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 opportunity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67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Total= $80,000 opportunity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69538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A58A4DD-5917-49FA-B9B4-E53D9CB3C0ED}"/>
              </a:ext>
            </a:extLst>
          </p:cNvPr>
          <p:cNvSpPr txBox="1"/>
          <p:nvPr/>
        </p:nvSpPr>
        <p:spPr>
          <a:xfrm>
            <a:off x="492711" y="5701649"/>
            <a:ext cx="8158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A9900"/>
                </a:solidFill>
              </a:rPr>
              <a:t>You should only pursue a college education if the benefits exceed the total opportunity costs of $320,000 (4 years of college).</a:t>
            </a:r>
          </a:p>
        </p:txBody>
      </p:sp>
    </p:spTree>
    <p:extLst>
      <p:ext uri="{BB962C8B-B14F-4D97-AF65-F5344CB8AC3E}">
        <p14:creationId xmlns:p14="http://schemas.microsoft.com/office/powerpoint/2010/main" val="3439053611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5756E-ECB3-4A7F-BF88-F16B150D6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7957"/>
            <a:ext cx="8229600" cy="1143000"/>
          </a:xfrm>
        </p:spPr>
        <p:txBody>
          <a:bodyPr/>
          <a:lstStyle/>
          <a:p>
            <a:r>
              <a:rPr lang="en-US" sz="4000">
                <a:hlinkClick r:id="rId2"/>
              </a:rPr>
              <a:t>The Labor Market </a:t>
            </a:r>
            <a:br>
              <a:rPr lang="en-US" sz="4000">
                <a:hlinkClick r:id="rId2"/>
              </a:rPr>
            </a:br>
            <a:r>
              <a:rPr lang="en-US" sz="4000">
                <a:hlinkClick r:id="rId2"/>
              </a:rPr>
              <a:t> for Recent College Graduates</a:t>
            </a:r>
            <a:endParaRPr lang="en-US" sz="400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2DCA98-8998-44C4-B143-8F15636A4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0319" y="2513562"/>
            <a:ext cx="5800025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01598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566B3-8E69-438A-B61B-6EA7B975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The Production Possibilities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CDED8-6DF5-4924-826F-305957E20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Illustrates the possible combinations of goods or services that can be produced by a single nation, firm or individual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Shows: scarcity, tradeoffs, opportunity cost, economic growth, efficiency, unemployment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29894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97F9A-18B5-4B15-B271-7868A0766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6670A-DE92-49CC-ACD9-140D3CB74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Full-employment of its productive resources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Resources are fixed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Only two goods are produced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The economy is closed; does not trade with other countries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Technology is fixed</a:t>
            </a:r>
          </a:p>
        </p:txBody>
      </p:sp>
    </p:spTree>
    <p:extLst>
      <p:ext uri="{BB962C8B-B14F-4D97-AF65-F5344CB8AC3E}">
        <p14:creationId xmlns:p14="http://schemas.microsoft.com/office/powerpoint/2010/main" val="3544024095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FB59A-4BF4-4257-B405-28711109B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Production Possibility Curve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9EDAAD-98CD-4658-88D1-3A92E8DD4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75" y="2395537"/>
            <a:ext cx="42862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74861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678C9-ED07-4C6A-8DFC-5AE481424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79170"/>
          </a:xfrm>
        </p:spPr>
        <p:txBody>
          <a:bodyPr/>
          <a:lstStyle/>
          <a:p>
            <a:r>
              <a:rPr lang="en-US" sz="4400"/>
              <a:t>Production Possibility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705E-8703-4FD4-BEE3-6F257D11F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93570"/>
            <a:ext cx="8229600" cy="3779520"/>
          </a:xfrm>
        </p:spPr>
        <p:txBody>
          <a:bodyPr/>
          <a:lstStyle/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Which points are attainable? </a:t>
            </a:r>
            <a:r>
              <a:rPr lang="en-US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A, B, C, D</a:t>
            </a:r>
          </a:p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Which points are not desirable? </a:t>
            </a:r>
            <a:r>
              <a:rPr lang="en-US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Which points are unattainable? </a:t>
            </a:r>
            <a:r>
              <a:rPr lang="en-US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Why is the PPC concave? </a:t>
            </a:r>
            <a:r>
              <a:rPr lang="en-US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Increasing OC</a:t>
            </a:r>
          </a:p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Which point is likely to lead to growth? </a:t>
            </a:r>
            <a:r>
              <a:rPr lang="en-US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How does the PPC illustrate:</a:t>
            </a:r>
          </a:p>
          <a:p>
            <a:pPr lvl="1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Scarcity</a:t>
            </a:r>
          </a:p>
          <a:p>
            <a:pPr lvl="1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Tradeoffs</a:t>
            </a:r>
          </a:p>
          <a:p>
            <a:pPr lvl="1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Opportunity costs</a:t>
            </a:r>
          </a:p>
          <a:p>
            <a:pPr lvl="1"/>
            <a:endParaRPr lang="en-US" sz="2000"/>
          </a:p>
          <a:p>
            <a:pPr marL="0" indent="0">
              <a:buNone/>
            </a:pPr>
            <a:endParaRPr lang="en-US" sz="2000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AD88D-5094-42FB-82DB-8064C4372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787" y="2497120"/>
            <a:ext cx="38290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68252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CF57E-1891-408A-AAA4-EA45CF7C6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8250"/>
            <a:ext cx="82296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i="1"/>
              <a:t>Constant</a:t>
            </a:r>
            <a:r>
              <a:rPr lang="en-US" sz="3200"/>
              <a:t> </a:t>
            </a:r>
            <a:br>
              <a:rPr lang="en-US" sz="3200"/>
            </a:br>
            <a:r>
              <a:rPr lang="en-US" sz="3200"/>
              <a:t>vs.</a:t>
            </a:r>
            <a:br>
              <a:rPr lang="en-US" sz="3200"/>
            </a:br>
            <a:r>
              <a:rPr lang="en-US" sz="3200"/>
              <a:t> </a:t>
            </a:r>
            <a:r>
              <a:rPr lang="en-US" sz="3200" i="1"/>
              <a:t>Increasing</a:t>
            </a:r>
            <a:r>
              <a:rPr lang="en-US" sz="3200"/>
              <a:t> Opportunity Costs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7589BC-7CED-4A00-9A9A-005DB5FAC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575" y="2643188"/>
            <a:ext cx="2876550" cy="29765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14AF94-1347-4846-B476-A9A45D782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5" y="2643188"/>
            <a:ext cx="2876550" cy="29765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B2682C-1FED-4F75-A29D-4B4F50E7B655}"/>
              </a:ext>
            </a:extLst>
          </p:cNvPr>
          <p:cNvSpPr txBox="1"/>
          <p:nvPr/>
        </p:nvSpPr>
        <p:spPr>
          <a:xfrm>
            <a:off x="1389184" y="5767726"/>
            <a:ext cx="216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CONCAVE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FC1CDA-CE63-479C-9399-E04B9D16C8B4}"/>
              </a:ext>
            </a:extLst>
          </p:cNvPr>
          <p:cNvSpPr txBox="1"/>
          <p:nvPr/>
        </p:nvSpPr>
        <p:spPr>
          <a:xfrm>
            <a:off x="5723792" y="5767726"/>
            <a:ext cx="184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LINEAR</a:t>
            </a:r>
          </a:p>
        </p:txBody>
      </p:sp>
    </p:spTree>
    <p:extLst>
      <p:ext uri="{BB962C8B-B14F-4D97-AF65-F5344CB8AC3E}">
        <p14:creationId xmlns:p14="http://schemas.microsoft.com/office/powerpoint/2010/main" val="3175438273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47482B-40C9-4305-96C9-BA19204EA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85" y="1573851"/>
            <a:ext cx="4270129" cy="3038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99801C-8F95-44CD-98B6-228EDCAFD855}"/>
              </a:ext>
            </a:extLst>
          </p:cNvPr>
          <p:cNvSpPr txBox="1"/>
          <p:nvPr/>
        </p:nvSpPr>
        <p:spPr>
          <a:xfrm>
            <a:off x="905608" y="1280095"/>
            <a:ext cx="6462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Constant Opportunity Cost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6FB88AD-7231-44B2-BB69-D546E28A3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385022"/>
              </p:ext>
            </p:extLst>
          </p:nvPr>
        </p:nvGraphicFramePr>
        <p:xfrm>
          <a:off x="1749670" y="4950015"/>
          <a:ext cx="496765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050">
                  <a:extLst>
                    <a:ext uri="{9D8B030D-6E8A-4147-A177-3AD203B41FA5}">
                      <a16:colId xmlns:a16="http://schemas.microsoft.com/office/drawing/2014/main" val="4154227580"/>
                    </a:ext>
                  </a:extLst>
                </a:gridCol>
                <a:gridCol w="440965">
                  <a:extLst>
                    <a:ext uri="{9D8B030D-6E8A-4147-A177-3AD203B41FA5}">
                      <a16:colId xmlns:a16="http://schemas.microsoft.com/office/drawing/2014/main" val="906675247"/>
                    </a:ext>
                  </a:extLst>
                </a:gridCol>
                <a:gridCol w="508856">
                  <a:extLst>
                    <a:ext uri="{9D8B030D-6E8A-4147-A177-3AD203B41FA5}">
                      <a16:colId xmlns:a16="http://schemas.microsoft.com/office/drawing/2014/main" val="4025295581"/>
                    </a:ext>
                  </a:extLst>
                </a:gridCol>
                <a:gridCol w="502259">
                  <a:extLst>
                    <a:ext uri="{9D8B030D-6E8A-4147-A177-3AD203B41FA5}">
                      <a16:colId xmlns:a16="http://schemas.microsoft.com/office/drawing/2014/main" val="1915445017"/>
                    </a:ext>
                  </a:extLst>
                </a:gridCol>
                <a:gridCol w="509954">
                  <a:extLst>
                    <a:ext uri="{9D8B030D-6E8A-4147-A177-3AD203B41FA5}">
                      <a16:colId xmlns:a16="http://schemas.microsoft.com/office/drawing/2014/main" val="3596736640"/>
                    </a:ext>
                  </a:extLst>
                </a:gridCol>
                <a:gridCol w="474784">
                  <a:extLst>
                    <a:ext uri="{9D8B030D-6E8A-4147-A177-3AD203B41FA5}">
                      <a16:colId xmlns:a16="http://schemas.microsoft.com/office/drawing/2014/main" val="2203758431"/>
                    </a:ext>
                  </a:extLst>
                </a:gridCol>
                <a:gridCol w="501162">
                  <a:extLst>
                    <a:ext uri="{9D8B030D-6E8A-4147-A177-3AD203B41FA5}">
                      <a16:colId xmlns:a16="http://schemas.microsoft.com/office/drawing/2014/main" val="46954226"/>
                    </a:ext>
                  </a:extLst>
                </a:gridCol>
                <a:gridCol w="1116622">
                  <a:extLst>
                    <a:ext uri="{9D8B030D-6E8A-4147-A177-3AD203B41FA5}">
                      <a16:colId xmlns:a16="http://schemas.microsoft.com/office/drawing/2014/main" val="3474655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Good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728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Good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06644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9524464-5690-4E2B-97A8-B4F9F5487419}"/>
              </a:ext>
            </a:extLst>
          </p:cNvPr>
          <p:cNvSpPr txBox="1"/>
          <p:nvPr/>
        </p:nvSpPr>
        <p:spPr>
          <a:xfrm>
            <a:off x="4572000" y="1934308"/>
            <a:ext cx="4106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What is the opportunity cost of moving from: </a:t>
            </a:r>
          </a:p>
          <a:p>
            <a:r>
              <a:rPr lang="en-US">
                <a:solidFill>
                  <a:srgbClr val="00B050"/>
                </a:solidFill>
              </a:rPr>
              <a:t>a to b</a:t>
            </a:r>
            <a:r>
              <a:rPr lang="en-US"/>
              <a:t>?   </a:t>
            </a:r>
            <a:r>
              <a:rPr lang="en-US">
                <a:solidFill>
                  <a:srgbClr val="FF0000"/>
                </a:solidFill>
              </a:rPr>
              <a:t>2 units of Good B</a:t>
            </a:r>
          </a:p>
          <a:p>
            <a:r>
              <a:rPr lang="en-US">
                <a:solidFill>
                  <a:srgbClr val="00B050"/>
                </a:solidFill>
              </a:rPr>
              <a:t>b to c</a:t>
            </a:r>
            <a:r>
              <a:rPr lang="en-US"/>
              <a:t>?   </a:t>
            </a:r>
            <a:r>
              <a:rPr lang="en-US">
                <a:solidFill>
                  <a:srgbClr val="FF0000"/>
                </a:solidFill>
              </a:rPr>
              <a:t>2  units of Good B</a:t>
            </a:r>
          </a:p>
          <a:p>
            <a:r>
              <a:rPr lang="en-US">
                <a:solidFill>
                  <a:srgbClr val="00B050"/>
                </a:solidFill>
              </a:rPr>
              <a:t>c to d</a:t>
            </a:r>
            <a:r>
              <a:rPr lang="en-US"/>
              <a:t>?   </a:t>
            </a:r>
            <a:r>
              <a:rPr lang="en-US">
                <a:solidFill>
                  <a:srgbClr val="FF0000"/>
                </a:solidFill>
              </a:rPr>
              <a:t>2  units of Good B</a:t>
            </a:r>
          </a:p>
          <a:p>
            <a:r>
              <a:rPr lang="en-US">
                <a:solidFill>
                  <a:srgbClr val="00B050"/>
                </a:solidFill>
              </a:rPr>
              <a:t>d to e</a:t>
            </a:r>
            <a:r>
              <a:rPr lang="en-US"/>
              <a:t>?   </a:t>
            </a:r>
            <a:r>
              <a:rPr lang="en-US">
                <a:solidFill>
                  <a:srgbClr val="FF0000"/>
                </a:solidFill>
              </a:rPr>
              <a:t>2 units of Good B</a:t>
            </a:r>
          </a:p>
          <a:p>
            <a:r>
              <a:rPr lang="en-US">
                <a:solidFill>
                  <a:srgbClr val="00B050"/>
                </a:solidFill>
              </a:rPr>
              <a:t>e to f</a:t>
            </a:r>
            <a:r>
              <a:rPr lang="en-US"/>
              <a:t>?    </a:t>
            </a:r>
            <a:r>
              <a:rPr lang="en-US">
                <a:solidFill>
                  <a:srgbClr val="FF0000"/>
                </a:solidFill>
              </a:rPr>
              <a:t>2 units of Good B</a:t>
            </a:r>
          </a:p>
          <a:p>
            <a:r>
              <a:rPr lang="en-US">
                <a:solidFill>
                  <a:srgbClr val="00B050"/>
                </a:solidFill>
              </a:rPr>
              <a:t>f to g</a:t>
            </a:r>
            <a:r>
              <a:rPr lang="en-US"/>
              <a:t>?    </a:t>
            </a:r>
            <a:r>
              <a:rPr lang="en-US">
                <a:solidFill>
                  <a:srgbClr val="FF0000"/>
                </a:solidFill>
              </a:rPr>
              <a:t>2 units of Good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AF776A-C132-4C94-AF02-6C652C75590F}"/>
              </a:ext>
            </a:extLst>
          </p:cNvPr>
          <p:cNvSpPr txBox="1"/>
          <p:nvPr/>
        </p:nvSpPr>
        <p:spPr>
          <a:xfrm>
            <a:off x="2760785" y="4663389"/>
            <a:ext cx="362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a     b     c      d      e      f      g</a:t>
            </a:r>
          </a:p>
        </p:txBody>
      </p:sp>
    </p:spTree>
    <p:extLst>
      <p:ext uri="{BB962C8B-B14F-4D97-AF65-F5344CB8AC3E}">
        <p14:creationId xmlns:p14="http://schemas.microsoft.com/office/powerpoint/2010/main" val="202247252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>
                <a:latin typeface="Calibri"/>
                <a:ea typeface="ＭＳ Ｐゴシック"/>
                <a:cs typeface="Calibri"/>
              </a:rPr>
              <a:t>Professional Development Certificate</a:t>
            </a:r>
            <a:endParaRPr lang="en-US" sz="4000" b="1">
              <a:solidFill>
                <a:srgbClr val="005CB8"/>
              </a:solidFill>
              <a:effectLst>
                <a:glow>
                  <a:srgbClr val="4F81BD">
                    <a:alpha val="0"/>
                  </a:srgbClr>
                </a:glow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588955" y="2359260"/>
            <a:ext cx="8175171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latin typeface="Arial"/>
                <a:ea typeface="ＭＳ Ｐゴシック"/>
              </a:rPr>
              <a:t>To earn your professional development certificate for this webinar, you must:</a:t>
            </a:r>
          </a:p>
          <a:p>
            <a:endParaRPr lang="en-US">
              <a:latin typeface="Arial"/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  <a:ea typeface="ＭＳ Ｐゴシック"/>
              </a:rPr>
              <a:t>Watch a minimum of 45-minutes and you will automatically receive a professional development </a:t>
            </a:r>
            <a:r>
              <a:rPr lang="en-US" b="1">
                <a:solidFill>
                  <a:srgbClr val="7A9900"/>
                </a:solidFill>
                <a:latin typeface="Arial"/>
                <a:ea typeface="ＭＳ Ｐゴシック"/>
              </a:rPr>
              <a:t>certificate </a:t>
            </a:r>
            <a:r>
              <a:rPr lang="en-US">
                <a:latin typeface="Arial"/>
                <a:ea typeface="ＭＳ Ｐゴシック"/>
              </a:rPr>
              <a:t>via e-mail within 24 hours.</a:t>
            </a:r>
          </a:p>
          <a:p>
            <a:endParaRPr lang="en-US">
              <a:latin typeface="Arial"/>
              <a:ea typeface="ＭＳ Ｐゴシック"/>
            </a:endParaRPr>
          </a:p>
          <a:p>
            <a:r>
              <a:rPr lang="en-US">
                <a:latin typeface="Arial"/>
                <a:ea typeface="ＭＳ Ｐゴシック"/>
                <a:cs typeface="Arial"/>
              </a:rPr>
              <a:t>Accessing resources: </a:t>
            </a:r>
            <a:endParaRPr lang="en-US"/>
          </a:p>
          <a:p>
            <a:endParaRPr lang="en-US"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>
                <a:latin typeface="Arial"/>
                <a:ea typeface="ＭＳ Ｐゴシック"/>
                <a:cs typeface="Arial"/>
              </a:rPr>
              <a:t>You can now easily download presentations, lesson plan materials, and activities for each webinar from </a:t>
            </a:r>
            <a:r>
              <a:rPr lang="en-US" sz="1600" b="1" i="1">
                <a:solidFill>
                  <a:srgbClr val="005CB8"/>
                </a:solidFill>
                <a:latin typeface="Arial"/>
                <a:ea typeface="ＭＳ Ｐゴシック"/>
                <a:cs typeface="Arial"/>
                <a:hlinkClick r:id="rId3"/>
              </a:rPr>
              <a:t>EconEdLink.org/professional-development/</a:t>
            </a:r>
            <a:endParaRPr lang="en-US" sz="1600" b="1" i="1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  <a:p>
            <a:endParaRPr lang="en-US" b="1" i="1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90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99801C-8F95-44CD-98B6-228EDCAFD855}"/>
              </a:ext>
            </a:extLst>
          </p:cNvPr>
          <p:cNvSpPr txBox="1"/>
          <p:nvPr/>
        </p:nvSpPr>
        <p:spPr>
          <a:xfrm>
            <a:off x="905608" y="1280095"/>
            <a:ext cx="6462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Increasing Opportunity Cost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6FB88AD-7231-44B2-BB69-D546E28A3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189000"/>
              </p:ext>
            </p:extLst>
          </p:nvPr>
        </p:nvGraphicFramePr>
        <p:xfrm>
          <a:off x="3244361" y="4966292"/>
          <a:ext cx="2892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35">
                  <a:extLst>
                    <a:ext uri="{9D8B030D-6E8A-4147-A177-3AD203B41FA5}">
                      <a16:colId xmlns:a16="http://schemas.microsoft.com/office/drawing/2014/main" val="4154227580"/>
                    </a:ext>
                  </a:extLst>
                </a:gridCol>
                <a:gridCol w="532097">
                  <a:extLst>
                    <a:ext uri="{9D8B030D-6E8A-4147-A177-3AD203B41FA5}">
                      <a16:colId xmlns:a16="http://schemas.microsoft.com/office/drawing/2014/main" val="906675247"/>
                    </a:ext>
                  </a:extLst>
                </a:gridCol>
                <a:gridCol w="423534">
                  <a:extLst>
                    <a:ext uri="{9D8B030D-6E8A-4147-A177-3AD203B41FA5}">
                      <a16:colId xmlns:a16="http://schemas.microsoft.com/office/drawing/2014/main" val="4025295581"/>
                    </a:ext>
                  </a:extLst>
                </a:gridCol>
                <a:gridCol w="505331">
                  <a:extLst>
                    <a:ext uri="{9D8B030D-6E8A-4147-A177-3AD203B41FA5}">
                      <a16:colId xmlns:a16="http://schemas.microsoft.com/office/drawing/2014/main" val="1915445017"/>
                    </a:ext>
                  </a:extLst>
                </a:gridCol>
                <a:gridCol w="513073">
                  <a:extLst>
                    <a:ext uri="{9D8B030D-6E8A-4147-A177-3AD203B41FA5}">
                      <a16:colId xmlns:a16="http://schemas.microsoft.com/office/drawing/2014/main" val="3596736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Good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728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Good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06644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9524464-5690-4E2B-97A8-B4F9F5487419}"/>
              </a:ext>
            </a:extLst>
          </p:cNvPr>
          <p:cNvSpPr txBox="1"/>
          <p:nvPr/>
        </p:nvSpPr>
        <p:spPr>
          <a:xfrm>
            <a:off x="4418867" y="2252784"/>
            <a:ext cx="4106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What is the opportunity cost of moving from: </a:t>
            </a:r>
          </a:p>
          <a:p>
            <a:r>
              <a:rPr lang="en-US">
                <a:solidFill>
                  <a:srgbClr val="00B050"/>
                </a:solidFill>
              </a:rPr>
              <a:t>a to b</a:t>
            </a:r>
            <a:r>
              <a:rPr lang="en-US"/>
              <a:t>?   </a:t>
            </a:r>
            <a:r>
              <a:rPr lang="en-US">
                <a:solidFill>
                  <a:srgbClr val="FF0000"/>
                </a:solidFill>
              </a:rPr>
              <a:t>2 units of Good B</a:t>
            </a:r>
          </a:p>
          <a:p>
            <a:r>
              <a:rPr lang="en-US">
                <a:solidFill>
                  <a:srgbClr val="00B050"/>
                </a:solidFill>
              </a:rPr>
              <a:t>b to c</a:t>
            </a:r>
            <a:r>
              <a:rPr lang="en-US"/>
              <a:t>?   </a:t>
            </a:r>
            <a:r>
              <a:rPr lang="en-US">
                <a:solidFill>
                  <a:srgbClr val="FF0000"/>
                </a:solidFill>
              </a:rPr>
              <a:t>4  units of Good B</a:t>
            </a:r>
          </a:p>
          <a:p>
            <a:r>
              <a:rPr lang="en-US">
                <a:solidFill>
                  <a:srgbClr val="00B050"/>
                </a:solidFill>
              </a:rPr>
              <a:t>c to d</a:t>
            </a:r>
            <a:r>
              <a:rPr lang="en-US"/>
              <a:t>?   </a:t>
            </a:r>
            <a:r>
              <a:rPr lang="en-US">
                <a:solidFill>
                  <a:srgbClr val="FF0000"/>
                </a:solidFill>
              </a:rPr>
              <a:t>6  units of Good B</a:t>
            </a:r>
          </a:p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AF776A-C132-4C94-AF02-6C652C75590F}"/>
              </a:ext>
            </a:extLst>
          </p:cNvPr>
          <p:cNvSpPr txBox="1"/>
          <p:nvPr/>
        </p:nvSpPr>
        <p:spPr>
          <a:xfrm>
            <a:off x="4273062" y="4605216"/>
            <a:ext cx="186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a     b     c      d  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C88D38-3CB4-4E3A-8A54-57F6873D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92" y="1853561"/>
            <a:ext cx="3727939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44419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DE262-DA7E-4237-9190-77DE250D3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PPC Shifters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49DCE-0DD8-4E98-AE4E-377F01514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Change in </a:t>
            </a:r>
            <a:r>
              <a:rPr lang="en-US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quantity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of resources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Changes in </a:t>
            </a:r>
            <a:r>
              <a:rPr lang="en-US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of resources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Change in </a:t>
            </a:r>
            <a:r>
              <a:rPr lang="en-US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Change in </a:t>
            </a:r>
            <a:r>
              <a:rPr lang="en-US">
                <a:solidFill>
                  <a:srgbClr val="7A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trade</a:t>
            </a:r>
          </a:p>
        </p:txBody>
      </p:sp>
    </p:spTree>
    <p:extLst>
      <p:ext uri="{BB962C8B-B14F-4D97-AF65-F5344CB8AC3E}">
        <p14:creationId xmlns:p14="http://schemas.microsoft.com/office/powerpoint/2010/main" val="2149569797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878F51-E00F-477A-8AC1-D7BDB747A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991" y="1222131"/>
            <a:ext cx="6744017" cy="52226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0CD961-FFC1-4EEE-B00D-AD8870D4612F}"/>
              </a:ext>
            </a:extLst>
          </p:cNvPr>
          <p:cNvSpPr txBox="1"/>
          <p:nvPr/>
        </p:nvSpPr>
        <p:spPr>
          <a:xfrm>
            <a:off x="5275384" y="6567854"/>
            <a:ext cx="3868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Morton: Advanced Placement Macroeconomics</a:t>
            </a:r>
          </a:p>
        </p:txBody>
      </p:sp>
    </p:spTree>
    <p:extLst>
      <p:ext uri="{BB962C8B-B14F-4D97-AF65-F5344CB8AC3E}">
        <p14:creationId xmlns:p14="http://schemas.microsoft.com/office/powerpoint/2010/main" val="1678345773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6285BF-8F31-4DA9-94B0-99AF4559C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1371599"/>
            <a:ext cx="6267450" cy="49625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E61312-B817-4CD6-9E6F-C4993A5B8BF6}"/>
              </a:ext>
            </a:extLst>
          </p:cNvPr>
          <p:cNvSpPr txBox="1"/>
          <p:nvPr/>
        </p:nvSpPr>
        <p:spPr>
          <a:xfrm>
            <a:off x="4774223" y="6565612"/>
            <a:ext cx="4369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Morton: Advanced Placement Macroeconomics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22645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917F4-40D4-469A-8FA2-7AB715C19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8828"/>
            <a:ext cx="8229600" cy="1143000"/>
          </a:xfrm>
        </p:spPr>
        <p:txBody>
          <a:bodyPr/>
          <a:lstStyle/>
          <a:p>
            <a:r>
              <a:rPr lang="en-US" sz="4800">
                <a:hlinkClick r:id="rId2"/>
              </a:rPr>
              <a:t>Opportunity Cost Kahoot</a:t>
            </a:r>
            <a:br>
              <a:rPr lang="en-US"/>
            </a:br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AE1BBC08-9622-4F50-9B35-C08322A9B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990" y="2200275"/>
            <a:ext cx="4039007" cy="3779838"/>
          </a:xfrm>
        </p:spPr>
      </p:pic>
    </p:spTree>
    <p:extLst>
      <p:ext uri="{BB962C8B-B14F-4D97-AF65-F5344CB8AC3E}">
        <p14:creationId xmlns:p14="http://schemas.microsoft.com/office/powerpoint/2010/main" val="1994146631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/>
              <a:t>Assessment Questions</a:t>
            </a:r>
            <a:endParaRPr lang="en-US" sz="5500" b="1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1"/>
            <a:ext cx="8229600" cy="4175760"/>
          </a:xfrm>
        </p:spPr>
        <p:txBody>
          <a:bodyPr>
            <a:noAutofit/>
          </a:bodyPr>
          <a:lstStyle/>
          <a:p>
            <a:pPr defTabSz="905255">
              <a:defRPr sz="3168"/>
            </a:pPr>
            <a:r>
              <a:rPr lang="en-US" sz="2500">
                <a:latin typeface="Calibri" panose="020F0502020204030204" pitchFamily="34" charset="0"/>
                <a:cs typeface="Calibri" panose="020F0502020204030204" pitchFamily="34" charset="0"/>
                <a:hlinkClick r:id="rId3" action="ppaction://hlinkfile"/>
              </a:rPr>
              <a:t>CEE Opportunity Cost Resources</a:t>
            </a:r>
            <a:endParaRPr lang="en-US" sz="2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05255">
              <a:defRPr sz="3168"/>
            </a:pPr>
            <a:r>
              <a:rPr lang="en-US" sz="2750">
                <a:hlinkClick r:id="rId4"/>
              </a:rPr>
              <a:t>https://create.kahoot.it/share/opportunity-cost-kb/203869e2-27b0-49c2-9d42-693cf266b6f6</a:t>
            </a:r>
            <a:endParaRPr lang="en-US" sz="2750"/>
          </a:p>
          <a:p>
            <a:pPr marL="0" indent="0" defTabSz="905255">
              <a:buNone/>
              <a:defRPr sz="3168"/>
            </a:pPr>
            <a:endParaRPr lang="en-US" sz="2750"/>
          </a:p>
        </p:txBody>
      </p:sp>
    </p:spTree>
    <p:extLst>
      <p:ext uri="{BB962C8B-B14F-4D97-AF65-F5344CB8AC3E}">
        <p14:creationId xmlns:p14="http://schemas.microsoft.com/office/powerpoint/2010/main" val="128733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>
                <a:latin typeface="Calibri"/>
                <a:ea typeface="ＭＳ Ｐゴシック"/>
                <a:cs typeface="Calibri"/>
              </a:rPr>
              <a:t>CEE Affiliates</a:t>
            </a:r>
            <a:endParaRPr lang="en-US" sz="5500" b="1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F44DA-7F29-495C-9279-01A773172FC7}"/>
              </a:ext>
            </a:extLst>
          </p:cNvPr>
          <p:cNvSpPr txBox="1"/>
          <p:nvPr/>
        </p:nvSpPr>
        <p:spPr>
          <a:xfrm>
            <a:off x="1501666" y="5134678"/>
            <a:ext cx="61406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  <a:hlinkClick r:id="rId3"/>
              </a:rPr>
              <a:t>https://www.councilforeconed.org/resources/local-affiliates/</a:t>
            </a:r>
            <a:endParaRPr lang="en-US"/>
          </a:p>
          <a:p>
            <a:pPr algn="l"/>
            <a:endParaRPr lang="en-US"/>
          </a:p>
        </p:txBody>
      </p:sp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85988BD1-7DE7-45DD-9D4C-654DA4937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2335947"/>
            <a:ext cx="6095999" cy="24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1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C49A-50A7-49D5-B1A2-57AAF226F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139" y="1145686"/>
            <a:ext cx="7772400" cy="1470025"/>
          </a:xfrm>
        </p:spPr>
        <p:txBody>
          <a:bodyPr/>
          <a:lstStyle/>
          <a:p>
            <a:r>
              <a:rPr lang="en-US" sz="5400">
                <a:latin typeface="Calibri"/>
                <a:ea typeface="ＭＳ Ｐゴシック"/>
                <a:cs typeface="Calibri"/>
              </a:rPr>
              <a:t>Thank You to Our Sponsors!</a:t>
            </a:r>
            <a:endParaRPr lang="en-US" sz="5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6CDAE-25F6-4A13-9FAD-1DA0236E5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79" y="2622632"/>
            <a:ext cx="2378110" cy="2378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6" y="2690224"/>
            <a:ext cx="4725799" cy="1302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31" y="5899538"/>
            <a:ext cx="6217920" cy="5943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15" y="3811687"/>
            <a:ext cx="1905000" cy="187452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7E8432-E2ED-4609-928F-7A71E7351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74" y="5243613"/>
            <a:ext cx="1188720" cy="1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427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71CA5-774D-400A-9A88-D1723F7B5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3870"/>
            <a:ext cx="8229600" cy="1143000"/>
          </a:xfrm>
        </p:spPr>
        <p:txBody>
          <a:bodyPr/>
          <a:lstStyle/>
          <a:p>
            <a:br>
              <a:rPr lang="en-US" sz="5400"/>
            </a:br>
            <a:r>
              <a:rPr lang="en-US" sz="4400"/>
              <a:t>AP Macro Topic 1.2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1E5B8-BCAF-4660-818D-8FFB7C379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61371"/>
            <a:ext cx="8229600" cy="3779520"/>
          </a:xfrm>
        </p:spPr>
        <p:txBody>
          <a:bodyPr/>
          <a:lstStyle/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Opportunity Cost</a:t>
            </a:r>
          </a:p>
          <a:p>
            <a:pPr marL="0" indent="0">
              <a:buNone/>
            </a:pPr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Production Possibility Curve (PPC)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5262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/>
              <a:t>National Standards</a:t>
            </a:r>
            <a:endParaRPr lang="en-US" sz="5500" b="1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1"/>
            <a:ext cx="8229600" cy="4175760"/>
          </a:xfrm>
        </p:spPr>
        <p:txBody>
          <a:bodyPr>
            <a:noAutofit/>
          </a:bodyPr>
          <a:lstStyle/>
          <a:p>
            <a:pPr defTabSz="905255">
              <a:defRPr sz="3168"/>
            </a:pP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Standard 2: Decision Making</a:t>
            </a:r>
          </a:p>
          <a:p>
            <a:pPr lvl="1" defTabSz="905255">
              <a:defRPr sz="3168"/>
            </a:pPr>
            <a:r>
              <a:rPr lang="en-US" sz="2000" i="1"/>
              <a:t>Effective decision making requires comparing the additional costs of alternatives with the additional benefits. Many choices involve doing a little more or a little less of something: few choices are “all or nothing” decisions. </a:t>
            </a:r>
          </a:p>
          <a:p>
            <a:pPr defTabSz="905255">
              <a:defRPr sz="3168"/>
            </a:pP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Standard 3: Allocation</a:t>
            </a:r>
          </a:p>
          <a:p>
            <a:pPr lvl="1" defTabSz="905255">
              <a:defRPr sz="3168"/>
            </a:pPr>
            <a:r>
              <a:rPr lang="en-US" sz="2000" i="1"/>
              <a:t>Different methods can be used to allocate goods and services. People acting individually or collectively must choose which methods to use to allocate different kinds of goods and services.</a:t>
            </a:r>
          </a:p>
          <a:p>
            <a:pPr defTabSz="905255">
              <a:defRPr sz="3168"/>
            </a:pPr>
            <a:endParaRPr lang="en-US" sz="2500"/>
          </a:p>
          <a:p>
            <a:pPr marL="0" indent="0" defTabSz="905255">
              <a:buNone/>
              <a:defRPr sz="3168"/>
            </a:pPr>
            <a:endParaRPr lang="en-US" sz="2750"/>
          </a:p>
        </p:txBody>
      </p:sp>
    </p:spTree>
    <p:extLst>
      <p:ext uri="{BB962C8B-B14F-4D97-AF65-F5344CB8AC3E}">
        <p14:creationId xmlns:p14="http://schemas.microsoft.com/office/powerpoint/2010/main" val="1966010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>
                <a:solidFill>
                  <a:srgbClr val="7A9900"/>
                </a:solidFill>
              </a:rPr>
              <a:t>AP Learning Objectives</a:t>
            </a:r>
            <a:endParaRPr lang="en-US" sz="4400" b="1">
              <a:ln w="11430">
                <a:noFill/>
              </a:ln>
              <a:solidFill>
                <a:srgbClr val="7A9900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1"/>
            <a:ext cx="8229600" cy="4175760"/>
          </a:xfrm>
        </p:spPr>
        <p:txBody>
          <a:bodyPr>
            <a:noAutofit/>
          </a:bodyPr>
          <a:lstStyle/>
          <a:p>
            <a:pPr defTabSz="905255">
              <a:defRPr sz="3168"/>
            </a:pPr>
            <a:r>
              <a:rPr lang="en-US" sz="2500">
                <a:latin typeface="Calibri"/>
                <a:ea typeface="ＭＳ Ｐゴシック"/>
                <a:cs typeface="Calibri"/>
              </a:rPr>
              <a:t>Define (using graphs as appropriate) the PPC and related terms.</a:t>
            </a:r>
          </a:p>
          <a:p>
            <a:pPr defTabSz="905255">
              <a:defRPr sz="3168"/>
            </a:pPr>
            <a:r>
              <a:rPr lang="en-US" sz="2500">
                <a:latin typeface="Calibri"/>
                <a:ea typeface="ＭＳ Ｐゴシック"/>
                <a:cs typeface="Calibri"/>
              </a:rPr>
              <a:t>Explain (using graphs as appropriate) how the PPC illustrates opportunity costs, tradeoffs, inefficiency, efficiency, and economic growth or contraction under various conditions.</a:t>
            </a:r>
          </a:p>
          <a:p>
            <a:pPr defTabSz="905255">
              <a:defRPr sz="3168"/>
            </a:pPr>
            <a:r>
              <a:rPr lang="en-US" sz="2500">
                <a:latin typeface="Calibri"/>
                <a:ea typeface="ＭＳ Ｐゴシック"/>
                <a:cs typeface="Calibri"/>
              </a:rPr>
              <a:t>Calculate (using data from PPCs or tables as appropriate) opportunity cost.</a:t>
            </a:r>
            <a:endParaRPr lang="en-US" sz="2500"/>
          </a:p>
          <a:p>
            <a:pPr marL="0" indent="0" defTabSz="905255">
              <a:buNone/>
              <a:defRPr sz="3168"/>
            </a:pPr>
            <a:endParaRPr lang="en-US" sz="27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DA14DC-FD64-45B9-8961-2673EEB71C5E}"/>
              </a:ext>
            </a:extLst>
          </p:cNvPr>
          <p:cNvSpPr txBox="1"/>
          <p:nvPr/>
        </p:nvSpPr>
        <p:spPr>
          <a:xfrm>
            <a:off x="4366727" y="6553201"/>
            <a:ext cx="5075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Course Framework V.1 © 2019 College Board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2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681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>
                <a:solidFill>
                  <a:srgbClr val="7A9900"/>
                </a:solidFill>
              </a:rPr>
              <a:t>AP Essential Knowledge</a:t>
            </a:r>
            <a:endParaRPr lang="en-US" sz="4400" b="1">
              <a:ln w="11430">
                <a:noFill/>
              </a:ln>
              <a:solidFill>
                <a:srgbClr val="7A9900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3471" y="1902655"/>
            <a:ext cx="8229600" cy="4495799"/>
          </a:xfrm>
        </p:spPr>
        <p:txBody>
          <a:bodyPr>
            <a:noAutofit/>
          </a:bodyPr>
          <a:lstStyle/>
          <a:p>
            <a:pPr defTabSz="905255">
              <a:defRPr sz="3168"/>
            </a:pPr>
            <a:r>
              <a:rPr lang="en-US" sz="2400">
                <a:latin typeface="Calibri Light"/>
                <a:ea typeface="ＭＳ Ｐゴシック"/>
                <a:cs typeface="Calibri Light"/>
              </a:rPr>
              <a:t>The PPC is a model used to show the tradeoffs associated with allocating resources.</a:t>
            </a:r>
          </a:p>
          <a:p>
            <a:pPr defTabSz="905255">
              <a:defRPr sz="3168"/>
            </a:pPr>
            <a:r>
              <a:rPr lang="en-US" sz="2400">
                <a:latin typeface="Calibri"/>
                <a:cs typeface="Calibri"/>
              </a:rPr>
              <a:t>The PPC can be used to illustrate the concepts of scarcity, opportunity cost, efficiency, underutilized resources, and economic growth or contraction.</a:t>
            </a:r>
          </a:p>
          <a:p>
            <a:pPr defTabSz="905255">
              <a:defRPr sz="3168"/>
            </a:pPr>
            <a:r>
              <a:rPr lang="en-US" sz="2400">
                <a:latin typeface="Calibri"/>
                <a:cs typeface="Calibri"/>
              </a:rPr>
              <a:t>The shape of the PPC depends on whether the opportunity costs are constant, increasing, or decreasing.</a:t>
            </a:r>
          </a:p>
          <a:p>
            <a:pPr defTabSz="905255">
              <a:defRPr sz="3168"/>
            </a:pPr>
            <a:r>
              <a:rPr lang="en-US" sz="2400">
                <a:latin typeface="Calibri"/>
                <a:cs typeface="Calibri"/>
              </a:rPr>
              <a:t>The PPC can shift because of changes in factors of production as well as changes in productive technology.</a:t>
            </a:r>
          </a:p>
          <a:p>
            <a:pPr defTabSz="905255">
              <a:defRPr sz="3168"/>
            </a:pPr>
            <a:r>
              <a:rPr lang="en-US" sz="2400">
                <a:latin typeface="Calibri"/>
                <a:cs typeface="Calibri"/>
              </a:rPr>
              <a:t>Economic growth results in an outward shift of the PPC.</a:t>
            </a:r>
          </a:p>
          <a:p>
            <a:pPr defTabSz="905255">
              <a:defRPr sz="3168"/>
            </a:pPr>
            <a:endParaRPr lang="en-US" sz="2500">
              <a:latin typeface="Calibri Light"/>
              <a:cs typeface="Calibri Light"/>
            </a:endParaRPr>
          </a:p>
          <a:p>
            <a:pPr marL="0" indent="0" defTabSz="905255">
              <a:buNone/>
              <a:defRPr sz="3168"/>
            </a:pPr>
            <a:endParaRPr lang="en-US" sz="27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1E77C-B938-4F7E-AD57-4A35424009B8}"/>
              </a:ext>
            </a:extLst>
          </p:cNvPr>
          <p:cNvSpPr txBox="1"/>
          <p:nvPr/>
        </p:nvSpPr>
        <p:spPr>
          <a:xfrm>
            <a:off x="4206240" y="6534834"/>
            <a:ext cx="493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Course Framework V.1 © 2019 College Board</a:t>
            </a:r>
          </a:p>
        </p:txBody>
      </p:sp>
    </p:spTree>
    <p:extLst>
      <p:ext uri="{BB962C8B-B14F-4D97-AF65-F5344CB8AC3E}">
        <p14:creationId xmlns:p14="http://schemas.microsoft.com/office/powerpoint/2010/main" val="4232275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/>
              <a:t>Objectives</a:t>
            </a:r>
            <a:endParaRPr lang="en-US" sz="5500" b="1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1"/>
            <a:ext cx="8229600" cy="4175760"/>
          </a:xfrm>
        </p:spPr>
        <p:txBody>
          <a:bodyPr>
            <a:noAutofit/>
          </a:bodyPr>
          <a:lstStyle/>
          <a:p>
            <a:pPr defTabSz="905255">
              <a:defRPr sz="3168"/>
            </a:pPr>
            <a:r>
              <a:rPr lang="en-US" sz="2500">
                <a:latin typeface="Calibri"/>
                <a:ea typeface="ＭＳ Ｐゴシック"/>
                <a:cs typeface="Calibri"/>
              </a:rPr>
              <a:t>To </a:t>
            </a:r>
            <a:r>
              <a:rPr lang="en-US" sz="2500" b="1">
                <a:latin typeface="Calibri"/>
                <a:ea typeface="ＭＳ Ｐゴシック"/>
                <a:cs typeface="Calibri"/>
              </a:rPr>
              <a:t>define and discuss </a:t>
            </a:r>
            <a:r>
              <a:rPr lang="en-US" sz="2500">
                <a:latin typeface="Calibri"/>
                <a:ea typeface="ＭＳ Ｐゴシック"/>
                <a:cs typeface="Calibri"/>
              </a:rPr>
              <a:t>the concept of opportunity cost in individual choice and decision-making.</a:t>
            </a:r>
          </a:p>
          <a:p>
            <a:pPr defTabSz="905255">
              <a:defRPr sz="3168"/>
            </a:pPr>
            <a:r>
              <a:rPr lang="en-US" sz="2500">
                <a:latin typeface="Calibri"/>
                <a:ea typeface="ＭＳ Ｐゴシック"/>
                <a:cs typeface="Calibri"/>
              </a:rPr>
              <a:t>To </a:t>
            </a:r>
            <a:r>
              <a:rPr lang="en-US" sz="2500" b="1">
                <a:latin typeface="Calibri"/>
                <a:ea typeface="ＭＳ Ｐゴシック"/>
                <a:cs typeface="Calibri"/>
              </a:rPr>
              <a:t>calculate</a:t>
            </a:r>
            <a:r>
              <a:rPr lang="en-US" sz="2500">
                <a:latin typeface="Calibri"/>
                <a:ea typeface="ＭＳ Ｐゴシック"/>
                <a:cs typeface="Calibri"/>
              </a:rPr>
              <a:t> opportunity costs from data and/or graphs.</a:t>
            </a:r>
          </a:p>
          <a:p>
            <a:pPr defTabSz="905255">
              <a:defRPr sz="3168"/>
            </a:pPr>
            <a:r>
              <a:rPr lang="en-US" sz="2500">
                <a:latin typeface="Calibri"/>
                <a:ea typeface="ＭＳ Ｐゴシック"/>
                <a:cs typeface="Calibri"/>
              </a:rPr>
              <a:t>To become familiar with </a:t>
            </a:r>
            <a:r>
              <a:rPr lang="en-US" sz="2500" b="1">
                <a:latin typeface="Calibri"/>
                <a:ea typeface="ＭＳ Ｐゴシック"/>
                <a:cs typeface="Calibri"/>
              </a:rPr>
              <a:t>digital resources </a:t>
            </a:r>
            <a:r>
              <a:rPr lang="en-US" sz="2500">
                <a:latin typeface="Calibri"/>
                <a:ea typeface="ＭＳ Ｐゴシック"/>
                <a:cs typeface="Calibri"/>
              </a:rPr>
              <a:t>to reinforce learning and prepare for the AP Macroeconomics exam.</a:t>
            </a:r>
          </a:p>
          <a:p>
            <a:pPr defTabSz="905255">
              <a:defRPr sz="3168"/>
            </a:pPr>
            <a:r>
              <a:rPr lang="en-US" sz="2500">
                <a:latin typeface="Calibri"/>
                <a:ea typeface="ＭＳ Ｐゴシック"/>
                <a:cs typeface="Calibri"/>
              </a:rPr>
              <a:t>To share </a:t>
            </a:r>
            <a:r>
              <a:rPr lang="en-US" sz="2500" b="1">
                <a:latin typeface="Calibri"/>
                <a:ea typeface="ＭＳ Ｐゴシック"/>
                <a:cs typeface="Calibri"/>
              </a:rPr>
              <a:t>problem sets and activities </a:t>
            </a:r>
            <a:r>
              <a:rPr lang="en-US" sz="2500">
                <a:latin typeface="Calibri"/>
                <a:ea typeface="ＭＳ Ｐゴシック"/>
                <a:cs typeface="Calibri"/>
              </a:rPr>
              <a:t>that can be used to engage students.</a:t>
            </a:r>
            <a:endParaRPr lang="en-US" sz="2500"/>
          </a:p>
          <a:p>
            <a:pPr marL="0" indent="0" defTabSz="905255">
              <a:buNone/>
              <a:defRPr sz="3168"/>
            </a:pPr>
            <a:endParaRPr lang="en-US" sz="2750"/>
          </a:p>
        </p:txBody>
      </p:sp>
    </p:spTree>
    <p:extLst>
      <p:ext uri="{BB962C8B-B14F-4D97-AF65-F5344CB8AC3E}">
        <p14:creationId xmlns:p14="http://schemas.microsoft.com/office/powerpoint/2010/main" val="100049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07A1A-F14F-4CAF-B5B4-EA9D2F996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What is </a:t>
            </a:r>
            <a:r>
              <a:rPr lang="en-US" sz="4800">
                <a:solidFill>
                  <a:srgbClr val="7A9900"/>
                </a:solidFill>
              </a:rPr>
              <a:t>Opportunity Cost</a:t>
            </a:r>
            <a:r>
              <a:rPr lang="en-US" sz="480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C5F07-056F-4F46-8F10-8E383380F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One a resource or factor of production has been put to productive use an opportunity cost is incurred.</a:t>
            </a:r>
          </a:p>
          <a:p>
            <a:r>
              <a:rPr lang="en-US"/>
              <a:t>Opportunity cost is the next best alternative use for a resource.</a:t>
            </a:r>
          </a:p>
          <a:p>
            <a:r>
              <a:rPr lang="en-US"/>
              <a:t>No matter what we do with our time or resources, we always incur an opportunity cost. </a:t>
            </a:r>
            <a:endParaRPr lang="en-US" b="1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14620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d82c5b-74c9-4827-94f1-5bf219ae6b20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3" ma:contentTypeDescription="Create a new document." ma:contentTypeScope="" ma:versionID="bface3663821a4bea11a07619aab7d31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f324df564070710bc42fc03fd6d0e875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8332A4-542C-494D-8506-1C720B46413C}">
  <ds:schemaRefs>
    <ds:schemaRef ds:uri="9cd82c5b-74c9-4827-94f1-5bf219ae6b20"/>
    <ds:schemaRef ds:uri="bfa4db11-c700-41fb-b639-f7e6b4e680b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2E4C7F-C2FB-4037-9F83-6D9D698032ED}">
  <ds:schemaRefs>
    <ds:schemaRef ds:uri="9cd82c5b-74c9-4827-94f1-5bf219ae6b20"/>
    <ds:schemaRef ds:uri="bfa4db11-c700-41fb-b639-f7e6b4e680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37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  A.P. Macroeconomics: Opportunity Cost  &amp; The Production Possibility Curve Presented by  Kathleen Brennan October 18, 2021 kbrennan@mountsaintmary.org</vt:lpstr>
      <vt:lpstr>EconEdLink Membership</vt:lpstr>
      <vt:lpstr>Professional Development Certificate</vt:lpstr>
      <vt:lpstr> AP Macro Topic 1.2 </vt:lpstr>
      <vt:lpstr>National Standards</vt:lpstr>
      <vt:lpstr>AP Learning Objectives</vt:lpstr>
      <vt:lpstr>AP Essential Knowledge</vt:lpstr>
      <vt:lpstr>Objectives</vt:lpstr>
      <vt:lpstr>What is Opportunity Cost?</vt:lpstr>
      <vt:lpstr>The Production Possibility Curve</vt:lpstr>
      <vt:lpstr>Opportunity Cost Going to a Football Game</vt:lpstr>
      <vt:lpstr>TINSTAAFL!</vt:lpstr>
      <vt:lpstr>Question of the Day</vt:lpstr>
      <vt:lpstr>TANSTAAFL (0:00- 0:45)</vt:lpstr>
      <vt:lpstr>TINSTAAFL Illustrated:  The PPC</vt:lpstr>
      <vt:lpstr>Quantifying Benefits and Costs</vt:lpstr>
      <vt:lpstr>Costs</vt:lpstr>
      <vt:lpstr>Sunk Costs</vt:lpstr>
      <vt:lpstr>The Opportunity Cost Principle</vt:lpstr>
      <vt:lpstr>Opportunity Cost</vt:lpstr>
      <vt:lpstr>Opportunity Cost Examples</vt:lpstr>
      <vt:lpstr>The Opportunity Cost of Pursuing a College Education (per year)</vt:lpstr>
      <vt:lpstr>The Labor Market   for Recent College Graduates</vt:lpstr>
      <vt:lpstr>The Production Possibilities Curve</vt:lpstr>
      <vt:lpstr>Assumptions</vt:lpstr>
      <vt:lpstr>Production Possibility Curve</vt:lpstr>
      <vt:lpstr>Production Possibility Curve</vt:lpstr>
      <vt:lpstr>Constant  vs.  Increasing Opportunity Costs</vt:lpstr>
      <vt:lpstr>PowerPoint Presentation</vt:lpstr>
      <vt:lpstr>PowerPoint Presentation</vt:lpstr>
      <vt:lpstr>PPC Shifters</vt:lpstr>
      <vt:lpstr>PowerPoint Presentation</vt:lpstr>
      <vt:lpstr>PowerPoint Presentation</vt:lpstr>
      <vt:lpstr>Opportunity Cost Kahoot </vt:lpstr>
      <vt:lpstr>Assessment Questions</vt:lpstr>
      <vt:lpstr>CEE Affiliates</vt:lpstr>
      <vt:lpstr>Thank You to Our Sponsors!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creator>Marsha Masters</dc:creator>
  <cp:revision>1</cp:revision>
  <dcterms:created xsi:type="dcterms:W3CDTF">2012-09-11T15:07:18Z</dcterms:created>
  <dcterms:modified xsi:type="dcterms:W3CDTF">2021-10-18T11:03:05Z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