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8"/>
  </p:notesMasterIdLst>
  <p:sldIdLst>
    <p:sldId id="256" r:id="rId5"/>
    <p:sldId id="261" r:id="rId6"/>
    <p:sldId id="267" r:id="rId7"/>
    <p:sldId id="270" r:id="rId8"/>
    <p:sldId id="630" r:id="rId9"/>
    <p:sldId id="273" r:id="rId10"/>
    <p:sldId id="631" r:id="rId11"/>
    <p:sldId id="499" r:id="rId12"/>
    <p:sldId id="486" r:id="rId13"/>
    <p:sldId id="504" r:id="rId14"/>
    <p:sldId id="571" r:id="rId15"/>
    <p:sldId id="586" r:id="rId16"/>
    <p:sldId id="587" r:id="rId17"/>
    <p:sldId id="588" r:id="rId18"/>
    <p:sldId id="501" r:id="rId19"/>
    <p:sldId id="498" r:id="rId20"/>
    <p:sldId id="572" r:id="rId21"/>
    <p:sldId id="585" r:id="rId22"/>
    <p:sldId id="592" r:id="rId23"/>
    <p:sldId id="407" r:id="rId24"/>
    <p:sldId id="563" r:id="rId25"/>
    <p:sldId id="566" r:id="rId26"/>
    <p:sldId id="573" r:id="rId27"/>
    <p:sldId id="574" r:id="rId28"/>
    <p:sldId id="581" r:id="rId29"/>
    <p:sldId id="593" r:id="rId30"/>
    <p:sldId id="590" r:id="rId31"/>
    <p:sldId id="577" r:id="rId32"/>
    <p:sldId id="594" r:id="rId33"/>
    <p:sldId id="589" r:id="rId34"/>
    <p:sldId id="295" r:id="rId35"/>
    <p:sldId id="628" r:id="rId36"/>
    <p:sldId id="294" r:id="rId37"/>
    <p:sldId id="297" r:id="rId38"/>
    <p:sldId id="582" r:id="rId39"/>
    <p:sldId id="597" r:id="rId40"/>
    <p:sldId id="598" r:id="rId41"/>
    <p:sldId id="596" r:id="rId42"/>
    <p:sldId id="600" r:id="rId43"/>
    <p:sldId id="601" r:id="rId44"/>
    <p:sldId id="602" r:id="rId45"/>
    <p:sldId id="603" r:id="rId46"/>
    <p:sldId id="567" r:id="rId47"/>
    <p:sldId id="604" r:id="rId48"/>
    <p:sldId id="623" r:id="rId49"/>
    <p:sldId id="607" r:id="rId50"/>
    <p:sldId id="611" r:id="rId51"/>
    <p:sldId id="605" r:id="rId52"/>
    <p:sldId id="632" r:id="rId53"/>
    <p:sldId id="629" r:id="rId54"/>
    <p:sldId id="606" r:id="rId55"/>
    <p:sldId id="266" r:id="rId56"/>
    <p:sldId id="269" r:id="rId5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9900"/>
    <a:srgbClr val="7E6000"/>
    <a:srgbClr val="8BAF00"/>
    <a:srgbClr val="005CB8"/>
    <a:srgbClr val="C7C6F8"/>
    <a:srgbClr val="004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C1B631-93A2-49AD-8627-3786FA90FDD2}" v="5" dt="2021-12-15T00:37:14.187"/>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1786"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von Carson" userId="f1f62c45-4a19-4f8e-934b-b4c64f876624" providerId="ADAL" clId="{DBC1B631-93A2-49AD-8627-3786FA90FDD2}"/>
    <pc:docChg chg="custSel modSld">
      <pc:chgData name="Jarvon Carson" userId="f1f62c45-4a19-4f8e-934b-b4c64f876624" providerId="ADAL" clId="{DBC1B631-93A2-49AD-8627-3786FA90FDD2}" dt="2021-12-15T00:40:24.096" v="23" actId="1076"/>
      <pc:docMkLst>
        <pc:docMk/>
      </pc:docMkLst>
      <pc:sldChg chg="modSp mod">
        <pc:chgData name="Jarvon Carson" userId="f1f62c45-4a19-4f8e-934b-b4c64f876624" providerId="ADAL" clId="{DBC1B631-93A2-49AD-8627-3786FA90FDD2}" dt="2021-12-15T00:37:51.211" v="11" actId="27636"/>
        <pc:sldMkLst>
          <pc:docMk/>
          <pc:sldMk cId="654435203" sldId="486"/>
        </pc:sldMkLst>
        <pc:spChg chg="mod">
          <ac:chgData name="Jarvon Carson" userId="f1f62c45-4a19-4f8e-934b-b4c64f876624" providerId="ADAL" clId="{DBC1B631-93A2-49AD-8627-3786FA90FDD2}" dt="2021-12-15T00:37:40.744" v="9" actId="2711"/>
          <ac:spMkLst>
            <pc:docMk/>
            <pc:sldMk cId="654435203" sldId="486"/>
            <ac:spMk id="2" creationId="{04AD22A4-DEB6-4C71-9A42-10EFB591EAA3}"/>
          </ac:spMkLst>
        </pc:spChg>
        <pc:spChg chg="mod">
          <ac:chgData name="Jarvon Carson" userId="f1f62c45-4a19-4f8e-934b-b4c64f876624" providerId="ADAL" clId="{DBC1B631-93A2-49AD-8627-3786FA90FDD2}" dt="2021-12-15T00:37:51.211" v="11" actId="27636"/>
          <ac:spMkLst>
            <pc:docMk/>
            <pc:sldMk cId="654435203" sldId="486"/>
            <ac:spMk id="3" creationId="{52736E45-18CA-45EB-92D1-A6C3A5E79AA6}"/>
          </ac:spMkLst>
        </pc:spChg>
      </pc:sldChg>
      <pc:sldChg chg="modSp mod">
        <pc:chgData name="Jarvon Carson" userId="f1f62c45-4a19-4f8e-934b-b4c64f876624" providerId="ADAL" clId="{DBC1B631-93A2-49AD-8627-3786FA90FDD2}" dt="2021-12-15T00:37:26.100" v="7" actId="207"/>
        <pc:sldMkLst>
          <pc:docMk/>
          <pc:sldMk cId="893372630" sldId="499"/>
        </pc:sldMkLst>
        <pc:spChg chg="mod">
          <ac:chgData name="Jarvon Carson" userId="f1f62c45-4a19-4f8e-934b-b4c64f876624" providerId="ADAL" clId="{DBC1B631-93A2-49AD-8627-3786FA90FDD2}" dt="2021-12-15T00:37:26.100" v="7" actId="207"/>
          <ac:spMkLst>
            <pc:docMk/>
            <pc:sldMk cId="893372630" sldId="499"/>
            <ac:spMk id="2" creationId="{00000000-0000-0000-0000-000000000000}"/>
          </ac:spMkLst>
        </pc:spChg>
        <pc:spChg chg="mod">
          <ac:chgData name="Jarvon Carson" userId="f1f62c45-4a19-4f8e-934b-b4c64f876624" providerId="ADAL" clId="{DBC1B631-93A2-49AD-8627-3786FA90FDD2}" dt="2021-12-15T00:37:14.187" v="5" actId="2711"/>
          <ac:spMkLst>
            <pc:docMk/>
            <pc:sldMk cId="893372630" sldId="499"/>
            <ac:spMk id="3" creationId="{00000000-0000-0000-0000-000000000000}"/>
          </ac:spMkLst>
        </pc:spChg>
      </pc:sldChg>
      <pc:sldChg chg="modSp mod">
        <pc:chgData name="Jarvon Carson" userId="f1f62c45-4a19-4f8e-934b-b4c64f876624" providerId="ADAL" clId="{DBC1B631-93A2-49AD-8627-3786FA90FDD2}" dt="2021-12-15T00:38:33.578" v="13" actId="33524"/>
        <pc:sldMkLst>
          <pc:docMk/>
          <pc:sldMk cId="1578920663" sldId="563"/>
        </pc:sldMkLst>
        <pc:spChg chg="mod">
          <ac:chgData name="Jarvon Carson" userId="f1f62c45-4a19-4f8e-934b-b4c64f876624" providerId="ADAL" clId="{DBC1B631-93A2-49AD-8627-3786FA90FDD2}" dt="2021-12-15T00:38:33.578" v="13" actId="33524"/>
          <ac:spMkLst>
            <pc:docMk/>
            <pc:sldMk cId="1578920663" sldId="563"/>
            <ac:spMk id="3" creationId="{61AD94AD-6E53-40FB-967E-9A30E8CE9C66}"/>
          </ac:spMkLst>
        </pc:spChg>
      </pc:sldChg>
      <pc:sldChg chg="modSp mod">
        <pc:chgData name="Jarvon Carson" userId="f1f62c45-4a19-4f8e-934b-b4c64f876624" providerId="ADAL" clId="{DBC1B631-93A2-49AD-8627-3786FA90FDD2}" dt="2021-12-15T00:38:54.536" v="19" actId="14100"/>
        <pc:sldMkLst>
          <pc:docMk/>
          <pc:sldMk cId="2141439440" sldId="566"/>
        </pc:sldMkLst>
        <pc:picChg chg="mod">
          <ac:chgData name="Jarvon Carson" userId="f1f62c45-4a19-4f8e-934b-b4c64f876624" providerId="ADAL" clId="{DBC1B631-93A2-49AD-8627-3786FA90FDD2}" dt="2021-12-15T00:38:43.357" v="15" actId="1076"/>
          <ac:picMkLst>
            <pc:docMk/>
            <pc:sldMk cId="2141439440" sldId="566"/>
            <ac:picMk id="4" creationId="{2812D669-BCBF-4CB7-9D4B-26EE250889D1}"/>
          </ac:picMkLst>
        </pc:picChg>
        <pc:picChg chg="mod">
          <ac:chgData name="Jarvon Carson" userId="f1f62c45-4a19-4f8e-934b-b4c64f876624" providerId="ADAL" clId="{DBC1B631-93A2-49AD-8627-3786FA90FDD2}" dt="2021-12-15T00:38:49.612" v="17" actId="1076"/>
          <ac:picMkLst>
            <pc:docMk/>
            <pc:sldMk cId="2141439440" sldId="566"/>
            <ac:picMk id="9" creationId="{32980EEA-AA6D-4A60-A4B2-60896A5639A2}"/>
          </ac:picMkLst>
        </pc:picChg>
        <pc:picChg chg="mod">
          <ac:chgData name="Jarvon Carson" userId="f1f62c45-4a19-4f8e-934b-b4c64f876624" providerId="ADAL" clId="{DBC1B631-93A2-49AD-8627-3786FA90FDD2}" dt="2021-12-15T00:38:54.536" v="19" actId="14100"/>
          <ac:picMkLst>
            <pc:docMk/>
            <pc:sldMk cId="2141439440" sldId="566"/>
            <ac:picMk id="11" creationId="{DF3E7D6D-D41D-4B22-ACB8-48C2D8D4234D}"/>
          </ac:picMkLst>
        </pc:picChg>
      </pc:sldChg>
      <pc:sldChg chg="modSp mod">
        <pc:chgData name="Jarvon Carson" userId="f1f62c45-4a19-4f8e-934b-b4c64f876624" providerId="ADAL" clId="{DBC1B631-93A2-49AD-8627-3786FA90FDD2}" dt="2021-12-15T00:39:51.639" v="20" actId="1076"/>
        <pc:sldMkLst>
          <pc:docMk/>
          <pc:sldMk cId="1118429246" sldId="590"/>
        </pc:sldMkLst>
        <pc:picChg chg="mod">
          <ac:chgData name="Jarvon Carson" userId="f1f62c45-4a19-4f8e-934b-b4c64f876624" providerId="ADAL" clId="{DBC1B631-93A2-49AD-8627-3786FA90FDD2}" dt="2021-12-15T00:39:51.639" v="20" actId="1076"/>
          <ac:picMkLst>
            <pc:docMk/>
            <pc:sldMk cId="1118429246" sldId="590"/>
            <ac:picMk id="7" creationId="{361F274A-201B-4560-AFB1-CE14343FA2C9}"/>
          </ac:picMkLst>
        </pc:picChg>
      </pc:sldChg>
      <pc:sldChg chg="modSp mod">
        <pc:chgData name="Jarvon Carson" userId="f1f62c45-4a19-4f8e-934b-b4c64f876624" providerId="ADAL" clId="{DBC1B631-93A2-49AD-8627-3786FA90FDD2}" dt="2021-12-15T00:40:24.096" v="23" actId="1076"/>
        <pc:sldMkLst>
          <pc:docMk/>
          <pc:sldMk cId="3810581562" sldId="593"/>
        </pc:sldMkLst>
        <pc:picChg chg="mod">
          <ac:chgData name="Jarvon Carson" userId="f1f62c45-4a19-4f8e-934b-b4c64f876624" providerId="ADAL" clId="{DBC1B631-93A2-49AD-8627-3786FA90FDD2}" dt="2021-12-15T00:40:24.096" v="23" actId="1076"/>
          <ac:picMkLst>
            <pc:docMk/>
            <pc:sldMk cId="3810581562" sldId="593"/>
            <ac:picMk id="7" creationId="{D1DC2418-F596-486D-A4FB-0A4BC6471B28}"/>
          </ac:picMkLst>
        </pc:picChg>
        <pc:picChg chg="mod">
          <ac:chgData name="Jarvon Carson" userId="f1f62c45-4a19-4f8e-934b-b4c64f876624" providerId="ADAL" clId="{DBC1B631-93A2-49AD-8627-3786FA90FDD2}" dt="2021-12-15T00:40:21.120" v="22" actId="14100"/>
          <ac:picMkLst>
            <pc:docMk/>
            <pc:sldMk cId="3810581562" sldId="593"/>
            <ac:picMk id="11" creationId="{D6B77933-46FF-4085-A43A-E711FFFD9040}"/>
          </ac:picMkLst>
        </pc:picChg>
      </pc:sldChg>
      <pc:sldChg chg="modSp">
        <pc:chgData name="Jarvon Carson" userId="f1f62c45-4a19-4f8e-934b-b4c64f876624" providerId="ADAL" clId="{DBC1B631-93A2-49AD-8627-3786FA90FDD2}" dt="2021-12-15T00:36:25.998" v="2" actId="113"/>
        <pc:sldMkLst>
          <pc:docMk/>
          <pc:sldMk cId="2616195910" sldId="630"/>
        </pc:sldMkLst>
        <pc:spChg chg="mod">
          <ac:chgData name="Jarvon Carson" userId="f1f62c45-4a19-4f8e-934b-b4c64f876624" providerId="ADAL" clId="{DBC1B631-93A2-49AD-8627-3786FA90FDD2}" dt="2021-12-15T00:36:25.998" v="2" actId="113"/>
          <ac:spMkLst>
            <pc:docMk/>
            <pc:sldMk cId="2616195910" sldId="630"/>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C7AA5DFF-1E16-7F4C-8980-AB1611AD8891}" type="datetime1">
              <a:rPr lang="en-US"/>
              <a:pPr>
                <a:defRPr/>
              </a:pPr>
              <a:t>12/14/2021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D483F68B-FDA9-C243-94A1-26FE62BE8226}" type="slidenum">
              <a:rPr lang="en-US"/>
              <a:pPr>
                <a:defRPr/>
              </a:pPr>
              <a:t>‹#›</a:t>
            </a:fld>
            <a:endParaRPr lang="en-US"/>
          </a:p>
        </p:txBody>
      </p:sp>
    </p:spTree>
    <p:extLst>
      <p:ext uri="{BB962C8B-B14F-4D97-AF65-F5344CB8AC3E}">
        <p14:creationId xmlns:p14="http://schemas.microsoft.com/office/powerpoint/2010/main" val="4039772401"/>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fontAlgn="base">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1</a:t>
            </a:fld>
            <a:endParaRPr lang="en-US"/>
          </a:p>
        </p:txBody>
      </p:sp>
    </p:spTree>
    <p:extLst>
      <p:ext uri="{BB962C8B-B14F-4D97-AF65-F5344CB8AC3E}">
        <p14:creationId xmlns:p14="http://schemas.microsoft.com/office/powerpoint/2010/main" val="444367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52</a:t>
            </a:fld>
            <a:endParaRPr lang="en-US"/>
          </a:p>
        </p:txBody>
      </p:sp>
    </p:spTree>
    <p:extLst>
      <p:ext uri="{BB962C8B-B14F-4D97-AF65-F5344CB8AC3E}">
        <p14:creationId xmlns:p14="http://schemas.microsoft.com/office/powerpoint/2010/main" val="3573783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2</a:t>
            </a:fld>
            <a:endParaRPr lang="en-US"/>
          </a:p>
        </p:txBody>
      </p:sp>
    </p:spTree>
    <p:extLst>
      <p:ext uri="{BB962C8B-B14F-4D97-AF65-F5344CB8AC3E}">
        <p14:creationId xmlns:p14="http://schemas.microsoft.com/office/powerpoint/2010/main" val="3779805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3</a:t>
            </a:fld>
            <a:endParaRPr lang="en-US"/>
          </a:p>
        </p:txBody>
      </p:sp>
    </p:spTree>
    <p:extLst>
      <p:ext uri="{BB962C8B-B14F-4D97-AF65-F5344CB8AC3E}">
        <p14:creationId xmlns:p14="http://schemas.microsoft.com/office/powerpoint/2010/main" val="379333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4</a:t>
            </a:fld>
            <a:endParaRPr lang="en-US" dirty="0"/>
          </a:p>
        </p:txBody>
      </p:sp>
    </p:spTree>
    <p:extLst>
      <p:ext uri="{BB962C8B-B14F-4D97-AF65-F5344CB8AC3E}">
        <p14:creationId xmlns:p14="http://schemas.microsoft.com/office/powerpoint/2010/main" val="2009918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5</a:t>
            </a:fld>
            <a:endParaRPr lang="en-US" dirty="0"/>
          </a:p>
        </p:txBody>
      </p:sp>
    </p:spTree>
    <p:extLst>
      <p:ext uri="{BB962C8B-B14F-4D97-AF65-F5344CB8AC3E}">
        <p14:creationId xmlns:p14="http://schemas.microsoft.com/office/powerpoint/2010/main" val="3495815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6</a:t>
            </a:fld>
            <a:endParaRPr lang="en-US" dirty="0"/>
          </a:p>
        </p:txBody>
      </p:sp>
    </p:spTree>
    <p:extLst>
      <p:ext uri="{BB962C8B-B14F-4D97-AF65-F5344CB8AC3E}">
        <p14:creationId xmlns:p14="http://schemas.microsoft.com/office/powerpoint/2010/main" val="289650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66D973-A7C7-4618-8397-A662CECF11D2}" type="slidenum">
              <a:rPr lang="en-US" smtClean="0"/>
              <a:t>8</a:t>
            </a:fld>
            <a:endParaRPr lang="en-US" dirty="0"/>
          </a:p>
        </p:txBody>
      </p:sp>
    </p:spTree>
    <p:extLst>
      <p:ext uri="{BB962C8B-B14F-4D97-AF65-F5344CB8AC3E}">
        <p14:creationId xmlns:p14="http://schemas.microsoft.com/office/powerpoint/2010/main" val="2886714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48</a:t>
            </a:fld>
            <a:endParaRPr lang="en-US" dirty="0"/>
          </a:p>
        </p:txBody>
      </p:sp>
    </p:spTree>
    <p:extLst>
      <p:ext uri="{BB962C8B-B14F-4D97-AF65-F5344CB8AC3E}">
        <p14:creationId xmlns:p14="http://schemas.microsoft.com/office/powerpoint/2010/main" val="3331690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50</a:t>
            </a:fld>
            <a:endParaRPr lang="en-US" dirty="0"/>
          </a:p>
        </p:txBody>
      </p:sp>
    </p:spTree>
    <p:extLst>
      <p:ext uri="{BB962C8B-B14F-4D97-AF65-F5344CB8AC3E}">
        <p14:creationId xmlns:p14="http://schemas.microsoft.com/office/powerpoint/2010/main" val="4076892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6600" b="1" i="0">
                <a:solidFill>
                  <a:srgbClr val="005CB8"/>
                </a:solidFill>
                <a:effectLst>
                  <a:outerShdw blurRad="50800" dist="50800" dir="5400000" algn="ctr" rotWithShape="0">
                    <a:srgbClr val="000000">
                      <a:alpha val="0"/>
                    </a:srgbClr>
                  </a:outerShdw>
                </a:effectLst>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a:t>Click to edit Master title style</a:t>
            </a:r>
          </a:p>
        </p:txBody>
      </p:sp>
      <p:sp>
        <p:nvSpPr>
          <p:cNvPr id="3" name="Content Placeholder 2"/>
          <p:cNvSpPr>
            <a:spLocks noGrp="1"/>
          </p:cNvSpPr>
          <p:nvPr>
            <p:ph idx="1"/>
          </p:nvPr>
        </p:nvSpPr>
        <p:spPr>
          <a:xfrm>
            <a:off x="457200" y="2377440"/>
            <a:ext cx="8229600" cy="3779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06984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threePt" dir="t"/>
            </a:scene3d>
            <a:sp3d>
              <a:bevelT w="0"/>
            </a:sp3d>
          </a:bodyPr>
          <a:lstStyle/>
          <a:p>
            <a:pPr lvl="0"/>
            <a:r>
              <a:rPr lang="en-US"/>
              <a:t>Click to edit Master title style</a:t>
            </a:r>
          </a:p>
        </p:txBody>
      </p:sp>
      <p:sp>
        <p:nvSpPr>
          <p:cNvPr id="1027" name="Text Placeholder 2"/>
          <p:cNvSpPr>
            <a:spLocks noGrp="1"/>
          </p:cNvSpPr>
          <p:nvPr>
            <p:ph type="body" idx="1"/>
          </p:nvPr>
        </p:nvSpPr>
        <p:spPr bwMode="auto">
          <a:xfrm>
            <a:off x="228600" y="2055038"/>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xStyles>
    <p:titleStyle>
      <a:lvl1pPr algn="ctr" rtl="0" fontAlgn="base">
        <a:lnSpc>
          <a:spcPts val="5700"/>
        </a:lnSpc>
        <a:spcBef>
          <a:spcPct val="0"/>
        </a:spcBef>
        <a:spcAft>
          <a:spcPct val="0"/>
        </a:spcAft>
        <a:defRPr sz="6600" b="1" i="0" kern="1200">
          <a:solidFill>
            <a:srgbClr val="005CB8"/>
          </a:solidFill>
          <a:effectLst>
            <a:glow>
              <a:schemeClr val="accent1">
                <a:alpha val="0"/>
              </a:scheme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pitchFamily="-108" charset="-128"/>
          <a:cs typeface="Calibri" panose="020F0502020204030204" pitchFamily="34" charset="0"/>
        </a:defRPr>
      </a:lvl1pPr>
      <a:lvl2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lCuBSL-njsM"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hyperlink" Target="http://youreconomicsuccess.org/kidlit/"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storage.googleapis.com/classroom-portal-production/uploads/2021/04/9c78f1c0-monneybunny-activities.pdf" TargetMode="Externa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eE7C4etCqh0"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app=desktop&amp;v=H5rcpgEiiuo"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econedlink.org/professional-developmen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penguinclassroom.com/books/someone-builds-the-dream/" TargetMode="Externa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28vSGkGNtkA"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30.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87.wmf"/><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hyperlink" Target="https://www.perma-bound.com/SearchReviews/*K" TargetMode="External"/><Relationship Id="rId7" Type="http://schemas.openxmlformats.org/officeDocument/2006/relationships/image" Target="../media/image93.jpeg"/><Relationship Id="rId2" Type="http://schemas.openxmlformats.org/officeDocument/2006/relationships/hyperlink" Target="https://www.perma-bound.com/SearchReviews/*ALA042021" TargetMode="Externa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6.jpeg"/><Relationship Id="rId4" Type="http://schemas.openxmlformats.org/officeDocument/2006/relationships/hyperlink" Target="https://www.perma-bound.com/SearchReviews/*PW"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hyperlink" Target="https://www.youtube.com/watch?v=qkv52VAFbBk"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www.youtube.com/watch?v=28vSGkGNtkA" TargetMode="External"/><Relationship Id="rId3" Type="http://schemas.openxmlformats.org/officeDocument/2006/relationships/hyperlink" Target="https://www.doe.virginia.gov/testing/index.shtml" TargetMode="External"/><Relationship Id="rId7" Type="http://schemas.openxmlformats.org/officeDocument/2006/relationships/hyperlink" Target="https://storage.googleapis.com/classroom-portal-production/uploads/2021/04/9c78f1c0-monneybunny-activities.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youtube.com/watch?v=lCuBSL-njsM" TargetMode="External"/><Relationship Id="rId5" Type="http://schemas.openxmlformats.org/officeDocument/2006/relationships/hyperlink" Target="https://www.youtube.com/watch?v=qkv52VAFbBk" TargetMode="External"/><Relationship Id="rId10" Type="http://schemas.openxmlformats.org/officeDocument/2006/relationships/hyperlink" Target="https://www.youtube.com/watch?v=eE7C4etCqh0" TargetMode="External"/><Relationship Id="rId4" Type="http://schemas.openxmlformats.org/officeDocument/2006/relationships/hyperlink" Target="https://www.councilforeconed.org/wp-content/uploads/2012/03/voluntary-national-content-standards-2010.pdf" TargetMode="External"/><Relationship Id="rId9" Type="http://schemas.openxmlformats.org/officeDocument/2006/relationships/hyperlink" Target="https://www.youtube.com/watch?app=desktop&amp;v=H5rcpgEiiuo"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0.w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1.xml"/><Relationship Id="rId6" Type="http://schemas.openxmlformats.org/officeDocument/2006/relationships/image" Target="../media/image107.jpg"/><Relationship Id="rId5" Type="http://schemas.openxmlformats.org/officeDocument/2006/relationships/image" Target="../media/image106.jpg"/><Relationship Id="rId4" Type="http://schemas.openxmlformats.org/officeDocument/2006/relationships/image" Target="../media/image105.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councilforeconed.org/wp-content/uploads/2012/03/voluntary-national-content-standards-2010.pdf"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1825" y="1104649"/>
            <a:ext cx="7772400" cy="1147666"/>
          </a:xfrm>
        </p:spPr>
        <p:txBody>
          <a:bodyPr rtlCol="0">
            <a:normAutofit fontScale="90000"/>
            <a:scene3d>
              <a:camera prst="orthographicFront"/>
              <a:lightRig rig="glow" dir="tl">
                <a:rot lat="0" lon="0" rev="5400000"/>
              </a:lightRig>
            </a:scene3d>
            <a:sp3d>
              <a:bevelT w="0" h="0"/>
              <a:contourClr>
                <a:schemeClr val="accent6">
                  <a:shade val="73000"/>
                </a:schemeClr>
              </a:contourClr>
            </a:sp3d>
          </a:bodyPr>
          <a:lstStyle/>
          <a:p>
            <a:pPr fontAlgn="auto">
              <a:lnSpc>
                <a:spcPct val="100000"/>
              </a:lnSpc>
              <a:spcAft>
                <a:spcPts val="0"/>
              </a:spcAft>
              <a:defRPr/>
            </a:pPr>
            <a:r>
              <a:rPr lang="en-US" sz="3600" i="1"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Giving Thanks for New Picture Books: Dreamers Who Give, Build, and Grow</a:t>
            </a:r>
            <a:br>
              <a:rPr lang="en-US" sz="4400" dirty="0">
                <a:solidFill>
                  <a:schemeClr val="tx2">
                    <a:lumMod val="75000"/>
                  </a:schemeClr>
                </a:solidFill>
              </a:rPr>
            </a:br>
            <a:endParaRPr lang="en-US" sz="2200" dirty="0">
              <a:ln w="11430"/>
              <a:solidFill>
                <a:schemeClr val="tx2">
                  <a:lumMod val="75000"/>
                </a:schemeClr>
              </a:solidFill>
              <a:effectLst>
                <a:outerShdw blurRad="80000" dist="40000" dir="5040000" algn="tl">
                  <a:srgbClr val="000000">
                    <a:alpha val="0"/>
                  </a:srgbClr>
                </a:outerShdw>
              </a:effectLst>
              <a:ea typeface="+mj-ea"/>
              <a:cs typeface="Calibri"/>
            </a:endParaRPr>
          </a:p>
        </p:txBody>
      </p:sp>
      <p:sp>
        <p:nvSpPr>
          <p:cNvPr id="3" name="TextBox 2">
            <a:extLst>
              <a:ext uri="{FF2B5EF4-FFF2-40B4-BE49-F238E27FC236}">
                <a16:creationId xmlns:a16="http://schemas.microsoft.com/office/drawing/2014/main" id="{377EA442-E75E-4319-8274-0CB144582B90}"/>
              </a:ext>
            </a:extLst>
          </p:cNvPr>
          <p:cNvSpPr txBox="1"/>
          <p:nvPr/>
        </p:nvSpPr>
        <p:spPr>
          <a:xfrm>
            <a:off x="2043404" y="5617029"/>
            <a:ext cx="5477069" cy="923330"/>
          </a:xfrm>
          <a:prstGeom prst="rect">
            <a:avLst/>
          </a:prstGeom>
          <a:noFill/>
        </p:spPr>
        <p:txBody>
          <a:bodyPr wrap="square" rtlCol="0">
            <a:spAutoFit/>
          </a:bodyPr>
          <a:lstStyle/>
          <a:p>
            <a:pPr algn="ctr"/>
            <a:r>
              <a:rPr lang="en-US" dirty="0"/>
              <a:t>Lynne Farrell Stover</a:t>
            </a:r>
          </a:p>
          <a:p>
            <a:pPr algn="ctr"/>
            <a:r>
              <a:rPr lang="en-US" dirty="0"/>
              <a:t>JMU Center for Economic Education</a:t>
            </a:r>
          </a:p>
          <a:p>
            <a:pPr algn="ctr"/>
            <a:r>
              <a:rPr lang="en-US" dirty="0"/>
              <a:t>stoverlf@jmu.edu</a:t>
            </a:r>
          </a:p>
        </p:txBody>
      </p:sp>
      <p:pic>
        <p:nvPicPr>
          <p:cNvPr id="5" name="Picture 4" descr="42 Drawing Of The Wicker Cornucopia Basket Illustrations &amp;amp; Clip Art - iStock">
            <a:extLst>
              <a:ext uri="{FF2B5EF4-FFF2-40B4-BE49-F238E27FC236}">
                <a16:creationId xmlns:a16="http://schemas.microsoft.com/office/drawing/2014/main" id="{53B13971-EF59-43C6-A39D-595B88D97C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736" y="2415170"/>
            <a:ext cx="5047862" cy="3039003"/>
          </a:xfrm>
          <a:prstGeom prst="rect">
            <a:avLst/>
          </a:prstGeom>
          <a:noFill/>
          <a:ln>
            <a:noFill/>
          </a:ln>
        </p:spPr>
      </p:pic>
      <p:pic>
        <p:nvPicPr>
          <p:cNvPr id="7" name="Picture 2" descr="The Secret Garden of George Washington Carver">
            <a:extLst>
              <a:ext uri="{FF2B5EF4-FFF2-40B4-BE49-F238E27FC236}">
                <a16:creationId xmlns:a16="http://schemas.microsoft.com/office/drawing/2014/main" id="{05C4C11A-D4AA-41C3-9BFE-DCFF379D6D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54256">
            <a:off x="5790984" y="2889156"/>
            <a:ext cx="940635" cy="121906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8" name="Picture 4" descr="Give It!">
            <a:extLst>
              <a:ext uri="{FF2B5EF4-FFF2-40B4-BE49-F238E27FC236}">
                <a16:creationId xmlns:a16="http://schemas.microsoft.com/office/drawing/2014/main" id="{1C726368-A6FA-40DC-9DD9-586F9DFC41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447970">
            <a:off x="3114395" y="3424972"/>
            <a:ext cx="986120" cy="128590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Someone Builds the Dream">
            <a:extLst>
              <a:ext uri="{FF2B5EF4-FFF2-40B4-BE49-F238E27FC236}">
                <a16:creationId xmlns:a16="http://schemas.microsoft.com/office/drawing/2014/main" id="{272AF023-0180-469F-9F42-B1AD61116E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09857">
            <a:off x="3866069" y="3939679"/>
            <a:ext cx="1243912" cy="97522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 name="Picture 6" descr="Keeping the City Going">
            <a:extLst>
              <a:ext uri="{FF2B5EF4-FFF2-40B4-BE49-F238E27FC236}">
                <a16:creationId xmlns:a16="http://schemas.microsoft.com/office/drawing/2014/main" id="{4201422B-6983-4E8C-8FCF-F5AD13106A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21341">
            <a:off x="5373502" y="4118860"/>
            <a:ext cx="1183207" cy="131099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1" name="Picture 2" descr="What Is Given from the Heart">
            <a:extLst>
              <a:ext uri="{FF2B5EF4-FFF2-40B4-BE49-F238E27FC236}">
                <a16:creationId xmlns:a16="http://schemas.microsoft.com/office/drawing/2014/main" id="{D071D37C-61ED-4757-BC53-D1CEBD5091E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59367">
            <a:off x="6526005" y="3764904"/>
            <a:ext cx="1031094" cy="140228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2" name="Picture 2" descr="Fry Bread: A Native American Family Story">
            <a:extLst>
              <a:ext uri="{FF2B5EF4-FFF2-40B4-BE49-F238E27FC236}">
                <a16:creationId xmlns:a16="http://schemas.microsoft.com/office/drawing/2014/main" id="{E2613DD0-7687-4434-BFF6-01205EC833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173387">
            <a:off x="7035555" y="4835055"/>
            <a:ext cx="1238234" cy="1238234"/>
          </a:xfrm>
          <a:prstGeom prst="rect">
            <a:avLst/>
          </a:prstGeom>
          <a:noFill/>
          <a:ln w="28575">
            <a:solidFill>
              <a:schemeClr val="accent1">
                <a:lumMod val="50000"/>
              </a:schemeClr>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C9795BF-47C8-4894-9DA7-BDA37B79F7C2}"/>
              </a:ext>
            </a:extLst>
          </p:cNvPr>
          <p:cNvSpPr>
            <a:spLocks noChangeArrowheads="1"/>
          </p:cNvSpPr>
          <p:nvPr/>
        </p:nvSpPr>
        <p:spPr bwMode="auto">
          <a:xfrm>
            <a:off x="1143001"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dirty="0"/>
          </a:p>
        </p:txBody>
      </p:sp>
      <p:sp>
        <p:nvSpPr>
          <p:cNvPr id="7" name="TextBox 6">
            <a:extLst>
              <a:ext uri="{FF2B5EF4-FFF2-40B4-BE49-F238E27FC236}">
                <a16:creationId xmlns:a16="http://schemas.microsoft.com/office/drawing/2014/main" id="{AC5BBBF8-6A93-4380-8A43-DC5B91E5DBFE}"/>
              </a:ext>
            </a:extLst>
          </p:cNvPr>
          <p:cNvSpPr txBox="1"/>
          <p:nvPr/>
        </p:nvSpPr>
        <p:spPr>
          <a:xfrm>
            <a:off x="5439662" y="1492534"/>
            <a:ext cx="2121459" cy="323165"/>
          </a:xfrm>
          <a:prstGeom prst="rect">
            <a:avLst/>
          </a:prstGeom>
          <a:solidFill>
            <a:schemeClr val="bg2">
              <a:lumMod val="75000"/>
            </a:schemeClr>
          </a:solidFill>
          <a:ln w="12700">
            <a:solidFill>
              <a:schemeClr val="tx1"/>
            </a:solidFill>
          </a:ln>
        </p:spPr>
        <p:txBody>
          <a:bodyPr wrap="square" rtlCol="0">
            <a:spAutoFit/>
          </a:bodyPr>
          <a:lstStyle/>
          <a:p>
            <a:pPr algn="ctr"/>
            <a:r>
              <a:rPr lang="en-US" sz="1500" dirty="0"/>
              <a:t>Goods &amp; Services</a:t>
            </a:r>
          </a:p>
        </p:txBody>
      </p:sp>
      <p:pic>
        <p:nvPicPr>
          <p:cNvPr id="3" name="Picture 2">
            <a:extLst>
              <a:ext uri="{FF2B5EF4-FFF2-40B4-BE49-F238E27FC236}">
                <a16:creationId xmlns:a16="http://schemas.microsoft.com/office/drawing/2014/main" id="{295AD2FD-EF02-421B-B70A-057317EA4364}"/>
              </a:ext>
            </a:extLst>
          </p:cNvPr>
          <p:cNvPicPr>
            <a:picLocks noChangeAspect="1"/>
          </p:cNvPicPr>
          <p:nvPr/>
        </p:nvPicPr>
        <p:blipFill>
          <a:blip r:embed="rId2"/>
          <a:stretch>
            <a:fillRect/>
          </a:stretch>
        </p:blipFill>
        <p:spPr>
          <a:xfrm>
            <a:off x="4498270" y="2225680"/>
            <a:ext cx="4004245" cy="2869303"/>
          </a:xfrm>
          <a:prstGeom prst="rect">
            <a:avLst/>
          </a:prstGeom>
          <a:ln w="19050">
            <a:solidFill>
              <a:schemeClr val="tx1"/>
            </a:solidFill>
          </a:ln>
        </p:spPr>
      </p:pic>
      <p:pic>
        <p:nvPicPr>
          <p:cNvPr id="2052" name="Picture 4" descr="Give It!">
            <a:extLst>
              <a:ext uri="{FF2B5EF4-FFF2-40B4-BE49-F238E27FC236}">
                <a16:creationId xmlns:a16="http://schemas.microsoft.com/office/drawing/2014/main" id="{1B89FC79-0A99-4DC4-8796-E583A5511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984" y="1258679"/>
            <a:ext cx="2935845" cy="382834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E64C05A-612D-4477-80ED-3AE851B95879}"/>
              </a:ext>
            </a:extLst>
          </p:cNvPr>
          <p:cNvSpPr txBox="1"/>
          <p:nvPr/>
        </p:nvSpPr>
        <p:spPr>
          <a:xfrm>
            <a:off x="5398287" y="5263148"/>
            <a:ext cx="2323066" cy="1015663"/>
          </a:xfrm>
          <a:prstGeom prst="rect">
            <a:avLst/>
          </a:prstGeom>
          <a:solidFill>
            <a:schemeClr val="bg2">
              <a:lumMod val="75000"/>
            </a:schemeClr>
          </a:solidFill>
          <a:ln w="19050">
            <a:solidFill>
              <a:schemeClr val="tx1"/>
            </a:solidFill>
          </a:ln>
        </p:spPr>
        <p:txBody>
          <a:bodyPr wrap="square" rtlCol="0">
            <a:spAutoFit/>
          </a:bodyPr>
          <a:lstStyle/>
          <a:p>
            <a:r>
              <a:rPr lang="en-US" sz="1500" dirty="0"/>
              <a:t>Publisher: Penguin</a:t>
            </a:r>
          </a:p>
          <a:p>
            <a:r>
              <a:rPr lang="en-US" sz="1500" dirty="0"/>
              <a:t>Copyright Date: 2020</a:t>
            </a:r>
          </a:p>
          <a:p>
            <a:r>
              <a:rPr lang="en-US" sz="1500" dirty="0"/>
              <a:t>Reading Level: 2.0</a:t>
            </a:r>
          </a:p>
          <a:p>
            <a:r>
              <a:rPr lang="en-US" sz="1500" dirty="0"/>
              <a:t>Interest Level: PK-2</a:t>
            </a:r>
          </a:p>
        </p:txBody>
      </p:sp>
      <p:sp>
        <p:nvSpPr>
          <p:cNvPr id="8" name="TextBox 7">
            <a:extLst>
              <a:ext uri="{FF2B5EF4-FFF2-40B4-BE49-F238E27FC236}">
                <a16:creationId xmlns:a16="http://schemas.microsoft.com/office/drawing/2014/main" id="{9EC7A57D-3F4D-40BB-94F6-154141A110C7}"/>
              </a:ext>
            </a:extLst>
          </p:cNvPr>
          <p:cNvSpPr txBox="1"/>
          <p:nvPr/>
        </p:nvSpPr>
        <p:spPr>
          <a:xfrm>
            <a:off x="2212825" y="228473"/>
            <a:ext cx="4570890" cy="854080"/>
          </a:xfrm>
          <a:prstGeom prst="rect">
            <a:avLst/>
          </a:prstGeom>
          <a:noFill/>
        </p:spPr>
        <p:txBody>
          <a:bodyPr wrap="square">
            <a:spAutoFit/>
          </a:bodyPr>
          <a:lstStyle/>
          <a:p>
            <a:pPr algn="ctr"/>
            <a:r>
              <a:rPr lang="en-US" sz="4950" i="1" dirty="0">
                <a:solidFill>
                  <a:srgbClr val="450084"/>
                </a:solidFill>
                <a:latin typeface="Berlin Sans FB Demi" panose="020E0802020502020306" pitchFamily="34" charset="0"/>
              </a:rPr>
              <a:t>Give It!</a:t>
            </a:r>
            <a:endParaRPr lang="en-US" sz="4950" dirty="0">
              <a:solidFill>
                <a:srgbClr val="450084"/>
              </a:solidFill>
              <a:latin typeface="Berlin Sans FB Demi" panose="020E0802020502020306" pitchFamily="34" charset="0"/>
            </a:endParaRPr>
          </a:p>
        </p:txBody>
      </p:sp>
      <p:sp>
        <p:nvSpPr>
          <p:cNvPr id="5" name="TextBox 4">
            <a:extLst>
              <a:ext uri="{FF2B5EF4-FFF2-40B4-BE49-F238E27FC236}">
                <a16:creationId xmlns:a16="http://schemas.microsoft.com/office/drawing/2014/main" id="{2D75ACBE-8EB4-42F1-909A-D0DB58B71EE7}"/>
              </a:ext>
            </a:extLst>
          </p:cNvPr>
          <p:cNvSpPr txBox="1"/>
          <p:nvPr/>
        </p:nvSpPr>
        <p:spPr>
          <a:xfrm>
            <a:off x="1422647" y="5263148"/>
            <a:ext cx="1733364" cy="369332"/>
          </a:xfrm>
          <a:prstGeom prst="rect">
            <a:avLst/>
          </a:prstGeom>
          <a:noFill/>
        </p:spPr>
        <p:txBody>
          <a:bodyPr wrap="square" rtlCol="0">
            <a:spAutoFit/>
          </a:bodyPr>
          <a:lstStyle/>
          <a:p>
            <a:pPr algn="ctr"/>
            <a:r>
              <a:rPr lang="en-US" dirty="0"/>
              <a:t>Charity-Fiction</a:t>
            </a:r>
          </a:p>
        </p:txBody>
      </p:sp>
    </p:spTree>
    <p:extLst>
      <p:ext uri="{BB962C8B-B14F-4D97-AF65-F5344CB8AC3E}">
        <p14:creationId xmlns:p14="http://schemas.microsoft.com/office/powerpoint/2010/main" val="222358571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129B3-3E29-47D8-8945-0BC2E0CEDD0D}"/>
              </a:ext>
            </a:extLst>
          </p:cNvPr>
          <p:cNvSpPr>
            <a:spLocks noGrp="1"/>
          </p:cNvSpPr>
          <p:nvPr>
            <p:ph type="title"/>
          </p:nvPr>
        </p:nvSpPr>
        <p:spPr>
          <a:xfrm>
            <a:off x="1485900" y="908321"/>
            <a:ext cx="6172200" cy="857250"/>
          </a:xfrm>
        </p:spPr>
        <p:txBody>
          <a:bodyPr>
            <a:normAutofit/>
          </a:bodyPr>
          <a:lstStyle/>
          <a:p>
            <a:pPr algn="ctr"/>
            <a:r>
              <a:rPr lang="en-US" sz="4500" i="1" dirty="0">
                <a:solidFill>
                  <a:srgbClr val="450084"/>
                </a:solidFill>
                <a:latin typeface="Berlin Sans FB Demi" panose="020E0802020502020306" pitchFamily="34" charset="0"/>
              </a:rPr>
              <a:t>Give It!</a:t>
            </a:r>
          </a:p>
        </p:txBody>
      </p:sp>
      <p:sp>
        <p:nvSpPr>
          <p:cNvPr id="3" name="Content Placeholder 2">
            <a:extLst>
              <a:ext uri="{FF2B5EF4-FFF2-40B4-BE49-F238E27FC236}">
                <a16:creationId xmlns:a16="http://schemas.microsoft.com/office/drawing/2014/main" id="{DDE9A511-EF77-4E51-9573-EAB4D5EB5C6D}"/>
              </a:ext>
            </a:extLst>
          </p:cNvPr>
          <p:cNvSpPr>
            <a:spLocks noGrp="1"/>
          </p:cNvSpPr>
          <p:nvPr>
            <p:ph idx="1"/>
          </p:nvPr>
        </p:nvSpPr>
        <p:spPr>
          <a:xfrm>
            <a:off x="2964563" y="2536800"/>
            <a:ext cx="6030148" cy="3117552"/>
          </a:xfrm>
          <a:ln w="28575">
            <a:solidFill>
              <a:srgbClr val="004080"/>
            </a:solidFill>
          </a:ln>
        </p:spPr>
        <p:txBody>
          <a:bodyPr/>
          <a:lstStyle/>
          <a:p>
            <a:pPr marL="0" indent="0">
              <a:buNone/>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Story Synopsis</a:t>
            </a: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When Chummy’s grandmother gives him ten carrots for his birthday, he has to make some decisions. He definitely wants to help others, but he is not sure of the best way to do so. With some sensible discussion, informative graph making, and charitable consideration, he makes a choice that will have an impact on others and the environment.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a:extLst>
              <a:ext uri="{FF2B5EF4-FFF2-40B4-BE49-F238E27FC236}">
                <a16:creationId xmlns:a16="http://schemas.microsoft.com/office/drawing/2014/main" id="{3A103785-D1A6-424C-9E31-C43CB9B7F8F0}"/>
              </a:ext>
            </a:extLst>
          </p:cNvPr>
          <p:cNvPicPr>
            <a:picLocks noChangeAspect="1"/>
          </p:cNvPicPr>
          <p:nvPr/>
        </p:nvPicPr>
        <p:blipFill>
          <a:blip r:embed="rId2"/>
          <a:stretch>
            <a:fillRect/>
          </a:stretch>
        </p:blipFill>
        <p:spPr>
          <a:xfrm>
            <a:off x="601626" y="1495566"/>
            <a:ext cx="2048466" cy="3195606"/>
          </a:xfrm>
          <a:prstGeom prst="rect">
            <a:avLst/>
          </a:prstGeom>
          <a:ln w="28575">
            <a:solidFill>
              <a:schemeClr val="tx1"/>
            </a:solidFill>
          </a:ln>
        </p:spPr>
      </p:pic>
    </p:spTree>
    <p:extLst>
      <p:ext uri="{BB962C8B-B14F-4D97-AF65-F5344CB8AC3E}">
        <p14:creationId xmlns:p14="http://schemas.microsoft.com/office/powerpoint/2010/main" val="1198858635"/>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AF40B-58D7-45E8-9491-AE4202FD9236}"/>
              </a:ext>
            </a:extLst>
          </p:cNvPr>
          <p:cNvSpPr>
            <a:spLocks noGrp="1"/>
          </p:cNvSpPr>
          <p:nvPr>
            <p:ph type="title"/>
          </p:nvPr>
        </p:nvSpPr>
        <p:spPr>
          <a:xfrm>
            <a:off x="2015411" y="160589"/>
            <a:ext cx="5626359" cy="994172"/>
          </a:xfrm>
        </p:spPr>
        <p:txBody>
          <a:bodyPr>
            <a:normAutofit/>
          </a:bodyPr>
          <a:lstStyle/>
          <a:p>
            <a:pPr algn="ctr"/>
            <a:r>
              <a:rPr lang="en-US" sz="4500" i="1" dirty="0">
                <a:solidFill>
                  <a:srgbClr val="450084"/>
                </a:solidFill>
                <a:latin typeface="Berlin Sans FB Demi" panose="020E0802020502020306" pitchFamily="34" charset="0"/>
              </a:rPr>
              <a:t>Give It!</a:t>
            </a:r>
          </a:p>
        </p:txBody>
      </p:sp>
      <p:sp>
        <p:nvSpPr>
          <p:cNvPr id="3" name="Content Placeholder 2">
            <a:extLst>
              <a:ext uri="{FF2B5EF4-FFF2-40B4-BE49-F238E27FC236}">
                <a16:creationId xmlns:a16="http://schemas.microsoft.com/office/drawing/2014/main" id="{229BF8FB-80DB-4385-B2D1-6A50D03B6C55}"/>
              </a:ext>
            </a:extLst>
          </p:cNvPr>
          <p:cNvSpPr>
            <a:spLocks noGrp="1"/>
          </p:cNvSpPr>
          <p:nvPr>
            <p:ph idx="1"/>
          </p:nvPr>
        </p:nvSpPr>
        <p:spPr>
          <a:xfrm>
            <a:off x="473025" y="2422922"/>
            <a:ext cx="8076461" cy="3558000"/>
          </a:xfrm>
        </p:spPr>
        <p:txBody>
          <a:bodyPr>
            <a:normAutofit/>
          </a:bodyPr>
          <a:lstStyle/>
          <a:p>
            <a:pPr marL="34290" indent="0" algn="ctr">
              <a:buNone/>
            </a:pPr>
            <a:endParaRPr lang="en-US" sz="3000" u="sng" dirty="0">
              <a:latin typeface="Calibri" panose="020F0502020204030204" pitchFamily="34" charset="0"/>
              <a:ea typeface="Calibri" panose="020F0502020204030204" pitchFamily="34" charset="0"/>
              <a:cs typeface="Calibri" panose="020F0502020204030204" pitchFamily="34" charset="0"/>
            </a:endParaRPr>
          </a:p>
          <a:p>
            <a:pPr marL="34290" indent="0" algn="ctr">
              <a:buNone/>
            </a:pPr>
            <a:endParaRPr lang="en-US" sz="3000" u="sng" dirty="0">
              <a:latin typeface="Calibri" panose="020F0502020204030204" pitchFamily="34" charset="0"/>
              <a:ea typeface="Calibri" panose="020F0502020204030204" pitchFamily="34" charset="0"/>
              <a:cs typeface="Calibri" panose="020F0502020204030204" pitchFamily="34" charset="0"/>
            </a:endParaRPr>
          </a:p>
          <a:p>
            <a:pPr marL="34290" indent="0" algn="ctr">
              <a:buNone/>
            </a:pPr>
            <a:endParaRPr lang="en-US" u="sng" dirty="0">
              <a:solidFill>
                <a:srgbClr val="1A16AE"/>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endParaRPr>
          </a:p>
          <a:p>
            <a:pPr marL="34290" indent="0" algn="ctr">
              <a:buNone/>
            </a:pPr>
            <a:r>
              <a:rPr lang="en-US" u="sng" dirty="0">
                <a:solidFill>
                  <a:srgbClr val="1A16AE"/>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https://www.youtube.com/watch?v=lCuBSL-njsM</a:t>
            </a:r>
            <a:endParaRPr lang="en-US" u="sng" dirty="0">
              <a:solidFill>
                <a:srgbClr val="1A16AE"/>
              </a:solidFill>
              <a:latin typeface="Calibri" panose="020F0502020204030204" pitchFamily="34" charset="0"/>
              <a:ea typeface="Calibri" panose="020F0502020204030204" pitchFamily="34" charset="0"/>
              <a:cs typeface="Calibri" panose="020F0502020204030204" pitchFamily="34" charset="0"/>
            </a:endParaRPr>
          </a:p>
          <a:p>
            <a:pPr marL="34290" indent="0" algn="ctr">
              <a:buNone/>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(3:35 Reading Time) </a:t>
            </a:r>
            <a:endParaRPr lang="en-US" sz="2700" dirty="0">
              <a:latin typeface="Calibri" panose="020F0502020204030204" pitchFamily="34" charset="0"/>
              <a:ea typeface="Calibri" panose="020F0502020204030204" pitchFamily="34" charset="0"/>
              <a:cs typeface="Times New Roman" panose="02020603050405020304" pitchFamily="18" charset="0"/>
            </a:endParaRPr>
          </a:p>
          <a:p>
            <a:pPr marL="34290" indent="0" algn="ctr">
              <a:buNone/>
            </a:pPr>
            <a:endParaRPr lang="en-US" sz="3000" dirty="0"/>
          </a:p>
        </p:txBody>
      </p:sp>
      <p:pic>
        <p:nvPicPr>
          <p:cNvPr id="5" name="Picture 4">
            <a:extLst>
              <a:ext uri="{FF2B5EF4-FFF2-40B4-BE49-F238E27FC236}">
                <a16:creationId xmlns:a16="http://schemas.microsoft.com/office/drawing/2014/main" id="{4AD2E1EE-EDB4-48D5-B5A5-412D54C3EE63}"/>
              </a:ext>
            </a:extLst>
          </p:cNvPr>
          <p:cNvPicPr>
            <a:picLocks noChangeAspect="1"/>
          </p:cNvPicPr>
          <p:nvPr/>
        </p:nvPicPr>
        <p:blipFill>
          <a:blip r:embed="rId3"/>
          <a:stretch>
            <a:fillRect/>
          </a:stretch>
        </p:blipFill>
        <p:spPr>
          <a:xfrm>
            <a:off x="2936125" y="1365841"/>
            <a:ext cx="3550902" cy="2836081"/>
          </a:xfrm>
          <a:prstGeom prst="rect">
            <a:avLst/>
          </a:prstGeom>
          <a:ln w="57150">
            <a:solidFill>
              <a:schemeClr val="tx1"/>
            </a:solidFill>
          </a:ln>
        </p:spPr>
      </p:pic>
      <p:pic>
        <p:nvPicPr>
          <p:cNvPr id="6" name="Picture 5">
            <a:extLst>
              <a:ext uri="{FF2B5EF4-FFF2-40B4-BE49-F238E27FC236}">
                <a16:creationId xmlns:a16="http://schemas.microsoft.com/office/drawing/2014/main" id="{5570181E-F66F-4F53-8587-8E8F01B689DF}"/>
              </a:ext>
            </a:extLst>
          </p:cNvPr>
          <p:cNvPicPr>
            <a:picLocks noChangeAspect="1"/>
          </p:cNvPicPr>
          <p:nvPr/>
        </p:nvPicPr>
        <p:blipFill>
          <a:blip r:embed="rId4"/>
          <a:stretch>
            <a:fillRect/>
          </a:stretch>
        </p:blipFill>
        <p:spPr>
          <a:xfrm rot="244932" flipH="1">
            <a:off x="6716619" y="1659711"/>
            <a:ext cx="2370339" cy="1687060"/>
          </a:xfrm>
          <a:prstGeom prst="rect">
            <a:avLst/>
          </a:prstGeom>
        </p:spPr>
      </p:pic>
    </p:spTree>
    <p:extLst>
      <p:ext uri="{BB962C8B-B14F-4D97-AF65-F5344CB8AC3E}">
        <p14:creationId xmlns:p14="http://schemas.microsoft.com/office/powerpoint/2010/main" val="3497270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1189C-59B7-4857-8246-95A6AE804895}"/>
              </a:ext>
            </a:extLst>
          </p:cNvPr>
          <p:cNvSpPr>
            <a:spLocks noGrp="1"/>
          </p:cNvSpPr>
          <p:nvPr>
            <p:ph type="title"/>
          </p:nvPr>
        </p:nvSpPr>
        <p:spPr/>
        <p:txBody>
          <a:bodyPr/>
          <a:lstStyle/>
          <a:p>
            <a:pPr algn="ctr"/>
            <a:r>
              <a:rPr lang="en-US" dirty="0">
                <a:solidFill>
                  <a:srgbClr val="450084"/>
                </a:solidFill>
                <a:latin typeface="Berlin Sans FB Demi" panose="020E0802020502020306" pitchFamily="34" charset="0"/>
              </a:rPr>
              <a:t>Lesson Plan</a:t>
            </a:r>
          </a:p>
        </p:txBody>
      </p:sp>
      <p:pic>
        <p:nvPicPr>
          <p:cNvPr id="5" name="Picture 4">
            <a:extLst>
              <a:ext uri="{FF2B5EF4-FFF2-40B4-BE49-F238E27FC236}">
                <a16:creationId xmlns:a16="http://schemas.microsoft.com/office/drawing/2014/main" id="{E7D8F87C-EA73-4F48-975A-5CA0AA0D9441}"/>
              </a:ext>
            </a:extLst>
          </p:cNvPr>
          <p:cNvPicPr>
            <a:picLocks noChangeAspect="1"/>
          </p:cNvPicPr>
          <p:nvPr/>
        </p:nvPicPr>
        <p:blipFill>
          <a:blip r:embed="rId2"/>
          <a:stretch>
            <a:fillRect/>
          </a:stretch>
        </p:blipFill>
        <p:spPr>
          <a:xfrm>
            <a:off x="177283" y="1818181"/>
            <a:ext cx="2830700" cy="3362029"/>
          </a:xfrm>
          <a:prstGeom prst="rect">
            <a:avLst/>
          </a:prstGeom>
          <a:ln w="38100">
            <a:solidFill>
              <a:schemeClr val="tx1"/>
            </a:solidFill>
          </a:ln>
        </p:spPr>
      </p:pic>
      <p:pic>
        <p:nvPicPr>
          <p:cNvPr id="7" name="Picture 6">
            <a:extLst>
              <a:ext uri="{FF2B5EF4-FFF2-40B4-BE49-F238E27FC236}">
                <a16:creationId xmlns:a16="http://schemas.microsoft.com/office/drawing/2014/main" id="{E230CB82-1425-425C-A2BE-9931F3B79F48}"/>
              </a:ext>
            </a:extLst>
          </p:cNvPr>
          <p:cNvPicPr>
            <a:picLocks noChangeAspect="1"/>
          </p:cNvPicPr>
          <p:nvPr/>
        </p:nvPicPr>
        <p:blipFill>
          <a:blip r:embed="rId3"/>
          <a:stretch>
            <a:fillRect/>
          </a:stretch>
        </p:blipFill>
        <p:spPr>
          <a:xfrm>
            <a:off x="3122056" y="2948496"/>
            <a:ext cx="2633215" cy="3144394"/>
          </a:xfrm>
          <a:prstGeom prst="rect">
            <a:avLst/>
          </a:prstGeom>
          <a:ln w="38100">
            <a:solidFill>
              <a:schemeClr val="tx1"/>
            </a:solidFill>
          </a:ln>
        </p:spPr>
      </p:pic>
      <p:pic>
        <p:nvPicPr>
          <p:cNvPr id="9" name="Picture 8">
            <a:extLst>
              <a:ext uri="{FF2B5EF4-FFF2-40B4-BE49-F238E27FC236}">
                <a16:creationId xmlns:a16="http://schemas.microsoft.com/office/drawing/2014/main" id="{42CFFCE5-EB5A-45C0-8D2C-6AF11F7ED17A}"/>
              </a:ext>
            </a:extLst>
          </p:cNvPr>
          <p:cNvPicPr>
            <a:picLocks noChangeAspect="1"/>
          </p:cNvPicPr>
          <p:nvPr/>
        </p:nvPicPr>
        <p:blipFill>
          <a:blip r:embed="rId4"/>
          <a:stretch>
            <a:fillRect/>
          </a:stretch>
        </p:blipFill>
        <p:spPr>
          <a:xfrm>
            <a:off x="5994364" y="2082757"/>
            <a:ext cx="2972353" cy="3592204"/>
          </a:xfrm>
          <a:prstGeom prst="rect">
            <a:avLst/>
          </a:prstGeom>
          <a:ln w="38100">
            <a:solidFill>
              <a:schemeClr val="tx1"/>
            </a:solidFill>
          </a:ln>
        </p:spPr>
      </p:pic>
    </p:spTree>
    <p:extLst>
      <p:ext uri="{BB962C8B-B14F-4D97-AF65-F5344CB8AC3E}">
        <p14:creationId xmlns:p14="http://schemas.microsoft.com/office/powerpoint/2010/main" val="2346803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09B0E-66AC-4020-9F81-04DADEC24924}"/>
              </a:ext>
            </a:extLst>
          </p:cNvPr>
          <p:cNvSpPr>
            <a:spLocks noGrp="1"/>
          </p:cNvSpPr>
          <p:nvPr>
            <p:ph type="title"/>
          </p:nvPr>
        </p:nvSpPr>
        <p:spPr/>
        <p:txBody>
          <a:bodyPr/>
          <a:lstStyle/>
          <a:p>
            <a:pPr algn="ctr"/>
            <a:r>
              <a:rPr lang="en-US" dirty="0">
                <a:solidFill>
                  <a:srgbClr val="450084"/>
                </a:solidFill>
                <a:latin typeface="Berlin Sans FB Demi" panose="020E0802020502020306" pitchFamily="34" charset="0"/>
              </a:rPr>
              <a:t> Discussion Questions</a:t>
            </a:r>
          </a:p>
        </p:txBody>
      </p:sp>
      <p:pic>
        <p:nvPicPr>
          <p:cNvPr id="5" name="Picture 4">
            <a:extLst>
              <a:ext uri="{FF2B5EF4-FFF2-40B4-BE49-F238E27FC236}">
                <a16:creationId xmlns:a16="http://schemas.microsoft.com/office/drawing/2014/main" id="{90554A2C-40C7-4C89-82C0-D2D6BDBFE9BA}"/>
              </a:ext>
            </a:extLst>
          </p:cNvPr>
          <p:cNvPicPr>
            <a:picLocks noChangeAspect="1"/>
          </p:cNvPicPr>
          <p:nvPr/>
        </p:nvPicPr>
        <p:blipFill>
          <a:blip r:embed="rId2"/>
          <a:stretch>
            <a:fillRect/>
          </a:stretch>
        </p:blipFill>
        <p:spPr>
          <a:xfrm>
            <a:off x="1211380" y="2477881"/>
            <a:ext cx="3377655" cy="3823462"/>
          </a:xfrm>
          <a:prstGeom prst="rect">
            <a:avLst/>
          </a:prstGeom>
          <a:ln w="38100">
            <a:solidFill>
              <a:schemeClr val="tx1"/>
            </a:solidFill>
          </a:ln>
        </p:spPr>
      </p:pic>
      <p:pic>
        <p:nvPicPr>
          <p:cNvPr id="7" name="Picture 6">
            <a:extLst>
              <a:ext uri="{FF2B5EF4-FFF2-40B4-BE49-F238E27FC236}">
                <a16:creationId xmlns:a16="http://schemas.microsoft.com/office/drawing/2014/main" id="{1A1603A2-2E17-42D5-B31E-CCB05FB50FDA}"/>
              </a:ext>
            </a:extLst>
          </p:cNvPr>
          <p:cNvPicPr>
            <a:picLocks noChangeAspect="1"/>
          </p:cNvPicPr>
          <p:nvPr/>
        </p:nvPicPr>
        <p:blipFill>
          <a:blip r:embed="rId3"/>
          <a:stretch>
            <a:fillRect/>
          </a:stretch>
        </p:blipFill>
        <p:spPr>
          <a:xfrm>
            <a:off x="4822871" y="1903445"/>
            <a:ext cx="3863929" cy="4040155"/>
          </a:xfrm>
          <a:prstGeom prst="rect">
            <a:avLst/>
          </a:prstGeom>
          <a:ln w="38100">
            <a:solidFill>
              <a:schemeClr val="tx1"/>
            </a:solidFill>
          </a:ln>
        </p:spPr>
      </p:pic>
      <p:pic>
        <p:nvPicPr>
          <p:cNvPr id="9" name="Picture 8">
            <a:extLst>
              <a:ext uri="{FF2B5EF4-FFF2-40B4-BE49-F238E27FC236}">
                <a16:creationId xmlns:a16="http://schemas.microsoft.com/office/drawing/2014/main" id="{6595F692-8CC1-4764-9F53-5DC7A23C5D30}"/>
              </a:ext>
            </a:extLst>
          </p:cNvPr>
          <p:cNvPicPr>
            <a:picLocks noChangeAspect="1"/>
          </p:cNvPicPr>
          <p:nvPr/>
        </p:nvPicPr>
        <p:blipFill>
          <a:blip r:embed="rId4"/>
          <a:stretch>
            <a:fillRect/>
          </a:stretch>
        </p:blipFill>
        <p:spPr>
          <a:xfrm>
            <a:off x="457201" y="1731432"/>
            <a:ext cx="914400" cy="1226290"/>
          </a:xfrm>
          <a:prstGeom prst="rect">
            <a:avLst/>
          </a:prstGeom>
        </p:spPr>
      </p:pic>
    </p:spTree>
    <p:extLst>
      <p:ext uri="{BB962C8B-B14F-4D97-AF65-F5344CB8AC3E}">
        <p14:creationId xmlns:p14="http://schemas.microsoft.com/office/powerpoint/2010/main" val="1231836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19467-7DB3-485F-89A0-EF37761EA985}"/>
              </a:ext>
            </a:extLst>
          </p:cNvPr>
          <p:cNvSpPr>
            <a:spLocks noGrp="1"/>
          </p:cNvSpPr>
          <p:nvPr>
            <p:ph type="title"/>
          </p:nvPr>
        </p:nvSpPr>
        <p:spPr>
          <a:xfrm>
            <a:off x="975744" y="745724"/>
            <a:ext cx="7192511" cy="857250"/>
          </a:xfrm>
        </p:spPr>
        <p:txBody>
          <a:bodyPr/>
          <a:lstStyle/>
          <a:p>
            <a:r>
              <a:rPr lang="en-US" dirty="0">
                <a:solidFill>
                  <a:srgbClr val="450084"/>
                </a:solidFill>
                <a:latin typeface="Berlin Sans FB Demi" panose="020E0802020502020306" pitchFamily="34" charset="0"/>
              </a:rPr>
              <a:t>Visual</a:t>
            </a:r>
          </a:p>
        </p:txBody>
      </p:sp>
      <p:pic>
        <p:nvPicPr>
          <p:cNvPr id="3074" name="Picture 2" descr="draw round your hand - Clip Art Library">
            <a:extLst>
              <a:ext uri="{FF2B5EF4-FFF2-40B4-BE49-F238E27FC236}">
                <a16:creationId xmlns:a16="http://schemas.microsoft.com/office/drawing/2014/main" id="{A094A7E9-E09D-499E-9F62-CC331AF4005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25134" y="4292621"/>
            <a:ext cx="3643313" cy="178593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352DACA-7CB4-408D-9DCF-1645BCC158E6}"/>
              </a:ext>
            </a:extLst>
          </p:cNvPr>
          <p:cNvPicPr>
            <a:picLocks noChangeAspect="1"/>
          </p:cNvPicPr>
          <p:nvPr/>
        </p:nvPicPr>
        <p:blipFill>
          <a:blip r:embed="rId3"/>
          <a:stretch>
            <a:fillRect/>
          </a:stretch>
        </p:blipFill>
        <p:spPr>
          <a:xfrm>
            <a:off x="4989578" y="1797454"/>
            <a:ext cx="3526497" cy="4072337"/>
          </a:xfrm>
          <a:prstGeom prst="rect">
            <a:avLst/>
          </a:prstGeom>
          <a:ln w="19050">
            <a:solidFill>
              <a:schemeClr val="tx1"/>
            </a:solidFill>
          </a:ln>
        </p:spPr>
      </p:pic>
      <p:pic>
        <p:nvPicPr>
          <p:cNvPr id="7" name="Picture 6">
            <a:extLst>
              <a:ext uri="{FF2B5EF4-FFF2-40B4-BE49-F238E27FC236}">
                <a16:creationId xmlns:a16="http://schemas.microsoft.com/office/drawing/2014/main" id="{73620349-81EF-4799-A40E-B63B19C3A8E0}"/>
              </a:ext>
            </a:extLst>
          </p:cNvPr>
          <p:cNvPicPr>
            <a:picLocks noChangeAspect="1"/>
          </p:cNvPicPr>
          <p:nvPr/>
        </p:nvPicPr>
        <p:blipFill>
          <a:blip r:embed="rId4"/>
          <a:stretch>
            <a:fillRect/>
          </a:stretch>
        </p:blipFill>
        <p:spPr>
          <a:xfrm>
            <a:off x="1212812" y="1480211"/>
            <a:ext cx="2295031" cy="2353411"/>
          </a:xfrm>
          <a:prstGeom prst="rect">
            <a:avLst/>
          </a:prstGeom>
          <a:ln w="28575">
            <a:solidFill>
              <a:schemeClr val="tx1"/>
            </a:solidFill>
          </a:ln>
        </p:spPr>
      </p:pic>
    </p:spTree>
    <p:extLst>
      <p:ext uri="{BB962C8B-B14F-4D97-AF65-F5344CB8AC3E}">
        <p14:creationId xmlns:p14="http://schemas.microsoft.com/office/powerpoint/2010/main" val="622307197"/>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79A82-779F-44BC-B508-EBBBD314B0E1}"/>
              </a:ext>
            </a:extLst>
          </p:cNvPr>
          <p:cNvSpPr>
            <a:spLocks noGrp="1"/>
          </p:cNvSpPr>
          <p:nvPr>
            <p:ph type="title"/>
          </p:nvPr>
        </p:nvSpPr>
        <p:spPr>
          <a:xfrm>
            <a:off x="1070907" y="35537"/>
            <a:ext cx="7166407" cy="857250"/>
          </a:xfrm>
        </p:spPr>
        <p:txBody>
          <a:bodyPr/>
          <a:lstStyle/>
          <a:p>
            <a:r>
              <a:rPr lang="en-US" sz="3200" dirty="0">
                <a:solidFill>
                  <a:srgbClr val="450084"/>
                </a:solidFill>
                <a:latin typeface="Berlin Sans FB Demi" panose="020E0802020502020306" pitchFamily="34" charset="0"/>
              </a:rPr>
              <a:t>Activity Sheet</a:t>
            </a:r>
          </a:p>
        </p:txBody>
      </p:sp>
      <p:pic>
        <p:nvPicPr>
          <p:cNvPr id="5" name="Picture 4">
            <a:extLst>
              <a:ext uri="{FF2B5EF4-FFF2-40B4-BE49-F238E27FC236}">
                <a16:creationId xmlns:a16="http://schemas.microsoft.com/office/drawing/2014/main" id="{23FEFE73-6B48-4CD9-8E0A-02F0815A560F}"/>
              </a:ext>
            </a:extLst>
          </p:cNvPr>
          <p:cNvPicPr>
            <a:picLocks noChangeAspect="1"/>
          </p:cNvPicPr>
          <p:nvPr/>
        </p:nvPicPr>
        <p:blipFill>
          <a:blip r:embed="rId2"/>
          <a:stretch>
            <a:fillRect/>
          </a:stretch>
        </p:blipFill>
        <p:spPr>
          <a:xfrm>
            <a:off x="2550501" y="1302535"/>
            <a:ext cx="4410135" cy="5091304"/>
          </a:xfrm>
          <a:prstGeom prst="rect">
            <a:avLst/>
          </a:prstGeom>
          <a:ln w="38100">
            <a:solidFill>
              <a:schemeClr val="tx1"/>
            </a:solidFill>
          </a:ln>
        </p:spPr>
      </p:pic>
      <p:pic>
        <p:nvPicPr>
          <p:cNvPr id="12" name="Content Placeholder 5">
            <a:extLst>
              <a:ext uri="{FF2B5EF4-FFF2-40B4-BE49-F238E27FC236}">
                <a16:creationId xmlns:a16="http://schemas.microsoft.com/office/drawing/2014/main" id="{6C4A09E0-E30D-48C0-8CCF-BBD713B55A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9909153">
            <a:off x="6443923" y="3791015"/>
            <a:ext cx="1719755" cy="74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4295006"/>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D97FF-FE80-4B07-B920-E8C8996858CF}"/>
              </a:ext>
            </a:extLst>
          </p:cNvPr>
          <p:cNvSpPr>
            <a:spLocks noGrp="1"/>
          </p:cNvSpPr>
          <p:nvPr>
            <p:ph type="title"/>
          </p:nvPr>
        </p:nvSpPr>
        <p:spPr>
          <a:xfrm>
            <a:off x="1485900" y="857250"/>
            <a:ext cx="6172200" cy="857250"/>
          </a:xfrm>
        </p:spPr>
        <p:txBody>
          <a:bodyPr/>
          <a:lstStyle/>
          <a:p>
            <a:pPr algn="ctr"/>
            <a:r>
              <a:rPr lang="en-US" dirty="0">
                <a:solidFill>
                  <a:srgbClr val="450084"/>
                </a:solidFill>
                <a:latin typeface="Berlin Sans FB Demi" panose="020E0802020502020306" pitchFamily="34" charset="0"/>
              </a:rPr>
              <a:t>Assessment</a:t>
            </a:r>
          </a:p>
        </p:txBody>
      </p:sp>
      <p:pic>
        <p:nvPicPr>
          <p:cNvPr id="6" name="Content Placeholder 5">
            <a:extLst>
              <a:ext uri="{FF2B5EF4-FFF2-40B4-BE49-F238E27FC236}">
                <a16:creationId xmlns:a16="http://schemas.microsoft.com/office/drawing/2014/main" id="{F07A7017-CDD7-4077-A61C-E61FB03DAC73}"/>
              </a:ext>
            </a:extLst>
          </p:cNvPr>
          <p:cNvPicPr>
            <a:picLocks noGrp="1" noChangeAspect="1"/>
          </p:cNvPicPr>
          <p:nvPr>
            <p:ph idx="1"/>
          </p:nvPr>
        </p:nvPicPr>
        <p:blipFill>
          <a:blip r:embed="rId2"/>
          <a:stretch>
            <a:fillRect/>
          </a:stretch>
        </p:blipFill>
        <p:spPr>
          <a:xfrm>
            <a:off x="3102017" y="2226469"/>
            <a:ext cx="2939966" cy="3263504"/>
          </a:xfrm>
          <a:prstGeom prst="rect">
            <a:avLst/>
          </a:prstGeom>
          <a:ln w="19050">
            <a:solidFill>
              <a:schemeClr val="tx1"/>
            </a:solidFill>
          </a:ln>
        </p:spPr>
      </p:pic>
      <p:pic>
        <p:nvPicPr>
          <p:cNvPr id="5" name="Picture 4">
            <a:extLst>
              <a:ext uri="{FF2B5EF4-FFF2-40B4-BE49-F238E27FC236}">
                <a16:creationId xmlns:a16="http://schemas.microsoft.com/office/drawing/2014/main" id="{F44E6997-88F3-4F9C-8CB8-48ECDF1F2686}"/>
              </a:ext>
            </a:extLst>
          </p:cNvPr>
          <p:cNvPicPr>
            <a:picLocks noChangeAspect="1"/>
          </p:cNvPicPr>
          <p:nvPr/>
        </p:nvPicPr>
        <p:blipFill>
          <a:blip r:embed="rId3"/>
          <a:stretch>
            <a:fillRect/>
          </a:stretch>
        </p:blipFill>
        <p:spPr>
          <a:xfrm>
            <a:off x="2593717" y="1649186"/>
            <a:ext cx="3816414" cy="4735179"/>
          </a:xfrm>
          <a:prstGeom prst="rect">
            <a:avLst/>
          </a:prstGeom>
          <a:ln w="28575">
            <a:solidFill>
              <a:schemeClr val="tx1"/>
            </a:solidFill>
          </a:ln>
        </p:spPr>
      </p:pic>
      <p:pic>
        <p:nvPicPr>
          <p:cNvPr id="7" name="Content Placeholder 5">
            <a:extLst>
              <a:ext uri="{FF2B5EF4-FFF2-40B4-BE49-F238E27FC236}">
                <a16:creationId xmlns:a16="http://schemas.microsoft.com/office/drawing/2014/main" id="{52854D2B-C33A-45A6-B139-3C333464F0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5040044">
            <a:off x="810420" y="2402896"/>
            <a:ext cx="1350960" cy="58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438865"/>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A29C2-C646-4D10-8169-C34862E577B9}"/>
              </a:ext>
            </a:extLst>
          </p:cNvPr>
          <p:cNvSpPr>
            <a:spLocks noGrp="1"/>
          </p:cNvSpPr>
          <p:nvPr>
            <p:ph type="title"/>
          </p:nvPr>
        </p:nvSpPr>
        <p:spPr>
          <a:xfrm>
            <a:off x="647364" y="1559828"/>
            <a:ext cx="8189651" cy="1017270"/>
          </a:xfrm>
        </p:spPr>
        <p:txBody>
          <a:bodyPr>
            <a:normAutofit/>
          </a:bodyPr>
          <a:lstStyle/>
          <a:p>
            <a:r>
              <a:rPr lang="en-US" sz="3000" dirty="0">
                <a:solidFill>
                  <a:schemeClr val="tx1"/>
                </a:solidFill>
              </a:rPr>
              <a:t>Note: This title is featured in the Bunnyland series. </a:t>
            </a:r>
          </a:p>
        </p:txBody>
      </p:sp>
      <p:pic>
        <p:nvPicPr>
          <p:cNvPr id="4" name="Picture 3">
            <a:extLst>
              <a:ext uri="{FF2B5EF4-FFF2-40B4-BE49-F238E27FC236}">
                <a16:creationId xmlns:a16="http://schemas.microsoft.com/office/drawing/2014/main" id="{E15F16E1-0350-4A7F-ACD2-95842B5E2EE8}"/>
              </a:ext>
            </a:extLst>
          </p:cNvPr>
          <p:cNvPicPr>
            <a:picLocks noChangeAspect="1"/>
          </p:cNvPicPr>
          <p:nvPr/>
        </p:nvPicPr>
        <p:blipFill>
          <a:blip r:embed="rId2"/>
          <a:stretch>
            <a:fillRect/>
          </a:stretch>
        </p:blipFill>
        <p:spPr>
          <a:xfrm>
            <a:off x="1438318" y="2422333"/>
            <a:ext cx="5865668" cy="2013335"/>
          </a:xfrm>
          <a:prstGeom prst="rect">
            <a:avLst/>
          </a:prstGeom>
          <a:ln w="28575">
            <a:solidFill>
              <a:schemeClr val="tx1"/>
            </a:solidFill>
          </a:ln>
        </p:spPr>
      </p:pic>
      <p:sp>
        <p:nvSpPr>
          <p:cNvPr id="3" name="Rectangle 2">
            <a:extLst>
              <a:ext uri="{FF2B5EF4-FFF2-40B4-BE49-F238E27FC236}">
                <a16:creationId xmlns:a16="http://schemas.microsoft.com/office/drawing/2014/main" id="{C32A7E8E-4644-47C3-9DD0-BCD22749CEB5}"/>
              </a:ext>
            </a:extLst>
          </p:cNvPr>
          <p:cNvSpPr/>
          <p:nvPr/>
        </p:nvSpPr>
        <p:spPr>
          <a:xfrm>
            <a:off x="1438318" y="4979026"/>
            <a:ext cx="6072987" cy="458780"/>
          </a:xfrm>
          <a:prstGeom prst="rect">
            <a:avLst/>
          </a:prstGeom>
        </p:spPr>
        <p:txBody>
          <a:bodyPr wrap="square">
            <a:spAutoFit/>
          </a:bodyPr>
          <a:lstStyle/>
          <a:p>
            <a:pPr algn="ctr">
              <a:lnSpc>
                <a:spcPct val="107000"/>
              </a:lnSpc>
            </a:pPr>
            <a:r>
              <a:rPr lang="en-US" sz="2400" u="sng" dirty="0">
                <a:solidFill>
                  <a:srgbClr val="0563C1"/>
                </a:solidFill>
                <a:ea typeface="Times New Roman" panose="02020603050405020304" pitchFamily="18" charset="0"/>
                <a:hlinkClick r:id="rId3"/>
              </a:rPr>
              <a:t>http://youreconomicsuccess.org/kidlit/</a:t>
            </a:r>
            <a:r>
              <a:rPr lang="en-US" sz="2400" dirty="0">
                <a:ea typeface="Times New Roman" panose="02020603050405020304" pitchFamily="18" charset="0"/>
              </a:rPr>
              <a:t> </a:t>
            </a:r>
            <a:endParaRPr lang="en-US" sz="2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2363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5BA4D-0465-429F-8AC7-944906777DCA}"/>
              </a:ext>
            </a:extLst>
          </p:cNvPr>
          <p:cNvSpPr>
            <a:spLocks noGrp="1"/>
          </p:cNvSpPr>
          <p:nvPr>
            <p:ph type="title"/>
          </p:nvPr>
        </p:nvSpPr>
        <p:spPr>
          <a:xfrm>
            <a:off x="612005" y="952773"/>
            <a:ext cx="7886700" cy="994172"/>
          </a:xfrm>
        </p:spPr>
        <p:txBody>
          <a:bodyPr/>
          <a:lstStyle/>
          <a:p>
            <a:pPr algn="ctr"/>
            <a:r>
              <a:rPr lang="en-US" dirty="0">
                <a:solidFill>
                  <a:srgbClr val="450084"/>
                </a:solidFill>
                <a:latin typeface="Berlin Sans FB Demi" panose="020E0802020502020306" pitchFamily="34" charset="0"/>
              </a:rPr>
              <a:t>Activity Sheets</a:t>
            </a:r>
          </a:p>
        </p:txBody>
      </p:sp>
      <p:graphicFrame>
        <p:nvGraphicFramePr>
          <p:cNvPr id="4" name="Content Placeholder 3">
            <a:extLst>
              <a:ext uri="{FF2B5EF4-FFF2-40B4-BE49-F238E27FC236}">
                <a16:creationId xmlns:a16="http://schemas.microsoft.com/office/drawing/2014/main" id="{C443DC71-2CD8-4D83-ABD1-BB76556FD649}"/>
              </a:ext>
            </a:extLst>
          </p:cNvPr>
          <p:cNvGraphicFramePr>
            <a:graphicFrameLocks noGrp="1"/>
          </p:cNvGraphicFramePr>
          <p:nvPr>
            <p:ph idx="1"/>
          </p:nvPr>
        </p:nvGraphicFramePr>
        <p:xfrm>
          <a:off x="302079" y="1744372"/>
          <a:ext cx="8556172" cy="574025"/>
        </p:xfrm>
        <a:graphic>
          <a:graphicData uri="http://schemas.openxmlformats.org/drawingml/2006/table">
            <a:tbl>
              <a:tblPr firstRow="1" firstCol="1" bandRow="1">
                <a:tableStyleId>{5C22544A-7EE6-4342-B048-85BDC9FD1C3A}</a:tableStyleId>
              </a:tblPr>
              <a:tblGrid>
                <a:gridCol w="8556172">
                  <a:extLst>
                    <a:ext uri="{9D8B030D-6E8A-4147-A177-3AD203B41FA5}">
                      <a16:colId xmlns:a16="http://schemas.microsoft.com/office/drawing/2014/main" val="1880693521"/>
                    </a:ext>
                  </a:extLst>
                </a:gridCol>
              </a:tblGrid>
              <a:tr h="574025">
                <a:tc>
                  <a:txBody>
                    <a:bodyPr/>
                    <a:lstStyle/>
                    <a:p>
                      <a:pPr marL="0" marR="0" algn="ctr">
                        <a:lnSpc>
                          <a:spcPct val="107000"/>
                        </a:lnSpc>
                        <a:spcBef>
                          <a:spcPts val="0"/>
                        </a:spcBef>
                        <a:spcAft>
                          <a:spcPts val="0"/>
                        </a:spcAft>
                      </a:pPr>
                      <a:r>
                        <a:rPr lang="en-US" sz="1800" u="sng" dirty="0">
                          <a:solidFill>
                            <a:srgbClr val="1A16AE"/>
                          </a:solidFill>
                          <a:effectLst/>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https://storage.googleapis.com/classroom-portal-production/uploads/2021/04/9c78f1c0-monneybunny-activities.pdf</a:t>
                      </a:r>
                      <a:endParaRPr lang="en-US" sz="1800" dirty="0">
                        <a:solidFill>
                          <a:srgbClr val="1A16AE"/>
                        </a:solidFill>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solidFill>
                      <a:schemeClr val="bg1"/>
                    </a:solidFill>
                  </a:tcPr>
                </a:tc>
                <a:extLst>
                  <a:ext uri="{0D108BD9-81ED-4DB2-BD59-A6C34878D82A}">
                    <a16:rowId xmlns:a16="http://schemas.microsoft.com/office/drawing/2014/main" val="1473801814"/>
                  </a:ext>
                </a:extLst>
              </a:tr>
            </a:tbl>
          </a:graphicData>
        </a:graphic>
      </p:graphicFrame>
      <p:pic>
        <p:nvPicPr>
          <p:cNvPr id="6" name="Picture 5">
            <a:extLst>
              <a:ext uri="{FF2B5EF4-FFF2-40B4-BE49-F238E27FC236}">
                <a16:creationId xmlns:a16="http://schemas.microsoft.com/office/drawing/2014/main" id="{5F92948A-0006-4580-9CE3-0F48383CFDEF}"/>
              </a:ext>
            </a:extLst>
          </p:cNvPr>
          <p:cNvPicPr>
            <a:picLocks noChangeAspect="1"/>
          </p:cNvPicPr>
          <p:nvPr/>
        </p:nvPicPr>
        <p:blipFill>
          <a:blip r:embed="rId3"/>
          <a:stretch>
            <a:fillRect/>
          </a:stretch>
        </p:blipFill>
        <p:spPr>
          <a:xfrm>
            <a:off x="492822" y="2690186"/>
            <a:ext cx="2279218" cy="3154401"/>
          </a:xfrm>
          <a:prstGeom prst="rect">
            <a:avLst/>
          </a:prstGeom>
        </p:spPr>
      </p:pic>
      <p:pic>
        <p:nvPicPr>
          <p:cNvPr id="8" name="Picture 7">
            <a:extLst>
              <a:ext uri="{FF2B5EF4-FFF2-40B4-BE49-F238E27FC236}">
                <a16:creationId xmlns:a16="http://schemas.microsoft.com/office/drawing/2014/main" id="{DD538F6B-E8E1-437B-86CC-2E47731F26CC}"/>
              </a:ext>
            </a:extLst>
          </p:cNvPr>
          <p:cNvPicPr>
            <a:picLocks noChangeAspect="1"/>
          </p:cNvPicPr>
          <p:nvPr/>
        </p:nvPicPr>
        <p:blipFill>
          <a:blip r:embed="rId4"/>
          <a:stretch>
            <a:fillRect/>
          </a:stretch>
        </p:blipFill>
        <p:spPr>
          <a:xfrm>
            <a:off x="3248628" y="2690186"/>
            <a:ext cx="2216960" cy="2897115"/>
          </a:xfrm>
          <a:prstGeom prst="rect">
            <a:avLst/>
          </a:prstGeom>
        </p:spPr>
      </p:pic>
      <p:pic>
        <p:nvPicPr>
          <p:cNvPr id="10" name="Picture 9">
            <a:extLst>
              <a:ext uri="{FF2B5EF4-FFF2-40B4-BE49-F238E27FC236}">
                <a16:creationId xmlns:a16="http://schemas.microsoft.com/office/drawing/2014/main" id="{E669D7EE-A549-4A7B-A207-D64601094C99}"/>
              </a:ext>
            </a:extLst>
          </p:cNvPr>
          <p:cNvPicPr>
            <a:picLocks noChangeAspect="1"/>
          </p:cNvPicPr>
          <p:nvPr/>
        </p:nvPicPr>
        <p:blipFill>
          <a:blip r:embed="rId5"/>
          <a:stretch>
            <a:fillRect/>
          </a:stretch>
        </p:blipFill>
        <p:spPr>
          <a:xfrm>
            <a:off x="5895373" y="2919163"/>
            <a:ext cx="2216961" cy="2867269"/>
          </a:xfrm>
          <a:prstGeom prst="rect">
            <a:avLst/>
          </a:prstGeom>
        </p:spPr>
      </p:pic>
      <p:sp>
        <p:nvSpPr>
          <p:cNvPr id="11" name="TextBox 10">
            <a:extLst>
              <a:ext uri="{FF2B5EF4-FFF2-40B4-BE49-F238E27FC236}">
                <a16:creationId xmlns:a16="http://schemas.microsoft.com/office/drawing/2014/main" id="{29AA895F-E633-4E57-8CCB-7BACCA74E666}"/>
              </a:ext>
            </a:extLst>
          </p:cNvPr>
          <p:cNvSpPr txBox="1"/>
          <p:nvPr/>
        </p:nvSpPr>
        <p:spPr>
          <a:xfrm>
            <a:off x="277269" y="5808738"/>
            <a:ext cx="8556171" cy="461665"/>
          </a:xfrm>
          <a:prstGeom prst="rect">
            <a:avLst/>
          </a:prstGeom>
          <a:noFill/>
        </p:spPr>
        <p:txBody>
          <a:bodyPr wrap="square" rtlCol="0">
            <a:spAutoFit/>
          </a:bodyPr>
          <a:lstStyle/>
          <a:p>
            <a:r>
              <a:rPr lang="en-US" sz="2400" dirty="0"/>
              <a:t>       </a:t>
            </a:r>
            <a:r>
              <a:rPr lang="en-US" sz="2000" dirty="0"/>
              <a:t> 	Math                          Writing                       Decision-Making</a:t>
            </a:r>
          </a:p>
        </p:txBody>
      </p:sp>
    </p:spTree>
    <p:extLst>
      <p:ext uri="{BB962C8B-B14F-4D97-AF65-F5344CB8AC3E}">
        <p14:creationId xmlns:p14="http://schemas.microsoft.com/office/powerpoint/2010/main" val="1512485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62421"/>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a:spcAft>
                <a:spcPts val="0"/>
              </a:spcAft>
              <a:defRPr/>
            </a:pPr>
            <a:r>
              <a:rPr lang="en-US" sz="4000" dirty="0">
                <a:latin typeface="Calibri"/>
                <a:ea typeface="ＭＳ Ｐゴシック"/>
                <a:cs typeface="Calibri"/>
              </a:rPr>
              <a:t>EconEdLink Membership</a:t>
            </a:r>
            <a:endParaRPr lang="en-US" dirty="0"/>
          </a:p>
        </p:txBody>
      </p:sp>
      <p:sp>
        <p:nvSpPr>
          <p:cNvPr id="3" name="TextBox 2">
            <a:extLst>
              <a:ext uri="{FF2B5EF4-FFF2-40B4-BE49-F238E27FC236}">
                <a16:creationId xmlns:a16="http://schemas.microsoft.com/office/drawing/2014/main" id="{D213714B-F9E8-8C44-9AF8-383F3F244D95}"/>
              </a:ext>
            </a:extLst>
          </p:cNvPr>
          <p:cNvSpPr txBox="1"/>
          <p:nvPr/>
        </p:nvSpPr>
        <p:spPr>
          <a:xfrm>
            <a:off x="482538" y="2114894"/>
            <a:ext cx="8175171" cy="4247317"/>
          </a:xfrm>
          <a:prstGeom prst="rect">
            <a:avLst/>
          </a:prstGeom>
          <a:noFill/>
        </p:spPr>
        <p:txBody>
          <a:bodyPr wrap="square" rtlCol="0" anchor="t">
            <a:spAutoFit/>
          </a:bodyPr>
          <a:lstStyle/>
          <a:p>
            <a:r>
              <a:rPr lang="en-US" dirty="0">
                <a:latin typeface="Arial"/>
                <a:ea typeface="ＭＳ Ｐゴシック"/>
                <a:cs typeface="Arial"/>
              </a:rPr>
              <a:t>You can now access CEE’s professional development webinars directly on EconEdLink.org! To receive these new professional development benefits, </a:t>
            </a:r>
            <a:r>
              <a:rPr lang="en-US" b="1" dirty="0">
                <a:latin typeface="Arial"/>
                <a:ea typeface="ＭＳ Ｐゴシック"/>
                <a:cs typeface="Arial"/>
              </a:rPr>
              <a:t>become an EconEdLink </a:t>
            </a:r>
            <a:r>
              <a:rPr lang="en-US" b="1" dirty="0">
                <a:latin typeface="Arial"/>
                <a:ea typeface="ＭＳ Ｐゴシック"/>
                <a:cs typeface="Arial"/>
                <a:hlinkClick r:id="rId3"/>
              </a:rPr>
              <a:t>member</a:t>
            </a:r>
            <a:r>
              <a:rPr lang="en-US" dirty="0">
                <a:latin typeface="Arial"/>
                <a:ea typeface="ＭＳ Ｐゴシック"/>
                <a:cs typeface="Arial"/>
              </a:rPr>
              <a:t>. As a member, you will now be able to: </a:t>
            </a:r>
            <a:endParaRPr lang="en-US" dirty="0"/>
          </a:p>
          <a:p>
            <a:endParaRPr lang="en-US" dirty="0"/>
          </a:p>
          <a:p>
            <a:pPr marL="285750" indent="-285750">
              <a:buFont typeface="Arial"/>
              <a:buChar char="•"/>
            </a:pPr>
            <a:r>
              <a:rPr lang="en-US" dirty="0">
                <a:latin typeface="Arial"/>
                <a:ea typeface="ＭＳ Ｐゴシック"/>
                <a:cs typeface="Arial"/>
              </a:rPr>
              <a:t>Automatically receive a professional development certificate via e-mail within 24 hours after viewing any webinar for a minimum of 45 minutes</a:t>
            </a:r>
            <a:endParaRPr lang="en-US" dirty="0"/>
          </a:p>
          <a:p>
            <a:pPr marL="285750" indent="-285750">
              <a:buFont typeface="Arial"/>
              <a:buChar char="•"/>
            </a:pPr>
            <a:r>
              <a:rPr lang="en-US" dirty="0">
                <a:latin typeface="Arial"/>
                <a:ea typeface="ＭＳ Ｐゴシック"/>
                <a:cs typeface="Arial"/>
              </a:rPr>
              <a:t>Register for upcoming webinars with a simple one-click process </a:t>
            </a:r>
            <a:endParaRPr lang="en-US" dirty="0"/>
          </a:p>
          <a:p>
            <a:pPr marL="285750" indent="-285750">
              <a:buFont typeface="Arial"/>
              <a:buChar char="•"/>
            </a:pPr>
            <a:r>
              <a:rPr lang="en-US" dirty="0">
                <a:latin typeface="Arial"/>
                <a:ea typeface="ＭＳ Ｐゴシック"/>
                <a:cs typeface="Arial"/>
              </a:rPr>
              <a:t>Easily download presentations, lesson plan materials and activities for each webinar </a:t>
            </a:r>
            <a:endParaRPr lang="en-US" dirty="0"/>
          </a:p>
          <a:p>
            <a:pPr marL="285750" indent="-285750">
              <a:buFont typeface="Arial"/>
              <a:buChar char="•"/>
            </a:pPr>
            <a:r>
              <a:rPr lang="en-US" dirty="0">
                <a:latin typeface="Arial"/>
                <a:ea typeface="ＭＳ Ｐゴシック"/>
                <a:cs typeface="Arial"/>
              </a:rPr>
              <a:t>Search and view all webinars at your convenience </a:t>
            </a:r>
            <a:endParaRPr lang="en-US" dirty="0"/>
          </a:p>
          <a:p>
            <a:pPr marL="285750" indent="-285750">
              <a:buFont typeface="Arial"/>
              <a:buChar char="•"/>
            </a:pPr>
            <a:r>
              <a:rPr lang="en-US" dirty="0">
                <a:latin typeface="Arial"/>
                <a:ea typeface="ＭＳ Ｐゴシック"/>
                <a:cs typeface="Arial"/>
              </a:rPr>
              <a:t>Save webinars to your EconEdLink dashboard for easy access to the event</a:t>
            </a:r>
            <a:endParaRPr lang="en-US" dirty="0"/>
          </a:p>
          <a:p>
            <a:endParaRPr lang="en-US" dirty="0">
              <a:latin typeface="Arial"/>
              <a:ea typeface="ＭＳ Ｐゴシック"/>
              <a:cs typeface="Arial"/>
            </a:endParaRPr>
          </a:p>
          <a:p>
            <a:pPr algn="ctr"/>
            <a:r>
              <a:rPr lang="en-US" dirty="0">
                <a:latin typeface="Arial"/>
                <a:ea typeface="ＭＳ Ｐゴシック"/>
                <a:cs typeface="Arial"/>
              </a:rPr>
              <a:t>You may access our new </a:t>
            </a:r>
            <a:r>
              <a:rPr lang="en-US" b="1" dirty="0">
                <a:latin typeface="Arial"/>
                <a:ea typeface="ＭＳ Ｐゴシック"/>
                <a:cs typeface="Arial"/>
              </a:rPr>
              <a:t>Professional Development</a:t>
            </a:r>
            <a:r>
              <a:rPr lang="en-US" dirty="0">
                <a:latin typeface="Arial"/>
                <a:ea typeface="ＭＳ Ｐゴシック"/>
                <a:cs typeface="Arial"/>
              </a:rPr>
              <a:t> page </a:t>
            </a:r>
            <a:r>
              <a:rPr lang="en-US" dirty="0">
                <a:latin typeface="Arial"/>
                <a:ea typeface="ＭＳ Ｐゴシック"/>
                <a:cs typeface="Arial"/>
                <a:hlinkClick r:id="rId4"/>
              </a:rPr>
              <a:t>here</a:t>
            </a:r>
            <a:endParaRPr lang="en-US" dirty="0">
              <a:latin typeface="Arial"/>
              <a:ea typeface="ＭＳ Ｐゴシック"/>
              <a:cs typeface="Arial"/>
            </a:endParaRPr>
          </a:p>
          <a:p>
            <a:endParaRPr lang="en-US" dirty="0">
              <a:latin typeface="Arial"/>
              <a:ea typeface="ＭＳ Ｐゴシック"/>
              <a:cs typeface="Arial"/>
            </a:endParaRPr>
          </a:p>
        </p:txBody>
      </p:sp>
    </p:spTree>
    <p:extLst>
      <p:ext uri="{BB962C8B-B14F-4D97-AF65-F5344CB8AC3E}">
        <p14:creationId xmlns:p14="http://schemas.microsoft.com/office/powerpoint/2010/main" val="269602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790492" y="3496763"/>
            <a:ext cx="3009900" cy="1328569"/>
          </a:xfrm>
          <a:prstGeom prst="rect">
            <a:avLst/>
          </a:prstGeom>
          <a:solidFill>
            <a:schemeClr val="accent4">
              <a:lumMod val="20000"/>
              <a:lumOff val="80000"/>
            </a:schemeClr>
          </a:solidFill>
          <a:ln w="28575">
            <a:solidFill>
              <a:schemeClr val="tx1"/>
            </a:solidFill>
          </a:ln>
        </p:spPr>
        <p:txBody>
          <a:bodyPr wrap="square" rtlCol="0">
            <a:spAutoFit/>
          </a:bodyPr>
          <a:lstStyle/>
          <a:p>
            <a:pPr marL="0" marR="0" algn="just">
              <a:spcBef>
                <a:spcPts val="0"/>
              </a:spcBef>
              <a:spcAft>
                <a:spcPts val="525"/>
              </a:spcAft>
            </a:pPr>
            <a:r>
              <a:rPr lang="en-US" b="1" dirty="0">
                <a:solidFill>
                  <a:srgbClr val="333333"/>
                </a:solidFill>
                <a:effectLst/>
                <a:latin typeface="+mn-lt"/>
                <a:ea typeface="Times New Roman" panose="02020603050405020304" pitchFamily="18" charset="0"/>
                <a:cs typeface="Calibri" panose="020F0502020204030204" pitchFamily="34" charset="0"/>
              </a:rPr>
              <a:t>Reading Level:</a:t>
            </a:r>
            <a:r>
              <a:rPr lang="en-US" dirty="0">
                <a:solidFill>
                  <a:srgbClr val="333333"/>
                </a:solidFill>
                <a:effectLst/>
                <a:latin typeface="+mn-lt"/>
                <a:ea typeface="Times New Roman" panose="02020603050405020304" pitchFamily="18" charset="0"/>
                <a:cs typeface="Calibri" panose="020F0502020204030204" pitchFamily="34" charset="0"/>
              </a:rPr>
              <a:t> 3.3</a:t>
            </a:r>
            <a:endParaRPr lang="en-US" dirty="0">
              <a:effectLst/>
              <a:latin typeface="+mn-lt"/>
              <a:ea typeface="Calibri" panose="020F0502020204030204" pitchFamily="34" charset="0"/>
              <a:cs typeface="Times New Roman" panose="02020603050405020304" pitchFamily="18" charset="0"/>
            </a:endParaRPr>
          </a:p>
          <a:p>
            <a:pPr marL="0" marR="0">
              <a:spcBef>
                <a:spcPts val="0"/>
              </a:spcBef>
              <a:spcAft>
                <a:spcPts val="525"/>
              </a:spcAft>
            </a:pPr>
            <a:r>
              <a:rPr lang="en-US" b="1" dirty="0">
                <a:solidFill>
                  <a:srgbClr val="333333"/>
                </a:solidFill>
                <a:effectLst/>
                <a:latin typeface="+mn-lt"/>
                <a:ea typeface="Times New Roman" panose="02020603050405020304" pitchFamily="18" charset="0"/>
                <a:cs typeface="Calibri" panose="020F0502020204030204" pitchFamily="34" charset="0"/>
              </a:rPr>
              <a:t>Interest Level:</a:t>
            </a:r>
            <a:r>
              <a:rPr lang="en-US" dirty="0">
                <a:solidFill>
                  <a:srgbClr val="333333"/>
                </a:solidFill>
                <a:effectLst/>
                <a:latin typeface="+mn-lt"/>
                <a:ea typeface="Times New Roman" panose="02020603050405020304" pitchFamily="18" charset="0"/>
                <a:cs typeface="Calibri" panose="020F0502020204030204" pitchFamily="34" charset="0"/>
              </a:rPr>
              <a:t> P-2</a:t>
            </a:r>
            <a:endParaRPr lang="en-US" dirty="0">
              <a:effectLst/>
              <a:latin typeface="+mn-lt"/>
              <a:ea typeface="Calibri" panose="020F0502020204030204" pitchFamily="34" charset="0"/>
              <a:cs typeface="Times New Roman" panose="02020603050405020304" pitchFamily="18" charset="0"/>
            </a:endParaRPr>
          </a:p>
          <a:p>
            <a:r>
              <a:rPr lang="en-US" b="1" dirty="0">
                <a:latin typeface="+mn-lt"/>
              </a:rPr>
              <a:t>Publisher:</a:t>
            </a:r>
            <a:r>
              <a:rPr lang="en-US" dirty="0">
                <a:latin typeface="+mn-lt"/>
              </a:rPr>
              <a:t> Random House</a:t>
            </a:r>
          </a:p>
          <a:p>
            <a:r>
              <a:rPr lang="en-US" b="1" dirty="0">
                <a:latin typeface="+mn-lt"/>
              </a:rPr>
              <a:t>Copyright Date:</a:t>
            </a:r>
            <a:r>
              <a:rPr lang="en-US" dirty="0">
                <a:latin typeface="+mn-lt"/>
              </a:rPr>
              <a:t> 2019</a:t>
            </a:r>
          </a:p>
        </p:txBody>
      </p:sp>
      <p:pic>
        <p:nvPicPr>
          <p:cNvPr id="2050" name="Picture 2" descr="What Is Given from the Heart">
            <a:extLst>
              <a:ext uri="{FF2B5EF4-FFF2-40B4-BE49-F238E27FC236}">
                <a16:creationId xmlns:a16="http://schemas.microsoft.com/office/drawing/2014/main" id="{0F70AF75-E029-4B43-BFD4-0D39C3D296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703" y="1268675"/>
            <a:ext cx="3276600" cy="445617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C247983-0D1A-460A-9278-15396FE24B2A}"/>
              </a:ext>
            </a:extLst>
          </p:cNvPr>
          <p:cNvSpPr txBox="1"/>
          <p:nvPr/>
        </p:nvSpPr>
        <p:spPr>
          <a:xfrm>
            <a:off x="1813560" y="6004230"/>
            <a:ext cx="6096000" cy="407035"/>
          </a:xfrm>
          <a:prstGeom prst="rect">
            <a:avLst/>
          </a:prstGeom>
          <a:noFill/>
        </p:spPr>
        <p:txBody>
          <a:bodyPr wrap="square">
            <a:spAutoFit/>
          </a:bodyPr>
          <a:lstStyle/>
          <a:p>
            <a:pPr marL="0" marR="0" algn="ctr">
              <a:lnSpc>
                <a:spcPct val="107000"/>
              </a:lnSpc>
              <a:spcBef>
                <a:spcPts val="0"/>
              </a:spcBef>
              <a:spcAft>
                <a:spcPts val="800"/>
              </a:spcAft>
            </a:pPr>
            <a:r>
              <a:rPr lang="en-US" sz="2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https://www.youtube.com/watch?v=eE7C4etCqh0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A7796E8-697E-41BB-96D2-5E12F82BC11B}"/>
              </a:ext>
            </a:extLst>
          </p:cNvPr>
          <p:cNvSpPr txBox="1"/>
          <p:nvPr/>
        </p:nvSpPr>
        <p:spPr>
          <a:xfrm>
            <a:off x="1978090" y="446735"/>
            <a:ext cx="5159828" cy="523220"/>
          </a:xfrm>
          <a:prstGeom prst="rect">
            <a:avLst/>
          </a:prstGeom>
          <a:noFill/>
        </p:spPr>
        <p:txBody>
          <a:bodyPr wrap="square" rtlCol="0">
            <a:spAutoFit/>
          </a:bodyPr>
          <a:lstStyle/>
          <a:p>
            <a:r>
              <a:rPr lang="en-US" sz="2800" i="1" dirty="0">
                <a:solidFill>
                  <a:srgbClr val="450084"/>
                </a:solidFill>
                <a:latin typeface="Berlin Sans FB Demi" panose="020E0802020502020306" pitchFamily="34" charset="0"/>
              </a:rPr>
              <a:t>What is Given from the Heart </a:t>
            </a:r>
            <a:endParaRPr lang="en-US" sz="2800" i="1" dirty="0"/>
          </a:p>
        </p:txBody>
      </p:sp>
    </p:spTree>
    <p:extLst>
      <p:ext uri="{BB962C8B-B14F-4D97-AF65-F5344CB8AC3E}">
        <p14:creationId xmlns:p14="http://schemas.microsoft.com/office/powerpoint/2010/main" val="823378438"/>
      </p:ext>
    </p:extLst>
  </p:cSld>
  <p:clrMapOvr>
    <a:masterClrMapping/>
  </p:clrMapOvr>
  <mc:AlternateContent xmlns:mc="http://schemas.openxmlformats.org/markup-compatibility/2006">
    <mc:Choice xmlns:p14="http://schemas.microsoft.com/office/powerpoint/2010/main" Requires="p14">
      <p:transition spd="slow" p14:dur="2000" advTm="33978"/>
    </mc:Choice>
    <mc:Fallback>
      <p:transition spd="slow" advTm="3397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DB02-725B-4359-8A6E-8314AC2DE90F}"/>
              </a:ext>
            </a:extLst>
          </p:cNvPr>
          <p:cNvSpPr>
            <a:spLocks noGrp="1"/>
          </p:cNvSpPr>
          <p:nvPr>
            <p:ph type="title"/>
          </p:nvPr>
        </p:nvSpPr>
        <p:spPr/>
        <p:txBody>
          <a:bodyPr/>
          <a:lstStyle/>
          <a:p>
            <a:pPr algn="ctr"/>
            <a:r>
              <a:rPr lang="en-US" sz="3600" b="1" i="1" dirty="0"/>
              <a:t>What is Given From the Heart</a:t>
            </a:r>
          </a:p>
        </p:txBody>
      </p:sp>
      <p:sp>
        <p:nvSpPr>
          <p:cNvPr id="3" name="Content Placeholder 2">
            <a:extLst>
              <a:ext uri="{FF2B5EF4-FFF2-40B4-BE49-F238E27FC236}">
                <a16:creationId xmlns:a16="http://schemas.microsoft.com/office/drawing/2014/main" id="{61AD94AD-6E53-40FB-967E-9A30E8CE9C66}"/>
              </a:ext>
            </a:extLst>
          </p:cNvPr>
          <p:cNvSpPr>
            <a:spLocks noGrp="1"/>
          </p:cNvSpPr>
          <p:nvPr>
            <p:ph idx="1"/>
          </p:nvPr>
        </p:nvSpPr>
        <p:spPr>
          <a:xfrm>
            <a:off x="457200" y="1828800"/>
            <a:ext cx="8229600" cy="2220686"/>
          </a:xfrm>
          <a:ln w="28575">
            <a:solidFill>
              <a:srgbClr val="0070C0"/>
            </a:solidFill>
          </a:ln>
        </p:spPr>
        <p:txBody>
          <a:bodyPr/>
          <a:lstStyle/>
          <a:p>
            <a:pPr marL="0" indent="0">
              <a:buNone/>
            </a:pPr>
            <a:r>
              <a:rPr lang="en-US" sz="1800" b="1" dirty="0">
                <a:latin typeface="+mn-lt"/>
              </a:rPr>
              <a:t>Story Synopsis: </a:t>
            </a:r>
            <a:r>
              <a:rPr lang="en-US" sz="1800" dirty="0">
                <a:solidFill>
                  <a:srgbClr val="474646"/>
                </a:solidFill>
                <a:effectLst/>
                <a:latin typeface="+mn-lt"/>
                <a:ea typeface="Times New Roman" panose="02020603050405020304" pitchFamily="18" charset="0"/>
                <a:cs typeface="Calibri" panose="020F0502020204030204" pitchFamily="34" charset="0"/>
              </a:rPr>
              <a:t>Times are hard for nine-year-old James Otis. He and his mother are living in a dilapidated house after losing their farm due to the death of his father. Things get worse when there is a flood, and the dog runs away. Despite their own poverty, James Otis and his mother problem solve how to help the Temples, a family who has lost everything in a fire. Using a treasured tablecloth for the material to sew a new apron and writing a book featuring seven-year-old Sarah Temple as the main character, the mother and son duo give gifts from their hearts. </a:t>
            </a:r>
            <a:endParaRPr lang="en-US" sz="1800" dirty="0">
              <a:effectLst/>
              <a:latin typeface="+mn-lt"/>
              <a:ea typeface="Times New Roman" panose="02020603050405020304" pitchFamily="18" charset="0"/>
            </a:endParaRPr>
          </a:p>
          <a:p>
            <a:pPr marL="0" indent="0">
              <a:buNone/>
            </a:pPr>
            <a:endParaRPr lang="en-US" dirty="0"/>
          </a:p>
        </p:txBody>
      </p:sp>
      <p:pic>
        <p:nvPicPr>
          <p:cNvPr id="4" name="Picture 4" descr="Monday Reading] The Generosity Of The Empty-Handed in 2018/2019  Picturebooks – Gathering Books">
            <a:extLst>
              <a:ext uri="{FF2B5EF4-FFF2-40B4-BE49-F238E27FC236}">
                <a16:creationId xmlns:a16="http://schemas.microsoft.com/office/drawing/2014/main" id="{27C8730B-AFF8-4C99-9B2B-2B88DFDB97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1606" y="4231544"/>
            <a:ext cx="3170076" cy="204646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920663"/>
      </p:ext>
    </p:extLst>
  </p:cSld>
  <p:clrMapOvr>
    <a:masterClrMapping/>
  </p:clrMapOvr>
  <mc:AlternateContent xmlns:mc="http://schemas.openxmlformats.org/markup-compatibility/2006">
    <mc:Choice xmlns:p14="http://schemas.microsoft.com/office/powerpoint/2010/main" Requires="p14">
      <p:transition spd="slow" p14:dur="2000" advTm="61406"/>
    </mc:Choice>
    <mc:Fallback>
      <p:transition spd="slow" advTm="6140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754BE-7BB2-4463-A1A7-51B742E08D71}"/>
              </a:ext>
            </a:extLst>
          </p:cNvPr>
          <p:cNvSpPr>
            <a:spLocks noGrp="1"/>
          </p:cNvSpPr>
          <p:nvPr>
            <p:ph type="title"/>
          </p:nvPr>
        </p:nvSpPr>
        <p:spPr>
          <a:xfrm>
            <a:off x="628650" y="365127"/>
            <a:ext cx="7886700" cy="549274"/>
          </a:xfrm>
        </p:spPr>
        <p:txBody>
          <a:bodyPr/>
          <a:lstStyle/>
          <a:p>
            <a:pPr algn="ctr"/>
            <a:r>
              <a:rPr lang="en-US" dirty="0"/>
              <a:t>Lesson Plan</a:t>
            </a:r>
          </a:p>
        </p:txBody>
      </p:sp>
      <p:pic>
        <p:nvPicPr>
          <p:cNvPr id="4" name="Picture 3">
            <a:extLst>
              <a:ext uri="{FF2B5EF4-FFF2-40B4-BE49-F238E27FC236}">
                <a16:creationId xmlns:a16="http://schemas.microsoft.com/office/drawing/2014/main" id="{2812D669-BCBF-4CB7-9D4B-26EE250889D1}"/>
              </a:ext>
            </a:extLst>
          </p:cNvPr>
          <p:cNvPicPr>
            <a:picLocks noChangeAspect="1"/>
          </p:cNvPicPr>
          <p:nvPr/>
        </p:nvPicPr>
        <p:blipFill>
          <a:blip r:embed="rId2"/>
          <a:stretch>
            <a:fillRect/>
          </a:stretch>
        </p:blipFill>
        <p:spPr>
          <a:xfrm>
            <a:off x="385482" y="1101727"/>
            <a:ext cx="4327923" cy="5264671"/>
          </a:xfrm>
          <a:prstGeom prst="rect">
            <a:avLst/>
          </a:prstGeom>
          <a:ln w="28575">
            <a:solidFill>
              <a:schemeClr val="tx1"/>
            </a:solidFill>
          </a:ln>
        </p:spPr>
      </p:pic>
      <p:pic>
        <p:nvPicPr>
          <p:cNvPr id="9" name="Picture 8">
            <a:extLst>
              <a:ext uri="{FF2B5EF4-FFF2-40B4-BE49-F238E27FC236}">
                <a16:creationId xmlns:a16="http://schemas.microsoft.com/office/drawing/2014/main" id="{32980EEA-AA6D-4A60-A4B2-60896A5639A2}"/>
              </a:ext>
            </a:extLst>
          </p:cNvPr>
          <p:cNvPicPr>
            <a:picLocks noChangeAspect="1"/>
          </p:cNvPicPr>
          <p:nvPr/>
        </p:nvPicPr>
        <p:blipFill>
          <a:blip r:embed="rId3"/>
          <a:stretch>
            <a:fillRect/>
          </a:stretch>
        </p:blipFill>
        <p:spPr>
          <a:xfrm>
            <a:off x="7946131" y="4775570"/>
            <a:ext cx="1138437" cy="1717303"/>
          </a:xfrm>
          <a:prstGeom prst="rect">
            <a:avLst/>
          </a:prstGeom>
          <a:ln w="19050">
            <a:solidFill>
              <a:schemeClr val="tx1"/>
            </a:solidFill>
          </a:ln>
        </p:spPr>
      </p:pic>
      <p:pic>
        <p:nvPicPr>
          <p:cNvPr id="11" name="Picture 10">
            <a:extLst>
              <a:ext uri="{FF2B5EF4-FFF2-40B4-BE49-F238E27FC236}">
                <a16:creationId xmlns:a16="http://schemas.microsoft.com/office/drawing/2014/main" id="{DF3E7D6D-D41D-4B22-ACB8-48C2D8D4234D}"/>
              </a:ext>
            </a:extLst>
          </p:cNvPr>
          <p:cNvPicPr>
            <a:picLocks noChangeAspect="1"/>
          </p:cNvPicPr>
          <p:nvPr/>
        </p:nvPicPr>
        <p:blipFill>
          <a:blip r:embed="rId4"/>
          <a:stretch>
            <a:fillRect/>
          </a:stretch>
        </p:blipFill>
        <p:spPr>
          <a:xfrm>
            <a:off x="5041278" y="1101728"/>
            <a:ext cx="3519488" cy="3673842"/>
          </a:xfrm>
          <a:prstGeom prst="rect">
            <a:avLst/>
          </a:prstGeom>
          <a:ln w="28575">
            <a:solidFill>
              <a:schemeClr val="tx1"/>
            </a:solidFill>
          </a:ln>
        </p:spPr>
      </p:pic>
    </p:spTree>
    <p:extLst>
      <p:ext uri="{BB962C8B-B14F-4D97-AF65-F5344CB8AC3E}">
        <p14:creationId xmlns:p14="http://schemas.microsoft.com/office/powerpoint/2010/main" val="2141439440"/>
      </p:ext>
    </p:extLst>
  </p:cSld>
  <p:clrMapOvr>
    <a:masterClrMapping/>
  </p:clrMapOvr>
  <mc:AlternateContent xmlns:mc="http://schemas.openxmlformats.org/markup-compatibility/2006">
    <mc:Choice xmlns:p14="http://schemas.microsoft.com/office/powerpoint/2010/main" Requires="p14">
      <p:transition spd="slow" p14:dur="2000" advTm="16599"/>
    </mc:Choice>
    <mc:Fallback>
      <p:transition spd="slow" advTm="1659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405B3-608E-4C36-84F0-97A682832C1B}"/>
              </a:ext>
            </a:extLst>
          </p:cNvPr>
          <p:cNvSpPr>
            <a:spLocks noGrp="1"/>
          </p:cNvSpPr>
          <p:nvPr>
            <p:ph type="title"/>
          </p:nvPr>
        </p:nvSpPr>
        <p:spPr>
          <a:xfrm>
            <a:off x="857250" y="1314450"/>
            <a:ext cx="7406640" cy="594113"/>
          </a:xfrm>
        </p:spPr>
        <p:txBody>
          <a:bodyPr>
            <a:normAutofit fontScale="90000"/>
          </a:bodyPr>
          <a:lstStyle/>
          <a:p>
            <a:pPr algn="ctr"/>
            <a:r>
              <a:rPr lang="en-US" sz="4900" i="1" dirty="0">
                <a:solidFill>
                  <a:srgbClr val="450084"/>
                </a:solidFill>
                <a:latin typeface="Berlin Sans FB Demi" panose="020E0802020502020306" pitchFamily="34" charset="0"/>
                <a:cs typeface="Calibri" panose="020F0502020204030204" pitchFamily="34" charset="0"/>
              </a:rPr>
              <a:t>Someone Builds the Dream</a:t>
            </a:r>
            <a:br>
              <a:rPr lang="en-US" dirty="0">
                <a:solidFill>
                  <a:schemeClr val="tx1"/>
                </a:solidFill>
                <a:latin typeface="Calibri" panose="020F0502020204030204" pitchFamily="34" charset="0"/>
                <a:cs typeface="Calibri" panose="020F0502020204030204" pitchFamily="34" charset="0"/>
              </a:rPr>
            </a:br>
            <a:endParaRPr lang="en-US" sz="1800" dirty="0">
              <a:solidFill>
                <a:schemeClr val="tx1"/>
              </a:solidFill>
            </a:endParaRPr>
          </a:p>
        </p:txBody>
      </p:sp>
      <p:sp>
        <p:nvSpPr>
          <p:cNvPr id="4" name="TextBox 3">
            <a:extLst>
              <a:ext uri="{FF2B5EF4-FFF2-40B4-BE49-F238E27FC236}">
                <a16:creationId xmlns:a16="http://schemas.microsoft.com/office/drawing/2014/main" id="{6651DCBC-5CE3-4992-9EC7-11282E3E889E}"/>
              </a:ext>
            </a:extLst>
          </p:cNvPr>
          <p:cNvSpPr txBox="1"/>
          <p:nvPr/>
        </p:nvSpPr>
        <p:spPr>
          <a:xfrm>
            <a:off x="5795878" y="5086140"/>
            <a:ext cx="2756519" cy="923330"/>
          </a:xfrm>
          <a:prstGeom prst="rect">
            <a:avLst/>
          </a:prstGeom>
          <a:noFill/>
          <a:ln w="19050">
            <a:solidFill>
              <a:schemeClr val="tx1"/>
            </a:solidFill>
          </a:ln>
        </p:spPr>
        <p:txBody>
          <a:bodyPr wrap="square" rtlCol="0">
            <a:spAutoFit/>
          </a:bodyPr>
          <a:lstStyle/>
          <a:p>
            <a:pPr algn="l"/>
            <a:r>
              <a:rPr lang="en-US" b="1" dirty="0">
                <a:solidFill>
                  <a:srgbClr val="333333"/>
                </a:solidFill>
                <a:latin typeface="Calibri" panose="020F0502020204030204" pitchFamily="34" charset="0"/>
                <a:cs typeface="Calibri" panose="020F0502020204030204" pitchFamily="34" charset="0"/>
              </a:rPr>
              <a:t>Copyright Date:</a:t>
            </a:r>
            <a:r>
              <a:rPr lang="en-US" dirty="0">
                <a:solidFill>
                  <a:srgbClr val="333333"/>
                </a:solidFill>
                <a:latin typeface="Calibri" panose="020F0502020204030204" pitchFamily="34" charset="0"/>
                <a:cs typeface="Calibri" panose="020F0502020204030204" pitchFamily="34" charset="0"/>
              </a:rPr>
              <a:t> 2021</a:t>
            </a:r>
          </a:p>
          <a:p>
            <a:pPr algn="l"/>
            <a:r>
              <a:rPr lang="en-US" b="1" dirty="0">
                <a:solidFill>
                  <a:srgbClr val="333333"/>
                </a:solidFill>
                <a:latin typeface="Calibri" panose="020F0502020204030204" pitchFamily="34" charset="0"/>
                <a:cs typeface="Calibri" panose="020F0502020204030204" pitchFamily="34" charset="0"/>
              </a:rPr>
              <a:t>Reading Level:</a:t>
            </a:r>
            <a:r>
              <a:rPr lang="en-US" dirty="0">
                <a:solidFill>
                  <a:srgbClr val="333333"/>
                </a:solidFill>
                <a:latin typeface="Calibri" panose="020F0502020204030204" pitchFamily="34" charset="0"/>
                <a:cs typeface="Calibri" panose="020F0502020204030204" pitchFamily="34" charset="0"/>
              </a:rPr>
              <a:t> 2.0</a:t>
            </a:r>
          </a:p>
          <a:p>
            <a:pPr algn="l"/>
            <a:r>
              <a:rPr lang="en-US" b="1" dirty="0">
                <a:solidFill>
                  <a:srgbClr val="333333"/>
                </a:solidFill>
                <a:latin typeface="Calibri" panose="020F0502020204030204" pitchFamily="34" charset="0"/>
                <a:cs typeface="Calibri" panose="020F0502020204030204" pitchFamily="34" charset="0"/>
              </a:rPr>
              <a:t>Interest Level:</a:t>
            </a:r>
            <a:r>
              <a:rPr lang="en-US" dirty="0">
                <a:solidFill>
                  <a:srgbClr val="333333"/>
                </a:solidFill>
                <a:latin typeface="Calibri" panose="020F0502020204030204" pitchFamily="34" charset="0"/>
                <a:cs typeface="Calibri" panose="020F0502020204030204" pitchFamily="34" charset="0"/>
              </a:rPr>
              <a:t> K-3</a:t>
            </a:r>
          </a:p>
        </p:txBody>
      </p:sp>
      <p:sp>
        <p:nvSpPr>
          <p:cNvPr id="6" name="TextBox 5">
            <a:extLst>
              <a:ext uri="{FF2B5EF4-FFF2-40B4-BE49-F238E27FC236}">
                <a16:creationId xmlns:a16="http://schemas.microsoft.com/office/drawing/2014/main" id="{D584304A-1CA6-47A1-81D0-FE824F1EE46F}"/>
              </a:ext>
            </a:extLst>
          </p:cNvPr>
          <p:cNvSpPr txBox="1"/>
          <p:nvPr/>
        </p:nvSpPr>
        <p:spPr>
          <a:xfrm>
            <a:off x="5795878" y="1989381"/>
            <a:ext cx="1927694" cy="323165"/>
          </a:xfrm>
          <a:prstGeom prst="rect">
            <a:avLst/>
          </a:prstGeom>
          <a:solidFill>
            <a:schemeClr val="bg2">
              <a:lumMod val="75000"/>
            </a:schemeClr>
          </a:solidFill>
          <a:ln w="12700">
            <a:solidFill>
              <a:schemeClr val="tx1"/>
            </a:solidFill>
          </a:ln>
        </p:spPr>
        <p:txBody>
          <a:bodyPr wrap="square" rtlCol="0">
            <a:spAutoFit/>
          </a:bodyPr>
          <a:lstStyle/>
          <a:p>
            <a:pPr algn="ctr"/>
            <a:r>
              <a:rPr lang="en-US" sz="1500" dirty="0"/>
              <a:t>Specialization </a:t>
            </a:r>
          </a:p>
        </p:txBody>
      </p:sp>
      <p:sp>
        <p:nvSpPr>
          <p:cNvPr id="8" name="TextBox 7">
            <a:extLst>
              <a:ext uri="{FF2B5EF4-FFF2-40B4-BE49-F238E27FC236}">
                <a16:creationId xmlns:a16="http://schemas.microsoft.com/office/drawing/2014/main" id="{CE0A73CC-FD41-48F4-940B-2A748C5B7839}"/>
              </a:ext>
            </a:extLst>
          </p:cNvPr>
          <p:cNvSpPr txBox="1"/>
          <p:nvPr/>
        </p:nvSpPr>
        <p:spPr>
          <a:xfrm>
            <a:off x="1539415" y="5291600"/>
            <a:ext cx="1624614" cy="646331"/>
          </a:xfrm>
          <a:prstGeom prst="rect">
            <a:avLst/>
          </a:prstGeom>
          <a:noFill/>
          <a:ln w="12700">
            <a:solidFill>
              <a:schemeClr val="tx1"/>
            </a:solidFill>
          </a:ln>
        </p:spPr>
        <p:txBody>
          <a:bodyPr wrap="square" rtlCol="0">
            <a:spAutoFit/>
          </a:bodyPr>
          <a:lstStyle/>
          <a:p>
            <a:pPr algn="ctr"/>
            <a:r>
              <a:rPr lang="en-US" dirty="0"/>
              <a:t>Stories in Rhyme </a:t>
            </a:r>
          </a:p>
        </p:txBody>
      </p:sp>
      <p:pic>
        <p:nvPicPr>
          <p:cNvPr id="10" name="Picture 2" descr="Someone Builds the Dream">
            <a:extLst>
              <a:ext uri="{FF2B5EF4-FFF2-40B4-BE49-F238E27FC236}">
                <a16:creationId xmlns:a16="http://schemas.microsoft.com/office/drawing/2014/main" id="{F6B28B43-C3AF-451C-B8C3-357E7FFB3B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534" y="2035686"/>
            <a:ext cx="3890886" cy="305045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AD16402E-C4F9-4829-84A8-C520E82852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517" y="2426021"/>
            <a:ext cx="3996251" cy="1529815"/>
          </a:xfrm>
          <a:prstGeom prst="rect">
            <a:avLst/>
          </a:prstGeom>
          <a:noFill/>
          <a:ln w="19050">
            <a:solidFill>
              <a:schemeClr val="accent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377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37781-DD03-492C-B31D-852173FF04C7}"/>
              </a:ext>
            </a:extLst>
          </p:cNvPr>
          <p:cNvSpPr>
            <a:spLocks noGrp="1"/>
          </p:cNvSpPr>
          <p:nvPr>
            <p:ph type="title"/>
          </p:nvPr>
        </p:nvSpPr>
        <p:spPr>
          <a:xfrm>
            <a:off x="941226" y="887994"/>
            <a:ext cx="7406640" cy="390828"/>
          </a:xfrm>
        </p:spPr>
        <p:txBody>
          <a:bodyPr>
            <a:noAutofit/>
          </a:bodyPr>
          <a:lstStyle/>
          <a:p>
            <a:pPr algn="ctr"/>
            <a:r>
              <a:rPr lang="en-US" sz="3200" i="1" dirty="0">
                <a:solidFill>
                  <a:srgbClr val="450084"/>
                </a:solidFill>
                <a:latin typeface="Berlin Sans FB Demi" panose="020E0802020502020306" pitchFamily="34" charset="0"/>
              </a:rPr>
              <a:t>Someone Builds the Dream</a:t>
            </a:r>
            <a:br>
              <a:rPr lang="en-US" sz="3200" dirty="0">
                <a:solidFill>
                  <a:schemeClr val="tx1"/>
                </a:solidFill>
              </a:rPr>
            </a:br>
            <a:endParaRPr lang="en-US" sz="3200" dirty="0">
              <a:solidFill>
                <a:schemeClr val="tx1"/>
              </a:solidFill>
            </a:endParaRPr>
          </a:p>
        </p:txBody>
      </p:sp>
      <p:sp>
        <p:nvSpPr>
          <p:cNvPr id="3" name="Content Placeholder 2">
            <a:extLst>
              <a:ext uri="{FF2B5EF4-FFF2-40B4-BE49-F238E27FC236}">
                <a16:creationId xmlns:a16="http://schemas.microsoft.com/office/drawing/2014/main" id="{C1DB6350-E4B6-4986-BB4A-1D97C5AD0B40}"/>
              </a:ext>
            </a:extLst>
          </p:cNvPr>
          <p:cNvSpPr>
            <a:spLocks noGrp="1"/>
          </p:cNvSpPr>
          <p:nvPr>
            <p:ph idx="1"/>
          </p:nvPr>
        </p:nvSpPr>
        <p:spPr>
          <a:xfrm>
            <a:off x="598675" y="1292554"/>
            <a:ext cx="7946650" cy="2257480"/>
          </a:xfrm>
          <a:ln w="12700">
            <a:solidFill>
              <a:srgbClr val="7E6000"/>
            </a:solidFill>
          </a:ln>
        </p:spPr>
        <p:txBody>
          <a:bodyPr>
            <a:noAutofit/>
          </a:bodyPr>
          <a:lstStyle/>
          <a:p>
            <a:pPr marL="34290" indent="0" algn="just">
              <a:buNone/>
            </a:pPr>
            <a:r>
              <a:rPr lang="en-US" b="1" dirty="0">
                <a:solidFill>
                  <a:srgbClr val="474646"/>
                </a:solidFill>
                <a:latin typeface="Noto Sans"/>
              </a:rPr>
              <a:t>Story Synopsis</a:t>
            </a:r>
            <a:r>
              <a:rPr lang="en-US" dirty="0">
                <a:solidFill>
                  <a:srgbClr val="474646"/>
                </a:solidFill>
                <a:latin typeface="Noto Sans"/>
              </a:rPr>
              <a:t>: Architects, engineers, scientist, authors and illustrators develop the ideas. However, it’s the construction workers, carpenters, electricians and printing press operators who make these ideas a reality. </a:t>
            </a:r>
            <a:endParaRPr lang="en-US" b="0" i="0" dirty="0">
              <a:solidFill>
                <a:srgbClr val="474646"/>
              </a:solidFill>
              <a:effectLst/>
              <a:latin typeface="Noto Sans"/>
            </a:endParaRPr>
          </a:p>
          <a:p>
            <a:endParaRPr lang="en-US" dirty="0"/>
          </a:p>
        </p:txBody>
      </p:sp>
      <p:pic>
        <p:nvPicPr>
          <p:cNvPr id="3074" name="Picture 2">
            <a:extLst>
              <a:ext uri="{FF2B5EF4-FFF2-40B4-BE49-F238E27FC236}">
                <a16:creationId xmlns:a16="http://schemas.microsoft.com/office/drawing/2014/main" id="{B893BB47-9308-4170-BB86-86E6EC504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6889" y="3715012"/>
            <a:ext cx="5122790" cy="192895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A07ECC7-0353-4901-9E76-0A52D313F118}"/>
              </a:ext>
            </a:extLst>
          </p:cNvPr>
          <p:cNvPicPr/>
          <p:nvPr/>
        </p:nvPicPr>
        <p:blipFill>
          <a:blip r:embed="rId3"/>
          <a:stretch>
            <a:fillRect/>
          </a:stretch>
        </p:blipFill>
        <p:spPr>
          <a:xfrm>
            <a:off x="676760" y="4483359"/>
            <a:ext cx="3447370" cy="1859829"/>
          </a:xfrm>
          <a:prstGeom prst="rect">
            <a:avLst/>
          </a:prstGeom>
          <a:ln w="38100">
            <a:solidFill>
              <a:schemeClr val="tx1"/>
            </a:solidFill>
          </a:ln>
        </p:spPr>
      </p:pic>
    </p:spTree>
    <p:extLst>
      <p:ext uri="{BB962C8B-B14F-4D97-AF65-F5344CB8AC3E}">
        <p14:creationId xmlns:p14="http://schemas.microsoft.com/office/powerpoint/2010/main" val="2209530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68AB8-E81B-40FD-B68A-4E590C88D2CA}"/>
              </a:ext>
            </a:extLst>
          </p:cNvPr>
          <p:cNvSpPr>
            <a:spLocks noGrp="1"/>
          </p:cNvSpPr>
          <p:nvPr>
            <p:ph type="title"/>
          </p:nvPr>
        </p:nvSpPr>
        <p:spPr/>
        <p:txBody>
          <a:bodyPr/>
          <a:lstStyle/>
          <a:p>
            <a:pPr algn="ctr"/>
            <a:r>
              <a:rPr lang="en-US" sz="4000" i="1" dirty="0">
                <a:solidFill>
                  <a:srgbClr val="450084"/>
                </a:solidFill>
                <a:latin typeface="Berlin Sans FB Demi" panose="020E0802020502020306" pitchFamily="34" charset="0"/>
              </a:rPr>
              <a:t>Someone Builds the Dream</a:t>
            </a:r>
          </a:p>
        </p:txBody>
      </p:sp>
      <p:pic>
        <p:nvPicPr>
          <p:cNvPr id="7" name="Content Placeholder 6">
            <a:extLst>
              <a:ext uri="{FF2B5EF4-FFF2-40B4-BE49-F238E27FC236}">
                <a16:creationId xmlns:a16="http://schemas.microsoft.com/office/drawing/2014/main" id="{D1CC14F3-E214-411C-A80A-FA68C56AC182}"/>
              </a:ext>
            </a:extLst>
          </p:cNvPr>
          <p:cNvPicPr>
            <a:picLocks noGrp="1" noChangeAspect="1"/>
          </p:cNvPicPr>
          <p:nvPr>
            <p:ph idx="1"/>
          </p:nvPr>
        </p:nvPicPr>
        <p:blipFill>
          <a:blip r:embed="rId2"/>
          <a:stretch>
            <a:fillRect/>
          </a:stretch>
        </p:blipFill>
        <p:spPr>
          <a:xfrm>
            <a:off x="1012901" y="2057400"/>
            <a:ext cx="7413034" cy="2637521"/>
          </a:xfrm>
          <a:ln w="57150">
            <a:solidFill>
              <a:schemeClr val="tx1"/>
            </a:solidFill>
          </a:ln>
        </p:spPr>
      </p:pic>
      <p:sp>
        <p:nvSpPr>
          <p:cNvPr id="5" name="TextBox 4">
            <a:extLst>
              <a:ext uri="{FF2B5EF4-FFF2-40B4-BE49-F238E27FC236}">
                <a16:creationId xmlns:a16="http://schemas.microsoft.com/office/drawing/2014/main" id="{74C09784-3A39-4716-B7AB-1C37121E77D2}"/>
              </a:ext>
            </a:extLst>
          </p:cNvPr>
          <p:cNvSpPr txBox="1"/>
          <p:nvPr/>
        </p:nvSpPr>
        <p:spPr>
          <a:xfrm>
            <a:off x="433896" y="4808993"/>
            <a:ext cx="8276208" cy="1084912"/>
          </a:xfrm>
          <a:prstGeom prst="rect">
            <a:avLst/>
          </a:prstGeom>
          <a:noFill/>
        </p:spPr>
        <p:txBody>
          <a:bodyPr wrap="square">
            <a:spAutoFit/>
          </a:bodyPr>
          <a:lstStyle/>
          <a:p>
            <a:pPr algn="ctr">
              <a:spcBef>
                <a:spcPts val="0"/>
              </a:spcBef>
              <a:spcAft>
                <a:spcPts val="0"/>
              </a:spcAft>
            </a:pPr>
            <a:r>
              <a:rPr lang="en-US" sz="1350" dirty="0">
                <a:latin typeface="Calibri" panose="020F0502020204030204" pitchFamily="34" charset="0"/>
                <a:ea typeface="Calibri" panose="020F0502020204030204" pitchFamily="34" charset="0"/>
              </a:rPr>
              <a:t> </a:t>
            </a:r>
          </a:p>
          <a:p>
            <a:pPr algn="ctr">
              <a:spcBef>
                <a:spcPts val="0"/>
              </a:spcBef>
              <a:spcAft>
                <a:spcPts val="0"/>
              </a:spcAft>
            </a:pPr>
            <a:r>
              <a:rPr lang="en-US" sz="2400" u="sng" dirty="0">
                <a:solidFill>
                  <a:srgbClr val="1A16AE"/>
                </a:solidFill>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https://www.youtube.com/watch?app=desktop&amp;v=H5rcpgEiiuo</a:t>
            </a:r>
            <a:endParaRPr lang="en-US" sz="2400" dirty="0">
              <a:solidFill>
                <a:srgbClr val="1A16AE"/>
              </a:solidFill>
              <a:latin typeface="Calibri" panose="020F0502020204030204" pitchFamily="34" charset="0"/>
              <a:ea typeface="Calibri" panose="020F0502020204030204" pitchFamily="34" charset="0"/>
            </a:endParaRPr>
          </a:p>
          <a:p>
            <a:pPr algn="ctr"/>
            <a:r>
              <a:rPr lang="en-US" sz="1350" dirty="0">
                <a:latin typeface="Calibri" panose="020F0502020204030204" pitchFamily="34" charset="0"/>
                <a:ea typeface="Calibri" panose="020F0502020204030204" pitchFamily="34" charset="0"/>
              </a:rPr>
              <a:t>Reading Time (3:12)</a:t>
            </a:r>
          </a:p>
          <a:p>
            <a:pPr algn="ctr">
              <a:spcBef>
                <a:spcPts val="0"/>
              </a:spcBef>
              <a:spcAft>
                <a:spcPts val="0"/>
              </a:spcAft>
            </a:pPr>
            <a:r>
              <a:rPr lang="en-US" sz="1350" dirty="0">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3787925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92F82-1C89-43BB-8705-3DC84441C411}"/>
              </a:ext>
            </a:extLst>
          </p:cNvPr>
          <p:cNvSpPr>
            <a:spLocks noGrp="1"/>
          </p:cNvSpPr>
          <p:nvPr>
            <p:ph type="title"/>
          </p:nvPr>
        </p:nvSpPr>
        <p:spPr>
          <a:xfrm>
            <a:off x="457200" y="225027"/>
            <a:ext cx="8229600" cy="1143000"/>
          </a:xfrm>
        </p:spPr>
        <p:txBody>
          <a:bodyPr/>
          <a:lstStyle/>
          <a:p>
            <a:pPr algn="ctr"/>
            <a:r>
              <a:rPr lang="en-US" dirty="0">
                <a:solidFill>
                  <a:srgbClr val="450084"/>
                </a:solidFill>
                <a:latin typeface="Berlin Sans FB Demi" panose="020E0802020502020306" pitchFamily="34" charset="0"/>
              </a:rPr>
              <a:t>Lesson Plan</a:t>
            </a:r>
          </a:p>
        </p:txBody>
      </p:sp>
      <p:pic>
        <p:nvPicPr>
          <p:cNvPr id="7" name="Content Placeholder 6">
            <a:extLst>
              <a:ext uri="{FF2B5EF4-FFF2-40B4-BE49-F238E27FC236}">
                <a16:creationId xmlns:a16="http://schemas.microsoft.com/office/drawing/2014/main" id="{D1DC2418-F596-486D-A4FB-0A4BC6471B28}"/>
              </a:ext>
            </a:extLst>
          </p:cNvPr>
          <p:cNvPicPr>
            <a:picLocks noGrp="1" noChangeAspect="1"/>
          </p:cNvPicPr>
          <p:nvPr>
            <p:ph idx="1"/>
          </p:nvPr>
        </p:nvPicPr>
        <p:blipFill>
          <a:blip r:embed="rId2"/>
          <a:stretch>
            <a:fillRect/>
          </a:stretch>
        </p:blipFill>
        <p:spPr>
          <a:xfrm>
            <a:off x="3645228" y="2819216"/>
            <a:ext cx="2709920" cy="3263504"/>
          </a:xfrm>
          <a:ln w="38100">
            <a:solidFill>
              <a:schemeClr val="tx1"/>
            </a:solidFill>
          </a:ln>
        </p:spPr>
      </p:pic>
      <p:pic>
        <p:nvPicPr>
          <p:cNvPr id="5" name="Picture 4">
            <a:extLst>
              <a:ext uri="{FF2B5EF4-FFF2-40B4-BE49-F238E27FC236}">
                <a16:creationId xmlns:a16="http://schemas.microsoft.com/office/drawing/2014/main" id="{4529183F-B39D-46AB-8554-77374D941A3A}"/>
              </a:ext>
            </a:extLst>
          </p:cNvPr>
          <p:cNvPicPr>
            <a:picLocks noChangeAspect="1"/>
          </p:cNvPicPr>
          <p:nvPr/>
        </p:nvPicPr>
        <p:blipFill>
          <a:blip r:embed="rId3"/>
          <a:stretch>
            <a:fillRect/>
          </a:stretch>
        </p:blipFill>
        <p:spPr>
          <a:xfrm>
            <a:off x="238768" y="1498322"/>
            <a:ext cx="3192683" cy="3689165"/>
          </a:xfrm>
          <a:prstGeom prst="rect">
            <a:avLst/>
          </a:prstGeom>
          <a:ln w="38100">
            <a:solidFill>
              <a:schemeClr val="tx1"/>
            </a:solidFill>
          </a:ln>
        </p:spPr>
      </p:pic>
      <p:pic>
        <p:nvPicPr>
          <p:cNvPr id="11" name="Picture 10">
            <a:extLst>
              <a:ext uri="{FF2B5EF4-FFF2-40B4-BE49-F238E27FC236}">
                <a16:creationId xmlns:a16="http://schemas.microsoft.com/office/drawing/2014/main" id="{D6B77933-46FF-4085-A43A-E711FFFD9040}"/>
              </a:ext>
            </a:extLst>
          </p:cNvPr>
          <p:cNvPicPr>
            <a:picLocks noChangeAspect="1"/>
          </p:cNvPicPr>
          <p:nvPr/>
        </p:nvPicPr>
        <p:blipFill>
          <a:blip r:embed="rId4"/>
          <a:stretch>
            <a:fillRect/>
          </a:stretch>
        </p:blipFill>
        <p:spPr>
          <a:xfrm>
            <a:off x="6568925" y="1368027"/>
            <a:ext cx="2429536" cy="2627883"/>
          </a:xfrm>
          <a:prstGeom prst="rect">
            <a:avLst/>
          </a:prstGeom>
          <a:ln w="38100">
            <a:solidFill>
              <a:schemeClr val="tx1"/>
            </a:solidFill>
          </a:ln>
        </p:spPr>
      </p:pic>
      <p:pic>
        <p:nvPicPr>
          <p:cNvPr id="13" name="Picture 12">
            <a:extLst>
              <a:ext uri="{FF2B5EF4-FFF2-40B4-BE49-F238E27FC236}">
                <a16:creationId xmlns:a16="http://schemas.microsoft.com/office/drawing/2014/main" id="{935AC3E4-E374-42BC-87A7-F8AAC50C7E65}"/>
              </a:ext>
            </a:extLst>
          </p:cNvPr>
          <p:cNvPicPr>
            <a:picLocks noChangeAspect="1"/>
          </p:cNvPicPr>
          <p:nvPr/>
        </p:nvPicPr>
        <p:blipFill>
          <a:blip r:embed="rId5"/>
          <a:stretch>
            <a:fillRect/>
          </a:stretch>
        </p:blipFill>
        <p:spPr>
          <a:xfrm>
            <a:off x="6895323" y="4450968"/>
            <a:ext cx="998792" cy="1676363"/>
          </a:xfrm>
          <a:prstGeom prst="rect">
            <a:avLst/>
          </a:prstGeom>
          <a:ln w="12700">
            <a:solidFill>
              <a:schemeClr val="tx1"/>
            </a:solidFill>
          </a:ln>
        </p:spPr>
      </p:pic>
    </p:spTree>
    <p:extLst>
      <p:ext uri="{BB962C8B-B14F-4D97-AF65-F5344CB8AC3E}">
        <p14:creationId xmlns:p14="http://schemas.microsoft.com/office/powerpoint/2010/main" val="3810581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24DFD-2AD0-411B-885B-19BDE75F88B4}"/>
              </a:ext>
            </a:extLst>
          </p:cNvPr>
          <p:cNvSpPr>
            <a:spLocks noGrp="1"/>
          </p:cNvSpPr>
          <p:nvPr>
            <p:ph type="title"/>
          </p:nvPr>
        </p:nvSpPr>
        <p:spPr>
          <a:xfrm>
            <a:off x="457200" y="979654"/>
            <a:ext cx="8229600" cy="662534"/>
          </a:xfrm>
        </p:spPr>
        <p:txBody>
          <a:bodyPr/>
          <a:lstStyle/>
          <a:p>
            <a:pPr algn="ctr"/>
            <a:r>
              <a:rPr lang="en-US" sz="5400" dirty="0">
                <a:solidFill>
                  <a:srgbClr val="450084"/>
                </a:solidFill>
                <a:latin typeface="Berlin Sans FB Demi" panose="020E0802020502020306" pitchFamily="34" charset="0"/>
              </a:rPr>
              <a:t>Discussion Questions</a:t>
            </a:r>
          </a:p>
        </p:txBody>
      </p:sp>
      <p:pic>
        <p:nvPicPr>
          <p:cNvPr id="5" name="Picture 4">
            <a:extLst>
              <a:ext uri="{FF2B5EF4-FFF2-40B4-BE49-F238E27FC236}">
                <a16:creationId xmlns:a16="http://schemas.microsoft.com/office/drawing/2014/main" id="{B7AEEFAF-1DA3-4E23-BFBE-814FB18D61BC}"/>
              </a:ext>
            </a:extLst>
          </p:cNvPr>
          <p:cNvPicPr>
            <a:picLocks noChangeAspect="1"/>
          </p:cNvPicPr>
          <p:nvPr/>
        </p:nvPicPr>
        <p:blipFill>
          <a:blip r:embed="rId2"/>
          <a:stretch>
            <a:fillRect/>
          </a:stretch>
        </p:blipFill>
        <p:spPr>
          <a:xfrm>
            <a:off x="312553" y="2122654"/>
            <a:ext cx="3492582" cy="4083532"/>
          </a:xfrm>
          <a:prstGeom prst="rect">
            <a:avLst/>
          </a:prstGeom>
          <a:ln w="38100">
            <a:solidFill>
              <a:schemeClr val="tx1"/>
            </a:solidFill>
          </a:ln>
        </p:spPr>
      </p:pic>
      <p:pic>
        <p:nvPicPr>
          <p:cNvPr id="7" name="Picture 6">
            <a:extLst>
              <a:ext uri="{FF2B5EF4-FFF2-40B4-BE49-F238E27FC236}">
                <a16:creationId xmlns:a16="http://schemas.microsoft.com/office/drawing/2014/main" id="{361F274A-201B-4560-AFB1-CE14343FA2C9}"/>
              </a:ext>
            </a:extLst>
          </p:cNvPr>
          <p:cNvPicPr>
            <a:picLocks noChangeAspect="1"/>
          </p:cNvPicPr>
          <p:nvPr/>
        </p:nvPicPr>
        <p:blipFill>
          <a:blip r:embed="rId3"/>
          <a:stretch>
            <a:fillRect/>
          </a:stretch>
        </p:blipFill>
        <p:spPr>
          <a:xfrm>
            <a:off x="4483496" y="1714802"/>
            <a:ext cx="3245023" cy="3754870"/>
          </a:xfrm>
          <a:prstGeom prst="rect">
            <a:avLst/>
          </a:prstGeom>
          <a:ln w="38100">
            <a:solidFill>
              <a:schemeClr val="tx1"/>
            </a:solidFill>
          </a:ln>
        </p:spPr>
      </p:pic>
      <p:pic>
        <p:nvPicPr>
          <p:cNvPr id="9" name="Picture 8">
            <a:extLst>
              <a:ext uri="{FF2B5EF4-FFF2-40B4-BE49-F238E27FC236}">
                <a16:creationId xmlns:a16="http://schemas.microsoft.com/office/drawing/2014/main" id="{39A0630E-16A8-442F-9C38-586154696B2A}"/>
              </a:ext>
            </a:extLst>
          </p:cNvPr>
          <p:cNvPicPr>
            <a:picLocks noChangeAspect="1"/>
          </p:cNvPicPr>
          <p:nvPr/>
        </p:nvPicPr>
        <p:blipFill>
          <a:blip r:embed="rId4"/>
          <a:stretch>
            <a:fillRect/>
          </a:stretch>
        </p:blipFill>
        <p:spPr>
          <a:xfrm>
            <a:off x="6833183" y="4960920"/>
            <a:ext cx="1967680" cy="1470840"/>
          </a:xfrm>
          <a:prstGeom prst="rect">
            <a:avLst/>
          </a:prstGeom>
        </p:spPr>
      </p:pic>
    </p:spTree>
    <p:extLst>
      <p:ext uri="{BB962C8B-B14F-4D97-AF65-F5344CB8AC3E}">
        <p14:creationId xmlns:p14="http://schemas.microsoft.com/office/powerpoint/2010/main" val="1118429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995FD5-C561-44C0-B3A0-5765C2F158ED}"/>
              </a:ext>
            </a:extLst>
          </p:cNvPr>
          <p:cNvPicPr>
            <a:picLocks noChangeAspect="1"/>
          </p:cNvPicPr>
          <p:nvPr/>
        </p:nvPicPr>
        <p:blipFill>
          <a:blip r:embed="rId2"/>
          <a:stretch>
            <a:fillRect/>
          </a:stretch>
        </p:blipFill>
        <p:spPr>
          <a:xfrm>
            <a:off x="547008" y="1319420"/>
            <a:ext cx="4521950" cy="4407699"/>
          </a:xfrm>
          <a:prstGeom prst="rect">
            <a:avLst/>
          </a:prstGeom>
          <a:ln w="57150">
            <a:solidFill>
              <a:schemeClr val="tx1"/>
            </a:solidFill>
          </a:ln>
        </p:spPr>
      </p:pic>
      <p:pic>
        <p:nvPicPr>
          <p:cNvPr id="7" name="Picture 6">
            <a:extLst>
              <a:ext uri="{FF2B5EF4-FFF2-40B4-BE49-F238E27FC236}">
                <a16:creationId xmlns:a16="http://schemas.microsoft.com/office/drawing/2014/main" id="{2D4185A4-3355-4D2E-AE98-707B5E1DFC73}"/>
              </a:ext>
            </a:extLst>
          </p:cNvPr>
          <p:cNvPicPr>
            <a:picLocks noChangeAspect="1"/>
          </p:cNvPicPr>
          <p:nvPr/>
        </p:nvPicPr>
        <p:blipFill>
          <a:blip r:embed="rId3"/>
          <a:stretch>
            <a:fillRect/>
          </a:stretch>
        </p:blipFill>
        <p:spPr>
          <a:xfrm>
            <a:off x="5282294" y="1319421"/>
            <a:ext cx="3084850" cy="3080606"/>
          </a:xfrm>
          <a:prstGeom prst="rect">
            <a:avLst/>
          </a:prstGeom>
          <a:ln w="57150">
            <a:solidFill>
              <a:schemeClr val="tx1"/>
            </a:solidFill>
          </a:ln>
        </p:spPr>
      </p:pic>
    </p:spTree>
    <p:extLst>
      <p:ext uri="{BB962C8B-B14F-4D97-AF65-F5344CB8AC3E}">
        <p14:creationId xmlns:p14="http://schemas.microsoft.com/office/powerpoint/2010/main" val="76044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A916-ACF8-4ACC-B0FC-5D9BC24E4E31}"/>
              </a:ext>
            </a:extLst>
          </p:cNvPr>
          <p:cNvSpPr>
            <a:spLocks noGrp="1"/>
          </p:cNvSpPr>
          <p:nvPr>
            <p:ph type="title"/>
          </p:nvPr>
        </p:nvSpPr>
        <p:spPr>
          <a:xfrm>
            <a:off x="857250" y="445762"/>
            <a:ext cx="7406640" cy="308499"/>
          </a:xfrm>
        </p:spPr>
        <p:txBody>
          <a:bodyPr>
            <a:noAutofit/>
          </a:bodyPr>
          <a:lstStyle/>
          <a:p>
            <a:pPr algn="ctr"/>
            <a:r>
              <a:rPr lang="en-US" sz="3600" dirty="0">
                <a:solidFill>
                  <a:srgbClr val="450084"/>
                </a:solidFill>
                <a:latin typeface="Berlin Sans FB Demi" panose="020E0802020502020306" pitchFamily="34" charset="0"/>
              </a:rPr>
              <a:t>Extension Activity</a:t>
            </a:r>
          </a:p>
        </p:txBody>
      </p:sp>
      <p:pic>
        <p:nvPicPr>
          <p:cNvPr id="5" name="Picture 4">
            <a:extLst>
              <a:ext uri="{FF2B5EF4-FFF2-40B4-BE49-F238E27FC236}">
                <a16:creationId xmlns:a16="http://schemas.microsoft.com/office/drawing/2014/main" id="{95850F88-F720-438C-A415-B138CA7554EF}"/>
              </a:ext>
            </a:extLst>
          </p:cNvPr>
          <p:cNvPicPr>
            <a:picLocks noChangeAspect="1"/>
          </p:cNvPicPr>
          <p:nvPr/>
        </p:nvPicPr>
        <p:blipFill>
          <a:blip r:embed="rId2"/>
          <a:stretch>
            <a:fillRect/>
          </a:stretch>
        </p:blipFill>
        <p:spPr>
          <a:xfrm>
            <a:off x="653173" y="1315193"/>
            <a:ext cx="3918827" cy="4656399"/>
          </a:xfrm>
          <a:prstGeom prst="rect">
            <a:avLst/>
          </a:prstGeom>
          <a:ln w="19050">
            <a:solidFill>
              <a:schemeClr val="tx1"/>
            </a:solidFill>
          </a:ln>
        </p:spPr>
      </p:pic>
      <p:pic>
        <p:nvPicPr>
          <p:cNvPr id="9" name="Picture 8">
            <a:extLst>
              <a:ext uri="{FF2B5EF4-FFF2-40B4-BE49-F238E27FC236}">
                <a16:creationId xmlns:a16="http://schemas.microsoft.com/office/drawing/2014/main" id="{E05D1096-B7D9-44CF-8E39-7BA66BF5DB5A}"/>
              </a:ext>
            </a:extLst>
          </p:cNvPr>
          <p:cNvPicPr>
            <a:picLocks noChangeAspect="1"/>
          </p:cNvPicPr>
          <p:nvPr/>
        </p:nvPicPr>
        <p:blipFill>
          <a:blip r:embed="rId3"/>
          <a:stretch>
            <a:fillRect/>
          </a:stretch>
        </p:blipFill>
        <p:spPr>
          <a:xfrm>
            <a:off x="4905951" y="1954860"/>
            <a:ext cx="3380799" cy="2748935"/>
          </a:xfrm>
          <a:prstGeom prst="rect">
            <a:avLst/>
          </a:prstGeom>
          <a:ln w="38100">
            <a:solidFill>
              <a:schemeClr val="tx1"/>
            </a:solidFill>
          </a:ln>
        </p:spPr>
      </p:pic>
    </p:spTree>
    <p:extLst>
      <p:ext uri="{BB962C8B-B14F-4D97-AF65-F5344CB8AC3E}">
        <p14:creationId xmlns:p14="http://schemas.microsoft.com/office/powerpoint/2010/main" val="3644803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51" y="1061966"/>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000">
                <a:latin typeface="Calibri"/>
                <a:ea typeface="ＭＳ Ｐゴシック"/>
                <a:cs typeface="Calibri"/>
              </a:rPr>
              <a:t>Professional Development Certificate</a:t>
            </a:r>
            <a:endParaRPr lang="en-US" sz="4000" b="1">
              <a:solidFill>
                <a:srgbClr val="005CB8"/>
              </a:solidFill>
              <a:effectLst>
                <a:glow>
                  <a:srgbClr val="4F81BD">
                    <a:alpha val="0"/>
                  </a:srgb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a:cs typeface="Calibri" panose="020F0502020204030204" pitchFamily="34" charset="0"/>
            </a:endParaRPr>
          </a:p>
        </p:txBody>
      </p:sp>
      <p:sp>
        <p:nvSpPr>
          <p:cNvPr id="3" name="TextBox 2">
            <a:extLst>
              <a:ext uri="{FF2B5EF4-FFF2-40B4-BE49-F238E27FC236}">
                <a16:creationId xmlns:a16="http://schemas.microsoft.com/office/drawing/2014/main" id="{D213714B-F9E8-8C44-9AF8-383F3F244D95}"/>
              </a:ext>
            </a:extLst>
          </p:cNvPr>
          <p:cNvSpPr txBox="1"/>
          <p:nvPr/>
        </p:nvSpPr>
        <p:spPr>
          <a:xfrm>
            <a:off x="588955" y="2359260"/>
            <a:ext cx="8175171" cy="2862322"/>
          </a:xfrm>
          <a:prstGeom prst="rect">
            <a:avLst/>
          </a:prstGeom>
          <a:noFill/>
        </p:spPr>
        <p:txBody>
          <a:bodyPr wrap="square" rtlCol="0" anchor="t">
            <a:spAutoFit/>
          </a:bodyPr>
          <a:lstStyle/>
          <a:p>
            <a:r>
              <a:rPr lang="en-US" dirty="0">
                <a:latin typeface="Arial"/>
                <a:ea typeface="ＭＳ Ｐゴシック"/>
              </a:rPr>
              <a:t>To earn your professional development certificate for this webinar, you must:</a:t>
            </a:r>
          </a:p>
          <a:p>
            <a:endParaRPr lang="en-US" dirty="0">
              <a:latin typeface="Arial"/>
              <a:ea typeface="ＭＳ Ｐゴシック"/>
            </a:endParaRPr>
          </a:p>
          <a:p>
            <a:pPr marL="285750" indent="-285750">
              <a:buFont typeface="Arial"/>
              <a:buChar char="•"/>
            </a:pPr>
            <a:r>
              <a:rPr lang="en-US" dirty="0">
                <a:latin typeface="Arial"/>
                <a:ea typeface="ＭＳ Ｐゴシック"/>
              </a:rPr>
              <a:t>Watch a minimum of 45-minutes and you will automatically receive a professional development </a:t>
            </a:r>
            <a:r>
              <a:rPr lang="en-US" b="1" dirty="0">
                <a:solidFill>
                  <a:srgbClr val="7A9900"/>
                </a:solidFill>
                <a:latin typeface="Arial"/>
                <a:ea typeface="ＭＳ Ｐゴシック"/>
              </a:rPr>
              <a:t>certificate </a:t>
            </a:r>
            <a:r>
              <a:rPr lang="en-US" dirty="0">
                <a:latin typeface="Arial"/>
                <a:ea typeface="ＭＳ Ｐゴシック"/>
              </a:rPr>
              <a:t>via e-mail within 24 hours.</a:t>
            </a:r>
          </a:p>
          <a:p>
            <a:endParaRPr lang="en-US" dirty="0">
              <a:latin typeface="Arial"/>
              <a:ea typeface="ＭＳ Ｐゴシック"/>
            </a:endParaRPr>
          </a:p>
          <a:p>
            <a:r>
              <a:rPr lang="en-US" dirty="0">
                <a:latin typeface="Arial"/>
                <a:ea typeface="ＭＳ Ｐゴシック"/>
                <a:cs typeface="Arial"/>
              </a:rPr>
              <a:t>Accessing resources: </a:t>
            </a:r>
            <a:endParaRPr lang="en-US" dirty="0"/>
          </a:p>
          <a:p>
            <a:endParaRPr lang="en-US" dirty="0">
              <a:cs typeface="Arial"/>
            </a:endParaRPr>
          </a:p>
          <a:p>
            <a:pPr marL="285750" indent="-285750">
              <a:buFont typeface="Arial,Sans-Serif"/>
              <a:buChar char="•"/>
            </a:pPr>
            <a:r>
              <a:rPr lang="en-US" dirty="0">
                <a:latin typeface="Arial"/>
                <a:ea typeface="ＭＳ Ｐゴシック"/>
                <a:cs typeface="Arial"/>
              </a:rPr>
              <a:t>You can now easily download presentations, lesson plan materials, and activities for each webinar from </a:t>
            </a:r>
            <a:r>
              <a:rPr lang="en-US" sz="1600" b="1" i="1" dirty="0">
                <a:solidFill>
                  <a:srgbClr val="005CB8"/>
                </a:solidFill>
                <a:latin typeface="Arial"/>
                <a:ea typeface="ＭＳ Ｐゴシック"/>
                <a:cs typeface="Arial"/>
                <a:hlinkClick r:id="rId3"/>
              </a:rPr>
              <a:t>EconEdLink.org/professional-development/</a:t>
            </a:r>
            <a:endParaRPr lang="en-US" sz="1600" b="1" i="1" dirty="0">
              <a:solidFill>
                <a:srgbClr val="005CB8"/>
              </a:solidFill>
              <a:latin typeface="Arial"/>
              <a:ea typeface="ＭＳ Ｐゴシック"/>
              <a:cs typeface="Arial"/>
            </a:endParaRPr>
          </a:p>
          <a:p>
            <a:endParaRPr lang="en-US" b="1" i="1" dirty="0">
              <a:solidFill>
                <a:srgbClr val="005CB8"/>
              </a:solidFill>
              <a:latin typeface="Arial"/>
              <a:ea typeface="ＭＳ Ｐゴシック"/>
              <a:cs typeface="Arial"/>
            </a:endParaRPr>
          </a:p>
        </p:txBody>
      </p:sp>
    </p:spTree>
    <p:extLst>
      <p:ext uri="{BB962C8B-B14F-4D97-AF65-F5344CB8AC3E}">
        <p14:creationId xmlns:p14="http://schemas.microsoft.com/office/powerpoint/2010/main" val="34890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027EE0-F085-4DCA-A491-13C947D3095A}"/>
              </a:ext>
            </a:extLst>
          </p:cNvPr>
          <p:cNvSpPr>
            <a:spLocks noGrp="1"/>
          </p:cNvSpPr>
          <p:nvPr>
            <p:ph idx="1"/>
          </p:nvPr>
        </p:nvSpPr>
        <p:spPr>
          <a:xfrm>
            <a:off x="177282" y="307910"/>
            <a:ext cx="8490857" cy="5915608"/>
          </a:xfrm>
        </p:spPr>
        <p:txBody>
          <a:bodyPr>
            <a:normAutofit fontScale="55000" lnSpcReduction="20000"/>
          </a:bodyPr>
          <a:lstStyle/>
          <a:p>
            <a:pPr marL="34290" indent="0" algn="ctr">
              <a:buNone/>
            </a:pPr>
            <a:r>
              <a:rPr lang="en-US" sz="2925" dirty="0">
                <a:solidFill>
                  <a:srgbClr val="450084"/>
                </a:solidFill>
                <a:latin typeface="Berlin Sans FB Demi" panose="020E0802020502020306" pitchFamily="34" charset="0"/>
              </a:rPr>
              <a:t>Resources provided by publisher </a:t>
            </a:r>
          </a:p>
          <a:p>
            <a:pPr marL="34290" indent="0" algn="ctr">
              <a:buNone/>
            </a:pPr>
            <a:endParaRPr lang="en-US" sz="1500" dirty="0">
              <a:solidFill>
                <a:srgbClr val="1A16AE"/>
              </a:solidFill>
              <a:hlinkClick r:id="rId2">
                <a:extLst>
                  <a:ext uri="{A12FA001-AC4F-418D-AE19-62706E023703}">
                    <ahyp:hlinkClr xmlns:ahyp="http://schemas.microsoft.com/office/drawing/2018/hyperlinkcolor" val="tx"/>
                  </a:ext>
                </a:extLst>
              </a:hlinkClick>
            </a:endParaRPr>
          </a:p>
          <a:p>
            <a:pPr marL="34290" indent="0" algn="ctr">
              <a:buNone/>
            </a:pPr>
            <a:endParaRPr lang="en-US" sz="1500" dirty="0">
              <a:solidFill>
                <a:srgbClr val="1A16AE"/>
              </a:solidFill>
              <a:hlinkClick r:id="rId2">
                <a:extLst>
                  <a:ext uri="{A12FA001-AC4F-418D-AE19-62706E023703}">
                    <ahyp:hlinkClr xmlns:ahyp="http://schemas.microsoft.com/office/drawing/2018/hyperlinkcolor" val="tx"/>
                  </a:ext>
                </a:extLst>
              </a:hlinkClick>
            </a:endParaRPr>
          </a:p>
          <a:p>
            <a:pPr marL="34290" indent="0" algn="ctr">
              <a:buNone/>
            </a:pPr>
            <a:endParaRPr lang="en-US" sz="1500" dirty="0">
              <a:solidFill>
                <a:srgbClr val="1A16AE"/>
              </a:solidFill>
              <a:hlinkClick r:id="rId2">
                <a:extLst>
                  <a:ext uri="{A12FA001-AC4F-418D-AE19-62706E023703}">
                    <ahyp:hlinkClr xmlns:ahyp="http://schemas.microsoft.com/office/drawing/2018/hyperlinkcolor" val="tx"/>
                  </a:ext>
                </a:extLst>
              </a:hlinkClick>
            </a:endParaRPr>
          </a:p>
          <a:p>
            <a:pPr marL="34290" indent="0" algn="ctr">
              <a:buNone/>
            </a:pPr>
            <a:endParaRPr lang="en-US" sz="1500" dirty="0">
              <a:solidFill>
                <a:srgbClr val="1A16AE"/>
              </a:solidFill>
              <a:hlinkClick r:id="rId2">
                <a:extLst>
                  <a:ext uri="{A12FA001-AC4F-418D-AE19-62706E023703}">
                    <ahyp:hlinkClr xmlns:ahyp="http://schemas.microsoft.com/office/drawing/2018/hyperlinkcolor" val="tx"/>
                  </a:ext>
                </a:extLst>
              </a:hlinkClick>
            </a:endParaRPr>
          </a:p>
          <a:p>
            <a:pPr marL="34290" indent="0" algn="ctr">
              <a:buNone/>
            </a:pPr>
            <a:endParaRPr lang="en-US" sz="1500" dirty="0">
              <a:solidFill>
                <a:srgbClr val="1A16AE"/>
              </a:solidFill>
              <a:hlinkClick r:id="rId2">
                <a:extLst>
                  <a:ext uri="{A12FA001-AC4F-418D-AE19-62706E023703}">
                    <ahyp:hlinkClr xmlns:ahyp="http://schemas.microsoft.com/office/drawing/2018/hyperlinkcolor" val="tx"/>
                  </a:ext>
                </a:extLst>
              </a:hlinkClick>
            </a:endParaRPr>
          </a:p>
          <a:p>
            <a:pPr marL="34290" indent="0" algn="ctr">
              <a:buNone/>
            </a:pPr>
            <a:endParaRPr lang="en-US" sz="1500" dirty="0">
              <a:solidFill>
                <a:srgbClr val="1A16AE"/>
              </a:solidFill>
              <a:hlinkClick r:id="rId2">
                <a:extLst>
                  <a:ext uri="{A12FA001-AC4F-418D-AE19-62706E023703}">
                    <ahyp:hlinkClr xmlns:ahyp="http://schemas.microsoft.com/office/drawing/2018/hyperlinkcolor" val="tx"/>
                  </a:ext>
                </a:extLst>
              </a:hlinkClick>
            </a:endParaRPr>
          </a:p>
          <a:p>
            <a:pPr marL="34290" indent="0" algn="ctr">
              <a:buNone/>
            </a:pPr>
            <a:endParaRPr lang="en-US" sz="1500" dirty="0">
              <a:solidFill>
                <a:srgbClr val="1A16AE"/>
              </a:solidFill>
              <a:hlinkClick r:id="rId2">
                <a:extLst>
                  <a:ext uri="{A12FA001-AC4F-418D-AE19-62706E023703}">
                    <ahyp:hlinkClr xmlns:ahyp="http://schemas.microsoft.com/office/drawing/2018/hyperlinkcolor" val="tx"/>
                  </a:ext>
                </a:extLst>
              </a:hlinkClick>
            </a:endParaRPr>
          </a:p>
          <a:p>
            <a:pPr marL="34290" indent="0" algn="ctr">
              <a:buNone/>
            </a:pPr>
            <a:endParaRPr lang="en-US" sz="1500" dirty="0">
              <a:solidFill>
                <a:srgbClr val="1A16AE"/>
              </a:solidFill>
              <a:hlinkClick r:id="rId2">
                <a:extLst>
                  <a:ext uri="{A12FA001-AC4F-418D-AE19-62706E023703}">
                    <ahyp:hlinkClr xmlns:ahyp="http://schemas.microsoft.com/office/drawing/2018/hyperlinkcolor" val="tx"/>
                  </a:ext>
                </a:extLst>
              </a:hlinkClick>
            </a:endParaRPr>
          </a:p>
          <a:p>
            <a:pPr marL="34290" indent="0" algn="ctr">
              <a:buNone/>
            </a:pPr>
            <a:endParaRPr lang="en-US" sz="1500" dirty="0">
              <a:solidFill>
                <a:srgbClr val="1A16AE"/>
              </a:solidFill>
              <a:hlinkClick r:id="rId2">
                <a:extLst>
                  <a:ext uri="{A12FA001-AC4F-418D-AE19-62706E023703}">
                    <ahyp:hlinkClr xmlns:ahyp="http://schemas.microsoft.com/office/drawing/2018/hyperlinkcolor" val="tx"/>
                  </a:ext>
                </a:extLst>
              </a:hlinkClick>
            </a:endParaRPr>
          </a:p>
          <a:p>
            <a:pPr marL="34290" indent="0" algn="ctr">
              <a:buNone/>
            </a:pPr>
            <a:endParaRPr lang="en-US" sz="1500" dirty="0">
              <a:solidFill>
                <a:srgbClr val="1A16AE"/>
              </a:solidFill>
              <a:hlinkClick r:id="rId2">
                <a:extLst>
                  <a:ext uri="{A12FA001-AC4F-418D-AE19-62706E023703}">
                    <ahyp:hlinkClr xmlns:ahyp="http://schemas.microsoft.com/office/drawing/2018/hyperlinkcolor" val="tx"/>
                  </a:ext>
                </a:extLst>
              </a:hlinkClick>
            </a:endParaRPr>
          </a:p>
          <a:p>
            <a:pPr marL="34290" indent="0" algn="ctr">
              <a:buNone/>
            </a:pPr>
            <a:endParaRPr lang="en-US" sz="1500" dirty="0">
              <a:solidFill>
                <a:srgbClr val="1A16AE"/>
              </a:solidFill>
              <a:hlinkClick r:id="rId2">
                <a:extLst>
                  <a:ext uri="{A12FA001-AC4F-418D-AE19-62706E023703}">
                    <ahyp:hlinkClr xmlns:ahyp="http://schemas.microsoft.com/office/drawing/2018/hyperlinkcolor" val="tx"/>
                  </a:ext>
                </a:extLst>
              </a:hlinkClick>
            </a:endParaRPr>
          </a:p>
          <a:p>
            <a:pPr marL="34290" indent="0" algn="ctr">
              <a:buNone/>
            </a:pPr>
            <a:endParaRPr lang="en-US" sz="1500" dirty="0">
              <a:solidFill>
                <a:srgbClr val="1A16AE"/>
              </a:solidFill>
              <a:hlinkClick r:id="rId2">
                <a:extLst>
                  <a:ext uri="{A12FA001-AC4F-418D-AE19-62706E023703}">
                    <ahyp:hlinkClr xmlns:ahyp="http://schemas.microsoft.com/office/drawing/2018/hyperlinkcolor" val="tx"/>
                  </a:ext>
                </a:extLst>
              </a:hlinkClick>
            </a:endParaRPr>
          </a:p>
          <a:p>
            <a:pPr marL="34290" indent="0" algn="ctr">
              <a:buNone/>
            </a:pPr>
            <a:endParaRPr lang="en-US" sz="3800" dirty="0">
              <a:solidFill>
                <a:srgbClr val="1A16AE"/>
              </a:solidFill>
              <a:hlinkClick r:id="rId2">
                <a:extLst>
                  <a:ext uri="{A12FA001-AC4F-418D-AE19-62706E023703}">
                    <ahyp:hlinkClr xmlns:ahyp="http://schemas.microsoft.com/office/drawing/2018/hyperlinkcolor" val="tx"/>
                  </a:ext>
                </a:extLst>
              </a:hlinkClick>
            </a:endParaRPr>
          </a:p>
          <a:p>
            <a:pPr marL="34290" indent="0" algn="ctr">
              <a:buNone/>
            </a:pPr>
            <a:endParaRPr lang="en-US" sz="3800" dirty="0">
              <a:solidFill>
                <a:srgbClr val="1A16AE"/>
              </a:solidFill>
              <a:hlinkClick r:id="rId2">
                <a:extLst>
                  <a:ext uri="{A12FA001-AC4F-418D-AE19-62706E023703}">
                    <ahyp:hlinkClr xmlns:ahyp="http://schemas.microsoft.com/office/drawing/2018/hyperlinkcolor" val="tx"/>
                  </a:ext>
                </a:extLst>
              </a:hlinkClick>
            </a:endParaRPr>
          </a:p>
          <a:p>
            <a:pPr marL="34290" indent="0" algn="ctr">
              <a:buNone/>
            </a:pPr>
            <a:r>
              <a:rPr lang="en-US" sz="3800" dirty="0">
                <a:solidFill>
                  <a:srgbClr val="1A16AE"/>
                </a:solidFill>
                <a:hlinkClick r:id="rId2">
                  <a:extLst>
                    <a:ext uri="{A12FA001-AC4F-418D-AE19-62706E023703}">
                      <ahyp:hlinkClr xmlns:ahyp="http://schemas.microsoft.com/office/drawing/2018/hyperlinkcolor" val="tx"/>
                    </a:ext>
                  </a:extLst>
                </a:hlinkClick>
              </a:rPr>
              <a:t>https://penguinclassroom.com/books/someone-builds-the-dream/</a:t>
            </a:r>
            <a:endParaRPr lang="en-US" sz="3800" dirty="0">
              <a:solidFill>
                <a:srgbClr val="1A16AE"/>
              </a:solidFill>
            </a:endParaRPr>
          </a:p>
          <a:p>
            <a:pPr marL="34290" indent="0" algn="ctr">
              <a:buNone/>
            </a:pPr>
            <a:endParaRPr lang="en-US" sz="1500" dirty="0">
              <a:solidFill>
                <a:srgbClr val="1A16AE"/>
              </a:solidFill>
            </a:endParaRPr>
          </a:p>
          <a:p>
            <a:pPr marL="34290" indent="0">
              <a:buNone/>
            </a:pPr>
            <a:endParaRPr lang="en-US" dirty="0"/>
          </a:p>
        </p:txBody>
      </p:sp>
      <p:pic>
        <p:nvPicPr>
          <p:cNvPr id="5" name="Picture 4">
            <a:extLst>
              <a:ext uri="{FF2B5EF4-FFF2-40B4-BE49-F238E27FC236}">
                <a16:creationId xmlns:a16="http://schemas.microsoft.com/office/drawing/2014/main" id="{29CEBD16-758C-4332-AAF5-9CB0F79F7F11}"/>
              </a:ext>
            </a:extLst>
          </p:cNvPr>
          <p:cNvPicPr>
            <a:picLocks noChangeAspect="1"/>
          </p:cNvPicPr>
          <p:nvPr/>
        </p:nvPicPr>
        <p:blipFill>
          <a:blip r:embed="rId3"/>
          <a:stretch>
            <a:fillRect/>
          </a:stretch>
        </p:blipFill>
        <p:spPr>
          <a:xfrm>
            <a:off x="4945100" y="1219051"/>
            <a:ext cx="3391331" cy="4093326"/>
          </a:xfrm>
          <a:prstGeom prst="rect">
            <a:avLst/>
          </a:prstGeom>
        </p:spPr>
      </p:pic>
      <p:pic>
        <p:nvPicPr>
          <p:cNvPr id="2050" name="Picture 2" descr="Someone Builds the Dream by Lisa Wheeler: 9781984814333 |  PenguinRandomHouse.com: Books in 2021 | Picture book, Books, Read aloud">
            <a:extLst>
              <a:ext uri="{FF2B5EF4-FFF2-40B4-BE49-F238E27FC236}">
                <a16:creationId xmlns:a16="http://schemas.microsoft.com/office/drawing/2014/main" id="{99003C60-8C89-477B-96A7-0BF6B12BAB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2270" y="1120289"/>
            <a:ext cx="2613653" cy="392048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600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ry Bread: A Native American Family Story">
            <a:extLst>
              <a:ext uri="{FF2B5EF4-FFF2-40B4-BE49-F238E27FC236}">
                <a16:creationId xmlns:a16="http://schemas.microsoft.com/office/drawing/2014/main" id="{215D5EC9-B672-4460-8F80-7CEEEA6EEE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18608">
            <a:off x="803819" y="1485012"/>
            <a:ext cx="3793548" cy="3793548"/>
          </a:xfrm>
          <a:prstGeom prst="rect">
            <a:avLst/>
          </a:prstGeom>
          <a:noFill/>
          <a:ln w="28575">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FAEF14F-8C28-46C7-999D-1ECC934128AD}"/>
              </a:ext>
            </a:extLst>
          </p:cNvPr>
          <p:cNvSpPr txBox="1"/>
          <p:nvPr/>
        </p:nvSpPr>
        <p:spPr>
          <a:xfrm>
            <a:off x="4694199" y="2244766"/>
            <a:ext cx="3743379" cy="1702389"/>
          </a:xfrm>
          <a:prstGeom prst="rect">
            <a:avLst/>
          </a:prstGeom>
          <a:noFill/>
          <a:ln w="28575">
            <a:solidFill>
              <a:schemeClr val="tx1"/>
            </a:solidFill>
          </a:ln>
        </p:spPr>
        <p:txBody>
          <a:bodyPr wrap="square" rtlCol="0">
            <a:spAutoFit/>
          </a:bodyPr>
          <a:lstStyle/>
          <a:p>
            <a:pPr algn="l">
              <a:lnSpc>
                <a:spcPct val="150000"/>
              </a:lnSpc>
            </a:pPr>
            <a:r>
              <a:rPr lang="en-US" b="1" dirty="0">
                <a:solidFill>
                  <a:srgbClr val="333333"/>
                </a:solidFill>
              </a:rPr>
              <a:t>Publisher:</a:t>
            </a:r>
            <a:r>
              <a:rPr lang="en-US" dirty="0">
                <a:solidFill>
                  <a:srgbClr val="333333"/>
                </a:solidFill>
              </a:rPr>
              <a:t> Roaring Brook Press</a:t>
            </a:r>
          </a:p>
          <a:p>
            <a:pPr algn="l">
              <a:lnSpc>
                <a:spcPct val="150000"/>
              </a:lnSpc>
            </a:pPr>
            <a:r>
              <a:rPr lang="en-US" b="1" dirty="0">
                <a:solidFill>
                  <a:srgbClr val="333333"/>
                </a:solidFill>
              </a:rPr>
              <a:t>Copyright Date:</a:t>
            </a:r>
            <a:r>
              <a:rPr lang="en-US" dirty="0">
                <a:solidFill>
                  <a:srgbClr val="333333"/>
                </a:solidFill>
              </a:rPr>
              <a:t> 2019</a:t>
            </a:r>
          </a:p>
          <a:p>
            <a:pPr algn="l">
              <a:lnSpc>
                <a:spcPct val="150000"/>
              </a:lnSpc>
            </a:pPr>
            <a:r>
              <a:rPr lang="en-US" b="1" dirty="0">
                <a:solidFill>
                  <a:srgbClr val="333333"/>
                </a:solidFill>
              </a:rPr>
              <a:t>Reading Level:</a:t>
            </a:r>
            <a:r>
              <a:rPr lang="en-US" dirty="0">
                <a:solidFill>
                  <a:srgbClr val="333333"/>
                </a:solidFill>
              </a:rPr>
              <a:t> 2.0</a:t>
            </a:r>
          </a:p>
          <a:p>
            <a:pPr algn="l">
              <a:lnSpc>
                <a:spcPct val="150000"/>
              </a:lnSpc>
            </a:pPr>
            <a:r>
              <a:rPr lang="en-US" b="1" dirty="0">
                <a:solidFill>
                  <a:srgbClr val="333333"/>
                </a:solidFill>
              </a:rPr>
              <a:t>Interest Level:</a:t>
            </a:r>
            <a:r>
              <a:rPr lang="en-US" dirty="0">
                <a:solidFill>
                  <a:srgbClr val="333333"/>
                </a:solidFill>
              </a:rPr>
              <a:t> P-2</a:t>
            </a:r>
            <a:endParaRPr lang="en-US" dirty="0">
              <a:solidFill>
                <a:srgbClr val="333333"/>
              </a:solidFill>
              <a:latin typeface="Lato"/>
            </a:endParaRPr>
          </a:p>
        </p:txBody>
      </p:sp>
      <p:sp>
        <p:nvSpPr>
          <p:cNvPr id="7" name="TextBox 6">
            <a:extLst>
              <a:ext uri="{FF2B5EF4-FFF2-40B4-BE49-F238E27FC236}">
                <a16:creationId xmlns:a16="http://schemas.microsoft.com/office/drawing/2014/main" id="{A644C685-76FD-4EFA-8543-C2560986324C}"/>
              </a:ext>
            </a:extLst>
          </p:cNvPr>
          <p:cNvSpPr txBox="1"/>
          <p:nvPr/>
        </p:nvSpPr>
        <p:spPr>
          <a:xfrm>
            <a:off x="2108719" y="356116"/>
            <a:ext cx="5299788" cy="1154162"/>
          </a:xfrm>
          <a:prstGeom prst="rect">
            <a:avLst/>
          </a:prstGeom>
          <a:noFill/>
        </p:spPr>
        <p:txBody>
          <a:bodyPr wrap="square" rtlCol="0">
            <a:spAutoFit/>
          </a:bodyPr>
          <a:lstStyle/>
          <a:p>
            <a:pPr algn="ctr"/>
            <a:r>
              <a:rPr lang="en-US" sz="3300" b="1" i="1" dirty="0">
                <a:solidFill>
                  <a:schemeClr val="accent2">
                    <a:lumMod val="75000"/>
                  </a:schemeClr>
                </a:solidFill>
                <a:latin typeface="Bahnschrift" panose="020B0502040204020203" pitchFamily="34" charset="0"/>
              </a:rPr>
              <a:t>FRY BREAD</a:t>
            </a:r>
          </a:p>
          <a:p>
            <a:pPr algn="ctr"/>
            <a:endParaRPr lang="en-US" dirty="0"/>
          </a:p>
          <a:p>
            <a:pPr algn="ctr"/>
            <a:endParaRPr lang="en-US" dirty="0"/>
          </a:p>
        </p:txBody>
      </p:sp>
      <p:sp>
        <p:nvSpPr>
          <p:cNvPr id="2" name="TextBox 1">
            <a:extLst>
              <a:ext uri="{FF2B5EF4-FFF2-40B4-BE49-F238E27FC236}">
                <a16:creationId xmlns:a16="http://schemas.microsoft.com/office/drawing/2014/main" id="{D328CE34-89B2-4737-B998-B2C99D4DBA77}"/>
              </a:ext>
            </a:extLst>
          </p:cNvPr>
          <p:cNvSpPr txBox="1"/>
          <p:nvPr/>
        </p:nvSpPr>
        <p:spPr>
          <a:xfrm>
            <a:off x="2026777" y="5761125"/>
            <a:ext cx="1772867" cy="646331"/>
          </a:xfrm>
          <a:prstGeom prst="rect">
            <a:avLst/>
          </a:prstGeom>
          <a:noFill/>
          <a:ln w="19050">
            <a:solidFill>
              <a:schemeClr val="tx1"/>
            </a:solidFill>
          </a:ln>
        </p:spPr>
        <p:txBody>
          <a:bodyPr wrap="square" rtlCol="0">
            <a:spAutoFit/>
          </a:bodyPr>
          <a:lstStyle/>
          <a:p>
            <a:pPr algn="ctr"/>
            <a:r>
              <a:rPr lang="en-US" dirty="0"/>
              <a:t>Realistic Fiction</a:t>
            </a:r>
          </a:p>
        </p:txBody>
      </p:sp>
      <p:sp>
        <p:nvSpPr>
          <p:cNvPr id="3" name="TextBox 2">
            <a:extLst>
              <a:ext uri="{FF2B5EF4-FFF2-40B4-BE49-F238E27FC236}">
                <a16:creationId xmlns:a16="http://schemas.microsoft.com/office/drawing/2014/main" id="{95470C21-AA70-4A3A-A0CB-371EAFD75E51}"/>
              </a:ext>
            </a:extLst>
          </p:cNvPr>
          <p:cNvSpPr txBox="1"/>
          <p:nvPr/>
        </p:nvSpPr>
        <p:spPr>
          <a:xfrm>
            <a:off x="5598367" y="1561088"/>
            <a:ext cx="2425960" cy="369332"/>
          </a:xfrm>
          <a:prstGeom prst="rect">
            <a:avLst/>
          </a:prstGeom>
          <a:solidFill>
            <a:schemeClr val="bg2">
              <a:lumMod val="90000"/>
            </a:schemeClr>
          </a:solidFill>
          <a:ln w="12700">
            <a:solidFill>
              <a:schemeClr val="tx1"/>
            </a:solidFill>
          </a:ln>
        </p:spPr>
        <p:txBody>
          <a:bodyPr wrap="square" rtlCol="0">
            <a:spAutoFit/>
          </a:bodyPr>
          <a:lstStyle/>
          <a:p>
            <a:r>
              <a:rPr lang="en-US" dirty="0"/>
              <a:t>Productive Resources </a:t>
            </a:r>
          </a:p>
        </p:txBody>
      </p:sp>
    </p:spTree>
    <p:extLst>
      <p:ext uri="{BB962C8B-B14F-4D97-AF65-F5344CB8AC3E}">
        <p14:creationId xmlns:p14="http://schemas.microsoft.com/office/powerpoint/2010/main" val="4165955278"/>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432877-4829-4481-9C88-68D721D44A44}"/>
              </a:ext>
            </a:extLst>
          </p:cNvPr>
          <p:cNvSpPr>
            <a:spLocks noGrp="1"/>
          </p:cNvSpPr>
          <p:nvPr>
            <p:ph idx="1"/>
          </p:nvPr>
        </p:nvSpPr>
        <p:spPr>
          <a:xfrm>
            <a:off x="742950" y="1258281"/>
            <a:ext cx="7886700" cy="2170719"/>
          </a:xfrm>
          <a:ln w="28575">
            <a:solidFill>
              <a:srgbClr val="C00000"/>
            </a:solidFill>
          </a:ln>
        </p:spPr>
        <p:txBody>
          <a:bodyPr/>
          <a:lstStyle/>
          <a:p>
            <a:pPr marL="0" indent="0">
              <a:buNone/>
            </a:pPr>
            <a:r>
              <a:rPr lang="en-US" b="1" i="0" dirty="0">
                <a:solidFill>
                  <a:srgbClr val="333333"/>
                </a:solidFill>
                <a:effectLst/>
                <a:latin typeface="Lato" panose="020F0502020204030203" pitchFamily="34" charset="0"/>
              </a:rPr>
              <a:t>Story Synopsis: </a:t>
            </a:r>
            <a:r>
              <a:rPr lang="en-US" dirty="0">
                <a:solidFill>
                  <a:srgbClr val="333333"/>
                </a:solidFill>
                <a:latin typeface="Lato" panose="020F0502020204030203" pitchFamily="34" charset="0"/>
              </a:rPr>
              <a:t>A</a:t>
            </a:r>
            <a:r>
              <a:rPr lang="en-US" b="0" i="0" dirty="0">
                <a:solidFill>
                  <a:srgbClr val="333333"/>
                </a:solidFill>
                <a:effectLst/>
                <a:latin typeface="Lato" panose="020F0502020204030203" pitchFamily="34" charset="0"/>
              </a:rPr>
              <a:t> portrayal of a modern Native American family, told in lively and powerful verse, The book uses fry bread as a metaphor for love, sharing, and honoring the old while embracing the new.</a:t>
            </a:r>
            <a:endParaRPr lang="en-US" dirty="0"/>
          </a:p>
        </p:txBody>
      </p:sp>
      <p:pic>
        <p:nvPicPr>
          <p:cNvPr id="3074" name="Picture 2" descr="Caldecott Medal Contender: Fry Bread: A Native American Family Story |  Wonders in the Dark">
            <a:extLst>
              <a:ext uri="{FF2B5EF4-FFF2-40B4-BE49-F238E27FC236}">
                <a16:creationId xmlns:a16="http://schemas.microsoft.com/office/drawing/2014/main" id="{01023601-F43E-42EF-87B5-1E8CBC2B3F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1309" y="3588076"/>
            <a:ext cx="5681382" cy="284069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499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79CA7-BA5A-4019-BDF6-9D543D9C587F}"/>
              </a:ext>
            </a:extLst>
          </p:cNvPr>
          <p:cNvSpPr>
            <a:spLocks noGrp="1"/>
          </p:cNvSpPr>
          <p:nvPr>
            <p:ph type="title"/>
          </p:nvPr>
        </p:nvSpPr>
        <p:spPr>
          <a:xfrm>
            <a:off x="868680" y="1314450"/>
            <a:ext cx="7406640" cy="1017270"/>
          </a:xfrm>
        </p:spPr>
        <p:txBody>
          <a:bodyPr>
            <a:normAutofit fontScale="90000"/>
          </a:bodyPr>
          <a:lstStyle/>
          <a:p>
            <a:r>
              <a:rPr lang="en-US" dirty="0"/>
              <a:t> </a:t>
            </a:r>
            <a:br>
              <a:rPr lang="en-US" dirty="0"/>
            </a:br>
            <a:br>
              <a:rPr lang="en-US" dirty="0"/>
            </a:br>
            <a:br>
              <a:rPr lang="en-US" dirty="0"/>
            </a:br>
            <a:br>
              <a:rPr lang="en-US" dirty="0"/>
            </a:br>
            <a:endParaRPr lang="en-US" dirty="0"/>
          </a:p>
        </p:txBody>
      </p:sp>
      <p:sp>
        <p:nvSpPr>
          <p:cNvPr id="6" name="TextBox 5">
            <a:extLst>
              <a:ext uri="{FF2B5EF4-FFF2-40B4-BE49-F238E27FC236}">
                <a16:creationId xmlns:a16="http://schemas.microsoft.com/office/drawing/2014/main" id="{EFBA8907-E702-46E8-952F-01111B926A9F}"/>
              </a:ext>
            </a:extLst>
          </p:cNvPr>
          <p:cNvSpPr txBox="1"/>
          <p:nvPr/>
        </p:nvSpPr>
        <p:spPr>
          <a:xfrm>
            <a:off x="1911425" y="511220"/>
            <a:ext cx="5304006" cy="461665"/>
          </a:xfrm>
          <a:prstGeom prst="rect">
            <a:avLst/>
          </a:prstGeom>
          <a:noFill/>
        </p:spPr>
        <p:txBody>
          <a:bodyPr wrap="square" rtlCol="0">
            <a:spAutoFit/>
          </a:bodyPr>
          <a:lstStyle/>
          <a:p>
            <a:pPr algn="ctr"/>
            <a:r>
              <a:rPr lang="en-US" sz="2400" b="1" dirty="0">
                <a:solidFill>
                  <a:schemeClr val="accent2">
                    <a:lumMod val="75000"/>
                  </a:schemeClr>
                </a:solidFill>
              </a:rPr>
              <a:t>Productive Resources Lesson</a:t>
            </a:r>
          </a:p>
        </p:txBody>
      </p:sp>
      <p:pic>
        <p:nvPicPr>
          <p:cNvPr id="8" name="Picture 7">
            <a:extLst>
              <a:ext uri="{FF2B5EF4-FFF2-40B4-BE49-F238E27FC236}">
                <a16:creationId xmlns:a16="http://schemas.microsoft.com/office/drawing/2014/main" id="{D4979ABE-E359-4722-8F96-EA2C7CB31AAF}"/>
              </a:ext>
            </a:extLst>
          </p:cNvPr>
          <p:cNvPicPr>
            <a:picLocks noChangeAspect="1"/>
          </p:cNvPicPr>
          <p:nvPr/>
        </p:nvPicPr>
        <p:blipFill>
          <a:blip r:embed="rId2"/>
          <a:stretch>
            <a:fillRect/>
          </a:stretch>
        </p:blipFill>
        <p:spPr>
          <a:xfrm>
            <a:off x="546944" y="1812133"/>
            <a:ext cx="3356942" cy="3788702"/>
          </a:xfrm>
          <a:prstGeom prst="rect">
            <a:avLst/>
          </a:prstGeom>
          <a:ln w="28575">
            <a:solidFill>
              <a:schemeClr val="tx1"/>
            </a:solidFill>
          </a:ln>
        </p:spPr>
      </p:pic>
      <p:pic>
        <p:nvPicPr>
          <p:cNvPr id="10" name="Picture 9">
            <a:extLst>
              <a:ext uri="{FF2B5EF4-FFF2-40B4-BE49-F238E27FC236}">
                <a16:creationId xmlns:a16="http://schemas.microsoft.com/office/drawing/2014/main" id="{7259688C-F2F0-459B-9AAD-FAA0DC1A894D}"/>
              </a:ext>
            </a:extLst>
          </p:cNvPr>
          <p:cNvPicPr>
            <a:picLocks noChangeAspect="1"/>
          </p:cNvPicPr>
          <p:nvPr/>
        </p:nvPicPr>
        <p:blipFill>
          <a:blip r:embed="rId3"/>
          <a:stretch>
            <a:fillRect/>
          </a:stretch>
        </p:blipFill>
        <p:spPr>
          <a:xfrm rot="527140">
            <a:off x="6109540" y="1420085"/>
            <a:ext cx="2211782" cy="2443457"/>
          </a:xfrm>
          <a:prstGeom prst="rect">
            <a:avLst/>
          </a:prstGeom>
          <a:ln w="28575">
            <a:solidFill>
              <a:schemeClr val="tx1"/>
            </a:solidFill>
          </a:ln>
        </p:spPr>
      </p:pic>
      <p:pic>
        <p:nvPicPr>
          <p:cNvPr id="11" name="Picture 6" descr="Fry Bread | Kevin Noble Maillard | Macmillan">
            <a:extLst>
              <a:ext uri="{FF2B5EF4-FFF2-40B4-BE49-F238E27FC236}">
                <a16:creationId xmlns:a16="http://schemas.microsoft.com/office/drawing/2014/main" id="{8F3955F7-2454-4C57-8567-E27AA42762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9099" y="4217437"/>
            <a:ext cx="4059697" cy="2029848"/>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76DAF33-75B9-46D6-9E77-C58974353494}"/>
              </a:ext>
            </a:extLst>
          </p:cNvPr>
          <p:cNvPicPr>
            <a:picLocks noChangeAspect="1"/>
          </p:cNvPicPr>
          <p:nvPr/>
        </p:nvPicPr>
        <p:blipFill>
          <a:blip r:embed="rId5"/>
          <a:stretch>
            <a:fillRect/>
          </a:stretch>
        </p:blipFill>
        <p:spPr>
          <a:xfrm>
            <a:off x="4229099" y="1856511"/>
            <a:ext cx="930729" cy="1570606"/>
          </a:xfrm>
          <a:prstGeom prst="rect">
            <a:avLst/>
          </a:prstGeom>
        </p:spPr>
      </p:pic>
    </p:spTree>
    <p:extLst>
      <p:ext uri="{BB962C8B-B14F-4D97-AF65-F5344CB8AC3E}">
        <p14:creationId xmlns:p14="http://schemas.microsoft.com/office/powerpoint/2010/main" val="3889501348"/>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6ABAA-746E-4386-BCA1-2495976D107E}"/>
              </a:ext>
            </a:extLst>
          </p:cNvPr>
          <p:cNvSpPr>
            <a:spLocks noGrp="1"/>
          </p:cNvSpPr>
          <p:nvPr>
            <p:ph type="title"/>
          </p:nvPr>
        </p:nvSpPr>
        <p:spPr>
          <a:xfrm>
            <a:off x="382555" y="429208"/>
            <a:ext cx="8229600" cy="1143000"/>
          </a:xfrm>
        </p:spPr>
        <p:txBody>
          <a:bodyPr/>
          <a:lstStyle/>
          <a:p>
            <a:r>
              <a:rPr lang="en-US" sz="2100" dirty="0">
                <a:latin typeface="+mn-lt"/>
              </a:rPr>
              <a:t>Book’s End Pages</a:t>
            </a:r>
            <a:br>
              <a:rPr lang="en-US" sz="2100" dirty="0">
                <a:latin typeface="+mn-lt"/>
              </a:rPr>
            </a:br>
            <a:r>
              <a:rPr lang="en-US" sz="2100" dirty="0">
                <a:solidFill>
                  <a:srgbClr val="333333"/>
                </a:solidFill>
                <a:latin typeface="+mn-lt"/>
              </a:rPr>
              <a:t>America's 573 recognized tribes.</a:t>
            </a:r>
            <a:endParaRPr lang="en-US" sz="2100" dirty="0">
              <a:latin typeface="+mn-lt"/>
            </a:endParaRPr>
          </a:p>
        </p:txBody>
      </p:sp>
      <p:pic>
        <p:nvPicPr>
          <p:cNvPr id="5" name="Content Placeholder 4">
            <a:extLst>
              <a:ext uri="{FF2B5EF4-FFF2-40B4-BE49-F238E27FC236}">
                <a16:creationId xmlns:a16="http://schemas.microsoft.com/office/drawing/2014/main" id="{BC2885D3-A36A-4A66-A71C-FD1E591122BA}"/>
              </a:ext>
            </a:extLst>
          </p:cNvPr>
          <p:cNvPicPr>
            <a:picLocks noGrp="1" noChangeAspect="1"/>
          </p:cNvPicPr>
          <p:nvPr>
            <p:ph idx="1"/>
          </p:nvPr>
        </p:nvPicPr>
        <p:blipFill>
          <a:blip r:embed="rId2"/>
          <a:stretch>
            <a:fillRect/>
          </a:stretch>
        </p:blipFill>
        <p:spPr>
          <a:xfrm>
            <a:off x="294708" y="1828799"/>
            <a:ext cx="8554583" cy="4208106"/>
          </a:xfrm>
          <a:ln w="38100">
            <a:solidFill>
              <a:schemeClr val="accent1">
                <a:lumMod val="75000"/>
              </a:schemeClr>
            </a:solidFill>
          </a:ln>
        </p:spPr>
      </p:pic>
    </p:spTree>
    <p:extLst>
      <p:ext uri="{BB962C8B-B14F-4D97-AF65-F5344CB8AC3E}">
        <p14:creationId xmlns:p14="http://schemas.microsoft.com/office/powerpoint/2010/main" val="3621490247"/>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89425-7915-49EB-A436-EDF4E635D34A}"/>
              </a:ext>
            </a:extLst>
          </p:cNvPr>
          <p:cNvSpPr>
            <a:spLocks noGrp="1"/>
          </p:cNvSpPr>
          <p:nvPr>
            <p:ph type="title"/>
          </p:nvPr>
        </p:nvSpPr>
        <p:spPr>
          <a:xfrm>
            <a:off x="1017970" y="1008869"/>
            <a:ext cx="7406640" cy="1445351"/>
          </a:xfrm>
          <a:solidFill>
            <a:srgbClr val="008000"/>
          </a:solidFill>
        </p:spPr>
        <p:txBody>
          <a:bodyPr>
            <a:noAutofit/>
          </a:bodyPr>
          <a:lstStyle/>
          <a:p>
            <a:r>
              <a:rPr lang="en-US" sz="3600" dirty="0">
                <a:solidFill>
                  <a:schemeClr val="bg1"/>
                </a:solidFill>
                <a:latin typeface="Bell MT" panose="02020503060305020303" pitchFamily="18" charset="0"/>
              </a:rPr>
              <a:t>The Secret Garden of </a:t>
            </a:r>
            <a:br>
              <a:rPr lang="en-US" sz="3600" dirty="0">
                <a:solidFill>
                  <a:schemeClr val="bg1"/>
                </a:solidFill>
                <a:latin typeface="Bell MT" panose="02020503060305020303" pitchFamily="18" charset="0"/>
              </a:rPr>
            </a:br>
            <a:r>
              <a:rPr lang="en-US" sz="3600" dirty="0">
                <a:solidFill>
                  <a:schemeClr val="bg1"/>
                </a:solidFill>
                <a:latin typeface="Bell MT" panose="02020503060305020303" pitchFamily="18" charset="0"/>
              </a:rPr>
              <a:t>~George Washington Carver~</a:t>
            </a:r>
          </a:p>
        </p:txBody>
      </p:sp>
      <p:sp>
        <p:nvSpPr>
          <p:cNvPr id="3" name="Content Placeholder 2">
            <a:extLst>
              <a:ext uri="{FF2B5EF4-FFF2-40B4-BE49-F238E27FC236}">
                <a16:creationId xmlns:a16="http://schemas.microsoft.com/office/drawing/2014/main" id="{8353AFAB-79E6-48D4-B515-58D257D4D350}"/>
              </a:ext>
            </a:extLst>
          </p:cNvPr>
          <p:cNvSpPr>
            <a:spLocks noGrp="1"/>
          </p:cNvSpPr>
          <p:nvPr>
            <p:ph idx="1"/>
          </p:nvPr>
        </p:nvSpPr>
        <p:spPr>
          <a:xfrm>
            <a:off x="5070375" y="4042247"/>
            <a:ext cx="3277998" cy="1806884"/>
          </a:xfrm>
          <a:ln>
            <a:solidFill>
              <a:schemeClr val="tx1"/>
            </a:solidFill>
          </a:ln>
        </p:spPr>
        <p:txBody>
          <a:bodyPr>
            <a:normAutofit fontScale="70000" lnSpcReduction="20000"/>
          </a:bodyPr>
          <a:lstStyle/>
          <a:p>
            <a:r>
              <a:rPr lang="en-US" b="1" i="0" dirty="0">
                <a:solidFill>
                  <a:srgbClr val="333333"/>
                </a:solidFill>
                <a:effectLst/>
                <a:latin typeface="Lato"/>
              </a:rPr>
              <a:t>Publisher:</a:t>
            </a:r>
            <a:r>
              <a:rPr lang="en-US" b="0" i="0" dirty="0">
                <a:solidFill>
                  <a:srgbClr val="333333"/>
                </a:solidFill>
                <a:effectLst/>
                <a:latin typeface="Lato"/>
              </a:rPr>
              <a:t> HarperCollins</a:t>
            </a:r>
          </a:p>
          <a:p>
            <a:pPr algn="l"/>
            <a:r>
              <a:rPr lang="en-US" b="1" i="0" dirty="0">
                <a:solidFill>
                  <a:srgbClr val="333333"/>
                </a:solidFill>
                <a:effectLst/>
                <a:latin typeface="Lato"/>
              </a:rPr>
              <a:t>Copyright Date:</a:t>
            </a:r>
            <a:r>
              <a:rPr lang="en-US" b="0" i="0" dirty="0">
                <a:solidFill>
                  <a:srgbClr val="333333"/>
                </a:solidFill>
                <a:effectLst/>
                <a:latin typeface="Lato"/>
              </a:rPr>
              <a:t> 2020</a:t>
            </a:r>
          </a:p>
          <a:p>
            <a:pPr algn="l"/>
            <a:r>
              <a:rPr lang="en-US" b="1" i="0" dirty="0">
                <a:solidFill>
                  <a:srgbClr val="333333"/>
                </a:solidFill>
                <a:effectLst/>
                <a:latin typeface="Lato"/>
              </a:rPr>
              <a:t>Reading Level:</a:t>
            </a:r>
            <a:r>
              <a:rPr lang="en-US" b="0" i="0" dirty="0">
                <a:solidFill>
                  <a:srgbClr val="333333"/>
                </a:solidFill>
                <a:effectLst/>
                <a:latin typeface="Lato"/>
              </a:rPr>
              <a:t> 4.5</a:t>
            </a:r>
          </a:p>
          <a:p>
            <a:r>
              <a:rPr lang="en-US" b="1" i="0" dirty="0">
                <a:solidFill>
                  <a:srgbClr val="333333"/>
                </a:solidFill>
                <a:effectLst/>
                <a:latin typeface="Lato"/>
              </a:rPr>
              <a:t>Interest Level:</a:t>
            </a:r>
            <a:r>
              <a:rPr lang="en-US" b="0" i="0" dirty="0">
                <a:solidFill>
                  <a:srgbClr val="333333"/>
                </a:solidFill>
                <a:effectLst/>
                <a:latin typeface="Lato"/>
              </a:rPr>
              <a:t> K-3</a:t>
            </a:r>
          </a:p>
        </p:txBody>
      </p:sp>
      <p:pic>
        <p:nvPicPr>
          <p:cNvPr id="1026" name="Picture 2" descr="The Secret Garden of George Washington Carver">
            <a:extLst>
              <a:ext uri="{FF2B5EF4-FFF2-40B4-BE49-F238E27FC236}">
                <a16:creationId xmlns:a16="http://schemas.microsoft.com/office/drawing/2014/main" id="{DD89EFB3-D2DF-412B-B4D2-99F201444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751" y="2643063"/>
            <a:ext cx="2323556" cy="301132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28D6CD-A2A8-416B-BDA8-D295573DACDA}"/>
              </a:ext>
            </a:extLst>
          </p:cNvPr>
          <p:cNvSpPr txBox="1"/>
          <p:nvPr/>
        </p:nvSpPr>
        <p:spPr>
          <a:xfrm>
            <a:off x="1527164" y="5843235"/>
            <a:ext cx="2126086" cy="646331"/>
          </a:xfrm>
          <a:prstGeom prst="rect">
            <a:avLst/>
          </a:prstGeom>
          <a:noFill/>
          <a:ln w="12700">
            <a:solidFill>
              <a:schemeClr val="tx1"/>
            </a:solidFill>
          </a:ln>
        </p:spPr>
        <p:txBody>
          <a:bodyPr wrap="square" rtlCol="0">
            <a:spAutoFit/>
          </a:bodyPr>
          <a:lstStyle/>
          <a:p>
            <a:pPr algn="ctr"/>
            <a:r>
              <a:rPr lang="en-US" dirty="0"/>
              <a:t>Picture Book Biography</a:t>
            </a:r>
          </a:p>
        </p:txBody>
      </p:sp>
      <p:sp>
        <p:nvSpPr>
          <p:cNvPr id="6" name="TextBox 5">
            <a:extLst>
              <a:ext uri="{FF2B5EF4-FFF2-40B4-BE49-F238E27FC236}">
                <a16:creationId xmlns:a16="http://schemas.microsoft.com/office/drawing/2014/main" id="{521E0620-9575-4225-B16E-48D6212A4601}"/>
              </a:ext>
            </a:extLst>
          </p:cNvPr>
          <p:cNvSpPr txBox="1"/>
          <p:nvPr/>
        </p:nvSpPr>
        <p:spPr>
          <a:xfrm>
            <a:off x="4929392" y="3133742"/>
            <a:ext cx="3277998" cy="400110"/>
          </a:xfrm>
          <a:prstGeom prst="rect">
            <a:avLst/>
          </a:prstGeom>
          <a:solidFill>
            <a:schemeClr val="bg2">
              <a:lumMod val="75000"/>
            </a:schemeClr>
          </a:solidFill>
          <a:ln w="12700">
            <a:solidFill>
              <a:schemeClr val="tx1"/>
            </a:solidFill>
          </a:ln>
        </p:spPr>
        <p:txBody>
          <a:bodyPr wrap="square" rtlCol="0">
            <a:spAutoFit/>
          </a:bodyPr>
          <a:lstStyle/>
          <a:p>
            <a:pPr algn="ctr"/>
            <a:r>
              <a:rPr lang="en-US" sz="2000" dirty="0"/>
              <a:t>Scarcity/Limited Resources  </a:t>
            </a:r>
          </a:p>
        </p:txBody>
      </p:sp>
    </p:spTree>
    <p:extLst>
      <p:ext uri="{BB962C8B-B14F-4D97-AF65-F5344CB8AC3E}">
        <p14:creationId xmlns:p14="http://schemas.microsoft.com/office/powerpoint/2010/main" val="334121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EB2864-7938-4D8B-9BBD-C6BEBBBE90B4}"/>
              </a:ext>
            </a:extLst>
          </p:cNvPr>
          <p:cNvSpPr>
            <a:spLocks noGrp="1"/>
          </p:cNvSpPr>
          <p:nvPr>
            <p:ph idx="1"/>
          </p:nvPr>
        </p:nvSpPr>
        <p:spPr>
          <a:xfrm>
            <a:off x="3641572" y="1765878"/>
            <a:ext cx="4984857" cy="2311600"/>
          </a:xfrm>
          <a:ln w="28575">
            <a:solidFill>
              <a:schemeClr val="tx1"/>
            </a:solidFill>
          </a:ln>
        </p:spPr>
        <p:txBody>
          <a:bodyPr>
            <a:normAutofit fontScale="85000" lnSpcReduction="20000"/>
          </a:bodyPr>
          <a:lstStyle/>
          <a:p>
            <a:pPr marL="34290" indent="0">
              <a:buNone/>
            </a:pPr>
            <a:r>
              <a:rPr lang="en-US" sz="2600" b="1" dirty="0">
                <a:latin typeface="Calibri" panose="020F0502020204030204" pitchFamily="34" charset="0"/>
                <a:ea typeface="Calibri" panose="020F0502020204030204" pitchFamily="34" charset="0"/>
              </a:rPr>
              <a:t>Story Synopsis: </a:t>
            </a:r>
            <a:r>
              <a:rPr lang="en-US" sz="2600" dirty="0">
                <a:latin typeface="Calibri" panose="020F0502020204030204" pitchFamily="34" charset="0"/>
                <a:ea typeface="Calibri" panose="020F0502020204030204" pitchFamily="34" charset="0"/>
              </a:rPr>
              <a:t>Focusing on the early life of George Washington Carver, rather than his accomplishments as an adult, this biography features the struggles and prejudices he faced on his journey to become a prominent scientist and respected educator. </a:t>
            </a:r>
          </a:p>
          <a:p>
            <a:pPr marL="34290" indent="0">
              <a:buNone/>
            </a:pPr>
            <a:endParaRPr lang="en-US" sz="1350" dirty="0">
              <a:latin typeface="Calibri" panose="020F0502020204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2F933A15-AD19-4CA4-9F18-E53465A47B66}"/>
              </a:ext>
            </a:extLst>
          </p:cNvPr>
          <p:cNvPicPr>
            <a:picLocks noChangeAspect="1"/>
          </p:cNvPicPr>
          <p:nvPr/>
        </p:nvPicPr>
        <p:blipFill>
          <a:blip r:embed="rId2"/>
          <a:stretch>
            <a:fillRect/>
          </a:stretch>
        </p:blipFill>
        <p:spPr>
          <a:xfrm>
            <a:off x="953201" y="4604279"/>
            <a:ext cx="7237598" cy="1789791"/>
          </a:xfrm>
          <a:prstGeom prst="rect">
            <a:avLst/>
          </a:prstGeom>
          <a:ln w="28575">
            <a:solidFill>
              <a:schemeClr val="tx1"/>
            </a:solidFill>
          </a:ln>
        </p:spPr>
      </p:pic>
      <p:pic>
        <p:nvPicPr>
          <p:cNvPr id="7" name="Picture 6">
            <a:extLst>
              <a:ext uri="{FF2B5EF4-FFF2-40B4-BE49-F238E27FC236}">
                <a16:creationId xmlns:a16="http://schemas.microsoft.com/office/drawing/2014/main" id="{22F7669A-AF34-4873-8B0B-AB7807A23430}"/>
              </a:ext>
            </a:extLst>
          </p:cNvPr>
          <p:cNvPicPr>
            <a:picLocks noChangeAspect="1"/>
          </p:cNvPicPr>
          <p:nvPr/>
        </p:nvPicPr>
        <p:blipFill>
          <a:blip r:embed="rId3"/>
          <a:stretch>
            <a:fillRect/>
          </a:stretch>
        </p:blipFill>
        <p:spPr>
          <a:xfrm>
            <a:off x="654621" y="1066226"/>
            <a:ext cx="2683427" cy="3221001"/>
          </a:xfrm>
          <a:prstGeom prst="rect">
            <a:avLst/>
          </a:prstGeom>
          <a:ln w="38100">
            <a:solidFill>
              <a:schemeClr val="tx1"/>
            </a:solidFill>
          </a:ln>
        </p:spPr>
      </p:pic>
    </p:spTree>
    <p:extLst>
      <p:ext uri="{BB962C8B-B14F-4D97-AF65-F5344CB8AC3E}">
        <p14:creationId xmlns:p14="http://schemas.microsoft.com/office/powerpoint/2010/main" val="13753517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31F5B-1A90-48FB-BC39-B325538107A0}"/>
              </a:ext>
            </a:extLst>
          </p:cNvPr>
          <p:cNvSpPr>
            <a:spLocks noGrp="1"/>
          </p:cNvSpPr>
          <p:nvPr>
            <p:ph type="title"/>
          </p:nvPr>
        </p:nvSpPr>
        <p:spPr/>
        <p:txBody>
          <a:bodyPr>
            <a:normAutofit/>
          </a:bodyPr>
          <a:lstStyle/>
          <a:p>
            <a:pPr algn="ctr"/>
            <a:r>
              <a:rPr lang="en-US" sz="2700" i="1" dirty="0">
                <a:solidFill>
                  <a:srgbClr val="450084"/>
                </a:solidFill>
                <a:latin typeface="Berlin Sans FB Demi" panose="020E0802020502020306" pitchFamily="34" charset="0"/>
              </a:rPr>
              <a:t>The Secret Garden of George Washington Carver</a:t>
            </a:r>
          </a:p>
        </p:txBody>
      </p:sp>
      <p:sp>
        <p:nvSpPr>
          <p:cNvPr id="3" name="Content Placeholder 2">
            <a:extLst>
              <a:ext uri="{FF2B5EF4-FFF2-40B4-BE49-F238E27FC236}">
                <a16:creationId xmlns:a16="http://schemas.microsoft.com/office/drawing/2014/main" id="{CCD2F25F-529D-408B-9535-7596360A3F8E}"/>
              </a:ext>
            </a:extLst>
          </p:cNvPr>
          <p:cNvSpPr>
            <a:spLocks noGrp="1"/>
          </p:cNvSpPr>
          <p:nvPr>
            <p:ph idx="1"/>
          </p:nvPr>
        </p:nvSpPr>
        <p:spPr>
          <a:xfrm>
            <a:off x="857251" y="2089027"/>
            <a:ext cx="7404653" cy="3340223"/>
          </a:xfrm>
        </p:spPr>
        <p:txBody>
          <a:bodyPr/>
          <a:lstStyle/>
          <a:p>
            <a:pPr marL="34290" indent="0" algn="ctr">
              <a:buNone/>
            </a:pPr>
            <a:r>
              <a:rPr lang="en-US" sz="2000" u="sng" dirty="0">
                <a:solidFill>
                  <a:srgbClr val="1A16AE"/>
                </a:solidFill>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https://www.youtube.com/watch?v=28vSGkGNtkA</a:t>
            </a:r>
            <a:endParaRPr lang="en-US" sz="2000" u="sng" dirty="0">
              <a:solidFill>
                <a:srgbClr val="1A16AE"/>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7B9283C4-0A7B-48C9-967F-212A785BF3C4}"/>
              </a:ext>
            </a:extLst>
          </p:cNvPr>
          <p:cNvPicPr>
            <a:picLocks noChangeAspect="1"/>
          </p:cNvPicPr>
          <p:nvPr/>
        </p:nvPicPr>
        <p:blipFill>
          <a:blip r:embed="rId3"/>
          <a:stretch>
            <a:fillRect/>
          </a:stretch>
        </p:blipFill>
        <p:spPr>
          <a:xfrm>
            <a:off x="1492224" y="2696808"/>
            <a:ext cx="6159551" cy="3470725"/>
          </a:xfrm>
          <a:prstGeom prst="rect">
            <a:avLst/>
          </a:prstGeom>
        </p:spPr>
      </p:pic>
    </p:spTree>
    <p:extLst>
      <p:ext uri="{BB962C8B-B14F-4D97-AF65-F5344CB8AC3E}">
        <p14:creationId xmlns:p14="http://schemas.microsoft.com/office/powerpoint/2010/main" val="2557830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671E1-5B9C-41A3-A554-9BB313A68732}"/>
              </a:ext>
            </a:extLst>
          </p:cNvPr>
          <p:cNvSpPr>
            <a:spLocks noGrp="1"/>
          </p:cNvSpPr>
          <p:nvPr>
            <p:ph type="title"/>
          </p:nvPr>
        </p:nvSpPr>
        <p:spPr>
          <a:xfrm>
            <a:off x="646919" y="149091"/>
            <a:ext cx="7886700" cy="994172"/>
          </a:xfrm>
        </p:spPr>
        <p:txBody>
          <a:bodyPr/>
          <a:lstStyle/>
          <a:p>
            <a:pPr algn="ctr"/>
            <a:r>
              <a:rPr lang="en-US" sz="3600" dirty="0">
                <a:solidFill>
                  <a:srgbClr val="450084"/>
                </a:solidFill>
                <a:latin typeface="Berlin Sans FB Demi" panose="020E0802020502020306" pitchFamily="34" charset="0"/>
              </a:rPr>
              <a:t>Discussion Questions</a:t>
            </a:r>
          </a:p>
        </p:txBody>
      </p:sp>
      <p:pic>
        <p:nvPicPr>
          <p:cNvPr id="8" name="Content Placeholder 7">
            <a:extLst>
              <a:ext uri="{FF2B5EF4-FFF2-40B4-BE49-F238E27FC236}">
                <a16:creationId xmlns:a16="http://schemas.microsoft.com/office/drawing/2014/main" id="{50BFB753-EB10-4BB6-A1B9-4590D62CC260}"/>
              </a:ext>
            </a:extLst>
          </p:cNvPr>
          <p:cNvPicPr>
            <a:picLocks noGrp="1" noChangeAspect="1"/>
          </p:cNvPicPr>
          <p:nvPr>
            <p:ph idx="1"/>
          </p:nvPr>
        </p:nvPicPr>
        <p:blipFill>
          <a:blip r:embed="rId2"/>
          <a:stretch>
            <a:fillRect/>
          </a:stretch>
        </p:blipFill>
        <p:spPr>
          <a:xfrm>
            <a:off x="3814561" y="2894675"/>
            <a:ext cx="3753442" cy="3531752"/>
          </a:xfrm>
          <a:ln w="38100">
            <a:solidFill>
              <a:schemeClr val="tx1"/>
            </a:solidFill>
          </a:ln>
        </p:spPr>
      </p:pic>
      <p:pic>
        <p:nvPicPr>
          <p:cNvPr id="5" name="Picture 4">
            <a:extLst>
              <a:ext uri="{FF2B5EF4-FFF2-40B4-BE49-F238E27FC236}">
                <a16:creationId xmlns:a16="http://schemas.microsoft.com/office/drawing/2014/main" id="{F050F33C-AEC4-49E4-BB3A-F4756FC4F0B0}"/>
              </a:ext>
            </a:extLst>
          </p:cNvPr>
          <p:cNvPicPr>
            <a:picLocks noChangeAspect="1"/>
          </p:cNvPicPr>
          <p:nvPr/>
        </p:nvPicPr>
        <p:blipFill>
          <a:blip r:embed="rId3"/>
          <a:stretch>
            <a:fillRect/>
          </a:stretch>
        </p:blipFill>
        <p:spPr>
          <a:xfrm>
            <a:off x="161088" y="1327131"/>
            <a:ext cx="3449200" cy="3944665"/>
          </a:xfrm>
          <a:prstGeom prst="rect">
            <a:avLst/>
          </a:prstGeom>
          <a:ln w="38100">
            <a:solidFill>
              <a:schemeClr val="tx1"/>
            </a:solidFill>
          </a:ln>
        </p:spPr>
      </p:pic>
      <p:pic>
        <p:nvPicPr>
          <p:cNvPr id="6" name="Picture 5">
            <a:extLst>
              <a:ext uri="{FF2B5EF4-FFF2-40B4-BE49-F238E27FC236}">
                <a16:creationId xmlns:a16="http://schemas.microsoft.com/office/drawing/2014/main" id="{3E5C75A3-6D7D-4815-BD15-9BC96ADA3E91}"/>
              </a:ext>
            </a:extLst>
          </p:cNvPr>
          <p:cNvPicPr>
            <a:picLocks noChangeAspect="1"/>
          </p:cNvPicPr>
          <p:nvPr/>
        </p:nvPicPr>
        <p:blipFill>
          <a:blip r:embed="rId4"/>
          <a:stretch>
            <a:fillRect/>
          </a:stretch>
        </p:blipFill>
        <p:spPr>
          <a:xfrm>
            <a:off x="7133979" y="1327131"/>
            <a:ext cx="1616223" cy="1782344"/>
          </a:xfrm>
          <a:prstGeom prst="rect">
            <a:avLst/>
          </a:prstGeom>
        </p:spPr>
      </p:pic>
    </p:spTree>
    <p:extLst>
      <p:ext uri="{BB962C8B-B14F-4D97-AF65-F5344CB8AC3E}">
        <p14:creationId xmlns:p14="http://schemas.microsoft.com/office/powerpoint/2010/main" val="972465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E25645-4CD9-41EA-9D12-68F8DF9CE796}"/>
              </a:ext>
            </a:extLst>
          </p:cNvPr>
          <p:cNvPicPr>
            <a:picLocks noChangeAspect="1"/>
          </p:cNvPicPr>
          <p:nvPr/>
        </p:nvPicPr>
        <p:blipFill>
          <a:blip r:embed="rId2"/>
          <a:stretch>
            <a:fillRect/>
          </a:stretch>
        </p:blipFill>
        <p:spPr>
          <a:xfrm>
            <a:off x="134409" y="1623527"/>
            <a:ext cx="2727858" cy="3292242"/>
          </a:xfrm>
          <a:prstGeom prst="rect">
            <a:avLst/>
          </a:prstGeom>
          <a:ln w="38100">
            <a:solidFill>
              <a:schemeClr val="tx1"/>
            </a:solidFill>
          </a:ln>
        </p:spPr>
      </p:pic>
      <p:pic>
        <p:nvPicPr>
          <p:cNvPr id="9" name="Picture 8">
            <a:extLst>
              <a:ext uri="{FF2B5EF4-FFF2-40B4-BE49-F238E27FC236}">
                <a16:creationId xmlns:a16="http://schemas.microsoft.com/office/drawing/2014/main" id="{E454BAAF-9883-4BBE-87AF-ECE4ECB5D437}"/>
              </a:ext>
            </a:extLst>
          </p:cNvPr>
          <p:cNvPicPr>
            <a:picLocks noChangeAspect="1"/>
          </p:cNvPicPr>
          <p:nvPr/>
        </p:nvPicPr>
        <p:blipFill>
          <a:blip r:embed="rId3"/>
          <a:stretch>
            <a:fillRect/>
          </a:stretch>
        </p:blipFill>
        <p:spPr>
          <a:xfrm>
            <a:off x="7182219" y="1414554"/>
            <a:ext cx="1292934" cy="1947344"/>
          </a:xfrm>
          <a:prstGeom prst="rect">
            <a:avLst/>
          </a:prstGeom>
          <a:ln w="38100">
            <a:solidFill>
              <a:schemeClr val="tx1"/>
            </a:solidFill>
          </a:ln>
        </p:spPr>
      </p:pic>
      <p:pic>
        <p:nvPicPr>
          <p:cNvPr id="11" name="Picture 10">
            <a:extLst>
              <a:ext uri="{FF2B5EF4-FFF2-40B4-BE49-F238E27FC236}">
                <a16:creationId xmlns:a16="http://schemas.microsoft.com/office/drawing/2014/main" id="{1FBDA56F-E178-4D2C-B250-E0EDB72AB828}"/>
              </a:ext>
            </a:extLst>
          </p:cNvPr>
          <p:cNvPicPr>
            <a:picLocks noChangeAspect="1"/>
          </p:cNvPicPr>
          <p:nvPr/>
        </p:nvPicPr>
        <p:blipFill>
          <a:blip r:embed="rId4"/>
          <a:stretch>
            <a:fillRect/>
          </a:stretch>
        </p:blipFill>
        <p:spPr>
          <a:xfrm>
            <a:off x="7306641" y="4015041"/>
            <a:ext cx="1578861" cy="2081548"/>
          </a:xfrm>
          <a:prstGeom prst="rect">
            <a:avLst/>
          </a:prstGeom>
          <a:ln w="38100">
            <a:solidFill>
              <a:schemeClr val="tx1"/>
            </a:solidFill>
          </a:ln>
        </p:spPr>
      </p:pic>
      <p:pic>
        <p:nvPicPr>
          <p:cNvPr id="12" name="Content Placeholder 5">
            <a:extLst>
              <a:ext uri="{FF2B5EF4-FFF2-40B4-BE49-F238E27FC236}">
                <a16:creationId xmlns:a16="http://schemas.microsoft.com/office/drawing/2014/main" id="{7617DEE0-E88B-476E-AE50-43167361A07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414810" y="5619606"/>
            <a:ext cx="1205708" cy="74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96CBF89-CB75-440F-AB5C-FF17000D0BCD}"/>
              </a:ext>
            </a:extLst>
          </p:cNvPr>
          <p:cNvPicPr>
            <a:picLocks noChangeAspect="1"/>
          </p:cNvPicPr>
          <p:nvPr/>
        </p:nvPicPr>
        <p:blipFill>
          <a:blip r:embed="rId6"/>
          <a:stretch>
            <a:fillRect/>
          </a:stretch>
        </p:blipFill>
        <p:spPr>
          <a:xfrm>
            <a:off x="3025180" y="1150143"/>
            <a:ext cx="3915290" cy="4946446"/>
          </a:xfrm>
          <a:prstGeom prst="rect">
            <a:avLst/>
          </a:prstGeom>
          <a:ln w="38100">
            <a:solidFill>
              <a:schemeClr val="tx1"/>
            </a:solidFill>
          </a:ln>
        </p:spPr>
      </p:pic>
    </p:spTree>
    <p:extLst>
      <p:ext uri="{BB962C8B-B14F-4D97-AF65-F5344CB8AC3E}">
        <p14:creationId xmlns:p14="http://schemas.microsoft.com/office/powerpoint/2010/main" val="410993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577" y="859188"/>
            <a:ext cx="6172200" cy="85725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algn="ctr">
              <a:defRPr/>
            </a:pPr>
            <a:r>
              <a:rPr lang="en-US" sz="4125" dirty="0"/>
              <a:t>Agenda</a:t>
            </a:r>
            <a:endParaRPr lang="en-US" sz="4125" dirty="0">
              <a:ln w="11430"/>
              <a:effectLst>
                <a:outerShdw blurRad="80000" dist="40000" dir="5040000" algn="tl">
                  <a:srgbClr val="000000">
                    <a:alpha val="0"/>
                  </a:srgbClr>
                </a:outerShdw>
              </a:effectLst>
            </a:endParaRPr>
          </a:p>
        </p:txBody>
      </p:sp>
      <p:sp>
        <p:nvSpPr>
          <p:cNvPr id="3" name="TextBox 2">
            <a:extLst>
              <a:ext uri="{FF2B5EF4-FFF2-40B4-BE49-F238E27FC236}">
                <a16:creationId xmlns:a16="http://schemas.microsoft.com/office/drawing/2014/main" id="{11CF34CF-9134-41DC-9BC2-9C06C735AD7E}"/>
              </a:ext>
            </a:extLst>
          </p:cNvPr>
          <p:cNvSpPr txBox="1"/>
          <p:nvPr/>
        </p:nvSpPr>
        <p:spPr>
          <a:xfrm>
            <a:off x="472194" y="1863032"/>
            <a:ext cx="5756342" cy="4247317"/>
          </a:xfrm>
          <a:prstGeom prst="rect">
            <a:avLst/>
          </a:prstGeom>
          <a:noFill/>
        </p:spPr>
        <p:txBody>
          <a:bodyPr wrap="square" rtlCol="0">
            <a:spAutoFit/>
          </a:bodyPr>
          <a:lstStyle/>
          <a:p>
            <a:r>
              <a:rPr lang="en-US" dirty="0">
                <a:ea typeface="Calibri" panose="020F0502020204030204" pitchFamily="34" charset="0"/>
                <a:cs typeface="Times New Roman" panose="02020603050405020304" pitchFamily="18" charset="0"/>
              </a:rPr>
              <a:t>This session features:</a:t>
            </a:r>
          </a:p>
          <a:p>
            <a:pPr marL="257175" indent="-257175">
              <a:buFont typeface="Arial" panose="020B0604020202020204" pitchFamily="34" charset="0"/>
              <a:buChar char="•"/>
            </a:pPr>
            <a:r>
              <a:rPr lang="en-US" dirty="0">
                <a:ea typeface="Calibri" panose="020F0502020204030204" pitchFamily="34" charset="0"/>
                <a:cs typeface="Times New Roman" panose="02020603050405020304" pitchFamily="18" charset="0"/>
              </a:rPr>
              <a:t>Review of basic economic concepts</a:t>
            </a:r>
          </a:p>
          <a:p>
            <a:pPr marL="257175" indent="-257175">
              <a:buFont typeface="Arial" panose="020B0604020202020204" pitchFamily="34" charset="0"/>
              <a:buChar char="•"/>
            </a:pPr>
            <a:r>
              <a:rPr lang="en-US" dirty="0">
                <a:ea typeface="Calibri" panose="020F0502020204030204" pitchFamily="34" charset="0"/>
                <a:cs typeface="Times New Roman" panose="02020603050405020304" pitchFamily="18" charset="0"/>
              </a:rPr>
              <a:t>Discussion of the use of children’s books to teach in the content areas </a:t>
            </a:r>
          </a:p>
          <a:p>
            <a:pPr marL="257175" indent="-257175">
              <a:buFont typeface="Arial" panose="020B0604020202020204" pitchFamily="34" charset="0"/>
              <a:buChar char="•"/>
            </a:pPr>
            <a:r>
              <a:rPr lang="en-US" dirty="0">
                <a:ea typeface="Calibri" panose="020F0502020204030204" pitchFamily="34" charset="0"/>
                <a:cs typeface="Times New Roman" panose="02020603050405020304" pitchFamily="18" charset="0"/>
              </a:rPr>
              <a:t>Featured books’ lesson plans and activities</a:t>
            </a:r>
          </a:p>
          <a:p>
            <a:pPr marL="257175" indent="-257175">
              <a:buFont typeface="Arial" panose="020B0604020202020204" pitchFamily="34" charset="0"/>
              <a:buChar char="•"/>
            </a:pPr>
            <a:r>
              <a:rPr lang="en-US" dirty="0">
                <a:ea typeface="Calibri" panose="020F0502020204030204" pitchFamily="34" charset="0"/>
                <a:cs typeface="Times New Roman" panose="02020603050405020304" pitchFamily="18" charset="0"/>
              </a:rPr>
              <a:t>Links to support materials </a:t>
            </a:r>
          </a:p>
          <a:p>
            <a:pPr marL="257175" indent="-257175">
              <a:buFont typeface="Arial" panose="020B0604020202020204" pitchFamily="34" charset="0"/>
              <a:buChar char="•"/>
            </a:pPr>
            <a:r>
              <a:rPr lang="en-US" dirty="0">
                <a:ea typeface="Calibri" panose="020F0502020204030204" pitchFamily="34" charset="0"/>
                <a:cs typeface="Times New Roman" panose="02020603050405020304" pitchFamily="18" charset="0"/>
              </a:rPr>
              <a:t>Q &amp; A session </a:t>
            </a:r>
          </a:p>
          <a:p>
            <a:endParaRPr lang="en-US" dirty="0">
              <a:ea typeface="Calibri" panose="020F0502020204030204" pitchFamily="34" charset="0"/>
              <a:cs typeface="Times New Roman" panose="02020603050405020304" pitchFamily="18" charset="0"/>
            </a:endParaRPr>
          </a:p>
          <a:p>
            <a:r>
              <a:rPr lang="en-US" dirty="0">
                <a:ea typeface="Calibri" panose="020F0502020204030204" pitchFamily="34" charset="0"/>
                <a:cs typeface="Times New Roman" panose="02020603050405020304" pitchFamily="18" charset="0"/>
              </a:rPr>
              <a:t>The following economic concepts are covered:</a:t>
            </a:r>
          </a:p>
          <a:p>
            <a:pPr marL="257175" indent="-257175">
              <a:buFont typeface="Arial" panose="020B0604020202020204" pitchFamily="34" charset="0"/>
              <a:buChar char="•"/>
            </a:pPr>
            <a:r>
              <a:rPr lang="en-US" dirty="0">
                <a:ea typeface="Calibri" panose="020F0502020204030204" pitchFamily="34" charset="0"/>
                <a:cs typeface="Times New Roman" panose="02020603050405020304" pitchFamily="18" charset="0"/>
              </a:rPr>
              <a:t>Opportunity Cost</a:t>
            </a:r>
          </a:p>
          <a:p>
            <a:pPr marL="257175" indent="-257175">
              <a:buFont typeface="Arial" panose="020B0604020202020204" pitchFamily="34" charset="0"/>
              <a:buChar char="•"/>
            </a:pPr>
            <a:r>
              <a:rPr lang="en-US" dirty="0">
                <a:ea typeface="Calibri" panose="020F0502020204030204" pitchFamily="34" charset="0"/>
                <a:cs typeface="Times New Roman" panose="02020603050405020304" pitchFamily="18" charset="0"/>
              </a:rPr>
              <a:t>Productive Resources </a:t>
            </a:r>
          </a:p>
          <a:p>
            <a:pPr marL="257175" indent="-257175">
              <a:buFont typeface="Arial" panose="020B0604020202020204" pitchFamily="34" charset="0"/>
              <a:buChar char="•"/>
            </a:pPr>
            <a:r>
              <a:rPr lang="en-US" dirty="0">
                <a:ea typeface="Calibri" panose="020F0502020204030204" pitchFamily="34" charset="0"/>
                <a:cs typeface="Times New Roman" panose="02020603050405020304" pitchFamily="18" charset="0"/>
              </a:rPr>
              <a:t>Money</a:t>
            </a:r>
          </a:p>
          <a:p>
            <a:pPr marL="257175" indent="-257175">
              <a:buFont typeface="Arial" panose="020B0604020202020204" pitchFamily="34" charset="0"/>
              <a:buChar char="•"/>
            </a:pPr>
            <a:r>
              <a:rPr lang="en-US" dirty="0"/>
              <a:t>Choices</a:t>
            </a:r>
          </a:p>
          <a:p>
            <a:pPr marL="257175" indent="-257175">
              <a:buFont typeface="Arial" panose="020B0604020202020204" pitchFamily="34" charset="0"/>
              <a:buChar char="•"/>
            </a:pPr>
            <a:r>
              <a:rPr lang="en-US" dirty="0"/>
              <a:t>Human Capital </a:t>
            </a:r>
          </a:p>
          <a:p>
            <a:pPr marL="257175" indent="-257175">
              <a:buFont typeface="Arial" panose="020B0604020202020204" pitchFamily="34" charset="0"/>
              <a:buChar char="•"/>
            </a:pPr>
            <a:r>
              <a:rPr lang="en-US" dirty="0"/>
              <a:t>Specialization </a:t>
            </a:r>
          </a:p>
        </p:txBody>
      </p:sp>
      <p:pic>
        <p:nvPicPr>
          <p:cNvPr id="5" name="Picture 4" descr="Give It!">
            <a:extLst>
              <a:ext uri="{FF2B5EF4-FFF2-40B4-BE49-F238E27FC236}">
                <a16:creationId xmlns:a16="http://schemas.microsoft.com/office/drawing/2014/main" id="{BEC37336-7A20-41CD-BFFC-D98AB03EB2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47970">
            <a:off x="5898948" y="3292260"/>
            <a:ext cx="1869197" cy="243743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Cornucopia Basket Clipart - Clipart Suggest">
            <a:extLst>
              <a:ext uri="{FF2B5EF4-FFF2-40B4-BE49-F238E27FC236}">
                <a16:creationId xmlns:a16="http://schemas.microsoft.com/office/drawing/2014/main" id="{7CE7842C-8B90-47E8-A278-0A8EEDCEF3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0173" y="1152331"/>
            <a:ext cx="1953208" cy="19532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DA268-4210-4C2B-B0F9-D89842E7050D}"/>
              </a:ext>
            </a:extLst>
          </p:cNvPr>
          <p:cNvSpPr>
            <a:spLocks noGrp="1"/>
          </p:cNvSpPr>
          <p:nvPr>
            <p:ph type="title"/>
          </p:nvPr>
        </p:nvSpPr>
        <p:spPr>
          <a:xfrm>
            <a:off x="2807563" y="0"/>
            <a:ext cx="3528874" cy="1017270"/>
          </a:xfrm>
        </p:spPr>
        <p:txBody>
          <a:bodyPr>
            <a:normAutofit fontScale="90000"/>
          </a:bodyPr>
          <a:lstStyle/>
          <a:p>
            <a:pPr algn="ctr"/>
            <a:r>
              <a:rPr lang="en-US" sz="3000" dirty="0">
                <a:solidFill>
                  <a:srgbClr val="450084"/>
                </a:solidFill>
                <a:latin typeface="Berlin Sans FB Demi" panose="020E0802020502020306" pitchFamily="34" charset="0"/>
              </a:rPr>
              <a:t>Enrichment Activity </a:t>
            </a:r>
          </a:p>
        </p:txBody>
      </p:sp>
      <p:pic>
        <p:nvPicPr>
          <p:cNvPr id="5" name="Picture 4">
            <a:extLst>
              <a:ext uri="{FF2B5EF4-FFF2-40B4-BE49-F238E27FC236}">
                <a16:creationId xmlns:a16="http://schemas.microsoft.com/office/drawing/2014/main" id="{B287B762-D861-4ABF-B707-7665C7803C7E}"/>
              </a:ext>
            </a:extLst>
          </p:cNvPr>
          <p:cNvPicPr>
            <a:picLocks noChangeAspect="1"/>
          </p:cNvPicPr>
          <p:nvPr/>
        </p:nvPicPr>
        <p:blipFill>
          <a:blip r:embed="rId2"/>
          <a:stretch>
            <a:fillRect/>
          </a:stretch>
        </p:blipFill>
        <p:spPr>
          <a:xfrm>
            <a:off x="4148482" y="1633050"/>
            <a:ext cx="4221493" cy="4341040"/>
          </a:xfrm>
          <a:prstGeom prst="rect">
            <a:avLst/>
          </a:prstGeom>
          <a:ln w="38100">
            <a:solidFill>
              <a:schemeClr val="tx1"/>
            </a:solidFill>
          </a:ln>
        </p:spPr>
      </p:pic>
      <p:pic>
        <p:nvPicPr>
          <p:cNvPr id="7" name="Picture 6">
            <a:extLst>
              <a:ext uri="{FF2B5EF4-FFF2-40B4-BE49-F238E27FC236}">
                <a16:creationId xmlns:a16="http://schemas.microsoft.com/office/drawing/2014/main" id="{33552026-157C-4CE9-8D91-4C39A05210EE}"/>
              </a:ext>
            </a:extLst>
          </p:cNvPr>
          <p:cNvPicPr>
            <a:picLocks noChangeAspect="1"/>
          </p:cNvPicPr>
          <p:nvPr/>
        </p:nvPicPr>
        <p:blipFill>
          <a:blip r:embed="rId3"/>
          <a:stretch>
            <a:fillRect/>
          </a:stretch>
        </p:blipFill>
        <p:spPr>
          <a:xfrm>
            <a:off x="400569" y="1293025"/>
            <a:ext cx="3181090" cy="4271950"/>
          </a:xfrm>
          <a:prstGeom prst="rect">
            <a:avLst/>
          </a:prstGeom>
          <a:ln w="38100">
            <a:solidFill>
              <a:schemeClr val="tx1"/>
            </a:solidFill>
          </a:ln>
        </p:spPr>
      </p:pic>
    </p:spTree>
    <p:extLst>
      <p:ext uri="{BB962C8B-B14F-4D97-AF65-F5344CB8AC3E}">
        <p14:creationId xmlns:p14="http://schemas.microsoft.com/office/powerpoint/2010/main" val="1212799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4AB2E0-7035-40DC-AE16-C4B289A7562F}"/>
              </a:ext>
            </a:extLst>
          </p:cNvPr>
          <p:cNvSpPr>
            <a:spLocks noGrp="1"/>
          </p:cNvSpPr>
          <p:nvPr>
            <p:ph idx="1"/>
          </p:nvPr>
        </p:nvSpPr>
        <p:spPr>
          <a:xfrm>
            <a:off x="4830668" y="1608425"/>
            <a:ext cx="3988293" cy="2397075"/>
          </a:xfrm>
          <a:ln w="28575">
            <a:solidFill>
              <a:schemeClr val="tx1"/>
            </a:solidFill>
          </a:ln>
        </p:spPr>
        <p:txBody>
          <a:bodyPr>
            <a:normAutofit lnSpcReduction="10000"/>
          </a:bodyPr>
          <a:lstStyle/>
          <a:p>
            <a:pPr marL="34290" indent="0">
              <a:buNone/>
            </a:pPr>
            <a:r>
              <a:rPr lang="en-US" sz="1350" b="1" dirty="0">
                <a:latin typeface="Calibri" panose="020F0502020204030204" pitchFamily="34" charset="0"/>
                <a:ea typeface="Calibri" panose="020F0502020204030204" pitchFamily="34" charset="0"/>
              </a:rPr>
              <a:t>Creative Writing/Research </a:t>
            </a:r>
            <a:r>
              <a:rPr lang="en-US" sz="1350" dirty="0">
                <a:latin typeface="Calibri" panose="020F0502020204030204" pitchFamily="34" charset="0"/>
                <a:ea typeface="Calibri" panose="020F0502020204030204" pitchFamily="34" charset="0"/>
              </a:rPr>
              <a:t>– Instruct the students to create a report card that would reflect the personality, challenges and accomplishments of historic figures featured in the SOLs. Display Visual 2, </a:t>
            </a:r>
            <a:r>
              <a:rPr lang="en-US" sz="1350" dirty="0">
                <a:latin typeface="Calibri" panose="020F0502020204030204" pitchFamily="34" charset="0"/>
                <a:ea typeface="Calibri" panose="020F0502020204030204" pitchFamily="34" charset="0"/>
                <a:cs typeface="Times New Roman" panose="02020603050405020304" pitchFamily="18" charset="0"/>
              </a:rPr>
              <a:t>George Washington Carver’s Report Card, and review the content with the class. Post a list of the provided Virginia VIP names, allow students to select one, and distribute the VIP Report Card activity sheet. Provide research materials such as encyclopedias and biographies. Encourage students to share their work and/or display the completed report cards on a bulletin board titled “VIP Report Cards.” </a:t>
            </a:r>
            <a:endParaRPr lang="en-US" dirty="0">
              <a:solidFill>
                <a:schemeClr val="tx1"/>
              </a:solidFill>
            </a:endParaRPr>
          </a:p>
        </p:txBody>
      </p:sp>
      <p:pic>
        <p:nvPicPr>
          <p:cNvPr id="7172" name="Picture 4" descr="1,952 BEST Biography Book IMAGES, STOCK PHOTOS &amp;amp; VECTORS | Adobe Stock">
            <a:extLst>
              <a:ext uri="{FF2B5EF4-FFF2-40B4-BE49-F238E27FC236}">
                <a16:creationId xmlns:a16="http://schemas.microsoft.com/office/drawing/2014/main" id="{855783D3-EA83-4200-9D10-6C877A3E9F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5242" y="4109048"/>
            <a:ext cx="2621444" cy="14407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30E25D2-DF18-446B-9219-E663D7781D11}"/>
              </a:ext>
            </a:extLst>
          </p:cNvPr>
          <p:cNvPicPr>
            <a:picLocks noChangeAspect="1"/>
          </p:cNvPicPr>
          <p:nvPr/>
        </p:nvPicPr>
        <p:blipFill>
          <a:blip r:embed="rId3"/>
          <a:stretch>
            <a:fillRect/>
          </a:stretch>
        </p:blipFill>
        <p:spPr>
          <a:xfrm>
            <a:off x="325039" y="1164431"/>
            <a:ext cx="4271963" cy="4529138"/>
          </a:xfrm>
          <a:prstGeom prst="rect">
            <a:avLst/>
          </a:prstGeom>
          <a:ln w="28575">
            <a:solidFill>
              <a:schemeClr val="tx1"/>
            </a:solidFill>
          </a:ln>
        </p:spPr>
      </p:pic>
    </p:spTree>
    <p:extLst>
      <p:ext uri="{BB962C8B-B14F-4D97-AF65-F5344CB8AC3E}">
        <p14:creationId xmlns:p14="http://schemas.microsoft.com/office/powerpoint/2010/main" val="1581877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7F685D-0DBA-4D83-8E95-A03E23775B3E}"/>
              </a:ext>
            </a:extLst>
          </p:cNvPr>
          <p:cNvPicPr>
            <a:picLocks noChangeAspect="1"/>
          </p:cNvPicPr>
          <p:nvPr/>
        </p:nvPicPr>
        <p:blipFill>
          <a:blip r:embed="rId2"/>
          <a:stretch>
            <a:fillRect/>
          </a:stretch>
        </p:blipFill>
        <p:spPr>
          <a:xfrm>
            <a:off x="4101410" y="1541210"/>
            <a:ext cx="4021931" cy="4379119"/>
          </a:xfrm>
          <a:prstGeom prst="rect">
            <a:avLst/>
          </a:prstGeom>
          <a:ln w="38100">
            <a:solidFill>
              <a:schemeClr val="tx1"/>
            </a:solidFill>
          </a:ln>
        </p:spPr>
      </p:pic>
      <p:pic>
        <p:nvPicPr>
          <p:cNvPr id="9218" name="Picture 2" descr="Harvesting Hope: The Story of Cesar Chavez: Krull, Kathleen, Morales, Yuyi:  9780152014377: Amazon.com: Books">
            <a:extLst>
              <a:ext uri="{FF2B5EF4-FFF2-40B4-BE49-F238E27FC236}">
                <a16:creationId xmlns:a16="http://schemas.microsoft.com/office/drawing/2014/main" id="{12601E5B-44F5-4BEA-BE95-735AD41FF4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02278">
            <a:off x="1453794" y="1452427"/>
            <a:ext cx="1722533" cy="141247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22" name="Picture 6" descr="Helen&amp;#39;s Big World (Big Words): The Life of Helen Keller (A Big Words Book,  4): Rappaport, Doreen, Tavares, Matt: 9780786808908: Amazon.com: Books">
            <a:extLst>
              <a:ext uri="{FF2B5EF4-FFF2-40B4-BE49-F238E27FC236}">
                <a16:creationId xmlns:a16="http://schemas.microsoft.com/office/drawing/2014/main" id="{E6E51282-19B5-4DD9-A4B0-885ADE1E104F}"/>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55274" y="1020488"/>
            <a:ext cx="1312655" cy="142370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9226" name="Picture 10">
            <a:extLst>
              <a:ext uri="{FF2B5EF4-FFF2-40B4-BE49-F238E27FC236}">
                <a16:creationId xmlns:a16="http://schemas.microsoft.com/office/drawing/2014/main" id="{4D61BC45-4983-4EDB-9825-B2E255A7C1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1768" y="3537893"/>
            <a:ext cx="1373732" cy="189887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E80B8E67-0D33-45D9-B857-F22AFB6521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264" y="2662579"/>
            <a:ext cx="1218734" cy="134815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32" name="Picture 16">
            <a:extLst>
              <a:ext uri="{FF2B5EF4-FFF2-40B4-BE49-F238E27FC236}">
                <a16:creationId xmlns:a16="http://schemas.microsoft.com/office/drawing/2014/main" id="{71BDEC94-1AE0-44F1-B6F5-7270E3C45C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395943">
            <a:off x="251059" y="4270414"/>
            <a:ext cx="1435283" cy="145271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108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28DBB-D6FF-43C1-BD97-F13875547053}"/>
              </a:ext>
            </a:extLst>
          </p:cNvPr>
          <p:cNvSpPr>
            <a:spLocks noGrp="1"/>
          </p:cNvSpPr>
          <p:nvPr>
            <p:ph type="title"/>
          </p:nvPr>
        </p:nvSpPr>
        <p:spPr/>
        <p:txBody>
          <a:bodyPr/>
          <a:lstStyle/>
          <a:p>
            <a:r>
              <a:rPr lang="en-US" sz="4800" dirty="0"/>
              <a:t>Activity Sheets &amp; Cards </a:t>
            </a:r>
          </a:p>
        </p:txBody>
      </p:sp>
      <p:pic>
        <p:nvPicPr>
          <p:cNvPr id="4" name="Picture 3">
            <a:extLst>
              <a:ext uri="{FF2B5EF4-FFF2-40B4-BE49-F238E27FC236}">
                <a16:creationId xmlns:a16="http://schemas.microsoft.com/office/drawing/2014/main" id="{44D21A10-9CF4-401A-B929-6A1FFEFF3F65}"/>
              </a:ext>
            </a:extLst>
          </p:cNvPr>
          <p:cNvPicPr>
            <a:picLocks noChangeAspect="1"/>
          </p:cNvPicPr>
          <p:nvPr/>
        </p:nvPicPr>
        <p:blipFill>
          <a:blip r:embed="rId2"/>
          <a:stretch>
            <a:fillRect/>
          </a:stretch>
        </p:blipFill>
        <p:spPr>
          <a:xfrm>
            <a:off x="367987" y="2121387"/>
            <a:ext cx="3352800" cy="3603867"/>
          </a:xfrm>
          <a:prstGeom prst="rect">
            <a:avLst/>
          </a:prstGeom>
          <a:ln w="19050">
            <a:solidFill>
              <a:schemeClr val="tx1"/>
            </a:solidFill>
          </a:ln>
        </p:spPr>
      </p:pic>
      <p:pic>
        <p:nvPicPr>
          <p:cNvPr id="5" name="Picture 4">
            <a:extLst>
              <a:ext uri="{FF2B5EF4-FFF2-40B4-BE49-F238E27FC236}">
                <a16:creationId xmlns:a16="http://schemas.microsoft.com/office/drawing/2014/main" id="{11CCF25A-3D9F-45E4-9F72-4EB884730A38}"/>
              </a:ext>
            </a:extLst>
          </p:cNvPr>
          <p:cNvPicPr>
            <a:picLocks noChangeAspect="1"/>
          </p:cNvPicPr>
          <p:nvPr/>
        </p:nvPicPr>
        <p:blipFill>
          <a:blip r:embed="rId3"/>
          <a:stretch>
            <a:fillRect/>
          </a:stretch>
        </p:blipFill>
        <p:spPr>
          <a:xfrm rot="21054292">
            <a:off x="3862724" y="2846704"/>
            <a:ext cx="2648956" cy="3195637"/>
          </a:xfrm>
          <a:prstGeom prst="rect">
            <a:avLst/>
          </a:prstGeom>
          <a:ln w="19050">
            <a:solidFill>
              <a:schemeClr val="tx1"/>
            </a:solidFill>
          </a:ln>
        </p:spPr>
      </p:pic>
      <p:pic>
        <p:nvPicPr>
          <p:cNvPr id="6" name="Picture 5">
            <a:extLst>
              <a:ext uri="{FF2B5EF4-FFF2-40B4-BE49-F238E27FC236}">
                <a16:creationId xmlns:a16="http://schemas.microsoft.com/office/drawing/2014/main" id="{BF7D44E9-718F-447C-BEDF-E7DFD9B84691}"/>
              </a:ext>
            </a:extLst>
          </p:cNvPr>
          <p:cNvPicPr>
            <a:picLocks noChangeAspect="1"/>
          </p:cNvPicPr>
          <p:nvPr/>
        </p:nvPicPr>
        <p:blipFill>
          <a:blip r:embed="rId4"/>
          <a:stretch>
            <a:fillRect/>
          </a:stretch>
        </p:blipFill>
        <p:spPr>
          <a:xfrm>
            <a:off x="6229408" y="1836656"/>
            <a:ext cx="2384394" cy="2940616"/>
          </a:xfrm>
          <a:prstGeom prst="rect">
            <a:avLst/>
          </a:prstGeom>
          <a:ln w="19050">
            <a:solidFill>
              <a:schemeClr val="tx1"/>
            </a:solidFill>
          </a:ln>
        </p:spPr>
      </p:pic>
      <p:pic>
        <p:nvPicPr>
          <p:cNvPr id="8" name="Content Placeholder 7" descr="C:\Users\JMU Econed\AppData\Local\Microsoft\Windows\Temporary Internet Files\Content.IE5\WNZJDG6C\MC900129382[1].wmf">
            <a:extLst>
              <a:ext uri="{FF2B5EF4-FFF2-40B4-BE49-F238E27FC236}">
                <a16:creationId xmlns:a16="http://schemas.microsoft.com/office/drawing/2014/main" id="{00814BDB-6749-4DD8-85CF-B182BCA77DAB}"/>
              </a:ext>
            </a:extLst>
          </p:cNvPr>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rot="1121122">
            <a:off x="2878377" y="5062540"/>
            <a:ext cx="1890035" cy="1762118"/>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5">
            <a:extLst>
              <a:ext uri="{FF2B5EF4-FFF2-40B4-BE49-F238E27FC236}">
                <a16:creationId xmlns:a16="http://schemas.microsoft.com/office/drawing/2014/main" id="{8677C998-5768-46C8-A821-F27E70E700C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0146034">
            <a:off x="3200260" y="1954490"/>
            <a:ext cx="1532776" cy="69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6581330"/>
      </p:ext>
    </p:extLst>
  </p:cSld>
  <p:clrMapOvr>
    <a:masterClrMapping/>
  </p:clrMapOvr>
  <mc:AlternateContent xmlns:mc="http://schemas.openxmlformats.org/markup-compatibility/2006">
    <mc:Choice xmlns:p14="http://schemas.microsoft.com/office/powerpoint/2010/main" Requires="p14">
      <p:transition spd="slow" p14:dur="2000" advTm="108618"/>
    </mc:Choice>
    <mc:Fallback>
      <p:transition spd="slow" advTm="108618"/>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0ACB-C7BF-49AA-AA67-3E5C5BA4D40A}"/>
              </a:ext>
            </a:extLst>
          </p:cNvPr>
          <p:cNvSpPr>
            <a:spLocks noGrp="1"/>
          </p:cNvSpPr>
          <p:nvPr>
            <p:ph type="title"/>
          </p:nvPr>
        </p:nvSpPr>
        <p:spPr>
          <a:xfrm>
            <a:off x="2245396" y="108283"/>
            <a:ext cx="4799217" cy="1017270"/>
          </a:xfrm>
        </p:spPr>
        <p:txBody>
          <a:bodyPr/>
          <a:lstStyle/>
          <a:p>
            <a:r>
              <a:rPr lang="en-US" dirty="0">
                <a:solidFill>
                  <a:srgbClr val="450084"/>
                </a:solidFill>
                <a:latin typeface="Berlin Sans FB Demi" panose="020E0802020502020306" pitchFamily="34" charset="0"/>
              </a:rPr>
              <a:t>Assessment</a:t>
            </a:r>
          </a:p>
        </p:txBody>
      </p:sp>
      <p:pic>
        <p:nvPicPr>
          <p:cNvPr id="5" name="Picture 4">
            <a:extLst>
              <a:ext uri="{FF2B5EF4-FFF2-40B4-BE49-F238E27FC236}">
                <a16:creationId xmlns:a16="http://schemas.microsoft.com/office/drawing/2014/main" id="{B079FD63-E8FF-46E1-BB9E-D0D9EE5BB3C5}"/>
              </a:ext>
            </a:extLst>
          </p:cNvPr>
          <p:cNvPicPr>
            <a:picLocks noChangeAspect="1"/>
          </p:cNvPicPr>
          <p:nvPr/>
        </p:nvPicPr>
        <p:blipFill>
          <a:blip r:embed="rId2"/>
          <a:stretch>
            <a:fillRect/>
          </a:stretch>
        </p:blipFill>
        <p:spPr>
          <a:xfrm>
            <a:off x="4246304" y="1241744"/>
            <a:ext cx="4508023" cy="4999338"/>
          </a:xfrm>
          <a:prstGeom prst="rect">
            <a:avLst/>
          </a:prstGeom>
          <a:ln w="38100">
            <a:solidFill>
              <a:schemeClr val="tx1"/>
            </a:solidFill>
          </a:ln>
        </p:spPr>
      </p:pic>
      <p:pic>
        <p:nvPicPr>
          <p:cNvPr id="6" name="Content Placeholder 5">
            <a:extLst>
              <a:ext uri="{FF2B5EF4-FFF2-40B4-BE49-F238E27FC236}">
                <a16:creationId xmlns:a16="http://schemas.microsoft.com/office/drawing/2014/main" id="{30342AAA-25F4-4F95-B4F9-EED59939EE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255509" y="5244501"/>
            <a:ext cx="1205708" cy="74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F552CF90-B6C7-4480-99B1-F4E123F448F5}"/>
              </a:ext>
            </a:extLst>
          </p:cNvPr>
          <p:cNvPicPr>
            <a:picLocks noChangeAspect="1"/>
          </p:cNvPicPr>
          <p:nvPr/>
        </p:nvPicPr>
        <p:blipFill>
          <a:blip r:embed="rId4"/>
          <a:stretch>
            <a:fillRect/>
          </a:stretch>
        </p:blipFill>
        <p:spPr>
          <a:xfrm>
            <a:off x="1750227" y="4080131"/>
            <a:ext cx="1177739" cy="1886378"/>
          </a:xfrm>
          <a:prstGeom prst="rect">
            <a:avLst/>
          </a:prstGeom>
          <a:ln w="38100">
            <a:solidFill>
              <a:schemeClr val="tx1"/>
            </a:solidFill>
          </a:ln>
        </p:spPr>
      </p:pic>
      <p:pic>
        <p:nvPicPr>
          <p:cNvPr id="14" name="Picture 13">
            <a:extLst>
              <a:ext uri="{FF2B5EF4-FFF2-40B4-BE49-F238E27FC236}">
                <a16:creationId xmlns:a16="http://schemas.microsoft.com/office/drawing/2014/main" id="{15B81E36-3C78-4763-9F84-D2A64A9A1102}"/>
              </a:ext>
            </a:extLst>
          </p:cNvPr>
          <p:cNvPicPr>
            <a:picLocks noChangeAspect="1"/>
          </p:cNvPicPr>
          <p:nvPr/>
        </p:nvPicPr>
        <p:blipFill>
          <a:blip r:embed="rId5"/>
          <a:stretch>
            <a:fillRect/>
          </a:stretch>
        </p:blipFill>
        <p:spPr>
          <a:xfrm>
            <a:off x="2578847" y="2206346"/>
            <a:ext cx="1502090" cy="1736181"/>
          </a:xfrm>
          <a:prstGeom prst="rect">
            <a:avLst/>
          </a:prstGeom>
          <a:ln w="38100">
            <a:solidFill>
              <a:schemeClr val="tx1"/>
            </a:solidFill>
          </a:ln>
        </p:spPr>
      </p:pic>
      <p:pic>
        <p:nvPicPr>
          <p:cNvPr id="16" name="Picture 15">
            <a:extLst>
              <a:ext uri="{FF2B5EF4-FFF2-40B4-BE49-F238E27FC236}">
                <a16:creationId xmlns:a16="http://schemas.microsoft.com/office/drawing/2014/main" id="{BE9DB2AE-D392-44A2-B1ED-B8CE8BD7F4DE}"/>
              </a:ext>
            </a:extLst>
          </p:cNvPr>
          <p:cNvPicPr>
            <a:picLocks noChangeAspect="1"/>
          </p:cNvPicPr>
          <p:nvPr/>
        </p:nvPicPr>
        <p:blipFill>
          <a:blip r:embed="rId6"/>
          <a:stretch>
            <a:fillRect/>
          </a:stretch>
        </p:blipFill>
        <p:spPr>
          <a:xfrm>
            <a:off x="553226" y="1450565"/>
            <a:ext cx="1860254" cy="2374985"/>
          </a:xfrm>
          <a:prstGeom prst="rect">
            <a:avLst/>
          </a:prstGeom>
          <a:ln w="38100">
            <a:solidFill>
              <a:schemeClr val="tx1"/>
            </a:solidFill>
          </a:ln>
        </p:spPr>
      </p:pic>
    </p:spTree>
    <p:extLst>
      <p:ext uri="{BB962C8B-B14F-4D97-AF65-F5344CB8AC3E}">
        <p14:creationId xmlns:p14="http://schemas.microsoft.com/office/powerpoint/2010/main" val="37102596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020F0-5D77-492E-895F-555ED4349275}"/>
              </a:ext>
            </a:extLst>
          </p:cNvPr>
          <p:cNvSpPr>
            <a:spLocks noGrp="1"/>
          </p:cNvSpPr>
          <p:nvPr>
            <p:ph type="title"/>
          </p:nvPr>
        </p:nvSpPr>
        <p:spPr>
          <a:xfrm>
            <a:off x="628650" y="666284"/>
            <a:ext cx="7886700" cy="994172"/>
          </a:xfrm>
        </p:spPr>
        <p:txBody>
          <a:bodyPr>
            <a:normAutofit fontScale="90000"/>
          </a:bodyPr>
          <a:lstStyle/>
          <a:p>
            <a:pPr algn="ctr"/>
            <a:br>
              <a:rPr lang="en-US" i="1" dirty="0"/>
            </a:br>
            <a:r>
              <a:rPr lang="en-US" b="1" i="1" dirty="0"/>
              <a:t>Keeping the City Going</a:t>
            </a:r>
          </a:p>
        </p:txBody>
      </p:sp>
      <p:sp>
        <p:nvSpPr>
          <p:cNvPr id="3" name="Content Placeholder 2">
            <a:extLst>
              <a:ext uri="{FF2B5EF4-FFF2-40B4-BE49-F238E27FC236}">
                <a16:creationId xmlns:a16="http://schemas.microsoft.com/office/drawing/2014/main" id="{59B4A664-DF6B-4F81-B716-991DEFCE7F53}"/>
              </a:ext>
            </a:extLst>
          </p:cNvPr>
          <p:cNvSpPr>
            <a:spLocks noGrp="1"/>
          </p:cNvSpPr>
          <p:nvPr>
            <p:ph idx="1"/>
          </p:nvPr>
        </p:nvSpPr>
        <p:spPr>
          <a:xfrm>
            <a:off x="5594320" y="5797018"/>
            <a:ext cx="2794388" cy="565100"/>
          </a:xfrm>
          <a:ln w="12700">
            <a:solidFill>
              <a:schemeClr val="tx1"/>
            </a:solidFill>
          </a:ln>
        </p:spPr>
        <p:txBody>
          <a:bodyPr>
            <a:normAutofit fontScale="92500" lnSpcReduction="10000"/>
          </a:bodyPr>
          <a:lstStyle/>
          <a:p>
            <a:pPr marL="0" indent="0">
              <a:buNone/>
            </a:pPr>
            <a:r>
              <a:rPr lang="en-US" sz="1200" dirty="0">
                <a:solidFill>
                  <a:srgbClr val="64A0C8"/>
                </a:solidFill>
                <a:latin typeface="Lato" panose="020F0502020204030203" pitchFamily="34" charset="0"/>
                <a:hlinkClick r:id="rId2"/>
              </a:rPr>
              <a:t>Starred Review ALA Booklist</a:t>
            </a:r>
            <a:r>
              <a:rPr lang="en-US" sz="1200" dirty="0">
                <a:solidFill>
                  <a:srgbClr val="333333"/>
                </a:solidFill>
                <a:latin typeface="Lato" panose="020F0502020204030203" pitchFamily="34" charset="0"/>
              </a:rPr>
              <a:t> </a:t>
            </a:r>
            <a:br>
              <a:rPr lang="en-US" sz="1200" dirty="0"/>
            </a:br>
            <a:r>
              <a:rPr lang="en-US" sz="1200" dirty="0">
                <a:solidFill>
                  <a:srgbClr val="64A0C8"/>
                </a:solidFill>
                <a:latin typeface="Lato" panose="020F0502020204030203" pitchFamily="34" charset="0"/>
                <a:hlinkClick r:id="rId3"/>
              </a:rPr>
              <a:t>Starred Review for Kirkus Reviews</a:t>
            </a:r>
            <a:br>
              <a:rPr lang="en-US" sz="1200" dirty="0"/>
            </a:br>
            <a:r>
              <a:rPr lang="en-US" sz="1200" dirty="0">
                <a:solidFill>
                  <a:srgbClr val="64A0C8"/>
                </a:solidFill>
                <a:latin typeface="Lato" panose="020F0502020204030203" pitchFamily="34" charset="0"/>
                <a:hlinkClick r:id="rId4"/>
              </a:rPr>
              <a:t>Starred Review for Publishers Weekly</a:t>
            </a:r>
            <a:endParaRPr lang="en-US" sz="1200" dirty="0"/>
          </a:p>
        </p:txBody>
      </p:sp>
      <p:pic>
        <p:nvPicPr>
          <p:cNvPr id="4" name="Picture 6" descr="Keeping the City Going">
            <a:extLst>
              <a:ext uri="{FF2B5EF4-FFF2-40B4-BE49-F238E27FC236}">
                <a16:creationId xmlns:a16="http://schemas.microsoft.com/office/drawing/2014/main" id="{81091EE0-A0AD-4483-9FB9-7A834BAA41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028" y="2280436"/>
            <a:ext cx="2363358" cy="261860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976D702-8133-4DBB-9F6C-EEA5A0D89ECE}"/>
              </a:ext>
            </a:extLst>
          </p:cNvPr>
          <p:cNvSpPr txBox="1"/>
          <p:nvPr/>
        </p:nvSpPr>
        <p:spPr>
          <a:xfrm>
            <a:off x="647566" y="5063905"/>
            <a:ext cx="2062400" cy="1015663"/>
          </a:xfrm>
          <a:prstGeom prst="rect">
            <a:avLst/>
          </a:prstGeom>
          <a:solidFill>
            <a:schemeClr val="bg2">
              <a:lumMod val="75000"/>
            </a:schemeClr>
          </a:solidFill>
          <a:ln w="12700">
            <a:solidFill>
              <a:schemeClr val="tx1"/>
            </a:solidFill>
          </a:ln>
        </p:spPr>
        <p:txBody>
          <a:bodyPr wrap="square" rtlCol="0">
            <a:spAutoFit/>
          </a:bodyPr>
          <a:lstStyle/>
          <a:p>
            <a:r>
              <a:rPr lang="en-US" sz="1500" dirty="0"/>
              <a:t>Publisher: Atheneum </a:t>
            </a:r>
          </a:p>
          <a:p>
            <a:r>
              <a:rPr lang="en-US" sz="1500" dirty="0"/>
              <a:t>Copyright Date: 2021</a:t>
            </a:r>
          </a:p>
          <a:p>
            <a:r>
              <a:rPr lang="en-US" sz="1500" dirty="0"/>
              <a:t>Reading Level: 2.0</a:t>
            </a:r>
          </a:p>
          <a:p>
            <a:r>
              <a:rPr lang="en-US" sz="1500" dirty="0"/>
              <a:t>Interest Level: PK-2 </a:t>
            </a:r>
          </a:p>
        </p:txBody>
      </p:sp>
      <p:sp>
        <p:nvSpPr>
          <p:cNvPr id="7" name="TextBox 6">
            <a:extLst>
              <a:ext uri="{FF2B5EF4-FFF2-40B4-BE49-F238E27FC236}">
                <a16:creationId xmlns:a16="http://schemas.microsoft.com/office/drawing/2014/main" id="{DC3C951F-AB0E-4137-87E2-A528BDD4BF66}"/>
              </a:ext>
            </a:extLst>
          </p:cNvPr>
          <p:cNvSpPr txBox="1"/>
          <p:nvPr/>
        </p:nvSpPr>
        <p:spPr>
          <a:xfrm>
            <a:off x="3304633" y="2918845"/>
            <a:ext cx="4579374" cy="2308324"/>
          </a:xfrm>
          <a:prstGeom prst="rect">
            <a:avLst/>
          </a:prstGeom>
          <a:noFill/>
          <a:ln w="28575">
            <a:solidFill>
              <a:schemeClr val="tx2"/>
            </a:solidFill>
          </a:ln>
        </p:spPr>
        <p:txBody>
          <a:bodyPr wrap="square">
            <a:spAutoFit/>
          </a:bodyPr>
          <a:lstStyle/>
          <a:p>
            <a:r>
              <a:rPr lang="en-US" b="1" i="0" dirty="0">
                <a:solidFill>
                  <a:srgbClr val="0A0A0A"/>
                </a:solidFill>
                <a:effectLst/>
                <a:latin typeface="Hind" panose="020B0502040204020203" pitchFamily="2" charset="0"/>
              </a:rPr>
              <a:t>Story Synopsis:</a:t>
            </a:r>
            <a:r>
              <a:rPr lang="en-US" b="0" i="0" dirty="0">
                <a:solidFill>
                  <a:srgbClr val="0A0A0A"/>
                </a:solidFill>
                <a:effectLst/>
                <a:latin typeface="Hind" panose="020B0502040204020203" pitchFamily="2" charset="0"/>
              </a:rPr>
              <a:t>. New York City is experiencing a pandemic and once busy streets are mostly empty.  </a:t>
            </a:r>
            <a:r>
              <a:rPr lang="en-US" dirty="0">
                <a:solidFill>
                  <a:srgbClr val="0A0A0A"/>
                </a:solidFill>
                <a:latin typeface="Hind" panose="020B0502040204020203" pitchFamily="2" charset="0"/>
              </a:rPr>
              <a:t>Thankfully </a:t>
            </a:r>
            <a:r>
              <a:rPr lang="en-US" b="0" i="0" dirty="0">
                <a:solidFill>
                  <a:srgbClr val="0A0A0A"/>
                </a:solidFill>
                <a:effectLst/>
                <a:latin typeface="Hind" panose="020B0502040204020203" pitchFamily="2" charset="0"/>
              </a:rPr>
              <a:t>there are still those doing their necessary jobs. These are the </a:t>
            </a:r>
            <a:r>
              <a:rPr lang="en-US" dirty="0">
                <a:solidFill>
                  <a:srgbClr val="0A0A0A"/>
                </a:solidFill>
                <a:latin typeface="Hind" panose="020B0502040204020203" pitchFamily="2" charset="0"/>
              </a:rPr>
              <a:t>essential workers </a:t>
            </a:r>
            <a:r>
              <a:rPr lang="en-US" b="0" i="0" dirty="0">
                <a:solidFill>
                  <a:srgbClr val="0A0A0A"/>
                </a:solidFill>
                <a:effectLst/>
                <a:latin typeface="Hind" panose="020B0502040204020203" pitchFamily="2" charset="0"/>
              </a:rPr>
              <a:t>keeping us safe</a:t>
            </a:r>
            <a:r>
              <a:rPr lang="en-US" dirty="0">
                <a:solidFill>
                  <a:srgbClr val="0A0A0A"/>
                </a:solidFill>
                <a:latin typeface="Hind" panose="020B0502040204020203" pitchFamily="2" charset="0"/>
              </a:rPr>
              <a:t> and </a:t>
            </a:r>
            <a:r>
              <a:rPr lang="en-US" b="0" i="0" dirty="0">
                <a:solidFill>
                  <a:srgbClr val="0A0A0A"/>
                </a:solidFill>
                <a:effectLst/>
                <a:latin typeface="Hind" panose="020B0502040204020203" pitchFamily="2" charset="0"/>
              </a:rPr>
              <a:t>healthy. </a:t>
            </a:r>
            <a:r>
              <a:rPr lang="en-US" dirty="0">
                <a:solidFill>
                  <a:srgbClr val="0A0A0A"/>
                </a:solidFill>
                <a:latin typeface="Hind" panose="020B0502040204020203" pitchFamily="2" charset="0"/>
              </a:rPr>
              <a:t>They make sure our</a:t>
            </a:r>
            <a:r>
              <a:rPr lang="en-US" b="0" i="0" dirty="0">
                <a:solidFill>
                  <a:srgbClr val="0A0A0A"/>
                </a:solidFill>
                <a:effectLst/>
                <a:latin typeface="Hind" panose="020B0502040204020203" pitchFamily="2" charset="0"/>
              </a:rPr>
              <a:t> mail is delivered and the grocery stores’ shelves are stocked. </a:t>
            </a:r>
            <a:endParaRPr lang="en-US" dirty="0"/>
          </a:p>
        </p:txBody>
      </p:sp>
      <p:sp>
        <p:nvSpPr>
          <p:cNvPr id="8" name="Star: 5 Points 7">
            <a:extLst>
              <a:ext uri="{FF2B5EF4-FFF2-40B4-BE49-F238E27FC236}">
                <a16:creationId xmlns:a16="http://schemas.microsoft.com/office/drawing/2014/main" id="{CADB9620-F55C-4E64-8CF4-1EE957208594}"/>
              </a:ext>
            </a:extLst>
          </p:cNvPr>
          <p:cNvSpPr/>
          <p:nvPr/>
        </p:nvSpPr>
        <p:spPr>
          <a:xfrm>
            <a:off x="5145555" y="5754351"/>
            <a:ext cx="448765" cy="459581"/>
          </a:xfrm>
          <a:prstGeom prst="star5">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10" name="Picture 2" descr="Keeping the City Going">
            <a:extLst>
              <a:ext uri="{FF2B5EF4-FFF2-40B4-BE49-F238E27FC236}">
                <a16:creationId xmlns:a16="http://schemas.microsoft.com/office/drawing/2014/main" id="{A05199E6-01DD-46E6-8BE6-F482320DB45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8827" y="1882358"/>
            <a:ext cx="2072606" cy="115175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Under Construction Coming Soon, HD Png Download , Transparent Png Image -  PNGitem">
            <a:extLst>
              <a:ext uri="{FF2B5EF4-FFF2-40B4-BE49-F238E27FC236}">
                <a16:creationId xmlns:a16="http://schemas.microsoft.com/office/drawing/2014/main" id="{B8870FBC-C196-4937-858E-1F16FE981C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87876" y="86929"/>
            <a:ext cx="1806444" cy="1011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976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eeping the City Going | Book by Brian Floca | Official Publisher Page |  Simon &amp;amp; Schuster">
            <a:extLst>
              <a:ext uri="{FF2B5EF4-FFF2-40B4-BE49-F238E27FC236}">
                <a16:creationId xmlns:a16="http://schemas.microsoft.com/office/drawing/2014/main" id="{367CDAE0-420C-4B3D-BDAB-559811DE90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038" y="1647226"/>
            <a:ext cx="4537994" cy="295276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3008490-C0AB-4232-9D48-197F3BB93E26}"/>
              </a:ext>
            </a:extLst>
          </p:cNvPr>
          <p:cNvSpPr txBox="1"/>
          <p:nvPr/>
        </p:nvSpPr>
        <p:spPr>
          <a:xfrm>
            <a:off x="5119693" y="2286867"/>
            <a:ext cx="3875017" cy="2062103"/>
          </a:xfrm>
          <a:prstGeom prst="rect">
            <a:avLst/>
          </a:prstGeom>
          <a:noFill/>
          <a:ln w="38100">
            <a:solidFill>
              <a:schemeClr val="tx1"/>
            </a:solidFill>
          </a:ln>
        </p:spPr>
        <p:txBody>
          <a:bodyPr wrap="square" rtlCol="0">
            <a:spAutoFit/>
          </a:bodyPr>
          <a:lstStyle/>
          <a:p>
            <a:r>
              <a:rPr lang="en-US" sz="2000" b="1" dirty="0"/>
              <a:t>Featuring the concepts of…</a:t>
            </a:r>
          </a:p>
          <a:p>
            <a:pPr marL="214313" indent="-214313">
              <a:buFont typeface="Arial" panose="020B0604020202020204" pitchFamily="34" charset="0"/>
              <a:buChar char="•"/>
            </a:pPr>
            <a:r>
              <a:rPr lang="en-US" dirty="0"/>
              <a:t>Allocation of limited resources </a:t>
            </a:r>
          </a:p>
          <a:p>
            <a:pPr marL="214313" indent="-214313">
              <a:buFont typeface="Arial" panose="020B0604020202020204" pitchFamily="34" charset="0"/>
              <a:buChar char="•"/>
            </a:pPr>
            <a:r>
              <a:rPr lang="en-US" dirty="0"/>
              <a:t>Capital resources</a:t>
            </a:r>
          </a:p>
          <a:p>
            <a:pPr marL="214313" indent="-214313">
              <a:buFont typeface="Arial" panose="020B0604020202020204" pitchFamily="34" charset="0"/>
              <a:buChar char="•"/>
            </a:pPr>
            <a:r>
              <a:rPr lang="en-US" dirty="0"/>
              <a:t>Human capital</a:t>
            </a:r>
          </a:p>
          <a:p>
            <a:pPr marL="214313" indent="-214313">
              <a:buFont typeface="Arial" panose="020B0604020202020204" pitchFamily="34" charset="0"/>
              <a:buChar char="•"/>
            </a:pPr>
            <a:r>
              <a:rPr lang="en-US" dirty="0"/>
              <a:t>Interdependence</a:t>
            </a:r>
          </a:p>
          <a:p>
            <a:pPr marL="214313" indent="-214313">
              <a:buFont typeface="Arial" panose="020B0604020202020204" pitchFamily="34" charset="0"/>
              <a:buChar char="•"/>
            </a:pPr>
            <a:r>
              <a:rPr lang="en-US" dirty="0"/>
              <a:t>Scarcity</a:t>
            </a:r>
          </a:p>
          <a:p>
            <a:pPr marL="214313" indent="-214313">
              <a:buFont typeface="Arial" panose="020B0604020202020204" pitchFamily="34" charset="0"/>
              <a:buChar char="•"/>
            </a:pPr>
            <a:r>
              <a:rPr lang="en-US" dirty="0"/>
              <a:t>Specialization</a:t>
            </a:r>
          </a:p>
        </p:txBody>
      </p:sp>
      <p:pic>
        <p:nvPicPr>
          <p:cNvPr id="6152" name="Picture 8" descr="Free Toilet Paper Cliparts, Download Free Toilet Paper Cliparts png images,  Free ClipArts on Clipart Library">
            <a:extLst>
              <a:ext uri="{FF2B5EF4-FFF2-40B4-BE49-F238E27FC236}">
                <a16:creationId xmlns:a16="http://schemas.microsoft.com/office/drawing/2014/main" id="{698C8EF2-FF64-4144-B3A9-72DB6824E7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2742" y="4848077"/>
            <a:ext cx="1227794" cy="11194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0C3580D-2DC5-4BDE-B296-D81658D8AA14}"/>
              </a:ext>
            </a:extLst>
          </p:cNvPr>
          <p:cNvSpPr txBox="1"/>
          <p:nvPr/>
        </p:nvSpPr>
        <p:spPr>
          <a:xfrm>
            <a:off x="1856508" y="5782870"/>
            <a:ext cx="5430983" cy="369332"/>
          </a:xfrm>
          <a:prstGeom prst="rect">
            <a:avLst/>
          </a:prstGeom>
          <a:noFill/>
          <a:ln w="19050">
            <a:solidFill>
              <a:schemeClr val="tx1"/>
            </a:solidFill>
          </a:ln>
        </p:spPr>
        <p:txBody>
          <a:bodyPr wrap="square">
            <a:spAutoFit/>
          </a:bodyPr>
          <a:lstStyle/>
          <a:p>
            <a:pPr algn="ctr"/>
            <a:r>
              <a:rPr lang="en-US" dirty="0">
                <a:hlinkClick r:id="rId4"/>
              </a:rPr>
              <a:t>https://www.youtube.com/watch?v=qkv52VAFbBk</a:t>
            </a:r>
            <a:r>
              <a:rPr lang="en-US" dirty="0"/>
              <a:t> </a:t>
            </a:r>
          </a:p>
        </p:txBody>
      </p:sp>
      <p:pic>
        <p:nvPicPr>
          <p:cNvPr id="2050" name="Picture 2" descr="Under Construction Coming Soon, HD Png Download , Transparent Png Image -  PNGitem">
            <a:extLst>
              <a:ext uri="{FF2B5EF4-FFF2-40B4-BE49-F238E27FC236}">
                <a16:creationId xmlns:a16="http://schemas.microsoft.com/office/drawing/2014/main" id="{624CCCE2-D824-4EDF-A483-25002DBB09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6728" y="136510"/>
            <a:ext cx="1806444" cy="1011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9464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0FEC21-198D-4D99-B177-1B0742DE9733}"/>
              </a:ext>
            </a:extLst>
          </p:cNvPr>
          <p:cNvPicPr>
            <a:picLocks noChangeAspect="1"/>
          </p:cNvPicPr>
          <p:nvPr/>
        </p:nvPicPr>
        <p:blipFill>
          <a:blip r:embed="rId2"/>
          <a:stretch>
            <a:fillRect/>
          </a:stretch>
        </p:blipFill>
        <p:spPr>
          <a:xfrm>
            <a:off x="561221" y="1821316"/>
            <a:ext cx="3143870" cy="3319139"/>
          </a:xfrm>
          <a:prstGeom prst="rect">
            <a:avLst/>
          </a:prstGeom>
          <a:ln w="38100">
            <a:solidFill>
              <a:srgbClr val="7030A0"/>
            </a:solidFill>
          </a:ln>
        </p:spPr>
      </p:pic>
      <p:pic>
        <p:nvPicPr>
          <p:cNvPr id="6" name="Picture 5">
            <a:extLst>
              <a:ext uri="{FF2B5EF4-FFF2-40B4-BE49-F238E27FC236}">
                <a16:creationId xmlns:a16="http://schemas.microsoft.com/office/drawing/2014/main" id="{55DAD5A6-3613-422F-A51B-62FABF7B9C62}"/>
              </a:ext>
            </a:extLst>
          </p:cNvPr>
          <p:cNvPicPr>
            <a:picLocks noChangeAspect="1"/>
          </p:cNvPicPr>
          <p:nvPr/>
        </p:nvPicPr>
        <p:blipFill>
          <a:blip r:embed="rId3"/>
          <a:stretch>
            <a:fillRect/>
          </a:stretch>
        </p:blipFill>
        <p:spPr>
          <a:xfrm>
            <a:off x="3974840" y="3079102"/>
            <a:ext cx="4970211" cy="2721340"/>
          </a:xfrm>
          <a:prstGeom prst="rect">
            <a:avLst/>
          </a:prstGeom>
          <a:ln w="38100">
            <a:solidFill>
              <a:srgbClr val="7030A0"/>
            </a:solidFill>
          </a:ln>
        </p:spPr>
      </p:pic>
      <p:sp>
        <p:nvSpPr>
          <p:cNvPr id="7" name="TextBox 6">
            <a:extLst>
              <a:ext uri="{FF2B5EF4-FFF2-40B4-BE49-F238E27FC236}">
                <a16:creationId xmlns:a16="http://schemas.microsoft.com/office/drawing/2014/main" id="{4AC4C91E-2AF5-495F-BDF6-91C3E3A2C7A8}"/>
              </a:ext>
            </a:extLst>
          </p:cNvPr>
          <p:cNvSpPr txBox="1"/>
          <p:nvPr/>
        </p:nvSpPr>
        <p:spPr>
          <a:xfrm>
            <a:off x="1940767" y="1325375"/>
            <a:ext cx="5819744" cy="415498"/>
          </a:xfrm>
          <a:prstGeom prst="rect">
            <a:avLst/>
          </a:prstGeom>
          <a:noFill/>
        </p:spPr>
        <p:txBody>
          <a:bodyPr wrap="square" rtlCol="0">
            <a:spAutoFit/>
          </a:bodyPr>
          <a:lstStyle/>
          <a:p>
            <a:pPr algn="ctr"/>
            <a:r>
              <a:rPr lang="en-US" sz="2100" b="1" dirty="0"/>
              <a:t>Essential Worker Activity Cards  &amp; Job List</a:t>
            </a:r>
            <a:endParaRPr lang="en-US" sz="2100" dirty="0"/>
          </a:p>
        </p:txBody>
      </p:sp>
    </p:spTree>
    <p:extLst>
      <p:ext uri="{BB962C8B-B14F-4D97-AF65-F5344CB8AC3E}">
        <p14:creationId xmlns:p14="http://schemas.microsoft.com/office/powerpoint/2010/main" val="25558166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4608" y="1187932"/>
            <a:ext cx="6172200" cy="85725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400" dirty="0"/>
              <a:t>Assessment Questions</a:t>
            </a:r>
            <a:endParaRPr lang="en-US" sz="4125" dirty="0">
              <a:ln w="11430">
                <a:noFill/>
              </a:ln>
              <a:effectLst>
                <a:outerShdw blurRad="80000" dist="40000" dir="5040000" algn="tl">
                  <a:srgbClr val="000000">
                    <a:alpha val="0"/>
                  </a:srgbClr>
                </a:outerShdw>
              </a:effectLst>
            </a:endParaRPr>
          </a:p>
        </p:txBody>
      </p:sp>
      <p:sp>
        <p:nvSpPr>
          <p:cNvPr id="3" name="Content Placeholder 2"/>
          <p:cNvSpPr>
            <a:spLocks noGrp="1"/>
          </p:cNvSpPr>
          <p:nvPr>
            <p:ph idx="4294967295"/>
          </p:nvPr>
        </p:nvSpPr>
        <p:spPr>
          <a:xfrm>
            <a:off x="373972" y="2203949"/>
            <a:ext cx="8396057" cy="3037494"/>
          </a:xfrm>
        </p:spPr>
        <p:txBody>
          <a:bodyPr>
            <a:noAutofit/>
          </a:bodyPr>
          <a:lstStyle/>
          <a:p>
            <a:pPr marL="385763" indent="-385763" defTabSz="678941">
              <a:buFont typeface="+mj-lt"/>
              <a:buAutoNum type="arabicPeriod"/>
              <a:defRPr sz="3168"/>
            </a:pPr>
            <a:r>
              <a:rPr lang="en-US" sz="1800" dirty="0">
                <a:latin typeface="Calibri" panose="020F0502020204030204" pitchFamily="34" charset="0"/>
                <a:cs typeface="Calibri" panose="020F0502020204030204" pitchFamily="34" charset="0"/>
              </a:rPr>
              <a:t>What are the benefits of using children’s literature to teach economics and personal finance?</a:t>
            </a:r>
          </a:p>
          <a:p>
            <a:pPr marL="385763" indent="-385763" defTabSz="678941">
              <a:buFont typeface="+mj-lt"/>
              <a:buAutoNum type="arabicPeriod"/>
              <a:defRPr sz="3168"/>
            </a:pPr>
            <a:r>
              <a:rPr lang="en-US" sz="1800" dirty="0">
                <a:latin typeface="Calibri" panose="020F0502020204030204" pitchFamily="34" charset="0"/>
                <a:cs typeface="Calibri" panose="020F0502020204030204" pitchFamily="34" charset="0"/>
              </a:rPr>
              <a:t>Is using a children’s book more difficult with online instruction? </a:t>
            </a:r>
          </a:p>
          <a:p>
            <a:pPr marL="385763" indent="-385763" defTabSz="678941">
              <a:buFont typeface="+mj-lt"/>
              <a:buAutoNum type="arabicPeriod"/>
              <a:defRPr sz="3168"/>
            </a:pPr>
            <a:r>
              <a:rPr lang="en-US" sz="1800" dirty="0">
                <a:latin typeface="Calibri" panose="020F0502020204030204" pitchFamily="34" charset="0"/>
                <a:cs typeface="Calibri" panose="020F0502020204030204" pitchFamily="34" charset="0"/>
              </a:rPr>
              <a:t>How can picture books be used with older students?</a:t>
            </a:r>
          </a:p>
          <a:p>
            <a:pPr marL="385763" indent="-385763" defTabSz="678941">
              <a:buFont typeface="+mj-lt"/>
              <a:buAutoNum type="arabicPeriod"/>
              <a:defRPr sz="3168"/>
            </a:pPr>
            <a:r>
              <a:rPr lang="en-US" sz="1800" dirty="0">
                <a:latin typeface="Calibri" panose="020F0502020204030204" pitchFamily="34" charset="0"/>
                <a:cs typeface="Calibri" panose="020F0502020204030204" pitchFamily="34" charset="0"/>
              </a:rPr>
              <a:t>The book </a:t>
            </a:r>
            <a:r>
              <a:rPr lang="en-US" sz="1800" i="1" dirty="0">
                <a:latin typeface="Calibri" panose="020F0502020204030204" pitchFamily="34" charset="0"/>
                <a:cs typeface="Calibri" panose="020F0502020204030204" pitchFamily="34" charset="0"/>
              </a:rPr>
              <a:t>The Secret Garden of George Washington Carver </a:t>
            </a:r>
            <a:r>
              <a:rPr lang="en-US" sz="1800" dirty="0">
                <a:latin typeface="Calibri" panose="020F0502020204030204" pitchFamily="34" charset="0"/>
                <a:cs typeface="Calibri" panose="020F0502020204030204" pitchFamily="34" charset="0"/>
              </a:rPr>
              <a:t>includes references to slavery and segregation.  Would this require sensitivity of instruction in multi-cultural classrooms? </a:t>
            </a:r>
          </a:p>
          <a:p>
            <a:pPr marL="385763" indent="-385763" defTabSz="678941">
              <a:buFont typeface="+mj-lt"/>
              <a:buAutoNum type="arabicPeriod"/>
              <a:defRPr sz="3168"/>
            </a:pPr>
            <a:r>
              <a:rPr lang="en-US" sz="1800" dirty="0">
                <a:latin typeface="Calibri" panose="020F0502020204030204" pitchFamily="34" charset="0"/>
                <a:cs typeface="Calibri" panose="020F0502020204030204" pitchFamily="34" charset="0"/>
              </a:rPr>
              <a:t>Do you know of any new titles that can be added to the bibliography? </a:t>
            </a:r>
          </a:p>
          <a:p>
            <a:pPr marL="385763" indent="-385763" defTabSz="678941">
              <a:buFont typeface="+mj-lt"/>
              <a:buAutoNum type="arabicPeriod"/>
              <a:defRPr sz="3168"/>
            </a:pPr>
            <a:endParaRPr lang="en-US" sz="2063" dirty="0"/>
          </a:p>
        </p:txBody>
      </p:sp>
    </p:spTree>
    <p:extLst>
      <p:ext uri="{BB962C8B-B14F-4D97-AF65-F5344CB8AC3E}">
        <p14:creationId xmlns:p14="http://schemas.microsoft.com/office/powerpoint/2010/main" val="4539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6D14F9-A15E-479B-9DD4-49ED44DC70A9}"/>
              </a:ext>
            </a:extLst>
          </p:cNvPr>
          <p:cNvSpPr>
            <a:spLocks noGrp="1"/>
          </p:cNvSpPr>
          <p:nvPr>
            <p:ph idx="1"/>
          </p:nvPr>
        </p:nvSpPr>
        <p:spPr>
          <a:xfrm>
            <a:off x="559837" y="310710"/>
            <a:ext cx="8229600" cy="3779520"/>
          </a:xfrm>
        </p:spPr>
        <p:txBody>
          <a:bodyPr/>
          <a:lstStyle/>
          <a:p>
            <a:pPr marL="0" indent="0" algn="ctr">
              <a:buNone/>
            </a:pPr>
            <a:r>
              <a:rPr lang="en-US" sz="2000" b="1" dirty="0">
                <a:solidFill>
                  <a:schemeClr val="accent6">
                    <a:lumMod val="75000"/>
                  </a:schemeClr>
                </a:solidFill>
                <a:effectLst>
                  <a:outerShdw blurRad="38100" dist="38100" dir="2700000" algn="tl">
                    <a:srgbClr val="000000">
                      <a:alpha val="43137"/>
                    </a:srgbClr>
                  </a:outerShdw>
                </a:effectLst>
              </a:rPr>
              <a:t>New Picture Books featuring Strong Economic Content </a:t>
            </a:r>
          </a:p>
        </p:txBody>
      </p:sp>
      <p:pic>
        <p:nvPicPr>
          <p:cNvPr id="5" name="Picture 4">
            <a:extLst>
              <a:ext uri="{FF2B5EF4-FFF2-40B4-BE49-F238E27FC236}">
                <a16:creationId xmlns:a16="http://schemas.microsoft.com/office/drawing/2014/main" id="{434285FA-438F-4D01-87B8-08C9693E8818}"/>
              </a:ext>
            </a:extLst>
          </p:cNvPr>
          <p:cNvPicPr>
            <a:picLocks noChangeAspect="1"/>
          </p:cNvPicPr>
          <p:nvPr/>
        </p:nvPicPr>
        <p:blipFill>
          <a:blip r:embed="rId2"/>
          <a:stretch>
            <a:fillRect/>
          </a:stretch>
        </p:blipFill>
        <p:spPr>
          <a:xfrm>
            <a:off x="2537927" y="918021"/>
            <a:ext cx="4534678" cy="5405336"/>
          </a:xfrm>
          <a:prstGeom prst="rect">
            <a:avLst/>
          </a:prstGeom>
          <a:ln w="57150">
            <a:solidFill>
              <a:schemeClr val="accent6">
                <a:lumMod val="75000"/>
              </a:schemeClr>
            </a:solidFill>
          </a:ln>
        </p:spPr>
      </p:pic>
      <p:pic>
        <p:nvPicPr>
          <p:cNvPr id="6" name="Picture 2" descr="Thanksgiving Autumn Clip Art - Harvest Clipart, HD Png Download ,  Transparent Png Image - PNGitem">
            <a:extLst>
              <a:ext uri="{FF2B5EF4-FFF2-40B4-BE49-F238E27FC236}">
                <a16:creationId xmlns:a16="http://schemas.microsoft.com/office/drawing/2014/main" id="{3686F8C5-DBFB-486D-A901-75CA5CD36C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837" y="5518884"/>
            <a:ext cx="1744436" cy="102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827168"/>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dirty="0"/>
              <a:t>Objectives</a:t>
            </a:r>
            <a:endParaRPr lang="en-US" sz="5500" b="1" dirty="0">
              <a:ln w="11430">
                <a:noFill/>
              </a:ln>
              <a:effectLst>
                <a:outerShdw blurRad="80000" dist="40000" dir="5040000" algn="tl">
                  <a:srgbClr val="000000">
                    <a:alpha val="0"/>
                  </a:srgbClr>
                </a:outerShdw>
              </a:effectLst>
              <a:ea typeface="+mj-ea"/>
              <a:cs typeface="+mj-cs"/>
            </a:endParaRPr>
          </a:p>
        </p:txBody>
      </p:sp>
      <p:sp>
        <p:nvSpPr>
          <p:cNvPr id="3" name="Content Placeholder 2"/>
          <p:cNvSpPr>
            <a:spLocks noGrp="1"/>
          </p:cNvSpPr>
          <p:nvPr>
            <p:ph idx="4294967295"/>
          </p:nvPr>
        </p:nvSpPr>
        <p:spPr>
          <a:xfrm>
            <a:off x="457200" y="2022382"/>
            <a:ext cx="8229600" cy="3702346"/>
          </a:xfrm>
        </p:spPr>
        <p:txBody>
          <a:bodyPr>
            <a:noAutofit/>
          </a:bodyPr>
          <a:lstStyle/>
          <a:p>
            <a:pPr marL="0" indent="0">
              <a:buNone/>
            </a:pPr>
            <a:r>
              <a:rPr lang="en-US" dirty="0"/>
              <a:t>Teachers will be able to:</a:t>
            </a:r>
          </a:p>
          <a:p>
            <a:pPr lvl="0"/>
            <a:r>
              <a:rPr lang="en-US" b="1" dirty="0"/>
              <a:t>Review</a:t>
            </a:r>
            <a:r>
              <a:rPr lang="en-US" dirty="0"/>
              <a:t> basic economic concepts</a:t>
            </a:r>
          </a:p>
          <a:p>
            <a:pPr lvl="0"/>
            <a:r>
              <a:rPr lang="en-US" b="1" dirty="0"/>
              <a:t>Explore</a:t>
            </a:r>
            <a:r>
              <a:rPr lang="en-US" dirty="0"/>
              <a:t> new picture books (copyrights 2017-2021) and learn how to identify the economic concepts found in them.</a:t>
            </a:r>
          </a:p>
          <a:p>
            <a:pPr lvl="0"/>
            <a:r>
              <a:rPr lang="en-US" b="1" dirty="0"/>
              <a:t>Learn</a:t>
            </a:r>
            <a:r>
              <a:rPr lang="en-US" dirty="0"/>
              <a:t> how to use book content to teach age appropriate lessons and activities based on the featured concepts.</a:t>
            </a:r>
          </a:p>
          <a:p>
            <a:pPr marL="0" indent="0" defTabSz="905255">
              <a:buNone/>
              <a:defRPr sz="3168"/>
            </a:pPr>
            <a:endParaRPr lang="en-US" sz="2750" dirty="0"/>
          </a:p>
        </p:txBody>
      </p:sp>
    </p:spTree>
    <p:extLst>
      <p:ext uri="{BB962C8B-B14F-4D97-AF65-F5344CB8AC3E}">
        <p14:creationId xmlns:p14="http://schemas.microsoft.com/office/powerpoint/2010/main" val="261619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8028" y="1124133"/>
            <a:ext cx="6172200" cy="374672"/>
          </a:xfrm>
          <a:noFill/>
        </p:spPr>
        <p:txBody>
          <a:bodyPr rtlCol="0">
            <a:noAutofit/>
            <a:scene3d>
              <a:camera prst="orthographicFront"/>
              <a:lightRig rig="glow" dir="tl">
                <a:rot lat="0" lon="0" rev="5400000"/>
              </a:lightRig>
            </a:scene3d>
            <a:sp3d>
              <a:bevelT w="0" h="0"/>
              <a:contourClr>
                <a:schemeClr val="accent6">
                  <a:shade val="73000"/>
                </a:schemeClr>
              </a:contourClr>
            </a:sp3d>
          </a:bodyPr>
          <a:lstStyle/>
          <a:p>
            <a:pPr algn="ctr">
              <a:defRPr/>
            </a:pPr>
            <a:r>
              <a:rPr lang="en-US" sz="2700" dirty="0"/>
              <a:t>Links Included in this Session</a:t>
            </a:r>
            <a:endParaRPr lang="en-US" sz="2700" dirty="0">
              <a:ln w="11430"/>
              <a:effectLst>
                <a:outerShdw blurRad="80000" dist="40000" dir="5040000" algn="tl">
                  <a:srgbClr val="000000">
                    <a:alpha val="0"/>
                  </a:srgbClr>
                </a:outerShdw>
              </a:effectLst>
            </a:endParaRPr>
          </a:p>
        </p:txBody>
      </p:sp>
      <p:graphicFrame>
        <p:nvGraphicFramePr>
          <p:cNvPr id="3" name="Table 2">
            <a:extLst>
              <a:ext uri="{FF2B5EF4-FFF2-40B4-BE49-F238E27FC236}">
                <a16:creationId xmlns:a16="http://schemas.microsoft.com/office/drawing/2014/main" id="{C392573F-6609-493F-BD96-93BBFC1FE455}"/>
              </a:ext>
            </a:extLst>
          </p:cNvPr>
          <p:cNvGraphicFramePr>
            <a:graphicFrameLocks noGrp="1"/>
          </p:cNvGraphicFramePr>
          <p:nvPr>
            <p:extLst>
              <p:ext uri="{D42A27DB-BD31-4B8C-83A1-F6EECF244321}">
                <p14:modId xmlns:p14="http://schemas.microsoft.com/office/powerpoint/2010/main" val="1071750789"/>
              </p:ext>
            </p:extLst>
          </p:nvPr>
        </p:nvGraphicFramePr>
        <p:xfrm>
          <a:off x="662473" y="1963332"/>
          <a:ext cx="8182947" cy="3289803"/>
        </p:xfrm>
        <a:graphic>
          <a:graphicData uri="http://schemas.openxmlformats.org/drawingml/2006/table">
            <a:tbl>
              <a:tblPr firstCol="1">
                <a:tableStyleId>{616DA210-FB5B-4158-B5E0-FEB733F419BA}</a:tableStyleId>
              </a:tblPr>
              <a:tblGrid>
                <a:gridCol w="1995491">
                  <a:extLst>
                    <a:ext uri="{9D8B030D-6E8A-4147-A177-3AD203B41FA5}">
                      <a16:colId xmlns:a16="http://schemas.microsoft.com/office/drawing/2014/main" val="3857753492"/>
                    </a:ext>
                  </a:extLst>
                </a:gridCol>
                <a:gridCol w="6187456">
                  <a:extLst>
                    <a:ext uri="{9D8B030D-6E8A-4147-A177-3AD203B41FA5}">
                      <a16:colId xmlns:a16="http://schemas.microsoft.com/office/drawing/2014/main" val="2154750297"/>
                    </a:ext>
                  </a:extLst>
                </a:gridCol>
              </a:tblGrid>
              <a:tr h="409647">
                <a:tc>
                  <a:txBody>
                    <a:bodyPr/>
                    <a:lstStyle/>
                    <a:p>
                      <a:pPr marL="0" marR="0">
                        <a:lnSpc>
                          <a:spcPct val="107000"/>
                        </a:lnSpc>
                        <a:spcBef>
                          <a:spcPts val="0"/>
                        </a:spcBef>
                        <a:spcAft>
                          <a:spcPts val="0"/>
                        </a:spcAft>
                      </a:pPr>
                      <a:r>
                        <a:rPr lang="en-US" sz="1100">
                          <a:effectLst/>
                        </a:rPr>
                        <a:t>Virginia Standards of Learning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nSpc>
                          <a:spcPct val="107000"/>
                        </a:lnSpc>
                        <a:spcBef>
                          <a:spcPts val="0"/>
                        </a:spcBef>
                        <a:spcAft>
                          <a:spcPts val="0"/>
                        </a:spcAft>
                      </a:pPr>
                      <a:r>
                        <a:rPr lang="en-US" sz="1200" u="sng">
                          <a:effectLst/>
                          <a:hlinkClick r:id="rId3"/>
                        </a:rPr>
                        <a:t>https://www.doe.virginia.gov/testing/index.shtml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199374796"/>
                  </a:ext>
                </a:extLst>
              </a:tr>
              <a:tr h="448987">
                <a:tc>
                  <a:txBody>
                    <a:bodyPr/>
                    <a:lstStyle/>
                    <a:p>
                      <a:pPr marL="0" marR="0">
                        <a:lnSpc>
                          <a:spcPct val="107000"/>
                        </a:lnSpc>
                        <a:spcBef>
                          <a:spcPts val="0"/>
                        </a:spcBef>
                        <a:spcAft>
                          <a:spcPts val="0"/>
                        </a:spcAft>
                      </a:pPr>
                      <a:r>
                        <a:rPr lang="en-US" sz="1100">
                          <a:effectLst/>
                        </a:rPr>
                        <a:t>National Content Standards in Economics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nSpc>
                          <a:spcPct val="107000"/>
                        </a:lnSpc>
                        <a:spcBef>
                          <a:spcPts val="0"/>
                        </a:spcBef>
                        <a:spcAft>
                          <a:spcPts val="0"/>
                        </a:spcAft>
                      </a:pPr>
                      <a:r>
                        <a:rPr lang="en-US" sz="1200">
                          <a:effectLst/>
                        </a:rPr>
                        <a:t> </a:t>
                      </a:r>
                      <a:r>
                        <a:rPr lang="en-US" sz="1200" u="sng">
                          <a:effectLst/>
                          <a:hlinkClick r:id="rId4"/>
                        </a:rPr>
                        <a:t>https://www.councilforeconed.org/wp-content/uploads/2012/03/voluntary-national-content-standards-2010.pdf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079498290"/>
                  </a:ext>
                </a:extLst>
              </a:tr>
              <a:tr h="247592">
                <a:tc>
                  <a:txBody>
                    <a:bodyPr/>
                    <a:lstStyle/>
                    <a:p>
                      <a:pPr marL="0" marR="0">
                        <a:lnSpc>
                          <a:spcPct val="107000"/>
                        </a:lnSpc>
                        <a:spcBef>
                          <a:spcPts val="0"/>
                        </a:spcBef>
                        <a:spcAft>
                          <a:spcPts val="0"/>
                        </a:spcAft>
                      </a:pPr>
                      <a:r>
                        <a:rPr lang="en-US" sz="1100">
                          <a:effectLst/>
                        </a:rPr>
                        <a:t>Keeping the City Going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nSpc>
                          <a:spcPct val="107000"/>
                        </a:lnSpc>
                        <a:spcBef>
                          <a:spcPts val="0"/>
                        </a:spcBef>
                        <a:spcAft>
                          <a:spcPts val="0"/>
                        </a:spcAft>
                      </a:pPr>
                      <a:r>
                        <a:rPr lang="en-US" sz="1100" u="sng">
                          <a:effectLst/>
                          <a:hlinkClick r:id="rId5"/>
                        </a:rPr>
                        <a:t>https://www.youtube.com/watch?v=qkv52VAFbBk</a:t>
                      </a: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745040903"/>
                  </a:ext>
                </a:extLst>
              </a:tr>
              <a:tr h="247592">
                <a:tc>
                  <a:txBody>
                    <a:bodyPr/>
                    <a:lstStyle/>
                    <a:p>
                      <a:pPr marL="0" marR="0">
                        <a:lnSpc>
                          <a:spcPct val="107000"/>
                        </a:lnSpc>
                        <a:spcBef>
                          <a:spcPts val="0"/>
                        </a:spcBef>
                        <a:spcAft>
                          <a:spcPts val="0"/>
                        </a:spcAft>
                      </a:pPr>
                      <a:r>
                        <a:rPr lang="en-US" sz="1100">
                          <a:effectLst/>
                        </a:rPr>
                        <a:t>Give It! Reading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nSpc>
                          <a:spcPct val="107000"/>
                        </a:lnSpc>
                        <a:spcBef>
                          <a:spcPts val="0"/>
                        </a:spcBef>
                        <a:spcAft>
                          <a:spcPts val="0"/>
                        </a:spcAft>
                      </a:pPr>
                      <a:r>
                        <a:rPr lang="en-US" sz="1100" u="sng">
                          <a:effectLst/>
                          <a:hlinkClick r:id="rId6"/>
                        </a:rPr>
                        <a:t>https://www.youtube.com/watch?v=lCuBSL-njsM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158563122"/>
                  </a:ext>
                </a:extLst>
              </a:tr>
              <a:tr h="506734">
                <a:tc>
                  <a:txBody>
                    <a:bodyPr/>
                    <a:lstStyle/>
                    <a:p>
                      <a:pPr marL="0" marR="0">
                        <a:lnSpc>
                          <a:spcPct val="107000"/>
                        </a:lnSpc>
                        <a:spcBef>
                          <a:spcPts val="0"/>
                        </a:spcBef>
                        <a:spcAft>
                          <a:spcPts val="0"/>
                        </a:spcAft>
                      </a:pPr>
                      <a:r>
                        <a:rPr lang="en-US" sz="1100">
                          <a:effectLst/>
                        </a:rPr>
                        <a:t>Bunnyland Publisher Activity Sheets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nSpc>
                          <a:spcPct val="107000"/>
                        </a:lnSpc>
                        <a:spcBef>
                          <a:spcPts val="0"/>
                        </a:spcBef>
                        <a:spcAft>
                          <a:spcPts val="0"/>
                        </a:spcAft>
                      </a:pPr>
                      <a:r>
                        <a:rPr lang="en-US" sz="1100" u="sng">
                          <a:effectLst/>
                          <a:hlinkClick r:id="rId7"/>
                        </a:rPr>
                        <a:t>https://storage.googleapis.com/classroom-portal-production/uploads/2021/04/9c78f1c0-monneybunny-activities.pdf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298863522"/>
                  </a:ext>
                </a:extLst>
              </a:tr>
              <a:tr h="481470">
                <a:tc>
                  <a:txBody>
                    <a:bodyPr/>
                    <a:lstStyle/>
                    <a:p>
                      <a:pPr marL="0" marR="0">
                        <a:lnSpc>
                          <a:spcPct val="107000"/>
                        </a:lnSpc>
                        <a:spcBef>
                          <a:spcPts val="0"/>
                        </a:spcBef>
                        <a:spcAft>
                          <a:spcPts val="0"/>
                        </a:spcAft>
                      </a:pPr>
                      <a:r>
                        <a:rPr lang="en-US" sz="1100">
                          <a:effectLst/>
                        </a:rPr>
                        <a:t>The Secret Garden of George Washington Carver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nSpc>
                          <a:spcPct val="107000"/>
                        </a:lnSpc>
                        <a:spcBef>
                          <a:spcPts val="0"/>
                        </a:spcBef>
                        <a:spcAft>
                          <a:spcPts val="0"/>
                        </a:spcAft>
                      </a:pPr>
                      <a:r>
                        <a:rPr lang="en-US" sz="1100">
                          <a:effectLst/>
                        </a:rPr>
                        <a:t> </a:t>
                      </a:r>
                      <a:r>
                        <a:rPr lang="en-US" sz="1100" u="sng">
                          <a:effectLst/>
                          <a:hlinkClick r:id="rId8"/>
                        </a:rPr>
                        <a:t>https://www.youtube.com/watch?v=28vSGkGNtkA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2666544434"/>
                  </a:ext>
                </a:extLst>
              </a:tr>
              <a:tr h="485801">
                <a:tc>
                  <a:txBody>
                    <a:bodyPr/>
                    <a:lstStyle/>
                    <a:p>
                      <a:pPr marL="0" marR="0">
                        <a:lnSpc>
                          <a:spcPct val="107000"/>
                        </a:lnSpc>
                        <a:spcBef>
                          <a:spcPts val="0"/>
                        </a:spcBef>
                        <a:spcAft>
                          <a:spcPts val="0"/>
                        </a:spcAft>
                      </a:pPr>
                      <a:r>
                        <a:rPr lang="en-US" sz="1100">
                          <a:effectLst/>
                        </a:rPr>
                        <a:t>Someone Builds the Dream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nSpc>
                          <a:spcPct val="107000"/>
                        </a:lnSpc>
                        <a:spcBef>
                          <a:spcPts val="0"/>
                        </a:spcBef>
                        <a:spcAft>
                          <a:spcPts val="0"/>
                        </a:spcAft>
                      </a:pPr>
                      <a:r>
                        <a:rPr lang="en-US" sz="1100">
                          <a:effectLst/>
                        </a:rPr>
                        <a:t> </a:t>
                      </a:r>
                      <a:r>
                        <a:rPr lang="en-US" sz="1100" u="sng">
                          <a:effectLst/>
                          <a:hlinkClick r:id="rId9"/>
                        </a:rPr>
                        <a:t>https://www.youtube.com/watch?app=desktop&amp;v=H5rcpgEiiuo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270758917"/>
                  </a:ext>
                </a:extLst>
              </a:tr>
              <a:tr h="461980">
                <a:tc>
                  <a:txBody>
                    <a:bodyPr/>
                    <a:lstStyle/>
                    <a:p>
                      <a:pPr marL="0" marR="0">
                        <a:lnSpc>
                          <a:spcPct val="107000"/>
                        </a:lnSpc>
                        <a:spcBef>
                          <a:spcPts val="0"/>
                        </a:spcBef>
                        <a:spcAft>
                          <a:spcPts val="0"/>
                        </a:spcAft>
                      </a:pPr>
                      <a:r>
                        <a:rPr lang="en-US" sz="1100">
                          <a:effectLst/>
                        </a:rPr>
                        <a:t>What is Given from the Heart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nSpc>
                          <a:spcPct val="107000"/>
                        </a:lnSpc>
                        <a:spcBef>
                          <a:spcPts val="0"/>
                        </a:spcBef>
                        <a:spcAft>
                          <a:spcPts val="0"/>
                        </a:spcAft>
                      </a:pPr>
                      <a:r>
                        <a:rPr lang="en-US" sz="1100" dirty="0">
                          <a:effectLst/>
                        </a:rPr>
                        <a:t> </a:t>
                      </a:r>
                      <a:r>
                        <a:rPr lang="en-US" sz="1100" u="sng" dirty="0">
                          <a:effectLst/>
                          <a:hlinkClick r:id="rId10"/>
                        </a:rPr>
                        <a:t>https://www.youtube.com/watch?v=eE7C4etCqh0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395247769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971550"/>
            <a:ext cx="5657850" cy="1828800"/>
          </a:xfrm>
        </p:spPr>
        <p:txBody>
          <a:bodyPr>
            <a:normAutofit lnSpcReduction="10000"/>
          </a:bodyPr>
          <a:lstStyle/>
          <a:p>
            <a:pPr marL="0" indent="0" algn="ctr">
              <a:buNone/>
            </a:pPr>
            <a:r>
              <a:rPr lang="en-US" sz="3000" dirty="0">
                <a:latin typeface="+mj-lt"/>
              </a:rPr>
              <a:t>Comments?</a:t>
            </a:r>
          </a:p>
          <a:p>
            <a:pPr marL="0" indent="0" algn="ctr">
              <a:buNone/>
            </a:pPr>
            <a:r>
              <a:rPr lang="en-US" sz="3000" dirty="0">
                <a:latin typeface="+mj-lt"/>
              </a:rPr>
              <a:t>Questions?</a:t>
            </a:r>
          </a:p>
          <a:p>
            <a:pPr marL="0" indent="0" algn="ctr">
              <a:buNone/>
            </a:pPr>
            <a:r>
              <a:rPr lang="en-US" sz="3000" dirty="0">
                <a:latin typeface="+mj-lt"/>
              </a:rPr>
              <a:t>Concerns?</a:t>
            </a:r>
          </a:p>
        </p:txBody>
      </p:sp>
      <p:pic>
        <p:nvPicPr>
          <p:cNvPr id="5122" name="Picture 2" descr="C:\Users\stoverlf\AppData\Local\Microsoft\Windows\Temporary Internet Files\Content.IE5\95VL16WF\MC90038330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4268" y="3433898"/>
            <a:ext cx="3555374" cy="226958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stoverlf\AppData\Local\Microsoft\Windows\Temporary Internet Files\Content.IE5\DT9SPS4F\MC90032690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1" y="2686051"/>
            <a:ext cx="738052" cy="73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0337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a:noFill/>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a:latin typeface="Calibri"/>
                <a:ea typeface="ＭＳ Ｐゴシック"/>
                <a:cs typeface="Calibri"/>
              </a:rPr>
              <a:t>CEE Affiliates</a:t>
            </a:r>
            <a:endParaRPr lang="en-US" sz="5500" b="1">
              <a:ln w="11430"/>
              <a:effectLst>
                <a:outerShdw blurRad="80000" dist="40000" dir="5040000" algn="tl">
                  <a:srgbClr val="000000">
                    <a:alpha val="0"/>
                  </a:srgbClr>
                </a:outerShdw>
              </a:effectLst>
              <a:ea typeface="+mj-ea"/>
              <a:cs typeface="+mj-cs"/>
            </a:endParaRPr>
          </a:p>
        </p:txBody>
      </p:sp>
      <p:sp>
        <p:nvSpPr>
          <p:cNvPr id="3" name="TextBox 2">
            <a:extLst>
              <a:ext uri="{FF2B5EF4-FFF2-40B4-BE49-F238E27FC236}">
                <a16:creationId xmlns:a16="http://schemas.microsoft.com/office/drawing/2014/main" id="{03AF44DA-7F29-495C-9279-01A773172FC7}"/>
              </a:ext>
            </a:extLst>
          </p:cNvPr>
          <p:cNvSpPr txBox="1"/>
          <p:nvPr/>
        </p:nvSpPr>
        <p:spPr>
          <a:xfrm>
            <a:off x="1501666" y="5134678"/>
            <a:ext cx="61406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hlinkClick r:id="rId3"/>
              </a:rPr>
              <a:t>https://www.councilforeconed.org/resources/local-affiliates/</a:t>
            </a:r>
            <a:endParaRPr lang="en-US"/>
          </a:p>
          <a:p>
            <a:pPr algn="l"/>
            <a:endParaRPr lang="en-US"/>
          </a:p>
        </p:txBody>
      </p:sp>
      <p:pic>
        <p:nvPicPr>
          <p:cNvPr id="4" name="Picture 4" descr="A picture containing bird&#10;&#10;Description generated with very high confidence">
            <a:extLst>
              <a:ext uri="{FF2B5EF4-FFF2-40B4-BE49-F238E27FC236}">
                <a16:creationId xmlns:a16="http://schemas.microsoft.com/office/drawing/2014/main" id="{85988BD1-7DE7-45DD-9D4C-654DA4937CCE}"/>
              </a:ext>
            </a:extLst>
          </p:cNvPr>
          <p:cNvPicPr>
            <a:picLocks noChangeAspect="1"/>
          </p:cNvPicPr>
          <p:nvPr/>
        </p:nvPicPr>
        <p:blipFill>
          <a:blip r:embed="rId4"/>
          <a:stretch>
            <a:fillRect/>
          </a:stretch>
        </p:blipFill>
        <p:spPr>
          <a:xfrm>
            <a:off x="1524001" y="2335947"/>
            <a:ext cx="6095999" cy="2403817"/>
          </a:xfrm>
          <a:prstGeom prst="rect">
            <a:avLst/>
          </a:prstGeom>
        </p:spPr>
      </p:pic>
    </p:spTree>
    <p:extLst>
      <p:ext uri="{BB962C8B-B14F-4D97-AF65-F5344CB8AC3E}">
        <p14:creationId xmlns:p14="http://schemas.microsoft.com/office/powerpoint/2010/main" val="33426158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1C49A-50A7-49D5-B1A2-57AAF226F525}"/>
              </a:ext>
            </a:extLst>
          </p:cNvPr>
          <p:cNvSpPr>
            <a:spLocks noGrp="1"/>
          </p:cNvSpPr>
          <p:nvPr>
            <p:ph type="ctrTitle"/>
          </p:nvPr>
        </p:nvSpPr>
        <p:spPr>
          <a:xfrm>
            <a:off x="756139" y="1145686"/>
            <a:ext cx="7772400" cy="1470025"/>
          </a:xfrm>
        </p:spPr>
        <p:txBody>
          <a:bodyPr/>
          <a:lstStyle/>
          <a:p>
            <a:r>
              <a:rPr lang="en-US" sz="5400" dirty="0">
                <a:latin typeface="Calibri"/>
                <a:ea typeface="ＭＳ Ｐゴシック"/>
                <a:cs typeface="Calibri"/>
              </a:rPr>
              <a:t>Thank You to Our Sponsors!</a:t>
            </a:r>
            <a:endParaRPr lang="en-US" sz="5400" dirty="0"/>
          </a:p>
        </p:txBody>
      </p:sp>
      <p:sp>
        <p:nvSpPr>
          <p:cNvPr id="3" name="Subtitle 2">
            <a:extLst>
              <a:ext uri="{FF2B5EF4-FFF2-40B4-BE49-F238E27FC236}">
                <a16:creationId xmlns:a16="http://schemas.microsoft.com/office/drawing/2014/main" id="{88D6CDAE-25F6-4A13-9FAD-1DA0236E53C3}"/>
              </a:ext>
            </a:extLst>
          </p:cNvPr>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8479" y="2622632"/>
            <a:ext cx="2378110" cy="237811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16" y="2690224"/>
            <a:ext cx="4725799" cy="13029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831" y="5899538"/>
            <a:ext cx="6217920" cy="594360"/>
          </a:xfrm>
          <a:prstGeom prst="rect">
            <a:avLst/>
          </a:prstGeom>
        </p:spPr>
      </p:pic>
      <p:sp>
        <p:nvSpPr>
          <p:cNvPr id="7" name="Rectangle 6"/>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4015" y="3811687"/>
            <a:ext cx="1905000" cy="187452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A7E8432-E2ED-4609-928F-7A71E73514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7274" y="5243613"/>
            <a:ext cx="1188720" cy="1196340"/>
          </a:xfrm>
          <a:prstGeom prst="rect">
            <a:avLst/>
          </a:prstGeom>
        </p:spPr>
      </p:pic>
    </p:spTree>
    <p:extLst>
      <p:ext uri="{BB962C8B-B14F-4D97-AF65-F5344CB8AC3E}">
        <p14:creationId xmlns:p14="http://schemas.microsoft.com/office/powerpoint/2010/main" val="672654274"/>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32852"/>
            <a:ext cx="6172200" cy="1119751"/>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125" dirty="0"/>
              <a:t>National Standards</a:t>
            </a:r>
            <a:endParaRPr lang="en-US" sz="4125" dirty="0">
              <a:ln w="11430">
                <a:noFill/>
              </a:ln>
              <a:effectLst>
                <a:outerShdw blurRad="80000" dist="40000" dir="5040000" algn="tl">
                  <a:srgbClr val="000000">
                    <a:alpha val="0"/>
                  </a:srgbClr>
                </a:outerShdw>
              </a:effectLst>
            </a:endParaRPr>
          </a:p>
        </p:txBody>
      </p:sp>
      <p:sp>
        <p:nvSpPr>
          <p:cNvPr id="3" name="Content Placeholder 2"/>
          <p:cNvSpPr>
            <a:spLocks noGrp="1"/>
          </p:cNvSpPr>
          <p:nvPr>
            <p:ph idx="4294967295"/>
          </p:nvPr>
        </p:nvSpPr>
        <p:spPr>
          <a:xfrm>
            <a:off x="1485900" y="2611148"/>
            <a:ext cx="6172200" cy="3131820"/>
          </a:xfrm>
        </p:spPr>
        <p:txBody>
          <a:bodyPr>
            <a:noAutofit/>
          </a:bodyPr>
          <a:lstStyle/>
          <a:p>
            <a:pPr marL="0" indent="0" defTabSz="678941">
              <a:buNone/>
              <a:defRPr sz="3168"/>
            </a:pPr>
            <a:r>
              <a:rPr lang="en-US" sz="1875" dirty="0">
                <a:latin typeface="Calibri"/>
                <a:ea typeface="ＭＳ Ｐゴシック"/>
                <a:cs typeface="Calibri"/>
              </a:rPr>
              <a:t> </a:t>
            </a:r>
            <a:endParaRPr lang="en-US" sz="2063" dirty="0"/>
          </a:p>
        </p:txBody>
      </p:sp>
      <p:pic>
        <p:nvPicPr>
          <p:cNvPr id="4" name="Picture 3">
            <a:extLst>
              <a:ext uri="{FF2B5EF4-FFF2-40B4-BE49-F238E27FC236}">
                <a16:creationId xmlns:a16="http://schemas.microsoft.com/office/drawing/2014/main" id="{04C9C351-8680-4F49-B061-6021D10CCBB4}"/>
              </a:ext>
            </a:extLst>
          </p:cNvPr>
          <p:cNvPicPr>
            <a:picLocks noChangeAspect="1"/>
          </p:cNvPicPr>
          <p:nvPr/>
        </p:nvPicPr>
        <p:blipFill>
          <a:blip r:embed="rId3"/>
          <a:stretch>
            <a:fillRect/>
          </a:stretch>
        </p:blipFill>
        <p:spPr>
          <a:xfrm rot="488531">
            <a:off x="6607773" y="1472468"/>
            <a:ext cx="2027217" cy="2682844"/>
          </a:xfrm>
          <a:prstGeom prst="rect">
            <a:avLst/>
          </a:prstGeom>
          <a:ln w="19050">
            <a:solidFill>
              <a:schemeClr val="tx1"/>
            </a:solidFill>
          </a:ln>
        </p:spPr>
      </p:pic>
      <p:pic>
        <p:nvPicPr>
          <p:cNvPr id="5" name="Picture 4">
            <a:extLst>
              <a:ext uri="{FF2B5EF4-FFF2-40B4-BE49-F238E27FC236}">
                <a16:creationId xmlns:a16="http://schemas.microsoft.com/office/drawing/2014/main" id="{5A0FF1A1-3CF6-4FA9-9503-89D6BCE366D7}"/>
              </a:ext>
            </a:extLst>
          </p:cNvPr>
          <p:cNvPicPr>
            <a:picLocks noChangeAspect="1"/>
          </p:cNvPicPr>
          <p:nvPr/>
        </p:nvPicPr>
        <p:blipFill>
          <a:blip r:embed="rId4"/>
          <a:stretch>
            <a:fillRect/>
          </a:stretch>
        </p:blipFill>
        <p:spPr>
          <a:xfrm>
            <a:off x="442190" y="1175128"/>
            <a:ext cx="3354238" cy="1323622"/>
          </a:xfrm>
          <a:prstGeom prst="rect">
            <a:avLst/>
          </a:prstGeom>
          <a:ln w="28575">
            <a:solidFill>
              <a:schemeClr val="tx1"/>
            </a:solidFill>
          </a:ln>
        </p:spPr>
      </p:pic>
      <p:pic>
        <p:nvPicPr>
          <p:cNvPr id="6" name="Picture 5">
            <a:extLst>
              <a:ext uri="{FF2B5EF4-FFF2-40B4-BE49-F238E27FC236}">
                <a16:creationId xmlns:a16="http://schemas.microsoft.com/office/drawing/2014/main" id="{A43B754C-1586-469B-9923-BE2688E162C6}"/>
              </a:ext>
            </a:extLst>
          </p:cNvPr>
          <p:cNvPicPr>
            <a:picLocks noChangeAspect="1"/>
          </p:cNvPicPr>
          <p:nvPr/>
        </p:nvPicPr>
        <p:blipFill>
          <a:blip r:embed="rId5"/>
          <a:stretch>
            <a:fillRect/>
          </a:stretch>
        </p:blipFill>
        <p:spPr>
          <a:xfrm>
            <a:off x="1361184" y="2615813"/>
            <a:ext cx="3804878" cy="1645518"/>
          </a:xfrm>
          <a:prstGeom prst="rect">
            <a:avLst/>
          </a:prstGeom>
          <a:ln w="28575">
            <a:solidFill>
              <a:schemeClr val="tx1"/>
            </a:solidFill>
          </a:ln>
        </p:spPr>
      </p:pic>
      <p:sp>
        <p:nvSpPr>
          <p:cNvPr id="8" name="TextBox 7">
            <a:extLst>
              <a:ext uri="{FF2B5EF4-FFF2-40B4-BE49-F238E27FC236}">
                <a16:creationId xmlns:a16="http://schemas.microsoft.com/office/drawing/2014/main" id="{6EDF187B-5361-4A86-AFCC-521EDE2CA935}"/>
              </a:ext>
            </a:extLst>
          </p:cNvPr>
          <p:cNvSpPr txBox="1"/>
          <p:nvPr/>
        </p:nvSpPr>
        <p:spPr>
          <a:xfrm>
            <a:off x="186613" y="5997463"/>
            <a:ext cx="8957387" cy="307777"/>
          </a:xfrm>
          <a:prstGeom prst="rect">
            <a:avLst/>
          </a:prstGeom>
          <a:noFill/>
        </p:spPr>
        <p:txBody>
          <a:bodyPr wrap="square">
            <a:spAutoFit/>
          </a:bodyPr>
          <a:lstStyle/>
          <a:p>
            <a:pPr algn="ctr" defTabSz="678941">
              <a:defRPr sz="3168"/>
            </a:pPr>
            <a:r>
              <a:rPr lang="en-US" sz="1400" b="1" dirty="0">
                <a:latin typeface="Calibri"/>
                <a:ea typeface="ＭＳ Ｐゴシック"/>
                <a:cs typeface="Calibri"/>
              </a:rPr>
              <a:t> </a:t>
            </a:r>
            <a:r>
              <a:rPr lang="en-US" sz="1400" b="1" dirty="0">
                <a:latin typeface="Calibri Light"/>
                <a:ea typeface="ＭＳ Ｐゴシック"/>
                <a:cs typeface="Calibri Light"/>
                <a:hlinkClick r:id="rId6"/>
              </a:rPr>
              <a:t>https://www.councilforeconed.org/wp-content/uploads/2012/03/voluntary-national-content-standards-2010.pdf</a:t>
            </a:r>
            <a:endParaRPr lang="en-US" sz="1400" b="1" dirty="0"/>
          </a:p>
        </p:txBody>
      </p:sp>
      <p:pic>
        <p:nvPicPr>
          <p:cNvPr id="9" name="Picture 8">
            <a:extLst>
              <a:ext uri="{FF2B5EF4-FFF2-40B4-BE49-F238E27FC236}">
                <a16:creationId xmlns:a16="http://schemas.microsoft.com/office/drawing/2014/main" id="{2F3EEEDD-7722-423C-9C5B-FC087FCA990E}"/>
              </a:ext>
            </a:extLst>
          </p:cNvPr>
          <p:cNvPicPr>
            <a:picLocks noChangeAspect="1"/>
          </p:cNvPicPr>
          <p:nvPr/>
        </p:nvPicPr>
        <p:blipFill>
          <a:blip r:embed="rId7"/>
          <a:stretch>
            <a:fillRect/>
          </a:stretch>
        </p:blipFill>
        <p:spPr>
          <a:xfrm>
            <a:off x="2427086" y="4378394"/>
            <a:ext cx="3720328" cy="1529322"/>
          </a:xfrm>
          <a:prstGeom prst="rect">
            <a:avLst/>
          </a:prstGeom>
          <a:ln w="28575">
            <a:solidFill>
              <a:schemeClr val="tx1"/>
            </a:solidFill>
          </a:ln>
        </p:spPr>
      </p:pic>
    </p:spTree>
    <p:extLst>
      <p:ext uri="{BB962C8B-B14F-4D97-AF65-F5344CB8AC3E}">
        <p14:creationId xmlns:p14="http://schemas.microsoft.com/office/powerpoint/2010/main" val="37659305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57253-4D91-4C98-87D7-B8DAB3B81535}"/>
              </a:ext>
            </a:extLst>
          </p:cNvPr>
          <p:cNvSpPr>
            <a:spLocks noGrp="1"/>
          </p:cNvSpPr>
          <p:nvPr>
            <p:ph type="title"/>
          </p:nvPr>
        </p:nvSpPr>
        <p:spPr>
          <a:xfrm>
            <a:off x="634482" y="1516996"/>
            <a:ext cx="8229600" cy="214604"/>
          </a:xfrm>
        </p:spPr>
        <p:txBody>
          <a:bodyPr/>
          <a:lstStyle/>
          <a:p>
            <a:r>
              <a:rPr lang="en-US" sz="2000" b="0" i="0" cap="all" dirty="0">
                <a:solidFill>
                  <a:srgbClr val="333333"/>
                </a:solidFill>
                <a:effectLst/>
                <a:latin typeface="+mn-lt"/>
              </a:rPr>
              <a:t>Virginia HISTORY &amp; SOCIAL SCIENCE Standards of Learning </a:t>
            </a:r>
            <a:br>
              <a:rPr lang="en-US" b="0" i="0" cap="all" dirty="0">
                <a:solidFill>
                  <a:srgbClr val="333333"/>
                </a:solidFill>
                <a:effectLst/>
                <a:latin typeface="+mn-lt"/>
              </a:rPr>
            </a:br>
            <a:endParaRPr lang="en-US" dirty="0"/>
          </a:p>
        </p:txBody>
      </p:sp>
      <p:sp>
        <p:nvSpPr>
          <p:cNvPr id="3" name="Content Placeholder 2">
            <a:extLst>
              <a:ext uri="{FF2B5EF4-FFF2-40B4-BE49-F238E27FC236}">
                <a16:creationId xmlns:a16="http://schemas.microsoft.com/office/drawing/2014/main" id="{541BCE13-2738-4B80-87FD-AD590F45F5C7}"/>
              </a:ext>
            </a:extLst>
          </p:cNvPr>
          <p:cNvSpPr>
            <a:spLocks noGrp="1"/>
          </p:cNvSpPr>
          <p:nvPr>
            <p:ph idx="1"/>
          </p:nvPr>
        </p:nvSpPr>
        <p:spPr>
          <a:xfrm>
            <a:off x="345233" y="1624298"/>
            <a:ext cx="8612155" cy="4425360"/>
          </a:xfrm>
        </p:spPr>
        <p:txBody>
          <a:bodyPr/>
          <a:lstStyle/>
          <a:p>
            <a:pPr marL="114300" indent="0">
              <a:lnSpc>
                <a:spcPct val="107000"/>
              </a:lnSpc>
              <a:spcAft>
                <a:spcPts val="0"/>
              </a:spcAft>
              <a:buNone/>
            </a:pPr>
            <a:r>
              <a:rPr lang="en-US" sz="1600" b="1" kern="0" dirty="0">
                <a:latin typeface="+mj-lt"/>
                <a:ea typeface="Times" panose="02020603050405020304" pitchFamily="18" charset="0"/>
                <a:cs typeface="Times New Roman" panose="02020603050405020304" pitchFamily="18" charset="0"/>
              </a:rPr>
              <a:t>Economics </a:t>
            </a:r>
            <a:endParaRPr lang="en-US" sz="1600" b="1" kern="0" dirty="0">
              <a:effectLst/>
              <a:latin typeface="+mj-lt"/>
              <a:ea typeface="Times" panose="02020603050405020304" pitchFamily="18" charset="0"/>
              <a:cs typeface="Times New Roman" panose="02020603050405020304" pitchFamily="18" charset="0"/>
            </a:endParaRPr>
          </a:p>
          <a:p>
            <a:pPr marL="114300" marR="0" indent="0">
              <a:lnSpc>
                <a:spcPct val="107000"/>
              </a:lnSpc>
              <a:spcBef>
                <a:spcPts val="0"/>
              </a:spcBef>
              <a:spcAft>
                <a:spcPts val="0"/>
              </a:spcAft>
              <a:buNone/>
            </a:pPr>
            <a:r>
              <a:rPr lang="en-US" sz="1600" b="1" dirty="0">
                <a:effectLst/>
                <a:latin typeface="Calibri" panose="020F0502020204030204" pitchFamily="34" charset="0"/>
                <a:ea typeface="Calibri" panose="020F0502020204030204" pitchFamily="34" charset="0"/>
                <a:cs typeface="Times New Roman" panose="02020603050405020304" pitchFamily="18" charset="0"/>
              </a:rPr>
              <a:t>K.8</a:t>
            </a:r>
            <a:r>
              <a:rPr lang="en-US" sz="1600" dirty="0">
                <a:effectLst/>
                <a:latin typeface="Calibri" panose="020F0502020204030204" pitchFamily="34" charset="0"/>
                <a:ea typeface="Calibri" panose="020F0502020204030204" pitchFamily="34" charset="0"/>
                <a:cs typeface="Times New Roman" panose="02020603050405020304" pitchFamily="18" charset="0"/>
              </a:rPr>
              <a:t> The student will match simple descriptions of work that people do with the names of those jobs.</a:t>
            </a:r>
          </a:p>
          <a:p>
            <a:pPr marL="114300" marR="0" indent="0">
              <a:lnSpc>
                <a:spcPct val="107000"/>
              </a:lnSpc>
              <a:spcBef>
                <a:spcPts val="0"/>
              </a:spcBef>
              <a:spcAft>
                <a:spcPts val="0"/>
              </a:spcAft>
              <a:buNone/>
            </a:pPr>
            <a:r>
              <a:rPr lang="en-US" sz="1600" b="1" dirty="0">
                <a:effectLst/>
                <a:latin typeface="Calibri" panose="020F0502020204030204" pitchFamily="34" charset="0"/>
                <a:ea typeface="Calibri" panose="020F0502020204030204" pitchFamily="34" charset="0"/>
                <a:cs typeface="Times New Roman" panose="02020603050405020304" pitchFamily="18" charset="0"/>
              </a:rPr>
              <a:t>1.7</a:t>
            </a:r>
            <a:r>
              <a:rPr lang="en-US" sz="1600" dirty="0">
                <a:effectLst/>
                <a:latin typeface="Calibri" panose="020F0502020204030204" pitchFamily="34" charset="0"/>
                <a:ea typeface="Calibri" panose="020F0502020204030204" pitchFamily="34" charset="0"/>
                <a:cs typeface="Times New Roman" panose="02020603050405020304" pitchFamily="18" charset="0"/>
              </a:rPr>
              <a:t> The student will explain the difference between goods and services and describe how people are consumers and producers of goods and services.</a:t>
            </a:r>
          </a:p>
          <a:p>
            <a:pPr marL="114300" marR="0" indent="0">
              <a:lnSpc>
                <a:spcPct val="107000"/>
              </a:lnSpc>
              <a:spcBef>
                <a:spcPts val="0"/>
              </a:spcBef>
              <a:spcAft>
                <a:spcPts val="0"/>
              </a:spcAft>
              <a:buNone/>
            </a:pPr>
            <a:r>
              <a:rPr lang="en-US" sz="1600" b="1" dirty="0">
                <a:effectLst/>
                <a:latin typeface="Calibri" panose="020F0502020204030204" pitchFamily="34" charset="0"/>
                <a:ea typeface="Times" panose="02020603050405020304" pitchFamily="18" charset="0"/>
                <a:cs typeface="Times New Roman" panose="02020603050405020304" pitchFamily="18" charset="0"/>
              </a:rPr>
              <a:t>2.4</a:t>
            </a:r>
            <a:r>
              <a:rPr lang="en-US" sz="1600" dirty="0">
                <a:effectLst/>
                <a:latin typeface="Calibri" panose="020F0502020204030204" pitchFamily="34" charset="0"/>
                <a:ea typeface="Times" panose="02020603050405020304" pitchFamily="18" charset="0"/>
                <a:cs typeface="Times New Roman" panose="02020603050405020304" pitchFamily="18" charset="0"/>
              </a:rPr>
              <a:t> The student will describe how the contributions of selected individuals changed the</a:t>
            </a:r>
            <a:endParaRPr lang="en-US" sz="1600" dirty="0">
              <a:effectLst/>
              <a:latin typeface="Times New Roman" panose="02020603050405020304" pitchFamily="18" charset="0"/>
              <a:ea typeface="Times" panose="02020603050405020304" pitchFamily="18" charset="0"/>
            </a:endParaRPr>
          </a:p>
          <a:p>
            <a:pPr marL="457200" marR="0" indent="0">
              <a:spcBef>
                <a:spcPts val="0"/>
              </a:spcBef>
              <a:spcAft>
                <a:spcPts val="0"/>
              </a:spcAft>
              <a:buNone/>
            </a:pPr>
            <a:r>
              <a:rPr lang="en-US" sz="1600" dirty="0">
                <a:effectLst/>
                <a:latin typeface="Calibri" panose="020F0502020204030204" pitchFamily="34" charset="0"/>
                <a:ea typeface="Times" panose="02020603050405020304" pitchFamily="18" charset="0"/>
                <a:cs typeface="Times New Roman" panose="02020603050405020304" pitchFamily="18" charset="0"/>
              </a:rPr>
              <a:t>lives of Americans, with emphasis on: d) George Washington Carver</a:t>
            </a:r>
            <a:endParaRPr lang="en-US" sz="1600" dirty="0">
              <a:effectLst/>
              <a:latin typeface="Times New Roman" panose="02020603050405020304" pitchFamily="18" charset="0"/>
              <a:ea typeface="Times" panose="02020603050405020304" pitchFamily="18" charset="0"/>
            </a:endParaRPr>
          </a:p>
          <a:p>
            <a:pPr marL="114300" marR="0" indent="0">
              <a:lnSpc>
                <a:spcPct val="107000"/>
              </a:lnSpc>
              <a:spcBef>
                <a:spcPts val="0"/>
              </a:spcBef>
              <a:spcAft>
                <a:spcPts val="0"/>
              </a:spcAft>
              <a:buNone/>
            </a:pPr>
            <a:r>
              <a:rPr lang="en-US" sz="1600" b="1" dirty="0">
                <a:effectLst/>
                <a:latin typeface="Calibri" panose="020F0502020204030204" pitchFamily="34" charset="0"/>
                <a:ea typeface="Calibri" panose="020F0502020204030204" pitchFamily="34" charset="0"/>
                <a:cs typeface="Times New Roman" panose="02020603050405020304" pitchFamily="18" charset="0"/>
              </a:rPr>
              <a:t>2.8</a:t>
            </a:r>
            <a:r>
              <a:rPr lang="en-US" sz="1600" dirty="0">
                <a:effectLst/>
                <a:latin typeface="Calibri" panose="020F0502020204030204" pitchFamily="34" charset="0"/>
                <a:ea typeface="Calibri" panose="020F0502020204030204" pitchFamily="34" charset="0"/>
                <a:cs typeface="Times New Roman" panose="02020603050405020304" pitchFamily="18" charset="0"/>
              </a:rPr>
              <a:t> The student will describe natural resources (water, soil, wood, and coal), human resources (people at work), and capital resources (machines, tools, and buildings)</a:t>
            </a:r>
          </a:p>
          <a:p>
            <a:pPr marL="114300" marR="0" indent="0">
              <a:lnSpc>
                <a:spcPct val="107000"/>
              </a:lnSpc>
              <a:spcBef>
                <a:spcPts val="0"/>
              </a:spcBef>
              <a:spcAft>
                <a:spcPts val="0"/>
              </a:spcAft>
              <a:buNone/>
            </a:pPr>
            <a:r>
              <a:rPr lang="en-US" sz="1600" b="1" dirty="0">
                <a:effectLst/>
                <a:latin typeface="Calibri" panose="020F0502020204030204" pitchFamily="34" charset="0"/>
                <a:ea typeface="Calibri" panose="020F0502020204030204" pitchFamily="34" charset="0"/>
                <a:cs typeface="Times New Roman" panose="02020603050405020304" pitchFamily="18" charset="0"/>
              </a:rPr>
              <a:t>2.10</a:t>
            </a:r>
            <a:r>
              <a:rPr lang="en-US" sz="1600" dirty="0">
                <a:effectLst/>
                <a:latin typeface="Calibri" panose="020F0502020204030204" pitchFamily="34" charset="0"/>
                <a:ea typeface="Calibri" panose="020F0502020204030204" pitchFamily="34" charset="0"/>
                <a:cs typeface="Times New Roman" panose="02020603050405020304" pitchFamily="18" charset="0"/>
              </a:rPr>
              <a:t> The student will explain that scarcity (limited resources) requires people to make choices about producing and consuming goods and services.</a:t>
            </a:r>
          </a:p>
          <a:p>
            <a:pPr marL="114300" marR="0" indent="0">
              <a:lnSpc>
                <a:spcPct val="107000"/>
              </a:lnSpc>
              <a:spcBef>
                <a:spcPts val="0"/>
              </a:spcBef>
              <a:spcAft>
                <a:spcPts val="0"/>
              </a:spcAft>
              <a:buNone/>
            </a:pPr>
            <a:r>
              <a:rPr lang="en-US" sz="1600" b="1" dirty="0">
                <a:effectLst/>
                <a:latin typeface="Calibri" panose="020F0502020204030204" pitchFamily="34" charset="0"/>
                <a:ea typeface="Calibri" panose="020F0502020204030204" pitchFamily="34" charset="0"/>
                <a:cs typeface="Times New Roman" panose="02020603050405020304" pitchFamily="18" charset="0"/>
              </a:rPr>
              <a:t>3.8</a:t>
            </a:r>
            <a:r>
              <a:rPr lang="en-US" sz="1600" dirty="0">
                <a:effectLst/>
                <a:latin typeface="Calibri" panose="020F0502020204030204" pitchFamily="34" charset="0"/>
                <a:ea typeface="Calibri" panose="020F0502020204030204" pitchFamily="34" charset="0"/>
                <a:cs typeface="Times New Roman" panose="02020603050405020304" pitchFamily="18" charset="0"/>
              </a:rPr>
              <a:t> The student will demonstrate an understanding of different cultures and the natural, human, and capital resources they used in the production of goods and services.</a:t>
            </a:r>
          </a:p>
          <a:p>
            <a:pPr marL="114300" marR="0" indent="0">
              <a:lnSpc>
                <a:spcPct val="107000"/>
              </a:lnSpc>
              <a:spcBef>
                <a:spcPts val="0"/>
              </a:spcBef>
              <a:spcAft>
                <a:spcPts val="0"/>
              </a:spcAft>
              <a:buNone/>
            </a:pPr>
            <a:r>
              <a:rPr lang="en-US" sz="1600" b="1" dirty="0">
                <a:effectLst/>
                <a:latin typeface="Calibri" panose="020F0502020204030204" pitchFamily="34" charset="0"/>
                <a:ea typeface="Calibri" panose="020F0502020204030204" pitchFamily="34" charset="0"/>
                <a:cs typeface="Times New Roman" panose="02020603050405020304" pitchFamily="18" charset="0"/>
              </a:rPr>
              <a:t>3.9</a:t>
            </a:r>
            <a:r>
              <a:rPr lang="en-US" sz="1600" dirty="0">
                <a:effectLst/>
                <a:latin typeface="Calibri" panose="020F0502020204030204" pitchFamily="34" charset="0"/>
                <a:ea typeface="Calibri" panose="020F0502020204030204" pitchFamily="34" charset="0"/>
                <a:cs typeface="Times New Roman" panose="02020603050405020304" pitchFamily="18" charset="0"/>
              </a:rPr>
              <a:t> The student will recognize that because people and regions cannot produce everything they want, they specialize in what they do best and trade for the rest.</a:t>
            </a:r>
          </a:p>
          <a:p>
            <a:pPr marL="0" marR="0" indent="0">
              <a:spcBef>
                <a:spcPts val="800"/>
              </a:spcBef>
              <a:spcAft>
                <a:spcPts val="0"/>
              </a:spcAft>
              <a:buNone/>
            </a:pPr>
            <a:r>
              <a:rPr lang="en-US" sz="1600" b="1" kern="0" dirty="0">
                <a:effectLst/>
                <a:latin typeface="+mj-lt"/>
                <a:ea typeface="Times" panose="02020603050405020304" pitchFamily="18" charset="0"/>
                <a:cs typeface="Times New Roman" panose="02020603050405020304" pitchFamily="18" charset="0"/>
              </a:rPr>
              <a:t>Civics</a:t>
            </a:r>
          </a:p>
          <a:p>
            <a:pPr marL="0" marR="0" indent="0">
              <a:spcBef>
                <a:spcPts val="0"/>
              </a:spcBef>
              <a:spcAft>
                <a:spcPts val="0"/>
              </a:spcAft>
              <a:buNone/>
            </a:pPr>
            <a:r>
              <a:rPr lang="en-US" sz="1600" b="1" dirty="0">
                <a:effectLst/>
                <a:latin typeface="+mj-lt"/>
                <a:ea typeface="Times" panose="02020603050405020304" pitchFamily="18" charset="0"/>
              </a:rPr>
              <a:t>1.10 </a:t>
            </a:r>
            <a:r>
              <a:rPr lang="en-US" sz="1600" dirty="0">
                <a:effectLst/>
                <a:latin typeface="+mj-lt"/>
                <a:ea typeface="Times" panose="02020603050405020304" pitchFamily="18" charset="0"/>
              </a:rPr>
              <a:t>The student will apply the traits of a good citizen by</a:t>
            </a:r>
          </a:p>
          <a:p>
            <a:pPr marL="575945" marR="0" indent="0">
              <a:spcBef>
                <a:spcPts val="0"/>
              </a:spcBef>
              <a:spcAft>
                <a:spcPts val="0"/>
              </a:spcAft>
              <a:buNone/>
            </a:pPr>
            <a:r>
              <a:rPr lang="en-US" sz="1600" dirty="0">
                <a:effectLst/>
                <a:latin typeface="+mj-lt"/>
                <a:ea typeface="Times" panose="02020603050405020304" pitchFamily="18" charset="0"/>
              </a:rPr>
              <a:t>a) focusing on fair play, exhibiting</a:t>
            </a:r>
            <a:r>
              <a:rPr lang="en-US" sz="1600" b="1" dirty="0">
                <a:effectLst/>
                <a:latin typeface="+mj-lt"/>
                <a:ea typeface="Times" panose="02020603050405020304" pitchFamily="18" charset="0"/>
              </a:rPr>
              <a:t> </a:t>
            </a:r>
            <a:r>
              <a:rPr lang="en-US" sz="1600" dirty="0">
                <a:effectLst/>
                <a:latin typeface="+mj-lt"/>
                <a:ea typeface="Times" panose="02020603050405020304" pitchFamily="18" charset="0"/>
              </a:rPr>
              <a:t>good sportsmanship, helping others, and treating others with respect.</a:t>
            </a:r>
          </a:p>
          <a:p>
            <a:pPr marL="0" indent="0">
              <a:buNone/>
            </a:pPr>
            <a:endParaRPr lang="en-US" dirty="0"/>
          </a:p>
        </p:txBody>
      </p:sp>
      <p:pic>
        <p:nvPicPr>
          <p:cNvPr id="4" name="Picture 10" descr="Virginia Department of Education: Virginia is for Learners">
            <a:extLst>
              <a:ext uri="{FF2B5EF4-FFF2-40B4-BE49-F238E27FC236}">
                <a16:creationId xmlns:a16="http://schemas.microsoft.com/office/drawing/2014/main" id="{1965FC63-D676-4193-A94B-73A8D568D5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399" y="159994"/>
            <a:ext cx="2530934" cy="77306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547444"/>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47086" y="1003937"/>
            <a:ext cx="6485335" cy="692944"/>
          </a:xfrm>
        </p:spPr>
        <p:txBody>
          <a:bodyPr>
            <a:normAutofit fontScale="90000"/>
          </a:bodyPr>
          <a:lstStyle/>
          <a:p>
            <a:pPr algn="ctr"/>
            <a:r>
              <a:rPr lang="en-US" sz="3000" u="sng" dirty="0">
                <a:solidFill>
                  <a:schemeClr val="accent3">
                    <a:lumMod val="75000"/>
                  </a:schemeClr>
                </a:solidFill>
                <a:latin typeface="Arial" panose="020B0604020202020204" pitchFamily="34" charset="0"/>
                <a:cs typeface="Arial" panose="020B0604020202020204" pitchFamily="34" charset="0"/>
              </a:rPr>
              <a:t>Featured Economic Concepts</a:t>
            </a:r>
          </a:p>
        </p:txBody>
      </p:sp>
      <p:sp>
        <p:nvSpPr>
          <p:cNvPr id="3" name="Content Placeholder 2"/>
          <p:cNvSpPr>
            <a:spLocks noGrp="1"/>
          </p:cNvSpPr>
          <p:nvPr>
            <p:ph idx="4294967295"/>
          </p:nvPr>
        </p:nvSpPr>
        <p:spPr>
          <a:xfrm>
            <a:off x="579269" y="1933668"/>
            <a:ext cx="8056485" cy="3231471"/>
          </a:xfrm>
        </p:spPr>
        <p:txBody>
          <a:bodyPr>
            <a:noAutofit/>
          </a:bodyPr>
          <a:lstStyle/>
          <a:p>
            <a:r>
              <a:rPr lang="en-US" sz="1350" b="1" dirty="0">
                <a:latin typeface="Arial" panose="020B0604020202020204" pitchFamily="34" charset="0"/>
                <a:cs typeface="Arial" panose="020B0604020202020204" pitchFamily="34" charset="0"/>
              </a:rPr>
              <a:t>Choice- </a:t>
            </a:r>
            <a:r>
              <a:rPr lang="en-US" sz="1350" dirty="0">
                <a:latin typeface="Arial" panose="020B0604020202020204" pitchFamily="34" charset="0"/>
                <a:cs typeface="Arial" panose="020B0604020202020204" pitchFamily="34" charset="0"/>
              </a:rPr>
              <a:t>An act of selecting or making a decision when faced with two or more alternatives.</a:t>
            </a:r>
          </a:p>
          <a:p>
            <a:r>
              <a:rPr lang="en-US" sz="1350" b="1" dirty="0">
                <a:latin typeface="Arial" panose="020B0604020202020204" pitchFamily="34" charset="0"/>
                <a:cs typeface="Arial" panose="020B0604020202020204" pitchFamily="34" charset="0"/>
              </a:rPr>
              <a:t>Human Capital </a:t>
            </a:r>
            <a:r>
              <a:rPr lang="en-US" sz="1350" dirty="0">
                <a:latin typeface="Arial" panose="020B0604020202020204" pitchFamily="34" charset="0"/>
                <a:cs typeface="Arial" panose="020B0604020202020204" pitchFamily="34" charset="0"/>
              </a:rPr>
              <a:t>Intangible assets possessed by individuals, including knowledge, talent, skills, health, and values. (Also known as human resources)</a:t>
            </a:r>
            <a:endParaRPr lang="en-US" sz="1350" b="1" dirty="0">
              <a:latin typeface="Arial" panose="020B0604020202020204" pitchFamily="34" charset="0"/>
              <a:cs typeface="Arial" panose="020B0604020202020204" pitchFamily="34" charset="0"/>
            </a:endParaRPr>
          </a:p>
          <a:p>
            <a:r>
              <a:rPr lang="en-US" sz="1350" b="1" dirty="0">
                <a:latin typeface="Arial" panose="020B0604020202020204" pitchFamily="34" charset="0"/>
                <a:cs typeface="Arial" panose="020B0604020202020204" pitchFamily="34" charset="0"/>
              </a:rPr>
              <a:t>Money –</a:t>
            </a:r>
            <a:r>
              <a:rPr lang="en-US" sz="1350" dirty="0">
                <a:latin typeface="Arial" panose="020B0604020202020204" pitchFamily="34" charset="0"/>
                <a:cs typeface="Arial" panose="020B0604020202020204" pitchFamily="34" charset="0"/>
              </a:rPr>
              <a:t> any generally accepted medium of exchange</a:t>
            </a:r>
          </a:p>
          <a:p>
            <a:r>
              <a:rPr lang="en-US" sz="1350" b="1" dirty="0">
                <a:latin typeface="Arial" panose="020B0604020202020204" pitchFamily="34" charset="0"/>
                <a:cs typeface="Arial" panose="020B0604020202020204" pitchFamily="34" charset="0"/>
              </a:rPr>
              <a:t>Opportunity Cost</a:t>
            </a:r>
            <a:r>
              <a:rPr lang="en-US" sz="1350" dirty="0">
                <a:latin typeface="Arial" panose="020B0604020202020204" pitchFamily="34" charset="0"/>
                <a:cs typeface="Arial" panose="020B0604020202020204" pitchFamily="34" charset="0"/>
              </a:rPr>
              <a:t> - the real cost of a choice.   It is the next best alternative that is given up—the lost opportunity</a:t>
            </a:r>
          </a:p>
          <a:p>
            <a:r>
              <a:rPr lang="en-US" sz="1350" b="1" dirty="0">
                <a:latin typeface="Arial" panose="020B0604020202020204" pitchFamily="34" charset="0"/>
                <a:cs typeface="Arial" panose="020B0604020202020204" pitchFamily="34" charset="0"/>
              </a:rPr>
              <a:t>Productive Resources-</a:t>
            </a:r>
            <a:r>
              <a:rPr lang="en-US" sz="1350" dirty="0">
                <a:latin typeface="Arial" panose="020B0604020202020204" pitchFamily="34" charset="0"/>
                <a:cs typeface="Arial" panose="020B0604020202020204" pitchFamily="34" charset="0"/>
              </a:rPr>
              <a:t> things used in the production of goods and services including: Natural Resources (gifts of nature that are present without human intervention), Human Resources (the quantity and quality of human effort directed toward producing goods and services) and Capital Resources (manmade resources such tools, buildings, and vehicles used in production).  </a:t>
            </a:r>
          </a:p>
          <a:p>
            <a:pPr lvl="0"/>
            <a:r>
              <a:rPr lang="en-US" sz="1350" b="1" dirty="0">
                <a:latin typeface="Arial" panose="020B0604020202020204" pitchFamily="34" charset="0"/>
                <a:cs typeface="Arial" panose="020B0604020202020204" pitchFamily="34" charset="0"/>
              </a:rPr>
              <a:t>Scarcity</a:t>
            </a:r>
            <a:r>
              <a:rPr lang="en-US" sz="1350" dirty="0">
                <a:latin typeface="Arial" panose="020B0604020202020204" pitchFamily="34" charset="0"/>
                <a:cs typeface="Arial" panose="020B0604020202020204" pitchFamily="34" charset="0"/>
              </a:rPr>
              <a:t> – the condition of limited resources-- because resources are limited, people must make choices.</a:t>
            </a:r>
          </a:p>
          <a:p>
            <a:r>
              <a:rPr lang="en-US" sz="1350" b="1" dirty="0">
                <a:latin typeface="Arial" panose="020B0604020202020204" pitchFamily="34" charset="0"/>
                <a:cs typeface="Arial" panose="020B0604020202020204" pitchFamily="34" charset="0"/>
              </a:rPr>
              <a:t>Wants - </a:t>
            </a:r>
            <a:r>
              <a:rPr lang="en-US" sz="1350" dirty="0">
                <a:latin typeface="Arial" panose="020B0604020202020204" pitchFamily="34" charset="0"/>
                <a:cs typeface="Arial" panose="020B0604020202020204" pitchFamily="34" charset="0"/>
              </a:rPr>
              <a:t>A desire that can be satisfied by consuming or using a good or service.</a:t>
            </a:r>
            <a:endParaRPr lang="en-US" sz="1350" b="1" dirty="0">
              <a:latin typeface="Arial" panose="020B0604020202020204" pitchFamily="34" charset="0"/>
              <a:cs typeface="Arial" panose="020B0604020202020204" pitchFamily="34" charset="0"/>
            </a:endParaRPr>
          </a:p>
          <a:p>
            <a:r>
              <a:rPr lang="en-US" sz="1350" b="1" dirty="0">
                <a:latin typeface="Arial" panose="020B0604020202020204" pitchFamily="34" charset="0"/>
                <a:cs typeface="Arial" panose="020B0604020202020204" pitchFamily="34" charset="0"/>
              </a:rPr>
              <a:t>Wage-</a:t>
            </a:r>
            <a:r>
              <a:rPr lang="en-US" sz="1350" dirty="0">
                <a:latin typeface="Arial" panose="020B0604020202020204" pitchFamily="34" charset="0"/>
                <a:cs typeface="Arial" panose="020B0604020202020204" pitchFamily="34" charset="0"/>
              </a:rPr>
              <a:t> payments for labor services that are directly tied to time worked or pieces produced</a:t>
            </a:r>
            <a:r>
              <a:rPr lang="en-US" sz="15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9337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D22A4-DEB6-4C71-9A42-10EFB591EAA3}"/>
              </a:ext>
            </a:extLst>
          </p:cNvPr>
          <p:cNvSpPr>
            <a:spLocks noGrp="1"/>
          </p:cNvSpPr>
          <p:nvPr>
            <p:ph type="title"/>
          </p:nvPr>
        </p:nvSpPr>
        <p:spPr>
          <a:xfrm>
            <a:off x="524892" y="1128398"/>
            <a:ext cx="7732451" cy="1017270"/>
          </a:xfrm>
        </p:spPr>
        <p:txBody>
          <a:bodyPr>
            <a:normAutofit fontScale="90000"/>
          </a:bodyPr>
          <a:lstStyle/>
          <a:p>
            <a:pPr algn="ctr"/>
            <a:r>
              <a:rPr lang="en-US" sz="2700" dirty="0">
                <a:solidFill>
                  <a:schemeClr val="accent3">
                    <a:lumMod val="75000"/>
                  </a:schemeClr>
                </a:solidFill>
                <a:latin typeface="Arial" panose="020B0604020202020204" pitchFamily="34" charset="0"/>
                <a:cs typeface="Arial" panose="020B0604020202020204" pitchFamily="34" charset="0"/>
              </a:rPr>
              <a:t>Using Children’s Literature to Teach Content</a:t>
            </a:r>
            <a:br>
              <a:rPr lang="en-US" sz="2700" dirty="0">
                <a:solidFill>
                  <a:srgbClr val="450084"/>
                </a:solidFill>
                <a:latin typeface="Berlin Sans FB Demi" panose="020E0802020502020306" pitchFamily="34" charset="0"/>
              </a:rPr>
            </a:br>
            <a:endParaRPr lang="en-US" sz="2700" dirty="0">
              <a:solidFill>
                <a:srgbClr val="450084"/>
              </a:solidFill>
              <a:latin typeface="Berlin Sans FB Demi" panose="020E0802020502020306" pitchFamily="34" charset="0"/>
            </a:endParaRPr>
          </a:p>
        </p:txBody>
      </p:sp>
      <p:sp>
        <p:nvSpPr>
          <p:cNvPr id="3" name="Content Placeholder 2">
            <a:extLst>
              <a:ext uri="{FF2B5EF4-FFF2-40B4-BE49-F238E27FC236}">
                <a16:creationId xmlns:a16="http://schemas.microsoft.com/office/drawing/2014/main" id="{52736E45-18CA-45EB-92D1-A6C3A5E79AA6}"/>
              </a:ext>
            </a:extLst>
          </p:cNvPr>
          <p:cNvSpPr>
            <a:spLocks noGrp="1"/>
          </p:cNvSpPr>
          <p:nvPr>
            <p:ph idx="1"/>
          </p:nvPr>
        </p:nvSpPr>
        <p:spPr>
          <a:xfrm>
            <a:off x="705775" y="1862646"/>
            <a:ext cx="7370686" cy="2916315"/>
          </a:xfrm>
        </p:spPr>
        <p:txBody>
          <a:bodyPr>
            <a:normAutofit fontScale="92500" lnSpcReduction="20000"/>
          </a:bodyPr>
          <a:lstStyle/>
          <a:p>
            <a:pPr marL="0" indent="0" algn="just">
              <a:buNone/>
              <a:defRPr/>
            </a:pPr>
            <a:r>
              <a:rPr lang="en-US" sz="2400" dirty="0">
                <a:latin typeface="Arial" panose="020B0604020202020204" pitchFamily="34" charset="0"/>
                <a:cs typeface="Arial" panose="020B0604020202020204" pitchFamily="34" charset="0"/>
              </a:rPr>
              <a:t>It is to be noted that by using children’s picture books to teach in the content areas, we are providing students with engaging background information that encourages them to relate to concepts, improve vocabulary, and promote reading and writing skills. </a:t>
            </a:r>
          </a:p>
          <a:p>
            <a:pPr marL="0" indent="0">
              <a:buNone/>
              <a:defRPr/>
            </a:pPr>
            <a:r>
              <a:rPr lang="en-US" sz="2400" dirty="0">
                <a:latin typeface="Arial" panose="020B0604020202020204" pitchFamily="34" charset="0"/>
                <a:cs typeface="Arial" panose="020B0604020202020204" pitchFamily="34" charset="0"/>
              </a:rPr>
              <a:t>Children’s literature offers many interdisciplinary possibilities including those of economics and personal finance. </a:t>
            </a:r>
          </a:p>
          <a:p>
            <a:pPr marL="0" indent="0">
              <a:buNone/>
            </a:pPr>
            <a:endParaRPr lang="en-US" sz="1350" dirty="0"/>
          </a:p>
        </p:txBody>
      </p:sp>
      <p:pic>
        <p:nvPicPr>
          <p:cNvPr id="4" name="Picture 3">
            <a:extLst>
              <a:ext uri="{FF2B5EF4-FFF2-40B4-BE49-F238E27FC236}">
                <a16:creationId xmlns:a16="http://schemas.microsoft.com/office/drawing/2014/main" id="{C7848629-C817-4DD2-A1E1-0A6BB69071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9958" y="4526370"/>
            <a:ext cx="1347943" cy="1347943"/>
          </a:xfrm>
          <a:prstGeom prst="rect">
            <a:avLst/>
          </a:prstGeom>
        </p:spPr>
      </p:pic>
    </p:spTree>
    <p:extLst>
      <p:ext uri="{BB962C8B-B14F-4D97-AF65-F5344CB8AC3E}">
        <p14:creationId xmlns:p14="http://schemas.microsoft.com/office/powerpoint/2010/main" val="6544352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3" ma:contentTypeDescription="Create a new document." ma:contentTypeScope="" ma:versionID="bface3663821a4bea11a07619aab7d31">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f324df564070710bc42fc03fd6d0e875"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cd82c5b-74c9-4827-94f1-5bf219ae6b20">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A564F4-564F-447B-AD5F-D0E18FB96D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8332A4-542C-494D-8506-1C720B46413C}">
  <ds:schemaRefs>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purl.org/dc/dcmitype/"/>
    <ds:schemaRef ds:uri="http://purl.org/dc/terms/"/>
    <ds:schemaRef ds:uri="http://schemas.microsoft.com/office/infopath/2007/PartnerControls"/>
    <ds:schemaRef ds:uri="9cd82c5b-74c9-4827-94f1-5bf219ae6b20"/>
    <ds:schemaRef ds:uri="bfa4db11-c700-41fb-b639-f7e6b4e680b5"/>
    <ds:schemaRef ds:uri="http://purl.org/dc/elements/1.1/"/>
  </ds:schemaRefs>
</ds:datastoreItem>
</file>

<file path=customXml/itemProps3.xml><?xml version="1.0" encoding="utf-8"?>
<ds:datastoreItem xmlns:ds="http://schemas.openxmlformats.org/officeDocument/2006/customXml" ds:itemID="{0F85DF1F-BC57-4156-92DD-D8D43BF525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450</TotalTime>
  <Words>1947</Words>
  <Application>Microsoft Office PowerPoint</Application>
  <PresentationFormat>On-screen Show (4:3)</PresentationFormat>
  <Paragraphs>219</Paragraphs>
  <Slides>53</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53</vt:i4>
      </vt:variant>
    </vt:vector>
  </HeadingPairs>
  <TitlesOfParts>
    <vt:vector size="65" baseType="lpstr">
      <vt:lpstr>Arial</vt:lpstr>
      <vt:lpstr>Arial,Sans-Serif</vt:lpstr>
      <vt:lpstr>Bahnschrift</vt:lpstr>
      <vt:lpstr>Bell MT</vt:lpstr>
      <vt:lpstr>Berlin Sans FB Demi</vt:lpstr>
      <vt:lpstr>Calibri</vt:lpstr>
      <vt:lpstr>Calibri Light</vt:lpstr>
      <vt:lpstr>Hind</vt:lpstr>
      <vt:lpstr>Lato</vt:lpstr>
      <vt:lpstr>Noto Sans</vt:lpstr>
      <vt:lpstr>Times New Roman</vt:lpstr>
      <vt:lpstr>Office Theme</vt:lpstr>
      <vt:lpstr>Giving Thanks for New Picture Books: Dreamers Who Give, Build, and Grow </vt:lpstr>
      <vt:lpstr>EconEdLink Membership</vt:lpstr>
      <vt:lpstr>Professional Development Certificate</vt:lpstr>
      <vt:lpstr>Agenda</vt:lpstr>
      <vt:lpstr>Objectives</vt:lpstr>
      <vt:lpstr>National Standards</vt:lpstr>
      <vt:lpstr>Virginia HISTORY &amp; SOCIAL SCIENCE Standards of Learning  </vt:lpstr>
      <vt:lpstr>Featured Economic Concepts</vt:lpstr>
      <vt:lpstr>Using Children’s Literature to Teach Content </vt:lpstr>
      <vt:lpstr>PowerPoint Presentation</vt:lpstr>
      <vt:lpstr>Give It!</vt:lpstr>
      <vt:lpstr>Give It!</vt:lpstr>
      <vt:lpstr>Lesson Plan</vt:lpstr>
      <vt:lpstr> Discussion Questions</vt:lpstr>
      <vt:lpstr>Visual</vt:lpstr>
      <vt:lpstr>Activity Sheet</vt:lpstr>
      <vt:lpstr>Assessment</vt:lpstr>
      <vt:lpstr>Note: This title is featured in the Bunnyland series. </vt:lpstr>
      <vt:lpstr>Activity Sheets</vt:lpstr>
      <vt:lpstr>PowerPoint Presentation</vt:lpstr>
      <vt:lpstr>What is Given From the Heart</vt:lpstr>
      <vt:lpstr>Lesson Plan</vt:lpstr>
      <vt:lpstr>Someone Builds the Dream </vt:lpstr>
      <vt:lpstr>Someone Builds the Dream </vt:lpstr>
      <vt:lpstr>Someone Builds the Dream</vt:lpstr>
      <vt:lpstr>Lesson Plan</vt:lpstr>
      <vt:lpstr>Discussion Questions</vt:lpstr>
      <vt:lpstr>PowerPoint Presentation</vt:lpstr>
      <vt:lpstr>Extension Activity</vt:lpstr>
      <vt:lpstr>PowerPoint Presentation</vt:lpstr>
      <vt:lpstr>PowerPoint Presentation</vt:lpstr>
      <vt:lpstr>PowerPoint Presentation</vt:lpstr>
      <vt:lpstr>     </vt:lpstr>
      <vt:lpstr>Book’s End Pages America's 573 recognized tribes.</vt:lpstr>
      <vt:lpstr>The Secret Garden of  ~George Washington Carver~</vt:lpstr>
      <vt:lpstr>PowerPoint Presentation</vt:lpstr>
      <vt:lpstr>The Secret Garden of George Washington Carver</vt:lpstr>
      <vt:lpstr>Discussion Questions</vt:lpstr>
      <vt:lpstr>PowerPoint Presentation</vt:lpstr>
      <vt:lpstr>Enrichment Activity </vt:lpstr>
      <vt:lpstr>PowerPoint Presentation</vt:lpstr>
      <vt:lpstr>PowerPoint Presentation</vt:lpstr>
      <vt:lpstr>Activity Sheets &amp; Cards </vt:lpstr>
      <vt:lpstr>Assessment</vt:lpstr>
      <vt:lpstr> Keeping the City Going</vt:lpstr>
      <vt:lpstr>PowerPoint Presentation</vt:lpstr>
      <vt:lpstr>PowerPoint Presentation</vt:lpstr>
      <vt:lpstr>Assessment Questions</vt:lpstr>
      <vt:lpstr>PowerPoint Presentation</vt:lpstr>
      <vt:lpstr>Links Included in this Session</vt:lpstr>
      <vt:lpstr>PowerPoint Presentation</vt:lpstr>
      <vt:lpstr>CEE Affiliates</vt:lpstr>
      <vt:lpstr>Thank You to Our Sponsors!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Business of….?</dc:title>
  <dc:creator>Marsha Masters</dc:creator>
  <cp:lastModifiedBy>Jarvon Carson</cp:lastModifiedBy>
  <cp:revision>105</cp:revision>
  <dcterms:created xsi:type="dcterms:W3CDTF">2012-09-11T15:07:18Z</dcterms:created>
  <dcterms:modified xsi:type="dcterms:W3CDTF">2021-12-15T00:40:45Z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y fmtid="{D5CDD505-2E9C-101B-9397-08002B2CF9AE}" pid="3" name="Order">
    <vt:r8>2199100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