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3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6" r:id="rId11"/>
    <p:sldId id="29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3" r:id="rId40"/>
    <p:sldId id="294" r:id="rId41"/>
  </p:sldIdLst>
  <p:sldSz cx="9144000" cy="6858000" type="screen4x3"/>
  <p:notesSz cx="6858000" cy="9144000"/>
  <p:embeddedFontLst>
    <p:embeddedFont>
      <p:font typeface="Proxima Nova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815D1-B783-40EF-9540-AF69B9AEEDE2}">
  <a:tblStyle styleId="{980815D1-B783-40EF-9540-AF69B9AEE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6BDDFE-F454-4C3A-8A17-FDB442AC5A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297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31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30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a958da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a958da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80a958da9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78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0a958da9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0a958da9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80a958da94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22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87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Demand for beef and supply of beef have increased., B: Demand for beef and supply of beef have decreased., C: Demand for beef has remained constant but its supply has decreased., D: Demand for beef has increased while supply has remained constant.,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08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66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0a958da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0a958da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80a958da94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11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965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Drawing Slide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53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decrease the amount or quantity they purchase at the new price., B: increase the amount they purchase or quantity they purchase at the new price., C: decrease the amount they purchase at each and every price., D: increase the amount they purchase at each and every price.,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77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SLIDES_API18624062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SLIDES_API18624062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Bell-Ringer or Do-Now</a:t>
            </a:r>
            <a:r>
              <a:rPr lang="en-US"/>
              <a:t/>
            </a:r>
            <a:br>
              <a:rPr lang="en-US"/>
            </a:br>
            <a:r>
              <a:rPr lang="en-US"/>
              <a:t>Transitioning from the hallway into class can be a chaotic time. Use this slide to help students know what to expect as they come into the room, and change the instructions to fit your activity.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🍐 This is a Pear Deck Text Slide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🍐 To edit the type of question, go back to the "Ask Students a Question" in the Pear Deck sidebar.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37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382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6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743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82bd3b55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882bd3b55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68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87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77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580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0a958da94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0a958da94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80a958da94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468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82bd3b55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82bd3b55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882bd3b552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61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0a958da94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0a958da94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80a958da94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27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221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0a958da9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0a958da9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80a958da94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516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99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0a958da94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80a958da94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80a958da94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21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393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976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625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0a958da94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80a958da94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42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94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05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37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40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88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1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?s=credit&amp;post_type=po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nedlink.org/resources/would-you-demand-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11bHRpcGxlQ2hvaWNlIiwic2xpZGVJZCI6InAxNCIsImNvbnRlbnRJbnN0YW5jZUlkIjoiMXJ2NkVNRVFfMDVQeXJjcVNBd1IzU1U3dFMzSzVTU2tLWV9lamN2QWtITEUvNWUwYzhlOTAtNTRhMi00ODNmLTlkZjgtZTYzM2VkMDYyZjk0In0=pearId=magic-pear-metadata-identifie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RlbWFuZCBmb3IgYmVlZiBhbmQgc3VwcGx5IG9mIGJlZWYgaGF2ZSBpbmNyZWFzZWQuIiwiRGVtYW5kIGZvciBiZWVmIGFuZCBzdXBwbHkgb2YgYmVlZiBoYXZlIGRlY3JlYXNlZC4iLCJEZW1hbmQgZm9yIGJlZWYgaGFzIHJlbWFpbmVkIGNvbnN0YW50IGJ1dCBpdHMgc3VwcGx5IGhhcyBkZWNyZWFzZWQuIiwiRGVtYW5kIGZvciBiZWVmIGhhcyBpbmNyZWFzZWQgd2hpbGUgc3VwcGx5IGhhcyByZW1haW5lZCBjb25zdGFudC4iXX0=pearId=magic-pear-shape-identifi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NThCNzRFIn0seyJpZCI6ImRyYWdnYWJsZTEiLCJ0eXBlIjoiaWNvbiIsImljb24iOnsiaWQiOiJkZWZhdWx0LXRodW1icy1kb3duIn0sImNvbG9yIjoiI0Q1MUQyOCJ9LHsiaWQiOiJkcmFnZ2FibGUyIiwidHlwZSI6Imljb24iLCJpY29uIjp7ImlkIjoiZGVmYXVsdC10aHVtYnMtdXAifSwiY29sb3IiOiIjZWY5YTE0In0seyJpZCI6ImRyYWdnYWJsZTMiLCJ0eXBlIjoiaWNvbiIsImljb24iOnsiaWQiOiJkZWZhdWx0LXRodW1icy1kb3duIn0sImNvbG9yIjoiIzBENjlCMiJ9LHsiaWQiOiJkcmFnZ2FibGU0IiwidHlwZSI6Imhvcml6b250YWwtbGluZSIsImljb24iOnsiaWQiOiJkZWZhdWx0LWhvcml6b250YWwtbGluZSJ9LCJjb2xvciI6IiNhNTQ1YzUifV0sImRyYWdnYWJsZVNpemUiOjEyLjYsImVtYmVkZGFibGVVcmwiOiJodHRwczovLyIsImFuc3dlcnMiOltdfQ==pearId=magic-pear-shape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TMiLCJjb250ZW50SW5zdGFuY2VJZCI6IjFydjZFTUVRXzA1UHlyY3FTQXdSM1NVN3RTM0s1U1NrS1lfZWpjdkFrSExFL2FmYzk4YjI2LWYyMmQtNGM5NS1hOGYzLWE4ODU5NmQ0MTE0NiJ9pearId=magic-pear-metadata-identifier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9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ZUYlB4ZTN3ZzA1ekVDTE5MR0lxcm5MQUt4cWlUZGhlV2F4N1gyRC1mMVUvZWRpdCNzbGlkZT1pZC5nNWQxYWUyODkyY18wXzAiLCJzbGlkZUlkIjoiZzVkMWFlMjg5MmNfMF8wIiwicHJlc2VudGF0aW9uSWQiOiIxZlRiUHhlM3dnMDV6RUNMTkxHSXFybkxBS3hxaVRkaGVXYXg3WDJELWYxVSIsInRlbXBsYXRlTmFtZSI6IkFzIHlvdSBjb21lIGluIGFuZCBnZXQgc2V0dGxlZCwgZm9sbG93IHRoZXNlIGluc3RydWN0aW9ucyIsImxhc3RFZGl0ZWRCeSI6IjExMjIzNTA0MjAzNzI2NDMyODM3MCIsImNvbnRlbnRJbnN0YW5jZUlkIjoiMGYxMDRlNGE2NzliNGU5M2E4MTU0NzY3YjAzMTBmZDkifQ==pearId=magic-pear-metadata-identifi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ZyZWVoYW5kRHJhd2luZyIsInNsaWRlSWQiOiJwMTYiLCJjb250ZW50SW5zdGFuY2VJZCI6IjFydjZFTUVRXzA1UHlyY3FTQXdSM1NVN3RTM0s1U1NrS1lfZWpjdkFrSExFL2ZmZDI1YTY4LTk4YWEtNDQ4Yy1iZDY5LTNjNTk2Yjc3NWE0NiJ9pearId=magic-pear-metadata-identifier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RlY3JlYXNlIHRoZSBhbW91bnQgb3IgcXVhbnRpdHkgdGhleSBwdXJjaGFzZSBhdCB0aGUgbmV3IHByaWNlLiIsImluY3JlYXNlIHRoZSBhbW91bnQgdGhleSBwdXJjaGFzZSBvciBxdWFudGl0eSB0aGV5IHB1cmNoYXNlIGF0IHRoZSBuZXcgcHJpY2UuIiwiZGVjcmVhc2UgdGhlIGFtb3VudCB0aGV5IHB1cmNoYXNlIGF0IGVhY2ggYW5kIGV2ZXJ5IHByaWNlLiIsImluY3JlYXNlIHRoZSBhbW91bnQgdGhleSBwdXJjaGFzZSBhdCBlYWNoIGFuZCBldmVyeSBwcmljZS4iXX0=pearId=magic-pear-shape-identifi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11bHRpcGxlQ2hvaWNlIiwic2xpZGVJZCI6InAxNyIsImNvbnRlbnRJbnN0YW5jZUlkIjoiMXJ2NkVNRVFfMDVQeXJjcVNBd1IzU1U3dFMzSzVTU2tLWV9lamN2QWtITEUvZWVlNTA1NTQtOTdkOC00NGVlLTgzNTAtYzM3YTkxYzQ1MzZlIn0=pearId=magic-pear-metadata-identifier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RDUxRDI4In0seyJpZCI6ImRyYWdnYWJsZTEiLCJ0eXBlIjoiaWNvbiIsImljb24iOnsiaWQiOiJkZWZhdWx0LXRodW1icy1kb3duIn0sImNvbG9yIjoiI2VmOWExNCJ9LHsiaWQiOiJkcmFnZ2FibGUyIiwidHlwZSI6Imljb24iLCJpY29uIjp7ImlkIjoiZGVmYXVsdC10aHVtYnMtdXAifSwiY29sb3IiOiIjNThCNzRFIn0seyJpZCI6ImRyYWdnYWJsZTMiLCJ0eXBlIjoiaWNvbiIsImljb24iOnsiaWQiOiJkZWZhdWx0LXRodW1icy1kb3duIn0sImNvbG9yIjoiIzU4Qjc0RSJ9LHsiaWQiOiJkcmFnZ2FibGU0IiwidHlwZSI6Imljb24iLCJpY29uIjp7ImlkIjoiZGVmYXVsdC10aHVtYnMtdXAifSwiY29sb3IiOiIjNDFCREVC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TkiLCJjb250ZW50SW5zdGFuY2VJZCI6IjFydjZFTUVRXzA1UHlyY3FTQXdSM1NVN3RTM0s1U1NrS1lfZWpjdkFrSExFLzYyMjBmYTcxLTU1OTMtNGJjMi1iMjBiLWU5MGUwZWNlNzdlOSJ9pearId=magic-pear-metadata-identifier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NThCNzRFIn0seyJpZCI6ImRyYWdnYWJsZTEiLCJ0eXBlIjoiaWNvbiIsImljb24iOnsiaWQiOiJkZWZhdWx0LXRodW1icy1kb3duIn0sImNvbG9yIjoiI0Q1MUQyOCJ9XSwiZHJhZ2dhYmxlU2l6ZSI6MTIuNiwiZW1iZWRkYWJsZVVybCI6Imh0dHBzOi8vIiwiYW5zd2VycyI6W119pearId=magic-pear-shape-identifier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jAiLCJjb250ZW50SW5zdGFuY2VJZCI6IjFydjZFTUVRXzA1UHlyY3FTQXdSM1NVN3RTM0s1U1NrS1lfZWpjdkFrSExFLzQ1ZjY4NTVlLTc1YWEtNGQxZi1hZGM5LThlMTgyYzIwMDkzMSJ9pearId=magic-pear-metadata-identifier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jAiLCJjb250ZW50SW5zdGFuY2VJZCI6IjFydjZFTUVRXzA1UHlyY3FTQXdSM1NVN3RTM0s1U1NrS1lfZWpjdkFrSExFLzQ1ZjY4NTVlLTc1YWEtNGQxZi1hZGM5LThlMTgyYzIwMDkzMSJ9pearId=magic-pear-metadata-identifi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dpuzzle.com/media/5ed7c24097eb303f33e53956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wni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5p.org/node/59199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59199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mru.org/courses/principles-economics-microeconomics/supply-curve-definition-example" TargetMode="External"/><Relationship Id="rId3" Type="http://schemas.openxmlformats.org/officeDocument/2006/relationships/hyperlink" Target="https://econedlink.org/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https://commonsenseeco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lowdown.org/supply-and-demand?p=yes" TargetMode="External"/><Relationship Id="rId5" Type="http://schemas.openxmlformats.org/officeDocument/2006/relationships/hyperlink" Target="https://www.frbatlanta.org/education/classroom-economist/infographics/supply-and-demand.aspx" TargetMode="External"/><Relationship Id="rId10" Type="http://schemas.openxmlformats.org/officeDocument/2006/relationships/hyperlink" Target="https://www.depauw.edu/learn/econexcel/" TargetMode="External"/><Relationship Id="rId4" Type="http://schemas.openxmlformats.org/officeDocument/2006/relationships/hyperlink" Target="https://edpuzzle.com/media/5ed7c24097eb303f33e53956" TargetMode="External"/><Relationship Id="rId9" Type="http://schemas.openxmlformats.org/officeDocument/2006/relationships/hyperlink" Target="https://www.peardeck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awni.Ferrarini@gmail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Pre-webinar</a:t>
            </a:r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582386" y="1844040"/>
            <a:ext cx="8229600" cy="463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EconEdLink.org</a:t>
            </a:r>
            <a:r>
              <a:rPr lang="en-US" b="1"/>
              <a:t> </a:t>
            </a:r>
            <a:r>
              <a:rPr lang="en-US"/>
              <a:t>– Register and/or login ($0)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Conduct a search on “Demand Supply”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Save three resources in your Dashboard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600" y="4235638"/>
            <a:ext cx="62007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38954" y="1467060"/>
            <a:ext cx="4747846" cy="4659104"/>
          </a:xfrm>
        </p:spPr>
        <p:txBody>
          <a:bodyPr/>
          <a:lstStyle/>
          <a:p>
            <a:pPr marL="342900" lvl="0" indent="-342900">
              <a:buSzPts val="1900"/>
            </a:pPr>
            <a:r>
              <a:rPr lang="en-US" b="1" dirty="0">
                <a:solidFill>
                  <a:schemeClr val="bg2"/>
                </a:solidFill>
              </a:rPr>
              <a:t>Identify</a:t>
            </a:r>
            <a:r>
              <a:rPr lang="en-US" dirty="0">
                <a:solidFill>
                  <a:schemeClr val="bg2"/>
                </a:solidFill>
              </a:rPr>
              <a:t> prompts for</a:t>
            </a:r>
            <a:r>
              <a:rPr lang="en-US" b="1" dirty="0">
                <a:solidFill>
                  <a:schemeClr val="bg2"/>
                </a:solidFill>
              </a:rPr>
              <a:t> conversation </a:t>
            </a:r>
            <a:r>
              <a:rPr lang="en-US" dirty="0">
                <a:solidFill>
                  <a:schemeClr val="bg2"/>
                </a:solidFill>
              </a:rPr>
              <a:t>to begin at the start of the session, engage students during the session, and get a pulse on their thinking by the end</a:t>
            </a:r>
          </a:p>
          <a:p>
            <a:pPr marL="342900" lvl="0" indent="-342900">
              <a:spcBef>
                <a:spcPts val="1800"/>
              </a:spcBef>
              <a:buSzPts val="1900"/>
            </a:pPr>
            <a:r>
              <a:rPr lang="en-US" b="1" dirty="0">
                <a:solidFill>
                  <a:schemeClr val="bg2"/>
                </a:solidFill>
              </a:rPr>
              <a:t>Gather </a:t>
            </a:r>
            <a:r>
              <a:rPr lang="en-US" dirty="0">
                <a:solidFill>
                  <a:schemeClr val="bg2"/>
                </a:solidFill>
              </a:rPr>
              <a:t>metrics through formative and summative </a:t>
            </a:r>
            <a:r>
              <a:rPr lang="en-US" b="1" dirty="0">
                <a:solidFill>
                  <a:schemeClr val="bg2"/>
                </a:solidFill>
              </a:rPr>
              <a:t>assessments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Google Shape;176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778369" cy="37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</a:rPr>
              <a:t>Educational Technology Objectives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2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200" y="3429000"/>
            <a:ext cx="5905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281197"/>
            <a:ext cx="9144001" cy="107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State Standards</a:t>
            </a:r>
            <a:endParaRPr sz="5500" b="1"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 EconEdLink, find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your state standards and teaching and learning resources connected to them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To participate in the demonstration, join 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EconEdLink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Search for “</a:t>
            </a:r>
            <a:r>
              <a:rPr lang="en-US" sz="2500" u="sng">
                <a:solidFill>
                  <a:schemeClr val="hlink"/>
                </a:solidFill>
                <a:hlinkClick r:id="rId4"/>
              </a:rPr>
              <a:t>Would You Demand It?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Click on State Standards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02" name="Google Shape;2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943"/>
            <a:ext cx="9144001" cy="6588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39"/>
          <p:cNvCxnSpPr/>
          <p:nvPr/>
        </p:nvCxnSpPr>
        <p:spPr>
          <a:xfrm rot="10800000" flipH="1">
            <a:off x="1887275" y="3747975"/>
            <a:ext cx="13200" cy="877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943"/>
            <a:ext cx="9144001" cy="6588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40"/>
          <p:cNvCxnSpPr/>
          <p:nvPr/>
        </p:nvCxnSpPr>
        <p:spPr>
          <a:xfrm rot="10800000" flipH="1">
            <a:off x="1887275" y="3747975"/>
            <a:ext cx="13200" cy="877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062" y="0"/>
            <a:ext cx="63598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239650" y="1177150"/>
            <a:ext cx="8904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Students, are you ready?</a:t>
            </a:r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76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Attention “students.”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Ready to get started???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Say “Yes or Let’s Go!” in the Chatroom.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725" y="3429000"/>
            <a:ext cx="2706625" cy="2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line</a:t>
            </a:r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1"/>
          </p:nvPr>
        </p:nvSpPr>
        <p:spPr>
          <a:xfrm>
            <a:off x="567825" y="2364115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your start line with respect to demand for and supply of beef?</a:t>
            </a:r>
            <a:endParaRPr/>
          </a:p>
        </p:txBody>
      </p:sp>
      <p:pic>
        <p:nvPicPr>
          <p:cNvPr id="227" name="Google Shape;227;p42" descr="Image result for image of start 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15" y="4024731"/>
            <a:ext cx="2914278" cy="19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527" y="4024725"/>
            <a:ext cx="2949177" cy="193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 rotWithShape="1">
          <a:blip r:embed="rId8">
            <a:alphaModFix/>
          </a:blip>
          <a:srcRect l="6660" t="-21950" r="-6660" b="21950"/>
          <a:stretch/>
        </p:blipFill>
        <p:spPr>
          <a:xfrm>
            <a:off x="3840700" y="2980150"/>
            <a:ext cx="1257950" cy="12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“Demand, Supply, and Equilibrium” Intro</a:t>
            </a: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309700" y="2923953"/>
            <a:ext cx="8229600" cy="27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Welcome!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has happened in the market for beef?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8" name="Google Shape;238;p43"/>
          <p:cNvGraphicFramePr/>
          <p:nvPr/>
        </p:nvGraphicFramePr>
        <p:xfrm>
          <a:off x="871450" y="4358200"/>
          <a:ext cx="7239000" cy="1231115"/>
        </p:xfrm>
        <a:graphic>
          <a:graphicData uri="http://schemas.openxmlformats.org/drawingml/2006/table">
            <a:tbl>
              <a:tblPr>
                <a:noFill/>
                <a:tableStyleId>{980815D1-B783-40EF-9540-AF69B9AEEDE2}</a:tableStyleId>
              </a:tblPr>
              <a:tblGrid>
                <a:gridCol w="3619500"/>
                <a:gridCol w="3619500"/>
              </a:tblGrid>
              <a:tr h="62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Price?</a:t>
                      </a:r>
                      <a:endParaRPr sz="36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Production?</a:t>
                      </a:r>
                      <a:endParaRPr sz="36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pic>
        <p:nvPicPr>
          <p:cNvPr id="239" name="Google Shape;239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6600" y="2808907"/>
            <a:ext cx="1240200" cy="1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What’s the Data Reveal?</a:t>
            </a:r>
            <a:endParaRPr sz="6100"/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25" y="2633902"/>
            <a:ext cx="9144000" cy="352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457200" y="112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Goals</a:t>
            </a:r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413650" y="2269675"/>
            <a:ext cx="8229600" cy="3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Review</a:t>
            </a:r>
            <a:r>
              <a:rPr lang="en-US" sz="2300"/>
              <a:t> and </a:t>
            </a:r>
            <a:r>
              <a:rPr lang="en-US" sz="2300" b="1"/>
              <a:t>interpret</a:t>
            </a:r>
            <a:r>
              <a:rPr lang="en-US" sz="2300"/>
              <a:t> the data on beef prices.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Apply </a:t>
            </a:r>
            <a:r>
              <a:rPr lang="en-US" sz="2300"/>
              <a:t>the </a:t>
            </a:r>
            <a:r>
              <a:rPr lang="en-US" sz="2300" b="1"/>
              <a:t>law of demand </a:t>
            </a:r>
            <a:r>
              <a:rPr lang="en-US" sz="2300"/>
              <a:t>to explain the inverse relationship between price and the amounts you and other consumers purchase.</a:t>
            </a:r>
            <a:endParaRPr sz="32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Demonstrate</a:t>
            </a:r>
            <a:r>
              <a:rPr lang="en-US" sz="2300"/>
              <a:t> the </a:t>
            </a:r>
            <a:r>
              <a:rPr lang="en-US" sz="2300" b="1"/>
              <a:t>law of supply</a:t>
            </a:r>
            <a:r>
              <a:rPr lang="en-US" sz="2300"/>
              <a:t> by showing how higher prices motivate beef producers to supply more in order to stay open by realizing profits and avoiding losses. Lower prices do the opposite.</a:t>
            </a:r>
            <a:endParaRPr sz="32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2300" b="1"/>
              <a:t>Identify equilibrium</a:t>
            </a:r>
            <a:r>
              <a:rPr lang="en-US" sz="2300"/>
              <a:t> and explain the role of </a:t>
            </a:r>
            <a:r>
              <a:rPr lang="en-US" sz="2300" b="1"/>
              <a:t>voluntary exchange in markets</a:t>
            </a:r>
            <a:r>
              <a:rPr lang="en-US" sz="2300"/>
              <a:t>.</a:t>
            </a:r>
            <a:r>
              <a:rPr lang="en-US" sz="2000"/>
              <a:t> </a:t>
            </a:r>
            <a:endParaRPr sz="20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Analyze current events.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/>
          <p:nvPr/>
        </p:nvSpPr>
        <p:spPr>
          <a:xfrm>
            <a:off x="6801950" y="3675050"/>
            <a:ext cx="2294100" cy="2944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Pear Deck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answer, </a:t>
            </a:r>
            <a:b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“What happened of economic interest in the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Markets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COVID Economy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?”</a:t>
            </a:r>
            <a:endParaRPr sz="1800"/>
          </a:p>
        </p:txBody>
      </p:sp>
      <p:sp>
        <p:nvSpPr>
          <p:cNvPr id="111" name="Google Shape;111;p28"/>
          <p:cNvSpPr/>
          <p:nvPr/>
        </p:nvSpPr>
        <p:spPr>
          <a:xfrm>
            <a:off x="221225" y="3209625"/>
            <a:ext cx="2144400" cy="1654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Prepare to be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ACTIVE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INTERACTIVE</a:t>
            </a:r>
            <a:endParaRPr sz="1800" b="1"/>
          </a:p>
        </p:txBody>
      </p:sp>
      <p:sp>
        <p:nvSpPr>
          <p:cNvPr id="112" name="Google Shape;112;p28"/>
          <p:cNvSpPr/>
          <p:nvPr/>
        </p:nvSpPr>
        <p:spPr>
          <a:xfrm>
            <a:off x="221225" y="1179902"/>
            <a:ext cx="2294100" cy="2119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Find a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QUIET 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spot and insert your earbuds or put on your headphones</a:t>
            </a:r>
            <a:endParaRPr sz="1800"/>
          </a:p>
        </p:txBody>
      </p:sp>
      <p:pic>
        <p:nvPicPr>
          <p:cNvPr id="113" name="Google Shape;113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372" y="1265254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388" y="3182958"/>
            <a:ext cx="492100" cy="4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8223" y="3675054"/>
            <a:ext cx="492100" cy="4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>
            <a:hlinkClick r:id="rId9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221225" y="0"/>
            <a:ext cx="42033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74E13"/>
                </a:solidFill>
              </a:rPr>
              <a:t>1-2-3</a:t>
            </a:r>
            <a:endParaRPr sz="2600" b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74E13"/>
                </a:solidFill>
              </a:rPr>
              <a:t>Ready * Set * Go</a:t>
            </a:r>
            <a:endParaRPr sz="2600" b="1"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 of Demand</a:t>
            </a:r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1"/>
          </p:nvPr>
        </p:nvSpPr>
        <p:spPr>
          <a:xfrm>
            <a:off x="285750" y="2187200"/>
            <a:ext cx="85725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Price of beef </a:t>
            </a:r>
            <a:endParaRPr/>
          </a:p>
        </p:txBody>
      </p:sp>
      <p:pic>
        <p:nvPicPr>
          <p:cNvPr id="261" name="Google Shape;261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46"/>
          <p:cNvCxnSpPr/>
          <p:nvPr/>
        </p:nvCxnSpPr>
        <p:spPr>
          <a:xfrm>
            <a:off x="3152425" y="2341325"/>
            <a:ext cx="36900" cy="3041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46"/>
          <p:cNvCxnSpPr/>
          <p:nvPr/>
        </p:nvCxnSpPr>
        <p:spPr>
          <a:xfrm>
            <a:off x="3189325" y="5383025"/>
            <a:ext cx="47379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46"/>
          <p:cNvSpPr txBox="1"/>
          <p:nvPr/>
        </p:nvSpPr>
        <p:spPr>
          <a:xfrm>
            <a:off x="6323375" y="5641250"/>
            <a:ext cx="2470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Quantity Demanded of Beef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2377550" y="5221450"/>
            <a:ext cx="781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$0/0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2523200" y="48509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2523200" y="4085300"/>
            <a:ext cx="4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2523200" y="448035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2523200" y="34880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2523200" y="37928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6"/>
          <p:cNvSpPr txBox="1"/>
          <p:nvPr/>
        </p:nvSpPr>
        <p:spPr>
          <a:xfrm>
            <a:off x="2523200" y="2816949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6"/>
          <p:cNvSpPr txBox="1"/>
          <p:nvPr/>
        </p:nvSpPr>
        <p:spPr>
          <a:xfrm>
            <a:off x="2523200" y="3127700"/>
            <a:ext cx="460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$6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2523200" y="2532975"/>
            <a:ext cx="460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2523200" y="2207349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$9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2483275" y="1951700"/>
            <a:ext cx="781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$10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00" y="1887507"/>
            <a:ext cx="1240200" cy="1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457200" y="11876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/>
              <a:t>Change in Price and Quantity Demanded </a:t>
            </a:r>
            <a:endParaRPr sz="6200"/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1"/>
          </p:nvPr>
        </p:nvSpPr>
        <p:spPr>
          <a:xfrm>
            <a:off x="457200" y="2684726"/>
            <a:ext cx="8229600" cy="3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price of an item increases, consumers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a. </a:t>
            </a:r>
            <a:r>
              <a:rPr lang="en-US"/>
              <a:t>decrease the amount or quantity they purchase.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b.</a:t>
            </a:r>
            <a:r>
              <a:rPr lang="en-US"/>
              <a:t> increase the amount or the quantity they purchase.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c. </a:t>
            </a:r>
            <a:r>
              <a:rPr lang="en-US"/>
              <a:t>decrease the amount they purchase at each and every price.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d.</a:t>
            </a:r>
            <a:r>
              <a:rPr lang="en-US"/>
              <a:t>increase the amount they purchase at each and every price.</a:t>
            </a:r>
            <a:endParaRPr sz="20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1525" y="2046777"/>
            <a:ext cx="948025" cy="9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Law of Demand</a:t>
            </a:r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404040"/>
                </a:solidFill>
              </a:rPr>
              <a:t>Quantity demanded is the </a:t>
            </a:r>
            <a:r>
              <a:rPr lang="en-US" b="1">
                <a:solidFill>
                  <a:srgbClr val="404040"/>
                </a:solidFill>
              </a:rPr>
              <a:t>amount of a good or service</a:t>
            </a:r>
            <a:r>
              <a:rPr lang="en-US">
                <a:solidFill>
                  <a:srgbClr val="404040"/>
                </a:solidFill>
              </a:rPr>
              <a:t> (</a:t>
            </a:r>
            <a:r>
              <a:rPr lang="en-US"/>
              <a:t>Q</a:t>
            </a:r>
            <a:r>
              <a:rPr lang="en-US" baseline="30000"/>
              <a:t>d</a:t>
            </a:r>
            <a:r>
              <a:rPr lang="en-US">
                <a:solidFill>
                  <a:srgbClr val="404040"/>
                </a:solidFill>
              </a:rPr>
              <a:t>) that consumers are willing and able to buy at specific </a:t>
            </a:r>
            <a:r>
              <a:rPr lang="en-US" b="1">
                <a:solidFill>
                  <a:srgbClr val="404040"/>
                </a:solidFill>
              </a:rPr>
              <a:t>price</a:t>
            </a:r>
            <a:r>
              <a:rPr lang="en-US">
                <a:solidFill>
                  <a:srgbClr val="404040"/>
                </a:solidFill>
              </a:rPr>
              <a:t>s (P) during a period of time.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law of demand states that as price of the good or service changes, quantity demanded changes in the opposite direction.  This relationship is inverse.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change in anything other than the price of the specific product changes the demand of the product.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>
            <a:spLocks noGrp="1"/>
          </p:cNvSpPr>
          <p:nvPr>
            <p:ph type="title"/>
          </p:nvPr>
        </p:nvSpPr>
        <p:spPr>
          <a:xfrm>
            <a:off x="391800" y="7542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Compare and Contrast</a:t>
            </a:r>
            <a:endParaRPr sz="5800"/>
          </a:p>
        </p:txBody>
      </p:sp>
      <p:sp>
        <p:nvSpPr>
          <p:cNvPr id="298" name="Google Shape;298;p49"/>
          <p:cNvSpPr txBox="1">
            <a:spLocks noGrp="1"/>
          </p:cNvSpPr>
          <p:nvPr>
            <p:ph type="body" idx="4294967295"/>
          </p:nvPr>
        </p:nvSpPr>
        <p:spPr>
          <a:xfrm>
            <a:off x="239225" y="1600200"/>
            <a:ext cx="8621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Change in Quantity Demanded or Demand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pork-dogs decreases (cents per pack of eight)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beef (cents per pound) increases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drinks sold with beef burgers increases (cents per bottle)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Household income (thousands of dollars per year) falls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Ground beef preference drops as people become vegans (index units; 100 is average taste for ground beef)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9" name="Google Shape;299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>
            <a:spLocks noGrp="1"/>
          </p:cNvSpPr>
          <p:nvPr>
            <p:ph type="title"/>
          </p:nvPr>
        </p:nvSpPr>
        <p:spPr>
          <a:xfrm>
            <a:off x="381000" y="1026448"/>
            <a:ext cx="8229600" cy="15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or false </a:t>
            </a:r>
            <a:endParaRPr/>
          </a:p>
        </p:txBody>
      </p:sp>
      <p:sp>
        <p:nvSpPr>
          <p:cNvPr id="306" name="Google Shape;306;p50"/>
          <p:cNvSpPr txBox="1"/>
          <p:nvPr/>
        </p:nvSpPr>
        <p:spPr>
          <a:xfrm>
            <a:off x="1298775" y="2949550"/>
            <a:ext cx="70278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If consumers demand it, businesses will supply it.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549" y="3698472"/>
            <a:ext cx="3530725" cy="26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1100" y="4206758"/>
            <a:ext cx="1657525" cy="1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title"/>
          </p:nvPr>
        </p:nvSpPr>
        <p:spPr>
          <a:xfrm>
            <a:off x="381000" y="1026448"/>
            <a:ext cx="8229600" cy="155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or </a:t>
            </a:r>
            <a:r>
              <a:rPr lang="en-US">
                <a:solidFill>
                  <a:srgbClr val="FF0000"/>
                </a:solidFill>
              </a:rPr>
              <a:t>false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6" name="Google Shape;316;p51"/>
          <p:cNvSpPr txBox="1"/>
          <p:nvPr/>
        </p:nvSpPr>
        <p:spPr>
          <a:xfrm>
            <a:off x="465175" y="2949550"/>
            <a:ext cx="78615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If consumers demand, businesses will supply it.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1278" y="4187440"/>
            <a:ext cx="2709024" cy="20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600" y="959000"/>
            <a:ext cx="1820825" cy="2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457200" y="12029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 of Supply</a:t>
            </a:r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b="1"/>
              <a:t>positive relationship </a:t>
            </a:r>
            <a:r>
              <a:rPr lang="en-US"/>
              <a:t>between the price of a good or service and the quantity producers will supply is known as the </a:t>
            </a:r>
            <a:r>
              <a:rPr lang="en-US" b="1"/>
              <a:t>law of supply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They will produce it as long as the price consumers are willing to pay covers the per unit costs.</a:t>
            </a:r>
            <a:endParaRPr/>
          </a:p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EDPuzzle</a:t>
            </a:r>
            <a:endParaRPr/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625" y="1890625"/>
            <a:ext cx="4561023" cy="357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963207"/>
            <a:ext cx="9143999" cy="121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8100" y="1355650"/>
            <a:ext cx="2011225" cy="349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5747" y="2461404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5751" y="4471108"/>
            <a:ext cx="492100" cy="4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2823" y="1969304"/>
            <a:ext cx="492100" cy="4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457200" y="148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 they do that?</a:t>
            </a:r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1"/>
          </p:nvPr>
        </p:nvSpPr>
        <p:spPr>
          <a:xfrm>
            <a:off x="457200" y="3084786"/>
            <a:ext cx="4038600" cy="30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Like consumers, producers move toward things that they value and they back up from those that they do not.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8559" y="2550988"/>
            <a:ext cx="3428999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title"/>
          </p:nvPr>
        </p:nvSpPr>
        <p:spPr>
          <a:xfrm>
            <a:off x="457200" y="102997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Economic Realities</a:t>
            </a:r>
            <a:endParaRPr sz="5100"/>
          </a:p>
        </p:txBody>
      </p:sp>
      <p:sp>
        <p:nvSpPr>
          <p:cNvPr id="350" name="Google Shape;350;p55"/>
          <p:cNvSpPr txBox="1">
            <a:spLocks noGrp="1"/>
          </p:cNvSpPr>
          <p:nvPr>
            <p:ph type="body" idx="1"/>
          </p:nvPr>
        </p:nvSpPr>
        <p:spPr>
          <a:xfrm>
            <a:off x="592350" y="2172975"/>
            <a:ext cx="79593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 stay in business when they satisfy consumers at prices higher than their per unit costs.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/>
              <a:t>At higher prices, quantity demanded decreases. At lower prices, quantity demanded increases.  There is a balance.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48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Current Events and Interactives to Engage Students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/>
            </a:r>
            <a:br>
              <a:rPr lang="en-US" sz="5400"/>
            </a:br>
            <a:r>
              <a:rPr lang="en-US" sz="5400"/>
              <a:t>Demand, Supply, and Market Equilibrium</a:t>
            </a:r>
            <a:endParaRPr sz="5400"/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r>
              <a:rPr lang="en-US" sz="1440"/>
              <a:t/>
            </a:r>
            <a:br>
              <a:rPr lang="en-US" sz="1440"/>
            </a:br>
            <a:r>
              <a:rPr lang="en-US" sz="1440"/>
              <a:t>Tawni Hunt Ferrarini, PhD</a:t>
            </a:r>
            <a: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4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tferrarini@Lindenwood.edu</a:t>
            </a:r>
            <a:endParaRPr sz="144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https://www.tawni.org/</a:t>
            </a:r>
            <a:endParaRPr sz="144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Supply Shifters</a:t>
            </a:r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most basic supply shifter is that one that change costs</a:t>
            </a: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big question to ask is “</a:t>
            </a:r>
            <a:r>
              <a:rPr lang="en-US" sz="21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do costs change with _______</a:t>
            </a: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?”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 change in input prices?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Technological innovations? 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Taxes and subsidies, expectations, entry or exit of producers?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Pandemics? Social unrest?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title"/>
          </p:nvPr>
        </p:nvSpPr>
        <p:spPr>
          <a:xfrm>
            <a:off x="390750" y="-1215851"/>
            <a:ext cx="8471896" cy="411982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/>
              <a:t>Teaching D/S with </a:t>
            </a:r>
            <a:r>
              <a:rPr lang="en-US" dirty="0"/>
              <a:t>Excel</a:t>
            </a:r>
            <a:endParaRPr dirty="0"/>
          </a:p>
        </p:txBody>
      </p:sp>
      <p:graphicFrame>
        <p:nvGraphicFramePr>
          <p:cNvPr id="364" name="Google Shape;364;p57"/>
          <p:cNvGraphicFramePr/>
          <p:nvPr/>
        </p:nvGraphicFramePr>
        <p:xfrm>
          <a:off x="152400" y="152400"/>
          <a:ext cx="638175" cy="396210"/>
        </p:xfrm>
        <a:graphic>
          <a:graphicData uri="http://schemas.openxmlformats.org/drawingml/2006/table">
            <a:tbl>
              <a:tblPr>
                <a:noFill/>
                <a:tableStyleId>{9F6BDDFE-F454-4C3A-8A17-FDB442AC5A3A}</a:tableStyleId>
              </a:tblPr>
              <a:tblGrid>
                <a:gridCol w="6381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365" name="Google Shape;365;p57"/>
          <p:cNvGraphicFramePr/>
          <p:nvPr/>
        </p:nvGraphicFramePr>
        <p:xfrm>
          <a:off x="304800" y="304800"/>
          <a:ext cx="638175" cy="396210"/>
        </p:xfrm>
        <a:graphic>
          <a:graphicData uri="http://schemas.openxmlformats.org/drawingml/2006/table">
            <a:tbl>
              <a:tblPr>
                <a:noFill/>
                <a:tableStyleId>{9F6BDDFE-F454-4C3A-8A17-FDB442AC5A3A}</a:tableStyleId>
              </a:tblPr>
              <a:tblGrid>
                <a:gridCol w="6381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366" name="Google Shape;36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63" y="1696270"/>
            <a:ext cx="7577476" cy="465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7"/>
          <p:cNvSpPr txBox="1"/>
          <p:nvPr/>
        </p:nvSpPr>
        <p:spPr>
          <a:xfrm>
            <a:off x="1023375" y="5303000"/>
            <a:ext cx="7070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Barreto,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Humberto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“Why Excel?” The Journal of Economic Education, (2015) 46(3), doi.org/10.1080/00220485.2015.1029177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>
            <a:spLocks noGrp="1"/>
          </p:cNvSpPr>
          <p:nvPr>
            <p:ph type="title"/>
          </p:nvPr>
        </p:nvSpPr>
        <p:spPr>
          <a:xfrm>
            <a:off x="457200" y="2751173"/>
            <a:ext cx="8229600" cy="19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 Equilibrium</a:t>
            </a:r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65248"/>
            <a:ext cx="8839201" cy="3004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8"/>
          <p:cNvSpPr txBox="1"/>
          <p:nvPr/>
        </p:nvSpPr>
        <p:spPr>
          <a:xfrm>
            <a:off x="265825" y="5340200"/>
            <a:ext cx="8839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6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Changes in D/S Factors</a:t>
            </a:r>
            <a:endParaRPr sz="66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Finish Line</a:t>
            </a:r>
            <a:endParaRPr/>
          </a:p>
        </p:txBody>
      </p:sp>
      <p:pic>
        <p:nvPicPr>
          <p:cNvPr id="381" name="Google Shape;38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49" y="2286002"/>
            <a:ext cx="3689051" cy="24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 txBox="1"/>
          <p:nvPr/>
        </p:nvSpPr>
        <p:spPr>
          <a:xfrm>
            <a:off x="4678325" y="2057400"/>
            <a:ext cx="4465800" cy="3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H5P Interactives for Formative Assessments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Demand vs Supply</a:t>
            </a: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u="sng">
                <a:solidFill>
                  <a:schemeClr val="hlink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https://h5p.org/node/591995</a:t>
            </a:r>
            <a:endParaRPr sz="7800">
              <a:highlight>
                <a:srgbClr val="FFF2CC"/>
              </a:highlight>
            </a:endParaRPr>
          </a:p>
        </p:txBody>
      </p:sp>
      <p:sp>
        <p:nvSpPr>
          <p:cNvPr id="389" name="Google Shape;389;p6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90" name="Google Shape;39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10495"/>
            <a:ext cx="9144001" cy="472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"/>
          <p:cNvSpPr txBox="1">
            <a:spLocks noGrp="1"/>
          </p:cNvSpPr>
          <p:nvPr>
            <p:ph type="title"/>
          </p:nvPr>
        </p:nvSpPr>
        <p:spPr>
          <a:xfrm>
            <a:off x="305675" y="1126675"/>
            <a:ext cx="83811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Apply to Other Markets</a:t>
            </a:r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1"/>
          </p:nvPr>
        </p:nvSpPr>
        <p:spPr>
          <a:xfrm>
            <a:off x="413650" y="2711300"/>
            <a:ext cx="8229600" cy="4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economy is made up of consumers and producers like you and me.</a:t>
            </a:r>
            <a:endParaRPr/>
          </a:p>
          <a:p>
            <a:pPr marL="342900" lvl="0" indent="-3175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group flourishes by acting and interacting with others through voluntary, harmonious exchanges.</a:t>
            </a:r>
            <a:endParaRPr/>
          </a:p>
          <a:p>
            <a:pPr marL="342900" lvl="0" indent="-3175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Disruptions can change all of that.</a:t>
            </a:r>
            <a:endParaRPr/>
          </a:p>
        </p:txBody>
      </p:sp>
      <p:pic>
        <p:nvPicPr>
          <p:cNvPr id="397" name="Google Shape;3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896" y="5508250"/>
            <a:ext cx="1232808" cy="82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18" y="5472926"/>
            <a:ext cx="683653" cy="7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2872" y="5508250"/>
            <a:ext cx="821875" cy="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859" y="5453725"/>
            <a:ext cx="821875" cy="8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Review</a:t>
            </a:r>
            <a:endParaRPr sz="5500" b="1"/>
          </a:p>
        </p:txBody>
      </p:sp>
      <p:sp>
        <p:nvSpPr>
          <p:cNvPr id="407" name="Google Shape;407;p6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During our time together, we: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Reached our l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earning objectives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Utilized 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ducational technology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Identified interactive a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ssessments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Connected students to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500"/>
              <a:t>relevancy of the economic way of thinking and critical and analytical thinking in today’s economy</a:t>
            </a:r>
            <a:endParaRPr sz="2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9;p63"/>
          <p:cNvSpPr txBox="1">
            <a:spLocks noGrp="1"/>
          </p:cNvSpPr>
          <p:nvPr>
            <p:ph type="ctrTitle"/>
          </p:nvPr>
        </p:nvSpPr>
        <p:spPr>
          <a:xfrm>
            <a:off x="685800" y="100500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References for enha</a:t>
            </a:r>
            <a:r>
              <a:rPr lang="en-US" sz="4500" dirty="0">
                <a:solidFill>
                  <a:schemeClr val="bg2"/>
                </a:solidFill>
              </a:rPr>
              <a:t>ncements and entire courses</a:t>
            </a:r>
            <a:endParaRPr sz="4500" b="1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5" name="Google Shape;420;p6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CommonSenseEconomics.com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EconEdLink.org 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4"/>
              </a:rPr>
              <a:t>EdPuzzle.com</a:t>
            </a:r>
            <a:endParaRPr sz="1937" dirty="0">
              <a:solidFill>
                <a:srgbClr val="005CB8"/>
              </a:solidFill>
            </a:endParaRPr>
          </a:p>
          <a:p>
            <a:pPr marL="342900" lvl="0" indent="-347662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5"/>
              </a:rPr>
              <a:t>Fed Reserve of </a:t>
            </a:r>
            <a:r>
              <a:rPr lang="en-US" sz="1875" u="sng" dirty="0">
                <a:solidFill>
                  <a:schemeClr val="hlink"/>
                </a:solidFill>
                <a:hlinkClick r:id="rId5"/>
              </a:rPr>
              <a:t>Atlanta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6"/>
              </a:rPr>
              <a:t>Fed Reserve of St. Louis 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H5P Interactives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8"/>
              </a:rPr>
              <a:t>Marginal Revolution University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 err="1">
                <a:solidFill>
                  <a:schemeClr val="hlink"/>
                </a:solidFill>
                <a:hlinkClick r:id="rId9"/>
              </a:rPr>
              <a:t>PearDeck</a:t>
            </a:r>
            <a:r>
              <a:rPr lang="en-US" sz="1875" dirty="0"/>
              <a:t> ($0 basic)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10"/>
              </a:rPr>
              <a:t>Teaching Economics with Excel</a:t>
            </a:r>
            <a:endParaRPr sz="1875" dirty="0"/>
          </a:p>
          <a:p>
            <a:pPr marL="181737" lvl="0" indent="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62"/>
              <a:buFont typeface="Arial"/>
              <a:buNone/>
            </a:pPr>
            <a:endParaRPr sz="1062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1163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62"/>
              <a:buFont typeface="Arial"/>
              <a:buNone/>
            </a:pPr>
            <a:endParaRPr sz="1062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0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427" name="Google Shape;427;p64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64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Stay in touch!</a:t>
            </a:r>
            <a:endParaRPr b="1"/>
          </a:p>
        </p:txBody>
      </p:sp>
      <p:sp>
        <p:nvSpPr>
          <p:cNvPr id="434" name="Google Shape;434;p65"/>
          <p:cNvSpPr txBox="1">
            <a:spLocks noGrp="1"/>
          </p:cNvSpPr>
          <p:nvPr>
            <p:ph type="body" idx="1"/>
          </p:nvPr>
        </p:nvSpPr>
        <p:spPr>
          <a:xfrm>
            <a:off x="4736700" y="2902200"/>
            <a:ext cx="40386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Tawni.org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Email: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Tawni.Ferrarini@gmail.com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Author - speaker - content creator</a:t>
            </a:r>
            <a:endParaRPr/>
          </a:p>
        </p:txBody>
      </p:sp>
      <p:pic>
        <p:nvPicPr>
          <p:cNvPr id="435" name="Google Shape;43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495150"/>
            <a:ext cx="3317150" cy="3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</a:t>
            </a:r>
            <a:r>
              <a:rPr lang="en-US" sz="1800">
                <a:solidFill>
                  <a:schemeClr val="dk1"/>
                </a:solidFill>
              </a:rPr>
              <a:t>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professional development certificate via e-mail within 24 hours after viewing any webinar for a minimum of 45 minutes;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Registering for upcoming webinars with a simple one-click process</a:t>
            </a:r>
            <a:r>
              <a:rPr lang="en-US" sz="1800">
                <a:solidFill>
                  <a:schemeClr val="dk1"/>
                </a:solidFill>
              </a:rPr>
              <a:t>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Access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downloadable presentations, lesson plan materials, and webinar activitie</a:t>
            </a:r>
            <a:r>
              <a:rPr lang="en-US" sz="1800">
                <a:solidFill>
                  <a:schemeClr val="dk1"/>
                </a:solidFill>
              </a:rPr>
              <a:t>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Searching and viewing</a:t>
            </a:r>
            <a:r>
              <a:rPr lang="en-US" sz="1800">
                <a:solidFill>
                  <a:schemeClr val="dk1"/>
                </a:solidFill>
              </a:rPr>
              <a:t> the full inventory of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webinars at your convenience;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</a:t>
            </a:r>
            <a:r>
              <a:rPr lang="en-US" sz="1800">
                <a:solidFill>
                  <a:schemeClr val="dk1"/>
                </a:solidFill>
              </a:rPr>
              <a:t>ing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webinars to your EconEdLink dashboard for access.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https://econedlink.org/professional-development/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457199" y="10672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 Provides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1"/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 </a:t>
            </a:r>
            <a:r>
              <a:rPr lang="en-US" sz="1800">
                <a:solidFill>
                  <a:schemeClr val="dk1"/>
                </a:solidFill>
              </a:rPr>
              <a:t>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professional development certificate for this webinar after you: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It wi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 automatically be sent to you as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</a:rPr>
              <a:t>as 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 attachment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asily download presentations, lesson plan materials, and activities </a:t>
            </a:r>
            <a:r>
              <a:rPr lang="en-US" sz="1800">
                <a:solidFill>
                  <a:schemeClr val="dk1"/>
                </a:solidFill>
              </a:rPr>
              <a:t>associated with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webinar at:  </a:t>
            </a:r>
            <a:r>
              <a:rPr lang="en-US" sz="18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457200" y="-1251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Agenda</a:t>
            </a:r>
            <a:endParaRPr sz="48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4294967295"/>
          </p:nvPr>
        </p:nvSpPr>
        <p:spPr>
          <a:xfrm>
            <a:off x="457200" y="1236400"/>
            <a:ext cx="86379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Welcome and introduction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List key learning and educational technology objectives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Links to national and state standards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Transform presentations on demand, supply, and market equilibrium into classroom conversations using examples drawn from the COVID economy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Connect different demand relative to supply considerations to predict price and output changes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Provide resources for instructors want to improve student outcomes and experiences in economics, personal finance, business, government, and history courses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Conclusion, followed by Q&amp;A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228600" y="106135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EconEdLink</a:t>
            </a:r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Master teachers and instructional technology experts lead these webinars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Established network with a management system with deep and broad roots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to a university-based network of centers, state council affiliates, and research-driven organizations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Little about me</a:t>
            </a:r>
            <a:endParaRPr b="1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4736700" y="2902200"/>
            <a:ext cx="40386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Currently at Lindenwood University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Previously at Northern Michigan University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Author and co-author</a:t>
            </a:r>
            <a:endParaRPr b="1"/>
          </a:p>
        </p:txBody>
      </p:sp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495150"/>
            <a:ext cx="3317150" cy="3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Google Shape;166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17596" cy="318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</a:rPr>
              <a:t>Academic</a:t>
            </a:r>
            <a:endParaRPr sz="44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8;p35"/>
          <p:cNvSpPr txBox="1">
            <a:spLocks noGrp="1"/>
          </p:cNvSpPr>
          <p:nvPr>
            <p:ph type="body" idx="2"/>
          </p:nvPr>
        </p:nvSpPr>
        <p:spPr>
          <a:xfrm>
            <a:off x="3195376" y="1286190"/>
            <a:ext cx="5491424" cy="4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Apply </a:t>
            </a:r>
            <a:r>
              <a:rPr lang="en-US" sz="1900" dirty="0">
                <a:solidFill>
                  <a:schemeClr val="bg2"/>
                </a:solidFill>
              </a:rPr>
              <a:t>the </a:t>
            </a:r>
            <a:r>
              <a:rPr lang="en-US" sz="1900" b="1" dirty="0">
                <a:solidFill>
                  <a:schemeClr val="bg2"/>
                </a:solidFill>
              </a:rPr>
              <a:t>law of demand </a:t>
            </a:r>
            <a:r>
              <a:rPr lang="en-US" sz="1900" dirty="0">
                <a:solidFill>
                  <a:schemeClr val="bg2"/>
                </a:solidFill>
              </a:rPr>
              <a:t>to explain the inverse relationship between price and the amounts consumers purchase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Demonstrate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1900" b="1" dirty="0">
                <a:solidFill>
                  <a:schemeClr val="bg2"/>
                </a:solidFill>
              </a:rPr>
              <a:t>law of supply</a:t>
            </a:r>
            <a:r>
              <a:rPr lang="en-US" sz="1900" dirty="0">
                <a:solidFill>
                  <a:schemeClr val="bg2"/>
                </a:solidFill>
              </a:rPr>
              <a:t> by showing 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how higher prices motiv</a:t>
            </a:r>
            <a:r>
              <a:rPr lang="en-US" sz="1900" dirty="0">
                <a:solidFill>
                  <a:schemeClr val="bg2"/>
                </a:solidFill>
              </a:rPr>
              <a:t>ate businesses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to produce more in order to s</a:t>
            </a:r>
            <a:r>
              <a:rPr lang="en-US" sz="1900" dirty="0">
                <a:solidFill>
                  <a:schemeClr val="bg2"/>
                </a:solidFill>
              </a:rPr>
              <a:t>tay open by realizing profits and avoiding losses</a:t>
            </a:r>
            <a:r>
              <a:rPr lang="en-US" sz="1900" dirty="0">
                <a:solidFill>
                  <a:schemeClr val="bg2"/>
                </a:solidFill>
                <a:sym typeface="Calibri"/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Identify market equilibrium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Distinguish </a:t>
            </a:r>
            <a:r>
              <a:rPr lang="en-US" sz="1900" dirty="0">
                <a:solidFill>
                  <a:schemeClr val="bg2"/>
                </a:solidFill>
              </a:rPr>
              <a:t>between a change in </a:t>
            </a:r>
            <a:r>
              <a:rPr lang="en-US" sz="1900" b="1" dirty="0">
                <a:solidFill>
                  <a:schemeClr val="bg2"/>
                </a:solidFill>
              </a:rPr>
              <a:t>supply</a:t>
            </a:r>
            <a:r>
              <a:rPr lang="en-US" sz="1900" dirty="0">
                <a:solidFill>
                  <a:schemeClr val="bg2"/>
                </a:solidFill>
              </a:rPr>
              <a:t> and</a:t>
            </a:r>
            <a:r>
              <a:rPr lang="en-US" sz="1900" b="1" dirty="0">
                <a:solidFill>
                  <a:schemeClr val="bg2"/>
                </a:solidFill>
              </a:rPr>
              <a:t> quantity supplied </a:t>
            </a:r>
            <a:r>
              <a:rPr lang="en-US" sz="1900" dirty="0">
                <a:solidFill>
                  <a:schemeClr val="bg2"/>
                </a:solidFill>
              </a:rPr>
              <a:t>using Excel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On-screen Show (4:3)</PresentationFormat>
  <Paragraphs>204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Proxima Nova</vt:lpstr>
      <vt:lpstr>Calibri</vt:lpstr>
      <vt:lpstr>Office Theme</vt:lpstr>
      <vt:lpstr>Simple Light</vt:lpstr>
      <vt:lpstr>Pre-webinar</vt:lpstr>
      <vt:lpstr>PowerPoint Presentation</vt:lpstr>
      <vt:lpstr> Using Current Events and Interactives to Engage Students  Demand, Supply, and Market Equilibrium Presented by Tawni Hunt Ferrarini, PhD tferrarini@Lindenwood.edu https://www.tawni.org/</vt:lpstr>
      <vt:lpstr>EconEdLink Membership Provides</vt:lpstr>
      <vt:lpstr>Professional Development Certificate</vt:lpstr>
      <vt:lpstr>Agenda</vt:lpstr>
      <vt:lpstr>Welcome to EconEdLink</vt:lpstr>
      <vt:lpstr>Little about me</vt:lpstr>
      <vt:lpstr>PowerPoint Presentation</vt:lpstr>
      <vt:lpstr>PowerPoint Presentation</vt:lpstr>
      <vt:lpstr>National Standards</vt:lpstr>
      <vt:lpstr>State Standards</vt:lpstr>
      <vt:lpstr>PowerPoint Presentation</vt:lpstr>
      <vt:lpstr>PowerPoint Presentation</vt:lpstr>
      <vt:lpstr>Students, are you ready?</vt:lpstr>
      <vt:lpstr>Start line</vt:lpstr>
      <vt:lpstr>“Demand, Supply, and Equilibrium” Intro</vt:lpstr>
      <vt:lpstr>What’s the Data Reveal?</vt:lpstr>
      <vt:lpstr>Learning Goals</vt:lpstr>
      <vt:lpstr>Law of Demand</vt:lpstr>
      <vt:lpstr>Change in Price and Quantity Demanded </vt:lpstr>
      <vt:lpstr>Law of Demand</vt:lpstr>
      <vt:lpstr>Compare and Contrast</vt:lpstr>
      <vt:lpstr>True or false </vt:lpstr>
      <vt:lpstr>True or false </vt:lpstr>
      <vt:lpstr>Law of Supply</vt:lpstr>
      <vt:lpstr>EDPuzzle</vt:lpstr>
      <vt:lpstr>Why do they do that?</vt:lpstr>
      <vt:lpstr>Economic Realities</vt:lpstr>
      <vt:lpstr>Supply Shifters</vt:lpstr>
      <vt:lpstr>Teaching D/S with Excel</vt:lpstr>
      <vt:lpstr>Market Equilibrium</vt:lpstr>
      <vt:lpstr>Finish Line</vt:lpstr>
      <vt:lpstr>https://h5p.org/node/591995</vt:lpstr>
      <vt:lpstr>Now Apply to Other Markets</vt:lpstr>
      <vt:lpstr>Review</vt:lpstr>
      <vt:lpstr>References for enhancements and entire courses</vt:lpstr>
      <vt:lpstr>CEE Affiliates</vt:lpstr>
      <vt:lpstr>Stay in touch!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Pre-webinar</dc:title>
  <dc:creator>Conference3 NoteBook</dc:creator>
  <cp:lastModifiedBy>Conference3 NoteBook</cp:lastModifiedBy>
  <cp:revision>1</cp:revision>
  <dcterms:modified xsi:type="dcterms:W3CDTF">2020-06-04T12:49:49Z</dcterms:modified>
</cp:coreProperties>
</file>