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574" r:id="rId5"/>
    <p:sldId id="261" r:id="rId6"/>
    <p:sldId id="267" r:id="rId7"/>
    <p:sldId id="273" r:id="rId8"/>
    <p:sldId id="274" r:id="rId9"/>
    <p:sldId id="291" r:id="rId10"/>
    <p:sldId id="292" r:id="rId11"/>
    <p:sldId id="293" r:id="rId12"/>
    <p:sldId id="294" r:id="rId13"/>
    <p:sldId id="296" r:id="rId14"/>
    <p:sldId id="297" r:id="rId15"/>
    <p:sldId id="298" r:id="rId16"/>
    <p:sldId id="299" r:id="rId17"/>
    <p:sldId id="300" r:id="rId18"/>
    <p:sldId id="301" r:id="rId19"/>
    <p:sldId id="288" r:id="rId20"/>
    <p:sldId id="583" r:id="rId21"/>
    <p:sldId id="575" r:id="rId22"/>
    <p:sldId id="584" r:id="rId23"/>
    <p:sldId id="585" r:id="rId24"/>
    <p:sldId id="588" r:id="rId25"/>
    <p:sldId id="587" r:id="rId26"/>
    <p:sldId id="582" r:id="rId27"/>
    <p:sldId id="586" r:id="rId28"/>
    <p:sldId id="593" r:id="rId29"/>
    <p:sldId id="577" r:id="rId30"/>
    <p:sldId id="589" r:id="rId31"/>
    <p:sldId id="590" r:id="rId32"/>
    <p:sldId id="594" r:id="rId33"/>
    <p:sldId id="595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over, Lynne - stoverlf" initials="SL-s" lastIdx="3" clrIdx="0">
    <p:extLst>
      <p:ext uri="{19B8F6BF-5375-455C-9EA6-DF929625EA0E}">
        <p15:presenceInfo xmlns:p15="http://schemas.microsoft.com/office/powerpoint/2012/main" userId="S::stoverlf@jmu.edu::da401ec8-f34a-48fc-b2af-8ef102eb30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B8"/>
    <a:srgbClr val="CBD49E"/>
    <a:srgbClr val="FFCC66"/>
    <a:srgbClr val="004080"/>
    <a:srgbClr val="FF9933"/>
    <a:srgbClr val="FFFFCC"/>
    <a:srgbClr val="681846"/>
    <a:srgbClr val="FF6600"/>
    <a:srgbClr val="8BAF00"/>
    <a:srgbClr val="4E4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3115F5-D960-4390-86AF-1E1DF4B170A7}" v="2" dt="2021-09-27T12:17:55.926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1273" autoAdjust="0"/>
  </p:normalViewPr>
  <p:slideViewPr>
    <p:cSldViewPr snapToGrid="0">
      <p:cViewPr varScale="1">
        <p:scale>
          <a:sx n="76" d="100"/>
          <a:sy n="76" d="100"/>
        </p:scale>
        <p:origin x="167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von Carson" userId="f1f62c45-4a19-4f8e-934b-b4c64f876624" providerId="ADAL" clId="{AC3115F5-D960-4390-86AF-1E1DF4B170A7}"/>
    <pc:docChg chg="addSld delSld modSld">
      <pc:chgData name="Jarvon Carson" userId="f1f62c45-4a19-4f8e-934b-b4c64f876624" providerId="ADAL" clId="{AC3115F5-D960-4390-86AF-1E1DF4B170A7}" dt="2021-09-27T12:21:11.438" v="98" actId="14100"/>
      <pc:docMkLst>
        <pc:docMk/>
      </pc:docMkLst>
      <pc:sldChg chg="modSp mod">
        <pc:chgData name="Jarvon Carson" userId="f1f62c45-4a19-4f8e-934b-b4c64f876624" providerId="ADAL" clId="{AC3115F5-D960-4390-86AF-1E1DF4B170A7}" dt="2021-09-27T12:12:07.152" v="29" actId="20577"/>
        <pc:sldMkLst>
          <pc:docMk/>
          <pc:sldMk cId="3940813577" sldId="292"/>
        </pc:sldMkLst>
        <pc:spChg chg="mod">
          <ac:chgData name="Jarvon Carson" userId="f1f62c45-4a19-4f8e-934b-b4c64f876624" providerId="ADAL" clId="{AC3115F5-D960-4390-86AF-1E1DF4B170A7}" dt="2021-09-27T12:12:07.152" v="29" actId="20577"/>
          <ac:spMkLst>
            <pc:docMk/>
            <pc:sldMk cId="3940813577" sldId="292"/>
            <ac:spMk id="3" creationId="{00000000-0000-0000-0000-000000000000}"/>
          </ac:spMkLst>
        </pc:spChg>
      </pc:sldChg>
      <pc:sldChg chg="modSp mod">
        <pc:chgData name="Jarvon Carson" userId="f1f62c45-4a19-4f8e-934b-b4c64f876624" providerId="ADAL" clId="{AC3115F5-D960-4390-86AF-1E1DF4B170A7}" dt="2021-09-27T12:12:27.562" v="30" actId="14100"/>
        <pc:sldMkLst>
          <pc:docMk/>
          <pc:sldMk cId="1502963872" sldId="293"/>
        </pc:sldMkLst>
        <pc:picChg chg="mod">
          <ac:chgData name="Jarvon Carson" userId="f1f62c45-4a19-4f8e-934b-b4c64f876624" providerId="ADAL" clId="{AC3115F5-D960-4390-86AF-1E1DF4B170A7}" dt="2021-09-27T12:12:27.562" v="30" actId="14100"/>
          <ac:picMkLst>
            <pc:docMk/>
            <pc:sldMk cId="1502963872" sldId="293"/>
            <ac:picMk id="8" creationId="{96290577-E73C-4185-8E80-23E8C6A8BC22}"/>
          </ac:picMkLst>
        </pc:picChg>
      </pc:sldChg>
      <pc:sldChg chg="modSp mod">
        <pc:chgData name="Jarvon Carson" userId="f1f62c45-4a19-4f8e-934b-b4c64f876624" providerId="ADAL" clId="{AC3115F5-D960-4390-86AF-1E1DF4B170A7}" dt="2021-09-27T12:12:36.454" v="31" actId="1076"/>
        <pc:sldMkLst>
          <pc:docMk/>
          <pc:sldMk cId="3505222535" sldId="294"/>
        </pc:sldMkLst>
        <pc:picChg chg="mod">
          <ac:chgData name="Jarvon Carson" userId="f1f62c45-4a19-4f8e-934b-b4c64f876624" providerId="ADAL" clId="{AC3115F5-D960-4390-86AF-1E1DF4B170A7}" dt="2021-09-27T12:12:36.454" v="31" actId="1076"/>
          <ac:picMkLst>
            <pc:docMk/>
            <pc:sldMk cId="3505222535" sldId="294"/>
            <ac:picMk id="9" creationId="{C68C87CB-F923-499A-9535-D796A5BEB6E5}"/>
          </ac:picMkLst>
        </pc:picChg>
      </pc:sldChg>
      <pc:sldChg chg="modSp mod">
        <pc:chgData name="Jarvon Carson" userId="f1f62c45-4a19-4f8e-934b-b4c64f876624" providerId="ADAL" clId="{AC3115F5-D960-4390-86AF-1E1DF4B170A7}" dt="2021-09-27T12:19:35.663" v="75" actId="20577"/>
        <pc:sldMkLst>
          <pc:docMk/>
          <pc:sldMk cId="1735146829" sldId="296"/>
        </pc:sldMkLst>
        <pc:spChg chg="mod">
          <ac:chgData name="Jarvon Carson" userId="f1f62c45-4a19-4f8e-934b-b4c64f876624" providerId="ADAL" clId="{AC3115F5-D960-4390-86AF-1E1DF4B170A7}" dt="2021-09-27T12:19:35.663" v="75" actId="20577"/>
          <ac:spMkLst>
            <pc:docMk/>
            <pc:sldMk cId="1735146829" sldId="296"/>
            <ac:spMk id="11" creationId="{00000000-0000-0000-0000-000000000000}"/>
          </ac:spMkLst>
        </pc:spChg>
      </pc:sldChg>
      <pc:sldChg chg="modSp mod">
        <pc:chgData name="Jarvon Carson" userId="f1f62c45-4a19-4f8e-934b-b4c64f876624" providerId="ADAL" clId="{AC3115F5-D960-4390-86AF-1E1DF4B170A7}" dt="2021-09-27T12:13:21.426" v="38" actId="1076"/>
        <pc:sldMkLst>
          <pc:docMk/>
          <pc:sldMk cId="2300850011" sldId="297"/>
        </pc:sldMkLst>
        <pc:spChg chg="mod">
          <ac:chgData name="Jarvon Carson" userId="f1f62c45-4a19-4f8e-934b-b4c64f876624" providerId="ADAL" clId="{AC3115F5-D960-4390-86AF-1E1DF4B170A7}" dt="2021-09-27T12:13:07.023" v="35" actId="14100"/>
          <ac:spMkLst>
            <pc:docMk/>
            <pc:sldMk cId="2300850011" sldId="297"/>
            <ac:spMk id="11" creationId="{00000000-0000-0000-0000-000000000000}"/>
          </ac:spMkLst>
        </pc:spChg>
        <pc:picChg chg="mod">
          <ac:chgData name="Jarvon Carson" userId="f1f62c45-4a19-4f8e-934b-b4c64f876624" providerId="ADAL" clId="{AC3115F5-D960-4390-86AF-1E1DF4B170A7}" dt="2021-09-27T12:13:21.426" v="38" actId="1076"/>
          <ac:picMkLst>
            <pc:docMk/>
            <pc:sldMk cId="2300850011" sldId="297"/>
            <ac:picMk id="8" creationId="{56849300-64F8-4556-9FBE-81E111632AEC}"/>
          </ac:picMkLst>
        </pc:picChg>
      </pc:sldChg>
      <pc:sldChg chg="modSp mod">
        <pc:chgData name="Jarvon Carson" userId="f1f62c45-4a19-4f8e-934b-b4c64f876624" providerId="ADAL" clId="{AC3115F5-D960-4390-86AF-1E1DF4B170A7}" dt="2021-09-27T12:13:39.179" v="42" actId="14100"/>
        <pc:sldMkLst>
          <pc:docMk/>
          <pc:sldMk cId="10484182" sldId="298"/>
        </pc:sldMkLst>
        <pc:spChg chg="mod">
          <ac:chgData name="Jarvon Carson" userId="f1f62c45-4a19-4f8e-934b-b4c64f876624" providerId="ADAL" clId="{AC3115F5-D960-4390-86AF-1E1DF4B170A7}" dt="2021-09-27T12:13:33.568" v="40" actId="14100"/>
          <ac:spMkLst>
            <pc:docMk/>
            <pc:sldMk cId="10484182" sldId="298"/>
            <ac:spMk id="3" creationId="{00000000-0000-0000-0000-000000000000}"/>
          </ac:spMkLst>
        </pc:spChg>
        <pc:picChg chg="mod">
          <ac:chgData name="Jarvon Carson" userId="f1f62c45-4a19-4f8e-934b-b4c64f876624" providerId="ADAL" clId="{AC3115F5-D960-4390-86AF-1E1DF4B170A7}" dt="2021-09-27T12:13:39.179" v="42" actId="14100"/>
          <ac:picMkLst>
            <pc:docMk/>
            <pc:sldMk cId="10484182" sldId="298"/>
            <ac:picMk id="6" creationId="{00000000-0000-0000-0000-000000000000}"/>
          </ac:picMkLst>
        </pc:picChg>
      </pc:sldChg>
      <pc:sldChg chg="modSp mod">
        <pc:chgData name="Jarvon Carson" userId="f1f62c45-4a19-4f8e-934b-b4c64f876624" providerId="ADAL" clId="{AC3115F5-D960-4390-86AF-1E1DF4B170A7}" dt="2021-09-27T12:19:51.368" v="78" actId="20577"/>
        <pc:sldMkLst>
          <pc:docMk/>
          <pc:sldMk cId="4164513037" sldId="299"/>
        </pc:sldMkLst>
        <pc:spChg chg="mod">
          <ac:chgData name="Jarvon Carson" userId="f1f62c45-4a19-4f8e-934b-b4c64f876624" providerId="ADAL" clId="{AC3115F5-D960-4390-86AF-1E1DF4B170A7}" dt="2021-09-27T12:19:51.368" v="78" actId="20577"/>
          <ac:spMkLst>
            <pc:docMk/>
            <pc:sldMk cId="4164513037" sldId="299"/>
            <ac:spMk id="2" creationId="{00000000-0000-0000-0000-000000000000}"/>
          </ac:spMkLst>
        </pc:spChg>
      </pc:sldChg>
      <pc:sldChg chg="modSp mod">
        <pc:chgData name="Jarvon Carson" userId="f1f62c45-4a19-4f8e-934b-b4c64f876624" providerId="ADAL" clId="{AC3115F5-D960-4390-86AF-1E1DF4B170A7}" dt="2021-09-27T12:20:46.814" v="97" actId="114"/>
        <pc:sldMkLst>
          <pc:docMk/>
          <pc:sldMk cId="1557117932" sldId="300"/>
        </pc:sldMkLst>
        <pc:spChg chg="mod">
          <ac:chgData name="Jarvon Carson" userId="f1f62c45-4a19-4f8e-934b-b4c64f876624" providerId="ADAL" clId="{AC3115F5-D960-4390-86AF-1E1DF4B170A7}" dt="2021-09-27T12:20:46.814" v="97" actId="114"/>
          <ac:spMkLst>
            <pc:docMk/>
            <pc:sldMk cId="1557117932" sldId="300"/>
            <ac:spMk id="3" creationId="{00000000-0000-0000-0000-000000000000}"/>
          </ac:spMkLst>
        </pc:spChg>
        <pc:spChg chg="mod">
          <ac:chgData name="Jarvon Carson" userId="f1f62c45-4a19-4f8e-934b-b4c64f876624" providerId="ADAL" clId="{AC3115F5-D960-4390-86AF-1E1DF4B170A7}" dt="2021-09-27T12:14:06.826" v="47" actId="113"/>
          <ac:spMkLst>
            <pc:docMk/>
            <pc:sldMk cId="1557117932" sldId="300"/>
            <ac:spMk id="8" creationId="{00000000-0000-0000-0000-000000000000}"/>
          </ac:spMkLst>
        </pc:spChg>
      </pc:sldChg>
      <pc:sldChg chg="modSp mod">
        <pc:chgData name="Jarvon Carson" userId="f1f62c45-4a19-4f8e-934b-b4c64f876624" providerId="ADAL" clId="{AC3115F5-D960-4390-86AF-1E1DF4B170A7}" dt="2021-09-27T12:14:22.919" v="48" actId="113"/>
        <pc:sldMkLst>
          <pc:docMk/>
          <pc:sldMk cId="1784064822" sldId="301"/>
        </pc:sldMkLst>
        <pc:spChg chg="mod">
          <ac:chgData name="Jarvon Carson" userId="f1f62c45-4a19-4f8e-934b-b4c64f876624" providerId="ADAL" clId="{AC3115F5-D960-4390-86AF-1E1DF4B170A7}" dt="2021-09-27T12:14:22.919" v="48" actId="113"/>
          <ac:spMkLst>
            <pc:docMk/>
            <pc:sldMk cId="1784064822" sldId="301"/>
            <ac:spMk id="3" creationId="{00000000-0000-0000-0000-000000000000}"/>
          </ac:spMkLst>
        </pc:spChg>
      </pc:sldChg>
      <pc:sldChg chg="modSp mod">
        <pc:chgData name="Jarvon Carson" userId="f1f62c45-4a19-4f8e-934b-b4c64f876624" providerId="ADAL" clId="{AC3115F5-D960-4390-86AF-1E1DF4B170A7}" dt="2021-09-27T12:11:02.297" v="11" actId="207"/>
        <pc:sldMkLst>
          <pc:docMk/>
          <pc:sldMk cId="4144840752" sldId="574"/>
        </pc:sldMkLst>
        <pc:spChg chg="mod">
          <ac:chgData name="Jarvon Carson" userId="f1f62c45-4a19-4f8e-934b-b4c64f876624" providerId="ADAL" clId="{AC3115F5-D960-4390-86AF-1E1DF4B170A7}" dt="2021-09-27T12:11:02.297" v="11" actId="207"/>
          <ac:spMkLst>
            <pc:docMk/>
            <pc:sldMk cId="4144840752" sldId="574"/>
            <ac:spMk id="2" creationId="{76BE856E-B3D0-406E-8D51-8FD268D28E94}"/>
          </ac:spMkLst>
        </pc:spChg>
        <pc:spChg chg="mod">
          <ac:chgData name="Jarvon Carson" userId="f1f62c45-4a19-4f8e-934b-b4c64f876624" providerId="ADAL" clId="{AC3115F5-D960-4390-86AF-1E1DF4B170A7}" dt="2021-09-27T12:10:29.701" v="6" actId="113"/>
          <ac:spMkLst>
            <pc:docMk/>
            <pc:sldMk cId="4144840752" sldId="574"/>
            <ac:spMk id="12" creationId="{B5621BBD-BC2F-4B0B-8B6F-DF8018F17098}"/>
          </ac:spMkLst>
        </pc:spChg>
      </pc:sldChg>
      <pc:sldChg chg="modSp mod">
        <pc:chgData name="Jarvon Carson" userId="f1f62c45-4a19-4f8e-934b-b4c64f876624" providerId="ADAL" clId="{AC3115F5-D960-4390-86AF-1E1DF4B170A7}" dt="2021-09-27T12:16:14.893" v="59" actId="1076"/>
        <pc:sldMkLst>
          <pc:docMk/>
          <pc:sldMk cId="4217818463" sldId="582"/>
        </pc:sldMkLst>
        <pc:spChg chg="mod">
          <ac:chgData name="Jarvon Carson" userId="f1f62c45-4a19-4f8e-934b-b4c64f876624" providerId="ADAL" clId="{AC3115F5-D960-4390-86AF-1E1DF4B170A7}" dt="2021-09-27T12:16:14.893" v="59" actId="1076"/>
          <ac:spMkLst>
            <pc:docMk/>
            <pc:sldMk cId="4217818463" sldId="582"/>
            <ac:spMk id="2" creationId="{2A85511F-5D18-4808-AE89-3C823FC7D3B0}"/>
          </ac:spMkLst>
        </pc:spChg>
      </pc:sldChg>
      <pc:sldChg chg="modSp mod">
        <pc:chgData name="Jarvon Carson" userId="f1f62c45-4a19-4f8e-934b-b4c64f876624" providerId="ADAL" clId="{AC3115F5-D960-4390-86AF-1E1DF4B170A7}" dt="2021-09-27T12:16:59.222" v="60" actId="2711"/>
        <pc:sldMkLst>
          <pc:docMk/>
          <pc:sldMk cId="713504654" sldId="583"/>
        </pc:sldMkLst>
        <pc:spChg chg="mod">
          <ac:chgData name="Jarvon Carson" userId="f1f62c45-4a19-4f8e-934b-b4c64f876624" providerId="ADAL" clId="{AC3115F5-D960-4390-86AF-1E1DF4B170A7}" dt="2021-09-27T12:16:59.222" v="60" actId="2711"/>
          <ac:spMkLst>
            <pc:docMk/>
            <pc:sldMk cId="713504654" sldId="583"/>
            <ac:spMk id="2" creationId="{8295D978-82D3-4C63-9334-3048A877F821}"/>
          </ac:spMkLst>
        </pc:spChg>
      </pc:sldChg>
      <pc:sldChg chg="modSp mod">
        <pc:chgData name="Jarvon Carson" userId="f1f62c45-4a19-4f8e-934b-b4c64f876624" providerId="ADAL" clId="{AC3115F5-D960-4390-86AF-1E1DF4B170A7}" dt="2021-09-27T12:17:11.057" v="61" actId="2711"/>
        <pc:sldMkLst>
          <pc:docMk/>
          <pc:sldMk cId="1898069918" sldId="585"/>
        </pc:sldMkLst>
        <pc:spChg chg="mod">
          <ac:chgData name="Jarvon Carson" userId="f1f62c45-4a19-4f8e-934b-b4c64f876624" providerId="ADAL" clId="{AC3115F5-D960-4390-86AF-1E1DF4B170A7}" dt="2021-09-27T12:17:11.057" v="61" actId="2711"/>
          <ac:spMkLst>
            <pc:docMk/>
            <pc:sldMk cId="1898069918" sldId="585"/>
            <ac:spMk id="2" creationId="{1DB4E741-BE96-464D-8357-C8BDDF07EFCC}"/>
          </ac:spMkLst>
        </pc:spChg>
      </pc:sldChg>
      <pc:sldChg chg="modSp mod">
        <pc:chgData name="Jarvon Carson" userId="f1f62c45-4a19-4f8e-934b-b4c64f876624" providerId="ADAL" clId="{AC3115F5-D960-4390-86AF-1E1DF4B170A7}" dt="2021-09-27T12:21:11.438" v="98" actId="14100"/>
        <pc:sldMkLst>
          <pc:docMk/>
          <pc:sldMk cId="3813317505" sldId="586"/>
        </pc:sldMkLst>
        <pc:picChg chg="mod">
          <ac:chgData name="Jarvon Carson" userId="f1f62c45-4a19-4f8e-934b-b4c64f876624" providerId="ADAL" clId="{AC3115F5-D960-4390-86AF-1E1DF4B170A7}" dt="2021-09-27T12:21:11.438" v="98" actId="14100"/>
          <ac:picMkLst>
            <pc:docMk/>
            <pc:sldMk cId="3813317505" sldId="586"/>
            <ac:picMk id="5" creationId="{E2050678-0E42-432A-87E6-ADF6E1498431}"/>
          </ac:picMkLst>
        </pc:picChg>
      </pc:sldChg>
      <pc:sldChg chg="modSp mod">
        <pc:chgData name="Jarvon Carson" userId="f1f62c45-4a19-4f8e-934b-b4c64f876624" providerId="ADAL" clId="{AC3115F5-D960-4390-86AF-1E1DF4B170A7}" dt="2021-09-27T12:19:10.566" v="72" actId="207"/>
        <pc:sldMkLst>
          <pc:docMk/>
          <pc:sldMk cId="1922660287" sldId="588"/>
        </pc:sldMkLst>
        <pc:spChg chg="mod">
          <ac:chgData name="Jarvon Carson" userId="f1f62c45-4a19-4f8e-934b-b4c64f876624" providerId="ADAL" clId="{AC3115F5-D960-4390-86AF-1E1DF4B170A7}" dt="2021-09-27T12:19:10.566" v="72" actId="207"/>
          <ac:spMkLst>
            <pc:docMk/>
            <pc:sldMk cId="1922660287" sldId="588"/>
            <ac:spMk id="2" creationId="{50C8AE25-B58A-4D23-BAB8-0460544A8571}"/>
          </ac:spMkLst>
        </pc:spChg>
      </pc:sldChg>
      <pc:sldChg chg="del">
        <pc:chgData name="Jarvon Carson" userId="f1f62c45-4a19-4f8e-934b-b4c64f876624" providerId="ADAL" clId="{AC3115F5-D960-4390-86AF-1E1DF4B170A7}" dt="2021-09-27T11:38:17.520" v="0" actId="2696"/>
        <pc:sldMkLst>
          <pc:docMk/>
          <pc:sldMk cId="1521377587" sldId="591"/>
        </pc:sldMkLst>
      </pc:sldChg>
      <pc:sldChg chg="del">
        <pc:chgData name="Jarvon Carson" userId="f1f62c45-4a19-4f8e-934b-b4c64f876624" providerId="ADAL" clId="{AC3115F5-D960-4390-86AF-1E1DF4B170A7}" dt="2021-09-27T11:38:21.910" v="1" actId="2696"/>
        <pc:sldMkLst>
          <pc:docMk/>
          <pc:sldMk cId="3336898888" sldId="592"/>
        </pc:sldMkLst>
      </pc:sldChg>
      <pc:sldChg chg="modSp mod">
        <pc:chgData name="Jarvon Carson" userId="f1f62c45-4a19-4f8e-934b-b4c64f876624" providerId="ADAL" clId="{AC3115F5-D960-4390-86AF-1E1DF4B170A7}" dt="2021-09-27T12:18:20.662" v="71" actId="404"/>
        <pc:sldMkLst>
          <pc:docMk/>
          <pc:sldMk cId="3825899627" sldId="593"/>
        </pc:sldMkLst>
        <pc:spChg chg="mod">
          <ac:chgData name="Jarvon Carson" userId="f1f62c45-4a19-4f8e-934b-b4c64f876624" providerId="ADAL" clId="{AC3115F5-D960-4390-86AF-1E1DF4B170A7}" dt="2021-09-27T12:18:20.662" v="71" actId="404"/>
          <ac:spMkLst>
            <pc:docMk/>
            <pc:sldMk cId="3825899627" sldId="593"/>
            <ac:spMk id="2" creationId="{F5B7E7EB-85DE-494A-9673-C332A2A2F8BF}"/>
          </ac:spMkLst>
        </pc:spChg>
        <pc:spChg chg="mod">
          <ac:chgData name="Jarvon Carson" userId="f1f62c45-4a19-4f8e-934b-b4c64f876624" providerId="ADAL" clId="{AC3115F5-D960-4390-86AF-1E1DF4B170A7}" dt="2021-09-27T12:17:58.703" v="67" actId="1076"/>
          <ac:spMkLst>
            <pc:docMk/>
            <pc:sldMk cId="3825899627" sldId="593"/>
            <ac:spMk id="3" creationId="{D9CE7F47-4269-4393-B42A-4E42B7F4B6B6}"/>
          </ac:spMkLst>
        </pc:spChg>
        <pc:picChg chg="mod">
          <ac:chgData name="Jarvon Carson" userId="f1f62c45-4a19-4f8e-934b-b4c64f876624" providerId="ADAL" clId="{AC3115F5-D960-4390-86AF-1E1DF4B170A7}" dt="2021-09-27T12:17:55.926" v="66" actId="1076"/>
          <ac:picMkLst>
            <pc:docMk/>
            <pc:sldMk cId="3825899627" sldId="593"/>
            <ac:picMk id="3076" creationId="{4C998C8D-F814-4C2B-B128-9A8696C91B58}"/>
          </ac:picMkLst>
        </pc:picChg>
      </pc:sldChg>
      <pc:sldChg chg="add">
        <pc:chgData name="Jarvon Carson" userId="f1f62c45-4a19-4f8e-934b-b4c64f876624" providerId="ADAL" clId="{AC3115F5-D960-4390-86AF-1E1DF4B170A7}" dt="2021-09-27T11:38:58.184" v="2"/>
        <pc:sldMkLst>
          <pc:docMk/>
          <pc:sldMk cId="0" sldId="594"/>
        </pc:sldMkLst>
      </pc:sldChg>
      <pc:sldChg chg="add">
        <pc:chgData name="Jarvon Carson" userId="f1f62c45-4a19-4f8e-934b-b4c64f876624" providerId="ADAL" clId="{AC3115F5-D960-4390-86AF-1E1DF4B170A7}" dt="2021-09-27T11:38:58.184" v="2"/>
        <pc:sldMkLst>
          <pc:docMk/>
          <pc:sldMk cId="4054097380" sldId="5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9/27/2021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7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05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3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0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32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79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05503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mailto:stoverlf@jmu.ed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ruggejb@jmu.edu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-xzPD69C30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5.wmf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brarysparks.com/wp-content/uploads/2016/06/lsp_mar12_ll_titanic.pd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www.econedlink.org/resources/booker-t-washingtonfifty-cents-and-a-drea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6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CEEConference2021" TargetMode="External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uncilforeconed.org/wp-content/uploads/2012/03/voluntary-national-content-standards-2010.pdf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Z9j3DZtMok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E856E-B3D0-406E-8D51-8FD268D28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0931"/>
            <a:ext cx="82296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i="0" dirty="0">
                <a:effectLst/>
                <a:latin typeface="+mn-lt"/>
              </a:rPr>
              <a:t>Money Movers: </a:t>
            </a:r>
            <a:br>
              <a:rPr lang="en-US" sz="3200" i="0" dirty="0">
                <a:effectLst/>
                <a:latin typeface="+mn-lt"/>
              </a:rPr>
            </a:br>
            <a:r>
              <a:rPr lang="en-US" sz="3200" i="0" dirty="0">
                <a:effectLst/>
                <a:latin typeface="+mn-lt"/>
              </a:rPr>
              <a:t>Engaging Economics for K- 3 </a:t>
            </a:r>
            <a:br>
              <a:rPr lang="en-US" sz="3200" i="0" dirty="0">
                <a:effectLst/>
                <a:latin typeface="+mn-lt"/>
              </a:rPr>
            </a:br>
            <a:r>
              <a:rPr lang="en-US" sz="3200" i="1" dirty="0">
                <a:solidFill>
                  <a:schemeClr val="accent3"/>
                </a:solidFill>
                <a:effectLst/>
                <a:latin typeface="+mn-lt"/>
              </a:rPr>
              <a:t>Economics and Children’s Literature</a:t>
            </a:r>
            <a:br>
              <a:rPr lang="en-US" sz="900" b="0" i="0" dirty="0">
                <a:solidFill>
                  <a:schemeClr val="tx1"/>
                </a:solidFill>
                <a:effectLst/>
                <a:latin typeface="effra"/>
              </a:rPr>
            </a:br>
            <a:endParaRPr lang="en-US" sz="3200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T Is for Titanic: A Titanic Alphabet">
            <a:extLst>
              <a:ext uri="{FF2B5EF4-FFF2-40B4-BE49-F238E27FC236}">
                <a16:creationId xmlns:a16="http://schemas.microsoft.com/office/drawing/2014/main" id="{4598DB3A-1F84-465B-ABD1-BCAB02655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06" y="2400054"/>
            <a:ext cx="1253291" cy="11430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fty Cents and a Dream: Young Booker T. Washington">
            <a:extLst>
              <a:ext uri="{FF2B5EF4-FFF2-40B4-BE49-F238E27FC236}">
                <a16:creationId xmlns:a16="http://schemas.microsoft.com/office/drawing/2014/main" id="{C594809B-943A-4A71-8C7E-0C5F78105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889" y="3013788"/>
            <a:ext cx="1455092" cy="155403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tato: A Tale from the Great Depression">
            <a:extLst>
              <a:ext uri="{FF2B5EF4-FFF2-40B4-BE49-F238E27FC236}">
                <a16:creationId xmlns:a16="http://schemas.microsoft.com/office/drawing/2014/main" id="{BC71D701-B9ED-4302-856C-9B507E59B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103" y="3173018"/>
            <a:ext cx="1312844" cy="150714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lla Earns Her Own Money">
            <a:extLst>
              <a:ext uri="{FF2B5EF4-FFF2-40B4-BE49-F238E27FC236}">
                <a16:creationId xmlns:a16="http://schemas.microsoft.com/office/drawing/2014/main" id="{5F081E02-5ED8-4AFF-A914-AD10AADD4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395" y="2492815"/>
            <a:ext cx="1683312" cy="173044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4BE8EA-3EA8-44D8-85A0-60307935A562}"/>
              </a:ext>
            </a:extLst>
          </p:cNvPr>
          <p:cNvSpPr txBox="1"/>
          <p:nvPr/>
        </p:nvSpPr>
        <p:spPr>
          <a:xfrm>
            <a:off x="-225829" y="4945715"/>
            <a:ext cx="40522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John Kruggel</a:t>
            </a:r>
            <a:endParaRPr lang="en-US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6"/>
              </a:rPr>
              <a:t>kruggejb@jmu.edu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2A8FF7-E83B-4E05-89F9-9493A4070699}"/>
              </a:ext>
            </a:extLst>
          </p:cNvPr>
          <p:cNvSpPr txBox="1"/>
          <p:nvPr/>
        </p:nvSpPr>
        <p:spPr>
          <a:xfrm>
            <a:off x="5150498" y="4945715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Lynne Stover</a:t>
            </a:r>
            <a:endParaRPr lang="en-US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7"/>
              </a:rPr>
              <a:t>stoverlf@jmu.edu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621BBD-BC2F-4B0B-8B6F-DF8018F17098}"/>
              </a:ext>
            </a:extLst>
          </p:cNvPr>
          <p:cNvSpPr txBox="1"/>
          <p:nvPr/>
        </p:nvSpPr>
        <p:spPr>
          <a:xfrm>
            <a:off x="2286000" y="569928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James Madison University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Center for Economic Education</a:t>
            </a: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4484075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39697"/>
            <a:ext cx="2743200" cy="231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5CA79-F0D8-4E62-96DC-4D1F905B0FCD}" type="datetime1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719467"/>
            <a:ext cx="2743200" cy="12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6D02C-CD8E-487F-892B-396C21F7902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09C722-6CF4-4D0C-9C78-F8C087D4B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12" y="1710104"/>
            <a:ext cx="3624753" cy="46413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9F44D8-3045-4AF0-9C79-B9298903E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550" y="1726680"/>
            <a:ext cx="2919617" cy="24192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B974D528-3776-4E2B-9D6D-3478FF226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208" y="4546133"/>
            <a:ext cx="3102036" cy="164367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11" name="TextBox 10"/>
          <p:cNvSpPr txBox="1"/>
          <p:nvPr/>
        </p:nvSpPr>
        <p:spPr>
          <a:xfrm>
            <a:off x="2485352" y="938778"/>
            <a:ext cx="4173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5CB8"/>
                </a:solidFill>
                <a:latin typeface="+mn-lt"/>
              </a:rPr>
              <a:t>Lesson #1 – Move It!</a:t>
            </a:r>
          </a:p>
        </p:txBody>
      </p:sp>
    </p:spTree>
    <p:extLst>
      <p:ext uri="{BB962C8B-B14F-4D97-AF65-F5344CB8AC3E}">
        <p14:creationId xmlns:p14="http://schemas.microsoft.com/office/powerpoint/2010/main" val="1735146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39697"/>
            <a:ext cx="2743200" cy="231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5CA79-F0D8-4E62-96DC-4D1F905B0FCD}" type="datetime1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719467"/>
            <a:ext cx="2743200" cy="12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6D02C-CD8E-487F-892B-396C21F7902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7F257E0-5C26-47FF-9F5C-A4803AE91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466343">
            <a:off x="6176065" y="1917089"/>
            <a:ext cx="2493151" cy="272882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57472" y="984738"/>
            <a:ext cx="3879560" cy="4444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849300-64F8-4556-9FBE-81E111632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040" y="1097144"/>
            <a:ext cx="3453029" cy="42196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DEE7DC-E8F0-49A1-9FA5-C617BA58A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02" y="3336681"/>
            <a:ext cx="1789943" cy="152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50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466" y="1068265"/>
            <a:ext cx="7707086" cy="5181809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39697"/>
            <a:ext cx="2743200" cy="231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5CA79-F0D8-4E62-96DC-4D1F905B0FCD}" type="datetime1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719467"/>
            <a:ext cx="2743200" cy="12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6D02C-CD8E-487F-892B-396C21F7902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758" y="1255226"/>
            <a:ext cx="6443505" cy="490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82882"/>
            <a:ext cx="8229600" cy="1143000"/>
          </a:xfrm>
        </p:spPr>
        <p:txBody>
          <a:bodyPr/>
          <a:lstStyle/>
          <a:p>
            <a:pPr algn="ctr"/>
            <a:r>
              <a:rPr lang="en-US" sz="3600" dirty="0"/>
              <a:t>Lesson #2 – Resource Relay Race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0194" y="1590869"/>
            <a:ext cx="4632711" cy="4756458"/>
          </a:xfrm>
          <a:prstGeom prst="rect">
            <a:avLst/>
          </a:prstGeom>
          <a:ln w="76200">
            <a:solidFill>
              <a:srgbClr val="004080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39697"/>
            <a:ext cx="2743200" cy="231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5CA79-F0D8-4E62-96DC-4D1F905B0FCD}" type="datetime1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719467"/>
            <a:ext cx="2743200" cy="12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6D02C-CD8E-487F-892B-396C21F7902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ABBEA0A9-B535-4590-8178-2523BC3B9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6491" y="2644305"/>
            <a:ext cx="2743200" cy="20285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4513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9045"/>
            <a:ext cx="8229600" cy="5337110"/>
          </a:xfrm>
          <a:solidFill>
            <a:schemeClr val="accent1"/>
          </a:solidFill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chemeClr val="bg1"/>
                </a:solidFill>
              </a:rPr>
              <a:t>Puzzle Activity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39697"/>
            <a:ext cx="2743200" cy="231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5CA79-F0D8-4E62-96DC-4D1F905B0FCD}" type="datetime1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719467"/>
            <a:ext cx="2743200" cy="12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6D02C-CD8E-487F-892B-396C21F7902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344" y="1518988"/>
            <a:ext cx="3753232" cy="45794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7" descr="C:\Users\JMU Econed\AppData\Local\Microsoft\Windows\Temporary Internet Files\Content.IE5\WNZJDG6C\MC9001293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1122">
            <a:off x="3540249" y="3999761"/>
            <a:ext cx="1477164" cy="148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flipH="1">
            <a:off x="914400" y="1976187"/>
            <a:ext cx="282742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2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Display the </a:t>
            </a:r>
            <a:r>
              <a:rPr lang="en-US" sz="21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Author Puzzle Sheet </a:t>
            </a:r>
            <a:r>
              <a:rPr lang="en-US" sz="2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review its contents.   This works well if you have two versions of the puzzle; one as a whole sheet and the other cut up in the three puzzle pieces. 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117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936" y="914400"/>
            <a:ext cx="8322845" cy="540298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Completed Puzzles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39697"/>
            <a:ext cx="2743200" cy="231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5CA79-F0D8-4E62-96DC-4D1F905B0FCD}" type="datetime1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719467"/>
            <a:ext cx="2743200" cy="12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6D02C-CD8E-487F-892B-396C21F7902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2869">
            <a:off x="5732949" y="1630865"/>
            <a:ext cx="2390032" cy="2857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78050">
            <a:off x="576891" y="1712430"/>
            <a:ext cx="2314423" cy="267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628" y="2945098"/>
            <a:ext cx="2476744" cy="290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64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12821" y="1138335"/>
            <a:ext cx="8554452" cy="52966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1" y="760809"/>
            <a:ext cx="8157410" cy="974747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0069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Ella Earns Her Own Money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7114" y="1875453"/>
            <a:ext cx="3183584" cy="41235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39697"/>
            <a:ext cx="2743200" cy="231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5CA79-F0D8-4E62-96DC-4D1F905B0FCD}" type="datetime1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719467"/>
            <a:ext cx="2743200" cy="12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6D02C-CD8E-487F-892B-396C21F7902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424" y="3051735"/>
            <a:ext cx="1531772" cy="101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3611" y="2313071"/>
            <a:ext cx="2285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Extension Activity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Students may create their own puzzle using the “Create Your Own Puzzle” activity sheet.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021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5D978-82D3-4C63-9334-3048A877F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FF9933"/>
                </a:solidFill>
                <a:effectLst>
                  <a:glow>
                    <a:schemeClr val="accent1">
                      <a:alpha val="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65000" dist="50800" dir="5400000" sy="-100000" algn="bl" rotWithShape="0"/>
                </a:effectLst>
                <a:latin typeface="Eras Bold ITC" panose="020B0907030504020204" pitchFamily="34" charset="0"/>
              </a:rPr>
              <a:t>Monster Musical Chairs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78763-A28F-430A-AE32-79A56C44C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788" y="2425026"/>
            <a:ext cx="2995127" cy="2007947"/>
          </a:xfr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333333"/>
                </a:solidFill>
                <a:latin typeface="+mn-lt"/>
              </a:rPr>
              <a:t>Publisher: HarperCollins</a:t>
            </a:r>
          </a:p>
          <a:p>
            <a:pPr marL="0" indent="0" algn="l">
              <a:buNone/>
            </a:pPr>
            <a:r>
              <a:rPr lang="en-US" sz="2000" dirty="0">
                <a:solidFill>
                  <a:srgbClr val="333333"/>
                </a:solidFill>
                <a:latin typeface="+mn-lt"/>
              </a:rPr>
              <a:t>Copyright: 2020 </a:t>
            </a:r>
          </a:p>
          <a:p>
            <a:pPr marL="0" indent="0" algn="l">
              <a:buNone/>
            </a:pPr>
            <a:r>
              <a:rPr lang="en-US" sz="2000" i="0" dirty="0">
                <a:solidFill>
                  <a:srgbClr val="333333"/>
                </a:solidFill>
                <a:effectLst/>
                <a:latin typeface="+mn-lt"/>
              </a:rPr>
              <a:t>Reading Level: 2.0</a:t>
            </a:r>
          </a:p>
          <a:p>
            <a:pPr marL="0" indent="0" algn="l">
              <a:buNone/>
            </a:pPr>
            <a:r>
              <a:rPr lang="en-US" sz="2000" i="0" dirty="0">
                <a:solidFill>
                  <a:srgbClr val="333333"/>
                </a:solidFill>
                <a:effectLst/>
                <a:latin typeface="+mn-lt"/>
              </a:rPr>
              <a:t>Interest Level: P-2</a:t>
            </a:r>
          </a:p>
        </p:txBody>
      </p:sp>
      <p:pic>
        <p:nvPicPr>
          <p:cNvPr id="1026" name="Picture 2" descr="Monster Musical Chairs">
            <a:extLst>
              <a:ext uri="{FF2B5EF4-FFF2-40B4-BE49-F238E27FC236}">
                <a16:creationId xmlns:a16="http://schemas.microsoft.com/office/drawing/2014/main" id="{ECF68A04-78E3-4A24-917C-8EE0B9C7F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30017"/>
            <a:ext cx="3734542" cy="303244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1822BF-1D9F-4F85-AB2D-65B816220792}"/>
              </a:ext>
            </a:extLst>
          </p:cNvPr>
          <p:cNvSpPr txBox="1"/>
          <p:nvPr/>
        </p:nvSpPr>
        <p:spPr>
          <a:xfrm>
            <a:off x="1978090" y="5758934"/>
            <a:ext cx="55237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https://www.youtube.com/watch?v=S-xzPD69C30</a:t>
            </a:r>
            <a:endParaRPr lang="en-US" dirty="0"/>
          </a:p>
          <a:p>
            <a:r>
              <a:rPr lang="en-US" dirty="0"/>
              <a:t>[Reading Time 3:25]</a:t>
            </a:r>
          </a:p>
        </p:txBody>
      </p:sp>
    </p:spTree>
    <p:extLst>
      <p:ext uri="{BB962C8B-B14F-4D97-AF65-F5344CB8AC3E}">
        <p14:creationId xmlns:p14="http://schemas.microsoft.com/office/powerpoint/2010/main" val="713504654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144109-7840-489D-A8F9-C9A8E5A77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127" y="659689"/>
            <a:ext cx="4402212" cy="376580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67C89E-F0B8-4C02-A703-4A229D574447}"/>
              </a:ext>
            </a:extLst>
          </p:cNvPr>
          <p:cNvSpPr txBox="1"/>
          <p:nvPr/>
        </p:nvSpPr>
        <p:spPr>
          <a:xfrm>
            <a:off x="1259634" y="5943600"/>
            <a:ext cx="7427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https://www.stlouisfed.org/education/monster-musical-chairs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B66221-B0DC-43CA-BDE7-28AD839DE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99" y="3526971"/>
            <a:ext cx="2901821" cy="20295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9584399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9FA0-E5FA-4A18-9A99-2B20983D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6" y="5362770"/>
            <a:ext cx="8229600" cy="1143000"/>
          </a:xfrm>
        </p:spPr>
        <p:txBody>
          <a:bodyPr/>
          <a:lstStyle/>
          <a:p>
            <a:r>
              <a:rPr lang="en-US" sz="1400" dirty="0"/>
              <a:t>https://www.stlouisfed.org/~/media/Education/Lessons/pdf/Monster-Musical-Chairs.pdf?la=en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6954E8-8342-4B29-A0F7-9BCBA91B2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1337" y="1539875"/>
            <a:ext cx="2938638" cy="377825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8D09F5-04ED-40CF-8499-2579E4D68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57" y="1090142"/>
            <a:ext cx="3255438" cy="40662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625D05-49BE-495F-A225-48FEFE87E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963" y="1146282"/>
            <a:ext cx="2635315" cy="33824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A0883E-6AFC-40B5-82DE-8EBAF8DAA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208" y="3123278"/>
            <a:ext cx="1987226" cy="25507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CB6039-DF52-4096-BD5A-3528F80FC1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7428" y="5204598"/>
            <a:ext cx="1298619" cy="78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8958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421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  <a:defRPr/>
            </a:pPr>
            <a:r>
              <a:rPr lang="en-US" sz="4000" dirty="0">
                <a:latin typeface="Calibri"/>
                <a:ea typeface="ＭＳ Ｐゴシック"/>
                <a:cs typeface="Calibri"/>
              </a:rPr>
              <a:t>EconEdLink Membership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482538" y="2114894"/>
            <a:ext cx="8175171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You can now access CEE’s professional development webinars directly on EconEdLink.org! To receive these new professional development benefits, 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become an EconEdLink </a:t>
            </a:r>
            <a:r>
              <a:rPr lang="en-US" b="1" dirty="0">
                <a:latin typeface="Arial"/>
                <a:ea typeface="ＭＳ Ｐゴシック"/>
                <a:cs typeface="Arial"/>
                <a:hlinkClick r:id="rId3"/>
              </a:rPr>
              <a:t>member</a:t>
            </a:r>
            <a:r>
              <a:rPr lang="en-US" dirty="0">
                <a:latin typeface="Arial"/>
                <a:ea typeface="ＭＳ Ｐゴシック"/>
                <a:cs typeface="Arial"/>
              </a:rPr>
              <a:t>. As a member, you will now be able to: 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Automatically receive a professional development certificate via e-mail within 24 hours after viewing any webinar for a minimum of 45 minutes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Register for upcoming webinars with a simple one-click process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Easily download presentations, lesson plan materials and activities for each webinar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Search and view all webinars at your convenience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Save webinars to your EconEdLink dashboard for easy access to the event</a:t>
            </a:r>
            <a:endParaRPr lang="en-US" dirty="0"/>
          </a:p>
          <a:p>
            <a:endParaRPr lang="en-US" dirty="0">
              <a:latin typeface="Arial"/>
              <a:ea typeface="ＭＳ Ｐゴシック"/>
              <a:cs typeface="Arial"/>
            </a:endParaRPr>
          </a:p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You may access our new 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Professional Development</a:t>
            </a:r>
            <a:r>
              <a:rPr lang="en-US" dirty="0">
                <a:latin typeface="Arial"/>
                <a:ea typeface="ＭＳ Ｐゴシック"/>
                <a:cs typeface="Arial"/>
              </a:rPr>
              <a:t> page </a:t>
            </a:r>
            <a:r>
              <a:rPr lang="en-US" dirty="0">
                <a:latin typeface="Arial"/>
                <a:ea typeface="ＭＳ Ｐゴシック"/>
                <a:cs typeface="Arial"/>
                <a:hlinkClick r:id="rId4"/>
              </a:rPr>
              <a:t>here</a:t>
            </a:r>
            <a:endParaRPr lang="en-US" dirty="0">
              <a:latin typeface="Arial"/>
              <a:ea typeface="ＭＳ Ｐゴシック"/>
              <a:cs typeface="Arial"/>
            </a:endParaRPr>
          </a:p>
          <a:p>
            <a:endParaRPr lang="en-US" dirty="0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0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4E741-BE96-464D-8357-C8BDDF07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3"/>
                </a:solidFill>
                <a:effectLst>
                  <a:glow>
                    <a:schemeClr val="accent1">
                      <a:alpha val="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65000" dist="50800" dir="5400000" sy="-100000" algn="bl" rotWithShape="0"/>
                </a:effectLst>
                <a:latin typeface="Eras Bold ITC" panose="020B0907030504020204" pitchFamily="34" charset="0"/>
              </a:rPr>
              <a:t>Monster Musical Chairs</a:t>
            </a:r>
            <a:endParaRPr lang="en-US" sz="4400" dirty="0">
              <a:solidFill>
                <a:schemeClr val="accent3"/>
              </a:solidFill>
              <a:latin typeface="Eras Bold ITC" panose="020B0907030504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221318-0D71-43E8-A0B0-B7B53F661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6125" y="2491488"/>
            <a:ext cx="2917524" cy="37782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816FAB-1A71-4B02-8B32-5A1996462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24" y="2244111"/>
            <a:ext cx="2026904" cy="25564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257914-E9E8-4220-B995-090105355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958" y="1819605"/>
            <a:ext cx="2344106" cy="2980996"/>
          </a:xfrm>
          <a:prstGeom prst="rect">
            <a:avLst/>
          </a:prstGeom>
        </p:spPr>
      </p:pic>
      <p:pic>
        <p:nvPicPr>
          <p:cNvPr id="10" name="Picture 7" descr="C:\Users\JMU Econed\AppData\Local\Microsoft\Windows\Temporary Internet Files\Content.IE5\WNZJDG6C\MC900129382[1].wmf">
            <a:extLst>
              <a:ext uri="{FF2B5EF4-FFF2-40B4-BE49-F238E27FC236}">
                <a16:creationId xmlns:a16="http://schemas.microsoft.com/office/drawing/2014/main" id="{A2A343D0-E41A-49F3-A821-CFCB602AD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1122">
            <a:off x="1378637" y="4998148"/>
            <a:ext cx="1477164" cy="148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D6B852-6842-4F3B-B080-DAF83CE287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0687" y="4800601"/>
            <a:ext cx="1607495" cy="16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69918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8AE25-B58A-4D23-BAB8-0460544A8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0232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Eras Bold ITC" panose="020B0907030504020204" pitchFamily="34" charset="0"/>
              </a:rPr>
              <a:t>T is for Titanic: A Titanic Alphabet</a:t>
            </a:r>
            <a:br>
              <a:rPr lang="en-US" sz="6600" b="1" dirty="0">
                <a:solidFill>
                  <a:srgbClr val="333333"/>
                </a:solidFill>
                <a:effectLst/>
                <a:latin typeface="Eras Bold ITC" panose="020B0907030504020204" pitchFamily="34" charset="0"/>
              </a:rPr>
            </a:br>
            <a:endParaRPr lang="en-US" dirty="0">
              <a:latin typeface="Eras Bold ITC" panose="020B0907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562CC5-CB67-471B-A61B-505EB2623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255" y="1477734"/>
            <a:ext cx="3282745" cy="4207196"/>
          </a:xfrm>
          <a:prstGeom prst="rect">
            <a:avLst/>
          </a:prstGeom>
        </p:spPr>
      </p:pic>
      <p:pic>
        <p:nvPicPr>
          <p:cNvPr id="6" name="Picture 2" descr="T Is for Titanic: A Titanic Alphabet">
            <a:extLst>
              <a:ext uri="{FF2B5EF4-FFF2-40B4-BE49-F238E27FC236}">
                <a16:creationId xmlns:a16="http://schemas.microsoft.com/office/drawing/2014/main" id="{26C4CDF5-EBD3-4F2F-9594-34D313318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482" y="1591732"/>
            <a:ext cx="2133836" cy="194605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B7D90E-D1B5-46A7-8014-26E1BDF89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850954"/>
            <a:ext cx="8392886" cy="620453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>
                <a:hlinkClick r:id="rId4"/>
              </a:rPr>
              <a:t>https://www.librarysparks.com/wp-content/uploads/2016/06/lsp_mar12_ll_titanic.pdf</a:t>
            </a: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A67EAF-0E53-4D48-A811-6E26ED54CB0B}"/>
              </a:ext>
            </a:extLst>
          </p:cNvPr>
          <p:cNvSpPr txBox="1"/>
          <p:nvPr/>
        </p:nvSpPr>
        <p:spPr>
          <a:xfrm>
            <a:off x="5007428" y="4191000"/>
            <a:ext cx="3679371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Publisher: Sleeping Bear Press</a:t>
            </a:r>
          </a:p>
          <a:p>
            <a:pPr algn="l"/>
            <a:r>
              <a:rPr lang="en-US" dirty="0">
                <a:solidFill>
                  <a:srgbClr val="333333"/>
                </a:solidFill>
                <a:latin typeface="Lato" panose="020F0502020204030203" pitchFamily="34" charset="0"/>
              </a:rPr>
              <a:t>Copyright: 2011</a:t>
            </a:r>
            <a:endParaRPr lang="en-US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  <a:p>
            <a:pPr algn="l"/>
            <a:r>
              <a:rPr lang="en-US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Reading Level: 7.4</a:t>
            </a:r>
          </a:p>
          <a:p>
            <a:pPr algn="l"/>
            <a:r>
              <a:rPr lang="en-US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Interest Level: 2-5</a:t>
            </a:r>
          </a:p>
        </p:txBody>
      </p:sp>
    </p:spTree>
    <p:extLst>
      <p:ext uri="{BB962C8B-B14F-4D97-AF65-F5344CB8AC3E}">
        <p14:creationId xmlns:p14="http://schemas.microsoft.com/office/powerpoint/2010/main" val="192266028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EFF-266A-45F8-A7C8-EE68265D3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67129-899F-4165-B94F-4D5E9C748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9523FD-0A4B-4360-BCA7-159534342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691" y="337537"/>
            <a:ext cx="4773108" cy="618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91833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5511F-5D18-4808-AE89-3C823FC7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2369"/>
            <a:ext cx="8229600" cy="444060"/>
          </a:xfrm>
        </p:spPr>
        <p:txBody>
          <a:bodyPr/>
          <a:lstStyle/>
          <a:p>
            <a:r>
              <a:rPr lang="en-US" sz="4800" i="1" u="sng" dirty="0">
                <a:solidFill>
                  <a:srgbClr val="0070C0"/>
                </a:solidFill>
              </a:rPr>
              <a:t>For Older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8A2B9-31C5-4CA8-9EE4-FD98ADA79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4" y="1358460"/>
            <a:ext cx="8316686" cy="515982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534457-6981-41AB-87CB-F907E35DB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710" y="1573918"/>
            <a:ext cx="3331084" cy="4715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571A8C-3FC9-48C4-ABC1-28BA70B61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943" y="1461880"/>
            <a:ext cx="3331084" cy="479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18463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0D6ED-5CC4-4BD1-B3AB-D1312EFC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050678-0E42-432A-87E6-ADF6E1498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881" y="557683"/>
            <a:ext cx="4260541" cy="589754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7F38E8-EAA6-454D-8EF9-F313944F9D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37704" flipV="1">
            <a:off x="5805070" y="3610696"/>
            <a:ext cx="3705449" cy="87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17505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7E7EB-85DE-494A-9673-C332A2A2F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542" y="1425702"/>
            <a:ext cx="7075714" cy="1143000"/>
          </a:xfrm>
        </p:spPr>
        <p:txBody>
          <a:bodyPr/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Eras Bold ITC" panose="020B0907030504020204" pitchFamily="34" charset="0"/>
              </a:rPr>
              <a:t>Fifty Cents and a Dream: </a:t>
            </a:r>
            <a:br>
              <a:rPr lang="en-US" sz="4000" dirty="0">
                <a:solidFill>
                  <a:schemeClr val="accent3">
                    <a:lumMod val="50000"/>
                  </a:schemeClr>
                </a:solidFill>
                <a:latin typeface="Eras Bold ITC" panose="020B0907030504020204" pitchFamily="34" charset="0"/>
              </a:rPr>
            </a:b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Eras Bold ITC" panose="020B0907030504020204" pitchFamily="34" charset="0"/>
              </a:rPr>
              <a:t>Young Booker T. Washington 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E7F47-4269-4393-B42A-4E42B7F4B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399" y="3624098"/>
            <a:ext cx="3287486" cy="2194560"/>
          </a:xfrm>
          <a:solidFill>
            <a:srgbClr val="CBD49E"/>
          </a:solidFill>
        </p:spPr>
        <p:txBody>
          <a:bodyPr/>
          <a:lstStyle/>
          <a:p>
            <a:pPr marL="0" indent="0" algn="l">
              <a:buNone/>
            </a:pPr>
            <a:r>
              <a:rPr lang="en-US" sz="2000" b="1" i="0" dirty="0">
                <a:solidFill>
                  <a:srgbClr val="333333"/>
                </a:solidFill>
                <a:effectLst/>
                <a:latin typeface="+mn-lt"/>
              </a:rPr>
              <a:t>Publisher: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+mn-lt"/>
              </a:rPr>
              <a:t> Little Brown &amp; Co. </a:t>
            </a:r>
          </a:p>
          <a:p>
            <a:pPr marL="0" indent="0" algn="l">
              <a:buNone/>
            </a:pPr>
            <a:r>
              <a:rPr lang="en-US" sz="2000" b="1" i="0" dirty="0">
                <a:solidFill>
                  <a:srgbClr val="333333"/>
                </a:solidFill>
                <a:effectLst/>
                <a:latin typeface="+mn-lt"/>
              </a:rPr>
              <a:t>Copyright Date: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+mn-lt"/>
              </a:rPr>
              <a:t> 2012</a:t>
            </a:r>
            <a:endParaRPr lang="en-US" sz="2000" b="1" dirty="0">
              <a:solidFill>
                <a:srgbClr val="333333"/>
              </a:solidFill>
              <a:latin typeface="+mn-lt"/>
            </a:endParaRPr>
          </a:p>
          <a:p>
            <a:pPr marL="0" indent="0" algn="l">
              <a:buNone/>
            </a:pPr>
            <a:r>
              <a:rPr lang="en-US" sz="2000" b="1" i="0" dirty="0">
                <a:solidFill>
                  <a:srgbClr val="333333"/>
                </a:solidFill>
                <a:effectLst/>
                <a:latin typeface="+mn-lt"/>
              </a:rPr>
              <a:t>Reading Level: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+mn-lt"/>
              </a:rPr>
              <a:t> 4.9</a:t>
            </a:r>
          </a:p>
          <a:p>
            <a:pPr marL="0" indent="0" algn="l">
              <a:buNone/>
            </a:pPr>
            <a:r>
              <a:rPr lang="en-US" sz="2000" b="1" i="0" dirty="0">
                <a:solidFill>
                  <a:srgbClr val="333333"/>
                </a:solidFill>
                <a:effectLst/>
                <a:latin typeface="+mn-lt"/>
              </a:rPr>
              <a:t>Interest Level: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+mn-lt"/>
              </a:rPr>
              <a:t> K-3</a:t>
            </a:r>
          </a:p>
          <a:p>
            <a:endParaRPr lang="en-US" dirty="0"/>
          </a:p>
        </p:txBody>
      </p:sp>
      <p:pic>
        <p:nvPicPr>
          <p:cNvPr id="3076" name="Picture 4" descr="Fifty Cents and a Dream: Young Booker T. Washington">
            <a:extLst>
              <a:ext uri="{FF2B5EF4-FFF2-40B4-BE49-F238E27FC236}">
                <a16:creationId xmlns:a16="http://schemas.microsoft.com/office/drawing/2014/main" id="{4C998C8D-F814-4C2B-B128-9A8696C91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59" y="3074127"/>
            <a:ext cx="3084740" cy="329450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899627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0D2B6-CD12-4689-9646-CB31EBE19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1F358-DD21-4CD6-A174-6625BD91F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556C3D-EA85-4755-8C17-FF6C568A2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2" y="535422"/>
            <a:ext cx="4510116" cy="562153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12AEC7-6A42-4C6E-9ED5-67D298C75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36" y="1562782"/>
            <a:ext cx="1465055" cy="323781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3DD292-3631-4F34-86F1-AF375D280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745" y="4928922"/>
            <a:ext cx="1817999" cy="15480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3076699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9C336-3835-4300-BDE2-263979E6E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096D511-2054-4AD0-800F-34E5221ED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0522" y="2922861"/>
            <a:ext cx="1659579" cy="1877740"/>
          </a:xfr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F72DF2-CDD5-4BF9-BEAF-67470C789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485" y="622073"/>
            <a:ext cx="4733834" cy="580049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" name="Picture 7" descr="C:\Users\JMU Econed\AppData\Local\Microsoft\Windows\Temporary Internet Files\Content.IE5\WNZJDG6C\MC900129382[1].wmf">
            <a:extLst>
              <a:ext uri="{FF2B5EF4-FFF2-40B4-BE49-F238E27FC236}">
                <a16:creationId xmlns:a16="http://schemas.microsoft.com/office/drawing/2014/main" id="{98F0F917-C517-4F0D-BE6C-5F7B6584D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1122">
            <a:off x="914780" y="3879412"/>
            <a:ext cx="1477164" cy="148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230240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A7B87-2F87-4F7B-B2D1-7D0A01412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08170"/>
            <a:ext cx="8229600" cy="648789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>
                <a:hlinkClick r:id="rId2"/>
              </a:rPr>
              <a:t>https://www.econedlink.org/resources/booker-t-washingtonfifty-cents-and-a-dream/</a:t>
            </a: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38FC1C-1A3C-42CC-8322-B9F47B5F3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163" y="2258326"/>
            <a:ext cx="5549674" cy="30924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8D296B-B198-4CE5-930E-B343F8F4A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371" y="458196"/>
            <a:ext cx="4071258" cy="136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85274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7"/>
          <p:cNvSpPr txBox="1">
            <a:spLocks noGrp="1"/>
          </p:cNvSpPr>
          <p:nvPr>
            <p:ph type="ctrTitle"/>
          </p:nvPr>
        </p:nvSpPr>
        <p:spPr>
          <a:xfrm>
            <a:off x="756139" y="114568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Thank You to Our Sponsors!</a:t>
            </a:r>
            <a:endParaRPr sz="5400"/>
          </a:p>
        </p:txBody>
      </p:sp>
      <p:pic>
        <p:nvPicPr>
          <p:cNvPr id="334" name="Google Shape;33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8479" y="2622632"/>
            <a:ext cx="2378110" cy="2378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116" y="2690224"/>
            <a:ext cx="4725799" cy="130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1831" y="5899538"/>
            <a:ext cx="6217920" cy="59436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7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54015" y="3811687"/>
            <a:ext cx="1905000" cy="187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7" descr="A picture containing drawi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37274" y="5243613"/>
            <a:ext cx="1188720" cy="1196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1" y="1061966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latin typeface="Calibri"/>
                <a:ea typeface="ＭＳ Ｐゴシック"/>
                <a:cs typeface="Calibri"/>
              </a:rPr>
              <a:t>Professional Development Certificate</a:t>
            </a:r>
            <a:endParaRPr lang="en-US" sz="4000" b="1" dirty="0">
              <a:solidFill>
                <a:srgbClr val="005CB8"/>
              </a:solidFill>
              <a:effectLst>
                <a:glow>
                  <a:srgbClr val="4F81BD">
                    <a:alpha val="0"/>
                  </a:srgbClr>
                </a:glow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588955" y="2359260"/>
            <a:ext cx="8175171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</a:rPr>
              <a:t>To earn your professional development certificate for this webinar, you must: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</a:rPr>
              <a:t>Watch a minimum of 45-minutes and you will automatically receive a professional development </a:t>
            </a:r>
            <a:r>
              <a:rPr lang="en-US" b="1" dirty="0">
                <a:solidFill>
                  <a:srgbClr val="7A9900"/>
                </a:solidFill>
                <a:latin typeface="Arial"/>
                <a:ea typeface="ＭＳ Ｐゴシック"/>
              </a:rPr>
              <a:t>certificate </a:t>
            </a:r>
            <a:r>
              <a:rPr lang="en-US" dirty="0">
                <a:latin typeface="Arial"/>
                <a:ea typeface="ＭＳ Ｐゴシック"/>
              </a:rPr>
              <a:t>via e-mail within 24 hours.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Accessing resources: </a:t>
            </a:r>
            <a:endParaRPr lang="en-US" dirty="0"/>
          </a:p>
          <a:p>
            <a:endParaRPr lang="en-US" dirty="0"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You can now easily download presentations, lesson plan materials, and activities for each webinar from </a:t>
            </a:r>
            <a:r>
              <a:rPr lang="en-US" sz="1600" b="1" i="1" dirty="0">
                <a:solidFill>
                  <a:srgbClr val="005CB8"/>
                </a:solidFill>
                <a:latin typeface="Arial"/>
                <a:ea typeface="ＭＳ Ｐゴシック"/>
                <a:cs typeface="Arial"/>
              </a:rPr>
              <a:t>EconEdLink.org/professional-development/</a:t>
            </a:r>
          </a:p>
          <a:p>
            <a:endParaRPr lang="en-US" b="1" i="1" dirty="0">
              <a:solidFill>
                <a:srgbClr val="005CB8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90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756CE22-CFF4-48A3-9EF0-413A76675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128713"/>
            <a:ext cx="8178799" cy="46005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E01766-BAAB-4128-8B7E-CB789D2B789B}"/>
              </a:ext>
            </a:extLst>
          </p:cNvPr>
          <p:cNvSpPr txBox="1"/>
          <p:nvPr/>
        </p:nvSpPr>
        <p:spPr>
          <a:xfrm>
            <a:off x="2162287" y="5841402"/>
            <a:ext cx="5099125" cy="36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8BA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https://bit.ly/CEEConference2021</a:t>
            </a:r>
            <a:endParaRPr lang="en-US" b="1" i="1" dirty="0">
              <a:solidFill>
                <a:srgbClr val="8BA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9738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9847"/>
            <a:ext cx="8229600" cy="1493001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 dirty="0"/>
              <a:t>National Standards</a:t>
            </a:r>
            <a:endParaRPr lang="en-US" sz="5500" b="1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38531"/>
            <a:ext cx="8229600" cy="4175760"/>
          </a:xfrm>
        </p:spPr>
        <p:txBody>
          <a:bodyPr>
            <a:noAutofit/>
          </a:bodyPr>
          <a:lstStyle/>
          <a:p>
            <a:pPr marL="0" indent="0" defTabSz="905255">
              <a:buNone/>
              <a:defRPr sz="3168"/>
            </a:pPr>
            <a:r>
              <a:rPr lang="en-US" sz="2500" dirty="0">
                <a:latin typeface="Calibri"/>
                <a:ea typeface="ＭＳ Ｐゴシック"/>
                <a:cs typeface="Calibri"/>
              </a:rPr>
              <a:t> </a:t>
            </a:r>
            <a:endParaRPr lang="en-US" sz="27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9C351-8680-4F49-B061-6021D10CC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8531">
            <a:off x="7089572" y="1902301"/>
            <a:ext cx="1688098" cy="223405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0FF1A1-3CF6-4FA9-9503-89D6BCE36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502" y="1731708"/>
            <a:ext cx="4472317" cy="17648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3B754C-1586-469B-9923-BE2688E162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0742" y="3643768"/>
            <a:ext cx="5073171" cy="21940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DF187B-5361-4A86-AFCC-521EDE2CA935}"/>
              </a:ext>
            </a:extLst>
          </p:cNvPr>
          <p:cNvSpPr txBox="1"/>
          <p:nvPr/>
        </p:nvSpPr>
        <p:spPr>
          <a:xfrm>
            <a:off x="457200" y="6022153"/>
            <a:ext cx="8382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905255">
              <a:buNone/>
              <a:defRPr sz="3168"/>
            </a:pPr>
            <a:r>
              <a:rPr lang="en-US" sz="1400" b="1" dirty="0">
                <a:latin typeface="Calibri"/>
                <a:ea typeface="ＭＳ Ｐゴシック"/>
                <a:cs typeface="Calibri"/>
              </a:rPr>
              <a:t> </a:t>
            </a:r>
            <a:r>
              <a:rPr lang="en-US" sz="1400" b="1" dirty="0">
                <a:latin typeface="Calibri Light"/>
                <a:ea typeface="ＭＳ Ｐゴシック"/>
                <a:cs typeface="Calibri Light"/>
                <a:hlinkClick r:id="rId6"/>
              </a:rPr>
              <a:t>https://www.councilforeconed.org/wp-content/uploads/2012/03/voluntary-national-content-standards-2010.pdf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6593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839" y="1202734"/>
            <a:ext cx="8229600" cy="214203"/>
          </a:xfrm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State Standards</a:t>
            </a:r>
            <a:endParaRPr lang="en-US" sz="4000" b="1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B5873B-C065-42FD-820C-973EB5CC59FB}"/>
              </a:ext>
            </a:extLst>
          </p:cNvPr>
          <p:cNvSpPr txBox="1"/>
          <p:nvPr/>
        </p:nvSpPr>
        <p:spPr>
          <a:xfrm>
            <a:off x="301557" y="1731110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dirty="0"/>
          </a:p>
        </p:txBody>
      </p:sp>
      <p:pic>
        <p:nvPicPr>
          <p:cNvPr id="6154" name="Picture 10" descr="Virginia Department of Education: Virginia is for Learners">
            <a:extLst>
              <a:ext uri="{FF2B5EF4-FFF2-40B4-BE49-F238E27FC236}">
                <a16:creationId xmlns:a16="http://schemas.microsoft.com/office/drawing/2014/main" id="{E0CFC448-57C4-429A-8AE7-5DE879FAD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339" y="220022"/>
            <a:ext cx="1938035" cy="59196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EBA120-018A-48E6-BCB2-90FBB6DC1022}"/>
              </a:ext>
            </a:extLst>
          </p:cNvPr>
          <p:cNvSpPr txBox="1"/>
          <p:nvPr/>
        </p:nvSpPr>
        <p:spPr>
          <a:xfrm>
            <a:off x="457200" y="1615913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cap="all" dirty="0">
                <a:solidFill>
                  <a:srgbClr val="333333"/>
                </a:solidFill>
                <a:effectLst/>
                <a:latin typeface="+mn-lt"/>
              </a:rPr>
              <a:t>Virginia HISTORY &amp; SOCIAL SCIENCE Standards of Learning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54E92E-000D-45E7-ABA8-1E0A8B24EB2D}"/>
              </a:ext>
            </a:extLst>
          </p:cNvPr>
          <p:cNvSpPr txBox="1"/>
          <p:nvPr/>
        </p:nvSpPr>
        <p:spPr>
          <a:xfrm>
            <a:off x="377199" y="1996960"/>
            <a:ext cx="83582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K.8 The student will match simple descriptions of work that people do with the names of those jobs.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1338F-EBAE-4F5A-90EB-2905E1458EA3}"/>
              </a:ext>
            </a:extLst>
          </p:cNvPr>
          <p:cNvSpPr txBox="1"/>
          <p:nvPr/>
        </p:nvSpPr>
        <p:spPr>
          <a:xfrm>
            <a:off x="335211" y="4977760"/>
            <a:ext cx="8280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5945" marR="0" indent="-575945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dirty="0">
                <a:effectLst/>
                <a:latin typeface="+mn-lt"/>
                <a:ea typeface="Times" panose="02020603050405020304" pitchFamily="18" charset="0"/>
              </a:rPr>
              <a:t>VS.10	The student will demonstrate an understanding of Virginia government, geography, and economics by</a:t>
            </a:r>
          </a:p>
          <a:p>
            <a:pPr marL="800100" marR="0" indent="-224155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n-lt"/>
                <a:ea typeface="Times" panose="02020603050405020304" pitchFamily="18" charset="0"/>
              </a:rPr>
              <a:t>b)	describing the major products and industries important to Virginia’s economy;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324D61-2D70-47FE-B3FC-40D3F6B0337D}"/>
              </a:ext>
            </a:extLst>
          </p:cNvPr>
          <p:cNvSpPr txBox="1"/>
          <p:nvPr/>
        </p:nvSpPr>
        <p:spPr>
          <a:xfrm>
            <a:off x="363698" y="3028011"/>
            <a:ext cx="8358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5945" marR="0" indent="-575945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2.8 The student will describe natural resources (water, soil, wood, and coal), human resources (people at work), and capital resources (machines, tools, and buildings).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608CBD-9179-4ADC-BEA0-666912E107AD}"/>
              </a:ext>
            </a:extLst>
          </p:cNvPr>
          <p:cNvSpPr txBox="1"/>
          <p:nvPr/>
        </p:nvSpPr>
        <p:spPr>
          <a:xfrm>
            <a:off x="363698" y="3673384"/>
            <a:ext cx="851388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5945" marR="0" indent="-575945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n-lt"/>
                <a:ea typeface="Times" panose="02020603050405020304" pitchFamily="18" charset="0"/>
              </a:rPr>
              <a:t>3.8	The student will demonstrate an understanding of different cultures and the natural, human, and capital resources they used in the production of goods and services.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n-lt"/>
                <a:ea typeface="Times" panose="02020603050405020304" pitchFamily="18" charset="0"/>
              </a:rPr>
              <a:t> </a:t>
            </a:r>
          </a:p>
          <a:p>
            <a:pPr marL="575945" marR="0" indent="-575945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n-lt"/>
                <a:ea typeface="Times" panose="02020603050405020304" pitchFamily="18" charset="0"/>
              </a:rPr>
              <a:t>3.9	The student will recognize that because people and regions cannot produce everything they want, they specialize in what they do best and trade for the rest.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519234-B5CF-401B-906C-60645498DAE8}"/>
              </a:ext>
            </a:extLst>
          </p:cNvPr>
          <p:cNvSpPr txBox="1"/>
          <p:nvPr/>
        </p:nvSpPr>
        <p:spPr>
          <a:xfrm>
            <a:off x="377200" y="2417891"/>
            <a:ext cx="76004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5945" marR="0" indent="-575945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n-lt"/>
                <a:ea typeface="Times" panose="02020603050405020304" pitchFamily="18" charset="0"/>
              </a:rPr>
              <a:t>1.7 The student will explain the difference between goods and services and describe how people are</a:t>
            </a:r>
          </a:p>
          <a:p>
            <a:pPr marL="575945" marR="0" indent="-575945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+mn-lt"/>
                <a:ea typeface="Times" panose="02020603050405020304" pitchFamily="18" charset="0"/>
              </a:rPr>
              <a:t>       </a:t>
            </a:r>
            <a:r>
              <a:rPr lang="en-US" sz="1400" dirty="0">
                <a:effectLst/>
                <a:latin typeface="+mn-lt"/>
                <a:ea typeface="Times" panose="02020603050405020304" pitchFamily="18" charset="0"/>
              </a:rPr>
              <a:t>consumers and producers of goods and services.</a:t>
            </a:r>
          </a:p>
        </p:txBody>
      </p:sp>
    </p:spTree>
    <p:extLst>
      <p:ext uri="{BB962C8B-B14F-4D97-AF65-F5344CB8AC3E}">
        <p14:creationId xmlns:p14="http://schemas.microsoft.com/office/powerpoint/2010/main" val="218482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49" y="904823"/>
            <a:ext cx="7886700" cy="994172"/>
          </a:xfrm>
        </p:spPr>
        <p:txBody>
          <a:bodyPr/>
          <a:lstStyle/>
          <a:p>
            <a:r>
              <a:rPr lang="en-US" sz="4000" dirty="0">
                <a:solidFill>
                  <a:srgbClr val="0069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Ella Earns Her Own Money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815" y="1845609"/>
            <a:ext cx="8542244" cy="356011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39697"/>
            <a:ext cx="2743200" cy="231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5CA79-F0D8-4E62-96DC-4D1F905B0FCD}" type="datetime1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719467"/>
            <a:ext cx="2743200" cy="12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6D02C-CD8E-487F-892B-396C21F7902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4" descr="Ella Earns Her Own Money">
            <a:extLst>
              <a:ext uri="{FF2B5EF4-FFF2-40B4-BE49-F238E27FC236}">
                <a16:creationId xmlns:a16="http://schemas.microsoft.com/office/drawing/2014/main" id="{9C0A30A1-7885-424F-B70C-3D97F3D61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517">
            <a:off x="4792726" y="1819966"/>
            <a:ext cx="3704162" cy="3807877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28700" y="2978542"/>
            <a:ext cx="2298032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Word Count:</a:t>
            </a:r>
            <a:r>
              <a:rPr lang="en-US" dirty="0"/>
              <a:t> 570</a:t>
            </a:r>
          </a:p>
          <a:p>
            <a:r>
              <a:rPr lang="en-US" b="1" dirty="0"/>
              <a:t>Reading Level:</a:t>
            </a:r>
            <a:r>
              <a:rPr lang="en-US" dirty="0"/>
              <a:t> 2.3</a:t>
            </a:r>
          </a:p>
          <a:p>
            <a:r>
              <a:rPr lang="en-US" b="1" dirty="0"/>
              <a:t>Interest Level:</a:t>
            </a:r>
            <a:r>
              <a:rPr lang="en-US" dirty="0"/>
              <a:t> K-3</a:t>
            </a:r>
          </a:p>
          <a:p>
            <a:r>
              <a:rPr lang="en-US" b="1" dirty="0"/>
              <a:t>Publisher:</a:t>
            </a:r>
            <a:r>
              <a:rPr lang="en-US" dirty="0"/>
              <a:t> Lerner </a:t>
            </a:r>
          </a:p>
          <a:p>
            <a:r>
              <a:rPr lang="en-US" b="1" dirty="0"/>
              <a:t>Copyright Date:</a:t>
            </a:r>
            <a:r>
              <a:rPr lang="en-US" dirty="0"/>
              <a:t> 2014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4F21DA-8C5D-4BA2-8B50-4885CEE33FD6}"/>
              </a:ext>
            </a:extLst>
          </p:cNvPr>
          <p:cNvSpPr txBox="1"/>
          <p:nvPr/>
        </p:nvSpPr>
        <p:spPr>
          <a:xfrm>
            <a:off x="2116347" y="5879960"/>
            <a:ext cx="6102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https://www.youtube.com/watch?v=gZ9j3DZtMok</a:t>
            </a:r>
            <a:endParaRPr lang="en-US" dirty="0"/>
          </a:p>
          <a:p>
            <a:pPr algn="ctr"/>
            <a:r>
              <a:rPr lang="en-US" dirty="0"/>
              <a:t>[Reading Time 4:42]</a:t>
            </a:r>
          </a:p>
        </p:txBody>
      </p:sp>
    </p:spTree>
    <p:extLst>
      <p:ext uri="{BB962C8B-B14F-4D97-AF65-F5344CB8AC3E}">
        <p14:creationId xmlns:p14="http://schemas.microsoft.com/office/powerpoint/2010/main" val="2231321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69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Ella Earns Her Own Money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5871"/>
            <a:ext cx="7886700" cy="25948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Ella really wants a soccer ball, but doesn't have enough to buy one, so she decides to earn her own money. She cleans the car for her mom, gives the neighbor's dog a bath and sells bracelets to her friends to earn cash. Will she have enough money to buy the ball in the end?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39697"/>
            <a:ext cx="2743200" cy="231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5CA79-F0D8-4E62-96DC-4D1F905B0FCD}" type="datetime1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719467"/>
            <a:ext cx="2743200" cy="12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6D02C-CD8E-487F-892B-396C21F7902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18E8D0-7193-417C-8B03-BFB6DCD9F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375" y="4092327"/>
            <a:ext cx="2053342" cy="240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13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69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Ella Earns Her Own Money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39697"/>
            <a:ext cx="2743200" cy="231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5CA79-F0D8-4E62-96DC-4D1F905B0FCD}" type="datetime1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719467"/>
            <a:ext cx="2743200" cy="12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6D02C-CD8E-487F-892B-396C21F7902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393549-6703-4FE3-A854-9FAA33077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6117" y="2399896"/>
            <a:ext cx="2701726" cy="29797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290577-E73C-4185-8E80-23E8C6A8B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459" y="2399896"/>
            <a:ext cx="2947765" cy="3543704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2963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4" y="1131094"/>
            <a:ext cx="8510953" cy="433332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4" y="1121020"/>
            <a:ext cx="7913077" cy="43082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50" dirty="0">
                <a:solidFill>
                  <a:schemeClr val="bg1"/>
                </a:solidFill>
              </a:rPr>
              <a:t>Thoughtful Saving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39697"/>
            <a:ext cx="2743200" cy="2315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25CA79-F0D8-4E62-96DC-4D1F905B0FCD}" type="datetime1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719467"/>
            <a:ext cx="2743200" cy="12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6D02C-CD8E-487F-892B-396C21F7902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ADB454-1443-413C-9E2B-8FED8C86E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43" y="1877158"/>
            <a:ext cx="3514766" cy="3146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8C87CB-F923-499A-9535-D796A5BEB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682" y="2582987"/>
            <a:ext cx="3865643" cy="22892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05222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3" ma:contentTypeDescription="Create a new document." ma:contentTypeScope="" ma:versionID="bface3663821a4bea11a07619aab7d31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f324df564070710bc42fc03fd6d0e875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d82c5b-74c9-4827-94f1-5bf219ae6b20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E993D5-AA4F-4CAA-AF37-A44869CEEA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4db11-c700-41fb-b639-f7e6b4e680b5"/>
    <ds:schemaRef ds:uri="9cd82c5b-74c9-4827-94f1-5bf219ae6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8332A4-542C-494D-8506-1C720B46413C}">
  <ds:schemaRefs>
    <ds:schemaRef ds:uri="http://schemas.microsoft.com/office/2006/documentManagement/types"/>
    <ds:schemaRef ds:uri="http://purl.org/dc/dcmitype/"/>
    <ds:schemaRef ds:uri="http://purl.org/dc/terms/"/>
    <ds:schemaRef ds:uri="bfa4db11-c700-41fb-b639-f7e6b4e680b5"/>
    <ds:schemaRef ds:uri="http://schemas.microsoft.com/office/infopath/2007/PartnerControls"/>
    <ds:schemaRef ds:uri="http://www.w3.org/XML/1998/namespace"/>
    <ds:schemaRef ds:uri="9cd82c5b-74c9-4827-94f1-5bf219ae6b20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8574</TotalTime>
  <Words>821</Words>
  <Application>Microsoft Office PowerPoint</Application>
  <PresentationFormat>On-screen Show (4:3)</PresentationFormat>
  <Paragraphs>116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Arial,Sans-Serif</vt:lpstr>
      <vt:lpstr>Calibri</vt:lpstr>
      <vt:lpstr>Calibri Light</vt:lpstr>
      <vt:lpstr>effra</vt:lpstr>
      <vt:lpstr>Eras Bold ITC</vt:lpstr>
      <vt:lpstr>Lato</vt:lpstr>
      <vt:lpstr>Times New Roman</vt:lpstr>
      <vt:lpstr>Office Theme</vt:lpstr>
      <vt:lpstr>Money Movers:  Engaging Economics for K- 3  Economics and Children’s Literature </vt:lpstr>
      <vt:lpstr>EconEdLink Membership</vt:lpstr>
      <vt:lpstr>Professional Development Certificate</vt:lpstr>
      <vt:lpstr>National Standards</vt:lpstr>
      <vt:lpstr>State Standards</vt:lpstr>
      <vt:lpstr>Ella Earns Her Own Money</vt:lpstr>
      <vt:lpstr>Ella Earns Her Own Money</vt:lpstr>
      <vt:lpstr>Ella Earns Her Own Money</vt:lpstr>
      <vt:lpstr>PowerPoint Presentation</vt:lpstr>
      <vt:lpstr>PowerPoint Presentation</vt:lpstr>
      <vt:lpstr>PowerPoint Presentation</vt:lpstr>
      <vt:lpstr>PowerPoint Presentation</vt:lpstr>
      <vt:lpstr>Lesson #2 – Resource Relay Race</vt:lpstr>
      <vt:lpstr>PowerPoint Presentation</vt:lpstr>
      <vt:lpstr>PowerPoint Presentation</vt:lpstr>
      <vt:lpstr>Ella Earns Her Own Money</vt:lpstr>
      <vt:lpstr>Monster Musical Chairs</vt:lpstr>
      <vt:lpstr>PowerPoint Presentation</vt:lpstr>
      <vt:lpstr>https://www.stlouisfed.org/~/media/Education/Lessons/pdf/Monster-Musical-Chairs.pdf?la=en</vt:lpstr>
      <vt:lpstr>Monster Musical Chairs</vt:lpstr>
      <vt:lpstr>T is for Titanic: A Titanic Alphabet </vt:lpstr>
      <vt:lpstr>PowerPoint Presentation</vt:lpstr>
      <vt:lpstr>For Older Students</vt:lpstr>
      <vt:lpstr>PowerPoint Presentation</vt:lpstr>
      <vt:lpstr>Fifty Cents and a Dream:  Young Booker T. Washington </vt:lpstr>
      <vt:lpstr>PowerPoint Presentation</vt:lpstr>
      <vt:lpstr>PowerPoint Presentation</vt:lpstr>
      <vt:lpstr>PowerPoint Presentation</vt:lpstr>
      <vt:lpstr>Thank You to Our Sponsors!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creator>Marsha Masters</dc:creator>
  <cp:lastModifiedBy>Jarvon Carson</cp:lastModifiedBy>
  <cp:revision>207</cp:revision>
  <dcterms:created xsi:type="dcterms:W3CDTF">2012-09-11T15:07:18Z</dcterms:created>
  <dcterms:modified xsi:type="dcterms:W3CDTF">2021-09-27T12:21:20Z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