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embeddedFontLst>
    <p:embeddedFont>
      <p:font typeface="Bad Script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veat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Sg9h/IjL7sllCSNL50CNpcjNf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B88BB6-221D-4DBF-A9A4-11D66D38AFEC}">
  <a:tblStyle styleId="{5AB88BB6-221D-4DBF-A9A4-11D66D38AFE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67" name="Google Shape;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0c54b715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0c54b715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f0c54b7156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74" name="Google Shape;7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9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3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uggejb@j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overlf@jm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csarkansas.org/file_download/inline/d28a97b5-f9b0-46d2-8515-79a9479ced4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jGRTxaeVToUFrCkeL7mYR6vBNgf-rhybwKij5HxxdQ8/edit?usp=shari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8.png"/><Relationship Id="rId4" Type="http://schemas.openxmlformats.org/officeDocument/2006/relationships/hyperlink" Target="https://www.thebestideasforkids.com/playdough-recipe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uncilforeconed.org/wp-content/uploads/2012/03/voluntary-national-content-standards-2010.pdf" TargetMode="External"/><Relationship Id="rId5" Type="http://schemas.openxmlformats.org/officeDocument/2006/relationships/hyperlink" Target="https://www.doe.virginia.gov/testing/index.shtml" TargetMode="External"/><Relationship Id="rId4" Type="http://schemas.openxmlformats.org/officeDocument/2006/relationships/hyperlink" Target="https://www.thebestideasforkids.com/playdough-recipe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EEConference2021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uncilforeconed.org/wp-content/uploads/2012/03/voluntary-national-content-standards-2010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hyperlink" Target="http://www.google.com/url?sa=i&amp;rct=j&amp;q=&amp;esrc=s&amp;frm=1&amp;source=images&amp;cd=&amp;cad=rja&amp;docid=tTkmD87BvnDihM&amp;tbnid=hPRpdZ4xLGJe0M:&amp;ved=0CAUQjRw&amp;url=http://grammar.phillipmartin.info/la_comparative.htm&amp;ei=K8QTU4K4DKaj0QGCqoCgBg&amp;bvm=bv.62286460,d.dmQ&amp;psig=AFQjCNEucop9rPLrqrFSoONsnTnwM2rp_w&amp;ust=13938907118696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title"/>
          </p:nvPr>
        </p:nvSpPr>
        <p:spPr>
          <a:xfrm>
            <a:off x="211393" y="2012417"/>
            <a:ext cx="87212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Money Movers: </a:t>
            </a:r>
            <a:br>
              <a:rPr lang="en-US" sz="5400"/>
            </a:br>
            <a:r>
              <a:rPr lang="en-US" sz="5400"/>
              <a:t>Engaging Economics for K-3 </a:t>
            </a:r>
            <a:br>
              <a:rPr lang="en-US" sz="5400"/>
            </a:br>
            <a:r>
              <a:rPr lang="en-US" sz="5400" i="1">
                <a:solidFill>
                  <a:srgbClr val="8BAF00"/>
                </a:solidFill>
              </a:rPr>
              <a:t>Vote with Your Feet, </a:t>
            </a:r>
            <a:br>
              <a:rPr lang="en-US" sz="5400" i="1">
                <a:solidFill>
                  <a:srgbClr val="8BAF00"/>
                </a:solidFill>
              </a:rPr>
            </a:br>
            <a:r>
              <a:rPr lang="en-US" sz="5400" i="1">
                <a:solidFill>
                  <a:srgbClr val="8BAF00"/>
                </a:solidFill>
              </a:rPr>
              <a:t>Get Out of Your Seat</a:t>
            </a:r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JMU Center for Economic Education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September 21, 2021</a:t>
            </a:r>
            <a:endParaRPr/>
          </a:p>
        </p:txBody>
      </p:sp>
      <p:sp>
        <p:nvSpPr>
          <p:cNvPr id="54" name="Google Shape;54;p1"/>
          <p:cNvSpPr txBox="1"/>
          <p:nvPr/>
        </p:nvSpPr>
        <p:spPr>
          <a:xfrm>
            <a:off x="3765754" y="4819103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Kruggel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kruggejb@jmu.edu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806246" y="4819104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Lynne Stover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stoverlf@jmu.edu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>
            <a:spLocks noGrp="1"/>
          </p:cNvSpPr>
          <p:nvPr>
            <p:ph type="title"/>
          </p:nvPr>
        </p:nvSpPr>
        <p:spPr>
          <a:xfrm>
            <a:off x="1063690" y="914400"/>
            <a:ext cx="7623110" cy="67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Activity Cards</a:t>
            </a:r>
            <a:endParaRPr/>
          </a:p>
        </p:txBody>
      </p:sp>
      <p:pic>
        <p:nvPicPr>
          <p:cNvPr id="132" name="Google Shape;132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7182" y="1763486"/>
            <a:ext cx="3697590" cy="459811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7436" y="2660122"/>
            <a:ext cx="2284495" cy="2608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" name="Google Shape;13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91789">
            <a:off x="4982723" y="613696"/>
            <a:ext cx="2250777" cy="263113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Google Shape;135;p10" descr="C:\Users\JMU Econed\AppData\Local\Microsoft\Windows\Temporary Internet Files\Content.IE5\WNZJDG6C\MC900129382[1].wm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121122">
            <a:off x="5207228" y="3322063"/>
            <a:ext cx="1279471" cy="128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13274" y="5534875"/>
            <a:ext cx="40005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/>
          <p:nvPr/>
        </p:nvSpPr>
        <p:spPr>
          <a:xfrm rot="-5400000">
            <a:off x="4581575" y="5822820"/>
            <a:ext cx="683107" cy="224209"/>
          </a:xfrm>
          <a:prstGeom prst="rtTriangl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body" idx="1"/>
          </p:nvPr>
        </p:nvSpPr>
        <p:spPr>
          <a:xfrm>
            <a:off x="457200" y="271182"/>
            <a:ext cx="8229600" cy="588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 dirty="0">
                <a:solidFill>
                  <a:srgbClr val="0070C0"/>
                </a:solidFill>
              </a:rPr>
              <a:t>Extension Activities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143" name="Google Shape;14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260" y="1177036"/>
            <a:ext cx="6002454" cy="4672013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11" descr="C:\Users\stoverlf\AppData\Local\Microsoft\Windows\Temporary Internet Files\Content.IE5\ZQ2UYC2D\MC900435097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7370" y="3289040"/>
            <a:ext cx="1156055" cy="142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2794" y="5347059"/>
            <a:ext cx="3683693" cy="113460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6" name="Google Shape;146;p11" descr="C:\Users\stoverlf\AppData\Local\Microsoft\Windows\Temporary Internet Files\Content.IE5\TABYIAL9\MC900290707[1].wm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172" y="1871598"/>
            <a:ext cx="1574003" cy="1128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>
            <a:spLocks noGrp="1"/>
          </p:cNvSpPr>
          <p:nvPr>
            <p:ph type="title"/>
          </p:nvPr>
        </p:nvSpPr>
        <p:spPr>
          <a:xfrm>
            <a:off x="531844" y="6569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</a:rPr>
              <a:t>What it takes to be an Entrepreneur </a:t>
            </a:r>
            <a:endParaRPr sz="6000" dirty="0">
              <a:solidFill>
                <a:srgbClr val="0070C0"/>
              </a:solidFill>
            </a:endParaRPr>
          </a:p>
        </p:txBody>
      </p:sp>
      <p:pic>
        <p:nvPicPr>
          <p:cNvPr id="152" name="Google Shape;1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276" y="1627820"/>
            <a:ext cx="4376737" cy="4821560"/>
          </a:xfrm>
          <a:prstGeom prst="rect">
            <a:avLst/>
          </a:prstGeom>
          <a:noFill/>
          <a:ln w="76200" cap="flat" cmpd="sng">
            <a:solidFill>
              <a:srgbClr val="5F497A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>
            <a:spLocks noGrp="1"/>
          </p:cNvSpPr>
          <p:nvPr>
            <p:ph type="title"/>
          </p:nvPr>
        </p:nvSpPr>
        <p:spPr>
          <a:xfrm>
            <a:off x="522514" y="-388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7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</a:rPr>
              <a:t>Entrepreneur Activity Cards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7026" y="1091704"/>
            <a:ext cx="4716917" cy="5316663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9" name="Google Shape;159;p13" descr="C:\Users\JMU Econed\AppData\Local\Microsoft\Windows\Temporary Internet Files\Content.IE5\6CGRG1UU\MC900129382[1].wm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11977" y="4724400"/>
            <a:ext cx="1721623" cy="1600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457200" y="1552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</a:rPr>
              <a:t>Entrepreneur Activity</a:t>
            </a:r>
            <a:endParaRPr sz="3600" dirty="0">
              <a:solidFill>
                <a:srgbClr val="0070C0"/>
              </a:solidFill>
            </a:endParaRPr>
          </a:p>
        </p:txBody>
      </p:sp>
      <p:pic>
        <p:nvPicPr>
          <p:cNvPr id="165" name="Google Shape;1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4905" y="1186280"/>
            <a:ext cx="5667375" cy="5324475"/>
          </a:xfrm>
          <a:prstGeom prst="rect">
            <a:avLst/>
          </a:prstGeom>
          <a:noFill/>
          <a:ln w="57150" cap="flat" cmpd="sng">
            <a:solidFill>
              <a:srgbClr val="00408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6" name="Google Shape;1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853" y="2188674"/>
            <a:ext cx="1544556" cy="248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xfrm>
            <a:off x="0" y="1441717"/>
            <a:ext cx="4086189" cy="4301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Touring the States</a:t>
            </a:r>
            <a:endParaRPr dirty="0"/>
          </a:p>
        </p:txBody>
      </p:sp>
      <p:pic>
        <p:nvPicPr>
          <p:cNvPr id="172" name="Google Shape;1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93" y="2743199"/>
            <a:ext cx="2858110" cy="169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177" y="292716"/>
            <a:ext cx="4926630" cy="546781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6747353" y="4272938"/>
            <a:ext cx="1219200" cy="1143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7128782" y="3407511"/>
            <a:ext cx="1219200" cy="1143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6781800" y="990599"/>
            <a:ext cx="1219200" cy="1143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6" descr="C:\Users\stoverlf\AppData\Local\Microsoft\Windows\Temporary Internet Files\Content.IE5\03H1P90C\MC900352588[1].wm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38543" y="1164924"/>
            <a:ext cx="905714" cy="88986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6"/>
          <p:cNvSpPr/>
          <p:nvPr/>
        </p:nvSpPr>
        <p:spPr>
          <a:xfrm>
            <a:off x="6344954" y="2292297"/>
            <a:ext cx="1219200" cy="1143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 txBox="1">
            <a:spLocks noGrp="1"/>
          </p:cNvSpPr>
          <p:nvPr>
            <p:ph type="title"/>
          </p:nvPr>
        </p:nvSpPr>
        <p:spPr>
          <a:xfrm>
            <a:off x="391886" y="4577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7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Extension Activities</a:t>
            </a:r>
            <a:endParaRPr/>
          </a:p>
        </p:txBody>
      </p:sp>
      <p:pic>
        <p:nvPicPr>
          <p:cNvPr id="184" name="Google Shape;184;p16" descr="C:\Users\stoverlf\AppData\Local\Microsoft\Windows\Temporary Internet Files\Content.IE5\ZRMREPUD\MC900189636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9743" y="1198611"/>
            <a:ext cx="2795351" cy="211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 descr="C:\Users\stoverlf\AppData\Local\Microsoft\Windows\Temporary Internet Files\Content.IE5\ZRMREPUD\MC900036400[1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1472" y="4550511"/>
            <a:ext cx="876910" cy="70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 descr="C:\Users\stoverlf\AppData\Local\Microsoft\Windows\Temporary Internet Files\Content.IE5\2AYI1SXQ\MC900324442[1].wm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0727" y="2498994"/>
            <a:ext cx="990600" cy="72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 descr="C:\Users\stoverlf\AppData\Local\Microsoft\Windows\Temporary Internet Files\Content.IE5\03H1P90C\MC900233773[1].wm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51607" y="3490798"/>
            <a:ext cx="706462" cy="89362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6"/>
          <p:cNvSpPr txBox="1"/>
          <p:nvPr/>
        </p:nvSpPr>
        <p:spPr>
          <a:xfrm>
            <a:off x="1025339" y="3433880"/>
            <a:ext cx="4535787" cy="327778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 Activities: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state map and challenge students locate the areas listed in the activity. </a:t>
            </a:r>
            <a:endParaRPr dirty="0"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natural resources referenced in the script. Ask the students what human resources and capital resources are needed to get these products to market.</a:t>
            </a:r>
            <a:endParaRPr dirty="0"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students to add their own ideas to the listed activities.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title"/>
          </p:nvPr>
        </p:nvSpPr>
        <p:spPr>
          <a:xfrm>
            <a:off x="2048070" y="596172"/>
            <a:ext cx="5047859" cy="7050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2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Specialization and Interdependence Chain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5" name="Google Shape;1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31277"/>
            <a:ext cx="8229600" cy="4662351"/>
          </a:xfrm>
          <a:prstGeom prst="rect">
            <a:avLst/>
          </a:prstGeom>
          <a:noFill/>
          <a:ln w="38100" cap="flat" cmpd="sng">
            <a:solidFill>
              <a:srgbClr val="005CB8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>
            <a:spLocks noGrp="1"/>
          </p:cNvSpPr>
          <p:nvPr>
            <p:ph type="title"/>
          </p:nvPr>
        </p:nvSpPr>
        <p:spPr>
          <a:xfrm>
            <a:off x="457200" y="1598534"/>
            <a:ext cx="8229600" cy="45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Students take on a job and create a class chain...</a:t>
            </a:r>
            <a:br>
              <a:rPr lang="en-US" b="1" dirty="0"/>
            </a:br>
            <a:endParaRPr dirty="0"/>
          </a:p>
        </p:txBody>
      </p:sp>
      <p:sp>
        <p:nvSpPr>
          <p:cNvPr id="201" name="Google Shape;201;p18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02" name="Google Shape;20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539" y="2070735"/>
            <a:ext cx="4533900" cy="40862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3" name="Google Shape;20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5099" y="4018906"/>
            <a:ext cx="3430668" cy="213805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4" name="Google Shape;20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6548" y="2145102"/>
            <a:ext cx="3111913" cy="138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Teaching About Choices</a:t>
            </a:r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0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Economics is all about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making choices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We need to make choices because we have </a:t>
            </a:r>
            <a:r>
              <a:rPr lang="en-US" b="1" dirty="0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limited resources</a:t>
            </a:r>
            <a:r>
              <a:rPr lang="en-US" dirty="0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b="1" dirty="0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unlimited wants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This is called </a:t>
            </a:r>
            <a:r>
              <a:rPr lang="en-US" b="1" dirty="0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scarcity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Teaching students about being intentional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decision makers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has been shown to have significant impacts on their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financial futures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CEE Affiliates</a:t>
            </a:r>
            <a:endParaRPr sz="5500" b="1"/>
          </a:p>
        </p:txBody>
      </p:sp>
      <p:sp>
        <p:nvSpPr>
          <p:cNvPr id="62" name="Google Shape;62;p2"/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https://www.councilforeconed.org/resources/local-affiliates/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" descr="A picture containing bir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2335947"/>
            <a:ext cx="6095999" cy="240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>
            <a:spLocks noGrp="1"/>
          </p:cNvSpPr>
          <p:nvPr>
            <p:ph type="title"/>
          </p:nvPr>
        </p:nvSpPr>
        <p:spPr>
          <a:xfrm>
            <a:off x="457200" y="11110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/>
              <a:t>How do we Teach Children About Choices?</a:t>
            </a:r>
            <a:endParaRPr sz="5900"/>
          </a:p>
        </p:txBody>
      </p:sp>
      <p:sp>
        <p:nvSpPr>
          <p:cNvPr id="223" name="Google Shape;223;p21"/>
          <p:cNvSpPr txBox="1">
            <a:spLocks noGrp="1"/>
          </p:cNvSpPr>
          <p:nvPr>
            <p:ph type="body" idx="1"/>
          </p:nvPr>
        </p:nvSpPr>
        <p:spPr>
          <a:xfrm>
            <a:off x="457200" y="2593744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So, </a:t>
            </a:r>
            <a:r>
              <a:rPr lang="en-US" b="1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can we teach them to be intentional decision makers?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b="1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PACED Model</a:t>
            </a:r>
            <a:r>
              <a:rPr lang="en-US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helps walk students through the process necessary for them to become intentional decision-makers.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PACED Model</a:t>
            </a:r>
            <a:endParaRPr/>
          </a:p>
        </p:txBody>
      </p:sp>
      <p:pic>
        <p:nvPicPr>
          <p:cNvPr id="229" name="Google Shape;22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2540" y="4670324"/>
            <a:ext cx="3382088" cy="192411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>
            <a:spLocks noGrp="1"/>
          </p:cNvSpPr>
          <p:nvPr>
            <p:ph type="body" idx="1"/>
          </p:nvPr>
        </p:nvSpPr>
        <p:spPr>
          <a:xfrm>
            <a:off x="373625" y="1821432"/>
            <a:ext cx="8445909" cy="40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PACED Model helps walk students through the process necessary for them to become intentional decision-makers.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Identify a </a:t>
            </a: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roblem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Brainstorm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lternatives to the problem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riteria to judge the alternatives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valuate the solution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ecide</a:t>
            </a:r>
            <a:endParaRPr sz="3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44" y="1077883"/>
            <a:ext cx="8137311" cy="548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457200" y="10520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Alternative to Graphic Organizer/Matrix</a:t>
            </a:r>
            <a:endParaRPr sz="6000" dirty="0"/>
          </a:p>
        </p:txBody>
      </p:sp>
      <p:sp>
        <p:nvSpPr>
          <p:cNvPr id="241" name="Google Shape;241;p24"/>
          <p:cNvSpPr txBox="1">
            <a:spLocks noGrp="1"/>
          </p:cNvSpPr>
          <p:nvPr>
            <p:ph type="body" idx="1"/>
          </p:nvPr>
        </p:nvSpPr>
        <p:spPr>
          <a:xfrm>
            <a:off x="170101" y="2349909"/>
            <a:ext cx="5466735" cy="40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800" b="1" dirty="0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decision-making apron</a:t>
            </a:r>
            <a:r>
              <a:rPr lang="en-US" sz="2800" dirty="0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more hands on version of the typical PACED matrix.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apron allows students to get up and engage with the matrix.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Arkansas Council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Economic Education has a great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lesson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includes an image you can use to make one.</a:t>
            </a:r>
            <a:endParaRPr dirty="0"/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072" y="2566219"/>
            <a:ext cx="3625148" cy="37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093670"/>
            <a:ext cx="4419600" cy="547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>
            <a:spLocks noGrp="1"/>
          </p:cNvSpPr>
          <p:nvPr>
            <p:ph type="title"/>
          </p:nvPr>
        </p:nvSpPr>
        <p:spPr>
          <a:xfrm>
            <a:off x="457200" y="122902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Another Alternative for the PACED Model</a:t>
            </a:r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body" idx="1"/>
          </p:nvPr>
        </p:nvSpPr>
        <p:spPr>
          <a:xfrm>
            <a:off x="457200" y="2772698"/>
            <a:ext cx="8229600" cy="338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Here’s another iteration you can use if you want to get everyone moving.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adaptation of the PACED Model involves posting the different steps around your room and having students place post-it notes under each sign…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7"/>
          <p:cNvPicPr preferRelativeResize="0"/>
          <p:nvPr/>
        </p:nvPicPr>
        <p:blipFill rotWithShape="1">
          <a:blip r:embed="rId3">
            <a:alphaModFix/>
          </a:blip>
          <a:srcRect t="19655" r="3185" b="22921"/>
          <a:stretch/>
        </p:blipFill>
        <p:spPr>
          <a:xfrm>
            <a:off x="0" y="1416460"/>
            <a:ext cx="91440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03" y="1221549"/>
            <a:ext cx="2715912" cy="14792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4" name="Google Shape;26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343" y="3049952"/>
            <a:ext cx="2715911" cy="14792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5" name="Google Shape;26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6089" y="4983150"/>
            <a:ext cx="2715911" cy="14799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6" name="Google Shape;26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5726" y="3082096"/>
            <a:ext cx="2695837" cy="14792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7" name="Google Shape;267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97946" y="1221549"/>
            <a:ext cx="2695837" cy="14792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8" name="Google Shape;268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32704" y="4911341"/>
            <a:ext cx="2715911" cy="14799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>
            <a:spLocks noGrp="1"/>
          </p:cNvSpPr>
          <p:nvPr>
            <p:ph type="title"/>
          </p:nvPr>
        </p:nvSpPr>
        <p:spPr>
          <a:xfrm>
            <a:off x="457200" y="31856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You can access the signs          </a:t>
            </a:r>
            <a:r>
              <a:rPr lang="en-US" sz="6000" u="sng">
                <a:solidFill>
                  <a:schemeClr val="hlink"/>
                </a:solidFill>
                <a:hlinkClick r:id="rId3"/>
              </a:rPr>
              <a:t>here</a:t>
            </a:r>
            <a:endParaRPr sz="6000"/>
          </a:p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6000"/>
            </a:br>
            <a:r>
              <a:rPr lang="en-US" sz="6000"/>
              <a:t>Recipe for clay you can use for the next activity </a:t>
            </a:r>
            <a:r>
              <a:rPr lang="en-US" sz="6000" u="sng">
                <a:solidFill>
                  <a:schemeClr val="hlink"/>
                </a:solidFill>
                <a:hlinkClick r:id="rId4"/>
              </a:rPr>
              <a:t>here</a:t>
            </a:r>
            <a:endParaRPr sz="6000"/>
          </a:p>
        </p:txBody>
      </p:sp>
      <p:pic>
        <p:nvPicPr>
          <p:cNvPr id="274" name="Google Shape;27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9475" y="5370525"/>
            <a:ext cx="106742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0401" y="2371722"/>
            <a:ext cx="2046917" cy="11148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Trading with Clay!</a:t>
            </a:r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body" idx="1"/>
          </p:nvPr>
        </p:nvSpPr>
        <p:spPr>
          <a:xfrm>
            <a:off x="255640" y="1828800"/>
            <a:ext cx="872121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BAF00"/>
              </a:buClr>
              <a:buSzPts val="2800"/>
              <a:buNone/>
            </a:pPr>
            <a:r>
              <a:rPr lang="en-US" b="1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Playful Economics Lesson 6: Trade: Getting the Things We Want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People trade to satisfy their wants, trade allows us to gain more than possible if we tried to make everything ourselves. (specialization)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Voluntary trade is a positive-sum event. When trade is voluntary, both parties expect to benefit.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Trade without money is called </a:t>
            </a:r>
            <a:r>
              <a:rPr lang="en-US" b="1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barter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 In order for barter to work, both parties must want the same thing.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EconEdLink Membership</a:t>
            </a:r>
            <a:endParaRPr/>
          </a:p>
        </p:txBody>
      </p:sp>
      <p:sp>
        <p:nvSpPr>
          <p:cNvPr id="70" name="Google Shape;70;p3"/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an EconEdLink </a:t>
            </a:r>
            <a:r>
              <a:rPr lang="en-US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As a member, you will now be able to: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receive a professional development certificate via e-mail within 24 hours after viewing any webinar for a minimum of 45 minutes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for upcoming webinars with a simple one-click process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download presentations, lesson plan materials and activities for each webinar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and view all webinars at your convenience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webinars to your EconEdLink dashboard for easy access to the event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access our new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page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>
            <a:spLocks noGrp="1"/>
          </p:cNvSpPr>
          <p:nvPr>
            <p:ph type="title"/>
          </p:nvPr>
        </p:nvSpPr>
        <p:spPr>
          <a:xfrm>
            <a:off x="457200" y="914401"/>
            <a:ext cx="8229600" cy="6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Procedure</a:t>
            </a:r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body" idx="1"/>
          </p:nvPr>
        </p:nvSpPr>
        <p:spPr>
          <a:xfrm>
            <a:off x="457200" y="1612491"/>
            <a:ext cx="8229600" cy="482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Give students some modeling clay.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Tell them they have 5 minutes to make a good.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After they have finished making their goods (5-10 minutes), give them 5 minutes to think of ways to advertise their good.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After everyone has advertised their good, ask if there’s a good ANOTHER student produced that they want.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Give them 5 minutes to trade their good with a classmate.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Stress that students DO NOT have to trade if they don’t want to.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11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Trading Activity Wrap-Up</a:t>
            </a:r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body" idx="1"/>
          </p:nvPr>
        </p:nvSpPr>
        <p:spPr>
          <a:xfrm>
            <a:off x="304800" y="1907455"/>
            <a:ext cx="8622890" cy="4367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 u="sng" dirty="0">
                <a:latin typeface="Arial"/>
                <a:ea typeface="Arial"/>
                <a:cs typeface="Arial"/>
                <a:sym typeface="Arial"/>
              </a:rPr>
              <a:t>How many of you traded items?</a:t>
            </a:r>
            <a:endParaRPr u="sng" dirty="0"/>
          </a:p>
          <a:p>
            <a:pPr marL="91440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Why did you trade?</a:t>
            </a:r>
            <a:endParaRPr dirty="0"/>
          </a:p>
          <a:p>
            <a:pPr marL="91440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Were you forced to trade?</a:t>
            </a:r>
            <a:endParaRPr dirty="0"/>
          </a:p>
          <a:p>
            <a:pPr marL="91440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Did you end up better off after you traded?</a:t>
            </a:r>
            <a:endParaRPr dirty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 u="sng" dirty="0">
                <a:latin typeface="Arial"/>
                <a:ea typeface="Arial"/>
                <a:cs typeface="Arial"/>
                <a:sym typeface="Arial"/>
              </a:rPr>
              <a:t>Is there anything that could have made your trade easier?</a:t>
            </a:r>
            <a:endParaRPr u="sng" dirty="0"/>
          </a:p>
          <a:p>
            <a:pPr marL="91440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Money?</a:t>
            </a:r>
            <a:endParaRPr dirty="0"/>
          </a:p>
          <a:p>
            <a:pPr marL="91440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Did you make something other kids might like?</a:t>
            </a:r>
            <a:endParaRPr dirty="0"/>
          </a:p>
          <a:p>
            <a:pPr marL="1314450" lvl="2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What happens to businesses if they make something consumers don’t want?</a:t>
            </a:r>
            <a:endParaRPr dirty="0"/>
          </a:p>
          <a:p>
            <a:pPr marL="91440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Did you advertise it well enough?</a:t>
            </a:r>
            <a:endParaRPr dirty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Did any of you want something that you didn’t get?</a:t>
            </a:r>
            <a:endParaRPr dirty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Did any of you trade multiple times?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Possible Record Sheet</a:t>
            </a:r>
            <a:endParaRPr/>
          </a:p>
        </p:txBody>
      </p:sp>
      <p:sp>
        <p:nvSpPr>
          <p:cNvPr id="299" name="Google Shape;299;p33"/>
          <p:cNvSpPr txBox="1">
            <a:spLocks noGrp="1"/>
          </p:cNvSpPr>
          <p:nvPr>
            <p:ph type="body" idx="1"/>
          </p:nvPr>
        </p:nvSpPr>
        <p:spPr>
          <a:xfrm>
            <a:off x="457200" y="1917290"/>
            <a:ext cx="8229600" cy="423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Here’s a sheet you can use with the activity.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Have students answer question 1 </a:t>
            </a:r>
            <a:r>
              <a:rPr lang="en-US" b="1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they advertise their goods with each other.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Have students answer question 2 </a:t>
            </a:r>
            <a:r>
              <a:rPr lang="en-US" b="1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they advertise their goods with each other, but </a:t>
            </a:r>
            <a:r>
              <a:rPr lang="en-US" b="1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BEFORE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they trade.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Have students answer question 3 </a:t>
            </a:r>
            <a:r>
              <a:rPr lang="en-US" b="1">
                <a:solidFill>
                  <a:srgbClr val="8BAF00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they are free to trade.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4616" y="1090331"/>
            <a:ext cx="6174768" cy="5385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0c54b7156_4_0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Assessment Questions</a:t>
            </a:r>
            <a:endParaRPr sz="4500" dirty="0"/>
          </a:p>
        </p:txBody>
      </p:sp>
      <p:sp>
        <p:nvSpPr>
          <p:cNvPr id="311" name="Google Shape;311;gf0c54b7156_4_0"/>
          <p:cNvSpPr txBox="1">
            <a:spLocks noGrp="1"/>
          </p:cNvSpPr>
          <p:nvPr>
            <p:ph type="body" idx="1"/>
          </p:nvPr>
        </p:nvSpPr>
        <p:spPr>
          <a:xfrm>
            <a:off x="457200" y="2377450"/>
            <a:ext cx="8443800" cy="262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Things to think about...</a:t>
            </a:r>
            <a:endParaRPr sz="2000"/>
          </a:p>
          <a:p>
            <a:pPr marL="457200" lvl="0" indent="-3619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What are the benefits of getting students activity involved in lesson content?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Would it be possible to do these activities using online instruction?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Can you think of other methods to get students moving? 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Could these activities be used with older students?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312" name="Google Shape;312;gf0c54b7156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749" y="4787550"/>
            <a:ext cx="2557349" cy="16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>
            <a:spLocks noGrp="1"/>
          </p:cNvSpPr>
          <p:nvPr>
            <p:ph type="title"/>
          </p:nvPr>
        </p:nvSpPr>
        <p:spPr>
          <a:xfrm>
            <a:off x="353370" y="3558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References</a:t>
            </a:r>
            <a:br>
              <a:rPr lang="en-US" sz="3600" dirty="0"/>
            </a:br>
            <a:r>
              <a:rPr lang="en-US" sz="3600" dirty="0"/>
              <a:t>(Links Included in this Webinar)</a:t>
            </a:r>
            <a:endParaRPr sz="3600" b="1" dirty="0"/>
          </a:p>
        </p:txBody>
      </p:sp>
      <p:pic>
        <p:nvPicPr>
          <p:cNvPr id="319" name="Google Shape;31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94207">
            <a:off x="6656713" y="4005703"/>
            <a:ext cx="1566268" cy="207283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320" name="Google Shape;320;p35"/>
          <p:cNvGraphicFramePr/>
          <p:nvPr/>
        </p:nvGraphicFramePr>
        <p:xfrm>
          <a:off x="930193" y="2172020"/>
          <a:ext cx="6701700" cy="1647217"/>
        </p:xfrm>
        <a:graphic>
          <a:graphicData uri="http://schemas.openxmlformats.org/drawingml/2006/table">
            <a:tbl>
              <a:tblPr firstRow="1" firstCol="1" bandRow="1">
                <a:noFill/>
                <a:tableStyleId>{5AB88BB6-221D-4DBF-A9A4-11D66D38AFEC}</a:tableStyleId>
              </a:tblPr>
              <a:tblGrid>
                <a:gridCol w="28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Playdough recipe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4"/>
                        </a:rPr>
                        <a:t>https://www.thebestideasforkids.com/playdough-recipe/</a:t>
                      </a:r>
                      <a:endParaRPr sz="120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Virginia Standards of Learning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https://www.doe.virginia.gov/testing/index.shtml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National Content Standards in Economics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https://www.councilforeconed.org/wp-content/uploads/2012/03/voluntary-national-content-standards-2010.pdf 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1" name="Google Shape;32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5299" y="4562425"/>
            <a:ext cx="2179546" cy="17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body" idx="1"/>
          </p:nvPr>
        </p:nvSpPr>
        <p:spPr>
          <a:xfrm>
            <a:off x="457200" y="2314575"/>
            <a:ext cx="8229600" cy="3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5400"/>
              <a:buNone/>
            </a:pP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</a:rPr>
              <a:t>Comments?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Clr>
                <a:srgbClr val="CC0099"/>
              </a:buClr>
              <a:buSzPts val="5400"/>
              <a:buNone/>
            </a:pP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</a:rPr>
              <a:t>Questions?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Clr>
                <a:srgbClr val="CC0099"/>
              </a:buClr>
              <a:buSzPts val="5400"/>
              <a:buNone/>
            </a:pP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</a:rPr>
              <a:t>Suggestions? 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27" name="Google Shape;32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3123" y="2957549"/>
            <a:ext cx="2125975" cy="340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50" y="1571623"/>
            <a:ext cx="1868750" cy="232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sz="5400"/>
          </a:p>
        </p:txBody>
      </p:sp>
      <p:pic>
        <p:nvPicPr>
          <p:cNvPr id="334" name="Google Shape;33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479" y="2622632"/>
            <a:ext cx="2378110" cy="23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116" y="2690224"/>
            <a:ext cx="4725799" cy="13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1831" y="5899538"/>
            <a:ext cx="621792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7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4015" y="3811687"/>
            <a:ext cx="19050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7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7274" y="5243613"/>
            <a:ext cx="1188720" cy="119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756CE22-CFF4-48A3-9EF0-413A76675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01766-BAAB-4128-8B7E-CB789D2B789B}"/>
              </a:ext>
            </a:extLst>
          </p:cNvPr>
          <p:cNvSpPr txBox="1"/>
          <p:nvPr/>
        </p:nvSpPr>
        <p:spPr>
          <a:xfrm>
            <a:off x="2162287" y="5841402"/>
            <a:ext cx="5099125" cy="3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8BA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https://bit.ly/CEEConference2021</a:t>
            </a:r>
            <a:endParaRPr lang="en-US" b="1" i="1" dirty="0">
              <a:solidFill>
                <a:srgbClr val="8B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9738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Professional Development Certificate</a:t>
            </a:r>
            <a:endParaRPr sz="40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earn your professional development certificate for this webinar, you must: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minimum of 45-minutes and you will automatically receive a professional development </a:t>
            </a:r>
            <a:r>
              <a:rPr lang="en-US" sz="18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e-mail within 24 hours.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resources: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easily download presentations, lesson plan materials, and activities for each webinar from </a:t>
            </a:r>
            <a:r>
              <a:rPr lang="en-US" sz="1600" b="1" i="1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EconEdLink.org/professional-development/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457200" y="719847"/>
            <a:ext cx="8229600" cy="149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National Standards</a:t>
            </a:r>
            <a:endParaRPr sz="5500" b="1"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4294967295"/>
          </p:nvPr>
        </p:nvSpPr>
        <p:spPr>
          <a:xfrm>
            <a:off x="242900" y="2338525"/>
            <a:ext cx="88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2750"/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88531">
            <a:off x="7089572" y="1902301"/>
            <a:ext cx="1688098" cy="223405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552" y="2027858"/>
            <a:ext cx="4472317" cy="176482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3186" y="4072975"/>
            <a:ext cx="4080738" cy="17648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8" name="Google Shape;88;p5"/>
          <p:cNvSpPr txBox="1"/>
          <p:nvPr/>
        </p:nvSpPr>
        <p:spPr>
          <a:xfrm>
            <a:off x="457200" y="6022150"/>
            <a:ext cx="8470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3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https://www.councilforeconed.org/wp-content/uploads/2012/03/voluntary-national-content-standards-2010.pdf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505839" y="1202734"/>
            <a:ext cx="8229600" cy="21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State Standards</a:t>
            </a:r>
            <a:endParaRPr sz="4000" b="1"/>
          </a:p>
        </p:txBody>
      </p:sp>
      <p:sp>
        <p:nvSpPr>
          <p:cNvPr id="95" name="Google Shape;95;p6"/>
          <p:cNvSpPr txBox="1"/>
          <p:nvPr/>
        </p:nvSpPr>
        <p:spPr>
          <a:xfrm>
            <a:off x="301557" y="173111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6" descr="Virginia Department of Education: Virginia is for Learn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7339" y="220022"/>
            <a:ext cx="1938035" cy="59196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" name="Google Shape;97;p6"/>
          <p:cNvSpPr txBox="1"/>
          <p:nvPr/>
        </p:nvSpPr>
        <p:spPr>
          <a:xfrm>
            <a:off x="457200" y="1615913"/>
            <a:ext cx="868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VIRGINIA HISTORY &amp; SOCIAL SCIENCE STANDARDS OF LEARNING </a:t>
            </a:r>
            <a:endParaRPr/>
          </a:p>
        </p:txBody>
      </p:sp>
      <p:sp>
        <p:nvSpPr>
          <p:cNvPr id="98" name="Google Shape;98;p6"/>
          <p:cNvSpPr txBox="1"/>
          <p:nvPr/>
        </p:nvSpPr>
        <p:spPr>
          <a:xfrm>
            <a:off x="377199" y="1996960"/>
            <a:ext cx="83582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K.8 The student will match simple descriptions of work that people do with the names of those jobs.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335211" y="4977760"/>
            <a:ext cx="82804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5945" marR="0" lvl="0" indent="-5759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VS.10	The student will demonstrate an understanding of Virginia government, geography, and economics by</a:t>
            </a:r>
            <a:endParaRPr/>
          </a:p>
          <a:p>
            <a:pPr marL="800100" marR="0" lvl="0" indent="-22415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	describing the major products and industries important to Virginia’s economy</a:t>
            </a:r>
            <a:endParaRPr/>
          </a:p>
        </p:txBody>
      </p:sp>
      <p:sp>
        <p:nvSpPr>
          <p:cNvPr id="100" name="Google Shape;100;p6"/>
          <p:cNvSpPr txBox="1"/>
          <p:nvPr/>
        </p:nvSpPr>
        <p:spPr>
          <a:xfrm>
            <a:off x="363698" y="3028011"/>
            <a:ext cx="83582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5945" marR="0" lvl="0" indent="-5759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2.8 The student will describe natural resources (water, soil, wood, and coal), human resources (people at work), and capital resources (machines, tools, and buildings).</a:t>
            </a:r>
            <a:endParaRPr/>
          </a:p>
        </p:txBody>
      </p:sp>
      <p:sp>
        <p:nvSpPr>
          <p:cNvPr id="101" name="Google Shape;101;p6"/>
          <p:cNvSpPr txBox="1"/>
          <p:nvPr/>
        </p:nvSpPr>
        <p:spPr>
          <a:xfrm>
            <a:off x="363698" y="3673384"/>
            <a:ext cx="851388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5945" marR="0" lvl="0" indent="-5759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3.8	The student will demonstrate an understanding of different cultures and the natural, human, and capital resources they used in the production of goods and services.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575945" marR="0" lvl="0" indent="-5759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3.9	The student will recognize that because people and regions cannot produce everything they want, they specialize in what they do best and trade for the rest.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377200" y="2417891"/>
            <a:ext cx="76004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5945" marR="0" lvl="0" indent="-5759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 The student will explain the difference between goods and services and describe how people are</a:t>
            </a:r>
            <a:endParaRPr/>
          </a:p>
          <a:p>
            <a:pPr marL="575945" marR="0" lvl="0" indent="-5759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consumers and producers of goods and services.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57200" y="613475"/>
            <a:ext cx="8229600" cy="138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Interactive learning is not a new concept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3452327" y="1870849"/>
            <a:ext cx="5514391" cy="4076761"/>
          </a:xfrm>
          <a:prstGeom prst="verticalScroll">
            <a:avLst>
              <a:gd name="adj" fmla="val 12500"/>
            </a:avLst>
          </a:prstGeom>
          <a:solidFill>
            <a:srgbClr val="FF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3900325" y="1585925"/>
            <a:ext cx="4657800" cy="4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  </a:t>
            </a:r>
            <a:endParaRPr sz="3100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“ Tell me and I forget. </a:t>
            </a:r>
            <a:endParaRPr sz="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   Teach me and I remember.</a:t>
            </a:r>
            <a:endParaRPr sz="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   Involve me and I learn.”</a:t>
            </a:r>
            <a:endParaRPr sz="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                 </a:t>
            </a:r>
            <a:endParaRPr sz="4400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     -</a:t>
            </a:r>
            <a:r>
              <a:rPr lang="en-US" sz="30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Benjamin Franklin</a:t>
            </a:r>
            <a:endParaRPr sz="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7" descr="Ben Franklin Cartoons - Benjamin Franklin Cartoon PNG Image | Transparent  PNG Free Download on Seek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876" y="1870849"/>
            <a:ext cx="2857500" cy="3848100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457200" y="5909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7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GET THE STUDENTS MOVING!</a:t>
            </a: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304800" y="1304997"/>
            <a:ext cx="6248400" cy="449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609600" y="1524000"/>
            <a:ext cx="6096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“</a:t>
            </a:r>
            <a:r>
              <a:rPr lang="en-US" sz="4000" b="1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Physical fitness is not only one of the most important keys to a healthy body, it is the basis of dynamic and creative intellectual activity.”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             </a:t>
            </a:r>
            <a:r>
              <a:rPr lang="en-US" sz="3200" b="1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-John F. Kennedy </a:t>
            </a:r>
            <a:endParaRPr dirty="0"/>
          </a:p>
        </p:txBody>
      </p:sp>
      <p:pic>
        <p:nvPicPr>
          <p:cNvPr id="118" name="Google Shape;1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1624753"/>
            <a:ext cx="1984303" cy="385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 b="1"/>
            </a:br>
            <a:r>
              <a:rPr lang="en-US" sz="4000" b="1"/>
              <a:t>Productive Resources: Hop, Skip &amp; Jump</a:t>
            </a:r>
            <a:br>
              <a:rPr lang="en-US"/>
            </a:br>
            <a:endParaRPr/>
          </a:p>
        </p:txBody>
      </p:sp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4482" y="1821086"/>
            <a:ext cx="4394718" cy="471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9" descr="https://encrypted-tbn1.gstatic.com/images?q=tbn:ANd9GcT1LlEroK1MCY1aa1tBbXf6OGHvVCjyw785jVUsjY_58m5_EBQ-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184" y="1510775"/>
            <a:ext cx="1577805" cy="186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8789" y="2236041"/>
            <a:ext cx="2904261" cy="3886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Microsoft Office PowerPoint</Application>
  <PresentationFormat>On-screen Show (4:3)</PresentationFormat>
  <Paragraphs>156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Times New Roman</vt:lpstr>
      <vt:lpstr>Bad Script</vt:lpstr>
      <vt:lpstr>Calibri</vt:lpstr>
      <vt:lpstr>Arial </vt:lpstr>
      <vt:lpstr>Arial</vt:lpstr>
      <vt:lpstr>Caveat</vt:lpstr>
      <vt:lpstr>Office Theme</vt:lpstr>
      <vt:lpstr>Money Movers:  Engaging Economics for K-3  Vote with Your Feet,  Get Out of Your Seat</vt:lpstr>
      <vt:lpstr>CEE Affiliates</vt:lpstr>
      <vt:lpstr>EconEdLink Membership</vt:lpstr>
      <vt:lpstr>Professional Development Certificate</vt:lpstr>
      <vt:lpstr>National Standards</vt:lpstr>
      <vt:lpstr>State Standards</vt:lpstr>
      <vt:lpstr>Interactive learning is not a new concept…</vt:lpstr>
      <vt:lpstr>GET THE STUDENTS MOVING!</vt:lpstr>
      <vt:lpstr> Productive Resources: Hop, Skip &amp; Jump </vt:lpstr>
      <vt:lpstr>Activity Cards</vt:lpstr>
      <vt:lpstr>PowerPoint Presentation</vt:lpstr>
      <vt:lpstr>What it takes to be an Entrepreneur </vt:lpstr>
      <vt:lpstr>Entrepreneur Activity Cards</vt:lpstr>
      <vt:lpstr>Entrepreneur Activity</vt:lpstr>
      <vt:lpstr>Touring the States</vt:lpstr>
      <vt:lpstr>Extension Activities</vt:lpstr>
      <vt:lpstr>Specialization and Interdependence Chain</vt:lpstr>
      <vt:lpstr>Students take on a job and create a class chain... </vt:lpstr>
      <vt:lpstr>Teaching About Choices</vt:lpstr>
      <vt:lpstr>How do we Teach Children About Choices?</vt:lpstr>
      <vt:lpstr>PACED Model</vt:lpstr>
      <vt:lpstr>PowerPoint Presentation</vt:lpstr>
      <vt:lpstr>Alternative to Graphic Organizer/Matrix</vt:lpstr>
      <vt:lpstr>PowerPoint Presentation</vt:lpstr>
      <vt:lpstr>Another Alternative for the PACED Model</vt:lpstr>
      <vt:lpstr>PowerPoint Presentation</vt:lpstr>
      <vt:lpstr>PowerPoint Presentation</vt:lpstr>
      <vt:lpstr>You can access the signs          here  Recipe for clay you can use for the next activity here</vt:lpstr>
      <vt:lpstr>Trading with Clay!</vt:lpstr>
      <vt:lpstr>Procedure</vt:lpstr>
      <vt:lpstr>Trading Activity Wrap-Up</vt:lpstr>
      <vt:lpstr>Possible Record Sheet</vt:lpstr>
      <vt:lpstr>PowerPoint Presentation</vt:lpstr>
      <vt:lpstr>Assessment Questions</vt:lpstr>
      <vt:lpstr>References (Links Included in this Webinar)</vt:lpstr>
      <vt:lpstr>PowerPoint Presentation</vt:lpstr>
      <vt:lpstr>Thank You to Our Sponsors!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Movers:  Engaging Economics for K-3  Vote with Your Feet,  Get Out of Your Seat</dc:title>
  <dc:creator>Marsha Masters</dc:creator>
  <cp:lastModifiedBy>Jarvon Carson</cp:lastModifiedBy>
  <cp:revision>1</cp:revision>
  <dcterms:created xsi:type="dcterms:W3CDTF">2012-09-11T15:07:18Z</dcterms:created>
  <dcterms:modified xsi:type="dcterms:W3CDTF">2021-09-21T11:39:00Z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