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300" r:id="rId5"/>
    <p:sldId id="261" r:id="rId6"/>
    <p:sldId id="267" r:id="rId7"/>
    <p:sldId id="256" r:id="rId8"/>
    <p:sldId id="257" r:id="rId9"/>
    <p:sldId id="268" r:id="rId10"/>
    <p:sldId id="269" r:id="rId11"/>
    <p:sldId id="270" r:id="rId12"/>
    <p:sldId id="271" r:id="rId13"/>
    <p:sldId id="272" r:id="rId14"/>
    <p:sldId id="273" r:id="rId15"/>
    <p:sldId id="302" r:id="rId16"/>
    <p:sldId id="280" r:id="rId17"/>
    <p:sldId id="279" r:id="rId18"/>
    <p:sldId id="281"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75" r:id="rId32"/>
    <p:sldId id="276" r:id="rId33"/>
    <p:sldId id="277" r:id="rId34"/>
    <p:sldId id="278" r:id="rId35"/>
    <p:sldId id="299" r:id="rId36"/>
    <p:sldId id="266" r:id="rId37"/>
    <p:sldId id="301" r:id="rId38"/>
    <p:sldId id="259" r:id="rId39"/>
    <p:sldId id="260" r:id="rId40"/>
    <p:sldId id="303"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9E8DE-D8E4-41A5-9772-2C21CAC4B80E}" v="75" dt="2021-03-09T15:19:52.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4"/>
    <p:restoredTop sz="92585"/>
  </p:normalViewPr>
  <p:slideViewPr>
    <p:cSldViewPr>
      <p:cViewPr varScale="1">
        <p:scale>
          <a:sx n="70" d="100"/>
          <a:sy n="70" d="100"/>
        </p:scale>
        <p:origin x="2045"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3/9/2021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117330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33</a:t>
            </a:fld>
            <a:endParaRPr lang="en-US"/>
          </a:p>
        </p:txBody>
      </p:sp>
    </p:spTree>
    <p:extLst>
      <p:ext uri="{BB962C8B-B14F-4D97-AF65-F5344CB8AC3E}">
        <p14:creationId xmlns:p14="http://schemas.microsoft.com/office/powerpoint/2010/main" val="316501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1452764484"/>
      </p:ext>
    </p:extLst>
  </p:cSld>
  <p:clrMapOvr>
    <a:masterClrMapping/>
  </p:clrMapOvr>
  <p:transition spd="slow"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defRPr sz="2200"/>
            </a:lvl1pPr>
            <a:lvl2pPr>
              <a:lnSpc>
                <a:spcPct val="100000"/>
              </a:lnSpc>
              <a:spcAft>
                <a:spcPts val="800"/>
              </a:spcAft>
              <a:defRPr sz="2200"/>
            </a:lvl2pPr>
            <a:lvl3pPr>
              <a:lnSpc>
                <a:spcPct val="100000"/>
              </a:lnSpc>
              <a:spcAft>
                <a:spcPts val="800"/>
              </a:spcAft>
              <a:defRPr sz="2200"/>
            </a:lvl3pPr>
            <a:lvl4pPr>
              <a:lnSpc>
                <a:spcPct val="100000"/>
              </a:lnSpc>
              <a:spcAft>
                <a:spcPts val="800"/>
              </a:spcAft>
              <a:defRPr sz="2200"/>
            </a:lvl4pPr>
            <a:lvl5pPr>
              <a:lnSpc>
                <a:spcPct val="100000"/>
              </a:lnSpc>
              <a:spcAft>
                <a:spcPts val="8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To Intervene or Not To Intervene That is the Question All Governments Must Ask</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fred.stlouisfed.org/graph/?g=yr6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fred.stlouisfed.org/graph/?g=yr6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fred.stlouisfed.org/graph/?g=yr8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fred.stlouisfed.org/graph/?g=yr9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fred.stlouisfed.org/graph/?g=zSf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usnews.com/cartoons/deficit-and-budget-cartoons" TargetMode="External"/><Relationship Id="rId2" Type="http://schemas.openxmlformats.org/officeDocument/2006/relationships/hyperlink" Target="https://www.marketwatch.com/story/ted-cruz-is-asked-why-national-debt-is-paramount-to-republicans-only-when-a-democrat-is-in-the-white-house-11603831170"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hyperlink" Target="https://councilforeconed.regfox.com/2021-sloan-teaching-champion-awards" TargetMode="External"/><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hyperlink" Target="mailto:rrivera@councilforeconed.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fred.stlouisfed.org/graph/?g=xikc"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fred.stlouisfed.org/graph/?g=xijJ"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latin typeface="Calibri"/>
                <a:ea typeface="ＭＳ Ｐゴシック"/>
                <a:cs typeface="Calibri"/>
              </a:rPr>
              <a:t>Teaching Fiscal Policy in the COVID Era: </a:t>
            </a:r>
            <a:br>
              <a:rPr lang="en-US" sz="6000" dirty="0">
                <a:latin typeface="Calibri"/>
                <a:ea typeface="ＭＳ Ｐゴシック"/>
                <a:cs typeface="Calibri"/>
              </a:rPr>
            </a:br>
            <a:r>
              <a:rPr lang="en-US" sz="6000" dirty="0">
                <a:solidFill>
                  <a:srgbClr val="7A9900"/>
                </a:solidFill>
                <a:latin typeface="Calibri"/>
                <a:ea typeface="ＭＳ Ｐゴシック"/>
                <a:cs typeface="Calibri"/>
              </a:rPr>
              <a:t>Fiscal Stimulus vs. National Debt</a:t>
            </a:r>
            <a:br>
              <a:rPr lang="en-US" sz="6000" b="1" dirty="0">
                <a:ln w="11430"/>
                <a:effectLst>
                  <a:outerShdw blurRad="80000" dist="40000" dir="5040000" algn="tl">
                    <a:srgbClr val="000000">
                      <a:alpha val="0"/>
                    </a:srgbClr>
                  </a:outerShdw>
                </a:effectLst>
                <a:ea typeface="+mj-ea"/>
                <a:cs typeface="+mj-cs"/>
              </a:rPr>
            </a:br>
            <a:br>
              <a:rPr lang="en-US" sz="4400" dirty="0"/>
            </a:br>
            <a:r>
              <a:rPr lang="en-US" sz="2200" i="1" dirty="0">
                <a:solidFill>
                  <a:schemeClr val="tx1"/>
                </a:solidFill>
                <a:latin typeface="Calibri"/>
                <a:ea typeface="ＭＳ Ｐゴシック"/>
                <a:cs typeface="Calibri"/>
              </a:rPr>
              <a:t>Presented by Bill Bosshardt</a:t>
            </a:r>
            <a:br>
              <a:rPr lang="en-US" sz="1600" dirty="0"/>
            </a:br>
            <a:r>
              <a:rPr lang="en-US" sz="2200" dirty="0">
                <a:solidFill>
                  <a:schemeClr val="tx1"/>
                </a:solidFill>
                <a:latin typeface="Calibri"/>
                <a:ea typeface="ＭＳ Ｐゴシック"/>
                <a:cs typeface="Calibri"/>
              </a:rPr>
              <a:t>March 11, 2021</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rPr>
              <a:t>wbosshar@fau.edu</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Policy Goals</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392680"/>
            <a:ext cx="8229600" cy="3779520"/>
          </a:xfrm>
        </p:spPr>
        <p:txBody>
          <a:bodyPr/>
          <a:lstStyle/>
          <a:p>
            <a:pPr>
              <a:buSzPct val="125000"/>
            </a:pPr>
            <a:r>
              <a:rPr lang="en-US" sz="2000" dirty="0"/>
              <a:t>What are the </a:t>
            </a:r>
            <a:r>
              <a:rPr lang="en-US" sz="2000" dirty="0">
                <a:solidFill>
                  <a:srgbClr val="7A9900"/>
                </a:solidFill>
              </a:rPr>
              <a:t>immediate benefits </a:t>
            </a:r>
            <a:r>
              <a:rPr lang="en-US" sz="2000" dirty="0"/>
              <a:t>of an expansionary fiscal policy or fiscal stimulus during a recession like the COVID-19 recession?</a:t>
            </a:r>
          </a:p>
          <a:p>
            <a:pPr>
              <a:buSzPct val="125000"/>
            </a:pPr>
            <a:r>
              <a:rPr lang="en-US" sz="2000" dirty="0"/>
              <a:t>How large or important are these benefits?</a:t>
            </a:r>
          </a:p>
          <a:p>
            <a:pPr>
              <a:buSzPct val="125000"/>
            </a:pPr>
            <a:r>
              <a:rPr lang="en-US" sz="2000" dirty="0"/>
              <a:t>What are the </a:t>
            </a:r>
            <a:r>
              <a:rPr lang="en-US" sz="2000" dirty="0">
                <a:solidFill>
                  <a:srgbClr val="7A9900"/>
                </a:solidFill>
              </a:rPr>
              <a:t>long-run costs </a:t>
            </a:r>
            <a:r>
              <a:rPr lang="en-US" sz="2000" dirty="0"/>
              <a:t>of an expansionary fiscal policy or fiscal stimulus during a recession like the COVID-19 recession?</a:t>
            </a:r>
          </a:p>
          <a:p>
            <a:pPr>
              <a:buSzPct val="125000"/>
            </a:pPr>
            <a:r>
              <a:rPr lang="en-US" sz="2000" dirty="0"/>
              <a:t>How large or important are these costs?</a:t>
            </a:r>
          </a:p>
          <a:p>
            <a:pPr>
              <a:buSzPct val="125000"/>
            </a:pPr>
            <a:r>
              <a:rPr lang="en-US" sz="2000" dirty="0"/>
              <a:t>Is a fiscal stimulus a useful tool to </a:t>
            </a:r>
            <a:r>
              <a:rPr lang="en-US" sz="2000" dirty="0">
                <a:solidFill>
                  <a:srgbClr val="7A9900"/>
                </a:solidFill>
              </a:rPr>
              <a:t>counteract the effects </a:t>
            </a:r>
            <a:r>
              <a:rPr lang="en-US" sz="2000" dirty="0"/>
              <a:t>of the current Covid-19 recession?</a:t>
            </a:r>
          </a:p>
          <a:p>
            <a:pPr>
              <a:buSzPct val="125000"/>
            </a:pPr>
            <a:endParaRPr lang="en-US" sz="2000" dirty="0"/>
          </a:p>
          <a:p>
            <a:pPr>
              <a:buSzPct val="125000"/>
            </a:pPr>
            <a:endParaRPr lang="en-US" sz="2000" dirty="0"/>
          </a:p>
          <a:p>
            <a:pPr>
              <a:buSzPct val="125000"/>
            </a:pPr>
            <a:endParaRPr lang="en-US" sz="2000" dirty="0"/>
          </a:p>
        </p:txBody>
      </p:sp>
    </p:spTree>
    <p:extLst>
      <p:ext uri="{BB962C8B-B14F-4D97-AF65-F5344CB8AC3E}">
        <p14:creationId xmlns:p14="http://schemas.microsoft.com/office/powerpoint/2010/main" val="105569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dn.vanderbilt.edu/vu-wp0/wp-content/uploads/sites/59/2015/08/23113425/Slide14.jpg">
            <a:extLst>
              <a:ext uri="{FF2B5EF4-FFF2-40B4-BE49-F238E27FC236}">
                <a16:creationId xmlns:a16="http://schemas.microsoft.com/office/drawing/2014/main" id="{1B9D73D9-6A7D-984E-AEC2-1C27CC0742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144" y="1897062"/>
            <a:ext cx="7735712"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Focus Groups and Task Groups</a:t>
            </a:r>
          </a:p>
        </p:txBody>
      </p:sp>
    </p:spTree>
    <p:extLst>
      <p:ext uri="{BB962C8B-B14F-4D97-AF65-F5344CB8AC3E}">
        <p14:creationId xmlns:p14="http://schemas.microsoft.com/office/powerpoint/2010/main" val="27744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a:xfrm>
            <a:off x="457200" y="838200"/>
            <a:ext cx="8229600" cy="1143000"/>
          </a:xfrm>
        </p:spPr>
        <p:txBody>
          <a:bodyPr/>
          <a:lstStyle/>
          <a:p>
            <a:r>
              <a:rPr lang="en-US" sz="3600" dirty="0"/>
              <a:t>Focus Groups and Task Groups</a:t>
            </a:r>
          </a:p>
        </p:txBody>
      </p:sp>
      <p:graphicFrame>
        <p:nvGraphicFramePr>
          <p:cNvPr id="7" name="Table 7">
            <a:extLst>
              <a:ext uri="{FF2B5EF4-FFF2-40B4-BE49-F238E27FC236}">
                <a16:creationId xmlns:a16="http://schemas.microsoft.com/office/drawing/2014/main" id="{74176BEB-970F-4146-BCE9-E5BD0983C4F0}"/>
              </a:ext>
            </a:extLst>
          </p:cNvPr>
          <p:cNvGraphicFramePr>
            <a:graphicFrameLocks noGrp="1"/>
          </p:cNvGraphicFramePr>
          <p:nvPr>
            <p:ph idx="1"/>
            <p:extLst>
              <p:ext uri="{D42A27DB-BD31-4B8C-83A1-F6EECF244321}">
                <p14:modId xmlns:p14="http://schemas.microsoft.com/office/powerpoint/2010/main" val="1267118962"/>
              </p:ext>
            </p:extLst>
          </p:nvPr>
        </p:nvGraphicFramePr>
        <p:xfrm>
          <a:off x="457200" y="1600200"/>
          <a:ext cx="8229600" cy="48209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628834017"/>
                    </a:ext>
                  </a:extLst>
                </a:gridCol>
                <a:gridCol w="2743200">
                  <a:extLst>
                    <a:ext uri="{9D8B030D-6E8A-4147-A177-3AD203B41FA5}">
                      <a16:colId xmlns:a16="http://schemas.microsoft.com/office/drawing/2014/main" val="2021578036"/>
                    </a:ext>
                  </a:extLst>
                </a:gridCol>
                <a:gridCol w="2743200">
                  <a:extLst>
                    <a:ext uri="{9D8B030D-6E8A-4147-A177-3AD203B41FA5}">
                      <a16:colId xmlns:a16="http://schemas.microsoft.com/office/drawing/2014/main" val="3276043000"/>
                    </a:ext>
                  </a:extLst>
                </a:gridCol>
              </a:tblGrid>
              <a:tr h="370840">
                <a:tc>
                  <a:txBody>
                    <a:bodyPr/>
                    <a:lstStyle/>
                    <a:p>
                      <a:r>
                        <a:rPr lang="en-US" dirty="0"/>
                        <a:t>Name</a:t>
                      </a:r>
                    </a:p>
                  </a:txBody>
                  <a:tcPr/>
                </a:tc>
                <a:tc>
                  <a:txBody>
                    <a:bodyPr/>
                    <a:lstStyle/>
                    <a:p>
                      <a:r>
                        <a:rPr lang="en-US" dirty="0"/>
                        <a:t>Focus Group</a:t>
                      </a:r>
                    </a:p>
                  </a:txBody>
                  <a:tcPr/>
                </a:tc>
                <a:tc>
                  <a:txBody>
                    <a:bodyPr/>
                    <a:lstStyle/>
                    <a:p>
                      <a:r>
                        <a:rPr lang="en-US" dirty="0"/>
                        <a:t>Task Group</a:t>
                      </a:r>
                    </a:p>
                  </a:txBody>
                  <a:tcPr/>
                </a:tc>
                <a:extLst>
                  <a:ext uri="{0D108BD9-81ED-4DB2-BD59-A6C34878D82A}">
                    <a16:rowId xmlns:a16="http://schemas.microsoft.com/office/drawing/2014/main" val="191429236"/>
                  </a:ext>
                </a:extLst>
              </a:tr>
              <a:tr h="370840">
                <a:tc>
                  <a:txBody>
                    <a:bodyPr/>
                    <a:lstStyle/>
                    <a:p>
                      <a:r>
                        <a:rPr lang="en-US" dirty="0"/>
                        <a:t>Elsie</a:t>
                      </a:r>
                    </a:p>
                  </a:txBody>
                  <a:tcPr/>
                </a:tc>
                <a:tc>
                  <a:txBody>
                    <a:bodyPr/>
                    <a:lstStyle/>
                    <a:p>
                      <a:r>
                        <a:rPr lang="en-US" dirty="0"/>
                        <a:t>1</a:t>
                      </a:r>
                    </a:p>
                  </a:txBody>
                  <a:tcPr/>
                </a:tc>
                <a:tc>
                  <a:txBody>
                    <a:bodyPr/>
                    <a:lstStyle/>
                    <a:p>
                      <a:r>
                        <a:rPr lang="en-US" dirty="0"/>
                        <a:t>A</a:t>
                      </a:r>
                    </a:p>
                  </a:txBody>
                  <a:tcPr/>
                </a:tc>
                <a:extLst>
                  <a:ext uri="{0D108BD9-81ED-4DB2-BD59-A6C34878D82A}">
                    <a16:rowId xmlns:a16="http://schemas.microsoft.com/office/drawing/2014/main" val="3517412183"/>
                  </a:ext>
                </a:extLst>
              </a:tr>
              <a:tr h="370840">
                <a:tc>
                  <a:txBody>
                    <a:bodyPr/>
                    <a:lstStyle/>
                    <a:p>
                      <a:r>
                        <a:rPr lang="en-US" dirty="0"/>
                        <a:t>Jay</a:t>
                      </a:r>
                    </a:p>
                  </a:txBody>
                  <a:tcPr/>
                </a:tc>
                <a:tc>
                  <a:txBody>
                    <a:bodyPr/>
                    <a:lstStyle/>
                    <a:p>
                      <a:r>
                        <a:rPr lang="en-US" dirty="0"/>
                        <a:t>1</a:t>
                      </a:r>
                    </a:p>
                  </a:txBody>
                  <a:tcPr/>
                </a:tc>
                <a:tc>
                  <a:txBody>
                    <a:bodyPr/>
                    <a:lstStyle/>
                    <a:p>
                      <a:r>
                        <a:rPr lang="en-US" dirty="0"/>
                        <a:t>B</a:t>
                      </a:r>
                    </a:p>
                  </a:txBody>
                  <a:tcPr/>
                </a:tc>
                <a:extLst>
                  <a:ext uri="{0D108BD9-81ED-4DB2-BD59-A6C34878D82A}">
                    <a16:rowId xmlns:a16="http://schemas.microsoft.com/office/drawing/2014/main" val="2911679543"/>
                  </a:ext>
                </a:extLst>
              </a:tr>
              <a:tr h="370840">
                <a:tc>
                  <a:txBody>
                    <a:bodyPr/>
                    <a:lstStyle/>
                    <a:p>
                      <a:r>
                        <a:rPr lang="en-US" dirty="0"/>
                        <a:t>Niamh</a:t>
                      </a:r>
                    </a:p>
                  </a:txBody>
                  <a:tcPr/>
                </a:tc>
                <a:tc>
                  <a:txBody>
                    <a:bodyPr/>
                    <a:lstStyle/>
                    <a:p>
                      <a:r>
                        <a:rPr lang="en-US" dirty="0"/>
                        <a:t>2</a:t>
                      </a:r>
                    </a:p>
                  </a:txBody>
                  <a:tcPr/>
                </a:tc>
                <a:tc>
                  <a:txBody>
                    <a:bodyPr/>
                    <a:lstStyle/>
                    <a:p>
                      <a:r>
                        <a:rPr lang="en-US" dirty="0"/>
                        <a:t>A</a:t>
                      </a:r>
                    </a:p>
                  </a:txBody>
                  <a:tcPr/>
                </a:tc>
                <a:extLst>
                  <a:ext uri="{0D108BD9-81ED-4DB2-BD59-A6C34878D82A}">
                    <a16:rowId xmlns:a16="http://schemas.microsoft.com/office/drawing/2014/main" val="3947012147"/>
                  </a:ext>
                </a:extLst>
              </a:tr>
              <a:tr h="370840">
                <a:tc>
                  <a:txBody>
                    <a:bodyPr/>
                    <a:lstStyle/>
                    <a:p>
                      <a:r>
                        <a:rPr lang="en-US" dirty="0"/>
                        <a:t>Cora</a:t>
                      </a:r>
                    </a:p>
                  </a:txBody>
                  <a:tcPr/>
                </a:tc>
                <a:tc>
                  <a:txBody>
                    <a:bodyPr/>
                    <a:lstStyle/>
                    <a:p>
                      <a:r>
                        <a:rPr lang="en-US" dirty="0"/>
                        <a:t>2</a:t>
                      </a:r>
                    </a:p>
                  </a:txBody>
                  <a:tcPr/>
                </a:tc>
                <a:tc>
                  <a:txBody>
                    <a:bodyPr/>
                    <a:lstStyle/>
                    <a:p>
                      <a:r>
                        <a:rPr lang="en-US" dirty="0"/>
                        <a:t>B</a:t>
                      </a:r>
                    </a:p>
                  </a:txBody>
                  <a:tcPr/>
                </a:tc>
                <a:extLst>
                  <a:ext uri="{0D108BD9-81ED-4DB2-BD59-A6C34878D82A}">
                    <a16:rowId xmlns:a16="http://schemas.microsoft.com/office/drawing/2014/main" val="3030887238"/>
                  </a:ext>
                </a:extLst>
              </a:tr>
              <a:tr h="370840">
                <a:tc>
                  <a:txBody>
                    <a:bodyPr/>
                    <a:lstStyle/>
                    <a:p>
                      <a:r>
                        <a:rPr lang="en-US" dirty="0"/>
                        <a:t>Kimberley</a:t>
                      </a:r>
                    </a:p>
                  </a:txBody>
                  <a:tcPr/>
                </a:tc>
                <a:tc>
                  <a:txBody>
                    <a:bodyPr/>
                    <a:lstStyle/>
                    <a:p>
                      <a:r>
                        <a:rPr lang="en-US" dirty="0"/>
                        <a:t>3</a:t>
                      </a:r>
                    </a:p>
                  </a:txBody>
                  <a:tcPr/>
                </a:tc>
                <a:tc>
                  <a:txBody>
                    <a:bodyPr/>
                    <a:lstStyle/>
                    <a:p>
                      <a:r>
                        <a:rPr lang="en-US" dirty="0"/>
                        <a:t>A</a:t>
                      </a:r>
                    </a:p>
                  </a:txBody>
                  <a:tcPr/>
                </a:tc>
                <a:extLst>
                  <a:ext uri="{0D108BD9-81ED-4DB2-BD59-A6C34878D82A}">
                    <a16:rowId xmlns:a16="http://schemas.microsoft.com/office/drawing/2014/main" val="119725079"/>
                  </a:ext>
                </a:extLst>
              </a:tr>
              <a:tr h="370840">
                <a:tc>
                  <a:txBody>
                    <a:bodyPr/>
                    <a:lstStyle/>
                    <a:p>
                      <a:r>
                        <a:rPr lang="en-US" dirty="0"/>
                        <a:t>Esther</a:t>
                      </a:r>
                    </a:p>
                  </a:txBody>
                  <a:tcPr/>
                </a:tc>
                <a:tc>
                  <a:txBody>
                    <a:bodyPr/>
                    <a:lstStyle/>
                    <a:p>
                      <a:r>
                        <a:rPr lang="en-US" dirty="0"/>
                        <a:t>3</a:t>
                      </a:r>
                    </a:p>
                  </a:txBody>
                  <a:tcPr/>
                </a:tc>
                <a:tc>
                  <a:txBody>
                    <a:bodyPr/>
                    <a:lstStyle/>
                    <a:p>
                      <a:r>
                        <a:rPr lang="en-US" dirty="0"/>
                        <a:t>B</a:t>
                      </a:r>
                    </a:p>
                  </a:txBody>
                  <a:tcPr/>
                </a:tc>
                <a:extLst>
                  <a:ext uri="{0D108BD9-81ED-4DB2-BD59-A6C34878D82A}">
                    <a16:rowId xmlns:a16="http://schemas.microsoft.com/office/drawing/2014/main" val="2843022672"/>
                  </a:ext>
                </a:extLst>
              </a:tr>
              <a:tr h="370840">
                <a:tc>
                  <a:txBody>
                    <a:bodyPr/>
                    <a:lstStyle/>
                    <a:p>
                      <a:r>
                        <a:rPr lang="en-US" dirty="0"/>
                        <a:t>Gemma</a:t>
                      </a:r>
                    </a:p>
                  </a:txBody>
                  <a:tcPr/>
                </a:tc>
                <a:tc>
                  <a:txBody>
                    <a:bodyPr/>
                    <a:lstStyle/>
                    <a:p>
                      <a:r>
                        <a:rPr lang="en-US" dirty="0"/>
                        <a:t>4</a:t>
                      </a:r>
                    </a:p>
                  </a:txBody>
                  <a:tcPr/>
                </a:tc>
                <a:tc>
                  <a:txBody>
                    <a:bodyPr/>
                    <a:lstStyle/>
                    <a:p>
                      <a:r>
                        <a:rPr lang="en-US" dirty="0"/>
                        <a:t>A</a:t>
                      </a:r>
                    </a:p>
                  </a:txBody>
                  <a:tcPr/>
                </a:tc>
                <a:extLst>
                  <a:ext uri="{0D108BD9-81ED-4DB2-BD59-A6C34878D82A}">
                    <a16:rowId xmlns:a16="http://schemas.microsoft.com/office/drawing/2014/main" val="4245766267"/>
                  </a:ext>
                </a:extLst>
              </a:tr>
              <a:tr h="370840">
                <a:tc>
                  <a:txBody>
                    <a:bodyPr/>
                    <a:lstStyle/>
                    <a:p>
                      <a:r>
                        <a:rPr lang="en-US" dirty="0"/>
                        <a:t>Demi</a:t>
                      </a:r>
                    </a:p>
                  </a:txBody>
                  <a:tcPr/>
                </a:tc>
                <a:tc>
                  <a:txBody>
                    <a:bodyPr/>
                    <a:lstStyle/>
                    <a:p>
                      <a:r>
                        <a:rPr lang="en-US" dirty="0"/>
                        <a:t>4</a:t>
                      </a:r>
                    </a:p>
                  </a:txBody>
                  <a:tcPr/>
                </a:tc>
                <a:tc>
                  <a:txBody>
                    <a:bodyPr/>
                    <a:lstStyle/>
                    <a:p>
                      <a:r>
                        <a:rPr lang="en-US" dirty="0"/>
                        <a:t>B</a:t>
                      </a:r>
                    </a:p>
                  </a:txBody>
                  <a:tcPr/>
                </a:tc>
                <a:extLst>
                  <a:ext uri="{0D108BD9-81ED-4DB2-BD59-A6C34878D82A}">
                    <a16:rowId xmlns:a16="http://schemas.microsoft.com/office/drawing/2014/main" val="3646891478"/>
                  </a:ext>
                </a:extLst>
              </a:tr>
              <a:tr h="370840">
                <a:tc>
                  <a:txBody>
                    <a:bodyPr/>
                    <a:lstStyle/>
                    <a:p>
                      <a:r>
                        <a:rPr lang="en-US" dirty="0" err="1"/>
                        <a:t>Irqa</a:t>
                      </a:r>
                      <a:endParaRPr lang="en-US" dirty="0"/>
                    </a:p>
                  </a:txBody>
                  <a:tcPr/>
                </a:tc>
                <a:tc>
                  <a:txBody>
                    <a:bodyPr/>
                    <a:lstStyle/>
                    <a:p>
                      <a:r>
                        <a:rPr lang="en-US" dirty="0"/>
                        <a:t>5</a:t>
                      </a:r>
                    </a:p>
                  </a:txBody>
                  <a:tcPr/>
                </a:tc>
                <a:tc>
                  <a:txBody>
                    <a:bodyPr/>
                    <a:lstStyle/>
                    <a:p>
                      <a:r>
                        <a:rPr lang="en-US" dirty="0"/>
                        <a:t>A</a:t>
                      </a:r>
                    </a:p>
                  </a:txBody>
                  <a:tcPr/>
                </a:tc>
                <a:extLst>
                  <a:ext uri="{0D108BD9-81ED-4DB2-BD59-A6C34878D82A}">
                    <a16:rowId xmlns:a16="http://schemas.microsoft.com/office/drawing/2014/main" val="3224734059"/>
                  </a:ext>
                </a:extLst>
              </a:tr>
              <a:tr h="370840">
                <a:tc>
                  <a:txBody>
                    <a:bodyPr/>
                    <a:lstStyle/>
                    <a:p>
                      <a:r>
                        <a:rPr lang="en-US" dirty="0"/>
                        <a:t>Dorothy</a:t>
                      </a:r>
                    </a:p>
                  </a:txBody>
                  <a:tcPr/>
                </a:tc>
                <a:tc>
                  <a:txBody>
                    <a:bodyPr/>
                    <a:lstStyle/>
                    <a:p>
                      <a:r>
                        <a:rPr lang="en-US" dirty="0"/>
                        <a:t>5</a:t>
                      </a:r>
                    </a:p>
                  </a:txBody>
                  <a:tcPr/>
                </a:tc>
                <a:tc>
                  <a:txBody>
                    <a:bodyPr/>
                    <a:lstStyle/>
                    <a:p>
                      <a:r>
                        <a:rPr lang="en-US" dirty="0"/>
                        <a:t>B</a:t>
                      </a:r>
                    </a:p>
                  </a:txBody>
                  <a:tcPr/>
                </a:tc>
                <a:extLst>
                  <a:ext uri="{0D108BD9-81ED-4DB2-BD59-A6C34878D82A}">
                    <a16:rowId xmlns:a16="http://schemas.microsoft.com/office/drawing/2014/main" val="2879609415"/>
                  </a:ext>
                </a:extLst>
              </a:tr>
              <a:tr h="370840">
                <a:tc>
                  <a:txBody>
                    <a:bodyPr/>
                    <a:lstStyle/>
                    <a:p>
                      <a:r>
                        <a:rPr lang="en-US" dirty="0"/>
                        <a:t>Ray</a:t>
                      </a:r>
                    </a:p>
                  </a:txBody>
                  <a:tcPr/>
                </a:tc>
                <a:tc>
                  <a:txBody>
                    <a:bodyPr/>
                    <a:lstStyle/>
                    <a:p>
                      <a:r>
                        <a:rPr lang="en-US" dirty="0"/>
                        <a:t>6</a:t>
                      </a:r>
                    </a:p>
                  </a:txBody>
                  <a:tcPr/>
                </a:tc>
                <a:tc>
                  <a:txBody>
                    <a:bodyPr/>
                    <a:lstStyle/>
                    <a:p>
                      <a:r>
                        <a:rPr lang="en-US" dirty="0"/>
                        <a:t>A</a:t>
                      </a:r>
                    </a:p>
                  </a:txBody>
                  <a:tcPr/>
                </a:tc>
                <a:extLst>
                  <a:ext uri="{0D108BD9-81ED-4DB2-BD59-A6C34878D82A}">
                    <a16:rowId xmlns:a16="http://schemas.microsoft.com/office/drawing/2014/main" val="1222521868"/>
                  </a:ext>
                </a:extLst>
              </a:tr>
              <a:tr h="370840">
                <a:tc>
                  <a:txBody>
                    <a:bodyPr/>
                    <a:lstStyle/>
                    <a:p>
                      <a:r>
                        <a:rPr lang="en-US" dirty="0"/>
                        <a:t>Marie</a:t>
                      </a:r>
                    </a:p>
                  </a:txBody>
                  <a:tcPr/>
                </a:tc>
                <a:tc>
                  <a:txBody>
                    <a:bodyPr/>
                    <a:lstStyle/>
                    <a:p>
                      <a:r>
                        <a:rPr lang="en-US" dirty="0"/>
                        <a:t>6</a:t>
                      </a:r>
                    </a:p>
                  </a:txBody>
                  <a:tcPr/>
                </a:tc>
                <a:tc>
                  <a:txBody>
                    <a:bodyPr/>
                    <a:lstStyle/>
                    <a:p>
                      <a:r>
                        <a:rPr lang="en-US" dirty="0"/>
                        <a:t>B</a:t>
                      </a:r>
                    </a:p>
                  </a:txBody>
                  <a:tcPr/>
                </a:tc>
                <a:extLst>
                  <a:ext uri="{0D108BD9-81ED-4DB2-BD59-A6C34878D82A}">
                    <a16:rowId xmlns:a16="http://schemas.microsoft.com/office/drawing/2014/main" val="1633330217"/>
                  </a:ext>
                </a:extLst>
              </a:tr>
            </a:tbl>
          </a:graphicData>
        </a:graphic>
      </p:graphicFrame>
    </p:spTree>
    <p:extLst>
      <p:ext uri="{BB962C8B-B14F-4D97-AF65-F5344CB8AC3E}">
        <p14:creationId xmlns:p14="http://schemas.microsoft.com/office/powerpoint/2010/main" val="309140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922E-4380-469A-A5E2-333EE578671D}"/>
              </a:ext>
            </a:extLst>
          </p:cNvPr>
          <p:cNvSpPr>
            <a:spLocks noGrp="1"/>
          </p:cNvSpPr>
          <p:nvPr>
            <p:ph type="title"/>
          </p:nvPr>
        </p:nvSpPr>
        <p:spPr>
          <a:xfrm>
            <a:off x="457200" y="1600200"/>
            <a:ext cx="8229600" cy="1143000"/>
          </a:xfrm>
        </p:spPr>
        <p:txBody>
          <a:bodyPr/>
          <a:lstStyle/>
          <a:p>
            <a:r>
              <a:rPr lang="en-US" dirty="0"/>
              <a:t>We’ll Go Through Focus Group Data and Questions</a:t>
            </a:r>
          </a:p>
        </p:txBody>
      </p:sp>
      <p:sp>
        <p:nvSpPr>
          <p:cNvPr id="3" name="Content Placeholder 2">
            <a:extLst>
              <a:ext uri="{FF2B5EF4-FFF2-40B4-BE49-F238E27FC236}">
                <a16:creationId xmlns:a16="http://schemas.microsoft.com/office/drawing/2014/main" id="{DF1F76B9-AD55-4B22-BC3E-8D9F26146DF9}"/>
              </a:ext>
            </a:extLst>
          </p:cNvPr>
          <p:cNvSpPr>
            <a:spLocks noGrp="1"/>
          </p:cNvSpPr>
          <p:nvPr>
            <p:ph idx="1"/>
          </p:nvPr>
        </p:nvSpPr>
        <p:spPr>
          <a:xfrm>
            <a:off x="457200" y="3505200"/>
            <a:ext cx="8229600" cy="2788920"/>
          </a:xfrm>
        </p:spPr>
        <p:txBody>
          <a:bodyPr/>
          <a:lstStyle/>
          <a:p>
            <a:r>
              <a:rPr lang="en-US" dirty="0"/>
              <a:t>Short version (two graphs)</a:t>
            </a:r>
          </a:p>
          <a:p>
            <a:r>
              <a:rPr lang="en-US" dirty="0"/>
              <a:t>Long version (three graphs)</a:t>
            </a:r>
          </a:p>
          <a:p>
            <a:endParaRPr lang="en-US" dirty="0"/>
          </a:p>
        </p:txBody>
      </p:sp>
    </p:spTree>
    <p:extLst>
      <p:ext uri="{BB962C8B-B14F-4D97-AF65-F5344CB8AC3E}">
        <p14:creationId xmlns:p14="http://schemas.microsoft.com/office/powerpoint/2010/main" val="27288771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a:xfrm>
            <a:off x="457200" y="1143000"/>
            <a:ext cx="8305800" cy="1143000"/>
          </a:xfrm>
        </p:spPr>
        <p:txBody>
          <a:bodyPr/>
          <a:lstStyle/>
          <a:p>
            <a:r>
              <a:rPr lang="en-US" sz="4000" dirty="0"/>
              <a:t>Focus Group Questions</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392680"/>
            <a:ext cx="8229600" cy="3779520"/>
          </a:xfrm>
        </p:spPr>
        <p:txBody>
          <a:bodyPr/>
          <a:lstStyle/>
          <a:p>
            <a:pPr>
              <a:lnSpc>
                <a:spcPts val="2200"/>
              </a:lnSpc>
              <a:buSzPct val="125000"/>
            </a:pPr>
            <a:r>
              <a:rPr lang="en-US" sz="2000" dirty="0"/>
              <a:t>Does the economy currently need </a:t>
            </a:r>
            <a:r>
              <a:rPr lang="en-US" sz="2000" b="1" dirty="0"/>
              <a:t>more</a:t>
            </a:r>
            <a:r>
              <a:rPr lang="en-US" sz="2000" dirty="0"/>
              <a:t> stimulus?</a:t>
            </a:r>
          </a:p>
          <a:p>
            <a:pPr>
              <a:lnSpc>
                <a:spcPts val="2200"/>
              </a:lnSpc>
              <a:buSzPct val="125000"/>
            </a:pPr>
            <a:r>
              <a:rPr lang="en-US" sz="2000" dirty="0"/>
              <a:t>Are households and businesses stressed and in need of </a:t>
            </a:r>
            <a:r>
              <a:rPr lang="en-US" sz="2000" b="1" dirty="0"/>
              <a:t>help</a:t>
            </a:r>
            <a:r>
              <a:rPr lang="en-US" sz="2000" dirty="0"/>
              <a:t>?</a:t>
            </a:r>
          </a:p>
          <a:p>
            <a:pPr>
              <a:lnSpc>
                <a:spcPts val="2200"/>
              </a:lnSpc>
              <a:buSzPct val="125000"/>
            </a:pPr>
            <a:r>
              <a:rPr lang="en-US" sz="2000" dirty="0"/>
              <a:t>Based on historical levels, are </a:t>
            </a:r>
            <a:r>
              <a:rPr lang="en-US" sz="2000" b="1" dirty="0"/>
              <a:t>high interest rates </a:t>
            </a:r>
            <a:r>
              <a:rPr lang="en-US" sz="2000" dirty="0"/>
              <a:t>currently a concern?</a:t>
            </a:r>
          </a:p>
          <a:p>
            <a:pPr>
              <a:lnSpc>
                <a:spcPts val="2200"/>
              </a:lnSpc>
              <a:buSzPct val="125000"/>
            </a:pPr>
            <a:r>
              <a:rPr lang="en-US" sz="2000" dirty="0"/>
              <a:t>Based on current and historical measures, are interest payments currently a concern to the overall </a:t>
            </a:r>
            <a:r>
              <a:rPr lang="en-US" sz="2000" b="1" dirty="0"/>
              <a:t>federal budget</a:t>
            </a:r>
            <a:r>
              <a:rPr lang="en-US" sz="2000" dirty="0"/>
              <a:t>?</a:t>
            </a:r>
          </a:p>
          <a:p>
            <a:pPr>
              <a:lnSpc>
                <a:spcPts val="2200"/>
              </a:lnSpc>
              <a:buSzPct val="125000"/>
            </a:pPr>
            <a:r>
              <a:rPr lang="en-US" sz="2000" dirty="0"/>
              <a:t>Did the CARES Act expense have a big impact on the </a:t>
            </a:r>
            <a:r>
              <a:rPr lang="en-US" sz="2000" b="1" dirty="0"/>
              <a:t>national debt</a:t>
            </a:r>
            <a:r>
              <a:rPr lang="en-US" sz="2000" dirty="0"/>
              <a:t>?</a:t>
            </a:r>
          </a:p>
          <a:p>
            <a:pPr>
              <a:lnSpc>
                <a:spcPts val="2200"/>
              </a:lnSpc>
              <a:buSzPct val="125000"/>
            </a:pPr>
            <a:r>
              <a:rPr lang="en-US" sz="2000" dirty="0"/>
              <a:t>Does a </a:t>
            </a:r>
            <a:r>
              <a:rPr lang="en-US" sz="2000" b="1" dirty="0"/>
              <a:t>one-time intervention </a:t>
            </a:r>
            <a:r>
              <a:rPr lang="en-US" sz="2000" dirty="0"/>
              <a:t>such as the CARES Act have a continued effect on the long-term deficit or debt?  </a:t>
            </a:r>
          </a:p>
          <a:p>
            <a:pPr>
              <a:lnSpc>
                <a:spcPts val="2200"/>
              </a:lnSpc>
              <a:buSzPct val="125000"/>
            </a:pPr>
            <a:endParaRPr lang="en-US" sz="2000" dirty="0"/>
          </a:p>
          <a:p>
            <a:pPr>
              <a:lnSpc>
                <a:spcPts val="2200"/>
              </a:lnSpc>
              <a:buSzPct val="125000"/>
            </a:pPr>
            <a:endParaRPr lang="en-US" sz="2000" dirty="0"/>
          </a:p>
          <a:p>
            <a:pPr>
              <a:lnSpc>
                <a:spcPts val="2200"/>
              </a:lnSpc>
              <a:buSzPct val="125000"/>
            </a:pPr>
            <a:endParaRPr lang="en-US" sz="2000" dirty="0"/>
          </a:p>
        </p:txBody>
      </p:sp>
    </p:spTree>
    <p:extLst>
      <p:ext uri="{BB962C8B-B14F-4D97-AF65-F5344CB8AC3E}">
        <p14:creationId xmlns:p14="http://schemas.microsoft.com/office/powerpoint/2010/main" val="11623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457200" y="5791200"/>
            <a:ext cx="8229600" cy="990600"/>
          </a:xfrm>
        </p:spPr>
        <p:txBody>
          <a:bodyPr/>
          <a:lstStyle/>
          <a:p>
            <a:r>
              <a:rPr lang="en-US" sz="1600" dirty="0"/>
              <a:t>•  How does the increase in </a:t>
            </a:r>
            <a:r>
              <a:rPr lang="en-US" sz="1600" dirty="0">
                <a:solidFill>
                  <a:srgbClr val="7A9900"/>
                </a:solidFill>
              </a:rPr>
              <a:t>unemployment</a:t>
            </a:r>
            <a:r>
              <a:rPr lang="en-US" sz="1600" dirty="0"/>
              <a:t> compare to the Great Recession of 2008?</a:t>
            </a:r>
            <a:br>
              <a:rPr lang="en-US" sz="1600" dirty="0"/>
            </a:br>
            <a:r>
              <a:rPr lang="en-US" sz="1600" dirty="0"/>
              <a:t>•  How quickly has unemployment recovered compared to the </a:t>
            </a:r>
            <a:r>
              <a:rPr lang="en-US" sz="1600" dirty="0">
                <a:solidFill>
                  <a:srgbClr val="7A9900"/>
                </a:solidFill>
              </a:rPr>
              <a:t>Great Recession </a:t>
            </a:r>
            <a:r>
              <a:rPr lang="en-US" sz="1600" dirty="0"/>
              <a:t>of 2008?</a:t>
            </a:r>
            <a:br>
              <a:rPr lang="en-US" sz="1600" dirty="0"/>
            </a:br>
            <a:r>
              <a:rPr lang="en-US" sz="1600" dirty="0"/>
              <a:t>•  Has unemployment completely recovered since the beginning of the </a:t>
            </a:r>
            <a:r>
              <a:rPr lang="en-US" sz="1600" dirty="0">
                <a:solidFill>
                  <a:srgbClr val="7A9900"/>
                </a:solidFill>
              </a:rPr>
              <a:t>pandemic</a:t>
            </a:r>
            <a:r>
              <a:rPr lang="en-US" sz="1600" dirty="0"/>
              <a:t>?</a:t>
            </a:r>
            <a:br>
              <a:rPr lang="en-US" sz="1600" dirty="0"/>
            </a:br>
            <a:endParaRPr lang="en-US" sz="1600" dirty="0"/>
          </a:p>
        </p:txBody>
      </p:sp>
      <p:pic>
        <p:nvPicPr>
          <p:cNvPr id="4" name="FRED Graph Chart" descr="FRED Graph">
            <a:hlinkClick r:id="rId2" tooltip="View this chart in your browser. "/>
            <a:extLst>
              <a:ext uri="{FF2B5EF4-FFF2-40B4-BE49-F238E27FC236}">
                <a16:creationId xmlns:a16="http://schemas.microsoft.com/office/drawing/2014/main" id="{7B2FACEB-1A3F-43AF-B826-C22DC5DA33DD}"/>
              </a:ext>
            </a:extLst>
          </p:cNvPr>
          <p:cNvPicPr>
            <a:picLocks noGrp="1"/>
          </p:cNvPicPr>
          <p:nvPr>
            <p:ph idx="1"/>
          </p:nvPr>
        </p:nvPicPr>
        <p:blipFill>
          <a:blip r:embed="rId3"/>
          <a:stretch>
            <a:fillRect/>
          </a:stretch>
        </p:blipFill>
        <p:spPr>
          <a:xfrm>
            <a:off x="1676400" y="1251525"/>
            <a:ext cx="5791200" cy="4354949"/>
          </a:xfrm>
          <a:prstGeom prst="rect">
            <a:avLst/>
          </a:prstGeom>
          <a:ln w="15875">
            <a:solidFill>
              <a:schemeClr val="accent1"/>
            </a:solidFill>
          </a:ln>
        </p:spPr>
      </p:pic>
      <p:sp>
        <p:nvSpPr>
          <p:cNvPr id="5" name="TextBox 4">
            <a:extLst>
              <a:ext uri="{FF2B5EF4-FFF2-40B4-BE49-F238E27FC236}">
                <a16:creationId xmlns:a16="http://schemas.microsoft.com/office/drawing/2014/main" id="{14C28154-3425-452F-A31A-CBE8371ABE51}"/>
              </a:ext>
            </a:extLst>
          </p:cNvPr>
          <p:cNvSpPr txBox="1"/>
          <p:nvPr/>
        </p:nvSpPr>
        <p:spPr>
          <a:xfrm>
            <a:off x="2247900" y="304800"/>
            <a:ext cx="4648200" cy="680827"/>
          </a:xfrm>
          <a:prstGeom prst="rect">
            <a:avLst/>
          </a:prstGeom>
          <a:noFill/>
        </p:spPr>
        <p:txBody>
          <a:bodyPr wrap="square" rtlCol="0">
            <a:spAutoFit/>
          </a:bodyPr>
          <a:lstStyle/>
          <a:p>
            <a:pPr algn="ctr">
              <a:lnSpc>
                <a:spcPts val="2200"/>
              </a:lnSpc>
              <a:buSzPct val="125000"/>
            </a:pPr>
            <a:r>
              <a:rPr lang="en-US" sz="2800" i="1" dirty="0">
                <a:solidFill>
                  <a:srgbClr val="7A9900"/>
                </a:solidFill>
                <a:latin typeface="+mn-lt"/>
              </a:rPr>
              <a:t>“Does the economy currently need more stimulus?”</a:t>
            </a:r>
          </a:p>
        </p:txBody>
      </p:sp>
    </p:spTree>
    <p:extLst>
      <p:ext uri="{BB962C8B-B14F-4D97-AF65-F5344CB8AC3E}">
        <p14:creationId xmlns:p14="http://schemas.microsoft.com/office/powerpoint/2010/main" val="3358377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457200" y="5791200"/>
            <a:ext cx="8229600" cy="990600"/>
          </a:xfrm>
        </p:spPr>
        <p:txBody>
          <a:bodyPr/>
          <a:lstStyle/>
          <a:p>
            <a:r>
              <a:rPr lang="en-US" sz="1600" dirty="0"/>
              <a:t>•  Is the size of the economy as measured by </a:t>
            </a:r>
            <a:r>
              <a:rPr lang="en-US" sz="1600" dirty="0">
                <a:solidFill>
                  <a:srgbClr val="7A9900"/>
                </a:solidFill>
              </a:rPr>
              <a:t>real GDP </a:t>
            </a:r>
            <a:r>
              <a:rPr lang="en-US" sz="1600" dirty="0"/>
              <a:t>above or below real potential GDP (real potential GDP is an estimate of the capacity of the economy)?</a:t>
            </a:r>
            <a:br>
              <a:rPr lang="en-US" sz="1600" dirty="0"/>
            </a:br>
            <a:r>
              <a:rPr lang="en-US" sz="1600" dirty="0"/>
              <a:t>•  How quickly has real GDP recovered compared to the </a:t>
            </a:r>
            <a:r>
              <a:rPr lang="en-US" sz="1600" dirty="0">
                <a:solidFill>
                  <a:srgbClr val="7A9900"/>
                </a:solidFill>
              </a:rPr>
              <a:t>Great Recession </a:t>
            </a:r>
            <a:r>
              <a:rPr lang="en-US" sz="1600" dirty="0"/>
              <a:t>of 2008?</a:t>
            </a:r>
            <a:br>
              <a:rPr lang="en-US" sz="1600" dirty="0"/>
            </a:br>
            <a:endParaRPr lang="en-US" sz="1600" dirty="0"/>
          </a:p>
        </p:txBody>
      </p:sp>
      <p:sp>
        <p:nvSpPr>
          <p:cNvPr id="5" name="TextBox 4">
            <a:extLst>
              <a:ext uri="{FF2B5EF4-FFF2-40B4-BE49-F238E27FC236}">
                <a16:creationId xmlns:a16="http://schemas.microsoft.com/office/drawing/2014/main" id="{14C28154-3425-452F-A31A-CBE8371ABE51}"/>
              </a:ext>
            </a:extLst>
          </p:cNvPr>
          <p:cNvSpPr txBox="1"/>
          <p:nvPr/>
        </p:nvSpPr>
        <p:spPr>
          <a:xfrm>
            <a:off x="2247900" y="304800"/>
            <a:ext cx="4648200" cy="680827"/>
          </a:xfrm>
          <a:prstGeom prst="rect">
            <a:avLst/>
          </a:prstGeom>
          <a:noFill/>
        </p:spPr>
        <p:txBody>
          <a:bodyPr wrap="square" rtlCol="0">
            <a:spAutoFit/>
          </a:bodyPr>
          <a:lstStyle/>
          <a:p>
            <a:pPr algn="ctr">
              <a:lnSpc>
                <a:spcPts val="2200"/>
              </a:lnSpc>
              <a:buSzPct val="125000"/>
            </a:pPr>
            <a:r>
              <a:rPr lang="en-US" sz="2800" i="1" dirty="0">
                <a:solidFill>
                  <a:srgbClr val="7A9900"/>
                </a:solidFill>
                <a:latin typeface="+mn-lt"/>
              </a:rPr>
              <a:t>“Does the economy currently need more stimulus?”</a:t>
            </a:r>
          </a:p>
        </p:txBody>
      </p:sp>
      <p:pic>
        <p:nvPicPr>
          <p:cNvPr id="7" name="FRED Graph Chart" descr="FRED Graph">
            <a:hlinkClick r:id="rId2" tooltip="View this chart in your browser. "/>
            <a:extLst>
              <a:ext uri="{FF2B5EF4-FFF2-40B4-BE49-F238E27FC236}">
                <a16:creationId xmlns:a16="http://schemas.microsoft.com/office/drawing/2014/main" id="{EA112CD9-8A90-4301-ABA2-713C75913300}"/>
              </a:ext>
            </a:extLst>
          </p:cNvPr>
          <p:cNvPicPr/>
          <p:nvPr/>
        </p:nvPicPr>
        <p:blipFill>
          <a:blip r:embed="rId3"/>
          <a:stretch>
            <a:fillRect/>
          </a:stretch>
        </p:blipFill>
        <p:spPr>
          <a:xfrm>
            <a:off x="1447800" y="1256982"/>
            <a:ext cx="6248400" cy="4344035"/>
          </a:xfrm>
          <a:prstGeom prst="rect">
            <a:avLst/>
          </a:prstGeom>
          <a:ln w="15875">
            <a:solidFill>
              <a:schemeClr val="accent1"/>
            </a:solidFill>
          </a:ln>
        </p:spPr>
      </p:pic>
    </p:spTree>
    <p:extLst>
      <p:ext uri="{BB962C8B-B14F-4D97-AF65-F5344CB8AC3E}">
        <p14:creationId xmlns:p14="http://schemas.microsoft.com/office/powerpoint/2010/main" val="225658629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457200" y="5444552"/>
            <a:ext cx="8229600" cy="1244576"/>
          </a:xfrm>
        </p:spPr>
        <p:txBody>
          <a:bodyPr/>
          <a:lstStyle/>
          <a:p>
            <a:r>
              <a:rPr lang="en-US" sz="1600" dirty="0"/>
              <a:t>•  How are </a:t>
            </a:r>
            <a:r>
              <a:rPr lang="en-US" sz="1600" dirty="0">
                <a:solidFill>
                  <a:srgbClr val="7A9900"/>
                </a:solidFill>
              </a:rPr>
              <a:t>business closures </a:t>
            </a:r>
            <a:r>
              <a:rPr lang="en-US" sz="1600" dirty="0"/>
              <a:t>measured in this graph?  </a:t>
            </a:r>
            <a:br>
              <a:rPr lang="en-US" sz="1600" dirty="0"/>
            </a:br>
            <a:r>
              <a:rPr lang="en-US" sz="1600" dirty="0"/>
              <a:t>What kind of businesses are generally on Yelp?</a:t>
            </a:r>
            <a:br>
              <a:rPr lang="en-US" sz="1600" dirty="0"/>
            </a:br>
            <a:r>
              <a:rPr lang="en-US" sz="1600" dirty="0"/>
              <a:t>•  What is the trend in the total number of businesses that are closed? </a:t>
            </a:r>
            <a:br>
              <a:rPr lang="en-US" sz="1600" dirty="0"/>
            </a:br>
            <a:r>
              <a:rPr lang="en-US" sz="1600" dirty="0"/>
              <a:t>•  What is the </a:t>
            </a:r>
            <a:r>
              <a:rPr lang="en-US" sz="1600" dirty="0">
                <a:solidFill>
                  <a:srgbClr val="7A9900"/>
                </a:solidFill>
              </a:rPr>
              <a:t>trend</a:t>
            </a:r>
            <a:r>
              <a:rPr lang="en-US" sz="1600" dirty="0"/>
              <a:t> in the total number of businesses that are permanently closed? </a:t>
            </a:r>
            <a:br>
              <a:rPr lang="en-US" sz="1600" dirty="0"/>
            </a:br>
            <a:endParaRPr lang="en-US" sz="1600" dirty="0"/>
          </a:p>
        </p:txBody>
      </p:sp>
      <p:sp>
        <p:nvSpPr>
          <p:cNvPr id="5" name="TextBox 4">
            <a:extLst>
              <a:ext uri="{FF2B5EF4-FFF2-40B4-BE49-F238E27FC236}">
                <a16:creationId xmlns:a16="http://schemas.microsoft.com/office/drawing/2014/main" id="{14C28154-3425-452F-A31A-CBE8371ABE51}"/>
              </a:ext>
            </a:extLst>
          </p:cNvPr>
          <p:cNvSpPr txBox="1"/>
          <p:nvPr/>
        </p:nvSpPr>
        <p:spPr>
          <a:xfrm>
            <a:off x="2247900" y="304800"/>
            <a:ext cx="4648200" cy="667299"/>
          </a:xfrm>
          <a:prstGeom prst="rect">
            <a:avLst/>
          </a:prstGeom>
          <a:noFill/>
        </p:spPr>
        <p:txBody>
          <a:bodyPr wrap="square" rtlCol="0">
            <a:spAutoFit/>
          </a:bodyPr>
          <a:lstStyle/>
          <a:p>
            <a:pPr algn="ctr">
              <a:lnSpc>
                <a:spcPts val="2200"/>
              </a:lnSpc>
              <a:buSzPct val="125000"/>
            </a:pPr>
            <a:r>
              <a:rPr lang="en-US" sz="2400" i="1" dirty="0">
                <a:solidFill>
                  <a:srgbClr val="7A9900"/>
                </a:solidFill>
                <a:latin typeface="+mn-lt"/>
              </a:rPr>
              <a:t>“Are households and businesses stressed and in need of help?”</a:t>
            </a:r>
          </a:p>
        </p:txBody>
      </p:sp>
      <p:pic>
        <p:nvPicPr>
          <p:cNvPr id="6" name="Picture 5">
            <a:extLst>
              <a:ext uri="{FF2B5EF4-FFF2-40B4-BE49-F238E27FC236}">
                <a16:creationId xmlns:a16="http://schemas.microsoft.com/office/drawing/2014/main" id="{5D5B52B2-33BC-4683-9B61-D3A502C662BC}"/>
              </a:ext>
            </a:extLst>
          </p:cNvPr>
          <p:cNvPicPr/>
          <p:nvPr/>
        </p:nvPicPr>
        <p:blipFill>
          <a:blip r:embed="rId2"/>
          <a:stretch>
            <a:fillRect/>
          </a:stretch>
        </p:blipFill>
        <p:spPr>
          <a:xfrm>
            <a:off x="1838325" y="1371600"/>
            <a:ext cx="5467350" cy="3825851"/>
          </a:xfrm>
          <a:prstGeom prst="rect">
            <a:avLst/>
          </a:prstGeom>
          <a:ln w="15875">
            <a:solidFill>
              <a:schemeClr val="accent1"/>
            </a:solidFill>
          </a:ln>
        </p:spPr>
      </p:pic>
    </p:spTree>
    <p:extLst>
      <p:ext uri="{BB962C8B-B14F-4D97-AF65-F5344CB8AC3E}">
        <p14:creationId xmlns:p14="http://schemas.microsoft.com/office/powerpoint/2010/main" val="160882801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457200" y="5702276"/>
            <a:ext cx="8229600" cy="1012920"/>
          </a:xfrm>
        </p:spPr>
        <p:txBody>
          <a:bodyPr/>
          <a:lstStyle/>
          <a:p>
            <a:r>
              <a:rPr lang="en-US" sz="1600" dirty="0"/>
              <a:t>•  Are symptoms of </a:t>
            </a:r>
            <a:r>
              <a:rPr lang="en-US" sz="1600" dirty="0">
                <a:solidFill>
                  <a:srgbClr val="7A9900"/>
                </a:solidFill>
              </a:rPr>
              <a:t>anxiety disorder or depressive disorder </a:t>
            </a:r>
            <a:r>
              <a:rPr lang="en-US" sz="1600" dirty="0"/>
              <a:t>higher or lower than before the pandemic?</a:t>
            </a:r>
            <a:br>
              <a:rPr lang="en-US" sz="1600" dirty="0"/>
            </a:br>
            <a:r>
              <a:rPr lang="en-US" sz="1600" dirty="0"/>
              <a:t>•  Have the symptoms increased or decreased since April when the recent surveys began?</a:t>
            </a:r>
          </a:p>
        </p:txBody>
      </p:sp>
      <p:sp>
        <p:nvSpPr>
          <p:cNvPr id="5" name="TextBox 4">
            <a:extLst>
              <a:ext uri="{FF2B5EF4-FFF2-40B4-BE49-F238E27FC236}">
                <a16:creationId xmlns:a16="http://schemas.microsoft.com/office/drawing/2014/main" id="{14C28154-3425-452F-A31A-CBE8371ABE51}"/>
              </a:ext>
            </a:extLst>
          </p:cNvPr>
          <p:cNvSpPr txBox="1"/>
          <p:nvPr/>
        </p:nvSpPr>
        <p:spPr>
          <a:xfrm>
            <a:off x="2247900" y="304800"/>
            <a:ext cx="4648200" cy="667299"/>
          </a:xfrm>
          <a:prstGeom prst="rect">
            <a:avLst/>
          </a:prstGeom>
          <a:noFill/>
        </p:spPr>
        <p:txBody>
          <a:bodyPr wrap="square" rtlCol="0">
            <a:spAutoFit/>
          </a:bodyPr>
          <a:lstStyle/>
          <a:p>
            <a:pPr algn="ctr">
              <a:lnSpc>
                <a:spcPts val="2200"/>
              </a:lnSpc>
              <a:buSzPct val="125000"/>
            </a:pPr>
            <a:r>
              <a:rPr lang="en-US" sz="2400" i="1" dirty="0">
                <a:solidFill>
                  <a:srgbClr val="7A9900"/>
                </a:solidFill>
                <a:latin typeface="+mn-lt"/>
              </a:rPr>
              <a:t>“Are households and businesses stressed and in need of help?”</a:t>
            </a:r>
          </a:p>
        </p:txBody>
      </p:sp>
      <p:graphicFrame>
        <p:nvGraphicFramePr>
          <p:cNvPr id="7" name="Table 6">
            <a:extLst>
              <a:ext uri="{FF2B5EF4-FFF2-40B4-BE49-F238E27FC236}">
                <a16:creationId xmlns:a16="http://schemas.microsoft.com/office/drawing/2014/main" id="{A7D0C2FF-5226-4513-8645-53D635F73421}"/>
              </a:ext>
            </a:extLst>
          </p:cNvPr>
          <p:cNvGraphicFramePr>
            <a:graphicFrameLocks noGrp="1"/>
          </p:cNvGraphicFramePr>
          <p:nvPr>
            <p:extLst>
              <p:ext uri="{D42A27DB-BD31-4B8C-83A1-F6EECF244321}">
                <p14:modId xmlns:p14="http://schemas.microsoft.com/office/powerpoint/2010/main" val="2806613231"/>
              </p:ext>
            </p:extLst>
          </p:nvPr>
        </p:nvGraphicFramePr>
        <p:xfrm>
          <a:off x="2247900" y="1155724"/>
          <a:ext cx="4229100" cy="4546542"/>
        </p:xfrm>
        <a:graphic>
          <a:graphicData uri="http://schemas.openxmlformats.org/drawingml/2006/table">
            <a:tbl>
              <a:tblPr firstRow="1" firstCol="1" bandRow="1">
                <a:tableStyleId>{5C22544A-7EE6-4342-B048-85BDC9FD1C3A}</a:tableStyleId>
              </a:tblPr>
              <a:tblGrid>
                <a:gridCol w="2114550">
                  <a:extLst>
                    <a:ext uri="{9D8B030D-6E8A-4147-A177-3AD203B41FA5}">
                      <a16:colId xmlns:a16="http://schemas.microsoft.com/office/drawing/2014/main" val="3731888214"/>
                    </a:ext>
                  </a:extLst>
                </a:gridCol>
                <a:gridCol w="2114550">
                  <a:extLst>
                    <a:ext uri="{9D8B030D-6E8A-4147-A177-3AD203B41FA5}">
                      <a16:colId xmlns:a16="http://schemas.microsoft.com/office/drawing/2014/main" val="4219866584"/>
                    </a:ext>
                  </a:extLst>
                </a:gridCol>
              </a:tblGrid>
              <a:tr h="206661">
                <a:tc>
                  <a:txBody>
                    <a:bodyPr/>
                    <a:lstStyle/>
                    <a:p>
                      <a:pPr marL="0" marR="0">
                        <a:lnSpc>
                          <a:spcPct val="107000"/>
                        </a:lnSpc>
                        <a:spcBef>
                          <a:spcPts val="0"/>
                        </a:spcBef>
                        <a:spcAft>
                          <a:spcPts val="0"/>
                        </a:spcAft>
                      </a:pPr>
                      <a:r>
                        <a:rPr lang="en-US" sz="1200">
                          <a:effectLst/>
                        </a:rPr>
                        <a:t>Time Period Label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Value in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07377196"/>
                  </a:ext>
                </a:extLst>
              </a:tr>
              <a:tr h="206661">
                <a:tc>
                  <a:txBody>
                    <a:bodyPr/>
                    <a:lstStyle/>
                    <a:p>
                      <a:pPr marL="0" marR="0">
                        <a:lnSpc>
                          <a:spcPct val="107000"/>
                        </a:lnSpc>
                        <a:spcBef>
                          <a:spcPts val="0"/>
                        </a:spcBef>
                        <a:spcAft>
                          <a:spcPts val="0"/>
                        </a:spcAft>
                      </a:pPr>
                      <a:r>
                        <a:rPr lang="en-US" sz="1200">
                          <a:effectLst/>
                        </a:rPr>
                        <a:t>Pre Pandemic Comparison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11.0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84210763"/>
                  </a:ext>
                </a:extLst>
              </a:tr>
              <a:tr h="206661">
                <a:tc>
                  <a:txBody>
                    <a:bodyPr/>
                    <a:lstStyle/>
                    <a:p>
                      <a:pPr marL="0" marR="0">
                        <a:lnSpc>
                          <a:spcPct val="107000"/>
                        </a:lnSpc>
                        <a:spcBef>
                          <a:spcPts val="0"/>
                        </a:spcBef>
                        <a:spcAft>
                          <a:spcPts val="0"/>
                        </a:spcAft>
                      </a:pPr>
                      <a:r>
                        <a:rPr lang="en-US" sz="1200">
                          <a:effectLst/>
                        </a:rPr>
                        <a:t>Apr 23 - May 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07647289"/>
                  </a:ext>
                </a:extLst>
              </a:tr>
              <a:tr h="206661">
                <a:tc>
                  <a:txBody>
                    <a:bodyPr/>
                    <a:lstStyle/>
                    <a:p>
                      <a:pPr marL="0" marR="0">
                        <a:lnSpc>
                          <a:spcPct val="107000"/>
                        </a:lnSpc>
                        <a:spcBef>
                          <a:spcPts val="0"/>
                        </a:spcBef>
                        <a:spcAft>
                          <a:spcPts val="0"/>
                        </a:spcAft>
                      </a:pPr>
                      <a:r>
                        <a:rPr lang="en-US" sz="1200">
                          <a:effectLst/>
                        </a:rPr>
                        <a:t>May 7 - May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18089547"/>
                  </a:ext>
                </a:extLst>
              </a:tr>
              <a:tr h="206661">
                <a:tc>
                  <a:txBody>
                    <a:bodyPr/>
                    <a:lstStyle/>
                    <a:p>
                      <a:pPr marL="0" marR="0">
                        <a:lnSpc>
                          <a:spcPct val="107000"/>
                        </a:lnSpc>
                        <a:spcBef>
                          <a:spcPts val="0"/>
                        </a:spcBef>
                        <a:spcAft>
                          <a:spcPts val="0"/>
                        </a:spcAft>
                      </a:pPr>
                      <a:r>
                        <a:rPr lang="en-US" sz="1200">
                          <a:effectLst/>
                        </a:rPr>
                        <a:t>May 14 - May 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7178499"/>
                  </a:ext>
                </a:extLst>
              </a:tr>
              <a:tr h="206661">
                <a:tc>
                  <a:txBody>
                    <a:bodyPr/>
                    <a:lstStyle/>
                    <a:p>
                      <a:pPr marL="0" marR="0">
                        <a:lnSpc>
                          <a:spcPct val="107000"/>
                        </a:lnSpc>
                        <a:spcBef>
                          <a:spcPts val="0"/>
                        </a:spcBef>
                        <a:spcAft>
                          <a:spcPts val="0"/>
                        </a:spcAft>
                      </a:pPr>
                      <a:r>
                        <a:rPr lang="en-US" sz="1200">
                          <a:effectLst/>
                        </a:rPr>
                        <a:t>May 21 - May 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3167412"/>
                  </a:ext>
                </a:extLst>
              </a:tr>
              <a:tr h="206661">
                <a:tc>
                  <a:txBody>
                    <a:bodyPr/>
                    <a:lstStyle/>
                    <a:p>
                      <a:pPr marL="0" marR="0">
                        <a:lnSpc>
                          <a:spcPct val="107000"/>
                        </a:lnSpc>
                        <a:spcBef>
                          <a:spcPts val="0"/>
                        </a:spcBef>
                        <a:spcAft>
                          <a:spcPts val="0"/>
                        </a:spcAft>
                      </a:pPr>
                      <a:r>
                        <a:rPr lang="en-US" sz="1200">
                          <a:effectLst/>
                        </a:rPr>
                        <a:t>May 28 - June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9812591"/>
                  </a:ext>
                </a:extLst>
              </a:tr>
              <a:tr h="206661">
                <a:tc>
                  <a:txBody>
                    <a:bodyPr/>
                    <a:lstStyle/>
                    <a:p>
                      <a:pPr marL="0" marR="0">
                        <a:lnSpc>
                          <a:spcPct val="107000"/>
                        </a:lnSpc>
                        <a:spcBef>
                          <a:spcPts val="0"/>
                        </a:spcBef>
                        <a:spcAft>
                          <a:spcPts val="0"/>
                        </a:spcAft>
                      </a:pPr>
                      <a:r>
                        <a:rPr lang="en-US" sz="1200">
                          <a:effectLst/>
                        </a:rPr>
                        <a:t>June 4 - June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22860236"/>
                  </a:ext>
                </a:extLst>
              </a:tr>
              <a:tr h="206661">
                <a:tc>
                  <a:txBody>
                    <a:bodyPr/>
                    <a:lstStyle/>
                    <a:p>
                      <a:pPr marL="0" marR="0">
                        <a:lnSpc>
                          <a:spcPct val="107000"/>
                        </a:lnSpc>
                        <a:spcBef>
                          <a:spcPts val="0"/>
                        </a:spcBef>
                        <a:spcAft>
                          <a:spcPts val="0"/>
                        </a:spcAft>
                      </a:pPr>
                      <a:r>
                        <a:rPr lang="en-US" sz="1200">
                          <a:effectLst/>
                        </a:rPr>
                        <a:t>June 11 - June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32856761"/>
                  </a:ext>
                </a:extLst>
              </a:tr>
              <a:tr h="206661">
                <a:tc>
                  <a:txBody>
                    <a:bodyPr/>
                    <a:lstStyle/>
                    <a:p>
                      <a:pPr marL="0" marR="0">
                        <a:lnSpc>
                          <a:spcPct val="107000"/>
                        </a:lnSpc>
                        <a:spcBef>
                          <a:spcPts val="0"/>
                        </a:spcBef>
                        <a:spcAft>
                          <a:spcPts val="0"/>
                        </a:spcAft>
                      </a:pPr>
                      <a:r>
                        <a:rPr lang="en-US" sz="1200">
                          <a:effectLst/>
                        </a:rPr>
                        <a:t>June 18 - June 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36670719"/>
                  </a:ext>
                </a:extLst>
              </a:tr>
              <a:tr h="206661">
                <a:tc>
                  <a:txBody>
                    <a:bodyPr/>
                    <a:lstStyle/>
                    <a:p>
                      <a:pPr marL="0" marR="0">
                        <a:lnSpc>
                          <a:spcPct val="107000"/>
                        </a:lnSpc>
                        <a:spcBef>
                          <a:spcPts val="0"/>
                        </a:spcBef>
                        <a:spcAft>
                          <a:spcPts val="0"/>
                        </a:spcAft>
                      </a:pPr>
                      <a:r>
                        <a:rPr lang="en-US" sz="1200">
                          <a:effectLst/>
                        </a:rPr>
                        <a:t>June 25 - June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67514619"/>
                  </a:ext>
                </a:extLst>
              </a:tr>
              <a:tr h="206661">
                <a:tc>
                  <a:txBody>
                    <a:bodyPr/>
                    <a:lstStyle/>
                    <a:p>
                      <a:pPr marL="0" marR="0">
                        <a:lnSpc>
                          <a:spcPct val="107000"/>
                        </a:lnSpc>
                        <a:spcBef>
                          <a:spcPts val="0"/>
                        </a:spcBef>
                        <a:spcAft>
                          <a:spcPts val="0"/>
                        </a:spcAft>
                      </a:pPr>
                      <a:r>
                        <a:rPr lang="en-US" sz="1200">
                          <a:effectLst/>
                        </a:rPr>
                        <a:t>July 2 - July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6719062"/>
                  </a:ext>
                </a:extLst>
              </a:tr>
              <a:tr h="206661">
                <a:tc>
                  <a:txBody>
                    <a:bodyPr/>
                    <a:lstStyle/>
                    <a:p>
                      <a:pPr marL="0" marR="0">
                        <a:lnSpc>
                          <a:spcPct val="107000"/>
                        </a:lnSpc>
                        <a:spcBef>
                          <a:spcPts val="0"/>
                        </a:spcBef>
                        <a:spcAft>
                          <a:spcPts val="0"/>
                        </a:spcAft>
                      </a:pPr>
                      <a:r>
                        <a:rPr lang="en-US" sz="1200">
                          <a:effectLst/>
                        </a:rPr>
                        <a:t>July 9 - July 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77759703"/>
                  </a:ext>
                </a:extLst>
              </a:tr>
              <a:tr h="206661">
                <a:tc>
                  <a:txBody>
                    <a:bodyPr/>
                    <a:lstStyle/>
                    <a:p>
                      <a:pPr marL="0" marR="0">
                        <a:lnSpc>
                          <a:spcPct val="107000"/>
                        </a:lnSpc>
                        <a:spcBef>
                          <a:spcPts val="0"/>
                        </a:spcBef>
                        <a:spcAft>
                          <a:spcPts val="0"/>
                        </a:spcAft>
                      </a:pPr>
                      <a:r>
                        <a:rPr lang="en-US" sz="1200" dirty="0">
                          <a:effectLst/>
                        </a:rPr>
                        <a:t>July 16 - July 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0290074"/>
                  </a:ext>
                </a:extLst>
              </a:tr>
              <a:tr h="206661">
                <a:tc>
                  <a:txBody>
                    <a:bodyPr/>
                    <a:lstStyle/>
                    <a:p>
                      <a:pPr marL="0" marR="0">
                        <a:lnSpc>
                          <a:spcPct val="107000"/>
                        </a:lnSpc>
                        <a:spcBef>
                          <a:spcPts val="0"/>
                        </a:spcBef>
                        <a:spcAft>
                          <a:spcPts val="0"/>
                        </a:spcAft>
                      </a:pPr>
                      <a:r>
                        <a:rPr lang="en-US" sz="1200">
                          <a:effectLst/>
                        </a:rPr>
                        <a:t>Aug 19 - Aug 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34403451"/>
                  </a:ext>
                </a:extLst>
              </a:tr>
              <a:tr h="206661">
                <a:tc>
                  <a:txBody>
                    <a:bodyPr/>
                    <a:lstStyle/>
                    <a:p>
                      <a:pPr marL="0" marR="0">
                        <a:lnSpc>
                          <a:spcPct val="107000"/>
                        </a:lnSpc>
                        <a:spcBef>
                          <a:spcPts val="0"/>
                        </a:spcBef>
                        <a:spcAft>
                          <a:spcPts val="0"/>
                        </a:spcAft>
                      </a:pPr>
                      <a:r>
                        <a:rPr lang="en-US" sz="1200">
                          <a:effectLst/>
                        </a:rPr>
                        <a:t>Sep 2 - Sep 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25378656"/>
                  </a:ext>
                </a:extLst>
              </a:tr>
              <a:tr h="206661">
                <a:tc>
                  <a:txBody>
                    <a:bodyPr/>
                    <a:lstStyle/>
                    <a:p>
                      <a:pPr marL="0" marR="0">
                        <a:lnSpc>
                          <a:spcPct val="107000"/>
                        </a:lnSpc>
                        <a:spcBef>
                          <a:spcPts val="0"/>
                        </a:spcBef>
                        <a:spcAft>
                          <a:spcPts val="0"/>
                        </a:spcAft>
                      </a:pPr>
                      <a:r>
                        <a:rPr lang="en-US" sz="1200">
                          <a:effectLst/>
                        </a:rPr>
                        <a:t>Sep 16 - Sep 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91609726"/>
                  </a:ext>
                </a:extLst>
              </a:tr>
              <a:tr h="206661">
                <a:tc>
                  <a:txBody>
                    <a:bodyPr/>
                    <a:lstStyle/>
                    <a:p>
                      <a:pPr marL="0" marR="0">
                        <a:lnSpc>
                          <a:spcPct val="107000"/>
                        </a:lnSpc>
                        <a:spcBef>
                          <a:spcPts val="0"/>
                        </a:spcBef>
                        <a:spcAft>
                          <a:spcPts val="0"/>
                        </a:spcAft>
                      </a:pPr>
                      <a:r>
                        <a:rPr lang="en-US" sz="1200">
                          <a:effectLst/>
                        </a:rPr>
                        <a:t>Sep 30 - Oct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3765481"/>
                  </a:ext>
                </a:extLst>
              </a:tr>
              <a:tr h="206661">
                <a:tc>
                  <a:txBody>
                    <a:bodyPr/>
                    <a:lstStyle/>
                    <a:p>
                      <a:pPr marL="0" marR="0">
                        <a:lnSpc>
                          <a:spcPct val="107000"/>
                        </a:lnSpc>
                        <a:spcBef>
                          <a:spcPts val="0"/>
                        </a:spcBef>
                        <a:spcAft>
                          <a:spcPts val="0"/>
                        </a:spcAft>
                      </a:pPr>
                      <a:r>
                        <a:rPr lang="en-US" sz="1200">
                          <a:effectLst/>
                        </a:rPr>
                        <a:t>Oct 14 – Oct 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6201805"/>
                  </a:ext>
                </a:extLst>
              </a:tr>
              <a:tr h="206661">
                <a:tc>
                  <a:txBody>
                    <a:bodyPr/>
                    <a:lstStyle/>
                    <a:p>
                      <a:pPr marL="0" marR="0">
                        <a:lnSpc>
                          <a:spcPct val="107000"/>
                        </a:lnSpc>
                        <a:spcBef>
                          <a:spcPts val="0"/>
                        </a:spcBef>
                        <a:spcAft>
                          <a:spcPts val="0"/>
                        </a:spcAft>
                      </a:pPr>
                      <a:r>
                        <a:rPr lang="en-US" sz="1200">
                          <a:effectLst/>
                        </a:rPr>
                        <a:t>Oct 28 – Nov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1172343"/>
                  </a:ext>
                </a:extLst>
              </a:tr>
              <a:tr h="206661">
                <a:tc>
                  <a:txBody>
                    <a:bodyPr/>
                    <a:lstStyle/>
                    <a:p>
                      <a:pPr marL="0" marR="0">
                        <a:lnSpc>
                          <a:spcPct val="107000"/>
                        </a:lnSpc>
                        <a:spcBef>
                          <a:spcPts val="0"/>
                        </a:spcBef>
                        <a:spcAft>
                          <a:spcPts val="0"/>
                        </a:spcAft>
                      </a:pPr>
                      <a:r>
                        <a:rPr lang="en-US" sz="1200">
                          <a:effectLst/>
                        </a:rPr>
                        <a:t>Nov 11 – Nov 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42.6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7257966"/>
                  </a:ext>
                </a:extLst>
              </a:tr>
              <a:tr h="206661">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Feb 3 – Feb 15</a:t>
                      </a:r>
                    </a:p>
                  </a:txBody>
                  <a:tcPr marL="68580" marR="68580" marT="0" marB="0" anchor="b"/>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39.2</a:t>
                      </a:r>
                    </a:p>
                  </a:txBody>
                  <a:tcPr marL="68580" marR="68580" marT="0" marB="0"/>
                </a:tc>
                <a:extLst>
                  <a:ext uri="{0D108BD9-81ED-4DB2-BD59-A6C34878D82A}">
                    <a16:rowId xmlns:a16="http://schemas.microsoft.com/office/drawing/2014/main" val="106759302"/>
                  </a:ext>
                </a:extLst>
              </a:tr>
            </a:tbl>
          </a:graphicData>
        </a:graphic>
      </p:graphicFrame>
    </p:spTree>
    <p:extLst>
      <p:ext uri="{BB962C8B-B14F-4D97-AF65-F5344CB8AC3E}">
        <p14:creationId xmlns:p14="http://schemas.microsoft.com/office/powerpoint/2010/main" val="66574235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457200" y="3962400"/>
            <a:ext cx="8229600" cy="2527776"/>
          </a:xfrm>
        </p:spPr>
        <p:txBody>
          <a:bodyPr/>
          <a:lstStyle/>
          <a:p>
            <a:r>
              <a:rPr lang="en-US" sz="2000" dirty="0"/>
              <a:t>•  </a:t>
            </a:r>
            <a:r>
              <a:rPr lang="en-US" sz="2000" b="0" dirty="0"/>
              <a:t>How does the federal government borrow funds?</a:t>
            </a:r>
            <a:br>
              <a:rPr lang="en-US" sz="2000" b="0" dirty="0"/>
            </a:br>
            <a:r>
              <a:rPr lang="en-US" sz="2000" b="0" dirty="0"/>
              <a:t>•  What might happen to interest rates if federal government borrowing increases?</a:t>
            </a:r>
            <a:br>
              <a:rPr lang="en-US" sz="2000" b="0" dirty="0"/>
            </a:br>
            <a:r>
              <a:rPr lang="en-US" sz="2000" b="0" dirty="0"/>
              <a:t>•  What is meant by crowding out?</a:t>
            </a:r>
            <a:br>
              <a:rPr lang="en-US" sz="2000" b="0" dirty="0"/>
            </a:br>
            <a:r>
              <a:rPr lang="en-US" sz="2000" b="0" dirty="0"/>
              <a:t>•  Because businesses borrow funds to fund expansions and improvements what will happened to economic growth if interest rates rise significantly?</a:t>
            </a:r>
            <a:br>
              <a:rPr lang="en-US" sz="2000" b="0" dirty="0"/>
            </a:br>
            <a:r>
              <a:rPr lang="en-US" sz="2000" b="0" dirty="0"/>
              <a:t>•  How can you tell if crowding out is a problem?</a:t>
            </a:r>
          </a:p>
        </p:txBody>
      </p:sp>
      <p:sp>
        <p:nvSpPr>
          <p:cNvPr id="5" name="TextBox 4">
            <a:extLst>
              <a:ext uri="{FF2B5EF4-FFF2-40B4-BE49-F238E27FC236}">
                <a16:creationId xmlns:a16="http://schemas.microsoft.com/office/drawing/2014/main" id="{14C28154-3425-452F-A31A-CBE8371ABE51}"/>
              </a:ext>
            </a:extLst>
          </p:cNvPr>
          <p:cNvSpPr txBox="1"/>
          <p:nvPr/>
        </p:nvSpPr>
        <p:spPr>
          <a:xfrm>
            <a:off x="1676400" y="1147972"/>
            <a:ext cx="5295900" cy="680827"/>
          </a:xfrm>
          <a:prstGeom prst="rect">
            <a:avLst/>
          </a:prstGeom>
          <a:noFill/>
        </p:spPr>
        <p:txBody>
          <a:bodyPr wrap="square" rtlCol="0">
            <a:spAutoFit/>
          </a:bodyPr>
          <a:lstStyle/>
          <a:p>
            <a:pPr algn="ctr">
              <a:lnSpc>
                <a:spcPts val="2200"/>
              </a:lnSpc>
              <a:buSzPct val="125000"/>
            </a:pPr>
            <a:r>
              <a:rPr lang="en-US" sz="2800" i="1" dirty="0">
                <a:solidFill>
                  <a:srgbClr val="7A9900"/>
                </a:solidFill>
                <a:latin typeface="+mn-lt"/>
              </a:rPr>
              <a:t>“Based on historical levels, are high interest rates currently a concern?”</a:t>
            </a:r>
          </a:p>
        </p:txBody>
      </p:sp>
      <p:sp>
        <p:nvSpPr>
          <p:cNvPr id="3" name="TextBox 2">
            <a:extLst>
              <a:ext uri="{FF2B5EF4-FFF2-40B4-BE49-F238E27FC236}">
                <a16:creationId xmlns:a16="http://schemas.microsoft.com/office/drawing/2014/main" id="{8E93BAA5-61F2-455B-965C-373E632A0F27}"/>
              </a:ext>
            </a:extLst>
          </p:cNvPr>
          <p:cNvSpPr txBox="1"/>
          <p:nvPr/>
        </p:nvSpPr>
        <p:spPr>
          <a:xfrm>
            <a:off x="495300" y="1961209"/>
            <a:ext cx="8153400" cy="1868781"/>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Crowding out article:</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Paragraph one</a:t>
            </a:r>
            <a:r>
              <a:rPr lang="en-US" dirty="0">
                <a:latin typeface="Calibri" panose="020F0502020204030204" pitchFamily="34" charset="0"/>
                <a:ea typeface="Calibri" panose="020F0502020204030204" pitchFamily="34" charset="0"/>
                <a:cs typeface="Calibri" panose="020F0502020204030204" pitchFamily="34" charset="0"/>
              </a:rPr>
              <a:t>:  Government borrows to pay for deficit, pays interest.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Paragraph two</a:t>
            </a:r>
            <a:r>
              <a:rPr lang="en-US" sz="1800" dirty="0">
                <a:effectLst/>
                <a:latin typeface="Calibri" panose="020F0502020204030204" pitchFamily="34" charset="0"/>
                <a:ea typeface="Calibri" panose="020F0502020204030204" pitchFamily="34" charset="0"/>
                <a:cs typeface="Calibri" panose="020F0502020204030204" pitchFamily="34" charset="0"/>
              </a:rPr>
              <a:t>:  As government borrows, interest rates rise.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Paragraph three</a:t>
            </a:r>
            <a:r>
              <a:rPr lang="en-US" dirty="0">
                <a:latin typeface="Calibri" panose="020F0502020204030204" pitchFamily="34" charset="0"/>
                <a:ea typeface="Calibri" panose="020F0502020204030204" pitchFamily="34" charset="0"/>
                <a:cs typeface="Calibri" panose="020F0502020204030204" pitchFamily="34" charset="0"/>
              </a:rPr>
              <a:t>:  As interest rates rise, businesses may borrow less and therefore invest less in their businesses, slowing growth.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1028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533400" y="5845080"/>
            <a:ext cx="8229600" cy="1012920"/>
          </a:xfrm>
        </p:spPr>
        <p:txBody>
          <a:bodyPr/>
          <a:lstStyle/>
          <a:p>
            <a:r>
              <a:rPr lang="en-US" sz="1600" dirty="0"/>
              <a:t>•  Have interest rates (measured in the graph by the interest rates for businesses and federal government) increased or decreased over the </a:t>
            </a:r>
            <a:r>
              <a:rPr lang="en-US" sz="1600" dirty="0">
                <a:solidFill>
                  <a:srgbClr val="7A9900"/>
                </a:solidFill>
              </a:rPr>
              <a:t>last 40 years</a:t>
            </a:r>
            <a:r>
              <a:rPr lang="en-US" sz="1600" dirty="0"/>
              <a:t>?  Over the </a:t>
            </a:r>
            <a:r>
              <a:rPr lang="en-US" sz="1600" dirty="0">
                <a:solidFill>
                  <a:srgbClr val="7A9900"/>
                </a:solidFill>
              </a:rPr>
              <a:t>last 20 years</a:t>
            </a:r>
            <a:r>
              <a:rPr lang="en-US" sz="1600" dirty="0"/>
              <a:t>?</a:t>
            </a:r>
            <a:br>
              <a:rPr lang="en-US" sz="1600" dirty="0"/>
            </a:br>
            <a:r>
              <a:rPr lang="en-US" sz="1600" dirty="0"/>
              <a:t>•  Would you describe current interest rates as </a:t>
            </a:r>
            <a:r>
              <a:rPr lang="en-US" sz="1600" dirty="0">
                <a:solidFill>
                  <a:srgbClr val="7A9900"/>
                </a:solidFill>
              </a:rPr>
              <a:t>relatively high or relatively low</a:t>
            </a:r>
            <a:r>
              <a:rPr lang="en-US" sz="1600" dirty="0"/>
              <a:t>?</a:t>
            </a:r>
            <a:br>
              <a:rPr lang="en-US" sz="1600" dirty="0"/>
            </a:br>
            <a:endParaRPr lang="en-US" sz="1600" dirty="0"/>
          </a:p>
        </p:txBody>
      </p:sp>
      <p:sp>
        <p:nvSpPr>
          <p:cNvPr id="5" name="TextBox 4">
            <a:extLst>
              <a:ext uri="{FF2B5EF4-FFF2-40B4-BE49-F238E27FC236}">
                <a16:creationId xmlns:a16="http://schemas.microsoft.com/office/drawing/2014/main" id="{14C28154-3425-452F-A31A-CBE8371ABE51}"/>
              </a:ext>
            </a:extLst>
          </p:cNvPr>
          <p:cNvSpPr txBox="1"/>
          <p:nvPr/>
        </p:nvSpPr>
        <p:spPr>
          <a:xfrm>
            <a:off x="2247900" y="304800"/>
            <a:ext cx="4648200" cy="667299"/>
          </a:xfrm>
          <a:prstGeom prst="rect">
            <a:avLst/>
          </a:prstGeom>
          <a:noFill/>
        </p:spPr>
        <p:txBody>
          <a:bodyPr wrap="square" rtlCol="0">
            <a:spAutoFit/>
          </a:bodyPr>
          <a:lstStyle/>
          <a:p>
            <a:pPr algn="ctr">
              <a:lnSpc>
                <a:spcPts val="2200"/>
              </a:lnSpc>
              <a:buSzPct val="125000"/>
            </a:pPr>
            <a:r>
              <a:rPr lang="en-US" sz="2400" i="1" dirty="0">
                <a:solidFill>
                  <a:srgbClr val="7A9900"/>
                </a:solidFill>
                <a:latin typeface="+mn-lt"/>
              </a:rPr>
              <a:t>Based on historical levels, are high interest rates currently a concern?</a:t>
            </a:r>
          </a:p>
        </p:txBody>
      </p:sp>
      <p:pic>
        <p:nvPicPr>
          <p:cNvPr id="6" name="FRED Graph Chart" descr="FRED Graph">
            <a:hlinkClick r:id="rId2" tooltip="View this chart in your browser. "/>
            <a:extLst>
              <a:ext uri="{FF2B5EF4-FFF2-40B4-BE49-F238E27FC236}">
                <a16:creationId xmlns:a16="http://schemas.microsoft.com/office/drawing/2014/main" id="{11EA7298-E367-4894-B38C-EE3638D27BD8}"/>
              </a:ext>
            </a:extLst>
          </p:cNvPr>
          <p:cNvPicPr/>
          <p:nvPr/>
        </p:nvPicPr>
        <p:blipFill>
          <a:blip r:embed="rId3"/>
          <a:stretch>
            <a:fillRect/>
          </a:stretch>
        </p:blipFill>
        <p:spPr>
          <a:xfrm>
            <a:off x="1524000" y="1295400"/>
            <a:ext cx="6096000" cy="4419600"/>
          </a:xfrm>
          <a:prstGeom prst="rect">
            <a:avLst/>
          </a:prstGeom>
          <a:ln w="15875">
            <a:solidFill>
              <a:schemeClr val="accent1"/>
            </a:solidFill>
          </a:ln>
        </p:spPr>
      </p:pic>
    </p:spTree>
    <p:extLst>
      <p:ext uri="{BB962C8B-B14F-4D97-AF65-F5344CB8AC3E}">
        <p14:creationId xmlns:p14="http://schemas.microsoft.com/office/powerpoint/2010/main" val="11893882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457199" y="5845080"/>
            <a:ext cx="8229600" cy="1012920"/>
          </a:xfrm>
        </p:spPr>
        <p:txBody>
          <a:bodyPr/>
          <a:lstStyle/>
          <a:p>
            <a:r>
              <a:rPr lang="en-US" sz="1600" dirty="0"/>
              <a:t>•  Is interest a </a:t>
            </a:r>
            <a:r>
              <a:rPr lang="en-US" sz="1600" dirty="0">
                <a:solidFill>
                  <a:srgbClr val="7A9900"/>
                </a:solidFill>
              </a:rPr>
              <a:t>large portion </a:t>
            </a:r>
            <a:r>
              <a:rPr lang="en-US" sz="1600" dirty="0"/>
              <a:t>of the federal government’s budget?</a:t>
            </a:r>
            <a:br>
              <a:rPr lang="en-US" sz="1600" dirty="0"/>
            </a:br>
            <a:r>
              <a:rPr lang="en-US" sz="1600" dirty="0"/>
              <a:t>•  Did total spending increase </a:t>
            </a:r>
            <a:r>
              <a:rPr lang="en-US" sz="1600" dirty="0">
                <a:solidFill>
                  <a:srgbClr val="7A9900"/>
                </a:solidFill>
              </a:rPr>
              <a:t>from 2019 to 2020</a:t>
            </a:r>
            <a:r>
              <a:rPr lang="en-US" sz="1600" dirty="0"/>
              <a:t>?  Why?</a:t>
            </a:r>
            <a:br>
              <a:rPr lang="en-US" sz="1600" dirty="0"/>
            </a:br>
            <a:endParaRPr lang="en-US" sz="1600" dirty="0"/>
          </a:p>
        </p:txBody>
      </p:sp>
      <p:sp>
        <p:nvSpPr>
          <p:cNvPr id="5" name="TextBox 4">
            <a:extLst>
              <a:ext uri="{FF2B5EF4-FFF2-40B4-BE49-F238E27FC236}">
                <a16:creationId xmlns:a16="http://schemas.microsoft.com/office/drawing/2014/main" id="{14C28154-3425-452F-A31A-CBE8371ABE51}"/>
              </a:ext>
            </a:extLst>
          </p:cNvPr>
          <p:cNvSpPr txBox="1"/>
          <p:nvPr/>
        </p:nvSpPr>
        <p:spPr>
          <a:xfrm>
            <a:off x="1904998" y="193121"/>
            <a:ext cx="5153977" cy="938719"/>
          </a:xfrm>
          <a:prstGeom prst="rect">
            <a:avLst/>
          </a:prstGeom>
          <a:noFill/>
        </p:spPr>
        <p:txBody>
          <a:bodyPr wrap="square" rtlCol="0">
            <a:spAutoFit/>
          </a:bodyPr>
          <a:lstStyle/>
          <a:p>
            <a:pPr algn="ctr">
              <a:lnSpc>
                <a:spcPts val="2200"/>
              </a:lnSpc>
              <a:buSzPct val="125000"/>
            </a:pPr>
            <a:r>
              <a:rPr lang="en-US" sz="2000" i="1" dirty="0">
                <a:solidFill>
                  <a:srgbClr val="7A9900"/>
                </a:solidFill>
                <a:latin typeface="+mn-lt"/>
              </a:rPr>
              <a:t>“Based on current and historical measures, are interest payments currently a concern to the overall federal budget?”</a:t>
            </a:r>
          </a:p>
        </p:txBody>
      </p:sp>
      <p:graphicFrame>
        <p:nvGraphicFramePr>
          <p:cNvPr id="3" name="Table 2">
            <a:extLst>
              <a:ext uri="{FF2B5EF4-FFF2-40B4-BE49-F238E27FC236}">
                <a16:creationId xmlns:a16="http://schemas.microsoft.com/office/drawing/2014/main" id="{925CEC2E-2A3F-437F-B9A3-FA7CCE03DB9A}"/>
              </a:ext>
            </a:extLst>
          </p:cNvPr>
          <p:cNvGraphicFramePr>
            <a:graphicFrameLocks noGrp="1"/>
          </p:cNvGraphicFramePr>
          <p:nvPr>
            <p:extLst>
              <p:ext uri="{D42A27DB-BD31-4B8C-83A1-F6EECF244321}">
                <p14:modId xmlns:p14="http://schemas.microsoft.com/office/powerpoint/2010/main" val="3526109337"/>
              </p:ext>
            </p:extLst>
          </p:nvPr>
        </p:nvGraphicFramePr>
        <p:xfrm>
          <a:off x="1442562" y="1496648"/>
          <a:ext cx="6258876" cy="3864704"/>
        </p:xfrm>
        <a:graphic>
          <a:graphicData uri="http://schemas.openxmlformats.org/drawingml/2006/table">
            <a:tbl>
              <a:tblPr firstRow="1" firstCol="1" bandRow="1">
                <a:tableStyleId>{5C22544A-7EE6-4342-B048-85BDC9FD1C3A}</a:tableStyleId>
              </a:tblPr>
              <a:tblGrid>
                <a:gridCol w="1715359">
                  <a:extLst>
                    <a:ext uri="{9D8B030D-6E8A-4147-A177-3AD203B41FA5}">
                      <a16:colId xmlns:a16="http://schemas.microsoft.com/office/drawing/2014/main" val="1401535734"/>
                    </a:ext>
                  </a:extLst>
                </a:gridCol>
                <a:gridCol w="1485040">
                  <a:extLst>
                    <a:ext uri="{9D8B030D-6E8A-4147-A177-3AD203B41FA5}">
                      <a16:colId xmlns:a16="http://schemas.microsoft.com/office/drawing/2014/main" val="2700072871"/>
                    </a:ext>
                  </a:extLst>
                </a:gridCol>
                <a:gridCol w="1510449">
                  <a:extLst>
                    <a:ext uri="{9D8B030D-6E8A-4147-A177-3AD203B41FA5}">
                      <a16:colId xmlns:a16="http://schemas.microsoft.com/office/drawing/2014/main" val="1994979040"/>
                    </a:ext>
                  </a:extLst>
                </a:gridCol>
                <a:gridCol w="1548028">
                  <a:extLst>
                    <a:ext uri="{9D8B030D-6E8A-4147-A177-3AD203B41FA5}">
                      <a16:colId xmlns:a16="http://schemas.microsoft.com/office/drawing/2014/main" val="1255953059"/>
                    </a:ext>
                  </a:extLst>
                </a:gridCol>
              </a:tblGrid>
              <a:tr h="779980">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2019 ($ Trillion)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2019 (% of GDP)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2020 ($ Trillion)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9534252"/>
                  </a:ext>
                </a:extLst>
              </a:tr>
              <a:tr h="381191">
                <a:tc>
                  <a:txBody>
                    <a:bodyPr/>
                    <a:lstStyle/>
                    <a:p>
                      <a:pPr marL="0" marR="0">
                        <a:lnSpc>
                          <a:spcPct val="107000"/>
                        </a:lnSpc>
                        <a:spcBef>
                          <a:spcPts val="0"/>
                        </a:spcBef>
                        <a:spcAft>
                          <a:spcPts val="0"/>
                        </a:spcAft>
                      </a:pPr>
                      <a:r>
                        <a:rPr lang="en-US" sz="1200">
                          <a:effectLst/>
                        </a:rPr>
                        <a:t>Revenue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861184"/>
                  </a:ext>
                </a:extLst>
              </a:tr>
              <a:tr h="381191">
                <a:tc>
                  <a:txBody>
                    <a:bodyPr/>
                    <a:lstStyle/>
                    <a:p>
                      <a:pPr marL="0" marR="0">
                        <a:lnSpc>
                          <a:spcPct val="107000"/>
                        </a:lnSpc>
                        <a:spcBef>
                          <a:spcPts val="0"/>
                        </a:spcBef>
                        <a:spcAft>
                          <a:spcPts val="0"/>
                        </a:spcAft>
                      </a:pPr>
                      <a:r>
                        <a:rPr lang="en-US" sz="1200">
                          <a:effectLst/>
                        </a:rPr>
                        <a:t>Total Spending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1455784"/>
                  </a:ext>
                </a:extLst>
              </a:tr>
              <a:tr h="779980">
                <a:tc>
                  <a:txBody>
                    <a:bodyPr/>
                    <a:lstStyle/>
                    <a:p>
                      <a:pPr marL="0" marR="0">
                        <a:lnSpc>
                          <a:spcPct val="107000"/>
                        </a:lnSpc>
                        <a:spcBef>
                          <a:spcPts val="0"/>
                        </a:spcBef>
                        <a:spcAft>
                          <a:spcPts val="0"/>
                        </a:spcAft>
                      </a:pPr>
                      <a:r>
                        <a:rPr lang="en-US" sz="1200">
                          <a:effectLst/>
                        </a:rPr>
                        <a:t>Mandatory Spending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650922"/>
                  </a:ext>
                </a:extLst>
              </a:tr>
              <a:tr h="779980">
                <a:tc>
                  <a:txBody>
                    <a:bodyPr/>
                    <a:lstStyle/>
                    <a:p>
                      <a:pPr marL="0" marR="0">
                        <a:lnSpc>
                          <a:spcPct val="107000"/>
                        </a:lnSpc>
                        <a:spcBef>
                          <a:spcPts val="0"/>
                        </a:spcBef>
                        <a:spcAft>
                          <a:spcPts val="0"/>
                        </a:spcAft>
                      </a:pPr>
                      <a:r>
                        <a:rPr lang="en-US" sz="1200">
                          <a:effectLst/>
                        </a:rPr>
                        <a:t>Discretionary Spending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0635147"/>
                  </a:ext>
                </a:extLst>
              </a:tr>
              <a:tr h="381191">
                <a:tc>
                  <a:txBody>
                    <a:bodyPr/>
                    <a:lstStyle/>
                    <a:p>
                      <a:pPr marL="0" marR="0">
                        <a:lnSpc>
                          <a:spcPct val="107000"/>
                        </a:lnSpc>
                        <a:spcBef>
                          <a:spcPts val="0"/>
                        </a:spcBef>
                        <a:spcAft>
                          <a:spcPts val="0"/>
                        </a:spcAft>
                      </a:pPr>
                      <a:r>
                        <a:rPr lang="en-US" sz="1200">
                          <a:effectLst/>
                        </a:rPr>
                        <a:t>Interest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5293495"/>
                  </a:ext>
                </a:extLst>
              </a:tr>
              <a:tr h="381191">
                <a:tc>
                  <a:txBody>
                    <a:bodyPr/>
                    <a:lstStyle/>
                    <a:p>
                      <a:pPr marL="0" marR="0">
                        <a:lnSpc>
                          <a:spcPct val="107000"/>
                        </a:lnSpc>
                        <a:spcBef>
                          <a:spcPts val="0"/>
                        </a:spcBef>
                        <a:spcAft>
                          <a:spcPts val="0"/>
                        </a:spcAft>
                      </a:pPr>
                      <a:r>
                        <a:rPr lang="en-US" sz="1200">
                          <a:effectLst/>
                        </a:rPr>
                        <a:t>Deficit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7044194"/>
                  </a:ext>
                </a:extLst>
              </a:tr>
            </a:tbl>
          </a:graphicData>
        </a:graphic>
      </p:graphicFrame>
    </p:spTree>
    <p:extLst>
      <p:ext uri="{BB962C8B-B14F-4D97-AF65-F5344CB8AC3E}">
        <p14:creationId xmlns:p14="http://schemas.microsoft.com/office/powerpoint/2010/main" val="94178455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457200" y="5477256"/>
            <a:ext cx="8229600" cy="1012920"/>
          </a:xfrm>
        </p:spPr>
        <p:txBody>
          <a:bodyPr/>
          <a:lstStyle/>
          <a:p>
            <a:r>
              <a:rPr lang="en-US" sz="1600" dirty="0"/>
              <a:t>• Historically speaking, is the total amount of interest paid on the </a:t>
            </a:r>
            <a:r>
              <a:rPr lang="en-US" sz="1600" dirty="0">
                <a:solidFill>
                  <a:srgbClr val="7A9900"/>
                </a:solidFill>
              </a:rPr>
              <a:t>national debt as a percentage </a:t>
            </a:r>
            <a:r>
              <a:rPr lang="en-US" sz="1600" dirty="0"/>
              <a:t>of GDP high or low?</a:t>
            </a:r>
            <a:br>
              <a:rPr lang="en-US" sz="1600" dirty="0"/>
            </a:br>
            <a:r>
              <a:rPr lang="en-US" sz="1600" dirty="0"/>
              <a:t>•  What is the </a:t>
            </a:r>
            <a:r>
              <a:rPr lang="en-US" sz="1600" dirty="0">
                <a:solidFill>
                  <a:srgbClr val="7A9900"/>
                </a:solidFill>
              </a:rPr>
              <a:t>trend</a:t>
            </a:r>
            <a:r>
              <a:rPr lang="en-US" sz="1600" dirty="0"/>
              <a:t> for the total amount of interest paid on the national debt recently?</a:t>
            </a:r>
          </a:p>
        </p:txBody>
      </p:sp>
      <p:sp>
        <p:nvSpPr>
          <p:cNvPr id="5" name="TextBox 4">
            <a:extLst>
              <a:ext uri="{FF2B5EF4-FFF2-40B4-BE49-F238E27FC236}">
                <a16:creationId xmlns:a16="http://schemas.microsoft.com/office/drawing/2014/main" id="{14C28154-3425-452F-A31A-CBE8371ABE51}"/>
              </a:ext>
            </a:extLst>
          </p:cNvPr>
          <p:cNvSpPr txBox="1"/>
          <p:nvPr/>
        </p:nvSpPr>
        <p:spPr>
          <a:xfrm>
            <a:off x="2247900" y="201534"/>
            <a:ext cx="4648200" cy="938719"/>
          </a:xfrm>
          <a:prstGeom prst="rect">
            <a:avLst/>
          </a:prstGeom>
          <a:noFill/>
        </p:spPr>
        <p:txBody>
          <a:bodyPr wrap="square" rtlCol="0">
            <a:spAutoFit/>
          </a:bodyPr>
          <a:lstStyle/>
          <a:p>
            <a:pPr algn="ctr">
              <a:lnSpc>
                <a:spcPts val="2200"/>
              </a:lnSpc>
              <a:buSzPct val="125000"/>
            </a:pPr>
            <a:r>
              <a:rPr lang="en-US" sz="2000" i="1" dirty="0">
                <a:solidFill>
                  <a:srgbClr val="7A9900"/>
                </a:solidFill>
                <a:latin typeface="+mn-lt"/>
              </a:rPr>
              <a:t>“Based on current and historical measures, are interest payments currently a concern to the overall federal budget?”</a:t>
            </a:r>
          </a:p>
        </p:txBody>
      </p:sp>
      <p:pic>
        <p:nvPicPr>
          <p:cNvPr id="6" name="FRED Graph Chart" descr="FRED Graph">
            <a:hlinkClick r:id="rId2" tooltip="View this chart in your browser. "/>
            <a:extLst>
              <a:ext uri="{FF2B5EF4-FFF2-40B4-BE49-F238E27FC236}">
                <a16:creationId xmlns:a16="http://schemas.microsoft.com/office/drawing/2014/main" id="{5CAB81B3-B2B0-40C0-A5E0-29ED7DBECC39}"/>
              </a:ext>
            </a:extLst>
          </p:cNvPr>
          <p:cNvPicPr/>
          <p:nvPr/>
        </p:nvPicPr>
        <p:blipFill>
          <a:blip r:embed="rId3"/>
          <a:stretch>
            <a:fillRect/>
          </a:stretch>
        </p:blipFill>
        <p:spPr>
          <a:xfrm>
            <a:off x="1600200" y="1424622"/>
            <a:ext cx="5943600" cy="4008755"/>
          </a:xfrm>
          <a:prstGeom prst="rect">
            <a:avLst/>
          </a:prstGeom>
          <a:ln w="15875">
            <a:solidFill>
              <a:schemeClr val="accent1"/>
            </a:solidFill>
          </a:ln>
        </p:spPr>
      </p:pic>
    </p:spTree>
    <p:extLst>
      <p:ext uri="{BB962C8B-B14F-4D97-AF65-F5344CB8AC3E}">
        <p14:creationId xmlns:p14="http://schemas.microsoft.com/office/powerpoint/2010/main" val="171185622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457200" y="5477256"/>
            <a:ext cx="8229600" cy="1012920"/>
          </a:xfrm>
        </p:spPr>
        <p:txBody>
          <a:bodyPr/>
          <a:lstStyle/>
          <a:p>
            <a:r>
              <a:rPr lang="en-US" sz="1600" dirty="0"/>
              <a:t>• During the </a:t>
            </a:r>
            <a:r>
              <a:rPr lang="en-US" sz="1600" dirty="0">
                <a:solidFill>
                  <a:srgbClr val="7A9900"/>
                </a:solidFill>
              </a:rPr>
              <a:t>Great Recession 2008 </a:t>
            </a:r>
            <a:r>
              <a:rPr lang="en-US" sz="1600" dirty="0"/>
              <a:t>and the current recession, what has happened to the national debt?</a:t>
            </a:r>
            <a:br>
              <a:rPr lang="en-US" sz="1600" dirty="0"/>
            </a:br>
            <a:r>
              <a:rPr lang="en-US" sz="1600" dirty="0"/>
              <a:t>•  Why did the national debt decrease in the </a:t>
            </a:r>
            <a:r>
              <a:rPr lang="en-US" sz="1600" dirty="0">
                <a:solidFill>
                  <a:srgbClr val="7A9900"/>
                </a:solidFill>
              </a:rPr>
              <a:t>late 1990s</a:t>
            </a:r>
            <a:r>
              <a:rPr lang="en-US" sz="1600" dirty="0"/>
              <a:t>? </a:t>
            </a:r>
            <a:br>
              <a:rPr lang="en-US" sz="1600" dirty="0"/>
            </a:br>
            <a:r>
              <a:rPr lang="en-US" sz="1600" dirty="0"/>
              <a:t>•  Why did the national debt as a percentage of GDP decrease in the last measurement (what happened to GDP)?</a:t>
            </a:r>
            <a:br>
              <a:rPr lang="en-US" sz="1600" dirty="0"/>
            </a:br>
            <a:endParaRPr lang="en-US" sz="1600" dirty="0"/>
          </a:p>
        </p:txBody>
      </p:sp>
      <p:sp>
        <p:nvSpPr>
          <p:cNvPr id="5" name="TextBox 4">
            <a:extLst>
              <a:ext uri="{FF2B5EF4-FFF2-40B4-BE49-F238E27FC236}">
                <a16:creationId xmlns:a16="http://schemas.microsoft.com/office/drawing/2014/main" id="{14C28154-3425-452F-A31A-CBE8371ABE51}"/>
              </a:ext>
            </a:extLst>
          </p:cNvPr>
          <p:cNvSpPr txBox="1"/>
          <p:nvPr/>
        </p:nvSpPr>
        <p:spPr>
          <a:xfrm>
            <a:off x="2247900" y="201534"/>
            <a:ext cx="4648200" cy="667299"/>
          </a:xfrm>
          <a:prstGeom prst="rect">
            <a:avLst/>
          </a:prstGeom>
          <a:noFill/>
        </p:spPr>
        <p:txBody>
          <a:bodyPr wrap="square" rtlCol="0">
            <a:spAutoFit/>
          </a:bodyPr>
          <a:lstStyle/>
          <a:p>
            <a:pPr algn="ctr">
              <a:lnSpc>
                <a:spcPts val="2200"/>
              </a:lnSpc>
              <a:buSzPct val="125000"/>
            </a:pPr>
            <a:r>
              <a:rPr lang="en-US" sz="2400" i="1" dirty="0">
                <a:solidFill>
                  <a:srgbClr val="7A9900"/>
                </a:solidFill>
                <a:latin typeface="+mn-lt"/>
              </a:rPr>
              <a:t>“Did the CARES Act expense have a big impact on the national debt?”</a:t>
            </a:r>
          </a:p>
        </p:txBody>
      </p:sp>
      <p:pic>
        <p:nvPicPr>
          <p:cNvPr id="7" name="FRED Graph Chart" descr="FRED Graph">
            <a:hlinkClick r:id="rId2" tooltip="View this chart in your browser. "/>
            <a:extLst>
              <a:ext uri="{FF2B5EF4-FFF2-40B4-BE49-F238E27FC236}">
                <a16:creationId xmlns:a16="http://schemas.microsoft.com/office/drawing/2014/main" id="{F36F5653-0969-47AB-A5FE-7E89D2C56AE0}"/>
              </a:ext>
            </a:extLst>
          </p:cNvPr>
          <p:cNvPicPr/>
          <p:nvPr/>
        </p:nvPicPr>
        <p:blipFill>
          <a:blip r:embed="rId3"/>
          <a:stretch>
            <a:fillRect/>
          </a:stretch>
        </p:blipFill>
        <p:spPr>
          <a:xfrm>
            <a:off x="1600200" y="1154335"/>
            <a:ext cx="5943600" cy="4008755"/>
          </a:xfrm>
          <a:prstGeom prst="rect">
            <a:avLst/>
          </a:prstGeom>
          <a:ln w="15875">
            <a:solidFill>
              <a:schemeClr val="accent1"/>
            </a:solidFill>
          </a:ln>
        </p:spPr>
      </p:pic>
    </p:spTree>
    <p:extLst>
      <p:ext uri="{BB962C8B-B14F-4D97-AF65-F5344CB8AC3E}">
        <p14:creationId xmlns:p14="http://schemas.microsoft.com/office/powerpoint/2010/main" val="159594131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500380" y="5746482"/>
            <a:ext cx="8229600" cy="1012920"/>
          </a:xfrm>
        </p:spPr>
        <p:txBody>
          <a:bodyPr/>
          <a:lstStyle/>
          <a:p>
            <a:pPr marL="342900" marR="0" lvl="0" indent="-34290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What are some of the </a:t>
            </a:r>
            <a:r>
              <a:rPr lang="en-US" sz="1800" dirty="0">
                <a:solidFill>
                  <a:srgbClr val="7A9900"/>
                </a:solidFill>
                <a:effectLst/>
                <a:latin typeface="Calibri" panose="020F0502020204030204" pitchFamily="34" charset="0"/>
                <a:ea typeface="Calibri" panose="020F0502020204030204" pitchFamily="34" charset="0"/>
                <a:cs typeface="Calibri" panose="020F0502020204030204" pitchFamily="34" charset="0"/>
              </a:rPr>
              <a:t>components</a:t>
            </a:r>
            <a:r>
              <a:rPr lang="en-US" sz="1800" dirty="0">
                <a:effectLst/>
                <a:latin typeface="Calibri" panose="020F0502020204030204" pitchFamily="34" charset="0"/>
                <a:ea typeface="Calibri" panose="020F0502020204030204" pitchFamily="34" charset="0"/>
                <a:cs typeface="Calibri" panose="020F0502020204030204" pitchFamily="34" charset="0"/>
              </a:rPr>
              <a:t> of the CARES Act?  (You can go to the NPR article for more details than provided by the graphic.)</a:t>
            </a:r>
            <a:br>
              <a:rPr lang="en-US"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Times New Roman" panose="02020603050405020304" pitchFamily="18" charset="0"/>
              </a:rPr>
              <a:t>• </a:t>
            </a:r>
            <a:r>
              <a:rPr lang="en-US" sz="1800" dirty="0">
                <a:solidFill>
                  <a:srgbClr val="7A9900"/>
                </a:solidFill>
                <a:effectLst/>
                <a:latin typeface="Calibri" panose="020F0502020204030204" pitchFamily="34" charset="0"/>
                <a:ea typeface="Calibri" panose="020F0502020204030204" pitchFamily="34" charset="0"/>
                <a:cs typeface="Calibri" panose="020F0502020204030204" pitchFamily="34" charset="0"/>
              </a:rPr>
              <a:t>Who is helped </a:t>
            </a:r>
            <a:r>
              <a:rPr lang="en-US" sz="1800" dirty="0">
                <a:effectLst/>
                <a:latin typeface="Calibri" panose="020F0502020204030204" pitchFamily="34" charset="0"/>
                <a:ea typeface="Calibri" panose="020F0502020204030204" pitchFamily="34" charset="0"/>
                <a:cs typeface="Calibri" panose="020F0502020204030204" pitchFamily="34" charset="0"/>
              </a:rPr>
              <a:t>by the CARES Act?</a:t>
            </a:r>
            <a:br>
              <a:rPr lang="en-US" sz="1600" dirty="0"/>
            </a:br>
            <a:endParaRPr lang="en-US" sz="1600" dirty="0"/>
          </a:p>
        </p:txBody>
      </p:sp>
      <p:sp>
        <p:nvSpPr>
          <p:cNvPr id="5" name="TextBox 4">
            <a:extLst>
              <a:ext uri="{FF2B5EF4-FFF2-40B4-BE49-F238E27FC236}">
                <a16:creationId xmlns:a16="http://schemas.microsoft.com/office/drawing/2014/main" id="{14C28154-3425-452F-A31A-CBE8371ABE51}"/>
              </a:ext>
            </a:extLst>
          </p:cNvPr>
          <p:cNvSpPr txBox="1"/>
          <p:nvPr/>
        </p:nvSpPr>
        <p:spPr>
          <a:xfrm>
            <a:off x="2247900" y="201534"/>
            <a:ext cx="4648200" cy="667299"/>
          </a:xfrm>
          <a:prstGeom prst="rect">
            <a:avLst/>
          </a:prstGeom>
          <a:noFill/>
        </p:spPr>
        <p:txBody>
          <a:bodyPr wrap="square" rtlCol="0">
            <a:spAutoFit/>
          </a:bodyPr>
          <a:lstStyle/>
          <a:p>
            <a:pPr algn="ctr">
              <a:lnSpc>
                <a:spcPts val="2200"/>
              </a:lnSpc>
              <a:buSzPct val="125000"/>
            </a:pPr>
            <a:r>
              <a:rPr lang="en-US" sz="2400" i="1" dirty="0">
                <a:solidFill>
                  <a:srgbClr val="7A9900"/>
                </a:solidFill>
                <a:latin typeface="+mn-lt"/>
              </a:rPr>
              <a:t>“Did the CARES Act expense have a big impact on the national debt?”</a:t>
            </a:r>
          </a:p>
        </p:txBody>
      </p:sp>
      <p:pic>
        <p:nvPicPr>
          <p:cNvPr id="6" name="Picture 5">
            <a:extLst>
              <a:ext uri="{FF2B5EF4-FFF2-40B4-BE49-F238E27FC236}">
                <a16:creationId xmlns:a16="http://schemas.microsoft.com/office/drawing/2014/main" id="{FBD970A2-3EAC-4AB2-8B46-764BA341BDBD}"/>
              </a:ext>
            </a:extLst>
          </p:cNvPr>
          <p:cNvPicPr/>
          <p:nvPr/>
        </p:nvPicPr>
        <p:blipFill>
          <a:blip r:embed="rId2"/>
          <a:stretch>
            <a:fillRect/>
          </a:stretch>
        </p:blipFill>
        <p:spPr>
          <a:xfrm>
            <a:off x="2133600" y="1144175"/>
            <a:ext cx="5181600" cy="4418425"/>
          </a:xfrm>
          <a:prstGeom prst="rect">
            <a:avLst/>
          </a:prstGeom>
          <a:ln w="15875">
            <a:solidFill>
              <a:schemeClr val="accent1"/>
            </a:solidFill>
          </a:ln>
        </p:spPr>
      </p:pic>
    </p:spTree>
    <p:extLst>
      <p:ext uri="{BB962C8B-B14F-4D97-AF65-F5344CB8AC3E}">
        <p14:creationId xmlns:p14="http://schemas.microsoft.com/office/powerpoint/2010/main" val="428841348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457200" y="5477256"/>
            <a:ext cx="8229600" cy="1012920"/>
          </a:xfrm>
        </p:spPr>
        <p:txBody>
          <a:bodyPr/>
          <a:lstStyle/>
          <a:p>
            <a:r>
              <a:rPr lang="en-US" sz="1600" dirty="0"/>
              <a:t>• Based on the projected deficits by the CBO, will the CARES Act stimulus </a:t>
            </a:r>
            <a:r>
              <a:rPr lang="en-US" sz="1600" dirty="0">
                <a:solidFill>
                  <a:srgbClr val="7A9900"/>
                </a:solidFill>
              </a:rPr>
              <a:t>have continued impacts </a:t>
            </a:r>
            <a:r>
              <a:rPr lang="en-US" sz="1600" dirty="0"/>
              <a:t>on the deficit?</a:t>
            </a:r>
          </a:p>
        </p:txBody>
      </p:sp>
      <p:sp>
        <p:nvSpPr>
          <p:cNvPr id="5" name="TextBox 4">
            <a:extLst>
              <a:ext uri="{FF2B5EF4-FFF2-40B4-BE49-F238E27FC236}">
                <a16:creationId xmlns:a16="http://schemas.microsoft.com/office/drawing/2014/main" id="{14C28154-3425-452F-A31A-CBE8371ABE51}"/>
              </a:ext>
            </a:extLst>
          </p:cNvPr>
          <p:cNvSpPr txBox="1"/>
          <p:nvPr/>
        </p:nvSpPr>
        <p:spPr>
          <a:xfrm>
            <a:off x="2247900" y="201534"/>
            <a:ext cx="4648200" cy="938719"/>
          </a:xfrm>
          <a:prstGeom prst="rect">
            <a:avLst/>
          </a:prstGeom>
          <a:noFill/>
        </p:spPr>
        <p:txBody>
          <a:bodyPr wrap="square" rtlCol="0">
            <a:spAutoFit/>
          </a:bodyPr>
          <a:lstStyle/>
          <a:p>
            <a:pPr algn="ctr">
              <a:lnSpc>
                <a:spcPts val="2200"/>
              </a:lnSpc>
              <a:buSzPct val="125000"/>
            </a:pPr>
            <a:r>
              <a:rPr lang="en-US" sz="2000" i="1" dirty="0">
                <a:solidFill>
                  <a:srgbClr val="7A9900"/>
                </a:solidFill>
                <a:latin typeface="+mn-lt"/>
              </a:rPr>
              <a:t>“Does a one-time intervention such as the CARES Act have a continued effect on the long-term deficit or debt?” </a:t>
            </a:r>
          </a:p>
        </p:txBody>
      </p:sp>
      <p:pic>
        <p:nvPicPr>
          <p:cNvPr id="6" name="Picture 5" descr="Chart, line chart&#10;&#10;Description automatically generated">
            <a:extLst>
              <a:ext uri="{FF2B5EF4-FFF2-40B4-BE49-F238E27FC236}">
                <a16:creationId xmlns:a16="http://schemas.microsoft.com/office/drawing/2014/main" id="{42BEDCFB-F325-4854-AECD-F81B78D4B5E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81175" y="1295400"/>
            <a:ext cx="5581650" cy="4181856"/>
          </a:xfrm>
          <a:prstGeom prst="rect">
            <a:avLst/>
          </a:prstGeom>
          <a:ln w="15875">
            <a:solidFill>
              <a:schemeClr val="accent1"/>
            </a:solidFill>
          </a:ln>
        </p:spPr>
      </p:pic>
    </p:spTree>
    <p:extLst>
      <p:ext uri="{BB962C8B-B14F-4D97-AF65-F5344CB8AC3E}">
        <p14:creationId xmlns:p14="http://schemas.microsoft.com/office/powerpoint/2010/main" val="416065517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457200" y="5477256"/>
            <a:ext cx="8229600" cy="1012920"/>
          </a:xfrm>
        </p:spPr>
        <p:txBody>
          <a:bodyPr/>
          <a:lstStyle/>
          <a:p>
            <a:r>
              <a:rPr lang="en-US" sz="1600" dirty="0"/>
              <a:t>• Based on the projected debt by the CBO, will the CARES Act stimulus have </a:t>
            </a:r>
            <a:r>
              <a:rPr lang="en-US" sz="1600" dirty="0">
                <a:solidFill>
                  <a:srgbClr val="7A9900"/>
                </a:solidFill>
              </a:rPr>
              <a:t>continued impacts </a:t>
            </a:r>
            <a:r>
              <a:rPr lang="en-US" sz="1600" dirty="0"/>
              <a:t>on the debt?</a:t>
            </a:r>
          </a:p>
        </p:txBody>
      </p:sp>
      <p:sp>
        <p:nvSpPr>
          <p:cNvPr id="5" name="TextBox 4">
            <a:extLst>
              <a:ext uri="{FF2B5EF4-FFF2-40B4-BE49-F238E27FC236}">
                <a16:creationId xmlns:a16="http://schemas.microsoft.com/office/drawing/2014/main" id="{14C28154-3425-452F-A31A-CBE8371ABE51}"/>
              </a:ext>
            </a:extLst>
          </p:cNvPr>
          <p:cNvSpPr txBox="1"/>
          <p:nvPr/>
        </p:nvSpPr>
        <p:spPr>
          <a:xfrm>
            <a:off x="2247900" y="201534"/>
            <a:ext cx="4648200" cy="938719"/>
          </a:xfrm>
          <a:prstGeom prst="rect">
            <a:avLst/>
          </a:prstGeom>
          <a:noFill/>
        </p:spPr>
        <p:txBody>
          <a:bodyPr wrap="square" rtlCol="0">
            <a:spAutoFit/>
          </a:bodyPr>
          <a:lstStyle/>
          <a:p>
            <a:pPr algn="ctr">
              <a:lnSpc>
                <a:spcPts val="2200"/>
              </a:lnSpc>
              <a:buSzPct val="125000"/>
            </a:pPr>
            <a:r>
              <a:rPr lang="en-US" sz="2000" i="1" dirty="0">
                <a:solidFill>
                  <a:srgbClr val="7A9900"/>
                </a:solidFill>
                <a:latin typeface="+mn-lt"/>
              </a:rPr>
              <a:t>“Does a one-time intervention such as the CARES Act have a continued effect on the long-term deficit or debt?”</a:t>
            </a:r>
          </a:p>
        </p:txBody>
      </p:sp>
      <p:pic>
        <p:nvPicPr>
          <p:cNvPr id="7" name="Picture 6" descr="Chart, histogram&#10;&#10;Description automatically generated">
            <a:extLst>
              <a:ext uri="{FF2B5EF4-FFF2-40B4-BE49-F238E27FC236}">
                <a16:creationId xmlns:a16="http://schemas.microsoft.com/office/drawing/2014/main" id="{FA28C690-10BD-44D0-A58A-CA37C75D010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14500" y="1332126"/>
            <a:ext cx="6134100" cy="4306674"/>
          </a:xfrm>
          <a:prstGeom prst="rect">
            <a:avLst/>
          </a:prstGeom>
          <a:ln w="15875">
            <a:solidFill>
              <a:schemeClr val="accent1"/>
            </a:solidFill>
          </a:ln>
        </p:spPr>
      </p:pic>
    </p:spTree>
    <p:extLst>
      <p:ext uri="{BB962C8B-B14F-4D97-AF65-F5344CB8AC3E}">
        <p14:creationId xmlns:p14="http://schemas.microsoft.com/office/powerpoint/2010/main" val="157421320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C0D2-129D-481D-B312-6D1CC1BF365C}"/>
              </a:ext>
            </a:extLst>
          </p:cNvPr>
          <p:cNvSpPr>
            <a:spLocks noGrp="1"/>
          </p:cNvSpPr>
          <p:nvPr>
            <p:ph type="title"/>
          </p:nvPr>
        </p:nvSpPr>
        <p:spPr>
          <a:xfrm>
            <a:off x="152400" y="5477256"/>
            <a:ext cx="8839200" cy="999744"/>
          </a:xfrm>
        </p:spPr>
        <p:txBody>
          <a:bodyPr/>
          <a:lstStyle/>
          <a:p>
            <a:pPr marL="171450" marR="0" lvl="0" indent="-171450">
              <a:lnSpc>
                <a:spcPct val="107000"/>
              </a:lnSpc>
              <a:spcBef>
                <a:spcPts val="0"/>
              </a:spcBef>
              <a:spcAft>
                <a:spcPts val="0"/>
              </a:spcAft>
              <a:buFont typeface="Arial" panose="020B0604020202020204" pitchFamily="34" charset="0"/>
              <a:buChar char="•"/>
              <a:tabLst>
                <a:tab pos="4467225" algn="l"/>
              </a:tabLst>
            </a:pPr>
            <a:r>
              <a:rPr lang="en-US" sz="1100" dirty="0"/>
              <a:t>Based on the projected debt by the CBO, will the CARES Act stimulus have continued impacts on the debt?</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solidFill>
                  <a:srgbClr val="7A9900"/>
                </a:solidFill>
                <a:effectLst/>
                <a:latin typeface="Calibri" panose="020F0502020204030204" pitchFamily="34" charset="0"/>
                <a:ea typeface="Calibri" panose="020F0502020204030204" pitchFamily="34" charset="0"/>
                <a:cs typeface="Calibri" panose="020F0502020204030204" pitchFamily="34" charset="0"/>
              </a:rPr>
              <a:t>Identify</a:t>
            </a:r>
            <a:r>
              <a:rPr lang="en-US" sz="1100" dirty="0">
                <a:effectLst/>
                <a:latin typeface="Calibri" panose="020F0502020204030204" pitchFamily="34" charset="0"/>
                <a:ea typeface="Calibri" panose="020F0502020204030204" pitchFamily="34" charset="0"/>
                <a:cs typeface="Calibri" panose="020F0502020204030204" pitchFamily="34" charset="0"/>
              </a:rPr>
              <a:t> the impact of the CARES Act in the figures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Calibri" panose="020F0502020204030204" pitchFamily="34" charset="0"/>
              </a:rPr>
              <a:t>The United States is projected to have </a:t>
            </a:r>
            <a:r>
              <a:rPr lang="en-US" sz="1100" dirty="0">
                <a:solidFill>
                  <a:srgbClr val="7A9900"/>
                </a:solidFill>
                <a:effectLst/>
                <a:latin typeface="Calibri" panose="020F0502020204030204" pitchFamily="34" charset="0"/>
                <a:ea typeface="Calibri" panose="020F0502020204030204" pitchFamily="34" charset="0"/>
                <a:cs typeface="Calibri" panose="020F0502020204030204" pitchFamily="34" charset="0"/>
              </a:rPr>
              <a:t>increasing</a:t>
            </a:r>
            <a:r>
              <a:rPr lang="en-US" sz="1100" dirty="0">
                <a:effectLst/>
                <a:latin typeface="Calibri" panose="020F0502020204030204" pitchFamily="34" charset="0"/>
                <a:ea typeface="Calibri" panose="020F0502020204030204" pitchFamily="34" charset="0"/>
                <a:cs typeface="Calibri" panose="020F0502020204030204" pitchFamily="34" charset="0"/>
              </a:rPr>
              <a:t> long-term deficits.  What spending programs are increasing over time?  Why do you think these are projected to increase?</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Calibri" panose="020F0502020204030204" pitchFamily="34" charset="0"/>
              </a:rPr>
              <a:t>The United States is projected to have increasing long-term deficits.  What</a:t>
            </a:r>
            <a:r>
              <a:rPr lang="en-US" sz="1100" dirty="0">
                <a:solidFill>
                  <a:srgbClr val="7A9900"/>
                </a:solidFill>
                <a:effectLst/>
                <a:latin typeface="Calibri" panose="020F0502020204030204" pitchFamily="34" charset="0"/>
                <a:ea typeface="Calibri" panose="020F0502020204030204" pitchFamily="34" charset="0"/>
                <a:cs typeface="Calibri" panose="020F0502020204030204" pitchFamily="34" charset="0"/>
              </a:rPr>
              <a:t> sources of revenue </a:t>
            </a:r>
            <a:r>
              <a:rPr lang="en-US" sz="1100" dirty="0">
                <a:effectLst/>
                <a:latin typeface="Calibri" panose="020F0502020204030204" pitchFamily="34" charset="0"/>
                <a:ea typeface="Calibri" panose="020F0502020204030204" pitchFamily="34" charset="0"/>
                <a:cs typeface="Calibri" panose="020F0502020204030204" pitchFamily="34" charset="0"/>
              </a:rPr>
              <a:t>have been trending downward over time?  Why do you think these have been decreasing?</a:t>
            </a:r>
            <a:endParaRPr lang="en-US" sz="1100" dirty="0"/>
          </a:p>
        </p:txBody>
      </p:sp>
      <p:sp>
        <p:nvSpPr>
          <p:cNvPr id="5" name="TextBox 4">
            <a:extLst>
              <a:ext uri="{FF2B5EF4-FFF2-40B4-BE49-F238E27FC236}">
                <a16:creationId xmlns:a16="http://schemas.microsoft.com/office/drawing/2014/main" id="{14C28154-3425-452F-A31A-CBE8371ABE51}"/>
              </a:ext>
            </a:extLst>
          </p:cNvPr>
          <p:cNvSpPr txBox="1"/>
          <p:nvPr/>
        </p:nvSpPr>
        <p:spPr>
          <a:xfrm>
            <a:off x="2247900" y="201534"/>
            <a:ext cx="4648200" cy="938719"/>
          </a:xfrm>
          <a:prstGeom prst="rect">
            <a:avLst/>
          </a:prstGeom>
          <a:noFill/>
        </p:spPr>
        <p:txBody>
          <a:bodyPr wrap="square" rtlCol="0">
            <a:spAutoFit/>
          </a:bodyPr>
          <a:lstStyle/>
          <a:p>
            <a:pPr algn="ctr">
              <a:lnSpc>
                <a:spcPts val="2200"/>
              </a:lnSpc>
              <a:buSzPct val="125000"/>
            </a:pPr>
            <a:r>
              <a:rPr lang="en-US" sz="2000" i="1" dirty="0">
                <a:solidFill>
                  <a:srgbClr val="7A9900"/>
                </a:solidFill>
                <a:latin typeface="+mn-lt"/>
              </a:rPr>
              <a:t>“Does a one-time intervention such as the CARES Act have a continued effect on the long-term deficit or debt?” </a:t>
            </a:r>
          </a:p>
        </p:txBody>
      </p:sp>
      <p:pic>
        <p:nvPicPr>
          <p:cNvPr id="6" name="Picture 5">
            <a:extLst>
              <a:ext uri="{FF2B5EF4-FFF2-40B4-BE49-F238E27FC236}">
                <a16:creationId xmlns:a16="http://schemas.microsoft.com/office/drawing/2014/main" id="{DF8D6A46-62E0-4A86-8B3C-41420BB9989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16700"/>
            <a:ext cx="6248400" cy="3666786"/>
          </a:xfrm>
          <a:prstGeom prst="rect">
            <a:avLst/>
          </a:prstGeom>
          <a:noFill/>
          <a:ln w="15875">
            <a:solidFill>
              <a:schemeClr val="accent1"/>
            </a:solidFill>
          </a:ln>
        </p:spPr>
      </p:pic>
      <p:sp>
        <p:nvSpPr>
          <p:cNvPr id="8" name="TextBox 7">
            <a:extLst>
              <a:ext uri="{FF2B5EF4-FFF2-40B4-BE49-F238E27FC236}">
                <a16:creationId xmlns:a16="http://schemas.microsoft.com/office/drawing/2014/main" id="{84F57A70-B69C-438C-82F9-E0B39111CE3E}"/>
              </a:ext>
            </a:extLst>
          </p:cNvPr>
          <p:cNvSpPr txBox="1"/>
          <p:nvPr/>
        </p:nvSpPr>
        <p:spPr>
          <a:xfrm>
            <a:off x="381000" y="1044785"/>
            <a:ext cx="8153400" cy="671915"/>
          </a:xfrm>
          <a:prstGeom prst="rect">
            <a:avLst/>
          </a:prstGeom>
          <a:noFill/>
        </p:spPr>
        <p:txBody>
          <a:bodyPr wrap="square">
            <a:spAutoFit/>
          </a:bodyPr>
          <a:lstStyle/>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CBO’s Baseline Projections of Outlays and Revenues, Compared With Actual Values 25 and 50 Years Ago</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Percentage of Gross Domestic Product)…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8333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Final Question for Task Group </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392680"/>
            <a:ext cx="8229600" cy="3779520"/>
          </a:xfrm>
        </p:spPr>
        <p:txBody>
          <a:bodyPr/>
          <a:lstStyle/>
          <a:p>
            <a:pPr>
              <a:lnSpc>
                <a:spcPts val="2200"/>
              </a:lnSpc>
              <a:spcAft>
                <a:spcPts val="1500"/>
              </a:spcAft>
              <a:buSzPct val="125000"/>
            </a:pPr>
            <a:r>
              <a:rPr lang="en-US" sz="2000" dirty="0"/>
              <a:t>First, each member of the task group will relay the main question posed to their focus group and discuss the focus group’s </a:t>
            </a:r>
            <a:r>
              <a:rPr lang="en-US" sz="2000" b="1" dirty="0"/>
              <a:t>consensus</a:t>
            </a:r>
            <a:r>
              <a:rPr lang="en-US" sz="2000" dirty="0"/>
              <a:t>.</a:t>
            </a:r>
          </a:p>
          <a:p>
            <a:pPr>
              <a:lnSpc>
                <a:spcPts val="2200"/>
              </a:lnSpc>
              <a:spcAft>
                <a:spcPts val="1500"/>
              </a:spcAft>
              <a:buSzPct val="125000"/>
            </a:pPr>
            <a:r>
              <a:rPr lang="en-US" sz="2000" dirty="0"/>
              <a:t>Second, after </a:t>
            </a:r>
            <a:r>
              <a:rPr lang="en-US" sz="2000" b="1" dirty="0"/>
              <a:t>six focus questions </a:t>
            </a:r>
            <a:r>
              <a:rPr lang="en-US" sz="2000" dirty="0"/>
              <a:t>have been discussed, the task group should discuss the final question:</a:t>
            </a:r>
          </a:p>
          <a:p>
            <a:pPr marL="0" indent="0" algn="ctr">
              <a:spcAft>
                <a:spcPts val="1500"/>
              </a:spcAft>
              <a:buSzPct val="125000"/>
              <a:buNone/>
            </a:pPr>
            <a:r>
              <a:rPr lang="en-US" sz="2800" i="1" dirty="0">
                <a:solidFill>
                  <a:srgbClr val="7A9900"/>
                </a:solidFill>
                <a:latin typeface="+mn-lt"/>
              </a:rPr>
              <a:t>After weighing the immediate benefits of a stimulus against stimulus’ long-term costs, is a fiscal stimulus a useful tool to counteract the effects of the current Covid-19 recession?</a:t>
            </a:r>
          </a:p>
        </p:txBody>
      </p:sp>
    </p:spTree>
    <p:extLst>
      <p:ext uri="{BB962C8B-B14F-4D97-AF65-F5344CB8AC3E}">
        <p14:creationId xmlns:p14="http://schemas.microsoft.com/office/powerpoint/2010/main" val="396177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392680"/>
            <a:ext cx="4038600" cy="3779520"/>
          </a:xfrm>
        </p:spPr>
        <p:txBody>
          <a:bodyPr/>
          <a:lstStyle/>
          <a:p>
            <a:pPr marL="0" indent="0" algn="ctr">
              <a:lnSpc>
                <a:spcPts val="2200"/>
              </a:lnSpc>
              <a:buSzPct val="125000"/>
              <a:buNone/>
            </a:pPr>
            <a:r>
              <a:rPr lang="en-US" sz="2000" b="1" dirty="0">
                <a:solidFill>
                  <a:srgbClr val="7A9900"/>
                </a:solidFill>
                <a:latin typeface="Calibri" panose="020F0502020204030204" pitchFamily="34" charset="0"/>
                <a:cs typeface="Calibri" panose="020F0502020204030204" pitchFamily="34" charset="0"/>
              </a:rPr>
              <a:t>Benefits</a:t>
            </a:r>
          </a:p>
          <a:p>
            <a:pPr>
              <a:lnSpc>
                <a:spcPts val="2200"/>
              </a:lnSpc>
              <a:buSzPct val="125000"/>
            </a:pPr>
            <a:r>
              <a:rPr lang="en-US" sz="2000" dirty="0"/>
              <a:t>Moves economy towards potential GDP faster, leading to a quicker recovery of economic growth</a:t>
            </a:r>
          </a:p>
          <a:p>
            <a:pPr>
              <a:lnSpc>
                <a:spcPts val="2200"/>
              </a:lnSpc>
              <a:buSzPct val="125000"/>
            </a:pPr>
            <a:r>
              <a:rPr lang="en-US" sz="2000" dirty="0"/>
              <a:t>Reduces unemployment</a:t>
            </a:r>
          </a:p>
          <a:p>
            <a:pPr>
              <a:lnSpc>
                <a:spcPts val="2200"/>
              </a:lnSpc>
              <a:buSzPct val="125000"/>
            </a:pPr>
            <a:r>
              <a:rPr lang="en-US" sz="2000" dirty="0"/>
              <a:t>Helps reduce stress on households</a:t>
            </a:r>
          </a:p>
          <a:p>
            <a:pPr>
              <a:lnSpc>
                <a:spcPts val="2200"/>
              </a:lnSpc>
              <a:buSzPct val="125000"/>
            </a:pPr>
            <a:r>
              <a:rPr lang="en-US" sz="2000" dirty="0"/>
              <a:t>Helps small and large businesses recover</a:t>
            </a:r>
          </a:p>
          <a:p>
            <a:pPr>
              <a:lnSpc>
                <a:spcPts val="2200"/>
              </a:lnSpc>
              <a:buSzPct val="125000"/>
            </a:pPr>
            <a:r>
              <a:rPr lang="en-US" sz="2000" dirty="0"/>
              <a:t>Helps local and state governments provide services</a:t>
            </a:r>
          </a:p>
          <a:p>
            <a:pPr>
              <a:lnSpc>
                <a:spcPts val="2200"/>
              </a:lnSpc>
              <a:buSzPct val="125000"/>
            </a:pPr>
            <a:endParaRPr lang="en-US" sz="2000" dirty="0"/>
          </a:p>
          <a:p>
            <a:pPr>
              <a:lnSpc>
                <a:spcPts val="2200"/>
              </a:lnSpc>
              <a:buSzPct val="125000"/>
            </a:pPr>
            <a:endParaRPr lang="en-US" sz="2000" dirty="0"/>
          </a:p>
        </p:txBody>
      </p:sp>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Stimulus?</a:t>
            </a:r>
          </a:p>
        </p:txBody>
      </p:sp>
      <p:sp>
        <p:nvSpPr>
          <p:cNvPr id="4" name="Content Placeholder 2">
            <a:extLst>
              <a:ext uri="{FF2B5EF4-FFF2-40B4-BE49-F238E27FC236}">
                <a16:creationId xmlns:a16="http://schemas.microsoft.com/office/drawing/2014/main" id="{343C169E-E098-D946-927D-9813D11A4142}"/>
              </a:ext>
            </a:extLst>
          </p:cNvPr>
          <p:cNvSpPr txBox="1">
            <a:spLocks/>
          </p:cNvSpPr>
          <p:nvPr/>
        </p:nvSpPr>
        <p:spPr bwMode="auto">
          <a:xfrm>
            <a:off x="4572000" y="2392680"/>
            <a:ext cx="4114800" cy="3779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2200"/>
              </a:lnSpc>
              <a:buSzPct val="125000"/>
              <a:buNone/>
            </a:pPr>
            <a:r>
              <a:rPr lang="en-US" sz="2000" b="1" dirty="0">
                <a:solidFill>
                  <a:srgbClr val="7A9900"/>
                </a:solidFill>
                <a:latin typeface="Calibri" panose="020F0502020204030204" pitchFamily="34" charset="0"/>
                <a:cs typeface="Calibri" panose="020F0502020204030204" pitchFamily="34" charset="0"/>
              </a:rPr>
              <a:t>Costs</a:t>
            </a:r>
          </a:p>
          <a:p>
            <a:pPr>
              <a:lnSpc>
                <a:spcPts val="2200"/>
              </a:lnSpc>
              <a:buSzPct val="125000"/>
            </a:pPr>
            <a:r>
              <a:rPr lang="en-US" sz="2000" dirty="0"/>
              <a:t>Increases national debt</a:t>
            </a:r>
          </a:p>
          <a:p>
            <a:pPr>
              <a:lnSpc>
                <a:spcPts val="2200"/>
              </a:lnSpc>
              <a:buSzPct val="125000"/>
            </a:pPr>
            <a:r>
              <a:rPr lang="en-US" sz="2000" dirty="0"/>
              <a:t>Increases interest paid in future by federal government</a:t>
            </a:r>
          </a:p>
          <a:p>
            <a:pPr>
              <a:lnSpc>
                <a:spcPts val="2200"/>
              </a:lnSpc>
              <a:buSzPct val="125000"/>
            </a:pPr>
            <a:r>
              <a:rPr lang="en-US" sz="2000" dirty="0"/>
              <a:t>May hinder business borrowing for investment if interest rates rise</a:t>
            </a:r>
          </a:p>
          <a:p>
            <a:pPr>
              <a:lnSpc>
                <a:spcPts val="2200"/>
              </a:lnSpc>
              <a:buSzPct val="125000"/>
            </a:pPr>
            <a:endParaRPr lang="en-US" sz="2000" dirty="0"/>
          </a:p>
          <a:p>
            <a:pPr>
              <a:lnSpc>
                <a:spcPts val="2200"/>
              </a:lnSpc>
              <a:buSzPct val="125000"/>
            </a:pPr>
            <a:endParaRPr lang="en-US" sz="2000" dirty="0"/>
          </a:p>
        </p:txBody>
      </p:sp>
    </p:spTree>
    <p:extLst>
      <p:ext uri="{BB962C8B-B14F-4D97-AF65-F5344CB8AC3E}">
        <p14:creationId xmlns:p14="http://schemas.microsoft.com/office/powerpoint/2010/main" val="1349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sz="3200" dirty="0"/>
              <a:t>Questions to ask about the long-term costs of a stimulus on the debt…</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590800"/>
            <a:ext cx="8229600" cy="3779520"/>
          </a:xfrm>
        </p:spPr>
        <p:txBody>
          <a:bodyPr/>
          <a:lstStyle/>
          <a:p>
            <a:pPr>
              <a:lnSpc>
                <a:spcPts val="2200"/>
              </a:lnSpc>
              <a:buSzPct val="125000"/>
              <a:buFont typeface="Arial" panose="020B0604020202020204" pitchFamily="34" charset="0"/>
              <a:buChar char="•"/>
            </a:pPr>
            <a:r>
              <a:rPr lang="en-US" sz="2000" dirty="0"/>
              <a:t>Do interest rates rise significantly to high levels because of the </a:t>
            </a:r>
            <a:r>
              <a:rPr lang="en-US" sz="2000" b="1" dirty="0"/>
              <a:t>stimulus</a:t>
            </a:r>
            <a:r>
              <a:rPr lang="en-US" sz="2000" dirty="0"/>
              <a:t>?</a:t>
            </a:r>
          </a:p>
          <a:p>
            <a:pPr>
              <a:lnSpc>
                <a:spcPts val="2200"/>
              </a:lnSpc>
              <a:buSzPct val="125000"/>
              <a:buFont typeface="Arial" panose="020B0604020202020204" pitchFamily="34" charset="0"/>
              <a:buChar char="•"/>
            </a:pPr>
            <a:r>
              <a:rPr lang="en-US" sz="2000" dirty="0"/>
              <a:t>Are </a:t>
            </a:r>
            <a:r>
              <a:rPr lang="en-US" sz="2000" b="1" dirty="0"/>
              <a:t>interest payments </a:t>
            </a:r>
            <a:r>
              <a:rPr lang="en-US" sz="2000" dirty="0"/>
              <a:t>historically large relative to GDP?</a:t>
            </a:r>
          </a:p>
          <a:p>
            <a:pPr>
              <a:lnSpc>
                <a:spcPts val="2200"/>
              </a:lnSpc>
              <a:buSzPct val="125000"/>
              <a:buFont typeface="Arial" panose="020B0604020202020204" pitchFamily="34" charset="0"/>
              <a:buChar char="•"/>
            </a:pPr>
            <a:r>
              <a:rPr lang="en-US" sz="2000" dirty="0"/>
              <a:t>What contributes to a rise in costs leading to a larger </a:t>
            </a:r>
            <a:r>
              <a:rPr lang="en-US" sz="2000" b="1" dirty="0"/>
              <a:t>national debt</a:t>
            </a:r>
            <a:r>
              <a:rPr lang="en-US" sz="2000" dirty="0"/>
              <a:t>?</a:t>
            </a:r>
          </a:p>
          <a:p>
            <a:pPr lvl="1">
              <a:lnSpc>
                <a:spcPts val="2200"/>
              </a:lnSpc>
              <a:buSzPct val="125000"/>
              <a:buFont typeface="Courier New" panose="02070309020205020404" pitchFamily="49" charset="0"/>
              <a:buChar char="o"/>
            </a:pPr>
            <a:r>
              <a:rPr lang="en-US" sz="2000" dirty="0"/>
              <a:t>One-time money stimulus programs</a:t>
            </a:r>
          </a:p>
          <a:p>
            <a:pPr lvl="1">
              <a:lnSpc>
                <a:spcPts val="2200"/>
              </a:lnSpc>
              <a:buSzPct val="125000"/>
              <a:buFont typeface="Courier New" panose="02070309020205020404" pitchFamily="49" charset="0"/>
              <a:buChar char="o"/>
            </a:pPr>
            <a:r>
              <a:rPr lang="en-US" sz="2000" dirty="0"/>
              <a:t>Ongoing programs</a:t>
            </a:r>
          </a:p>
          <a:p>
            <a:pPr>
              <a:lnSpc>
                <a:spcPts val="2200"/>
              </a:lnSpc>
              <a:buSzPct val="125000"/>
              <a:buFont typeface="Arial" panose="020B0604020202020204" pitchFamily="34" charset="0"/>
              <a:buChar char="•"/>
            </a:pPr>
            <a:r>
              <a:rPr lang="en-US" sz="2000" dirty="0"/>
              <a:t>Can </a:t>
            </a:r>
            <a:r>
              <a:rPr lang="en-US" sz="2000" b="1" dirty="0"/>
              <a:t>taxes</a:t>
            </a:r>
            <a:r>
              <a:rPr lang="en-US" sz="2000" dirty="0"/>
              <a:t> be raised in the future to reduce the debt?</a:t>
            </a:r>
          </a:p>
        </p:txBody>
      </p:sp>
    </p:spTree>
    <p:extLst>
      <p:ext uri="{BB962C8B-B14F-4D97-AF65-F5344CB8AC3E}">
        <p14:creationId xmlns:p14="http://schemas.microsoft.com/office/powerpoint/2010/main" val="6497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a:xfrm>
            <a:off x="446314" y="870637"/>
            <a:ext cx="8229600" cy="1143000"/>
          </a:xfrm>
        </p:spPr>
        <p:txBody>
          <a:bodyPr/>
          <a:lstStyle/>
          <a:p>
            <a:r>
              <a:rPr lang="en-US" dirty="0"/>
              <a:t>The Debate…</a:t>
            </a:r>
          </a:p>
        </p:txBody>
      </p:sp>
      <p:sp>
        <p:nvSpPr>
          <p:cNvPr id="9" name="TextBox 8">
            <a:extLst>
              <a:ext uri="{FF2B5EF4-FFF2-40B4-BE49-F238E27FC236}">
                <a16:creationId xmlns:a16="http://schemas.microsoft.com/office/drawing/2014/main" id="{F8AC793A-4617-6E40-A5EE-FBBBC5B55E8D}"/>
              </a:ext>
            </a:extLst>
          </p:cNvPr>
          <p:cNvSpPr txBox="1"/>
          <p:nvPr/>
        </p:nvSpPr>
        <p:spPr>
          <a:xfrm>
            <a:off x="457200" y="6015335"/>
            <a:ext cx="8229600" cy="381643"/>
          </a:xfrm>
          <a:prstGeom prst="rect">
            <a:avLst/>
          </a:prstGeom>
          <a:noFill/>
        </p:spPr>
        <p:txBody>
          <a:bodyPr wrap="square" rtlCol="0">
            <a:spAutoFit/>
          </a:bodyPr>
          <a:lstStyle/>
          <a:p>
            <a:r>
              <a:rPr lang="en-US" sz="940" dirty="0">
                <a:latin typeface="Calibri" panose="020F0502020204030204" pitchFamily="34" charset="0"/>
                <a:cs typeface="Calibri" panose="020F0502020204030204" pitchFamily="34" charset="0"/>
                <a:hlinkClick r:id="rId2"/>
              </a:rPr>
              <a:t>https://www.marketwatch.com/story/ted-cruz-is-asked-why-national-debt-is-paramount-to-republicans-only-when-a-democrat-is-in-the-white-house-11603831170</a:t>
            </a:r>
            <a:br>
              <a:rPr lang="en-US" sz="940" dirty="0">
                <a:latin typeface="Calibri" panose="020F0502020204030204" pitchFamily="34" charset="0"/>
                <a:cs typeface="Calibri" panose="020F0502020204030204" pitchFamily="34" charset="0"/>
              </a:rPr>
            </a:br>
            <a:r>
              <a:rPr lang="en-US" sz="940" dirty="0">
                <a:latin typeface="Calibri" panose="020F0502020204030204" pitchFamily="34" charset="0"/>
                <a:cs typeface="Calibri" panose="020F0502020204030204" pitchFamily="34" charset="0"/>
                <a:hlinkClick r:id="rId3"/>
              </a:rPr>
              <a:t>https://www.usnews.com/cartoons/deficit-and-budget-cartoons</a:t>
            </a:r>
            <a:endParaRPr lang="en-US" sz="940" dirty="0">
              <a:latin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7BD8BD1B-127B-1B44-A3E7-D6953DEB761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443457"/>
            <a:ext cx="4114800" cy="3192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BD582D-44EE-F64E-A5AC-0304D5E08BC2}"/>
              </a:ext>
            </a:extLst>
          </p:cNvPr>
          <p:cNvPicPr>
            <a:picLocks noChangeAspect="1"/>
          </p:cNvPicPr>
          <p:nvPr/>
        </p:nvPicPr>
        <p:blipFill>
          <a:blip r:embed="rId5"/>
          <a:stretch>
            <a:fillRect/>
          </a:stretch>
        </p:blipFill>
        <p:spPr>
          <a:xfrm>
            <a:off x="4572000" y="2438400"/>
            <a:ext cx="4267200" cy="3354430"/>
          </a:xfrm>
          <a:prstGeom prst="rect">
            <a:avLst/>
          </a:prstGeom>
        </p:spPr>
      </p:pic>
    </p:spTree>
    <p:extLst>
      <p:ext uri="{BB962C8B-B14F-4D97-AF65-F5344CB8AC3E}">
        <p14:creationId xmlns:p14="http://schemas.microsoft.com/office/powerpoint/2010/main" val="41689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E030-5CA4-4FB3-88B7-D9CD4056F8A2}"/>
              </a:ext>
            </a:extLst>
          </p:cNvPr>
          <p:cNvSpPr>
            <a:spLocks noGrp="1"/>
          </p:cNvSpPr>
          <p:nvPr>
            <p:ph type="title"/>
          </p:nvPr>
        </p:nvSpPr>
        <p:spPr/>
        <p:txBody>
          <a:bodyPr/>
          <a:lstStyle/>
          <a:p>
            <a:r>
              <a:rPr lang="en-US" dirty="0"/>
              <a:t>What do kids think?</a:t>
            </a:r>
          </a:p>
        </p:txBody>
      </p:sp>
      <p:sp>
        <p:nvSpPr>
          <p:cNvPr id="3" name="Content Placeholder 2">
            <a:extLst>
              <a:ext uri="{FF2B5EF4-FFF2-40B4-BE49-F238E27FC236}">
                <a16:creationId xmlns:a16="http://schemas.microsoft.com/office/drawing/2014/main" id="{8CF3F5BA-12F4-4AB3-8E5E-433F308F195C}"/>
              </a:ext>
            </a:extLst>
          </p:cNvPr>
          <p:cNvSpPr>
            <a:spLocks noGrp="1"/>
          </p:cNvSpPr>
          <p:nvPr>
            <p:ph idx="1"/>
          </p:nvPr>
        </p:nvSpPr>
        <p:spPr/>
        <p:txBody>
          <a:bodyPr/>
          <a:lstStyle/>
          <a:p>
            <a:pPr marL="0" indent="0">
              <a:buNone/>
            </a:pPr>
            <a:r>
              <a:rPr lang="en-US" dirty="0"/>
              <a:t>Though these lesson lean toward the idea that temporarily increased spending is not a large danger, kids may focus on </a:t>
            </a:r>
            <a:r>
              <a:rPr lang="en-US" dirty="0">
                <a:solidFill>
                  <a:srgbClr val="7A9900"/>
                </a:solidFill>
              </a:rPr>
              <a:t>future issues</a:t>
            </a:r>
            <a:r>
              <a:rPr lang="en-US" dirty="0"/>
              <a:t>, that will likely affect their generation, as an increased worry…</a:t>
            </a:r>
          </a:p>
        </p:txBody>
      </p:sp>
    </p:spTree>
    <p:extLst>
      <p:ext uri="{BB962C8B-B14F-4D97-AF65-F5344CB8AC3E}">
        <p14:creationId xmlns:p14="http://schemas.microsoft.com/office/powerpoint/2010/main" val="362212587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63899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55904816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9994" r="794"/>
          <a:stretch/>
        </p:blipFill>
        <p:spPr>
          <a:xfrm>
            <a:off x="3761072" y="917488"/>
            <a:ext cx="5382927" cy="1066393"/>
          </a:xfrm>
          <a:prstGeom prst="rect">
            <a:avLst/>
          </a:prstGeom>
        </p:spPr>
      </p:pic>
      <p:sp>
        <p:nvSpPr>
          <p:cNvPr id="21" name="Rectangle 20"/>
          <p:cNvSpPr/>
          <p:nvPr/>
        </p:nvSpPr>
        <p:spPr>
          <a:xfrm>
            <a:off x="1" y="5520690"/>
            <a:ext cx="9143999" cy="48006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261" t="14847" r="8883" b="16305"/>
          <a:stretch/>
        </p:blipFill>
        <p:spPr>
          <a:xfrm>
            <a:off x="0" y="1968968"/>
            <a:ext cx="9144000" cy="35661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4" y="1105431"/>
            <a:ext cx="3420644" cy="463285"/>
          </a:xfrm>
          <a:prstGeom prst="rect">
            <a:avLst/>
          </a:prstGeom>
        </p:spPr>
      </p:pic>
      <p:sp>
        <p:nvSpPr>
          <p:cNvPr id="6" name="TextBox 5"/>
          <p:cNvSpPr txBox="1"/>
          <p:nvPr/>
        </p:nvSpPr>
        <p:spPr>
          <a:xfrm>
            <a:off x="651164" y="1568715"/>
            <a:ext cx="2308605" cy="369332"/>
          </a:xfrm>
          <a:prstGeom prst="rect">
            <a:avLst/>
          </a:prstGeom>
          <a:noFill/>
        </p:spPr>
        <p:txBody>
          <a:bodyPr wrap="square" rtlCol="0">
            <a:spAutoFit/>
          </a:bodyPr>
          <a:lstStyle/>
          <a:p>
            <a:r>
              <a:rPr lang="en-US" i="1">
                <a:solidFill>
                  <a:srgbClr val="0873BB"/>
                </a:solidFill>
                <a:latin typeface="Arial" charset="0"/>
                <a:ea typeface="Arial" charset="0"/>
                <a:cs typeface="Arial" charset="0"/>
              </a:rPr>
              <a:t>We’ve gone Virtual!</a:t>
            </a:r>
          </a:p>
        </p:txBody>
      </p:sp>
      <p:sp>
        <p:nvSpPr>
          <p:cNvPr id="9" name="TextBox 8"/>
          <p:cNvSpPr txBox="1"/>
          <p:nvPr/>
        </p:nvSpPr>
        <p:spPr>
          <a:xfrm>
            <a:off x="240644" y="2194443"/>
            <a:ext cx="2625278" cy="2228815"/>
          </a:xfrm>
          <a:prstGeom prst="rect">
            <a:avLst/>
          </a:prstGeom>
          <a:noFill/>
        </p:spPr>
        <p:txBody>
          <a:bodyPr wrap="square" rtlCol="0">
            <a:spAutoFit/>
          </a:bodyPr>
          <a:lstStyle/>
          <a:p>
            <a:pPr>
              <a:lnSpc>
                <a:spcPts val="1350"/>
              </a:lnSpc>
            </a:pPr>
            <a:r>
              <a:rPr lang="en-US">
                <a:solidFill>
                  <a:srgbClr val="CADB2C"/>
                </a:solidFill>
                <a:latin typeface="Arial" charset="0"/>
                <a:ea typeface="Arial" charset="0"/>
                <a:cs typeface="Arial" charset="0"/>
              </a:rPr>
              <a:t>Teach Economics?</a:t>
            </a:r>
          </a:p>
          <a:p>
            <a:pPr>
              <a:lnSpc>
                <a:spcPts val="1350"/>
              </a:lnSpc>
            </a:pPr>
            <a:r>
              <a:rPr lang="en-US" sz="1050" b="1">
                <a:solidFill>
                  <a:schemeClr val="bg1"/>
                </a:solidFill>
                <a:latin typeface="Arial" charset="0"/>
                <a:ea typeface="Arial" charset="0"/>
                <a:cs typeface="Arial" charset="0"/>
              </a:rPr>
              <a:t>Your students may have what it takes to compete in the nation’s only high school economics competition!</a:t>
            </a:r>
          </a:p>
          <a:p>
            <a:pPr>
              <a:lnSpc>
                <a:spcPts val="1350"/>
              </a:lnSpc>
            </a:pPr>
            <a:endParaRPr lang="en-US" sz="1050" b="1">
              <a:solidFill>
                <a:schemeClr val="bg1"/>
              </a:solidFill>
              <a:latin typeface="Arial" charset="0"/>
              <a:ea typeface="Arial" charset="0"/>
              <a:cs typeface="Arial" charset="0"/>
            </a:endParaRPr>
          </a:p>
          <a:p>
            <a:pPr>
              <a:lnSpc>
                <a:spcPts val="1350"/>
              </a:lnSpc>
            </a:pPr>
            <a:r>
              <a:rPr lang="en-US">
                <a:solidFill>
                  <a:srgbClr val="CADB2C"/>
                </a:solidFill>
                <a:latin typeface="Arial" charset="0"/>
                <a:ea typeface="Arial" charset="0"/>
                <a:cs typeface="Arial" charset="0"/>
              </a:rPr>
              <a:t>Why Play?</a:t>
            </a:r>
          </a:p>
          <a:p>
            <a:pPr>
              <a:lnSpc>
                <a:spcPts val="1350"/>
              </a:lnSpc>
            </a:pPr>
            <a:r>
              <a:rPr lang="en-US" sz="1050" b="1">
                <a:solidFill>
                  <a:srgbClr val="CADB2C"/>
                </a:solidFill>
                <a:latin typeface="Arial" charset="0"/>
                <a:ea typeface="Arial" charset="0"/>
                <a:cs typeface="Arial" charset="0"/>
              </a:rPr>
              <a:t>•</a:t>
            </a:r>
            <a:r>
              <a:rPr lang="en-US" sz="1050">
                <a:solidFill>
                  <a:srgbClr val="CADB2C"/>
                </a:solidFill>
                <a:latin typeface="Arial" charset="0"/>
                <a:ea typeface="Arial" charset="0"/>
                <a:cs typeface="Arial" charset="0"/>
              </a:rPr>
              <a:t> </a:t>
            </a:r>
            <a:r>
              <a:rPr lang="en-US" sz="1050">
                <a:solidFill>
                  <a:schemeClr val="bg1"/>
                </a:solidFill>
                <a:latin typeface="Arial" charset="0"/>
                <a:ea typeface="Arial" charset="0"/>
                <a:cs typeface="Arial" charset="0"/>
              </a:rPr>
              <a:t>Fun team learning experience</a:t>
            </a:r>
          </a:p>
          <a:p>
            <a:pPr>
              <a:lnSpc>
                <a:spcPts val="1350"/>
              </a:lnSpc>
            </a:pPr>
            <a:r>
              <a:rPr lang="en-US" sz="1050" b="1">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Great for college applications</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No other challenge like this </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Online participation makes access easy</a:t>
            </a:r>
          </a:p>
          <a:p>
            <a:pPr>
              <a:lnSpc>
                <a:spcPts val="1350"/>
              </a:lnSpc>
            </a:pPr>
            <a:r>
              <a:rPr lang="en-US" sz="1050">
                <a:solidFill>
                  <a:srgbClr val="CADB2C"/>
                </a:solidFill>
                <a:latin typeface="Arial" charset="0"/>
                <a:ea typeface="Arial" charset="0"/>
                <a:cs typeface="Arial" charset="0"/>
              </a:rPr>
              <a:t>•</a:t>
            </a:r>
            <a:r>
              <a:rPr lang="en-US" sz="1050">
                <a:solidFill>
                  <a:schemeClr val="bg1"/>
                </a:solidFill>
                <a:latin typeface="Arial" charset="0"/>
                <a:ea typeface="Arial" charset="0"/>
                <a:cs typeface="Arial" charset="0"/>
              </a:rPr>
              <a:t> Chance for cash prizes</a:t>
            </a:r>
          </a:p>
          <a:p>
            <a:endParaRPr lang="en-US" sz="1050">
              <a:solidFill>
                <a:schemeClr val="bg1"/>
              </a:solidFill>
              <a:latin typeface="Arial" charset="0"/>
              <a:ea typeface="Arial" charset="0"/>
              <a:cs typeface="Arial" charset="0"/>
            </a:endParaRPr>
          </a:p>
        </p:txBody>
      </p:sp>
      <p:sp>
        <p:nvSpPr>
          <p:cNvPr id="12" name="TextBox 11"/>
          <p:cNvSpPr txBox="1"/>
          <p:nvPr/>
        </p:nvSpPr>
        <p:spPr>
          <a:xfrm>
            <a:off x="3113785" y="2092651"/>
            <a:ext cx="3217233" cy="3672800"/>
          </a:xfrm>
          <a:prstGeom prst="rect">
            <a:avLst/>
          </a:prstGeom>
          <a:noFill/>
        </p:spPr>
        <p:txBody>
          <a:bodyPr wrap="square" rtlCol="0" anchor="t">
            <a:spAutoFit/>
          </a:bodyPr>
          <a:lstStyle/>
          <a:p>
            <a:r>
              <a:rPr lang="en-US">
                <a:solidFill>
                  <a:srgbClr val="CADB2C"/>
                </a:solidFill>
                <a:latin typeface="Arial" charset="0"/>
                <a:ea typeface="Arial" charset="0"/>
                <a:cs typeface="Arial" charset="0"/>
              </a:rPr>
              <a:t>How it Works</a:t>
            </a:r>
          </a:p>
          <a:p>
            <a:pPr>
              <a:lnSpc>
                <a:spcPts val="1350"/>
              </a:lnSpc>
            </a:pPr>
            <a:r>
              <a:rPr lang="en-US" sz="1200" b="1">
                <a:solidFill>
                  <a:srgbClr val="FFC000"/>
                </a:solidFill>
                <a:latin typeface="Arial" charset="0"/>
                <a:ea typeface="Arial" charset="0"/>
                <a:cs typeface="Arial" charset="0"/>
              </a:rPr>
              <a:t>Teams register </a:t>
            </a:r>
          </a:p>
          <a:p>
            <a:pPr>
              <a:lnSpc>
                <a:spcPts val="1350"/>
              </a:lnSpc>
            </a:pPr>
            <a:r>
              <a:rPr lang="en-US" sz="1050">
                <a:solidFill>
                  <a:schemeClr val="bg1"/>
                </a:solidFill>
                <a:latin typeface="Arial" charset="0"/>
                <a:ea typeface="Arial" charset="0"/>
                <a:cs typeface="Arial" charset="0"/>
              </a:rPr>
              <a:t>Teachers enroll team(s) of 3- 4 high school students from the same school. Multiple teams allowed.</a:t>
            </a:r>
          </a:p>
          <a:p>
            <a:pPr>
              <a:lnSpc>
                <a:spcPts val="675"/>
              </a:lnSpc>
            </a:pPr>
            <a:endParaRPr lang="en-US" sz="1050">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Teams compete within their state</a:t>
            </a:r>
          </a:p>
          <a:p>
            <a:pPr>
              <a:lnSpc>
                <a:spcPts val="1350"/>
              </a:lnSpc>
            </a:pPr>
            <a:r>
              <a:rPr lang="en-US" sz="1050">
                <a:solidFill>
                  <a:schemeClr val="bg1"/>
                </a:solidFill>
                <a:latin typeface="Arial" charset="0"/>
                <a:ea typeface="Arial" charset="0"/>
                <a:cs typeface="Arial" charset="0"/>
              </a:rPr>
              <a:t>Compete to win your state competition for a </a:t>
            </a:r>
            <a:br>
              <a:rPr lang="en-US" sz="1050">
                <a:solidFill>
                  <a:schemeClr val="bg1"/>
                </a:solidFill>
                <a:latin typeface="Arial" charset="0"/>
                <a:ea typeface="Arial" charset="0"/>
                <a:cs typeface="Arial" charset="0"/>
              </a:rPr>
            </a:br>
            <a:r>
              <a:rPr lang="en-US" sz="1050">
                <a:solidFill>
                  <a:schemeClr val="bg1"/>
                </a:solidFill>
                <a:latin typeface="Arial" charset="0"/>
                <a:ea typeface="Arial" charset="0"/>
                <a:cs typeface="Arial" charset="0"/>
              </a:rPr>
              <a:t>chance to advance to the National Semi-Finals.</a:t>
            </a:r>
          </a:p>
          <a:p>
            <a:pPr>
              <a:lnSpc>
                <a:spcPts val="675"/>
              </a:lnSpc>
            </a:pPr>
            <a:endParaRPr lang="en-US" sz="1050" b="1">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National Semi-Finals:  May 3-20, 2021</a:t>
            </a:r>
          </a:p>
          <a:p>
            <a:pPr>
              <a:lnSpc>
                <a:spcPts val="1350"/>
              </a:lnSpc>
            </a:pPr>
            <a:r>
              <a:rPr lang="en-US" sz="1050">
                <a:solidFill>
                  <a:schemeClr val="bg1"/>
                </a:solidFill>
                <a:latin typeface="Arial" charset="0"/>
                <a:ea typeface="Arial" charset="0"/>
                <a:cs typeface="Arial" charset="0"/>
              </a:rPr>
              <a:t>Teams answer multiple-choice questions on macroeconomics, microeconomics, and international &amp; current events.</a:t>
            </a:r>
          </a:p>
          <a:p>
            <a:pPr>
              <a:lnSpc>
                <a:spcPts val="675"/>
              </a:lnSpc>
            </a:pPr>
            <a:endParaRPr lang="en-US" sz="1050" b="1">
              <a:solidFill>
                <a:srgbClr val="000000"/>
              </a:solidFill>
              <a:latin typeface="Arial" charset="0"/>
              <a:ea typeface="Arial" charset="0"/>
              <a:cs typeface="Arial" charset="0"/>
            </a:endParaRPr>
          </a:p>
          <a:p>
            <a:pPr>
              <a:lnSpc>
                <a:spcPts val="1350"/>
              </a:lnSpc>
            </a:pPr>
            <a:r>
              <a:rPr lang="en-US" sz="1200" b="1">
                <a:solidFill>
                  <a:srgbClr val="FFC000"/>
                </a:solidFill>
                <a:latin typeface="Arial" charset="0"/>
                <a:ea typeface="Arial" charset="0"/>
                <a:cs typeface="Arial" charset="0"/>
              </a:rPr>
              <a:t>National Finals: May 22-24, 2021</a:t>
            </a:r>
          </a:p>
          <a:p>
            <a:pPr>
              <a:lnSpc>
                <a:spcPts val="1350"/>
              </a:lnSpc>
            </a:pPr>
            <a:r>
              <a:rPr lang="en-US" sz="1050">
                <a:solidFill>
                  <a:schemeClr val="bg1"/>
                </a:solidFill>
                <a:latin typeface="Arial" charset="0"/>
                <a:ea typeface="Arial" charset="0"/>
                <a:cs typeface="Arial" charset="0"/>
              </a:rPr>
              <a:t>Teams analyze an economic issue and present their solution. Top teams engage in the Finals Quiz Bowl where they face-off answering questions to claim the National Title.</a:t>
            </a:r>
          </a:p>
          <a:p>
            <a:endParaRPr lang="en-US" sz="1050">
              <a:solidFill>
                <a:schemeClr val="bg1"/>
              </a:solidFill>
              <a:latin typeface="Arial" charset="0"/>
              <a:ea typeface="Arial" charset="0"/>
              <a:cs typeface="Arial" charset="0"/>
            </a:endParaRPr>
          </a:p>
        </p:txBody>
      </p:sp>
      <p:sp>
        <p:nvSpPr>
          <p:cNvPr id="13" name="TextBox 12"/>
          <p:cNvSpPr txBox="1"/>
          <p:nvPr/>
        </p:nvSpPr>
        <p:spPr>
          <a:xfrm>
            <a:off x="6555409" y="3698687"/>
            <a:ext cx="2356982" cy="1810752"/>
          </a:xfrm>
          <a:prstGeom prst="rect">
            <a:avLst/>
          </a:prstGeom>
          <a:noFill/>
        </p:spPr>
        <p:txBody>
          <a:bodyPr wrap="square" rtlCol="0">
            <a:spAutoFit/>
          </a:bodyPr>
          <a:lstStyle/>
          <a:p>
            <a:pPr>
              <a:lnSpc>
                <a:spcPts val="1800"/>
              </a:lnSpc>
            </a:pPr>
            <a:r>
              <a:rPr lang="en-US">
                <a:solidFill>
                  <a:srgbClr val="CADB2A"/>
                </a:solidFill>
                <a:latin typeface="Arial" charset="0"/>
                <a:ea typeface="Arial" charset="0"/>
                <a:cs typeface="Arial" charset="0"/>
              </a:rPr>
              <a:t>Two divisions based on experience level</a:t>
            </a:r>
            <a:r>
              <a:rPr lang="en-US" b="1">
                <a:solidFill>
                  <a:srgbClr val="74BEE9"/>
                </a:solidFill>
                <a:latin typeface="Arial" charset="0"/>
                <a:ea typeface="Arial" charset="0"/>
                <a:cs typeface="Arial" charset="0"/>
              </a:rPr>
              <a:t> </a:t>
            </a:r>
            <a:endParaRPr lang="en-US" b="1">
              <a:solidFill>
                <a:srgbClr val="000000"/>
              </a:solidFill>
              <a:latin typeface="Arial" charset="0"/>
              <a:ea typeface="Arial" charset="0"/>
              <a:cs typeface="Arial" charset="0"/>
            </a:endParaRPr>
          </a:p>
          <a:p>
            <a:pPr>
              <a:lnSpc>
                <a:spcPts val="675"/>
              </a:lnSpc>
            </a:pPr>
            <a:endParaRPr lang="en-US" sz="1050" b="1">
              <a:solidFill>
                <a:schemeClr val="bg1"/>
              </a:solidFill>
              <a:latin typeface="Arial" charset="0"/>
              <a:ea typeface="Arial" charset="0"/>
              <a:cs typeface="Arial" charset="0"/>
            </a:endParaRPr>
          </a:p>
          <a:p>
            <a:pPr>
              <a:lnSpc>
                <a:spcPts val="1200"/>
              </a:lnSpc>
            </a:pPr>
            <a:r>
              <a:rPr lang="en-US" sz="1050" b="1">
                <a:solidFill>
                  <a:schemeClr val="bg1"/>
                </a:solidFill>
                <a:latin typeface="Arial" charset="0"/>
                <a:ea typeface="Arial" charset="0"/>
                <a:cs typeface="Arial" charset="0"/>
              </a:rPr>
              <a:t>David Ricardo </a:t>
            </a:r>
            <a:r>
              <a:rPr lang="en-US" sz="1050">
                <a:solidFill>
                  <a:schemeClr val="bg1"/>
                </a:solidFill>
                <a:latin typeface="Arial" charset="0"/>
                <a:ea typeface="Arial" charset="0"/>
                <a:cs typeface="Arial" charset="0"/>
              </a:rPr>
              <a:t>for first-time competitors who have taken no more than one economics course.</a:t>
            </a:r>
          </a:p>
          <a:p>
            <a:pPr>
              <a:lnSpc>
                <a:spcPts val="675"/>
              </a:lnSpc>
            </a:pPr>
            <a:endParaRPr lang="en-US" sz="1050" b="1">
              <a:solidFill>
                <a:schemeClr val="bg1"/>
              </a:solidFill>
              <a:latin typeface="Arial" charset="0"/>
              <a:ea typeface="Arial" charset="0"/>
              <a:cs typeface="Arial" charset="0"/>
            </a:endParaRPr>
          </a:p>
          <a:p>
            <a:pPr>
              <a:lnSpc>
                <a:spcPts val="1200"/>
              </a:lnSpc>
            </a:pPr>
            <a:r>
              <a:rPr lang="en-US" sz="1050" b="1">
                <a:solidFill>
                  <a:schemeClr val="bg1"/>
                </a:solidFill>
                <a:latin typeface="Arial" charset="0"/>
                <a:ea typeface="Arial" charset="0"/>
                <a:cs typeface="Arial" charset="0"/>
              </a:rPr>
              <a:t>Adam Smith </a:t>
            </a:r>
            <a:r>
              <a:rPr lang="en-US" sz="1050">
                <a:solidFill>
                  <a:schemeClr val="bg1"/>
                </a:solidFill>
                <a:latin typeface="Arial" charset="0"/>
                <a:ea typeface="Arial" charset="0"/>
                <a:cs typeface="Arial" charset="0"/>
              </a:rPr>
              <a:t>for returning competitors, AP, International Baccalaureate, and honors students.</a:t>
            </a: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a:solidFill>
                  <a:schemeClr val="bg1"/>
                </a:solidFill>
                <a:latin typeface="Arial" charset="0"/>
                <a:ea typeface="Arial" charset="0"/>
                <a:cs typeface="Arial" charset="0"/>
              </a:rPr>
              <a:t>Register Today at </a:t>
            </a:r>
            <a:r>
              <a:rPr lang="en-US" b="1">
                <a:solidFill>
                  <a:schemeClr val="bg1"/>
                </a:solidFill>
                <a:latin typeface="Arial" charset="0"/>
                <a:ea typeface="Arial" charset="0"/>
                <a:cs typeface="Arial" charset="0"/>
              </a:rPr>
              <a:t>NationalEconomicsChallenge.org</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658" t="10018" r="3696" b="12060"/>
          <a:stretch/>
        </p:blipFill>
        <p:spPr>
          <a:xfrm>
            <a:off x="6578881" y="2079213"/>
            <a:ext cx="1340305" cy="154485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sp>
        <p:nvSpPr>
          <p:cNvPr id="7" name="Rectangle 6"/>
          <p:cNvSpPr/>
          <p:nvPr/>
        </p:nvSpPr>
        <p:spPr>
          <a:xfrm>
            <a:off x="0" y="857251"/>
            <a:ext cx="9144000" cy="7414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1492239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6257926"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4" name="Rectangle 23"/>
          <p:cNvSpPr/>
          <p:nvPr/>
        </p:nvSpPr>
        <p:spPr>
          <a:xfrm>
            <a:off x="-1" y="3325932"/>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personalfinancechallenge.org</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918" y="1046765"/>
            <a:ext cx="2912432" cy="833114"/>
          </a:xfrm>
          <a:prstGeom prst="rect">
            <a:avLst/>
          </a:prstGeom>
        </p:spPr>
      </p:pic>
      <p:sp>
        <p:nvSpPr>
          <p:cNvPr id="8" name="TextBox 7"/>
          <p:cNvSpPr txBox="1"/>
          <p:nvPr/>
        </p:nvSpPr>
        <p:spPr>
          <a:xfrm>
            <a:off x="0" y="2398284"/>
            <a:ext cx="4034118" cy="584968"/>
          </a:xfrm>
          <a:prstGeom prst="rect">
            <a:avLst/>
          </a:prstGeom>
          <a:noFill/>
        </p:spPr>
        <p:txBody>
          <a:bodyPr wrap="square" rtlCol="0">
            <a:spAutoFit/>
          </a:bodyPr>
          <a:lstStyle/>
          <a:p>
            <a:pPr algn="ctr">
              <a:lnSpc>
                <a:spcPts val="2025"/>
              </a:lnSpc>
            </a:pPr>
            <a:r>
              <a:rPr lang="en-US" sz="1500">
                <a:solidFill>
                  <a:schemeClr val="bg1"/>
                </a:solidFill>
                <a:latin typeface="Arial" charset="0"/>
                <a:ea typeface="Arial" charset="0"/>
                <a:cs typeface="Arial" charset="0"/>
              </a:rPr>
              <a:t>FIND YOUR LOCAL COMPETITION</a:t>
            </a:r>
            <a:br>
              <a:rPr lang="en-US" sz="1500">
                <a:solidFill>
                  <a:schemeClr val="bg1"/>
                </a:solidFill>
                <a:latin typeface="Arial" charset="0"/>
                <a:ea typeface="Arial" charset="0"/>
                <a:cs typeface="Arial" charset="0"/>
              </a:rPr>
            </a:br>
            <a:r>
              <a:rPr lang="en-US" sz="1500">
                <a:solidFill>
                  <a:schemeClr val="bg1"/>
                </a:solidFill>
                <a:latin typeface="Arial" charset="0"/>
                <a:ea typeface="Arial" charset="0"/>
                <a:cs typeface="Arial" charset="0"/>
              </a:rPr>
              <a:t>AND REGISTER TODAY!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118" y="1973381"/>
            <a:ext cx="1360648" cy="1352552"/>
          </a:xfrm>
          <a:prstGeom prst="rect">
            <a:avLst/>
          </a:prstGeom>
        </p:spPr>
      </p:pic>
      <p:sp>
        <p:nvSpPr>
          <p:cNvPr id="17" name="TextBox 16"/>
          <p:cNvSpPr txBox="1"/>
          <p:nvPr/>
        </p:nvSpPr>
        <p:spPr>
          <a:xfrm>
            <a:off x="311299" y="3424072"/>
            <a:ext cx="5449421" cy="1772280"/>
          </a:xfrm>
          <a:prstGeom prst="rect">
            <a:avLst/>
          </a:prstGeom>
          <a:noFill/>
        </p:spPr>
        <p:txBody>
          <a:bodyPr wrap="square" rtlCol="0">
            <a:spAutoFit/>
          </a:bodyPr>
          <a:lstStyle/>
          <a:p>
            <a:pPr>
              <a:lnSpc>
                <a:spcPts val="1275"/>
              </a:lnSpc>
              <a:spcAft>
                <a:spcPts val="450"/>
              </a:spcAft>
            </a:pPr>
            <a:r>
              <a:rPr lang="en-US" sz="1050">
                <a:solidFill>
                  <a:schemeClr val="bg1"/>
                </a:solidFill>
                <a:latin typeface="Arial" charset="0"/>
                <a:ea typeface="Arial" charset="0"/>
                <a:cs typeface="Arial" charset="0"/>
              </a:rPr>
              <a:t>The National Personal Finance Challenge is a competition that provides high school students with an exciting and motivating opportunity to build, apply, and demonstrate their knowledge of money management.</a:t>
            </a:r>
          </a:p>
          <a:p>
            <a:pPr>
              <a:lnSpc>
                <a:spcPts val="1275"/>
              </a:lnSpc>
              <a:spcAft>
                <a:spcPts val="450"/>
              </a:spcAft>
            </a:pPr>
            <a:r>
              <a:rPr lang="en-US" sz="1050">
                <a:solidFill>
                  <a:schemeClr val="bg1"/>
                </a:solidFill>
                <a:latin typeface="Arial" charset="0"/>
                <a:ea typeface="Arial" charset="0"/>
                <a:cs typeface="Arial" charset="0"/>
              </a:rPr>
              <a:t>Through online exams and a personal finance simulation, teams showcase their expertise in earning income, buying goods and services, saving, using credit, investing, as well as protecting and insuring.</a:t>
            </a:r>
          </a:p>
          <a:p>
            <a:pPr>
              <a:lnSpc>
                <a:spcPts val="1275"/>
              </a:lnSpc>
              <a:spcAft>
                <a:spcPts val="450"/>
              </a:spcAft>
            </a:pPr>
            <a:r>
              <a:rPr lang="en-US" sz="1050">
                <a:solidFill>
                  <a:schemeClr val="bg1"/>
                </a:solidFill>
                <a:latin typeface="Arial" charset="0"/>
                <a:ea typeface="Arial" charset="0"/>
                <a:cs typeface="Arial" charset="0"/>
              </a:rPr>
              <a:t>Teams of up to four students, with one teacher/coach, can qualify to represent their state at the National Personal Finance Challenge by winning their local competition.</a:t>
            </a:r>
          </a:p>
          <a:p>
            <a:pPr>
              <a:lnSpc>
                <a:spcPts val="1200"/>
              </a:lnSpc>
              <a:spcAft>
                <a:spcPts val="300"/>
              </a:spcAft>
            </a:pPr>
            <a:endParaRPr lang="en-US" sz="1050">
              <a:solidFill>
                <a:schemeClr val="bg1"/>
              </a:solidFill>
              <a:latin typeface="Arial" charset="0"/>
              <a:ea typeface="Arial" charset="0"/>
              <a:cs typeface="Arial" charset="0"/>
            </a:endParaRPr>
          </a:p>
        </p:txBody>
      </p:sp>
      <p:sp>
        <p:nvSpPr>
          <p:cNvPr id="22" name="TextBox 21"/>
          <p:cNvSpPr txBox="1"/>
          <p:nvPr/>
        </p:nvSpPr>
        <p:spPr>
          <a:xfrm>
            <a:off x="1248559" y="4961008"/>
            <a:ext cx="5275281" cy="415498"/>
          </a:xfrm>
          <a:prstGeom prst="rect">
            <a:avLst/>
          </a:prstGeom>
          <a:noFill/>
        </p:spPr>
        <p:txBody>
          <a:bodyPr wrap="square" rtlCol="0" anchor="t">
            <a:spAutoFit/>
          </a:bodyPr>
          <a:lstStyle/>
          <a:p>
            <a:r>
              <a:rPr lang="en-US" sz="1050" b="1">
                <a:solidFill>
                  <a:srgbClr val="CADB2C"/>
                </a:solidFill>
                <a:latin typeface="Arial" charset="0"/>
                <a:ea typeface="Arial" charset="0"/>
                <a:cs typeface="Arial" charset="0"/>
              </a:rPr>
              <a:t>Semi-Finals:</a:t>
            </a:r>
            <a:r>
              <a:rPr lang="en-US" sz="1050" b="1">
                <a:solidFill>
                  <a:schemeClr val="bg1"/>
                </a:solidFill>
                <a:latin typeface="Arial" charset="0"/>
                <a:ea typeface="Arial" charset="0"/>
                <a:cs typeface="Arial" charset="0"/>
              </a:rPr>
              <a:t> </a:t>
            </a:r>
            <a:r>
              <a:rPr lang="en-US" sz="1050">
                <a:solidFill>
                  <a:schemeClr val="bg1"/>
                </a:solidFill>
                <a:latin typeface="Arial" charset="0"/>
                <a:ea typeface="Arial" charset="0"/>
                <a:cs typeface="Arial" charset="0"/>
              </a:rPr>
              <a:t>First round elimination via online multiple-choice questions.</a:t>
            </a:r>
          </a:p>
          <a:p>
            <a:r>
              <a:rPr lang="en-US" sz="1050" b="1">
                <a:solidFill>
                  <a:srgbClr val="CADB2C"/>
                </a:solidFill>
                <a:latin typeface="Arial" charset="0"/>
                <a:ea typeface="Arial" charset="0"/>
                <a:cs typeface="Arial" charset="0"/>
              </a:rPr>
              <a:t>Finals:</a:t>
            </a:r>
            <a:r>
              <a:rPr lang="en-US" sz="1050" b="1">
                <a:solidFill>
                  <a:schemeClr val="bg1"/>
                </a:solidFill>
                <a:latin typeface="Arial" charset="0"/>
                <a:ea typeface="Arial" charset="0"/>
                <a:cs typeface="Arial" charset="0"/>
              </a:rPr>
              <a:t> </a:t>
            </a:r>
            <a:r>
              <a:rPr lang="en-US" sz="1050">
                <a:solidFill>
                  <a:schemeClr val="bg1"/>
                </a:solidFill>
                <a:latin typeface="Arial" charset="0"/>
                <a:ea typeface="Arial" charset="0"/>
                <a:cs typeface="Arial" charset="0"/>
              </a:rPr>
              <a:t>Case study round virtually co-hosted by the Cleveland Fed on June 3.</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9199" t="8792" b="18140"/>
          <a:stretch/>
        </p:blipFill>
        <p:spPr>
          <a:xfrm>
            <a:off x="387146" y="5003492"/>
            <a:ext cx="893308" cy="298459"/>
          </a:xfrm>
          <a:prstGeom prst="rect">
            <a:avLst/>
          </a:prstGeom>
        </p:spPr>
      </p:pic>
      <p:sp>
        <p:nvSpPr>
          <p:cNvPr id="23" name="TextBox 22"/>
          <p:cNvSpPr txBox="1"/>
          <p:nvPr/>
        </p:nvSpPr>
        <p:spPr>
          <a:xfrm>
            <a:off x="359490" y="5042645"/>
            <a:ext cx="934682" cy="415498"/>
          </a:xfrm>
          <a:prstGeom prst="rect">
            <a:avLst/>
          </a:prstGeom>
          <a:noFill/>
        </p:spPr>
        <p:txBody>
          <a:bodyPr wrap="square" rtlCol="0">
            <a:spAutoFit/>
          </a:bodyPr>
          <a:lstStyle/>
          <a:p>
            <a:r>
              <a:rPr lang="en-US" sz="1050" b="1">
                <a:solidFill>
                  <a:schemeClr val="bg1"/>
                </a:solidFill>
                <a:latin typeface="Arial" charset="0"/>
                <a:ea typeface="Arial" charset="0"/>
                <a:cs typeface="Arial" charset="0"/>
              </a:rPr>
              <a:t>NATIONALS</a:t>
            </a: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10679" t="10428" r="10998" b="9244"/>
          <a:stretch/>
        </p:blipFill>
        <p:spPr>
          <a:xfrm>
            <a:off x="5979102" y="954739"/>
            <a:ext cx="3164895" cy="4636979"/>
          </a:xfrm>
          <a:prstGeom prst="rect">
            <a:avLst/>
          </a:prstGeom>
        </p:spPr>
      </p:pic>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33294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973382"/>
            <a:ext cx="5618752"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Winners receive: </a:t>
            </a:r>
          </a:p>
          <a:p>
            <a:pPr marL="214313" indent="-214313">
              <a:buFont typeface="Arial" panose="020B0604020202020204" pitchFamily="34" charset="0"/>
              <a:buChar char="•"/>
            </a:pPr>
            <a:r>
              <a:rPr lang="en-US" sz="1500" b="1"/>
              <a:t>A cash award of $5,000</a:t>
            </a:r>
            <a:endParaRPr lang="en-US" sz="1500"/>
          </a:p>
          <a:p>
            <a:pPr marL="214313" indent="-214313">
              <a:buFont typeface="Arial" panose="020B0604020202020204" pitchFamily="34" charset="0"/>
              <a:buChar char="•"/>
            </a:pPr>
            <a:r>
              <a:rPr lang="en-US" sz="1500" b="1"/>
              <a:t>A cash award of $2,500 for their school to support economic education</a:t>
            </a:r>
            <a:endParaRPr lang="en-US" sz="1500"/>
          </a:p>
          <a:p>
            <a:pPr marL="214313" indent="-214313">
              <a:buFont typeface="Arial" panose="020B0604020202020204" pitchFamily="34" charset="0"/>
              <a:buChar char="•"/>
            </a:pPr>
            <a:r>
              <a:rPr lang="en-US" sz="1500" b="1"/>
              <a:t>Recognition at our annual Visionary Awards convening. </a:t>
            </a:r>
          </a:p>
          <a:p>
            <a:endParaRPr lang="en-US" sz="1200"/>
          </a:p>
        </p:txBody>
      </p:sp>
      <p:sp>
        <p:nvSpPr>
          <p:cNvPr id="24" name="Rectangle 23"/>
          <p:cNvSpPr/>
          <p:nvPr/>
        </p:nvSpPr>
        <p:spPr>
          <a:xfrm>
            <a:off x="-1" y="3315570"/>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sp>
        <p:nvSpPr>
          <p:cNvPr id="8" name="TextBox 7"/>
          <p:cNvSpPr txBox="1"/>
          <p:nvPr/>
        </p:nvSpPr>
        <p:spPr>
          <a:xfrm>
            <a:off x="1379742" y="1044145"/>
            <a:ext cx="4034118" cy="1338828"/>
          </a:xfrm>
          <a:prstGeom prst="rect">
            <a:avLst/>
          </a:prstGeom>
          <a:noFill/>
        </p:spPr>
        <p:txBody>
          <a:bodyPr wrap="square" rtlCol="0">
            <a:spAutoFit/>
          </a:bodyPr>
          <a:lstStyle/>
          <a:p>
            <a:pPr algn="ctr">
              <a:spcBef>
                <a:spcPts val="450"/>
              </a:spcBef>
              <a:spcAft>
                <a:spcPts val="450"/>
              </a:spcAft>
            </a:pPr>
            <a:r>
              <a:rPr lang="en-US" sz="2700">
                <a:solidFill>
                  <a:srgbClr val="0070C0"/>
                </a:solidFill>
                <a:latin typeface="Arial" charset="0"/>
                <a:ea typeface="Arial" charset="0"/>
                <a:cs typeface="Arial" charset="0"/>
              </a:rPr>
              <a:t>The 2021 Sloan Teaching Champion Award</a:t>
            </a:r>
          </a:p>
        </p:txBody>
      </p:sp>
      <p:sp>
        <p:nvSpPr>
          <p:cNvPr id="17" name="TextBox 16"/>
          <p:cNvSpPr txBox="1"/>
          <p:nvPr/>
        </p:nvSpPr>
        <p:spPr>
          <a:xfrm>
            <a:off x="0" y="3309725"/>
            <a:ext cx="9144000" cy="2530757"/>
          </a:xfrm>
          <a:prstGeom prst="rect">
            <a:avLst/>
          </a:prstGeom>
          <a:noFill/>
        </p:spPr>
        <p:txBody>
          <a:bodyPr wrap="square" lIns="68580" tIns="34290" rIns="68580" bIns="34290" rtlCol="0" anchor="t">
            <a:spAutoFit/>
          </a:bodyPr>
          <a:lstStyle/>
          <a:p>
            <a:pPr algn="ctr"/>
            <a:r>
              <a:rPr lang="en-US" sz="1125">
                <a:solidFill>
                  <a:schemeClr val="bg1"/>
                </a:solidFill>
              </a:rPr>
              <a:t>This award promotes economic education by honoring three outstanding teachers who incorporate exemplary teaching techniques that improve their students’ economic understanding in and out of the classroom.</a:t>
            </a:r>
          </a:p>
          <a:p>
            <a:pPr algn="ctr"/>
            <a:r>
              <a:rPr lang="en-US" sz="1125">
                <a:solidFill>
                  <a:schemeClr val="bg1"/>
                </a:solidFill>
              </a:rPr>
              <a:t>This award is open to New York metropolitan area high school teachers of all subjects, not just teachers of economics. Applicants must demonstrate how they integrate economics into their teaching.</a:t>
            </a:r>
          </a:p>
          <a:p>
            <a:pPr algn="ctr"/>
            <a:r>
              <a:rPr lang="en-US" sz="1125" b="1" u="sng">
                <a:solidFill>
                  <a:schemeClr val="bg1"/>
                </a:solidFill>
              </a:rPr>
              <a:t>Sound like you or someone you know?</a:t>
            </a:r>
          </a:p>
          <a:p>
            <a:pPr algn="ctr"/>
            <a:r>
              <a:rPr lang="en-US" sz="1125">
                <a:solidFill>
                  <a:schemeClr val="bg1"/>
                </a:solidFill>
              </a:rPr>
              <a:t>Applicants must teach in one of the</a:t>
            </a:r>
          </a:p>
          <a:p>
            <a:pPr algn="ctr"/>
            <a:r>
              <a:rPr lang="en-US" sz="1125">
                <a:solidFill>
                  <a:schemeClr val="bg1"/>
                </a:solidFill>
              </a:rPr>
              <a:t>Twelve </a:t>
            </a:r>
            <a:r>
              <a:rPr lang="en-US" sz="1125" b="1">
                <a:solidFill>
                  <a:schemeClr val="bg1"/>
                </a:solidFill>
              </a:rPr>
              <a:t>New York</a:t>
            </a:r>
            <a:r>
              <a:rPr lang="en-US" sz="1125">
                <a:solidFill>
                  <a:schemeClr val="bg1"/>
                </a:solidFill>
              </a:rPr>
              <a:t> state counties (New York, Kings, Bronx, Richmond, Queens, Nassau, Suffolk, Westchester, Putnam, Rockland, Orange and Dutchess)</a:t>
            </a:r>
            <a:endParaRPr lang="en-US" sz="1125">
              <a:solidFill>
                <a:schemeClr val="bg1"/>
              </a:solidFill>
              <a:cs typeface="Calibri"/>
            </a:endParaRPr>
          </a:p>
          <a:p>
            <a:pPr algn="ctr"/>
            <a:r>
              <a:rPr lang="en-US" sz="1125">
                <a:solidFill>
                  <a:schemeClr val="bg1"/>
                </a:solidFill>
              </a:rPr>
              <a:t>Eight </a:t>
            </a:r>
            <a:r>
              <a:rPr lang="en-US" sz="1125" b="1">
                <a:solidFill>
                  <a:schemeClr val="bg1"/>
                </a:solidFill>
              </a:rPr>
              <a:t>New Jersey</a:t>
            </a:r>
            <a:r>
              <a:rPr lang="en-US" sz="1125">
                <a:solidFill>
                  <a:schemeClr val="bg1"/>
                </a:solidFill>
              </a:rPr>
              <a:t> counties (Bergen, Passaic, Essex, Hudson, Middlesex, Union, Morris, Monmouth), or the</a:t>
            </a:r>
          </a:p>
          <a:p>
            <a:pPr algn="ctr"/>
            <a:r>
              <a:rPr lang="en-US" sz="1125">
                <a:solidFill>
                  <a:schemeClr val="bg1"/>
                </a:solidFill>
              </a:rPr>
              <a:t>Two </a:t>
            </a:r>
            <a:r>
              <a:rPr lang="en-US" sz="1125" b="1">
                <a:solidFill>
                  <a:schemeClr val="bg1"/>
                </a:solidFill>
              </a:rPr>
              <a:t>Connecticut </a:t>
            </a:r>
            <a:r>
              <a:rPr lang="en-US" sz="1125">
                <a:solidFill>
                  <a:schemeClr val="bg1"/>
                </a:solidFill>
              </a:rPr>
              <a:t>counties (Fairfield and New Haven)</a:t>
            </a:r>
          </a:p>
          <a:p>
            <a:pPr algn="ctr"/>
            <a:r>
              <a:rPr lang="en-US" sz="1125" b="1" u="sng">
                <a:solidFill>
                  <a:schemeClr val="bg1"/>
                </a:solidFill>
              </a:rPr>
              <a:t>Application will be launched on Friday February 19</a:t>
            </a:r>
            <a:r>
              <a:rPr lang="en-US" sz="1125" b="1" u="sng" baseline="30000">
                <a:solidFill>
                  <a:schemeClr val="bg1"/>
                </a:solidFill>
              </a:rPr>
              <a:t>th</a:t>
            </a:r>
            <a:r>
              <a:rPr lang="en-US" sz="1125" b="1" u="sng">
                <a:solidFill>
                  <a:schemeClr val="bg1"/>
                </a:solidFill>
              </a:rPr>
              <a:t> 2021</a:t>
            </a:r>
            <a:endParaRPr lang="en-US" sz="1125" b="1" u="sng">
              <a:solidFill>
                <a:schemeClr val="bg1"/>
              </a:solidFill>
              <a:cs typeface="Calibri"/>
            </a:endParaRPr>
          </a:p>
          <a:p>
            <a:pPr algn="ctr"/>
            <a:endParaRPr lang="en-US" sz="1200" b="1" u="sng">
              <a:solidFill>
                <a:schemeClr val="bg1"/>
              </a:solidFill>
            </a:endParaRPr>
          </a:p>
          <a:p>
            <a:pPr algn="ctr"/>
            <a:r>
              <a:rPr lang="en-US" sz="1500" b="1" u="sng">
                <a:solidFill>
                  <a:schemeClr val="bg1"/>
                </a:solidFill>
              </a:rPr>
              <a:t>You can access the application </a:t>
            </a:r>
            <a:r>
              <a:rPr lang="en-US" sz="1500" b="1" u="sng">
                <a:solidFill>
                  <a:schemeClr val="accent2"/>
                </a:solidFill>
                <a:hlinkClick r:id="rId3">
                  <a:extLst>
                    <a:ext uri="{A12FA001-AC4F-418D-AE19-62706E023703}">
                      <ahyp:hlinkClr xmlns:ahyp="http://schemas.microsoft.com/office/drawing/2018/hyperlinkcolor" val="tx"/>
                    </a:ext>
                  </a:extLst>
                </a:hlinkClick>
              </a:rPr>
              <a:t>here</a:t>
            </a:r>
            <a:r>
              <a:rPr lang="en-US" sz="1500" b="1" u="sng">
                <a:solidFill>
                  <a:schemeClr val="accent2"/>
                </a:solidFill>
              </a:rPr>
              <a:t>. </a:t>
            </a:r>
          </a:p>
          <a:p>
            <a:pPr>
              <a:lnSpc>
                <a:spcPts val="1200"/>
              </a:lnSpc>
              <a:spcAft>
                <a:spcPts val="300"/>
              </a:spcAft>
            </a:pPr>
            <a:endParaRPr lang="en-US" sz="900">
              <a:solidFill>
                <a:schemeClr val="bg1"/>
              </a:solidFill>
              <a:latin typeface="Arial" charset="0"/>
              <a:ea typeface="Arial" charset="0"/>
              <a:cs typeface="Arial" charset="0"/>
            </a:endParaRPr>
          </a:p>
        </p:txBody>
      </p:sp>
      <p:sp>
        <p:nvSpPr>
          <p:cNvPr id="22" name="TextBox 21"/>
          <p:cNvSpPr txBox="1"/>
          <p:nvPr/>
        </p:nvSpPr>
        <p:spPr>
          <a:xfrm>
            <a:off x="3245784" y="5511697"/>
            <a:ext cx="5275281" cy="923330"/>
          </a:xfrm>
          <a:prstGeom prst="rect">
            <a:avLst/>
          </a:prstGeom>
          <a:noFill/>
        </p:spPr>
        <p:txBody>
          <a:bodyPr wrap="square" rtlCol="0" anchor="t">
            <a:spAutoFit/>
          </a:bodyPr>
          <a:lstStyle/>
          <a:p>
            <a:r>
              <a:rPr lang="en-US">
                <a:solidFill>
                  <a:schemeClr val="bg1"/>
                </a:solidFill>
              </a:rPr>
              <a:t>Please feel free to e-mail us at </a:t>
            </a:r>
            <a:r>
              <a:rPr lang="en-US" b="1" u="sng">
                <a:solidFill>
                  <a:schemeClr val="bg1"/>
                </a:solidFill>
                <a:hlinkClick r:id="rId4">
                  <a:extLst>
                    <a:ext uri="{A12FA001-AC4F-418D-AE19-62706E023703}">
                      <ahyp:hlinkClr xmlns:ahyp="http://schemas.microsoft.com/office/drawing/2018/hyperlinkcolor" val="tx"/>
                    </a:ext>
                  </a:extLst>
                </a:hlinkClick>
              </a:rPr>
              <a:t>rrivera@councilforeconed.org</a:t>
            </a:r>
            <a:r>
              <a:rPr lang="en-US">
                <a:solidFill>
                  <a:schemeClr val="bg1"/>
                </a:solidFill>
              </a:rPr>
              <a:t> </a:t>
            </a:r>
          </a:p>
          <a:p>
            <a:r>
              <a:rPr lang="en-US">
                <a:solidFill>
                  <a:schemeClr val="bg1"/>
                </a:solidFill>
              </a:rPr>
              <a:t>with any questions you have.</a:t>
            </a:r>
            <a:endParaRPr lang="en-US" sz="1050">
              <a:solidFill>
                <a:schemeClr val="bg1"/>
              </a:solidFill>
              <a:latin typeface="Arial" charset="0"/>
              <a:ea typeface="Arial" charset="0"/>
              <a:cs typeface="Arial"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9199" t="8792" b="18140"/>
          <a:stretch/>
        </p:blipFill>
        <p:spPr>
          <a:xfrm>
            <a:off x="2384371" y="5554179"/>
            <a:ext cx="893308" cy="298459"/>
          </a:xfrm>
          <a:prstGeom prst="rect">
            <a:avLst/>
          </a:prstGeom>
        </p:spPr>
      </p:pic>
      <p:sp>
        <p:nvSpPr>
          <p:cNvPr id="23" name="TextBox 22"/>
          <p:cNvSpPr txBox="1"/>
          <p:nvPr/>
        </p:nvSpPr>
        <p:spPr>
          <a:xfrm>
            <a:off x="2356715" y="5593332"/>
            <a:ext cx="934682" cy="253916"/>
          </a:xfrm>
          <a:prstGeom prst="rect">
            <a:avLst/>
          </a:prstGeom>
          <a:noFill/>
        </p:spPr>
        <p:txBody>
          <a:bodyPr wrap="square" rtlCol="0">
            <a:spAutoFit/>
          </a:bodyPr>
          <a:lstStyle/>
          <a:p>
            <a:r>
              <a:rPr lang="en-US" sz="1050" b="1">
                <a:solidFill>
                  <a:schemeClr val="bg1"/>
                </a:solidFill>
                <a:latin typeface="Arial" charset="0"/>
                <a:ea typeface="Arial" charset="0"/>
                <a:cs typeface="Arial" charset="0"/>
              </a:rPr>
              <a:t>CONTACT</a:t>
            </a:r>
          </a:p>
        </p:txBody>
      </p:sp>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5" name="Picture 4" descr="A group of people holding awards&#10;&#10;Description automatically generated with medium confidence">
            <a:extLst>
              <a:ext uri="{FF2B5EF4-FFF2-40B4-BE49-F238E27FC236}">
                <a16:creationId xmlns:a16="http://schemas.microsoft.com/office/drawing/2014/main" id="{C03AD284-B4AE-4045-8DF7-C942648ABA8A}"/>
              </a:ext>
            </a:extLst>
          </p:cNvPr>
          <p:cNvPicPr>
            <a:picLocks noChangeAspect="1"/>
          </p:cNvPicPr>
          <p:nvPr/>
        </p:nvPicPr>
        <p:blipFill>
          <a:blip r:embed="rId6"/>
          <a:stretch>
            <a:fillRect/>
          </a:stretch>
        </p:blipFill>
        <p:spPr>
          <a:xfrm>
            <a:off x="5618752" y="972281"/>
            <a:ext cx="3525248" cy="2361917"/>
          </a:xfrm>
          <a:prstGeom prst="rect">
            <a:avLst/>
          </a:prstGeom>
        </p:spPr>
      </p:pic>
    </p:spTree>
    <p:extLst>
      <p:ext uri="{BB962C8B-B14F-4D97-AF65-F5344CB8AC3E}">
        <p14:creationId xmlns:p14="http://schemas.microsoft.com/office/powerpoint/2010/main" val="2747782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1066800"/>
            <a:ext cx="7772400" cy="5105400"/>
          </a:xfrm>
        </p:spPr>
        <p:txBody>
          <a:bodyPr/>
          <a:lstStyle/>
          <a:p>
            <a:pPr>
              <a:lnSpc>
                <a:spcPts val="6500"/>
              </a:lnSpc>
              <a:spcBef>
                <a:spcPts val="1800"/>
              </a:spcBef>
              <a:spcAft>
                <a:spcPts val="1800"/>
              </a:spcAft>
            </a:pPr>
            <a:r>
              <a:rPr lang="en-US" sz="4800" dirty="0"/>
              <a:t>Weighing the </a:t>
            </a:r>
            <a:r>
              <a:rPr lang="en-US" sz="4800" dirty="0">
                <a:solidFill>
                  <a:srgbClr val="7A9900"/>
                </a:solidFill>
              </a:rPr>
              <a:t>benefits and costs </a:t>
            </a:r>
            <a:r>
              <a:rPr lang="en-US" sz="4800" dirty="0"/>
              <a:t>of a stimulus</a:t>
            </a:r>
            <a:endParaRPr lang="en-US" sz="4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1295400"/>
            <a:ext cx="8229600" cy="1143000"/>
          </a:xfrm>
        </p:spPr>
        <p:txBody>
          <a:bodyPr/>
          <a:lstStyle/>
          <a:p>
            <a:pPr>
              <a:lnSpc>
                <a:spcPts val="5000"/>
              </a:lnSpc>
            </a:pPr>
            <a:r>
              <a:rPr lang="en-US" dirty="0"/>
              <a:t>Concepts to Know:  </a:t>
            </a:r>
            <a:br>
              <a:rPr lang="en-US" dirty="0"/>
            </a:br>
            <a:r>
              <a:rPr lang="en-US" i="1" u="sng" dirty="0">
                <a:solidFill>
                  <a:srgbClr val="7A9900"/>
                </a:solidFill>
              </a:rPr>
              <a:t>Debt vs. Deficit</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667000"/>
            <a:ext cx="8229600" cy="3779520"/>
          </a:xfrm>
        </p:spPr>
        <p:txBody>
          <a:bodyPr/>
          <a:lstStyle/>
          <a:p>
            <a:pPr>
              <a:buSzPct val="125000"/>
              <a:buFont typeface="Arial" panose="020B0604020202020204" pitchFamily="34" charset="0"/>
              <a:buChar char="•"/>
            </a:pPr>
            <a:r>
              <a:rPr lang="en-US" dirty="0"/>
              <a:t>Federal budget deficit – measured typically over the course of one year, a deficit occurs when the federal government’s outlays (payments) are larger than its receipts (funds paid to government).</a:t>
            </a:r>
          </a:p>
          <a:p>
            <a:pPr lvl="1">
              <a:buSzPct val="125000"/>
              <a:buFont typeface="Courier New" panose="02070309020205020404" pitchFamily="49" charset="0"/>
              <a:buChar char="o"/>
            </a:pPr>
            <a:r>
              <a:rPr lang="en-US" sz="1800" i="1" dirty="0">
                <a:solidFill>
                  <a:srgbClr val="7A9900"/>
                </a:solidFill>
              </a:rPr>
              <a:t>Implication:  The U.S. must borrow to fund the deficit.  The United States Treasury borrows the funds by selling U.S. Treasury Bills, Notes and Bonds.  The Treasury must pay interest on these securities.</a:t>
            </a:r>
          </a:p>
          <a:p>
            <a:pPr>
              <a:buSzPct val="125000"/>
              <a:buFont typeface="Arial" panose="020B0604020202020204" pitchFamily="34" charset="0"/>
              <a:buChar char="•"/>
            </a:pPr>
            <a:r>
              <a:rPr lang="en-US" dirty="0"/>
              <a:t>National debt – is the total amount owed by the United States government due to the accumulation of deficits over many years.  </a:t>
            </a:r>
          </a:p>
          <a:p>
            <a:pPr lvl="1">
              <a:buSzPct val="125000"/>
              <a:buFont typeface="Courier New" panose="02070309020205020404" pitchFamily="49" charset="0"/>
              <a:buChar char="o"/>
            </a:pPr>
            <a:r>
              <a:rPr lang="en-US" sz="1800" i="1" dirty="0">
                <a:solidFill>
                  <a:srgbClr val="7A9900"/>
                </a:solidFill>
              </a:rPr>
              <a:t>Implication:  Budget deficits increase the debt as more is owed.  Budget surpluses decrease the debt as funds are repaid.</a:t>
            </a:r>
          </a:p>
          <a:p>
            <a:pPr>
              <a:buSzPct val="125000"/>
              <a:buFont typeface="Arial" panose="020B0604020202020204" pitchFamily="34" charset="0"/>
              <a:buChar char="•"/>
            </a:pPr>
            <a:endParaRPr lang="en-US" dirty="0"/>
          </a:p>
        </p:txBody>
      </p:sp>
    </p:spTree>
    <p:extLst>
      <p:ext uri="{BB962C8B-B14F-4D97-AF65-F5344CB8AC3E}">
        <p14:creationId xmlns:p14="http://schemas.microsoft.com/office/powerpoint/2010/main" val="353221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16CC-0B12-0D4F-8183-64A095C1C776}"/>
              </a:ext>
            </a:extLst>
          </p:cNvPr>
          <p:cNvSpPr>
            <a:spLocks noGrp="1"/>
          </p:cNvSpPr>
          <p:nvPr>
            <p:ph type="title"/>
          </p:nvPr>
        </p:nvSpPr>
        <p:spPr>
          <a:xfrm>
            <a:off x="457200" y="1298448"/>
            <a:ext cx="8229600" cy="1143000"/>
          </a:xfrm>
        </p:spPr>
        <p:txBody>
          <a:bodyPr/>
          <a:lstStyle/>
          <a:p>
            <a:pPr>
              <a:lnSpc>
                <a:spcPts val="5000"/>
              </a:lnSpc>
            </a:pPr>
            <a:r>
              <a:rPr lang="en-US" dirty="0"/>
              <a:t>Concepts to Know:  </a:t>
            </a:r>
            <a:br>
              <a:rPr lang="en-US" dirty="0"/>
            </a:br>
            <a:r>
              <a:rPr lang="en-US" i="1" u="sng" dirty="0">
                <a:solidFill>
                  <a:srgbClr val="7A9900"/>
                </a:solidFill>
              </a:rPr>
              <a:t>Interest Rate</a:t>
            </a:r>
          </a:p>
        </p:txBody>
      </p:sp>
      <p:sp>
        <p:nvSpPr>
          <p:cNvPr id="3" name="Content Placeholder 2">
            <a:extLst>
              <a:ext uri="{FF2B5EF4-FFF2-40B4-BE49-F238E27FC236}">
                <a16:creationId xmlns:a16="http://schemas.microsoft.com/office/drawing/2014/main" id="{CFD39FC5-68F8-C34D-BAD9-5ACB23230556}"/>
              </a:ext>
            </a:extLst>
          </p:cNvPr>
          <p:cNvSpPr>
            <a:spLocks noGrp="1"/>
          </p:cNvSpPr>
          <p:nvPr>
            <p:ph idx="1"/>
          </p:nvPr>
        </p:nvSpPr>
        <p:spPr>
          <a:xfrm>
            <a:off x="457200" y="2743200"/>
            <a:ext cx="8229600" cy="3779520"/>
          </a:xfrm>
        </p:spPr>
        <p:txBody>
          <a:bodyPr/>
          <a:lstStyle/>
          <a:p>
            <a:pPr>
              <a:buSzPct val="125000"/>
            </a:pPr>
            <a:r>
              <a:rPr lang="en-US" b="1" dirty="0">
                <a:latin typeface="Calibri" panose="020F0502020204030204" pitchFamily="34" charset="0"/>
                <a:cs typeface="Calibri" panose="020F0502020204030204" pitchFamily="34" charset="0"/>
              </a:rPr>
              <a:t>Interest rate </a:t>
            </a:r>
            <a:r>
              <a:rPr lang="en-US" dirty="0"/>
              <a:t>– is the amount a borrower pays to the lender for a loan.  The interest rate is expressed as a percentage of the amount owed.</a:t>
            </a:r>
          </a:p>
          <a:p>
            <a:pPr>
              <a:buSzPct val="125000"/>
            </a:pPr>
            <a:endParaRPr lang="en-US" dirty="0"/>
          </a:p>
          <a:p>
            <a:pPr>
              <a:buSzPct val="125000"/>
            </a:pPr>
            <a:endParaRPr lang="en-US" dirty="0"/>
          </a:p>
          <a:p>
            <a:pPr>
              <a:buSzPct val="125000"/>
            </a:pPr>
            <a:endParaRPr lang="en-US" dirty="0"/>
          </a:p>
          <a:p>
            <a:pPr>
              <a:buSzPct val="125000"/>
            </a:pPr>
            <a:endParaRPr lang="en-US" dirty="0"/>
          </a:p>
          <a:p>
            <a:pPr>
              <a:buSzPct val="125000"/>
            </a:pPr>
            <a:endParaRPr lang="en-US" dirty="0"/>
          </a:p>
          <a:p>
            <a:pPr>
              <a:buSzPct val="125000"/>
            </a:pPr>
            <a:endParaRPr lang="en-US" dirty="0"/>
          </a:p>
        </p:txBody>
      </p:sp>
    </p:spTree>
    <p:extLst>
      <p:ext uri="{BB962C8B-B14F-4D97-AF65-F5344CB8AC3E}">
        <p14:creationId xmlns:p14="http://schemas.microsoft.com/office/powerpoint/2010/main" val="117890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16CC-0B12-0D4F-8183-64A095C1C776}"/>
              </a:ext>
            </a:extLst>
          </p:cNvPr>
          <p:cNvSpPr>
            <a:spLocks noGrp="1"/>
          </p:cNvSpPr>
          <p:nvPr>
            <p:ph type="title"/>
          </p:nvPr>
        </p:nvSpPr>
        <p:spPr>
          <a:xfrm>
            <a:off x="457200" y="1298448"/>
            <a:ext cx="8229600" cy="1143000"/>
          </a:xfrm>
        </p:spPr>
        <p:txBody>
          <a:bodyPr/>
          <a:lstStyle/>
          <a:p>
            <a:pPr>
              <a:lnSpc>
                <a:spcPts val="5000"/>
              </a:lnSpc>
            </a:pPr>
            <a:r>
              <a:rPr lang="en-US" dirty="0"/>
              <a:t>Concepts to Know:  </a:t>
            </a:r>
            <a:br>
              <a:rPr lang="en-US" dirty="0"/>
            </a:br>
            <a:r>
              <a:rPr lang="en-US" i="1" u="sng" dirty="0">
                <a:solidFill>
                  <a:srgbClr val="7A9900"/>
                </a:solidFill>
              </a:rPr>
              <a:t>As Percentage of GDP</a:t>
            </a:r>
          </a:p>
        </p:txBody>
      </p:sp>
      <p:sp>
        <p:nvSpPr>
          <p:cNvPr id="6" name="Text Placeholder 3">
            <a:extLst>
              <a:ext uri="{FF2B5EF4-FFF2-40B4-BE49-F238E27FC236}">
                <a16:creationId xmlns:a16="http://schemas.microsoft.com/office/drawing/2014/main" id="{E1DDAAE4-7002-EC40-88BF-FEEA4B13305D}"/>
              </a:ext>
            </a:extLst>
          </p:cNvPr>
          <p:cNvSpPr txBox="1">
            <a:spLocks/>
          </p:cNvSpPr>
          <p:nvPr/>
        </p:nvSpPr>
        <p:spPr bwMode="auto">
          <a:xfrm>
            <a:off x="371582" y="2743200"/>
            <a:ext cx="4200418"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Calibri" panose="020F0502020204030204" pitchFamily="34" charset="0"/>
                <a:cs typeface="Calibri" panose="020F0502020204030204" pitchFamily="34" charset="0"/>
              </a:rPr>
              <a:t>Personal Consumption Expenditures Since 1960</a:t>
            </a:r>
          </a:p>
        </p:txBody>
      </p:sp>
      <p:sp>
        <p:nvSpPr>
          <p:cNvPr id="7" name="Text Placeholder 4">
            <a:extLst>
              <a:ext uri="{FF2B5EF4-FFF2-40B4-BE49-F238E27FC236}">
                <a16:creationId xmlns:a16="http://schemas.microsoft.com/office/drawing/2014/main" id="{37756B14-7AB8-2140-93D3-FA015B5FC175}"/>
              </a:ext>
            </a:extLst>
          </p:cNvPr>
          <p:cNvSpPr txBox="1">
            <a:spLocks/>
          </p:cNvSpPr>
          <p:nvPr/>
        </p:nvSpPr>
        <p:spPr>
          <a:xfrm>
            <a:off x="4698938" y="2743200"/>
            <a:ext cx="4292662" cy="823912"/>
          </a:xfrm>
          <a:prstGeom prst="rect">
            <a:avLst/>
          </a:prstGeom>
        </p:spPr>
        <p:txBody>
          <a:bodyPr/>
          <a:lst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1800" dirty="0">
                <a:latin typeface="Calibri" panose="020F0502020204030204" pitchFamily="34" charset="0"/>
                <a:cs typeface="Calibri" panose="020F0502020204030204" pitchFamily="34" charset="0"/>
              </a:rPr>
              <a:t>Personal Consumption Expenditures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as a Percentage of GDP Since 1960</a:t>
            </a:r>
          </a:p>
        </p:txBody>
      </p:sp>
      <p:grpSp>
        <p:nvGrpSpPr>
          <p:cNvPr id="10" name="Group 9">
            <a:extLst>
              <a:ext uri="{FF2B5EF4-FFF2-40B4-BE49-F238E27FC236}">
                <a16:creationId xmlns:a16="http://schemas.microsoft.com/office/drawing/2014/main" id="{36650D9C-1A5E-4349-B4B5-C44692493443}"/>
              </a:ext>
            </a:extLst>
          </p:cNvPr>
          <p:cNvGrpSpPr/>
          <p:nvPr/>
        </p:nvGrpSpPr>
        <p:grpSpPr>
          <a:xfrm>
            <a:off x="381001" y="3429000"/>
            <a:ext cx="8430230" cy="2884230"/>
            <a:chOff x="381000" y="2895600"/>
            <a:chExt cx="9989289" cy="3417630"/>
          </a:xfrm>
        </p:grpSpPr>
        <p:pic>
          <p:nvPicPr>
            <p:cNvPr id="8" name="FRED Graph Chart" descr="FRED Graph">
              <a:hlinkClick r:id="rId2" tooltip="View this chart in your browser. "/>
              <a:extLst>
                <a:ext uri="{FF2B5EF4-FFF2-40B4-BE49-F238E27FC236}">
                  <a16:creationId xmlns:a16="http://schemas.microsoft.com/office/drawing/2014/main" id="{4CEF2819-4D04-D542-BA81-EF377E9F3410}"/>
                </a:ext>
              </a:extLst>
            </p:cNvPr>
            <p:cNvPicPr>
              <a:picLocks noChangeAspect="1"/>
            </p:cNvPicPr>
            <p:nvPr/>
          </p:nvPicPr>
          <p:blipFill>
            <a:blip r:embed="rId3"/>
            <a:stretch>
              <a:fillRect/>
            </a:stretch>
          </p:blipFill>
          <p:spPr>
            <a:xfrm>
              <a:off x="5471685" y="2895600"/>
              <a:ext cx="4898604" cy="3417630"/>
            </a:xfrm>
            <a:prstGeom prst="rect">
              <a:avLst/>
            </a:prstGeom>
            <a:ln w="15875">
              <a:solidFill>
                <a:schemeClr val="accent1"/>
              </a:solidFill>
            </a:ln>
          </p:spPr>
        </p:pic>
        <p:pic>
          <p:nvPicPr>
            <p:cNvPr id="9" name="FRED Graph Chart" descr="FRED Graph">
              <a:hlinkClick r:id="rId4" tooltip="View this chart in your browser. "/>
              <a:extLst>
                <a:ext uri="{FF2B5EF4-FFF2-40B4-BE49-F238E27FC236}">
                  <a16:creationId xmlns:a16="http://schemas.microsoft.com/office/drawing/2014/main" id="{7758D8A0-4A9B-DE47-A787-820DB9A63B8A}"/>
                </a:ext>
              </a:extLst>
            </p:cNvPr>
            <p:cNvPicPr>
              <a:picLocks noChangeAspect="1"/>
            </p:cNvPicPr>
            <p:nvPr/>
          </p:nvPicPr>
          <p:blipFill>
            <a:blip r:embed="rId5"/>
            <a:stretch>
              <a:fillRect/>
            </a:stretch>
          </p:blipFill>
          <p:spPr>
            <a:xfrm>
              <a:off x="381000" y="2895600"/>
              <a:ext cx="5067521" cy="3417630"/>
            </a:xfrm>
            <a:prstGeom prst="rect">
              <a:avLst/>
            </a:prstGeom>
            <a:ln w="15875">
              <a:solidFill>
                <a:schemeClr val="accent1"/>
              </a:solidFill>
            </a:ln>
          </p:spPr>
        </p:pic>
      </p:grpSp>
    </p:spTree>
    <p:extLst>
      <p:ext uri="{BB962C8B-B14F-4D97-AF65-F5344CB8AC3E}">
        <p14:creationId xmlns:p14="http://schemas.microsoft.com/office/powerpoint/2010/main" val="230424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CE8E-289D-2948-B62A-2E9917DE90FA}"/>
              </a:ext>
            </a:extLst>
          </p:cNvPr>
          <p:cNvSpPr>
            <a:spLocks noGrp="1"/>
          </p:cNvSpPr>
          <p:nvPr>
            <p:ph type="title"/>
          </p:nvPr>
        </p:nvSpPr>
        <p:spPr/>
        <p:txBody>
          <a:bodyPr/>
          <a:lstStyle/>
          <a:p>
            <a:r>
              <a:rPr lang="en-US" dirty="0"/>
              <a:t>Concepts to Know:</a:t>
            </a:r>
            <a:br>
              <a:rPr lang="en-US" dirty="0"/>
            </a:br>
            <a:r>
              <a:rPr lang="en-US" i="1" u="sng" dirty="0">
                <a:solidFill>
                  <a:srgbClr val="7A9900"/>
                </a:solidFill>
              </a:rPr>
              <a:t>Consumption</a:t>
            </a:r>
          </a:p>
        </p:txBody>
      </p:sp>
      <p:sp>
        <p:nvSpPr>
          <p:cNvPr id="4" name="Text Placeholder 3">
            <a:extLst>
              <a:ext uri="{FF2B5EF4-FFF2-40B4-BE49-F238E27FC236}">
                <a16:creationId xmlns:a16="http://schemas.microsoft.com/office/drawing/2014/main" id="{3AA5AB7E-04A4-E54F-869F-E74EB0C12D24}"/>
              </a:ext>
            </a:extLst>
          </p:cNvPr>
          <p:cNvSpPr txBox="1">
            <a:spLocks/>
          </p:cNvSpPr>
          <p:nvPr/>
        </p:nvSpPr>
        <p:spPr bwMode="auto">
          <a:xfrm>
            <a:off x="457201" y="2514600"/>
            <a:ext cx="3962399"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latin typeface="Calibri" panose="020F0502020204030204" pitchFamily="34" charset="0"/>
                <a:cs typeface="Calibri" panose="020F0502020204030204" pitchFamily="34" charset="0"/>
              </a:rPr>
              <a:t>Personal Consumption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Expenditures (Durables) Since 1960</a:t>
            </a:r>
          </a:p>
        </p:txBody>
      </p:sp>
      <p:sp>
        <p:nvSpPr>
          <p:cNvPr id="5" name="Content Placeholder 2">
            <a:extLst>
              <a:ext uri="{FF2B5EF4-FFF2-40B4-BE49-F238E27FC236}">
                <a16:creationId xmlns:a16="http://schemas.microsoft.com/office/drawing/2014/main" id="{842CA90D-769D-9F4D-8378-CA9AAE3AA862}"/>
              </a:ext>
            </a:extLst>
          </p:cNvPr>
          <p:cNvSpPr txBox="1">
            <a:spLocks/>
          </p:cNvSpPr>
          <p:nvPr/>
        </p:nvSpPr>
        <p:spPr>
          <a:xfrm>
            <a:off x="457201" y="3249612"/>
            <a:ext cx="4114800" cy="3684588"/>
          </a:xfrm>
          <a:prstGeom prst="rect">
            <a:avLst/>
          </a:prstGeom>
        </p:spPr>
        <p:txBody>
          <a:bodyPr/>
          <a:lst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800"/>
              </a:spcAft>
              <a:buSzPct val="125000"/>
              <a:buFont typeface="Arial" panose="020B0604020202020204" pitchFamily="34" charset="0"/>
              <a:buChar char="•"/>
            </a:pPr>
            <a:r>
              <a:rPr lang="en-US" sz="2000" dirty="0"/>
              <a:t>Will generally increase because of:</a:t>
            </a:r>
          </a:p>
          <a:p>
            <a:pPr lvl="1">
              <a:lnSpc>
                <a:spcPct val="100000"/>
              </a:lnSpc>
              <a:spcAft>
                <a:spcPts val="800"/>
              </a:spcAft>
              <a:buSzPct val="125000"/>
              <a:buFont typeface="Courier New" panose="02070309020205020404" pitchFamily="49" charset="0"/>
              <a:buChar char="o"/>
            </a:pPr>
            <a:r>
              <a:rPr lang="en-US" sz="1800" dirty="0"/>
              <a:t>Inflation (when expressed in dollars)</a:t>
            </a:r>
          </a:p>
          <a:p>
            <a:pPr lvl="1">
              <a:lnSpc>
                <a:spcPct val="100000"/>
              </a:lnSpc>
              <a:spcAft>
                <a:spcPts val="800"/>
              </a:spcAft>
              <a:buSzPct val="125000"/>
              <a:buFont typeface="Courier New" panose="02070309020205020404" pitchFamily="49" charset="0"/>
              <a:buChar char="o"/>
            </a:pPr>
            <a:r>
              <a:rPr lang="en-US" sz="1800" dirty="0"/>
              <a:t>Growth in the economy</a:t>
            </a:r>
          </a:p>
          <a:p>
            <a:pPr>
              <a:lnSpc>
                <a:spcPct val="100000"/>
              </a:lnSpc>
              <a:spcAft>
                <a:spcPts val="800"/>
              </a:spcAft>
              <a:buSzPct val="125000"/>
              <a:buFont typeface="Arial" panose="020B0604020202020204" pitchFamily="34" charset="0"/>
              <a:buChar char="•"/>
            </a:pPr>
            <a:r>
              <a:rPr lang="en-US" sz="2000" dirty="0"/>
              <a:t>Looking at this graph does not tell very much.</a:t>
            </a:r>
          </a:p>
        </p:txBody>
      </p:sp>
      <p:sp>
        <p:nvSpPr>
          <p:cNvPr id="6" name="Text Placeholder 4">
            <a:extLst>
              <a:ext uri="{FF2B5EF4-FFF2-40B4-BE49-F238E27FC236}">
                <a16:creationId xmlns:a16="http://schemas.microsoft.com/office/drawing/2014/main" id="{C5922F0F-1A92-284E-A0B5-9FBC9B9FBCB6}"/>
              </a:ext>
            </a:extLst>
          </p:cNvPr>
          <p:cNvSpPr txBox="1">
            <a:spLocks/>
          </p:cNvSpPr>
          <p:nvPr/>
        </p:nvSpPr>
        <p:spPr>
          <a:xfrm>
            <a:off x="4572000" y="2514600"/>
            <a:ext cx="4114799" cy="823912"/>
          </a:xfrm>
          <a:prstGeom prst="rect">
            <a:avLst/>
          </a:prstGeom>
        </p:spPr>
        <p:txBody>
          <a:bodyPr/>
          <a:lst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Aft>
                <a:spcPts val="800"/>
              </a:spcAft>
              <a:buNone/>
            </a:pPr>
            <a:r>
              <a:rPr lang="en-US" sz="2000" b="1" dirty="0">
                <a:latin typeface="Calibri" panose="020F0502020204030204" pitchFamily="34" charset="0"/>
                <a:cs typeface="Calibri" panose="020F0502020204030204" pitchFamily="34" charset="0"/>
              </a:rPr>
              <a:t>Personal Consumption Expenditures as a Percentage of GDP Since 1960</a:t>
            </a:r>
          </a:p>
        </p:txBody>
      </p:sp>
      <p:sp>
        <p:nvSpPr>
          <p:cNvPr id="7" name="Content Placeholder 6">
            <a:extLst>
              <a:ext uri="{FF2B5EF4-FFF2-40B4-BE49-F238E27FC236}">
                <a16:creationId xmlns:a16="http://schemas.microsoft.com/office/drawing/2014/main" id="{25FDD42D-8299-E445-BE9D-2329FBD69412}"/>
              </a:ext>
            </a:extLst>
          </p:cNvPr>
          <p:cNvSpPr txBox="1">
            <a:spLocks/>
          </p:cNvSpPr>
          <p:nvPr/>
        </p:nvSpPr>
        <p:spPr>
          <a:xfrm>
            <a:off x="4572000" y="3249612"/>
            <a:ext cx="4114799" cy="3621088"/>
          </a:xfrm>
          <a:prstGeom prst="rect">
            <a:avLst/>
          </a:prstGeom>
        </p:spPr>
        <p:txBody>
          <a:bodyPr/>
          <a:lst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800"/>
              </a:spcAft>
              <a:buSzPct val="125000"/>
            </a:pPr>
            <a:r>
              <a:rPr lang="en-US" sz="2000" dirty="0"/>
              <a:t>Is not sensitive to inflation. </a:t>
            </a:r>
          </a:p>
          <a:p>
            <a:pPr>
              <a:lnSpc>
                <a:spcPct val="100000"/>
              </a:lnSpc>
              <a:spcAft>
                <a:spcPts val="800"/>
              </a:spcAft>
              <a:buSzPct val="125000"/>
            </a:pPr>
            <a:r>
              <a:rPr lang="en-US" sz="2000" dirty="0"/>
              <a:t>By dividing by GDP, the statistic shows how big something is relative to the economy size.</a:t>
            </a:r>
          </a:p>
        </p:txBody>
      </p:sp>
    </p:spTree>
    <p:extLst>
      <p:ext uri="{BB962C8B-B14F-4D97-AF65-F5344CB8AC3E}">
        <p14:creationId xmlns:p14="http://schemas.microsoft.com/office/powerpoint/2010/main" val="358573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a:xfrm>
            <a:off x="457200" y="1249680"/>
            <a:ext cx="8229600" cy="1143000"/>
          </a:xfrm>
        </p:spPr>
        <p:txBody>
          <a:bodyPr/>
          <a:lstStyle/>
          <a:p>
            <a:r>
              <a:rPr lang="en-US" dirty="0"/>
              <a:t>Event to Know:  </a:t>
            </a:r>
            <a:br>
              <a:rPr lang="en-US" dirty="0"/>
            </a:br>
            <a:r>
              <a:rPr lang="en-US" i="1" u="sng" dirty="0">
                <a:solidFill>
                  <a:srgbClr val="7A9900"/>
                </a:solidFill>
              </a:rPr>
              <a:t>CARES Act</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575561"/>
            <a:ext cx="8229600" cy="3779520"/>
          </a:xfrm>
        </p:spPr>
        <p:txBody>
          <a:bodyPr/>
          <a:lstStyle/>
          <a:p>
            <a:pPr>
              <a:buSzPct val="125000"/>
            </a:pPr>
            <a:r>
              <a:rPr lang="en-US" sz="2000" dirty="0"/>
              <a:t>Enacted March 27, 2020</a:t>
            </a:r>
          </a:p>
          <a:p>
            <a:pPr>
              <a:buSzPct val="125000"/>
            </a:pPr>
            <a:r>
              <a:rPr lang="en-US" sz="2000" dirty="0"/>
              <a:t>Included (only parts of the entire law):</a:t>
            </a:r>
          </a:p>
          <a:p>
            <a:pPr lvl="1">
              <a:buSzPct val="125000"/>
              <a:buFont typeface="Courier New" panose="02070309020205020404" pitchFamily="49" charset="0"/>
              <a:buChar char="o"/>
            </a:pPr>
            <a:r>
              <a:rPr lang="en-US" sz="2000" dirty="0"/>
              <a:t>Cash payment to individuals</a:t>
            </a:r>
          </a:p>
          <a:p>
            <a:pPr lvl="1">
              <a:buSzPct val="125000"/>
              <a:buFont typeface="Courier New" panose="02070309020205020404" pitchFamily="49" charset="0"/>
              <a:buChar char="o"/>
            </a:pPr>
            <a:r>
              <a:rPr lang="en-US" sz="2000" dirty="0"/>
              <a:t>Federal Pandemic Unemployment Compensation increases unemployment payments</a:t>
            </a:r>
          </a:p>
          <a:p>
            <a:pPr lvl="1">
              <a:buSzPct val="125000"/>
              <a:buFont typeface="Courier New" panose="02070309020205020404" pitchFamily="49" charset="0"/>
              <a:buChar char="o"/>
            </a:pPr>
            <a:r>
              <a:rPr lang="en-US" sz="2000" dirty="0"/>
              <a:t>Paycheck Protection Program for small businesses to take loans that may be forgiven if the business retains its employees</a:t>
            </a:r>
          </a:p>
          <a:p>
            <a:pPr lvl="1">
              <a:buSzPct val="125000"/>
              <a:buFont typeface="Courier New" panose="02070309020205020404" pitchFamily="49" charset="0"/>
              <a:buChar char="o"/>
            </a:pPr>
            <a:r>
              <a:rPr lang="en-US" sz="2000" dirty="0"/>
              <a:t>Help for large businesses like the airlines</a:t>
            </a:r>
          </a:p>
          <a:p>
            <a:pPr lvl="1">
              <a:buSzPct val="125000"/>
              <a:buFont typeface="Courier New" panose="02070309020205020404" pitchFamily="49" charset="0"/>
              <a:buChar char="o"/>
            </a:pPr>
            <a:r>
              <a:rPr lang="en-US" sz="2000" dirty="0"/>
              <a:t>Aid for state and local governments</a:t>
            </a:r>
          </a:p>
          <a:p>
            <a:pPr lvl="1">
              <a:buSzPct val="125000"/>
              <a:buFont typeface="Courier New" panose="02070309020205020404" pitchFamily="49" charset="0"/>
              <a:buChar char="o"/>
            </a:pPr>
            <a:r>
              <a:rPr lang="en-US" sz="2000" dirty="0"/>
              <a:t>Aid to hospitals</a:t>
            </a:r>
          </a:p>
        </p:txBody>
      </p:sp>
    </p:spTree>
    <p:extLst>
      <p:ext uri="{BB962C8B-B14F-4D97-AF65-F5344CB8AC3E}">
        <p14:creationId xmlns:p14="http://schemas.microsoft.com/office/powerpoint/2010/main" val="15386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9cd82c5b-74c9-4827-94f1-5bf219ae6b20"/>
    <ds:schemaRef ds:uri="bfa4db11-c700-41fb-b639-f7e6b4e680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E0A9E8-A7ED-4CC3-915D-2B46F469526E}">
  <ds:schemaRefs>
    <ds:schemaRef ds:uri="9cd82c5b-74c9-4827-94f1-5bf219ae6b20"/>
    <ds:schemaRef ds:uri="bfa4db11-c700-41fb-b639-f7e6b4e680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2130</TotalTime>
  <Words>2698</Words>
  <Application>Microsoft Office PowerPoint</Application>
  <PresentationFormat>On-screen Show (4:3)</PresentationFormat>
  <Paragraphs>304</Paragraphs>
  <Slides>37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Arial,Sans-Serif</vt:lpstr>
      <vt:lpstr>Calibri</vt:lpstr>
      <vt:lpstr>Calibri Light</vt:lpstr>
      <vt:lpstr>Courier New</vt:lpstr>
      <vt:lpstr>Times New Roman</vt:lpstr>
      <vt:lpstr>Office Theme</vt:lpstr>
      <vt:lpstr>  Teaching Fiscal Policy in the COVID Era:  Fiscal Stimulus vs. National Debt  Presented by Bill Bosshardt March 11, 2021 wbosshar@fau.edu</vt:lpstr>
      <vt:lpstr>EconEdLink Membership</vt:lpstr>
      <vt:lpstr>Professional Development Certificate</vt:lpstr>
      <vt:lpstr>Weighing the benefits and costs of a stimulus</vt:lpstr>
      <vt:lpstr>Concepts to Know:   Debt vs. Deficit</vt:lpstr>
      <vt:lpstr>Concepts to Know:   Interest Rate</vt:lpstr>
      <vt:lpstr>Concepts to Know:   As Percentage of GDP</vt:lpstr>
      <vt:lpstr>Concepts to Know: Consumption</vt:lpstr>
      <vt:lpstr>Event to Know:   CARES Act</vt:lpstr>
      <vt:lpstr>Policy Goals</vt:lpstr>
      <vt:lpstr>Focus Groups and Task Groups</vt:lpstr>
      <vt:lpstr>Focus Groups and Task Groups</vt:lpstr>
      <vt:lpstr>We’ll Go Through Focus Group Data and Questions</vt:lpstr>
      <vt:lpstr>Focus Group Questions</vt:lpstr>
      <vt:lpstr>•  How does the increase in unemployment compare to the Great Recession of 2008? •  How quickly has unemployment recovered compared to the Great Recession of 2008? •  Has unemployment completely recovered since the beginning of the pandemic? </vt:lpstr>
      <vt:lpstr>•  Is the size of the economy as measured by real GDP above or below real potential GDP (real potential GDP is an estimate of the capacity of the economy)? •  How quickly has real GDP recovered compared to the Great Recession of 2008? </vt:lpstr>
      <vt:lpstr>•  How are business closures measured in this graph?   What kind of businesses are generally on Yelp? •  What is the trend in the total number of businesses that are closed?  •  What is the trend in the total number of businesses that are permanently closed?  </vt:lpstr>
      <vt:lpstr>•  Are symptoms of anxiety disorder or depressive disorder higher or lower than before the pandemic? •  Have the symptoms increased or decreased since April when the recent surveys began?</vt:lpstr>
      <vt:lpstr>•  How does the federal government borrow funds? •  What might happen to interest rates if federal government borrowing increases? •  What is meant by crowding out? •  Because businesses borrow funds to fund expansions and improvements what will happened to economic growth if interest rates rise significantly? •  How can you tell if crowding out is a problem?</vt:lpstr>
      <vt:lpstr>•  Have interest rates (measured in the graph by the interest rates for businesses and federal government) increased or decreased over the last 40 years?  Over the last 20 years? •  Would you describe current interest rates as relatively high or relatively low? </vt:lpstr>
      <vt:lpstr>•  Is interest a large portion of the federal government’s budget? •  Did total spending increase from 2019 to 2020?  Why? </vt:lpstr>
      <vt:lpstr>• Historically speaking, is the total amount of interest paid on the national debt as a percentage of GDP high or low? •  What is the trend for the total amount of interest paid on the national debt recently?</vt:lpstr>
      <vt:lpstr>• During the Great Recession 2008 and the current recession, what has happened to the national debt? •  Why did the national debt decrease in the late 1990s?  •  Why did the national debt as a percentage of GDP decrease in the last measurement (what happened to GDP)? </vt:lpstr>
      <vt:lpstr>What are some of the components of the CARES Act?  (You can go to the NPR article for more details than provided by the graphic.) • Who is helped by the CARES Act? </vt:lpstr>
      <vt:lpstr>• Based on the projected deficits by the CBO, will the CARES Act stimulus have continued impacts on the deficit?</vt:lpstr>
      <vt:lpstr>• Based on the projected debt by the CBO, will the CARES Act stimulus have continued impacts on the debt?</vt:lpstr>
      <vt:lpstr>Based on the projected debt by the CBO, will the CARES Act stimulus have continued impacts on the debt? Identify the impact of the CARES Act in the figures •The United States is projected to have increasing long-term deficits.  What spending programs are increasing over time?  Why do you think these are projected to increase? •The United States is projected to have increasing long-term deficits.  What sources of revenue have been trending downward over time?  Why do you think these have been decreasing?</vt:lpstr>
      <vt:lpstr>Final Question for Task Group </vt:lpstr>
      <vt:lpstr>Stimulus?</vt:lpstr>
      <vt:lpstr>Questions to ask about the long-term costs of a stimulus on the debt…</vt:lpstr>
      <vt:lpstr>The Debate…</vt:lpstr>
      <vt:lpstr>What do kids think?</vt:lpstr>
      <vt:lpstr>CEE Affiliates</vt:lpstr>
      <vt:lpstr>Thank You to Our Sponsors!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Jarvon Carson</cp:lastModifiedBy>
  <cp:revision>290</cp:revision>
  <dcterms:created xsi:type="dcterms:W3CDTF">2012-09-11T15:07:18Z</dcterms:created>
  <dcterms:modified xsi:type="dcterms:W3CDTF">2021-03-09T15:25:35Z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