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4"/>
    <p:sldMasterId id="2147483668" r:id="rId5"/>
  </p:sldMasterIdLst>
  <p:notesMasterIdLst>
    <p:notesMasterId r:id="rId7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3" r:id="rId72"/>
    <p:sldId id="324" r:id="rId73"/>
    <p:sldId id="322" r:id="rId7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63149-7C5D-459A-B8E5-B579FBFB70FB}" v="12" dt="2021-12-14T23:58:48.980"/>
  </p1510:revLst>
</p1510:revInfo>
</file>

<file path=ppt/tableStyles.xml><?xml version="1.0" encoding="utf-8"?>
<a:tblStyleLst xmlns:a="http://schemas.openxmlformats.org/drawingml/2006/main" def="{6AB0694E-ED00-450A-9346-72C23F4282D1}">
  <a:tblStyle styleId="{6AB0694E-ED00-450A-9346-72C23F4282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bdb7cfaa0b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bdb7cfaa0b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bdb7cfaa0b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db7cfaa0b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db7cfaa0b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3" name="Google Shape;193;gbdb7cfaa0b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db7cfaa0b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bdb7cfaa0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bdb7cfaa0b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fa6220fcc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fa6220fcc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fa6220fccd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fa6220fccd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fa6220fccd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gfa6220fccd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db7cfaa0b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bdb7cfaa0b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 name="Google Shape;223;gbdb7cfaa0b_0_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1d6a9169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01d6a9169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2" name="Google Shape;232;g101d6a9169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bdb7cfaa0b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bdb7cfaa0b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3" name="Google Shape;243;gbdb7cfaa0b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1477a1ae9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01477a1ae9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1" name="Google Shape;251;g101477a1ae9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01477a1ae9_0_87:notes"/>
          <p:cNvSpPr>
            <a:spLocks noGrp="1" noRot="1" noChangeAspect="1"/>
          </p:cNvSpPr>
          <p:nvPr>
            <p:ph type="sldImg" idx="2"/>
          </p:nvPr>
        </p:nvSpPr>
        <p:spPr>
          <a:xfrm>
            <a:off x="1133349" y="684553"/>
            <a:ext cx="4593000" cy="343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01477a1ae9_0_8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258" name="Google Shape;258;g101477a1ae9_0_8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27" name="Google Shape;12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01477a1ae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01477a1ae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8" name="Google Shape;268;g101477a1ae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1477a1ae9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01477a1ae9_0_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 name="Google Shape;275;g101477a1ae9_0_1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01477a1ae9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01477a1ae9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2" name="Google Shape;282;g101477a1ae9_0_1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01477a1ae9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01477a1ae9_0_1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9" name="Google Shape;289;g101477a1ae9_0_1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1477a1ae9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01477a1ae9_0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7" name="Google Shape;297;g101477a1ae9_0_2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1477a1ae9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01477a1ae9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5" name="Google Shape;305;g101477a1ae9_0_18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1477a1ae9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01477a1ae9_0_2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2" name="Google Shape;312;g101477a1ae9_0_2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01477a1ae9_0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01477a1ae9_0_2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g101477a1ae9_0_2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01477a1ae9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01477a1ae9_0_2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g101477a1ae9_0_2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01477a1ae9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01477a1ae9_0_1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4" name="Google Shape;334;g101477a1ae9_0_1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34" name="Google Shape;13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01477a1ae9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01477a1ae9_0_2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1" name="Google Shape;341;g101477a1ae9_0_2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1477a1ae9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1477a1ae9_0_2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0" name="Google Shape;350;g101477a1ae9_0_2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01477a1ae9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01477a1ae9_0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8" name="Google Shape;358;g101477a1ae9_0_2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01477a1ae9_0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01477a1ae9_0_2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4" name="Google Shape;364;g101477a1ae9_0_2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01477a1ae9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01477a1ae9_0_2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2" name="Google Shape;372;g101477a1ae9_0_2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01477a1ae9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01477a1ae9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0" name="Google Shape;380;g101477a1ae9_0_2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01477a1ae9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01477a1ae9_0_2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7" name="Google Shape;387;g101477a1ae9_0_2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01477a1ae9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01477a1ae9_0_2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5" name="Google Shape;395;g101477a1ae9_0_2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01477a1ae9_0_2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01477a1ae9_0_2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g101477a1ae9_0_2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01e03e566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01e03e566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0" name="Google Shape;410;g101e03e566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01e03e5668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01e03e5668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8" name="Google Shape;418;g101e03e5668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1e03e5668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1e03e5668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6" name="Google Shape;426;g101e03e5668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01e03e5668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01e03e5668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4" name="Google Shape;434;g101e03e5668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01477a1ae9_0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01477a1ae9_0_3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2" name="Google Shape;442;g101477a1ae9_0_3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1e03e5668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1e03e5668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9" name="Google Shape;449;g101e03e5668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01477a1ae9_0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01477a1ae9_0_3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6" name="Google Shape;456;g101477a1ae9_0_3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e75ff2248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e75ff2248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2" name="Google Shape;462;gbe75ff2248_0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01477a1ae9_0_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01477a1ae9_0_3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9" name="Google Shape;469;g101477a1ae9_0_3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01477a1ae9_0_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01477a1ae9_0_3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6" name="Google Shape;476;g101477a1ae9_0_3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01477a1ae9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01477a1ae9_0_3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3" name="Google Shape;483;g101477a1ae9_0_3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1477a1ae9_0_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1477a1ae9_0_3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0" name="Google Shape;490;g101477a1ae9_0_3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01477a1ae9_0_3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01477a1ae9_0_3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7" name="Google Shape;497;g101477a1ae9_0_3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01477a1ae9_0_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01477a1ae9_0_3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4" name="Google Shape;504;g101477a1ae9_0_3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01477a1ae9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01477a1ae9_0_3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g101477a1ae9_0_3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01477a1ae9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01477a1ae9_0_3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8" name="Google Shape;518;g101477a1ae9_0_3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01477a1ae9_0_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101477a1ae9_0_3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g101477a1ae9_0_3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01477a1ae9_0_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01477a1ae9_0_3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2" name="Google Shape;532;g101477a1ae9_0_3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a6d1f2eb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fa6d1f2eb8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9" name="Google Shape;539;gfa6d1f2eb8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fa6d1f2eb8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fa6d1f2eb8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6" name="Google Shape;546;gfa6d1f2eb8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a6d1f2eb8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fa6d1f2eb8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3" name="Google Shape;553;gfa6d1f2eb8_0_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fa6d1f2eb8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fa6d1f2eb8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0" name="Google Shape;560;gfa6d1f2eb8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fa6d1f2eb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fa6d1f2eb8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7" name="Google Shape;567;gfa6d1f2eb8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a6d1f2eb8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a6d1f2eb8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5" name="Google Shape;575;gfa6d1f2eb8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fa6d1f2eb8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fa6d1f2eb8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2" name="Google Shape;582;gfa6d1f2eb8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be858ca2be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be858ca2be_0_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9" name="Google Shape;589;gbe858ca2be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018364467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018364467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7" name="Google Shape;597;g1018364467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018364467f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018364467f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4" name="Google Shape;604;g1018364467f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4" name="Google Shape;62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fa6d1f2eb8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fa6d1f2eb8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1" name="Google Shape;611;gfa6d1f2eb8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07251b3a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b07251b3a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b07251b3a7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01896f056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101896f056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$3,9995 in 1983/     $9,000 adjusted for inflation</a:t>
            </a:r>
            <a:endParaRPr/>
          </a:p>
        </p:txBody>
      </p:sp>
      <p:sp>
        <p:nvSpPr>
          <p:cNvPr id="177" name="Google Shape;177;g101896f056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0" name="Google Shape;50;p13"/>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3"/>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cxnSp>
        <p:nvCxnSpPr>
          <p:cNvPr id="60" name="Google Shape;60;p15"/>
          <p:cNvCxnSpPr/>
          <p:nvPr/>
        </p:nvCxnSpPr>
        <p:spPr>
          <a:xfrm>
            <a:off x="990600" y="2286000"/>
            <a:ext cx="7162800" cy="0"/>
          </a:xfrm>
          <a:prstGeom prst="straightConnector1">
            <a:avLst/>
          </a:prstGeom>
          <a:noFill/>
          <a:ln w="15875" cap="flat" cmpd="sng">
            <a:solidFill>
              <a:srgbClr val="C0C0C0"/>
            </a:solidFill>
            <a:prstDash val="solid"/>
            <a:round/>
            <a:headEnd type="none" w="sm" len="sm"/>
            <a:tailEnd type="none" w="sm" len="sm"/>
          </a:ln>
        </p:spPr>
      </p:cxnSp>
      <p:cxnSp>
        <p:nvCxnSpPr>
          <p:cNvPr id="61" name="Google Shape;61;p15"/>
          <p:cNvCxnSpPr/>
          <p:nvPr/>
        </p:nvCxnSpPr>
        <p:spPr>
          <a:xfrm>
            <a:off x="990600" y="3657600"/>
            <a:ext cx="7162800" cy="0"/>
          </a:xfrm>
          <a:prstGeom prst="straightConnector1">
            <a:avLst/>
          </a:prstGeom>
          <a:noFill/>
          <a:ln w="15875" cap="flat" cmpd="sng">
            <a:solidFill>
              <a:srgbClr val="C0C0C0"/>
            </a:solidFill>
            <a:prstDash val="solid"/>
            <a:round/>
            <a:headEnd type="none" w="sm" len="sm"/>
            <a:tailEnd type="none" w="sm" len="sm"/>
          </a:ln>
        </p:spPr>
      </p:cxnSp>
      <p:sp>
        <p:nvSpPr>
          <p:cNvPr id="62" name="Google Shape;62;p15"/>
          <p:cNvSpPr txBox="1">
            <a:spLocks noGrp="1"/>
          </p:cNvSpPr>
          <p:nvPr>
            <p:ph type="ctrTitle"/>
          </p:nvPr>
        </p:nvSpPr>
        <p:spPr>
          <a:xfrm>
            <a:off x="1028699" y="2548219"/>
            <a:ext cx="7086600" cy="8415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4400" b="1"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3" name="Google Shape;63;p15"/>
          <p:cNvSpPr/>
          <p:nvPr/>
        </p:nvSpPr>
        <p:spPr>
          <a:xfrm>
            <a:off x="1028699" y="3930196"/>
            <a:ext cx="70866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Date</a:t>
            </a:r>
            <a:endParaRPr/>
          </a:p>
          <a:p>
            <a:pPr marL="0" marR="0" lvl="0" indent="0" algn="ctr" rtl="0">
              <a:spcBef>
                <a:spcPts val="0"/>
              </a:spcBef>
              <a:spcAft>
                <a:spcPts val="0"/>
              </a:spcAft>
              <a:buNone/>
            </a:pPr>
            <a:endParaRPr sz="32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Presenter:</a:t>
            </a:r>
            <a:endParaRPr sz="3200" b="1" i="0" u="none" strike="noStrike" cap="none">
              <a:solidFill>
                <a:schemeClr val="dk1"/>
              </a:solidFill>
              <a:latin typeface="Arial"/>
              <a:ea typeface="Arial"/>
              <a:cs typeface="Arial"/>
              <a:sym typeface="Arial"/>
            </a:endParaRPr>
          </a:p>
        </p:txBody>
      </p:sp>
      <p:pic>
        <p:nvPicPr>
          <p:cNvPr id="64" name="Google Shape;64;p15"/>
          <p:cNvPicPr preferRelativeResize="0"/>
          <p:nvPr/>
        </p:nvPicPr>
        <p:blipFill rotWithShape="1">
          <a:blip r:embed="rId2">
            <a:alphaModFix/>
          </a:blip>
          <a:srcRect/>
          <a:stretch/>
        </p:blipFill>
        <p:spPr>
          <a:xfrm>
            <a:off x="2971800" y="938553"/>
            <a:ext cx="3124201" cy="117090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65"/>
        <p:cNvGrpSpPr/>
        <p:nvPr/>
      </p:nvGrpSpPr>
      <p:grpSpPr>
        <a:xfrm>
          <a:off x="0" y="0"/>
          <a:ext cx="0" cy="0"/>
          <a:chOff x="0" y="0"/>
          <a:chExt cx="0" cy="0"/>
        </a:xfrm>
      </p:grpSpPr>
      <p:cxnSp>
        <p:nvCxnSpPr>
          <p:cNvPr id="66" name="Google Shape;66;p16"/>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67" name="Google Shape;67;p16"/>
          <p:cNvSpPr txBox="1">
            <a:spLocks noGrp="1"/>
          </p:cNvSpPr>
          <p:nvPr>
            <p:ph type="body" idx="1"/>
          </p:nvPr>
        </p:nvSpPr>
        <p:spPr>
          <a:xfrm>
            <a:off x="1028700" y="1752600"/>
            <a:ext cx="7086600" cy="36576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9" name="Google Shape;69;p16"/>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0" name="Google Shape;70;p16"/>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6"/>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7"/>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5" name="Google Shape;75;p17"/>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7"/>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onopoly Cards w/o Subhead">
  <p:cSld name="Monopoly Cards w/o Subhead">
    <p:spTree>
      <p:nvGrpSpPr>
        <p:cNvPr id="1" name="Shape 77"/>
        <p:cNvGrpSpPr/>
        <p:nvPr/>
      </p:nvGrpSpPr>
      <p:grpSpPr>
        <a:xfrm>
          <a:off x="0" y="0"/>
          <a:ext cx="0" cy="0"/>
          <a:chOff x="0" y="0"/>
          <a:chExt cx="0" cy="0"/>
        </a:xfrm>
      </p:grpSpPr>
      <p:cxnSp>
        <p:nvCxnSpPr>
          <p:cNvPr id="78" name="Google Shape;78;p18"/>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79" name="Google Shape;79;p18"/>
          <p:cNvSpPr txBox="1">
            <a:spLocks noGrp="1"/>
          </p:cNvSpPr>
          <p:nvPr>
            <p:ph type="body" idx="1"/>
          </p:nvPr>
        </p:nvSpPr>
        <p:spPr>
          <a:xfrm>
            <a:off x="457200" y="1535113"/>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0" name="Google Shape;80;p18"/>
          <p:cNvSpPr txBox="1">
            <a:spLocks noGrp="1"/>
          </p:cNvSpPr>
          <p:nvPr>
            <p:ph type="body" idx="2"/>
          </p:nvPr>
        </p:nvSpPr>
        <p:spPr>
          <a:xfrm>
            <a:off x="457200" y="2133600"/>
            <a:ext cx="40401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3"/>
          </p:nvPr>
        </p:nvSpPr>
        <p:spPr>
          <a:xfrm>
            <a:off x="4648200" y="2133600"/>
            <a:ext cx="40419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body" idx="4"/>
          </p:nvPr>
        </p:nvSpPr>
        <p:spPr>
          <a:xfrm>
            <a:off x="4648200" y="1524000"/>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4" name="Google Shape;84;p18"/>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8"/>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86" name="Google Shape;86;p18"/>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onopoly Cards w/ Subhead">
  <p:cSld name="Monopoly Cards w/ Subhead">
    <p:spTree>
      <p:nvGrpSpPr>
        <p:cNvPr id="1" name="Shape 87"/>
        <p:cNvGrpSpPr/>
        <p:nvPr/>
      </p:nvGrpSpPr>
      <p:grpSpPr>
        <a:xfrm>
          <a:off x="0" y="0"/>
          <a:ext cx="0" cy="0"/>
          <a:chOff x="0" y="0"/>
          <a:chExt cx="0" cy="0"/>
        </a:xfrm>
      </p:grpSpPr>
      <p:sp>
        <p:nvSpPr>
          <p:cNvPr id="88" name="Google Shape;88;p19"/>
          <p:cNvSpPr/>
          <p:nvPr/>
        </p:nvSpPr>
        <p:spPr>
          <a:xfrm>
            <a:off x="457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89" name="Google Shape;89;p19"/>
          <p:cNvSpPr/>
          <p:nvPr/>
        </p:nvSpPr>
        <p:spPr>
          <a:xfrm>
            <a:off x="457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cxnSp>
        <p:nvCxnSpPr>
          <p:cNvPr id="90" name="Google Shape;90;p19"/>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91" name="Google Shape;91;p19"/>
          <p:cNvSpPr/>
          <p:nvPr/>
        </p:nvSpPr>
        <p:spPr>
          <a:xfrm>
            <a:off x="4648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2" name="Google Shape;92;p19"/>
          <p:cNvSpPr/>
          <p:nvPr/>
        </p:nvSpPr>
        <p:spPr>
          <a:xfrm>
            <a:off x="4648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3" name="Google Shape;93;p19"/>
          <p:cNvSpPr txBox="1">
            <a:spLocks noGrp="1"/>
          </p:cNvSpPr>
          <p:nvPr>
            <p:ph type="body" idx="1"/>
          </p:nvPr>
        </p:nvSpPr>
        <p:spPr>
          <a:xfrm>
            <a:off x="457200" y="1839913"/>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4" name="Google Shape;94;p19"/>
          <p:cNvSpPr txBox="1">
            <a:spLocks noGrp="1"/>
          </p:cNvSpPr>
          <p:nvPr>
            <p:ph type="body" idx="2"/>
          </p:nvPr>
        </p:nvSpPr>
        <p:spPr>
          <a:xfrm>
            <a:off x="457200" y="2438400"/>
            <a:ext cx="40401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5" name="Google Shape;95;p19"/>
          <p:cNvSpPr txBox="1">
            <a:spLocks noGrp="1"/>
          </p:cNvSpPr>
          <p:nvPr>
            <p:ph type="body" idx="3"/>
          </p:nvPr>
        </p:nvSpPr>
        <p:spPr>
          <a:xfrm>
            <a:off x="4648200" y="2438400"/>
            <a:ext cx="40419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6" name="Google Shape;96;p19"/>
          <p:cNvSpPr txBox="1">
            <a:spLocks noGrp="1"/>
          </p:cNvSpPr>
          <p:nvPr>
            <p:ph type="body" idx="4"/>
          </p:nvPr>
        </p:nvSpPr>
        <p:spPr>
          <a:xfrm>
            <a:off x="4648200" y="1828800"/>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19"/>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8" name="Google Shape;98;p19"/>
          <p:cNvSpPr txBox="1">
            <a:spLocks noGrp="1"/>
          </p:cNvSpPr>
          <p:nvPr>
            <p:ph type="body" idx="5"/>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9" name="Google Shape;99;p19"/>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19"/>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1" name="Google Shape;101;p19"/>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02"/>
        <p:cNvGrpSpPr/>
        <p:nvPr/>
      </p:nvGrpSpPr>
      <p:grpSpPr>
        <a:xfrm>
          <a:off x="0" y="0"/>
          <a:ext cx="0" cy="0"/>
          <a:chOff x="0" y="0"/>
          <a:chExt cx="0" cy="0"/>
        </a:xfrm>
      </p:grpSpPr>
      <p:cxnSp>
        <p:nvCxnSpPr>
          <p:cNvPr id="103" name="Google Shape;103;p20"/>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04" name="Google Shape;104;p20"/>
          <p:cNvSpPr txBox="1">
            <a:spLocks noGrp="1"/>
          </p:cNvSpPr>
          <p:nvPr>
            <p:ph type="body" idx="1"/>
          </p:nvPr>
        </p:nvSpPr>
        <p:spPr>
          <a:xfrm>
            <a:off x="857250" y="2133600"/>
            <a:ext cx="7429500" cy="3733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rgbClr val="6EA92C"/>
              </a:buClr>
              <a:buSzPts val="2400"/>
              <a:buFont typeface="Arial"/>
              <a:buNone/>
              <a:defRPr sz="2400" b="0" i="0" u="none" strike="noStrike" cap="none">
                <a:solidFill>
                  <a:srgbClr val="6EA92C"/>
                </a:solidFill>
                <a:latin typeface="Gill Sans"/>
                <a:ea typeface="Gill Sans"/>
                <a:cs typeface="Gill Sans"/>
                <a:sym typeface="Gill Sans"/>
              </a:defRPr>
            </a:lvl1pPr>
            <a:lvl2pPr marL="914400" marR="0" lvl="1" indent="-381000" algn="l" rtl="0">
              <a:spcBef>
                <a:spcPts val="480"/>
              </a:spcBef>
              <a:spcAft>
                <a:spcPts val="0"/>
              </a:spcAft>
              <a:buClr>
                <a:srgbClr val="004A80"/>
              </a:buClr>
              <a:buSzPts val="2400"/>
              <a:buFont typeface="Arial"/>
              <a:buChar char="»"/>
              <a:defRPr sz="24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20"/>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32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6" name="Google Shape;106;p20"/>
          <p:cNvSpPr txBox="1">
            <a:spLocks noGrp="1"/>
          </p:cNvSpPr>
          <p:nvPr>
            <p:ph type="body" idx="2"/>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sldNum" idx="12"/>
          </p:nvPr>
        </p:nvSpPr>
        <p:spPr>
          <a:xfrm>
            <a:off x="7848600" y="6248400"/>
            <a:ext cx="609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8" name="Google Shape;108;p20"/>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9" name="Google Shape;109;p20"/>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 Bullets">
  <p:cSld name="Content + Bullets">
    <p:spTree>
      <p:nvGrpSpPr>
        <p:cNvPr id="1" name="Shape 110"/>
        <p:cNvGrpSpPr/>
        <p:nvPr/>
      </p:nvGrpSpPr>
      <p:grpSpPr>
        <a:xfrm>
          <a:off x="0" y="0"/>
          <a:ext cx="0" cy="0"/>
          <a:chOff x="0" y="0"/>
          <a:chExt cx="0" cy="0"/>
        </a:xfrm>
      </p:grpSpPr>
      <p:cxnSp>
        <p:nvCxnSpPr>
          <p:cNvPr id="111" name="Google Shape;111;p21"/>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12" name="Google Shape;112;p21"/>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 name="Google Shape;113;p21"/>
          <p:cNvSpPr txBox="1">
            <a:spLocks noGrp="1"/>
          </p:cNvSpPr>
          <p:nvPr>
            <p:ph type="body" idx="1"/>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14" name="Google Shape;114;p21"/>
          <p:cNvSpPr txBox="1">
            <a:spLocks noGrp="1"/>
          </p:cNvSpPr>
          <p:nvPr>
            <p:ph type="body" idx="2"/>
          </p:nvPr>
        </p:nvSpPr>
        <p:spPr>
          <a:xfrm>
            <a:off x="609600" y="1905001"/>
            <a:ext cx="7924800" cy="43434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3pPr>
            <a:lvl4pPr marL="1828800" marR="0" lvl="3"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4pPr>
            <a:lvl5pPr marL="2286000" marR="0" lvl="4"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ftr" idx="11"/>
          </p:nvPr>
        </p:nvSpPr>
        <p:spPr>
          <a:xfrm>
            <a:off x="609600" y="64008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6" name="Google Shape;116;p21"/>
          <p:cNvSpPr txBox="1">
            <a:spLocks noGrp="1"/>
          </p:cNvSpPr>
          <p:nvPr>
            <p:ph type="sldNum" idx="12"/>
          </p:nvPr>
        </p:nvSpPr>
        <p:spPr>
          <a:xfrm>
            <a:off x="7162800" y="6553200"/>
            <a:ext cx="12954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17" name="Google Shape;117;p21"/>
          <p:cNvPicPr preferRelativeResize="0"/>
          <p:nvPr/>
        </p:nvPicPr>
        <p:blipFill rotWithShape="1">
          <a:blip r:embed="rId2">
            <a:alphaModFix/>
          </a:blip>
          <a:srcRect/>
          <a:stretch/>
        </p:blipFill>
        <p:spPr>
          <a:xfrm>
            <a:off x="6710362" y="609600"/>
            <a:ext cx="2200275" cy="533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4"/>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apcentral.collegeboard.org/courses/ap-macroeconomics/cours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myap.collegeboard.org/login" TargetMode="External"/><Relationship Id="rId4" Type="http://schemas.openxmlformats.org/officeDocument/2006/relationships/hyperlink" Target="https://apstudents.collegeboard.org/courses/ap-macroeconomics/free-response-questions-by-yea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khanacademy.org/economics-finance-domain/ap-macroeconomics/basic-economics-concepts-macro/market-equilibrium-disequilibrium-and-changes-in-equilibrium/a/lesson-summary-market-equilibrium-disequilibrium-and-changes-in-equilibriu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youtube.com/watch?v=V0tIOqU7m-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3NxF3ipUEHE"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youtube.com/watch?v=0eEG5LVXdKo&amp;t=124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document/d/1prOmvw7uFyLAhwOderS6tKAwSoCz-9rDjRGU_W9aU3U/edit?usp=sharing"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document/d/13lqKOdFingKqZd6-nkci84-Ak8t86YHKfDWz_sPiEVM/edit?usp=sharin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support.google.com/docs/answer/6281888?hl=en&amp;co=GENIE.Platform%3DDesktop"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docs.google.com/forms/d/1zmse5Urlsfd_by7iurOpNxN94QmAAnpVPJ5sd0goil4/edit" TargetMode="External"/><Relationship Id="rId5" Type="http://schemas.openxmlformats.org/officeDocument/2006/relationships/hyperlink" Target="https://www.polleverywhere.com/" TargetMode="External"/><Relationship Id="rId4" Type="http://schemas.openxmlformats.org/officeDocument/2006/relationships/hyperlink" Target="https://www.youtube.com/watch?v=0AmeiFUo5W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ocs.google.com/document/d/1L0r3ACzXywD4l_OqoyxXS4mC3gK7m09Gz11ziqn5Mhg/edit?usp=sharin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socrative.com/"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kahoot.co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blooket.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hyperlink" Target="https://docs.google.com/document/d/1ZYCglZTE__G0B1xGHiT_8GvwLQU0lbJ0hCsZg_s6qko/edit?usp=sharin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cs.google.com/document/d/1ZYCglZTE__G0B1xGHiT_8GvwLQU0lbJ0hCsZg_s6qko/edit?usp=sharing"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newsela.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newsela.com/read/constitutional-right-grow-food/id/2001025042/"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khanacademy.org/economics-finance-domain/ap-macroeconomics/basic-economics-concepts-macro/market-equilibrium-disequilibrium-and-changes-in-equilibrium/a/lesson-summary-market-equilibrium-disequilibrium-and-changes-in-equilibriu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courses.lumenlearning.com/suny-macroeconomics/chapter/reading-equilibrium-surplus-and-shortag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khanacademy.org/economics-finance-domain/ap-macroeconomics/basic-economics-concepts-macro/supply/a/lesson-overview-supply-and-its-determinant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opentextbc.ca/principlesofeconomics/chapter/3-2-shifts-in-demand-and-supply-for-goods-and-service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nysed.gov/common/nysed/files/programs/curriculum-instruction/ss-framework-9-1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ctrTitle"/>
          </p:nvPr>
        </p:nvSpPr>
        <p:spPr>
          <a:xfrm>
            <a:off x="685800" y="1066800"/>
            <a:ext cx="7772400" cy="3428999"/>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dirty="0"/>
            </a:br>
            <a:br>
              <a:rPr lang="en-US" sz="5400" dirty="0"/>
            </a:br>
            <a:r>
              <a:rPr lang="en-US" sz="5400" dirty="0"/>
              <a:t>Basic Economic Concepts in AP Macroeconomics:</a:t>
            </a:r>
            <a:br>
              <a:rPr lang="en-US" sz="5400" b="1" dirty="0"/>
            </a:br>
            <a:r>
              <a:rPr lang="en-US" sz="3959" dirty="0">
                <a:solidFill>
                  <a:schemeClr val="accent3">
                    <a:lumMod val="75000"/>
                  </a:schemeClr>
                </a:solidFill>
              </a:rPr>
              <a:t>Equilibrium, Disequilibrium, and Changes in Equilibrium</a:t>
            </a:r>
            <a:br>
              <a:rPr lang="en-US" sz="3959" dirty="0"/>
            </a:br>
            <a:endParaRPr sz="4360" dirty="0"/>
          </a:p>
          <a:p>
            <a:pPr marL="0" lvl="0" indent="0" algn="ctr" rtl="0">
              <a:lnSpc>
                <a:spcPct val="105555"/>
              </a:lnSpc>
              <a:spcBef>
                <a:spcPts val="0"/>
              </a:spcBef>
              <a:spcAft>
                <a:spcPts val="0"/>
              </a:spcAft>
              <a:buNone/>
            </a:pPr>
            <a:r>
              <a:rPr lang="en-US" sz="2380" i="1" dirty="0">
                <a:solidFill>
                  <a:schemeClr val="dk1"/>
                </a:solidFill>
                <a:latin typeface="Calibri"/>
                <a:ea typeface="Calibri"/>
                <a:cs typeface="Calibri"/>
                <a:sym typeface="Calibri"/>
              </a:rPr>
              <a:t>Presented by </a:t>
            </a:r>
            <a:br>
              <a:rPr lang="en-US" sz="2380" i="1" dirty="0">
                <a:solidFill>
                  <a:schemeClr val="dk1"/>
                </a:solidFill>
                <a:latin typeface="Calibri"/>
                <a:ea typeface="Calibri"/>
                <a:cs typeface="Calibri"/>
                <a:sym typeface="Calibri"/>
              </a:rPr>
            </a:br>
            <a:r>
              <a:rPr lang="en-US" sz="2380" i="1" dirty="0">
                <a:solidFill>
                  <a:schemeClr val="dk1"/>
                </a:solidFill>
                <a:latin typeface="Calibri"/>
                <a:ea typeface="Calibri"/>
                <a:cs typeface="Calibri"/>
                <a:sym typeface="Calibri"/>
              </a:rPr>
              <a:t>Theodore Opderbeck</a:t>
            </a:r>
            <a:br>
              <a:rPr lang="en-US" sz="1840" dirty="0"/>
            </a:br>
            <a:r>
              <a:rPr lang="en-US" sz="2380" dirty="0">
                <a:solidFill>
                  <a:schemeClr val="dk1"/>
                </a:solidFill>
              </a:rPr>
              <a:t>11/15/21</a:t>
            </a:r>
            <a:br>
              <a:rPr lang="en-US" sz="1840" dirty="0">
                <a:solidFill>
                  <a:schemeClr val="dk1"/>
                </a:solidFill>
                <a:latin typeface="Calibri"/>
                <a:ea typeface="Calibri"/>
                <a:cs typeface="Calibri"/>
                <a:sym typeface="Calibri"/>
              </a:rPr>
            </a:br>
            <a:r>
              <a:rPr lang="en-US" sz="2380" dirty="0">
                <a:solidFill>
                  <a:schemeClr val="dk1"/>
                </a:solidFill>
              </a:rPr>
              <a:t>opderbeckt@waldwickschools.org</a:t>
            </a:r>
            <a:endParaRPr sz="238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457200" y="141112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Eco</a:t>
            </a:r>
            <a:r>
              <a:rPr lang="en-US" sz="5500" dirty="0">
                <a:solidFill>
                  <a:srgbClr val="005CB8"/>
                </a:solidFill>
              </a:rPr>
              <a:t>nomics and Cross</a:t>
            </a:r>
            <a:r>
              <a:rPr lang="en-US" sz="5500" dirty="0"/>
              <a:t> Curricular Applications</a:t>
            </a:r>
            <a:endParaRPr sz="5500" b="1" dirty="0"/>
          </a:p>
        </p:txBody>
      </p:sp>
      <p:sp>
        <p:nvSpPr>
          <p:cNvPr id="188" name="Google Shape;188;p31"/>
          <p:cNvSpPr txBox="1">
            <a:spLocks noGrp="1"/>
          </p:cNvSpPr>
          <p:nvPr>
            <p:ph type="body" idx="4294967295"/>
          </p:nvPr>
        </p:nvSpPr>
        <p:spPr>
          <a:xfrm>
            <a:off x="457200" y="3088225"/>
            <a:ext cx="41148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Supply, Demand, and Markets</a:t>
            </a:r>
            <a:endParaRPr sz="2500" dirty="0"/>
          </a:p>
          <a:p>
            <a:pPr marL="342900" lvl="0" indent="-342900" algn="l" rtl="0">
              <a:spcBef>
                <a:spcPts val="0"/>
              </a:spcBef>
              <a:spcAft>
                <a:spcPts val="0"/>
              </a:spcAft>
              <a:buSzPts val="2500"/>
              <a:buChar char="•"/>
            </a:pPr>
            <a:r>
              <a:rPr lang="en-US" sz="2500" dirty="0"/>
              <a:t>Equilibrium, Disequilibrium, Shortages, Surpluses</a:t>
            </a:r>
            <a:endParaRPr sz="2500" dirty="0"/>
          </a:p>
          <a:p>
            <a:pPr marL="342900" lvl="0" indent="-342900" algn="l" rtl="0">
              <a:spcBef>
                <a:spcPts val="0"/>
              </a:spcBef>
              <a:spcAft>
                <a:spcPts val="0"/>
              </a:spcAft>
              <a:buSzPts val="2500"/>
              <a:buChar char="•"/>
            </a:pPr>
            <a:r>
              <a:rPr lang="en-US" sz="2500" dirty="0"/>
              <a:t>Determinants of and changes to supply and demand</a:t>
            </a: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
        <p:nvSpPr>
          <p:cNvPr id="189" name="Google Shape;189;p31"/>
          <p:cNvSpPr txBox="1"/>
          <p:nvPr/>
        </p:nvSpPr>
        <p:spPr>
          <a:xfrm>
            <a:off x="4745100" y="2554125"/>
            <a:ext cx="3941700" cy="31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dirty="0">
              <a:latin typeface="Calibri"/>
              <a:ea typeface="Calibri"/>
              <a:cs typeface="Calibri"/>
              <a:sym typeface="Calibri"/>
            </a:endParaRPr>
          </a:p>
          <a:p>
            <a:pPr marL="0" lvl="0" indent="0" algn="l" rtl="0">
              <a:spcBef>
                <a:spcPts val="0"/>
              </a:spcBef>
              <a:spcAft>
                <a:spcPts val="0"/>
              </a:spcAft>
              <a:buNone/>
            </a:pPr>
            <a:endParaRPr sz="2500" dirty="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dirty="0">
                <a:solidFill>
                  <a:schemeClr val="accent3">
                    <a:lumMod val="75000"/>
                  </a:schemeClr>
                </a:solidFill>
                <a:latin typeface="Calibri"/>
                <a:ea typeface="Calibri"/>
                <a:cs typeface="Calibri"/>
                <a:sym typeface="Calibri"/>
              </a:rPr>
              <a:t>Mathematics (Graphing, quantitative analysis)</a:t>
            </a:r>
            <a:endParaRPr sz="2500" dirty="0">
              <a:solidFill>
                <a:schemeClr val="accent3">
                  <a:lumMod val="75000"/>
                </a:schemeClr>
              </a:solidFill>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dirty="0">
                <a:solidFill>
                  <a:schemeClr val="accent3">
                    <a:lumMod val="75000"/>
                  </a:schemeClr>
                </a:solidFill>
                <a:latin typeface="Calibri"/>
                <a:ea typeface="Calibri"/>
                <a:cs typeface="Calibri"/>
                <a:sym typeface="Calibri"/>
              </a:rPr>
              <a:t>Current events</a:t>
            </a:r>
          </a:p>
          <a:p>
            <a:pPr marL="457200" lvl="0" indent="-387350" algn="l" rtl="0">
              <a:spcBef>
                <a:spcPts val="0"/>
              </a:spcBef>
              <a:spcAft>
                <a:spcPts val="0"/>
              </a:spcAft>
              <a:buSzPts val="2500"/>
              <a:buFont typeface="Calibri"/>
              <a:buChar char="●"/>
            </a:pPr>
            <a:r>
              <a:rPr lang="en-US" sz="2500" dirty="0">
                <a:solidFill>
                  <a:schemeClr val="accent3">
                    <a:lumMod val="75000"/>
                  </a:schemeClr>
                </a:solidFill>
                <a:latin typeface="Calibri"/>
                <a:ea typeface="Calibri"/>
                <a:cs typeface="Calibri"/>
                <a:sym typeface="Calibri"/>
              </a:rPr>
              <a:t>Politics/sociology</a:t>
            </a:r>
            <a:endParaRPr sz="2500" dirty="0">
              <a:solidFill>
                <a:schemeClr val="accent3">
                  <a:lumMod val="75000"/>
                </a:schemeClr>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anim calcmode="lin" valueType="num">
                                      <p:cBhvr additive="base">
                                        <p:cTn id="7" dur="500"/>
                                        <p:tgtEl>
                                          <p:spTgt spid="1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8">
                                            <p:txEl>
                                              <p:pRg st="1" end="1"/>
                                            </p:txEl>
                                          </p:spTgt>
                                        </p:tgtEl>
                                        <p:attrNameLst>
                                          <p:attrName>style.visibility</p:attrName>
                                        </p:attrNameLst>
                                      </p:cBhvr>
                                      <p:to>
                                        <p:strVal val="visible"/>
                                      </p:to>
                                    </p:set>
                                    <p:anim calcmode="lin" valueType="num">
                                      <p:cBhvr additive="base">
                                        <p:cTn id="12" dur="500"/>
                                        <p:tgtEl>
                                          <p:spTgt spid="1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8">
                                            <p:txEl>
                                              <p:pRg st="2" end="2"/>
                                            </p:txEl>
                                          </p:spTgt>
                                        </p:tgtEl>
                                        <p:attrNameLst>
                                          <p:attrName>style.visibility</p:attrName>
                                        </p:attrNameLst>
                                      </p:cBhvr>
                                      <p:to>
                                        <p:strVal val="visible"/>
                                      </p:to>
                                    </p:set>
                                    <p:anim calcmode="lin" valueType="num">
                                      <p:cBhvr additive="base">
                                        <p:cTn id="17" dur="500"/>
                                        <p:tgtEl>
                                          <p:spTgt spid="1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8">
                                            <p:txEl>
                                              <p:pRg st="3" end="3"/>
                                            </p:txEl>
                                          </p:spTgt>
                                        </p:tgtEl>
                                        <p:attrNameLst>
                                          <p:attrName>style.visibility</p:attrName>
                                        </p:attrNameLst>
                                      </p:cBhvr>
                                      <p:to>
                                        <p:strVal val="visible"/>
                                      </p:to>
                                    </p:set>
                                    <p:anim calcmode="lin" valueType="num">
                                      <p:cBhvr additive="base">
                                        <p:cTn id="22" dur="500"/>
                                        <p:tgtEl>
                                          <p:spTgt spid="18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8">
                                            <p:txEl>
                                              <p:pRg st="4" end="4"/>
                                            </p:txEl>
                                          </p:spTgt>
                                        </p:tgtEl>
                                        <p:attrNameLst>
                                          <p:attrName>style.visibility</p:attrName>
                                        </p:attrNameLst>
                                      </p:cBhvr>
                                      <p:to>
                                        <p:strVal val="visible"/>
                                      </p:to>
                                    </p:set>
                                    <p:anim calcmode="lin" valueType="num">
                                      <p:cBhvr additive="base">
                                        <p:cTn id="27" dur="500"/>
                                        <p:tgtEl>
                                          <p:spTgt spid="18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8">
                                            <p:txEl>
                                              <p:pRg st="5" end="5"/>
                                            </p:txEl>
                                          </p:spTgt>
                                        </p:tgtEl>
                                        <p:attrNameLst>
                                          <p:attrName>style.visibility</p:attrName>
                                        </p:attrNameLst>
                                      </p:cBhvr>
                                      <p:to>
                                        <p:strVal val="visible"/>
                                      </p:to>
                                    </p:set>
                                    <p:anim calcmode="lin" valueType="num">
                                      <p:cBhvr additive="base">
                                        <p:cTn id="32" dur="500"/>
                                        <p:tgtEl>
                                          <p:spTgt spid="18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p:nvPr/>
        </p:nvSpPr>
        <p:spPr>
          <a:xfrm>
            <a:off x="2185100" y="261625"/>
            <a:ext cx="7627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b="1">
                <a:solidFill>
                  <a:srgbClr val="005CB8"/>
                </a:solidFill>
                <a:latin typeface="Calibri"/>
                <a:ea typeface="Calibri"/>
                <a:cs typeface="Calibri"/>
                <a:sym typeface="Calibri"/>
              </a:rPr>
              <a:t>AP Economics Curriculum</a:t>
            </a:r>
            <a:endParaRPr sz="3700" b="1">
              <a:solidFill>
                <a:srgbClr val="005CB8"/>
              </a:solidFill>
              <a:latin typeface="Calibri"/>
              <a:ea typeface="Calibri"/>
              <a:cs typeface="Calibri"/>
              <a:sym typeface="Calibri"/>
            </a:endParaRPr>
          </a:p>
        </p:txBody>
      </p:sp>
      <p:pic>
        <p:nvPicPr>
          <p:cNvPr id="3" name="Picture 2" descr="Graphical user interface, text, application&#10;&#10;Description automatically generated">
            <a:extLst>
              <a:ext uri="{FF2B5EF4-FFF2-40B4-BE49-F238E27FC236}">
                <a16:creationId xmlns:a16="http://schemas.microsoft.com/office/drawing/2014/main" id="{9DEED73A-002D-4463-9AEA-60B51D5255C9}"/>
              </a:ext>
            </a:extLst>
          </p:cNvPr>
          <p:cNvPicPr>
            <a:picLocks noChangeAspect="1"/>
          </p:cNvPicPr>
          <p:nvPr/>
        </p:nvPicPr>
        <p:blipFill>
          <a:blip r:embed="rId3"/>
          <a:stretch>
            <a:fillRect/>
          </a:stretch>
        </p:blipFill>
        <p:spPr>
          <a:xfrm>
            <a:off x="0" y="1406769"/>
            <a:ext cx="9144000" cy="40444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457200" y="108644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000" dirty="0"/>
              <a:t>AP Economics College Board Curriculum Resources</a:t>
            </a:r>
            <a:endParaRPr sz="4000" b="1" dirty="0"/>
          </a:p>
        </p:txBody>
      </p:sp>
      <p:sp>
        <p:nvSpPr>
          <p:cNvPr id="203" name="Google Shape;203;p33"/>
          <p:cNvSpPr txBox="1">
            <a:spLocks noGrp="1"/>
          </p:cNvSpPr>
          <p:nvPr>
            <p:ph type="body" idx="4294967295"/>
          </p:nvPr>
        </p:nvSpPr>
        <p:spPr>
          <a:xfrm>
            <a:off x="457200" y="22294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1800"/>
              </a:spcBef>
              <a:spcAft>
                <a:spcPts val="0"/>
              </a:spcAft>
              <a:buClr>
                <a:schemeClr val="dk1"/>
              </a:buClr>
              <a:buSzPts val="2750"/>
              <a:buNone/>
            </a:pPr>
            <a:r>
              <a:rPr lang="en-US" sz="2450" u="sng" dirty="0">
                <a:solidFill>
                  <a:schemeClr val="hlink"/>
                </a:solidFill>
                <a:hlinkClick r:id="rId3"/>
              </a:rPr>
              <a:t>https://apcentral.collegeboard.org/courses/ap-macroeconomics/course</a:t>
            </a:r>
            <a:endParaRPr lang="en-US" sz="2450" u="sng" dirty="0">
              <a:solidFill>
                <a:schemeClr val="hlink"/>
              </a:solidFill>
            </a:endParaRPr>
          </a:p>
          <a:p>
            <a:pPr marL="0" lvl="0" indent="0" algn="l" rtl="0">
              <a:spcBef>
                <a:spcPts val="1800"/>
              </a:spcBef>
              <a:spcAft>
                <a:spcPts val="0"/>
              </a:spcAft>
              <a:buClr>
                <a:schemeClr val="dk1"/>
              </a:buClr>
              <a:buSzPts val="2750"/>
              <a:buNone/>
            </a:pPr>
            <a:endParaRPr sz="2450" dirty="0"/>
          </a:p>
          <a:p>
            <a:pPr marL="0" lvl="0" indent="0" algn="l" rtl="0">
              <a:spcBef>
                <a:spcPts val="1800"/>
              </a:spcBef>
              <a:spcAft>
                <a:spcPts val="0"/>
              </a:spcAft>
              <a:buClr>
                <a:schemeClr val="dk1"/>
              </a:buClr>
              <a:buSzPts val="2750"/>
              <a:buNone/>
            </a:pPr>
            <a:r>
              <a:rPr lang="en-US" sz="2450" u="sng" dirty="0">
                <a:solidFill>
                  <a:schemeClr val="hlink"/>
                </a:solidFill>
                <a:hlinkClick r:id="rId4"/>
              </a:rPr>
              <a:t>https://apstudents.collegeboard.org/courses/ap-macroeconomics/free-response-questions-by-year</a:t>
            </a:r>
            <a:endParaRPr sz="2450" dirty="0"/>
          </a:p>
          <a:p>
            <a:pPr marL="0" lvl="0" indent="0" algn="l" rtl="0">
              <a:spcBef>
                <a:spcPts val="1800"/>
              </a:spcBef>
              <a:spcAft>
                <a:spcPts val="0"/>
              </a:spcAft>
              <a:buClr>
                <a:schemeClr val="dk1"/>
              </a:buClr>
              <a:buSzPts val="2750"/>
              <a:buNone/>
            </a:pPr>
            <a:endParaRPr sz="2450" dirty="0"/>
          </a:p>
          <a:p>
            <a:pPr marL="0" lvl="0" indent="0" algn="l" rtl="0">
              <a:spcBef>
                <a:spcPts val="1800"/>
              </a:spcBef>
              <a:spcAft>
                <a:spcPts val="0"/>
              </a:spcAft>
              <a:buClr>
                <a:schemeClr val="dk1"/>
              </a:buClr>
              <a:buSzPts val="2750"/>
              <a:buNone/>
            </a:pPr>
            <a:r>
              <a:rPr lang="en-US" sz="2450" u="sng" dirty="0">
                <a:solidFill>
                  <a:schemeClr val="hlink"/>
                </a:solidFill>
                <a:hlinkClick r:id="rId5"/>
              </a:rPr>
              <a:t>https://myap.collegeboard.org/login</a:t>
            </a:r>
            <a:endParaRPr sz="2450" dirty="0"/>
          </a:p>
          <a:p>
            <a:pPr marL="0" lvl="0" indent="0" algn="l" rtl="0">
              <a:spcBef>
                <a:spcPts val="1800"/>
              </a:spcBef>
              <a:spcAft>
                <a:spcPts val="0"/>
              </a:spcAft>
              <a:buClr>
                <a:schemeClr val="dk1"/>
              </a:buClr>
              <a:buSzPts val="2750"/>
              <a:buNone/>
            </a:pPr>
            <a:endParaRPr sz="2450" dirty="0"/>
          </a:p>
          <a:p>
            <a:pPr marL="0" lvl="0" indent="0" algn="l" rtl="0">
              <a:spcBef>
                <a:spcPts val="1800"/>
              </a:spcBef>
              <a:spcAft>
                <a:spcPts val="0"/>
              </a:spcAft>
              <a:buClr>
                <a:schemeClr val="dk1"/>
              </a:buClr>
              <a:buSzPts val="2750"/>
              <a:buNone/>
            </a:pPr>
            <a:endParaRPr sz="24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 calcmode="lin" valueType="num">
                                      <p:cBhvr additive="base">
                                        <p:cTn id="7" dur="500"/>
                                        <p:tgtEl>
                                          <p:spTgt spid="2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3">
                                            <p:txEl>
                                              <p:pRg st="2" end="2"/>
                                            </p:txEl>
                                          </p:spTgt>
                                        </p:tgtEl>
                                        <p:attrNameLst>
                                          <p:attrName>style.visibility</p:attrName>
                                        </p:attrNameLst>
                                      </p:cBhvr>
                                      <p:to>
                                        <p:strVal val="visible"/>
                                      </p:to>
                                    </p:set>
                                    <p:anim calcmode="lin" valueType="num">
                                      <p:cBhvr additive="base">
                                        <p:cTn id="12" dur="500"/>
                                        <p:tgtEl>
                                          <p:spTgt spid="2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3">
                                            <p:txEl>
                                              <p:pRg st="4" end="4"/>
                                            </p:txEl>
                                          </p:spTgt>
                                        </p:tgtEl>
                                        <p:attrNameLst>
                                          <p:attrName>style.visibility</p:attrName>
                                        </p:attrNameLst>
                                      </p:cBhvr>
                                      <p:to>
                                        <p:strVal val="visible"/>
                                      </p:to>
                                    </p:set>
                                    <p:anim calcmode="lin" valueType="num">
                                      <p:cBhvr additive="base">
                                        <p:cTn id="17" dur="500"/>
                                        <p:tgtEl>
                                          <p:spTgt spid="20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457200" y="9065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000" dirty="0"/>
              <a:t>Other Informational Resources</a:t>
            </a:r>
            <a:endParaRPr sz="4000" b="1" dirty="0"/>
          </a:p>
        </p:txBody>
      </p:sp>
      <p:sp>
        <p:nvSpPr>
          <p:cNvPr id="210" name="Google Shape;210;p34"/>
          <p:cNvSpPr txBox="1">
            <a:spLocks noGrp="1"/>
          </p:cNvSpPr>
          <p:nvPr>
            <p:ph type="body" idx="4294967295"/>
          </p:nvPr>
        </p:nvSpPr>
        <p:spPr>
          <a:xfrm>
            <a:off x="457200" y="20495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1800"/>
              </a:spcBef>
              <a:spcAft>
                <a:spcPts val="0"/>
              </a:spcAft>
              <a:buClr>
                <a:schemeClr val="dk1"/>
              </a:buClr>
              <a:buSzPts val="2750"/>
              <a:buNone/>
            </a:pPr>
            <a:r>
              <a:rPr lang="en-US" sz="2450" b="1" dirty="0"/>
              <a:t>Khan Academy:  </a:t>
            </a:r>
            <a:r>
              <a:rPr lang="en-US" sz="2450" u="sng" dirty="0">
                <a:solidFill>
                  <a:schemeClr val="hlink"/>
                </a:solidFill>
                <a:hlinkClick r:id="rId3"/>
              </a:rPr>
              <a:t>https://www.khanacademy.org/economics-finance-domain/ap-macroeconomics/basic-economics-concepts-macro/market-equilibrium-disequilibrium-and-changes-in-equilibrium/a/lesson-summary-market-equilibrium-disequilibrium-and-changes-in-equilibrium</a:t>
            </a:r>
            <a:endParaRPr sz="2450" dirty="0"/>
          </a:p>
          <a:p>
            <a:pPr marL="0" lvl="0" indent="0" algn="l" rtl="0">
              <a:spcBef>
                <a:spcPts val="1800"/>
              </a:spcBef>
              <a:spcAft>
                <a:spcPts val="0"/>
              </a:spcAft>
              <a:buClr>
                <a:schemeClr val="dk1"/>
              </a:buClr>
              <a:buSzPts val="2750"/>
              <a:buNone/>
            </a:pPr>
            <a:r>
              <a:rPr lang="en-US" sz="2450" b="1" dirty="0"/>
              <a:t>Mr. Clifford’s AP Econ YouTube: </a:t>
            </a:r>
            <a:r>
              <a:rPr lang="en-US" sz="2450" dirty="0"/>
              <a:t> </a:t>
            </a:r>
            <a:r>
              <a:rPr lang="en-US" sz="2450" u="sng" dirty="0">
                <a:solidFill>
                  <a:schemeClr val="hlink"/>
                </a:solidFill>
                <a:hlinkClick r:id="rId4"/>
              </a:rPr>
              <a:t>https://www.youtube.com/watch?v=V0tIOqU7m-c</a:t>
            </a:r>
            <a:endParaRPr sz="2450" dirty="0"/>
          </a:p>
          <a:p>
            <a:pPr marL="0" lvl="0" indent="0" algn="l" rtl="0">
              <a:spcBef>
                <a:spcPts val="1800"/>
              </a:spcBef>
              <a:spcAft>
                <a:spcPts val="0"/>
              </a:spcAft>
              <a:buClr>
                <a:schemeClr val="dk1"/>
              </a:buClr>
              <a:buSzPts val="2750"/>
              <a:buNone/>
            </a:pPr>
            <a:endParaRPr sz="2450" dirty="0"/>
          </a:p>
          <a:p>
            <a:pPr marL="0" lvl="0" indent="0" algn="l" rtl="0">
              <a:spcBef>
                <a:spcPts val="1800"/>
              </a:spcBef>
              <a:spcAft>
                <a:spcPts val="0"/>
              </a:spcAft>
              <a:buClr>
                <a:schemeClr val="dk1"/>
              </a:buClr>
              <a:buSzPts val="2750"/>
              <a:buNone/>
            </a:pPr>
            <a:endParaRPr sz="2450" dirty="0"/>
          </a:p>
          <a:p>
            <a:pPr marL="0" lvl="0" indent="0" algn="l" rtl="0">
              <a:spcBef>
                <a:spcPts val="1800"/>
              </a:spcBef>
              <a:spcAft>
                <a:spcPts val="0"/>
              </a:spcAft>
              <a:buClr>
                <a:schemeClr val="dk1"/>
              </a:buClr>
              <a:buSzPts val="2750"/>
              <a:buNone/>
            </a:pPr>
            <a:endParaRPr sz="2450" dirty="0"/>
          </a:p>
          <a:p>
            <a:pPr marL="0" lvl="0" indent="0" algn="l" rtl="0">
              <a:spcBef>
                <a:spcPts val="1800"/>
              </a:spcBef>
              <a:spcAft>
                <a:spcPts val="0"/>
              </a:spcAft>
              <a:buClr>
                <a:schemeClr val="dk1"/>
              </a:buClr>
              <a:buSzPts val="2750"/>
              <a:buNone/>
            </a:pPr>
            <a:endParaRPr sz="24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anim calcmode="lin" valueType="num">
                                      <p:cBhvr additive="base">
                                        <p:cTn id="7" dur="500"/>
                                        <p:tgtEl>
                                          <p:spTgt spid="2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0">
                                            <p:txEl>
                                              <p:pRg st="1" end="1"/>
                                            </p:txEl>
                                          </p:spTgt>
                                        </p:tgtEl>
                                        <p:attrNameLst>
                                          <p:attrName>style.visibility</p:attrName>
                                        </p:attrNameLst>
                                      </p:cBhvr>
                                      <p:to>
                                        <p:strVal val="visible"/>
                                      </p:to>
                                    </p:set>
                                    <p:anim calcmode="lin" valueType="num">
                                      <p:cBhvr additive="base">
                                        <p:cTn id="12" dur="500"/>
                                        <p:tgtEl>
                                          <p:spTgt spid="2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0">
                                            <p:txEl>
                                              <p:pRg st="2" end="2"/>
                                            </p:txEl>
                                          </p:spTgt>
                                        </p:tgtEl>
                                        <p:attrNameLst>
                                          <p:attrName>style.visibility</p:attrName>
                                        </p:attrNameLst>
                                      </p:cBhvr>
                                      <p:to>
                                        <p:strVal val="visible"/>
                                      </p:to>
                                    </p:set>
                                    <p:anim calcmode="lin" valueType="num">
                                      <p:cBhvr additive="base">
                                        <p:cTn id="17" dur="500"/>
                                        <p:tgtEl>
                                          <p:spTgt spid="2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0">
                                            <p:txEl>
                                              <p:pRg st="3" end="3"/>
                                            </p:txEl>
                                          </p:spTgt>
                                        </p:tgtEl>
                                        <p:attrNameLst>
                                          <p:attrName>style.visibility</p:attrName>
                                        </p:attrNameLst>
                                      </p:cBhvr>
                                      <p:to>
                                        <p:strVal val="visible"/>
                                      </p:to>
                                    </p:set>
                                    <p:anim calcmode="lin" valueType="num">
                                      <p:cBhvr additive="base">
                                        <p:cTn id="22" dur="500"/>
                                        <p:tgtEl>
                                          <p:spTgt spid="2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0">
                                            <p:txEl>
                                              <p:pRg st="4" end="4"/>
                                            </p:txEl>
                                          </p:spTgt>
                                        </p:tgtEl>
                                        <p:attrNameLst>
                                          <p:attrName>style.visibility</p:attrName>
                                        </p:attrNameLst>
                                      </p:cBhvr>
                                      <p:to>
                                        <p:strVal val="visible"/>
                                      </p:to>
                                    </p:set>
                                    <p:anim calcmode="lin" valueType="num">
                                      <p:cBhvr additive="base">
                                        <p:cTn id="27" dur="500"/>
                                        <p:tgtEl>
                                          <p:spTgt spid="2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0">
                                            <p:txEl>
                                              <p:pRg st="5" end="5"/>
                                            </p:txEl>
                                          </p:spTgt>
                                        </p:tgtEl>
                                        <p:attrNameLst>
                                          <p:attrName>style.visibility</p:attrName>
                                        </p:attrNameLst>
                                      </p:cBhvr>
                                      <p:to>
                                        <p:strVal val="visible"/>
                                      </p:to>
                                    </p:set>
                                    <p:anim calcmode="lin" valueType="num">
                                      <p:cBhvr additive="base">
                                        <p:cTn id="32" dur="500"/>
                                        <p:tgtEl>
                                          <p:spTgt spid="2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5"/>
          <p:cNvPicPr preferRelativeResize="0"/>
          <p:nvPr/>
        </p:nvPicPr>
        <p:blipFill>
          <a:blip r:embed="rId3">
            <a:alphaModFix/>
          </a:blip>
          <a:stretch>
            <a:fillRect/>
          </a:stretch>
        </p:blipFill>
        <p:spPr>
          <a:xfrm>
            <a:off x="743300" y="3969813"/>
            <a:ext cx="3969625" cy="2229100"/>
          </a:xfrm>
          <a:prstGeom prst="rect">
            <a:avLst/>
          </a:prstGeom>
          <a:noFill/>
          <a:ln>
            <a:noFill/>
          </a:ln>
        </p:spPr>
      </p:pic>
      <p:pic>
        <p:nvPicPr>
          <p:cNvPr id="217" name="Google Shape;217;p35"/>
          <p:cNvPicPr preferRelativeResize="0"/>
          <p:nvPr/>
        </p:nvPicPr>
        <p:blipFill>
          <a:blip r:embed="rId4">
            <a:alphaModFix/>
          </a:blip>
          <a:stretch>
            <a:fillRect/>
          </a:stretch>
        </p:blipFill>
        <p:spPr>
          <a:xfrm>
            <a:off x="421000" y="1065600"/>
            <a:ext cx="4419599" cy="2947835"/>
          </a:xfrm>
          <a:prstGeom prst="rect">
            <a:avLst/>
          </a:prstGeom>
          <a:noFill/>
          <a:ln>
            <a:noFill/>
          </a:ln>
        </p:spPr>
      </p:pic>
      <p:pic>
        <p:nvPicPr>
          <p:cNvPr id="218" name="Google Shape;218;p35"/>
          <p:cNvPicPr preferRelativeResize="0"/>
          <p:nvPr/>
        </p:nvPicPr>
        <p:blipFill>
          <a:blip r:embed="rId5">
            <a:alphaModFix/>
          </a:blip>
          <a:stretch>
            <a:fillRect/>
          </a:stretch>
        </p:blipFill>
        <p:spPr>
          <a:xfrm>
            <a:off x="4571999" y="3751500"/>
            <a:ext cx="3998601" cy="2665734"/>
          </a:xfrm>
          <a:prstGeom prst="rect">
            <a:avLst/>
          </a:prstGeom>
          <a:noFill/>
          <a:ln>
            <a:noFill/>
          </a:ln>
        </p:spPr>
      </p:pic>
      <p:pic>
        <p:nvPicPr>
          <p:cNvPr id="219" name="Google Shape;219;p35"/>
          <p:cNvPicPr preferRelativeResize="0"/>
          <p:nvPr/>
        </p:nvPicPr>
        <p:blipFill>
          <a:blip r:embed="rId6">
            <a:alphaModFix/>
          </a:blip>
          <a:stretch>
            <a:fillRect/>
          </a:stretch>
        </p:blipFill>
        <p:spPr>
          <a:xfrm>
            <a:off x="4571999" y="1209975"/>
            <a:ext cx="3998600" cy="26590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6"/>
          <p:cNvPicPr preferRelativeResize="0"/>
          <p:nvPr/>
        </p:nvPicPr>
        <p:blipFill>
          <a:blip r:embed="rId3">
            <a:alphaModFix/>
          </a:blip>
          <a:stretch>
            <a:fillRect/>
          </a:stretch>
        </p:blipFill>
        <p:spPr>
          <a:xfrm>
            <a:off x="241925" y="1230075"/>
            <a:ext cx="5094051" cy="2674375"/>
          </a:xfrm>
          <a:prstGeom prst="rect">
            <a:avLst/>
          </a:prstGeom>
          <a:noFill/>
          <a:ln>
            <a:noFill/>
          </a:ln>
        </p:spPr>
      </p:pic>
      <p:pic>
        <p:nvPicPr>
          <p:cNvPr id="226" name="Google Shape;226;p36"/>
          <p:cNvPicPr preferRelativeResize="0"/>
          <p:nvPr/>
        </p:nvPicPr>
        <p:blipFill>
          <a:blip r:embed="rId4">
            <a:alphaModFix/>
          </a:blip>
          <a:stretch>
            <a:fillRect/>
          </a:stretch>
        </p:blipFill>
        <p:spPr>
          <a:xfrm>
            <a:off x="4882739" y="1457450"/>
            <a:ext cx="3413699" cy="2560274"/>
          </a:xfrm>
          <a:prstGeom prst="rect">
            <a:avLst/>
          </a:prstGeom>
          <a:noFill/>
          <a:ln>
            <a:noFill/>
          </a:ln>
        </p:spPr>
      </p:pic>
      <p:pic>
        <p:nvPicPr>
          <p:cNvPr id="227" name="Google Shape;227;p36"/>
          <p:cNvPicPr preferRelativeResize="0"/>
          <p:nvPr/>
        </p:nvPicPr>
        <p:blipFill>
          <a:blip r:embed="rId5">
            <a:alphaModFix/>
          </a:blip>
          <a:stretch>
            <a:fillRect/>
          </a:stretch>
        </p:blipFill>
        <p:spPr>
          <a:xfrm>
            <a:off x="4425538" y="3904450"/>
            <a:ext cx="3870880" cy="2419300"/>
          </a:xfrm>
          <a:prstGeom prst="rect">
            <a:avLst/>
          </a:prstGeom>
          <a:noFill/>
          <a:ln>
            <a:noFill/>
          </a:ln>
        </p:spPr>
      </p:pic>
      <p:pic>
        <p:nvPicPr>
          <p:cNvPr id="228" name="Google Shape;228;p36"/>
          <p:cNvPicPr preferRelativeResize="0"/>
          <p:nvPr/>
        </p:nvPicPr>
        <p:blipFill>
          <a:blip r:embed="rId6">
            <a:alphaModFix/>
          </a:blip>
          <a:stretch>
            <a:fillRect/>
          </a:stretch>
        </p:blipFill>
        <p:spPr>
          <a:xfrm>
            <a:off x="701127" y="3445875"/>
            <a:ext cx="3870875" cy="30886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7"/>
          <p:cNvPicPr preferRelativeResize="0"/>
          <p:nvPr/>
        </p:nvPicPr>
        <p:blipFill>
          <a:blip r:embed="rId3">
            <a:alphaModFix/>
          </a:blip>
          <a:stretch>
            <a:fillRect/>
          </a:stretch>
        </p:blipFill>
        <p:spPr>
          <a:xfrm>
            <a:off x="0" y="1116800"/>
            <a:ext cx="5728749" cy="3222425"/>
          </a:xfrm>
          <a:prstGeom prst="rect">
            <a:avLst/>
          </a:prstGeom>
          <a:noFill/>
          <a:ln>
            <a:noFill/>
          </a:ln>
        </p:spPr>
      </p:pic>
      <p:pic>
        <p:nvPicPr>
          <p:cNvPr id="235" name="Google Shape;235;p37"/>
          <p:cNvPicPr preferRelativeResize="0"/>
          <p:nvPr/>
        </p:nvPicPr>
        <p:blipFill>
          <a:blip r:embed="rId4">
            <a:alphaModFix/>
          </a:blip>
          <a:stretch>
            <a:fillRect/>
          </a:stretch>
        </p:blipFill>
        <p:spPr>
          <a:xfrm>
            <a:off x="5685299" y="1116800"/>
            <a:ext cx="2958052" cy="1965872"/>
          </a:xfrm>
          <a:prstGeom prst="rect">
            <a:avLst/>
          </a:prstGeom>
          <a:noFill/>
          <a:ln>
            <a:noFill/>
          </a:ln>
        </p:spPr>
      </p:pic>
      <p:pic>
        <p:nvPicPr>
          <p:cNvPr id="236" name="Google Shape;236;p37"/>
          <p:cNvPicPr preferRelativeResize="0"/>
          <p:nvPr/>
        </p:nvPicPr>
        <p:blipFill>
          <a:blip r:embed="rId5">
            <a:alphaModFix/>
          </a:blip>
          <a:stretch>
            <a:fillRect/>
          </a:stretch>
        </p:blipFill>
        <p:spPr>
          <a:xfrm>
            <a:off x="5362850" y="2921950"/>
            <a:ext cx="3488406" cy="2213975"/>
          </a:xfrm>
          <a:prstGeom prst="rect">
            <a:avLst/>
          </a:prstGeom>
          <a:noFill/>
          <a:ln>
            <a:noFill/>
          </a:ln>
        </p:spPr>
      </p:pic>
      <p:pic>
        <p:nvPicPr>
          <p:cNvPr id="237" name="Google Shape;237;p37"/>
          <p:cNvPicPr preferRelativeResize="0"/>
          <p:nvPr/>
        </p:nvPicPr>
        <p:blipFill>
          <a:blip r:embed="rId6">
            <a:alphaModFix/>
          </a:blip>
          <a:stretch>
            <a:fillRect/>
          </a:stretch>
        </p:blipFill>
        <p:spPr>
          <a:xfrm>
            <a:off x="0" y="4339225"/>
            <a:ext cx="2796600" cy="2213975"/>
          </a:xfrm>
          <a:prstGeom prst="rect">
            <a:avLst/>
          </a:prstGeom>
          <a:noFill/>
          <a:ln>
            <a:noFill/>
          </a:ln>
        </p:spPr>
      </p:pic>
      <p:pic>
        <p:nvPicPr>
          <p:cNvPr id="238" name="Google Shape;238;p37"/>
          <p:cNvPicPr preferRelativeResize="0"/>
          <p:nvPr/>
        </p:nvPicPr>
        <p:blipFill>
          <a:blip r:embed="rId7">
            <a:alphaModFix/>
          </a:blip>
          <a:stretch>
            <a:fillRect/>
          </a:stretch>
        </p:blipFill>
        <p:spPr>
          <a:xfrm>
            <a:off x="2414500" y="4339225"/>
            <a:ext cx="3494899" cy="2089924"/>
          </a:xfrm>
          <a:prstGeom prst="rect">
            <a:avLst/>
          </a:prstGeom>
          <a:noFill/>
          <a:ln>
            <a:noFill/>
          </a:ln>
        </p:spPr>
      </p:pic>
      <p:pic>
        <p:nvPicPr>
          <p:cNvPr id="239" name="Google Shape;239;p37"/>
          <p:cNvPicPr preferRelativeResize="0"/>
          <p:nvPr/>
        </p:nvPicPr>
        <p:blipFill>
          <a:blip r:embed="rId8">
            <a:alphaModFix/>
          </a:blip>
          <a:stretch>
            <a:fillRect/>
          </a:stretch>
        </p:blipFill>
        <p:spPr>
          <a:xfrm>
            <a:off x="5685300" y="4729250"/>
            <a:ext cx="3342675" cy="1754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8"/>
          <p:cNvSpPr txBox="1">
            <a:spLocks noGrp="1"/>
          </p:cNvSpPr>
          <p:nvPr>
            <p:ph type="title"/>
          </p:nvPr>
        </p:nvSpPr>
        <p:spPr>
          <a:xfrm>
            <a:off x="1781189" y="1056162"/>
            <a:ext cx="6123600" cy="326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900" dirty="0"/>
              <a:t>Important Concepts</a:t>
            </a:r>
            <a:endParaRPr sz="4900" dirty="0"/>
          </a:p>
        </p:txBody>
      </p:sp>
      <p:sp>
        <p:nvSpPr>
          <p:cNvPr id="246" name="Google Shape;246;p38"/>
          <p:cNvSpPr txBox="1">
            <a:spLocks noGrp="1"/>
          </p:cNvSpPr>
          <p:nvPr>
            <p:ph type="body" idx="1"/>
          </p:nvPr>
        </p:nvSpPr>
        <p:spPr>
          <a:xfrm>
            <a:off x="296050" y="2051350"/>
            <a:ext cx="38223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Equilibrium</a:t>
            </a:r>
            <a:endParaRPr b="1" dirty="0"/>
          </a:p>
          <a:p>
            <a:pPr marL="0" lvl="0" indent="0" algn="l" rtl="0">
              <a:spcBef>
                <a:spcPts val="1800"/>
              </a:spcBef>
              <a:spcAft>
                <a:spcPts val="0"/>
              </a:spcAft>
              <a:buNone/>
            </a:pPr>
            <a:r>
              <a:rPr lang="en-US" b="1" dirty="0"/>
              <a:t>Disequilibrium</a:t>
            </a:r>
            <a:endParaRPr b="1" dirty="0"/>
          </a:p>
          <a:p>
            <a:pPr marL="0" lvl="0" indent="0" algn="l" rtl="0">
              <a:spcBef>
                <a:spcPts val="1800"/>
              </a:spcBef>
              <a:spcAft>
                <a:spcPts val="0"/>
              </a:spcAft>
              <a:buNone/>
            </a:pPr>
            <a:r>
              <a:rPr lang="en-US" b="1" dirty="0"/>
              <a:t>Changes in Equilibrium</a:t>
            </a:r>
            <a:endParaRPr b="1" dirty="0"/>
          </a:p>
          <a:p>
            <a:pPr marL="0" lvl="0" indent="0" algn="l" rtl="0">
              <a:spcBef>
                <a:spcPts val="1800"/>
              </a:spcBef>
              <a:spcAft>
                <a:spcPts val="1800"/>
              </a:spcAft>
              <a:buNone/>
            </a:pPr>
            <a:r>
              <a:rPr lang="en-US" b="1" dirty="0"/>
              <a:t>Determinants/Changes in Supply and Demand</a:t>
            </a:r>
            <a:endParaRPr b="1" dirty="0"/>
          </a:p>
        </p:txBody>
      </p:sp>
      <p:pic>
        <p:nvPicPr>
          <p:cNvPr id="247" name="Google Shape;247;p38"/>
          <p:cNvPicPr preferRelativeResize="0"/>
          <p:nvPr/>
        </p:nvPicPr>
        <p:blipFill>
          <a:blip r:embed="rId3">
            <a:alphaModFix/>
          </a:blip>
          <a:stretch>
            <a:fillRect/>
          </a:stretch>
        </p:blipFill>
        <p:spPr>
          <a:xfrm>
            <a:off x="4672929" y="3230825"/>
            <a:ext cx="4175021" cy="1746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aphicFrame>
        <p:nvGraphicFramePr>
          <p:cNvPr id="253" name="Google Shape;253;p39"/>
          <p:cNvGraphicFramePr/>
          <p:nvPr/>
        </p:nvGraphicFramePr>
        <p:xfrm>
          <a:off x="952500" y="2298925"/>
          <a:ext cx="7239000" cy="3489720"/>
        </p:xfrm>
        <a:graphic>
          <a:graphicData uri="http://schemas.openxmlformats.org/drawingml/2006/table">
            <a:tbl>
              <a:tblPr>
                <a:noFill/>
                <a:tableStyleId>{6AB0694E-ED00-450A-9346-72C23F4282D1}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508000">
                <a:tc>
                  <a:txBody>
                    <a:bodyPr/>
                    <a:lstStyle/>
                    <a:p>
                      <a:pPr marL="0" lvl="0" indent="0" algn="ctr" rtl="0">
                        <a:spcBef>
                          <a:spcPts val="0"/>
                        </a:spcBef>
                        <a:spcAft>
                          <a:spcPts val="0"/>
                        </a:spcAft>
                        <a:buNone/>
                      </a:pPr>
                      <a:r>
                        <a:rPr lang="en-US" sz="1900"/>
                        <a:t>PRICE</a:t>
                      </a:r>
                      <a:endParaRPr sz="1900"/>
                    </a:p>
                  </a:txBody>
                  <a:tcPr marL="91425" marR="91425" marT="121900" marB="121900"/>
                </a:tc>
                <a:tc>
                  <a:txBody>
                    <a:bodyPr/>
                    <a:lstStyle/>
                    <a:p>
                      <a:pPr marL="0" lvl="0" indent="0" algn="ctr" rtl="0">
                        <a:spcBef>
                          <a:spcPts val="0"/>
                        </a:spcBef>
                        <a:spcAft>
                          <a:spcPts val="0"/>
                        </a:spcAft>
                        <a:buNone/>
                      </a:pPr>
                      <a:r>
                        <a:rPr lang="en-US" sz="1900"/>
                        <a:t>QUANTITY DEMANDED</a:t>
                      </a:r>
                      <a:endParaRPr sz="1900"/>
                    </a:p>
                  </a:txBody>
                  <a:tcPr marL="91425" marR="91425" marT="121900" marB="121900"/>
                </a:tc>
                <a:tc>
                  <a:txBody>
                    <a:bodyPr/>
                    <a:lstStyle/>
                    <a:p>
                      <a:pPr marL="0" lvl="0" indent="0" algn="ctr" rtl="0">
                        <a:spcBef>
                          <a:spcPts val="0"/>
                        </a:spcBef>
                        <a:spcAft>
                          <a:spcPts val="0"/>
                        </a:spcAft>
                        <a:buNone/>
                      </a:pPr>
                      <a:r>
                        <a:rPr lang="en-US" sz="1900"/>
                        <a:t>QUANTITY SUPPLIED</a:t>
                      </a:r>
                      <a:endParaRPr sz="1900"/>
                    </a:p>
                  </a:txBody>
                  <a:tcPr marL="91425" marR="91425" marT="121900" marB="121900"/>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US" sz="1900"/>
                        <a:t>$8</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extLst>
                  <a:ext uri="{0D108BD9-81ED-4DB2-BD59-A6C34878D82A}">
                    <a16:rowId xmlns:a16="http://schemas.microsoft.com/office/drawing/2014/main" val="10001"/>
                  </a:ext>
                </a:extLst>
              </a:tr>
              <a:tr h="508000">
                <a:tc>
                  <a:txBody>
                    <a:bodyPr/>
                    <a:lstStyle/>
                    <a:p>
                      <a:pPr marL="0" lvl="0" indent="0" algn="ctr" rtl="0">
                        <a:spcBef>
                          <a:spcPts val="0"/>
                        </a:spcBef>
                        <a:spcAft>
                          <a:spcPts val="0"/>
                        </a:spcAft>
                        <a:buNone/>
                      </a:pPr>
                      <a:r>
                        <a:rPr lang="en-US" sz="1900"/>
                        <a:t>10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extLst>
                  <a:ext uri="{0D108BD9-81ED-4DB2-BD59-A6C34878D82A}">
                    <a16:rowId xmlns:a16="http://schemas.microsoft.com/office/drawing/2014/main" val="10002"/>
                  </a:ext>
                </a:extLst>
              </a:tr>
              <a:tr h="508000">
                <a:tc>
                  <a:txBody>
                    <a:bodyPr/>
                    <a:lstStyle/>
                    <a:p>
                      <a:pPr marL="0" lvl="0" indent="0" algn="ctr" rtl="0">
                        <a:spcBef>
                          <a:spcPts val="0"/>
                        </a:spcBef>
                        <a:spcAft>
                          <a:spcPts val="0"/>
                        </a:spcAft>
                        <a:buNone/>
                      </a:pPr>
                      <a:r>
                        <a:rPr lang="en-US" sz="1900"/>
                        <a:t>12</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extLst>
                  <a:ext uri="{0D108BD9-81ED-4DB2-BD59-A6C34878D82A}">
                    <a16:rowId xmlns:a16="http://schemas.microsoft.com/office/drawing/2014/main" val="10003"/>
                  </a:ext>
                </a:extLst>
              </a:tr>
              <a:tr h="508000">
                <a:tc>
                  <a:txBody>
                    <a:bodyPr/>
                    <a:lstStyle/>
                    <a:p>
                      <a:pPr marL="0" lvl="0" indent="0" algn="ctr" rtl="0">
                        <a:spcBef>
                          <a:spcPts val="0"/>
                        </a:spcBef>
                        <a:spcAft>
                          <a:spcPts val="0"/>
                        </a:spcAft>
                        <a:buNone/>
                      </a:pPr>
                      <a:r>
                        <a:rPr lang="en-US" sz="1900"/>
                        <a:t>14</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extLst>
                  <a:ext uri="{0D108BD9-81ED-4DB2-BD59-A6C34878D82A}">
                    <a16:rowId xmlns:a16="http://schemas.microsoft.com/office/drawing/2014/main" val="10004"/>
                  </a:ext>
                </a:extLst>
              </a:tr>
              <a:tr h="508000">
                <a:tc>
                  <a:txBody>
                    <a:bodyPr/>
                    <a:lstStyle/>
                    <a:p>
                      <a:pPr marL="0" lvl="0" indent="0" algn="ctr" rtl="0">
                        <a:spcBef>
                          <a:spcPts val="0"/>
                        </a:spcBef>
                        <a:spcAft>
                          <a:spcPts val="0"/>
                        </a:spcAft>
                        <a:buNone/>
                      </a:pPr>
                      <a:r>
                        <a:rPr lang="en-US" sz="1900"/>
                        <a:t>16</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extLst>
                  <a:ext uri="{0D108BD9-81ED-4DB2-BD59-A6C34878D82A}">
                    <a16:rowId xmlns:a16="http://schemas.microsoft.com/office/drawing/2014/main" val="10005"/>
                  </a:ext>
                </a:extLst>
              </a:tr>
            </a:tbl>
          </a:graphicData>
        </a:graphic>
      </p:graphicFrame>
      <p:sp>
        <p:nvSpPr>
          <p:cNvPr id="254" name="Google Shape;254;p39"/>
          <p:cNvSpPr txBox="1"/>
          <p:nvPr/>
        </p:nvSpPr>
        <p:spPr>
          <a:xfrm>
            <a:off x="3072000" y="1137225"/>
            <a:ext cx="3000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DEMAND / SUPPLY FOR PIZZAS</a:t>
            </a:r>
            <a:endParaRPr sz="24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pic>
        <p:nvPicPr>
          <p:cNvPr id="261" name="Google Shape;261;p40"/>
          <p:cNvPicPr preferRelativeResize="0"/>
          <p:nvPr/>
        </p:nvPicPr>
        <p:blipFill>
          <a:blip r:embed="rId3">
            <a:alphaModFix/>
          </a:blip>
          <a:stretch>
            <a:fillRect/>
          </a:stretch>
        </p:blipFill>
        <p:spPr>
          <a:xfrm>
            <a:off x="95275" y="1148975"/>
            <a:ext cx="7582400" cy="5709025"/>
          </a:xfrm>
          <a:prstGeom prst="rect">
            <a:avLst/>
          </a:prstGeom>
          <a:noFill/>
          <a:ln>
            <a:noFill/>
          </a:ln>
        </p:spPr>
      </p:pic>
      <p:sp>
        <p:nvSpPr>
          <p:cNvPr id="262" name="Google Shape;262;p40"/>
          <p:cNvSpPr/>
          <p:nvPr/>
        </p:nvSpPr>
        <p:spPr>
          <a:xfrm>
            <a:off x="626700" y="3200400"/>
            <a:ext cx="667200" cy="457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a:solidFill>
                  <a:schemeClr val="dk1"/>
                </a:solidFill>
              </a:rPr>
              <a:t>$12</a:t>
            </a:r>
            <a:endParaRPr sz="2100">
              <a:solidFill>
                <a:schemeClr val="dk1"/>
              </a:solidFill>
            </a:endParaRPr>
          </a:p>
        </p:txBody>
      </p:sp>
      <p:sp>
        <p:nvSpPr>
          <p:cNvPr id="263" name="Google Shape;263;p40"/>
          <p:cNvSpPr/>
          <p:nvPr/>
        </p:nvSpPr>
        <p:spPr>
          <a:xfrm>
            <a:off x="3813225" y="6018575"/>
            <a:ext cx="667200" cy="534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solidFill>
                  <a:schemeClr val="dk1"/>
                </a:solidFill>
              </a:rPr>
              <a:t>60</a:t>
            </a:r>
            <a:endParaRPr sz="2200">
              <a:solidFill>
                <a:schemeClr val="dk1"/>
              </a:solidFill>
            </a:endParaRPr>
          </a:p>
        </p:txBody>
      </p:sp>
      <p:sp>
        <p:nvSpPr>
          <p:cNvPr id="264" name="Google Shape;264;p40"/>
          <p:cNvSpPr txBox="1"/>
          <p:nvPr/>
        </p:nvSpPr>
        <p:spPr>
          <a:xfrm>
            <a:off x="787875" y="358125"/>
            <a:ext cx="5013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Market Equilibrium</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130" name="Google Shape;130;p23"/>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hlink"/>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1"/>
          <p:cNvPicPr preferRelativeResize="0"/>
          <p:nvPr/>
        </p:nvPicPr>
        <p:blipFill>
          <a:blip r:embed="rId3">
            <a:alphaModFix/>
          </a:blip>
          <a:stretch>
            <a:fillRect/>
          </a:stretch>
        </p:blipFill>
        <p:spPr>
          <a:xfrm>
            <a:off x="931575" y="1021325"/>
            <a:ext cx="7782199" cy="5836675"/>
          </a:xfrm>
          <a:prstGeom prst="rect">
            <a:avLst/>
          </a:prstGeom>
          <a:noFill/>
          <a:ln>
            <a:noFill/>
          </a:ln>
        </p:spPr>
      </p:pic>
      <p:sp>
        <p:nvSpPr>
          <p:cNvPr id="271" name="Google Shape;271;p41"/>
          <p:cNvSpPr txBox="1"/>
          <p:nvPr/>
        </p:nvSpPr>
        <p:spPr>
          <a:xfrm>
            <a:off x="2202450" y="895275"/>
            <a:ext cx="5461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latin typeface="Calibri"/>
                <a:ea typeface="Calibri"/>
                <a:cs typeface="Calibri"/>
                <a:sym typeface="Calibri"/>
              </a:rPr>
              <a:t>Disequilibrium = Price Below Equilibrium</a:t>
            </a:r>
            <a:endParaRPr sz="22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2"/>
          <p:cNvPicPr preferRelativeResize="0"/>
          <p:nvPr/>
        </p:nvPicPr>
        <p:blipFill>
          <a:blip r:embed="rId3">
            <a:alphaModFix/>
          </a:blip>
          <a:stretch>
            <a:fillRect/>
          </a:stretch>
        </p:blipFill>
        <p:spPr>
          <a:xfrm>
            <a:off x="947925" y="1290825"/>
            <a:ext cx="6955402" cy="5715000"/>
          </a:xfrm>
          <a:prstGeom prst="rect">
            <a:avLst/>
          </a:prstGeom>
          <a:noFill/>
          <a:ln>
            <a:noFill/>
          </a:ln>
        </p:spPr>
      </p:pic>
      <p:sp>
        <p:nvSpPr>
          <p:cNvPr id="278" name="Google Shape;278;p42"/>
          <p:cNvSpPr txBox="1"/>
          <p:nvPr/>
        </p:nvSpPr>
        <p:spPr>
          <a:xfrm>
            <a:off x="2220350" y="590925"/>
            <a:ext cx="4852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alibri"/>
                <a:ea typeface="Calibri"/>
                <a:cs typeface="Calibri"/>
                <a:sym typeface="Calibri"/>
              </a:rPr>
              <a:t>Disequilibrium = Price Above Equilibrium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3"/>
          <p:cNvPicPr preferRelativeResize="0"/>
          <p:nvPr/>
        </p:nvPicPr>
        <p:blipFill rotWithShape="1">
          <a:blip r:embed="rId3">
            <a:alphaModFix/>
          </a:blip>
          <a:srcRect l="7493" t="7493"/>
          <a:stretch/>
        </p:blipFill>
        <p:spPr>
          <a:xfrm>
            <a:off x="1646976" y="2104750"/>
            <a:ext cx="5570300" cy="4105525"/>
          </a:xfrm>
          <a:prstGeom prst="rect">
            <a:avLst/>
          </a:prstGeom>
          <a:noFill/>
          <a:ln>
            <a:noFill/>
          </a:ln>
        </p:spPr>
      </p:pic>
      <p:sp>
        <p:nvSpPr>
          <p:cNvPr id="285" name="Google Shape;285;p43"/>
          <p:cNvSpPr txBox="1"/>
          <p:nvPr/>
        </p:nvSpPr>
        <p:spPr>
          <a:xfrm>
            <a:off x="654775" y="1208875"/>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chemeClr val="dk1"/>
                </a:solidFill>
              </a:rPr>
              <a:t>Change in Quantity Demanded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4"/>
          <p:cNvPicPr preferRelativeResize="0"/>
          <p:nvPr/>
        </p:nvPicPr>
        <p:blipFill>
          <a:blip r:embed="rId3">
            <a:alphaModFix/>
          </a:blip>
          <a:stretch>
            <a:fillRect/>
          </a:stretch>
        </p:blipFill>
        <p:spPr>
          <a:xfrm>
            <a:off x="1238663" y="1817650"/>
            <a:ext cx="6666675" cy="4610600"/>
          </a:xfrm>
          <a:prstGeom prst="rect">
            <a:avLst/>
          </a:prstGeom>
          <a:noFill/>
          <a:ln>
            <a:noFill/>
          </a:ln>
        </p:spPr>
      </p:pic>
      <p:sp>
        <p:nvSpPr>
          <p:cNvPr id="292" name="Google Shape;292;p44"/>
          <p:cNvSpPr txBox="1"/>
          <p:nvPr/>
        </p:nvSpPr>
        <p:spPr>
          <a:xfrm>
            <a:off x="1342950" y="1145975"/>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Increase in Demand</a:t>
            </a:r>
            <a:endParaRPr sz="2800">
              <a:latin typeface="Calibri"/>
              <a:ea typeface="Calibri"/>
              <a:cs typeface="Calibri"/>
              <a:sym typeface="Calibri"/>
            </a:endParaRPr>
          </a:p>
        </p:txBody>
      </p:sp>
      <p:sp>
        <p:nvSpPr>
          <p:cNvPr id="293" name="Google Shape;293;p44"/>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Increases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Increases</a:t>
            </a:r>
            <a:endParaRPr sz="26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5"/>
          <p:cNvSpPr txBox="1"/>
          <p:nvPr/>
        </p:nvSpPr>
        <p:spPr>
          <a:xfrm>
            <a:off x="1342950" y="1145975"/>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latin typeface="Calibri"/>
                <a:ea typeface="Calibri"/>
                <a:cs typeface="Calibri"/>
                <a:sym typeface="Calibri"/>
              </a:rPr>
              <a:t>Decrease in Demand</a:t>
            </a:r>
            <a:endParaRPr sz="2800" b="1">
              <a:latin typeface="Calibri"/>
              <a:ea typeface="Calibri"/>
              <a:cs typeface="Calibri"/>
              <a:sym typeface="Calibri"/>
            </a:endParaRPr>
          </a:p>
        </p:txBody>
      </p:sp>
      <p:sp>
        <p:nvSpPr>
          <p:cNvPr id="300" name="Google Shape;300;p45"/>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Decreases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Decreases</a:t>
            </a:r>
            <a:endParaRPr sz="2600">
              <a:latin typeface="Calibri"/>
              <a:ea typeface="Calibri"/>
              <a:cs typeface="Calibri"/>
              <a:sym typeface="Calibri"/>
            </a:endParaRPr>
          </a:p>
        </p:txBody>
      </p:sp>
      <p:pic>
        <p:nvPicPr>
          <p:cNvPr id="301" name="Google Shape;301;p45"/>
          <p:cNvPicPr preferRelativeResize="0"/>
          <p:nvPr/>
        </p:nvPicPr>
        <p:blipFill>
          <a:blip r:embed="rId3">
            <a:alphaModFix/>
          </a:blip>
          <a:stretch>
            <a:fillRect/>
          </a:stretch>
        </p:blipFill>
        <p:spPr>
          <a:xfrm>
            <a:off x="1692325" y="1761575"/>
            <a:ext cx="5331900" cy="4791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6"/>
          <p:cNvSpPr txBox="1"/>
          <p:nvPr/>
        </p:nvSpPr>
        <p:spPr>
          <a:xfrm>
            <a:off x="498450" y="1271325"/>
            <a:ext cx="8147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3">
                    <a:lumMod val="75000"/>
                  </a:schemeClr>
                </a:solidFill>
              </a:rPr>
              <a:t>Factors that Cause a Shift in Demand (Increase or Decrease)</a:t>
            </a:r>
            <a:endParaRPr b="1" dirty="0">
              <a:solidFill>
                <a:schemeClr val="accent3">
                  <a:lumMod val="75000"/>
                </a:schemeClr>
              </a:solidFill>
            </a:endParaRPr>
          </a:p>
        </p:txBody>
      </p:sp>
      <p:sp>
        <p:nvSpPr>
          <p:cNvPr id="308" name="Google Shape;308;p46"/>
          <p:cNvSpPr txBox="1"/>
          <p:nvPr/>
        </p:nvSpPr>
        <p:spPr>
          <a:xfrm>
            <a:off x="153750" y="2603175"/>
            <a:ext cx="8836500" cy="29835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Char char="●"/>
            </a:pPr>
            <a:r>
              <a:rPr lang="en-US" sz="2200" dirty="0">
                <a:solidFill>
                  <a:schemeClr val="dk1"/>
                </a:solidFill>
              </a:rPr>
              <a:t>Consumer Preferences - trends, fads</a:t>
            </a:r>
            <a:endParaRPr sz="2200" dirty="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dirty="0">
                <a:solidFill>
                  <a:schemeClr val="dk1"/>
                </a:solidFill>
              </a:rPr>
              <a:t>Advertising/ Marketing</a:t>
            </a:r>
            <a:endParaRPr sz="2200" dirty="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dirty="0">
                <a:solidFill>
                  <a:schemeClr val="dk1"/>
                </a:solidFill>
              </a:rPr>
              <a:t>Population Level</a:t>
            </a:r>
            <a:endParaRPr sz="2200" dirty="0">
              <a:solidFill>
                <a:schemeClr val="dk1"/>
              </a:solidFill>
            </a:endParaRPr>
          </a:p>
          <a:p>
            <a:pPr marL="914400" lvl="1" indent="-368300" algn="l" rtl="0">
              <a:lnSpc>
                <a:spcPct val="115000"/>
              </a:lnSpc>
              <a:spcBef>
                <a:spcPts val="1000"/>
              </a:spcBef>
              <a:spcAft>
                <a:spcPts val="0"/>
              </a:spcAft>
              <a:buClr>
                <a:schemeClr val="dk1"/>
              </a:buClr>
              <a:buSzPts val="2200"/>
              <a:buChar char="○"/>
            </a:pPr>
            <a:r>
              <a:rPr lang="en-US" sz="2200" dirty="0">
                <a:solidFill>
                  <a:schemeClr val="dk1"/>
                </a:solidFill>
              </a:rPr>
              <a:t>Generally, increases in population lead to increases in overall demand</a:t>
            </a:r>
            <a:endParaRPr sz="2200" dirty="0">
              <a:solidFill>
                <a:schemeClr val="dk1"/>
              </a:solidFill>
            </a:endParaRPr>
          </a:p>
          <a:p>
            <a:pPr marL="457200" lvl="0" indent="0" algn="l" rtl="0">
              <a:lnSpc>
                <a:spcPct val="115000"/>
              </a:lnSpc>
              <a:spcBef>
                <a:spcPts val="1000"/>
              </a:spcBef>
              <a:spcAft>
                <a:spcPts val="1600"/>
              </a:spcAft>
              <a:buNone/>
            </a:pPr>
            <a:endParaRPr sz="2200" dirty="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7"/>
          <p:cNvSpPr txBox="1"/>
          <p:nvPr/>
        </p:nvSpPr>
        <p:spPr>
          <a:xfrm>
            <a:off x="591713" y="1238774"/>
            <a:ext cx="82188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chemeClr val="accent3">
                    <a:lumMod val="75000"/>
                  </a:schemeClr>
                </a:solidFill>
                <a:latin typeface="Calibri"/>
                <a:ea typeface="Calibri"/>
                <a:cs typeface="Calibri"/>
                <a:sym typeface="Calibri"/>
              </a:rPr>
              <a:t>Famous Commercials Leading to Increased Demand</a:t>
            </a:r>
            <a:endParaRPr sz="2800" b="1" dirty="0">
              <a:solidFill>
                <a:schemeClr val="accent3">
                  <a:lumMod val="75000"/>
                </a:schemeClr>
              </a:solidFill>
              <a:latin typeface="Calibri"/>
              <a:ea typeface="Calibri"/>
              <a:cs typeface="Calibri"/>
              <a:sym typeface="Calibri"/>
            </a:endParaRPr>
          </a:p>
        </p:txBody>
      </p:sp>
      <p:sp>
        <p:nvSpPr>
          <p:cNvPr id="316" name="Google Shape;316;p47"/>
          <p:cNvSpPr txBox="1"/>
          <p:nvPr/>
        </p:nvSpPr>
        <p:spPr>
          <a:xfrm>
            <a:off x="457200" y="2474000"/>
            <a:ext cx="43728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dirty="0">
                <a:latin typeface="Calibri"/>
                <a:ea typeface="Calibri"/>
                <a:cs typeface="Calibri"/>
                <a:sym typeface="Calibri"/>
              </a:rPr>
              <a:t>Nike Air Jordan:  </a:t>
            </a:r>
            <a:r>
              <a:rPr lang="en-US" sz="2300" u="sng" dirty="0">
                <a:solidFill>
                  <a:schemeClr val="hlink"/>
                </a:solidFill>
                <a:latin typeface="Calibri"/>
                <a:ea typeface="Calibri"/>
                <a:cs typeface="Calibri"/>
                <a:sym typeface="Calibri"/>
                <a:hlinkClick r:id="rId3"/>
              </a:rPr>
              <a:t>https://www.youtube.com/watch?v=3NxF3ipUEHE</a:t>
            </a:r>
            <a:endParaRPr sz="2300" dirty="0">
              <a:latin typeface="Calibri"/>
              <a:ea typeface="Calibri"/>
              <a:cs typeface="Calibri"/>
              <a:sym typeface="Calibri"/>
            </a:endParaRPr>
          </a:p>
          <a:p>
            <a:pPr marL="0" lvl="0" indent="0" algn="l" rtl="0">
              <a:spcBef>
                <a:spcPts val="0"/>
              </a:spcBef>
              <a:spcAft>
                <a:spcPts val="0"/>
              </a:spcAft>
              <a:buNone/>
            </a:pPr>
            <a:endParaRPr sz="2300" dirty="0">
              <a:latin typeface="Calibri"/>
              <a:ea typeface="Calibri"/>
              <a:cs typeface="Calibri"/>
              <a:sym typeface="Calibri"/>
            </a:endParaRPr>
          </a:p>
          <a:p>
            <a:pPr marL="0" lvl="0" indent="0" algn="l" rtl="0">
              <a:spcBef>
                <a:spcPts val="0"/>
              </a:spcBef>
              <a:spcAft>
                <a:spcPts val="0"/>
              </a:spcAft>
              <a:buNone/>
            </a:pPr>
            <a:endParaRPr sz="2300" dirty="0">
              <a:latin typeface="Calibri"/>
              <a:ea typeface="Calibri"/>
              <a:cs typeface="Calibri"/>
              <a:sym typeface="Calibri"/>
            </a:endParaRPr>
          </a:p>
          <a:p>
            <a:pPr marL="0" lvl="0" indent="0" algn="l" rtl="0">
              <a:spcBef>
                <a:spcPts val="0"/>
              </a:spcBef>
              <a:spcAft>
                <a:spcPts val="0"/>
              </a:spcAft>
              <a:buNone/>
            </a:pPr>
            <a:r>
              <a:rPr lang="en-US" sz="2300" b="1" dirty="0">
                <a:latin typeface="Calibri"/>
                <a:ea typeface="Calibri"/>
                <a:cs typeface="Calibri"/>
                <a:sym typeface="Calibri"/>
              </a:rPr>
              <a:t>Apple vs. PC:  </a:t>
            </a:r>
            <a:r>
              <a:rPr lang="en-US" sz="2300" u="sng" dirty="0">
                <a:solidFill>
                  <a:schemeClr val="hlink"/>
                </a:solidFill>
                <a:latin typeface="Calibri"/>
                <a:ea typeface="Calibri"/>
                <a:cs typeface="Calibri"/>
                <a:sym typeface="Calibri"/>
                <a:hlinkClick r:id="rId4"/>
              </a:rPr>
              <a:t>https://www.youtube.com/watch?v=0eEG5LVXdKo&amp;t=124s</a:t>
            </a:r>
            <a:endParaRPr sz="2300"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17" name="Google Shape;317;p47"/>
          <p:cNvPicPr preferRelativeResize="0"/>
          <p:nvPr/>
        </p:nvPicPr>
        <p:blipFill>
          <a:blip r:embed="rId5">
            <a:alphaModFix/>
          </a:blip>
          <a:stretch>
            <a:fillRect/>
          </a:stretch>
        </p:blipFill>
        <p:spPr>
          <a:xfrm>
            <a:off x="6022425" y="2171313"/>
            <a:ext cx="1948051" cy="2191550"/>
          </a:xfrm>
          <a:prstGeom prst="rect">
            <a:avLst/>
          </a:prstGeom>
          <a:noFill/>
          <a:ln>
            <a:noFill/>
          </a:ln>
        </p:spPr>
      </p:pic>
      <p:pic>
        <p:nvPicPr>
          <p:cNvPr id="318" name="Google Shape;318;p47"/>
          <p:cNvPicPr preferRelativeResize="0"/>
          <p:nvPr/>
        </p:nvPicPr>
        <p:blipFill>
          <a:blip r:embed="rId6">
            <a:alphaModFix/>
          </a:blip>
          <a:stretch>
            <a:fillRect/>
          </a:stretch>
        </p:blipFill>
        <p:spPr>
          <a:xfrm>
            <a:off x="5306100" y="4362850"/>
            <a:ext cx="3380707" cy="20284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8"/>
          <p:cNvPicPr preferRelativeResize="0"/>
          <p:nvPr/>
        </p:nvPicPr>
        <p:blipFill>
          <a:blip r:embed="rId3">
            <a:alphaModFix/>
          </a:blip>
          <a:stretch>
            <a:fillRect/>
          </a:stretch>
        </p:blipFill>
        <p:spPr>
          <a:xfrm>
            <a:off x="362050" y="1495350"/>
            <a:ext cx="8419900" cy="4431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9"/>
          <p:cNvPicPr preferRelativeResize="0"/>
          <p:nvPr/>
        </p:nvPicPr>
        <p:blipFill>
          <a:blip r:embed="rId3">
            <a:alphaModFix/>
          </a:blip>
          <a:stretch>
            <a:fillRect/>
          </a:stretch>
        </p:blipFill>
        <p:spPr>
          <a:xfrm>
            <a:off x="304800" y="1513250"/>
            <a:ext cx="8839204" cy="41869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0"/>
          <p:cNvSpPr txBox="1"/>
          <p:nvPr/>
        </p:nvSpPr>
        <p:spPr>
          <a:xfrm>
            <a:off x="364050" y="1146000"/>
            <a:ext cx="8415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3">
                    <a:lumMod val="75000"/>
                  </a:schemeClr>
                </a:solidFill>
              </a:rPr>
              <a:t>Factors that Cause a Shift in Demand (Increase or Decrease), Cont’d</a:t>
            </a:r>
            <a:endParaRPr sz="2800" b="1" dirty="0">
              <a:solidFill>
                <a:schemeClr val="accent3">
                  <a:lumMod val="75000"/>
                </a:schemeClr>
              </a:solidFill>
            </a:endParaRPr>
          </a:p>
        </p:txBody>
      </p:sp>
      <p:sp>
        <p:nvSpPr>
          <p:cNvPr id="337" name="Google Shape;337;p50"/>
          <p:cNvSpPr txBox="1"/>
          <p:nvPr/>
        </p:nvSpPr>
        <p:spPr>
          <a:xfrm>
            <a:off x="-79050" y="2319025"/>
            <a:ext cx="9302100" cy="3852306"/>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dirty="0">
                <a:solidFill>
                  <a:schemeClr val="dk1"/>
                </a:solidFill>
              </a:rPr>
              <a:t>Prices of Related Goods:</a:t>
            </a:r>
            <a:endParaRPr sz="2000" dirty="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dirty="0">
                <a:solidFill>
                  <a:schemeClr val="dk1"/>
                </a:solidFill>
              </a:rPr>
              <a:t>Complementary goods - goods that are bought and used together.  </a:t>
            </a:r>
            <a:endParaRPr sz="2000" dirty="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dirty="0">
                <a:solidFill>
                  <a:schemeClr val="dk1"/>
                </a:solidFill>
              </a:rPr>
              <a:t>Assume that pancakes and maple syrup are complementary goods.  If the price of pancakes increases, the quantity demanded for pancakes decreases; therefore, the demand for syrup (pancake’s complement) decreases.</a:t>
            </a:r>
            <a:endParaRPr sz="2000" dirty="0">
              <a:solidFill>
                <a:schemeClr val="dk1"/>
              </a:solidFill>
            </a:endParaRPr>
          </a:p>
          <a:p>
            <a:pPr marL="914400" lvl="1" indent="-355600" algn="l" rtl="0">
              <a:lnSpc>
                <a:spcPct val="115000"/>
              </a:lnSpc>
              <a:spcBef>
                <a:spcPts val="1000"/>
              </a:spcBef>
              <a:spcAft>
                <a:spcPts val="0"/>
              </a:spcAft>
              <a:buClr>
                <a:schemeClr val="dk1"/>
              </a:buClr>
              <a:buSzPts val="2000"/>
              <a:buChar char="○"/>
            </a:pPr>
            <a:r>
              <a:rPr lang="en-US" sz="2000" dirty="0">
                <a:solidFill>
                  <a:schemeClr val="dk1"/>
                </a:solidFill>
              </a:rPr>
              <a:t>Substitute goods - goods that are used in place of one another. </a:t>
            </a:r>
            <a:endParaRPr sz="2000" dirty="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dirty="0">
                <a:solidFill>
                  <a:schemeClr val="dk1"/>
                </a:solidFill>
              </a:rPr>
              <a:t>Assume that pizza and hamburgers are substitute goods.  If the price of pizza increases the quantity demanded for pizza decreases; therefore the demand for hamburgers (pizza’s substitute) increases.</a:t>
            </a:r>
            <a:endParaRPr sz="2000"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137" name="Google Shape;137;p24"/>
          <p:cNvSpPr txBox="1"/>
          <p:nvPr/>
        </p:nvSpPr>
        <p:spPr>
          <a:xfrm>
            <a:off x="588955" y="2359260"/>
            <a:ext cx="8175171"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a:solidFill>
                  <a:srgbClr val="005CB8"/>
                </a:solidFill>
                <a:latin typeface="Arial"/>
                <a:ea typeface="Arial"/>
                <a:cs typeface="Arial"/>
                <a:sym typeface="Arial"/>
              </a:rPr>
              <a:t>EconEdLink.org/professional-development/</a:t>
            </a:r>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1"/>
          <p:cNvSpPr txBox="1"/>
          <p:nvPr/>
        </p:nvSpPr>
        <p:spPr>
          <a:xfrm>
            <a:off x="498450" y="1056450"/>
            <a:ext cx="8147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3">
                    <a:lumMod val="75000"/>
                  </a:schemeClr>
                </a:solidFill>
              </a:rPr>
              <a:t>Factors that Cause a Shift in Demand (Increase or Decrease), Cont’d</a:t>
            </a:r>
            <a:endParaRPr b="1" dirty="0">
              <a:solidFill>
                <a:schemeClr val="accent3">
                  <a:lumMod val="75000"/>
                </a:schemeClr>
              </a:solidFill>
            </a:endParaRPr>
          </a:p>
        </p:txBody>
      </p:sp>
      <p:sp>
        <p:nvSpPr>
          <p:cNvPr id="344" name="Google Shape;344;p51"/>
          <p:cNvSpPr txBox="1"/>
          <p:nvPr/>
        </p:nvSpPr>
        <p:spPr>
          <a:xfrm>
            <a:off x="153750" y="1991625"/>
            <a:ext cx="8836500" cy="34545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Char char="●"/>
            </a:pPr>
            <a:r>
              <a:rPr lang="en-US" sz="2200" dirty="0">
                <a:solidFill>
                  <a:schemeClr val="dk1"/>
                </a:solidFill>
              </a:rPr>
              <a:t>Income Level</a:t>
            </a:r>
            <a:endParaRPr sz="2200" dirty="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dirty="0">
                <a:solidFill>
                  <a:schemeClr val="dk1"/>
                </a:solidFill>
              </a:rPr>
              <a:t>Normal Good:  income increases, demand increases;    income decreases, demand decreases</a:t>
            </a:r>
            <a:endParaRPr sz="2200" dirty="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dirty="0">
                <a:solidFill>
                  <a:schemeClr val="dk1"/>
                </a:solidFill>
              </a:rPr>
              <a:t>Examples: </a:t>
            </a:r>
            <a:endParaRPr sz="2200" dirty="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dirty="0">
                <a:solidFill>
                  <a:schemeClr val="dk1"/>
                </a:solidFill>
              </a:rPr>
              <a:t>Inferior Good: income increases, demand decreases;   income decreases, demand increases</a:t>
            </a:r>
            <a:endParaRPr sz="2200" dirty="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dirty="0">
                <a:solidFill>
                  <a:schemeClr val="dk1"/>
                </a:solidFill>
              </a:rPr>
              <a:t>Examples:</a:t>
            </a:r>
            <a:endParaRPr sz="2200" dirty="0">
              <a:solidFill>
                <a:schemeClr val="dk1"/>
              </a:solidFill>
            </a:endParaRPr>
          </a:p>
          <a:p>
            <a:pPr marL="457200" lvl="0" indent="0" algn="l" rtl="0">
              <a:lnSpc>
                <a:spcPct val="115000"/>
              </a:lnSpc>
              <a:spcBef>
                <a:spcPts val="1600"/>
              </a:spcBef>
              <a:spcAft>
                <a:spcPts val="1600"/>
              </a:spcAft>
              <a:buNone/>
            </a:pPr>
            <a:endParaRPr sz="2200" dirty="0">
              <a:solidFill>
                <a:schemeClr val="dk1"/>
              </a:solidFill>
            </a:endParaRPr>
          </a:p>
        </p:txBody>
      </p:sp>
      <p:pic>
        <p:nvPicPr>
          <p:cNvPr id="345" name="Google Shape;345;p51"/>
          <p:cNvPicPr preferRelativeResize="0"/>
          <p:nvPr/>
        </p:nvPicPr>
        <p:blipFill>
          <a:blip r:embed="rId3">
            <a:alphaModFix/>
          </a:blip>
          <a:stretch>
            <a:fillRect/>
          </a:stretch>
        </p:blipFill>
        <p:spPr>
          <a:xfrm>
            <a:off x="6371575" y="4866375"/>
            <a:ext cx="1701075" cy="1701075"/>
          </a:xfrm>
          <a:prstGeom prst="rect">
            <a:avLst/>
          </a:prstGeom>
          <a:noFill/>
          <a:ln>
            <a:noFill/>
          </a:ln>
        </p:spPr>
      </p:pic>
      <p:pic>
        <p:nvPicPr>
          <p:cNvPr id="346" name="Google Shape;346;p51"/>
          <p:cNvPicPr preferRelativeResize="0"/>
          <p:nvPr/>
        </p:nvPicPr>
        <p:blipFill>
          <a:blip r:embed="rId4">
            <a:alphaModFix/>
          </a:blip>
          <a:stretch>
            <a:fillRect/>
          </a:stretch>
        </p:blipFill>
        <p:spPr>
          <a:xfrm>
            <a:off x="2095000" y="4866375"/>
            <a:ext cx="3897425" cy="1594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2"/>
          <p:cNvSpPr txBox="1"/>
          <p:nvPr/>
        </p:nvSpPr>
        <p:spPr>
          <a:xfrm>
            <a:off x="364050" y="1146000"/>
            <a:ext cx="8415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3">
                    <a:lumMod val="75000"/>
                  </a:schemeClr>
                </a:solidFill>
              </a:rPr>
              <a:t>Factors that Cause a Shift in Demand (Increase or Decrease), Cont’d</a:t>
            </a:r>
            <a:endParaRPr sz="2800" b="1" dirty="0">
              <a:solidFill>
                <a:schemeClr val="accent3">
                  <a:lumMod val="75000"/>
                </a:schemeClr>
              </a:solidFill>
            </a:endParaRPr>
          </a:p>
        </p:txBody>
      </p:sp>
      <p:sp>
        <p:nvSpPr>
          <p:cNvPr id="353" name="Google Shape;353;p52"/>
          <p:cNvSpPr txBox="1"/>
          <p:nvPr/>
        </p:nvSpPr>
        <p:spPr>
          <a:xfrm>
            <a:off x="0" y="2315781"/>
            <a:ext cx="9302100" cy="1908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dirty="0">
                <a:solidFill>
                  <a:schemeClr val="dk1"/>
                </a:solidFill>
              </a:rPr>
              <a:t>Future Price Change Expectations:</a:t>
            </a:r>
            <a:endParaRPr sz="2000" dirty="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dirty="0">
                <a:solidFill>
                  <a:schemeClr val="dk1"/>
                </a:solidFill>
              </a:rPr>
              <a:t>Price is expected to increase in future = increase in demand in the near term</a:t>
            </a:r>
            <a:endParaRPr sz="2000" dirty="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dirty="0">
                <a:solidFill>
                  <a:schemeClr val="dk1"/>
                </a:solidFill>
              </a:rPr>
              <a:t>Price is expected to decrease in future = decrease in demand in the near term</a:t>
            </a:r>
            <a:endParaRPr sz="2000" dirty="0">
              <a:solidFill>
                <a:schemeClr val="dk1"/>
              </a:solidFill>
            </a:endParaRPr>
          </a:p>
        </p:txBody>
      </p:sp>
      <p:pic>
        <p:nvPicPr>
          <p:cNvPr id="354" name="Google Shape;354;p52"/>
          <p:cNvPicPr preferRelativeResize="0"/>
          <p:nvPr/>
        </p:nvPicPr>
        <p:blipFill>
          <a:blip r:embed="rId3">
            <a:alphaModFix/>
          </a:blip>
          <a:stretch>
            <a:fillRect/>
          </a:stretch>
        </p:blipFill>
        <p:spPr>
          <a:xfrm>
            <a:off x="3326499" y="4227625"/>
            <a:ext cx="3383376" cy="2022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53"/>
          <p:cNvPicPr preferRelativeResize="0"/>
          <p:nvPr/>
        </p:nvPicPr>
        <p:blipFill>
          <a:blip r:embed="rId3">
            <a:alphaModFix/>
          </a:blip>
          <a:stretch>
            <a:fillRect/>
          </a:stretch>
        </p:blipFill>
        <p:spPr>
          <a:xfrm>
            <a:off x="1250350" y="1251075"/>
            <a:ext cx="6981526" cy="5236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4"/>
          <p:cNvSpPr txBox="1"/>
          <p:nvPr/>
        </p:nvSpPr>
        <p:spPr>
          <a:xfrm>
            <a:off x="1217600" y="1074350"/>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Decrease in Supply</a:t>
            </a:r>
            <a:endParaRPr sz="2800">
              <a:latin typeface="Calibri"/>
              <a:ea typeface="Calibri"/>
              <a:cs typeface="Calibri"/>
              <a:sym typeface="Calibri"/>
            </a:endParaRPr>
          </a:p>
        </p:txBody>
      </p:sp>
      <p:sp>
        <p:nvSpPr>
          <p:cNvPr id="367" name="Google Shape;367;p54"/>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Increases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Decrease</a:t>
            </a:r>
            <a:endParaRPr sz="2600">
              <a:latin typeface="Calibri"/>
              <a:ea typeface="Calibri"/>
              <a:cs typeface="Calibri"/>
              <a:sym typeface="Calibri"/>
            </a:endParaRPr>
          </a:p>
        </p:txBody>
      </p:sp>
      <p:pic>
        <p:nvPicPr>
          <p:cNvPr id="368" name="Google Shape;368;p54"/>
          <p:cNvPicPr preferRelativeResize="0"/>
          <p:nvPr/>
        </p:nvPicPr>
        <p:blipFill>
          <a:blip r:embed="rId3">
            <a:alphaModFix/>
          </a:blip>
          <a:stretch>
            <a:fillRect/>
          </a:stretch>
        </p:blipFill>
        <p:spPr>
          <a:xfrm>
            <a:off x="1692325" y="1761575"/>
            <a:ext cx="5159220" cy="47916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5"/>
          <p:cNvSpPr txBox="1"/>
          <p:nvPr/>
        </p:nvSpPr>
        <p:spPr>
          <a:xfrm>
            <a:off x="1217600" y="1074350"/>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Increase in Supply</a:t>
            </a:r>
            <a:endParaRPr sz="2800">
              <a:latin typeface="Calibri"/>
              <a:ea typeface="Calibri"/>
              <a:cs typeface="Calibri"/>
              <a:sym typeface="Calibri"/>
            </a:endParaRPr>
          </a:p>
        </p:txBody>
      </p:sp>
      <p:sp>
        <p:nvSpPr>
          <p:cNvPr id="375" name="Google Shape;375;p55"/>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Decreases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Increases</a:t>
            </a:r>
            <a:endParaRPr sz="2600">
              <a:latin typeface="Calibri"/>
              <a:ea typeface="Calibri"/>
              <a:cs typeface="Calibri"/>
              <a:sym typeface="Calibri"/>
            </a:endParaRPr>
          </a:p>
        </p:txBody>
      </p:sp>
      <p:pic>
        <p:nvPicPr>
          <p:cNvPr id="376" name="Google Shape;376;p55"/>
          <p:cNvPicPr preferRelativeResize="0"/>
          <p:nvPr/>
        </p:nvPicPr>
        <p:blipFill>
          <a:blip r:embed="rId3">
            <a:alphaModFix/>
          </a:blip>
          <a:stretch>
            <a:fillRect/>
          </a:stretch>
        </p:blipFill>
        <p:spPr>
          <a:xfrm>
            <a:off x="1011900" y="1689950"/>
            <a:ext cx="6080548" cy="48632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6"/>
          <p:cNvSpPr txBox="1"/>
          <p:nvPr/>
        </p:nvSpPr>
        <p:spPr>
          <a:xfrm>
            <a:off x="498450" y="1146000"/>
            <a:ext cx="8147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3">
                    <a:lumMod val="75000"/>
                  </a:schemeClr>
                </a:solidFill>
              </a:rPr>
              <a:t>Factors that Cause a Shift in Supply (Increase or Decrease)</a:t>
            </a:r>
            <a:endParaRPr b="1" dirty="0">
              <a:solidFill>
                <a:schemeClr val="accent3">
                  <a:lumMod val="75000"/>
                </a:schemeClr>
              </a:solidFill>
            </a:endParaRPr>
          </a:p>
        </p:txBody>
      </p:sp>
      <p:sp>
        <p:nvSpPr>
          <p:cNvPr id="383" name="Google Shape;383;p56"/>
          <p:cNvSpPr txBox="1"/>
          <p:nvPr/>
        </p:nvSpPr>
        <p:spPr>
          <a:xfrm>
            <a:off x="307500" y="1915950"/>
            <a:ext cx="8836500" cy="57510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Clr>
                <a:schemeClr val="dk1"/>
              </a:buClr>
              <a:buSzPts val="1100"/>
              <a:buFont typeface="Arial"/>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the price of inputs/ resources used in production</a:t>
            </a:r>
            <a:endParaRPr sz="2400">
              <a:solidFill>
                <a:schemeClr val="dk1"/>
              </a:solidFill>
              <a:latin typeface="Gill Sans"/>
              <a:ea typeface="Gill Sans"/>
              <a:cs typeface="Gill Sans"/>
              <a:sym typeface="Gill Sans"/>
            </a:endParaRPr>
          </a:p>
          <a:p>
            <a:pPr marL="914400" lvl="1" indent="-381000" algn="l" rtl="0">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Input price increase - decrease in supply</a:t>
            </a:r>
            <a:endParaRPr sz="2400">
              <a:solidFill>
                <a:schemeClr val="dk1"/>
              </a:solidFill>
              <a:latin typeface="Gill Sans"/>
              <a:ea typeface="Gill Sans"/>
              <a:cs typeface="Gill Sans"/>
              <a:sym typeface="Gill Sans"/>
            </a:endParaRPr>
          </a:p>
          <a:p>
            <a:pPr marL="914400" lvl="1" indent="-381000" algn="l" rtl="0">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Input price decrease - increase in supply</a:t>
            </a:r>
            <a:endParaRPr sz="2400">
              <a:solidFill>
                <a:schemeClr val="dk1"/>
              </a:solidFill>
              <a:latin typeface="Gill Sans"/>
              <a:ea typeface="Gill Sans"/>
              <a:cs typeface="Gill Sans"/>
              <a:sym typeface="Gill Sans"/>
            </a:endParaRPr>
          </a:p>
          <a:p>
            <a:pPr marL="0" lvl="0" indent="0" algn="l" rtl="0">
              <a:spcBef>
                <a:spcPts val="360"/>
              </a:spcBef>
              <a:spcAft>
                <a:spcPts val="0"/>
              </a:spcAft>
              <a:buClr>
                <a:schemeClr val="dk1"/>
              </a:buClr>
              <a:buSzPts val="1100"/>
              <a:buFont typeface="Arial"/>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the number of competitors in the market</a:t>
            </a:r>
            <a:endParaRPr sz="2400">
              <a:solidFill>
                <a:schemeClr val="dk1"/>
              </a:solidFill>
              <a:latin typeface="Gill Sans"/>
              <a:ea typeface="Gill Sans"/>
              <a:cs typeface="Gill Sans"/>
              <a:sym typeface="Gill Sans"/>
            </a:endParaRPr>
          </a:p>
          <a:p>
            <a:pPr marL="914400" lvl="1" indent="-381000" algn="l" rtl="0">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Increase in competition - increase in supply</a:t>
            </a:r>
            <a:endParaRPr sz="2400">
              <a:solidFill>
                <a:schemeClr val="dk1"/>
              </a:solidFill>
              <a:latin typeface="Gill Sans"/>
              <a:ea typeface="Gill Sans"/>
              <a:cs typeface="Gill Sans"/>
              <a:sym typeface="Gill Sans"/>
            </a:endParaRPr>
          </a:p>
          <a:p>
            <a:pPr marL="914400" lvl="1" indent="-381000" algn="l" rtl="0">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Decrease in competition - decrease in supply</a:t>
            </a:r>
            <a:endParaRPr sz="2400">
              <a:solidFill>
                <a:schemeClr val="dk1"/>
              </a:solidFill>
              <a:latin typeface="Gill Sans"/>
              <a:ea typeface="Gill Sans"/>
              <a:cs typeface="Gill Sans"/>
              <a:sym typeface="Gill Sans"/>
            </a:endParaRPr>
          </a:p>
          <a:p>
            <a:pPr marL="0" lvl="0" indent="0" algn="l" rtl="0">
              <a:spcBef>
                <a:spcPts val="360"/>
              </a:spcBef>
              <a:spcAft>
                <a:spcPts val="0"/>
              </a:spcAft>
              <a:buClr>
                <a:schemeClr val="dk1"/>
              </a:buClr>
              <a:buSzPts val="1100"/>
              <a:buFont typeface="Arial"/>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technology/ productivity</a:t>
            </a:r>
            <a:endParaRPr sz="2400">
              <a:solidFill>
                <a:schemeClr val="dk1"/>
              </a:solidFill>
              <a:latin typeface="Gill Sans"/>
              <a:ea typeface="Gill Sans"/>
              <a:cs typeface="Gill Sans"/>
              <a:sym typeface="Gill Sans"/>
            </a:endParaRPr>
          </a:p>
          <a:p>
            <a:pPr marL="914400" lvl="1" indent="-381000" algn="l" rtl="0">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Increase in tech/productivity - increase in supply</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endParaRPr sz="2200">
              <a:solidFill>
                <a:schemeClr val="dk1"/>
              </a:solidFill>
            </a:endParaRPr>
          </a:p>
          <a:p>
            <a:pPr marL="457200" lvl="0" indent="0" algn="l" rtl="0">
              <a:lnSpc>
                <a:spcPct val="115000"/>
              </a:lnSpc>
              <a:spcBef>
                <a:spcPts val="1000"/>
              </a:spcBef>
              <a:spcAft>
                <a:spcPts val="1600"/>
              </a:spcAft>
              <a:buNone/>
            </a:pPr>
            <a:endParaRPr sz="22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7"/>
          <p:cNvSpPr txBox="1"/>
          <p:nvPr/>
        </p:nvSpPr>
        <p:spPr>
          <a:xfrm>
            <a:off x="498450" y="1146000"/>
            <a:ext cx="8147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3">
                    <a:lumMod val="75000"/>
                  </a:schemeClr>
                </a:solidFill>
              </a:rPr>
              <a:t>What factors have caused increases in productivity in the last few decades?</a:t>
            </a:r>
            <a:endParaRPr b="1" dirty="0">
              <a:solidFill>
                <a:schemeClr val="accent3">
                  <a:lumMod val="75000"/>
                </a:schemeClr>
              </a:solidFill>
            </a:endParaRPr>
          </a:p>
        </p:txBody>
      </p:sp>
      <p:sp>
        <p:nvSpPr>
          <p:cNvPr id="390" name="Google Shape;390;p57"/>
          <p:cNvSpPr txBox="1"/>
          <p:nvPr/>
        </p:nvSpPr>
        <p:spPr>
          <a:xfrm>
            <a:off x="307500" y="1915950"/>
            <a:ext cx="8836500" cy="55203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Rapid increases in tech/ internet/ e-commerce</a:t>
            </a:r>
            <a:endParaRPr sz="2400">
              <a:solidFill>
                <a:schemeClr val="dk1"/>
              </a:solidFill>
              <a:latin typeface="Gill Sans"/>
              <a:ea typeface="Gill Sans"/>
              <a:cs typeface="Gill Sans"/>
              <a:sym typeface="Gill Sans"/>
            </a:endParaRPr>
          </a:p>
          <a:p>
            <a:pPr marL="457200" lvl="0" indent="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Globalization</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u="sng">
                <a:solidFill>
                  <a:schemeClr val="hlink"/>
                </a:solidFill>
                <a:latin typeface="Gill Sans"/>
                <a:ea typeface="Gill Sans"/>
                <a:cs typeface="Gill Sans"/>
                <a:sym typeface="Gill Sans"/>
                <a:hlinkClick r:id="rId3"/>
              </a:rPr>
              <a:t>https://docs.google.com/document/d/1prOmvw7uFyLAhwOderS6tKAwSoCz-9rDjRGU_W9aU3U/edit?usp=sharing</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endParaRPr sz="2200">
              <a:solidFill>
                <a:schemeClr val="dk1"/>
              </a:solidFill>
            </a:endParaRPr>
          </a:p>
          <a:p>
            <a:pPr marL="457200" lvl="0" indent="0" algn="l" rtl="0">
              <a:lnSpc>
                <a:spcPct val="115000"/>
              </a:lnSpc>
              <a:spcBef>
                <a:spcPts val="1000"/>
              </a:spcBef>
              <a:spcAft>
                <a:spcPts val="1600"/>
              </a:spcAft>
              <a:buNone/>
            </a:pPr>
            <a:endParaRPr sz="2200">
              <a:solidFill>
                <a:schemeClr val="dk1"/>
              </a:solidFill>
            </a:endParaRPr>
          </a:p>
        </p:txBody>
      </p:sp>
      <p:pic>
        <p:nvPicPr>
          <p:cNvPr id="391" name="Google Shape;391;p57"/>
          <p:cNvPicPr preferRelativeResize="0"/>
          <p:nvPr/>
        </p:nvPicPr>
        <p:blipFill>
          <a:blip r:embed="rId4">
            <a:alphaModFix/>
          </a:blip>
          <a:stretch>
            <a:fillRect/>
          </a:stretch>
        </p:blipFill>
        <p:spPr>
          <a:xfrm>
            <a:off x="3992751" y="3158551"/>
            <a:ext cx="3627250" cy="1811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8"/>
          <p:cNvSpPr txBox="1"/>
          <p:nvPr/>
        </p:nvSpPr>
        <p:spPr>
          <a:xfrm>
            <a:off x="498450" y="1146000"/>
            <a:ext cx="8147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3">
                    <a:lumMod val="75000"/>
                  </a:schemeClr>
                </a:solidFill>
              </a:rPr>
              <a:t>What factors are causing supply chain issues?</a:t>
            </a:r>
            <a:endParaRPr b="1" dirty="0">
              <a:solidFill>
                <a:schemeClr val="accent3">
                  <a:lumMod val="75000"/>
                </a:schemeClr>
              </a:solidFill>
            </a:endParaRPr>
          </a:p>
        </p:txBody>
      </p:sp>
      <p:sp>
        <p:nvSpPr>
          <p:cNvPr id="398" name="Google Shape;398;p58"/>
          <p:cNvSpPr txBox="1"/>
          <p:nvPr/>
        </p:nvSpPr>
        <p:spPr>
          <a:xfrm>
            <a:off x="307500" y="1915950"/>
            <a:ext cx="8836500" cy="38706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2200" u="sng">
                <a:solidFill>
                  <a:schemeClr val="hlink"/>
                </a:solidFill>
                <a:hlinkClick r:id="rId3"/>
              </a:rPr>
              <a:t>https://docs.google.com/document/d/13lqKOdFingKqZd6-nkci84-Ak8t86YHKfDWz_sPiEVM/edit?usp=sharing</a:t>
            </a:r>
            <a:endParaRPr sz="2200">
              <a:solidFill>
                <a:schemeClr val="dk1"/>
              </a:solidFill>
            </a:endParaRPr>
          </a:p>
          <a:p>
            <a:pPr marL="0" lvl="0" indent="0" algn="l" rtl="0">
              <a:lnSpc>
                <a:spcPct val="115000"/>
              </a:lnSpc>
              <a:spcBef>
                <a:spcPts val="1000"/>
              </a:spcBef>
              <a:spcAft>
                <a:spcPts val="0"/>
              </a:spcAft>
              <a:buNone/>
            </a:pPr>
            <a:endParaRPr sz="2200">
              <a:solidFill>
                <a:schemeClr val="dk1"/>
              </a:solidFill>
            </a:endParaRPr>
          </a:p>
          <a:p>
            <a:pPr marL="0" lvl="0" indent="0" algn="l" rtl="0">
              <a:lnSpc>
                <a:spcPct val="115000"/>
              </a:lnSpc>
              <a:spcBef>
                <a:spcPts val="1000"/>
              </a:spcBef>
              <a:spcAft>
                <a:spcPts val="0"/>
              </a:spcAft>
              <a:buNone/>
            </a:pPr>
            <a:endParaRPr sz="2200">
              <a:solidFill>
                <a:schemeClr val="dk1"/>
              </a:solidFill>
            </a:endParaRPr>
          </a:p>
          <a:p>
            <a:pPr marL="0" lvl="0" indent="0" algn="l" rtl="0">
              <a:lnSpc>
                <a:spcPct val="115000"/>
              </a:lnSpc>
              <a:spcBef>
                <a:spcPts val="1000"/>
              </a:spcBef>
              <a:spcAft>
                <a:spcPts val="0"/>
              </a:spcAft>
              <a:buNone/>
            </a:pPr>
            <a:endParaRPr sz="2200">
              <a:solidFill>
                <a:schemeClr val="dk1"/>
              </a:solidFill>
            </a:endParaRPr>
          </a:p>
          <a:p>
            <a:pPr marL="0" lvl="0" indent="0" algn="l" rtl="0">
              <a:lnSpc>
                <a:spcPct val="115000"/>
              </a:lnSpc>
              <a:spcBef>
                <a:spcPts val="1000"/>
              </a:spcBef>
              <a:spcAft>
                <a:spcPts val="0"/>
              </a:spcAft>
              <a:buNone/>
            </a:pPr>
            <a:endParaRPr sz="2200">
              <a:solidFill>
                <a:schemeClr val="dk1"/>
              </a:solidFill>
            </a:endParaRPr>
          </a:p>
          <a:p>
            <a:pPr marL="457200" lvl="0" indent="0" algn="l" rtl="0">
              <a:lnSpc>
                <a:spcPct val="115000"/>
              </a:lnSpc>
              <a:spcBef>
                <a:spcPts val="1000"/>
              </a:spcBef>
              <a:spcAft>
                <a:spcPts val="1600"/>
              </a:spcAft>
              <a:buNone/>
            </a:pPr>
            <a:endParaRPr sz="2200">
              <a:solidFill>
                <a:schemeClr val="dk1"/>
              </a:solidFill>
            </a:endParaRPr>
          </a:p>
        </p:txBody>
      </p:sp>
      <p:pic>
        <p:nvPicPr>
          <p:cNvPr id="399" name="Google Shape;399;p58"/>
          <p:cNvPicPr preferRelativeResize="0"/>
          <p:nvPr/>
        </p:nvPicPr>
        <p:blipFill>
          <a:blip r:embed="rId4">
            <a:alphaModFix/>
          </a:blip>
          <a:stretch>
            <a:fillRect/>
          </a:stretch>
        </p:blipFill>
        <p:spPr>
          <a:xfrm>
            <a:off x="2882875" y="3428994"/>
            <a:ext cx="4066650" cy="27094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aphicFrame>
        <p:nvGraphicFramePr>
          <p:cNvPr id="405" name="Google Shape;405;p59"/>
          <p:cNvGraphicFramePr/>
          <p:nvPr/>
        </p:nvGraphicFramePr>
        <p:xfrm>
          <a:off x="921788" y="1664250"/>
          <a:ext cx="7300425" cy="3992350"/>
        </p:xfrm>
        <a:graphic>
          <a:graphicData uri="http://schemas.openxmlformats.org/drawingml/2006/table">
            <a:tbl>
              <a:tblPr>
                <a:noFill/>
                <a:tableStyleId>{6AB0694E-ED00-450A-9346-72C23F4282D1}</a:tableStyleId>
              </a:tblPr>
              <a:tblGrid>
                <a:gridCol w="2433475">
                  <a:extLst>
                    <a:ext uri="{9D8B030D-6E8A-4147-A177-3AD203B41FA5}">
                      <a16:colId xmlns:a16="http://schemas.microsoft.com/office/drawing/2014/main" val="20000"/>
                    </a:ext>
                  </a:extLst>
                </a:gridCol>
                <a:gridCol w="2433475">
                  <a:extLst>
                    <a:ext uri="{9D8B030D-6E8A-4147-A177-3AD203B41FA5}">
                      <a16:colId xmlns:a16="http://schemas.microsoft.com/office/drawing/2014/main" val="20001"/>
                    </a:ext>
                  </a:extLst>
                </a:gridCol>
                <a:gridCol w="2433475">
                  <a:extLst>
                    <a:ext uri="{9D8B030D-6E8A-4147-A177-3AD203B41FA5}">
                      <a16:colId xmlns:a16="http://schemas.microsoft.com/office/drawing/2014/main" val="20002"/>
                    </a:ext>
                  </a:extLst>
                </a:gridCol>
              </a:tblGrid>
              <a:tr h="822550">
                <a:tc>
                  <a:txBody>
                    <a:bodyPr/>
                    <a:lstStyle/>
                    <a:p>
                      <a:pPr marL="0" lvl="0" indent="0" algn="ctr" rtl="0">
                        <a:spcBef>
                          <a:spcPts val="0"/>
                        </a:spcBef>
                        <a:spcAft>
                          <a:spcPts val="0"/>
                        </a:spcAft>
                        <a:buNone/>
                      </a:pPr>
                      <a:r>
                        <a:rPr lang="en-US" sz="1900" b="1"/>
                        <a:t>CHANGE</a:t>
                      </a:r>
                      <a:endParaRPr sz="1900" b="1"/>
                    </a:p>
                  </a:txBody>
                  <a:tcPr marL="91425" marR="91425" marT="91425" marB="91425"/>
                </a:tc>
                <a:tc>
                  <a:txBody>
                    <a:bodyPr/>
                    <a:lstStyle/>
                    <a:p>
                      <a:pPr marL="0" lvl="0" indent="0" algn="ctr" rtl="0">
                        <a:spcBef>
                          <a:spcPts val="0"/>
                        </a:spcBef>
                        <a:spcAft>
                          <a:spcPts val="0"/>
                        </a:spcAft>
                        <a:buNone/>
                      </a:pPr>
                      <a:r>
                        <a:rPr lang="en-US" sz="1900" b="1"/>
                        <a:t>CHANGE IN Q</a:t>
                      </a:r>
                      <a:endParaRPr sz="1900" b="1"/>
                    </a:p>
                  </a:txBody>
                  <a:tcPr marL="91425" marR="91425" marT="91425" marB="91425"/>
                </a:tc>
                <a:tc>
                  <a:txBody>
                    <a:bodyPr/>
                    <a:lstStyle/>
                    <a:p>
                      <a:pPr marL="0" lvl="0" indent="0" algn="ctr" rtl="0">
                        <a:spcBef>
                          <a:spcPts val="0"/>
                        </a:spcBef>
                        <a:spcAft>
                          <a:spcPts val="0"/>
                        </a:spcAft>
                        <a:buNone/>
                      </a:pPr>
                      <a:r>
                        <a:rPr lang="en-US" sz="1900" b="1"/>
                        <a:t>CHANGE IN P</a:t>
                      </a:r>
                      <a:endParaRPr sz="1900" b="1"/>
                    </a:p>
                  </a:txBody>
                  <a:tcPr marL="91425" marR="91425" marT="91425" marB="91425"/>
                </a:tc>
                <a:extLst>
                  <a:ext uri="{0D108BD9-81ED-4DB2-BD59-A6C34878D82A}">
                    <a16:rowId xmlns:a16="http://schemas.microsoft.com/office/drawing/2014/main" val="10000"/>
                  </a:ext>
                </a:extLst>
              </a:tr>
              <a:tr h="790975">
                <a:tc>
                  <a:txBody>
                    <a:bodyPr/>
                    <a:lstStyle/>
                    <a:p>
                      <a:pPr marL="0" lvl="0" indent="0" algn="l" rtl="0">
                        <a:spcBef>
                          <a:spcPts val="0"/>
                        </a:spcBef>
                        <a:spcAft>
                          <a:spcPts val="0"/>
                        </a:spcAft>
                        <a:buNone/>
                      </a:pPr>
                      <a:r>
                        <a:rPr lang="en-US" sz="2000">
                          <a:solidFill>
                            <a:schemeClr val="dk1"/>
                          </a:solidFill>
                        </a:rPr>
                        <a:t>Demand Increases</a:t>
                      </a:r>
                      <a:endParaRPr sz="2000">
                        <a:solidFill>
                          <a:schemeClr val="dk1"/>
                        </a:solidFill>
                      </a:endParaRPr>
                    </a:p>
                    <a:p>
                      <a:pPr marL="0" lvl="0" indent="0" algn="l" rtl="0">
                        <a:spcBef>
                          <a:spcPts val="0"/>
                        </a:spcBef>
                        <a:spcAft>
                          <a:spcPts val="0"/>
                        </a:spcAft>
                        <a:buNone/>
                      </a:pPr>
                      <a:r>
                        <a:rPr lang="en-US" sz="2000">
                          <a:solidFill>
                            <a:schemeClr val="dk1"/>
                          </a:solidFill>
                        </a:rPr>
                        <a:t>(Shifts Right)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 Quantity Increases</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Increases</a:t>
                      </a:r>
                      <a:endParaRPr sz="2000">
                        <a:solidFill>
                          <a:schemeClr val="dk1"/>
                        </a:solidFill>
                      </a:endParaRPr>
                    </a:p>
                  </a:txBody>
                  <a:tcPr marL="91425" marR="91425" marT="91425" marB="91425"/>
                </a:tc>
                <a:extLst>
                  <a:ext uri="{0D108BD9-81ED-4DB2-BD59-A6C34878D82A}">
                    <a16:rowId xmlns:a16="http://schemas.microsoft.com/office/drawing/2014/main" val="10001"/>
                  </a:ext>
                </a:extLst>
              </a:tr>
              <a:tr h="790975">
                <a:tc>
                  <a:txBody>
                    <a:bodyPr/>
                    <a:lstStyle/>
                    <a:p>
                      <a:pPr marL="0" lvl="0" indent="0" algn="l" rtl="0">
                        <a:spcBef>
                          <a:spcPts val="0"/>
                        </a:spcBef>
                        <a:spcAft>
                          <a:spcPts val="0"/>
                        </a:spcAft>
                        <a:buNone/>
                      </a:pPr>
                      <a:r>
                        <a:rPr lang="en-US" sz="2000">
                          <a:solidFill>
                            <a:schemeClr val="dk1"/>
                          </a:solidFill>
                        </a:rPr>
                        <a:t>Demand Decreases</a:t>
                      </a:r>
                      <a:endParaRPr sz="2000">
                        <a:solidFill>
                          <a:schemeClr val="dk1"/>
                        </a:solidFill>
                      </a:endParaRPr>
                    </a:p>
                    <a:p>
                      <a:pPr marL="0" lvl="0" indent="0" algn="l" rtl="0">
                        <a:spcBef>
                          <a:spcPts val="0"/>
                        </a:spcBef>
                        <a:spcAft>
                          <a:spcPts val="0"/>
                        </a:spcAft>
                        <a:buNone/>
                      </a:pPr>
                      <a:r>
                        <a:rPr lang="en-US" sz="2000">
                          <a:solidFill>
                            <a:schemeClr val="dk1"/>
                          </a:solidFill>
                        </a:rPr>
                        <a:t>(Shifts Left)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Quantity Decreases</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Decreases</a:t>
                      </a:r>
                      <a:endParaRPr sz="2000">
                        <a:solidFill>
                          <a:schemeClr val="dk1"/>
                        </a:solidFill>
                      </a:endParaRPr>
                    </a:p>
                  </a:txBody>
                  <a:tcPr marL="91425" marR="91425" marT="91425" marB="91425"/>
                </a:tc>
                <a:extLst>
                  <a:ext uri="{0D108BD9-81ED-4DB2-BD59-A6C34878D82A}">
                    <a16:rowId xmlns:a16="http://schemas.microsoft.com/office/drawing/2014/main" val="10002"/>
                  </a:ext>
                </a:extLst>
              </a:tr>
              <a:tr h="790975">
                <a:tc>
                  <a:txBody>
                    <a:bodyPr/>
                    <a:lstStyle/>
                    <a:p>
                      <a:pPr marL="0" lvl="0" indent="0" algn="l" rtl="0">
                        <a:spcBef>
                          <a:spcPts val="0"/>
                        </a:spcBef>
                        <a:spcAft>
                          <a:spcPts val="0"/>
                        </a:spcAft>
                        <a:buNone/>
                      </a:pPr>
                      <a:r>
                        <a:rPr lang="en-US" sz="2000">
                          <a:solidFill>
                            <a:schemeClr val="dk1"/>
                          </a:solidFill>
                        </a:rPr>
                        <a:t>Supply Increases</a:t>
                      </a:r>
                      <a:endParaRPr sz="2000">
                        <a:solidFill>
                          <a:schemeClr val="dk1"/>
                        </a:solidFill>
                      </a:endParaRPr>
                    </a:p>
                    <a:p>
                      <a:pPr marL="0" lvl="0" indent="0" algn="l" rtl="0">
                        <a:spcBef>
                          <a:spcPts val="0"/>
                        </a:spcBef>
                        <a:spcAft>
                          <a:spcPts val="0"/>
                        </a:spcAft>
                        <a:buNone/>
                      </a:pPr>
                      <a:r>
                        <a:rPr lang="en-US" sz="2000">
                          <a:solidFill>
                            <a:schemeClr val="dk1"/>
                          </a:solidFill>
                        </a:rPr>
                        <a:t>(Shifts Right)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Quantity Increases</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Decreases</a:t>
                      </a:r>
                      <a:endParaRPr sz="2000">
                        <a:solidFill>
                          <a:schemeClr val="dk1"/>
                        </a:solidFill>
                      </a:endParaRPr>
                    </a:p>
                  </a:txBody>
                  <a:tcPr marL="91425" marR="91425" marT="91425" marB="91425"/>
                </a:tc>
                <a:extLst>
                  <a:ext uri="{0D108BD9-81ED-4DB2-BD59-A6C34878D82A}">
                    <a16:rowId xmlns:a16="http://schemas.microsoft.com/office/drawing/2014/main" val="10003"/>
                  </a:ext>
                </a:extLst>
              </a:tr>
              <a:tr h="790975">
                <a:tc>
                  <a:txBody>
                    <a:bodyPr/>
                    <a:lstStyle/>
                    <a:p>
                      <a:pPr marL="0" lvl="0" indent="0" algn="l" rtl="0">
                        <a:spcBef>
                          <a:spcPts val="0"/>
                        </a:spcBef>
                        <a:spcAft>
                          <a:spcPts val="0"/>
                        </a:spcAft>
                        <a:buNone/>
                      </a:pPr>
                      <a:r>
                        <a:rPr lang="en-US" sz="2000">
                          <a:solidFill>
                            <a:schemeClr val="dk1"/>
                          </a:solidFill>
                        </a:rPr>
                        <a:t>Supply Decreases</a:t>
                      </a:r>
                      <a:endParaRPr sz="2000">
                        <a:solidFill>
                          <a:schemeClr val="dk1"/>
                        </a:solidFill>
                      </a:endParaRPr>
                    </a:p>
                    <a:p>
                      <a:pPr marL="0" lvl="0" indent="0" algn="l" rtl="0">
                        <a:spcBef>
                          <a:spcPts val="0"/>
                        </a:spcBef>
                        <a:spcAft>
                          <a:spcPts val="0"/>
                        </a:spcAft>
                        <a:buNone/>
                      </a:pPr>
                      <a:r>
                        <a:rPr lang="en-US" sz="2000">
                          <a:solidFill>
                            <a:schemeClr val="dk1"/>
                          </a:solidFill>
                        </a:rPr>
                        <a:t>(Shifts Left)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Quantity Decreases</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Increases</a:t>
                      </a:r>
                      <a:endParaRPr sz="2000">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06" name="Google Shape;406;p59"/>
          <p:cNvSpPr txBox="1"/>
          <p:nvPr/>
        </p:nvSpPr>
        <p:spPr>
          <a:xfrm>
            <a:off x="1892100" y="1141050"/>
            <a:ext cx="725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chemeClr val="tx1"/>
                </a:solidFill>
                <a:latin typeface="Calibri"/>
                <a:ea typeface="Calibri"/>
                <a:cs typeface="Calibri"/>
                <a:sym typeface="Calibri"/>
              </a:rPr>
              <a:t>Simultaneous Shifts in Supply and Demand</a:t>
            </a:r>
            <a:endParaRPr sz="2200" dirty="0">
              <a:solidFill>
                <a:schemeClr val="tx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60"/>
          <p:cNvPicPr preferRelativeResize="0"/>
          <p:nvPr/>
        </p:nvPicPr>
        <p:blipFill>
          <a:blip r:embed="rId3">
            <a:alphaModFix/>
          </a:blip>
          <a:stretch>
            <a:fillRect/>
          </a:stretch>
        </p:blipFill>
        <p:spPr>
          <a:xfrm>
            <a:off x="1238663" y="1817650"/>
            <a:ext cx="6666675" cy="4610600"/>
          </a:xfrm>
          <a:prstGeom prst="rect">
            <a:avLst/>
          </a:prstGeom>
          <a:noFill/>
          <a:ln>
            <a:noFill/>
          </a:ln>
        </p:spPr>
      </p:pic>
      <p:sp>
        <p:nvSpPr>
          <p:cNvPr id="413" name="Google Shape;413;p60"/>
          <p:cNvSpPr txBox="1"/>
          <p:nvPr/>
        </p:nvSpPr>
        <p:spPr>
          <a:xfrm>
            <a:off x="1342950" y="1145975"/>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Increase in Demand</a:t>
            </a:r>
            <a:endParaRPr sz="2800">
              <a:latin typeface="Calibri"/>
              <a:ea typeface="Calibri"/>
              <a:cs typeface="Calibri"/>
              <a:sym typeface="Calibri"/>
            </a:endParaRPr>
          </a:p>
        </p:txBody>
      </p:sp>
      <p:sp>
        <p:nvSpPr>
          <p:cNvPr id="414" name="Google Shape;414;p60"/>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Increases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Increases</a:t>
            </a:r>
            <a:endParaRPr sz="26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457200" y="75666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Agenda</a:t>
            </a:r>
            <a:endParaRPr sz="5000" b="1" dirty="0">
              <a:solidFill>
                <a:srgbClr val="005CB8"/>
              </a:solidFill>
              <a:latin typeface="Calibri"/>
              <a:ea typeface="Calibri"/>
              <a:cs typeface="Calibri"/>
              <a:sym typeface="Calibri"/>
            </a:endParaRPr>
          </a:p>
        </p:txBody>
      </p:sp>
      <p:sp>
        <p:nvSpPr>
          <p:cNvPr id="144" name="Google Shape;144;p25"/>
          <p:cNvSpPr txBox="1">
            <a:spLocks noGrp="1"/>
          </p:cNvSpPr>
          <p:nvPr>
            <p:ph type="body" idx="4294967295"/>
          </p:nvPr>
        </p:nvSpPr>
        <p:spPr>
          <a:xfrm>
            <a:off x="457200" y="1618866"/>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700" dirty="0"/>
          </a:p>
          <a:p>
            <a:pPr marL="342900" lvl="0" indent="-355600" algn="l" rtl="0">
              <a:spcBef>
                <a:spcPts val="0"/>
              </a:spcBef>
              <a:spcAft>
                <a:spcPts val="0"/>
              </a:spcAft>
              <a:buSzPts val="2700"/>
              <a:buChar char="•"/>
            </a:pPr>
            <a:r>
              <a:rPr lang="en-US" sz="2700" b="1" dirty="0"/>
              <a:t>Discuss</a:t>
            </a:r>
            <a:r>
              <a:rPr lang="en-US" sz="2700" dirty="0"/>
              <a:t> the concepts of equilibrium, disequilibrium, and changes in equilibrium as they relate to the AP Macroeconomics Curriculum.</a:t>
            </a:r>
            <a:endParaRPr sz="2700" dirty="0"/>
          </a:p>
          <a:p>
            <a:pPr marL="342900" lvl="0" indent="-355600" algn="l" rtl="0">
              <a:spcBef>
                <a:spcPts val="0"/>
              </a:spcBef>
              <a:spcAft>
                <a:spcPts val="0"/>
              </a:spcAft>
              <a:buSzPts val="2700"/>
              <a:buChar char="•"/>
            </a:pPr>
            <a:r>
              <a:rPr lang="en-US" sz="2700" b="1" dirty="0"/>
              <a:t>Explore</a:t>
            </a:r>
            <a:r>
              <a:rPr lang="en-US" sz="2700" dirty="0"/>
              <a:t> formative and summative assessment options and EdTech resources to maximize student understanding.</a:t>
            </a:r>
            <a:endParaRPr sz="2700" dirty="0"/>
          </a:p>
          <a:p>
            <a:pPr marL="342900" lvl="0" indent="-355600" algn="l" rtl="0">
              <a:spcBef>
                <a:spcPts val="0"/>
              </a:spcBef>
              <a:spcAft>
                <a:spcPts val="0"/>
              </a:spcAft>
              <a:buSzPts val="2700"/>
              <a:buChar char="•"/>
            </a:pPr>
            <a:r>
              <a:rPr lang="en-US" sz="2700" b="1" dirty="0"/>
              <a:t>Introduce</a:t>
            </a:r>
            <a:r>
              <a:rPr lang="en-US" sz="2700" dirty="0"/>
              <a:t> dynamic learning activities and lesson plans to reinforce content.</a:t>
            </a:r>
            <a:endParaRPr sz="2700" dirty="0"/>
          </a:p>
          <a:p>
            <a:pPr marL="0" lvl="0" indent="0" algn="l" rtl="0">
              <a:spcBef>
                <a:spcPts val="0"/>
              </a:spcBef>
              <a:spcAft>
                <a:spcPts val="0"/>
              </a:spcAft>
              <a:buNone/>
            </a:pPr>
            <a:endParaRPr sz="2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1"/>
          <p:cNvSpPr txBox="1"/>
          <p:nvPr/>
        </p:nvSpPr>
        <p:spPr>
          <a:xfrm>
            <a:off x="1342950" y="1145975"/>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latin typeface="Calibri"/>
                <a:ea typeface="Calibri"/>
                <a:cs typeface="Calibri"/>
                <a:sym typeface="Calibri"/>
              </a:rPr>
              <a:t>Decrease in Demand</a:t>
            </a:r>
            <a:endParaRPr sz="2800" dirty="0">
              <a:latin typeface="Calibri"/>
              <a:ea typeface="Calibri"/>
              <a:cs typeface="Calibri"/>
              <a:sym typeface="Calibri"/>
            </a:endParaRPr>
          </a:p>
        </p:txBody>
      </p:sp>
      <p:sp>
        <p:nvSpPr>
          <p:cNvPr id="421" name="Google Shape;421;p61"/>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Decreases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Decreases</a:t>
            </a:r>
            <a:endParaRPr sz="2600">
              <a:latin typeface="Calibri"/>
              <a:ea typeface="Calibri"/>
              <a:cs typeface="Calibri"/>
              <a:sym typeface="Calibri"/>
            </a:endParaRPr>
          </a:p>
        </p:txBody>
      </p:sp>
      <p:pic>
        <p:nvPicPr>
          <p:cNvPr id="422" name="Google Shape;422;p61"/>
          <p:cNvPicPr preferRelativeResize="0"/>
          <p:nvPr/>
        </p:nvPicPr>
        <p:blipFill>
          <a:blip r:embed="rId3">
            <a:alphaModFix/>
          </a:blip>
          <a:stretch>
            <a:fillRect/>
          </a:stretch>
        </p:blipFill>
        <p:spPr>
          <a:xfrm>
            <a:off x="1692325" y="1761575"/>
            <a:ext cx="5331900" cy="4791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2"/>
          <p:cNvSpPr txBox="1"/>
          <p:nvPr/>
        </p:nvSpPr>
        <p:spPr>
          <a:xfrm>
            <a:off x="1217600" y="1074350"/>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Increase in Supply</a:t>
            </a:r>
            <a:endParaRPr sz="2800">
              <a:latin typeface="Calibri"/>
              <a:ea typeface="Calibri"/>
              <a:cs typeface="Calibri"/>
              <a:sym typeface="Calibri"/>
            </a:endParaRPr>
          </a:p>
        </p:txBody>
      </p:sp>
      <p:sp>
        <p:nvSpPr>
          <p:cNvPr id="429" name="Google Shape;429;p62"/>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Decreases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Increases</a:t>
            </a:r>
            <a:endParaRPr sz="2600">
              <a:latin typeface="Calibri"/>
              <a:ea typeface="Calibri"/>
              <a:cs typeface="Calibri"/>
              <a:sym typeface="Calibri"/>
            </a:endParaRPr>
          </a:p>
        </p:txBody>
      </p:sp>
      <p:pic>
        <p:nvPicPr>
          <p:cNvPr id="430" name="Google Shape;430;p62"/>
          <p:cNvPicPr preferRelativeResize="0"/>
          <p:nvPr/>
        </p:nvPicPr>
        <p:blipFill>
          <a:blip r:embed="rId3">
            <a:alphaModFix/>
          </a:blip>
          <a:stretch>
            <a:fillRect/>
          </a:stretch>
        </p:blipFill>
        <p:spPr>
          <a:xfrm>
            <a:off x="1011900" y="1689950"/>
            <a:ext cx="6080548" cy="48632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3"/>
          <p:cNvSpPr txBox="1"/>
          <p:nvPr/>
        </p:nvSpPr>
        <p:spPr>
          <a:xfrm>
            <a:off x="1217600" y="1074350"/>
            <a:ext cx="656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Decrease in Supply</a:t>
            </a:r>
            <a:endParaRPr sz="2800">
              <a:latin typeface="Calibri"/>
              <a:ea typeface="Calibri"/>
              <a:cs typeface="Calibri"/>
              <a:sym typeface="Calibri"/>
            </a:endParaRPr>
          </a:p>
        </p:txBody>
      </p:sp>
      <p:sp>
        <p:nvSpPr>
          <p:cNvPr id="437" name="Google Shape;437;p63"/>
          <p:cNvSpPr txBox="1"/>
          <p:nvPr/>
        </p:nvSpPr>
        <p:spPr>
          <a:xfrm>
            <a:off x="7234025" y="2336100"/>
            <a:ext cx="1701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Calibri"/>
                <a:ea typeface="Calibri"/>
                <a:cs typeface="Calibri"/>
                <a:sym typeface="Calibri"/>
              </a:rPr>
              <a:t>Price Increases</a:t>
            </a: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US" sz="2600">
                <a:latin typeface="Calibri"/>
                <a:ea typeface="Calibri"/>
                <a:cs typeface="Calibri"/>
                <a:sym typeface="Calibri"/>
              </a:rPr>
              <a:t>Quantity Decrease</a:t>
            </a:r>
            <a:endParaRPr sz="2600">
              <a:latin typeface="Calibri"/>
              <a:ea typeface="Calibri"/>
              <a:cs typeface="Calibri"/>
              <a:sym typeface="Calibri"/>
            </a:endParaRPr>
          </a:p>
        </p:txBody>
      </p:sp>
      <p:pic>
        <p:nvPicPr>
          <p:cNvPr id="438" name="Google Shape;438;p63"/>
          <p:cNvPicPr preferRelativeResize="0"/>
          <p:nvPr/>
        </p:nvPicPr>
        <p:blipFill>
          <a:blip r:embed="rId3">
            <a:alphaModFix/>
          </a:blip>
          <a:stretch>
            <a:fillRect/>
          </a:stretch>
        </p:blipFill>
        <p:spPr>
          <a:xfrm>
            <a:off x="1692325" y="1761575"/>
            <a:ext cx="5159220" cy="47916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graphicFrame>
        <p:nvGraphicFramePr>
          <p:cNvPr id="444" name="Google Shape;444;p64"/>
          <p:cNvGraphicFramePr/>
          <p:nvPr/>
        </p:nvGraphicFramePr>
        <p:xfrm>
          <a:off x="921775" y="1861200"/>
          <a:ext cx="7300425" cy="3626650"/>
        </p:xfrm>
        <a:graphic>
          <a:graphicData uri="http://schemas.openxmlformats.org/drawingml/2006/table">
            <a:tbl>
              <a:tblPr>
                <a:noFill/>
                <a:tableStyleId>{6AB0694E-ED00-450A-9346-72C23F4282D1}</a:tableStyleId>
              </a:tblPr>
              <a:tblGrid>
                <a:gridCol w="2433475">
                  <a:extLst>
                    <a:ext uri="{9D8B030D-6E8A-4147-A177-3AD203B41FA5}">
                      <a16:colId xmlns:a16="http://schemas.microsoft.com/office/drawing/2014/main" val="20000"/>
                    </a:ext>
                  </a:extLst>
                </a:gridCol>
                <a:gridCol w="2433475">
                  <a:extLst>
                    <a:ext uri="{9D8B030D-6E8A-4147-A177-3AD203B41FA5}">
                      <a16:colId xmlns:a16="http://schemas.microsoft.com/office/drawing/2014/main" val="20001"/>
                    </a:ext>
                  </a:extLst>
                </a:gridCol>
                <a:gridCol w="2433475">
                  <a:extLst>
                    <a:ext uri="{9D8B030D-6E8A-4147-A177-3AD203B41FA5}">
                      <a16:colId xmlns:a16="http://schemas.microsoft.com/office/drawing/2014/main" val="20002"/>
                    </a:ext>
                  </a:extLst>
                </a:gridCol>
              </a:tblGrid>
              <a:tr h="822550">
                <a:tc>
                  <a:txBody>
                    <a:bodyPr/>
                    <a:lstStyle/>
                    <a:p>
                      <a:pPr marL="0" lvl="0" indent="0" algn="ctr" rtl="0">
                        <a:spcBef>
                          <a:spcPts val="0"/>
                        </a:spcBef>
                        <a:spcAft>
                          <a:spcPts val="0"/>
                        </a:spcAft>
                        <a:buNone/>
                      </a:pPr>
                      <a:r>
                        <a:rPr lang="en-US" sz="1900" b="1"/>
                        <a:t>CHANGE</a:t>
                      </a:r>
                      <a:endParaRPr sz="1900" b="1"/>
                    </a:p>
                  </a:txBody>
                  <a:tcPr marL="91425" marR="91425" marT="91425" marB="91425"/>
                </a:tc>
                <a:tc>
                  <a:txBody>
                    <a:bodyPr/>
                    <a:lstStyle/>
                    <a:p>
                      <a:pPr marL="0" lvl="0" indent="0" algn="ctr" rtl="0">
                        <a:spcBef>
                          <a:spcPts val="0"/>
                        </a:spcBef>
                        <a:spcAft>
                          <a:spcPts val="0"/>
                        </a:spcAft>
                        <a:buNone/>
                      </a:pPr>
                      <a:r>
                        <a:rPr lang="en-US" sz="1900" b="1"/>
                        <a:t>CHANGE IN Q</a:t>
                      </a:r>
                      <a:endParaRPr sz="1900" b="1"/>
                    </a:p>
                  </a:txBody>
                  <a:tcPr marL="91425" marR="91425" marT="91425" marB="91425"/>
                </a:tc>
                <a:tc>
                  <a:txBody>
                    <a:bodyPr/>
                    <a:lstStyle/>
                    <a:p>
                      <a:pPr marL="0" lvl="0" indent="0" algn="ctr" rtl="0">
                        <a:spcBef>
                          <a:spcPts val="0"/>
                        </a:spcBef>
                        <a:spcAft>
                          <a:spcPts val="0"/>
                        </a:spcAft>
                        <a:buNone/>
                      </a:pPr>
                      <a:r>
                        <a:rPr lang="en-US" sz="1900" b="1"/>
                        <a:t>CHANGE IN P</a:t>
                      </a:r>
                      <a:endParaRPr sz="1900" b="1"/>
                    </a:p>
                  </a:txBody>
                  <a:tcPr marL="91425" marR="91425" marT="91425" marB="91425"/>
                </a:tc>
                <a:extLst>
                  <a:ext uri="{0D108BD9-81ED-4DB2-BD59-A6C34878D82A}">
                    <a16:rowId xmlns:a16="http://schemas.microsoft.com/office/drawing/2014/main" val="10000"/>
                  </a:ext>
                </a:extLst>
              </a:tr>
              <a:tr h="790975">
                <a:tc>
                  <a:txBody>
                    <a:bodyPr/>
                    <a:lstStyle/>
                    <a:p>
                      <a:pPr marL="0" lvl="0" indent="0" algn="l" rtl="0">
                        <a:spcBef>
                          <a:spcPts val="0"/>
                        </a:spcBef>
                        <a:spcAft>
                          <a:spcPts val="0"/>
                        </a:spcAft>
                        <a:buNone/>
                      </a:pPr>
                      <a:r>
                        <a:rPr lang="en-US" sz="2000">
                          <a:solidFill>
                            <a:schemeClr val="dk1"/>
                          </a:solidFill>
                        </a:rPr>
                        <a:t>Demand Increases</a:t>
                      </a:r>
                      <a:endParaRPr sz="2000">
                        <a:solidFill>
                          <a:schemeClr val="dk1"/>
                        </a:solidFill>
                      </a:endParaRPr>
                    </a:p>
                    <a:p>
                      <a:pPr marL="0" lvl="0" indent="0" algn="l" rtl="0">
                        <a:spcBef>
                          <a:spcPts val="0"/>
                        </a:spcBef>
                        <a:spcAft>
                          <a:spcPts val="0"/>
                        </a:spcAft>
                        <a:buNone/>
                      </a:pPr>
                      <a:r>
                        <a:rPr lang="en-US" sz="2000">
                          <a:solidFill>
                            <a:schemeClr val="dk1"/>
                          </a:solidFill>
                        </a:rPr>
                        <a:t>(Shifts Right)/ Supply Increases (Shifts Right)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 Quantity Increases</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Indeterminate</a:t>
                      </a:r>
                      <a:endParaRPr sz="2000">
                        <a:solidFill>
                          <a:schemeClr val="dk1"/>
                        </a:solidFill>
                      </a:endParaRPr>
                    </a:p>
                  </a:txBody>
                  <a:tcPr marL="91425" marR="91425" marT="91425" marB="91425"/>
                </a:tc>
                <a:extLst>
                  <a:ext uri="{0D108BD9-81ED-4DB2-BD59-A6C34878D82A}">
                    <a16:rowId xmlns:a16="http://schemas.microsoft.com/office/drawing/2014/main" val="10001"/>
                  </a:ext>
                </a:extLst>
              </a:tr>
              <a:tr h="790975">
                <a:tc>
                  <a:txBody>
                    <a:bodyPr/>
                    <a:lstStyle/>
                    <a:p>
                      <a:pPr marL="0" lvl="0" indent="0" algn="l" rtl="0">
                        <a:spcBef>
                          <a:spcPts val="0"/>
                        </a:spcBef>
                        <a:spcAft>
                          <a:spcPts val="0"/>
                        </a:spcAft>
                        <a:buNone/>
                      </a:pPr>
                      <a:r>
                        <a:rPr lang="en-US" sz="2000">
                          <a:solidFill>
                            <a:schemeClr val="dk1"/>
                          </a:solidFill>
                        </a:rPr>
                        <a:t>Demand Decreases</a:t>
                      </a:r>
                      <a:endParaRPr sz="2000">
                        <a:solidFill>
                          <a:schemeClr val="dk1"/>
                        </a:solidFill>
                      </a:endParaRPr>
                    </a:p>
                    <a:p>
                      <a:pPr marL="0" lvl="0" indent="0" algn="l" rtl="0">
                        <a:spcBef>
                          <a:spcPts val="0"/>
                        </a:spcBef>
                        <a:spcAft>
                          <a:spcPts val="0"/>
                        </a:spcAft>
                        <a:buNone/>
                      </a:pPr>
                      <a:r>
                        <a:rPr lang="en-US" sz="2000">
                          <a:solidFill>
                            <a:schemeClr val="dk1"/>
                          </a:solidFill>
                        </a:rPr>
                        <a:t>(Shifts Left)/ Supply Decreases (Shifts Left)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Quantity Decreases</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Indeterminate</a:t>
                      </a:r>
                      <a:endParaRPr sz="2000">
                        <a:solidFill>
                          <a:schemeClr val="dk1"/>
                        </a:solidFill>
                      </a:endParaRPr>
                    </a:p>
                  </a:txBody>
                  <a:tcPr marL="91425" marR="91425" marT="91425" marB="91425"/>
                </a:tc>
                <a:extLst>
                  <a:ext uri="{0D108BD9-81ED-4DB2-BD59-A6C34878D82A}">
                    <a16:rowId xmlns:a16="http://schemas.microsoft.com/office/drawing/2014/main" val="10002"/>
                  </a:ext>
                </a:extLst>
              </a:tr>
            </a:tbl>
          </a:graphicData>
        </a:graphic>
      </p:graphicFrame>
      <p:sp>
        <p:nvSpPr>
          <p:cNvPr id="445" name="Google Shape;445;p64"/>
          <p:cNvSpPr txBox="1"/>
          <p:nvPr/>
        </p:nvSpPr>
        <p:spPr>
          <a:xfrm>
            <a:off x="2244990" y="1198516"/>
            <a:ext cx="6983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chemeClr val="dk1"/>
                </a:solidFill>
                <a:latin typeface="Calibri"/>
                <a:ea typeface="Calibri"/>
                <a:cs typeface="Calibri"/>
                <a:sym typeface="Calibri"/>
              </a:rPr>
              <a:t>Simultaneous Shifts in Supply and Demand</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aphicFrame>
        <p:nvGraphicFramePr>
          <p:cNvPr id="451" name="Google Shape;451;p65"/>
          <p:cNvGraphicFramePr/>
          <p:nvPr/>
        </p:nvGraphicFramePr>
        <p:xfrm>
          <a:off x="921775" y="1861200"/>
          <a:ext cx="7300425" cy="3626650"/>
        </p:xfrm>
        <a:graphic>
          <a:graphicData uri="http://schemas.openxmlformats.org/drawingml/2006/table">
            <a:tbl>
              <a:tblPr>
                <a:noFill/>
                <a:tableStyleId>{6AB0694E-ED00-450A-9346-72C23F4282D1}</a:tableStyleId>
              </a:tblPr>
              <a:tblGrid>
                <a:gridCol w="2433475">
                  <a:extLst>
                    <a:ext uri="{9D8B030D-6E8A-4147-A177-3AD203B41FA5}">
                      <a16:colId xmlns:a16="http://schemas.microsoft.com/office/drawing/2014/main" val="20000"/>
                    </a:ext>
                  </a:extLst>
                </a:gridCol>
                <a:gridCol w="2433475">
                  <a:extLst>
                    <a:ext uri="{9D8B030D-6E8A-4147-A177-3AD203B41FA5}">
                      <a16:colId xmlns:a16="http://schemas.microsoft.com/office/drawing/2014/main" val="20001"/>
                    </a:ext>
                  </a:extLst>
                </a:gridCol>
                <a:gridCol w="2433475">
                  <a:extLst>
                    <a:ext uri="{9D8B030D-6E8A-4147-A177-3AD203B41FA5}">
                      <a16:colId xmlns:a16="http://schemas.microsoft.com/office/drawing/2014/main" val="20002"/>
                    </a:ext>
                  </a:extLst>
                </a:gridCol>
              </a:tblGrid>
              <a:tr h="822550">
                <a:tc>
                  <a:txBody>
                    <a:bodyPr/>
                    <a:lstStyle/>
                    <a:p>
                      <a:pPr marL="0" lvl="0" indent="0" algn="ctr" rtl="0">
                        <a:spcBef>
                          <a:spcPts val="0"/>
                        </a:spcBef>
                        <a:spcAft>
                          <a:spcPts val="0"/>
                        </a:spcAft>
                        <a:buNone/>
                      </a:pPr>
                      <a:r>
                        <a:rPr lang="en-US" sz="1900" b="1"/>
                        <a:t>CHANGE</a:t>
                      </a:r>
                      <a:endParaRPr sz="1900" b="1"/>
                    </a:p>
                  </a:txBody>
                  <a:tcPr marL="91425" marR="91425" marT="91425" marB="91425"/>
                </a:tc>
                <a:tc>
                  <a:txBody>
                    <a:bodyPr/>
                    <a:lstStyle/>
                    <a:p>
                      <a:pPr marL="0" lvl="0" indent="0" algn="ctr" rtl="0">
                        <a:spcBef>
                          <a:spcPts val="0"/>
                        </a:spcBef>
                        <a:spcAft>
                          <a:spcPts val="0"/>
                        </a:spcAft>
                        <a:buNone/>
                      </a:pPr>
                      <a:r>
                        <a:rPr lang="en-US" sz="1900" b="1"/>
                        <a:t>CHANGE IN Q</a:t>
                      </a:r>
                      <a:endParaRPr sz="1900" b="1"/>
                    </a:p>
                  </a:txBody>
                  <a:tcPr marL="91425" marR="91425" marT="91425" marB="91425"/>
                </a:tc>
                <a:tc>
                  <a:txBody>
                    <a:bodyPr/>
                    <a:lstStyle/>
                    <a:p>
                      <a:pPr marL="0" lvl="0" indent="0" algn="ctr" rtl="0">
                        <a:spcBef>
                          <a:spcPts val="0"/>
                        </a:spcBef>
                        <a:spcAft>
                          <a:spcPts val="0"/>
                        </a:spcAft>
                        <a:buNone/>
                      </a:pPr>
                      <a:r>
                        <a:rPr lang="en-US" sz="1900" b="1"/>
                        <a:t>CHANGE IN P</a:t>
                      </a:r>
                      <a:endParaRPr sz="1900" b="1"/>
                    </a:p>
                  </a:txBody>
                  <a:tcPr marL="91425" marR="91425" marT="91425" marB="91425"/>
                </a:tc>
                <a:extLst>
                  <a:ext uri="{0D108BD9-81ED-4DB2-BD59-A6C34878D82A}">
                    <a16:rowId xmlns:a16="http://schemas.microsoft.com/office/drawing/2014/main" val="10000"/>
                  </a:ext>
                </a:extLst>
              </a:tr>
              <a:tr h="790975">
                <a:tc>
                  <a:txBody>
                    <a:bodyPr/>
                    <a:lstStyle/>
                    <a:p>
                      <a:pPr marL="0" lvl="0" indent="0" algn="l" rtl="0">
                        <a:spcBef>
                          <a:spcPts val="0"/>
                        </a:spcBef>
                        <a:spcAft>
                          <a:spcPts val="0"/>
                        </a:spcAft>
                        <a:buNone/>
                      </a:pPr>
                      <a:r>
                        <a:rPr lang="en-US" sz="2000">
                          <a:solidFill>
                            <a:schemeClr val="dk1"/>
                          </a:solidFill>
                        </a:rPr>
                        <a:t>Demand Increases</a:t>
                      </a:r>
                      <a:endParaRPr sz="2000">
                        <a:solidFill>
                          <a:schemeClr val="dk1"/>
                        </a:solidFill>
                      </a:endParaRPr>
                    </a:p>
                    <a:p>
                      <a:pPr marL="0" lvl="0" indent="0" algn="l" rtl="0">
                        <a:spcBef>
                          <a:spcPts val="0"/>
                        </a:spcBef>
                        <a:spcAft>
                          <a:spcPts val="0"/>
                        </a:spcAft>
                        <a:buNone/>
                      </a:pPr>
                      <a:r>
                        <a:rPr lang="en-US" sz="2000">
                          <a:solidFill>
                            <a:schemeClr val="dk1"/>
                          </a:solidFill>
                        </a:rPr>
                        <a:t>(Shifts Right)/ Supply Decreases (Shifts Left)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 Quantity Indeterminate</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Increases</a:t>
                      </a:r>
                      <a:endParaRPr sz="2000">
                        <a:solidFill>
                          <a:schemeClr val="dk1"/>
                        </a:solidFill>
                      </a:endParaRPr>
                    </a:p>
                  </a:txBody>
                  <a:tcPr marL="91425" marR="91425" marT="91425" marB="91425"/>
                </a:tc>
                <a:extLst>
                  <a:ext uri="{0D108BD9-81ED-4DB2-BD59-A6C34878D82A}">
                    <a16:rowId xmlns:a16="http://schemas.microsoft.com/office/drawing/2014/main" val="10001"/>
                  </a:ext>
                </a:extLst>
              </a:tr>
              <a:tr h="790975">
                <a:tc>
                  <a:txBody>
                    <a:bodyPr/>
                    <a:lstStyle/>
                    <a:p>
                      <a:pPr marL="0" lvl="0" indent="0" algn="l" rtl="0">
                        <a:spcBef>
                          <a:spcPts val="0"/>
                        </a:spcBef>
                        <a:spcAft>
                          <a:spcPts val="0"/>
                        </a:spcAft>
                        <a:buNone/>
                      </a:pPr>
                      <a:r>
                        <a:rPr lang="en-US" sz="2000">
                          <a:solidFill>
                            <a:schemeClr val="dk1"/>
                          </a:solidFill>
                        </a:rPr>
                        <a:t>Demand Decreases</a:t>
                      </a:r>
                      <a:endParaRPr sz="2000">
                        <a:solidFill>
                          <a:schemeClr val="dk1"/>
                        </a:solidFill>
                      </a:endParaRPr>
                    </a:p>
                    <a:p>
                      <a:pPr marL="0" lvl="0" indent="0" algn="l" rtl="0">
                        <a:spcBef>
                          <a:spcPts val="0"/>
                        </a:spcBef>
                        <a:spcAft>
                          <a:spcPts val="0"/>
                        </a:spcAft>
                        <a:buNone/>
                      </a:pPr>
                      <a:r>
                        <a:rPr lang="en-US" sz="2000">
                          <a:solidFill>
                            <a:schemeClr val="dk1"/>
                          </a:solidFill>
                        </a:rPr>
                        <a:t>(Shifts Left)/ Supply Increases (Shifts Right)</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Quantity Indeterminate</a:t>
                      </a:r>
                      <a:endParaRPr sz="2000">
                        <a:solidFill>
                          <a:schemeClr val="dk1"/>
                        </a:solidFill>
                      </a:endParaRPr>
                    </a:p>
                  </a:txBody>
                  <a:tcPr marL="91425" marR="91425" marT="91425" marB="91425"/>
                </a:tc>
                <a:tc>
                  <a:txBody>
                    <a:bodyPr/>
                    <a:lstStyle/>
                    <a:p>
                      <a:pPr marL="0" lvl="0" indent="0" algn="l" rtl="0">
                        <a:spcBef>
                          <a:spcPts val="0"/>
                        </a:spcBef>
                        <a:spcAft>
                          <a:spcPts val="0"/>
                        </a:spcAft>
                        <a:buNone/>
                      </a:pPr>
                      <a:r>
                        <a:rPr lang="en-US" sz="2000">
                          <a:solidFill>
                            <a:schemeClr val="dk1"/>
                          </a:solidFill>
                        </a:rPr>
                        <a:t>Price Decreases</a:t>
                      </a:r>
                      <a:endParaRPr sz="2000">
                        <a:solidFill>
                          <a:schemeClr val="dk1"/>
                        </a:solidFill>
                      </a:endParaRPr>
                    </a:p>
                  </a:txBody>
                  <a:tcPr marL="91425" marR="91425" marT="91425" marB="91425"/>
                </a:tc>
                <a:extLst>
                  <a:ext uri="{0D108BD9-81ED-4DB2-BD59-A6C34878D82A}">
                    <a16:rowId xmlns:a16="http://schemas.microsoft.com/office/drawing/2014/main" val="10002"/>
                  </a:ext>
                </a:extLst>
              </a:tr>
            </a:tbl>
          </a:graphicData>
        </a:graphic>
      </p:graphicFrame>
      <p:sp>
        <p:nvSpPr>
          <p:cNvPr id="452" name="Google Shape;452;p65"/>
          <p:cNvSpPr txBox="1"/>
          <p:nvPr/>
        </p:nvSpPr>
        <p:spPr>
          <a:xfrm>
            <a:off x="2255748" y="1108550"/>
            <a:ext cx="6983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chemeClr val="dk1"/>
                </a:solidFill>
                <a:latin typeface="Calibri"/>
                <a:ea typeface="Calibri"/>
                <a:cs typeface="Calibri"/>
                <a:sym typeface="Calibri"/>
              </a:rPr>
              <a:t>Simultaneous Shifts in Supply and Demand</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66"/>
          <p:cNvPicPr preferRelativeResize="0"/>
          <p:nvPr/>
        </p:nvPicPr>
        <p:blipFill>
          <a:blip r:embed="rId3">
            <a:alphaModFix/>
          </a:blip>
          <a:stretch>
            <a:fillRect/>
          </a:stretch>
        </p:blipFill>
        <p:spPr>
          <a:xfrm>
            <a:off x="1871831" y="1107395"/>
            <a:ext cx="5533498" cy="536870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7"/>
          <p:cNvSpPr txBox="1">
            <a:spLocks noGrp="1"/>
          </p:cNvSpPr>
          <p:nvPr>
            <p:ph type="title"/>
          </p:nvPr>
        </p:nvSpPr>
        <p:spPr>
          <a:xfrm>
            <a:off x="457200" y="1084755"/>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465" name="Google Shape;465;p67"/>
          <p:cNvSpPr txBox="1">
            <a:spLocks noGrp="1"/>
          </p:cNvSpPr>
          <p:nvPr>
            <p:ph type="body" idx="1"/>
          </p:nvPr>
        </p:nvSpPr>
        <p:spPr>
          <a:xfrm>
            <a:off x="457200" y="199384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Introductory Set:</a:t>
            </a:r>
            <a:r>
              <a:rPr lang="en-US" dirty="0"/>
              <a:t>  Use a </a:t>
            </a:r>
            <a:r>
              <a:rPr lang="en-US" u="sng" dirty="0">
                <a:solidFill>
                  <a:schemeClr val="hlink"/>
                </a:solidFill>
                <a:hlinkClick r:id="rId3"/>
              </a:rPr>
              <a:t>Google Form</a:t>
            </a:r>
            <a:r>
              <a:rPr lang="en-US" dirty="0"/>
              <a:t>, </a:t>
            </a:r>
            <a:r>
              <a:rPr lang="en-US" u="sng" dirty="0">
                <a:solidFill>
                  <a:schemeClr val="hlink"/>
                </a:solidFill>
                <a:hlinkClick r:id="rId4"/>
              </a:rPr>
              <a:t>Google Classroom Poll</a:t>
            </a:r>
            <a:r>
              <a:rPr lang="en-US" dirty="0"/>
              <a:t>, or </a:t>
            </a:r>
            <a:r>
              <a:rPr lang="en-US" u="sng" dirty="0">
                <a:solidFill>
                  <a:schemeClr val="hlink"/>
                </a:solidFill>
                <a:hlinkClick r:id="rId5"/>
              </a:rPr>
              <a:t>Poll Everywhere</a:t>
            </a:r>
            <a:r>
              <a:rPr lang="en-US" dirty="0"/>
              <a:t> to poll students on recent shopping experiences.  Have them reflect on the price they paid, what they expected to pay, if there were any evidences of surpluses or shortages.  Also, were there any substitute goods or complementary goods, was the purchase contingent on income levels, what the competition, etc.  </a:t>
            </a:r>
            <a:r>
              <a:rPr lang="en-US" b="1" dirty="0"/>
              <a:t>See here for example</a:t>
            </a:r>
            <a:r>
              <a:rPr lang="en-US" dirty="0"/>
              <a:t>:  </a:t>
            </a:r>
            <a:r>
              <a:rPr lang="en-US" u="sng" dirty="0">
                <a:solidFill>
                  <a:schemeClr val="hlink"/>
                </a:solidFill>
                <a:hlinkClick r:id="rId6"/>
              </a:rPr>
              <a:t>https://docs.google.com/forms/d/1zmse5Urlsfd_by7iurOpNxN94QmAAnpVPJ5sd0goil4/edit</a:t>
            </a: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8"/>
          <p:cNvSpPr txBox="1">
            <a:spLocks noGrp="1"/>
          </p:cNvSpPr>
          <p:nvPr>
            <p:ph type="title"/>
          </p:nvPr>
        </p:nvSpPr>
        <p:spPr>
          <a:xfrm>
            <a:off x="284190" y="1036424"/>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472" name="Google Shape;472;p68"/>
          <p:cNvSpPr txBox="1">
            <a:spLocks noGrp="1"/>
          </p:cNvSpPr>
          <p:nvPr>
            <p:ph type="body" idx="1"/>
          </p:nvPr>
        </p:nvSpPr>
        <p:spPr>
          <a:xfrm>
            <a:off x="91440" y="2033570"/>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a:t>
            </a:r>
            <a:endParaRPr sz="2600" b="1" dirty="0"/>
          </a:p>
          <a:p>
            <a:pPr marL="457200" lvl="0" indent="-330200" algn="l" rtl="0">
              <a:spcBef>
                <a:spcPts val="1800"/>
              </a:spcBef>
              <a:spcAft>
                <a:spcPts val="0"/>
              </a:spcAft>
              <a:buSzPts val="1600"/>
              <a:buChar char="•"/>
            </a:pPr>
            <a:r>
              <a:rPr lang="en-US" sz="2600" dirty="0"/>
              <a:t>Review or introduce supply, demand, and equilibrium.  </a:t>
            </a:r>
            <a:endParaRPr sz="2600" dirty="0"/>
          </a:p>
          <a:p>
            <a:pPr marL="914400" lvl="1" indent="-330200" algn="l" rtl="0">
              <a:spcBef>
                <a:spcPts val="0"/>
              </a:spcBef>
              <a:spcAft>
                <a:spcPts val="0"/>
              </a:spcAft>
              <a:buSzPts val="1600"/>
              <a:buChar char="–"/>
            </a:pPr>
            <a:r>
              <a:rPr lang="en-US" sz="2600" dirty="0"/>
              <a:t>Choose a product market and use it as an illustration.  You might bring in the product to display or consume.</a:t>
            </a:r>
            <a:r>
              <a:rPr lang="en-US" sz="2600" b="1" dirty="0"/>
              <a:t>  </a:t>
            </a:r>
            <a:endParaRPr sz="2600" b="1" dirty="0"/>
          </a:p>
          <a:p>
            <a:pPr marL="914400" lvl="1" indent="-330200" algn="l" rtl="0">
              <a:spcBef>
                <a:spcPts val="0"/>
              </a:spcBef>
              <a:spcAft>
                <a:spcPts val="0"/>
              </a:spcAft>
              <a:buSzPts val="1600"/>
              <a:buChar char="–"/>
            </a:pPr>
            <a:r>
              <a:rPr lang="en-US" sz="2600" dirty="0"/>
              <a:t>Creative Option:  Simulate a market in your classroom for a product (ex: sell lollipops - teacher is the supplier, students have fake money.  Construct a supply/demand schedule and graph.  Establish equilibrium, then raise or lower price and discuss surpluses, shortages and how markets self-correct.</a:t>
            </a: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9"/>
          <p:cNvSpPr txBox="1">
            <a:spLocks noGrp="1"/>
          </p:cNvSpPr>
          <p:nvPr>
            <p:ph type="title"/>
          </p:nvPr>
        </p:nvSpPr>
        <p:spPr>
          <a:xfrm>
            <a:off x="457200" y="842785"/>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479" name="Google Shape;479;p69"/>
          <p:cNvSpPr txBox="1">
            <a:spLocks noGrp="1"/>
          </p:cNvSpPr>
          <p:nvPr>
            <p:ph type="body" idx="1"/>
          </p:nvPr>
        </p:nvSpPr>
        <p:spPr>
          <a:xfrm>
            <a:off x="264450" y="1872207"/>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 </a:t>
            </a:r>
            <a:endParaRPr sz="2600" b="1" dirty="0"/>
          </a:p>
          <a:p>
            <a:pPr marL="457200" lvl="0" indent="-330200" algn="l" rtl="0">
              <a:spcBef>
                <a:spcPts val="1800"/>
              </a:spcBef>
              <a:spcAft>
                <a:spcPts val="0"/>
              </a:spcAft>
              <a:buSzPts val="1600"/>
              <a:buChar char="•"/>
            </a:pPr>
            <a:r>
              <a:rPr lang="en-US" sz="2600" dirty="0"/>
              <a:t>Determinants of Demand:</a:t>
            </a:r>
            <a:endParaRPr sz="2600" dirty="0"/>
          </a:p>
          <a:p>
            <a:pPr marL="914400" lvl="1" indent="-393700" algn="l" rtl="0">
              <a:spcBef>
                <a:spcPts val="0"/>
              </a:spcBef>
              <a:spcAft>
                <a:spcPts val="0"/>
              </a:spcAft>
              <a:buSzPts val="2600"/>
              <a:buChar char="–"/>
            </a:pPr>
            <a:r>
              <a:rPr lang="en-US" sz="2600" dirty="0"/>
              <a:t>Review the various factors that can potentially shift the demand and/or supply curve</a:t>
            </a:r>
            <a:endParaRPr sz="2600" dirty="0"/>
          </a:p>
          <a:p>
            <a:pPr marL="914400" lvl="1" indent="-393700" algn="l" rtl="0">
              <a:spcBef>
                <a:spcPts val="0"/>
              </a:spcBef>
              <a:spcAft>
                <a:spcPts val="0"/>
              </a:spcAft>
              <a:buSzPts val="2600"/>
              <a:buChar char="–"/>
            </a:pPr>
            <a:r>
              <a:rPr lang="en-US" sz="2600" dirty="0"/>
              <a:t>For each determinant, use a quick activity to reinforce learning.  NOTE:  all of the following short activities can be used, not used, or modified.  After each activity, be sure to have students draw supply and demand graphs and show how demand or supply change and the new equilibrium price and quantity.</a:t>
            </a: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0"/>
          <p:cNvSpPr txBox="1">
            <a:spLocks noGrp="1"/>
          </p:cNvSpPr>
          <p:nvPr>
            <p:ph type="title"/>
          </p:nvPr>
        </p:nvSpPr>
        <p:spPr>
          <a:xfrm>
            <a:off x="457200" y="864301"/>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486" name="Google Shape;486;p70"/>
          <p:cNvSpPr txBox="1">
            <a:spLocks noGrp="1"/>
          </p:cNvSpPr>
          <p:nvPr>
            <p:ph type="body" idx="1"/>
          </p:nvPr>
        </p:nvSpPr>
        <p:spPr>
          <a:xfrm>
            <a:off x="264450" y="1818418"/>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a:t>
            </a:r>
            <a:endParaRPr sz="2600" b="1" dirty="0"/>
          </a:p>
          <a:p>
            <a:pPr marL="457200" lvl="0" indent="-330200" algn="l" rtl="0">
              <a:spcBef>
                <a:spcPts val="1800"/>
              </a:spcBef>
              <a:spcAft>
                <a:spcPts val="0"/>
              </a:spcAft>
              <a:buSzPts val="1600"/>
              <a:buChar char="•"/>
            </a:pPr>
            <a:r>
              <a:rPr lang="en-US" sz="2600" dirty="0"/>
              <a:t>Determinants of Supply and Demand:</a:t>
            </a:r>
            <a:endParaRPr sz="2600" dirty="0"/>
          </a:p>
          <a:p>
            <a:pPr marL="914400" lvl="1" indent="-393700" algn="l" rtl="0">
              <a:spcBef>
                <a:spcPts val="0"/>
              </a:spcBef>
              <a:spcAft>
                <a:spcPts val="0"/>
              </a:spcAft>
              <a:buSzPts val="2600"/>
              <a:buChar char="–"/>
            </a:pPr>
            <a:r>
              <a:rPr lang="en-US" sz="2600" dirty="0"/>
              <a:t>Advertising:  Show some vintage ads and have students rank in a poll.  Have students come up with examples of successful advertising campaigns they can remember.  Ask students how businesses successfully market in today’s world.</a:t>
            </a:r>
            <a:endParaRPr sz="2600" dirty="0"/>
          </a:p>
          <a:p>
            <a:pPr marL="914400" lvl="1" indent="-393700" algn="l" rtl="0">
              <a:spcBef>
                <a:spcPts val="0"/>
              </a:spcBef>
              <a:spcAft>
                <a:spcPts val="0"/>
              </a:spcAft>
              <a:buSzPts val="2600"/>
              <a:buChar char="–"/>
            </a:pPr>
            <a:r>
              <a:rPr lang="en-US" sz="2600" dirty="0"/>
              <a:t>Consumer Preferences:  Provide examples of fads and past trends.  Think/Pair/Share:  what are the biggest fads and trends currently?  How much staying power do they hold?</a:t>
            </a: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618375" y="7160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a:t>Objectives</a:t>
            </a:r>
            <a:endParaRPr sz="5000" b="1"/>
          </a:p>
        </p:txBody>
      </p:sp>
      <p:sp>
        <p:nvSpPr>
          <p:cNvPr id="151" name="Google Shape;151;p26"/>
          <p:cNvSpPr txBox="1">
            <a:spLocks noGrp="1"/>
          </p:cNvSpPr>
          <p:nvPr>
            <p:ph type="body" idx="4294967295"/>
          </p:nvPr>
        </p:nvSpPr>
        <p:spPr>
          <a:xfrm>
            <a:off x="457200" y="1644166"/>
            <a:ext cx="8229600" cy="4175700"/>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analyze</a:t>
            </a:r>
            <a:r>
              <a:rPr lang="en-US" sz="2600" dirty="0"/>
              <a:t> how equilibrium and disequilibrium are achieved within markets.</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examine</a:t>
            </a:r>
            <a:r>
              <a:rPr lang="en-US" sz="2600" dirty="0"/>
              <a:t> how various determinant factors change supply and demand and affect prices and quantity in markets.</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investigate</a:t>
            </a:r>
            <a:r>
              <a:rPr lang="en-US" sz="2600" dirty="0"/>
              <a:t> resources to construct digital formative and summative assessments to reinforce learning and prepare for the AP test.</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apply</a:t>
            </a:r>
            <a:r>
              <a:rPr lang="en-US" sz="2600" dirty="0"/>
              <a:t> the concepts covered in the webinar to real world national and international examples.</a:t>
            </a:r>
            <a:endParaRPr sz="2600" dirty="0"/>
          </a:p>
          <a:p>
            <a:pPr marL="342900" lvl="0" indent="-349250" algn="l" rtl="0">
              <a:spcBef>
                <a:spcPts val="0"/>
              </a:spcBef>
              <a:spcAft>
                <a:spcPts val="0"/>
              </a:spcAft>
              <a:buSzPts val="2600"/>
              <a:buChar char="•"/>
            </a:pPr>
            <a:r>
              <a:rPr lang="en-US" sz="2600" dirty="0"/>
              <a:t>To </a:t>
            </a:r>
            <a:r>
              <a:rPr lang="en-US" sz="2600" dirty="0">
                <a:solidFill>
                  <a:schemeClr val="accent3">
                    <a:lumMod val="75000"/>
                  </a:schemeClr>
                </a:solidFill>
              </a:rPr>
              <a:t>introduce</a:t>
            </a:r>
            <a:r>
              <a:rPr lang="en-US" sz="2600" dirty="0"/>
              <a:t> dynamic learning activities and project ideas to engage students.</a:t>
            </a:r>
            <a:endParaRPr sz="26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 calcmode="lin" valueType="num">
                                      <p:cBhvr additive="base">
                                        <p:cTn id="7" dur="500"/>
                                        <p:tgtEl>
                                          <p:spTgt spid="1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1">
                                            <p:txEl>
                                              <p:pRg st="1" end="1"/>
                                            </p:txEl>
                                          </p:spTgt>
                                        </p:tgtEl>
                                        <p:attrNameLst>
                                          <p:attrName>style.visibility</p:attrName>
                                        </p:attrNameLst>
                                      </p:cBhvr>
                                      <p:to>
                                        <p:strVal val="visible"/>
                                      </p:to>
                                    </p:set>
                                    <p:anim calcmode="lin" valueType="num">
                                      <p:cBhvr additive="base">
                                        <p:cTn id="12" dur="500"/>
                                        <p:tgtEl>
                                          <p:spTgt spid="1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1">
                                            <p:txEl>
                                              <p:pRg st="2" end="2"/>
                                            </p:txEl>
                                          </p:spTgt>
                                        </p:tgtEl>
                                        <p:attrNameLst>
                                          <p:attrName>style.visibility</p:attrName>
                                        </p:attrNameLst>
                                      </p:cBhvr>
                                      <p:to>
                                        <p:strVal val="visible"/>
                                      </p:to>
                                    </p:set>
                                    <p:anim calcmode="lin" valueType="num">
                                      <p:cBhvr additive="base">
                                        <p:cTn id="17" dur="500"/>
                                        <p:tgtEl>
                                          <p:spTgt spid="1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1">
                                            <p:txEl>
                                              <p:pRg st="3" end="3"/>
                                            </p:txEl>
                                          </p:spTgt>
                                        </p:tgtEl>
                                        <p:attrNameLst>
                                          <p:attrName>style.visibility</p:attrName>
                                        </p:attrNameLst>
                                      </p:cBhvr>
                                      <p:to>
                                        <p:strVal val="visible"/>
                                      </p:to>
                                    </p:set>
                                    <p:anim calcmode="lin" valueType="num">
                                      <p:cBhvr additive="base">
                                        <p:cTn id="22" dur="500"/>
                                        <p:tgtEl>
                                          <p:spTgt spid="1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1">
                                            <p:txEl>
                                              <p:pRg st="4" end="4"/>
                                            </p:txEl>
                                          </p:spTgt>
                                        </p:tgtEl>
                                        <p:attrNameLst>
                                          <p:attrName>style.visibility</p:attrName>
                                        </p:attrNameLst>
                                      </p:cBhvr>
                                      <p:to>
                                        <p:strVal val="visible"/>
                                      </p:to>
                                    </p:set>
                                    <p:anim calcmode="lin" valueType="num">
                                      <p:cBhvr additive="base">
                                        <p:cTn id="27" dur="500"/>
                                        <p:tgtEl>
                                          <p:spTgt spid="1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1"/>
          <p:cNvSpPr txBox="1">
            <a:spLocks noGrp="1"/>
          </p:cNvSpPr>
          <p:nvPr>
            <p:ph type="title"/>
          </p:nvPr>
        </p:nvSpPr>
        <p:spPr>
          <a:xfrm>
            <a:off x="457200" y="1025666"/>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493" name="Google Shape;493;p71"/>
          <p:cNvSpPr txBox="1">
            <a:spLocks noGrp="1"/>
          </p:cNvSpPr>
          <p:nvPr>
            <p:ph type="body" idx="1"/>
          </p:nvPr>
        </p:nvSpPr>
        <p:spPr>
          <a:xfrm>
            <a:off x="264450" y="2276700"/>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a:t>
            </a:r>
            <a:endParaRPr sz="2600" b="1" dirty="0"/>
          </a:p>
          <a:p>
            <a:pPr marL="457200" lvl="0" indent="-330200" algn="l" rtl="0">
              <a:spcBef>
                <a:spcPts val="1800"/>
              </a:spcBef>
              <a:spcAft>
                <a:spcPts val="0"/>
              </a:spcAft>
              <a:buSzPts val="1600"/>
              <a:buChar char="•"/>
            </a:pPr>
            <a:r>
              <a:rPr lang="en-US" sz="2600" dirty="0"/>
              <a:t>Determinants of Supply and Demand:</a:t>
            </a:r>
            <a:endParaRPr sz="2600" dirty="0"/>
          </a:p>
          <a:p>
            <a:pPr marL="914400" lvl="1" indent="-393700" algn="l" rtl="0">
              <a:spcBef>
                <a:spcPts val="0"/>
              </a:spcBef>
              <a:spcAft>
                <a:spcPts val="0"/>
              </a:spcAft>
              <a:buSzPts val="2600"/>
              <a:buChar char="–"/>
            </a:pPr>
            <a:r>
              <a:rPr lang="en-US" sz="2600" dirty="0"/>
              <a:t>Population:  Show population growth graphs.  Have students predict overall demand based on population trends?  Discuss:  should immigration be encouraged due to the fact that the U.S. is facing slowing population growth?</a:t>
            </a: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2"/>
          <p:cNvSpPr txBox="1">
            <a:spLocks noGrp="1"/>
          </p:cNvSpPr>
          <p:nvPr>
            <p:ph type="title"/>
          </p:nvPr>
        </p:nvSpPr>
        <p:spPr>
          <a:xfrm>
            <a:off x="457200" y="767481"/>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00" name="Google Shape;500;p72"/>
          <p:cNvSpPr txBox="1">
            <a:spLocks noGrp="1"/>
          </p:cNvSpPr>
          <p:nvPr>
            <p:ph type="body" idx="1"/>
          </p:nvPr>
        </p:nvSpPr>
        <p:spPr>
          <a:xfrm>
            <a:off x="264450" y="1764630"/>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a:t>
            </a:r>
            <a:endParaRPr sz="2600" b="1" dirty="0"/>
          </a:p>
          <a:p>
            <a:pPr marL="457200" lvl="0" indent="-330200" algn="l" rtl="0">
              <a:spcBef>
                <a:spcPts val="1800"/>
              </a:spcBef>
              <a:spcAft>
                <a:spcPts val="0"/>
              </a:spcAft>
              <a:buSzPts val="1600"/>
              <a:buChar char="•"/>
            </a:pPr>
            <a:r>
              <a:rPr lang="en-US" sz="2600" dirty="0"/>
              <a:t>Determinants of Supply and Demand:</a:t>
            </a:r>
            <a:endParaRPr sz="2600" dirty="0"/>
          </a:p>
          <a:p>
            <a:pPr marL="914400" lvl="1" indent="-393700" algn="l" rtl="0">
              <a:spcBef>
                <a:spcPts val="0"/>
              </a:spcBef>
              <a:spcAft>
                <a:spcPts val="0"/>
              </a:spcAft>
              <a:buSzPts val="2600"/>
              <a:buChar char="–"/>
            </a:pPr>
            <a:r>
              <a:rPr lang="en-US" sz="2600" dirty="0"/>
              <a:t>Prices of Related Products:  copy small images of various products that are related as substitutes or complements.  Have students blindly choose up to four images from an envelope.  Students mingle around and try to find examples of complementary goods and substitute goods within the class</a:t>
            </a:r>
            <a:endParaRPr sz="2600" dirty="0"/>
          </a:p>
          <a:p>
            <a:pPr marL="914400" lvl="0" indent="0" algn="l" rtl="0">
              <a:spcBef>
                <a:spcPts val="1800"/>
              </a:spcBef>
              <a:spcAft>
                <a:spcPts val="0"/>
              </a:spcAft>
              <a:buNone/>
            </a:pPr>
            <a:r>
              <a:rPr lang="en-US" sz="2600" dirty="0"/>
              <a:t>Draw graphs based on examples to show what happens when prices change for substitutes and complements.</a:t>
            </a: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3"/>
          <p:cNvSpPr txBox="1">
            <a:spLocks noGrp="1"/>
          </p:cNvSpPr>
          <p:nvPr>
            <p:ph type="title"/>
          </p:nvPr>
        </p:nvSpPr>
        <p:spPr>
          <a:xfrm>
            <a:off x="575534" y="950362"/>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07" name="Google Shape;507;p73"/>
          <p:cNvSpPr txBox="1">
            <a:spLocks noGrp="1"/>
          </p:cNvSpPr>
          <p:nvPr>
            <p:ph type="body" idx="1"/>
          </p:nvPr>
        </p:nvSpPr>
        <p:spPr>
          <a:xfrm>
            <a:off x="71700" y="2947971"/>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a:t>
            </a:r>
            <a:endParaRPr sz="2600" b="1" dirty="0"/>
          </a:p>
          <a:p>
            <a:pPr marL="457200" lvl="0" indent="-330200" algn="l" rtl="0">
              <a:spcBef>
                <a:spcPts val="1800"/>
              </a:spcBef>
              <a:spcAft>
                <a:spcPts val="0"/>
              </a:spcAft>
              <a:buSzPts val="1600"/>
              <a:buChar char="•"/>
            </a:pPr>
            <a:r>
              <a:rPr lang="en-US" sz="2600" dirty="0"/>
              <a:t>Determinants of Supply and Demand:</a:t>
            </a:r>
            <a:endParaRPr sz="2600" dirty="0"/>
          </a:p>
          <a:p>
            <a:pPr marL="914400" lvl="1" indent="-393700" algn="l" rtl="0">
              <a:spcBef>
                <a:spcPts val="0"/>
              </a:spcBef>
              <a:spcAft>
                <a:spcPts val="0"/>
              </a:spcAft>
              <a:buSzPts val="2600"/>
              <a:buChar char="–"/>
            </a:pPr>
            <a:r>
              <a:rPr lang="en-US" sz="2600" dirty="0"/>
              <a:t>Normal and Inferior Goods:  Use a Google Form to have students evaluate if they believe goods are normal or inferior and hold a discussion.  Example here:</a:t>
            </a: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17351" y="799755"/>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14" name="Google Shape;514;p74"/>
          <p:cNvSpPr txBox="1">
            <a:spLocks noGrp="1"/>
          </p:cNvSpPr>
          <p:nvPr>
            <p:ph type="body" idx="1"/>
          </p:nvPr>
        </p:nvSpPr>
        <p:spPr>
          <a:xfrm>
            <a:off x="317351" y="1736163"/>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a:t>
            </a:r>
            <a:endParaRPr sz="2600" b="1" dirty="0"/>
          </a:p>
          <a:p>
            <a:pPr marL="457200" lvl="0" indent="-330200" algn="l" rtl="0">
              <a:spcBef>
                <a:spcPts val="1800"/>
              </a:spcBef>
              <a:spcAft>
                <a:spcPts val="0"/>
              </a:spcAft>
              <a:buSzPts val="1600"/>
              <a:buChar char="•"/>
            </a:pPr>
            <a:r>
              <a:rPr lang="en-US" sz="2600" dirty="0"/>
              <a:t>Determinants of Supply </a:t>
            </a:r>
            <a:endParaRPr sz="2600" dirty="0"/>
          </a:p>
          <a:p>
            <a:pPr marL="914400" lvl="1" indent="-393700" algn="l" rtl="0">
              <a:spcBef>
                <a:spcPts val="0"/>
              </a:spcBef>
              <a:spcAft>
                <a:spcPts val="0"/>
              </a:spcAft>
              <a:buSzPts val="2600"/>
              <a:buChar char="–"/>
            </a:pPr>
            <a:r>
              <a:rPr lang="en-US" sz="2600" dirty="0"/>
              <a:t>Changes in price of inputs/ factors of production:</a:t>
            </a:r>
            <a:endParaRPr sz="2600" dirty="0"/>
          </a:p>
          <a:p>
            <a:pPr marL="914400" lvl="0" indent="0" algn="l" rtl="0">
              <a:spcBef>
                <a:spcPts val="1800"/>
              </a:spcBef>
              <a:spcAft>
                <a:spcPts val="0"/>
              </a:spcAft>
              <a:buNone/>
            </a:pPr>
            <a:r>
              <a:rPr lang="en-US" sz="2600" dirty="0"/>
              <a:t>Think/Pair/Share or predetermined examples - have students brainstorm examples of any product.  Then discuss what factors of production are involved and how a change in price in those factors would either increase or decrease supply.</a:t>
            </a:r>
            <a:endParaRPr sz="2600" dirty="0"/>
          </a:p>
          <a:p>
            <a:pPr marL="914400" lvl="0" indent="0" algn="l" rtl="0">
              <a:spcBef>
                <a:spcPts val="1800"/>
              </a:spcBef>
              <a:spcAft>
                <a:spcPts val="0"/>
              </a:spcAft>
              <a:buNone/>
            </a:pPr>
            <a:r>
              <a:rPr lang="en-US" sz="2600" dirty="0"/>
              <a:t>Teacher can also assign each student a product and have them think of the above and share</a:t>
            </a: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5"/>
          <p:cNvSpPr txBox="1">
            <a:spLocks noGrp="1"/>
          </p:cNvSpPr>
          <p:nvPr>
            <p:ph type="title"/>
          </p:nvPr>
        </p:nvSpPr>
        <p:spPr>
          <a:xfrm>
            <a:off x="457200" y="735208"/>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21" name="Google Shape;521;p75"/>
          <p:cNvSpPr txBox="1">
            <a:spLocks noGrp="1"/>
          </p:cNvSpPr>
          <p:nvPr>
            <p:ph type="body" idx="1"/>
          </p:nvPr>
        </p:nvSpPr>
        <p:spPr>
          <a:xfrm>
            <a:off x="361268" y="1671617"/>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Learning Activity:</a:t>
            </a:r>
            <a:endParaRPr sz="2600" b="1" dirty="0"/>
          </a:p>
          <a:p>
            <a:pPr marL="0" lvl="0" indent="0" algn="l" rtl="0">
              <a:spcBef>
                <a:spcPts val="1800"/>
              </a:spcBef>
              <a:spcAft>
                <a:spcPts val="0"/>
              </a:spcAft>
              <a:buNone/>
            </a:pPr>
            <a:r>
              <a:rPr lang="en-US" sz="2600" dirty="0"/>
              <a:t>Determinants of Supply </a:t>
            </a:r>
            <a:endParaRPr sz="2600" dirty="0"/>
          </a:p>
          <a:p>
            <a:pPr marL="457200" lvl="0" indent="-393700" algn="l" rtl="0">
              <a:spcBef>
                <a:spcPts val="1800"/>
              </a:spcBef>
              <a:spcAft>
                <a:spcPts val="0"/>
              </a:spcAft>
              <a:buSzPts val="2600"/>
              <a:buChar char="-"/>
            </a:pPr>
            <a:r>
              <a:rPr lang="en-US" sz="2600" dirty="0"/>
              <a:t>Increase or decrease in competition</a:t>
            </a:r>
            <a:endParaRPr sz="2600" dirty="0"/>
          </a:p>
          <a:p>
            <a:pPr marL="0" lvl="0" indent="0" algn="l" rtl="0">
              <a:spcBef>
                <a:spcPts val="1800"/>
              </a:spcBef>
              <a:spcAft>
                <a:spcPts val="0"/>
              </a:spcAft>
              <a:buNone/>
            </a:pPr>
            <a:r>
              <a:rPr lang="en-US" sz="2600" dirty="0"/>
              <a:t>Provide an example of a product market to each student. (ex: fast food, clothing, cell phone service, sneakers, coffee, etc.)  Have them compile a list of all the competitors within the market.  Determine which markets have the most supply and which have the least and how price is affected.  </a:t>
            </a:r>
            <a:endParaRPr sz="2600" dirty="0"/>
          </a:p>
          <a:p>
            <a:pPr marL="914400" lvl="0" indent="0" algn="l" rtl="0">
              <a:spcBef>
                <a:spcPts val="1800"/>
              </a:spcBef>
              <a:spcAft>
                <a:spcPts val="0"/>
              </a:spcAft>
              <a:buNone/>
            </a:pPr>
            <a:r>
              <a:rPr lang="en-US" sz="2600" dirty="0"/>
              <a:t>Teacher can also hang copies on wall of various markets and students do this as a “gallery walk”</a:t>
            </a: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6"/>
          <p:cNvSpPr txBox="1">
            <a:spLocks noGrp="1"/>
          </p:cNvSpPr>
          <p:nvPr>
            <p:ph type="title"/>
          </p:nvPr>
        </p:nvSpPr>
        <p:spPr>
          <a:xfrm>
            <a:off x="543261" y="896573"/>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28" name="Google Shape;528;p76"/>
          <p:cNvSpPr txBox="1">
            <a:spLocks noGrp="1"/>
          </p:cNvSpPr>
          <p:nvPr>
            <p:ph type="body" idx="1"/>
          </p:nvPr>
        </p:nvSpPr>
        <p:spPr>
          <a:xfrm>
            <a:off x="264450" y="1918550"/>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Reinforcement of Learning:</a:t>
            </a:r>
            <a:endParaRPr sz="2600" b="1" dirty="0"/>
          </a:p>
          <a:p>
            <a:pPr marL="0" lvl="0" indent="0" algn="l" rtl="0">
              <a:spcBef>
                <a:spcPts val="1800"/>
              </a:spcBef>
              <a:spcAft>
                <a:spcPts val="0"/>
              </a:spcAft>
              <a:buNone/>
            </a:pPr>
            <a:r>
              <a:rPr lang="en-US" sz="2600" dirty="0"/>
              <a:t>Provide students with plenty of graphing examples so they can get used to drawing and </a:t>
            </a:r>
            <a:r>
              <a:rPr lang="en-US" sz="2600" b="1" u="sng" dirty="0">
                <a:solidFill>
                  <a:schemeClr val="accent3">
                    <a:lumMod val="75000"/>
                  </a:schemeClr>
                </a:solidFill>
              </a:rPr>
              <a:t>correctly labeling </a:t>
            </a:r>
            <a:r>
              <a:rPr lang="en-US" sz="2600" dirty="0"/>
              <a:t>the graphs</a:t>
            </a:r>
            <a:r>
              <a:rPr lang="en-US" sz="2600" b="1" dirty="0"/>
              <a:t>  </a:t>
            </a:r>
            <a:endParaRPr sz="2600" b="1" dirty="0"/>
          </a:p>
          <a:p>
            <a:pPr marL="0" lvl="0" indent="0" algn="l" rtl="0">
              <a:spcBef>
                <a:spcPts val="1800"/>
              </a:spcBef>
              <a:spcAft>
                <a:spcPts val="0"/>
              </a:spcAft>
              <a:buNone/>
            </a:pPr>
            <a:endParaRPr sz="2600" b="1" dirty="0"/>
          </a:p>
          <a:p>
            <a:pPr marL="0" lvl="0" indent="0" algn="l" rtl="0">
              <a:spcBef>
                <a:spcPts val="1800"/>
              </a:spcBef>
              <a:spcAft>
                <a:spcPts val="0"/>
              </a:spcAft>
              <a:buNone/>
            </a:pPr>
            <a:r>
              <a:rPr lang="en-US" sz="2600" b="1" dirty="0"/>
              <a:t>Examples Here:</a:t>
            </a:r>
            <a:endParaRPr sz="2600" b="1" dirty="0"/>
          </a:p>
          <a:p>
            <a:pPr marL="0" lvl="0" indent="0" algn="l" rtl="0">
              <a:spcBef>
                <a:spcPts val="1800"/>
              </a:spcBef>
              <a:spcAft>
                <a:spcPts val="0"/>
              </a:spcAft>
              <a:buNone/>
            </a:pPr>
            <a:r>
              <a:rPr lang="en-US" sz="2600" b="1" u="sng" dirty="0">
                <a:solidFill>
                  <a:schemeClr val="hlink"/>
                </a:solidFill>
                <a:hlinkClick r:id="rId3"/>
              </a:rPr>
              <a:t>https://docs.google.com/document/d/1L0r3ACzXywD4l_OqoyxXS4mC3gK7m09Gz11ziqn5Mhg/edit?usp=sharing</a:t>
            </a:r>
            <a:endParaRPr sz="2600" b="1" dirty="0"/>
          </a:p>
          <a:p>
            <a:pPr marL="0" lvl="0" indent="0" algn="l" rtl="0">
              <a:spcBef>
                <a:spcPts val="1800"/>
              </a:spcBef>
              <a:spcAft>
                <a:spcPts val="0"/>
              </a:spcAft>
              <a:buNone/>
            </a:pPr>
            <a:endParaRPr sz="2600" b="1"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457200" y="788997"/>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35" name="Google Shape;535;p77"/>
          <p:cNvSpPr txBox="1">
            <a:spLocks noGrp="1"/>
          </p:cNvSpPr>
          <p:nvPr>
            <p:ph type="body" idx="1"/>
          </p:nvPr>
        </p:nvSpPr>
        <p:spPr>
          <a:xfrm>
            <a:off x="372027" y="1908284"/>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Reinforcement of Learning/ Formative Assessment</a:t>
            </a:r>
            <a:endParaRPr sz="2600" b="1" dirty="0"/>
          </a:p>
          <a:p>
            <a:pPr marL="0" lvl="0" indent="0" algn="l" rtl="0">
              <a:spcBef>
                <a:spcPts val="1800"/>
              </a:spcBef>
              <a:spcAft>
                <a:spcPts val="0"/>
              </a:spcAft>
              <a:buNone/>
            </a:pPr>
            <a:r>
              <a:rPr lang="en-US" sz="2600" dirty="0"/>
              <a:t>Provide students with plenty of multiple choice/reasoning questions.</a:t>
            </a:r>
            <a:endParaRPr sz="2600" dirty="0"/>
          </a:p>
          <a:p>
            <a:pPr marL="0" lvl="0" indent="0" algn="l" rtl="0">
              <a:spcBef>
                <a:spcPts val="1800"/>
              </a:spcBef>
              <a:spcAft>
                <a:spcPts val="0"/>
              </a:spcAft>
              <a:buNone/>
            </a:pPr>
            <a:r>
              <a:rPr lang="en-US" sz="2600" dirty="0"/>
              <a:t>Digital Formative Assessment Options:</a:t>
            </a:r>
            <a:endParaRPr sz="2600" dirty="0"/>
          </a:p>
          <a:p>
            <a:pPr marL="457200" lvl="0" indent="-393700" algn="l" rtl="0">
              <a:spcBef>
                <a:spcPts val="1800"/>
              </a:spcBef>
              <a:spcAft>
                <a:spcPts val="0"/>
              </a:spcAft>
              <a:buSzPts val="2600"/>
              <a:buChar char="•"/>
            </a:pPr>
            <a:r>
              <a:rPr lang="en-US" sz="2600" dirty="0"/>
              <a:t>Socrative:  </a:t>
            </a:r>
            <a:r>
              <a:rPr lang="en-US" sz="2600" u="sng" dirty="0">
                <a:solidFill>
                  <a:schemeClr val="hlink"/>
                </a:solidFill>
                <a:hlinkClick r:id="rId3"/>
              </a:rPr>
              <a:t>socrative.com</a:t>
            </a:r>
            <a:endParaRPr sz="2600" dirty="0"/>
          </a:p>
          <a:p>
            <a:pPr marL="457200" lvl="0" indent="-393700" algn="l" rtl="0">
              <a:spcBef>
                <a:spcPts val="0"/>
              </a:spcBef>
              <a:spcAft>
                <a:spcPts val="0"/>
              </a:spcAft>
              <a:buSzPts val="2600"/>
              <a:buChar char="•"/>
            </a:pPr>
            <a:r>
              <a:rPr lang="en-US" sz="2600" dirty="0"/>
              <a:t>Google Forms</a:t>
            </a:r>
            <a:endParaRPr sz="2600" dirty="0"/>
          </a:p>
          <a:p>
            <a:pPr marL="457200" lvl="0" indent="-393700" algn="l" rtl="0">
              <a:spcBef>
                <a:spcPts val="0"/>
              </a:spcBef>
              <a:spcAft>
                <a:spcPts val="0"/>
              </a:spcAft>
              <a:buSzPts val="2600"/>
              <a:buChar char="•"/>
            </a:pPr>
            <a:r>
              <a:rPr lang="en-US" sz="2600" dirty="0"/>
              <a:t>Kahoot:  </a:t>
            </a:r>
            <a:r>
              <a:rPr lang="en-US" sz="2600" u="sng" dirty="0">
                <a:solidFill>
                  <a:schemeClr val="hlink"/>
                </a:solidFill>
                <a:hlinkClick r:id="rId4"/>
              </a:rPr>
              <a:t>https://kahoot.com/</a:t>
            </a:r>
            <a:endParaRPr sz="2600" dirty="0"/>
          </a:p>
          <a:p>
            <a:pPr marL="457200" lvl="0" indent="-393700" algn="l" rtl="0">
              <a:spcBef>
                <a:spcPts val="0"/>
              </a:spcBef>
              <a:spcAft>
                <a:spcPts val="0"/>
              </a:spcAft>
              <a:buSzPts val="2600"/>
              <a:buChar char="•"/>
            </a:pPr>
            <a:r>
              <a:rPr lang="en-US" sz="2600" dirty="0" err="1"/>
              <a:t>Blooket</a:t>
            </a: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R</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8"/>
          <p:cNvSpPr txBox="1">
            <a:spLocks noGrp="1"/>
          </p:cNvSpPr>
          <p:nvPr>
            <p:ph type="title"/>
          </p:nvPr>
        </p:nvSpPr>
        <p:spPr>
          <a:xfrm>
            <a:off x="649950" y="875058"/>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42" name="Google Shape;542;p78"/>
          <p:cNvSpPr txBox="1">
            <a:spLocks noGrp="1"/>
          </p:cNvSpPr>
          <p:nvPr>
            <p:ph type="body" idx="1"/>
          </p:nvPr>
        </p:nvSpPr>
        <p:spPr>
          <a:xfrm>
            <a:off x="349624" y="2155711"/>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Reinforcement of Learning/ Formative Assessment</a:t>
            </a:r>
            <a:endParaRPr sz="2600" b="1" dirty="0"/>
          </a:p>
          <a:p>
            <a:pPr marL="0" lvl="0" indent="0" algn="l" rtl="0">
              <a:spcBef>
                <a:spcPts val="1800"/>
              </a:spcBef>
              <a:spcAft>
                <a:spcPts val="0"/>
              </a:spcAft>
              <a:buNone/>
            </a:pPr>
            <a:r>
              <a:rPr lang="en-US" sz="2600" dirty="0"/>
              <a:t>Sample Multiple Choice Question:</a:t>
            </a:r>
            <a:endParaRPr sz="2600" dirty="0"/>
          </a:p>
          <a:p>
            <a:pPr marL="457200" lvl="0" indent="-457200" algn="l" rtl="0">
              <a:spcBef>
                <a:spcPts val="1800"/>
              </a:spcBef>
              <a:spcAft>
                <a:spcPts val="0"/>
              </a:spcAft>
              <a:buClr>
                <a:schemeClr val="dk1"/>
              </a:buClr>
              <a:buSzPts val="1100"/>
              <a:buFont typeface="Arial"/>
              <a:buNone/>
            </a:pPr>
            <a:r>
              <a:rPr lang="en-US" sz="1100" dirty="0"/>
              <a:t> </a:t>
            </a:r>
            <a:r>
              <a:rPr lang="en-US" sz="2200" dirty="0"/>
              <a:t> Assume that the price of leather used to produce shoes increases.  As a result, there  is ______________ in the supply of shoes and the supply curve of shoes ________________.</a:t>
            </a:r>
            <a:endParaRPr sz="2200" dirty="0"/>
          </a:p>
          <a:p>
            <a:pPr marL="457200" lvl="0" indent="-457200" algn="l" rtl="0">
              <a:spcBef>
                <a:spcPts val="0"/>
              </a:spcBef>
              <a:spcAft>
                <a:spcPts val="0"/>
              </a:spcAft>
              <a:buClr>
                <a:schemeClr val="dk1"/>
              </a:buClr>
              <a:buSzPts val="1100"/>
              <a:buFont typeface="Arial"/>
              <a:buNone/>
            </a:pPr>
            <a:r>
              <a:rPr lang="en-US" sz="2200" dirty="0"/>
              <a:t>	a.   an increase; shifts rightward</a:t>
            </a:r>
            <a:endParaRPr sz="2200" dirty="0"/>
          </a:p>
          <a:p>
            <a:pPr marL="457200" lvl="0" indent="-457200" algn="l" rtl="0">
              <a:spcBef>
                <a:spcPts val="0"/>
              </a:spcBef>
              <a:spcAft>
                <a:spcPts val="0"/>
              </a:spcAft>
              <a:buClr>
                <a:schemeClr val="dk1"/>
              </a:buClr>
              <a:buSzPts val="1100"/>
              <a:buFont typeface="Arial"/>
              <a:buNone/>
            </a:pPr>
            <a:r>
              <a:rPr lang="en-US" sz="2200" dirty="0"/>
              <a:t>	b.  an increase; shifts leftward</a:t>
            </a:r>
            <a:endParaRPr sz="2200" dirty="0"/>
          </a:p>
          <a:p>
            <a:pPr marL="457200" lvl="0" indent="-457200" algn="l" rtl="0">
              <a:spcBef>
                <a:spcPts val="0"/>
              </a:spcBef>
              <a:spcAft>
                <a:spcPts val="0"/>
              </a:spcAft>
              <a:buClr>
                <a:schemeClr val="dk1"/>
              </a:buClr>
              <a:buSzPts val="1100"/>
              <a:buFont typeface="Arial"/>
              <a:buNone/>
            </a:pPr>
            <a:r>
              <a:rPr lang="en-US" sz="2200" dirty="0"/>
              <a:t>	c.  a decrease; shifts rightward</a:t>
            </a:r>
            <a:endParaRPr sz="2200" dirty="0"/>
          </a:p>
          <a:p>
            <a:pPr marL="457200" lvl="0" indent="-457200" algn="l" rtl="0">
              <a:spcBef>
                <a:spcPts val="0"/>
              </a:spcBef>
              <a:spcAft>
                <a:spcPts val="0"/>
              </a:spcAft>
              <a:buClr>
                <a:schemeClr val="dk1"/>
              </a:buClr>
              <a:buSzPts val="1100"/>
              <a:buFont typeface="Arial"/>
              <a:buNone/>
            </a:pPr>
            <a:r>
              <a:rPr lang="en-US" sz="2200" dirty="0"/>
              <a:t>	d.  a decrease; shifts leftward</a:t>
            </a:r>
            <a:endParaRPr sz="2200" dirty="0"/>
          </a:p>
          <a:p>
            <a:pPr marL="457200" lvl="0" indent="-457200" algn="l" rtl="0">
              <a:spcBef>
                <a:spcPts val="0"/>
              </a:spcBef>
              <a:spcAft>
                <a:spcPts val="0"/>
              </a:spcAft>
              <a:buClr>
                <a:schemeClr val="dk1"/>
              </a:buClr>
              <a:buSzPts val="1100"/>
              <a:buFont typeface="Arial"/>
              <a:buNone/>
            </a:pPr>
            <a:r>
              <a:rPr lang="en-US" sz="2200" dirty="0"/>
              <a:t>	e.  cannot be determined; cannot be determined</a:t>
            </a:r>
            <a:endParaRPr sz="3700" dirty="0"/>
          </a:p>
          <a:p>
            <a:pPr marL="914400" lvl="0" indent="0" algn="l" rtl="0">
              <a:spcBef>
                <a:spcPts val="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R</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9"/>
          <p:cNvSpPr txBox="1">
            <a:spLocks noGrp="1"/>
          </p:cNvSpPr>
          <p:nvPr>
            <p:ph type="title"/>
          </p:nvPr>
        </p:nvSpPr>
        <p:spPr>
          <a:xfrm>
            <a:off x="457200" y="885816"/>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49" name="Google Shape;549;p79"/>
          <p:cNvSpPr txBox="1">
            <a:spLocks noGrp="1"/>
          </p:cNvSpPr>
          <p:nvPr>
            <p:ph type="body" idx="1"/>
          </p:nvPr>
        </p:nvSpPr>
        <p:spPr>
          <a:xfrm>
            <a:off x="361268" y="1876012"/>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Reinforcement of Learning/ Formative Assessment</a:t>
            </a:r>
            <a:endParaRPr sz="2600" b="1" dirty="0"/>
          </a:p>
          <a:p>
            <a:pPr marL="0" lvl="0" indent="0" algn="l" rtl="0">
              <a:spcBef>
                <a:spcPts val="1800"/>
              </a:spcBef>
              <a:spcAft>
                <a:spcPts val="0"/>
              </a:spcAft>
              <a:buNone/>
            </a:pPr>
            <a:r>
              <a:rPr lang="en-US" sz="2600" dirty="0"/>
              <a:t>Sample Multiple Choice Question:</a:t>
            </a:r>
            <a:endParaRPr sz="2600" dirty="0"/>
          </a:p>
          <a:p>
            <a:pPr marL="457200" lvl="0" indent="-457200" algn="l" rtl="0">
              <a:spcBef>
                <a:spcPts val="1800"/>
              </a:spcBef>
              <a:spcAft>
                <a:spcPts val="0"/>
              </a:spcAft>
              <a:buNone/>
            </a:pPr>
            <a:r>
              <a:rPr lang="en-US" sz="2200" dirty="0"/>
              <a:t>11.  If there is a simultaneous increase in supply and decrease in demand, the price will necessarily __________________ and the quantity will _________________.</a:t>
            </a:r>
            <a:endParaRPr sz="2200" dirty="0"/>
          </a:p>
          <a:p>
            <a:pPr marL="457200" lvl="0" indent="-457200" algn="l" rtl="0">
              <a:spcBef>
                <a:spcPts val="0"/>
              </a:spcBef>
              <a:spcAft>
                <a:spcPts val="0"/>
              </a:spcAft>
              <a:buNone/>
            </a:pPr>
            <a:r>
              <a:rPr lang="en-US" sz="2200" dirty="0"/>
              <a:t>	a.  increase; increase</a:t>
            </a:r>
            <a:endParaRPr sz="2200" dirty="0"/>
          </a:p>
          <a:p>
            <a:pPr marL="457200" lvl="0" indent="-457200" algn="l" rtl="0">
              <a:spcBef>
                <a:spcPts val="0"/>
              </a:spcBef>
              <a:spcAft>
                <a:spcPts val="0"/>
              </a:spcAft>
              <a:buNone/>
            </a:pPr>
            <a:r>
              <a:rPr lang="en-US" sz="2200" dirty="0"/>
              <a:t>	b.  decrease; decrease</a:t>
            </a:r>
            <a:endParaRPr sz="2200" dirty="0"/>
          </a:p>
          <a:p>
            <a:pPr marL="457200" lvl="0" indent="-457200" algn="l" rtl="0">
              <a:spcBef>
                <a:spcPts val="0"/>
              </a:spcBef>
              <a:spcAft>
                <a:spcPts val="0"/>
              </a:spcAft>
              <a:buNone/>
            </a:pPr>
            <a:r>
              <a:rPr lang="en-US" sz="2200" dirty="0"/>
              <a:t>	c.  decrease; cannot be determined</a:t>
            </a:r>
            <a:endParaRPr sz="2200" dirty="0"/>
          </a:p>
          <a:p>
            <a:pPr marL="457200" lvl="0" indent="-457200" algn="l" rtl="0">
              <a:spcBef>
                <a:spcPts val="0"/>
              </a:spcBef>
              <a:spcAft>
                <a:spcPts val="0"/>
              </a:spcAft>
              <a:buNone/>
            </a:pPr>
            <a:r>
              <a:rPr lang="en-US" sz="2200" dirty="0"/>
              <a:t>	d.  cannot be determined; decrease</a:t>
            </a:r>
            <a:endParaRPr sz="2200" dirty="0"/>
          </a:p>
          <a:p>
            <a:pPr marL="457200" lvl="0" indent="-457200" algn="l" rtl="0">
              <a:spcBef>
                <a:spcPts val="0"/>
              </a:spcBef>
              <a:spcAft>
                <a:spcPts val="0"/>
              </a:spcAft>
              <a:buNone/>
            </a:pPr>
            <a:r>
              <a:rPr lang="en-US" sz="2200" dirty="0"/>
              <a:t>	e.  cannot be determined; increase</a:t>
            </a:r>
            <a:endParaRPr sz="2200" dirty="0"/>
          </a:p>
          <a:p>
            <a:pPr marL="914400" lvl="0" indent="0" algn="l" rtl="0">
              <a:spcBef>
                <a:spcPts val="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0"/>
          <p:cNvSpPr txBox="1">
            <a:spLocks noGrp="1"/>
          </p:cNvSpPr>
          <p:nvPr>
            <p:ph type="title"/>
          </p:nvPr>
        </p:nvSpPr>
        <p:spPr>
          <a:xfrm>
            <a:off x="457200" y="853543"/>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56" name="Google Shape;556;p80"/>
          <p:cNvSpPr txBox="1">
            <a:spLocks noGrp="1"/>
          </p:cNvSpPr>
          <p:nvPr>
            <p:ph type="body" idx="1"/>
          </p:nvPr>
        </p:nvSpPr>
        <p:spPr>
          <a:xfrm>
            <a:off x="264450" y="1736163"/>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Reinforcement of Learning/ Formative Assessment</a:t>
            </a:r>
            <a:endParaRPr sz="2600" b="1" dirty="0"/>
          </a:p>
          <a:p>
            <a:pPr marL="0" lvl="0" indent="0" algn="l" rtl="0">
              <a:spcBef>
                <a:spcPts val="1800"/>
              </a:spcBef>
              <a:spcAft>
                <a:spcPts val="0"/>
              </a:spcAft>
              <a:buNone/>
            </a:pPr>
            <a:r>
              <a:rPr lang="en-US" sz="2600" dirty="0"/>
              <a:t>Sample Multiple Choice Question:</a:t>
            </a:r>
            <a:endParaRPr sz="3300" dirty="0"/>
          </a:p>
          <a:p>
            <a:pPr marL="457200" lvl="0" indent="-457200" algn="l" rtl="0">
              <a:spcBef>
                <a:spcPts val="1800"/>
              </a:spcBef>
              <a:spcAft>
                <a:spcPts val="0"/>
              </a:spcAft>
              <a:buClr>
                <a:schemeClr val="dk1"/>
              </a:buClr>
              <a:buSzPts val="1100"/>
              <a:buFont typeface="Arial"/>
              <a:buNone/>
            </a:pPr>
            <a:r>
              <a:rPr lang="en-US" sz="2200" dirty="0"/>
              <a:t>11.  Which of the following statements is correct?</a:t>
            </a:r>
            <a:endParaRPr sz="2200" dirty="0"/>
          </a:p>
          <a:p>
            <a:pPr marL="457200" lvl="0" indent="-457200" algn="l" rtl="0">
              <a:spcBef>
                <a:spcPts val="0"/>
              </a:spcBef>
              <a:spcAft>
                <a:spcPts val="0"/>
              </a:spcAft>
              <a:buClr>
                <a:schemeClr val="dk1"/>
              </a:buClr>
              <a:buSzPts val="1100"/>
              <a:buFont typeface="Arial"/>
              <a:buNone/>
            </a:pPr>
            <a:r>
              <a:rPr lang="en-US" sz="2200" dirty="0"/>
              <a:t>	</a:t>
            </a:r>
            <a:r>
              <a:rPr lang="en-US" sz="2200" dirty="0" err="1"/>
              <a:t>i</a:t>
            </a:r>
            <a:r>
              <a:rPr lang="en-US" sz="2200" dirty="0"/>
              <a:t>.   a surplus puts downward pressure on the price of a good</a:t>
            </a:r>
            <a:endParaRPr sz="2200" dirty="0"/>
          </a:p>
          <a:p>
            <a:pPr marL="457200" lvl="0" indent="-457200" algn="l" rtl="0">
              <a:spcBef>
                <a:spcPts val="0"/>
              </a:spcBef>
              <a:spcAft>
                <a:spcPts val="0"/>
              </a:spcAft>
              <a:buClr>
                <a:schemeClr val="dk1"/>
              </a:buClr>
              <a:buSzPts val="1100"/>
              <a:buFont typeface="Arial"/>
              <a:buNone/>
            </a:pPr>
            <a:r>
              <a:rPr lang="en-US" sz="2200" dirty="0"/>
              <a:t>	ii.  a shortage puts upward pressure on the price of a good</a:t>
            </a:r>
            <a:endParaRPr sz="2200" dirty="0"/>
          </a:p>
          <a:p>
            <a:pPr marL="457200" lvl="0" indent="-457200" algn="l" rtl="0">
              <a:spcBef>
                <a:spcPts val="0"/>
              </a:spcBef>
              <a:spcAft>
                <a:spcPts val="0"/>
              </a:spcAft>
              <a:buClr>
                <a:schemeClr val="dk1"/>
              </a:buClr>
              <a:buSzPts val="1100"/>
              <a:buFont typeface="Arial"/>
              <a:buNone/>
            </a:pPr>
            <a:r>
              <a:rPr lang="en-US" sz="2200" dirty="0"/>
              <a:t>	iii.  there are no shortages or surpluses at equilibrium</a:t>
            </a:r>
            <a:endParaRPr sz="2200" dirty="0"/>
          </a:p>
          <a:p>
            <a:pPr marL="457200" lvl="0" indent="-457200" algn="l" rtl="0">
              <a:spcBef>
                <a:spcPts val="0"/>
              </a:spcBef>
              <a:spcAft>
                <a:spcPts val="0"/>
              </a:spcAft>
              <a:buClr>
                <a:schemeClr val="dk1"/>
              </a:buClr>
              <a:buSzPts val="1100"/>
              <a:buFont typeface="Arial"/>
              <a:buNone/>
            </a:pPr>
            <a:endParaRPr sz="2200" dirty="0"/>
          </a:p>
          <a:p>
            <a:pPr marL="457200" lvl="0" indent="-457200" algn="l" rtl="0">
              <a:spcBef>
                <a:spcPts val="0"/>
              </a:spcBef>
              <a:spcAft>
                <a:spcPts val="0"/>
              </a:spcAft>
              <a:buClr>
                <a:schemeClr val="dk1"/>
              </a:buClr>
              <a:buSzPts val="1100"/>
              <a:buFont typeface="Arial"/>
              <a:buNone/>
            </a:pPr>
            <a:r>
              <a:rPr lang="en-US" sz="2200" dirty="0"/>
              <a:t>	a.  </a:t>
            </a:r>
            <a:r>
              <a:rPr lang="en-US" sz="2200" dirty="0" err="1"/>
              <a:t>i</a:t>
            </a:r>
            <a:r>
              <a:rPr lang="en-US" sz="2200" dirty="0"/>
              <a:t>  and ii only</a:t>
            </a:r>
            <a:endParaRPr sz="2200" dirty="0"/>
          </a:p>
          <a:p>
            <a:pPr marL="457200" lvl="0" indent="-457200" algn="l" rtl="0">
              <a:spcBef>
                <a:spcPts val="0"/>
              </a:spcBef>
              <a:spcAft>
                <a:spcPts val="0"/>
              </a:spcAft>
              <a:buClr>
                <a:schemeClr val="dk1"/>
              </a:buClr>
              <a:buSzPts val="1100"/>
              <a:buFont typeface="Arial"/>
              <a:buNone/>
            </a:pPr>
            <a:r>
              <a:rPr lang="en-US" sz="2200" dirty="0"/>
              <a:t>	b.  </a:t>
            </a:r>
            <a:r>
              <a:rPr lang="en-US" sz="2200" dirty="0" err="1"/>
              <a:t>i</a:t>
            </a:r>
            <a:r>
              <a:rPr lang="en-US" sz="2200" dirty="0"/>
              <a:t> and iii only</a:t>
            </a:r>
            <a:endParaRPr sz="2200" dirty="0"/>
          </a:p>
          <a:p>
            <a:pPr marL="457200" lvl="0" indent="-457200" algn="l" rtl="0">
              <a:spcBef>
                <a:spcPts val="0"/>
              </a:spcBef>
              <a:spcAft>
                <a:spcPts val="0"/>
              </a:spcAft>
              <a:buClr>
                <a:schemeClr val="dk1"/>
              </a:buClr>
              <a:buSzPts val="1100"/>
              <a:buFont typeface="Arial"/>
              <a:buNone/>
            </a:pPr>
            <a:r>
              <a:rPr lang="en-US" sz="2200" dirty="0"/>
              <a:t>	c.  ii and iii only</a:t>
            </a:r>
            <a:endParaRPr sz="2200" dirty="0"/>
          </a:p>
          <a:p>
            <a:pPr marL="457200" lvl="0" indent="-457200" algn="l" rtl="0">
              <a:spcBef>
                <a:spcPts val="0"/>
              </a:spcBef>
              <a:spcAft>
                <a:spcPts val="0"/>
              </a:spcAft>
              <a:buClr>
                <a:schemeClr val="dk1"/>
              </a:buClr>
              <a:buSzPts val="1100"/>
              <a:buFont typeface="Arial"/>
              <a:buNone/>
            </a:pPr>
            <a:r>
              <a:rPr lang="en-US" sz="2200" dirty="0"/>
              <a:t>	d.  </a:t>
            </a:r>
            <a:r>
              <a:rPr lang="en-US" sz="2200" dirty="0" err="1"/>
              <a:t>i</a:t>
            </a:r>
            <a:r>
              <a:rPr lang="en-US" sz="2200" dirty="0"/>
              <a:t>, ii, and iii</a:t>
            </a:r>
            <a:endParaRPr sz="2200" dirty="0"/>
          </a:p>
          <a:p>
            <a:pPr marL="457200" lvl="0" indent="-457200" algn="l" rtl="0">
              <a:spcBef>
                <a:spcPts val="0"/>
              </a:spcBef>
              <a:spcAft>
                <a:spcPts val="0"/>
              </a:spcAft>
              <a:buClr>
                <a:schemeClr val="dk1"/>
              </a:buClr>
              <a:buSzPts val="1100"/>
              <a:buFont typeface="Arial"/>
              <a:buNone/>
            </a:pPr>
            <a:r>
              <a:rPr lang="en-US" sz="2200" dirty="0"/>
              <a:t>	e.  iii only</a:t>
            </a:r>
            <a:endParaRPr sz="3700" dirty="0"/>
          </a:p>
          <a:p>
            <a:pPr marL="0" lvl="0" indent="0" algn="l" rtl="0">
              <a:spcBef>
                <a:spcPts val="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457200" y="85497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National Standards</a:t>
            </a:r>
            <a:endParaRPr sz="5500" b="1"/>
          </a:p>
        </p:txBody>
      </p:sp>
      <p:sp>
        <p:nvSpPr>
          <p:cNvPr id="158" name="Google Shape;158;p27"/>
          <p:cNvSpPr txBox="1">
            <a:spLocks noGrp="1"/>
          </p:cNvSpPr>
          <p:nvPr>
            <p:ph type="body" idx="4294967295"/>
          </p:nvPr>
        </p:nvSpPr>
        <p:spPr>
          <a:xfrm>
            <a:off x="349750" y="15861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500"/>
          </a:p>
          <a:p>
            <a:pPr marL="0" lvl="0" indent="0" algn="l" rtl="0">
              <a:spcBef>
                <a:spcPts val="0"/>
              </a:spcBef>
              <a:spcAft>
                <a:spcPts val="0"/>
              </a:spcAft>
              <a:buNone/>
            </a:pPr>
            <a:r>
              <a:rPr lang="en-US" sz="2500" b="1"/>
              <a:t>Standard 7: Markets and Prices.</a:t>
            </a:r>
            <a:r>
              <a:rPr lang="en-US" sz="2500"/>
              <a:t>  A market exists when buyers and sellers interact. This interaction determines market prices and thereby allocates scarce goods and services. </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US" sz="2500" b="1"/>
              <a:t>Standard 8:  The Role of Prices</a:t>
            </a:r>
            <a:r>
              <a:rPr lang="en-US" sz="2500"/>
              <a:t>.  Prices send signals and provide incentives to buyers and sellers. When supply or demand changes, market prices adjust, affecting incentives.</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base">
                                        <p:cTn id="7" dur="500"/>
                                        <p:tgtEl>
                                          <p:spTgt spid="1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8">
                                            <p:txEl>
                                              <p:pRg st="1" end="1"/>
                                            </p:txEl>
                                          </p:spTgt>
                                        </p:tgtEl>
                                        <p:attrNameLst>
                                          <p:attrName>style.visibility</p:attrName>
                                        </p:attrNameLst>
                                      </p:cBhvr>
                                      <p:to>
                                        <p:strVal val="visible"/>
                                      </p:to>
                                    </p:set>
                                    <p:anim calcmode="lin" valueType="num">
                                      <p:cBhvr additive="base">
                                        <p:cTn id="12" dur="500"/>
                                        <p:tgtEl>
                                          <p:spTgt spid="1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
                                            <p:txEl>
                                              <p:pRg st="2" end="2"/>
                                            </p:txEl>
                                          </p:spTgt>
                                        </p:tgtEl>
                                        <p:attrNameLst>
                                          <p:attrName>style.visibility</p:attrName>
                                        </p:attrNameLst>
                                      </p:cBhvr>
                                      <p:to>
                                        <p:strVal val="visible"/>
                                      </p:to>
                                    </p:set>
                                    <p:anim calcmode="lin" valueType="num">
                                      <p:cBhvr additive="base">
                                        <p:cTn id="17" dur="500"/>
                                        <p:tgtEl>
                                          <p:spTgt spid="1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8">
                                            <p:txEl>
                                              <p:pRg st="3" end="3"/>
                                            </p:txEl>
                                          </p:spTgt>
                                        </p:tgtEl>
                                        <p:attrNameLst>
                                          <p:attrName>style.visibility</p:attrName>
                                        </p:attrNameLst>
                                      </p:cBhvr>
                                      <p:to>
                                        <p:strVal val="visible"/>
                                      </p:to>
                                    </p:set>
                                    <p:anim calcmode="lin" valueType="num">
                                      <p:cBhvr additive="base">
                                        <p:cTn id="22" dur="500"/>
                                        <p:tgtEl>
                                          <p:spTgt spid="1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8">
                                            <p:txEl>
                                              <p:pRg st="4" end="4"/>
                                            </p:txEl>
                                          </p:spTgt>
                                        </p:tgtEl>
                                        <p:attrNameLst>
                                          <p:attrName>style.visibility</p:attrName>
                                        </p:attrNameLst>
                                      </p:cBhvr>
                                      <p:to>
                                        <p:strVal val="visible"/>
                                      </p:to>
                                    </p:set>
                                    <p:anim calcmode="lin" valueType="num">
                                      <p:cBhvr additive="base">
                                        <p:cTn id="27" dur="500"/>
                                        <p:tgtEl>
                                          <p:spTgt spid="15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8">
                                            <p:txEl>
                                              <p:pRg st="5" end="5"/>
                                            </p:txEl>
                                          </p:spTgt>
                                        </p:tgtEl>
                                        <p:attrNameLst>
                                          <p:attrName>style.visibility</p:attrName>
                                        </p:attrNameLst>
                                      </p:cBhvr>
                                      <p:to>
                                        <p:strVal val="visible"/>
                                      </p:to>
                                    </p:set>
                                    <p:anim calcmode="lin" valueType="num">
                                      <p:cBhvr additive="base">
                                        <p:cTn id="32" dur="500"/>
                                        <p:tgtEl>
                                          <p:spTgt spid="15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8">
                                            <p:txEl>
                                              <p:pRg st="6" end="6"/>
                                            </p:txEl>
                                          </p:spTgt>
                                        </p:tgtEl>
                                        <p:attrNameLst>
                                          <p:attrName>style.visibility</p:attrName>
                                        </p:attrNameLst>
                                      </p:cBhvr>
                                      <p:to>
                                        <p:strVal val="visible"/>
                                      </p:to>
                                    </p:set>
                                    <p:anim calcmode="lin" valueType="num">
                                      <p:cBhvr additive="base">
                                        <p:cTn id="37" dur="500"/>
                                        <p:tgtEl>
                                          <p:spTgt spid="15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1"/>
          <p:cNvSpPr txBox="1">
            <a:spLocks noGrp="1"/>
          </p:cNvSpPr>
          <p:nvPr>
            <p:ph type="title"/>
          </p:nvPr>
        </p:nvSpPr>
        <p:spPr>
          <a:xfrm>
            <a:off x="457200" y="767482"/>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63" name="Google Shape;563;p81"/>
          <p:cNvSpPr txBox="1">
            <a:spLocks noGrp="1"/>
          </p:cNvSpPr>
          <p:nvPr>
            <p:ph type="body" idx="1"/>
          </p:nvPr>
        </p:nvSpPr>
        <p:spPr>
          <a:xfrm>
            <a:off x="264450" y="1671617"/>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Reinforcement of Learning/ Formative Assessment</a:t>
            </a:r>
            <a:endParaRPr sz="2600" b="1" dirty="0"/>
          </a:p>
          <a:p>
            <a:pPr marL="0" lvl="0" indent="0" algn="l" rtl="0">
              <a:spcBef>
                <a:spcPts val="1800"/>
              </a:spcBef>
              <a:spcAft>
                <a:spcPts val="0"/>
              </a:spcAft>
              <a:buNone/>
            </a:pPr>
            <a:r>
              <a:rPr lang="en-US" sz="2600" dirty="0"/>
              <a:t>Sample Multiple Choice Question:</a:t>
            </a:r>
            <a:endParaRPr sz="3300" dirty="0"/>
          </a:p>
          <a:p>
            <a:pPr marL="457200" lvl="0" indent="-457200" algn="l" rtl="0">
              <a:spcBef>
                <a:spcPts val="1800"/>
              </a:spcBef>
              <a:spcAft>
                <a:spcPts val="0"/>
              </a:spcAft>
              <a:buNone/>
            </a:pPr>
            <a:r>
              <a:rPr lang="en-US" sz="2200" dirty="0"/>
              <a:t>16.  Assume that incomes rise and restaurant meals are  a normal good.  Additionally, there is an increase in food shipping costs due to supply chain issues.  The price of restaurant meals will ______________ and the equilibrium quantity of restaurant meals will ___________________.</a:t>
            </a:r>
            <a:endParaRPr sz="2200" dirty="0"/>
          </a:p>
          <a:p>
            <a:pPr marL="457200" lvl="0" indent="-457200" algn="l" rtl="0">
              <a:spcBef>
                <a:spcPts val="0"/>
              </a:spcBef>
              <a:spcAft>
                <a:spcPts val="0"/>
              </a:spcAft>
              <a:buNone/>
            </a:pPr>
            <a:r>
              <a:rPr lang="en-US" sz="2200" dirty="0"/>
              <a:t>	a.  increase; increase</a:t>
            </a:r>
            <a:endParaRPr sz="2200" dirty="0"/>
          </a:p>
          <a:p>
            <a:pPr marL="457200" lvl="0" indent="-457200" algn="l" rtl="0">
              <a:spcBef>
                <a:spcPts val="0"/>
              </a:spcBef>
              <a:spcAft>
                <a:spcPts val="0"/>
              </a:spcAft>
              <a:buNone/>
            </a:pPr>
            <a:r>
              <a:rPr lang="en-US" sz="2200" dirty="0"/>
              <a:t>	b.  decrease; decrease</a:t>
            </a:r>
            <a:endParaRPr sz="2200" dirty="0"/>
          </a:p>
          <a:p>
            <a:pPr marL="457200" lvl="0" indent="-457200" algn="l" rtl="0">
              <a:spcBef>
                <a:spcPts val="0"/>
              </a:spcBef>
              <a:spcAft>
                <a:spcPts val="0"/>
              </a:spcAft>
              <a:buNone/>
            </a:pPr>
            <a:r>
              <a:rPr lang="en-US" sz="2200" dirty="0"/>
              <a:t>	c.  increase; decrease</a:t>
            </a:r>
            <a:endParaRPr sz="2200" dirty="0"/>
          </a:p>
          <a:p>
            <a:pPr marL="457200" lvl="0" indent="-457200" algn="l" rtl="0">
              <a:spcBef>
                <a:spcPts val="0"/>
              </a:spcBef>
              <a:spcAft>
                <a:spcPts val="0"/>
              </a:spcAft>
              <a:buNone/>
            </a:pPr>
            <a:r>
              <a:rPr lang="en-US" sz="2200" dirty="0"/>
              <a:t>	d.  decrease; increase</a:t>
            </a:r>
            <a:endParaRPr sz="2200" dirty="0"/>
          </a:p>
          <a:p>
            <a:pPr marL="457200" lvl="0" indent="-457200" algn="l" rtl="0">
              <a:spcBef>
                <a:spcPts val="0"/>
              </a:spcBef>
              <a:spcAft>
                <a:spcPts val="0"/>
              </a:spcAft>
              <a:buNone/>
            </a:pPr>
            <a:r>
              <a:rPr lang="en-US" sz="2200" dirty="0"/>
              <a:t>	e.  increase; cannot be determined</a:t>
            </a:r>
            <a:endParaRPr sz="2200" dirty="0"/>
          </a:p>
          <a:p>
            <a:pPr marL="0" lvl="0" indent="0" algn="l" rtl="0">
              <a:spcBef>
                <a:spcPts val="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2"/>
          <p:cNvSpPr txBox="1">
            <a:spLocks noGrp="1"/>
          </p:cNvSpPr>
          <p:nvPr>
            <p:ph type="title"/>
          </p:nvPr>
        </p:nvSpPr>
        <p:spPr>
          <a:xfrm>
            <a:off x="457200" y="833201"/>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70" name="Google Shape;570;p82"/>
          <p:cNvSpPr txBox="1">
            <a:spLocks noGrp="1"/>
          </p:cNvSpPr>
          <p:nvPr>
            <p:ph type="body" idx="1"/>
          </p:nvPr>
        </p:nvSpPr>
        <p:spPr>
          <a:xfrm>
            <a:off x="457200" y="1269799"/>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2600" b="1" dirty="0"/>
          </a:p>
          <a:p>
            <a:pPr marL="0" lvl="0" indent="0" algn="l" rtl="0">
              <a:spcBef>
                <a:spcPts val="1800"/>
              </a:spcBef>
              <a:spcAft>
                <a:spcPts val="0"/>
              </a:spcAft>
              <a:buNone/>
            </a:pPr>
            <a:r>
              <a:rPr lang="en-US" sz="2600" b="1" dirty="0"/>
              <a:t>Reinforcement of Learning/ Formative Assessment</a:t>
            </a:r>
            <a:endParaRPr sz="2600" b="1" dirty="0"/>
          </a:p>
          <a:p>
            <a:pPr marL="0" lvl="0" indent="0" algn="l" rtl="0">
              <a:spcBef>
                <a:spcPts val="1800"/>
              </a:spcBef>
              <a:spcAft>
                <a:spcPts val="0"/>
              </a:spcAft>
              <a:buNone/>
            </a:pPr>
            <a:r>
              <a:rPr lang="en-US" sz="2600" dirty="0"/>
              <a:t>Provide students with plenty of multiple choice/reasoning questions.</a:t>
            </a:r>
            <a:endParaRPr sz="2600" dirty="0"/>
          </a:p>
          <a:p>
            <a:pPr marL="0" lvl="0" indent="0" algn="l" rtl="0">
              <a:spcBef>
                <a:spcPts val="1800"/>
              </a:spcBef>
              <a:spcAft>
                <a:spcPts val="0"/>
              </a:spcAft>
              <a:buNone/>
            </a:pPr>
            <a:r>
              <a:rPr lang="en-US" sz="2600" dirty="0">
                <a:solidFill>
                  <a:schemeClr val="accent3">
                    <a:lumMod val="75000"/>
                  </a:schemeClr>
                </a:solidFill>
              </a:rPr>
              <a:t>BLOOKET!   -  So much fun!!</a:t>
            </a:r>
            <a:endParaRPr sz="2600" dirty="0">
              <a:solidFill>
                <a:schemeClr val="accent3">
                  <a:lumMod val="75000"/>
                </a:schemeClr>
              </a:solidFill>
            </a:endParaRPr>
          </a:p>
          <a:p>
            <a:pPr marL="0" lvl="0" indent="0" algn="l" rtl="0">
              <a:spcBef>
                <a:spcPts val="1800"/>
              </a:spcBef>
              <a:spcAft>
                <a:spcPts val="0"/>
              </a:spcAft>
              <a:buNone/>
            </a:pPr>
            <a:r>
              <a:rPr lang="en-US" sz="2600" u="sng" dirty="0">
                <a:solidFill>
                  <a:schemeClr val="hlink"/>
                </a:solidFill>
                <a:hlinkClick r:id="rId3"/>
              </a:rPr>
              <a:t>www.blooket.com</a:t>
            </a: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R</a:t>
            </a:r>
            <a:endParaRPr dirty="0"/>
          </a:p>
        </p:txBody>
      </p:sp>
      <p:pic>
        <p:nvPicPr>
          <p:cNvPr id="571" name="Google Shape;571;p82"/>
          <p:cNvPicPr preferRelativeResize="0"/>
          <p:nvPr/>
        </p:nvPicPr>
        <p:blipFill>
          <a:blip r:embed="rId4">
            <a:alphaModFix/>
          </a:blip>
          <a:stretch>
            <a:fillRect/>
          </a:stretch>
        </p:blipFill>
        <p:spPr>
          <a:xfrm>
            <a:off x="4572000" y="3655850"/>
            <a:ext cx="3661349" cy="21952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3"/>
          <p:cNvSpPr txBox="1">
            <a:spLocks noGrp="1"/>
          </p:cNvSpPr>
          <p:nvPr>
            <p:ph type="title"/>
          </p:nvPr>
        </p:nvSpPr>
        <p:spPr>
          <a:xfrm>
            <a:off x="457200" y="961120"/>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78" name="Google Shape;578;p83"/>
          <p:cNvSpPr txBox="1">
            <a:spLocks noGrp="1"/>
          </p:cNvSpPr>
          <p:nvPr>
            <p:ph type="body" idx="1"/>
          </p:nvPr>
        </p:nvSpPr>
        <p:spPr>
          <a:xfrm>
            <a:off x="339754" y="1773461"/>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Application/ Homework/ Extension</a:t>
            </a:r>
            <a:endParaRPr sz="2600" b="1" dirty="0"/>
          </a:p>
          <a:p>
            <a:pPr marL="0" lvl="0" indent="0" algn="l" rtl="0">
              <a:spcBef>
                <a:spcPts val="1800"/>
              </a:spcBef>
              <a:spcAft>
                <a:spcPts val="0"/>
              </a:spcAft>
              <a:buNone/>
            </a:pPr>
            <a:r>
              <a:rPr lang="en-US" sz="2600" dirty="0"/>
              <a:t>Find contemporary articles dealing with changes in supply and demand in markets and how they affect economic current events.  Do circle discussions/ Socratic seminars/ Discussion quiz</a:t>
            </a:r>
            <a:endParaRPr sz="2600" dirty="0"/>
          </a:p>
          <a:p>
            <a:pPr marL="0" lvl="0" indent="0" algn="l" rtl="0">
              <a:spcBef>
                <a:spcPts val="1800"/>
              </a:spcBef>
              <a:spcAft>
                <a:spcPts val="0"/>
              </a:spcAft>
              <a:buNone/>
            </a:pPr>
            <a:r>
              <a:rPr lang="en-US" sz="2600" dirty="0"/>
              <a:t>Examples:   Housing;  energy;  supply chain issues;  college education</a:t>
            </a:r>
            <a:endParaRPr sz="2600" dirty="0"/>
          </a:p>
          <a:p>
            <a:pPr marL="0" lvl="0" indent="0" algn="l" rtl="0">
              <a:spcBef>
                <a:spcPts val="1800"/>
              </a:spcBef>
              <a:spcAft>
                <a:spcPts val="0"/>
              </a:spcAft>
              <a:buNone/>
            </a:pPr>
            <a:r>
              <a:rPr lang="en-US" sz="2600" dirty="0"/>
              <a:t>One of my recent assignments:  </a:t>
            </a:r>
            <a:r>
              <a:rPr lang="en-US" sz="2600" u="sng" dirty="0">
                <a:solidFill>
                  <a:schemeClr val="hlink"/>
                </a:solidFill>
                <a:hlinkClick r:id="rId3"/>
              </a:rPr>
              <a:t>https://docs.google.com/document/d/1ZYCglZTE__G0B1xGHiT_8GvwLQU0lbJ0hCsZg_s6qko/edit?usp=sharing</a:t>
            </a: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R</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4"/>
          <p:cNvSpPr txBox="1">
            <a:spLocks noGrp="1"/>
          </p:cNvSpPr>
          <p:nvPr>
            <p:ph type="title"/>
          </p:nvPr>
        </p:nvSpPr>
        <p:spPr>
          <a:xfrm>
            <a:off x="564777" y="853543"/>
            <a:ext cx="8229600" cy="34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Sample Lesson Plan </a:t>
            </a:r>
            <a:endParaRPr sz="4800" dirty="0"/>
          </a:p>
        </p:txBody>
      </p:sp>
      <p:sp>
        <p:nvSpPr>
          <p:cNvPr id="585" name="Google Shape;585;p84"/>
          <p:cNvSpPr txBox="1">
            <a:spLocks noGrp="1"/>
          </p:cNvSpPr>
          <p:nvPr>
            <p:ph type="body" idx="1"/>
          </p:nvPr>
        </p:nvSpPr>
        <p:spPr>
          <a:xfrm>
            <a:off x="264450" y="2526494"/>
            <a:ext cx="8615100" cy="45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b="1" dirty="0"/>
              <a:t>Application/ Homework/ Extension</a:t>
            </a:r>
            <a:endParaRPr sz="2600" b="1" dirty="0"/>
          </a:p>
          <a:p>
            <a:pPr marL="0" lvl="0" indent="0" algn="l" rtl="0">
              <a:spcBef>
                <a:spcPts val="1800"/>
              </a:spcBef>
              <a:spcAft>
                <a:spcPts val="0"/>
              </a:spcAft>
              <a:buNone/>
            </a:pPr>
            <a:r>
              <a:rPr lang="en-US" sz="2600" dirty="0"/>
              <a:t>Find contemporary articles dealing with changes in supply and demand in markets and how they affect economic current events.  Do circle discussions/ Socratic seminars/ Discussion quiz</a:t>
            </a:r>
            <a:endParaRPr sz="2600" dirty="0"/>
          </a:p>
          <a:p>
            <a:pPr marL="0" lvl="0" indent="0" algn="l" rtl="0">
              <a:spcBef>
                <a:spcPts val="1800"/>
              </a:spcBef>
              <a:spcAft>
                <a:spcPts val="0"/>
              </a:spcAft>
              <a:buNone/>
            </a:pPr>
            <a:r>
              <a:rPr lang="en-US" sz="2600" dirty="0"/>
              <a:t>Another Example:  </a:t>
            </a:r>
            <a:r>
              <a:rPr lang="en-US" sz="2600" u="sng" dirty="0">
                <a:solidFill>
                  <a:schemeClr val="hlink"/>
                </a:solidFill>
                <a:hlinkClick r:id="rId3"/>
              </a:rPr>
              <a:t>https://docs.google.com/document/d/1ZYCglZTE__G0B1xGHiT_8GvwLQU0lbJ0hCsZg_s6qko/edit?usp=sharing</a:t>
            </a: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endParaRPr sz="2600" dirty="0"/>
          </a:p>
          <a:p>
            <a:pPr marL="914400" lvl="0" indent="0" algn="l" rtl="0">
              <a:spcBef>
                <a:spcPts val="1800"/>
              </a:spcBef>
              <a:spcAft>
                <a:spcPts val="0"/>
              </a:spcAft>
              <a:buNone/>
            </a:pPr>
            <a:endParaRPr sz="2600" dirty="0"/>
          </a:p>
          <a:p>
            <a:pPr marL="0" lvl="0" indent="0" algn="l" rtl="0">
              <a:spcBef>
                <a:spcPts val="1800"/>
              </a:spcBef>
              <a:spcAft>
                <a:spcPts val="1800"/>
              </a:spcAft>
              <a:buNone/>
            </a:pP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5"/>
          <p:cNvSpPr txBox="1">
            <a:spLocks noGrp="1"/>
          </p:cNvSpPr>
          <p:nvPr>
            <p:ph type="title"/>
          </p:nvPr>
        </p:nvSpPr>
        <p:spPr>
          <a:xfrm>
            <a:off x="564025" y="78732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Sources for Prepared Articles</a:t>
            </a:r>
            <a:endParaRPr sz="4000" dirty="0"/>
          </a:p>
        </p:txBody>
      </p:sp>
      <p:sp>
        <p:nvSpPr>
          <p:cNvPr id="592" name="Google Shape;592;p85"/>
          <p:cNvSpPr txBox="1">
            <a:spLocks noGrp="1"/>
          </p:cNvSpPr>
          <p:nvPr>
            <p:ph type="body" idx="1"/>
          </p:nvPr>
        </p:nvSpPr>
        <p:spPr>
          <a:xfrm>
            <a:off x="350375" y="1886075"/>
            <a:ext cx="54183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t>Newsela:</a:t>
            </a:r>
            <a:endParaRPr sz="3300" b="1" dirty="0"/>
          </a:p>
          <a:p>
            <a:pPr marL="0" lvl="0" indent="0" algn="l" rtl="0">
              <a:spcBef>
                <a:spcPts val="1800"/>
              </a:spcBef>
              <a:spcAft>
                <a:spcPts val="0"/>
              </a:spcAft>
              <a:buNone/>
            </a:pPr>
            <a:r>
              <a:rPr lang="en-US" u="sng" dirty="0">
                <a:solidFill>
                  <a:schemeClr val="hlink"/>
                </a:solidFill>
                <a:hlinkClick r:id="rId3"/>
              </a:rPr>
              <a:t>www.newsela.com</a:t>
            </a:r>
            <a:endParaRPr dirty="0"/>
          </a:p>
          <a:p>
            <a:pPr marL="0" lvl="0" indent="0" algn="l" rtl="0">
              <a:spcBef>
                <a:spcPts val="1800"/>
              </a:spcBef>
              <a:spcAft>
                <a:spcPts val="0"/>
              </a:spcAft>
              <a:buNone/>
            </a:pPr>
            <a:r>
              <a:rPr lang="en-US" dirty="0"/>
              <a:t>Ex: </a:t>
            </a:r>
            <a:r>
              <a:rPr lang="en-US" u="sng" dirty="0">
                <a:solidFill>
                  <a:schemeClr val="hlink"/>
                </a:solidFill>
                <a:hlinkClick r:id="rId4"/>
              </a:rPr>
              <a:t>https://newsela.com/read/constitutional-right-grow-food/id/2001025042/</a:t>
            </a: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pic>
        <p:nvPicPr>
          <p:cNvPr id="593" name="Google Shape;593;p85"/>
          <p:cNvPicPr preferRelativeResize="0"/>
          <p:nvPr/>
        </p:nvPicPr>
        <p:blipFill>
          <a:blip r:embed="rId5">
            <a:alphaModFix/>
          </a:blip>
          <a:stretch>
            <a:fillRect/>
          </a:stretch>
        </p:blipFill>
        <p:spPr>
          <a:xfrm>
            <a:off x="5130750" y="2252550"/>
            <a:ext cx="3818125" cy="38181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6"/>
          <p:cNvSpPr txBox="1">
            <a:spLocks noGrp="1"/>
          </p:cNvSpPr>
          <p:nvPr>
            <p:ph type="title"/>
          </p:nvPr>
        </p:nvSpPr>
        <p:spPr>
          <a:xfrm>
            <a:off x="457200" y="74104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Additional Resources</a:t>
            </a:r>
            <a:endParaRPr sz="5000" dirty="0"/>
          </a:p>
        </p:txBody>
      </p:sp>
      <p:sp>
        <p:nvSpPr>
          <p:cNvPr id="600" name="Google Shape;600;p86"/>
          <p:cNvSpPr txBox="1">
            <a:spLocks noGrp="1"/>
          </p:cNvSpPr>
          <p:nvPr>
            <p:ph type="body" idx="1"/>
          </p:nvPr>
        </p:nvSpPr>
        <p:spPr>
          <a:xfrm>
            <a:off x="457200" y="277692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dirty="0"/>
              <a:t>Khan Academy: </a:t>
            </a:r>
            <a:r>
              <a:rPr lang="en-US" sz="2600" u="sng" dirty="0">
                <a:solidFill>
                  <a:schemeClr val="hlink"/>
                </a:solidFill>
                <a:hlinkClick r:id="rId3"/>
              </a:rPr>
              <a:t>https://www.khanacademy.org/economics-finance-domain/ap-macroeconomics/basic-economics-concepts-macro/market-equilibrium-disequilibrium-and-changes-in-equilibrium/a/lesson-summary-market-equilibrium-disequilibrium-and-changes-in-equilibrium</a:t>
            </a:r>
            <a:endParaRPr sz="2600" dirty="0"/>
          </a:p>
          <a:p>
            <a:pPr marL="0" lvl="0" indent="0" algn="l" rtl="0">
              <a:spcBef>
                <a:spcPts val="1800"/>
              </a:spcBef>
              <a:spcAft>
                <a:spcPts val="0"/>
              </a:spcAft>
              <a:buNone/>
            </a:pPr>
            <a:r>
              <a:rPr lang="en-US" sz="2600" dirty="0"/>
              <a:t>Lumen Learning:  </a:t>
            </a:r>
            <a:r>
              <a:rPr lang="en-US" sz="2600" u="sng" dirty="0">
                <a:solidFill>
                  <a:schemeClr val="hlink"/>
                </a:solidFill>
                <a:hlinkClick r:id="rId4"/>
              </a:rPr>
              <a:t>https://courses.lumenlearning.com/suny-macroeconomics/chapter/reading-equilibrium-surplus-and-shortage/</a:t>
            </a:r>
            <a:endParaRPr sz="2600" dirty="0"/>
          </a:p>
          <a:p>
            <a:pPr marL="0" lvl="0" indent="0" algn="l" rtl="0">
              <a:spcBef>
                <a:spcPts val="1800"/>
              </a:spcBef>
              <a:spcAft>
                <a:spcPts val="1800"/>
              </a:spcAft>
              <a:buNone/>
            </a:pPr>
            <a:endParaRPr sz="26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7"/>
          <p:cNvSpPr txBox="1">
            <a:spLocks noGrp="1"/>
          </p:cNvSpPr>
          <p:nvPr>
            <p:ph type="title"/>
          </p:nvPr>
        </p:nvSpPr>
        <p:spPr>
          <a:xfrm>
            <a:off x="457200" y="71952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Additional Resources</a:t>
            </a:r>
            <a:endParaRPr sz="5000" dirty="0"/>
          </a:p>
        </p:txBody>
      </p:sp>
      <p:sp>
        <p:nvSpPr>
          <p:cNvPr id="607" name="Google Shape;607;p87"/>
          <p:cNvSpPr txBox="1">
            <a:spLocks noGrp="1"/>
          </p:cNvSpPr>
          <p:nvPr>
            <p:ph type="body" idx="1"/>
          </p:nvPr>
        </p:nvSpPr>
        <p:spPr>
          <a:xfrm>
            <a:off x="360381" y="2153443"/>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dirty="0"/>
              <a:t>Khan Academy: </a:t>
            </a:r>
            <a:r>
              <a:rPr lang="en-US" sz="2600" i="1" dirty="0"/>
              <a:t>Determinants of Supply/Demand - </a:t>
            </a:r>
            <a:r>
              <a:rPr lang="en-US" sz="2600" u="sng" dirty="0">
                <a:solidFill>
                  <a:schemeClr val="hlink"/>
                </a:solidFill>
                <a:hlinkClick r:id="rId3"/>
              </a:rPr>
              <a:t>https://www.khanacademy.org/economics-finance-domain/ap-macroeconomics/basic-economics-concepts-macro/supply/a/lesson-overview-supply-and-its-determinants</a:t>
            </a:r>
            <a:endParaRPr sz="2600" dirty="0"/>
          </a:p>
          <a:p>
            <a:pPr marL="0" lvl="0" indent="0" algn="l" rtl="0">
              <a:spcBef>
                <a:spcPts val="1800"/>
              </a:spcBef>
              <a:spcAft>
                <a:spcPts val="0"/>
              </a:spcAft>
              <a:buNone/>
            </a:pPr>
            <a:endParaRPr sz="2600" dirty="0"/>
          </a:p>
          <a:p>
            <a:pPr marL="0" lvl="0" indent="0" algn="l" rtl="0">
              <a:spcBef>
                <a:spcPts val="1800"/>
              </a:spcBef>
              <a:spcAft>
                <a:spcPts val="0"/>
              </a:spcAft>
              <a:buNone/>
            </a:pPr>
            <a:r>
              <a:rPr lang="en-US" sz="2600" u="sng" dirty="0">
                <a:solidFill>
                  <a:schemeClr val="hlink"/>
                </a:solidFill>
                <a:hlinkClick r:id="rId4"/>
              </a:rPr>
              <a:t>https://opentextbc.ca/principlesofeconomics/chapter/3-2-shifts-in-demand-and-supply-for-goods-and-services/</a:t>
            </a:r>
            <a:endParaRPr sz="2600" dirty="0"/>
          </a:p>
          <a:p>
            <a:pPr marL="0" lvl="0" indent="0" algn="l" rtl="0">
              <a:spcBef>
                <a:spcPts val="1800"/>
              </a:spcBef>
              <a:spcAft>
                <a:spcPts val="0"/>
              </a:spcAft>
              <a:buNone/>
            </a:pPr>
            <a:endParaRPr sz="2600" dirty="0"/>
          </a:p>
          <a:p>
            <a:pPr marL="0" lvl="0" indent="0" algn="l" rtl="0">
              <a:spcBef>
                <a:spcPts val="1800"/>
              </a:spcBef>
              <a:spcAft>
                <a:spcPts val="1800"/>
              </a:spcAft>
              <a:buNone/>
            </a:pPr>
            <a:endParaRPr sz="26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9"/>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620" name="Google Shape;620;p89"/>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21" name="Google Shape;621;p89"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0"/>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627" name="Google Shape;627;p9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628" name="Google Shape;628;p90"/>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629" name="Google Shape;629;p90"/>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630" name="Google Shape;630;p90"/>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631" name="Google Shape;631;p90"/>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632" name="Google Shape;632;p90"/>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633" name="Google Shape;633;p90"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88"/>
          <p:cNvPicPr preferRelativeResize="0"/>
          <p:nvPr/>
        </p:nvPicPr>
        <p:blipFill>
          <a:blip r:embed="rId3">
            <a:alphaModFix/>
          </a:blip>
          <a:stretch>
            <a:fillRect/>
          </a:stretch>
        </p:blipFill>
        <p:spPr>
          <a:xfrm>
            <a:off x="152400" y="1534413"/>
            <a:ext cx="8839202" cy="4251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State Standards</a:t>
            </a:r>
            <a:endParaRPr sz="5500" b="1"/>
          </a:p>
        </p:txBody>
      </p:sp>
      <p:sp>
        <p:nvSpPr>
          <p:cNvPr id="165" name="Google Shape;165;p28"/>
          <p:cNvSpPr txBox="1">
            <a:spLocks noGrp="1"/>
          </p:cNvSpPr>
          <p:nvPr>
            <p:ph type="body" idx="4294967295"/>
          </p:nvPr>
        </p:nvSpPr>
        <p:spPr>
          <a:xfrm>
            <a:off x="457200" y="1779252"/>
            <a:ext cx="8229600" cy="497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NYS Social Studies 12. E2 INDIVIDUALS AND BUSINESSES IN THE PRODUCT AND FACTOR MARKETS: Free enterprise is a pillar of the United States economy and is based on the principle that individuals and businesses are free to make their own economic choices as they participate in these markets. Individuals buy the goods and services that they desire from businesses in the product markets, and they contribute to producing these goods and services by supplying the resources that they own to businesses in the factor markets. </a:t>
            </a:r>
            <a:endParaRPr sz="2500" dirty="0"/>
          </a:p>
          <a:p>
            <a:pPr marL="0" lvl="0" indent="0" algn="l" rtl="0">
              <a:spcBef>
                <a:spcPts val="0"/>
              </a:spcBef>
              <a:spcAft>
                <a:spcPts val="0"/>
              </a:spcAft>
              <a:buNone/>
            </a:pPr>
            <a:r>
              <a:rPr lang="en-US" sz="2500" u="sng" dirty="0">
                <a:solidFill>
                  <a:schemeClr val="hlink"/>
                </a:solidFill>
                <a:hlinkClick r:id="rId3"/>
              </a:rPr>
              <a:t>http://www.nysed.gov/common/nysed/files/programs/curriculum-instruction/ss-framework-9-12.pdf</a:t>
            </a:r>
            <a:endParaRPr sz="2500" dirty="0"/>
          </a:p>
          <a:p>
            <a:pPr marL="0" lvl="0" indent="0" algn="l" rtl="0">
              <a:spcBef>
                <a:spcPts val="0"/>
              </a:spcBef>
              <a:spcAft>
                <a:spcPts val="0"/>
              </a:spcAft>
              <a:buNone/>
            </a:pP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 calcmode="lin" valueType="num">
                                      <p:cBhvr additive="base">
                                        <p:cTn id="7" dur="500"/>
                                        <p:tgtEl>
                                          <p:spTgt spid="1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 calcmode="lin" valueType="num">
                                      <p:cBhvr additive="base">
                                        <p:cTn id="12" dur="500"/>
                                        <p:tgtEl>
                                          <p:spTgt spid="1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 calcmode="lin" valueType="num">
                                      <p:cBhvr additive="base">
                                        <p:cTn id="17" dur="500"/>
                                        <p:tgtEl>
                                          <p:spTgt spid="1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 calcmode="lin" valueType="num">
                                      <p:cBhvr additive="base">
                                        <p:cTn id="22" dur="500"/>
                                        <p:tgtEl>
                                          <p:spTgt spid="1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 calcmode="lin" valueType="num">
                                      <p:cBhvr additive="base">
                                        <p:cTn id="27" dur="500"/>
                                        <p:tgtEl>
                                          <p:spTgt spid="1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5">
                                            <p:txEl>
                                              <p:pRg st="5" end="5"/>
                                            </p:txEl>
                                          </p:spTgt>
                                        </p:tgtEl>
                                        <p:attrNameLst>
                                          <p:attrName>style.visibility</p:attrName>
                                        </p:attrNameLst>
                                      </p:cBhvr>
                                      <p:to>
                                        <p:strVal val="visible"/>
                                      </p:to>
                                    </p:set>
                                    <p:anim calcmode="lin" valueType="num">
                                      <p:cBhvr additive="base">
                                        <p:cTn id="32" dur="500"/>
                                        <p:tgtEl>
                                          <p:spTgt spid="16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Question of the Day</a:t>
            </a:r>
            <a:endParaRPr sz="5500" b="1"/>
          </a:p>
        </p:txBody>
      </p:sp>
      <p:sp>
        <p:nvSpPr>
          <p:cNvPr id="172" name="Google Shape;172;p29"/>
          <p:cNvSpPr txBox="1">
            <a:spLocks noGrp="1"/>
          </p:cNvSpPr>
          <p:nvPr>
            <p:ph type="body" idx="4294967295"/>
          </p:nvPr>
        </p:nvSpPr>
        <p:spPr>
          <a:xfrm>
            <a:off x="457200" y="2212850"/>
            <a:ext cx="6166200" cy="4175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Which individual cell phone has had the highest sales in 2021?</a:t>
            </a:r>
            <a:endParaRPr sz="2200">
              <a:latin typeface="Arial"/>
              <a:ea typeface="Arial"/>
              <a:cs typeface="Arial"/>
              <a:sym typeface="Arial"/>
            </a:endParaRPr>
          </a:p>
          <a:p>
            <a:pPr marL="457200" lvl="0" indent="-368300" algn="l" rtl="0">
              <a:lnSpc>
                <a:spcPct val="115000"/>
              </a:lnSpc>
              <a:spcBef>
                <a:spcPts val="1200"/>
              </a:spcBef>
              <a:spcAft>
                <a:spcPts val="0"/>
              </a:spcAft>
              <a:buClr>
                <a:schemeClr val="dk1"/>
              </a:buClr>
              <a:buSzPts val="2200"/>
              <a:buAutoNum type="alphaUcPeriod"/>
            </a:pPr>
            <a:r>
              <a:rPr lang="en-US" sz="2200">
                <a:latin typeface="Arial"/>
                <a:ea typeface="Arial"/>
                <a:cs typeface="Arial"/>
                <a:sym typeface="Arial"/>
              </a:rPr>
              <a:t>Apple iPhone 12</a:t>
            </a:r>
            <a:endParaRPr sz="2200">
              <a:latin typeface="Arial"/>
              <a:ea typeface="Arial"/>
              <a:cs typeface="Arial"/>
              <a:sym typeface="Arial"/>
            </a:endParaRPr>
          </a:p>
          <a:p>
            <a:pPr marL="457200" lvl="0" indent="-368300" algn="l" rtl="0">
              <a:lnSpc>
                <a:spcPct val="115000"/>
              </a:lnSpc>
              <a:spcBef>
                <a:spcPts val="0"/>
              </a:spcBef>
              <a:spcAft>
                <a:spcPts val="0"/>
              </a:spcAft>
              <a:buClr>
                <a:schemeClr val="dk1"/>
              </a:buClr>
              <a:buSzPts val="2200"/>
              <a:buAutoNum type="alphaUcPeriod"/>
            </a:pPr>
            <a:r>
              <a:rPr lang="en-US" sz="2200">
                <a:latin typeface="Arial"/>
                <a:ea typeface="Arial"/>
                <a:cs typeface="Arial"/>
                <a:sym typeface="Arial"/>
              </a:rPr>
              <a:t>Apple iPhone 11</a:t>
            </a:r>
            <a:endParaRPr sz="2200">
              <a:latin typeface="Arial"/>
              <a:ea typeface="Arial"/>
              <a:cs typeface="Arial"/>
              <a:sym typeface="Arial"/>
            </a:endParaRPr>
          </a:p>
          <a:p>
            <a:pPr marL="457200" lvl="0" indent="-368300" algn="l" rtl="0">
              <a:lnSpc>
                <a:spcPct val="115000"/>
              </a:lnSpc>
              <a:spcBef>
                <a:spcPts val="0"/>
              </a:spcBef>
              <a:spcAft>
                <a:spcPts val="0"/>
              </a:spcAft>
              <a:buClr>
                <a:schemeClr val="dk1"/>
              </a:buClr>
              <a:buSzPts val="2200"/>
              <a:buAutoNum type="alphaUcPeriod"/>
            </a:pPr>
            <a:r>
              <a:rPr lang="en-US" sz="2200">
                <a:latin typeface="Arial"/>
                <a:ea typeface="Arial"/>
                <a:cs typeface="Arial"/>
                <a:sym typeface="Arial"/>
              </a:rPr>
              <a:t>Samsung Galaxy A12</a:t>
            </a:r>
            <a:endParaRPr sz="2200">
              <a:latin typeface="Arial"/>
              <a:ea typeface="Arial"/>
              <a:cs typeface="Arial"/>
              <a:sym typeface="Arial"/>
            </a:endParaRPr>
          </a:p>
          <a:p>
            <a:pPr marL="457200" lvl="0" indent="-368300" algn="l" rtl="0">
              <a:lnSpc>
                <a:spcPct val="115000"/>
              </a:lnSpc>
              <a:spcBef>
                <a:spcPts val="0"/>
              </a:spcBef>
              <a:spcAft>
                <a:spcPts val="0"/>
              </a:spcAft>
              <a:buClr>
                <a:schemeClr val="dk1"/>
              </a:buClr>
              <a:buSzPts val="2200"/>
              <a:buAutoNum type="alphaUcPeriod"/>
            </a:pPr>
            <a:r>
              <a:rPr lang="en-US" sz="2200">
                <a:latin typeface="Arial"/>
                <a:ea typeface="Arial"/>
                <a:cs typeface="Arial"/>
                <a:sym typeface="Arial"/>
              </a:rPr>
              <a:t>Xiaomi Redmi 9</a:t>
            </a:r>
            <a:endParaRPr/>
          </a:p>
          <a:p>
            <a:pPr marL="0" lvl="0" indent="0" algn="l" rtl="0">
              <a:spcBef>
                <a:spcPts val="1200"/>
              </a:spcBef>
              <a:spcAft>
                <a:spcPts val="0"/>
              </a:spcAft>
              <a:buNone/>
            </a:pP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pic>
        <p:nvPicPr>
          <p:cNvPr id="173" name="Google Shape;173;p29"/>
          <p:cNvPicPr preferRelativeResize="0"/>
          <p:nvPr/>
        </p:nvPicPr>
        <p:blipFill>
          <a:blip r:embed="rId3">
            <a:alphaModFix/>
          </a:blip>
          <a:stretch>
            <a:fillRect/>
          </a:stretch>
        </p:blipFill>
        <p:spPr>
          <a:xfrm>
            <a:off x="4780900" y="3611149"/>
            <a:ext cx="3758775" cy="190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anim calcmode="lin" valueType="num">
                                      <p:cBhvr additive="base">
                                        <p:cTn id="7" dur="500"/>
                                        <p:tgtEl>
                                          <p:spTgt spid="1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2">
                                            <p:txEl>
                                              <p:pRg st="1" end="1"/>
                                            </p:txEl>
                                          </p:spTgt>
                                        </p:tgtEl>
                                        <p:attrNameLst>
                                          <p:attrName>style.visibility</p:attrName>
                                        </p:attrNameLst>
                                      </p:cBhvr>
                                      <p:to>
                                        <p:strVal val="visible"/>
                                      </p:to>
                                    </p:set>
                                    <p:anim calcmode="lin" valueType="num">
                                      <p:cBhvr additive="base">
                                        <p:cTn id="12" dur="500"/>
                                        <p:tgtEl>
                                          <p:spTgt spid="17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xEl>
                                              <p:pRg st="2" end="2"/>
                                            </p:txEl>
                                          </p:spTgt>
                                        </p:tgtEl>
                                        <p:attrNameLst>
                                          <p:attrName>style.visibility</p:attrName>
                                        </p:attrNameLst>
                                      </p:cBhvr>
                                      <p:to>
                                        <p:strVal val="visible"/>
                                      </p:to>
                                    </p:set>
                                    <p:anim calcmode="lin" valueType="num">
                                      <p:cBhvr additive="base">
                                        <p:cTn id="17" dur="500"/>
                                        <p:tgtEl>
                                          <p:spTgt spid="1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2">
                                            <p:txEl>
                                              <p:pRg st="3" end="3"/>
                                            </p:txEl>
                                          </p:spTgt>
                                        </p:tgtEl>
                                        <p:attrNameLst>
                                          <p:attrName>style.visibility</p:attrName>
                                        </p:attrNameLst>
                                      </p:cBhvr>
                                      <p:to>
                                        <p:strVal val="visible"/>
                                      </p:to>
                                    </p:set>
                                    <p:anim calcmode="lin" valueType="num">
                                      <p:cBhvr additive="base">
                                        <p:cTn id="22" dur="500"/>
                                        <p:tgtEl>
                                          <p:spTgt spid="1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2">
                                            <p:txEl>
                                              <p:pRg st="4" end="4"/>
                                            </p:txEl>
                                          </p:spTgt>
                                        </p:tgtEl>
                                        <p:attrNameLst>
                                          <p:attrName>style.visibility</p:attrName>
                                        </p:attrNameLst>
                                      </p:cBhvr>
                                      <p:to>
                                        <p:strVal val="visible"/>
                                      </p:to>
                                    </p:set>
                                    <p:anim calcmode="lin" valueType="num">
                                      <p:cBhvr additive="base">
                                        <p:cTn id="27" dur="500"/>
                                        <p:tgtEl>
                                          <p:spTgt spid="17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2">
                                            <p:txEl>
                                              <p:pRg st="5" end="5"/>
                                            </p:txEl>
                                          </p:spTgt>
                                        </p:tgtEl>
                                        <p:attrNameLst>
                                          <p:attrName>style.visibility</p:attrName>
                                        </p:attrNameLst>
                                      </p:cBhvr>
                                      <p:to>
                                        <p:strVal val="visible"/>
                                      </p:to>
                                    </p:set>
                                    <p:anim calcmode="lin" valueType="num">
                                      <p:cBhvr additive="base">
                                        <p:cTn id="32" dur="500"/>
                                        <p:tgtEl>
                                          <p:spTgt spid="17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2">
                                            <p:txEl>
                                              <p:pRg st="6" end="6"/>
                                            </p:txEl>
                                          </p:spTgt>
                                        </p:tgtEl>
                                        <p:attrNameLst>
                                          <p:attrName>style.visibility</p:attrName>
                                        </p:attrNameLst>
                                      </p:cBhvr>
                                      <p:to>
                                        <p:strVal val="visible"/>
                                      </p:to>
                                    </p:set>
                                    <p:anim calcmode="lin" valueType="num">
                                      <p:cBhvr additive="base">
                                        <p:cTn id="37" dur="500"/>
                                        <p:tgtEl>
                                          <p:spTgt spid="17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2">
                                            <p:txEl>
                                              <p:pRg st="7" end="7"/>
                                            </p:txEl>
                                          </p:spTgt>
                                        </p:tgtEl>
                                        <p:attrNameLst>
                                          <p:attrName>style.visibility</p:attrName>
                                        </p:attrNameLst>
                                      </p:cBhvr>
                                      <p:to>
                                        <p:strVal val="visible"/>
                                      </p:to>
                                    </p:set>
                                    <p:anim calcmode="lin" valueType="num">
                                      <p:cBhvr additive="base">
                                        <p:cTn id="42" dur="500"/>
                                        <p:tgtEl>
                                          <p:spTgt spid="17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Question of the Day</a:t>
            </a:r>
            <a:endParaRPr sz="5500" b="1"/>
          </a:p>
        </p:txBody>
      </p:sp>
      <p:sp>
        <p:nvSpPr>
          <p:cNvPr id="180" name="Google Shape;180;p30"/>
          <p:cNvSpPr txBox="1">
            <a:spLocks noGrp="1"/>
          </p:cNvSpPr>
          <p:nvPr>
            <p:ph type="body" idx="4294967295"/>
          </p:nvPr>
        </p:nvSpPr>
        <p:spPr>
          <a:xfrm>
            <a:off x="457200" y="2212850"/>
            <a:ext cx="6166200" cy="4175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In what year was the first cell phone commercially available? (Motorola DynaTak 8000X)</a:t>
            </a:r>
            <a:endParaRPr sz="2200">
              <a:latin typeface="Arial"/>
              <a:ea typeface="Arial"/>
              <a:cs typeface="Arial"/>
              <a:sym typeface="Arial"/>
            </a:endParaRPr>
          </a:p>
          <a:p>
            <a:pPr marL="457200" lvl="0" indent="-368300" algn="l" rtl="0">
              <a:lnSpc>
                <a:spcPct val="115000"/>
              </a:lnSpc>
              <a:spcBef>
                <a:spcPts val="1200"/>
              </a:spcBef>
              <a:spcAft>
                <a:spcPts val="0"/>
              </a:spcAft>
              <a:buClr>
                <a:schemeClr val="dk1"/>
              </a:buClr>
              <a:buSzPts val="2200"/>
              <a:buAutoNum type="alphaUcPeriod"/>
            </a:pPr>
            <a:r>
              <a:rPr lang="en-US" sz="2200">
                <a:latin typeface="Arial"/>
                <a:ea typeface="Arial"/>
                <a:cs typeface="Arial"/>
                <a:sym typeface="Arial"/>
              </a:rPr>
              <a:t>1991</a:t>
            </a:r>
            <a:endParaRPr sz="2200">
              <a:latin typeface="Arial"/>
              <a:ea typeface="Arial"/>
              <a:cs typeface="Arial"/>
              <a:sym typeface="Arial"/>
            </a:endParaRPr>
          </a:p>
          <a:p>
            <a:pPr marL="457200" lvl="0" indent="-368300" algn="l" rtl="0">
              <a:lnSpc>
                <a:spcPct val="115000"/>
              </a:lnSpc>
              <a:spcBef>
                <a:spcPts val="0"/>
              </a:spcBef>
              <a:spcAft>
                <a:spcPts val="0"/>
              </a:spcAft>
              <a:buClr>
                <a:schemeClr val="dk1"/>
              </a:buClr>
              <a:buSzPts val="2200"/>
              <a:buAutoNum type="alphaUcPeriod"/>
            </a:pPr>
            <a:r>
              <a:rPr lang="en-US" sz="2200">
                <a:latin typeface="Arial"/>
                <a:ea typeface="Arial"/>
                <a:cs typeface="Arial"/>
                <a:sym typeface="Arial"/>
              </a:rPr>
              <a:t>1983</a:t>
            </a:r>
            <a:endParaRPr sz="2200">
              <a:latin typeface="Arial"/>
              <a:ea typeface="Arial"/>
              <a:cs typeface="Arial"/>
              <a:sym typeface="Arial"/>
            </a:endParaRPr>
          </a:p>
          <a:p>
            <a:pPr marL="457200" lvl="0" indent="-368300" algn="l" rtl="0">
              <a:lnSpc>
                <a:spcPct val="115000"/>
              </a:lnSpc>
              <a:spcBef>
                <a:spcPts val="0"/>
              </a:spcBef>
              <a:spcAft>
                <a:spcPts val="0"/>
              </a:spcAft>
              <a:buClr>
                <a:schemeClr val="dk1"/>
              </a:buClr>
              <a:buSzPts val="2200"/>
              <a:buAutoNum type="alphaUcPeriod"/>
            </a:pPr>
            <a:r>
              <a:rPr lang="en-US" sz="2200">
                <a:latin typeface="Arial"/>
                <a:ea typeface="Arial"/>
                <a:cs typeface="Arial"/>
                <a:sym typeface="Arial"/>
              </a:rPr>
              <a:t>1977</a:t>
            </a:r>
            <a:endParaRPr sz="2200">
              <a:latin typeface="Arial"/>
              <a:ea typeface="Arial"/>
              <a:cs typeface="Arial"/>
              <a:sym typeface="Arial"/>
            </a:endParaRPr>
          </a:p>
          <a:p>
            <a:pPr marL="457200" lvl="0" indent="-368300" algn="l" rtl="0">
              <a:lnSpc>
                <a:spcPct val="115000"/>
              </a:lnSpc>
              <a:spcBef>
                <a:spcPts val="0"/>
              </a:spcBef>
              <a:spcAft>
                <a:spcPts val="0"/>
              </a:spcAft>
              <a:buClr>
                <a:schemeClr val="dk1"/>
              </a:buClr>
              <a:buSzPts val="2200"/>
              <a:buAutoNum type="alphaUcPeriod"/>
            </a:pPr>
            <a:r>
              <a:rPr lang="en-US" sz="2200">
                <a:latin typeface="Arial"/>
                <a:ea typeface="Arial"/>
                <a:cs typeface="Arial"/>
                <a:sym typeface="Arial"/>
              </a:rPr>
              <a:t>1995</a:t>
            </a:r>
            <a:endParaRPr sz="2500"/>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pic>
        <p:nvPicPr>
          <p:cNvPr id="181" name="Google Shape;181;p30"/>
          <p:cNvPicPr preferRelativeResize="0"/>
          <p:nvPr/>
        </p:nvPicPr>
        <p:blipFill>
          <a:blip r:embed="rId3">
            <a:alphaModFix/>
          </a:blip>
          <a:stretch>
            <a:fillRect/>
          </a:stretch>
        </p:blipFill>
        <p:spPr>
          <a:xfrm>
            <a:off x="4771950" y="3827950"/>
            <a:ext cx="3664174" cy="2061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 calcmode="lin" valueType="num">
                                      <p:cBhvr additive="base">
                                        <p:cTn id="7" dur="500"/>
                                        <p:tgtEl>
                                          <p:spTgt spid="18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0">
                                            <p:txEl>
                                              <p:pRg st="1" end="1"/>
                                            </p:txEl>
                                          </p:spTgt>
                                        </p:tgtEl>
                                        <p:attrNameLst>
                                          <p:attrName>style.visibility</p:attrName>
                                        </p:attrNameLst>
                                      </p:cBhvr>
                                      <p:to>
                                        <p:strVal val="visible"/>
                                      </p:to>
                                    </p:set>
                                    <p:anim calcmode="lin" valueType="num">
                                      <p:cBhvr additive="base">
                                        <p:cTn id="12" dur="500"/>
                                        <p:tgtEl>
                                          <p:spTgt spid="18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0">
                                            <p:txEl>
                                              <p:pRg st="2" end="2"/>
                                            </p:txEl>
                                          </p:spTgt>
                                        </p:tgtEl>
                                        <p:attrNameLst>
                                          <p:attrName>style.visibility</p:attrName>
                                        </p:attrNameLst>
                                      </p:cBhvr>
                                      <p:to>
                                        <p:strVal val="visible"/>
                                      </p:to>
                                    </p:set>
                                    <p:anim calcmode="lin" valueType="num">
                                      <p:cBhvr additive="base">
                                        <p:cTn id="17" dur="500"/>
                                        <p:tgtEl>
                                          <p:spTgt spid="18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0">
                                            <p:txEl>
                                              <p:pRg st="3" end="3"/>
                                            </p:txEl>
                                          </p:spTgt>
                                        </p:tgtEl>
                                        <p:attrNameLst>
                                          <p:attrName>style.visibility</p:attrName>
                                        </p:attrNameLst>
                                      </p:cBhvr>
                                      <p:to>
                                        <p:strVal val="visible"/>
                                      </p:to>
                                    </p:set>
                                    <p:anim calcmode="lin" valueType="num">
                                      <p:cBhvr additive="base">
                                        <p:cTn id="22" dur="500"/>
                                        <p:tgtEl>
                                          <p:spTgt spid="18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0">
                                            <p:txEl>
                                              <p:pRg st="4" end="4"/>
                                            </p:txEl>
                                          </p:spTgt>
                                        </p:tgtEl>
                                        <p:attrNameLst>
                                          <p:attrName>style.visibility</p:attrName>
                                        </p:attrNameLst>
                                      </p:cBhvr>
                                      <p:to>
                                        <p:strVal val="visible"/>
                                      </p:to>
                                    </p:set>
                                    <p:anim calcmode="lin" valueType="num">
                                      <p:cBhvr additive="base">
                                        <p:cTn id="27" dur="500"/>
                                        <p:tgtEl>
                                          <p:spTgt spid="18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0">
                                            <p:txEl>
                                              <p:pRg st="5" end="5"/>
                                            </p:txEl>
                                          </p:spTgt>
                                        </p:tgtEl>
                                        <p:attrNameLst>
                                          <p:attrName>style.visibility</p:attrName>
                                        </p:attrNameLst>
                                      </p:cBhvr>
                                      <p:to>
                                        <p:strVal val="visible"/>
                                      </p:to>
                                    </p:set>
                                    <p:anim calcmode="lin" valueType="num">
                                      <p:cBhvr additive="base">
                                        <p:cTn id="32" dur="500"/>
                                        <p:tgtEl>
                                          <p:spTgt spid="18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0">
                                            <p:txEl>
                                              <p:pRg st="6" end="6"/>
                                            </p:txEl>
                                          </p:spTgt>
                                        </p:tgtEl>
                                        <p:attrNameLst>
                                          <p:attrName>style.visibility</p:attrName>
                                        </p:attrNameLst>
                                      </p:cBhvr>
                                      <p:to>
                                        <p:strVal val="visible"/>
                                      </p:to>
                                    </p:set>
                                    <p:anim calcmode="lin" valueType="num">
                                      <p:cBhvr additive="base">
                                        <p:cTn id="37" dur="500"/>
                                        <p:tgtEl>
                                          <p:spTgt spid="18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0237A5-A1E1-48B3-91CF-FE9BF97D5D97}">
  <ds:schemaRefs>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9cd82c5b-74c9-4827-94f1-5bf219ae6b20"/>
    <ds:schemaRef ds:uri="bfa4db11-c700-41fb-b639-f7e6b4e680b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D539AEF-CE67-40C8-AED4-11BBF38523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5FA481-1D47-4D7C-A3CC-75ABEAC404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2928</Words>
  <Application>Microsoft Office PowerPoint</Application>
  <PresentationFormat>On-screen Show (4:3)</PresentationFormat>
  <Paragraphs>475</Paragraphs>
  <Slides>69</Slides>
  <Notes>69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Arial</vt:lpstr>
      <vt:lpstr>Calibri</vt:lpstr>
      <vt:lpstr>Gill Sans</vt:lpstr>
      <vt:lpstr>Times New Roman</vt:lpstr>
      <vt:lpstr>Office Theme</vt:lpstr>
      <vt:lpstr>Blank Presentation</vt:lpstr>
      <vt:lpstr>  Basic Economic Concepts in AP Macroeconomics: Equilibrium, Disequilibrium, and Changes in Equilibrium  Presented by  Theodore Opderbeck 11/15/21 opderbeckt@waldwickschools.org</vt:lpstr>
      <vt:lpstr>EconEdLink Membership</vt:lpstr>
      <vt:lpstr>Professional Development Certificate</vt:lpstr>
      <vt:lpstr>Agenda</vt:lpstr>
      <vt:lpstr>Objectives</vt:lpstr>
      <vt:lpstr>National Standards</vt:lpstr>
      <vt:lpstr>State Standards</vt:lpstr>
      <vt:lpstr>Question of the Day</vt:lpstr>
      <vt:lpstr>Question of the Day</vt:lpstr>
      <vt:lpstr>Economics and Cross Curricular Applications</vt:lpstr>
      <vt:lpstr>PowerPoint Presentation</vt:lpstr>
      <vt:lpstr>AP Economics College Board Curriculum Resources</vt:lpstr>
      <vt:lpstr>Other Informational Resources</vt:lpstr>
      <vt:lpstr>PowerPoint Presentation</vt:lpstr>
      <vt:lpstr>PowerPoint Presentation</vt:lpstr>
      <vt:lpstr>PowerPoint Presentation</vt:lpstr>
      <vt:lpstr>Important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Sample Lesson Plan </vt:lpstr>
      <vt:lpstr>Sources for Prepared Articles</vt:lpstr>
      <vt:lpstr>Additional Resources</vt:lpstr>
      <vt:lpstr>Additional Resources</vt:lpstr>
      <vt:lpstr>CEE Affiliates</vt:lpstr>
      <vt:lpstr>Thank You to Our Sponsors!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Basic Economic Concepts in AP Macroeconomics: Equilibrium, Disequilibrium, and Changes in Equilibrium  Presented by  Theodore Opderbeck 11/15/21 opderbeckt@waldwickschools.org</dc:title>
  <cp:lastModifiedBy>Jarvon Carson</cp:lastModifiedBy>
  <cp:revision>1</cp:revision>
  <dcterms:modified xsi:type="dcterms:W3CDTF">2021-12-15T00:11:21Z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