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66" r:id="rId28"/>
    <p:sldId id="267" r:id="rId29"/>
    <p:sldId id="268" r:id="rId30"/>
    <p:sldId id="2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1CC7AE-8F31-4146-9C58-7AEBAD0673E7}" v="1" dt="2021-10-29T13:10:55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9" autoAdjust="0"/>
    <p:restoredTop sz="83470" autoAdjust="0"/>
  </p:normalViewPr>
  <p:slideViewPr>
    <p:cSldViewPr snapToGrid="0">
      <p:cViewPr varScale="1">
        <p:scale>
          <a:sx n="63" d="100"/>
          <a:sy n="63" d="100"/>
        </p:scale>
        <p:origin x="12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von Carson" userId="f1f62c45-4a19-4f8e-934b-b4c64f876624" providerId="ADAL" clId="{D11CC7AE-8F31-4146-9C58-7AEBAD0673E7}"/>
    <pc:docChg chg="delSld modSld">
      <pc:chgData name="Jarvon Carson" userId="f1f62c45-4a19-4f8e-934b-b4c64f876624" providerId="ADAL" clId="{D11CC7AE-8F31-4146-9C58-7AEBAD0673E7}" dt="2021-10-29T13:17:27.015" v="13" actId="207"/>
      <pc:docMkLst>
        <pc:docMk/>
      </pc:docMkLst>
      <pc:sldChg chg="modSp mod">
        <pc:chgData name="Jarvon Carson" userId="f1f62c45-4a19-4f8e-934b-b4c64f876624" providerId="ADAL" clId="{D11CC7AE-8F31-4146-9C58-7AEBAD0673E7}" dt="2021-10-29T13:08:26.373" v="4" actId="207"/>
        <pc:sldMkLst>
          <pc:docMk/>
          <pc:sldMk cId="3267629916" sldId="257"/>
        </pc:sldMkLst>
        <pc:spChg chg="mod">
          <ac:chgData name="Jarvon Carson" userId="f1f62c45-4a19-4f8e-934b-b4c64f876624" providerId="ADAL" clId="{D11CC7AE-8F31-4146-9C58-7AEBAD0673E7}" dt="2021-10-29T13:08:26.373" v="4" actId="207"/>
          <ac:spMkLst>
            <pc:docMk/>
            <pc:sldMk cId="3267629916" sldId="257"/>
            <ac:spMk id="2" creationId="{00000000-0000-0000-0000-000000000000}"/>
          </ac:spMkLst>
        </pc:spChg>
      </pc:sldChg>
      <pc:sldChg chg="del">
        <pc:chgData name="Jarvon Carson" userId="f1f62c45-4a19-4f8e-934b-b4c64f876624" providerId="ADAL" clId="{D11CC7AE-8F31-4146-9C58-7AEBAD0673E7}" dt="2021-10-29T13:08:37.432" v="5" actId="2696"/>
        <pc:sldMkLst>
          <pc:docMk/>
          <pc:sldMk cId="99775933" sldId="265"/>
        </pc:sldMkLst>
      </pc:sldChg>
      <pc:sldChg chg="modSp mod">
        <pc:chgData name="Jarvon Carson" userId="f1f62c45-4a19-4f8e-934b-b4c64f876624" providerId="ADAL" clId="{D11CC7AE-8F31-4146-9C58-7AEBAD0673E7}" dt="2021-10-29T13:11:10.615" v="9" actId="207"/>
        <pc:sldMkLst>
          <pc:docMk/>
          <pc:sldMk cId="1318675516" sldId="270"/>
        </pc:sldMkLst>
        <pc:spChg chg="mod">
          <ac:chgData name="Jarvon Carson" userId="f1f62c45-4a19-4f8e-934b-b4c64f876624" providerId="ADAL" clId="{D11CC7AE-8F31-4146-9C58-7AEBAD0673E7}" dt="2021-10-29T13:11:10.615" v="9" actId="207"/>
          <ac:spMkLst>
            <pc:docMk/>
            <pc:sldMk cId="1318675516" sldId="270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D11CC7AE-8F31-4146-9C58-7AEBAD0673E7}" dt="2021-10-29T13:09:28.620" v="7" actId="207"/>
        <pc:sldMkLst>
          <pc:docMk/>
          <pc:sldMk cId="2746185940" sldId="271"/>
        </pc:sldMkLst>
        <pc:spChg chg="mod">
          <ac:chgData name="Jarvon Carson" userId="f1f62c45-4a19-4f8e-934b-b4c64f876624" providerId="ADAL" clId="{D11CC7AE-8F31-4146-9C58-7AEBAD0673E7}" dt="2021-10-29T13:09:28.620" v="7" actId="207"/>
          <ac:spMkLst>
            <pc:docMk/>
            <pc:sldMk cId="2746185940" sldId="271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D11CC7AE-8F31-4146-9C58-7AEBAD0673E7}" dt="2021-10-29T13:10:05.787" v="8" actId="20577"/>
        <pc:sldMkLst>
          <pc:docMk/>
          <pc:sldMk cId="13256520" sldId="278"/>
        </pc:sldMkLst>
        <pc:spChg chg="mod">
          <ac:chgData name="Jarvon Carson" userId="f1f62c45-4a19-4f8e-934b-b4c64f876624" providerId="ADAL" clId="{D11CC7AE-8F31-4146-9C58-7AEBAD0673E7}" dt="2021-10-29T13:10:05.787" v="8" actId="20577"/>
          <ac:spMkLst>
            <pc:docMk/>
            <pc:sldMk cId="13256520" sldId="278"/>
            <ac:spMk id="2" creationId="{ECC42802-00F1-714E-B7E5-36EB9F298C29}"/>
          </ac:spMkLst>
        </pc:spChg>
      </pc:sldChg>
      <pc:sldChg chg="modSp mod">
        <pc:chgData name="Jarvon Carson" userId="f1f62c45-4a19-4f8e-934b-b4c64f876624" providerId="ADAL" clId="{D11CC7AE-8F31-4146-9C58-7AEBAD0673E7}" dt="2021-10-29T13:17:19.782" v="11" actId="207"/>
        <pc:sldMkLst>
          <pc:docMk/>
          <pc:sldMk cId="1237041944" sldId="283"/>
        </pc:sldMkLst>
        <pc:spChg chg="mod">
          <ac:chgData name="Jarvon Carson" userId="f1f62c45-4a19-4f8e-934b-b4c64f876624" providerId="ADAL" clId="{D11CC7AE-8F31-4146-9C58-7AEBAD0673E7}" dt="2021-10-29T13:17:19.782" v="11" actId="207"/>
          <ac:spMkLst>
            <pc:docMk/>
            <pc:sldMk cId="1237041944" sldId="283"/>
            <ac:spMk id="2" creationId="{00000000-0000-0000-0000-000000000000}"/>
          </ac:spMkLst>
        </pc:spChg>
      </pc:sldChg>
      <pc:sldChg chg="modSp mod">
        <pc:chgData name="Jarvon Carson" userId="f1f62c45-4a19-4f8e-934b-b4c64f876624" providerId="ADAL" clId="{D11CC7AE-8F31-4146-9C58-7AEBAD0673E7}" dt="2021-10-29T13:17:27.015" v="13" actId="207"/>
        <pc:sldMkLst>
          <pc:docMk/>
          <pc:sldMk cId="803121820" sldId="284"/>
        </pc:sldMkLst>
        <pc:spChg chg="mod">
          <ac:chgData name="Jarvon Carson" userId="f1f62c45-4a19-4f8e-934b-b4c64f876624" providerId="ADAL" clId="{D11CC7AE-8F31-4146-9C58-7AEBAD0673E7}" dt="2021-10-29T13:17:27.015" v="13" actId="207"/>
          <ac:spMkLst>
            <pc:docMk/>
            <pc:sldMk cId="803121820" sldId="284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0245B-373B-4348-BC35-0AFB6AEF9E22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56561-339D-4838-AB24-D27DD74E1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5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Lesson: https://www.econedlink.org/resources/communities-what-they-provide-for-us/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0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Jamboard: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https://jamboard.google.com/d/15NQoHRyhASr8SEDfV24svQ05nX46EeFHoWd_YNqf_yc/copy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65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6226F-EAC5-44FD-903A-2C455B7D0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92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https://padlet.com/teresa_mungai/2ge0j07upuiuvpgf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26226F-EAC5-44FD-903A-2C455B7D0A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713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777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66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24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767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244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75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4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554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3F68B-FDA9-C243-94A1-26FE62BE82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9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7477A4-4B98-4D77-89FE-15CF58328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024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CAB12-12C9-4815-9C41-C3E39D69E3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85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 b="1" i="0">
                <a:solidFill>
                  <a:srgbClr val="005CB8"/>
                </a:solidFill>
                <a:effectLst>
                  <a:outerShdw blurRad="50800" dist="50800" dir="5400000" algn="ctr" rotWithShape="0">
                    <a:srgbClr val="000000">
                      <a:alpha val="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625748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04547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79242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77440"/>
            <a:ext cx="10972800" cy="3779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15985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974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38584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98380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255782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76845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16118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2344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106984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2055039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45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fontAlgn="base">
        <a:lnSpc>
          <a:spcPts val="5700"/>
        </a:lnSpc>
        <a:spcBef>
          <a:spcPct val="0"/>
        </a:spcBef>
        <a:spcAft>
          <a:spcPct val="0"/>
        </a:spcAft>
        <a:defRPr sz="6600" b="1" i="0" kern="1200">
          <a:solidFill>
            <a:srgbClr val="005CB8"/>
          </a:solidFill>
          <a:effectLst>
            <a:glow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0" endPos="65000" dist="50800" dir="5400000" sy="-100000" algn="bl" rotWithShape="0"/>
          </a:effectLst>
          <a:latin typeface="Calibri" panose="020F0502020204030204" pitchFamily="34" charset="0"/>
          <a:ea typeface="ＭＳ Ｐゴシック" pitchFamily="-108" charset="-128"/>
          <a:cs typeface="Calibri" panose="020F050202020403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1pPr>
      <a:lvl2pPr marL="742950" indent="-28575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2pPr>
      <a:lvl3pPr marL="11430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•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3pPr>
      <a:lvl4pPr marL="16002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–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4pPr>
      <a:lvl5pPr marL="2057400" indent="-228600" algn="l" rtl="0" fontAlgn="base">
        <a:spcBef>
          <a:spcPts val="0"/>
        </a:spcBef>
        <a:spcAft>
          <a:spcPts val="1800"/>
        </a:spcAft>
        <a:buFont typeface="Arial" pitchFamily="-108" charset="0"/>
        <a:buChar char="»"/>
        <a:defRPr sz="2800" b="0" i="0" kern="1200">
          <a:solidFill>
            <a:schemeClr val="tx1"/>
          </a:solidFill>
          <a:latin typeface="Calibri Light" panose="020F0302020204030204" pitchFamily="34" charset="0"/>
          <a:ea typeface="ＭＳ Ｐゴシック" pitchFamily="-108" charset="-128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dpuzzle.com/assignments/6179ac01d4802b41447b0c65/watc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edlink.org/membershi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edlink.org/resources/communities-what-they-provide-for-us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teresa_mungai/2ge0j07upuiuvpgf" TargetMode="External"/><Relationship Id="rId5" Type="http://schemas.openxmlformats.org/officeDocument/2006/relationships/hyperlink" Target="https://jamboard.google.com/d/15NQoHRyhASr8SEDfV24svQ05nX46EeFHoWd_YNqf_yc/copy" TargetMode="External"/><Relationship Id="rId4" Type="http://schemas.openxmlformats.org/officeDocument/2006/relationships/hyperlink" Target="https://edpuzzle.com/assignments/6179ac01d4802b41447b0c65/watch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ncilforeconed.org/resources/local-affiliate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edlink.org/professional-developme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4306" y="1066801"/>
            <a:ext cx="8292353" cy="4276165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en-US" sz="6000" dirty="0"/>
            </a:br>
            <a:br>
              <a:rPr lang="en-US" sz="6000" dirty="0"/>
            </a:br>
            <a:r>
              <a:rPr lang="en-US" sz="6000" dirty="0">
                <a:latin typeface="Calibri"/>
                <a:ea typeface="ＭＳ Ｐゴシック"/>
                <a:cs typeface="Calibri"/>
              </a:rPr>
              <a:t>It’s All Elementary!</a:t>
            </a:r>
            <a:br>
              <a:rPr lang="en-US" sz="6000" dirty="0">
                <a:ln w="11430"/>
                <a:effectLst>
                  <a:outerShdw blurRad="80000" dist="40000" dir="5040000" algn="tl">
                    <a:srgbClr val="000000">
                      <a:alpha val="0"/>
                    </a:srgbClr>
                  </a:outerShdw>
                </a:effectLst>
                <a:ea typeface="+mj-ea"/>
                <a:cs typeface="+mj-cs"/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Part III:  </a:t>
            </a:r>
            <a:b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What Does Our Community </a:t>
            </a:r>
            <a:b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</a:b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Calibri"/>
                <a:ea typeface="ＭＳ Ｐゴシック"/>
                <a:cs typeface="Calibri"/>
              </a:rPr>
              <a:t>Provide for Us?</a:t>
            </a:r>
            <a:br>
              <a:rPr lang="en-US" sz="44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7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Presented by Teresa Mungai</a:t>
            </a:r>
            <a:br>
              <a:rPr lang="en-US" sz="2700" i="1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Teresam@azecon.org</a:t>
            </a:r>
            <a:br>
              <a:rPr lang="en-US" sz="1600" dirty="0"/>
            </a:br>
            <a:r>
              <a:rPr lang="en-US" sz="22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  <a:t>October 28, 2021</a:t>
            </a:r>
            <a:br>
              <a:rPr lang="en-US" sz="1600" dirty="0">
                <a:solidFill>
                  <a:schemeClr val="tx1"/>
                </a:solidFill>
                <a:latin typeface="Calibri"/>
                <a:ea typeface="ＭＳ Ｐゴシック"/>
                <a:cs typeface="Calibri"/>
              </a:rPr>
            </a:br>
            <a:endParaRPr lang="en-US" sz="220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76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066800"/>
            <a:ext cx="7772400" cy="16764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lnSpc>
                <a:spcPts val="6000"/>
              </a:lnSpc>
              <a:spcAft>
                <a:spcPts val="0"/>
              </a:spcAft>
              <a:defRPr/>
            </a:pPr>
            <a:r>
              <a:rPr lang="en-US" sz="6000" dirty="0">
                <a:solidFill>
                  <a:schemeClr val="accent3">
                    <a:lumMod val="75000"/>
                  </a:schemeClr>
                </a:solidFill>
              </a:rPr>
              <a:t>PBS Kids: You, Me &amp; Community</a:t>
            </a:r>
            <a:endParaRPr lang="en-US" sz="200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5174B-A569-DF4E-AB4A-F3122054D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8" y="2657476"/>
            <a:ext cx="6105525" cy="30575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B589FC-F2FE-6243-BEF8-BD59E2663DA5}"/>
              </a:ext>
            </a:extLst>
          </p:cNvPr>
          <p:cNvSpPr txBox="1"/>
          <p:nvPr/>
        </p:nvSpPr>
        <p:spPr>
          <a:xfrm>
            <a:off x="4264216" y="5791200"/>
            <a:ext cx="3663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rPr>
              <a:t>Together We’re the Key</a:t>
            </a:r>
          </a:p>
        </p:txBody>
      </p:sp>
    </p:spTree>
    <p:extLst>
      <p:ext uri="{BB962C8B-B14F-4D97-AF65-F5344CB8AC3E}">
        <p14:creationId xmlns:p14="http://schemas.microsoft.com/office/powerpoint/2010/main" val="27461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143000"/>
          </a:xfrm>
        </p:spPr>
        <p:txBody>
          <a:bodyPr/>
          <a:lstStyle/>
          <a:p>
            <a:r>
              <a:rPr lang="en-US" sz="4000" dirty="0"/>
              <a:t>What does community mean to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do you know about your community?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156372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02080"/>
            <a:ext cx="8229600" cy="1143000"/>
          </a:xfrm>
        </p:spPr>
        <p:txBody>
          <a:bodyPr/>
          <a:lstStyle/>
          <a:p>
            <a:r>
              <a:rPr lang="en-US" sz="4000" dirty="0"/>
              <a:t>Who are some of the people </a:t>
            </a:r>
            <a:br>
              <a:rPr lang="en-US" sz="4000" dirty="0"/>
            </a:br>
            <a:r>
              <a:rPr lang="en-US" sz="4000" dirty="0"/>
              <a:t>in your community?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26080"/>
            <a:ext cx="8229600" cy="3779520"/>
          </a:xfrm>
        </p:spPr>
        <p:txBody>
          <a:bodyPr/>
          <a:lstStyle/>
          <a:p>
            <a:r>
              <a:rPr lang="en-US" sz="2400" dirty="0"/>
              <a:t>Police officers</a:t>
            </a:r>
          </a:p>
          <a:p>
            <a:r>
              <a:rPr lang="en-US" sz="2400" dirty="0"/>
              <a:t>Fire fighters</a:t>
            </a:r>
          </a:p>
          <a:p>
            <a:r>
              <a:rPr lang="en-US" sz="2400" dirty="0"/>
              <a:t>Teachers</a:t>
            </a:r>
          </a:p>
          <a:p>
            <a:r>
              <a:rPr lang="en-US" sz="2400" dirty="0"/>
              <a:t>Others?</a:t>
            </a:r>
          </a:p>
        </p:txBody>
      </p:sp>
    </p:spTree>
    <p:extLst>
      <p:ext uri="{BB962C8B-B14F-4D97-AF65-F5344CB8AC3E}">
        <p14:creationId xmlns:p14="http://schemas.microsoft.com/office/powerpoint/2010/main" val="2463646869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02080"/>
            <a:ext cx="8229600" cy="1143000"/>
          </a:xfrm>
        </p:spPr>
        <p:txBody>
          <a:bodyPr/>
          <a:lstStyle/>
          <a:p>
            <a:r>
              <a:rPr lang="en-US" sz="4000" dirty="0">
                <a:effectLst/>
              </a:rPr>
              <a:t>What are some goods that businesses in your community provide?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26080"/>
            <a:ext cx="8229600" cy="3779520"/>
          </a:xfrm>
        </p:spPr>
        <p:txBody>
          <a:bodyPr/>
          <a:lstStyle/>
          <a:p>
            <a:r>
              <a:rPr lang="en-US" sz="2400" dirty="0"/>
              <a:t>What is a good?</a:t>
            </a:r>
          </a:p>
          <a:p>
            <a:r>
              <a:rPr lang="en-US" sz="2400" dirty="0"/>
              <a:t>Do you ever go shopping with your parents?</a:t>
            </a:r>
          </a:p>
          <a:p>
            <a:r>
              <a:rPr lang="en-US" sz="2400" dirty="0"/>
              <a:t>Can you think about any goods they may have bought?</a:t>
            </a:r>
          </a:p>
          <a:p>
            <a:r>
              <a:rPr lang="en-US" sz="2400" dirty="0"/>
              <a:t>Where did they buy them?  </a:t>
            </a:r>
          </a:p>
          <a:p>
            <a:r>
              <a:rPr lang="en-US" sz="2400" dirty="0"/>
              <a:t>Can you name the businesses in your community that provide those goods?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679133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100" y="1402080"/>
            <a:ext cx="8305800" cy="1143000"/>
          </a:xfrm>
        </p:spPr>
        <p:txBody>
          <a:bodyPr/>
          <a:lstStyle/>
          <a:p>
            <a:r>
              <a:rPr lang="en-US" sz="3900" dirty="0">
                <a:effectLst/>
              </a:rPr>
              <a:t>What are some services that businesses in your community provide?</a:t>
            </a:r>
            <a:endParaRPr lang="en-US" sz="39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26080"/>
            <a:ext cx="8229600" cy="3779520"/>
          </a:xfrm>
        </p:spPr>
        <p:txBody>
          <a:bodyPr/>
          <a:lstStyle/>
          <a:p>
            <a:r>
              <a:rPr lang="en-US" sz="2400" dirty="0"/>
              <a:t>What is a service?</a:t>
            </a:r>
          </a:p>
          <a:p>
            <a:r>
              <a:rPr lang="en-US" sz="2400" dirty="0"/>
              <a:t>Have you ever had someone help you with your family car?</a:t>
            </a:r>
          </a:p>
          <a:p>
            <a:r>
              <a:rPr lang="en-US" sz="2400" dirty="0"/>
              <a:t>Can you name the businesses in your community that provide those services?</a:t>
            </a:r>
          </a:p>
        </p:txBody>
      </p:sp>
    </p:spTree>
    <p:extLst>
      <p:ext uri="{BB962C8B-B14F-4D97-AF65-F5344CB8AC3E}">
        <p14:creationId xmlns:p14="http://schemas.microsoft.com/office/powerpoint/2010/main" val="289576222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02080"/>
            <a:ext cx="8229600" cy="1143000"/>
          </a:xfrm>
        </p:spPr>
        <p:txBody>
          <a:bodyPr/>
          <a:lstStyle/>
          <a:p>
            <a:r>
              <a:rPr lang="en-US" sz="4000" dirty="0"/>
              <a:t>Can you think of places other than a business that provide services?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926080"/>
            <a:ext cx="8229600" cy="3779520"/>
          </a:xfrm>
        </p:spPr>
        <p:txBody>
          <a:bodyPr/>
          <a:lstStyle/>
          <a:p>
            <a:r>
              <a:rPr lang="en-US" sz="2400" dirty="0"/>
              <a:t>Do teachers provide a service?</a:t>
            </a:r>
          </a:p>
          <a:p>
            <a:r>
              <a:rPr lang="en-US" sz="2400" dirty="0"/>
              <a:t>Is a school a business?</a:t>
            </a:r>
          </a:p>
        </p:txBody>
      </p:sp>
    </p:spTree>
    <p:extLst>
      <p:ext uri="{BB962C8B-B14F-4D97-AF65-F5344CB8AC3E}">
        <p14:creationId xmlns:p14="http://schemas.microsoft.com/office/powerpoint/2010/main" val="209895154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34" y="2692400"/>
            <a:ext cx="11092269" cy="2197100"/>
          </a:xfrm>
        </p:spPr>
        <p:txBody>
          <a:bodyPr/>
          <a:lstStyle/>
          <a:p>
            <a:r>
              <a:rPr lang="en-US" sz="4000" dirty="0"/>
              <a:t>Let’s watch a video about communities!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>
                <a:hlinkClick r:id="rId2"/>
              </a:rPr>
              <a:t>You, Me and Community Video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661679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143000"/>
          </a:xfrm>
        </p:spPr>
        <p:txBody>
          <a:bodyPr/>
          <a:lstStyle/>
          <a:p>
            <a:r>
              <a:rPr lang="en-US" sz="4000" dirty="0"/>
              <a:t>You, Me and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What were some businesses mentioned in the video?</a:t>
            </a:r>
          </a:p>
          <a:p>
            <a:r>
              <a:rPr lang="en-US" sz="2400" dirty="0"/>
              <a:t>Grocery store</a:t>
            </a:r>
          </a:p>
          <a:p>
            <a:r>
              <a:rPr lang="en-US" sz="2400" dirty="0"/>
              <a:t>Dry Cleaner</a:t>
            </a:r>
          </a:p>
          <a:p>
            <a:r>
              <a:rPr lang="en-US" sz="2400" dirty="0"/>
              <a:t>Music store</a:t>
            </a:r>
          </a:p>
          <a:p>
            <a:r>
              <a:rPr lang="en-US" sz="2400" dirty="0"/>
              <a:t>Bakery</a:t>
            </a:r>
          </a:p>
        </p:txBody>
      </p:sp>
    </p:spTree>
    <p:extLst>
      <p:ext uri="{BB962C8B-B14F-4D97-AF65-F5344CB8AC3E}">
        <p14:creationId xmlns:p14="http://schemas.microsoft.com/office/powerpoint/2010/main" val="132565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143000"/>
          </a:xfrm>
        </p:spPr>
        <p:txBody>
          <a:bodyPr/>
          <a:lstStyle/>
          <a:p>
            <a:r>
              <a:rPr lang="en-US" sz="4000" dirty="0"/>
              <a:t>You, Me, and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What were some goods provided in the video?</a:t>
            </a:r>
          </a:p>
          <a:p>
            <a:r>
              <a:rPr lang="en-US" sz="2400" dirty="0"/>
              <a:t>Groceries</a:t>
            </a:r>
          </a:p>
          <a:p>
            <a:r>
              <a:rPr lang="en-US" sz="2400" dirty="0"/>
              <a:t>Strudel. Do you know what a strudel is?  What are some other things a baker could make?</a:t>
            </a:r>
          </a:p>
          <a:p>
            <a:r>
              <a:rPr lang="en-US" sz="2400" dirty="0"/>
              <a:t>Lemonade</a:t>
            </a:r>
          </a:p>
        </p:txBody>
      </p:sp>
    </p:spTree>
    <p:extLst>
      <p:ext uri="{BB962C8B-B14F-4D97-AF65-F5344CB8AC3E}">
        <p14:creationId xmlns:p14="http://schemas.microsoft.com/office/powerpoint/2010/main" val="20546679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143000"/>
            <a:ext cx="8229600" cy="1143000"/>
          </a:xfrm>
        </p:spPr>
        <p:txBody>
          <a:bodyPr/>
          <a:lstStyle/>
          <a:p>
            <a:r>
              <a:rPr lang="en-US" sz="4000" dirty="0"/>
              <a:t>You, Me, and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What were some services provided in the video?</a:t>
            </a:r>
          </a:p>
          <a:p>
            <a:r>
              <a:rPr lang="en-US" sz="2400" dirty="0"/>
              <a:t>Plumber fixing pipes</a:t>
            </a:r>
          </a:p>
          <a:p>
            <a:r>
              <a:rPr lang="en-US" sz="2400" dirty="0"/>
              <a:t>Construction worker making a building</a:t>
            </a:r>
          </a:p>
          <a:p>
            <a:r>
              <a:rPr lang="en-US" sz="2400" dirty="0"/>
              <a:t>Music lessons</a:t>
            </a:r>
          </a:p>
          <a:p>
            <a:pPr marL="0" indent="0">
              <a:buNone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700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762421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Aft>
                <a:spcPts val="0"/>
              </a:spcAft>
              <a:defRPr/>
            </a:pPr>
            <a:r>
              <a:rPr lang="en-US" sz="4000" dirty="0">
                <a:latin typeface="Calibri"/>
                <a:ea typeface="ＭＳ Ｐゴシック"/>
                <a:cs typeface="Calibri"/>
              </a:rPr>
              <a:t>EconEdLink Membership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2006539" y="2114895"/>
            <a:ext cx="8175171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You can now access CEE’s professional development webinars directly on EconEdLink.org! To receive these new professional development benefits, 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become an EconEdLink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hlinkClick r:id="rId3"/>
              </a:rPr>
              <a:t>member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. As a member, you will now be able to: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Automatically receive a professional development certificate via e-mail within 24 hours after viewing any webinar for a minimum of 45 minutes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Register for upcoming webinars with a simple one-click process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Easily download presentations, lesson plan materials and activities for each webinar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Search and view all webinars at your convenience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Save webinars to your EconEdLink dashboard for easy access to the event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You may access our new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Professional Development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page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hlinkClick r:id="rId4"/>
              </a:rPr>
              <a:t>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33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2802-00F1-714E-B7E5-36EB9F29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1752600"/>
            <a:ext cx="8458200" cy="1143000"/>
          </a:xfrm>
        </p:spPr>
        <p:txBody>
          <a:bodyPr/>
          <a:lstStyle/>
          <a:p>
            <a:r>
              <a:rPr lang="en-US" sz="4000" dirty="0"/>
              <a:t>The community in this video was a city. </a:t>
            </a:r>
            <a:br>
              <a:rPr lang="en-US" sz="4000" dirty="0"/>
            </a:br>
            <a:r>
              <a:rPr lang="en-US" sz="4000" dirty="0"/>
              <a:t>Have you ever designed a community!?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A8DC1-AA09-6947-931F-BF617AE6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3810000"/>
            <a:ext cx="8229600" cy="1341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Let’s look at some ways cities can be designed.</a:t>
            </a:r>
          </a:p>
        </p:txBody>
      </p:sp>
    </p:spTree>
    <p:extLst>
      <p:ext uri="{BB962C8B-B14F-4D97-AF65-F5344CB8AC3E}">
        <p14:creationId xmlns:p14="http://schemas.microsoft.com/office/powerpoint/2010/main" val="370901502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77538" y="1736204"/>
            <a:ext cx="9601200" cy="3055716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Building </a:t>
            </a:r>
            <a:b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75" y="41862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52600" y="1213175"/>
            <a:ext cx="9144000" cy="86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</a:rPr>
              <a:t>Cloudy with a Chance of Meatballs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959" y="2361712"/>
            <a:ext cx="4679282" cy="413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4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17876" y="1122744"/>
            <a:ext cx="9144000" cy="67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i="1" dirty="0">
                <a:solidFill>
                  <a:schemeClr val="accent3">
                    <a:lumMod val="75000"/>
                  </a:schemeClr>
                </a:solidFill>
              </a:rPr>
              <a:t>Cloudy with a Chance of Meatballs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881" y="1801944"/>
            <a:ext cx="3733647" cy="46547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23" y="1961028"/>
            <a:ext cx="52578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2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"/>
          <p:cNvSpPr txBox="1">
            <a:spLocks noGrp="1"/>
          </p:cNvSpPr>
          <p:nvPr>
            <p:ph type="title"/>
          </p:nvPr>
        </p:nvSpPr>
        <p:spPr>
          <a:xfrm>
            <a:off x="2034988" y="2737283"/>
            <a:ext cx="8229600" cy="1143000"/>
          </a:xfrm>
          <a:prstGeom prst="rect">
            <a:avLst/>
          </a:prstGeom>
        </p:spPr>
        <p:txBody>
          <a:bodyPr spcFirstLastPara="1" vert="horz" wrap="square" lIns="91425" tIns="91425" rIns="91425" bIns="91425" numCol="1" rtlCol="0" anchor="b" anchorCtr="0" compatLnSpc="1">
            <a:prstTxWarp prst="textNoShape">
              <a:avLst/>
            </a:prstTxWarp>
            <a:noAutofit/>
            <a:scene3d>
              <a:camera prst="orthographicFront">
                <a:rot lat="0" lon="0" rev="0"/>
              </a:camera>
              <a:lightRig rig="threePt" dir="t"/>
            </a:scene3d>
            <a:sp3d>
              <a:bevelT w="0"/>
            </a:sp3d>
          </a:bodyPr>
          <a:lstStyle/>
          <a:p>
            <a:pPr algn="ctr"/>
            <a:r>
              <a:rPr lang="en" sz="5400" dirty="0"/>
              <a:t>Questions?</a:t>
            </a:r>
            <a:endParaRPr sz="5400" dirty="0"/>
          </a:p>
        </p:txBody>
      </p:sp>
      <p:sp>
        <p:nvSpPr>
          <p:cNvPr id="214" name="Google Shape;214;p13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 pitchFamily="-108" charset="-128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96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References</a:t>
            </a:r>
            <a:endParaRPr lang="en-US" sz="550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F1D3A3-98BD-4497-A322-D25C364A13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3623" y="1740946"/>
            <a:ext cx="8229600" cy="477639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3200" b="1" dirty="0"/>
              <a:t>What Does Our Community Provide for Us?</a:t>
            </a:r>
          </a:p>
          <a:p>
            <a:pPr lvl="1">
              <a:spcAft>
                <a:spcPts val="0"/>
              </a:spcAft>
            </a:pPr>
            <a:r>
              <a:rPr lang="en-US" sz="3200" b="1" dirty="0"/>
              <a:t>Lesson: </a:t>
            </a:r>
            <a:r>
              <a:rPr lang="en-US" sz="3200" b="1" dirty="0">
                <a:hlinkClick r:id="rId3"/>
              </a:rPr>
              <a:t>Click Here</a:t>
            </a:r>
            <a:endParaRPr lang="en-US" sz="3200" b="1" dirty="0"/>
          </a:p>
          <a:p>
            <a:pPr lvl="1">
              <a:spcAft>
                <a:spcPts val="0"/>
              </a:spcAft>
            </a:pPr>
            <a:r>
              <a:rPr lang="en-US" sz="3200" b="1" dirty="0"/>
              <a:t>Video: </a:t>
            </a:r>
            <a:r>
              <a:rPr lang="en-US" sz="3200" b="1" dirty="0">
                <a:hlinkClick r:id="rId4"/>
              </a:rPr>
              <a:t>Click Here</a:t>
            </a:r>
            <a:endParaRPr lang="en-US" sz="3200" b="1" dirty="0"/>
          </a:p>
          <a:p>
            <a:pPr lvl="1">
              <a:spcAft>
                <a:spcPts val="0"/>
              </a:spcAft>
            </a:pPr>
            <a:r>
              <a:rPr lang="en-US" sz="3200" b="1" dirty="0"/>
              <a:t>Jamboard Activity: </a:t>
            </a:r>
            <a:r>
              <a:rPr lang="en-US" sz="3200" b="1" dirty="0">
                <a:hlinkClick r:id="rId5"/>
              </a:rPr>
              <a:t>Click Here</a:t>
            </a:r>
            <a:endParaRPr lang="en-US" sz="3200" b="1" dirty="0"/>
          </a:p>
          <a:p>
            <a:pPr marL="457200" lvl="1" indent="0">
              <a:spcAft>
                <a:spcPts val="0"/>
              </a:spcAft>
              <a:buNone/>
            </a:pPr>
            <a:endParaRPr lang="en-US" sz="3200" b="1" dirty="0"/>
          </a:p>
          <a:p>
            <a:pPr>
              <a:spcAft>
                <a:spcPts val="0"/>
              </a:spcAft>
            </a:pPr>
            <a:r>
              <a:rPr lang="en-US" sz="3200" b="1" dirty="0"/>
              <a:t>Cloudy with a Chance of Meatballs</a:t>
            </a:r>
            <a:endParaRPr lang="en-US" sz="3200" dirty="0"/>
          </a:p>
          <a:p>
            <a:pPr lvl="1">
              <a:spcAft>
                <a:spcPts val="0"/>
              </a:spcAft>
            </a:pPr>
            <a:r>
              <a:rPr lang="en-US" sz="3200" b="1" dirty="0" err="1"/>
              <a:t>Padlet</a:t>
            </a:r>
            <a:r>
              <a:rPr lang="en-US" sz="3200" b="1" dirty="0"/>
              <a:t> Activity: </a:t>
            </a:r>
            <a:r>
              <a:rPr lang="en-US" sz="3200" b="1" dirty="0">
                <a:hlinkClick r:id="rId6"/>
              </a:rPr>
              <a:t>Click here</a:t>
            </a:r>
            <a:endParaRPr lang="en-US" sz="3200" b="1" dirty="0"/>
          </a:p>
          <a:p>
            <a:pPr lvl="1">
              <a:spcAft>
                <a:spcPts val="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71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9848"/>
            <a:ext cx="8229600" cy="1143000"/>
          </a:xfrm>
          <a:noFill/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>
                <a:latin typeface="Calibri"/>
                <a:ea typeface="ＭＳ Ｐゴシック"/>
                <a:cs typeface="Calibri"/>
              </a:rPr>
              <a:t>CEE Affiliates</a:t>
            </a:r>
            <a:endParaRPr lang="en-US" sz="550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44DA-7F29-495C-9279-01A773172FC7}"/>
              </a:ext>
            </a:extLst>
          </p:cNvPr>
          <p:cNvSpPr txBox="1"/>
          <p:nvPr/>
        </p:nvSpPr>
        <p:spPr>
          <a:xfrm>
            <a:off x="3025667" y="5134679"/>
            <a:ext cx="614066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pitchFamily="-108" charset="-128"/>
                <a:cs typeface="Arial"/>
                <a:hlinkClick r:id="rId3"/>
              </a:rPr>
              <a:t>https://www.councilforeconed.org/resources/local-affiliates/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</p:txBody>
      </p:sp>
      <p:pic>
        <p:nvPicPr>
          <p:cNvPr id="4" name="Picture 4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85988BD1-7DE7-45DD-9D4C-654DA4937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2" y="2335948"/>
            <a:ext cx="6095999" cy="240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C49A-50A7-49D5-B1A2-57AAF226F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0139" y="1145687"/>
            <a:ext cx="7772400" cy="1470025"/>
          </a:xfrm>
        </p:spPr>
        <p:txBody>
          <a:bodyPr/>
          <a:lstStyle/>
          <a:p>
            <a:r>
              <a:rPr lang="en-US" sz="5400" dirty="0">
                <a:latin typeface="Calibri"/>
                <a:ea typeface="ＭＳ Ｐゴシック"/>
                <a:cs typeface="Calibri"/>
              </a:rPr>
              <a:t>Thank You to Our Sponsors!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479" y="2622632"/>
            <a:ext cx="2378110" cy="2378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17" y="2690224"/>
            <a:ext cx="4725799" cy="130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31" y="5899538"/>
            <a:ext cx="6217920" cy="5943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itchFamily="-108" charset="-128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015" y="3811687"/>
            <a:ext cx="1905000" cy="1874520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7E8432-E2ED-4609-928F-7A71E7351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74" y="5243613"/>
            <a:ext cx="1188720" cy="119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8679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7551" y="1061966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>
                <a:latin typeface="Calibri"/>
                <a:ea typeface="ＭＳ Ｐゴシック"/>
                <a:cs typeface="Calibri"/>
              </a:rPr>
              <a:t>Professional Development Certificate</a:t>
            </a:r>
            <a:endParaRPr lang="en-US" sz="4000">
              <a:effectLst>
                <a:glow>
                  <a:srgbClr val="4F81BD">
                    <a:alpha val="0"/>
                  </a:srgbClr>
                </a:glow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13714B-F9E8-8C44-9AF8-383F3F244D95}"/>
              </a:ext>
            </a:extLst>
          </p:cNvPr>
          <p:cNvSpPr txBox="1"/>
          <p:nvPr/>
        </p:nvSpPr>
        <p:spPr>
          <a:xfrm>
            <a:off x="2112956" y="2359260"/>
            <a:ext cx="8175171" cy="28623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To earn your professional development certificate for this webinar, you must: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Watch a minimum of 45-minutes and you will automatically receive a professional development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A99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certificate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t>via e-mail within 24 hours.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Accessing resources: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8" charset="0"/>
              <a:ea typeface="ＭＳ Ｐゴシック" pitchFamily="-108" charset="-128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,Sans-Serif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You can now easily download presentations, lesson plan materials, and activities for each webinar from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hlinkClick r:id="rId3"/>
              </a:rPr>
              <a:t>EconEdLink.org/professional-development/</a:t>
            </a: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005CB8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6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Agenda</a:t>
            </a:r>
            <a:endParaRPr lang="en-US" sz="5500">
              <a:ln w="11430"/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377441"/>
            <a:ext cx="8229600" cy="4175760"/>
          </a:xfrm>
        </p:spPr>
        <p:txBody>
          <a:bodyPr/>
          <a:lstStyle/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Review Economics and Personal Finance Standards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Interactive Lesson Activities</a:t>
            </a:r>
          </a:p>
          <a:p>
            <a:r>
              <a:rPr lang="en-US" sz="2500" dirty="0">
                <a:latin typeface="Calibri Light"/>
                <a:ea typeface="ＭＳ Ｐゴシック"/>
                <a:cs typeface="Calibri Light"/>
              </a:rPr>
              <a:t>Questions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8267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Objectives</a:t>
            </a:r>
            <a:endParaRPr lang="en-US" sz="550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377441"/>
            <a:ext cx="8229600" cy="41757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Participants will review the Economics and Personal Finance standards for K-5</a:t>
            </a:r>
            <a:r>
              <a:rPr lang="en-US" sz="2400" baseline="30000" dirty="0"/>
              <a:t>th</a:t>
            </a:r>
            <a:r>
              <a:rPr lang="en-US" sz="2400" dirty="0"/>
              <a:t> grade.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Participants will take part in interactive lesson activities that can be used in a K-5 classroom. </a:t>
            </a:r>
            <a:endParaRPr lang="en-US" sz="2750" dirty="0"/>
          </a:p>
        </p:txBody>
      </p:sp>
    </p:spTree>
    <p:extLst>
      <p:ext uri="{BB962C8B-B14F-4D97-AF65-F5344CB8AC3E}">
        <p14:creationId xmlns:p14="http://schemas.microsoft.com/office/powerpoint/2010/main" val="234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National Standards</a:t>
            </a:r>
            <a:endParaRPr lang="en-US" sz="550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1" y="1982993"/>
            <a:ext cx="4276165" cy="4370305"/>
          </a:xfrm>
        </p:spPr>
        <p:txBody>
          <a:bodyPr>
            <a:noAutofit/>
          </a:bodyPr>
          <a:lstStyle/>
          <a:p>
            <a:pPr marL="0" indent="0" algn="ctr" defTabSz="905255">
              <a:buNone/>
              <a:defRPr sz="3168"/>
            </a:pPr>
            <a:endParaRPr lang="en-US" sz="2500" u="sng" dirty="0">
              <a:latin typeface="Calibri"/>
              <a:ea typeface="ＭＳ Ｐゴシック"/>
              <a:cs typeface="Calibri"/>
            </a:endParaRPr>
          </a:p>
          <a:p>
            <a:pPr marL="0" indent="0" algn="ctr" defTabSz="905255">
              <a:buNone/>
              <a:defRPr sz="3168"/>
            </a:pPr>
            <a:r>
              <a:rPr lang="en-US" sz="2500" u="sng" dirty="0">
                <a:latin typeface="Calibri"/>
                <a:ea typeface="ＭＳ Ｐゴシック"/>
                <a:cs typeface="Calibri"/>
              </a:rPr>
              <a:t>Economics Standards</a:t>
            </a:r>
          </a:p>
          <a:p>
            <a:pPr marL="0" indent="0" algn="ctr" defTabSz="905255">
              <a:buNone/>
              <a:defRPr sz="3168"/>
            </a:pPr>
            <a:r>
              <a:rPr lang="en-US" sz="2000" dirty="0">
                <a:latin typeface="Calibri"/>
                <a:ea typeface="ＭＳ Ｐゴシック"/>
                <a:cs typeface="Calibri"/>
              </a:rPr>
              <a:t>Standard 1: Scarcity</a:t>
            </a:r>
          </a:p>
          <a:p>
            <a:pPr marL="0" indent="0" algn="ctr" defTabSz="905255">
              <a:buNone/>
              <a:defRPr sz="3168"/>
            </a:pPr>
            <a:r>
              <a:rPr lang="en-US" sz="2000" dirty="0">
                <a:latin typeface="Calibri"/>
                <a:ea typeface="ＭＳ Ｐゴシック"/>
                <a:cs typeface="Calibri"/>
              </a:rPr>
              <a:t>Standard 2: Decision Making</a:t>
            </a:r>
          </a:p>
          <a:p>
            <a:pPr marL="0" indent="0" algn="ctr" defTabSz="905255">
              <a:buNone/>
              <a:defRPr sz="3168"/>
            </a:pPr>
            <a:r>
              <a:rPr lang="en-US" sz="2000" dirty="0">
                <a:latin typeface="Calibri"/>
                <a:ea typeface="ＭＳ Ｐゴシック"/>
                <a:cs typeface="Calibri"/>
              </a:rPr>
              <a:t>Standard 5:  Trade</a:t>
            </a:r>
          </a:p>
          <a:p>
            <a:pPr marL="0" indent="0" algn="ctr" defTabSz="905255">
              <a:buNone/>
              <a:defRPr sz="3168"/>
            </a:pPr>
            <a:endParaRPr lang="en-US" sz="2000" dirty="0"/>
          </a:p>
          <a:p>
            <a:pPr marL="0" indent="0" defTabSz="905255">
              <a:buNone/>
              <a:defRPr sz="3168"/>
            </a:pPr>
            <a:r>
              <a:rPr lang="en-US" sz="2500" dirty="0">
                <a:latin typeface="Calibri"/>
                <a:ea typeface="ＭＳ Ｐゴシック"/>
                <a:cs typeface="Calibri"/>
              </a:rPr>
              <a:t> </a:t>
            </a:r>
            <a:endParaRPr lang="en-US" sz="275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6257366" y="1982994"/>
            <a:ext cx="4410635" cy="4175760"/>
          </a:xfrm>
        </p:spPr>
        <p:txBody>
          <a:bodyPr>
            <a:noAutofit/>
          </a:bodyPr>
          <a:lstStyle/>
          <a:p>
            <a:pPr marL="0" indent="0" algn="ctr" defTabSz="905255">
              <a:buNone/>
              <a:defRPr sz="3168"/>
            </a:pPr>
            <a:endParaRPr lang="en-US" sz="2500" u="sng" dirty="0">
              <a:latin typeface="Calibri"/>
              <a:ea typeface="ＭＳ Ｐゴシック"/>
              <a:cs typeface="Calibri"/>
            </a:endParaRPr>
          </a:p>
          <a:p>
            <a:pPr marL="0" indent="0" algn="ctr" defTabSz="905255">
              <a:buNone/>
              <a:defRPr sz="3168"/>
            </a:pPr>
            <a:r>
              <a:rPr lang="en-US" sz="2500" u="sng" dirty="0">
                <a:latin typeface="Calibri"/>
                <a:ea typeface="ＭＳ Ｐゴシック"/>
                <a:cs typeface="Calibri"/>
              </a:rPr>
              <a:t>Financial Literacy Standards</a:t>
            </a:r>
          </a:p>
          <a:p>
            <a:pPr marL="0" indent="0" algn="ctr" defTabSz="905255">
              <a:buNone/>
              <a:defRPr sz="3168"/>
            </a:pPr>
            <a:r>
              <a:rPr lang="en-US" sz="2000" dirty="0">
                <a:latin typeface="Calibri"/>
                <a:ea typeface="ＭＳ Ｐゴシック"/>
                <a:cs typeface="Calibri"/>
              </a:rPr>
              <a:t>Standard 1: Earning Income</a:t>
            </a:r>
          </a:p>
          <a:p>
            <a:pPr marL="0" indent="0" algn="ctr" defTabSz="905255">
              <a:buNone/>
              <a:defRPr sz="3168"/>
            </a:pPr>
            <a:r>
              <a:rPr lang="en-US" sz="2000" dirty="0">
                <a:latin typeface="Calibri"/>
                <a:ea typeface="ＭＳ Ｐゴシック"/>
                <a:cs typeface="Calibri"/>
              </a:rPr>
              <a:t>Standard 2: Spending</a:t>
            </a:r>
          </a:p>
        </p:txBody>
      </p:sp>
    </p:spTree>
    <p:extLst>
      <p:ext uri="{BB962C8B-B14F-4D97-AF65-F5344CB8AC3E}">
        <p14:creationId xmlns:p14="http://schemas.microsoft.com/office/powerpoint/2010/main" val="62449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9848"/>
            <a:ext cx="8229600" cy="1143000"/>
          </a:xfr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500"/>
              <a:t>State Standards</a:t>
            </a:r>
            <a:endParaRPr lang="en-US" sz="5500">
              <a:ln w="11430">
                <a:noFill/>
              </a:ln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2377441"/>
            <a:ext cx="8229600" cy="4175760"/>
          </a:xfrm>
        </p:spPr>
        <p:txBody>
          <a:bodyPr>
            <a:noAutofit/>
          </a:bodyPr>
          <a:lstStyle/>
          <a:p>
            <a:pPr marL="0" indent="0" algn="ctr" defTabSz="905255">
              <a:buNone/>
              <a:defRPr sz="3168"/>
            </a:pPr>
            <a:r>
              <a:rPr lang="en-US" sz="2500" b="1" dirty="0">
                <a:latin typeface="Calibri Light"/>
                <a:cs typeface="Calibri Light"/>
              </a:rPr>
              <a:t>Arizona History and Social Science Standards</a:t>
            </a:r>
          </a:p>
          <a:p>
            <a:pPr marL="0" indent="0" algn="ctr" defTabSz="905255">
              <a:buNone/>
              <a:defRPr sz="3168"/>
            </a:pPr>
            <a:endParaRPr lang="en-US" sz="2500" b="1" dirty="0">
              <a:latin typeface="Calibri Light"/>
              <a:cs typeface="Calibri Light"/>
            </a:endParaRPr>
          </a:p>
          <a:p>
            <a:pPr marL="0" indent="0" defTabSz="905255">
              <a:buNone/>
              <a:defRPr sz="3168"/>
            </a:pPr>
            <a:endParaRPr lang="en-US" sz="27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17" y="3103649"/>
            <a:ext cx="11387754" cy="28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0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783977" y="2882059"/>
            <a:ext cx="9144000" cy="1143000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>
              <a:bevelT w="0" h="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fontAlgn="base">
              <a:lnSpc>
                <a:spcPts val="5700"/>
              </a:lnSpc>
              <a:spcBef>
                <a:spcPct val="0"/>
              </a:spcBef>
              <a:spcAft>
                <a:spcPct val="0"/>
              </a:spcAft>
              <a:defRPr sz="6600" b="1" i="0" kern="1200">
                <a:solidFill>
                  <a:srgbClr val="005CB8"/>
                </a:solidFill>
                <a:effectLst>
                  <a:glow>
                    <a:schemeClr val="accent1">
                      <a:alpha val="0"/>
                    </a:scheme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5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5CB8"/>
                </a:solidFill>
                <a:effectLst>
                  <a:glow>
                    <a:srgbClr val="4F81BD">
                      <a:alpha val="0"/>
                    </a:srgbClr>
                  </a:glow>
                  <a:outerShdw blurRad="50800" dist="50800" dir="5400000" algn="ctr" rotWithShape="0">
                    <a:srgbClr val="000000">
                      <a:alpha val="0"/>
                    </a:srgbClr>
                  </a:outerShdw>
                  <a:reflection stA="0" endPos="65000" dist="50800" dir="5400000" sy="-100000" algn="bl" rotWithShape="0"/>
                </a:effectLst>
                <a:uLnTx/>
                <a:uFillTx/>
                <a:latin typeface="Calibri" panose="020F0502020204030204" pitchFamily="34" charset="0"/>
                <a:ea typeface="ＭＳ Ｐゴシック" pitchFamily="-108" charset="-128"/>
                <a:cs typeface="Calibri" panose="020F0502020204030204" pitchFamily="34" charset="0"/>
              </a:rPr>
              <a:t>Lesson Activities</a:t>
            </a:r>
            <a:endParaRPr kumimoji="0" lang="en-US" sz="5500" b="1" i="0" u="none" strike="noStrike" kern="1200" cap="none" spc="0" normalizeH="0" baseline="0" noProof="0" dirty="0">
              <a:ln w="11430">
                <a:noFill/>
              </a:ln>
              <a:solidFill>
                <a:srgbClr val="005CB8"/>
              </a:solidFill>
              <a:effectLst>
                <a:outerShdw blurRad="80000" dist="40000" dir="5040000" algn="tl">
                  <a:srgbClr val="000000">
                    <a:alpha val="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ＭＳ Ｐゴシック" pitchFamily="-108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67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86" y="1324491"/>
            <a:ext cx="10972800" cy="1143000"/>
          </a:xfrm>
        </p:spPr>
        <p:txBody>
          <a:bodyPr/>
          <a:lstStyle/>
          <a:p>
            <a:pPr algn="ctr"/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Communities:  What They </a:t>
            </a:r>
            <a:b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6000" b="1" dirty="0">
                <a:solidFill>
                  <a:schemeClr val="accent3">
                    <a:lumMod val="75000"/>
                  </a:schemeClr>
                </a:solidFill>
              </a:rPr>
              <a:t>Provide For US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744" y="3040961"/>
            <a:ext cx="3600884" cy="2841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40828">
            <a:off x="8203927" y="3395282"/>
            <a:ext cx="3547691" cy="21606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981144">
            <a:off x="510374" y="3639162"/>
            <a:ext cx="3175065" cy="224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55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1A42C9A1FF0C4E8EFDD6E1EC68268E" ma:contentTypeVersion="13" ma:contentTypeDescription="Create a new document." ma:contentTypeScope="" ma:versionID="bface3663821a4bea11a07619aab7d31">
  <xsd:schema xmlns:xsd="http://www.w3.org/2001/XMLSchema" xmlns:xs="http://www.w3.org/2001/XMLSchema" xmlns:p="http://schemas.microsoft.com/office/2006/metadata/properties" xmlns:ns2="bfa4db11-c700-41fb-b639-f7e6b4e680b5" xmlns:ns3="9cd82c5b-74c9-4827-94f1-5bf219ae6b20" targetNamespace="http://schemas.microsoft.com/office/2006/metadata/properties" ma:root="true" ma:fieldsID="f324df564070710bc42fc03fd6d0e875" ns2:_="" ns3:_="">
    <xsd:import namespace="bfa4db11-c700-41fb-b639-f7e6b4e680b5"/>
    <xsd:import namespace="9cd82c5b-74c9-4827-94f1-5bf219ae6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4db11-c700-41fb-b639-f7e6b4e68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d82c5b-74c9-4827-94f1-5bf219ae6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9872A9-C81C-4F07-BC40-4A683643ED3A}">
  <ds:schemaRefs>
    <ds:schemaRef ds:uri="9cd82c5b-74c9-4827-94f1-5bf219ae6b20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bfa4db11-c700-41fb-b639-f7e6b4e680b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A3C3C0D-3217-496A-805A-AE14A22E5E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4db11-c700-41fb-b639-f7e6b4e680b5"/>
    <ds:schemaRef ds:uri="9cd82c5b-74c9-4827-94f1-5bf219ae6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8C3A0E-F116-44EF-971F-9F33BA6AFC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723</Words>
  <Application>Microsoft Office PowerPoint</Application>
  <PresentationFormat>Widescreen</PresentationFormat>
  <Paragraphs>118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Arial,Sans-Serif</vt:lpstr>
      <vt:lpstr>Calibri</vt:lpstr>
      <vt:lpstr>Calibri Light</vt:lpstr>
      <vt:lpstr>Times New Roman</vt:lpstr>
      <vt:lpstr>Wingdings</vt:lpstr>
      <vt:lpstr>1_Office Theme</vt:lpstr>
      <vt:lpstr>  It’s All Elementary! Part III:   What Does Our Community  Provide for Us? Presented by Teresa Mungai Teresam@azecon.org October 28, 2021 </vt:lpstr>
      <vt:lpstr>EconEdLink Membership</vt:lpstr>
      <vt:lpstr>Professional Development Certificate</vt:lpstr>
      <vt:lpstr>Agenda</vt:lpstr>
      <vt:lpstr>Objectives</vt:lpstr>
      <vt:lpstr>National Standards</vt:lpstr>
      <vt:lpstr>State Standards</vt:lpstr>
      <vt:lpstr>PowerPoint Presentation</vt:lpstr>
      <vt:lpstr>Communities:  What They  Provide For US</vt:lpstr>
      <vt:lpstr>PBS Kids: You, Me &amp; Community</vt:lpstr>
      <vt:lpstr>What does community mean to you?</vt:lpstr>
      <vt:lpstr>Who are some of the people  in your community?</vt:lpstr>
      <vt:lpstr>What are some goods that businesses in your community provide?</vt:lpstr>
      <vt:lpstr>What are some services that businesses in your community provide?</vt:lpstr>
      <vt:lpstr>Can you think of places other than a business that provide services?</vt:lpstr>
      <vt:lpstr>Let’s watch a video about communities!  You, Me and Community Video</vt:lpstr>
      <vt:lpstr>You, Me and Community</vt:lpstr>
      <vt:lpstr>You, Me, and Community</vt:lpstr>
      <vt:lpstr>You, Me, and Community</vt:lpstr>
      <vt:lpstr>The community in this video was a city.  Have you ever designed a community!?</vt:lpstr>
      <vt:lpstr>Community Building  Activity</vt:lpstr>
      <vt:lpstr>Cloudy with a Chance of Meatballs</vt:lpstr>
      <vt:lpstr>Cloudy with a Chance of Meatballs</vt:lpstr>
      <vt:lpstr>Questions?</vt:lpstr>
      <vt:lpstr>References</vt:lpstr>
      <vt:lpstr>CEE Affiliates</vt:lpstr>
      <vt:lpstr>Thank You to Our Sponsors!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ALL Elementary! Part III:   What Does Our Community  Provide for Us? Presented by Teresa Mungai Teresam@azecon.org October 28, 2021</dc:title>
  <dc:creator>Teresa Mungai</dc:creator>
  <cp:lastModifiedBy>Jarvon Carson</cp:lastModifiedBy>
  <cp:revision>8</cp:revision>
  <dcterms:created xsi:type="dcterms:W3CDTF">2021-10-27T19:38:07Z</dcterms:created>
  <dcterms:modified xsi:type="dcterms:W3CDTF">2021-10-29T13:17:38Z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0x010100481A42C9A1FF0C4E8EFDD6E1EC68268E</vt:lpwstr>
  </property>
</Properties>
</file>