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1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6" r:id="rId24"/>
    <p:sldId id="282" r:id="rId25"/>
    <p:sldId id="267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85064" autoAdjust="0"/>
  </p:normalViewPr>
  <p:slideViewPr>
    <p:cSldViewPr snapToGrid="0">
      <p:cViewPr varScale="1">
        <p:scale>
          <a:sx n="64" d="100"/>
          <a:sy n="64" d="100"/>
        </p:scale>
        <p:origin x="14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BB6FE-E2D9-45F1-94B9-CB3F7C49426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F3CEE-67E1-4377-9A91-2DCD0C6C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1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-Iak3Wvh9c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CS0y_22XVQ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ouisfed.org/~/media/Education/Curriculum/pdf/Kiddynomics-Lesson-3-An-Orange-in-January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84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77A4-4B98-4D77-89FE-15CF58328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2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Video:  https://1drv.ms/v/s!AkHzvdsS7d5fgs9rwIkjaLFwJhN0Aw?e=ahZpI4</a:t>
            </a:r>
          </a:p>
          <a:p>
            <a:r>
              <a:rPr lang="en-US" dirty="0"/>
              <a:t>Lesson:</a:t>
            </a:r>
            <a:r>
              <a:rPr lang="en-US" baseline="0" dirty="0"/>
              <a:t>  https://www.stlouisfed.org/~/media/Education/Lessons/pdf/The-Goat-in-the-Rug.pdf</a:t>
            </a:r>
          </a:p>
          <a:p>
            <a:r>
              <a:rPr lang="en-US" baseline="0" dirty="0" err="1"/>
              <a:t>Padlet</a:t>
            </a:r>
            <a:r>
              <a:rPr lang="en-US" baseline="0" dirty="0"/>
              <a:t>:  </a:t>
            </a:r>
            <a:r>
              <a:rPr lang="en-US" dirty="0"/>
              <a:t>https://padlet.com/teresa_mungai/o1abseg2pjk7sizv</a:t>
            </a:r>
          </a:p>
          <a:p>
            <a:endParaRPr lang="en-US" dirty="0"/>
          </a:p>
          <a:p>
            <a:r>
              <a:rPr lang="en-US" dirty="0"/>
              <a:t>Answers: </a:t>
            </a:r>
          </a:p>
          <a:p>
            <a:r>
              <a:rPr lang="en-US" dirty="0"/>
              <a:t>Natural Resources – Mohair, yucca plants,</a:t>
            </a:r>
            <a:r>
              <a:rPr lang="en-US" baseline="0" dirty="0"/>
              <a:t> water</a:t>
            </a:r>
          </a:p>
          <a:p>
            <a:r>
              <a:rPr lang="en-US" baseline="0" dirty="0"/>
              <a:t>Human Resources – </a:t>
            </a:r>
            <a:r>
              <a:rPr lang="en-US" baseline="0" dirty="0" err="1"/>
              <a:t>Glenmae</a:t>
            </a:r>
            <a:endParaRPr lang="en-US" baseline="0" dirty="0"/>
          </a:p>
          <a:p>
            <a:r>
              <a:rPr lang="en-US" baseline="0" dirty="0"/>
              <a:t>Capital Resources – Scissors, carding combs, buckets, spindle, large pots, loom</a:t>
            </a:r>
          </a:p>
          <a:p>
            <a:r>
              <a:rPr lang="en-US" baseline="0" dirty="0"/>
              <a:t>Intermediate Goods – Store-bought dyes yarn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0170F-070C-43AF-BBE9-8C3C1F224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01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A23B3-7510-4DBD-B7CF-6225D4F95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410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https://www.youtube.com/watch?v=R-Iak3Wvh9c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A23B3-7510-4DBD-B7CF-6225D4F95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90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A23B3-7510-4DBD-B7CF-6225D4F95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44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Erosion=</a:t>
            </a:r>
            <a:r>
              <a:rPr lang="en-US" baseline="0" dirty="0"/>
              <a:t> movement of particles due to water</a:t>
            </a:r>
          </a:p>
          <a:p>
            <a:r>
              <a:rPr lang="en-US" baseline="0" dirty="0"/>
              <a:t>Once model I made, students critically analyze their model. Where do you think a river would form from runoff. Trace on your landform the “path” of the rivers you predict. Where you have your predictions, place a large dot of ink in washable marker at the very top of the start of the “line” for the river and the peak and crest of the mountain. </a:t>
            </a:r>
          </a:p>
          <a:p>
            <a:endParaRPr lang="en-US" dirty="0"/>
          </a:p>
          <a:p>
            <a:r>
              <a:rPr lang="en-US" dirty="0"/>
              <a:t>WATERSHED	An area of land in which precipitation collects and then flows and drains into one body of water.  Also known as a drainage basin.</a:t>
            </a:r>
          </a:p>
          <a:p>
            <a:r>
              <a:rPr lang="en-US" dirty="0"/>
              <a:t>RUNOFF	Precipitation that travels across the surface of the Earth in uncontrolled streams, rivers, drains, or sewers.</a:t>
            </a:r>
          </a:p>
          <a:p>
            <a:r>
              <a:rPr lang="en-US" dirty="0"/>
              <a:t>EROSION	Process by which earth material is moved from one area to another by water or wind.</a:t>
            </a:r>
          </a:p>
          <a:p>
            <a:pPr lvl="0"/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Sediment </a:t>
            </a:r>
            <a:r>
              <a:rPr lang="en-US" sz="1200" b="1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 such as rock fragments and grains that have been transported by wind, water, or glaciers.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PRECIPITATION    Rain or snow.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A23B3-7510-4DBD-B7CF-6225D4F95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0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BE39E-45EF-4687-8184-F973B4602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588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Crosscutting concept prompt: Systems and system models </a:t>
            </a:r>
          </a:p>
          <a:p>
            <a:r>
              <a:rPr lang="en-US" dirty="0"/>
              <a:t>Have them think about</a:t>
            </a:r>
            <a:r>
              <a:rPr lang="en-US" baseline="0" dirty="0"/>
              <a:t> the entire system. 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https://www.youtube.com/watch?v=hCS0y_22XVQ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BE39E-45EF-4687-8184-F973B4602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51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Crosscutting concept prompt: Systems and system models </a:t>
            </a:r>
          </a:p>
          <a:p>
            <a:endParaRPr lang="en-US" dirty="0"/>
          </a:p>
          <a:p>
            <a:r>
              <a:rPr lang="en-US" dirty="0"/>
              <a:t>Have them think about</a:t>
            </a:r>
            <a:r>
              <a:rPr lang="en-US" baseline="0" dirty="0"/>
              <a:t> the entire system</a:t>
            </a:r>
          </a:p>
          <a:p>
            <a:r>
              <a:rPr lang="en-US" dirty="0"/>
              <a:t>WATERSHED	An area of land in which precipitation collects and then flows and drains into one body of water.  Also known as a drainage basin.</a:t>
            </a:r>
          </a:p>
          <a:p>
            <a:r>
              <a:rPr lang="en-US" dirty="0"/>
              <a:t>RUNOFF	Precipitation that travels across the surface of the Earth in uncontrolled streams, rivers, drains, or sewers.</a:t>
            </a:r>
          </a:p>
          <a:p>
            <a:r>
              <a:rPr lang="en-US" dirty="0"/>
              <a:t>EROSION	Process by which earth material is moved from one area to another by water or wind.</a:t>
            </a:r>
          </a:p>
          <a:p>
            <a:pPr lvl="0"/>
            <a:r>
              <a:rPr lang="en-US" sz="1200" b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Sediment  </a:t>
            </a:r>
            <a:r>
              <a:rPr lang="en-US" sz="1200" b="1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 such as rock fragments and grains that have been transported by wind, water, or glaciers.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PRECIPITATION    Rain or snow. </a:t>
            </a:r>
          </a:p>
          <a:p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BE39E-45EF-4687-8184-F973B4602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78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was vocabulary introduced?</a:t>
            </a:r>
          </a:p>
          <a:p>
            <a:r>
              <a:rPr lang="en-US" dirty="0"/>
              <a:t>Use vocabulary</a:t>
            </a:r>
            <a:r>
              <a:rPr lang="en-US" baseline="0" dirty="0"/>
              <a:t> and contact AS you explain the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A23B3-7510-4DBD-B7CF-6225D4F95A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45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78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68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www.myclassroomeconomy.org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8111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481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32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85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721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3F68B-FDA9-C243-94A1-26FE62BE82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9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77A4-4B98-4D77-89FE-15CF58328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0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Orange in January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Video: https://jsvjyi1hoqugkf6osbrtbfktwsb-my.sharepoint.com/:v:/g/personal/elenazee_azecon_org/Ec7oxxWyyepGmE1FOJI1MVUB04-VmX23b0INDh_wdfInKQ?e=BGNYu6</a:t>
            </a:r>
          </a:p>
          <a:p>
            <a:pPr lvl="2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Lesson: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https://www.stlouisfed.org/~/media/Education/Curriculum/pdf/Kiddynomics-Lesson-3-An-Orange-in-January.pdf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26226F-EAC5-44FD-903A-2C455B7D0A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53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366187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441674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31714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7440"/>
            <a:ext cx="109728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932193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47798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269504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10018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79026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6621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06525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37999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06984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2055039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1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jsvjyi1hoqugkf6osbrtbfktwsb-my.sharepoint.com/:v:/g/personal/elenazee_azecon_org/EdgEeGrvLuNFg8xBScWBnSkBYgdMcclXPRHPjjwUEER5Nw?e=hdJffh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padlet.com/teresa_mungai/o1abseg2pjk7sizv" TargetMode="External"/><Relationship Id="rId4" Type="http://schemas.openxmlformats.org/officeDocument/2006/relationships/hyperlink" Target="https://www.stlouisfed.org/~/media/Education/Lessons/pdf/The-Goat-in-the-Rug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-Iak3Wvh9c" TargetMode="Externa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R-Iak3Wvh9c" TargetMode="Externa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-Iak3Wvh9c" TargetMode="External"/><Relationship Id="rId3" Type="http://schemas.openxmlformats.org/officeDocument/2006/relationships/hyperlink" Target="https://jsvjyi1hoqugkf6osbrtbfktwsb-my.sharepoint.com/:v:/g/personal/elenazee_azecon_org/Ec7oxxWyyepGmE1FOJI1MVUB04-VmX23b0INDh_wdfInKQ?e=BGNYu6" TargetMode="External"/><Relationship Id="rId7" Type="http://schemas.openxmlformats.org/officeDocument/2006/relationships/hyperlink" Target="https://padlet.com/teresa_mungai/o1abseg2pjk7siz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louisfed.org/~/media/Education/Lessons/pdf/The-Goat-in-the-Rug.pdf" TargetMode="External"/><Relationship Id="rId5" Type="http://schemas.openxmlformats.org/officeDocument/2006/relationships/hyperlink" Target="https://1drv.ms/v/s!AkHzvdsS7d5fgs9rwIkjaLFwJhN0Aw?e=ahZpI4" TargetMode="External"/><Relationship Id="rId4" Type="http://schemas.openxmlformats.org/officeDocument/2006/relationships/hyperlink" Target="https://www.stlouisfed.org/~/media/Education/Curriculum/pdf/Kiddynomics-Lesson-3-An-Orange-in-January.pdf" TargetMode="External"/><Relationship Id="rId9" Type="http://schemas.openxmlformats.org/officeDocument/2006/relationships/hyperlink" Target="https://www.youtube.com/watch?v=hCS0y_22XVQ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tlouisfed.org/~/media/Education/Curriculum/pdf/Kiddynomics-Lesson-3-An-Orange-in-January.pdf" TargetMode="External"/><Relationship Id="rId5" Type="http://schemas.openxmlformats.org/officeDocument/2006/relationships/hyperlink" Target="https://www.youtube.com/watch?v=kIAphBbQHek" TargetMode="External"/><Relationship Id="rId4" Type="http://schemas.openxmlformats.org/officeDocument/2006/relationships/hyperlink" Target="https://jsvjyi1hoqugkf6osbrtbfktwsb-my.sharepoint.com/:v:/g/personal/elenazee_azecon_org/Ec7oxxWyyepGmE1FOJI1MVUB04-VmX23b0INDh_wdfInKQ?e=BGNYu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306" y="1066801"/>
            <a:ext cx="8292353" cy="4276165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6000" dirty="0"/>
            </a:br>
            <a:br>
              <a:rPr lang="en-US" sz="6000" dirty="0"/>
            </a:br>
            <a:r>
              <a:rPr lang="en-US" sz="6000" dirty="0">
                <a:latin typeface="Calibri"/>
                <a:ea typeface="ＭＳ Ｐゴシック"/>
                <a:cs typeface="Calibri"/>
              </a:rPr>
              <a:t>It’s All Elementary!</a:t>
            </a:r>
            <a:br>
              <a:rPr lang="en-US" sz="6000" dirty="0">
                <a:ln w="11430"/>
                <a:effectLst>
                  <a:outerShdw blurRad="80000" dist="40000" dir="5040000" algn="tl">
                    <a:srgbClr val="000000">
                      <a:alpha val="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Calibri"/>
                <a:ea typeface="ＭＳ Ｐゴシック"/>
                <a:cs typeface="Calibri"/>
              </a:rPr>
              <a:t>Part II:  </a:t>
            </a:r>
            <a:br>
              <a:rPr lang="en-US" sz="4400" dirty="0">
                <a:solidFill>
                  <a:schemeClr val="accent3">
                    <a:lumMod val="75000"/>
                  </a:schemeClr>
                </a:solidFill>
                <a:latin typeface="Calibri"/>
                <a:ea typeface="ＭＳ Ｐゴシック"/>
                <a:cs typeface="Calibri"/>
              </a:rPr>
            </a:b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Calibri"/>
                <a:ea typeface="ＭＳ Ｐゴシック"/>
                <a:cs typeface="Calibri"/>
              </a:rPr>
              <a:t>Using Stories to Integrate Economics and Science</a:t>
            </a:r>
            <a:br>
              <a:rPr lang="en-US" sz="44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r>
              <a:rPr lang="en-US" sz="2700" i="1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Presented by Teresa Mungai</a:t>
            </a:r>
            <a:br>
              <a:rPr lang="en-US" sz="2700" i="1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Teresam@azecon.org</a:t>
            </a:r>
            <a:br>
              <a:rPr lang="en-US" sz="1600" dirty="0"/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October 28, 2021</a:t>
            </a:r>
            <a:br>
              <a:rPr lang="en-US" sz="16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endParaRPr lang="en-US" sz="22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00249" y="1150501"/>
            <a:ext cx="9144000" cy="8636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lnSpc>
                <a:spcPts val="5700"/>
              </a:lnSpc>
              <a:spcBef>
                <a:spcPct val="0"/>
              </a:spcBef>
              <a:spcAft>
                <a:spcPct val="0"/>
              </a:spcAft>
              <a:defRPr sz="6600" b="1" i="0" kern="1200">
                <a:solidFill>
                  <a:srgbClr val="005CB8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50800" dir="5400000" algn="ctr" rotWithShape="0">
                    <a:srgbClr val="000000">
                      <a:alpha val="0"/>
                    </a:srgbClr>
                  </a:outerShdw>
                  <a:reflection stA="0" endPos="65000" dist="50800" dir="5400000" sy="-100000" algn="bl" rotWithShape="0"/>
                </a:effectLst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0"/>
              <a:t>An Orange in January</a:t>
            </a:r>
            <a:endParaRPr lang="en-US" sz="6000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16" y="2341629"/>
            <a:ext cx="2250218" cy="248822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3347" y="2341629"/>
            <a:ext cx="4276165" cy="337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ＭＳ Ｐゴシック"/>
                <a:cs typeface="Calibri"/>
              </a:rPr>
              <a:t>Economics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Producers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Consumers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Trade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Opportunity Cost </a:t>
            </a:r>
            <a:endParaRPr lang="en-US" sz="275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365138" y="2341629"/>
            <a:ext cx="4276165" cy="290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ＭＳ Ｐゴシック"/>
                <a:cs typeface="Calibri"/>
              </a:rPr>
              <a:t>Science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Weather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Seasons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Five Senses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Growth Cycles</a:t>
            </a:r>
            <a:endParaRPr lang="en-US" sz="275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34166" y="4970885"/>
            <a:ext cx="4276165" cy="121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ＭＳ Ｐゴシック"/>
                <a:cs typeface="Calibri"/>
              </a:rPr>
              <a:t>Geography</a:t>
            </a:r>
          </a:p>
          <a:p>
            <a:pPr marL="0" indent="0" algn="ctr" defTabSz="905255">
              <a:buFont typeface="Arial" pitchFamily="-108" charset="0"/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Hemispheres </a:t>
            </a: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33190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92308" y="1234572"/>
            <a:ext cx="7467600" cy="8001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/>
              <a:t>Goat in the Rug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4419731"/>
            <a:ext cx="12192000" cy="2159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hlinkClick r:id="rId3"/>
              </a:rPr>
              <a:t>Video</a:t>
            </a:r>
            <a:r>
              <a:rPr lang="en-US" sz="6000" b="1" dirty="0"/>
              <a:t>					</a:t>
            </a:r>
            <a:r>
              <a:rPr lang="en-US" sz="6000" b="1" dirty="0">
                <a:hlinkClick r:id="rId4"/>
              </a:rPr>
              <a:t>Lesson</a:t>
            </a:r>
            <a:endParaRPr lang="en-US" sz="6000" b="1" dirty="0"/>
          </a:p>
          <a:p>
            <a:pPr marL="0" indent="0" algn="ctr">
              <a:buNone/>
            </a:pPr>
            <a:r>
              <a:rPr lang="en-US" sz="6000" b="1" dirty="0">
                <a:hlinkClick r:id="rId5"/>
              </a:rPr>
              <a:t>Activity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458" y="2248395"/>
            <a:ext cx="1469171" cy="2114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449" y="2501087"/>
            <a:ext cx="1537789" cy="1862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9451" y="2436346"/>
            <a:ext cx="1301866" cy="192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43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this happen?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038" y="1854787"/>
            <a:ext cx="7483096" cy="42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5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Weathering vs. Erosion </a:t>
            </a:r>
          </a:p>
        </p:txBody>
      </p:sp>
      <p:pic>
        <p:nvPicPr>
          <p:cNvPr id="3" name="R-Iak3Wvh9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44102" y="1937851"/>
            <a:ext cx="7303796" cy="4108385"/>
          </a:xfrm>
          <a:prstGeom prst="rect">
            <a:avLst/>
          </a:prstGeom>
        </p:spPr>
      </p:pic>
      <p:sp>
        <p:nvSpPr>
          <p:cNvPr id="5" name="Isosceles Triangle 4">
            <a:hlinkClick r:id="rId5"/>
          </p:cNvPr>
          <p:cNvSpPr/>
          <p:nvPr/>
        </p:nvSpPr>
        <p:spPr>
          <a:xfrm rot="5400000">
            <a:off x="9815804" y="5094516"/>
            <a:ext cx="970383" cy="65314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918" y="5475360"/>
            <a:ext cx="607297" cy="6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8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97280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Mountain Watershed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Create a mountain out of your piece of paper. Tape down the edges to the table.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Activate prior knowledge: With your table partners, </a:t>
            </a: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</a:rPr>
              <a:t>can you name any of the parts of the mountain you just created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67360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Watershed Activity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757" y="1986615"/>
            <a:ext cx="3178547" cy="4079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9658" r="50625"/>
          <a:stretch/>
        </p:blipFill>
        <p:spPr>
          <a:xfrm>
            <a:off x="6962050" y="2471809"/>
            <a:ext cx="2952750" cy="330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58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72896"/>
            <a:ext cx="10972800" cy="1143000"/>
          </a:xfrm>
        </p:spPr>
        <p:txBody>
          <a:bodyPr/>
          <a:lstStyle/>
          <a:p>
            <a:r>
              <a:rPr lang="en-US" b="1" dirty="0"/>
              <a:t>Mountain Watershed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Prediction: </a:t>
            </a:r>
          </a:p>
          <a:p>
            <a:r>
              <a:rPr lang="en-US" dirty="0">
                <a:solidFill>
                  <a:schemeClr val="tx1"/>
                </a:solidFill>
              </a:rPr>
              <a:t>Use a permanent marker to draw arrows that show the direction water will flow down your mountain. </a:t>
            </a:r>
          </a:p>
          <a:p>
            <a:r>
              <a:rPr lang="en-US" dirty="0">
                <a:solidFill>
                  <a:schemeClr val="tx1"/>
                </a:solidFill>
              </a:rPr>
              <a:t>Use a washable marker (transfer ink, mark dark) on the crest and peaks of your mountain. </a:t>
            </a:r>
          </a:p>
          <a:p>
            <a:r>
              <a:rPr lang="en-US" dirty="0">
                <a:solidFill>
                  <a:schemeClr val="tx1"/>
                </a:solidFill>
              </a:rPr>
              <a:t>Make it rain! </a:t>
            </a:r>
          </a:p>
          <a:p>
            <a:r>
              <a:rPr lang="en-US" dirty="0">
                <a:solidFill>
                  <a:schemeClr val="tx1"/>
                </a:solidFill>
              </a:rPr>
              <a:t>Note your observations.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926" y="4493463"/>
            <a:ext cx="3519156" cy="19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05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2705" y="1341120"/>
            <a:ext cx="9697453" cy="784378"/>
          </a:xfrm>
        </p:spPr>
        <p:txBody>
          <a:bodyPr/>
          <a:lstStyle/>
          <a:p>
            <a:r>
              <a:rPr lang="en-US" sz="5400" b="1" dirty="0">
                <a:solidFill>
                  <a:srgbClr val="0070C0"/>
                </a:solidFill>
              </a:rPr>
              <a:t>Mountain Watershed Activity</a:t>
            </a:r>
          </a:p>
        </p:txBody>
      </p:sp>
      <p:pic>
        <p:nvPicPr>
          <p:cNvPr id="7" name="Observing Erosion with a Watershed Mod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580" end="152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1690" y="2583241"/>
            <a:ext cx="7135268" cy="40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0704"/>
            <a:ext cx="10972800" cy="1143000"/>
          </a:xfrm>
        </p:spPr>
        <p:txBody>
          <a:bodyPr/>
          <a:lstStyle/>
          <a:p>
            <a:r>
              <a:rPr lang="en-US" sz="6000" b="1" dirty="0"/>
              <a:t>Mountain Watershed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Let’s think about this entire system…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would happen in this system if you </a:t>
            </a:r>
            <a:r>
              <a:rPr lang="en-US" sz="2400" i="1" dirty="0">
                <a:solidFill>
                  <a:schemeClr val="accent3">
                    <a:lumMod val="75000"/>
                  </a:schemeClr>
                </a:solidFill>
              </a:rPr>
              <a:t>increased</a:t>
            </a:r>
            <a:r>
              <a:rPr lang="en-US" sz="2400" dirty="0"/>
              <a:t> the amount of precipitation?</a:t>
            </a:r>
          </a:p>
        </p:txBody>
      </p:sp>
    </p:spTree>
    <p:extLst>
      <p:ext uri="{BB962C8B-B14F-4D97-AF65-F5344CB8AC3E}">
        <p14:creationId xmlns:p14="http://schemas.microsoft.com/office/powerpoint/2010/main" val="33521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816619"/>
            <a:ext cx="10058400" cy="1450757"/>
          </a:xfrm>
        </p:spPr>
        <p:txBody>
          <a:bodyPr/>
          <a:lstStyle/>
          <a:p>
            <a:r>
              <a:rPr lang="en-US" sz="6000" b="1" dirty="0">
                <a:solidFill>
                  <a:schemeClr val="accent3">
                    <a:lumMod val="75000"/>
                  </a:schemeClr>
                </a:solidFill>
              </a:rPr>
              <a:t>Economics Extension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247" y="1792647"/>
            <a:ext cx="10613538" cy="12522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70C0"/>
                </a:solidFill>
              </a:rPr>
              <a:t>Where in your “mountain area” should you have farms, trails, housing etc…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1" y="3295554"/>
            <a:ext cx="10743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Standards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4.E1U2.10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problems(s) and design solution(s) to minimize the effects of natural hazards.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Economics Standards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applying economic reasoning, individuals seek to understand the decisions of people, groups, and societies.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4.E2.1	Examine concepts of scarcity, choice, opportunity cost, and risk.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concepts include but are not limited to nomadic and sedentary societies, reasons for European exploration, triangular trade, Jamestown settlement, and the establishment of colonies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89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762421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Calibri"/>
                <a:ea typeface="ＭＳ Ｐゴシック"/>
                <a:cs typeface="Calibri"/>
              </a:rPr>
              <a:t>EconEdLink Membership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2006539" y="2114895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become an EconEdLink 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  <a:hlinkClick r:id="rId3"/>
              </a:rPr>
              <a:t>member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As a member, you will now be able to: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Automatically receive a professional development certificate via e-mail within 24 hours after viewing any webinar for a minimum of 45 minutes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Register for upcoming webinars with a simple one-click process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Easily download presentations, lesson plan materials and activities for each webinar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Search and view all webinars at your convenience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Save webinars to your EconEdLink dashboard for easy access to the event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may access our new 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Professional Development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page 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  <a:hlinkClick r:id="rId4"/>
              </a:rPr>
              <a:t>here</a:t>
            </a: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8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References</a:t>
            </a:r>
            <a:endParaRPr lang="en-US" sz="5500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F1D3A3-98BD-4497-A322-D25C364A1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623" y="1740946"/>
            <a:ext cx="8229600" cy="477639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000" b="1" dirty="0"/>
              <a:t>An Orange in January</a:t>
            </a:r>
          </a:p>
          <a:p>
            <a:pPr lvl="1">
              <a:spcAft>
                <a:spcPts val="0"/>
              </a:spcAft>
            </a:pPr>
            <a:r>
              <a:rPr lang="en-US" sz="1800" b="1" dirty="0"/>
              <a:t>Video: </a:t>
            </a:r>
            <a:r>
              <a:rPr lang="en-US" sz="1800" b="1" dirty="0">
                <a:hlinkClick r:id="rId3"/>
              </a:rPr>
              <a:t>Click Here</a:t>
            </a:r>
            <a:endParaRPr lang="en-US" sz="1800" b="1" dirty="0"/>
          </a:p>
          <a:p>
            <a:pPr lvl="1">
              <a:spcAft>
                <a:spcPts val="0"/>
              </a:spcAft>
            </a:pPr>
            <a:r>
              <a:rPr lang="en-US" sz="1800" b="1" dirty="0"/>
              <a:t>Lesson: </a:t>
            </a:r>
            <a:r>
              <a:rPr lang="en-US" sz="1800" b="1" dirty="0">
                <a:hlinkClick r:id="rId4"/>
              </a:rPr>
              <a:t>Click Here</a:t>
            </a:r>
            <a:endParaRPr lang="en-US" sz="1800" b="1" dirty="0"/>
          </a:p>
          <a:p>
            <a:pPr marL="457200" lvl="1" indent="0">
              <a:spcAft>
                <a:spcPts val="0"/>
              </a:spcAft>
              <a:buNone/>
            </a:pPr>
            <a:endParaRPr lang="en-US" sz="1800" b="1" dirty="0"/>
          </a:p>
          <a:p>
            <a:pPr>
              <a:spcAft>
                <a:spcPts val="0"/>
              </a:spcAft>
            </a:pPr>
            <a:r>
              <a:rPr lang="en-US" sz="1800" b="1" dirty="0"/>
              <a:t>Goat in the Rug</a:t>
            </a:r>
            <a:endParaRPr lang="en-US" sz="1800" dirty="0"/>
          </a:p>
          <a:p>
            <a:pPr lvl="1">
              <a:spcAft>
                <a:spcPts val="0"/>
              </a:spcAft>
            </a:pPr>
            <a:r>
              <a:rPr lang="en-US" sz="2000" b="1" dirty="0"/>
              <a:t>Video:  </a:t>
            </a:r>
            <a:r>
              <a:rPr lang="en-US" sz="2000" b="1" dirty="0">
                <a:hlinkClick r:id="rId5"/>
              </a:rPr>
              <a:t>Click Here</a:t>
            </a:r>
            <a:endParaRPr lang="en-US" sz="2000" b="1" dirty="0"/>
          </a:p>
          <a:p>
            <a:pPr lvl="1">
              <a:spcAft>
                <a:spcPts val="0"/>
              </a:spcAft>
            </a:pPr>
            <a:r>
              <a:rPr lang="en-US" sz="2000" b="1" dirty="0"/>
              <a:t>Lesson:  </a:t>
            </a:r>
            <a:r>
              <a:rPr lang="en-US" sz="2000" b="1" dirty="0">
                <a:hlinkClick r:id="rId6"/>
              </a:rPr>
              <a:t>Click Here</a:t>
            </a:r>
            <a:endParaRPr lang="en-US" sz="2000" b="1" dirty="0"/>
          </a:p>
          <a:p>
            <a:pPr lvl="1">
              <a:spcAft>
                <a:spcPts val="0"/>
              </a:spcAft>
            </a:pPr>
            <a:r>
              <a:rPr lang="en-US" sz="2000" b="1" dirty="0" err="1"/>
              <a:t>Padlet</a:t>
            </a:r>
            <a:r>
              <a:rPr lang="en-US" sz="2000" b="1" dirty="0"/>
              <a:t> Activity:  </a:t>
            </a:r>
            <a:r>
              <a:rPr lang="en-US" sz="2000" b="1" dirty="0">
                <a:hlinkClick r:id="rId7"/>
              </a:rPr>
              <a:t>https://padlet.com/teresa_mungai/o1abseg2pjk7sizv</a:t>
            </a:r>
            <a:endParaRPr lang="en-US" sz="2000" b="1" dirty="0"/>
          </a:p>
          <a:p>
            <a:pPr lvl="1">
              <a:spcAft>
                <a:spcPts val="0"/>
              </a:spcAft>
            </a:pPr>
            <a:r>
              <a:rPr lang="en-US" sz="2000" b="1" dirty="0"/>
              <a:t>Weathering and Erosion video: </a:t>
            </a:r>
            <a:r>
              <a:rPr lang="en-US" sz="2000" b="1" dirty="0">
                <a:hlinkClick r:id="rId8"/>
              </a:rPr>
              <a:t>Click Here</a:t>
            </a:r>
            <a:endParaRPr lang="en-US" sz="2000" b="1" dirty="0"/>
          </a:p>
          <a:p>
            <a:pPr lvl="1">
              <a:spcAft>
                <a:spcPts val="0"/>
              </a:spcAft>
            </a:pPr>
            <a:r>
              <a:rPr lang="en-US" sz="2000" b="1" dirty="0"/>
              <a:t>Mountain Watershed Activity video: </a:t>
            </a:r>
            <a:r>
              <a:rPr lang="en-US" sz="2000" b="1" dirty="0">
                <a:hlinkClick r:id="rId9"/>
              </a:rPr>
              <a:t>Click Here</a:t>
            </a:r>
            <a:endParaRPr lang="en-US" sz="2000" b="1" dirty="0"/>
          </a:p>
          <a:p>
            <a:pPr lvl="1">
              <a:spcAft>
                <a:spcPts val="0"/>
              </a:spcAft>
            </a:pPr>
            <a:endParaRPr lang="en-US" sz="2000" b="1" dirty="0"/>
          </a:p>
          <a:p>
            <a:pPr>
              <a:spcAft>
                <a:spcPts val="0"/>
              </a:spcAft>
            </a:pPr>
            <a:endParaRPr lang="en-US" sz="2000" b="1" dirty="0"/>
          </a:p>
          <a:p>
            <a:pPr lvl="1">
              <a:spcAft>
                <a:spcPts val="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9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2034988" y="2737283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" sz="5400" dirty="0"/>
              <a:t>Questions?</a:t>
            </a:r>
            <a:endParaRPr sz="5400" dirty="0"/>
          </a:p>
        </p:txBody>
      </p:sp>
      <p:sp>
        <p:nvSpPr>
          <p:cNvPr id="214" name="Google Shape;214;p13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defTabSz="685800">
              <a:defRPr/>
            </a:pPr>
            <a:fld id="{00000000-1234-1234-1234-123412341234}" type="slidenum">
              <a:rPr lang="en" sz="788">
                <a:solidFill>
                  <a:srgbClr val="FFFFFF"/>
                </a:solidFill>
                <a:latin typeface="Calibri" panose="020F0502020204030204"/>
                <a:ea typeface="ＭＳ Ｐゴシック" pitchFamily="-108" charset="-128"/>
              </a:rPr>
              <a:pPr algn="ctr" defTabSz="685800">
                <a:defRPr/>
              </a:pPr>
              <a:t>21</a:t>
            </a:fld>
            <a:endParaRPr sz="788">
              <a:solidFill>
                <a:srgbClr val="FFFFFF"/>
              </a:solidFill>
              <a:latin typeface="Calibri" panose="020F0502020204030204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9576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9848"/>
            <a:ext cx="8229600" cy="1143000"/>
          </a:xfrm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>
                <a:latin typeface="Calibri"/>
                <a:ea typeface="ＭＳ Ｐゴシック"/>
                <a:cs typeface="Calibri"/>
              </a:rPr>
              <a:t>CEE Affiliates</a:t>
            </a:r>
            <a:endParaRPr lang="en-US" sz="5500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F44DA-7F29-495C-9279-01A773172FC7}"/>
              </a:ext>
            </a:extLst>
          </p:cNvPr>
          <p:cNvSpPr txBox="1"/>
          <p:nvPr/>
        </p:nvSpPr>
        <p:spPr>
          <a:xfrm>
            <a:off x="3025667" y="5134679"/>
            <a:ext cx="614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/>
                <a:ea typeface="ＭＳ Ｐゴシック" pitchFamily="-108" charset="-128"/>
                <a:cs typeface="Arial"/>
                <a:hlinkClick r:id="rId3"/>
              </a:rPr>
              <a:t>https://www.councilforeconed.org/resources/local-affiliates/</a:t>
            </a:r>
            <a:endParaRPr lang="en-US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  <p:pic>
        <p:nvPicPr>
          <p:cNvPr id="4" name="Picture 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85988BD1-7DE7-45DD-9D4C-654DA493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2" y="2335948"/>
            <a:ext cx="6095999" cy="24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49A-50A7-49D5-B1A2-57AAF226F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0139" y="1145687"/>
            <a:ext cx="7772400" cy="1470025"/>
          </a:xfrm>
        </p:spPr>
        <p:txBody>
          <a:bodyPr/>
          <a:lstStyle/>
          <a:p>
            <a:r>
              <a:rPr lang="en-US" sz="5400" dirty="0">
                <a:latin typeface="Calibri"/>
                <a:ea typeface="ＭＳ Ｐゴシック"/>
                <a:cs typeface="Calibri"/>
              </a:rPr>
              <a:t>Thank You to Our Sponsors!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6CDAE-25F6-4A13-9FAD-1DA0236E5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79" y="2622632"/>
            <a:ext cx="2378110" cy="237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17" y="2690224"/>
            <a:ext cx="4725799" cy="130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31" y="5899538"/>
            <a:ext cx="6217920" cy="59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108" charset="-128"/>
              </a:rPr>
              <a:t>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15" y="3811687"/>
            <a:ext cx="1905000" cy="18745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E8432-E2ED-4609-928F-7A71E735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74" y="5243613"/>
            <a:ext cx="11887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1419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551" y="1061966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>
                <a:latin typeface="Calibri"/>
                <a:ea typeface="ＭＳ Ｐゴシック"/>
                <a:cs typeface="Calibri"/>
              </a:rPr>
              <a:t>Professional Development Certificate</a:t>
            </a:r>
            <a:endParaRPr lang="en-US" sz="4000"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ea typeface="ＭＳ Ｐゴシック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2112956" y="2359260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To earn your professional development certificate for this webinar, you must: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Watch a minimum of 45-minutes and you will automatically receive a professional development </a:t>
            </a:r>
            <a:r>
              <a:rPr lang="en-US" b="1" dirty="0">
                <a:solidFill>
                  <a:srgbClr val="7A9900"/>
                </a:solidFill>
                <a:latin typeface="Arial"/>
                <a:ea typeface="ＭＳ Ｐゴシック"/>
              </a:rPr>
              <a:t>certificate 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via e-mail within 24 hours.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Accessing resources: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Arial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5CB8"/>
                </a:solidFill>
                <a:latin typeface="Arial"/>
                <a:ea typeface="ＭＳ Ｐゴシック"/>
                <a:cs typeface="Arial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52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Agenda</a:t>
            </a:r>
            <a:endParaRPr lang="en-US" sz="5500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2377441"/>
            <a:ext cx="8229600" cy="4175760"/>
          </a:xfrm>
        </p:spPr>
        <p:txBody>
          <a:bodyPr/>
          <a:lstStyle/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Review Economics and Personal Finance Standards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Interactive Lesson Activities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Questions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81246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Objectives</a:t>
            </a:r>
            <a:endParaRPr lang="en-US" sz="5500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2377441"/>
            <a:ext cx="8229600" cy="41757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Participants will review the Economics and Personal Finance standards for K-5</a:t>
            </a:r>
            <a:r>
              <a:rPr lang="en-US" sz="2400" baseline="30000" dirty="0"/>
              <a:t>th</a:t>
            </a:r>
            <a:r>
              <a:rPr lang="en-US" sz="2400" dirty="0"/>
              <a:t> grade.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Participants will take part in interactive lesson activities that can be used in a K-5 classroom. </a:t>
            </a: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42112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National Standards</a:t>
            </a:r>
            <a:endParaRPr lang="en-US" sz="5500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1" y="1982993"/>
            <a:ext cx="4276165" cy="4370305"/>
          </a:xfrm>
        </p:spPr>
        <p:txBody>
          <a:bodyPr>
            <a:noAutofit/>
          </a:bodyPr>
          <a:lstStyle/>
          <a:p>
            <a:pPr marL="0" indent="0" algn="ctr" defTabSz="905255">
              <a:buNone/>
              <a:defRPr sz="3168"/>
            </a:pPr>
            <a:endParaRPr lang="en-US" sz="2500" u="sng" dirty="0">
              <a:latin typeface="Calibri"/>
              <a:ea typeface="ＭＳ Ｐゴシック"/>
              <a:cs typeface="Calibri"/>
            </a:endParaRPr>
          </a:p>
          <a:p>
            <a:pPr marL="0" indent="0" algn="ctr" defTabSz="905255">
              <a:buNone/>
              <a:defRPr sz="3168"/>
            </a:pPr>
            <a:r>
              <a:rPr lang="en-US" sz="25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ＭＳ Ｐゴシック"/>
                <a:cs typeface="Calibri"/>
              </a:rPr>
              <a:t>Economics Standards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1: Scarcity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2: Decision Making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3: Allocation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4: Incentives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5:  Trade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6: Specialization</a:t>
            </a:r>
          </a:p>
          <a:p>
            <a:pPr marL="0" indent="0" algn="ctr" defTabSz="905255">
              <a:buNone/>
              <a:defRPr sz="3168"/>
            </a:pPr>
            <a:endParaRPr lang="en-US" sz="2000" dirty="0"/>
          </a:p>
          <a:p>
            <a:pPr marL="0" indent="0" defTabSz="905255"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 </a:t>
            </a:r>
            <a:endParaRPr lang="en-US" sz="2750" dirty="0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6257366" y="1982994"/>
            <a:ext cx="4410635" cy="4175760"/>
          </a:xfrm>
        </p:spPr>
        <p:txBody>
          <a:bodyPr>
            <a:noAutofit/>
          </a:bodyPr>
          <a:lstStyle/>
          <a:p>
            <a:pPr marL="0" indent="0" algn="ctr" defTabSz="905255">
              <a:buNone/>
              <a:defRPr sz="3168"/>
            </a:pPr>
            <a:endParaRPr lang="en-US" sz="2500" u="sng" dirty="0">
              <a:latin typeface="Calibri"/>
              <a:ea typeface="ＭＳ Ｐゴシック"/>
              <a:cs typeface="Calibri"/>
            </a:endParaRPr>
          </a:p>
          <a:p>
            <a:pPr marL="0" indent="0" algn="ctr" defTabSz="905255">
              <a:buNone/>
              <a:defRPr sz="3168"/>
            </a:pPr>
            <a:r>
              <a:rPr lang="en-US" sz="25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ＭＳ Ｐゴシック"/>
                <a:cs typeface="Calibri"/>
              </a:rPr>
              <a:t>Financial Literacy Standards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1: Earning Income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2: Spending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3: Saving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6: Managing Risk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38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State Standards</a:t>
            </a:r>
            <a:endParaRPr lang="en-US" sz="5500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2377441"/>
            <a:ext cx="8229600" cy="4175760"/>
          </a:xfrm>
        </p:spPr>
        <p:txBody>
          <a:bodyPr>
            <a:noAutofit/>
          </a:bodyPr>
          <a:lstStyle/>
          <a:p>
            <a:pPr marL="0" indent="0" algn="ctr" defTabSz="905255">
              <a:buNone/>
              <a:defRPr sz="3168"/>
            </a:pPr>
            <a:r>
              <a:rPr lang="en-US" sz="2500" b="1" dirty="0">
                <a:latin typeface="Calibri Light"/>
                <a:cs typeface="Calibri Light"/>
              </a:rPr>
              <a:t>Arizona History and Social Science Standards</a:t>
            </a:r>
          </a:p>
          <a:p>
            <a:pPr marL="0" indent="0" algn="ctr" defTabSz="905255">
              <a:buNone/>
              <a:defRPr sz="3168"/>
            </a:pPr>
            <a:endParaRPr lang="en-US" sz="2500" b="1" dirty="0">
              <a:latin typeface="Calibri Light"/>
              <a:cs typeface="Calibri Light"/>
            </a:endParaRP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17" y="3103649"/>
            <a:ext cx="11387754" cy="28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783977" y="2882059"/>
            <a:ext cx="9144000" cy="1143000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rtl="0" fontAlgn="base">
              <a:lnSpc>
                <a:spcPts val="5700"/>
              </a:lnSpc>
              <a:spcBef>
                <a:spcPct val="0"/>
              </a:spcBef>
              <a:spcAft>
                <a:spcPct val="0"/>
              </a:spcAft>
              <a:defRPr sz="6600" b="1" i="0" kern="1200">
                <a:solidFill>
                  <a:srgbClr val="005CB8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50800" dir="5400000" algn="ctr" rotWithShape="0">
                    <a:srgbClr val="000000">
                      <a:alpha val="0"/>
                    </a:srgbClr>
                  </a:outerShdw>
                  <a:reflection stA="0" endPos="65000" dist="50800" dir="5400000" sy="-100000" algn="bl" rotWithShape="0"/>
                </a:effectLst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5500" dirty="0">
                <a:effectLst>
                  <a:glow>
                    <a:srgbClr val="4F81BD">
                      <a:alpha val="0"/>
                    </a:srgbClr>
                  </a:glow>
                  <a:outerShdw blurRad="50800" dist="50800" dir="5400000" algn="ctr" rotWithShape="0">
                    <a:srgbClr val="000000">
                      <a:alpha val="0"/>
                    </a:srgbClr>
                  </a:outerShdw>
                  <a:reflection stA="0" endPos="65000" dist="50800" dir="5400000" sy="-100000" algn="bl" rotWithShape="0"/>
                </a:effectLst>
              </a:rPr>
              <a:t>Lesson Activities</a:t>
            </a:r>
            <a:endParaRPr lang="en-US" sz="5500" dirty="0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74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249" y="1150501"/>
            <a:ext cx="9144000" cy="8636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An Orange in January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16" y="2341629"/>
            <a:ext cx="2250218" cy="2488223"/>
          </a:xfr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243449" y="4994813"/>
            <a:ext cx="3657600" cy="161794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E67C8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Video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E67C8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Lesson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022">
            <a:off x="7591778" y="3334973"/>
            <a:ext cx="2543623" cy="1406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269">
            <a:off x="1919777" y="3310512"/>
            <a:ext cx="2578439" cy="1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754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3" ma:contentTypeDescription="Create a new document." ma:contentTypeScope="" ma:versionID="bface3663821a4bea11a07619aab7d31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f324df564070710bc42fc03fd6d0e875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61AEE4-3A35-4EB3-A78A-D21E7BAB046B}">
  <ds:schemaRefs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cd82c5b-74c9-4827-94f1-5bf219ae6b20"/>
    <ds:schemaRef ds:uri="bfa4db11-c700-41fb-b639-f7e6b4e680b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135E272-2586-46BC-B875-46B003DCF6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70B8C9-20B0-426D-8DCC-BCA167AEA1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1183</Words>
  <Application>Microsoft Office PowerPoint</Application>
  <PresentationFormat>Widescreen</PresentationFormat>
  <Paragraphs>170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Arial,Sans-Serif</vt:lpstr>
      <vt:lpstr>Calibri</vt:lpstr>
      <vt:lpstr>Calibri Light</vt:lpstr>
      <vt:lpstr>Times New Roman</vt:lpstr>
      <vt:lpstr>Wingdings</vt:lpstr>
      <vt:lpstr>1_Office Theme</vt:lpstr>
      <vt:lpstr>  It’s All Elementary! Part II:   Using Stories to Integrate Economics and Science Presented by Teresa Mungai Teresam@azecon.org October 28, 2021 </vt:lpstr>
      <vt:lpstr>EconEdLink Membership</vt:lpstr>
      <vt:lpstr>Professional Development Certificate</vt:lpstr>
      <vt:lpstr>Agenda</vt:lpstr>
      <vt:lpstr>Objectives</vt:lpstr>
      <vt:lpstr>National Standards</vt:lpstr>
      <vt:lpstr>State Standards</vt:lpstr>
      <vt:lpstr>PowerPoint Presentation</vt:lpstr>
      <vt:lpstr>An Orange in January</vt:lpstr>
      <vt:lpstr>PowerPoint Presentation</vt:lpstr>
      <vt:lpstr>Goat in the Rug</vt:lpstr>
      <vt:lpstr>How did this happen?</vt:lpstr>
      <vt:lpstr>Weathering vs. Erosion </vt:lpstr>
      <vt:lpstr>Mountain Watershed Activity</vt:lpstr>
      <vt:lpstr>Mountain Watershed Activity</vt:lpstr>
      <vt:lpstr>Mountain Watershed Activity</vt:lpstr>
      <vt:lpstr>Mountain Watershed Activity</vt:lpstr>
      <vt:lpstr>Mountain Watershed Activity</vt:lpstr>
      <vt:lpstr>Economics Extension </vt:lpstr>
      <vt:lpstr>References</vt:lpstr>
      <vt:lpstr>Questions?</vt:lpstr>
      <vt:lpstr>CEE Affiliates</vt:lpstr>
      <vt:lpstr>Thank You to Our Sponsors!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It’s ALL Elementary! Part I:   Personal Finance for the Elementary Classroom Presented by Teresa Mungai October 21, 2021 Teresam@azecon.org</dc:title>
  <dc:creator>Teresa Mungai</dc:creator>
  <cp:lastModifiedBy>Jarvon Carson</cp:lastModifiedBy>
  <cp:revision>12</cp:revision>
  <dcterms:created xsi:type="dcterms:W3CDTF">2021-10-22T19:49:18Z</dcterms:created>
  <dcterms:modified xsi:type="dcterms:W3CDTF">2021-10-25T11:53:26Z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