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6" r:id="rId5"/>
    <p:sldId id="261" r:id="rId6"/>
    <p:sldId id="267" r:id="rId7"/>
    <p:sldId id="258" r:id="rId8"/>
    <p:sldId id="262" r:id="rId9"/>
    <p:sldId id="263" r:id="rId10"/>
    <p:sldId id="271" r:id="rId11"/>
    <p:sldId id="264" r:id="rId12"/>
    <p:sldId id="265" r:id="rId13"/>
    <p:sldId id="299" r:id="rId14"/>
    <p:sldId id="300" r:id="rId15"/>
    <p:sldId id="291" r:id="rId16"/>
    <p:sldId id="295" r:id="rId17"/>
    <p:sldId id="296" r:id="rId18"/>
    <p:sldId id="297" r:id="rId19"/>
    <p:sldId id="279" r:id="rId20"/>
    <p:sldId id="301" r:id="rId21"/>
    <p:sldId id="302" r:id="rId22"/>
    <p:sldId id="304" r:id="rId23"/>
    <p:sldId id="284" r:id="rId24"/>
    <p:sldId id="285" r:id="rId25"/>
    <p:sldId id="290" r:id="rId26"/>
    <p:sldId id="289" r:id="rId27"/>
    <p:sldId id="277" r:id="rId28"/>
    <p:sldId id="278" r:id="rId29"/>
    <p:sldId id="280" r:id="rId30"/>
    <p:sldId id="281" r:id="rId31"/>
    <p:sldId id="282" r:id="rId32"/>
    <p:sldId id="283" r:id="rId33"/>
    <p:sldId id="272" r:id="rId34"/>
    <p:sldId id="273" r:id="rId35"/>
    <p:sldId id="274" r:id="rId36"/>
    <p:sldId id="275" r:id="rId37"/>
    <p:sldId id="276" r:id="rId38"/>
    <p:sldId id="294" r:id="rId39"/>
    <p:sldId id="298" r:id="rId40"/>
    <p:sldId id="292" r:id="rId41"/>
    <p:sldId id="293" r:id="rId42"/>
    <p:sldId id="306" r:id="rId43"/>
    <p:sldId id="260" r:id="rId44"/>
    <p:sldId id="305" r:id="rId45"/>
    <p:sldId id="266" r:id="rId46"/>
    <p:sldId id="269" r:id="rId47"/>
    <p:sldId id="270"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9303F-EF2B-4D14-BAA4-4B0D69AA081C}" v="22" dt="2021-09-20T11:32:31.934"/>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78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9/20/2021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40</a:t>
            </a:fld>
            <a:endParaRPr lang="en-US"/>
          </a:p>
        </p:txBody>
      </p:sp>
    </p:spTree>
    <p:extLst>
      <p:ext uri="{BB962C8B-B14F-4D97-AF65-F5344CB8AC3E}">
        <p14:creationId xmlns:p14="http://schemas.microsoft.com/office/powerpoint/2010/main" val="4076892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42</a:t>
            </a:fld>
            <a:endParaRPr lang="en-US"/>
          </a:p>
        </p:txBody>
      </p:sp>
    </p:spTree>
    <p:extLst>
      <p:ext uri="{BB962C8B-B14F-4D97-AF65-F5344CB8AC3E}">
        <p14:creationId xmlns:p14="http://schemas.microsoft.com/office/powerpoint/2010/main" val="357378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349581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28965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8</a:t>
            </a:fld>
            <a:endParaRPr lang="en-US"/>
          </a:p>
        </p:txBody>
      </p:sp>
    </p:spTree>
    <p:extLst>
      <p:ext uri="{BB962C8B-B14F-4D97-AF65-F5344CB8AC3E}">
        <p14:creationId xmlns:p14="http://schemas.microsoft.com/office/powerpoint/2010/main" val="109153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9</a:t>
            </a:fld>
            <a:endParaRPr lang="en-US"/>
          </a:p>
        </p:txBody>
      </p:sp>
    </p:spTree>
    <p:extLst>
      <p:ext uri="{BB962C8B-B14F-4D97-AF65-F5344CB8AC3E}">
        <p14:creationId xmlns:p14="http://schemas.microsoft.com/office/powerpoint/2010/main" val="3331690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32</a:t>
            </a:fld>
            <a:endParaRPr lang="en-US"/>
          </a:p>
        </p:txBody>
      </p:sp>
    </p:spTree>
    <p:extLst>
      <p:ext uri="{BB962C8B-B14F-4D97-AF65-F5344CB8AC3E}">
        <p14:creationId xmlns:p14="http://schemas.microsoft.com/office/powerpoint/2010/main" val="108528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fXYckRgsdjI" TargetMode="External"/><Relationship Id="rId2" Type="http://schemas.openxmlformats.org/officeDocument/2006/relationships/hyperlink" Target="https://www.youtube.com/watch?v=Oz4JqAJbxj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youtube.com/watch?v=d0mD8P_A1Lo"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newyorkfed.org/outreach-and-education/comic-books"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youtube.com/watch?v=ufOXBuGhVW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newyorkfed.org/outreach-and-education/comic-book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geneyang.com/" TargetMode="External"/><Relationship Id="rId5" Type="http://schemas.openxmlformats.org/officeDocument/2006/relationships/hyperlink" Target="http://scottmccloud.com/" TargetMode="External"/><Relationship Id="rId4" Type="http://schemas.openxmlformats.org/officeDocument/2006/relationships/hyperlink" Target="https://economixcomix.co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file:///C:\Users\jfros\Downloads\socratic_seminar_protocol_el_012612%20(4).pdf" TargetMode="External"/><Relationship Id="rId2" Type="http://schemas.openxmlformats.org/officeDocument/2006/relationships/hyperlink" Target="https://www.penguinrandomhouse.com/series/1MA/march" TargetMode="External"/><Relationship Id="rId1" Type="http://schemas.openxmlformats.org/officeDocument/2006/relationships/slideLayout" Target="../slideLayouts/slideLayout2.xml"/><Relationship Id="rId4" Type="http://schemas.openxmlformats.org/officeDocument/2006/relationships/hyperlink" Target="https://www.mresc-learning.org/wp-content/uploads/2016/05/Essential-Question-and-Enduring-Understanding-Tutorial.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4.xml.rels><?xml version="1.0" encoding="UTF-8" standalone="yes"?>
<Relationships xmlns="http://schemas.openxmlformats.org/package/2006/relationships"><Relationship Id="rId3" Type="http://schemas.openxmlformats.org/officeDocument/2006/relationships/hyperlink" Target="https://bit.ly/CEEConference2021" TargetMode="External"/><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ouncilforeconed.org/wp-content/uploads/2012/03/voluntary-national-content-standards-2010.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ysed.gov/curriculum-instruc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4289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6000" dirty="0"/>
            </a:br>
            <a:br>
              <a:rPr lang="en-US" sz="6000" dirty="0"/>
            </a:br>
            <a:r>
              <a:rPr lang="en-US" sz="4000" i="1" dirty="0">
                <a:effectLst/>
                <a:latin typeface="inherit"/>
              </a:rPr>
              <a:t>Enhancing Economics with </a:t>
            </a:r>
            <a:br>
              <a:rPr lang="en-US" sz="4000" i="1" dirty="0">
                <a:effectLst/>
                <a:latin typeface="inherit"/>
              </a:rPr>
            </a:br>
            <a:r>
              <a:rPr lang="en-US" sz="4000" i="1" dirty="0">
                <a:effectLst/>
                <a:latin typeface="inherit"/>
              </a:rPr>
              <a:t>Graphic Novels and Comics</a:t>
            </a:r>
            <a:br>
              <a:rPr lang="en-US" sz="4400" dirty="0"/>
            </a:br>
            <a:r>
              <a:rPr lang="en-US" sz="3100" i="1" dirty="0">
                <a:solidFill>
                  <a:schemeClr val="tx1"/>
                </a:solidFill>
                <a:latin typeface="Calibri"/>
                <a:ea typeface="ＭＳ Ｐゴシック"/>
                <a:cs typeface="Calibri"/>
              </a:rPr>
              <a:t>Presented by</a:t>
            </a:r>
            <a:br>
              <a:rPr lang="en-US" sz="3100" i="1" dirty="0">
                <a:solidFill>
                  <a:schemeClr val="tx1"/>
                </a:solidFill>
                <a:latin typeface="Calibri"/>
                <a:ea typeface="ＭＳ Ｐゴシック"/>
                <a:cs typeface="Calibri"/>
              </a:rPr>
            </a:br>
            <a:r>
              <a:rPr lang="en-US" sz="3100" dirty="0">
                <a:solidFill>
                  <a:srgbClr val="7A9900"/>
                </a:solidFill>
                <a:latin typeface="Calibri"/>
                <a:ea typeface="ＭＳ Ｐゴシック"/>
                <a:cs typeface="Calibri"/>
              </a:rPr>
              <a:t>J</a:t>
            </a:r>
            <a:r>
              <a:rPr lang="en-US" sz="3100" dirty="0">
                <a:solidFill>
                  <a:srgbClr val="7A9900"/>
                </a:solidFill>
                <a:effectLst/>
                <a:latin typeface="Calibri"/>
                <a:ea typeface="ＭＳ Ｐゴシック"/>
                <a:cs typeface="Calibri"/>
              </a:rPr>
              <a:t>oshua Frost</a:t>
            </a:r>
            <a:r>
              <a:rPr lang="en-US" sz="3100" dirty="0">
                <a:solidFill>
                  <a:srgbClr val="7A9900"/>
                </a:solidFill>
                <a:effectLst>
                  <a:outerShdw blurRad="38100" dist="38100" dir="2700000" algn="tl">
                    <a:srgbClr val="000000">
                      <a:alpha val="43137"/>
                    </a:srgbClr>
                  </a:outerShdw>
                </a:effectLst>
                <a:latin typeface="Calibri"/>
                <a:ea typeface="ＭＳ Ｐゴシック"/>
                <a:cs typeface="Calibri"/>
              </a:rPr>
              <a:t>, </a:t>
            </a:r>
            <a:r>
              <a:rPr lang="en-US" sz="3100" dirty="0">
                <a:solidFill>
                  <a:srgbClr val="7A9900"/>
                </a:solidFill>
                <a:effectLst/>
                <a:latin typeface="Calibri"/>
                <a:ea typeface="ＭＳ Ｐゴシック"/>
                <a:cs typeface="Calibri"/>
              </a:rPr>
              <a:t>Brooklyn Technical High School</a:t>
            </a:r>
            <a:br>
              <a:rPr lang="en-US" sz="3100" dirty="0">
                <a:solidFill>
                  <a:srgbClr val="7A9900"/>
                </a:solidFill>
              </a:rPr>
            </a:br>
            <a:r>
              <a:rPr lang="en-US" sz="3100" dirty="0">
                <a:solidFill>
                  <a:srgbClr val="7A9900"/>
                </a:solidFill>
                <a:latin typeface="Calibri"/>
                <a:ea typeface="ＭＳ Ｐゴシック"/>
                <a:cs typeface="Calibri"/>
              </a:rPr>
              <a:t>9/20/2021</a:t>
            </a:r>
            <a:br>
              <a:rPr lang="en-US" sz="3100" dirty="0">
                <a:solidFill>
                  <a:srgbClr val="7A9900"/>
                </a:solidFill>
                <a:latin typeface="Calibri"/>
                <a:ea typeface="ＭＳ Ｐゴシック"/>
                <a:cs typeface="Calibri"/>
              </a:rPr>
            </a:br>
            <a:r>
              <a:rPr lang="en-US" sz="3100" dirty="0">
                <a:solidFill>
                  <a:srgbClr val="7A9900"/>
                </a:solidFill>
                <a:latin typeface="Calibri"/>
                <a:ea typeface="ＭＳ Ｐゴシック"/>
                <a:cs typeface="Calibri"/>
              </a:rPr>
              <a:t>jfrost@schools.nyc.gov</a:t>
            </a:r>
            <a:endParaRPr lang="en-US" sz="3100" dirty="0">
              <a:ln w="11430"/>
              <a:solidFill>
                <a:srgbClr val="7A9900"/>
              </a:solidFill>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235ECF34-E81B-416E-9CB0-908DC99D137F}"/>
              </a:ext>
            </a:extLst>
          </p:cNvPr>
          <p:cNvPicPr>
            <a:picLocks noGrp="1" noChangeAspect="1"/>
          </p:cNvPicPr>
          <p:nvPr>
            <p:ph idx="1"/>
          </p:nvPr>
        </p:nvPicPr>
        <p:blipFill>
          <a:blip r:embed="rId2"/>
          <a:stretch>
            <a:fillRect/>
          </a:stretch>
        </p:blipFill>
        <p:spPr>
          <a:xfrm>
            <a:off x="1033463" y="555625"/>
            <a:ext cx="3416300" cy="2022475"/>
          </a:xfrm>
          <a:prstGeom prst="rect">
            <a:avLst/>
          </a:prstGeom>
        </p:spPr>
      </p:pic>
      <p:pic>
        <p:nvPicPr>
          <p:cNvPr id="5" name="Picture 4">
            <a:extLst>
              <a:ext uri="{FF2B5EF4-FFF2-40B4-BE49-F238E27FC236}">
                <a16:creationId xmlns:a16="http://schemas.microsoft.com/office/drawing/2014/main" id="{927C97AB-D740-4C0C-8F67-48719139A597}"/>
              </a:ext>
            </a:extLst>
          </p:cNvPr>
          <p:cNvPicPr>
            <a:picLocks noChangeAspect="1"/>
          </p:cNvPicPr>
          <p:nvPr/>
        </p:nvPicPr>
        <p:blipFill>
          <a:blip r:embed="rId3"/>
          <a:stretch>
            <a:fillRect/>
          </a:stretch>
        </p:blipFill>
        <p:spPr>
          <a:xfrm>
            <a:off x="1033463" y="2641600"/>
            <a:ext cx="3416300" cy="2543175"/>
          </a:xfrm>
          <a:prstGeom prst="rect">
            <a:avLst/>
          </a:prstGeom>
        </p:spPr>
      </p:pic>
      <p:pic>
        <p:nvPicPr>
          <p:cNvPr id="6" name="Picture 5">
            <a:extLst>
              <a:ext uri="{FF2B5EF4-FFF2-40B4-BE49-F238E27FC236}">
                <a16:creationId xmlns:a16="http://schemas.microsoft.com/office/drawing/2014/main" id="{CD852515-666C-4005-BF6D-D3A74C19E6FB}"/>
              </a:ext>
            </a:extLst>
          </p:cNvPr>
          <p:cNvPicPr>
            <a:picLocks noChangeAspect="1"/>
          </p:cNvPicPr>
          <p:nvPr/>
        </p:nvPicPr>
        <p:blipFill>
          <a:blip r:embed="rId4"/>
          <a:stretch>
            <a:fillRect/>
          </a:stretch>
        </p:blipFill>
        <p:spPr>
          <a:xfrm>
            <a:off x="4514850" y="555625"/>
            <a:ext cx="3595688" cy="4629150"/>
          </a:xfrm>
          <a:prstGeom prst="rect">
            <a:avLst/>
          </a:prstGeom>
        </p:spPr>
      </p:pic>
      <p:sp>
        <p:nvSpPr>
          <p:cNvPr id="2" name="Title 1">
            <a:extLst>
              <a:ext uri="{FF2B5EF4-FFF2-40B4-BE49-F238E27FC236}">
                <a16:creationId xmlns:a16="http://schemas.microsoft.com/office/drawing/2014/main" id="{F503741A-EEA2-4672-8534-8DCEB65C1EB3}"/>
              </a:ext>
            </a:extLst>
          </p:cNvPr>
          <p:cNvSpPr>
            <a:spLocks noGrp="1"/>
          </p:cNvSpPr>
          <p:nvPr>
            <p:ph type="title"/>
          </p:nvPr>
        </p:nvSpPr>
        <p:spPr>
          <a:xfrm>
            <a:off x="628650" y="5358141"/>
            <a:ext cx="7886700" cy="942664"/>
          </a:xfrm>
        </p:spPr>
        <p:txBody>
          <a:bodyPr vert="horz" lIns="91440" tIns="45720" rIns="91440" bIns="45720" rtlCol="0" anchor="ctr">
            <a:normAutofit/>
          </a:bodyPr>
          <a:lstStyle/>
          <a:p>
            <a:pPr>
              <a:lnSpc>
                <a:spcPct val="90000"/>
              </a:lnSpc>
            </a:pPr>
            <a:r>
              <a:rPr lang="en-US" sz="4500" kern="1200">
                <a:solidFill>
                  <a:schemeClr val="tx1"/>
                </a:solidFill>
                <a:latin typeface="+mj-lt"/>
                <a:ea typeface="+mj-ea"/>
                <a:cs typeface="+mj-cs"/>
              </a:rPr>
              <a:t>Why Comics?</a:t>
            </a:r>
          </a:p>
        </p:txBody>
      </p:sp>
    </p:spTree>
    <p:extLst>
      <p:ext uri="{BB962C8B-B14F-4D97-AF65-F5344CB8AC3E}">
        <p14:creationId xmlns:p14="http://schemas.microsoft.com/office/powerpoint/2010/main" val="63411734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39DA57-1415-402D-BEF9-75CA89A0D436}"/>
              </a:ext>
            </a:extLst>
          </p:cNvPr>
          <p:cNvPicPr>
            <a:picLocks noChangeAspect="1"/>
          </p:cNvPicPr>
          <p:nvPr/>
        </p:nvPicPr>
        <p:blipFill rotWithShape="1">
          <a:blip r:embed="rId2">
            <a:alphaModFix/>
          </a:blip>
          <a:srcRect l="492" r="5650"/>
          <a:stretch/>
        </p:blipFill>
        <p:spPr>
          <a:xfrm>
            <a:off x="3140075" y="1195388"/>
            <a:ext cx="3125788" cy="4464050"/>
          </a:xfrm>
          <a:custGeom>
            <a:avLst/>
            <a:gdLst/>
            <a:ahLst/>
            <a:cxnLst/>
            <a:rect l="l" t="t" r="r" b="b"/>
            <a:pathLst>
              <a:path w="5190767" h="5530385">
                <a:moveTo>
                  <a:pt x="1986067" y="0"/>
                </a:moveTo>
                <a:cubicBezTo>
                  <a:pt x="3755974" y="0"/>
                  <a:pt x="5190767" y="1434794"/>
                  <a:pt x="5190767" y="3204701"/>
                </a:cubicBezTo>
                <a:cubicBezTo>
                  <a:pt x="5190767" y="4089655"/>
                  <a:pt x="4832069" y="4890830"/>
                  <a:pt x="4252132" y="5470767"/>
                </a:cubicBezTo>
                <a:lnTo>
                  <a:pt x="4186536" y="5530385"/>
                </a:lnTo>
                <a:lnTo>
                  <a:pt x="0" y="5530385"/>
                </a:lnTo>
                <a:lnTo>
                  <a:pt x="0" y="692598"/>
                </a:lnTo>
                <a:lnTo>
                  <a:pt x="194287" y="547313"/>
                </a:lnTo>
                <a:cubicBezTo>
                  <a:pt x="705761" y="201768"/>
                  <a:pt x="1322351" y="0"/>
                  <a:pt x="1986067" y="0"/>
                </a:cubicBezTo>
                <a:close/>
              </a:path>
            </a:pathLst>
          </a:custGeom>
        </p:spPr>
      </p:pic>
      <p:pic>
        <p:nvPicPr>
          <p:cNvPr id="7" name="Picture 6">
            <a:extLst>
              <a:ext uri="{FF2B5EF4-FFF2-40B4-BE49-F238E27FC236}">
                <a16:creationId xmlns:a16="http://schemas.microsoft.com/office/drawing/2014/main" id="{57845165-2C1A-4EBA-86A6-997AE21F28A2}"/>
              </a:ext>
            </a:extLst>
          </p:cNvPr>
          <p:cNvPicPr>
            <a:picLocks noChangeAspect="1"/>
          </p:cNvPicPr>
          <p:nvPr/>
        </p:nvPicPr>
        <p:blipFill rotWithShape="1">
          <a:blip r:embed="rId3">
            <a:alphaModFix/>
          </a:blip>
          <a:srcRect t="13334" r="-2" b="14575"/>
          <a:stretch/>
        </p:blipFill>
        <p:spPr>
          <a:xfrm>
            <a:off x="6319838" y="1195388"/>
            <a:ext cx="1809750" cy="1939925"/>
          </a:xfrm>
          <a:custGeom>
            <a:avLst/>
            <a:gdLst/>
            <a:ahLst/>
            <a:cxnLst/>
            <a:rect l="l" t="t" r="r" b="b"/>
            <a:pathLst>
              <a:path w="4215670" h="3381796">
                <a:moveTo>
                  <a:pt x="431362" y="0"/>
                </a:moveTo>
                <a:lnTo>
                  <a:pt x="3784309" y="0"/>
                </a:lnTo>
                <a:lnTo>
                  <a:pt x="3855685" y="95451"/>
                </a:lnTo>
                <a:cubicBezTo>
                  <a:pt x="4082961" y="431863"/>
                  <a:pt x="4215670" y="837414"/>
                  <a:pt x="4215670" y="1273961"/>
                </a:cubicBezTo>
                <a:cubicBezTo>
                  <a:pt x="4215670" y="2438087"/>
                  <a:pt x="3271960" y="3381796"/>
                  <a:pt x="2107836" y="3381796"/>
                </a:cubicBezTo>
                <a:cubicBezTo>
                  <a:pt x="943711" y="3381796"/>
                  <a:pt x="0" y="2438087"/>
                  <a:pt x="0" y="1273961"/>
                </a:cubicBezTo>
                <a:cubicBezTo>
                  <a:pt x="0" y="837414"/>
                  <a:pt x="132710" y="431863"/>
                  <a:pt x="359986" y="95451"/>
                </a:cubicBezTo>
                <a:close/>
              </a:path>
            </a:pathLst>
          </a:custGeom>
        </p:spPr>
      </p:pic>
      <p:pic>
        <p:nvPicPr>
          <p:cNvPr id="4" name="Content Placeholder 3">
            <a:extLst>
              <a:ext uri="{FF2B5EF4-FFF2-40B4-BE49-F238E27FC236}">
                <a16:creationId xmlns:a16="http://schemas.microsoft.com/office/drawing/2014/main" id="{709FDCCC-08D3-44A1-8688-0D96E0D38A41}"/>
              </a:ext>
            </a:extLst>
          </p:cNvPr>
          <p:cNvPicPr>
            <a:picLocks noGrp="1" noChangeAspect="1"/>
          </p:cNvPicPr>
          <p:nvPr>
            <p:ph idx="1"/>
          </p:nvPr>
        </p:nvPicPr>
        <p:blipFill rotWithShape="1">
          <a:blip r:embed="rId4">
            <a:alphaModFix/>
          </a:blip>
          <a:srcRect r="1485" b="5"/>
          <a:stretch/>
        </p:blipFill>
        <p:spPr>
          <a:xfrm>
            <a:off x="6319838" y="3190875"/>
            <a:ext cx="1809750" cy="2470150"/>
          </a:xfrm>
          <a:custGeom>
            <a:avLst/>
            <a:gdLst/>
            <a:ahLst/>
            <a:cxnLst/>
            <a:rect l="l" t="t" r="r" b="b"/>
            <a:pathLst>
              <a:path w="4184139" h="4247004">
                <a:moveTo>
                  <a:pt x="807468" y="0"/>
                </a:moveTo>
                <a:lnTo>
                  <a:pt x="4068803" y="0"/>
                </a:lnTo>
                <a:lnTo>
                  <a:pt x="4162158" y="84846"/>
                </a:lnTo>
                <a:lnTo>
                  <a:pt x="4184139" y="109032"/>
                </a:lnTo>
                <a:lnTo>
                  <a:pt x="4184139" y="3508705"/>
                </a:lnTo>
                <a:lnTo>
                  <a:pt x="4162158" y="3532891"/>
                </a:lnTo>
                <a:cubicBezTo>
                  <a:pt x="3720942" y="3974107"/>
                  <a:pt x="3111408" y="4247004"/>
                  <a:pt x="2438135" y="4247004"/>
                </a:cubicBezTo>
                <a:cubicBezTo>
                  <a:pt x="1091590" y="4247004"/>
                  <a:pt x="0" y="3155414"/>
                  <a:pt x="0" y="1808869"/>
                </a:cubicBezTo>
                <a:cubicBezTo>
                  <a:pt x="0" y="1135596"/>
                  <a:pt x="272898" y="526062"/>
                  <a:pt x="714113" y="84846"/>
                </a:cubicBezTo>
                <a:close/>
              </a:path>
            </a:pathLst>
          </a:custGeom>
        </p:spPr>
      </p:pic>
      <p:sp>
        <p:nvSpPr>
          <p:cNvPr id="2" name="Title 1">
            <a:extLst>
              <a:ext uri="{FF2B5EF4-FFF2-40B4-BE49-F238E27FC236}">
                <a16:creationId xmlns:a16="http://schemas.microsoft.com/office/drawing/2014/main" id="{D742C158-DFE4-4C8F-B0A9-C58C5C9E5982}"/>
              </a:ext>
            </a:extLst>
          </p:cNvPr>
          <p:cNvSpPr>
            <a:spLocks noGrp="1"/>
          </p:cNvSpPr>
          <p:nvPr>
            <p:ph type="title"/>
          </p:nvPr>
        </p:nvSpPr>
        <p:spPr>
          <a:xfrm>
            <a:off x="713935" y="2074363"/>
            <a:ext cx="2064266" cy="2709275"/>
          </a:xfrm>
          <a:prstGeom prst="rect">
            <a:avLst/>
          </a:prstGeom>
          <a:solidFill>
            <a:schemeClr val="accent1"/>
          </a:solidFill>
          <a:ln w="174625" cmpd="thinThick">
            <a:solidFill>
              <a:schemeClr val="accent1"/>
            </a:solidFill>
          </a:ln>
        </p:spPr>
        <p:txBody>
          <a:bodyPr vert="horz" lIns="91440" tIns="45720" rIns="91440" bIns="45720" rtlCol="0" anchor="ctr">
            <a:normAutofit/>
          </a:bodyPr>
          <a:lstStyle/>
          <a:p>
            <a:pPr>
              <a:lnSpc>
                <a:spcPct val="90000"/>
              </a:lnSpc>
            </a:pPr>
            <a:r>
              <a:rPr lang="en-US" sz="2400" kern="1200">
                <a:solidFill>
                  <a:srgbClr val="FFFFFF"/>
                </a:solidFill>
                <a:latin typeface="+mj-lt"/>
                <a:ea typeface="+mj-ea"/>
                <a:cs typeface="+mj-cs"/>
              </a:rPr>
              <a:t>Why Comics?</a:t>
            </a:r>
          </a:p>
        </p:txBody>
      </p:sp>
    </p:spTree>
    <p:extLst>
      <p:ext uri="{BB962C8B-B14F-4D97-AF65-F5344CB8AC3E}">
        <p14:creationId xmlns:p14="http://schemas.microsoft.com/office/powerpoint/2010/main" val="198304173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5602-23E0-4FB2-BE11-01B2EA001E11}"/>
              </a:ext>
            </a:extLst>
          </p:cNvPr>
          <p:cNvSpPr>
            <a:spLocks noGrp="1"/>
          </p:cNvSpPr>
          <p:nvPr>
            <p:ph type="title"/>
          </p:nvPr>
        </p:nvSpPr>
        <p:spPr>
          <a:xfrm>
            <a:off x="338866" y="1234440"/>
            <a:ext cx="8229600" cy="1143000"/>
          </a:xfrm>
        </p:spPr>
        <p:txBody>
          <a:bodyPr/>
          <a:lstStyle/>
          <a:p>
            <a:r>
              <a:rPr lang="en-US"/>
              <a:t>Why Comics?</a:t>
            </a:r>
            <a:endParaRPr lang="en-US" dirty="0"/>
          </a:p>
        </p:txBody>
      </p:sp>
      <p:sp>
        <p:nvSpPr>
          <p:cNvPr id="3" name="Content Placeholder 2">
            <a:extLst>
              <a:ext uri="{FF2B5EF4-FFF2-40B4-BE49-F238E27FC236}">
                <a16:creationId xmlns:a16="http://schemas.microsoft.com/office/drawing/2014/main" id="{8D1F078B-4941-4B78-9E44-71939A923117}"/>
              </a:ext>
            </a:extLst>
          </p:cNvPr>
          <p:cNvSpPr>
            <a:spLocks noGrp="1"/>
          </p:cNvSpPr>
          <p:nvPr>
            <p:ph idx="1"/>
          </p:nvPr>
        </p:nvSpPr>
        <p:spPr/>
        <p:txBody>
          <a:bodyPr/>
          <a:lstStyle/>
          <a:p>
            <a:pPr marL="0" indent="0">
              <a:buNone/>
            </a:pPr>
            <a:r>
              <a:rPr lang="en-US" sz="1900" b="1"/>
              <a:t>1. </a:t>
            </a:r>
            <a:r>
              <a:rPr lang="en-US" sz="1900"/>
              <a:t>Gene Yang, author of </a:t>
            </a:r>
            <a:r>
              <a:rPr lang="en-US" sz="1900" i="1"/>
              <a:t>American Born Chinese,</a:t>
            </a:r>
            <a:r>
              <a:rPr lang="en-US" sz="1900"/>
              <a:t> speaks about how students learn from Comics.</a:t>
            </a:r>
          </a:p>
          <a:p>
            <a:pPr marL="0" indent="0" algn="ctr">
              <a:buNone/>
            </a:pPr>
            <a:r>
              <a:rPr lang="en-US" sz="1900">
                <a:hlinkClick r:id="rId2"/>
              </a:rPr>
              <a:t>https://www.youtube.com/watch?v=Oz4JqAJbxj0</a:t>
            </a:r>
            <a:endParaRPr lang="en-US" sz="1900"/>
          </a:p>
          <a:p>
            <a:pPr marL="0" indent="0" algn="ctr">
              <a:buNone/>
            </a:pPr>
            <a:r>
              <a:rPr lang="en-US" sz="1900"/>
              <a:t>4:45-6:00</a:t>
            </a:r>
          </a:p>
          <a:p>
            <a:pPr marL="0" indent="0">
              <a:buNone/>
            </a:pPr>
            <a:r>
              <a:rPr lang="en-US" sz="1900" b="1"/>
              <a:t>2. </a:t>
            </a:r>
            <a:r>
              <a:rPr lang="en-US" sz="1900"/>
              <a:t>Scott McCloud, author of </a:t>
            </a:r>
            <a:r>
              <a:rPr lang="en-US" sz="1900" i="1"/>
              <a:t>Understanding Comics, </a:t>
            </a:r>
            <a:r>
              <a:rPr lang="en-US" sz="1900"/>
              <a:t>explains how the reader visually interacts with comics and how the development of comics is rooted in narrative story telling from the past.</a:t>
            </a:r>
          </a:p>
          <a:p>
            <a:pPr marL="0" indent="0" algn="ctr">
              <a:buNone/>
            </a:pPr>
            <a:r>
              <a:rPr lang="en-US" sz="1900">
                <a:hlinkClick r:id="rId3"/>
              </a:rPr>
              <a:t>https://www.youtube.com/watch?v=fXYckRgsdjI</a:t>
            </a:r>
            <a:endParaRPr lang="en-US" sz="1900"/>
          </a:p>
          <a:p>
            <a:pPr marL="0" indent="0" algn="ctr">
              <a:buNone/>
            </a:pPr>
            <a:r>
              <a:rPr lang="en-US" sz="2000"/>
              <a:t>7:45-10:20</a:t>
            </a:r>
            <a:endParaRPr lang="en-US" sz="2000" dirty="0"/>
          </a:p>
        </p:txBody>
      </p:sp>
    </p:spTree>
    <p:extLst>
      <p:ext uri="{BB962C8B-B14F-4D97-AF65-F5344CB8AC3E}">
        <p14:creationId xmlns:p14="http://schemas.microsoft.com/office/powerpoint/2010/main" val="122942550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4D194-64BB-4867-8937-FE0E15EDE6D3}"/>
              </a:ext>
            </a:extLst>
          </p:cNvPr>
          <p:cNvSpPr>
            <a:spLocks noGrp="1"/>
          </p:cNvSpPr>
          <p:nvPr>
            <p:ph type="title"/>
          </p:nvPr>
        </p:nvSpPr>
        <p:spPr>
          <a:xfrm>
            <a:off x="486696" y="629266"/>
            <a:ext cx="2629122" cy="1622321"/>
          </a:xfrm>
        </p:spPr>
        <p:txBody>
          <a:bodyPr vert="horz" lIns="91440" tIns="45720" rIns="91440" bIns="45720" rtlCol="0" anchor="ctr">
            <a:normAutofit/>
          </a:bodyPr>
          <a:lstStyle/>
          <a:p>
            <a:pPr algn="l">
              <a:lnSpc>
                <a:spcPct val="90000"/>
              </a:lnSpc>
            </a:pPr>
            <a:r>
              <a:rPr lang="en-US" sz="4400" kern="1200">
                <a:solidFill>
                  <a:schemeClr val="tx1"/>
                </a:solidFill>
                <a:latin typeface="+mj-lt"/>
                <a:ea typeface="+mj-ea"/>
                <a:cs typeface="+mj-cs"/>
              </a:rPr>
              <a:t>Economix</a:t>
            </a:r>
          </a:p>
        </p:txBody>
      </p:sp>
      <p:sp>
        <p:nvSpPr>
          <p:cNvPr id="3" name="Content Placeholder 2">
            <a:extLst>
              <a:ext uri="{FF2B5EF4-FFF2-40B4-BE49-F238E27FC236}">
                <a16:creationId xmlns:a16="http://schemas.microsoft.com/office/drawing/2014/main" id="{2ED9BA37-AFD9-40DD-81A8-F9F64292D75B}"/>
              </a:ext>
            </a:extLst>
          </p:cNvPr>
          <p:cNvSpPr>
            <a:spLocks noGrp="1"/>
          </p:cNvSpPr>
          <p:nvPr>
            <p:ph idx="1"/>
          </p:nvPr>
        </p:nvSpPr>
        <p:spPr>
          <a:xfrm>
            <a:off x="486698" y="2438400"/>
            <a:ext cx="2629120" cy="3785419"/>
          </a:xfrm>
        </p:spPr>
        <p:txBody>
          <a:bodyPr vert="horz" lIns="91440" tIns="45720" rIns="91440" bIns="45720" rtlCol="0">
            <a:normAutofit/>
          </a:bodyPr>
          <a:lstStyle/>
          <a:p>
            <a:pPr indent="-228600">
              <a:lnSpc>
                <a:spcPct val="90000"/>
              </a:lnSpc>
              <a:buFont typeface="Arial" panose="020B0604020202020204" pitchFamily="34" charset="0"/>
              <a:buChar char="•"/>
            </a:pPr>
            <a:r>
              <a:rPr lang="en-US" sz="1700">
                <a:latin typeface="+mn-lt"/>
                <a:ea typeface="+mn-ea"/>
                <a:cs typeface="+mn-cs"/>
              </a:rPr>
              <a:t>Alternative or Complimentary Text for Economics or AP Economics Courses</a:t>
            </a:r>
          </a:p>
          <a:p>
            <a:pPr marL="0" indent="-228600">
              <a:lnSpc>
                <a:spcPct val="90000"/>
              </a:lnSpc>
              <a:buFont typeface="Arial" panose="020B0604020202020204" pitchFamily="34" charset="0"/>
              <a:buChar char="•"/>
            </a:pPr>
            <a:endParaRPr lang="en-US" sz="1700">
              <a:latin typeface="+mn-lt"/>
              <a:ea typeface="+mn-ea"/>
              <a:cs typeface="+mn-cs"/>
            </a:endParaRP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conomix - By Michael Goodwin (paperback) : Target">
            <a:extLst>
              <a:ext uri="{FF2B5EF4-FFF2-40B4-BE49-F238E27FC236}">
                <a16:creationId xmlns:a16="http://schemas.microsoft.com/office/drawing/2014/main" id="{429ACFFD-59D3-4C66-B790-0D668CA9A1F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54396" y="1170128"/>
            <a:ext cx="4514498" cy="451449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6148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a:extLst>
              <a:ext uri="{FF2B5EF4-FFF2-40B4-BE49-F238E27FC236}">
                <a16:creationId xmlns:a16="http://schemas.microsoft.com/office/drawing/2014/main" id="{4447DA9A-A885-4C2E-8D54-C2080969C51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46638" y="639763"/>
            <a:ext cx="3543300" cy="477838"/>
          </a:xfrm>
          <a:prstGeom prst="rect">
            <a:avLst/>
          </a:prstGeom>
          <a:extLst>
            <a:ext uri="{909E8E84-426E-40DD-AFC4-6F175D3DCCD1}">
              <a14:hiddenFill xmlns:a14="http://schemas.microsoft.com/office/drawing/2010/main">
                <a:solidFill>
                  <a:srgbClr val="FFFFFF"/>
                </a:solidFill>
              </a14:hiddenFill>
            </a:ext>
          </a:extLst>
        </p:spPr>
      </p:pic>
      <p:pic>
        <p:nvPicPr>
          <p:cNvPr id="2054" name="Picture 6" descr="Economix Comix">
            <a:extLst>
              <a:ext uri="{FF2B5EF4-FFF2-40B4-BE49-F238E27FC236}">
                <a16:creationId xmlns:a16="http://schemas.microsoft.com/office/drawing/2014/main" id="{B6FBB6A9-E1E6-4133-BA22-C6DBAE7A4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638" y="1187450"/>
            <a:ext cx="3543300" cy="5032375"/>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9DBA969-7340-401D-8E34-8000334FB13F}"/>
              </a:ext>
            </a:extLst>
          </p:cNvPr>
          <p:cNvSpPr>
            <a:spLocks noGrp="1"/>
          </p:cNvSpPr>
          <p:nvPr>
            <p:ph type="title"/>
          </p:nvPr>
        </p:nvSpPr>
        <p:spPr>
          <a:xfrm>
            <a:off x="466221" y="640080"/>
            <a:ext cx="3168968" cy="5578816"/>
          </a:xfrm>
        </p:spPr>
        <p:txBody>
          <a:bodyPr vert="horz" lIns="91440" tIns="45720" rIns="91440" bIns="45720" rtlCol="0" anchor="ctr">
            <a:normAutofit/>
          </a:bodyPr>
          <a:lstStyle/>
          <a:p>
            <a:pPr>
              <a:lnSpc>
                <a:spcPct val="90000"/>
              </a:lnSpc>
            </a:pPr>
            <a:r>
              <a:rPr lang="en-US" sz="4400" kern="1200">
                <a:solidFill>
                  <a:srgbClr val="FFFFFF"/>
                </a:solidFill>
                <a:latin typeface="+mj-lt"/>
                <a:ea typeface="+mj-ea"/>
                <a:cs typeface="+mj-cs"/>
              </a:rPr>
              <a:t>Economix Overview</a:t>
            </a:r>
          </a:p>
        </p:txBody>
      </p:sp>
    </p:spTree>
    <p:extLst>
      <p:ext uri="{BB962C8B-B14F-4D97-AF65-F5344CB8AC3E}">
        <p14:creationId xmlns:p14="http://schemas.microsoft.com/office/powerpoint/2010/main" val="266509850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A623B-4F5B-4200-B1D2-53D634FEFEE7}"/>
              </a:ext>
            </a:extLst>
          </p:cNvPr>
          <p:cNvSpPr>
            <a:spLocks noGrp="1"/>
          </p:cNvSpPr>
          <p:nvPr>
            <p:ph type="title"/>
          </p:nvPr>
        </p:nvSpPr>
        <p:spPr>
          <a:xfrm>
            <a:off x="484394" y="640081"/>
            <a:ext cx="2620756" cy="3793488"/>
          </a:xfrm>
          <a:noFill/>
        </p:spPr>
        <p:txBody>
          <a:bodyPr vert="horz" lIns="91440" tIns="45720" rIns="91440" bIns="45720" rtlCol="0" anchor="b">
            <a:normAutofit/>
          </a:bodyPr>
          <a:lstStyle/>
          <a:p>
            <a:pPr algn="l">
              <a:lnSpc>
                <a:spcPct val="90000"/>
              </a:lnSpc>
            </a:pPr>
            <a:r>
              <a:rPr lang="en-US" sz="4000" kern="1200">
                <a:solidFill>
                  <a:schemeClr val="tx1"/>
                </a:solidFill>
                <a:latin typeface="+mj-lt"/>
                <a:ea typeface="+mj-ea"/>
                <a:cs typeface="+mj-cs"/>
              </a:rPr>
              <a:t>Table of Contents</a:t>
            </a:r>
          </a:p>
        </p:txBody>
      </p:sp>
      <p:sp>
        <p:nvSpPr>
          <p:cNvPr id="71" name="Rectangle 70">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9444" y="0"/>
            <a:ext cx="5674556"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6927" y="640091"/>
            <a:ext cx="469959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Economix - how our economy works?">
            <a:extLst>
              <a:ext uri="{FF2B5EF4-FFF2-40B4-BE49-F238E27FC236}">
                <a16:creationId xmlns:a16="http://schemas.microsoft.com/office/drawing/2014/main" id="{B568DEC8-ED14-4AED-9080-591046E610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465775" y="804672"/>
            <a:ext cx="3681893" cy="524865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1965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CA8E2-6BD5-4285-928B-412F89E3D3C8}"/>
              </a:ext>
            </a:extLst>
          </p:cNvPr>
          <p:cNvSpPr>
            <a:spLocks noGrp="1"/>
          </p:cNvSpPr>
          <p:nvPr>
            <p:ph type="title"/>
          </p:nvPr>
        </p:nvSpPr>
        <p:spPr>
          <a:xfrm>
            <a:off x="878305" y="1396686"/>
            <a:ext cx="2430380" cy="4064628"/>
          </a:xfrm>
        </p:spPr>
        <p:txBody>
          <a:bodyPr vert="horz" lIns="91440" tIns="45720" rIns="91440" bIns="45720" rtlCol="0" anchor="ctr">
            <a:normAutofit/>
          </a:bodyPr>
          <a:lstStyle/>
          <a:p>
            <a:pPr algn="l">
              <a:lnSpc>
                <a:spcPct val="90000"/>
              </a:lnSpc>
            </a:pPr>
            <a:r>
              <a:rPr lang="en-US" sz="4400" kern="1200">
                <a:solidFill>
                  <a:srgbClr val="FFFFFF"/>
                </a:solidFill>
                <a:latin typeface="+mj-lt"/>
                <a:ea typeface="+mj-ea"/>
                <a:cs typeface="+mj-cs"/>
              </a:rPr>
              <a:t>Economix Unit</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A3601C8-297C-4606-A9C1-8BD60B026808}"/>
              </a:ext>
            </a:extLst>
          </p:cNvPr>
          <p:cNvSpPr>
            <a:spLocks noGrp="1"/>
          </p:cNvSpPr>
          <p:nvPr>
            <p:ph idx="1"/>
          </p:nvPr>
        </p:nvSpPr>
        <p:spPr>
          <a:xfrm>
            <a:off x="4027614" y="1526033"/>
            <a:ext cx="4152298" cy="3935281"/>
          </a:xfrm>
        </p:spPr>
        <p:txBody>
          <a:bodyPr vert="horz" lIns="91440" tIns="45720" rIns="91440" bIns="45720" rtlCol="0">
            <a:normAutofit/>
          </a:bodyPr>
          <a:lstStyle/>
          <a:p>
            <a:pPr marL="0" indent="-228600">
              <a:lnSpc>
                <a:spcPct val="90000"/>
              </a:lnSpc>
              <a:buFont typeface="Arial" panose="020B0604020202020204" pitchFamily="34" charset="0"/>
              <a:buChar char="•"/>
            </a:pPr>
            <a:r>
              <a:rPr lang="en-US" sz="1300">
                <a:latin typeface="+mn-lt"/>
                <a:ea typeface="+mn-ea"/>
                <a:cs typeface="+mn-cs"/>
              </a:rPr>
              <a:t>Economix Book Talk Discussions: </a:t>
            </a:r>
          </a:p>
          <a:p>
            <a:pPr marL="0" indent="-228600">
              <a:lnSpc>
                <a:spcPct val="90000"/>
              </a:lnSpc>
              <a:buFont typeface="Arial" panose="020B0604020202020204" pitchFamily="34" charset="0"/>
              <a:buChar char="•"/>
            </a:pPr>
            <a:r>
              <a:rPr lang="en-US" sz="1300">
                <a:latin typeface="+mn-lt"/>
                <a:ea typeface="+mn-ea"/>
                <a:cs typeface="+mn-cs"/>
              </a:rPr>
              <a:t> Preliminary weekly book talk assignment:</a:t>
            </a:r>
          </a:p>
          <a:p>
            <a:pPr marL="0" indent="-228600">
              <a:lnSpc>
                <a:spcPct val="90000"/>
              </a:lnSpc>
              <a:buFont typeface="Arial" panose="020B0604020202020204" pitchFamily="34" charset="0"/>
              <a:buChar char="•"/>
            </a:pPr>
            <a:r>
              <a:rPr lang="en-US" sz="1300" b="0" i="0">
                <a:latin typeface="+mn-lt"/>
                <a:ea typeface="+mn-ea"/>
                <a:cs typeface="+mn-cs"/>
              </a:rPr>
              <a:t>Economix Chapter 8 Assignment:</a:t>
            </a:r>
          </a:p>
          <a:p>
            <a:pPr marL="0" indent="-228600">
              <a:lnSpc>
                <a:spcPct val="90000"/>
              </a:lnSpc>
              <a:buFont typeface="Arial" panose="020B0604020202020204" pitchFamily="34" charset="0"/>
              <a:buChar char="•"/>
            </a:pPr>
            <a:r>
              <a:rPr lang="en-US" sz="1300" b="0" i="0">
                <a:latin typeface="+mn-lt"/>
                <a:ea typeface="+mn-ea"/>
                <a:cs typeface="+mn-cs"/>
              </a:rPr>
              <a:t>1. Read Chapter 8: The World Today: pages 251-291</a:t>
            </a:r>
            <a:br>
              <a:rPr lang="en-US" sz="1300">
                <a:latin typeface="+mn-lt"/>
                <a:ea typeface="+mn-ea"/>
                <a:cs typeface="+mn-cs"/>
              </a:rPr>
            </a:br>
            <a:br>
              <a:rPr lang="en-US" sz="1300">
                <a:latin typeface="+mn-lt"/>
                <a:ea typeface="+mn-ea"/>
                <a:cs typeface="+mn-cs"/>
              </a:rPr>
            </a:br>
            <a:r>
              <a:rPr lang="en-US" sz="1300" b="0" i="0">
                <a:latin typeface="+mn-lt"/>
                <a:ea typeface="+mn-ea"/>
                <a:cs typeface="+mn-cs"/>
              </a:rPr>
              <a:t>2. Create five questions based on chapter 8 content.</a:t>
            </a:r>
            <a:br>
              <a:rPr lang="en-US" sz="1300">
                <a:latin typeface="+mn-lt"/>
                <a:ea typeface="+mn-ea"/>
                <a:cs typeface="+mn-cs"/>
              </a:rPr>
            </a:br>
            <a:br>
              <a:rPr lang="en-US" sz="1300">
                <a:latin typeface="+mn-lt"/>
                <a:ea typeface="+mn-ea"/>
                <a:cs typeface="+mn-cs"/>
              </a:rPr>
            </a:br>
            <a:r>
              <a:rPr lang="en-US" sz="1300" b="0" i="0">
                <a:latin typeface="+mn-lt"/>
                <a:ea typeface="+mn-ea"/>
                <a:cs typeface="+mn-cs"/>
              </a:rPr>
              <a:t>3. </a:t>
            </a:r>
            <a:r>
              <a:rPr lang="en-US" sz="1300">
                <a:latin typeface="+mn-lt"/>
                <a:ea typeface="+mn-ea"/>
                <a:cs typeface="+mn-cs"/>
              </a:rPr>
              <a:t>C</a:t>
            </a:r>
            <a:r>
              <a:rPr lang="en-US" sz="1300" b="0" i="0">
                <a:latin typeface="+mn-lt"/>
                <a:ea typeface="+mn-ea"/>
                <a:cs typeface="+mn-cs"/>
              </a:rPr>
              <a:t>ite three images/quotes from their assigned text that they believe encapsulates the main theme from that chapter. (Example: Page 32: Left Panel)</a:t>
            </a:r>
            <a:br>
              <a:rPr lang="en-US" sz="1300">
                <a:latin typeface="+mn-lt"/>
                <a:ea typeface="+mn-ea"/>
                <a:cs typeface="+mn-cs"/>
              </a:rPr>
            </a:br>
            <a:br>
              <a:rPr lang="en-US" sz="1300">
                <a:latin typeface="+mn-lt"/>
                <a:ea typeface="+mn-ea"/>
                <a:cs typeface="+mn-cs"/>
              </a:rPr>
            </a:br>
            <a:r>
              <a:rPr lang="en-US" sz="1300" b="0" i="0">
                <a:latin typeface="+mn-lt"/>
                <a:ea typeface="+mn-ea"/>
                <a:cs typeface="+mn-cs"/>
              </a:rPr>
              <a:t>4. What is the theme of this chapter? (In a sentence)</a:t>
            </a:r>
            <a:br>
              <a:rPr lang="en-US" sz="1300">
                <a:latin typeface="+mn-lt"/>
                <a:ea typeface="+mn-ea"/>
                <a:cs typeface="+mn-cs"/>
              </a:rPr>
            </a:br>
            <a:br>
              <a:rPr lang="en-US" sz="1300">
                <a:latin typeface="+mn-lt"/>
                <a:ea typeface="+mn-ea"/>
                <a:cs typeface="+mn-cs"/>
              </a:rPr>
            </a:br>
            <a:r>
              <a:rPr lang="en-US" sz="1300" b="0" i="0">
                <a:latin typeface="+mn-lt"/>
                <a:ea typeface="+mn-ea"/>
                <a:cs typeface="+mn-cs"/>
              </a:rPr>
              <a:t>5. Write a paragraph about the theme of this chapter. (Provide evidence from the text)</a:t>
            </a:r>
            <a:br>
              <a:rPr lang="en-US" sz="1300">
                <a:latin typeface="+mn-lt"/>
                <a:ea typeface="+mn-ea"/>
                <a:cs typeface="+mn-cs"/>
              </a:rPr>
            </a:br>
            <a:br>
              <a:rPr lang="en-US" sz="1300">
                <a:latin typeface="+mn-lt"/>
                <a:ea typeface="+mn-ea"/>
                <a:cs typeface="+mn-cs"/>
              </a:rPr>
            </a:br>
            <a:endParaRPr lang="en-US" sz="1300">
              <a:latin typeface="+mn-lt"/>
              <a:ea typeface="+mn-ea"/>
              <a:cs typeface="+mn-cs"/>
            </a:endParaRPr>
          </a:p>
        </p:txBody>
      </p:sp>
    </p:spTree>
    <p:extLst>
      <p:ext uri="{BB962C8B-B14F-4D97-AF65-F5344CB8AC3E}">
        <p14:creationId xmlns:p14="http://schemas.microsoft.com/office/powerpoint/2010/main" val="231200991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5BAEE-213C-4E2D-B4AB-5B76D40ADF9C}"/>
              </a:ext>
            </a:extLst>
          </p:cNvPr>
          <p:cNvSpPr>
            <a:spLocks noGrp="1"/>
          </p:cNvSpPr>
          <p:nvPr>
            <p:ph type="title"/>
          </p:nvPr>
        </p:nvSpPr>
        <p:spPr/>
        <p:txBody>
          <a:bodyPr/>
          <a:lstStyle/>
          <a:p>
            <a:r>
              <a:rPr lang="en-US" sz="4800" dirty="0"/>
              <a:t>Socratic Seminar</a:t>
            </a:r>
          </a:p>
        </p:txBody>
      </p:sp>
      <p:sp>
        <p:nvSpPr>
          <p:cNvPr id="3" name="Content Placeholder 2">
            <a:extLst>
              <a:ext uri="{FF2B5EF4-FFF2-40B4-BE49-F238E27FC236}">
                <a16:creationId xmlns:a16="http://schemas.microsoft.com/office/drawing/2014/main" id="{520EBA57-EE4E-47CD-A69A-860F248371A7}"/>
              </a:ext>
            </a:extLst>
          </p:cNvPr>
          <p:cNvSpPr>
            <a:spLocks noGrp="1"/>
          </p:cNvSpPr>
          <p:nvPr>
            <p:ph idx="1"/>
          </p:nvPr>
        </p:nvSpPr>
        <p:spPr/>
        <p:txBody>
          <a:bodyPr/>
          <a:lstStyle/>
          <a:p>
            <a:pPr marL="0" indent="0">
              <a:buNone/>
            </a:pPr>
            <a:r>
              <a:rPr lang="en-US" dirty="0">
                <a:solidFill>
                  <a:srgbClr val="7A9900"/>
                </a:solidFill>
              </a:rPr>
              <a:t>Purpose:</a:t>
            </a:r>
          </a:p>
          <a:p>
            <a:pPr marL="0" indent="0">
              <a:buNone/>
            </a:pPr>
            <a:r>
              <a:rPr lang="en-US" sz="1800" dirty="0"/>
              <a:t>Socratic Seminars </a:t>
            </a:r>
            <a:r>
              <a:rPr lang="en-US" sz="1800" u="sng" dirty="0"/>
              <a:t>promote thinking, meaning-making, and the ability to debate, use evidence and build on one another’s thinking</a:t>
            </a:r>
            <a:r>
              <a:rPr lang="en-US" sz="1800" dirty="0"/>
              <a:t>. When well designed and implemented, the seminar provides an active role for every student, engages students in complex thinking about rich content and teaches students discussion skills. </a:t>
            </a:r>
          </a:p>
          <a:p>
            <a:pPr marL="0" indent="0">
              <a:buNone/>
            </a:pPr>
            <a:r>
              <a:rPr lang="en-US" dirty="0">
                <a:solidFill>
                  <a:srgbClr val="7A9900"/>
                </a:solidFill>
              </a:rPr>
              <a:t>Materials:</a:t>
            </a:r>
          </a:p>
          <a:p>
            <a:pPr marL="0" indent="0">
              <a:buNone/>
            </a:pPr>
            <a:r>
              <a:rPr lang="en-US" sz="1200" dirty="0"/>
              <a:t> </a:t>
            </a:r>
            <a:r>
              <a:rPr lang="en-US" sz="1800" dirty="0"/>
              <a:t>• Provocative question for discussion, chosen beforehand </a:t>
            </a:r>
          </a:p>
          <a:p>
            <a:pPr marL="0" indent="0">
              <a:buNone/>
            </a:pPr>
            <a:r>
              <a:rPr lang="en-US" sz="1800" dirty="0"/>
              <a:t>• Associated text(s)</a:t>
            </a:r>
          </a:p>
        </p:txBody>
      </p:sp>
    </p:spTree>
    <p:extLst>
      <p:ext uri="{BB962C8B-B14F-4D97-AF65-F5344CB8AC3E}">
        <p14:creationId xmlns:p14="http://schemas.microsoft.com/office/powerpoint/2010/main" val="417685231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44C7E-0D1A-4194-AA47-5A08F63F5ED0}"/>
              </a:ext>
            </a:extLst>
          </p:cNvPr>
          <p:cNvSpPr>
            <a:spLocks noGrp="1"/>
          </p:cNvSpPr>
          <p:nvPr>
            <p:ph type="title"/>
          </p:nvPr>
        </p:nvSpPr>
        <p:spPr/>
        <p:txBody>
          <a:bodyPr/>
          <a:lstStyle/>
          <a:p>
            <a:r>
              <a:rPr lang="en-US" sz="4800" dirty="0"/>
              <a:t>Socratic Seminar</a:t>
            </a:r>
          </a:p>
        </p:txBody>
      </p:sp>
      <p:sp>
        <p:nvSpPr>
          <p:cNvPr id="3" name="Content Placeholder 2">
            <a:extLst>
              <a:ext uri="{FF2B5EF4-FFF2-40B4-BE49-F238E27FC236}">
                <a16:creationId xmlns:a16="http://schemas.microsoft.com/office/drawing/2014/main" id="{3290AF1F-EB38-4E9E-A147-FF2C7CA4307C}"/>
              </a:ext>
            </a:extLst>
          </p:cNvPr>
          <p:cNvSpPr>
            <a:spLocks noGrp="1"/>
          </p:cNvSpPr>
          <p:nvPr>
            <p:ph idx="1"/>
          </p:nvPr>
        </p:nvSpPr>
        <p:spPr>
          <a:xfrm>
            <a:off x="457200" y="1839558"/>
            <a:ext cx="8229600" cy="3779520"/>
          </a:xfrm>
        </p:spPr>
        <p:txBody>
          <a:bodyPr/>
          <a:lstStyle/>
          <a:p>
            <a:pPr marL="0" indent="0">
              <a:buNone/>
            </a:pPr>
            <a:r>
              <a:rPr lang="en-US" dirty="0">
                <a:solidFill>
                  <a:srgbClr val="7A9900"/>
                </a:solidFill>
              </a:rPr>
              <a:t>Procedure:</a:t>
            </a:r>
          </a:p>
          <a:p>
            <a:pPr marL="0" indent="0">
              <a:buNone/>
            </a:pPr>
            <a:r>
              <a:rPr lang="en-US" sz="1400" dirty="0"/>
              <a:t>1. Select a </a:t>
            </a:r>
            <a:r>
              <a:rPr lang="en-US" sz="1400" b="1" dirty="0"/>
              <a:t>significant piece of text </a:t>
            </a:r>
            <a:r>
              <a:rPr lang="en-US" sz="1400" dirty="0"/>
              <a:t>or collection of short texts related to the current focus of study. This may be an excerpt from a book or an article from a magazine, journal, or newspaper. It might also be a poem, short story, or personal memoir. The text needs to be rich with possibilities for diverse points of view. </a:t>
            </a:r>
          </a:p>
          <a:p>
            <a:pPr marL="0" indent="0">
              <a:buNone/>
            </a:pPr>
            <a:r>
              <a:rPr lang="en-US" sz="1400" dirty="0"/>
              <a:t>2. Develop an open-ended, provocative question as the starting point for the seminar discussion. The question should be worded to elicit differing perspectives and complex thinking. Students may also </a:t>
            </a:r>
            <a:r>
              <a:rPr lang="en-US" sz="1400" b="1" dirty="0"/>
              <a:t>generate questions </a:t>
            </a:r>
            <a:r>
              <a:rPr lang="en-US" sz="1400" dirty="0"/>
              <a:t>to discuss. </a:t>
            </a:r>
          </a:p>
          <a:p>
            <a:pPr marL="0" indent="0">
              <a:buNone/>
            </a:pPr>
            <a:r>
              <a:rPr lang="en-US" sz="1400" dirty="0"/>
              <a:t>3. Students prepare for the seminar by reading the chosen piece of text in an active manner that helps them build background knowledge for participation in the discussion. The completion of the </a:t>
            </a:r>
            <a:r>
              <a:rPr lang="en-US" sz="1400" b="1" dirty="0"/>
              <a:t>pre-seminar task </a:t>
            </a:r>
            <a:r>
              <a:rPr lang="en-US" sz="1400" dirty="0"/>
              <a:t>is the student’s “ticket” to participate in the seminar. The pre-seminar task could easily incorporate work on reading strategies. For example, students might be asked to read the article in advance and to text-code by underlining important information, putting question marks by segments they wonder about and exclamation points next to parts that surprise them. </a:t>
            </a:r>
          </a:p>
          <a:p>
            <a:pPr marL="0" indent="0">
              <a:buNone/>
            </a:pPr>
            <a:r>
              <a:rPr lang="en-US" sz="1400" dirty="0"/>
              <a:t>4. Once the seminar begins, all students should be involved and should make sure others in the </a:t>
            </a:r>
            <a:r>
              <a:rPr lang="en-US" sz="1400" b="1" dirty="0"/>
              <a:t>group</a:t>
            </a:r>
            <a:r>
              <a:rPr lang="en-US" sz="1400" dirty="0"/>
              <a:t> are drawn into the discussion</a:t>
            </a:r>
          </a:p>
        </p:txBody>
      </p:sp>
    </p:spTree>
    <p:extLst>
      <p:ext uri="{BB962C8B-B14F-4D97-AF65-F5344CB8AC3E}">
        <p14:creationId xmlns:p14="http://schemas.microsoft.com/office/powerpoint/2010/main" val="104605806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FBC37-A8EB-4887-9829-5566422F7F4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798921B-657D-41F1-A7F4-69820FC8C87F}"/>
              </a:ext>
            </a:extLst>
          </p:cNvPr>
          <p:cNvSpPr>
            <a:spLocks noGrp="1"/>
          </p:cNvSpPr>
          <p:nvPr>
            <p:ph idx="1"/>
          </p:nvPr>
        </p:nvSpPr>
        <p:spPr/>
        <p:txBody>
          <a:bodyPr/>
          <a:lstStyle/>
          <a:p>
            <a:r>
              <a:rPr lang="en-US" sz="1900" dirty="0"/>
              <a:t>5. Begin the discussion with the open-ended question designed to provoke inquiry and diverse perspectives. The teacher may pose follow-up questions. </a:t>
            </a:r>
          </a:p>
          <a:p>
            <a:r>
              <a:rPr lang="en-US" sz="1900" dirty="0"/>
              <a:t>6. The discussion proceeds until you call time. At that time, the group debriefs their process; if using a Fishbowl (see Fishbowl entry and variations that follow), the outer circle members give their feedback sheets to the inner group students. </a:t>
            </a:r>
          </a:p>
          <a:p>
            <a:r>
              <a:rPr lang="en-US" sz="1900" dirty="0"/>
              <a:t>7. Protocol norms: Students…  Respect other students. (Exhibit open-mindedness and value others’ contributions.) • Are active listeners. (Build on one another’s ideas by referring to them.) • Stay focused on the topic. • Make specific references to the text. (Use examples from the text to explain their points.)</a:t>
            </a:r>
          </a:p>
        </p:txBody>
      </p:sp>
    </p:spTree>
    <p:extLst>
      <p:ext uri="{BB962C8B-B14F-4D97-AF65-F5344CB8AC3E}">
        <p14:creationId xmlns:p14="http://schemas.microsoft.com/office/powerpoint/2010/main" val="270772148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9584E-29C5-4D16-88E2-04F581797E87}"/>
              </a:ext>
            </a:extLst>
          </p:cNvPr>
          <p:cNvSpPr>
            <a:spLocks noGrp="1"/>
          </p:cNvSpPr>
          <p:nvPr>
            <p:ph type="title"/>
          </p:nvPr>
        </p:nvSpPr>
        <p:spPr/>
        <p:txBody>
          <a:bodyPr/>
          <a:lstStyle/>
          <a:p>
            <a:r>
              <a:rPr lang="en-US" sz="2000" dirty="0"/>
              <a:t>Example #1 of student work from Chapter 8 Assignment</a:t>
            </a:r>
          </a:p>
        </p:txBody>
      </p:sp>
      <p:sp>
        <p:nvSpPr>
          <p:cNvPr id="3" name="Content Placeholder 2">
            <a:extLst>
              <a:ext uri="{FF2B5EF4-FFF2-40B4-BE49-F238E27FC236}">
                <a16:creationId xmlns:a16="http://schemas.microsoft.com/office/drawing/2014/main" id="{086F29FC-291C-48AF-B6FE-FAA98BB9E79C}"/>
              </a:ext>
            </a:extLst>
          </p:cNvPr>
          <p:cNvSpPr>
            <a:spLocks noGrp="1"/>
          </p:cNvSpPr>
          <p:nvPr>
            <p:ph idx="1"/>
          </p:nvPr>
        </p:nvSpPr>
        <p:spPr/>
        <p:txBody>
          <a:bodyPr/>
          <a:lstStyle/>
          <a:p>
            <a:pPr marL="0" indent="0" algn="ctr" rtl="0">
              <a:spcBef>
                <a:spcPts val="0"/>
              </a:spcBef>
              <a:spcAft>
                <a:spcPts val="0"/>
              </a:spcAft>
              <a:buNone/>
            </a:pPr>
            <a:r>
              <a:rPr lang="en-US" sz="1800" b="0" i="0" u="sng" dirty="0">
                <a:solidFill>
                  <a:srgbClr val="000000"/>
                </a:solidFill>
                <a:effectLst/>
                <a:latin typeface="Arial" panose="020B0604020202020204" pitchFamily="34" charset="0"/>
              </a:rPr>
              <a:t>Discussion Questions</a:t>
            </a:r>
            <a:endParaRPr lang="en-US" b="0" dirty="0">
              <a:effectLst/>
            </a:endParaRPr>
          </a:p>
          <a:p>
            <a:pPr rtl="0" fontAlgn="base">
              <a:spcBef>
                <a:spcPts val="0"/>
              </a:spcBef>
              <a:spcAft>
                <a:spcPts val="0"/>
              </a:spcAft>
              <a:buFont typeface="+mj-lt"/>
              <a:buAutoNum type="arabicPeriod"/>
            </a:pPr>
            <a:r>
              <a:rPr lang="en-US" sz="2000" b="0" i="0" u="none" strike="noStrike" dirty="0">
                <a:solidFill>
                  <a:srgbClr val="000000"/>
                </a:solidFill>
                <a:effectLst/>
                <a:latin typeface="Arial" panose="020B0604020202020204" pitchFamily="34" charset="0"/>
              </a:rPr>
              <a:t>Based on the information that the author provided about 9/11 and the United States subsequent involvement in Iraq, to what extent is it fair to say that the United States has contributed greatly to the </a:t>
            </a:r>
            <a:r>
              <a:rPr lang="en-US" sz="2000" b="0" i="0" u="none" strike="noStrike" dirty="0">
                <a:solidFill>
                  <a:srgbClr val="7A9900"/>
                </a:solidFill>
                <a:effectLst/>
                <a:latin typeface="Arial" panose="020B0604020202020204" pitchFamily="34" charset="0"/>
              </a:rPr>
              <a:t>crisis in the Middle East</a:t>
            </a:r>
            <a:r>
              <a:rPr lang="en-US" sz="2000" b="0" i="0" u="none" strike="noStrike" dirty="0">
                <a:solidFill>
                  <a:srgbClr val="000000"/>
                </a:solidFill>
                <a:effectLst/>
                <a:latin typeface="Arial" panose="020B0604020202020204" pitchFamily="34" charset="0"/>
              </a:rPr>
              <a:t>?</a:t>
            </a:r>
          </a:p>
          <a:p>
            <a:pPr rtl="0" fontAlgn="base">
              <a:spcBef>
                <a:spcPts val="0"/>
              </a:spcBef>
              <a:spcAft>
                <a:spcPts val="0"/>
              </a:spcAft>
              <a:buFont typeface="+mj-lt"/>
              <a:buAutoNum type="arabicPeriod"/>
            </a:pPr>
            <a:r>
              <a:rPr lang="en-US" sz="2000" b="0" i="0" u="none" strike="noStrike" dirty="0">
                <a:solidFill>
                  <a:srgbClr val="000000"/>
                </a:solidFill>
                <a:effectLst/>
                <a:latin typeface="Arial" panose="020B0604020202020204" pitchFamily="34" charset="0"/>
              </a:rPr>
              <a:t>The author discusses how social media mobilized people around the </a:t>
            </a:r>
            <a:r>
              <a:rPr lang="en-US" sz="2000" b="0" i="0" u="none" strike="noStrike" dirty="0">
                <a:solidFill>
                  <a:srgbClr val="7A9900"/>
                </a:solidFill>
                <a:effectLst/>
                <a:latin typeface="Arial" panose="020B0604020202020204" pitchFamily="34" charset="0"/>
              </a:rPr>
              <a:t>“Occupy Wall Street” </a:t>
            </a:r>
            <a:r>
              <a:rPr lang="en-US" sz="2000" b="0" i="0" u="none" strike="noStrike" dirty="0">
                <a:solidFill>
                  <a:srgbClr val="000000"/>
                </a:solidFill>
                <a:effectLst/>
                <a:latin typeface="Arial" panose="020B0604020202020204" pitchFamily="34" charset="0"/>
              </a:rPr>
              <a:t>Movement. Do you think that this year’s many social justice movements were helped or harmed by social media?</a:t>
            </a:r>
          </a:p>
          <a:p>
            <a:pPr rtl="0" fontAlgn="base">
              <a:spcBef>
                <a:spcPts val="0"/>
              </a:spcBef>
              <a:spcAft>
                <a:spcPts val="0"/>
              </a:spcAft>
              <a:buFont typeface="+mj-lt"/>
              <a:buAutoNum type="arabicPeriod"/>
            </a:pPr>
            <a:r>
              <a:rPr lang="en-US" sz="2000" b="0" i="0" u="none" strike="noStrike" dirty="0">
                <a:solidFill>
                  <a:srgbClr val="000000"/>
                </a:solidFill>
                <a:effectLst/>
                <a:latin typeface="Arial" panose="020B0604020202020204" pitchFamily="34" charset="0"/>
              </a:rPr>
              <a:t>Were Obama’s </a:t>
            </a:r>
            <a:r>
              <a:rPr lang="en-US" sz="2000" b="0" i="0" u="none" strike="noStrike" dirty="0">
                <a:solidFill>
                  <a:srgbClr val="7A9900"/>
                </a:solidFill>
                <a:effectLst/>
                <a:latin typeface="Arial" panose="020B0604020202020204" pitchFamily="34" charset="0"/>
              </a:rPr>
              <a:t>economic plans </a:t>
            </a:r>
            <a:r>
              <a:rPr lang="en-US" sz="2000" b="0" i="0" u="none" strike="noStrike" dirty="0">
                <a:solidFill>
                  <a:srgbClr val="000000"/>
                </a:solidFill>
                <a:effectLst/>
                <a:latin typeface="Arial" panose="020B0604020202020204" pitchFamily="34" charset="0"/>
              </a:rPr>
              <a:t>successful? </a:t>
            </a:r>
          </a:p>
          <a:p>
            <a:pPr rtl="0" fontAlgn="base">
              <a:spcBef>
                <a:spcPts val="0"/>
              </a:spcBef>
              <a:spcAft>
                <a:spcPts val="0"/>
              </a:spcAft>
              <a:buFont typeface="+mj-lt"/>
              <a:buAutoNum type="arabicPeriod"/>
            </a:pPr>
            <a:r>
              <a:rPr lang="en-US" sz="2000" b="0" i="0" u="none" strike="noStrike" dirty="0">
                <a:solidFill>
                  <a:srgbClr val="000000"/>
                </a:solidFill>
                <a:effectLst/>
                <a:latin typeface="Arial" panose="020B0604020202020204" pitchFamily="34" charset="0"/>
              </a:rPr>
              <a:t>The author says that the economic and social state of 2011 is somewhat of a “</a:t>
            </a:r>
            <a:r>
              <a:rPr lang="en-US" sz="2000" b="0" i="0" u="none" strike="noStrike" dirty="0">
                <a:solidFill>
                  <a:srgbClr val="7A9900"/>
                </a:solidFill>
                <a:effectLst/>
                <a:latin typeface="Arial" panose="020B0604020202020204" pitchFamily="34" charset="0"/>
              </a:rPr>
              <a:t>blast from the past</a:t>
            </a:r>
            <a:r>
              <a:rPr lang="en-US" sz="2000" b="0" i="0" u="none" strike="noStrike" dirty="0">
                <a:solidFill>
                  <a:srgbClr val="000000"/>
                </a:solidFill>
                <a:effectLst/>
                <a:latin typeface="Arial" panose="020B0604020202020204" pitchFamily="34" charset="0"/>
              </a:rPr>
              <a:t>.” What historical era do you think 2020 can be compared to, economically or socially?</a:t>
            </a:r>
          </a:p>
          <a:p>
            <a:pPr marL="0" indent="0">
              <a:buNone/>
            </a:pPr>
            <a:br>
              <a:rPr lang="en-US" b="0" dirty="0">
                <a:effectLst/>
              </a:rPr>
            </a:br>
            <a:endParaRPr lang="en-US" dirty="0"/>
          </a:p>
        </p:txBody>
      </p:sp>
    </p:spTree>
    <p:extLst>
      <p:ext uri="{BB962C8B-B14F-4D97-AF65-F5344CB8AC3E}">
        <p14:creationId xmlns:p14="http://schemas.microsoft.com/office/powerpoint/2010/main" val="340530762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8D69-5CC4-4336-B65A-BBC770F03E5D}"/>
              </a:ext>
            </a:extLst>
          </p:cNvPr>
          <p:cNvSpPr>
            <a:spLocks noGrp="1"/>
          </p:cNvSpPr>
          <p:nvPr>
            <p:ph type="title"/>
          </p:nvPr>
        </p:nvSpPr>
        <p:spPr/>
        <p:txBody>
          <a:bodyPr/>
          <a:lstStyle/>
          <a:p>
            <a:r>
              <a:rPr lang="en-US" sz="2400" dirty="0"/>
              <a:t>Example #1 of Student Work from Chapter 8 Assignment</a:t>
            </a:r>
          </a:p>
        </p:txBody>
      </p:sp>
      <p:pic>
        <p:nvPicPr>
          <p:cNvPr id="13" name="Content Placeholder 12">
            <a:extLst>
              <a:ext uri="{FF2B5EF4-FFF2-40B4-BE49-F238E27FC236}">
                <a16:creationId xmlns:a16="http://schemas.microsoft.com/office/drawing/2014/main" id="{F4AA96E2-3F92-4661-B208-A2C636900655}"/>
              </a:ext>
            </a:extLst>
          </p:cNvPr>
          <p:cNvPicPr>
            <a:picLocks noGrp="1" noChangeAspect="1"/>
          </p:cNvPicPr>
          <p:nvPr>
            <p:ph idx="1"/>
          </p:nvPr>
        </p:nvPicPr>
        <p:blipFill>
          <a:blip r:embed="rId2"/>
          <a:stretch>
            <a:fillRect/>
          </a:stretch>
        </p:blipFill>
        <p:spPr>
          <a:xfrm>
            <a:off x="889590" y="1958926"/>
            <a:ext cx="6944694" cy="2429214"/>
          </a:xfrm>
        </p:spPr>
      </p:pic>
      <p:pic>
        <p:nvPicPr>
          <p:cNvPr id="1026" name="Picture 2">
            <a:extLst>
              <a:ext uri="{FF2B5EF4-FFF2-40B4-BE49-F238E27FC236}">
                <a16:creationId xmlns:a16="http://schemas.microsoft.com/office/drawing/2014/main" id="{BB29D3FA-3AFB-4CEF-B252-809A0FC9C6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2225" y="4097080"/>
            <a:ext cx="3463272" cy="2429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58320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13AD-AB16-4E44-8A12-624B6300471E}"/>
              </a:ext>
            </a:extLst>
          </p:cNvPr>
          <p:cNvSpPr>
            <a:spLocks noGrp="1"/>
          </p:cNvSpPr>
          <p:nvPr>
            <p:ph type="title"/>
          </p:nvPr>
        </p:nvSpPr>
        <p:spPr/>
        <p:txBody>
          <a:bodyPr/>
          <a:lstStyle/>
          <a:p>
            <a:r>
              <a:rPr lang="en-US" sz="2400" dirty="0"/>
              <a:t>Example #1 of student work from Chapter 8 Assignment</a:t>
            </a:r>
          </a:p>
        </p:txBody>
      </p:sp>
      <p:sp>
        <p:nvSpPr>
          <p:cNvPr id="3" name="Content Placeholder 2">
            <a:extLst>
              <a:ext uri="{FF2B5EF4-FFF2-40B4-BE49-F238E27FC236}">
                <a16:creationId xmlns:a16="http://schemas.microsoft.com/office/drawing/2014/main" id="{26DE604A-729D-4EDE-AEF4-89616BA9D130}"/>
              </a:ext>
            </a:extLst>
          </p:cNvPr>
          <p:cNvSpPr>
            <a:spLocks noGrp="1"/>
          </p:cNvSpPr>
          <p:nvPr>
            <p:ph idx="1"/>
          </p:nvPr>
        </p:nvSpPr>
        <p:spPr/>
        <p:txBody>
          <a:bodyPr/>
          <a:lstStyle/>
          <a:p>
            <a:pPr marL="0" indent="0" algn="ctr" rtl="0">
              <a:spcBef>
                <a:spcPts val="0"/>
              </a:spcBef>
              <a:spcAft>
                <a:spcPts val="0"/>
              </a:spcAft>
              <a:buNone/>
            </a:pPr>
            <a:endParaRPr lang="en-US" b="0" dirty="0">
              <a:effectLst/>
            </a:endParaRPr>
          </a:p>
          <a:p>
            <a:pPr marL="0" indent="0" algn="ctr" rtl="0">
              <a:spcBef>
                <a:spcPts val="0"/>
              </a:spcBef>
              <a:spcAft>
                <a:spcPts val="0"/>
              </a:spcAft>
              <a:buNone/>
            </a:pPr>
            <a:r>
              <a:rPr lang="en-US" b="0" dirty="0">
                <a:solidFill>
                  <a:srgbClr val="7A9900"/>
                </a:solidFill>
                <a:effectLst/>
              </a:rPr>
              <a:t>Chapter 8 Theme</a:t>
            </a:r>
            <a:br>
              <a:rPr lang="en-US" b="0" dirty="0">
                <a:effectLst/>
              </a:rPr>
            </a:br>
            <a:endParaRPr lang="en-US" b="0" dirty="0">
              <a:effectLst/>
            </a:endParaRPr>
          </a:p>
          <a:p>
            <a:pPr marL="0" indent="0" algn="ctr" rtl="0">
              <a:spcBef>
                <a:spcPts val="0"/>
              </a:spcBef>
              <a:spcAft>
                <a:spcPts val="0"/>
              </a:spcAft>
              <a:buNone/>
            </a:pPr>
            <a:r>
              <a:rPr lang="en-US" sz="1800" b="0" i="0" u="none" strike="noStrike" dirty="0">
                <a:solidFill>
                  <a:srgbClr val="000000"/>
                </a:solidFill>
                <a:effectLst/>
                <a:latin typeface="Arial" panose="020B0604020202020204" pitchFamily="34" charset="0"/>
              </a:rPr>
              <a:t>One theme present in this chapter is American people and leaders finding solutions to complex as nuanced social and economic problems. </a:t>
            </a:r>
            <a:endParaRPr lang="en-US" b="0" dirty="0">
              <a:effectLst/>
            </a:endParaRPr>
          </a:p>
          <a:p>
            <a:pPr marL="0" indent="0">
              <a:buNone/>
            </a:pPr>
            <a:br>
              <a:rPr lang="en-US" dirty="0"/>
            </a:br>
            <a:endParaRPr lang="en-US" dirty="0"/>
          </a:p>
        </p:txBody>
      </p:sp>
    </p:spTree>
    <p:extLst>
      <p:ext uri="{BB962C8B-B14F-4D97-AF65-F5344CB8AC3E}">
        <p14:creationId xmlns:p14="http://schemas.microsoft.com/office/powerpoint/2010/main" val="300357877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013D5-7330-426E-BFC3-C52CEF8D1243}"/>
              </a:ext>
            </a:extLst>
          </p:cNvPr>
          <p:cNvSpPr>
            <a:spLocks noGrp="1"/>
          </p:cNvSpPr>
          <p:nvPr>
            <p:ph type="title"/>
          </p:nvPr>
        </p:nvSpPr>
        <p:spPr/>
        <p:txBody>
          <a:bodyPr/>
          <a:lstStyle/>
          <a:p>
            <a:r>
              <a:rPr lang="en-US" sz="2400" dirty="0"/>
              <a:t>Example #1 of Student Work from Chapter 8 Assignment</a:t>
            </a:r>
          </a:p>
        </p:txBody>
      </p:sp>
      <p:sp>
        <p:nvSpPr>
          <p:cNvPr id="3" name="Content Placeholder 2">
            <a:extLst>
              <a:ext uri="{FF2B5EF4-FFF2-40B4-BE49-F238E27FC236}">
                <a16:creationId xmlns:a16="http://schemas.microsoft.com/office/drawing/2014/main" id="{7ABA28AF-C5E4-4C2B-853A-EF0E47EE9AFE}"/>
              </a:ext>
            </a:extLst>
          </p:cNvPr>
          <p:cNvSpPr>
            <a:spLocks noGrp="1"/>
          </p:cNvSpPr>
          <p:nvPr>
            <p:ph idx="1"/>
          </p:nvPr>
        </p:nvSpPr>
        <p:spPr/>
        <p:txBody>
          <a:bodyPr/>
          <a:lstStyle/>
          <a:p>
            <a:pPr marL="0" indent="0" algn="just" rtl="0">
              <a:spcBef>
                <a:spcPts val="0"/>
              </a:spcBef>
              <a:spcAft>
                <a:spcPts val="0"/>
              </a:spcAft>
              <a:buNone/>
            </a:pPr>
            <a:r>
              <a:rPr lang="en-US" sz="1600" b="0" i="1" u="none" strike="noStrike" dirty="0">
                <a:solidFill>
                  <a:srgbClr val="000000"/>
                </a:solidFill>
                <a:effectLst/>
                <a:latin typeface="Arial" panose="020B0604020202020204" pitchFamily="34" charset="0"/>
              </a:rPr>
              <a:t>Throughout this chapter, the author explores both global and American economic and social conflicts of 2001 to the present day and presents ways that people and leaders from various countries have made attempts to solve these problems. For example, on page 252, he explains how President George W. Bush increased the United States presence in Iraq and maximized the military budget in response to the tragic events of September 11th. Later, on pages 260 and 268, he discusses the economic crash of 2008 and the steps that newly elected President Barack Obama took to bring jobs back and improve the economy. In addition, he mentions the protesting and political organizing carried out by workers and ordinary people in response to what they viewed as exploitation from corporations. Finally, towards the end of the book, he discusses the many problems our current world faces, such as climate change, and offers solutions focusing on democracy, critical thinking, and much more. As shown by these examples, the author uses this chapter to stress the many economic problems and solutions that we have and will encounter</a:t>
            </a:r>
            <a:r>
              <a:rPr lang="en-US" sz="1800" b="0" i="1" u="none" strike="noStrike" dirty="0">
                <a:solidFill>
                  <a:srgbClr val="000000"/>
                </a:solidFill>
                <a:effectLst/>
                <a:latin typeface="Arial" panose="020B0604020202020204" pitchFamily="34" charset="0"/>
              </a:rPr>
              <a:t>.</a:t>
            </a:r>
            <a:endParaRPr lang="en-US" b="0" i="1" dirty="0">
              <a:effectLst/>
            </a:endParaRPr>
          </a:p>
          <a:p>
            <a:pPr marL="0" indent="0">
              <a:buNone/>
            </a:pPr>
            <a:br>
              <a:rPr lang="en-US" dirty="0"/>
            </a:br>
            <a:endParaRPr lang="en-US" dirty="0"/>
          </a:p>
        </p:txBody>
      </p:sp>
    </p:spTree>
    <p:extLst>
      <p:ext uri="{BB962C8B-B14F-4D97-AF65-F5344CB8AC3E}">
        <p14:creationId xmlns:p14="http://schemas.microsoft.com/office/powerpoint/2010/main" val="266756312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FBA32-8588-4DED-B53A-6F1ED4498FC6}"/>
              </a:ext>
            </a:extLst>
          </p:cNvPr>
          <p:cNvSpPr>
            <a:spLocks noGrp="1"/>
          </p:cNvSpPr>
          <p:nvPr>
            <p:ph type="title"/>
          </p:nvPr>
        </p:nvSpPr>
        <p:spPr/>
        <p:txBody>
          <a:bodyPr/>
          <a:lstStyle/>
          <a:p>
            <a:r>
              <a:rPr lang="en-US" sz="4000" dirty="0"/>
              <a:t>Enduring Understandings Project</a:t>
            </a:r>
          </a:p>
        </p:txBody>
      </p:sp>
      <p:sp>
        <p:nvSpPr>
          <p:cNvPr id="3" name="Content Placeholder 2">
            <a:extLst>
              <a:ext uri="{FF2B5EF4-FFF2-40B4-BE49-F238E27FC236}">
                <a16:creationId xmlns:a16="http://schemas.microsoft.com/office/drawing/2014/main" id="{6313F759-3D4B-4A24-835C-F8AFF7CECC5B}"/>
              </a:ext>
            </a:extLst>
          </p:cNvPr>
          <p:cNvSpPr>
            <a:spLocks noGrp="1"/>
          </p:cNvSpPr>
          <p:nvPr>
            <p:ph idx="1"/>
          </p:nvPr>
        </p:nvSpPr>
        <p:spPr>
          <a:xfrm>
            <a:off x="457200" y="2057400"/>
            <a:ext cx="8229600" cy="3779520"/>
          </a:xfrm>
        </p:spPr>
        <p:txBody>
          <a:bodyPr/>
          <a:lstStyle/>
          <a:p>
            <a:pPr marL="0" indent="0" algn="ctr">
              <a:buNone/>
            </a:pPr>
            <a:r>
              <a:rPr lang="en-US" sz="1500" b="0" i="0" dirty="0">
                <a:effectLst/>
                <a:highlight>
                  <a:srgbClr val="FFFF00"/>
                </a:highlight>
                <a:latin typeface="+mn-lt"/>
              </a:rPr>
              <a:t>Enduring Understandings:</a:t>
            </a:r>
            <a:br>
              <a:rPr lang="en-US" sz="1500" dirty="0">
                <a:latin typeface="+mn-lt"/>
              </a:rPr>
            </a:br>
            <a:r>
              <a:rPr lang="en-US" sz="1500" b="0" i="0" dirty="0">
                <a:effectLst/>
                <a:latin typeface="+mn-lt"/>
              </a:rPr>
              <a:t>1. Are statements summarizing important ideas and core processes that are central to a discipline and have lasting value beyond the classroom.</a:t>
            </a:r>
            <a:br>
              <a:rPr lang="en-US" sz="1500" dirty="0">
                <a:latin typeface="+mn-lt"/>
              </a:rPr>
            </a:br>
            <a:r>
              <a:rPr lang="en-US" sz="1500" b="0" i="0" dirty="0">
                <a:effectLst/>
                <a:latin typeface="+mn-lt"/>
              </a:rPr>
              <a:t>2. Articulate what people should “revisit” over the course of their lifetimes in relationship to the content area.</a:t>
            </a:r>
            <a:br>
              <a:rPr lang="en-US" sz="1500" dirty="0">
                <a:latin typeface="+mn-lt"/>
              </a:rPr>
            </a:br>
            <a:r>
              <a:rPr lang="en-US" sz="1500" b="0" i="0" dirty="0">
                <a:effectLst/>
                <a:latin typeface="+mn-lt"/>
              </a:rPr>
              <a:t>3. Frame the big ideas that give meaning and lasting importance to content</a:t>
            </a:r>
            <a:br>
              <a:rPr lang="en-US" sz="1500" dirty="0">
                <a:latin typeface="+mn-lt"/>
              </a:rPr>
            </a:br>
            <a:r>
              <a:rPr lang="en-US" sz="1500" b="0" i="0" dirty="0">
                <a:effectLst/>
                <a:latin typeface="+mn-lt"/>
              </a:rPr>
              <a:t>4. </a:t>
            </a:r>
            <a:r>
              <a:rPr lang="en-US" sz="1500" dirty="0">
                <a:latin typeface="+mn-lt"/>
              </a:rPr>
              <a:t>p</a:t>
            </a:r>
            <a:r>
              <a:rPr lang="en-US" sz="1500" b="0" i="0" dirty="0">
                <a:effectLst/>
                <a:latin typeface="+mn-lt"/>
              </a:rPr>
              <a:t>rovide a conceptual foundation for studying the content area and • are deliberately framed as declarative sentences</a:t>
            </a:r>
            <a:br>
              <a:rPr lang="en-US" sz="1500" dirty="0">
                <a:latin typeface="+mn-lt"/>
              </a:rPr>
            </a:br>
            <a:br>
              <a:rPr lang="en-US" sz="1500" dirty="0">
                <a:latin typeface="+mn-lt"/>
              </a:rPr>
            </a:br>
            <a:r>
              <a:rPr lang="en-US" sz="1500" b="0" i="0" dirty="0">
                <a:effectLst/>
                <a:highlight>
                  <a:srgbClr val="FFFF00"/>
                </a:highlight>
                <a:latin typeface="+mn-lt"/>
              </a:rPr>
              <a:t>Sample Enduring Understandings:</a:t>
            </a:r>
            <a:br>
              <a:rPr lang="en-US" sz="1500" dirty="0">
                <a:latin typeface="+mn-lt"/>
              </a:rPr>
            </a:br>
            <a:r>
              <a:rPr lang="en-US" sz="1500" b="0" i="0" dirty="0">
                <a:effectLst/>
                <a:latin typeface="+mn-lt"/>
              </a:rPr>
              <a:t>1. There is a relationship between the consumption and conservation of natural resources.</a:t>
            </a:r>
            <a:br>
              <a:rPr lang="en-US" sz="1500" dirty="0">
                <a:latin typeface="+mn-lt"/>
              </a:rPr>
            </a:br>
            <a:r>
              <a:rPr lang="en-US" sz="1500" b="0" i="0" dirty="0">
                <a:effectLst/>
                <a:latin typeface="+mn-lt"/>
              </a:rPr>
              <a:t>2. Scientific and technological developments affect people’s lives, the environment and transform societies.</a:t>
            </a:r>
            <a:br>
              <a:rPr lang="en-US" sz="1500" dirty="0">
                <a:latin typeface="+mn-lt"/>
              </a:rPr>
            </a:br>
            <a:r>
              <a:rPr lang="en-US" sz="1500" b="0" i="0" dirty="0">
                <a:effectLst/>
                <a:latin typeface="+mn-lt"/>
              </a:rPr>
              <a:t>3. Governments balance the rights of individuals with the common good.</a:t>
            </a:r>
            <a:br>
              <a:rPr lang="en-US" sz="1500" dirty="0">
                <a:latin typeface="+mn-lt"/>
              </a:rPr>
            </a:br>
            <a:r>
              <a:rPr lang="en-US" sz="1500" b="0" i="0" dirty="0">
                <a:effectLst/>
                <a:latin typeface="+mn-lt"/>
              </a:rPr>
              <a:t>4. Topography, climate, and natural resources of a region influence the culture, economy, and lifestyles of its inhabitants.</a:t>
            </a:r>
            <a:br>
              <a:rPr lang="en-US" sz="1500" dirty="0">
                <a:latin typeface="+mn-lt"/>
              </a:rPr>
            </a:br>
            <a:r>
              <a:rPr lang="en-US" sz="1500" b="0" i="0" dirty="0">
                <a:effectLst/>
                <a:latin typeface="+mn-lt"/>
              </a:rPr>
              <a:t>5. Topography, climate, and natural resources of a region influence the culture, economy, and lifestyles of its inhabitants.</a:t>
            </a:r>
            <a:br>
              <a:rPr lang="en-US" sz="1500" dirty="0">
                <a:latin typeface="+mn-lt"/>
              </a:rPr>
            </a:br>
            <a:endParaRPr lang="en-US" sz="1500" dirty="0">
              <a:latin typeface="+mn-lt"/>
            </a:endParaRPr>
          </a:p>
        </p:txBody>
      </p:sp>
    </p:spTree>
    <p:extLst>
      <p:ext uri="{BB962C8B-B14F-4D97-AF65-F5344CB8AC3E}">
        <p14:creationId xmlns:p14="http://schemas.microsoft.com/office/powerpoint/2010/main" val="338366963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4D7F-A4F7-40E0-8933-9DBBFCFBB47E}"/>
              </a:ext>
            </a:extLst>
          </p:cNvPr>
          <p:cNvSpPr>
            <a:spLocks noGrp="1"/>
          </p:cNvSpPr>
          <p:nvPr>
            <p:ph type="title"/>
          </p:nvPr>
        </p:nvSpPr>
        <p:spPr/>
        <p:txBody>
          <a:bodyPr/>
          <a:lstStyle/>
          <a:p>
            <a:r>
              <a:rPr lang="en-US" sz="4000" dirty="0"/>
              <a:t>Enduring Understandings Project</a:t>
            </a:r>
          </a:p>
        </p:txBody>
      </p:sp>
      <p:sp>
        <p:nvSpPr>
          <p:cNvPr id="3" name="Content Placeholder 2">
            <a:extLst>
              <a:ext uri="{FF2B5EF4-FFF2-40B4-BE49-F238E27FC236}">
                <a16:creationId xmlns:a16="http://schemas.microsoft.com/office/drawing/2014/main" id="{F8D12144-F527-4626-9CE5-3A94799CAB79}"/>
              </a:ext>
            </a:extLst>
          </p:cNvPr>
          <p:cNvSpPr>
            <a:spLocks noGrp="1"/>
          </p:cNvSpPr>
          <p:nvPr>
            <p:ph idx="1"/>
          </p:nvPr>
        </p:nvSpPr>
        <p:spPr/>
        <p:txBody>
          <a:bodyPr/>
          <a:lstStyle/>
          <a:p>
            <a:pPr marL="0" indent="0">
              <a:buNone/>
            </a:pPr>
            <a:r>
              <a:rPr lang="en-US" sz="1800" dirty="0">
                <a:latin typeface="+mn-lt"/>
              </a:rPr>
              <a:t>S</a:t>
            </a:r>
            <a:r>
              <a:rPr lang="en-US" sz="1800" b="0" i="0" dirty="0">
                <a:effectLst/>
                <a:latin typeface="+mn-lt"/>
              </a:rPr>
              <a:t>tudents will create an original five panel graphic representation that tells the story of your student generated enduring understanding.</a:t>
            </a:r>
            <a:br>
              <a:rPr lang="en-US" sz="1800" dirty="0">
                <a:latin typeface="+mn-lt"/>
              </a:rPr>
            </a:br>
            <a:br>
              <a:rPr lang="en-US" sz="1800" dirty="0">
                <a:latin typeface="+mn-lt"/>
              </a:rPr>
            </a:br>
            <a:r>
              <a:rPr lang="en-US" sz="1800" b="1" i="0" dirty="0">
                <a:effectLst/>
                <a:latin typeface="+mn-lt"/>
              </a:rPr>
              <a:t>Project Components:</a:t>
            </a:r>
            <a:br>
              <a:rPr lang="en-US" sz="1800" dirty="0">
                <a:latin typeface="+mn-lt"/>
              </a:rPr>
            </a:br>
            <a:r>
              <a:rPr lang="en-US" sz="1800" b="1" i="0" dirty="0">
                <a:effectLst/>
                <a:latin typeface="+mn-lt"/>
              </a:rPr>
              <a:t>1. </a:t>
            </a:r>
            <a:r>
              <a:rPr lang="en-US" sz="1800" b="0" i="0" dirty="0">
                <a:effectLst/>
                <a:latin typeface="+mn-lt"/>
              </a:rPr>
              <a:t>Each group will be assigned one of eight chapters from </a:t>
            </a:r>
            <a:r>
              <a:rPr lang="en-US" sz="1800" b="0" i="0" dirty="0" err="1">
                <a:effectLst/>
                <a:latin typeface="+mn-lt"/>
              </a:rPr>
              <a:t>Economix</a:t>
            </a:r>
            <a:r>
              <a:rPr lang="en-US" sz="1800" b="0" i="0" dirty="0">
                <a:effectLst/>
                <a:latin typeface="+mn-lt"/>
              </a:rPr>
              <a:t>.</a:t>
            </a:r>
            <a:br>
              <a:rPr lang="en-US" sz="1800" dirty="0">
                <a:latin typeface="+mn-lt"/>
              </a:rPr>
            </a:br>
            <a:br>
              <a:rPr lang="en-US" sz="1800" dirty="0">
                <a:latin typeface="+mn-lt"/>
              </a:rPr>
            </a:br>
            <a:r>
              <a:rPr lang="en-US" sz="1800" b="1" i="0" dirty="0">
                <a:effectLst/>
                <a:latin typeface="+mn-lt"/>
              </a:rPr>
              <a:t>2. </a:t>
            </a:r>
            <a:r>
              <a:rPr lang="en-US" sz="1800" b="0" i="0" dirty="0">
                <a:effectLst/>
                <a:latin typeface="+mn-lt"/>
              </a:rPr>
              <a:t>Historical Events List: </a:t>
            </a:r>
            <a:br>
              <a:rPr lang="en-US" sz="1800" dirty="0">
                <a:latin typeface="+mn-lt"/>
              </a:rPr>
            </a:br>
            <a:r>
              <a:rPr lang="en-US" sz="1800" b="0" i="0" dirty="0">
                <a:effectLst/>
                <a:latin typeface="+mn-lt"/>
              </a:rPr>
              <a:t>Each group will make a list of what they consider the five most important events that occurred in their assigned chapter. Each event listed should be cited from the text. (Example: Adam Smith published The Wealth of Nations. Page 7: upper left panel) the list will be typed and submitted on an 8.5 by 11 sheet of paper that will also include their thematic list. </a:t>
            </a:r>
            <a:br>
              <a:rPr lang="en-US" sz="1800" b="0" i="0" dirty="0">
                <a:effectLst/>
                <a:latin typeface="+mn-lt"/>
              </a:rPr>
            </a:br>
            <a:r>
              <a:rPr lang="en-US" sz="1800" b="0" i="0" dirty="0">
                <a:effectLst/>
                <a:highlight>
                  <a:srgbClr val="FFFF00"/>
                </a:highlight>
                <a:latin typeface="+mn-lt"/>
              </a:rPr>
              <a:t>Group Grade 10%. </a:t>
            </a:r>
            <a:r>
              <a:rPr lang="en-US" sz="1800" b="0" i="0" dirty="0">
                <a:effectLst/>
                <a:latin typeface="+mn-lt"/>
              </a:rPr>
              <a:t>Each student will individually submit this work.</a:t>
            </a:r>
            <a:endParaRPr lang="en-US" sz="1800" dirty="0">
              <a:latin typeface="+mn-lt"/>
            </a:endParaRPr>
          </a:p>
        </p:txBody>
      </p:sp>
    </p:spTree>
    <p:extLst>
      <p:ext uri="{BB962C8B-B14F-4D97-AF65-F5344CB8AC3E}">
        <p14:creationId xmlns:p14="http://schemas.microsoft.com/office/powerpoint/2010/main" val="203380856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B5FD-3099-4428-A9CB-48A4EB0CE29E}"/>
              </a:ext>
            </a:extLst>
          </p:cNvPr>
          <p:cNvSpPr>
            <a:spLocks noGrp="1"/>
          </p:cNvSpPr>
          <p:nvPr>
            <p:ph type="title"/>
          </p:nvPr>
        </p:nvSpPr>
        <p:spPr/>
        <p:txBody>
          <a:bodyPr/>
          <a:lstStyle/>
          <a:p>
            <a:r>
              <a:rPr lang="en-US" sz="4000" dirty="0"/>
              <a:t>Enduring Understandings Project</a:t>
            </a:r>
          </a:p>
        </p:txBody>
      </p:sp>
      <p:sp>
        <p:nvSpPr>
          <p:cNvPr id="3" name="Content Placeholder 2">
            <a:extLst>
              <a:ext uri="{FF2B5EF4-FFF2-40B4-BE49-F238E27FC236}">
                <a16:creationId xmlns:a16="http://schemas.microsoft.com/office/drawing/2014/main" id="{2ED511FF-91F2-4796-AC20-74BE9CB5C319}"/>
              </a:ext>
            </a:extLst>
          </p:cNvPr>
          <p:cNvSpPr>
            <a:spLocks noGrp="1"/>
          </p:cNvSpPr>
          <p:nvPr>
            <p:ph idx="1"/>
          </p:nvPr>
        </p:nvSpPr>
        <p:spPr/>
        <p:txBody>
          <a:bodyPr/>
          <a:lstStyle/>
          <a:p>
            <a:pPr marL="0" indent="0">
              <a:buNone/>
            </a:pPr>
            <a:r>
              <a:rPr lang="en-US" sz="1800" b="1" dirty="0">
                <a:latin typeface="+mn-lt"/>
              </a:rPr>
              <a:t>3. </a:t>
            </a:r>
            <a:r>
              <a:rPr lang="en-US" sz="1800" b="0" i="0" dirty="0">
                <a:effectLst/>
                <a:latin typeface="+mn-lt"/>
              </a:rPr>
              <a:t>Thematic List: </a:t>
            </a:r>
            <a:br>
              <a:rPr lang="en-US" sz="1800" b="0" i="0" dirty="0">
                <a:effectLst/>
                <a:latin typeface="+mn-lt"/>
              </a:rPr>
            </a:br>
            <a:r>
              <a:rPr lang="en-US" sz="1800" b="0" i="0" dirty="0">
                <a:effectLst/>
                <a:latin typeface="+mn-lt"/>
              </a:rPr>
              <a:t>Each group will create a list of what they consider the five most significant themes of their group’s assigned chapter. Each theme should be cited from the text. (The Post World War 2 nation existed in a perpetual war time economy. Page 44: upper right panel) the list will be typed and submitted on an 8.5 by 11 sheet of paper that also will include their historical events list. </a:t>
            </a:r>
            <a:br>
              <a:rPr lang="en-US" sz="1800" b="0" i="0" dirty="0">
                <a:effectLst/>
                <a:latin typeface="+mn-lt"/>
              </a:rPr>
            </a:br>
            <a:r>
              <a:rPr lang="en-US" sz="1800" b="0" i="0" dirty="0">
                <a:effectLst/>
                <a:highlight>
                  <a:srgbClr val="FFFF00"/>
                </a:highlight>
                <a:latin typeface="+mn-lt"/>
              </a:rPr>
              <a:t>Group Grade 10%. </a:t>
            </a:r>
            <a:r>
              <a:rPr lang="en-US" sz="1800" b="0" i="0" dirty="0">
                <a:effectLst/>
                <a:latin typeface="+mn-lt"/>
              </a:rPr>
              <a:t>Each student will individually submit this work.</a:t>
            </a:r>
            <a:br>
              <a:rPr lang="en-US" sz="1800" dirty="0">
                <a:latin typeface="+mn-lt"/>
              </a:rPr>
            </a:br>
            <a:endParaRPr lang="en-US" sz="1800" dirty="0">
              <a:latin typeface="+mn-lt"/>
            </a:endParaRPr>
          </a:p>
          <a:p>
            <a:pPr marL="0" indent="0">
              <a:buNone/>
            </a:pPr>
            <a:r>
              <a:rPr lang="en-US" sz="1800" b="1" i="0" dirty="0">
                <a:effectLst/>
                <a:latin typeface="+mn-lt"/>
              </a:rPr>
              <a:t>4. </a:t>
            </a:r>
            <a:r>
              <a:rPr lang="en-US" sz="1800" b="0" i="0" dirty="0">
                <a:effectLst/>
                <a:latin typeface="+mn-lt"/>
              </a:rPr>
              <a:t>Each group should create an original Enduring Understanding statement that captures the lasting importance of the content of their assigned chapter. The statement will be drafted and revised before it becomes the basis of their poster. (This statement will be typed and submitted with both the thematic and historical events lists.) </a:t>
            </a:r>
            <a:br>
              <a:rPr lang="en-US" sz="1800" b="0" i="0" dirty="0">
                <a:effectLst/>
                <a:latin typeface="+mn-lt"/>
              </a:rPr>
            </a:br>
            <a:r>
              <a:rPr lang="en-US" sz="1800" b="0" i="0" dirty="0">
                <a:effectLst/>
                <a:highlight>
                  <a:srgbClr val="FFFF00"/>
                </a:highlight>
                <a:latin typeface="+mn-lt"/>
              </a:rPr>
              <a:t>Group Grade 10%.  </a:t>
            </a:r>
            <a:r>
              <a:rPr lang="en-US" sz="1800" b="0" i="0" dirty="0">
                <a:effectLst/>
                <a:latin typeface="+mn-lt"/>
              </a:rPr>
              <a:t>Each student will individually submit this work.</a:t>
            </a:r>
            <a:endParaRPr lang="en-US" sz="1800" dirty="0">
              <a:latin typeface="+mn-lt"/>
            </a:endParaRPr>
          </a:p>
        </p:txBody>
      </p:sp>
    </p:spTree>
    <p:extLst>
      <p:ext uri="{BB962C8B-B14F-4D97-AF65-F5344CB8AC3E}">
        <p14:creationId xmlns:p14="http://schemas.microsoft.com/office/powerpoint/2010/main" val="210354044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482F-2FBB-4AAC-8B79-8840977B3AE9}"/>
              </a:ext>
            </a:extLst>
          </p:cNvPr>
          <p:cNvSpPr>
            <a:spLocks noGrp="1"/>
          </p:cNvSpPr>
          <p:nvPr>
            <p:ph type="title"/>
          </p:nvPr>
        </p:nvSpPr>
        <p:spPr/>
        <p:txBody>
          <a:bodyPr/>
          <a:lstStyle/>
          <a:p>
            <a:r>
              <a:rPr lang="en-US" sz="4000" dirty="0"/>
              <a:t>Enduring Understandings Project</a:t>
            </a:r>
          </a:p>
        </p:txBody>
      </p:sp>
      <p:sp>
        <p:nvSpPr>
          <p:cNvPr id="3" name="Content Placeholder 2">
            <a:extLst>
              <a:ext uri="{FF2B5EF4-FFF2-40B4-BE49-F238E27FC236}">
                <a16:creationId xmlns:a16="http://schemas.microsoft.com/office/drawing/2014/main" id="{753B5326-5702-427F-8833-DF85E91DE988}"/>
              </a:ext>
            </a:extLst>
          </p:cNvPr>
          <p:cNvSpPr>
            <a:spLocks noGrp="1"/>
          </p:cNvSpPr>
          <p:nvPr>
            <p:ph idx="1"/>
          </p:nvPr>
        </p:nvSpPr>
        <p:spPr/>
        <p:txBody>
          <a:bodyPr/>
          <a:lstStyle/>
          <a:p>
            <a:pPr marL="0" indent="0">
              <a:buNone/>
            </a:pPr>
            <a:r>
              <a:rPr lang="en-US" sz="2400" b="1" i="0" dirty="0">
                <a:effectLst/>
                <a:latin typeface="+mn-lt"/>
              </a:rPr>
              <a:t>5. </a:t>
            </a:r>
            <a:r>
              <a:rPr lang="en-US" sz="2400" b="0" i="0" dirty="0">
                <a:effectLst/>
                <a:latin typeface="+mn-lt"/>
              </a:rPr>
              <a:t>Each student will create a poster that contains their Enduring Understanding and a five panel graphic representation of original artwork that tells the story of their Enduring Understanding. All posters should have artwork that is not directly taken from the text. </a:t>
            </a:r>
            <a:br>
              <a:rPr lang="en-US" sz="2400" b="0" i="0" dirty="0">
                <a:effectLst/>
                <a:latin typeface="+mn-lt"/>
              </a:rPr>
            </a:br>
            <a:r>
              <a:rPr lang="en-US" sz="2400" b="0" i="0" dirty="0">
                <a:effectLst/>
                <a:highlight>
                  <a:srgbClr val="FFFF00"/>
                </a:highlight>
                <a:latin typeface="+mn-lt"/>
              </a:rPr>
              <a:t>Individual grade 70%. </a:t>
            </a:r>
            <a:r>
              <a:rPr lang="en-US" sz="2400" b="0" i="0" dirty="0">
                <a:effectLst/>
                <a:latin typeface="+mn-lt"/>
              </a:rPr>
              <a:t>Each student will individually submit this work.</a:t>
            </a:r>
            <a:endParaRPr lang="en-US" sz="2400" dirty="0">
              <a:latin typeface="+mn-lt"/>
            </a:endParaRPr>
          </a:p>
        </p:txBody>
      </p:sp>
    </p:spTree>
    <p:extLst>
      <p:ext uri="{BB962C8B-B14F-4D97-AF65-F5344CB8AC3E}">
        <p14:creationId xmlns:p14="http://schemas.microsoft.com/office/powerpoint/2010/main" val="322916424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25A98A9-5AFE-4C5D-92B1-E1F4A3121417}"/>
              </a:ext>
            </a:extLst>
          </p:cNvPr>
          <p:cNvPicPr>
            <a:picLocks noGrp="1" noChangeAspect="1"/>
          </p:cNvPicPr>
          <p:nvPr>
            <p:ph idx="1"/>
          </p:nvPr>
        </p:nvPicPr>
        <p:blipFill>
          <a:blip r:embed="rId2"/>
          <a:stretch>
            <a:fillRect/>
          </a:stretch>
        </p:blipFill>
        <p:spPr>
          <a:xfrm>
            <a:off x="1552451" y="970671"/>
            <a:ext cx="6039096" cy="5641144"/>
          </a:xfrm>
          <a:prstGeom prst="rect">
            <a:avLst/>
          </a:prstGeom>
        </p:spPr>
      </p:pic>
    </p:spTree>
    <p:extLst>
      <p:ext uri="{BB962C8B-B14F-4D97-AF65-F5344CB8AC3E}">
        <p14:creationId xmlns:p14="http://schemas.microsoft.com/office/powerpoint/2010/main" val="1584892771"/>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54691"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3D78CDEB-D235-4A9E-83D4-286444439389}"/>
              </a:ext>
            </a:extLst>
          </p:cNvPr>
          <p:cNvPicPr>
            <a:picLocks noChangeAspect="1"/>
          </p:cNvPicPr>
          <p:nvPr/>
        </p:nvPicPr>
        <p:blipFill>
          <a:blip r:embed="rId2"/>
          <a:stretch>
            <a:fillRect/>
          </a:stretch>
        </p:blipFill>
        <p:spPr>
          <a:xfrm>
            <a:off x="482600" y="1424832"/>
            <a:ext cx="5285942" cy="4004101"/>
          </a:xfrm>
          <a:prstGeom prst="rect">
            <a:avLst/>
          </a:prstGeom>
        </p:spPr>
      </p:pic>
      <p:grpSp>
        <p:nvGrpSpPr>
          <p:cNvPr id="12" name="Group 11">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420" y="1075188"/>
            <a:ext cx="1171701" cy="1172973"/>
            <a:chOff x="9160561" y="1075188"/>
            <a:chExt cx="1562267" cy="1172973"/>
          </a:xfrm>
        </p:grpSpPr>
        <p:sp>
          <p:nvSpPr>
            <p:cNvPr id="13"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4955414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hlinkClick r:id="rId3"/>
              </a:rPr>
              <a:t>EconEdLink.org/professional-development/</a:t>
            </a:r>
            <a:endParaRPr lang="en-US" sz="1600" b="1" i="1" dirty="0">
              <a:solidFill>
                <a:srgbClr val="005CB8"/>
              </a:solidFill>
              <a:latin typeface="Arial"/>
              <a:ea typeface="ＭＳ Ｐゴシック"/>
              <a:cs typeface="Arial"/>
            </a:endParaRP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93EB-A372-43F8-ADCF-B1B15C331B6A}"/>
              </a:ext>
            </a:extLst>
          </p:cNvPr>
          <p:cNvSpPr>
            <a:spLocks noGrp="1"/>
          </p:cNvSpPr>
          <p:nvPr>
            <p:ph type="title"/>
          </p:nvPr>
        </p:nvSpPr>
        <p:spPr/>
        <p:txBody>
          <a:bodyPr/>
          <a:lstStyle/>
          <a:p>
            <a:r>
              <a:rPr lang="en-US" sz="2400" dirty="0"/>
              <a:t>Student Work, </a:t>
            </a:r>
            <a:r>
              <a:rPr lang="en-US" sz="2400" dirty="0">
                <a:solidFill>
                  <a:srgbClr val="7A9900"/>
                </a:solidFill>
              </a:rPr>
              <a:t>Example 1</a:t>
            </a:r>
            <a:r>
              <a:rPr lang="en-US" sz="2400" dirty="0"/>
              <a:t>: Enduring Understanding Project</a:t>
            </a:r>
          </a:p>
        </p:txBody>
      </p:sp>
      <p:pic>
        <p:nvPicPr>
          <p:cNvPr id="1026" name="Picture 2" descr="Image preview">
            <a:extLst>
              <a:ext uri="{FF2B5EF4-FFF2-40B4-BE49-F238E27FC236}">
                <a16:creationId xmlns:a16="http://schemas.microsoft.com/office/drawing/2014/main" id="{4004B12C-CB89-425E-98A1-64B1761F429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55156" y="2378075"/>
            <a:ext cx="2833687"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4796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F28DF-0ED8-4D3F-872E-CC9AA54B019E}"/>
              </a:ext>
            </a:extLst>
          </p:cNvPr>
          <p:cNvSpPr>
            <a:spLocks noGrp="1"/>
          </p:cNvSpPr>
          <p:nvPr>
            <p:ph type="title"/>
          </p:nvPr>
        </p:nvSpPr>
        <p:spPr/>
        <p:txBody>
          <a:bodyPr/>
          <a:lstStyle/>
          <a:p>
            <a:r>
              <a:rPr lang="en-US" sz="2400" dirty="0"/>
              <a:t>Student Work, </a:t>
            </a:r>
            <a:r>
              <a:rPr lang="en-US" sz="2400" dirty="0">
                <a:solidFill>
                  <a:srgbClr val="7A9900"/>
                </a:solidFill>
              </a:rPr>
              <a:t>Example 2</a:t>
            </a:r>
            <a:r>
              <a:rPr lang="en-US" sz="2400" dirty="0"/>
              <a:t>: Enduring Understanding Project</a:t>
            </a:r>
          </a:p>
        </p:txBody>
      </p:sp>
      <p:pic>
        <p:nvPicPr>
          <p:cNvPr id="2050" name="Picture 2" descr="Image preview">
            <a:extLst>
              <a:ext uri="{FF2B5EF4-FFF2-40B4-BE49-F238E27FC236}">
                <a16:creationId xmlns:a16="http://schemas.microsoft.com/office/drawing/2014/main" id="{8C5B9A1B-3078-4492-9E2F-25058EEC176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55156" y="2165350"/>
            <a:ext cx="2833687"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98161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8821D-813F-419E-8A89-B4B237039706}"/>
              </a:ext>
            </a:extLst>
          </p:cNvPr>
          <p:cNvSpPr>
            <a:spLocks noGrp="1"/>
          </p:cNvSpPr>
          <p:nvPr>
            <p:ph type="title"/>
          </p:nvPr>
        </p:nvSpPr>
        <p:spPr/>
        <p:txBody>
          <a:bodyPr/>
          <a:lstStyle/>
          <a:p>
            <a:r>
              <a:rPr lang="en-US" sz="2400" dirty="0"/>
              <a:t>Student Work, </a:t>
            </a:r>
            <a:r>
              <a:rPr lang="en-US" sz="2400" dirty="0">
                <a:solidFill>
                  <a:srgbClr val="7A9900"/>
                </a:solidFill>
              </a:rPr>
              <a:t>Example 3</a:t>
            </a:r>
            <a:r>
              <a:rPr lang="en-US" sz="2400" dirty="0"/>
              <a:t>: Enduring Understanding Project</a:t>
            </a:r>
          </a:p>
        </p:txBody>
      </p:sp>
      <p:sp>
        <p:nvSpPr>
          <p:cNvPr id="19" name="Content Placeholder 18">
            <a:extLst>
              <a:ext uri="{FF2B5EF4-FFF2-40B4-BE49-F238E27FC236}">
                <a16:creationId xmlns:a16="http://schemas.microsoft.com/office/drawing/2014/main" id="{1FD31E38-E437-4042-B60D-48CC2A368AEE}"/>
              </a:ext>
            </a:extLst>
          </p:cNvPr>
          <p:cNvSpPr>
            <a:spLocks noGrp="1"/>
          </p:cNvSpPr>
          <p:nvPr>
            <p:ph idx="1"/>
          </p:nvPr>
        </p:nvSpPr>
        <p:spPr/>
        <p:txBody>
          <a:bodyPr/>
          <a:lstStyle/>
          <a:p>
            <a:pPr marL="0" indent="0">
              <a:buNone/>
            </a:pPr>
            <a:r>
              <a:rPr lang="en-US" dirty="0"/>
              <a:t> </a:t>
            </a:r>
          </a:p>
        </p:txBody>
      </p:sp>
      <p:pic>
        <p:nvPicPr>
          <p:cNvPr id="22" name="Picture 21">
            <a:extLst>
              <a:ext uri="{FF2B5EF4-FFF2-40B4-BE49-F238E27FC236}">
                <a16:creationId xmlns:a16="http://schemas.microsoft.com/office/drawing/2014/main" id="{EB2C7D89-E644-4625-92B3-9CD635CD2C9A}"/>
              </a:ext>
            </a:extLst>
          </p:cNvPr>
          <p:cNvPicPr>
            <a:picLocks noChangeAspect="1"/>
          </p:cNvPicPr>
          <p:nvPr/>
        </p:nvPicPr>
        <p:blipFill>
          <a:blip r:embed="rId3"/>
          <a:stretch>
            <a:fillRect/>
          </a:stretch>
        </p:blipFill>
        <p:spPr>
          <a:xfrm>
            <a:off x="2571238" y="1975818"/>
            <a:ext cx="4685720" cy="4481253"/>
          </a:xfrm>
          <a:prstGeom prst="rect">
            <a:avLst/>
          </a:prstGeom>
        </p:spPr>
      </p:pic>
    </p:spTree>
    <p:extLst>
      <p:ext uri="{BB962C8B-B14F-4D97-AF65-F5344CB8AC3E}">
        <p14:creationId xmlns:p14="http://schemas.microsoft.com/office/powerpoint/2010/main" val="288445376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D665-4099-499A-A563-43741185B7DB}"/>
              </a:ext>
            </a:extLst>
          </p:cNvPr>
          <p:cNvSpPr>
            <a:spLocks noGrp="1"/>
          </p:cNvSpPr>
          <p:nvPr>
            <p:ph type="title"/>
          </p:nvPr>
        </p:nvSpPr>
        <p:spPr/>
        <p:txBody>
          <a:bodyPr/>
          <a:lstStyle/>
          <a:p>
            <a:r>
              <a:rPr lang="en-US" sz="2400" dirty="0"/>
              <a:t>Student Work, </a:t>
            </a:r>
            <a:r>
              <a:rPr lang="en-US" sz="2400" dirty="0">
                <a:solidFill>
                  <a:srgbClr val="7A9900"/>
                </a:solidFill>
              </a:rPr>
              <a:t>Example</a:t>
            </a:r>
            <a:r>
              <a:rPr lang="en-US" sz="2400" dirty="0"/>
              <a:t> </a:t>
            </a:r>
            <a:r>
              <a:rPr lang="en-US" sz="2400" dirty="0">
                <a:solidFill>
                  <a:srgbClr val="7A9900"/>
                </a:solidFill>
              </a:rPr>
              <a:t>4</a:t>
            </a:r>
            <a:r>
              <a:rPr lang="en-US" sz="2400" dirty="0"/>
              <a:t>: Enduring Understanding Project</a:t>
            </a:r>
          </a:p>
        </p:txBody>
      </p:sp>
      <p:pic>
        <p:nvPicPr>
          <p:cNvPr id="5" name="Content Placeholder 4">
            <a:extLst>
              <a:ext uri="{FF2B5EF4-FFF2-40B4-BE49-F238E27FC236}">
                <a16:creationId xmlns:a16="http://schemas.microsoft.com/office/drawing/2014/main" id="{C3E974EC-CC65-422F-8ADA-2DD992752051}"/>
              </a:ext>
            </a:extLst>
          </p:cNvPr>
          <p:cNvPicPr>
            <a:picLocks noGrp="1" noChangeAspect="1"/>
          </p:cNvPicPr>
          <p:nvPr>
            <p:ph idx="1"/>
          </p:nvPr>
        </p:nvPicPr>
        <p:blipFill>
          <a:blip r:embed="rId2"/>
          <a:stretch>
            <a:fillRect/>
          </a:stretch>
        </p:blipFill>
        <p:spPr>
          <a:xfrm>
            <a:off x="2963978" y="2057400"/>
            <a:ext cx="3216044" cy="4089276"/>
          </a:xfrm>
        </p:spPr>
      </p:pic>
    </p:spTree>
    <p:extLst>
      <p:ext uri="{BB962C8B-B14F-4D97-AF65-F5344CB8AC3E}">
        <p14:creationId xmlns:p14="http://schemas.microsoft.com/office/powerpoint/2010/main" val="4778475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B6A3-8E03-4ED5-88BF-720E7A9E975D}"/>
              </a:ext>
            </a:extLst>
          </p:cNvPr>
          <p:cNvSpPr>
            <a:spLocks noGrp="1"/>
          </p:cNvSpPr>
          <p:nvPr>
            <p:ph type="title"/>
          </p:nvPr>
        </p:nvSpPr>
        <p:spPr/>
        <p:txBody>
          <a:bodyPr/>
          <a:lstStyle/>
          <a:p>
            <a:r>
              <a:rPr lang="en-US" sz="2200" dirty="0"/>
              <a:t>Student Work: Example 4 : Enduring Understanding Project: Process</a:t>
            </a:r>
          </a:p>
        </p:txBody>
      </p:sp>
      <p:sp>
        <p:nvSpPr>
          <p:cNvPr id="3" name="Content Placeholder 2">
            <a:extLst>
              <a:ext uri="{FF2B5EF4-FFF2-40B4-BE49-F238E27FC236}">
                <a16:creationId xmlns:a16="http://schemas.microsoft.com/office/drawing/2014/main" id="{4334823A-786B-4EA8-B379-95C182C6ED42}"/>
              </a:ext>
            </a:extLst>
          </p:cNvPr>
          <p:cNvSpPr>
            <a:spLocks noGrp="1"/>
          </p:cNvSpPr>
          <p:nvPr>
            <p:ph idx="1"/>
          </p:nvPr>
        </p:nvSpPr>
        <p:spPr>
          <a:xfrm>
            <a:off x="371139" y="1871830"/>
            <a:ext cx="8229600" cy="3779520"/>
          </a:xfrm>
        </p:spPr>
        <p:txBody>
          <a:bodyPr/>
          <a:lstStyle/>
          <a:p>
            <a:pPr marL="0" indent="0" rtl="0">
              <a:spcBef>
                <a:spcPts val="0"/>
              </a:spcBef>
              <a:spcAft>
                <a:spcPts val="0"/>
              </a:spcAft>
              <a:buNone/>
            </a:pPr>
            <a:r>
              <a:rPr lang="en-US" sz="1400" b="1" i="0" u="sng" dirty="0">
                <a:solidFill>
                  <a:srgbClr val="000000"/>
                </a:solidFill>
                <a:effectLst/>
                <a:latin typeface="+mj-lt"/>
              </a:rPr>
              <a:t>Enduring Understanding:</a:t>
            </a:r>
            <a:r>
              <a:rPr lang="en-US" sz="1400" b="1" i="0" u="none" strike="noStrike" dirty="0">
                <a:solidFill>
                  <a:srgbClr val="000000"/>
                </a:solidFill>
                <a:effectLst/>
                <a:latin typeface="+mj-lt"/>
              </a:rPr>
              <a:t> Expansion of America’s global influence, specifically through military activity, leads to fluctuations in the economy. </a:t>
            </a:r>
            <a:endParaRPr lang="en-US" sz="1400" b="0" dirty="0">
              <a:effectLst/>
              <a:latin typeface="+mj-lt"/>
            </a:endParaRPr>
          </a:p>
          <a:p>
            <a:pPr marL="0" indent="0" rtl="0">
              <a:spcBef>
                <a:spcPts val="0"/>
              </a:spcBef>
              <a:spcAft>
                <a:spcPts val="0"/>
              </a:spcAft>
              <a:buNone/>
            </a:pPr>
            <a:endParaRPr lang="en-US" sz="1400" b="1" i="0" u="none" strike="noStrike" dirty="0">
              <a:solidFill>
                <a:srgbClr val="000000"/>
              </a:solidFill>
              <a:effectLst/>
              <a:latin typeface="+mj-lt"/>
            </a:endParaRPr>
          </a:p>
          <a:p>
            <a:pPr marL="0" indent="0" rtl="0">
              <a:spcBef>
                <a:spcPts val="0"/>
              </a:spcBef>
              <a:spcAft>
                <a:spcPts val="0"/>
              </a:spcAft>
              <a:buNone/>
            </a:pPr>
            <a:r>
              <a:rPr lang="en-US" sz="1400" b="1" i="0" u="none" strike="noStrike" dirty="0">
                <a:solidFill>
                  <a:srgbClr val="000000"/>
                </a:solidFill>
                <a:effectLst/>
                <a:latin typeface="+mj-lt"/>
              </a:rPr>
              <a:t>Historical Events:</a:t>
            </a:r>
            <a:endParaRPr lang="en-US" sz="1400" b="0" dirty="0">
              <a:effectLst/>
              <a:latin typeface="+mj-lt"/>
            </a:endParaRP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mj-lt"/>
              </a:rPr>
              <a:t>The Marshall Plan (1947) sends billions of dollars to Western Europe. (page 133: third panel)</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mj-lt"/>
              </a:rPr>
              <a:t>Postwar media expands, mostly due to the popularization of television (page 154: second panel)</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mj-lt"/>
              </a:rPr>
              <a:t>The Cold War begins (page 136: second to last panel)</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mj-lt"/>
              </a:rPr>
              <a:t>Lyndon B. Johnson elected in 1964 (page 156: top panel)</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mj-lt"/>
              </a:rPr>
              <a:t>The Red Scare (page 159: last row)</a:t>
            </a:r>
          </a:p>
          <a:p>
            <a:pPr marL="0" indent="0" rtl="0">
              <a:spcBef>
                <a:spcPts val="0"/>
              </a:spcBef>
              <a:spcAft>
                <a:spcPts val="0"/>
              </a:spcAft>
              <a:buNone/>
            </a:pPr>
            <a:endParaRPr lang="en-US" sz="1400" b="1" i="0" u="none" strike="noStrike" dirty="0">
              <a:solidFill>
                <a:srgbClr val="000000"/>
              </a:solidFill>
              <a:effectLst/>
              <a:latin typeface="+mj-lt"/>
            </a:endParaRPr>
          </a:p>
          <a:p>
            <a:pPr marL="0" indent="0" rtl="0">
              <a:spcBef>
                <a:spcPts val="0"/>
              </a:spcBef>
              <a:spcAft>
                <a:spcPts val="0"/>
              </a:spcAft>
              <a:buNone/>
            </a:pPr>
            <a:r>
              <a:rPr lang="en-US" sz="1400" b="1" i="0" u="none" strike="noStrike" dirty="0">
                <a:solidFill>
                  <a:srgbClr val="000000"/>
                </a:solidFill>
                <a:effectLst/>
                <a:latin typeface="+mj-lt"/>
              </a:rPr>
              <a:t>Thematic List: </a:t>
            </a:r>
            <a:endParaRPr lang="en-US" sz="1400" b="0" dirty="0">
              <a:effectLst/>
              <a:latin typeface="+mj-lt"/>
            </a:endParaRP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mj-lt"/>
              </a:rPr>
              <a:t>The United States establishes itself as a larger power within the global network.  (page 133: third panel)</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mj-lt"/>
              </a:rPr>
              <a:t>Limited information flow in postwar media created a one-way flow of culture and opinion (influencing the market), rendering disagreements useless and fostering political apathy. (page 154: third and fourth panels)</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mj-lt"/>
              </a:rPr>
              <a:t>A partnership between the government and the military facilitated the creation of new jobs through technological advancement, therefore creating a permanent war economy. (page 151: fifth panel)</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mj-lt"/>
              </a:rPr>
              <a:t>In the post war economy, while the gap between the rich and middle class was shrinking, the gap between the poor and middle class expanded, leading liberal leaders to attempt to spread wealth among the public. (page 147: fourth panel and page 156: top panel)</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mj-lt"/>
              </a:rPr>
              <a:t>Government spending was largely influenced by containment policies. (page 159: bottom panel)</a:t>
            </a:r>
          </a:p>
          <a:p>
            <a:pPr marL="0" indent="0">
              <a:buNone/>
            </a:pPr>
            <a:br>
              <a:rPr lang="en-US" sz="1200" b="0" dirty="0">
                <a:effectLst/>
              </a:rPr>
            </a:br>
            <a:br>
              <a:rPr lang="en-US" sz="1200" b="0" dirty="0">
                <a:effectLst/>
              </a:rPr>
            </a:br>
            <a:endParaRPr lang="en-US" sz="1200" dirty="0"/>
          </a:p>
        </p:txBody>
      </p:sp>
    </p:spTree>
    <p:extLst>
      <p:ext uri="{BB962C8B-B14F-4D97-AF65-F5344CB8AC3E}">
        <p14:creationId xmlns:p14="http://schemas.microsoft.com/office/powerpoint/2010/main" val="104076520"/>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74"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34E3D5C-07F8-4A77-910D-7F876B1BE2D9}"/>
              </a:ext>
            </a:extLst>
          </p:cNvPr>
          <p:cNvSpPr>
            <a:spLocks noGrp="1"/>
          </p:cNvSpPr>
          <p:nvPr>
            <p:ph type="title"/>
          </p:nvPr>
        </p:nvSpPr>
        <p:spPr>
          <a:xfrm>
            <a:off x="785460" y="759805"/>
            <a:ext cx="7729890" cy="1325563"/>
          </a:xfrm>
        </p:spPr>
        <p:txBody>
          <a:bodyPr vert="horz" lIns="91440" tIns="45720" rIns="91440" bIns="45720" rtlCol="0" anchor="ctr">
            <a:normAutofit/>
          </a:bodyPr>
          <a:lstStyle/>
          <a:p>
            <a:pPr algn="l">
              <a:lnSpc>
                <a:spcPct val="90000"/>
              </a:lnSpc>
            </a:pPr>
            <a:br>
              <a:rPr lang="en-US" sz="2700" b="0" i="0" kern="1200">
                <a:solidFill>
                  <a:srgbClr val="FFFFFF"/>
                </a:solidFill>
                <a:effectLst/>
                <a:latin typeface="+mj-lt"/>
                <a:ea typeface="+mj-ea"/>
                <a:cs typeface="+mj-cs"/>
              </a:rPr>
            </a:br>
            <a:r>
              <a:rPr lang="en-US" sz="2700" b="0" i="0" kern="1200">
                <a:solidFill>
                  <a:srgbClr val="FFFFFF"/>
                </a:solidFill>
                <a:effectLst/>
                <a:latin typeface="+mj-lt"/>
                <a:ea typeface="+mj-ea"/>
                <a:cs typeface="+mj-cs"/>
              </a:rPr>
              <a:t>New York Fed's Educational Comic Book Series</a:t>
            </a:r>
            <a:br>
              <a:rPr lang="en-US" sz="2700" b="0" i="0" kern="1200">
                <a:solidFill>
                  <a:srgbClr val="FFFFFF"/>
                </a:solidFill>
                <a:effectLst/>
                <a:latin typeface="+mj-lt"/>
                <a:ea typeface="+mj-ea"/>
                <a:cs typeface="+mj-cs"/>
              </a:rPr>
            </a:br>
            <a:endParaRPr lang="en-US" sz="2700" kern="120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BD224B01-97B1-49C4-8F5E-175B00243993}"/>
              </a:ext>
            </a:extLst>
          </p:cNvPr>
          <p:cNvSpPr>
            <a:spLocks noGrp="1"/>
          </p:cNvSpPr>
          <p:nvPr>
            <p:ph idx="1"/>
          </p:nvPr>
        </p:nvSpPr>
        <p:spPr>
          <a:xfrm>
            <a:off x="172122" y="2494450"/>
            <a:ext cx="4397710" cy="3563159"/>
          </a:xfrm>
        </p:spPr>
        <p:txBody>
          <a:bodyPr vert="horz" lIns="91440" tIns="45720" rIns="91440" bIns="45720" rtlCol="0">
            <a:normAutofit/>
          </a:bodyPr>
          <a:lstStyle/>
          <a:p>
            <a:pPr indent="-228600">
              <a:lnSpc>
                <a:spcPct val="90000"/>
              </a:lnSpc>
              <a:buFont typeface="Arial" panose="020B0604020202020204" pitchFamily="34" charset="0"/>
              <a:buChar char="•"/>
            </a:pPr>
            <a:endParaRPr lang="en-US" sz="1900" dirty="0">
              <a:latin typeface="+mn-lt"/>
              <a:ea typeface="+mn-ea"/>
              <a:cs typeface="+mn-cs"/>
            </a:endParaRPr>
          </a:p>
          <a:p>
            <a:pPr indent="-228600">
              <a:lnSpc>
                <a:spcPct val="90000"/>
              </a:lnSpc>
              <a:buFont typeface="Arial" panose="020B0604020202020204" pitchFamily="34" charset="0"/>
              <a:buChar char="•"/>
            </a:pPr>
            <a:endParaRPr lang="en-US" sz="1900" dirty="0">
              <a:latin typeface="+mn-lt"/>
              <a:ea typeface="+mn-ea"/>
              <a:cs typeface="+mn-cs"/>
            </a:endParaRPr>
          </a:p>
          <a:p>
            <a:pPr indent="-228600">
              <a:lnSpc>
                <a:spcPct val="90000"/>
              </a:lnSpc>
              <a:buFont typeface="Arial" panose="020B0604020202020204" pitchFamily="34" charset="0"/>
              <a:buChar char="•"/>
            </a:pPr>
            <a:endParaRPr lang="en-US" sz="1900" dirty="0">
              <a:latin typeface="+mn-lt"/>
              <a:ea typeface="+mn-ea"/>
              <a:cs typeface="+mn-cs"/>
            </a:endParaRPr>
          </a:p>
          <a:p>
            <a:pPr indent="-228600">
              <a:lnSpc>
                <a:spcPct val="90000"/>
              </a:lnSpc>
              <a:buFont typeface="Arial" panose="020B0604020202020204" pitchFamily="34" charset="0"/>
              <a:buChar char="•"/>
            </a:pPr>
            <a:endParaRPr lang="en-US" sz="1900" dirty="0">
              <a:latin typeface="+mn-lt"/>
              <a:ea typeface="+mn-ea"/>
              <a:cs typeface="+mn-cs"/>
            </a:endParaRPr>
          </a:p>
          <a:p>
            <a:pPr indent="-228600">
              <a:lnSpc>
                <a:spcPct val="90000"/>
              </a:lnSpc>
              <a:buFont typeface="Arial" panose="020B0604020202020204" pitchFamily="34" charset="0"/>
              <a:buChar char="•"/>
            </a:pPr>
            <a:endParaRPr lang="en-US" sz="1900" dirty="0">
              <a:latin typeface="+mn-lt"/>
              <a:ea typeface="+mn-ea"/>
              <a:cs typeface="+mn-cs"/>
              <a:hlinkClick r:id="rId2"/>
            </a:endParaRPr>
          </a:p>
          <a:p>
            <a:pPr marL="114300" indent="0">
              <a:lnSpc>
                <a:spcPct val="90000"/>
              </a:lnSpc>
              <a:buNone/>
            </a:pPr>
            <a:r>
              <a:rPr lang="en-US" sz="1400" dirty="0">
                <a:latin typeface="+mn-lt"/>
                <a:ea typeface="+mn-ea"/>
                <a:cs typeface="+mn-cs"/>
                <a:hlinkClick r:id="rId2"/>
              </a:rPr>
              <a:t>https://www.youtube.com/watch?v=d0mD8P_A1Lo</a:t>
            </a:r>
            <a:endParaRPr lang="en-US" sz="1400" dirty="0">
              <a:latin typeface="+mn-lt"/>
              <a:ea typeface="+mn-ea"/>
              <a:cs typeface="+mn-cs"/>
            </a:endParaRPr>
          </a:p>
          <a:p>
            <a:pPr marL="0" indent="-228600">
              <a:lnSpc>
                <a:spcPct val="90000"/>
              </a:lnSpc>
              <a:buFont typeface="Arial" panose="020B0604020202020204" pitchFamily="34" charset="0"/>
              <a:buChar char="•"/>
            </a:pPr>
            <a:endParaRPr lang="en-US" sz="1900" dirty="0">
              <a:latin typeface="+mn-lt"/>
              <a:ea typeface="+mn-ea"/>
              <a:cs typeface="+mn-cs"/>
            </a:endParaRPr>
          </a:p>
        </p:txBody>
      </p:sp>
      <p:pic>
        <p:nvPicPr>
          <p:cNvPr id="7170" name="Picture 2" descr="POW! The Fed fights the evil doers of financial illiteracy with comic books  | Fox Business">
            <a:extLst>
              <a:ext uri="{FF2B5EF4-FFF2-40B4-BE49-F238E27FC236}">
                <a16:creationId xmlns:a16="http://schemas.microsoft.com/office/drawing/2014/main" id="{C38915C4-0EEF-463B-BEDA-D8202F82328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4169" y="3373611"/>
            <a:ext cx="3601803" cy="180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513719"/>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85FA-38F1-4AEB-81B0-C08993EB8C60}"/>
              </a:ext>
            </a:extLst>
          </p:cNvPr>
          <p:cNvSpPr>
            <a:spLocks noGrp="1"/>
          </p:cNvSpPr>
          <p:nvPr>
            <p:ph type="title"/>
          </p:nvPr>
        </p:nvSpPr>
        <p:spPr/>
        <p:txBody>
          <a:bodyPr/>
          <a:lstStyle/>
          <a:p>
            <a:r>
              <a:rPr lang="en-US" sz="3200" dirty="0"/>
              <a:t>Federal Reserve Educational Comics</a:t>
            </a:r>
          </a:p>
        </p:txBody>
      </p:sp>
      <p:sp>
        <p:nvSpPr>
          <p:cNvPr id="3" name="Content Placeholder 2">
            <a:extLst>
              <a:ext uri="{FF2B5EF4-FFF2-40B4-BE49-F238E27FC236}">
                <a16:creationId xmlns:a16="http://schemas.microsoft.com/office/drawing/2014/main" id="{EA7AEB09-7AED-4087-ACFC-F52AA9A72DFE}"/>
              </a:ext>
            </a:extLst>
          </p:cNvPr>
          <p:cNvSpPr>
            <a:spLocks noGrp="1"/>
          </p:cNvSpPr>
          <p:nvPr>
            <p:ph idx="1"/>
          </p:nvPr>
        </p:nvSpPr>
        <p:spPr/>
        <p:txBody>
          <a:bodyPr/>
          <a:lstStyle/>
          <a:p>
            <a:pPr marL="0" indent="0">
              <a:buNone/>
            </a:pPr>
            <a:endParaRPr lang="en-US" sz="2400" dirty="0"/>
          </a:p>
          <a:p>
            <a:endParaRPr lang="en-US" sz="2400" dirty="0"/>
          </a:p>
          <a:p>
            <a:endParaRPr lang="en-US" sz="2400" dirty="0"/>
          </a:p>
          <a:p>
            <a:endParaRPr lang="en-US" sz="2000" dirty="0"/>
          </a:p>
          <a:p>
            <a:endParaRPr lang="en-US" sz="2000" dirty="0"/>
          </a:p>
          <a:p>
            <a:endParaRPr lang="en-US" sz="2000" dirty="0"/>
          </a:p>
          <a:p>
            <a:pPr marL="0" indent="0">
              <a:buNone/>
            </a:pPr>
            <a:r>
              <a:rPr lang="en-US" sz="2000" dirty="0">
                <a:hlinkClick r:id="rId2"/>
              </a:rPr>
              <a:t>https://www.newyorkfed.org/outreach-and-education/comic-books</a:t>
            </a:r>
            <a:endParaRPr lang="en-US" sz="2000" dirty="0"/>
          </a:p>
        </p:txBody>
      </p:sp>
      <p:sp>
        <p:nvSpPr>
          <p:cNvPr id="4" name="AutoShape 2" descr="New York Fed's Educational Comic Book Series - FEDERAL RESERVE BANK of NEW  Y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New York Fed's Educational Comic Book Series - FEDERAL RESERVE BANK of NEW  YO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765175" y="2057400"/>
            <a:ext cx="1876425" cy="2438400"/>
          </a:xfrm>
          <a:prstGeom prst="rect">
            <a:avLst/>
          </a:prstGeom>
        </p:spPr>
      </p:pic>
      <p:sp>
        <p:nvSpPr>
          <p:cNvPr id="7" name="AutoShape 6" descr="New York Fed's Educational Comic Book Series - FEDERAL RESERVE BANK of NEW  YOR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stretch>
            <a:fillRect/>
          </a:stretch>
        </p:blipFill>
        <p:spPr>
          <a:xfrm>
            <a:off x="3283927" y="2007577"/>
            <a:ext cx="1714500" cy="2667000"/>
          </a:xfrm>
          <a:prstGeom prst="rect">
            <a:avLst/>
          </a:prstGeom>
        </p:spPr>
      </p:pic>
      <p:pic>
        <p:nvPicPr>
          <p:cNvPr id="9" name="Picture 8"/>
          <p:cNvPicPr>
            <a:picLocks noChangeAspect="1"/>
          </p:cNvPicPr>
          <p:nvPr/>
        </p:nvPicPr>
        <p:blipFill>
          <a:blip r:embed="rId5"/>
          <a:stretch>
            <a:fillRect/>
          </a:stretch>
        </p:blipFill>
        <p:spPr>
          <a:xfrm>
            <a:off x="5114558" y="1794217"/>
            <a:ext cx="2857500" cy="1600200"/>
          </a:xfrm>
          <a:prstGeom prst="rect">
            <a:avLst/>
          </a:prstGeom>
        </p:spPr>
      </p:pic>
      <p:pic>
        <p:nvPicPr>
          <p:cNvPr id="10" name="Picture 9"/>
          <p:cNvPicPr>
            <a:picLocks noChangeAspect="1"/>
          </p:cNvPicPr>
          <p:nvPr/>
        </p:nvPicPr>
        <p:blipFill>
          <a:blip r:embed="rId6"/>
          <a:stretch>
            <a:fillRect/>
          </a:stretch>
        </p:blipFill>
        <p:spPr>
          <a:xfrm>
            <a:off x="5345723" y="3394417"/>
            <a:ext cx="1876425" cy="2428875"/>
          </a:xfrm>
          <a:prstGeom prst="rect">
            <a:avLst/>
          </a:prstGeom>
        </p:spPr>
      </p:pic>
    </p:spTree>
    <p:extLst>
      <p:ext uri="{BB962C8B-B14F-4D97-AF65-F5344CB8AC3E}">
        <p14:creationId xmlns:p14="http://schemas.microsoft.com/office/powerpoint/2010/main" val="170037258"/>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C61B-96BB-47BF-961D-33184BE47900}"/>
              </a:ext>
            </a:extLst>
          </p:cNvPr>
          <p:cNvSpPr>
            <a:spLocks noGrp="1"/>
          </p:cNvSpPr>
          <p:nvPr>
            <p:ph type="title"/>
          </p:nvPr>
        </p:nvSpPr>
        <p:spPr/>
        <p:txBody>
          <a:bodyPr/>
          <a:lstStyle/>
          <a:p>
            <a:r>
              <a:rPr lang="en-US" sz="4400" dirty="0"/>
              <a:t>Let’s Make a Comic</a:t>
            </a:r>
          </a:p>
        </p:txBody>
      </p:sp>
      <p:sp>
        <p:nvSpPr>
          <p:cNvPr id="3" name="Content Placeholder 2">
            <a:extLst>
              <a:ext uri="{FF2B5EF4-FFF2-40B4-BE49-F238E27FC236}">
                <a16:creationId xmlns:a16="http://schemas.microsoft.com/office/drawing/2014/main" id="{247E2E55-1277-4001-83C2-7C482DEB0CC9}"/>
              </a:ext>
            </a:extLst>
          </p:cNvPr>
          <p:cNvSpPr>
            <a:spLocks noGrp="1"/>
          </p:cNvSpPr>
          <p:nvPr>
            <p:ph idx="1"/>
          </p:nvPr>
        </p:nvSpPr>
        <p:spPr/>
        <p:txBody>
          <a:bodyPr/>
          <a:lstStyle/>
          <a:p>
            <a:pPr marL="0" indent="0">
              <a:buNone/>
            </a:pPr>
            <a:r>
              <a:rPr lang="en-US" dirty="0">
                <a:hlinkClick r:id="rId2"/>
              </a:rPr>
              <a:t>https://www.youtube.com/watch?v=ufOXBuGhVWg</a:t>
            </a:r>
            <a:endParaRPr lang="en-US" dirty="0"/>
          </a:p>
          <a:p>
            <a:endParaRPr lang="en-US" dirty="0"/>
          </a:p>
          <a:p>
            <a:endParaRPr lang="en-US" dirty="0"/>
          </a:p>
          <a:p>
            <a:endParaRPr lang="en-US" dirty="0"/>
          </a:p>
        </p:txBody>
      </p:sp>
      <p:pic>
        <p:nvPicPr>
          <p:cNvPr id="4102" name="Picture 6" descr="5 Ways to Make a Comic Strip - wikiHow">
            <a:extLst>
              <a:ext uri="{FF2B5EF4-FFF2-40B4-BE49-F238E27FC236}">
                <a16:creationId xmlns:a16="http://schemas.microsoft.com/office/drawing/2014/main" id="{ACD92F84-6002-4200-AF94-07BBCBB03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2753" y="344658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74255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1A522-86A1-4AE5-A08B-26F1B69608F2}"/>
              </a:ext>
            </a:extLst>
          </p:cNvPr>
          <p:cNvSpPr>
            <a:spLocks noGrp="1"/>
          </p:cNvSpPr>
          <p:nvPr>
            <p:ph type="title"/>
          </p:nvPr>
        </p:nvSpPr>
        <p:spPr>
          <a:xfrm>
            <a:off x="628649" y="291090"/>
            <a:ext cx="7886699" cy="932688"/>
          </a:xfrm>
        </p:spPr>
        <p:txBody>
          <a:bodyPr vert="horz" lIns="91440" tIns="45720" rIns="91440" bIns="45720" rtlCol="0" anchor="b">
            <a:normAutofit/>
          </a:bodyPr>
          <a:lstStyle/>
          <a:p>
            <a:pPr>
              <a:lnSpc>
                <a:spcPct val="90000"/>
              </a:lnSpc>
            </a:pPr>
            <a:r>
              <a:rPr lang="en-US" sz="4700" kern="1200" dirty="0">
                <a:latin typeface="+mj-lt"/>
                <a:ea typeface="+mj-ea"/>
                <a:cs typeface="+mj-cs"/>
              </a:rPr>
              <a:t>Let’s Make a Comic</a:t>
            </a:r>
          </a:p>
        </p:txBody>
      </p:sp>
      <p:pic>
        <p:nvPicPr>
          <p:cNvPr id="6146" name="Picture 2">
            <a:extLst>
              <a:ext uri="{FF2B5EF4-FFF2-40B4-BE49-F238E27FC236}">
                <a16:creationId xmlns:a16="http://schemas.microsoft.com/office/drawing/2014/main" id="{0F04256B-ABD9-47C1-B7C1-D0508A2DA9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8650" y="2368817"/>
            <a:ext cx="7886699" cy="3430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42708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762003" y="5367908"/>
            <a:ext cx="2381997"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Freeform: Shape 72">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7174722"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a:extLst>
              <a:ext uri="{FF2B5EF4-FFF2-40B4-BE49-F238E27FC236}">
                <a16:creationId xmlns:a16="http://schemas.microsoft.com/office/drawing/2014/main" id="{DACA19DB-3260-4FE1-BA7C-A4EBB37A7FD6}"/>
              </a:ext>
            </a:extLst>
          </p:cNvPr>
          <p:cNvPicPr>
            <a:picLocks noChangeAspect="1"/>
          </p:cNvPicPr>
          <p:nvPr/>
        </p:nvPicPr>
        <p:blipFill>
          <a:blip r:embed="rId2"/>
          <a:stretch>
            <a:fillRect/>
          </a:stretch>
        </p:blipFill>
        <p:spPr>
          <a:xfrm>
            <a:off x="676275" y="642938"/>
            <a:ext cx="2303463" cy="1706563"/>
          </a:xfrm>
          <a:prstGeom prst="rect">
            <a:avLst/>
          </a:prstGeom>
        </p:spPr>
      </p:pic>
      <p:pic>
        <p:nvPicPr>
          <p:cNvPr id="1026" name="Picture 2" descr="Tenements, Towers &amp; Trash - By Julia Wertz (hardcover) : Target">
            <a:extLst>
              <a:ext uri="{FF2B5EF4-FFF2-40B4-BE49-F238E27FC236}">
                <a16:creationId xmlns:a16="http://schemas.microsoft.com/office/drawing/2014/main" id="{CC1F3D53-2206-4C75-8081-3403D023A8F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6275" y="2419350"/>
            <a:ext cx="2303463" cy="2303463"/>
          </a:xfrm>
          <a:prstGeom prst="rect">
            <a:avLst/>
          </a:prstGeom>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93C8DEE-D418-4452-B64B-4CFFE239CFDF}"/>
              </a:ext>
            </a:extLst>
          </p:cNvPr>
          <p:cNvPicPr>
            <a:picLocks noChangeAspect="1"/>
          </p:cNvPicPr>
          <p:nvPr/>
        </p:nvPicPr>
        <p:blipFill>
          <a:blip r:embed="rId4"/>
          <a:stretch>
            <a:fillRect/>
          </a:stretch>
        </p:blipFill>
        <p:spPr>
          <a:xfrm>
            <a:off x="3051175" y="642938"/>
            <a:ext cx="5418138" cy="4079875"/>
          </a:xfrm>
          <a:prstGeom prst="rect">
            <a:avLst/>
          </a:prstGeom>
        </p:spPr>
      </p:pic>
      <p:sp>
        <p:nvSpPr>
          <p:cNvPr id="2" name="Title 1">
            <a:extLst>
              <a:ext uri="{FF2B5EF4-FFF2-40B4-BE49-F238E27FC236}">
                <a16:creationId xmlns:a16="http://schemas.microsoft.com/office/drawing/2014/main" id="{4EADFC04-ADE7-4310-8E69-A9A337F85EDA}"/>
              </a:ext>
            </a:extLst>
          </p:cNvPr>
          <p:cNvSpPr>
            <a:spLocks noGrp="1"/>
          </p:cNvSpPr>
          <p:nvPr>
            <p:ph type="title"/>
          </p:nvPr>
        </p:nvSpPr>
        <p:spPr>
          <a:xfrm>
            <a:off x="628650" y="5529884"/>
            <a:ext cx="6058756" cy="1096331"/>
          </a:xfrm>
        </p:spPr>
        <p:txBody>
          <a:bodyPr vert="horz" lIns="91440" tIns="45720" rIns="91440" bIns="45720" rtlCol="0" anchor="ctr">
            <a:normAutofit/>
          </a:bodyPr>
          <a:lstStyle/>
          <a:p>
            <a:pPr algn="l">
              <a:lnSpc>
                <a:spcPct val="90000"/>
              </a:lnSpc>
            </a:pPr>
            <a:r>
              <a:rPr lang="en-US" sz="4400" kern="1200">
                <a:solidFill>
                  <a:schemeClr val="tx1"/>
                </a:solidFill>
                <a:latin typeface="+mj-lt"/>
                <a:ea typeface="+mj-ea"/>
                <a:cs typeface="+mj-cs"/>
              </a:rPr>
              <a:t>New York City Comics</a:t>
            </a:r>
          </a:p>
        </p:txBody>
      </p:sp>
    </p:spTree>
    <p:extLst>
      <p:ext uri="{BB962C8B-B14F-4D97-AF65-F5344CB8AC3E}">
        <p14:creationId xmlns:p14="http://schemas.microsoft.com/office/powerpoint/2010/main" val="126593894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Agenda</a:t>
            </a:r>
            <a:endParaRPr lang="en-US" sz="5500" b="1">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377441"/>
            <a:ext cx="8229600" cy="4175760"/>
          </a:xfrm>
        </p:spPr>
        <p:txBody>
          <a:bodyPr/>
          <a:lstStyle/>
          <a:p>
            <a:pPr>
              <a:buFont typeface="Arial" panose="020B0604020202020204" pitchFamily="34" charset="0"/>
              <a:buChar char="•"/>
            </a:pPr>
            <a:r>
              <a:rPr lang="en-US" sz="2000" dirty="0"/>
              <a:t>Introduction and overview of how comics and graphic novels enhance classroom instruction</a:t>
            </a:r>
          </a:p>
          <a:p>
            <a:pPr>
              <a:buFont typeface="Arial" panose="020B0604020202020204" pitchFamily="34" charset="0"/>
              <a:buChar char="•"/>
            </a:pPr>
            <a:r>
              <a:rPr lang="en-US" sz="2000" dirty="0"/>
              <a:t>Present </a:t>
            </a:r>
            <a:r>
              <a:rPr lang="en-US" sz="2000" b="1" i="1" dirty="0" err="1"/>
              <a:t>Economix</a:t>
            </a:r>
            <a:r>
              <a:rPr lang="en-US" sz="2000" dirty="0"/>
              <a:t> as an alternative or complimentary text</a:t>
            </a:r>
          </a:p>
          <a:p>
            <a:pPr>
              <a:buFont typeface="Arial" panose="020B0604020202020204" pitchFamily="34" charset="0"/>
              <a:buChar char="•"/>
            </a:pPr>
            <a:r>
              <a:rPr lang="en-US" sz="2000" dirty="0"/>
              <a:t>Enduring Understanding Graphic Novel Unit: Contains a unit overview,  lessons, summative assessment project, and samples of student work</a:t>
            </a:r>
          </a:p>
          <a:p>
            <a:pPr>
              <a:buFont typeface="Arial" panose="020B0604020202020204" pitchFamily="34" charset="0"/>
              <a:buChar char="•"/>
            </a:pPr>
            <a:r>
              <a:rPr lang="en-US" sz="2000" dirty="0"/>
              <a:t>Fed Comics: An overview of the Comic Series published by the Federal Reserve</a:t>
            </a:r>
          </a:p>
          <a:p>
            <a:pPr>
              <a:buFont typeface="Arial" panose="020B0604020202020204" pitchFamily="34" charset="0"/>
              <a:buChar char="•"/>
            </a:pPr>
            <a:r>
              <a:rPr lang="en-US" sz="2000" dirty="0"/>
              <a:t>Comic Activity</a:t>
            </a:r>
          </a:p>
          <a:p>
            <a:pPr>
              <a:buFont typeface="Arial" panose="020B0604020202020204" pitchFamily="34" charset="0"/>
              <a:buChar char="•"/>
            </a:pPr>
            <a:r>
              <a:rPr lang="en-US" sz="2000" dirty="0"/>
              <a:t>Questions and Answers</a:t>
            </a:r>
          </a:p>
          <a:p>
            <a:pPr>
              <a:buAutoNum type="arabicPeriod"/>
            </a:pPr>
            <a:endParaRPr lang="en-US" sz="1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References</a:t>
            </a:r>
            <a:endParaRPr lang="en-US" sz="5500" b="1">
              <a:ln w="11430"/>
              <a:effectLst>
                <a:outerShdw blurRad="80000" dist="40000" dir="5040000" algn="tl">
                  <a:srgbClr val="000000">
                    <a:alpha val="0"/>
                  </a:srgbClr>
                </a:outerShdw>
              </a:effectLst>
              <a:ea typeface="+mj-ea"/>
              <a:cs typeface="+mj-cs"/>
            </a:endParaRPr>
          </a:p>
        </p:txBody>
      </p:sp>
      <p:sp>
        <p:nvSpPr>
          <p:cNvPr id="5" name="Content Placeholder 4">
            <a:extLst>
              <a:ext uri="{FF2B5EF4-FFF2-40B4-BE49-F238E27FC236}">
                <a16:creationId xmlns:a16="http://schemas.microsoft.com/office/drawing/2014/main" id="{28F1D3A3-98BD-4497-A322-D25C364A1332}"/>
              </a:ext>
            </a:extLst>
          </p:cNvPr>
          <p:cNvSpPr>
            <a:spLocks noGrp="1"/>
          </p:cNvSpPr>
          <p:nvPr>
            <p:ph idx="1"/>
          </p:nvPr>
        </p:nvSpPr>
        <p:spPr/>
        <p:txBody>
          <a:bodyPr/>
          <a:lstStyle/>
          <a:p>
            <a:pPr marL="0" indent="0">
              <a:buNone/>
            </a:pPr>
            <a:r>
              <a:rPr lang="en-US" sz="1600" dirty="0"/>
              <a:t>1. Federal Reserve Education Comics</a:t>
            </a:r>
          </a:p>
          <a:p>
            <a:pPr marL="0" indent="0">
              <a:buNone/>
            </a:pPr>
            <a:r>
              <a:rPr lang="en-US" sz="1600" dirty="0">
                <a:hlinkClick r:id="rId3"/>
              </a:rPr>
              <a:t>https://www.newyorkfed.org/outreach-and-education/comic-books</a:t>
            </a:r>
            <a:endParaRPr lang="en-US" sz="1600" dirty="0"/>
          </a:p>
          <a:p>
            <a:pPr marL="0" indent="0">
              <a:buNone/>
            </a:pPr>
            <a:r>
              <a:rPr lang="en-US" sz="1600" dirty="0"/>
              <a:t>2. Michael Goodwin</a:t>
            </a:r>
            <a:r>
              <a:rPr lang="en-US" sz="1600" i="1" dirty="0"/>
              <a:t>, </a:t>
            </a:r>
            <a:r>
              <a:rPr lang="en-US" sz="1600" i="1" dirty="0" err="1"/>
              <a:t>Economix</a:t>
            </a:r>
            <a:endParaRPr lang="en-US" sz="1600" i="1" dirty="0"/>
          </a:p>
          <a:p>
            <a:pPr marL="0" indent="0">
              <a:buNone/>
            </a:pPr>
            <a:r>
              <a:rPr lang="en-US" sz="1600" dirty="0">
                <a:hlinkClick r:id="rId4"/>
              </a:rPr>
              <a:t>https://economixcomix.com/</a:t>
            </a:r>
            <a:endParaRPr lang="en-US" sz="1600" dirty="0"/>
          </a:p>
          <a:p>
            <a:pPr marL="0" indent="0">
              <a:buNone/>
            </a:pPr>
            <a:r>
              <a:rPr lang="en-US" sz="1600" dirty="0"/>
              <a:t>3. Scott McCloud, </a:t>
            </a:r>
            <a:r>
              <a:rPr lang="en-US" sz="1600" i="1" dirty="0"/>
              <a:t>Understanding Comics</a:t>
            </a:r>
            <a:endParaRPr lang="en-US" sz="1600" dirty="0"/>
          </a:p>
          <a:p>
            <a:pPr marL="0" indent="0">
              <a:buNone/>
            </a:pPr>
            <a:r>
              <a:rPr lang="en-US" sz="1600" dirty="0">
                <a:hlinkClick r:id="rId5"/>
              </a:rPr>
              <a:t>http://scottmccloud.com/</a:t>
            </a:r>
            <a:endParaRPr lang="en-US" sz="1600" dirty="0"/>
          </a:p>
          <a:p>
            <a:pPr marL="0" indent="0">
              <a:buNone/>
            </a:pPr>
            <a:r>
              <a:rPr lang="en-US" sz="1600" dirty="0"/>
              <a:t>4. Gene Yang, </a:t>
            </a:r>
            <a:r>
              <a:rPr lang="en-US" sz="1600" i="1" dirty="0"/>
              <a:t>American Born Chinese</a:t>
            </a:r>
          </a:p>
          <a:p>
            <a:pPr marL="0" indent="0">
              <a:buNone/>
            </a:pPr>
            <a:r>
              <a:rPr lang="en-US" sz="1600" dirty="0">
                <a:hlinkClick r:id="rId6"/>
              </a:rPr>
              <a:t>https://geneyang.com/</a:t>
            </a:r>
            <a:endParaRPr lang="en-US" sz="1600" dirty="0"/>
          </a:p>
          <a:p>
            <a:pPr marL="0" indent="0">
              <a:buNone/>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D363B-C00A-471A-A15B-AA4820D95B9A}"/>
              </a:ext>
            </a:extLst>
          </p:cNvPr>
          <p:cNvSpPr>
            <a:spLocks noGrp="1"/>
          </p:cNvSpPr>
          <p:nvPr>
            <p:ph type="title"/>
          </p:nvPr>
        </p:nvSpPr>
        <p:spPr/>
        <p:txBody>
          <a:bodyPr/>
          <a:lstStyle/>
          <a:p>
            <a:r>
              <a:rPr lang="en-US" sz="4800" dirty="0"/>
              <a:t>References</a:t>
            </a:r>
          </a:p>
        </p:txBody>
      </p:sp>
      <p:sp>
        <p:nvSpPr>
          <p:cNvPr id="3" name="Content Placeholder 2">
            <a:extLst>
              <a:ext uri="{FF2B5EF4-FFF2-40B4-BE49-F238E27FC236}">
                <a16:creationId xmlns:a16="http://schemas.microsoft.com/office/drawing/2014/main" id="{C8524185-FFA5-4542-84E3-5AD9196AA9E3}"/>
              </a:ext>
            </a:extLst>
          </p:cNvPr>
          <p:cNvSpPr>
            <a:spLocks noGrp="1"/>
          </p:cNvSpPr>
          <p:nvPr>
            <p:ph idx="1"/>
          </p:nvPr>
        </p:nvSpPr>
        <p:spPr/>
        <p:txBody>
          <a:bodyPr/>
          <a:lstStyle/>
          <a:p>
            <a:pPr marL="0" indent="0">
              <a:buNone/>
            </a:pPr>
            <a:r>
              <a:rPr lang="en-US" sz="1600" dirty="0"/>
              <a:t>5. John Lewis </a:t>
            </a:r>
            <a:r>
              <a:rPr lang="en-US" sz="1600" i="1" dirty="0"/>
              <a:t>March</a:t>
            </a:r>
          </a:p>
          <a:p>
            <a:pPr marL="0" indent="0">
              <a:buNone/>
            </a:pPr>
            <a:r>
              <a:rPr lang="en-US" sz="1600" i="1" dirty="0">
                <a:hlinkClick r:id="rId2"/>
              </a:rPr>
              <a:t>https://www.penguinrandomhouse.com/series/1MA/march</a:t>
            </a:r>
            <a:endParaRPr lang="en-US" sz="1600" i="1" dirty="0"/>
          </a:p>
          <a:p>
            <a:pPr marL="0" indent="0">
              <a:buNone/>
            </a:pPr>
            <a:r>
              <a:rPr lang="en-US" sz="1600" i="1" dirty="0"/>
              <a:t>6. Expeditionary Learning: Socratic Seminar</a:t>
            </a:r>
          </a:p>
          <a:p>
            <a:pPr marL="0" indent="0">
              <a:buNone/>
            </a:pPr>
            <a:r>
              <a:rPr lang="en-US" sz="1600" i="1" dirty="0">
                <a:hlinkClick r:id="rId3" action="ppaction://hlinkfile"/>
              </a:rPr>
              <a:t>file:///C:/Users/jfros/Downloads/socratic_seminar_protocol_el_012612%20(4).pdf</a:t>
            </a:r>
            <a:endParaRPr lang="en-US" sz="1600" i="1" dirty="0"/>
          </a:p>
          <a:p>
            <a:pPr marL="0" indent="0">
              <a:buNone/>
            </a:pPr>
            <a:r>
              <a:rPr lang="en-US" sz="1600" i="1" dirty="0"/>
              <a:t>7. Enduring Understandings</a:t>
            </a:r>
          </a:p>
          <a:p>
            <a:pPr marL="0" indent="0">
              <a:buNone/>
            </a:pPr>
            <a:r>
              <a:rPr lang="en-US" sz="1600" i="1" dirty="0">
                <a:hlinkClick r:id="rId4"/>
              </a:rPr>
              <a:t>https://www.mresc-learning.org/wp-content/uploads/2016/05/Essential-Question-and-Enduring-Understanding-Tutorial.pdf</a:t>
            </a:r>
            <a:endParaRPr lang="en-US" sz="1600" i="1" dirty="0"/>
          </a:p>
          <a:p>
            <a:pPr marL="0" indent="0">
              <a:buNone/>
            </a:pPr>
            <a:endParaRPr lang="en-US" sz="1600" i="1" dirty="0"/>
          </a:p>
          <a:p>
            <a:pPr marL="0" indent="0">
              <a:buNone/>
            </a:pPr>
            <a:endParaRPr lang="en-US" sz="1600" i="1" dirty="0"/>
          </a:p>
        </p:txBody>
      </p:sp>
    </p:spTree>
    <p:extLst>
      <p:ext uri="{BB962C8B-B14F-4D97-AF65-F5344CB8AC3E}">
        <p14:creationId xmlns:p14="http://schemas.microsoft.com/office/powerpoint/2010/main" val="2494669475"/>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24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10;&#10;Description automatically generated">
            <a:extLst>
              <a:ext uri="{FF2B5EF4-FFF2-40B4-BE49-F238E27FC236}">
                <a16:creationId xmlns:a16="http://schemas.microsoft.com/office/drawing/2014/main" id="{1756CE22-CFF4-48A3-9EF0-413A76675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1128713"/>
            <a:ext cx="8178799" cy="4600574"/>
          </a:xfrm>
          <a:prstGeom prst="rect">
            <a:avLst/>
          </a:prstGeom>
        </p:spPr>
      </p:pic>
      <p:sp>
        <p:nvSpPr>
          <p:cNvPr id="4" name="TextBox 3">
            <a:extLst>
              <a:ext uri="{FF2B5EF4-FFF2-40B4-BE49-F238E27FC236}">
                <a16:creationId xmlns:a16="http://schemas.microsoft.com/office/drawing/2014/main" id="{2BE01766-BAAB-4128-8B7E-CB789D2B789B}"/>
              </a:ext>
            </a:extLst>
          </p:cNvPr>
          <p:cNvSpPr txBox="1"/>
          <p:nvPr/>
        </p:nvSpPr>
        <p:spPr>
          <a:xfrm>
            <a:off x="2162287" y="5841402"/>
            <a:ext cx="5099125" cy="367945"/>
          </a:xfrm>
          <a:prstGeom prst="rect">
            <a:avLst/>
          </a:prstGeom>
          <a:noFill/>
        </p:spPr>
        <p:txBody>
          <a:bodyPr wrap="square" rtlCol="0">
            <a:spAutoFit/>
          </a:bodyPr>
          <a:lstStyle/>
          <a:p>
            <a:pPr algn="ctr"/>
            <a:r>
              <a:rPr lang="en-US" b="1" i="1" dirty="0">
                <a:solidFill>
                  <a:srgbClr val="8BAF00"/>
                </a:solidFill>
                <a:hlinkClick r:id="rId3">
                  <a:extLst>
                    <a:ext uri="{A12FA001-AC4F-418D-AE19-62706E023703}">
                      <ahyp:hlinkClr xmlns:ahyp="http://schemas.microsoft.com/office/drawing/2018/hyperlinkcolor" val="tx"/>
                    </a:ext>
                  </a:extLst>
                </a:hlinkClick>
              </a:rPr>
              <a:t>https://bit.ly/CEEConference2021</a:t>
            </a:r>
            <a:endParaRPr lang="en-US" b="1" i="1" dirty="0">
              <a:solidFill>
                <a:srgbClr val="8BAF00"/>
              </a:solidFill>
            </a:endParaRPr>
          </a:p>
        </p:txBody>
      </p:sp>
    </p:spTree>
    <p:extLst>
      <p:ext uri="{BB962C8B-B14F-4D97-AF65-F5344CB8AC3E}">
        <p14:creationId xmlns:p14="http://schemas.microsoft.com/office/powerpoint/2010/main" val="405409738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Objectives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marL="457200" indent="-457200" defTabSz="905255">
              <a:buAutoNum type="arabicPeriod"/>
              <a:defRPr sz="3168"/>
            </a:pPr>
            <a:r>
              <a:rPr lang="en-US" sz="2500" dirty="0">
                <a:latin typeface="Calibri"/>
                <a:ea typeface="ＭＳ Ｐゴシック"/>
                <a:cs typeface="Calibri"/>
              </a:rPr>
              <a:t>To create an </a:t>
            </a:r>
            <a:r>
              <a:rPr lang="en-US" sz="2500" b="1" dirty="0">
                <a:solidFill>
                  <a:srgbClr val="7A9900"/>
                </a:solidFill>
                <a:latin typeface="Calibri"/>
                <a:ea typeface="ＭＳ Ｐゴシック"/>
                <a:cs typeface="Calibri"/>
              </a:rPr>
              <a:t>alternative text </a:t>
            </a:r>
            <a:r>
              <a:rPr lang="en-US" sz="2500" dirty="0">
                <a:latin typeface="Calibri"/>
                <a:ea typeface="ＭＳ Ｐゴシック"/>
                <a:cs typeface="Calibri"/>
              </a:rPr>
              <a:t>for students to grasp complex concepts in an accessible fashion</a:t>
            </a:r>
          </a:p>
          <a:p>
            <a:pPr marL="457200" indent="-457200" defTabSz="905255">
              <a:buAutoNum type="arabicPeriod"/>
              <a:defRPr sz="3168"/>
            </a:pPr>
            <a:r>
              <a:rPr lang="en-US" sz="2500" dirty="0">
                <a:latin typeface="Calibri"/>
                <a:ea typeface="ＭＳ Ｐゴシック"/>
                <a:cs typeface="Calibri"/>
              </a:rPr>
              <a:t>To create </a:t>
            </a:r>
            <a:r>
              <a:rPr lang="en-US" sz="2500" b="1" dirty="0">
                <a:solidFill>
                  <a:srgbClr val="7A9900"/>
                </a:solidFill>
                <a:latin typeface="Calibri"/>
                <a:ea typeface="ＭＳ Ｐゴシック"/>
                <a:cs typeface="Calibri"/>
              </a:rPr>
              <a:t>classroom activities </a:t>
            </a:r>
            <a:r>
              <a:rPr lang="en-US" sz="2500" dirty="0">
                <a:latin typeface="Calibri"/>
                <a:ea typeface="ＭＳ Ｐゴシック"/>
                <a:cs typeface="Calibri"/>
              </a:rPr>
              <a:t>that foster discussion</a:t>
            </a:r>
          </a:p>
          <a:p>
            <a:pPr marL="457200" indent="-457200" defTabSz="905255">
              <a:buAutoNum type="arabicPeriod"/>
              <a:defRPr sz="3168"/>
            </a:pPr>
            <a:r>
              <a:rPr lang="en-US" sz="2500" dirty="0">
                <a:latin typeface="Calibri"/>
                <a:ea typeface="ＭＳ Ｐゴシック"/>
                <a:cs typeface="Calibri"/>
              </a:rPr>
              <a:t>To create </a:t>
            </a:r>
            <a:r>
              <a:rPr lang="en-US" sz="2500" b="1" dirty="0">
                <a:solidFill>
                  <a:srgbClr val="7A9900"/>
                </a:solidFill>
                <a:latin typeface="Calibri"/>
                <a:ea typeface="ＭＳ Ｐゴシック"/>
                <a:cs typeface="Calibri"/>
              </a:rPr>
              <a:t>assessments</a:t>
            </a:r>
            <a:r>
              <a:rPr lang="en-US" sz="2500" dirty="0">
                <a:latin typeface="Calibri"/>
                <a:ea typeface="ＭＳ Ｐゴシック"/>
                <a:cs typeface="Calibri"/>
              </a:rPr>
              <a:t> that draw on different mediums of expression</a:t>
            </a:r>
          </a:p>
          <a:p>
            <a:pPr marL="457200" indent="-457200" defTabSz="905255">
              <a:buAutoNum type="arabicPeriod"/>
              <a:defRPr sz="3168"/>
            </a:pPr>
            <a:r>
              <a:rPr lang="en-US" sz="2500" dirty="0">
                <a:latin typeface="Calibri"/>
                <a:ea typeface="ＭＳ Ｐゴシック"/>
                <a:cs typeface="Calibri"/>
              </a:rPr>
              <a:t>To present graphic novels and comics to further student understanding and simplify core </a:t>
            </a:r>
            <a:r>
              <a:rPr lang="en-US" sz="2500" b="1" dirty="0">
                <a:solidFill>
                  <a:srgbClr val="7A9900"/>
                </a:solidFill>
                <a:latin typeface="Calibri"/>
                <a:ea typeface="ＭＳ Ｐゴシック"/>
                <a:cs typeface="Calibri"/>
              </a:rPr>
              <a:t>discipline specific </a:t>
            </a:r>
            <a:r>
              <a:rPr lang="en-US" sz="2500" dirty="0">
                <a:latin typeface="Calibri"/>
                <a:ea typeface="ＭＳ Ｐゴシック"/>
                <a:cs typeface="Calibri"/>
              </a:rPr>
              <a:t>concepts</a:t>
            </a:r>
            <a:endParaRPr lang="en-US" sz="2500" dirty="0"/>
          </a:p>
          <a:p>
            <a:pPr marL="0" indent="0" defTabSz="905255">
              <a:buNone/>
              <a:defRPr sz="3168"/>
            </a:pPr>
            <a:endParaRPr lang="en-US" sz="2750" dirty="0"/>
          </a:p>
        </p:txBody>
      </p:sp>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800" dirty="0"/>
              <a:t>National Standards</a:t>
            </a:r>
            <a:endParaRPr lang="en-US" sz="48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marL="0" indent="0" defTabSz="905255">
              <a:buNone/>
              <a:defRPr sz="3168"/>
            </a:pPr>
            <a:r>
              <a:rPr lang="en-US" sz="1800" dirty="0">
                <a:latin typeface="Calibri Light"/>
                <a:ea typeface="ＭＳ Ｐゴシック"/>
                <a:cs typeface="Calibri Light"/>
                <a:hlinkClick r:id="rId3"/>
              </a:rPr>
              <a:t>https://www.councilforeconed.org/wp-content/uploads/2012/03/voluntary-national-content-standards-2010.pdf</a:t>
            </a:r>
            <a:endParaRPr lang="en-US" sz="1800" dirty="0"/>
          </a:p>
          <a:p>
            <a:pPr marL="0" indent="0" algn="just" defTabSz="905255">
              <a:buNone/>
              <a:defRPr sz="3168"/>
            </a:pPr>
            <a:r>
              <a:rPr lang="en-US" sz="1800" dirty="0"/>
              <a:t>Content Standard 16: Role of Government and Market Failure: There is an economic role for government in a market economy whenever the benefits of a government policy outweigh its costs. Governments often provide for national defense, address environmental concerns, define and protect property rights, and attempt to make markets more competitive. Most government policies also have direct or indirect effects on people’s incomes. </a:t>
            </a:r>
          </a:p>
          <a:p>
            <a:pPr marL="0" indent="0" algn="just" defTabSz="905255">
              <a:buNone/>
              <a:defRPr sz="3168"/>
            </a:pPr>
            <a:r>
              <a:rPr lang="en-US" sz="1800" dirty="0"/>
              <a:t>Content Standard 17: Government Failure: Costs of government policies sometimes exceed benefits. This may occur because of incentives facing voters, government officials, and government employees, because of actions by special interest groups that can impose costs on the general public, or because social goals other than economic efficiency are being pursued.</a:t>
            </a:r>
          </a:p>
          <a:p>
            <a:pPr marL="0" indent="0" defTabSz="905255">
              <a:buNone/>
              <a:defRPr sz="3168"/>
            </a:pPr>
            <a:r>
              <a:rPr lang="en-US" sz="1800" dirty="0"/>
              <a:t> </a:t>
            </a:r>
          </a:p>
        </p:txBody>
      </p:sp>
    </p:spTree>
    <p:extLst>
      <p:ext uri="{BB962C8B-B14F-4D97-AF65-F5344CB8AC3E}">
        <p14:creationId xmlns:p14="http://schemas.microsoft.com/office/powerpoint/2010/main" val="4850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5B778-069F-4A66-A864-A61C94A77C38}"/>
              </a:ext>
            </a:extLst>
          </p:cNvPr>
          <p:cNvSpPr>
            <a:spLocks noGrp="1"/>
          </p:cNvSpPr>
          <p:nvPr>
            <p:ph type="title"/>
          </p:nvPr>
        </p:nvSpPr>
        <p:spPr/>
        <p:txBody>
          <a:bodyPr/>
          <a:lstStyle/>
          <a:p>
            <a:r>
              <a:rPr lang="en-US" sz="4800" dirty="0"/>
              <a:t>National Standards</a:t>
            </a:r>
          </a:p>
        </p:txBody>
      </p:sp>
      <p:sp>
        <p:nvSpPr>
          <p:cNvPr id="3" name="Content Placeholder 2">
            <a:extLst>
              <a:ext uri="{FF2B5EF4-FFF2-40B4-BE49-F238E27FC236}">
                <a16:creationId xmlns:a16="http://schemas.microsoft.com/office/drawing/2014/main" id="{E678A150-7F8F-46A9-9152-28FB63701024}"/>
              </a:ext>
            </a:extLst>
          </p:cNvPr>
          <p:cNvSpPr>
            <a:spLocks noGrp="1"/>
          </p:cNvSpPr>
          <p:nvPr>
            <p:ph idx="1"/>
          </p:nvPr>
        </p:nvSpPr>
        <p:spPr/>
        <p:txBody>
          <a:bodyPr/>
          <a:lstStyle/>
          <a:p>
            <a:pPr algn="just"/>
            <a:r>
              <a:rPr lang="en-US" sz="1700" dirty="0"/>
              <a:t>Content Standard 9: Students will understand that: Competition among sellers usually lowers costs and prices, encourages producers to produce what consumers are willing and able to buy. Competition among buyers increases prices and allocates goods and services to those people who are willing and able to pay the most for them.</a:t>
            </a:r>
          </a:p>
          <a:p>
            <a:pPr algn="just"/>
            <a:r>
              <a:rPr lang="en-US" sz="1700" dirty="0"/>
              <a:t>Content Standard 10: Institutions evolve and are created to help individuals and groups accomplish their goals. Banks, labor unions, markets, corporations, legal systems, and not-for-profit organizations are examples of important institutions. A different kind of institution, clearly defined and enforced property rights, is essential to a market economy. </a:t>
            </a:r>
          </a:p>
          <a:p>
            <a:pPr algn="just"/>
            <a:r>
              <a:rPr lang="en-US" sz="1700" dirty="0"/>
              <a:t>Content Standard 15: Investment in factories, machinery, new technology, and in the health, education, and training of people stimulates economic growth and can raise future standards of living. </a:t>
            </a:r>
          </a:p>
        </p:txBody>
      </p:sp>
    </p:spTree>
    <p:extLst>
      <p:ext uri="{BB962C8B-B14F-4D97-AF65-F5344CB8AC3E}">
        <p14:creationId xmlns:p14="http://schemas.microsoft.com/office/powerpoint/2010/main" val="221020910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State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1990166"/>
            <a:ext cx="8229600" cy="4175760"/>
          </a:xfrm>
        </p:spPr>
        <p:txBody>
          <a:bodyPr>
            <a:noAutofit/>
          </a:bodyPr>
          <a:lstStyle/>
          <a:p>
            <a:pPr marL="0" indent="0" defTabSz="905255">
              <a:buNone/>
              <a:defRPr sz="3168"/>
            </a:pPr>
            <a:r>
              <a:rPr lang="en-US" sz="2400" dirty="0">
                <a:latin typeface="Calibri Light"/>
                <a:ea typeface="ＭＳ Ｐゴシック"/>
                <a:cs typeface="Calibri Light"/>
              </a:rPr>
              <a:t>NY State Standards  </a:t>
            </a:r>
            <a:r>
              <a:rPr lang="en-US" sz="2400" dirty="0">
                <a:latin typeface="Calibri Light"/>
                <a:ea typeface="ＭＳ Ｐゴシック"/>
                <a:cs typeface="Calibri Light"/>
                <a:hlinkClick r:id="rId3"/>
              </a:rPr>
              <a:t>http://www.nysed.gov/curriculum-instruction</a:t>
            </a:r>
            <a:endParaRPr lang="en-US" sz="2400" dirty="0">
              <a:latin typeface="Calibri"/>
              <a:cs typeface="Calibri"/>
            </a:endParaRPr>
          </a:p>
          <a:p>
            <a:pPr algn="just" defTabSz="905255">
              <a:defRPr sz="3168"/>
            </a:pPr>
            <a:r>
              <a:rPr lang="en-US" sz="1400" dirty="0"/>
              <a:t>The study of economics requires an understanding of major economic concepts and systems, the principles of economic decision making, and the interdependence of economies and economic systems throughout the world. Students:</a:t>
            </a:r>
          </a:p>
          <a:p>
            <a:pPr algn="just" defTabSz="905255">
              <a:defRPr sz="3168"/>
            </a:pPr>
            <a:r>
              <a:rPr lang="en-US" sz="1400" dirty="0"/>
              <a:t> analyze the effectiveness of varying ways societies, nations, and regions of the world attempt to satisfy their basic needs and wants by utilizing scarce resources</a:t>
            </a:r>
          </a:p>
          <a:p>
            <a:pPr algn="just" defTabSz="905255">
              <a:defRPr sz="3168"/>
            </a:pPr>
            <a:r>
              <a:rPr lang="en-US" sz="1400" dirty="0"/>
              <a:t>  define and apply basic economic concepts such as scarcity, supply/demand, opportunity costs, production, resources, money and banking, economic growth, markets, costs, competition, and world economic systems </a:t>
            </a:r>
          </a:p>
          <a:p>
            <a:pPr algn="just" defTabSz="905255">
              <a:defRPr sz="3168"/>
            </a:pPr>
            <a:r>
              <a:rPr lang="en-US" sz="1400" dirty="0"/>
              <a:t>understand the nature of scarcity and how nations of the world make choices which involve economic and social costs and benefits</a:t>
            </a:r>
          </a:p>
          <a:p>
            <a:pPr algn="just" defTabSz="905255">
              <a:defRPr sz="3168"/>
            </a:pPr>
            <a:r>
              <a:rPr lang="en-US" sz="1400" dirty="0"/>
              <a:t> describe the ideals, principles, structure, practices, accomplishments, and problems related to the United States economic system</a:t>
            </a:r>
          </a:p>
          <a:p>
            <a:pPr algn="just" defTabSz="905255">
              <a:defRPr sz="3168"/>
            </a:pPr>
            <a:r>
              <a:rPr lang="en-US" sz="1400" dirty="0"/>
              <a:t>understand the roles in the economic system of consumers, producers, workers, investors, and voters.</a:t>
            </a:r>
            <a:endParaRPr lang="en-US" sz="1400" dirty="0">
              <a:latin typeface="Calibri Light"/>
              <a:cs typeface="Calibri Light"/>
            </a:endParaRPr>
          </a:p>
          <a:p>
            <a:pPr marL="0" indent="0" defTabSz="905255">
              <a:buNone/>
              <a:defRPr sz="3168"/>
            </a:pPr>
            <a:endParaRPr lang="en-US" sz="2750" dirty="0"/>
          </a:p>
        </p:txBody>
      </p:sp>
    </p:spTree>
    <p:extLst>
      <p:ext uri="{BB962C8B-B14F-4D97-AF65-F5344CB8AC3E}">
        <p14:creationId xmlns:p14="http://schemas.microsoft.com/office/powerpoint/2010/main" val="423227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Assessment Questions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212848"/>
            <a:ext cx="8229600" cy="4175760"/>
          </a:xfrm>
        </p:spPr>
        <p:txBody>
          <a:bodyPr>
            <a:noAutofit/>
          </a:bodyPr>
          <a:lstStyle/>
          <a:p>
            <a:pPr marL="0" indent="0" defTabSz="905255">
              <a:buNone/>
              <a:defRPr sz="3168"/>
            </a:pPr>
            <a:r>
              <a:rPr lang="en-US" sz="2100" dirty="0">
                <a:latin typeface="Calibri" panose="020F0502020204030204" pitchFamily="34" charset="0"/>
                <a:cs typeface="Calibri" panose="020F0502020204030204" pitchFamily="34" charset="0"/>
              </a:rPr>
              <a:t>1. What are </a:t>
            </a:r>
            <a:r>
              <a:rPr lang="en-US" sz="2100" b="1" dirty="0">
                <a:solidFill>
                  <a:srgbClr val="7A9900"/>
                </a:solidFill>
                <a:latin typeface="Calibri" panose="020F0502020204030204" pitchFamily="34" charset="0"/>
                <a:cs typeface="Calibri" panose="020F0502020204030204" pitchFamily="34" charset="0"/>
              </a:rPr>
              <a:t>Enduring Understandings</a:t>
            </a:r>
            <a:r>
              <a:rPr lang="en-US" sz="2100" dirty="0">
                <a:latin typeface="Calibri" panose="020F0502020204030204" pitchFamily="34" charset="0"/>
                <a:cs typeface="Calibri" panose="020F0502020204030204" pitchFamily="34" charset="0"/>
              </a:rPr>
              <a:t>?</a:t>
            </a:r>
          </a:p>
          <a:p>
            <a:pPr marL="0" indent="0" defTabSz="905255">
              <a:buNone/>
              <a:defRPr sz="3168"/>
            </a:pPr>
            <a:r>
              <a:rPr lang="en-US" sz="2100" dirty="0">
                <a:latin typeface="Calibri" panose="020F0502020204030204" pitchFamily="34" charset="0"/>
                <a:cs typeface="Calibri" panose="020F0502020204030204" pitchFamily="34" charset="0"/>
              </a:rPr>
              <a:t>2. How do we use Enduring Understandings as a discipline to ensure students learn material as part of their </a:t>
            </a:r>
            <a:r>
              <a:rPr lang="en-US" sz="2100" b="1" dirty="0">
                <a:solidFill>
                  <a:srgbClr val="7A9900"/>
                </a:solidFill>
                <a:latin typeface="Calibri" panose="020F0502020204030204" pitchFamily="34" charset="0"/>
                <a:cs typeface="Calibri" panose="020F0502020204030204" pitchFamily="34" charset="0"/>
              </a:rPr>
              <a:t>lifelong scholarship</a:t>
            </a:r>
            <a:r>
              <a:rPr lang="en-US" sz="2100" dirty="0">
                <a:latin typeface="Calibri" panose="020F0502020204030204" pitchFamily="34" charset="0"/>
                <a:cs typeface="Calibri" panose="020F0502020204030204" pitchFamily="34" charset="0"/>
              </a:rPr>
              <a:t>?</a:t>
            </a:r>
          </a:p>
          <a:p>
            <a:pPr marL="0" indent="0" defTabSz="905255">
              <a:buNone/>
              <a:defRPr sz="3168"/>
            </a:pPr>
            <a:r>
              <a:rPr lang="en-US" sz="2100" dirty="0">
                <a:latin typeface="Calibri" panose="020F0502020204030204" pitchFamily="34" charset="0"/>
                <a:cs typeface="Calibri" panose="020F0502020204030204" pitchFamily="34" charset="0"/>
              </a:rPr>
              <a:t>3. How do comics and graphic novels provide a visual storytelling narrative that is more </a:t>
            </a:r>
            <a:r>
              <a:rPr lang="en-US" sz="2100" b="1" dirty="0">
                <a:solidFill>
                  <a:srgbClr val="7A9900"/>
                </a:solidFill>
                <a:latin typeface="Calibri" panose="020F0502020204030204" pitchFamily="34" charset="0"/>
                <a:cs typeface="Calibri" panose="020F0502020204030204" pitchFamily="34" charset="0"/>
              </a:rPr>
              <a:t>interactive</a:t>
            </a:r>
            <a:r>
              <a:rPr lang="en-US" sz="2100" dirty="0">
                <a:latin typeface="Calibri" panose="020F0502020204030204" pitchFamily="34" charset="0"/>
                <a:cs typeface="Calibri" panose="020F0502020204030204" pitchFamily="34" charset="0"/>
              </a:rPr>
              <a:t> than other mediums of written expression?</a:t>
            </a:r>
          </a:p>
          <a:p>
            <a:pPr marL="0" indent="0" defTabSz="905255">
              <a:buNone/>
              <a:defRPr sz="3168"/>
            </a:pPr>
            <a:r>
              <a:rPr lang="en-US" sz="2100" dirty="0">
                <a:latin typeface="Calibri" panose="020F0502020204030204" pitchFamily="34" charset="0"/>
                <a:cs typeface="Calibri" panose="020F0502020204030204" pitchFamily="34" charset="0"/>
              </a:rPr>
              <a:t>4. How can we use comics to explain complex </a:t>
            </a:r>
            <a:r>
              <a:rPr lang="en-US" sz="2100" b="1" dirty="0">
                <a:solidFill>
                  <a:srgbClr val="7A9900"/>
                </a:solidFill>
                <a:latin typeface="Calibri" panose="020F0502020204030204" pitchFamily="34" charset="0"/>
                <a:cs typeface="Calibri" panose="020F0502020204030204" pitchFamily="34" charset="0"/>
              </a:rPr>
              <a:t>discipline specific concepts</a:t>
            </a:r>
            <a:r>
              <a:rPr lang="en-US" sz="2100" dirty="0">
                <a:latin typeface="Calibri" panose="020F0502020204030204" pitchFamily="34" charset="0"/>
                <a:cs typeface="Calibri" panose="020F0502020204030204" pitchFamily="34" charset="0"/>
              </a:rPr>
              <a:t>? (Fed Comics)</a:t>
            </a:r>
          </a:p>
          <a:p>
            <a:pPr marL="0" indent="0" defTabSz="905255">
              <a:buNone/>
              <a:defRPr sz="3168"/>
            </a:pPr>
            <a:r>
              <a:rPr lang="en-US" sz="2100" dirty="0">
                <a:latin typeface="Calibri" panose="020F0502020204030204" pitchFamily="34" charset="0"/>
                <a:cs typeface="Calibri" panose="020F0502020204030204" pitchFamily="34" charset="0"/>
              </a:rPr>
              <a:t>5. What role does </a:t>
            </a:r>
            <a:r>
              <a:rPr lang="en-US" sz="2100" b="1" dirty="0">
                <a:solidFill>
                  <a:srgbClr val="7A9900"/>
                </a:solidFill>
                <a:latin typeface="Calibri" panose="020F0502020204030204" pitchFamily="34" charset="0"/>
                <a:cs typeface="Calibri" panose="020F0502020204030204" pitchFamily="34" charset="0"/>
              </a:rPr>
              <a:t>storytelling</a:t>
            </a:r>
            <a:r>
              <a:rPr lang="en-US" sz="2100" dirty="0">
                <a:latin typeface="Calibri" panose="020F0502020204030204" pitchFamily="34" charset="0"/>
                <a:cs typeface="Calibri" panose="020F0502020204030204" pitchFamily="34" charset="0"/>
              </a:rPr>
              <a:t> have in creating understanding of challenging material?</a:t>
            </a:r>
          </a:p>
          <a:p>
            <a:pPr marL="0" indent="0" defTabSz="905255">
              <a:buNone/>
              <a:defRPr sz="3168"/>
            </a:pPr>
            <a:endParaRPr lang="en-US" sz="2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733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3" ma:contentTypeDescription="Create a new document." ma:contentTypeScope="" ma:versionID="bface3663821a4bea11a07619aab7d31">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f324df564070710bc42fc03fd6d0e875"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EE48382B-E0DA-4441-9C6D-78C727E626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8332A4-542C-494D-8506-1C720B46413C}">
  <ds:schemaRefs>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http://schemas.openxmlformats.org/package/2006/metadata/core-properties"/>
    <ds:schemaRef ds:uri="9cd82c5b-74c9-4827-94f1-5bf219ae6b20"/>
    <ds:schemaRef ds:uri="bfa4db11-c700-41fb-b639-f7e6b4e680b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1093</TotalTime>
  <Words>3039</Words>
  <Application>Microsoft Office PowerPoint</Application>
  <PresentationFormat>On-screen Show (4:3)</PresentationFormat>
  <Paragraphs>186</Paragraphs>
  <Slides>44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Arial,Sans-Serif</vt:lpstr>
      <vt:lpstr>Calibri</vt:lpstr>
      <vt:lpstr>Calibri Light</vt:lpstr>
      <vt:lpstr>inherit</vt:lpstr>
      <vt:lpstr>Times New Roman</vt:lpstr>
      <vt:lpstr>Office Theme</vt:lpstr>
      <vt:lpstr>  Enhancing Economics with  Graphic Novels and Comics Presented by Joshua Frost, Brooklyn Technical High School 9/20/2021 jfrost@schools.nyc.gov</vt:lpstr>
      <vt:lpstr>EconEdLink Membership</vt:lpstr>
      <vt:lpstr>Professional Development Certificate</vt:lpstr>
      <vt:lpstr>Agenda</vt:lpstr>
      <vt:lpstr>Objectives</vt:lpstr>
      <vt:lpstr>National Standards</vt:lpstr>
      <vt:lpstr>National Standards</vt:lpstr>
      <vt:lpstr>State Standards</vt:lpstr>
      <vt:lpstr>Assessment Questions</vt:lpstr>
      <vt:lpstr>Why Comics?</vt:lpstr>
      <vt:lpstr>Why Comics?</vt:lpstr>
      <vt:lpstr>Why Comics?</vt:lpstr>
      <vt:lpstr>Economix</vt:lpstr>
      <vt:lpstr>Economix Overview</vt:lpstr>
      <vt:lpstr>Table of Contents</vt:lpstr>
      <vt:lpstr>Economix Unit</vt:lpstr>
      <vt:lpstr>Socratic Seminar</vt:lpstr>
      <vt:lpstr>Socratic Seminar</vt:lpstr>
      <vt:lpstr>PowerPoint Presentation</vt:lpstr>
      <vt:lpstr>Example #1 of student work from Chapter 8 Assignment</vt:lpstr>
      <vt:lpstr>Example #1 of Student Work from Chapter 8 Assignment</vt:lpstr>
      <vt:lpstr>Example #1 of student work from Chapter 8 Assignment</vt:lpstr>
      <vt:lpstr>Example #1 of Student Work from Chapter 8 Assignment</vt:lpstr>
      <vt:lpstr>Enduring Understandings Project</vt:lpstr>
      <vt:lpstr>Enduring Understandings Project</vt:lpstr>
      <vt:lpstr>Enduring Understandings Project</vt:lpstr>
      <vt:lpstr>Enduring Understandings Project</vt:lpstr>
      <vt:lpstr>PowerPoint Presentation</vt:lpstr>
      <vt:lpstr>PowerPoint Presentation</vt:lpstr>
      <vt:lpstr>Student Work, Example 1: Enduring Understanding Project</vt:lpstr>
      <vt:lpstr>Student Work, Example 2: Enduring Understanding Project</vt:lpstr>
      <vt:lpstr>Student Work, Example 3: Enduring Understanding Project</vt:lpstr>
      <vt:lpstr>Student Work, Example 4: Enduring Understanding Project</vt:lpstr>
      <vt:lpstr>Student Work: Example 4 : Enduring Understanding Project: Process</vt:lpstr>
      <vt:lpstr> New York Fed's Educational Comic Book Series </vt:lpstr>
      <vt:lpstr>Federal Reserve Educational Comics</vt:lpstr>
      <vt:lpstr>Let’s Make a Comic</vt:lpstr>
      <vt:lpstr>Let’s Make a Comic</vt:lpstr>
      <vt:lpstr>New York City Comics</vt:lpstr>
      <vt:lpstr>References</vt:lpstr>
      <vt:lpstr>References</vt:lpstr>
      <vt:lpstr>CEE Affiliates</vt:lpstr>
      <vt:lpstr>Thank You to Our Sponsors!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119</cp:revision>
  <dcterms:created xsi:type="dcterms:W3CDTF">2012-09-11T15:07:18Z</dcterms:created>
  <dcterms:modified xsi:type="dcterms:W3CDTF">2021-09-20T11:38:14Z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