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6858000" cx="9144000"/>
  <p:notesSz cx="6858000" cy="9144000"/>
  <p:embeddedFontLst>
    <p:embeddedFont>
      <p:font typeface="Montserrat"/>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46" roundtripDataSignature="AMtx7mi1WsDWytGXq5ylw39kR5YC9B1X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Montserrat-regular.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Montserrat-italic.fntdata"/><Relationship Id="rId21" Type="http://schemas.openxmlformats.org/officeDocument/2006/relationships/slide" Target="slides/slide16.xml"/><Relationship Id="rId43" Type="http://schemas.openxmlformats.org/officeDocument/2006/relationships/font" Target="fonts/Montserrat-bold.fntdata"/><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font" Target="fonts/Montserra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 name="Google Shape;50;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51" name="Google Shape;51;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5" name="Google Shape;11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f72a0ffad5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f72a0ffad5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 name="Google Shape;125;gf72a0ffad5_0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4" name="Google Shape;13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f7d04d9131_1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f7d04d9131_1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3" name="Google Shape;143;gf7d04d9131_1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f96d5ece52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f96d5ece52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0" name="Google Shape;150;gf96d5ece52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f7d04d9131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f7d04d9131_0_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7" name="Google Shape;157;gf7d04d9131_0_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6" name="Google Shape;166;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2" name="Google Shape;17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f8ad6a4916_0_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f8ad6a4916_0_1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0" name="Google Shape;180;gf8ad6a4916_0_13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7" name="Google Shape;18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i="1"/>
          </a:p>
        </p:txBody>
      </p:sp>
      <p:sp>
        <p:nvSpPr>
          <p:cNvPr id="58" name="Google Shape;58;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f7d04d9131_1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3" name="Google Shape;193;gf7d04d9131_1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f8ad6a4916_0_1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0" name="Google Shape;200;gf8ad6a4916_0_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7" name="Google Shape;207;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4" name="Google Shape;21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1" name="Google Shape;22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f811220115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f811220115_0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8" name="Google Shape;228;gf811220115_0_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f8c4112569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f8c4112569_0_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6" name="Google Shape;236;gf8c4112569_0_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f7d04d9131_1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3" name="Google Shape;243;gf7d04d9131_1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f7d04d9131_1_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9" name="Google Shape;249;gf7d04d9131_1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f7d04d9131_1_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5" name="Google Shape;255;gf7d04d9131_1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 name="Google Shape;6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i="1"/>
          </a:p>
        </p:txBody>
      </p:sp>
      <p:sp>
        <p:nvSpPr>
          <p:cNvPr id="65" name="Google Shape;65;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f7d04d9131_1_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1" name="Google Shape;261;gf7d04d9131_1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f72a0ffad5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f72a0ffad5_0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2" name="Google Shape;272;gf72a0ffad5_0_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f7d04d9131_1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f7d04d9131_1_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2" name="Google Shape;282;gf7d04d9131_1_3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0" name="Google Shape;290;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98" name="Google Shape;298;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05" name="Google Shape;305;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2" name="Google Shape;312;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 name="Google Shape;7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i="1"/>
          </a:p>
        </p:txBody>
      </p:sp>
      <p:sp>
        <p:nvSpPr>
          <p:cNvPr id="72" name="Google Shape;72;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80" name="Google Shape;80;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87" name="Google Shape;87;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3" name="Google Shape;9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03" name="Google Shape;103;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f72a0ffad5_0_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9" name="Google Shape;109;gf72a0ffad5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86363"/>
              </a:lnSpc>
              <a:spcBef>
                <a:spcPts val="0"/>
              </a:spcBef>
              <a:spcAft>
                <a:spcPts val="0"/>
              </a:spcAft>
              <a:buSzPts val="1400"/>
              <a:buNone/>
              <a:defRPr b="1" i="0" sz="660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 name="Google Shape;14;p2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2" name="Shape 42"/>
        <p:cNvGrpSpPr/>
        <p:nvPr/>
      </p:nvGrpSpPr>
      <p:grpSpPr>
        <a:xfrm>
          <a:off x="0" y="0"/>
          <a:ext cx="0" cy="0"/>
          <a:chOff x="0" y="0"/>
          <a:chExt cx="0" cy="0"/>
        </a:xfrm>
      </p:grpSpPr>
      <p:sp>
        <p:nvSpPr>
          <p:cNvPr id="43" name="Google Shape;43;p38"/>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4" name="Google Shape;44;p38"/>
          <p:cNvSpPr txBox="1"/>
          <p:nvPr>
            <p:ph idx="1" type="body"/>
          </p:nvPr>
        </p:nvSpPr>
        <p:spPr>
          <a:xfrm rot="5400000">
            <a:off x="2080418" y="203220"/>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chemeClr val="dk1"/>
              </a:buClr>
              <a:buSzPts val="1800"/>
              <a:buChar char="•"/>
              <a:defRPr/>
            </a:lvl1pPr>
            <a:lvl2pPr indent="-342900" lvl="1" marL="914400" algn="l">
              <a:spcBef>
                <a:spcPts val="1800"/>
              </a:spcBef>
              <a:spcAft>
                <a:spcPts val="0"/>
              </a:spcAft>
              <a:buClr>
                <a:schemeClr val="dk1"/>
              </a:buClr>
              <a:buSzPts val="1800"/>
              <a:buChar char="–"/>
              <a:defRPr/>
            </a:lvl2pPr>
            <a:lvl3pPr indent="-342900" lvl="2" marL="1371600" algn="l">
              <a:spcBef>
                <a:spcPts val="1800"/>
              </a:spcBef>
              <a:spcAft>
                <a:spcPts val="0"/>
              </a:spcAft>
              <a:buClr>
                <a:schemeClr val="dk1"/>
              </a:buClr>
              <a:buSzPts val="1800"/>
              <a:buChar char="•"/>
              <a:defRPr/>
            </a:lvl3pPr>
            <a:lvl4pPr indent="-342900" lvl="3" marL="1828800" algn="l">
              <a:spcBef>
                <a:spcPts val="1800"/>
              </a:spcBef>
              <a:spcAft>
                <a:spcPts val="0"/>
              </a:spcAft>
              <a:buClr>
                <a:schemeClr val="dk1"/>
              </a:buClr>
              <a:buSzPts val="1800"/>
              <a:buChar char="–"/>
              <a:defRPr/>
            </a:lvl4pPr>
            <a:lvl5pPr indent="-342900" lvl="4" marL="2286000" algn="l">
              <a:spcBef>
                <a:spcPts val="1800"/>
              </a:spcBef>
              <a:spcAft>
                <a:spcPts val="0"/>
              </a:spcAft>
              <a:buClr>
                <a:schemeClr val="dk1"/>
              </a:buClr>
              <a:buSzPts val="1800"/>
              <a:buChar char="»"/>
              <a:defRPr/>
            </a:lvl5pPr>
            <a:lvl6pPr indent="-342900" lvl="5" marL="2743200" algn="l">
              <a:spcBef>
                <a:spcPts val="18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 name="Shape 45"/>
        <p:cNvGrpSpPr/>
        <p:nvPr/>
      </p:nvGrpSpPr>
      <p:grpSpPr>
        <a:xfrm>
          <a:off x="0" y="0"/>
          <a:ext cx="0" cy="0"/>
          <a:chOff x="0" y="0"/>
          <a:chExt cx="0" cy="0"/>
        </a:xfrm>
      </p:grpSpPr>
      <p:sp>
        <p:nvSpPr>
          <p:cNvPr id="46" name="Google Shape;46;p39"/>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 name="Google Shape;47;p39"/>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chemeClr val="dk1"/>
              </a:buClr>
              <a:buSzPts val="1800"/>
              <a:buChar char="•"/>
              <a:defRPr/>
            </a:lvl1pPr>
            <a:lvl2pPr indent="-342900" lvl="1" marL="914400" algn="l">
              <a:spcBef>
                <a:spcPts val="1800"/>
              </a:spcBef>
              <a:spcAft>
                <a:spcPts val="0"/>
              </a:spcAft>
              <a:buClr>
                <a:schemeClr val="dk1"/>
              </a:buClr>
              <a:buSzPts val="1800"/>
              <a:buChar char="–"/>
              <a:defRPr/>
            </a:lvl2pPr>
            <a:lvl3pPr indent="-342900" lvl="2" marL="1371600" algn="l">
              <a:spcBef>
                <a:spcPts val="1800"/>
              </a:spcBef>
              <a:spcAft>
                <a:spcPts val="0"/>
              </a:spcAft>
              <a:buClr>
                <a:schemeClr val="dk1"/>
              </a:buClr>
              <a:buSzPts val="1800"/>
              <a:buChar char="•"/>
              <a:defRPr/>
            </a:lvl3pPr>
            <a:lvl4pPr indent="-342900" lvl="3" marL="1828800" algn="l">
              <a:spcBef>
                <a:spcPts val="1800"/>
              </a:spcBef>
              <a:spcAft>
                <a:spcPts val="0"/>
              </a:spcAft>
              <a:buClr>
                <a:schemeClr val="dk1"/>
              </a:buClr>
              <a:buSzPts val="1800"/>
              <a:buChar char="–"/>
              <a:defRPr/>
            </a:lvl4pPr>
            <a:lvl5pPr indent="-342900" lvl="4" marL="2286000" algn="l">
              <a:spcBef>
                <a:spcPts val="1800"/>
              </a:spcBef>
              <a:spcAft>
                <a:spcPts val="0"/>
              </a:spcAft>
              <a:buClr>
                <a:schemeClr val="dk1"/>
              </a:buClr>
              <a:buSzPts val="1800"/>
              <a:buChar char="»"/>
              <a:defRPr/>
            </a:lvl5pPr>
            <a:lvl6pPr indent="-342900" lvl="5" marL="2743200" algn="l">
              <a:spcBef>
                <a:spcPts val="18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 name="Shape 15"/>
        <p:cNvGrpSpPr/>
        <p:nvPr/>
      </p:nvGrpSpPr>
      <p:grpSpPr>
        <a:xfrm>
          <a:off x="0" y="0"/>
          <a:ext cx="0" cy="0"/>
          <a:chOff x="0" y="0"/>
          <a:chExt cx="0" cy="0"/>
        </a:xfrm>
      </p:grpSpPr>
      <p:sp>
        <p:nvSpPr>
          <p:cNvPr id="16" name="Google Shape;16;p30"/>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30"/>
          <p:cNvSpPr txBox="1"/>
          <p:nvPr>
            <p:ph idx="1" type="body"/>
          </p:nvPr>
        </p:nvSpPr>
        <p:spPr>
          <a:xfrm>
            <a:off x="457200" y="2377440"/>
            <a:ext cx="8229600" cy="3779520"/>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chemeClr val="dk1"/>
              </a:buClr>
              <a:buSzPts val="1800"/>
              <a:buChar char="•"/>
              <a:defRPr/>
            </a:lvl1pPr>
            <a:lvl2pPr indent="-342900" lvl="1" marL="914400" algn="l">
              <a:spcBef>
                <a:spcPts val="1800"/>
              </a:spcBef>
              <a:spcAft>
                <a:spcPts val="0"/>
              </a:spcAft>
              <a:buClr>
                <a:schemeClr val="dk1"/>
              </a:buClr>
              <a:buSzPts val="1800"/>
              <a:buChar char="–"/>
              <a:defRPr/>
            </a:lvl2pPr>
            <a:lvl3pPr indent="-342900" lvl="2" marL="1371600" algn="l">
              <a:spcBef>
                <a:spcPts val="1800"/>
              </a:spcBef>
              <a:spcAft>
                <a:spcPts val="0"/>
              </a:spcAft>
              <a:buClr>
                <a:schemeClr val="dk1"/>
              </a:buClr>
              <a:buSzPts val="1800"/>
              <a:buChar char="•"/>
              <a:defRPr/>
            </a:lvl3pPr>
            <a:lvl4pPr indent="-342900" lvl="3" marL="1828800" algn="l">
              <a:spcBef>
                <a:spcPts val="1800"/>
              </a:spcBef>
              <a:spcAft>
                <a:spcPts val="0"/>
              </a:spcAft>
              <a:buClr>
                <a:schemeClr val="dk1"/>
              </a:buClr>
              <a:buSzPts val="1800"/>
              <a:buChar char="–"/>
              <a:defRPr/>
            </a:lvl4pPr>
            <a:lvl5pPr indent="-342900" lvl="4" marL="2286000" algn="l">
              <a:spcBef>
                <a:spcPts val="1800"/>
              </a:spcBef>
              <a:spcAft>
                <a:spcPts val="0"/>
              </a:spcAft>
              <a:buClr>
                <a:schemeClr val="dk1"/>
              </a:buClr>
              <a:buSzPts val="1800"/>
              <a:buChar char="»"/>
              <a:defRPr/>
            </a:lvl5pPr>
            <a:lvl6pPr indent="-342900" lvl="5" marL="2743200" algn="l">
              <a:spcBef>
                <a:spcPts val="18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42500"/>
              </a:lnSpc>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 name="Google Shape;20;p3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rgbClr val="888888"/>
              </a:buClr>
              <a:buSzPts val="2000"/>
              <a:buNone/>
              <a:defRPr sz="2000">
                <a:solidFill>
                  <a:srgbClr val="888888"/>
                </a:solidFill>
              </a:defRPr>
            </a:lvl1pPr>
            <a:lvl2pPr indent="-228600" lvl="1" marL="914400" algn="l">
              <a:spcBef>
                <a:spcPts val="1800"/>
              </a:spcBef>
              <a:spcAft>
                <a:spcPts val="0"/>
              </a:spcAft>
              <a:buClr>
                <a:srgbClr val="888888"/>
              </a:buClr>
              <a:buSzPts val="1800"/>
              <a:buNone/>
              <a:defRPr sz="1800">
                <a:solidFill>
                  <a:srgbClr val="888888"/>
                </a:solidFill>
              </a:defRPr>
            </a:lvl2pPr>
            <a:lvl3pPr indent="-228600" lvl="2" marL="1371600" algn="l">
              <a:spcBef>
                <a:spcPts val="1800"/>
              </a:spcBef>
              <a:spcAft>
                <a:spcPts val="0"/>
              </a:spcAft>
              <a:buClr>
                <a:srgbClr val="888888"/>
              </a:buClr>
              <a:buSzPts val="1600"/>
              <a:buNone/>
              <a:defRPr sz="1600">
                <a:solidFill>
                  <a:srgbClr val="888888"/>
                </a:solidFill>
              </a:defRPr>
            </a:lvl3pPr>
            <a:lvl4pPr indent="-228600" lvl="3" marL="1828800" algn="l">
              <a:spcBef>
                <a:spcPts val="1800"/>
              </a:spcBef>
              <a:spcAft>
                <a:spcPts val="0"/>
              </a:spcAft>
              <a:buClr>
                <a:srgbClr val="888888"/>
              </a:buClr>
              <a:buSzPts val="1400"/>
              <a:buNone/>
              <a:defRPr sz="1400">
                <a:solidFill>
                  <a:srgbClr val="888888"/>
                </a:solidFill>
              </a:defRPr>
            </a:lvl4pPr>
            <a:lvl5pPr indent="-228600" lvl="4" marL="2286000" algn="l">
              <a:spcBef>
                <a:spcPts val="1800"/>
              </a:spcBef>
              <a:spcAft>
                <a:spcPts val="0"/>
              </a:spcAft>
              <a:buClr>
                <a:srgbClr val="888888"/>
              </a:buClr>
              <a:buSzPts val="1400"/>
              <a:buNone/>
              <a:defRPr sz="1400">
                <a:solidFill>
                  <a:srgbClr val="888888"/>
                </a:solidFill>
              </a:defRPr>
            </a:lvl5pPr>
            <a:lvl6pPr indent="-228600" lvl="5" marL="2743200" algn="l">
              <a:spcBef>
                <a:spcPts val="180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32"/>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3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0"/>
              </a:spcBef>
              <a:spcAft>
                <a:spcPts val="0"/>
              </a:spcAft>
              <a:buClr>
                <a:schemeClr val="dk1"/>
              </a:buClr>
              <a:buSzPts val="2800"/>
              <a:buChar char="•"/>
              <a:defRPr sz="2800"/>
            </a:lvl1pPr>
            <a:lvl2pPr indent="-381000" lvl="1" marL="914400" algn="l">
              <a:spcBef>
                <a:spcPts val="1800"/>
              </a:spcBef>
              <a:spcAft>
                <a:spcPts val="0"/>
              </a:spcAft>
              <a:buClr>
                <a:schemeClr val="dk1"/>
              </a:buClr>
              <a:buSzPts val="2400"/>
              <a:buChar char="–"/>
              <a:defRPr sz="2400"/>
            </a:lvl2pPr>
            <a:lvl3pPr indent="-355600" lvl="2" marL="1371600" algn="l">
              <a:spcBef>
                <a:spcPts val="1800"/>
              </a:spcBef>
              <a:spcAft>
                <a:spcPts val="0"/>
              </a:spcAft>
              <a:buClr>
                <a:schemeClr val="dk1"/>
              </a:buClr>
              <a:buSzPts val="2000"/>
              <a:buChar char="•"/>
              <a:defRPr sz="2000"/>
            </a:lvl3pPr>
            <a:lvl4pPr indent="-342900" lvl="3" marL="1828800" algn="l">
              <a:spcBef>
                <a:spcPts val="1800"/>
              </a:spcBef>
              <a:spcAft>
                <a:spcPts val="0"/>
              </a:spcAft>
              <a:buClr>
                <a:schemeClr val="dk1"/>
              </a:buClr>
              <a:buSzPts val="1800"/>
              <a:buChar char="–"/>
              <a:defRPr sz="1800"/>
            </a:lvl4pPr>
            <a:lvl5pPr indent="-342900" lvl="4" marL="2286000" algn="l">
              <a:spcBef>
                <a:spcPts val="1800"/>
              </a:spcBef>
              <a:spcAft>
                <a:spcPts val="0"/>
              </a:spcAft>
              <a:buClr>
                <a:schemeClr val="dk1"/>
              </a:buClr>
              <a:buSzPts val="1800"/>
              <a:buChar char="»"/>
              <a:defRPr sz="1800"/>
            </a:lvl5pPr>
            <a:lvl6pPr indent="-342900" lvl="5" marL="2743200" algn="l">
              <a:spcBef>
                <a:spcPts val="180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4" name="Google Shape;24;p3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0"/>
              </a:spcBef>
              <a:spcAft>
                <a:spcPts val="0"/>
              </a:spcAft>
              <a:buClr>
                <a:schemeClr val="dk1"/>
              </a:buClr>
              <a:buSzPts val="2800"/>
              <a:buChar char="•"/>
              <a:defRPr sz="2800"/>
            </a:lvl1pPr>
            <a:lvl2pPr indent="-381000" lvl="1" marL="914400" algn="l">
              <a:spcBef>
                <a:spcPts val="1800"/>
              </a:spcBef>
              <a:spcAft>
                <a:spcPts val="0"/>
              </a:spcAft>
              <a:buClr>
                <a:schemeClr val="dk1"/>
              </a:buClr>
              <a:buSzPts val="2400"/>
              <a:buChar char="–"/>
              <a:defRPr sz="2400"/>
            </a:lvl2pPr>
            <a:lvl3pPr indent="-355600" lvl="2" marL="1371600" algn="l">
              <a:spcBef>
                <a:spcPts val="1800"/>
              </a:spcBef>
              <a:spcAft>
                <a:spcPts val="0"/>
              </a:spcAft>
              <a:buClr>
                <a:schemeClr val="dk1"/>
              </a:buClr>
              <a:buSzPts val="2000"/>
              <a:buChar char="•"/>
              <a:defRPr sz="2000"/>
            </a:lvl3pPr>
            <a:lvl4pPr indent="-342900" lvl="3" marL="1828800" algn="l">
              <a:spcBef>
                <a:spcPts val="1800"/>
              </a:spcBef>
              <a:spcAft>
                <a:spcPts val="0"/>
              </a:spcAft>
              <a:buClr>
                <a:schemeClr val="dk1"/>
              </a:buClr>
              <a:buSzPts val="1800"/>
              <a:buChar char="–"/>
              <a:defRPr sz="1800"/>
            </a:lvl4pPr>
            <a:lvl5pPr indent="-342900" lvl="4" marL="2286000" algn="l">
              <a:spcBef>
                <a:spcPts val="1800"/>
              </a:spcBef>
              <a:spcAft>
                <a:spcPts val="0"/>
              </a:spcAft>
              <a:buClr>
                <a:schemeClr val="dk1"/>
              </a:buClr>
              <a:buSzPts val="1800"/>
              <a:buChar char="»"/>
              <a:defRPr sz="1800"/>
            </a:lvl5pPr>
            <a:lvl6pPr indent="-342900" lvl="5" marL="2743200" algn="l">
              <a:spcBef>
                <a:spcPts val="180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5" name="Shape 25"/>
        <p:cNvGrpSpPr/>
        <p:nvPr/>
      </p:nvGrpSpPr>
      <p:grpSpPr>
        <a:xfrm>
          <a:off x="0" y="0"/>
          <a:ext cx="0" cy="0"/>
          <a:chOff x="0" y="0"/>
          <a:chExt cx="0" cy="0"/>
        </a:xfrm>
      </p:grpSpPr>
      <p:sp>
        <p:nvSpPr>
          <p:cNvPr id="26" name="Google Shape;26;p33"/>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3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chemeClr val="dk1"/>
              </a:buClr>
              <a:buSzPts val="2400"/>
              <a:buNone/>
              <a:defRPr b="1" sz="2400"/>
            </a:lvl1pPr>
            <a:lvl2pPr indent="-228600" lvl="1" marL="914400" algn="l">
              <a:spcBef>
                <a:spcPts val="1800"/>
              </a:spcBef>
              <a:spcAft>
                <a:spcPts val="0"/>
              </a:spcAft>
              <a:buClr>
                <a:schemeClr val="dk1"/>
              </a:buClr>
              <a:buSzPts val="2000"/>
              <a:buNone/>
              <a:defRPr b="1" sz="2000"/>
            </a:lvl2pPr>
            <a:lvl3pPr indent="-228600" lvl="2" marL="1371600" algn="l">
              <a:spcBef>
                <a:spcPts val="1800"/>
              </a:spcBef>
              <a:spcAft>
                <a:spcPts val="0"/>
              </a:spcAft>
              <a:buClr>
                <a:schemeClr val="dk1"/>
              </a:buClr>
              <a:buSzPts val="1800"/>
              <a:buNone/>
              <a:defRPr b="1" sz="1800"/>
            </a:lvl3pPr>
            <a:lvl4pPr indent="-228600" lvl="3" marL="1828800" algn="l">
              <a:spcBef>
                <a:spcPts val="1800"/>
              </a:spcBef>
              <a:spcAft>
                <a:spcPts val="0"/>
              </a:spcAft>
              <a:buClr>
                <a:schemeClr val="dk1"/>
              </a:buClr>
              <a:buSzPts val="1600"/>
              <a:buNone/>
              <a:defRPr b="1" sz="1600"/>
            </a:lvl4pPr>
            <a:lvl5pPr indent="-228600" lvl="4" marL="2286000" algn="l">
              <a:spcBef>
                <a:spcPts val="1800"/>
              </a:spcBef>
              <a:spcAft>
                <a:spcPts val="0"/>
              </a:spcAft>
              <a:buClr>
                <a:schemeClr val="dk1"/>
              </a:buClr>
              <a:buSzPts val="1600"/>
              <a:buNone/>
              <a:defRPr b="1" sz="1600"/>
            </a:lvl5pPr>
            <a:lvl6pPr indent="-228600" lvl="5" marL="2743200" algn="l">
              <a:spcBef>
                <a:spcPts val="18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8" name="Google Shape;28;p3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0"/>
              </a:spcBef>
              <a:spcAft>
                <a:spcPts val="0"/>
              </a:spcAft>
              <a:buClr>
                <a:schemeClr val="dk1"/>
              </a:buClr>
              <a:buSzPts val="2400"/>
              <a:buChar char="•"/>
              <a:defRPr sz="2400"/>
            </a:lvl1pPr>
            <a:lvl2pPr indent="-355600" lvl="1" marL="914400" algn="l">
              <a:spcBef>
                <a:spcPts val="1800"/>
              </a:spcBef>
              <a:spcAft>
                <a:spcPts val="0"/>
              </a:spcAft>
              <a:buClr>
                <a:schemeClr val="dk1"/>
              </a:buClr>
              <a:buSzPts val="2000"/>
              <a:buChar char="–"/>
              <a:defRPr sz="2000"/>
            </a:lvl2pPr>
            <a:lvl3pPr indent="-342900" lvl="2" marL="1371600" algn="l">
              <a:spcBef>
                <a:spcPts val="1800"/>
              </a:spcBef>
              <a:spcAft>
                <a:spcPts val="0"/>
              </a:spcAft>
              <a:buClr>
                <a:schemeClr val="dk1"/>
              </a:buClr>
              <a:buSzPts val="1800"/>
              <a:buChar char="•"/>
              <a:defRPr sz="1800"/>
            </a:lvl3pPr>
            <a:lvl4pPr indent="-330200" lvl="3" marL="1828800" algn="l">
              <a:spcBef>
                <a:spcPts val="1800"/>
              </a:spcBef>
              <a:spcAft>
                <a:spcPts val="0"/>
              </a:spcAft>
              <a:buClr>
                <a:schemeClr val="dk1"/>
              </a:buClr>
              <a:buSzPts val="1600"/>
              <a:buChar char="–"/>
              <a:defRPr sz="1600"/>
            </a:lvl4pPr>
            <a:lvl5pPr indent="-330200" lvl="4" marL="2286000" algn="l">
              <a:spcBef>
                <a:spcPts val="1800"/>
              </a:spcBef>
              <a:spcAft>
                <a:spcPts val="0"/>
              </a:spcAft>
              <a:buClr>
                <a:schemeClr val="dk1"/>
              </a:buClr>
              <a:buSzPts val="1600"/>
              <a:buChar char="»"/>
              <a:defRPr sz="1600"/>
            </a:lvl5pPr>
            <a:lvl6pPr indent="-330200" lvl="5" marL="2743200" algn="l">
              <a:spcBef>
                <a:spcPts val="18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9" name="Google Shape;29;p3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chemeClr val="dk1"/>
              </a:buClr>
              <a:buSzPts val="2400"/>
              <a:buNone/>
              <a:defRPr b="1" sz="2400"/>
            </a:lvl1pPr>
            <a:lvl2pPr indent="-228600" lvl="1" marL="914400" algn="l">
              <a:spcBef>
                <a:spcPts val="1800"/>
              </a:spcBef>
              <a:spcAft>
                <a:spcPts val="0"/>
              </a:spcAft>
              <a:buClr>
                <a:schemeClr val="dk1"/>
              </a:buClr>
              <a:buSzPts val="2000"/>
              <a:buNone/>
              <a:defRPr b="1" sz="2000"/>
            </a:lvl2pPr>
            <a:lvl3pPr indent="-228600" lvl="2" marL="1371600" algn="l">
              <a:spcBef>
                <a:spcPts val="1800"/>
              </a:spcBef>
              <a:spcAft>
                <a:spcPts val="0"/>
              </a:spcAft>
              <a:buClr>
                <a:schemeClr val="dk1"/>
              </a:buClr>
              <a:buSzPts val="1800"/>
              <a:buNone/>
              <a:defRPr b="1" sz="1800"/>
            </a:lvl3pPr>
            <a:lvl4pPr indent="-228600" lvl="3" marL="1828800" algn="l">
              <a:spcBef>
                <a:spcPts val="1800"/>
              </a:spcBef>
              <a:spcAft>
                <a:spcPts val="0"/>
              </a:spcAft>
              <a:buClr>
                <a:schemeClr val="dk1"/>
              </a:buClr>
              <a:buSzPts val="1600"/>
              <a:buNone/>
              <a:defRPr b="1" sz="1600"/>
            </a:lvl4pPr>
            <a:lvl5pPr indent="-228600" lvl="4" marL="2286000" algn="l">
              <a:spcBef>
                <a:spcPts val="1800"/>
              </a:spcBef>
              <a:spcAft>
                <a:spcPts val="0"/>
              </a:spcAft>
              <a:buClr>
                <a:schemeClr val="dk1"/>
              </a:buClr>
              <a:buSzPts val="1600"/>
              <a:buNone/>
              <a:defRPr b="1" sz="1600"/>
            </a:lvl5pPr>
            <a:lvl6pPr indent="-228600" lvl="5" marL="2743200" algn="l">
              <a:spcBef>
                <a:spcPts val="18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0" name="Google Shape;30;p3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0"/>
              </a:spcBef>
              <a:spcAft>
                <a:spcPts val="0"/>
              </a:spcAft>
              <a:buClr>
                <a:schemeClr val="dk1"/>
              </a:buClr>
              <a:buSzPts val="2400"/>
              <a:buChar char="•"/>
              <a:defRPr sz="2400"/>
            </a:lvl1pPr>
            <a:lvl2pPr indent="-355600" lvl="1" marL="914400" algn="l">
              <a:spcBef>
                <a:spcPts val="1800"/>
              </a:spcBef>
              <a:spcAft>
                <a:spcPts val="0"/>
              </a:spcAft>
              <a:buClr>
                <a:schemeClr val="dk1"/>
              </a:buClr>
              <a:buSzPts val="2000"/>
              <a:buChar char="–"/>
              <a:defRPr sz="2000"/>
            </a:lvl2pPr>
            <a:lvl3pPr indent="-342900" lvl="2" marL="1371600" algn="l">
              <a:spcBef>
                <a:spcPts val="1800"/>
              </a:spcBef>
              <a:spcAft>
                <a:spcPts val="0"/>
              </a:spcAft>
              <a:buClr>
                <a:schemeClr val="dk1"/>
              </a:buClr>
              <a:buSzPts val="1800"/>
              <a:buChar char="•"/>
              <a:defRPr sz="1800"/>
            </a:lvl3pPr>
            <a:lvl4pPr indent="-330200" lvl="3" marL="1828800" algn="l">
              <a:spcBef>
                <a:spcPts val="1800"/>
              </a:spcBef>
              <a:spcAft>
                <a:spcPts val="0"/>
              </a:spcAft>
              <a:buClr>
                <a:schemeClr val="dk1"/>
              </a:buClr>
              <a:buSzPts val="1600"/>
              <a:buChar char="–"/>
              <a:defRPr sz="1600"/>
            </a:lvl4pPr>
            <a:lvl5pPr indent="-330200" lvl="4" marL="2286000" algn="l">
              <a:spcBef>
                <a:spcPts val="1800"/>
              </a:spcBef>
              <a:spcAft>
                <a:spcPts val="0"/>
              </a:spcAft>
              <a:buClr>
                <a:schemeClr val="dk1"/>
              </a:buClr>
              <a:buSzPts val="1600"/>
              <a:buChar char="»"/>
              <a:defRPr sz="1600"/>
            </a:lvl5pPr>
            <a:lvl6pPr indent="-330200" lvl="5" marL="2743200" algn="l">
              <a:spcBef>
                <a:spcPts val="18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34"/>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 name="Shape 34"/>
        <p:cNvGrpSpPr/>
        <p:nvPr/>
      </p:nvGrpSpPr>
      <p:grpSpPr>
        <a:xfrm>
          <a:off x="0" y="0"/>
          <a:ext cx="0" cy="0"/>
          <a:chOff x="0" y="0"/>
          <a:chExt cx="0" cy="0"/>
        </a:xfrm>
      </p:grpSpPr>
      <p:sp>
        <p:nvSpPr>
          <p:cNvPr id="35" name="Google Shape;35;p3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 name="Google Shape;36;p3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0"/>
              </a:spcBef>
              <a:spcAft>
                <a:spcPts val="0"/>
              </a:spcAft>
              <a:buClr>
                <a:schemeClr val="dk1"/>
              </a:buClr>
              <a:buSzPts val="3200"/>
              <a:buChar char="•"/>
              <a:defRPr sz="3200"/>
            </a:lvl1pPr>
            <a:lvl2pPr indent="-406400" lvl="1" marL="914400" algn="l">
              <a:spcBef>
                <a:spcPts val="1800"/>
              </a:spcBef>
              <a:spcAft>
                <a:spcPts val="0"/>
              </a:spcAft>
              <a:buClr>
                <a:schemeClr val="dk1"/>
              </a:buClr>
              <a:buSzPts val="2800"/>
              <a:buChar char="–"/>
              <a:defRPr sz="2800"/>
            </a:lvl2pPr>
            <a:lvl3pPr indent="-381000" lvl="2" marL="1371600" algn="l">
              <a:spcBef>
                <a:spcPts val="1800"/>
              </a:spcBef>
              <a:spcAft>
                <a:spcPts val="0"/>
              </a:spcAft>
              <a:buClr>
                <a:schemeClr val="dk1"/>
              </a:buClr>
              <a:buSzPts val="2400"/>
              <a:buChar char="•"/>
              <a:defRPr sz="2400"/>
            </a:lvl3pPr>
            <a:lvl4pPr indent="-355600" lvl="3" marL="1828800" algn="l">
              <a:spcBef>
                <a:spcPts val="1800"/>
              </a:spcBef>
              <a:spcAft>
                <a:spcPts val="0"/>
              </a:spcAft>
              <a:buClr>
                <a:schemeClr val="dk1"/>
              </a:buClr>
              <a:buSzPts val="2000"/>
              <a:buChar char="–"/>
              <a:defRPr sz="2000"/>
            </a:lvl4pPr>
            <a:lvl5pPr indent="-355600" lvl="4" marL="2286000" algn="l">
              <a:spcBef>
                <a:spcPts val="1800"/>
              </a:spcBef>
              <a:spcAft>
                <a:spcPts val="0"/>
              </a:spcAft>
              <a:buClr>
                <a:schemeClr val="dk1"/>
              </a:buClr>
              <a:buSzPts val="2000"/>
              <a:buChar char="»"/>
              <a:defRPr sz="2000"/>
            </a:lvl5pPr>
            <a:lvl6pPr indent="-355600" lvl="5" marL="2743200" algn="l">
              <a:spcBef>
                <a:spcPts val="18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7" name="Google Shape;37;p3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Clr>
                <a:schemeClr val="dk1"/>
              </a:buClr>
              <a:buSzPts val="1400"/>
              <a:buNone/>
              <a:defRPr sz="1400"/>
            </a:lvl1pPr>
            <a:lvl2pPr indent="-228600" lvl="1" marL="914400" algn="l">
              <a:spcBef>
                <a:spcPts val="1800"/>
              </a:spcBef>
              <a:spcAft>
                <a:spcPts val="0"/>
              </a:spcAft>
              <a:buClr>
                <a:schemeClr val="dk1"/>
              </a:buClr>
              <a:buSzPts val="1200"/>
              <a:buNone/>
              <a:defRPr sz="1200"/>
            </a:lvl2pPr>
            <a:lvl3pPr indent="-228600" lvl="2" marL="1371600" algn="l">
              <a:spcBef>
                <a:spcPts val="1800"/>
              </a:spcBef>
              <a:spcAft>
                <a:spcPts val="0"/>
              </a:spcAft>
              <a:buClr>
                <a:schemeClr val="dk1"/>
              </a:buClr>
              <a:buSzPts val="1000"/>
              <a:buNone/>
              <a:defRPr sz="1000"/>
            </a:lvl3pPr>
            <a:lvl4pPr indent="-228600" lvl="3" marL="1828800" algn="l">
              <a:spcBef>
                <a:spcPts val="1800"/>
              </a:spcBef>
              <a:spcAft>
                <a:spcPts val="0"/>
              </a:spcAft>
              <a:buClr>
                <a:schemeClr val="dk1"/>
              </a:buClr>
              <a:buSzPts val="900"/>
              <a:buNone/>
              <a:defRPr sz="900"/>
            </a:lvl4pPr>
            <a:lvl5pPr indent="-228600" lvl="4" marL="2286000" algn="l">
              <a:spcBef>
                <a:spcPts val="1800"/>
              </a:spcBef>
              <a:spcAft>
                <a:spcPts val="0"/>
              </a:spcAft>
              <a:buClr>
                <a:schemeClr val="dk1"/>
              </a:buClr>
              <a:buSzPts val="900"/>
              <a:buNone/>
              <a:defRPr sz="900"/>
            </a:lvl5pPr>
            <a:lvl6pPr indent="-228600" lvl="5" marL="2743200" algn="l">
              <a:spcBef>
                <a:spcPts val="180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 name="Shape 38"/>
        <p:cNvGrpSpPr/>
        <p:nvPr/>
      </p:nvGrpSpPr>
      <p:grpSpPr>
        <a:xfrm>
          <a:off x="0" y="0"/>
          <a:ext cx="0" cy="0"/>
          <a:chOff x="0" y="0"/>
          <a:chExt cx="0" cy="0"/>
        </a:xfrm>
      </p:grpSpPr>
      <p:sp>
        <p:nvSpPr>
          <p:cNvPr id="39" name="Google Shape;39;p3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 name="Google Shape;40;p37"/>
          <p:cNvSpPr/>
          <p:nvPr>
            <p:ph idx="2" type="pic"/>
          </p:nvPr>
        </p:nvSpPr>
        <p:spPr>
          <a:xfrm>
            <a:off x="1792288" y="612775"/>
            <a:ext cx="5486400" cy="4114800"/>
          </a:xfrm>
          <a:prstGeom prst="rect">
            <a:avLst/>
          </a:prstGeom>
          <a:noFill/>
          <a:ln>
            <a:noFill/>
          </a:ln>
        </p:spPr>
      </p:sp>
      <p:sp>
        <p:nvSpPr>
          <p:cNvPr id="41" name="Google Shape;41;p3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Clr>
                <a:schemeClr val="dk1"/>
              </a:buClr>
              <a:buSzPts val="1400"/>
              <a:buNone/>
              <a:defRPr sz="1400"/>
            </a:lvl1pPr>
            <a:lvl2pPr indent="-228600" lvl="1" marL="914400" algn="l">
              <a:spcBef>
                <a:spcPts val="1800"/>
              </a:spcBef>
              <a:spcAft>
                <a:spcPts val="0"/>
              </a:spcAft>
              <a:buClr>
                <a:schemeClr val="dk1"/>
              </a:buClr>
              <a:buSzPts val="1200"/>
              <a:buNone/>
              <a:defRPr sz="1200"/>
            </a:lvl2pPr>
            <a:lvl3pPr indent="-228600" lvl="2" marL="1371600" algn="l">
              <a:spcBef>
                <a:spcPts val="1800"/>
              </a:spcBef>
              <a:spcAft>
                <a:spcPts val="0"/>
              </a:spcAft>
              <a:buClr>
                <a:schemeClr val="dk1"/>
              </a:buClr>
              <a:buSzPts val="1000"/>
              <a:buNone/>
              <a:defRPr sz="1000"/>
            </a:lvl3pPr>
            <a:lvl4pPr indent="-228600" lvl="3" marL="1828800" algn="l">
              <a:spcBef>
                <a:spcPts val="1800"/>
              </a:spcBef>
              <a:spcAft>
                <a:spcPts val="0"/>
              </a:spcAft>
              <a:buClr>
                <a:schemeClr val="dk1"/>
              </a:buClr>
              <a:buSzPts val="900"/>
              <a:buNone/>
              <a:defRPr sz="900"/>
            </a:lvl4pPr>
            <a:lvl5pPr indent="-228600" lvl="4" marL="2286000" algn="l">
              <a:spcBef>
                <a:spcPts val="1800"/>
              </a:spcBef>
              <a:spcAft>
                <a:spcPts val="0"/>
              </a:spcAft>
              <a:buClr>
                <a:schemeClr val="dk1"/>
              </a:buClr>
              <a:buSzPts val="900"/>
              <a:buNone/>
              <a:defRPr sz="900"/>
            </a:lvl5pPr>
            <a:lvl6pPr indent="-228600" lvl="5" marL="2743200" algn="l">
              <a:spcBef>
                <a:spcPts val="180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28"/>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86363"/>
              </a:lnSpc>
              <a:spcBef>
                <a:spcPts val="0"/>
              </a:spcBef>
              <a:spcAft>
                <a:spcPts val="0"/>
              </a:spcAft>
              <a:buSzPts val="1400"/>
              <a:buNone/>
              <a:defRPr b="1" i="0" sz="6600" u="none" cap="none" strike="noStrike">
                <a:solidFill>
                  <a:srgbClr val="005CB8"/>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28"/>
          <p:cNvSpPr txBox="1"/>
          <p:nvPr>
            <p:ph idx="1" type="body"/>
          </p:nvPr>
        </p:nvSpPr>
        <p:spPr>
          <a:xfrm>
            <a:off x="228600" y="2055038"/>
            <a:ext cx="8229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06400" lvl="1" marL="9144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406400" lvl="2" marL="13716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406400" lvl="3" marL="18288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355600" lvl="5" marL="2743200" marR="0" rtl="0" algn="l">
              <a:spcBef>
                <a:spcPts val="18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quizlet.com/218946063/unit-1a-and-1b-basics-of-economics-flash-card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www.sportico.com/leagues/college-sports/2021/nil-deal-examples-1234633234/"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www.youtube.com/watch?v=tCVZvH3PKBA" TargetMode="Externa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businessinsider.com/ncaa-college-athletes-who-could-make-millions-off-name-likeness-2021-7" TargetMode="External"/><Relationship Id="rId4" Type="http://schemas.openxmlformats.org/officeDocument/2006/relationships/image" Target="../media/image1.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bigfuture.collegeboard.org/" TargetMode="External"/><Relationship Id="rId4" Type="http://schemas.openxmlformats.org/officeDocument/2006/relationships/hyperlink" Target="https://college-insight.org/" TargetMode="External"/><Relationship Id="rId5" Type="http://schemas.openxmlformats.org/officeDocument/2006/relationships/hyperlink" Target="https://www.cappex.com/" TargetMode="External"/><Relationship Id="rId6" Type="http://schemas.openxmlformats.org/officeDocument/2006/relationships/hyperlink" Target="https://www.chegg.com/schools" TargetMode="External"/><Relationship Id="rId7"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teacherspayteachers.com/Product/Marginal-Analysis-of-Colleges-4044156" TargetMode="External"/><Relationship Id="rId4" Type="http://schemas.openxmlformats.org/officeDocument/2006/relationships/image" Target="../media/image10.png"/><Relationship Id="rId5"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econedlink.org/membership/" TargetMode="Externa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padlet.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hyperlink" Target="https://padlet.com/smcconnell2/1j3n0cp65r8dx8tw" TargetMode="Externa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s://www.facinghistory.org/resource-library/teaching-strategies/think-pair-shar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econedlink.org/professional-developmen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unsplash.com/" TargetMode="External"/><Relationship Id="rId4" Type="http://schemas.openxmlformats.org/officeDocument/2006/relationships/hyperlink" Target="https://www.youtube.com/watch?v=tCVZvH3PKBA&amp;feature=emb_title" TargetMode="External"/><Relationship Id="rId5" Type="http://schemas.openxmlformats.org/officeDocument/2006/relationships/hyperlink" Target="https://www.businessinsider.com/ncaa-college-athletes-who-could-make-millions-off-name-likeness-2021-7" TargetMode="External"/><Relationship Id="rId6" Type="http://schemas.openxmlformats.org/officeDocument/2006/relationships/hyperlink" Target="https://blog.prepscholar.com/the-best-college-search-websites" TargetMode="External"/><Relationship Id="rId7" Type="http://schemas.openxmlformats.org/officeDocument/2006/relationships/hyperlink" Target="https://padlet.com/dashboard" TargetMode="External"/><Relationship Id="rId8" Type="http://schemas.openxmlformats.org/officeDocument/2006/relationships/hyperlink" Target="https://www.teacherspayteachers.com/Product/Marginal-Analysis-of-Colleges-4044156"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www.councilforeconed.org/resources/local-affiliates/" TargetMode="Externa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1.jpg"/><Relationship Id="rId4" Type="http://schemas.openxmlformats.org/officeDocument/2006/relationships/image" Target="../media/image23.png"/><Relationship Id="rId5" Type="http://schemas.openxmlformats.org/officeDocument/2006/relationships/image" Target="../media/image18.jpg"/><Relationship Id="rId6" Type="http://schemas.openxmlformats.org/officeDocument/2006/relationships/image" Target="../media/image22.jpg"/><Relationship Id="rId7"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1"/>
          <p:cNvSpPr txBox="1"/>
          <p:nvPr>
            <p:ph type="ctrTitle"/>
          </p:nvPr>
        </p:nvSpPr>
        <p:spPr>
          <a:xfrm>
            <a:off x="685800" y="1066800"/>
            <a:ext cx="7772400" cy="3428999"/>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5000"/>
              </a:lnSpc>
              <a:spcBef>
                <a:spcPts val="0"/>
              </a:spcBef>
              <a:spcAft>
                <a:spcPts val="0"/>
              </a:spcAft>
              <a:buNone/>
            </a:pPr>
            <a:br>
              <a:rPr lang="en-US" sz="6000"/>
            </a:br>
            <a:br>
              <a:rPr lang="en-US" sz="6000"/>
            </a:br>
            <a:r>
              <a:rPr lang="en-US" sz="6000">
                <a:latin typeface="Calibri"/>
                <a:ea typeface="Calibri"/>
                <a:cs typeface="Calibri"/>
                <a:sym typeface="Calibri"/>
              </a:rPr>
              <a:t>College and Career Readiness</a:t>
            </a:r>
            <a:br>
              <a:rPr b="1" lang="en-US" sz="6000"/>
            </a:br>
            <a:r>
              <a:rPr lang="en-US" sz="4400">
                <a:solidFill>
                  <a:schemeClr val="dk1"/>
                </a:solidFill>
                <a:latin typeface="Calibri"/>
                <a:ea typeface="Calibri"/>
                <a:cs typeface="Calibri"/>
                <a:sym typeface="Calibri"/>
              </a:rPr>
              <a:t>The Economics of College</a:t>
            </a:r>
            <a:br>
              <a:rPr lang="en-US" sz="4400"/>
            </a:br>
            <a:r>
              <a:rPr i="1" lang="en-US" sz="2200">
                <a:solidFill>
                  <a:schemeClr val="dk1"/>
                </a:solidFill>
                <a:latin typeface="Calibri"/>
                <a:ea typeface="Calibri"/>
                <a:cs typeface="Calibri"/>
                <a:sym typeface="Calibri"/>
              </a:rPr>
              <a:t>Presented by Susanna McConnell</a:t>
            </a:r>
            <a:br>
              <a:rPr lang="en-US" sz="1600"/>
            </a:br>
            <a:r>
              <a:rPr lang="en-US" sz="2200">
                <a:solidFill>
                  <a:schemeClr val="dk1"/>
                </a:solidFill>
                <a:latin typeface="Calibri"/>
                <a:ea typeface="Calibri"/>
                <a:cs typeface="Calibri"/>
                <a:sym typeface="Calibri"/>
              </a:rPr>
              <a:t>October 19, 2021</a:t>
            </a:r>
            <a:br>
              <a:rPr lang="en-US" sz="16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Susanna.Pierce.McConnell@gmail.com</a:t>
            </a:r>
            <a:endParaRPr sz="2200">
              <a:solidFill>
                <a:schemeClr val="dk1"/>
              </a:solidFill>
            </a:endParaRPr>
          </a:p>
        </p:txBody>
      </p:sp>
      <p:pic>
        <p:nvPicPr>
          <p:cNvPr descr="https://lh3.googleusercontent.com/ZUpuLTlftxRWpmZO1eNQcrpiWR000eW520Mibadsw-fgWzo9lTGbPhCgn9GAkPXKXHZ-6b85DWpitY7pHnXa2Hz9gCTTBDw6dI5U9sI3oR_Zt42kRK01mPDGvHnk9V4SQzt0eUX6cAc=s0" id="54" name="Google Shape;54;p1"/>
          <p:cNvPicPr preferRelativeResize="0"/>
          <p:nvPr/>
        </p:nvPicPr>
        <p:blipFill rotWithShape="1">
          <a:blip r:embed="rId3">
            <a:alphaModFix/>
          </a:blip>
          <a:srcRect b="0" l="0" r="0" t="0"/>
          <a:stretch/>
        </p:blipFill>
        <p:spPr>
          <a:xfrm>
            <a:off x="7140038" y="4913586"/>
            <a:ext cx="1629885" cy="103777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1"/>
          <p:cNvSpPr txBox="1"/>
          <p:nvPr>
            <p:ph type="title"/>
          </p:nvPr>
        </p:nvSpPr>
        <p:spPr>
          <a:xfrm>
            <a:off x="538200" y="172100"/>
            <a:ext cx="8133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None/>
            </a:pPr>
            <a:r>
              <a:rPr lang="en-US" sz="4800"/>
              <a:t>Background Content</a:t>
            </a:r>
            <a:endParaRPr sz="4800"/>
          </a:p>
        </p:txBody>
      </p:sp>
      <p:sp>
        <p:nvSpPr>
          <p:cNvPr id="118" name="Google Shape;118;p11"/>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Char char="•"/>
            </a:pPr>
            <a:r>
              <a:rPr lang="en-US"/>
              <a:t>Economics </a:t>
            </a:r>
            <a:endParaRPr/>
          </a:p>
          <a:p>
            <a:pPr indent="0" lvl="0" marL="0" rtl="0" algn="l">
              <a:spcBef>
                <a:spcPts val="0"/>
              </a:spcBef>
              <a:spcAft>
                <a:spcPts val="0"/>
              </a:spcAft>
              <a:buNone/>
            </a:pPr>
            <a:r>
              <a:t/>
            </a:r>
            <a:endParaRPr/>
          </a:p>
          <a:p>
            <a:pPr indent="-342900" lvl="0" marL="342900" rtl="0" algn="l">
              <a:spcBef>
                <a:spcPts val="1800"/>
              </a:spcBef>
              <a:spcAft>
                <a:spcPts val="0"/>
              </a:spcAft>
              <a:buClr>
                <a:schemeClr val="dk1"/>
              </a:buClr>
              <a:buSzPts val="2800"/>
              <a:buChar char="•"/>
            </a:pPr>
            <a:r>
              <a:rPr lang="en-US"/>
              <a:t>Scarcity</a:t>
            </a:r>
            <a:endParaRPr/>
          </a:p>
          <a:p>
            <a:pPr indent="0" lvl="0" marL="342900" rtl="0" algn="l">
              <a:spcBef>
                <a:spcPts val="1800"/>
              </a:spcBef>
              <a:spcAft>
                <a:spcPts val="0"/>
              </a:spcAft>
              <a:buNone/>
            </a:pPr>
            <a:r>
              <a:t/>
            </a:r>
            <a:endParaRPr/>
          </a:p>
          <a:p>
            <a:pPr indent="-342900" lvl="0" marL="342900" rtl="0" algn="l">
              <a:spcBef>
                <a:spcPts val="1800"/>
              </a:spcBef>
              <a:spcAft>
                <a:spcPts val="0"/>
              </a:spcAft>
              <a:buClr>
                <a:schemeClr val="dk1"/>
              </a:buClr>
              <a:buSzPts val="2800"/>
              <a:buChar char="•"/>
            </a:pPr>
            <a:r>
              <a:rPr lang="en-US"/>
              <a:t>Trade-offs</a:t>
            </a:r>
            <a:endParaRPr/>
          </a:p>
          <a:p>
            <a:pPr indent="0" lvl="0" marL="342900" rtl="0" algn="l">
              <a:spcBef>
                <a:spcPts val="1800"/>
              </a:spcBef>
              <a:spcAft>
                <a:spcPts val="0"/>
              </a:spcAft>
              <a:buNone/>
            </a:pPr>
            <a:r>
              <a:t/>
            </a:r>
            <a:endParaRPr/>
          </a:p>
          <a:p>
            <a:pPr indent="-342900" lvl="0" marL="342900" rtl="0" algn="l">
              <a:spcBef>
                <a:spcPts val="1800"/>
              </a:spcBef>
              <a:spcAft>
                <a:spcPts val="0"/>
              </a:spcAft>
              <a:buSzPts val="2800"/>
              <a:buChar char="•"/>
            </a:pPr>
            <a:r>
              <a:rPr lang="en-US"/>
              <a:t>Opportunity Costs</a:t>
            </a:r>
            <a:endParaRPr/>
          </a:p>
          <a:p>
            <a:pPr indent="0" lvl="0" marL="0" rtl="0" algn="l">
              <a:spcBef>
                <a:spcPts val="1800"/>
              </a:spcBef>
              <a:spcAft>
                <a:spcPts val="0"/>
              </a:spcAft>
              <a:buNone/>
            </a:pPr>
            <a:r>
              <a:t/>
            </a:r>
            <a:endParaRPr/>
          </a:p>
          <a:p>
            <a:pPr indent="0" lvl="0" marL="0" rtl="0" algn="l">
              <a:spcBef>
                <a:spcPts val="1800"/>
              </a:spcBef>
              <a:spcAft>
                <a:spcPts val="0"/>
              </a:spcAft>
              <a:buNone/>
            </a:pPr>
            <a:r>
              <a:t/>
            </a:r>
            <a:endParaRPr/>
          </a:p>
        </p:txBody>
      </p:sp>
      <p:sp>
        <p:nvSpPr>
          <p:cNvPr id="119" name="Google Shape;119;p11"/>
          <p:cNvSpPr txBox="1"/>
          <p:nvPr>
            <p:ph idx="2" type="body"/>
          </p:nvPr>
        </p:nvSpPr>
        <p:spPr>
          <a:xfrm>
            <a:off x="4633200" y="1600200"/>
            <a:ext cx="4038600" cy="4526100"/>
          </a:xfrm>
          <a:prstGeom prst="rect">
            <a:avLst/>
          </a:prstGeom>
        </p:spPr>
        <p:txBody>
          <a:bodyPr anchorCtr="0" anchor="t" bIns="45700" lIns="91425" spcFirstLastPara="1" rIns="91425" wrap="square" tIns="45700">
            <a:noAutofit/>
          </a:bodyPr>
          <a:lstStyle/>
          <a:p>
            <a:pPr indent="-342900" lvl="0" marL="342900" rtl="0" algn="l">
              <a:spcBef>
                <a:spcPts val="1800"/>
              </a:spcBef>
              <a:spcAft>
                <a:spcPts val="0"/>
              </a:spcAft>
              <a:buSzPts val="2800"/>
              <a:buChar char="•"/>
            </a:pPr>
            <a:r>
              <a:rPr lang="en-US"/>
              <a:t>Marginal Analysis</a:t>
            </a:r>
            <a:endParaRPr/>
          </a:p>
          <a:p>
            <a:pPr indent="0" lvl="0" marL="0" rtl="0" algn="l">
              <a:spcBef>
                <a:spcPts val="1800"/>
              </a:spcBef>
              <a:spcAft>
                <a:spcPts val="0"/>
              </a:spcAft>
              <a:buNone/>
            </a:pPr>
            <a:r>
              <a:t/>
            </a:r>
            <a:endParaRPr/>
          </a:p>
          <a:p>
            <a:pPr indent="-342900" lvl="0" marL="342900" rtl="0" algn="l">
              <a:spcBef>
                <a:spcPts val="1800"/>
              </a:spcBef>
              <a:spcAft>
                <a:spcPts val="0"/>
              </a:spcAft>
              <a:buSzPts val="2800"/>
              <a:buChar char="•"/>
            </a:pPr>
            <a:r>
              <a:rPr lang="en-US"/>
              <a:t>Incentives</a:t>
            </a:r>
            <a:endParaRPr/>
          </a:p>
          <a:p>
            <a:pPr indent="0" lvl="0" marL="0" rtl="0" algn="l">
              <a:spcBef>
                <a:spcPts val="1800"/>
              </a:spcBef>
              <a:spcAft>
                <a:spcPts val="0"/>
              </a:spcAft>
              <a:buNone/>
            </a:pPr>
            <a:r>
              <a:t/>
            </a:r>
            <a:endParaRPr/>
          </a:p>
        </p:txBody>
      </p:sp>
      <p:sp>
        <p:nvSpPr>
          <p:cNvPr id="120" name="Google Shape;120;p11"/>
          <p:cNvSpPr txBox="1"/>
          <p:nvPr/>
        </p:nvSpPr>
        <p:spPr>
          <a:xfrm>
            <a:off x="6677925" y="4441950"/>
            <a:ext cx="733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1" name="Google Shape;121;p11"/>
          <p:cNvSpPr/>
          <p:nvPr/>
        </p:nvSpPr>
        <p:spPr>
          <a:xfrm rot="-1405">
            <a:off x="5226225" y="4199693"/>
            <a:ext cx="2202000" cy="1142100"/>
          </a:xfrm>
          <a:prstGeom prst="wave">
            <a:avLst>
              <a:gd fmla="val 12500" name="adj1"/>
              <a:gd fmla="val 0" name="adj2"/>
            </a:avLst>
          </a:prstGeom>
          <a:solidFill>
            <a:srgbClr val="7A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u="sng">
                <a:solidFill>
                  <a:schemeClr val="hlink"/>
                </a:solidFill>
                <a:latin typeface="Montserrat"/>
                <a:ea typeface="Montserrat"/>
                <a:cs typeface="Montserrat"/>
                <a:sym typeface="Montserrat"/>
                <a:hlinkClick r:id="rId3"/>
              </a:rPr>
              <a:t>Quizlet</a:t>
            </a:r>
            <a:endParaRPr sz="18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f72a0ffad5_0_22"/>
          <p:cNvSpPr txBox="1"/>
          <p:nvPr>
            <p:ph type="ctrTitle"/>
          </p:nvPr>
        </p:nvSpPr>
        <p:spPr>
          <a:xfrm>
            <a:off x="685800" y="21304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800"/>
              <a:t>What current event connects to college decision-making?</a:t>
            </a:r>
            <a:endParaRPr sz="4800"/>
          </a:p>
        </p:txBody>
      </p:sp>
      <p:sp>
        <p:nvSpPr>
          <p:cNvPr id="128" name="Google Shape;128;gf72a0ffad5_0_22"/>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1800"/>
              </a:spcAft>
              <a:buNone/>
            </a:pPr>
            <a:r>
              <a:t/>
            </a:r>
            <a:endParaRPr/>
          </a:p>
        </p:txBody>
      </p:sp>
      <p:pic>
        <p:nvPicPr>
          <p:cNvPr id="129" name="Google Shape;129;gf72a0ffad5_0_22">
            <a:hlinkClick r:id="rId3"/>
          </p:cNvPr>
          <p:cNvPicPr preferRelativeResize="0"/>
          <p:nvPr/>
        </p:nvPicPr>
        <p:blipFill>
          <a:blip r:embed="rId4">
            <a:alphaModFix/>
          </a:blip>
          <a:stretch>
            <a:fillRect/>
          </a:stretch>
        </p:blipFill>
        <p:spPr>
          <a:xfrm>
            <a:off x="2584000" y="3849688"/>
            <a:ext cx="3085618" cy="1825625"/>
          </a:xfrm>
          <a:prstGeom prst="rect">
            <a:avLst/>
          </a:prstGeom>
          <a:noFill/>
          <a:ln>
            <a:noFill/>
          </a:ln>
        </p:spPr>
      </p:pic>
      <p:sp>
        <p:nvSpPr>
          <p:cNvPr id="130" name="Google Shape;130;gf72a0ffad5_0_22"/>
          <p:cNvSpPr/>
          <p:nvPr/>
        </p:nvSpPr>
        <p:spPr>
          <a:xfrm rot="1259729">
            <a:off x="6580372" y="4140131"/>
            <a:ext cx="2202100" cy="1142135"/>
          </a:xfrm>
          <a:prstGeom prst="wave">
            <a:avLst>
              <a:gd fmla="val 12500" name="adj1"/>
              <a:gd fmla="val 0" name="adj2"/>
            </a:avLst>
          </a:prstGeom>
          <a:solidFill>
            <a:srgbClr val="7A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Montserrat"/>
                <a:ea typeface="Montserrat"/>
                <a:cs typeface="Montserrat"/>
                <a:sym typeface="Montserrat"/>
              </a:rPr>
              <a:t>Name, Image, and Likeness</a:t>
            </a:r>
            <a:endParaRPr sz="1800">
              <a:latin typeface="Montserrat"/>
              <a:ea typeface="Montserrat"/>
              <a:cs typeface="Montserrat"/>
              <a:sym typeface="Montserrat"/>
            </a:endParaRPr>
          </a:p>
        </p:txBody>
      </p:sp>
      <p:sp>
        <p:nvSpPr>
          <p:cNvPr id="131" name="Google Shape;131;gf72a0ffad5_0_22"/>
          <p:cNvSpPr txBox="1"/>
          <p:nvPr/>
        </p:nvSpPr>
        <p:spPr>
          <a:xfrm>
            <a:off x="556050" y="5663525"/>
            <a:ext cx="8484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College athletes can now acquire endorsements and sponsorships while playing athletics.</a:t>
            </a:r>
            <a:endParaRPr sz="18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2"/>
          <p:cNvSpPr txBox="1"/>
          <p:nvPr>
            <p:ph type="title"/>
          </p:nvPr>
        </p:nvSpPr>
        <p:spPr>
          <a:xfrm>
            <a:off x="823275" y="0"/>
            <a:ext cx="7827600" cy="13215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None/>
            </a:pPr>
            <a:r>
              <a:rPr lang="en-US" sz="4400"/>
              <a:t>Warm Up #1: NIL Video</a:t>
            </a:r>
            <a:endParaRPr sz="4400"/>
          </a:p>
        </p:txBody>
      </p:sp>
      <p:sp>
        <p:nvSpPr>
          <p:cNvPr id="137" name="Google Shape;137;p12"/>
          <p:cNvSpPr txBox="1"/>
          <p:nvPr>
            <p:ph idx="4" type="body"/>
          </p:nvPr>
        </p:nvSpPr>
        <p:spPr>
          <a:xfrm>
            <a:off x="4572000" y="1697800"/>
            <a:ext cx="4499100" cy="3951300"/>
          </a:xfrm>
          <a:prstGeom prst="rect">
            <a:avLst/>
          </a:prstGeom>
        </p:spPr>
        <p:txBody>
          <a:bodyPr anchorCtr="0" anchor="t" bIns="45700" lIns="91425" spcFirstLastPara="1" rIns="91425" wrap="square" tIns="45700">
            <a:noAutofit/>
          </a:bodyPr>
          <a:lstStyle/>
          <a:p>
            <a:pPr indent="-381000" lvl="0" marL="457200" rtl="0" algn="l">
              <a:spcBef>
                <a:spcPts val="0"/>
              </a:spcBef>
              <a:spcAft>
                <a:spcPts val="0"/>
              </a:spcAft>
              <a:buSzPts val="2400"/>
              <a:buAutoNum type="arabicPeriod"/>
            </a:pPr>
            <a:r>
              <a:rPr lang="en-US" u="sng"/>
              <a:t>What</a:t>
            </a:r>
            <a:r>
              <a:rPr lang="en-US"/>
              <a:t> interesting facts did you hear in the video?</a:t>
            </a:r>
            <a:endParaRPr/>
          </a:p>
          <a:p>
            <a:pPr indent="0" lvl="0" marL="457200" rtl="0" algn="l">
              <a:spcBef>
                <a:spcPts val="1800"/>
              </a:spcBef>
              <a:spcAft>
                <a:spcPts val="0"/>
              </a:spcAft>
              <a:buNone/>
            </a:pPr>
            <a:r>
              <a:t/>
            </a:r>
            <a:endParaRPr/>
          </a:p>
          <a:p>
            <a:pPr indent="-381000" lvl="0" marL="457200" rtl="0" algn="l">
              <a:spcBef>
                <a:spcPts val="1800"/>
              </a:spcBef>
              <a:spcAft>
                <a:spcPts val="0"/>
              </a:spcAft>
              <a:buSzPts val="2400"/>
              <a:buAutoNum type="arabicPeriod"/>
            </a:pPr>
            <a:r>
              <a:rPr lang="en-US" u="sng"/>
              <a:t>So what</a:t>
            </a:r>
            <a:r>
              <a:rPr lang="en-US"/>
              <a:t> do you think about college athletes getting paid?</a:t>
            </a:r>
            <a:endParaRPr/>
          </a:p>
          <a:p>
            <a:pPr indent="0" lvl="0" marL="457200" rtl="0" algn="l">
              <a:spcBef>
                <a:spcPts val="1800"/>
              </a:spcBef>
              <a:spcAft>
                <a:spcPts val="0"/>
              </a:spcAft>
              <a:buNone/>
            </a:pPr>
            <a:r>
              <a:t/>
            </a:r>
            <a:endParaRPr/>
          </a:p>
          <a:p>
            <a:pPr indent="-381000" lvl="0" marL="457200" rtl="0" algn="l">
              <a:spcBef>
                <a:spcPts val="1800"/>
              </a:spcBef>
              <a:spcAft>
                <a:spcPts val="0"/>
              </a:spcAft>
              <a:buSzPts val="2400"/>
              <a:buAutoNum type="arabicPeriod"/>
            </a:pPr>
            <a:r>
              <a:rPr lang="en-US" u="sng"/>
              <a:t>Now what</a:t>
            </a:r>
            <a:r>
              <a:rPr lang="en-US"/>
              <a:t> do you think might be the short and long term impacts of this decision?</a:t>
            </a:r>
            <a:endParaRPr/>
          </a:p>
        </p:txBody>
      </p:sp>
      <p:sp>
        <p:nvSpPr>
          <p:cNvPr id="138" name="Google Shape;138;p12"/>
          <p:cNvSpPr/>
          <p:nvPr/>
        </p:nvSpPr>
        <p:spPr>
          <a:xfrm rot="-1043">
            <a:off x="332424" y="1006226"/>
            <a:ext cx="1978500" cy="1320900"/>
          </a:xfrm>
          <a:prstGeom prst="wave">
            <a:avLst>
              <a:gd fmla="val 12500" name="adj1"/>
              <a:gd fmla="val 0" name="adj2"/>
            </a:avLst>
          </a:prstGeom>
          <a:solidFill>
            <a:srgbClr val="7A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800">
                <a:latin typeface="Montserrat"/>
                <a:ea typeface="Montserrat"/>
                <a:cs typeface="Montserrat"/>
                <a:sym typeface="Montserrat"/>
              </a:rPr>
              <a:t>What, So What, Now What</a:t>
            </a:r>
            <a:endParaRPr sz="1800">
              <a:latin typeface="Montserrat"/>
              <a:ea typeface="Montserrat"/>
              <a:cs typeface="Montserrat"/>
              <a:sym typeface="Montserrat"/>
            </a:endParaRPr>
          </a:p>
        </p:txBody>
      </p:sp>
      <p:pic>
        <p:nvPicPr>
          <p:cNvPr descr="CNBC's Courtney Reagan reports on how student-athletes are cashing in on the NCAA allowing them to profit from their name and likeness. For access to live and exclusive video from CNBC subscribe to CNBC PRO: https://cnb.cx/2NGeIvi &#10;&#10;Over the past several years, proposals to pay college athletes have gained popularity. A 2021 Morning Consult survey found that 62% of adults believe athletes should be allowed to cash in on the use of their identity in licensed products like jerseys or video games and 61% support allowing student-athletes to make money through endorsements.&#10;&#10;On Wednesday, the NCAA announced an interim policy that allows student athletes from all three divisions to monetize their name, image and likeness, often referred to as NIL. The new policy goes into effect Thursday, July 1.&#10;&#10;Laws in states such as Alabama, Florida, Georgia, Mississippi, New Mexico and Texas that allow NCAA athletes to monetize their NIL will take effect this year. However, without a federal law, the new NCAA guidance allows students to engage in NIL activities so long as they are “consistent with the law of the state where the school is located” and allows students in states without NIL laws to participate without breaking NCAA rules.&#10;&#10;“This is an important day for college athletes since they all are now able to take advantage of name, image and likeness opportunities,” said Mark Emmert, president of the NCAA in a statement. “With the variety of state laws adopted across the country, we will continue to work with Congress to develop a solution that will provide clarity on a national level. The current environment — both legal and legislative — prevents us from providing a more permanent solution and the level of detail student-athletes deserve.”&#10;&#10;The NCAA’s announcement specifies that athletes must still follow their state NIL laws and that “colleges and universities are responsible for determining whether those activities are consistent with state law.”&#10;&#10;Now, athletes can accept endorsements from brands, monetize their social media presences and work with professional firms that coordinate these kinds of deals for athletes. Some athletes, such as Hanna and Haley Cavinder, twin sisters who play for Fresno State’s basketball team and boast large social media followings, have already accepted sponsorship deals.&#10;&#10;Larry Mann, executive vice president of sports marketing agency rEvolution Marketing says the NIL policy shift was “inevitable” given the recent state laws and expects a wide range of athletes to feel significant, but not dramatic, benefits.&#10;&#10;“I really don’t see the high profile men’s football, men’s college basketball guys getting rich off this... For instance, a successful football player is going to get 20x in his signing bonus when he goes to the NFL, than what he’s going to get potentially from a sponsorship with a car dealer or whatever,” he says. “But this could be a huge benefit to some of the Olympic athletes, and potentially athletes that don’t get huge exposure.”&#10;&#10;He says that for women athletes, who do not have as many professional athletic opportunities after college, the change could make a difference.&#10;&#10;Through social media sponsorships or endorsements, some women athletes “could make $10, $20, $30 or $40 grand, to supplement their scholarships — maybe,” he says. “It’s not equality, and it’s not right, but it’s something.”&#10;&#10;The news follows a June 21 Supreme Court ruling that NCAA restrictions on “education-related benefits,” such as tutoring or scholarships, for college athletes violate antitrust law.&#10;&#10;The unanimous decision means the NCAA cannot bar relatively modest payments to student-athletes and raises questions about the legality of not paying athletes for their participation in sports. &#10;&#10;» Subscribe to CNBC TV: https://cnb.cx/SubscribeCNBCtelevision&#10;» Subscribe to CNBC: https://cnb.cx/SubscribeCNBC&#10;» Subscribe to CNBC Classic: https://cnb.cx/SubscribeCNBCclassic &#10;&#10;Turn to CNBC TV for the latest stock market news and analysis. From market futures to live price updates CNBC is the leader in business news worldwide.&#10;&#10;The News with Shepard Smith is CNBC’s daily news podcast providing deep, non-partisan coverage and perspective on the day’s most important stories. Available to listen by 8:30pm ET / 5:30pm PT daily beginning September 30: https://www.cnbc.com/2020/09/29/the-news-with-shepard-smith-podcast.html?__source=youtube%7Cshepsmith%7Cpodcast &#10; &#10;Connect with CNBC News Online&#10;Get the latest news: http://www.cnbc.com/&#10;Follow CNBC on LinkedIn: https://cnb.cx/LinkedInCNBC&#10;Follow CNBC News on Facebook: https://cnb.cx/LikeCNBC&#10;Follow CNBC News on Twitter: https://cnb.cx/FollowCNBC&#10;Follow CNBC News on Instagram: https://cnb.cx/InstagramCNBC&#10;&#10;https://www.cnbc.com/select/best-credit-cards/ &#10;&#10;#CNBC&#10;#CNBCTV" id="139" name="Google Shape;139;p12" title="NCAA students athletes can now profit from their name and likeness">
            <a:hlinkClick r:id="rId3"/>
          </p:cNvPr>
          <p:cNvPicPr preferRelativeResize="0"/>
          <p:nvPr/>
        </p:nvPicPr>
        <p:blipFill>
          <a:blip r:embed="rId4">
            <a:alphaModFix/>
          </a:blip>
          <a:stretch>
            <a:fillRect/>
          </a:stretch>
        </p:blipFill>
        <p:spPr>
          <a:xfrm>
            <a:off x="152400" y="2479826"/>
            <a:ext cx="4267200" cy="3200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f7d04d9131_1_22"/>
          <p:cNvSpPr txBox="1"/>
          <p:nvPr>
            <p:ph type="ctrTitle"/>
          </p:nvPr>
        </p:nvSpPr>
        <p:spPr>
          <a:xfrm>
            <a:off x="685800" y="2145950"/>
            <a:ext cx="8318100" cy="1454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Warm Up #2 Poll: </a:t>
            </a:r>
            <a:r>
              <a:rPr lang="en-US"/>
              <a:t>College</a:t>
            </a:r>
            <a:r>
              <a:rPr lang="en-US"/>
              <a:t> athletes should be able to get paid.</a:t>
            </a:r>
            <a:endParaRPr/>
          </a:p>
        </p:txBody>
      </p:sp>
      <p:sp>
        <p:nvSpPr>
          <p:cNvPr id="146" name="Google Shape;146;gf7d04d9131_1_22"/>
          <p:cNvSpPr txBox="1"/>
          <p:nvPr>
            <p:ph idx="1" type="subTitle"/>
          </p:nvPr>
        </p:nvSpPr>
        <p:spPr>
          <a:xfrm>
            <a:off x="0" y="4333475"/>
            <a:ext cx="9144000" cy="556500"/>
          </a:xfrm>
          <a:prstGeom prst="rect">
            <a:avLst/>
          </a:prstGeom>
          <a:ln cap="flat" cmpd="sng" w="38100">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ctr">
              <a:spcBef>
                <a:spcPts val="0"/>
              </a:spcBef>
              <a:spcAft>
                <a:spcPts val="1800"/>
              </a:spcAft>
              <a:buNone/>
            </a:pPr>
            <a:r>
              <a:rPr lang="en-US">
                <a:solidFill>
                  <a:schemeClr val="lt2"/>
                </a:solidFill>
                <a:highlight>
                  <a:schemeClr val="dk2"/>
                </a:highlight>
              </a:rPr>
              <a:t>1- Strongly Agree, 2- Agree, 3- Disagree, 4- Strongly Disagree</a:t>
            </a:r>
            <a:endParaRPr>
              <a:solidFill>
                <a:schemeClr val="lt2"/>
              </a:solidFill>
              <a:highlight>
                <a:schemeClr val="dk2"/>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f96d5ece52_1_0"/>
          <p:cNvSpPr txBox="1"/>
          <p:nvPr>
            <p:ph type="ctrTitle"/>
          </p:nvPr>
        </p:nvSpPr>
        <p:spPr>
          <a:xfrm>
            <a:off x="569850" y="1693550"/>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Sample Student Responses</a:t>
            </a:r>
            <a:endParaRPr/>
          </a:p>
        </p:txBody>
      </p:sp>
      <p:pic>
        <p:nvPicPr>
          <p:cNvPr id="153" name="Google Shape;153;gf96d5ece52_1_0"/>
          <p:cNvPicPr preferRelativeResize="0"/>
          <p:nvPr/>
        </p:nvPicPr>
        <p:blipFill>
          <a:blip r:embed="rId3">
            <a:alphaModFix/>
          </a:blip>
          <a:stretch>
            <a:fillRect/>
          </a:stretch>
        </p:blipFill>
        <p:spPr>
          <a:xfrm>
            <a:off x="665628" y="3627775"/>
            <a:ext cx="7580851" cy="2057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f7d04d9131_0_21"/>
          <p:cNvSpPr txBox="1"/>
          <p:nvPr>
            <p:ph type="title"/>
          </p:nvPr>
        </p:nvSpPr>
        <p:spPr>
          <a:xfrm>
            <a:off x="722326" y="4406900"/>
            <a:ext cx="8223000" cy="13620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3600"/>
              <a:t>Warm Up #3: </a:t>
            </a:r>
            <a:r>
              <a:rPr lang="en-US" sz="3600"/>
              <a:t>How might NIL deals change high school student actions today?</a:t>
            </a:r>
            <a:endParaRPr sz="3600"/>
          </a:p>
        </p:txBody>
      </p:sp>
      <p:sp>
        <p:nvSpPr>
          <p:cNvPr id="160" name="Google Shape;160;gf7d04d9131_0_21"/>
          <p:cNvSpPr txBox="1"/>
          <p:nvPr>
            <p:ph idx="1" type="body"/>
          </p:nvPr>
        </p:nvSpPr>
        <p:spPr>
          <a:xfrm>
            <a:off x="722313" y="2906713"/>
            <a:ext cx="7772400" cy="1500300"/>
          </a:xfrm>
          <a:prstGeom prst="rect">
            <a:avLst/>
          </a:prstGeom>
        </p:spPr>
        <p:txBody>
          <a:bodyPr anchorCtr="0" anchor="b" bIns="45700" lIns="91425" spcFirstLastPara="1" rIns="91425" wrap="square" tIns="45700">
            <a:noAutofit/>
          </a:bodyPr>
          <a:lstStyle/>
          <a:p>
            <a:pPr indent="0" lvl="0" marL="0" rtl="0" algn="ctr">
              <a:spcBef>
                <a:spcPts val="0"/>
              </a:spcBef>
              <a:spcAft>
                <a:spcPts val="1800"/>
              </a:spcAft>
              <a:buNone/>
            </a:pPr>
            <a:r>
              <a:rPr lang="en-US"/>
              <a:t>Name, Image, and Likeness</a:t>
            </a:r>
            <a:endParaRPr/>
          </a:p>
        </p:txBody>
      </p:sp>
      <p:pic>
        <p:nvPicPr>
          <p:cNvPr id="161" name="Google Shape;161;gf7d04d9131_0_21">
            <a:hlinkClick r:id="rId3"/>
          </p:cNvPr>
          <p:cNvPicPr preferRelativeResize="0"/>
          <p:nvPr/>
        </p:nvPicPr>
        <p:blipFill>
          <a:blip r:embed="rId4">
            <a:alphaModFix/>
          </a:blip>
          <a:stretch>
            <a:fillRect/>
          </a:stretch>
        </p:blipFill>
        <p:spPr>
          <a:xfrm>
            <a:off x="2806125" y="1776250"/>
            <a:ext cx="3828225" cy="1914100"/>
          </a:xfrm>
          <a:prstGeom prst="rect">
            <a:avLst/>
          </a:prstGeom>
          <a:noFill/>
          <a:ln cap="flat" cmpd="sng" w="38100">
            <a:solidFill>
              <a:schemeClr val="dk2"/>
            </a:solidFill>
            <a:prstDash val="solid"/>
            <a:round/>
            <a:headEnd len="sm" w="sm" type="none"/>
            <a:tailEnd len="sm" w="sm" type="none"/>
          </a:ln>
        </p:spPr>
      </p:pic>
      <p:sp>
        <p:nvSpPr>
          <p:cNvPr id="162" name="Google Shape;162;gf7d04d9131_0_21"/>
          <p:cNvSpPr/>
          <p:nvPr/>
        </p:nvSpPr>
        <p:spPr>
          <a:xfrm rot="-1043">
            <a:off x="392449" y="2431851"/>
            <a:ext cx="1978500" cy="1320900"/>
          </a:xfrm>
          <a:prstGeom prst="wave">
            <a:avLst>
              <a:gd fmla="val 12500" name="adj1"/>
              <a:gd fmla="val 0" name="adj2"/>
            </a:avLst>
          </a:prstGeom>
          <a:solidFill>
            <a:srgbClr val="7A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800">
                <a:latin typeface="Montserrat"/>
                <a:ea typeface="Montserrat"/>
                <a:cs typeface="Montserrat"/>
                <a:sym typeface="Montserrat"/>
              </a:rPr>
              <a:t>Google Classroom Question</a:t>
            </a:r>
            <a:endParaRPr sz="1800">
              <a:latin typeface="Montserrat"/>
              <a:ea typeface="Montserrat"/>
              <a:cs typeface="Montserrat"/>
              <a:sym typeface="Montserrat"/>
            </a:endParaRPr>
          </a:p>
        </p:txBody>
      </p:sp>
      <p:pic>
        <p:nvPicPr>
          <p:cNvPr id="163" name="Google Shape;163;gf7d04d9131_0_21"/>
          <p:cNvPicPr preferRelativeResize="0"/>
          <p:nvPr/>
        </p:nvPicPr>
        <p:blipFill>
          <a:blip r:embed="rId5">
            <a:alphaModFix/>
          </a:blip>
          <a:stretch>
            <a:fillRect/>
          </a:stretch>
        </p:blipFill>
        <p:spPr>
          <a:xfrm>
            <a:off x="6836417" y="1171650"/>
            <a:ext cx="2108908" cy="1914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3"/>
          <p:cNvSpPr txBox="1"/>
          <p:nvPr>
            <p:ph type="ctrTitle"/>
          </p:nvPr>
        </p:nvSpPr>
        <p:spPr>
          <a:xfrm>
            <a:off x="104350" y="2130425"/>
            <a:ext cx="8841000" cy="1470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t>Part 2: Student College Research</a:t>
            </a:r>
            <a:endParaRPr/>
          </a:p>
          <a:p>
            <a:pPr indent="0" lvl="0" marL="0" rtl="0" algn="ctr">
              <a:lnSpc>
                <a:spcPct val="86363"/>
              </a:lnSpc>
              <a:spcBef>
                <a:spcPts val="0"/>
              </a:spcBef>
              <a:spcAft>
                <a:spcPts val="0"/>
              </a:spcAft>
              <a:buNone/>
            </a:pPr>
            <a:r>
              <a:rPr lang="en-US" sz="4800">
                <a:highlight>
                  <a:srgbClr val="FFFF00"/>
                </a:highlight>
              </a:rPr>
              <a:t>How can you teach marginal analysis with college decision-making?</a:t>
            </a:r>
            <a:endParaRPr sz="4800">
              <a:highlight>
                <a:srgbClr val="FFFF00"/>
              </a:highlight>
            </a:endParaRPr>
          </a:p>
        </p:txBody>
      </p:sp>
      <p:sp>
        <p:nvSpPr>
          <p:cNvPr id="169" name="Google Shape;169;p13"/>
          <p:cNvSpPr txBox="1"/>
          <p:nvPr>
            <p:ph idx="1" type="subTitle"/>
          </p:nvPr>
        </p:nvSpPr>
        <p:spPr>
          <a:xfrm>
            <a:off x="1371600" y="51054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2800"/>
              <a:buNone/>
            </a:pPr>
            <a:r>
              <a:rPr lang="en-US"/>
              <a:t>Class Research or Homework Extensions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4"/>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None/>
            </a:pPr>
            <a:r>
              <a:rPr lang="en-US" sz="4800"/>
              <a:t>Background Information</a:t>
            </a:r>
            <a:endParaRPr sz="4800"/>
          </a:p>
        </p:txBody>
      </p:sp>
      <p:sp>
        <p:nvSpPr>
          <p:cNvPr id="175" name="Google Shape;175;p14"/>
          <p:cNvSpPr txBox="1"/>
          <p:nvPr>
            <p:ph idx="1" type="body"/>
          </p:nvPr>
        </p:nvSpPr>
        <p:spPr>
          <a:xfrm>
            <a:off x="457200" y="2377440"/>
            <a:ext cx="8229600" cy="377952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None/>
            </a:pPr>
            <a:r>
              <a:rPr lang="en-US"/>
              <a:t>Students select their top 3 </a:t>
            </a:r>
            <a:r>
              <a:rPr lang="en-US" u="sng">
                <a:solidFill>
                  <a:schemeClr val="hlink"/>
                </a:solidFill>
                <a:hlinkClick r:id="rId3"/>
              </a:rPr>
              <a:t>colleges</a:t>
            </a:r>
            <a:r>
              <a:rPr lang="en-US"/>
              <a:t>, and analyze the potential benefits and costs of each option.</a:t>
            </a:r>
            <a:endParaRPr/>
          </a:p>
          <a:p>
            <a:pPr indent="-165100" lvl="0" marL="342900" rtl="0" algn="l">
              <a:spcBef>
                <a:spcPts val="0"/>
              </a:spcBef>
              <a:spcAft>
                <a:spcPts val="0"/>
              </a:spcAft>
              <a:buClr>
                <a:schemeClr val="dk1"/>
              </a:buClr>
              <a:buSzPts val="2800"/>
              <a:buNone/>
            </a:pPr>
            <a:r>
              <a:t/>
            </a:r>
            <a:endParaRPr/>
          </a:p>
          <a:p>
            <a:pPr indent="-165100" lvl="0" marL="342900" rtl="0" algn="l">
              <a:spcBef>
                <a:spcPts val="0"/>
              </a:spcBef>
              <a:spcAft>
                <a:spcPts val="0"/>
              </a:spcAft>
              <a:buClr>
                <a:schemeClr val="dk1"/>
              </a:buClr>
              <a:buSzPts val="2800"/>
              <a:buNone/>
            </a:pPr>
            <a:r>
              <a:rPr lang="en-US" u="sng">
                <a:solidFill>
                  <a:schemeClr val="hlink"/>
                </a:solidFill>
                <a:hlinkClick r:id="rId4"/>
              </a:rPr>
              <a:t>College Insight</a:t>
            </a:r>
            <a:r>
              <a:rPr lang="en-US"/>
              <a:t>     </a:t>
            </a:r>
            <a:r>
              <a:rPr lang="en-US" u="sng">
                <a:solidFill>
                  <a:schemeClr val="hlink"/>
                </a:solidFill>
                <a:hlinkClick r:id="rId5"/>
              </a:rPr>
              <a:t>Cappex</a:t>
            </a:r>
            <a:r>
              <a:rPr lang="en-US"/>
              <a:t>       </a:t>
            </a:r>
            <a:r>
              <a:rPr lang="en-US" u="sng">
                <a:solidFill>
                  <a:schemeClr val="hlink"/>
                </a:solidFill>
                <a:hlinkClick r:id="rId6"/>
              </a:rPr>
              <a:t>Chegg</a:t>
            </a:r>
            <a:endParaRPr/>
          </a:p>
          <a:p>
            <a:pPr indent="-165100" lvl="0" marL="342900" rtl="0" algn="l">
              <a:spcBef>
                <a:spcPts val="0"/>
              </a:spcBef>
              <a:spcAft>
                <a:spcPts val="0"/>
              </a:spcAft>
              <a:buClr>
                <a:schemeClr val="dk1"/>
              </a:buClr>
              <a:buSzPts val="2800"/>
              <a:buNone/>
            </a:pPr>
            <a:r>
              <a:t/>
            </a:r>
            <a:endParaRPr/>
          </a:p>
          <a:p>
            <a:pPr indent="0" lvl="0" marL="0" rtl="0" algn="l">
              <a:spcBef>
                <a:spcPts val="0"/>
              </a:spcBef>
              <a:spcAft>
                <a:spcPts val="0"/>
              </a:spcAft>
              <a:buClr>
                <a:schemeClr val="dk1"/>
              </a:buClr>
              <a:buSzPts val="2800"/>
              <a:buNone/>
            </a:pPr>
            <a:r>
              <a:t/>
            </a:r>
            <a:endParaRPr/>
          </a:p>
        </p:txBody>
      </p:sp>
      <p:pic>
        <p:nvPicPr>
          <p:cNvPr id="176" name="Google Shape;176;p14"/>
          <p:cNvPicPr preferRelativeResize="0"/>
          <p:nvPr/>
        </p:nvPicPr>
        <p:blipFill>
          <a:blip r:embed="rId7">
            <a:alphaModFix/>
          </a:blip>
          <a:stretch>
            <a:fillRect/>
          </a:stretch>
        </p:blipFill>
        <p:spPr>
          <a:xfrm>
            <a:off x="5829300" y="4341400"/>
            <a:ext cx="2991676" cy="1994450"/>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f8ad6a4916_0_139"/>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600" u="sng">
                <a:solidFill>
                  <a:schemeClr val="hlink"/>
                </a:solidFill>
                <a:hlinkClick r:id="rId3"/>
              </a:rPr>
              <a:t>Marginal Analysis of Colleges Assignment</a:t>
            </a:r>
            <a:endParaRPr sz="3600"/>
          </a:p>
        </p:txBody>
      </p:sp>
      <p:pic>
        <p:nvPicPr>
          <p:cNvPr id="183" name="Google Shape;183;gf8ad6a4916_0_139"/>
          <p:cNvPicPr preferRelativeResize="0"/>
          <p:nvPr/>
        </p:nvPicPr>
        <p:blipFill>
          <a:blip r:embed="rId4">
            <a:alphaModFix/>
          </a:blip>
          <a:stretch>
            <a:fillRect/>
          </a:stretch>
        </p:blipFill>
        <p:spPr>
          <a:xfrm>
            <a:off x="636629" y="1894200"/>
            <a:ext cx="3029500" cy="4644100"/>
          </a:xfrm>
          <a:prstGeom prst="rect">
            <a:avLst/>
          </a:prstGeom>
          <a:noFill/>
          <a:ln>
            <a:noFill/>
          </a:ln>
        </p:spPr>
      </p:pic>
      <p:pic>
        <p:nvPicPr>
          <p:cNvPr id="184" name="Google Shape;184;gf8ad6a4916_0_139"/>
          <p:cNvPicPr preferRelativeResize="0"/>
          <p:nvPr/>
        </p:nvPicPr>
        <p:blipFill>
          <a:blip r:embed="rId5">
            <a:alphaModFix/>
          </a:blip>
          <a:stretch>
            <a:fillRect/>
          </a:stretch>
        </p:blipFill>
        <p:spPr>
          <a:xfrm>
            <a:off x="4195275" y="1946701"/>
            <a:ext cx="4618200" cy="34228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5"/>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None/>
            </a:pPr>
            <a:r>
              <a:rPr lang="en-US" sz="4800"/>
              <a:t>Activity</a:t>
            </a:r>
            <a:r>
              <a:rPr lang="en-US" sz="4800"/>
              <a:t> Explained</a:t>
            </a:r>
            <a:endParaRPr sz="4800"/>
          </a:p>
        </p:txBody>
      </p:sp>
      <p:sp>
        <p:nvSpPr>
          <p:cNvPr id="190" name="Google Shape;190;p15"/>
          <p:cNvSpPr txBox="1"/>
          <p:nvPr>
            <p:ph idx="1" type="body"/>
          </p:nvPr>
        </p:nvSpPr>
        <p:spPr>
          <a:xfrm>
            <a:off x="457200" y="2377440"/>
            <a:ext cx="8229600" cy="377952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AutoNum type="arabicPeriod"/>
            </a:pPr>
            <a:r>
              <a:rPr lang="en-US"/>
              <a:t> Select 3 colleges.</a:t>
            </a:r>
            <a:endParaRPr/>
          </a:p>
          <a:p>
            <a:pPr indent="-342900" lvl="0" marL="457200" rtl="0" algn="l">
              <a:spcBef>
                <a:spcPts val="0"/>
              </a:spcBef>
              <a:spcAft>
                <a:spcPts val="0"/>
              </a:spcAft>
              <a:buSzPts val="1800"/>
              <a:buAutoNum type="arabicPeriod"/>
            </a:pPr>
            <a:r>
              <a:rPr lang="en-US"/>
              <a:t>Compile the benefits of each.</a:t>
            </a:r>
            <a:endParaRPr/>
          </a:p>
          <a:p>
            <a:pPr indent="-342900" lvl="1" marL="914400" rtl="0" algn="l">
              <a:spcBef>
                <a:spcPts val="0"/>
              </a:spcBef>
              <a:spcAft>
                <a:spcPts val="0"/>
              </a:spcAft>
              <a:buSzPts val="1800"/>
              <a:buAutoNum type="alphaLcPeriod"/>
            </a:pPr>
            <a:r>
              <a:rPr lang="en-US"/>
              <a:t>financial, location, weather, faculty, post-career options</a:t>
            </a:r>
            <a:endParaRPr/>
          </a:p>
          <a:p>
            <a:pPr indent="-342900" lvl="0" marL="457200" rtl="0" algn="l">
              <a:spcBef>
                <a:spcPts val="0"/>
              </a:spcBef>
              <a:spcAft>
                <a:spcPts val="0"/>
              </a:spcAft>
              <a:buSzPts val="1800"/>
              <a:buAutoNum type="arabicPeriod"/>
            </a:pPr>
            <a:r>
              <a:rPr lang="en-US"/>
              <a:t>Compile the costs of each.</a:t>
            </a:r>
            <a:endParaRPr/>
          </a:p>
          <a:p>
            <a:pPr indent="-342900" lvl="1" marL="914400" rtl="0" algn="l">
              <a:spcBef>
                <a:spcPts val="0"/>
              </a:spcBef>
              <a:spcAft>
                <a:spcPts val="0"/>
              </a:spcAft>
              <a:buSzPts val="1800"/>
              <a:buAutoNum type="alphaLcPeriod"/>
            </a:pPr>
            <a:r>
              <a:rPr lang="en-US"/>
              <a:t>tuition, books, flights</a:t>
            </a:r>
            <a:endParaRPr/>
          </a:p>
          <a:p>
            <a:pPr indent="-342900" lvl="1" marL="914400" rtl="0" algn="l">
              <a:spcBef>
                <a:spcPts val="0"/>
              </a:spcBef>
              <a:spcAft>
                <a:spcPts val="0"/>
              </a:spcAft>
              <a:buSzPts val="1800"/>
              <a:buAutoNum type="alphaLcPeriod"/>
            </a:pPr>
            <a:r>
              <a:rPr lang="en-US"/>
              <a:t>opportunity costs</a:t>
            </a:r>
            <a:endParaRPr/>
          </a:p>
          <a:p>
            <a:pPr indent="-342900" lvl="0" marL="457200" rtl="0" algn="l">
              <a:spcBef>
                <a:spcPts val="0"/>
              </a:spcBef>
              <a:spcAft>
                <a:spcPts val="0"/>
              </a:spcAft>
              <a:buSzPts val="1800"/>
              <a:buAutoNum type="arabicPeriod"/>
            </a:pPr>
            <a:r>
              <a:rPr lang="en-US"/>
              <a:t>Decide which option yields the largest net benefit.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xEl>
                                              <p:pRg end="0" st="0"/>
                                            </p:txEl>
                                          </p:spTgt>
                                        </p:tgtEl>
                                        <p:attrNameLst>
                                          <p:attrName>style.visibility</p:attrName>
                                        </p:attrNameLst>
                                      </p:cBhvr>
                                      <p:to>
                                        <p:strVal val="visible"/>
                                      </p:to>
                                    </p:set>
                                    <p:animEffect filter="fade" transition="in">
                                      <p:cBhvr>
                                        <p:cTn dur="1000"/>
                                        <p:tgtEl>
                                          <p:spTgt spid="1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xEl>
                                              <p:pRg end="1" st="1"/>
                                            </p:txEl>
                                          </p:spTgt>
                                        </p:tgtEl>
                                        <p:attrNameLst>
                                          <p:attrName>style.visibility</p:attrName>
                                        </p:attrNameLst>
                                      </p:cBhvr>
                                      <p:to>
                                        <p:strVal val="visible"/>
                                      </p:to>
                                    </p:set>
                                    <p:animEffect filter="fade" transition="in">
                                      <p:cBhvr>
                                        <p:cTn dur="1000"/>
                                        <p:tgtEl>
                                          <p:spTgt spid="1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xEl>
                                              <p:pRg end="2" st="2"/>
                                            </p:txEl>
                                          </p:spTgt>
                                        </p:tgtEl>
                                        <p:attrNameLst>
                                          <p:attrName>style.visibility</p:attrName>
                                        </p:attrNameLst>
                                      </p:cBhvr>
                                      <p:to>
                                        <p:strVal val="visible"/>
                                      </p:to>
                                    </p:set>
                                    <p:animEffect filter="fade" transition="in">
                                      <p:cBhvr>
                                        <p:cTn dur="1000"/>
                                        <p:tgtEl>
                                          <p:spTgt spid="1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xEl>
                                              <p:pRg end="3" st="3"/>
                                            </p:txEl>
                                          </p:spTgt>
                                        </p:tgtEl>
                                        <p:attrNameLst>
                                          <p:attrName>style.visibility</p:attrName>
                                        </p:attrNameLst>
                                      </p:cBhvr>
                                      <p:to>
                                        <p:strVal val="visible"/>
                                      </p:to>
                                    </p:set>
                                    <p:animEffect filter="fade" transition="in">
                                      <p:cBhvr>
                                        <p:cTn dur="1000"/>
                                        <p:tgtEl>
                                          <p:spTgt spid="19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xEl>
                                              <p:pRg end="4" st="4"/>
                                            </p:txEl>
                                          </p:spTgt>
                                        </p:tgtEl>
                                        <p:attrNameLst>
                                          <p:attrName>style.visibility</p:attrName>
                                        </p:attrNameLst>
                                      </p:cBhvr>
                                      <p:to>
                                        <p:strVal val="visible"/>
                                      </p:to>
                                    </p:set>
                                    <p:animEffect filter="fade" transition="in">
                                      <p:cBhvr>
                                        <p:cTn dur="1000"/>
                                        <p:tgtEl>
                                          <p:spTgt spid="19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xEl>
                                              <p:pRg end="5" st="5"/>
                                            </p:txEl>
                                          </p:spTgt>
                                        </p:tgtEl>
                                        <p:attrNameLst>
                                          <p:attrName>style.visibility</p:attrName>
                                        </p:attrNameLst>
                                      </p:cBhvr>
                                      <p:to>
                                        <p:strVal val="visible"/>
                                      </p:to>
                                    </p:set>
                                    <p:animEffect filter="fade" transition="in">
                                      <p:cBhvr>
                                        <p:cTn dur="1000"/>
                                        <p:tgtEl>
                                          <p:spTgt spid="19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xEl>
                                              <p:pRg end="6" st="6"/>
                                            </p:txEl>
                                          </p:spTgt>
                                        </p:tgtEl>
                                        <p:attrNameLst>
                                          <p:attrName>style.visibility</p:attrName>
                                        </p:attrNameLst>
                                      </p:cBhvr>
                                      <p:to>
                                        <p:strVal val="visible"/>
                                      </p:to>
                                    </p:set>
                                    <p:animEffect filter="fade" transition="in">
                                      <p:cBhvr>
                                        <p:cTn dur="1000"/>
                                        <p:tgtEl>
                                          <p:spTgt spid="190">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2"/>
          <p:cNvSpPr txBox="1"/>
          <p:nvPr>
            <p:ph type="title"/>
          </p:nvPr>
        </p:nvSpPr>
        <p:spPr>
          <a:xfrm>
            <a:off x="457199" y="762421"/>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61" name="Google Shape;61;p2"/>
          <p:cNvSpPr txBox="1"/>
          <p:nvPr/>
        </p:nvSpPr>
        <p:spPr>
          <a:xfrm>
            <a:off x="482538" y="2114894"/>
            <a:ext cx="8175171" cy="42473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You can now access CEE’s professional development webinars directly on EconEdLink.org! To receive these new professional development benefits, </a:t>
            </a:r>
            <a:r>
              <a:rPr b="1" i="0" lang="en-US" sz="1800" u="none" cap="none" strike="noStrike">
                <a:solidFill>
                  <a:schemeClr val="dk1"/>
                </a:solidFill>
                <a:latin typeface="Arial"/>
                <a:ea typeface="Arial"/>
                <a:cs typeface="Arial"/>
                <a:sym typeface="Arial"/>
              </a:rPr>
              <a:t>become an EconEdLink </a:t>
            </a:r>
            <a:r>
              <a:rPr b="1" i="0" lang="en-US" sz="1800" u="sng" cap="none" strike="noStrike">
                <a:solidFill>
                  <a:schemeClr val="dk1"/>
                </a:solidFill>
                <a:latin typeface="Arial"/>
                <a:ea typeface="Arial"/>
                <a:cs typeface="Arial"/>
                <a:sym typeface="Arial"/>
                <a:hlinkClick r:id="rId3">
                  <a:extLst>
                    <a:ext uri="{A12FA001-AC4F-418D-AE19-62706E023703}">
                      <ahyp:hlinkClr val="tx"/>
                    </a:ext>
                  </a:extLst>
                </a:hlinkClick>
              </a:rPr>
              <a:t>member</a:t>
            </a:r>
            <a:r>
              <a:rPr b="0" i="0" lang="en-US" sz="1800" u="none" cap="none" strike="noStrik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You may access our new </a:t>
            </a:r>
            <a:r>
              <a:rPr b="1" lang="en-US" sz="1800">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dk1"/>
                </a:solidFill>
                <a:latin typeface="Arial"/>
                <a:ea typeface="Arial"/>
                <a:cs typeface="Arial"/>
                <a:sym typeface="Arial"/>
                <a:hlinkClick r:id="rId4">
                  <a:extLst>
                    <a:ext uri="{A12FA001-AC4F-418D-AE19-62706E023703}">
                      <ahyp:hlinkClr val="tx"/>
                    </a:ext>
                  </a:extLst>
                </a:hlinkClick>
              </a:rPr>
              <a:t>here</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f7d04d9131_1_7"/>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None/>
            </a:pPr>
            <a:r>
              <a:rPr lang="en-US" sz="4800"/>
              <a:t>Student Example</a:t>
            </a:r>
            <a:endParaRPr sz="4800"/>
          </a:p>
        </p:txBody>
      </p:sp>
      <p:sp>
        <p:nvSpPr>
          <p:cNvPr id="196" name="Google Shape;196;gf7d04d9131_1_7"/>
          <p:cNvSpPr txBox="1"/>
          <p:nvPr>
            <p:ph idx="1" type="body"/>
          </p:nvPr>
        </p:nvSpPr>
        <p:spPr>
          <a:xfrm>
            <a:off x="457200" y="2377440"/>
            <a:ext cx="8229600" cy="3779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None/>
            </a:pPr>
            <a:r>
              <a:t/>
            </a:r>
            <a:endParaRPr/>
          </a:p>
        </p:txBody>
      </p:sp>
      <p:pic>
        <p:nvPicPr>
          <p:cNvPr id="197" name="Google Shape;197;gf7d04d9131_1_7"/>
          <p:cNvPicPr preferRelativeResize="0"/>
          <p:nvPr/>
        </p:nvPicPr>
        <p:blipFill>
          <a:blip r:embed="rId3">
            <a:alphaModFix/>
          </a:blip>
          <a:stretch>
            <a:fillRect/>
          </a:stretch>
        </p:blipFill>
        <p:spPr>
          <a:xfrm>
            <a:off x="1029738" y="1909975"/>
            <a:ext cx="7084524" cy="45123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f8ad6a4916_0_132"/>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None/>
            </a:pPr>
            <a:r>
              <a:rPr lang="en-US" sz="4800"/>
              <a:t>Student Example</a:t>
            </a:r>
            <a:endParaRPr sz="4800"/>
          </a:p>
        </p:txBody>
      </p:sp>
      <p:sp>
        <p:nvSpPr>
          <p:cNvPr id="203" name="Google Shape;203;gf8ad6a4916_0_132"/>
          <p:cNvSpPr txBox="1"/>
          <p:nvPr>
            <p:ph idx="1" type="body"/>
          </p:nvPr>
        </p:nvSpPr>
        <p:spPr>
          <a:xfrm>
            <a:off x="457200" y="2377440"/>
            <a:ext cx="8229600" cy="3779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None/>
            </a:pPr>
            <a:r>
              <a:t/>
            </a:r>
            <a:endParaRPr/>
          </a:p>
        </p:txBody>
      </p:sp>
      <p:pic>
        <p:nvPicPr>
          <p:cNvPr id="204" name="Google Shape;204;gf8ad6a4916_0_132"/>
          <p:cNvPicPr preferRelativeResize="0"/>
          <p:nvPr/>
        </p:nvPicPr>
        <p:blipFill>
          <a:blip r:embed="rId3">
            <a:alphaModFix/>
          </a:blip>
          <a:stretch>
            <a:fillRect/>
          </a:stretch>
        </p:blipFill>
        <p:spPr>
          <a:xfrm>
            <a:off x="1403900" y="2150975"/>
            <a:ext cx="6570273" cy="4232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6"/>
          <p:cNvSpPr txBox="1"/>
          <p:nvPr>
            <p:ph type="title"/>
          </p:nvPr>
        </p:nvSpPr>
        <p:spPr>
          <a:xfrm>
            <a:off x="722326" y="4406900"/>
            <a:ext cx="8163300" cy="1362000"/>
          </a:xfrm>
          <a:prstGeom prst="rect">
            <a:avLst/>
          </a:prstGeom>
          <a:noFill/>
          <a:ln>
            <a:noFill/>
          </a:ln>
        </p:spPr>
        <p:txBody>
          <a:bodyPr anchorCtr="0" anchor="t" bIns="45700" lIns="91425" spcFirstLastPara="1" rIns="91425" wrap="square" tIns="45700">
            <a:noAutofit/>
          </a:bodyPr>
          <a:lstStyle/>
          <a:p>
            <a:pPr indent="0" lvl="0" marL="0" rtl="0" algn="l">
              <a:lnSpc>
                <a:spcPct val="142500"/>
              </a:lnSpc>
              <a:spcBef>
                <a:spcPts val="0"/>
              </a:spcBef>
              <a:spcAft>
                <a:spcPts val="0"/>
              </a:spcAft>
              <a:buNone/>
            </a:pPr>
            <a:r>
              <a:rPr lang="en-US" sz="2400"/>
              <a:t>Participant </a:t>
            </a:r>
            <a:r>
              <a:rPr lang="en-US" sz="2400"/>
              <a:t>Zoom Chat: </a:t>
            </a:r>
            <a:endParaRPr sz="2400"/>
          </a:p>
          <a:p>
            <a:pPr indent="0" lvl="0" marL="0" rtl="0" algn="l">
              <a:lnSpc>
                <a:spcPct val="142500"/>
              </a:lnSpc>
              <a:spcBef>
                <a:spcPts val="0"/>
              </a:spcBef>
              <a:spcAft>
                <a:spcPts val="0"/>
              </a:spcAft>
              <a:buNone/>
            </a:pPr>
            <a:r>
              <a:rPr lang="en-US" sz="2400">
                <a:highlight>
                  <a:srgbClr val="FFFF00"/>
                </a:highlight>
              </a:rPr>
              <a:t>Where has a student you taught gone to college, and why did he/she go there (Benefit/Costs)?</a:t>
            </a:r>
            <a:endParaRPr sz="2400">
              <a:highlight>
                <a:srgbClr val="FFFF00"/>
              </a:highlight>
            </a:endParaRPr>
          </a:p>
        </p:txBody>
      </p:sp>
      <p:sp>
        <p:nvSpPr>
          <p:cNvPr id="210" name="Google Shape;210;p16"/>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888888"/>
              </a:buClr>
              <a:buSzPts val="2000"/>
              <a:buNone/>
            </a:pPr>
            <a:r>
              <a:rPr lang="en-US"/>
              <a:t>Collect Data</a:t>
            </a:r>
            <a:endParaRPr/>
          </a:p>
        </p:txBody>
      </p:sp>
      <p:pic>
        <p:nvPicPr>
          <p:cNvPr id="211" name="Google Shape;211;p16"/>
          <p:cNvPicPr preferRelativeResize="0"/>
          <p:nvPr/>
        </p:nvPicPr>
        <p:blipFill>
          <a:blip r:embed="rId3">
            <a:alphaModFix/>
          </a:blip>
          <a:stretch>
            <a:fillRect/>
          </a:stretch>
        </p:blipFill>
        <p:spPr>
          <a:xfrm>
            <a:off x="3178875" y="1330200"/>
            <a:ext cx="3252392" cy="2601913"/>
          </a:xfrm>
          <a:prstGeom prst="rect">
            <a:avLst/>
          </a:prstGeom>
          <a:noFill/>
          <a:ln cap="flat" cmpd="sng" w="38100">
            <a:solidFill>
              <a:schemeClr val="accent3"/>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8"/>
          <p:cNvSpPr txBox="1"/>
          <p:nvPr>
            <p:ph type="ctrTitle"/>
          </p:nvPr>
        </p:nvSpPr>
        <p:spPr>
          <a:xfrm>
            <a:off x="283275" y="2130425"/>
            <a:ext cx="8706900" cy="1470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t>Part 3: Digital Share</a:t>
            </a:r>
            <a:endParaRPr/>
          </a:p>
          <a:p>
            <a:pPr indent="0" lvl="0" marL="0" rtl="0" algn="ctr">
              <a:lnSpc>
                <a:spcPct val="86363"/>
              </a:lnSpc>
              <a:spcBef>
                <a:spcPts val="0"/>
              </a:spcBef>
              <a:spcAft>
                <a:spcPts val="0"/>
              </a:spcAft>
              <a:buNone/>
            </a:pPr>
            <a:r>
              <a:rPr lang="en-US" sz="4800">
                <a:highlight>
                  <a:srgbClr val="FFFF00"/>
                </a:highlight>
              </a:rPr>
              <a:t>How do you share student thoughts about college decisions?</a:t>
            </a:r>
            <a:endParaRPr sz="4800">
              <a:highlight>
                <a:srgbClr val="FFFF00"/>
              </a:highlight>
            </a:endParaRPr>
          </a:p>
        </p:txBody>
      </p:sp>
      <p:sp>
        <p:nvSpPr>
          <p:cNvPr id="217" name="Google Shape;217;p18"/>
          <p:cNvSpPr txBox="1"/>
          <p:nvPr>
            <p:ph idx="1" type="subTitle"/>
          </p:nvPr>
        </p:nvSpPr>
        <p:spPr>
          <a:xfrm>
            <a:off x="1371600" y="4378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2800"/>
              <a:buNone/>
            </a:pPr>
            <a:r>
              <a:rPr lang="en-US" u="sng">
                <a:solidFill>
                  <a:schemeClr val="hlink"/>
                </a:solidFill>
                <a:hlinkClick r:id="rId3"/>
              </a:rPr>
              <a:t>Padlet</a:t>
            </a:r>
            <a:endParaRPr/>
          </a:p>
        </p:txBody>
      </p:sp>
      <p:sp>
        <p:nvSpPr>
          <p:cNvPr id="218" name="Google Shape;218;p18"/>
          <p:cNvSpPr/>
          <p:nvPr/>
        </p:nvSpPr>
        <p:spPr>
          <a:xfrm rot="-1043">
            <a:off x="452499" y="4517776"/>
            <a:ext cx="1978500" cy="1320900"/>
          </a:xfrm>
          <a:prstGeom prst="wave">
            <a:avLst>
              <a:gd fmla="val 12500" name="adj1"/>
              <a:gd fmla="val 0" name="adj2"/>
            </a:avLst>
          </a:prstGeom>
          <a:solidFill>
            <a:srgbClr val="7A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800">
                <a:latin typeface="Montserrat"/>
                <a:ea typeface="Montserrat"/>
                <a:cs typeface="Montserrat"/>
                <a:sym typeface="Montserrat"/>
              </a:rPr>
              <a:t>Digital Assessments</a:t>
            </a:r>
            <a:endParaRPr sz="1800">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9"/>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None/>
            </a:pPr>
            <a:r>
              <a:rPr lang="en-US" sz="4800"/>
              <a:t>Activity Overview</a:t>
            </a:r>
            <a:endParaRPr sz="4800"/>
          </a:p>
        </p:txBody>
      </p:sp>
      <p:sp>
        <p:nvSpPr>
          <p:cNvPr id="224" name="Google Shape;224;p19"/>
          <p:cNvSpPr txBox="1"/>
          <p:nvPr>
            <p:ph idx="1" type="body"/>
          </p:nvPr>
        </p:nvSpPr>
        <p:spPr>
          <a:xfrm>
            <a:off x="457200" y="2057390"/>
            <a:ext cx="8229600" cy="3779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None/>
            </a:pPr>
            <a:r>
              <a:rPr lang="en-US"/>
              <a:t>Create a “shelf” Padlet with questions. Have students add their initials and respond to each question. Model answers.</a:t>
            </a:r>
            <a:endParaRPr/>
          </a:p>
          <a:p>
            <a:pPr indent="-165100" lvl="0" marL="342900" rtl="0" algn="l">
              <a:spcBef>
                <a:spcPts val="0"/>
              </a:spcBef>
              <a:spcAft>
                <a:spcPts val="0"/>
              </a:spcAft>
              <a:buClr>
                <a:schemeClr val="dk1"/>
              </a:buClr>
              <a:buSzPts val="2800"/>
              <a:buNone/>
            </a:pPr>
            <a:r>
              <a:t/>
            </a:r>
            <a:endParaRPr/>
          </a:p>
          <a:p>
            <a:pPr indent="-165100" lvl="0" marL="342900" rtl="0" algn="l">
              <a:spcBef>
                <a:spcPts val="0"/>
              </a:spcBef>
              <a:spcAft>
                <a:spcPts val="0"/>
              </a:spcAft>
              <a:buClr>
                <a:schemeClr val="dk1"/>
              </a:buClr>
              <a:buSzPts val="2800"/>
              <a:buNone/>
            </a:pPr>
            <a:r>
              <a:rPr lang="en-US"/>
              <a:t>Questions: </a:t>
            </a:r>
            <a:endParaRPr/>
          </a:p>
          <a:p>
            <a:pPr indent="-342900" lvl="0" marL="457200" rtl="0" algn="l">
              <a:spcBef>
                <a:spcPts val="0"/>
              </a:spcBef>
              <a:spcAft>
                <a:spcPts val="0"/>
              </a:spcAft>
              <a:buSzPts val="1800"/>
              <a:buChar char="•"/>
            </a:pPr>
            <a:r>
              <a:rPr lang="en-US"/>
              <a:t>What are your top 3 college choices, and why?</a:t>
            </a:r>
            <a:endParaRPr/>
          </a:p>
          <a:p>
            <a:pPr indent="-342900" lvl="0" marL="457200" rtl="0" algn="l">
              <a:spcBef>
                <a:spcPts val="0"/>
              </a:spcBef>
              <a:spcAft>
                <a:spcPts val="0"/>
              </a:spcAft>
              <a:buSzPts val="1800"/>
              <a:buChar char="•"/>
            </a:pPr>
            <a:r>
              <a:rPr lang="en-US"/>
              <a:t>What major are you hoping to pursue, and why?</a:t>
            </a:r>
            <a:endParaRPr/>
          </a:p>
          <a:p>
            <a:pPr indent="-342900" lvl="0" marL="457200" rtl="0" algn="l">
              <a:spcBef>
                <a:spcPts val="0"/>
              </a:spcBef>
              <a:spcAft>
                <a:spcPts val="0"/>
              </a:spcAft>
              <a:buSzPts val="1800"/>
              <a:buChar char="•"/>
            </a:pPr>
            <a:r>
              <a:rPr lang="en-US"/>
              <a:t>If you had to decide today, which college would you choose, and why?</a:t>
            </a:r>
            <a:endParaRPr/>
          </a:p>
          <a:p>
            <a:pPr indent="-342900" lvl="0" marL="457200" rtl="0" algn="l">
              <a:spcBef>
                <a:spcPts val="0"/>
              </a:spcBef>
              <a:spcAft>
                <a:spcPts val="0"/>
              </a:spcAft>
              <a:buSzPts val="1800"/>
              <a:buChar char="•"/>
            </a:pPr>
            <a:r>
              <a:rPr lang="en-US"/>
              <a:t>What career do you hope to pursue?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f811220115_0_10"/>
          <p:cNvSpPr txBox="1"/>
          <p:nvPr>
            <p:ph type="title"/>
          </p:nvPr>
        </p:nvSpPr>
        <p:spPr>
          <a:xfrm>
            <a:off x="1792288" y="5150050"/>
            <a:ext cx="5486400" cy="566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3"/>
              </a:rPr>
              <a:t>Padlet Example</a:t>
            </a:r>
            <a:endParaRPr/>
          </a:p>
        </p:txBody>
      </p:sp>
      <p:sp>
        <p:nvSpPr>
          <p:cNvPr id="231" name="Google Shape;231;gf811220115_0_10"/>
          <p:cNvSpPr txBox="1"/>
          <p:nvPr>
            <p:ph idx="1" type="body"/>
          </p:nvPr>
        </p:nvSpPr>
        <p:spPr>
          <a:xfrm>
            <a:off x="1792288" y="5800338"/>
            <a:ext cx="5486400" cy="804900"/>
          </a:xfrm>
          <a:prstGeom prst="rect">
            <a:avLst/>
          </a:prstGeom>
        </p:spPr>
        <p:txBody>
          <a:bodyPr anchorCtr="0" anchor="t" bIns="45700" lIns="91425" spcFirstLastPara="1" rIns="91425" wrap="square" tIns="45700">
            <a:noAutofit/>
          </a:bodyPr>
          <a:lstStyle/>
          <a:p>
            <a:pPr indent="0" lvl="0" marL="0" rtl="0" algn="l">
              <a:spcBef>
                <a:spcPts val="0"/>
              </a:spcBef>
              <a:spcAft>
                <a:spcPts val="1800"/>
              </a:spcAft>
              <a:buNone/>
            </a:pPr>
            <a:r>
              <a:t/>
            </a:r>
            <a:endParaRPr/>
          </a:p>
        </p:txBody>
      </p:sp>
      <p:pic>
        <p:nvPicPr>
          <p:cNvPr id="232" name="Google Shape;232;gf811220115_0_10"/>
          <p:cNvPicPr preferRelativeResize="0"/>
          <p:nvPr/>
        </p:nvPicPr>
        <p:blipFill>
          <a:blip r:embed="rId4">
            <a:alphaModFix/>
          </a:blip>
          <a:stretch>
            <a:fillRect/>
          </a:stretch>
        </p:blipFill>
        <p:spPr>
          <a:xfrm>
            <a:off x="919300" y="1121175"/>
            <a:ext cx="6283351" cy="41968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f8c4112569_0_3"/>
          <p:cNvSpPr txBox="1"/>
          <p:nvPr>
            <p:ph type="ctrTitle"/>
          </p:nvPr>
        </p:nvSpPr>
        <p:spPr>
          <a:xfrm>
            <a:off x="685800" y="1679050"/>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800"/>
              <a:t>Padlet Analysis + Discussion Prompts</a:t>
            </a:r>
            <a:endParaRPr sz="4800"/>
          </a:p>
        </p:txBody>
      </p:sp>
      <p:sp>
        <p:nvSpPr>
          <p:cNvPr id="239" name="Google Shape;239;gf8c4112569_0_3"/>
          <p:cNvSpPr txBox="1"/>
          <p:nvPr>
            <p:ph idx="1" type="subTitle"/>
          </p:nvPr>
        </p:nvSpPr>
        <p:spPr>
          <a:xfrm>
            <a:off x="1371600" y="3886200"/>
            <a:ext cx="6400800" cy="1752600"/>
          </a:xfrm>
          <a:prstGeom prst="rect">
            <a:avLst/>
          </a:prstGeom>
          <a:solidFill>
            <a:schemeClr val="lt2"/>
          </a:solidFill>
        </p:spPr>
        <p:txBody>
          <a:bodyPr anchorCtr="0" anchor="t" bIns="45700" lIns="91425" spcFirstLastPara="1" rIns="91425" wrap="square" tIns="45700">
            <a:noAutofit/>
          </a:bodyPr>
          <a:lstStyle/>
          <a:p>
            <a:pPr indent="0" lvl="0" marL="0" rtl="0" algn="ctr">
              <a:spcBef>
                <a:spcPts val="0"/>
              </a:spcBef>
              <a:spcAft>
                <a:spcPts val="0"/>
              </a:spcAft>
              <a:buNone/>
            </a:pPr>
            <a:r>
              <a:rPr lang="en-US">
                <a:solidFill>
                  <a:srgbClr val="005CB8"/>
                </a:solidFill>
              </a:rPr>
              <a:t>What trends do you see in our class?</a:t>
            </a:r>
            <a:endParaRPr>
              <a:solidFill>
                <a:srgbClr val="005CB8"/>
              </a:solidFill>
            </a:endParaRPr>
          </a:p>
          <a:p>
            <a:pPr indent="0" lvl="0" marL="0" rtl="0" algn="ctr">
              <a:spcBef>
                <a:spcPts val="1800"/>
              </a:spcBef>
              <a:spcAft>
                <a:spcPts val="1800"/>
              </a:spcAft>
              <a:buNone/>
            </a:pPr>
            <a:r>
              <a:rPr lang="en-US">
                <a:solidFill>
                  <a:srgbClr val="005CB8"/>
                </a:solidFill>
              </a:rPr>
              <a:t>What questions do you now have for a peer?</a:t>
            </a:r>
            <a:endParaRPr>
              <a:solidFill>
                <a:srgbClr val="005CB8"/>
              </a:solidFill>
            </a:endParaRPr>
          </a:p>
        </p:txBody>
      </p:sp>
      <p:sp>
        <p:nvSpPr>
          <p:cNvPr id="240" name="Google Shape;240;gf8c4112569_0_3"/>
          <p:cNvSpPr/>
          <p:nvPr/>
        </p:nvSpPr>
        <p:spPr>
          <a:xfrm rot="-263491">
            <a:off x="246519" y="2857979"/>
            <a:ext cx="2201864" cy="1142118"/>
          </a:xfrm>
          <a:prstGeom prst="wave">
            <a:avLst>
              <a:gd fmla="val 12500" name="adj1"/>
              <a:gd fmla="val 0" name="adj2"/>
            </a:avLst>
          </a:prstGeom>
          <a:solidFill>
            <a:srgbClr val="7A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u="sng">
                <a:solidFill>
                  <a:schemeClr val="hlink"/>
                </a:solidFill>
                <a:latin typeface="Montserrat"/>
                <a:ea typeface="Montserrat"/>
                <a:cs typeface="Montserrat"/>
                <a:sym typeface="Montserrat"/>
                <a:hlinkClick r:id="rId3"/>
              </a:rPr>
              <a:t>Think, Pair, Share</a:t>
            </a:r>
            <a:endParaRPr sz="1800">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f7d04d9131_1_1"/>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t>Part 4: Alumni Insights</a:t>
            </a:r>
            <a:endParaRPr/>
          </a:p>
          <a:p>
            <a:pPr indent="0" lvl="0" marL="0" rtl="0" algn="ctr">
              <a:lnSpc>
                <a:spcPct val="86363"/>
              </a:lnSpc>
              <a:spcBef>
                <a:spcPts val="0"/>
              </a:spcBef>
              <a:spcAft>
                <a:spcPts val="0"/>
              </a:spcAft>
              <a:buNone/>
            </a:pPr>
            <a:r>
              <a:rPr lang="en-US" sz="4800">
                <a:highlight>
                  <a:srgbClr val="FFFF00"/>
                </a:highlight>
              </a:rPr>
              <a:t>How can you answer student questions about college?</a:t>
            </a:r>
            <a:endParaRPr sz="4800">
              <a:highlight>
                <a:srgbClr val="FFFF00"/>
              </a:highlight>
            </a:endParaRPr>
          </a:p>
        </p:txBody>
      </p:sp>
      <p:sp>
        <p:nvSpPr>
          <p:cNvPr id="246" name="Google Shape;246;gf7d04d9131_1_1"/>
          <p:cNvSpPr txBox="1"/>
          <p:nvPr>
            <p:ph idx="1" type="subTitle"/>
          </p:nvPr>
        </p:nvSpPr>
        <p:spPr>
          <a:xfrm>
            <a:off x="1371600" y="4378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2800"/>
              <a:buNone/>
            </a:pPr>
            <a:r>
              <a:rPr lang="en-US"/>
              <a:t>Alumni College Panel</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f7d04d9131_1_12"/>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None/>
            </a:pPr>
            <a:r>
              <a:rPr lang="en-US" sz="4800"/>
              <a:t>College Panel Overview</a:t>
            </a:r>
            <a:endParaRPr sz="4800"/>
          </a:p>
        </p:txBody>
      </p:sp>
      <p:sp>
        <p:nvSpPr>
          <p:cNvPr id="252" name="Google Shape;252;gf7d04d9131_1_12"/>
          <p:cNvSpPr txBox="1"/>
          <p:nvPr>
            <p:ph idx="1" type="body"/>
          </p:nvPr>
        </p:nvSpPr>
        <p:spPr>
          <a:xfrm>
            <a:off x="457200" y="2377440"/>
            <a:ext cx="8229600" cy="3779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None/>
            </a:pPr>
            <a:r>
              <a:rPr lang="en-US"/>
              <a:t>Compile a panel of 4-5 alumni to speak in your classes about their college experience.</a:t>
            </a:r>
            <a:endParaRPr/>
          </a:p>
          <a:p>
            <a:pPr indent="-165100" lvl="0" marL="342900" rtl="0" algn="l">
              <a:spcBef>
                <a:spcPts val="0"/>
              </a:spcBef>
              <a:spcAft>
                <a:spcPts val="0"/>
              </a:spcAft>
              <a:buClr>
                <a:schemeClr val="dk1"/>
              </a:buClr>
              <a:buSzPts val="2800"/>
              <a:buNone/>
            </a:pPr>
            <a:r>
              <a:t/>
            </a:r>
            <a:endParaRPr/>
          </a:p>
          <a:p>
            <a:pPr indent="-342900" lvl="0" marL="457200" rtl="0" algn="l">
              <a:spcBef>
                <a:spcPts val="0"/>
              </a:spcBef>
              <a:spcAft>
                <a:spcPts val="0"/>
              </a:spcAft>
              <a:buSzPts val="1800"/>
              <a:buChar char="•"/>
            </a:pPr>
            <a:r>
              <a:rPr lang="en-US"/>
              <a:t>Share an editable Google sheets of class times for alumni to sign up.</a:t>
            </a:r>
            <a:endParaRPr/>
          </a:p>
          <a:p>
            <a:pPr indent="-342900" lvl="0" marL="457200" rtl="0" algn="l">
              <a:spcBef>
                <a:spcPts val="0"/>
              </a:spcBef>
              <a:spcAft>
                <a:spcPts val="0"/>
              </a:spcAft>
              <a:buSzPts val="1800"/>
              <a:buChar char="•"/>
            </a:pPr>
            <a:r>
              <a:rPr lang="en-US"/>
              <a:t>Select a student moderator.</a:t>
            </a:r>
            <a:endParaRPr/>
          </a:p>
          <a:p>
            <a:pPr indent="-342900" lvl="0" marL="457200" rtl="0" algn="l">
              <a:spcBef>
                <a:spcPts val="0"/>
              </a:spcBef>
              <a:spcAft>
                <a:spcPts val="0"/>
              </a:spcAft>
              <a:buSzPts val="1800"/>
              <a:buChar char="•"/>
            </a:pPr>
            <a:r>
              <a:rPr lang="en-US"/>
              <a:t>Setup the panel, with strict guidelines.</a:t>
            </a:r>
            <a:endParaRPr/>
          </a:p>
          <a:p>
            <a:pPr indent="-342900" lvl="0" marL="457200" rtl="0" algn="l">
              <a:spcBef>
                <a:spcPts val="0"/>
              </a:spcBef>
              <a:spcAft>
                <a:spcPts val="0"/>
              </a:spcAft>
              <a:buSzPts val="1800"/>
              <a:buChar char="•"/>
            </a:pPr>
            <a:r>
              <a:rPr lang="en-US"/>
              <a:t>Compile questions for the moderator to ask the alumni.</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f7d04d9131_1_17"/>
          <p:cNvSpPr txBox="1"/>
          <p:nvPr>
            <p:ph type="title"/>
          </p:nvPr>
        </p:nvSpPr>
        <p:spPr>
          <a:xfrm>
            <a:off x="228600" y="914400"/>
            <a:ext cx="8686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None/>
            </a:pPr>
            <a:r>
              <a:rPr lang="en-US" sz="4800"/>
              <a:t>College Panel Sample Questions</a:t>
            </a:r>
            <a:endParaRPr sz="4800"/>
          </a:p>
        </p:txBody>
      </p:sp>
      <p:sp>
        <p:nvSpPr>
          <p:cNvPr id="258" name="Google Shape;258;gf7d04d9131_1_17"/>
          <p:cNvSpPr txBox="1"/>
          <p:nvPr>
            <p:ph idx="1" type="body"/>
          </p:nvPr>
        </p:nvSpPr>
        <p:spPr>
          <a:xfrm>
            <a:off x="228600" y="2143500"/>
            <a:ext cx="8808300" cy="3779400"/>
          </a:xfrm>
          <a:prstGeom prst="rect">
            <a:avLst/>
          </a:prstGeom>
          <a:noFill/>
          <a:ln>
            <a:noFill/>
          </a:ln>
        </p:spPr>
        <p:txBody>
          <a:bodyPr anchorCtr="0" anchor="t" bIns="45700" lIns="91425" spcFirstLastPara="1" rIns="91425" wrap="square" tIns="45700">
            <a:noAutofit/>
          </a:bodyPr>
          <a:lstStyle/>
          <a:p>
            <a:pPr indent="-381000" lvl="0" marL="457200" rtl="0" algn="l">
              <a:spcBef>
                <a:spcPts val="0"/>
              </a:spcBef>
              <a:spcAft>
                <a:spcPts val="0"/>
              </a:spcAft>
              <a:buSzPts val="2400"/>
              <a:buChar char="•"/>
            </a:pPr>
            <a:r>
              <a:rPr lang="en-US" sz="2400"/>
              <a:t>What advice do you have for students for finding the right fit for college?</a:t>
            </a:r>
            <a:endParaRPr sz="2400"/>
          </a:p>
          <a:p>
            <a:pPr indent="0" lvl="0" marL="457200" rtl="0" algn="l">
              <a:spcBef>
                <a:spcPts val="0"/>
              </a:spcBef>
              <a:spcAft>
                <a:spcPts val="0"/>
              </a:spcAft>
              <a:buNone/>
            </a:pPr>
            <a:r>
              <a:t/>
            </a:r>
            <a:endParaRPr sz="2400"/>
          </a:p>
          <a:p>
            <a:pPr indent="-381000" lvl="0" marL="457200" rtl="0" algn="l">
              <a:spcBef>
                <a:spcPts val="0"/>
              </a:spcBef>
              <a:spcAft>
                <a:spcPts val="0"/>
              </a:spcAft>
              <a:buSzPts val="2400"/>
              <a:buChar char="•"/>
            </a:pPr>
            <a:r>
              <a:rPr lang="en-US" sz="2400"/>
              <a:t>How do you study in college and how does this compare to high school?</a:t>
            </a:r>
            <a:endParaRPr sz="2400"/>
          </a:p>
          <a:p>
            <a:pPr indent="0" lvl="0" marL="457200" rtl="0" algn="l">
              <a:spcBef>
                <a:spcPts val="0"/>
              </a:spcBef>
              <a:spcAft>
                <a:spcPts val="0"/>
              </a:spcAft>
              <a:buNone/>
            </a:pPr>
            <a:r>
              <a:t/>
            </a:r>
            <a:endParaRPr sz="2400"/>
          </a:p>
          <a:p>
            <a:pPr indent="-381000" lvl="0" marL="457200" rtl="0" algn="l">
              <a:spcBef>
                <a:spcPts val="0"/>
              </a:spcBef>
              <a:spcAft>
                <a:spcPts val="0"/>
              </a:spcAft>
              <a:buSzPts val="2400"/>
              <a:buChar char="•"/>
            </a:pPr>
            <a:r>
              <a:rPr lang="en-US" sz="2400"/>
              <a:t>What has been your biggest challenge to adjusting to college life and increased independence? </a:t>
            </a:r>
            <a:endParaRPr sz="2400"/>
          </a:p>
          <a:p>
            <a:pPr indent="0" lvl="0" marL="457200" rtl="0" algn="l">
              <a:spcBef>
                <a:spcPts val="0"/>
              </a:spcBef>
              <a:spcAft>
                <a:spcPts val="0"/>
              </a:spcAft>
              <a:buNone/>
            </a:pPr>
            <a:r>
              <a:t/>
            </a:r>
            <a:endParaRPr sz="2400"/>
          </a:p>
          <a:p>
            <a:pPr indent="-381000" lvl="0" marL="457200" rtl="0" algn="l">
              <a:spcBef>
                <a:spcPts val="0"/>
              </a:spcBef>
              <a:spcAft>
                <a:spcPts val="0"/>
              </a:spcAft>
              <a:buSzPts val="2400"/>
              <a:buChar char="•"/>
            </a:pPr>
            <a:r>
              <a:rPr lang="en-US" sz="2400"/>
              <a:t>What is something you would encourage students to appreciate as they are in their last year of high school that they might miss in the future?</a:t>
            </a:r>
            <a:endParaRPr sz="2400"/>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3"/>
          <p:cNvSpPr txBox="1"/>
          <p:nvPr>
            <p:ph type="title"/>
          </p:nvPr>
        </p:nvSpPr>
        <p:spPr>
          <a:xfrm>
            <a:off x="433551" y="1061966"/>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42500"/>
              </a:lnSpc>
              <a:spcBef>
                <a:spcPts val="0"/>
              </a:spcBef>
              <a:spcAft>
                <a:spcPts val="0"/>
              </a:spcAft>
              <a:buNone/>
            </a:pPr>
            <a:r>
              <a:rPr lang="en-US" sz="4000">
                <a:latin typeface="Calibri"/>
                <a:ea typeface="Calibri"/>
                <a:cs typeface="Calibri"/>
                <a:sym typeface="Calibri"/>
              </a:rPr>
              <a:t>Professional Development Certificate</a:t>
            </a:r>
            <a:endParaRPr b="1" sz="4000">
              <a:solidFill>
                <a:srgbClr val="005CB8"/>
              </a:solidFill>
              <a:latin typeface="Calibri"/>
              <a:ea typeface="Calibri"/>
              <a:cs typeface="Calibri"/>
              <a:sym typeface="Calibri"/>
            </a:endParaRPr>
          </a:p>
        </p:txBody>
      </p:sp>
      <p:sp>
        <p:nvSpPr>
          <p:cNvPr id="68" name="Google Shape;68;p3"/>
          <p:cNvSpPr txBox="1"/>
          <p:nvPr/>
        </p:nvSpPr>
        <p:spPr>
          <a:xfrm>
            <a:off x="588955" y="2359260"/>
            <a:ext cx="8175171"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b="1" lang="en-US" sz="1800">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b="1" i="1" lang="en-US" sz="1600" u="sng">
                <a:solidFill>
                  <a:srgbClr val="005CB8"/>
                </a:solidFill>
                <a:latin typeface="Arial"/>
                <a:ea typeface="Arial"/>
                <a:cs typeface="Arial"/>
                <a:sym typeface="Arial"/>
                <a:hlinkClick r:id="rId3">
                  <a:extLst>
                    <a:ext uri="{A12FA001-AC4F-418D-AE19-62706E023703}">
                      <ahyp:hlinkClr val="tx"/>
                    </a:ext>
                  </a:extLst>
                </a:hlinkClick>
              </a:rPr>
              <a:t>EconEdLink.org/professional-development/</a:t>
            </a:r>
            <a:endParaRPr b="1" i="1" sz="1600">
              <a:solidFill>
                <a:srgbClr val="005CB8"/>
              </a:solidFill>
              <a:latin typeface="Arial"/>
              <a:ea typeface="Arial"/>
              <a:cs typeface="Arial"/>
              <a:sym typeface="Arial"/>
            </a:endParaRPr>
          </a:p>
          <a:p>
            <a:pPr indent="0" lvl="0" marL="0" marR="0" rtl="0" algn="l">
              <a:spcBef>
                <a:spcPts val="0"/>
              </a:spcBef>
              <a:spcAft>
                <a:spcPts val="0"/>
              </a:spcAft>
              <a:buNone/>
            </a:pPr>
            <a:r>
              <a:t/>
            </a:r>
            <a:endParaRPr b="1" i="1" sz="1800">
              <a:solidFill>
                <a:srgbClr val="005CB8"/>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f7d04d9131_1_43"/>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None/>
            </a:pPr>
            <a:r>
              <a:rPr lang="en-US" sz="4800"/>
              <a:t>College Panel In Action</a:t>
            </a:r>
            <a:endParaRPr sz="4800"/>
          </a:p>
        </p:txBody>
      </p:sp>
      <p:sp>
        <p:nvSpPr>
          <p:cNvPr id="264" name="Google Shape;264;gf7d04d9131_1_43"/>
          <p:cNvSpPr txBox="1"/>
          <p:nvPr>
            <p:ph idx="1" type="body"/>
          </p:nvPr>
        </p:nvSpPr>
        <p:spPr>
          <a:xfrm>
            <a:off x="457200" y="2377440"/>
            <a:ext cx="8229600" cy="3779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None/>
            </a:pPr>
            <a:r>
              <a:t/>
            </a:r>
            <a:endParaRPr/>
          </a:p>
        </p:txBody>
      </p:sp>
      <p:pic>
        <p:nvPicPr>
          <p:cNvPr id="265" name="Google Shape;265;gf7d04d9131_1_43"/>
          <p:cNvPicPr preferRelativeResize="0"/>
          <p:nvPr/>
        </p:nvPicPr>
        <p:blipFill>
          <a:blip r:embed="rId3">
            <a:alphaModFix/>
          </a:blip>
          <a:stretch>
            <a:fillRect/>
          </a:stretch>
        </p:blipFill>
        <p:spPr>
          <a:xfrm>
            <a:off x="969000" y="1911951"/>
            <a:ext cx="3471948" cy="2196874"/>
          </a:xfrm>
          <a:prstGeom prst="rect">
            <a:avLst/>
          </a:prstGeom>
          <a:noFill/>
          <a:ln>
            <a:noFill/>
          </a:ln>
        </p:spPr>
      </p:pic>
      <p:pic>
        <p:nvPicPr>
          <p:cNvPr id="266" name="Google Shape;266;gf7d04d9131_1_43"/>
          <p:cNvPicPr preferRelativeResize="0"/>
          <p:nvPr/>
        </p:nvPicPr>
        <p:blipFill>
          <a:blip r:embed="rId4">
            <a:alphaModFix/>
          </a:blip>
          <a:stretch>
            <a:fillRect/>
          </a:stretch>
        </p:blipFill>
        <p:spPr>
          <a:xfrm>
            <a:off x="5067476" y="2057400"/>
            <a:ext cx="2453575" cy="1944799"/>
          </a:xfrm>
          <a:prstGeom prst="rect">
            <a:avLst/>
          </a:prstGeom>
          <a:noFill/>
          <a:ln>
            <a:noFill/>
          </a:ln>
        </p:spPr>
      </p:pic>
      <p:pic>
        <p:nvPicPr>
          <p:cNvPr id="267" name="Google Shape;267;gf7d04d9131_1_43"/>
          <p:cNvPicPr preferRelativeResize="0"/>
          <p:nvPr/>
        </p:nvPicPr>
        <p:blipFill>
          <a:blip r:embed="rId5">
            <a:alphaModFix/>
          </a:blip>
          <a:stretch>
            <a:fillRect/>
          </a:stretch>
        </p:blipFill>
        <p:spPr>
          <a:xfrm>
            <a:off x="1287350" y="4210450"/>
            <a:ext cx="3631661" cy="2371624"/>
          </a:xfrm>
          <a:prstGeom prst="rect">
            <a:avLst/>
          </a:prstGeom>
          <a:noFill/>
          <a:ln>
            <a:noFill/>
          </a:ln>
        </p:spPr>
      </p:pic>
      <p:pic>
        <p:nvPicPr>
          <p:cNvPr id="268" name="Google Shape;268;gf7d04d9131_1_43"/>
          <p:cNvPicPr preferRelativeResize="0"/>
          <p:nvPr/>
        </p:nvPicPr>
        <p:blipFill>
          <a:blip r:embed="rId6">
            <a:alphaModFix/>
          </a:blip>
          <a:stretch>
            <a:fillRect/>
          </a:stretch>
        </p:blipFill>
        <p:spPr>
          <a:xfrm>
            <a:off x="5287540" y="4210450"/>
            <a:ext cx="3233008" cy="23716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f72a0ffad5_0_2"/>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Alumni Perspectives</a:t>
            </a:r>
            <a:endParaRPr/>
          </a:p>
        </p:txBody>
      </p:sp>
      <p:pic>
        <p:nvPicPr>
          <p:cNvPr id="275" name="Google Shape;275;gf72a0ffad5_0_2"/>
          <p:cNvPicPr preferRelativeResize="0"/>
          <p:nvPr/>
        </p:nvPicPr>
        <p:blipFill>
          <a:blip r:embed="rId3">
            <a:alphaModFix/>
          </a:blip>
          <a:stretch>
            <a:fillRect/>
          </a:stretch>
        </p:blipFill>
        <p:spPr>
          <a:xfrm>
            <a:off x="152400" y="1893625"/>
            <a:ext cx="6410399" cy="1797700"/>
          </a:xfrm>
          <a:prstGeom prst="rect">
            <a:avLst/>
          </a:prstGeom>
          <a:noFill/>
          <a:ln>
            <a:noFill/>
          </a:ln>
        </p:spPr>
      </p:pic>
      <p:sp>
        <p:nvSpPr>
          <p:cNvPr id="276" name="Google Shape;276;gf72a0ffad5_0_2"/>
          <p:cNvSpPr txBox="1"/>
          <p:nvPr/>
        </p:nvSpPr>
        <p:spPr>
          <a:xfrm>
            <a:off x="4440975" y="3691325"/>
            <a:ext cx="3771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highlight>
                  <a:schemeClr val="accent3"/>
                </a:highlight>
                <a:latin typeface="Calibri"/>
                <a:ea typeface="Calibri"/>
                <a:cs typeface="Calibri"/>
                <a:sym typeface="Calibri"/>
              </a:rPr>
              <a:t>Alumni can email responses to the questions for students to read!</a:t>
            </a:r>
            <a:endParaRPr sz="1800">
              <a:highlight>
                <a:schemeClr val="accent3"/>
              </a:highlight>
              <a:latin typeface="Calibri"/>
              <a:ea typeface="Calibri"/>
              <a:cs typeface="Calibri"/>
              <a:sym typeface="Calibri"/>
            </a:endParaRPr>
          </a:p>
        </p:txBody>
      </p:sp>
      <p:pic>
        <p:nvPicPr>
          <p:cNvPr id="277" name="Google Shape;277;gf72a0ffad5_0_2"/>
          <p:cNvPicPr preferRelativeResize="0"/>
          <p:nvPr/>
        </p:nvPicPr>
        <p:blipFill>
          <a:blip r:embed="rId4">
            <a:alphaModFix/>
          </a:blip>
          <a:stretch>
            <a:fillRect/>
          </a:stretch>
        </p:blipFill>
        <p:spPr>
          <a:xfrm>
            <a:off x="356250" y="4055981"/>
            <a:ext cx="3143191" cy="1717744"/>
          </a:xfrm>
          <a:prstGeom prst="rect">
            <a:avLst/>
          </a:prstGeom>
          <a:noFill/>
          <a:ln>
            <a:noFill/>
          </a:ln>
        </p:spPr>
      </p:pic>
      <p:pic>
        <p:nvPicPr>
          <p:cNvPr id="278" name="Google Shape;278;gf72a0ffad5_0_2"/>
          <p:cNvPicPr preferRelativeResize="0"/>
          <p:nvPr/>
        </p:nvPicPr>
        <p:blipFill>
          <a:blip r:embed="rId5">
            <a:alphaModFix/>
          </a:blip>
          <a:stretch>
            <a:fillRect/>
          </a:stretch>
        </p:blipFill>
        <p:spPr>
          <a:xfrm>
            <a:off x="4572000" y="4557450"/>
            <a:ext cx="3258475" cy="1594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f7d04d9131_1_34"/>
          <p:cNvSpPr txBox="1"/>
          <p:nvPr>
            <p:ph type="title"/>
          </p:nvPr>
        </p:nvSpPr>
        <p:spPr>
          <a:xfrm>
            <a:off x="457200" y="14909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Review</a:t>
            </a:r>
            <a:endParaRPr/>
          </a:p>
        </p:txBody>
      </p:sp>
      <p:sp>
        <p:nvSpPr>
          <p:cNvPr id="285" name="Google Shape;285;gf7d04d9131_1_34"/>
          <p:cNvSpPr txBox="1"/>
          <p:nvPr>
            <p:ph idx="1" type="body"/>
          </p:nvPr>
        </p:nvSpPr>
        <p:spPr>
          <a:xfrm>
            <a:off x="1100600" y="1413538"/>
            <a:ext cx="7278300" cy="639900"/>
          </a:xfrm>
          <a:prstGeom prst="rect">
            <a:avLst/>
          </a:prstGeom>
        </p:spPr>
        <p:txBody>
          <a:bodyPr anchorCtr="0" anchor="b" bIns="45700" lIns="91425" spcFirstLastPara="1" rIns="91425" wrap="square" tIns="45700">
            <a:noAutofit/>
          </a:bodyPr>
          <a:lstStyle/>
          <a:p>
            <a:pPr indent="0" lvl="0" marL="0" rtl="0" algn="ctr">
              <a:spcBef>
                <a:spcPts val="0"/>
              </a:spcBef>
              <a:spcAft>
                <a:spcPts val="1800"/>
              </a:spcAft>
              <a:buNone/>
            </a:pPr>
            <a:r>
              <a:rPr lang="en-US" sz="2800"/>
              <a:t>Strategies</a:t>
            </a:r>
            <a:r>
              <a:rPr lang="en-US" sz="2800"/>
              <a:t> for Integrating The Economics of College into Classrooms</a:t>
            </a:r>
            <a:endParaRPr sz="2800"/>
          </a:p>
        </p:txBody>
      </p:sp>
      <p:sp>
        <p:nvSpPr>
          <p:cNvPr id="286" name="Google Shape;286;gf7d04d9131_1_34"/>
          <p:cNvSpPr txBox="1"/>
          <p:nvPr>
            <p:ph idx="2" type="body"/>
          </p:nvPr>
        </p:nvSpPr>
        <p:spPr>
          <a:xfrm>
            <a:off x="282600" y="2174900"/>
            <a:ext cx="4362300" cy="3951300"/>
          </a:xfrm>
          <a:prstGeom prst="rect">
            <a:avLst/>
          </a:prstGeom>
        </p:spPr>
        <p:txBody>
          <a:bodyPr anchorCtr="0" anchor="t" bIns="45700" lIns="91425" spcFirstLastPara="1" rIns="91425" wrap="square" tIns="45700">
            <a:noAutofit/>
          </a:bodyPr>
          <a:lstStyle/>
          <a:p>
            <a:pPr indent="-381000" lvl="0" marL="457200" rtl="0" algn="l">
              <a:spcBef>
                <a:spcPts val="0"/>
              </a:spcBef>
              <a:spcAft>
                <a:spcPts val="0"/>
              </a:spcAft>
              <a:buSzPts val="2400"/>
              <a:buChar char="•"/>
            </a:pPr>
            <a:r>
              <a:rPr lang="en-US" u="sng">
                <a:highlight>
                  <a:schemeClr val="lt1"/>
                </a:highlight>
              </a:rPr>
              <a:t>Warm Ups</a:t>
            </a:r>
            <a:endParaRPr u="sng">
              <a:highlight>
                <a:schemeClr val="lt1"/>
              </a:highlight>
            </a:endParaRPr>
          </a:p>
          <a:p>
            <a:pPr indent="-355600" lvl="1" marL="914400" rtl="0" algn="l">
              <a:spcBef>
                <a:spcPts val="0"/>
              </a:spcBef>
              <a:spcAft>
                <a:spcPts val="0"/>
              </a:spcAft>
              <a:buSzPts val="2000"/>
              <a:buChar char="–"/>
            </a:pPr>
            <a:r>
              <a:rPr lang="en-US"/>
              <a:t>Paying College Athletes</a:t>
            </a:r>
            <a:endParaRPr/>
          </a:p>
          <a:p>
            <a:pPr indent="-342900" lvl="2" marL="1371600" rtl="0" algn="l">
              <a:spcBef>
                <a:spcPts val="0"/>
              </a:spcBef>
              <a:spcAft>
                <a:spcPts val="0"/>
              </a:spcAft>
              <a:buSzPts val="1800"/>
              <a:buChar char="•"/>
            </a:pPr>
            <a:r>
              <a:rPr lang="en-US"/>
              <a:t>What, So What, Now What (Video)</a:t>
            </a:r>
            <a:endParaRPr/>
          </a:p>
          <a:p>
            <a:pPr indent="-342900" lvl="2" marL="1371600" rtl="0" algn="l">
              <a:spcBef>
                <a:spcPts val="0"/>
              </a:spcBef>
              <a:spcAft>
                <a:spcPts val="0"/>
              </a:spcAft>
              <a:buSzPts val="1800"/>
              <a:buChar char="•"/>
            </a:pPr>
            <a:r>
              <a:rPr lang="en-US"/>
              <a:t>Poll - College athletes</a:t>
            </a:r>
            <a:endParaRPr/>
          </a:p>
          <a:p>
            <a:pPr indent="-342900" lvl="2" marL="1371600" rtl="0" algn="l">
              <a:spcBef>
                <a:spcPts val="0"/>
              </a:spcBef>
              <a:spcAft>
                <a:spcPts val="0"/>
              </a:spcAft>
              <a:buSzPts val="1800"/>
              <a:buChar char="•"/>
            </a:pPr>
            <a:r>
              <a:rPr lang="en-US"/>
              <a:t>Google Question (Article)</a:t>
            </a:r>
            <a:endParaRPr/>
          </a:p>
          <a:p>
            <a:pPr indent="0" lvl="0" marL="1371600" rtl="0" algn="l">
              <a:spcBef>
                <a:spcPts val="1800"/>
              </a:spcBef>
              <a:spcAft>
                <a:spcPts val="0"/>
              </a:spcAft>
              <a:buNone/>
            </a:pPr>
            <a:r>
              <a:t/>
            </a:r>
            <a:endParaRPr/>
          </a:p>
          <a:p>
            <a:pPr indent="-381000" lvl="0" marL="457200" rtl="0" algn="l">
              <a:spcBef>
                <a:spcPts val="1800"/>
              </a:spcBef>
              <a:spcAft>
                <a:spcPts val="0"/>
              </a:spcAft>
              <a:buSzPts val="2400"/>
              <a:buChar char="•"/>
            </a:pPr>
            <a:r>
              <a:rPr lang="en-US" u="sng"/>
              <a:t>College</a:t>
            </a:r>
            <a:r>
              <a:rPr lang="en-US" u="sng"/>
              <a:t> Research + Decision-Making</a:t>
            </a:r>
            <a:endParaRPr u="sng"/>
          </a:p>
          <a:p>
            <a:pPr indent="-355600" lvl="1" marL="914400" rtl="0" algn="l">
              <a:spcBef>
                <a:spcPts val="0"/>
              </a:spcBef>
              <a:spcAft>
                <a:spcPts val="0"/>
              </a:spcAft>
              <a:buSzPts val="2000"/>
              <a:buChar char="–"/>
            </a:pPr>
            <a:r>
              <a:rPr lang="en-US"/>
              <a:t>Marginal Analysis of Colleges</a:t>
            </a:r>
            <a:endParaRPr/>
          </a:p>
        </p:txBody>
      </p:sp>
      <p:sp>
        <p:nvSpPr>
          <p:cNvPr id="287" name="Google Shape;287;gf7d04d9131_1_34"/>
          <p:cNvSpPr txBox="1"/>
          <p:nvPr>
            <p:ph idx="4" type="body"/>
          </p:nvPr>
        </p:nvSpPr>
        <p:spPr>
          <a:xfrm>
            <a:off x="4644900" y="2247700"/>
            <a:ext cx="4041900" cy="3951300"/>
          </a:xfrm>
          <a:prstGeom prst="rect">
            <a:avLst/>
          </a:prstGeom>
        </p:spPr>
        <p:txBody>
          <a:bodyPr anchorCtr="0" anchor="t" bIns="45700" lIns="91425" spcFirstLastPara="1" rIns="91425" wrap="square" tIns="45700">
            <a:noAutofit/>
          </a:bodyPr>
          <a:lstStyle/>
          <a:p>
            <a:pPr indent="-381000" lvl="0" marL="457200" rtl="0" algn="l">
              <a:spcBef>
                <a:spcPts val="0"/>
              </a:spcBef>
              <a:spcAft>
                <a:spcPts val="0"/>
              </a:spcAft>
              <a:buSzPts val="2400"/>
              <a:buChar char="•"/>
            </a:pPr>
            <a:r>
              <a:rPr lang="en-US" u="sng"/>
              <a:t>Digital Collaborative Assessment</a:t>
            </a:r>
            <a:endParaRPr u="sng"/>
          </a:p>
          <a:p>
            <a:pPr indent="-355600" lvl="1" marL="914400" rtl="0" algn="l">
              <a:spcBef>
                <a:spcPts val="0"/>
              </a:spcBef>
              <a:spcAft>
                <a:spcPts val="0"/>
              </a:spcAft>
              <a:buSzPts val="2000"/>
              <a:buChar char="–"/>
            </a:pPr>
            <a:r>
              <a:rPr lang="en-US"/>
              <a:t>Padlet </a:t>
            </a:r>
            <a:endParaRPr/>
          </a:p>
          <a:p>
            <a:pPr indent="-355600" lvl="1" marL="914400" rtl="0" algn="l">
              <a:spcBef>
                <a:spcPts val="0"/>
              </a:spcBef>
              <a:spcAft>
                <a:spcPts val="0"/>
              </a:spcAft>
              <a:buSzPts val="2000"/>
              <a:buChar char="–"/>
            </a:pPr>
            <a:r>
              <a:rPr lang="en-US"/>
              <a:t>Small Table Discussion</a:t>
            </a:r>
            <a:endParaRPr/>
          </a:p>
          <a:p>
            <a:pPr indent="0" lvl="0" marL="914400" rtl="0" algn="l">
              <a:spcBef>
                <a:spcPts val="1800"/>
              </a:spcBef>
              <a:spcAft>
                <a:spcPts val="0"/>
              </a:spcAft>
              <a:buNone/>
            </a:pPr>
            <a:r>
              <a:t/>
            </a:r>
            <a:endParaRPr/>
          </a:p>
          <a:p>
            <a:pPr indent="0" lvl="0" marL="914400" rtl="0" algn="l">
              <a:spcBef>
                <a:spcPts val="1800"/>
              </a:spcBef>
              <a:spcAft>
                <a:spcPts val="0"/>
              </a:spcAft>
              <a:buNone/>
            </a:pPr>
            <a:r>
              <a:t/>
            </a:r>
            <a:endParaRPr/>
          </a:p>
          <a:p>
            <a:pPr indent="-381000" lvl="0" marL="457200" rtl="0" algn="l">
              <a:spcBef>
                <a:spcPts val="1800"/>
              </a:spcBef>
              <a:spcAft>
                <a:spcPts val="0"/>
              </a:spcAft>
              <a:buSzPts val="2400"/>
              <a:buChar char="•"/>
            </a:pPr>
            <a:r>
              <a:rPr lang="en-US" u="sng"/>
              <a:t>Alumni Insights</a:t>
            </a:r>
            <a:endParaRPr u="sng"/>
          </a:p>
          <a:p>
            <a:pPr indent="-355600" lvl="1" marL="914400" rtl="0" algn="l">
              <a:spcBef>
                <a:spcPts val="0"/>
              </a:spcBef>
              <a:spcAft>
                <a:spcPts val="0"/>
              </a:spcAft>
              <a:buSzPts val="2000"/>
              <a:buChar char="–"/>
            </a:pPr>
            <a:r>
              <a:rPr lang="en-US"/>
              <a:t>College Panel</a:t>
            </a:r>
            <a:endParaRPr/>
          </a:p>
          <a:p>
            <a:pPr indent="-355600" lvl="1" marL="914400" rtl="0" algn="l">
              <a:spcBef>
                <a:spcPts val="0"/>
              </a:spcBef>
              <a:spcAft>
                <a:spcPts val="0"/>
              </a:spcAft>
              <a:buSzPts val="2000"/>
              <a:buChar char="–"/>
            </a:pPr>
            <a:r>
              <a:rPr lang="en-US"/>
              <a:t>Email Insights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0" st="0"/>
                                            </p:txEl>
                                          </p:spTgt>
                                        </p:tgtEl>
                                        <p:attrNameLst>
                                          <p:attrName>style.visibility</p:attrName>
                                        </p:attrNameLst>
                                      </p:cBhvr>
                                      <p:to>
                                        <p:strVal val="visible"/>
                                      </p:to>
                                    </p:set>
                                    <p:animEffect filter="fade" transition="in">
                                      <p:cBhvr>
                                        <p:cTn dur="1000"/>
                                        <p:tgtEl>
                                          <p:spTgt spid="2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1" st="1"/>
                                            </p:txEl>
                                          </p:spTgt>
                                        </p:tgtEl>
                                        <p:attrNameLst>
                                          <p:attrName>style.visibility</p:attrName>
                                        </p:attrNameLst>
                                      </p:cBhvr>
                                      <p:to>
                                        <p:strVal val="visible"/>
                                      </p:to>
                                    </p:set>
                                    <p:animEffect filter="fade" transition="in">
                                      <p:cBhvr>
                                        <p:cTn dur="1000"/>
                                        <p:tgtEl>
                                          <p:spTgt spid="2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2" st="2"/>
                                            </p:txEl>
                                          </p:spTgt>
                                        </p:tgtEl>
                                        <p:attrNameLst>
                                          <p:attrName>style.visibility</p:attrName>
                                        </p:attrNameLst>
                                      </p:cBhvr>
                                      <p:to>
                                        <p:strVal val="visible"/>
                                      </p:to>
                                    </p:set>
                                    <p:animEffect filter="fade" transition="in">
                                      <p:cBhvr>
                                        <p:cTn dur="1000"/>
                                        <p:tgtEl>
                                          <p:spTgt spid="2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3" st="3"/>
                                            </p:txEl>
                                          </p:spTgt>
                                        </p:tgtEl>
                                        <p:attrNameLst>
                                          <p:attrName>style.visibility</p:attrName>
                                        </p:attrNameLst>
                                      </p:cBhvr>
                                      <p:to>
                                        <p:strVal val="visible"/>
                                      </p:to>
                                    </p:set>
                                    <p:animEffect filter="fade" transition="in">
                                      <p:cBhvr>
                                        <p:cTn dur="1000"/>
                                        <p:tgtEl>
                                          <p:spTgt spid="28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4" st="4"/>
                                            </p:txEl>
                                          </p:spTgt>
                                        </p:tgtEl>
                                        <p:attrNameLst>
                                          <p:attrName>style.visibility</p:attrName>
                                        </p:attrNameLst>
                                      </p:cBhvr>
                                      <p:to>
                                        <p:strVal val="visible"/>
                                      </p:to>
                                    </p:set>
                                    <p:animEffect filter="fade" transition="in">
                                      <p:cBhvr>
                                        <p:cTn dur="1000"/>
                                        <p:tgtEl>
                                          <p:spTgt spid="28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5" st="5"/>
                                            </p:txEl>
                                          </p:spTgt>
                                        </p:tgtEl>
                                        <p:attrNameLst>
                                          <p:attrName>style.visibility</p:attrName>
                                        </p:attrNameLst>
                                      </p:cBhvr>
                                      <p:to>
                                        <p:strVal val="visible"/>
                                      </p:to>
                                    </p:set>
                                    <p:animEffect filter="fade" transition="in">
                                      <p:cBhvr>
                                        <p:cTn dur="1000"/>
                                        <p:tgtEl>
                                          <p:spTgt spid="28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6" st="6"/>
                                            </p:txEl>
                                          </p:spTgt>
                                        </p:tgtEl>
                                        <p:attrNameLst>
                                          <p:attrName>style.visibility</p:attrName>
                                        </p:attrNameLst>
                                      </p:cBhvr>
                                      <p:to>
                                        <p:strVal val="visible"/>
                                      </p:to>
                                    </p:set>
                                    <p:animEffect filter="fade" transition="in">
                                      <p:cBhvr>
                                        <p:cTn dur="1000"/>
                                        <p:tgtEl>
                                          <p:spTgt spid="28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7" st="7"/>
                                            </p:txEl>
                                          </p:spTgt>
                                        </p:tgtEl>
                                        <p:attrNameLst>
                                          <p:attrName>style.visibility</p:attrName>
                                        </p:attrNameLst>
                                      </p:cBhvr>
                                      <p:to>
                                        <p:strVal val="visible"/>
                                      </p:to>
                                    </p:set>
                                    <p:animEffect filter="fade" transition="in">
                                      <p:cBhvr>
                                        <p:cTn dur="1000"/>
                                        <p:tgtEl>
                                          <p:spTgt spid="28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xEl>
                                              <p:pRg end="0" st="0"/>
                                            </p:txEl>
                                          </p:spTgt>
                                        </p:tgtEl>
                                        <p:attrNameLst>
                                          <p:attrName>style.visibility</p:attrName>
                                        </p:attrNameLst>
                                      </p:cBhvr>
                                      <p:to>
                                        <p:strVal val="visible"/>
                                      </p:to>
                                    </p:set>
                                    <p:animEffect filter="fade" transition="in">
                                      <p:cBhvr>
                                        <p:cTn dur="1000"/>
                                        <p:tgtEl>
                                          <p:spTgt spid="2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xEl>
                                              <p:pRg end="1" st="1"/>
                                            </p:txEl>
                                          </p:spTgt>
                                        </p:tgtEl>
                                        <p:attrNameLst>
                                          <p:attrName>style.visibility</p:attrName>
                                        </p:attrNameLst>
                                      </p:cBhvr>
                                      <p:to>
                                        <p:strVal val="visible"/>
                                      </p:to>
                                    </p:set>
                                    <p:animEffect filter="fade" transition="in">
                                      <p:cBhvr>
                                        <p:cTn dur="1000"/>
                                        <p:tgtEl>
                                          <p:spTgt spid="2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xEl>
                                              <p:pRg end="2" st="2"/>
                                            </p:txEl>
                                          </p:spTgt>
                                        </p:tgtEl>
                                        <p:attrNameLst>
                                          <p:attrName>style.visibility</p:attrName>
                                        </p:attrNameLst>
                                      </p:cBhvr>
                                      <p:to>
                                        <p:strVal val="visible"/>
                                      </p:to>
                                    </p:set>
                                    <p:animEffect filter="fade" transition="in">
                                      <p:cBhvr>
                                        <p:cTn dur="1000"/>
                                        <p:tgtEl>
                                          <p:spTgt spid="2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xEl>
                                              <p:pRg end="3" st="3"/>
                                            </p:txEl>
                                          </p:spTgt>
                                        </p:tgtEl>
                                        <p:attrNameLst>
                                          <p:attrName>style.visibility</p:attrName>
                                        </p:attrNameLst>
                                      </p:cBhvr>
                                      <p:to>
                                        <p:strVal val="visible"/>
                                      </p:to>
                                    </p:set>
                                    <p:animEffect filter="fade" transition="in">
                                      <p:cBhvr>
                                        <p:cTn dur="1000"/>
                                        <p:tgtEl>
                                          <p:spTgt spid="28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xEl>
                                              <p:pRg end="4" st="4"/>
                                            </p:txEl>
                                          </p:spTgt>
                                        </p:tgtEl>
                                        <p:attrNameLst>
                                          <p:attrName>style.visibility</p:attrName>
                                        </p:attrNameLst>
                                      </p:cBhvr>
                                      <p:to>
                                        <p:strVal val="visible"/>
                                      </p:to>
                                    </p:set>
                                    <p:animEffect filter="fade" transition="in">
                                      <p:cBhvr>
                                        <p:cTn dur="1000"/>
                                        <p:tgtEl>
                                          <p:spTgt spid="28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xEl>
                                              <p:pRg end="5" st="5"/>
                                            </p:txEl>
                                          </p:spTgt>
                                        </p:tgtEl>
                                        <p:attrNameLst>
                                          <p:attrName>style.visibility</p:attrName>
                                        </p:attrNameLst>
                                      </p:cBhvr>
                                      <p:to>
                                        <p:strVal val="visible"/>
                                      </p:to>
                                    </p:set>
                                    <p:animEffect filter="fade" transition="in">
                                      <p:cBhvr>
                                        <p:cTn dur="1000"/>
                                        <p:tgtEl>
                                          <p:spTgt spid="28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xEl>
                                              <p:pRg end="6" st="6"/>
                                            </p:txEl>
                                          </p:spTgt>
                                        </p:tgtEl>
                                        <p:attrNameLst>
                                          <p:attrName>style.visibility</p:attrName>
                                        </p:attrNameLst>
                                      </p:cBhvr>
                                      <p:to>
                                        <p:strVal val="visible"/>
                                      </p:to>
                                    </p:set>
                                    <p:animEffect filter="fade" transition="in">
                                      <p:cBhvr>
                                        <p:cTn dur="1000"/>
                                        <p:tgtEl>
                                          <p:spTgt spid="28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xEl>
                                              <p:pRg end="7" st="7"/>
                                            </p:txEl>
                                          </p:spTgt>
                                        </p:tgtEl>
                                        <p:attrNameLst>
                                          <p:attrName>style.visibility</p:attrName>
                                        </p:attrNameLst>
                                      </p:cBhvr>
                                      <p:to>
                                        <p:strVal val="visible"/>
                                      </p:to>
                                    </p:set>
                                    <p:animEffect filter="fade" transition="in">
                                      <p:cBhvr>
                                        <p:cTn dur="1000"/>
                                        <p:tgtEl>
                                          <p:spTgt spid="287">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4"/>
          <p:cNvSpPr txBox="1"/>
          <p:nvPr>
            <p:ph type="ctrTitle"/>
          </p:nvPr>
        </p:nvSpPr>
        <p:spPr>
          <a:xfrm>
            <a:off x="685800" y="241617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t>Reflect</a:t>
            </a:r>
            <a:endParaRPr/>
          </a:p>
        </p:txBody>
      </p:sp>
      <p:sp>
        <p:nvSpPr>
          <p:cNvPr id="293" name="Google Shape;293;p2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600"/>
              <a:buNone/>
            </a:pPr>
            <a:r>
              <a:rPr b="1" lang="en-US" sz="3600">
                <a:highlight>
                  <a:srgbClr val="FFFF00"/>
                </a:highlight>
              </a:rPr>
              <a:t>How can you use these ideas in your classroom?</a:t>
            </a:r>
            <a:endParaRPr b="1" sz="3600">
              <a:highlight>
                <a:srgbClr val="FFFF00"/>
              </a:highlight>
            </a:endParaRPr>
          </a:p>
          <a:p>
            <a:pPr indent="0" lvl="0" marL="0" rtl="0" algn="ctr">
              <a:spcBef>
                <a:spcPts val="0"/>
              </a:spcBef>
              <a:spcAft>
                <a:spcPts val="0"/>
              </a:spcAft>
              <a:buClr>
                <a:srgbClr val="888888"/>
              </a:buClr>
              <a:buSzPts val="3600"/>
              <a:buNone/>
            </a:pPr>
            <a:r>
              <a:rPr b="1" lang="en-US" sz="3600">
                <a:highlight>
                  <a:schemeClr val="lt1"/>
                </a:highlight>
              </a:rPr>
              <a:t>Zoom Chat</a:t>
            </a:r>
            <a:endParaRPr b="1" sz="3600">
              <a:highlight>
                <a:schemeClr val="lt1"/>
              </a:highlight>
            </a:endParaRPr>
          </a:p>
        </p:txBody>
      </p:sp>
      <p:pic>
        <p:nvPicPr>
          <p:cNvPr id="294" name="Google Shape;294;p24"/>
          <p:cNvPicPr preferRelativeResize="0"/>
          <p:nvPr/>
        </p:nvPicPr>
        <p:blipFill>
          <a:blip r:embed="rId3">
            <a:alphaModFix/>
          </a:blip>
          <a:stretch>
            <a:fillRect/>
          </a:stretch>
        </p:blipFill>
        <p:spPr>
          <a:xfrm>
            <a:off x="2983012" y="586050"/>
            <a:ext cx="3177984" cy="211137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5"/>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None/>
            </a:pPr>
            <a:r>
              <a:rPr lang="en-US" sz="5500"/>
              <a:t>References</a:t>
            </a:r>
            <a:endParaRPr b="1" sz="5500"/>
          </a:p>
        </p:txBody>
      </p:sp>
      <p:sp>
        <p:nvSpPr>
          <p:cNvPr id="301" name="Google Shape;301;p25"/>
          <p:cNvSpPr txBox="1"/>
          <p:nvPr>
            <p:ph idx="1" type="body"/>
          </p:nvPr>
        </p:nvSpPr>
        <p:spPr>
          <a:xfrm>
            <a:off x="457200" y="2377440"/>
            <a:ext cx="8229600" cy="377952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Char char="•"/>
            </a:pPr>
            <a:r>
              <a:rPr lang="en-US" u="sng">
                <a:solidFill>
                  <a:schemeClr val="hlink"/>
                </a:solidFill>
                <a:hlinkClick r:id="rId3"/>
              </a:rPr>
              <a:t>Unsplash Photos</a:t>
            </a:r>
            <a:endParaRPr/>
          </a:p>
          <a:p>
            <a:pPr indent="-279400" lvl="0" marL="342900" rtl="0" algn="l">
              <a:spcBef>
                <a:spcPts val="0"/>
              </a:spcBef>
              <a:spcAft>
                <a:spcPts val="0"/>
              </a:spcAft>
              <a:buSzPts val="1800"/>
              <a:buChar char="•"/>
            </a:pPr>
            <a:r>
              <a:rPr lang="en-US" u="sng">
                <a:solidFill>
                  <a:schemeClr val="hlink"/>
                </a:solidFill>
                <a:hlinkClick r:id="rId4"/>
              </a:rPr>
              <a:t>CNBC: Student Athletes Can Be Paid</a:t>
            </a:r>
            <a:endParaRPr/>
          </a:p>
          <a:p>
            <a:pPr indent="-279400" lvl="0" marL="342900" rtl="0" algn="l">
              <a:spcBef>
                <a:spcPts val="0"/>
              </a:spcBef>
              <a:spcAft>
                <a:spcPts val="0"/>
              </a:spcAft>
              <a:buSzPts val="1800"/>
              <a:buChar char="•"/>
            </a:pPr>
            <a:r>
              <a:rPr lang="en-US" u="sng">
                <a:solidFill>
                  <a:schemeClr val="hlink"/>
                </a:solidFill>
                <a:hlinkClick r:id="rId5"/>
              </a:rPr>
              <a:t>Business Insider: Name, Image, and Likeness</a:t>
            </a:r>
            <a:endParaRPr/>
          </a:p>
          <a:p>
            <a:pPr indent="-279400" lvl="0" marL="342900" rtl="0" algn="l">
              <a:spcBef>
                <a:spcPts val="0"/>
              </a:spcBef>
              <a:spcAft>
                <a:spcPts val="0"/>
              </a:spcAft>
              <a:buSzPts val="1800"/>
              <a:buChar char="•"/>
            </a:pPr>
            <a:r>
              <a:rPr lang="en-US" u="sng">
                <a:solidFill>
                  <a:schemeClr val="hlink"/>
                </a:solidFill>
                <a:hlinkClick r:id="rId6"/>
              </a:rPr>
              <a:t>Prep Scholar: Best College Search Websites</a:t>
            </a:r>
            <a:endParaRPr/>
          </a:p>
          <a:p>
            <a:pPr indent="-279400" lvl="0" marL="342900" rtl="0" algn="l">
              <a:spcBef>
                <a:spcPts val="0"/>
              </a:spcBef>
              <a:spcAft>
                <a:spcPts val="0"/>
              </a:spcAft>
              <a:buSzPts val="1800"/>
              <a:buChar char="•"/>
            </a:pPr>
            <a:r>
              <a:rPr lang="en-US" u="sng">
                <a:solidFill>
                  <a:schemeClr val="hlink"/>
                </a:solidFill>
                <a:hlinkClick r:id="rId7"/>
              </a:rPr>
              <a:t>Padlet</a:t>
            </a:r>
            <a:endParaRPr/>
          </a:p>
          <a:p>
            <a:pPr indent="-279400" lvl="0" marL="342900" rtl="0" algn="l">
              <a:spcBef>
                <a:spcPts val="0"/>
              </a:spcBef>
              <a:spcAft>
                <a:spcPts val="0"/>
              </a:spcAft>
              <a:buSzPts val="1800"/>
              <a:buChar char="•"/>
            </a:pPr>
            <a:r>
              <a:rPr lang="en-US" u="sng">
                <a:solidFill>
                  <a:schemeClr val="hlink"/>
                </a:solidFill>
                <a:hlinkClick r:id="rId8"/>
              </a:rPr>
              <a:t>Susanna Pierce McConnell: TPT Store - Marginal Analysis of Colleges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6"/>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None/>
            </a:pPr>
            <a:r>
              <a:rPr lang="en-US" sz="5500">
                <a:latin typeface="Calibri"/>
                <a:ea typeface="Calibri"/>
                <a:cs typeface="Calibri"/>
                <a:sym typeface="Calibri"/>
              </a:rPr>
              <a:t>CEE Affiliates</a:t>
            </a:r>
            <a:endParaRPr b="1" sz="5500"/>
          </a:p>
        </p:txBody>
      </p:sp>
      <p:sp>
        <p:nvSpPr>
          <p:cNvPr id="308" name="Google Shape;308;p26"/>
          <p:cNvSpPr txBox="1"/>
          <p:nvPr/>
        </p:nvSpPr>
        <p:spPr>
          <a:xfrm>
            <a:off x="1501666" y="5134678"/>
            <a:ext cx="614066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3">
                  <a:extLst>
                    <a:ext uri="{A12FA001-AC4F-418D-AE19-62706E023703}">
                      <ahyp:hlinkClr val="tx"/>
                    </a:ext>
                  </a:extLst>
                </a:hlinkClick>
              </a:rPr>
              <a:t>https://www.councilforeconed.org/resources/local-affiliates/</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A picture containing bird&#10;&#10;Description generated with very high confidence" id="309" name="Google Shape;309;p26"/>
          <p:cNvPicPr preferRelativeResize="0"/>
          <p:nvPr/>
        </p:nvPicPr>
        <p:blipFill rotWithShape="1">
          <a:blip r:embed="rId4">
            <a:alphaModFix/>
          </a:blip>
          <a:srcRect b="0" l="0" r="0" t="0"/>
          <a:stretch/>
        </p:blipFill>
        <p:spPr>
          <a:xfrm>
            <a:off x="1524001" y="2335947"/>
            <a:ext cx="6095999" cy="240381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7"/>
          <p:cNvSpPr txBox="1"/>
          <p:nvPr>
            <p:ph type="ctrTitle"/>
          </p:nvPr>
        </p:nvSpPr>
        <p:spPr>
          <a:xfrm>
            <a:off x="756139" y="1145686"/>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315" name="Google Shape;315;p2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2800"/>
              <a:buNone/>
            </a:pPr>
            <a:r>
              <a:t/>
            </a:r>
            <a:endParaRPr/>
          </a:p>
        </p:txBody>
      </p:sp>
      <p:pic>
        <p:nvPicPr>
          <p:cNvPr id="316" name="Google Shape;316;p27"/>
          <p:cNvPicPr preferRelativeResize="0"/>
          <p:nvPr/>
        </p:nvPicPr>
        <p:blipFill rotWithShape="1">
          <a:blip r:embed="rId3">
            <a:alphaModFix/>
          </a:blip>
          <a:srcRect b="0" l="0" r="0" t="0"/>
          <a:stretch/>
        </p:blipFill>
        <p:spPr>
          <a:xfrm>
            <a:off x="5918479" y="2622632"/>
            <a:ext cx="2378110" cy="2378110"/>
          </a:xfrm>
          <a:prstGeom prst="rect">
            <a:avLst/>
          </a:prstGeom>
          <a:noFill/>
          <a:ln>
            <a:noFill/>
          </a:ln>
        </p:spPr>
      </p:pic>
      <p:pic>
        <p:nvPicPr>
          <p:cNvPr id="317" name="Google Shape;317;p27"/>
          <p:cNvPicPr preferRelativeResize="0"/>
          <p:nvPr/>
        </p:nvPicPr>
        <p:blipFill rotWithShape="1">
          <a:blip r:embed="rId4">
            <a:alphaModFix/>
          </a:blip>
          <a:srcRect b="0" l="0" r="0" t="0"/>
          <a:stretch/>
        </p:blipFill>
        <p:spPr>
          <a:xfrm>
            <a:off x="291116" y="2690224"/>
            <a:ext cx="4725799" cy="1302970"/>
          </a:xfrm>
          <a:prstGeom prst="rect">
            <a:avLst/>
          </a:prstGeom>
          <a:noFill/>
          <a:ln>
            <a:noFill/>
          </a:ln>
        </p:spPr>
      </p:pic>
      <p:pic>
        <p:nvPicPr>
          <p:cNvPr id="318" name="Google Shape;318;p27"/>
          <p:cNvPicPr preferRelativeResize="0"/>
          <p:nvPr/>
        </p:nvPicPr>
        <p:blipFill rotWithShape="1">
          <a:blip r:embed="rId5">
            <a:alphaModFix/>
          </a:blip>
          <a:srcRect b="0" l="0" r="0" t="0"/>
          <a:stretch/>
        </p:blipFill>
        <p:spPr>
          <a:xfrm>
            <a:off x="1211831" y="5899538"/>
            <a:ext cx="6217920" cy="594360"/>
          </a:xfrm>
          <a:prstGeom prst="rect">
            <a:avLst/>
          </a:prstGeom>
          <a:noFill/>
          <a:ln>
            <a:noFill/>
          </a:ln>
        </p:spPr>
      </p:pic>
      <p:sp>
        <p:nvSpPr>
          <p:cNvPr id="319" name="Google Shape;319;p27"/>
          <p:cNvSpPr/>
          <p:nvPr/>
        </p:nvSpPr>
        <p:spPr>
          <a:xfrm>
            <a:off x="4450813" y="3244334"/>
            <a:ext cx="2423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320" name="Google Shape;320;p27"/>
          <p:cNvPicPr preferRelativeResize="0"/>
          <p:nvPr/>
        </p:nvPicPr>
        <p:blipFill rotWithShape="1">
          <a:blip r:embed="rId6">
            <a:alphaModFix/>
          </a:blip>
          <a:srcRect b="0" l="0" r="0" t="0"/>
          <a:stretch/>
        </p:blipFill>
        <p:spPr>
          <a:xfrm>
            <a:off x="2654015" y="3811687"/>
            <a:ext cx="1905000" cy="1874520"/>
          </a:xfrm>
          <a:prstGeom prst="rect">
            <a:avLst/>
          </a:prstGeom>
          <a:noFill/>
          <a:ln>
            <a:noFill/>
          </a:ln>
        </p:spPr>
      </p:pic>
      <p:pic>
        <p:nvPicPr>
          <p:cNvPr descr="A picture containing drawing&#10;&#10;Description automatically generated" id="321" name="Google Shape;321;p27"/>
          <p:cNvPicPr preferRelativeResize="0"/>
          <p:nvPr/>
        </p:nvPicPr>
        <p:blipFill rotWithShape="1">
          <a:blip r:embed="rId7">
            <a:alphaModFix/>
          </a:blip>
          <a:srcRect b="0" l="0" r="0" t="0"/>
          <a:stretch/>
        </p:blipFill>
        <p:spPr>
          <a:xfrm>
            <a:off x="7737274" y="5243613"/>
            <a:ext cx="1188720" cy="11963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4"/>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None/>
            </a:pPr>
            <a:r>
              <a:rPr lang="en-US" sz="5500"/>
              <a:t>Agenda</a:t>
            </a:r>
            <a:endParaRPr b="1" sz="5500">
              <a:solidFill>
                <a:srgbClr val="005CB8"/>
              </a:solidFill>
              <a:latin typeface="Calibri"/>
              <a:ea typeface="Calibri"/>
              <a:cs typeface="Calibri"/>
              <a:sym typeface="Calibri"/>
            </a:endParaRPr>
          </a:p>
        </p:txBody>
      </p:sp>
      <p:sp>
        <p:nvSpPr>
          <p:cNvPr id="75" name="Google Shape;75;p4"/>
          <p:cNvSpPr txBox="1"/>
          <p:nvPr>
            <p:ph idx="4294967295" type="body"/>
          </p:nvPr>
        </p:nvSpPr>
        <p:spPr>
          <a:xfrm>
            <a:off x="457200" y="1966108"/>
            <a:ext cx="8229600" cy="41757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500"/>
              <a:buFont typeface="Noto Sans Symbols"/>
              <a:buChar char="★"/>
            </a:pPr>
            <a:r>
              <a:rPr lang="en-US" sz="2500">
                <a:latin typeface="Calibri"/>
                <a:ea typeface="Calibri"/>
                <a:cs typeface="Calibri"/>
                <a:sym typeface="Calibri"/>
              </a:rPr>
              <a:t>Who are you? College Roundup </a:t>
            </a:r>
            <a:r>
              <a:rPr lang="en-US" sz="2200"/>
              <a:t>🎓</a:t>
            </a:r>
            <a:endParaRPr sz="2500"/>
          </a:p>
          <a:p>
            <a:pPr indent="-342900" lvl="0" marL="342900" rtl="0" algn="l">
              <a:spcBef>
                <a:spcPts val="1800"/>
              </a:spcBef>
              <a:spcAft>
                <a:spcPts val="0"/>
              </a:spcAft>
              <a:buClr>
                <a:schemeClr val="dk1"/>
              </a:buClr>
              <a:buSzPts val="2500"/>
              <a:buFont typeface="Noto Sans Symbols"/>
              <a:buChar char="★"/>
            </a:pPr>
            <a:r>
              <a:rPr lang="en-US" sz="2500"/>
              <a:t>College Activities</a:t>
            </a:r>
            <a:endParaRPr/>
          </a:p>
          <a:p>
            <a:pPr indent="-266700" lvl="1" marL="742950" rtl="0" algn="l">
              <a:spcBef>
                <a:spcPts val="1800"/>
              </a:spcBef>
              <a:spcAft>
                <a:spcPts val="0"/>
              </a:spcAft>
              <a:buClr>
                <a:schemeClr val="dk1"/>
              </a:buClr>
              <a:buSzPts val="2200"/>
              <a:buFont typeface="Noto Sans Symbols"/>
              <a:buChar char="○"/>
            </a:pPr>
            <a:r>
              <a:rPr lang="en-US" sz="2200"/>
              <a:t>Warm Ups</a:t>
            </a:r>
            <a:endParaRPr sz="2200"/>
          </a:p>
          <a:p>
            <a:pPr indent="-266700" lvl="1" marL="742950" rtl="0" algn="l">
              <a:spcBef>
                <a:spcPts val="1800"/>
              </a:spcBef>
              <a:spcAft>
                <a:spcPts val="0"/>
              </a:spcAft>
              <a:buClr>
                <a:schemeClr val="dk1"/>
              </a:buClr>
              <a:buSzPts val="2200"/>
              <a:buFont typeface="Noto Sans Symbols"/>
              <a:buChar char="○"/>
            </a:pPr>
            <a:r>
              <a:rPr lang="en-US" sz="2200"/>
              <a:t>Student Research</a:t>
            </a:r>
            <a:endParaRPr sz="2200"/>
          </a:p>
          <a:p>
            <a:pPr indent="-266700" lvl="1" marL="742950" rtl="0" algn="l">
              <a:spcBef>
                <a:spcPts val="1800"/>
              </a:spcBef>
              <a:spcAft>
                <a:spcPts val="0"/>
              </a:spcAft>
              <a:buClr>
                <a:schemeClr val="dk1"/>
              </a:buClr>
              <a:buSzPts val="2200"/>
              <a:buFont typeface="Noto Sans Symbols"/>
              <a:buChar char="○"/>
            </a:pPr>
            <a:r>
              <a:rPr lang="en-US" sz="2200">
                <a:latin typeface="Calibri"/>
                <a:ea typeface="Calibri"/>
                <a:cs typeface="Calibri"/>
                <a:sym typeface="Calibri"/>
              </a:rPr>
              <a:t>Di</a:t>
            </a:r>
            <a:r>
              <a:rPr lang="en-US" sz="2200"/>
              <a:t>gital Discussions</a:t>
            </a:r>
            <a:endParaRPr sz="2200">
              <a:latin typeface="Calibri"/>
              <a:ea typeface="Calibri"/>
              <a:cs typeface="Calibri"/>
              <a:sym typeface="Calibri"/>
            </a:endParaRPr>
          </a:p>
          <a:p>
            <a:pPr indent="-266700" lvl="1" marL="742950" rtl="0" algn="l">
              <a:spcBef>
                <a:spcPts val="1800"/>
              </a:spcBef>
              <a:spcAft>
                <a:spcPts val="0"/>
              </a:spcAft>
              <a:buSzPts val="2200"/>
              <a:buChar char="○"/>
            </a:pPr>
            <a:r>
              <a:rPr lang="en-US" sz="2200"/>
              <a:t>Alumni Panel</a:t>
            </a:r>
            <a:endParaRPr/>
          </a:p>
          <a:p>
            <a:pPr indent="-342900" lvl="0" marL="342900" rtl="0" algn="l">
              <a:spcBef>
                <a:spcPts val="1800"/>
              </a:spcBef>
              <a:spcAft>
                <a:spcPts val="0"/>
              </a:spcAft>
              <a:buClr>
                <a:schemeClr val="dk1"/>
              </a:buClr>
              <a:buSzPts val="2500"/>
              <a:buFont typeface="Noto Sans Symbols"/>
              <a:buChar char="★"/>
            </a:pPr>
            <a:r>
              <a:rPr lang="en-US" sz="2500">
                <a:latin typeface="Calibri"/>
                <a:ea typeface="Calibri"/>
                <a:cs typeface="Calibri"/>
                <a:sym typeface="Calibri"/>
              </a:rPr>
              <a:t>Reflection </a:t>
            </a:r>
            <a:endParaRPr sz="2500"/>
          </a:p>
        </p:txBody>
      </p:sp>
      <p:pic>
        <p:nvPicPr>
          <p:cNvPr id="76" name="Google Shape;76;p4"/>
          <p:cNvPicPr preferRelativeResize="0"/>
          <p:nvPr/>
        </p:nvPicPr>
        <p:blipFill>
          <a:blip r:embed="rId3">
            <a:alphaModFix/>
          </a:blip>
          <a:stretch>
            <a:fillRect/>
          </a:stretch>
        </p:blipFill>
        <p:spPr>
          <a:xfrm>
            <a:off x="6290600" y="2355574"/>
            <a:ext cx="2242150" cy="16588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7"/>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None/>
            </a:pPr>
            <a:r>
              <a:rPr lang="en-US" sz="5500"/>
              <a:t>National Standards</a:t>
            </a:r>
            <a:endParaRPr b="1" sz="5500"/>
          </a:p>
        </p:txBody>
      </p:sp>
      <p:sp>
        <p:nvSpPr>
          <p:cNvPr id="83" name="Google Shape;83;p7"/>
          <p:cNvSpPr txBox="1"/>
          <p:nvPr>
            <p:ph idx="4294967295" type="body"/>
          </p:nvPr>
        </p:nvSpPr>
        <p:spPr>
          <a:xfrm>
            <a:off x="457200" y="2377441"/>
            <a:ext cx="8229600" cy="417576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500">
                <a:latin typeface="Calibri"/>
                <a:ea typeface="Calibri"/>
                <a:cs typeface="Calibri"/>
                <a:sym typeface="Calibri"/>
              </a:rPr>
              <a:t>Standard 2: </a:t>
            </a:r>
            <a:endParaRPr/>
          </a:p>
          <a:p>
            <a:pPr indent="-285750" lvl="1" marL="742950" rtl="0" algn="l">
              <a:spcBef>
                <a:spcPts val="1800"/>
              </a:spcBef>
              <a:spcAft>
                <a:spcPts val="0"/>
              </a:spcAft>
              <a:buClr>
                <a:schemeClr val="dk1"/>
              </a:buClr>
              <a:buSzPts val="2400"/>
              <a:buChar char="–"/>
            </a:pPr>
            <a:r>
              <a:rPr lang="en-US" sz="2400"/>
              <a:t>Effective decision making requires comparing the additional </a:t>
            </a:r>
            <a:r>
              <a:rPr b="1" lang="en-US" sz="2400"/>
              <a:t>costs</a:t>
            </a:r>
            <a:r>
              <a:rPr lang="en-US" sz="2400"/>
              <a:t> of alternatives with the additional </a:t>
            </a:r>
            <a:r>
              <a:rPr b="1" lang="en-US" sz="2400"/>
              <a:t>benefits</a:t>
            </a:r>
            <a:r>
              <a:rPr lang="en-US" sz="2400"/>
              <a:t>. Many choices involve doing a little more or a little less of something: few choices are “all or nothing” decisions. </a:t>
            </a:r>
            <a:endParaRPr sz="2400"/>
          </a:p>
          <a:p>
            <a:pPr indent="0" lvl="0" marL="0" rtl="0" algn="l">
              <a:spcBef>
                <a:spcPts val="1800"/>
              </a:spcBef>
              <a:spcAft>
                <a:spcPts val="0"/>
              </a:spcAft>
              <a:buClr>
                <a:schemeClr val="dk1"/>
              </a:buClr>
              <a:buSzPts val="2500"/>
              <a:buNone/>
            </a:pPr>
            <a:r>
              <a:rPr lang="en-US" sz="2500">
                <a:latin typeface="Calibri"/>
                <a:ea typeface="Calibri"/>
                <a:cs typeface="Calibri"/>
                <a:sym typeface="Calibri"/>
              </a:rPr>
              <a:t>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3">
                                            <p:txEl>
                                              <p:pRg end="0" st="0"/>
                                            </p:txEl>
                                          </p:spTgt>
                                        </p:tgtEl>
                                        <p:attrNameLst>
                                          <p:attrName>style.visibility</p:attrName>
                                        </p:attrNameLst>
                                      </p:cBhvr>
                                      <p:to>
                                        <p:strVal val="visible"/>
                                      </p:to>
                                    </p:set>
                                    <p:anim calcmode="lin" valueType="num">
                                      <p:cBhvr additive="base">
                                        <p:cTn dur="500"/>
                                        <p:tgtEl>
                                          <p:spTgt spid="8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3">
                                            <p:txEl>
                                              <p:pRg end="1" st="1"/>
                                            </p:txEl>
                                          </p:spTgt>
                                        </p:tgtEl>
                                        <p:attrNameLst>
                                          <p:attrName>style.visibility</p:attrName>
                                        </p:attrNameLst>
                                      </p:cBhvr>
                                      <p:to>
                                        <p:strVal val="visible"/>
                                      </p:to>
                                    </p:set>
                                    <p:anim calcmode="lin" valueType="num">
                                      <p:cBhvr additive="base">
                                        <p:cTn dur="500"/>
                                        <p:tgtEl>
                                          <p:spTgt spid="8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3">
                                            <p:txEl>
                                              <p:pRg end="2" st="2"/>
                                            </p:txEl>
                                          </p:spTgt>
                                        </p:tgtEl>
                                        <p:attrNameLst>
                                          <p:attrName>style.visibility</p:attrName>
                                        </p:attrNameLst>
                                      </p:cBhvr>
                                      <p:to>
                                        <p:strVal val="visible"/>
                                      </p:to>
                                    </p:set>
                                    <p:anim calcmode="lin" valueType="num">
                                      <p:cBhvr additive="base">
                                        <p:cTn dur="500"/>
                                        <p:tgtEl>
                                          <p:spTgt spid="8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8"/>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None/>
            </a:pPr>
            <a:r>
              <a:rPr lang="en-US" sz="5500"/>
              <a:t>AP Standards</a:t>
            </a:r>
            <a:endParaRPr b="1" sz="5500"/>
          </a:p>
        </p:txBody>
      </p:sp>
      <p:sp>
        <p:nvSpPr>
          <p:cNvPr id="90" name="Google Shape;90;p8"/>
          <p:cNvSpPr txBox="1"/>
          <p:nvPr>
            <p:ph idx="4294967295" type="body"/>
          </p:nvPr>
        </p:nvSpPr>
        <p:spPr>
          <a:xfrm>
            <a:off x="457200" y="2377441"/>
            <a:ext cx="8229600" cy="417576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500"/>
              <a:t>Big Idea 2</a:t>
            </a:r>
            <a:r>
              <a:rPr lang="en-US" sz="2500">
                <a:latin typeface="Calibri"/>
                <a:ea typeface="Calibri"/>
                <a:cs typeface="Calibri"/>
                <a:sym typeface="Calibri"/>
              </a:rPr>
              <a:t>: </a:t>
            </a:r>
            <a:endParaRPr/>
          </a:p>
          <a:p>
            <a:pPr indent="-285750" lvl="1" marL="742950" rtl="0" algn="l">
              <a:spcBef>
                <a:spcPts val="1800"/>
              </a:spcBef>
              <a:spcAft>
                <a:spcPts val="0"/>
              </a:spcAft>
              <a:buClr>
                <a:schemeClr val="dk1"/>
              </a:buClr>
              <a:buSzPts val="2400"/>
              <a:buChar char="–"/>
            </a:pPr>
            <a:r>
              <a:rPr lang="en-US" sz="2400"/>
              <a:t>There are trade-offs associated with any decision. Making optimal decisions requires evaluating the additional costs and benefits of possible actions.</a:t>
            </a:r>
            <a:endParaRPr sz="2400"/>
          </a:p>
          <a:p>
            <a:pPr indent="0" lvl="0" marL="0" rtl="0" algn="l">
              <a:spcBef>
                <a:spcPts val="1800"/>
              </a:spcBef>
              <a:spcAft>
                <a:spcPts val="0"/>
              </a:spcAft>
              <a:buClr>
                <a:schemeClr val="dk1"/>
              </a:buClr>
              <a:buSzPts val="2500"/>
              <a:buNone/>
            </a:pPr>
            <a:r>
              <a:rPr lang="en-US" sz="2500">
                <a:latin typeface="Calibri"/>
                <a:ea typeface="Calibri"/>
                <a:cs typeface="Calibri"/>
                <a:sym typeface="Calibri"/>
              </a:rPr>
              <a:t>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0">
                                            <p:txEl>
                                              <p:pRg end="0" st="0"/>
                                            </p:txEl>
                                          </p:spTgt>
                                        </p:tgtEl>
                                        <p:attrNameLst>
                                          <p:attrName>style.visibility</p:attrName>
                                        </p:attrNameLst>
                                      </p:cBhvr>
                                      <p:to>
                                        <p:strVal val="visible"/>
                                      </p:to>
                                    </p:set>
                                    <p:anim calcmode="lin" valueType="num">
                                      <p:cBhvr additive="base">
                                        <p:cTn dur="500"/>
                                        <p:tgtEl>
                                          <p:spTgt spid="90">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0">
                                            <p:txEl>
                                              <p:pRg end="1" st="1"/>
                                            </p:txEl>
                                          </p:spTgt>
                                        </p:tgtEl>
                                        <p:attrNameLst>
                                          <p:attrName>style.visibility</p:attrName>
                                        </p:attrNameLst>
                                      </p:cBhvr>
                                      <p:to>
                                        <p:strVal val="visible"/>
                                      </p:to>
                                    </p:set>
                                    <p:anim calcmode="lin" valueType="num">
                                      <p:cBhvr additive="base">
                                        <p:cTn dur="500"/>
                                        <p:tgtEl>
                                          <p:spTgt spid="90">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0">
                                            <p:txEl>
                                              <p:pRg end="2" st="2"/>
                                            </p:txEl>
                                          </p:spTgt>
                                        </p:tgtEl>
                                        <p:attrNameLst>
                                          <p:attrName>style.visibility</p:attrName>
                                        </p:attrNameLst>
                                      </p:cBhvr>
                                      <p:to>
                                        <p:strVal val="visible"/>
                                      </p:to>
                                    </p:set>
                                    <p:anim calcmode="lin" valueType="num">
                                      <p:cBhvr additive="base">
                                        <p:cTn dur="500"/>
                                        <p:tgtEl>
                                          <p:spTgt spid="90">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5"/>
          <p:cNvSpPr txBox="1"/>
          <p:nvPr>
            <p:ph type="ctrTitle"/>
          </p:nvPr>
        </p:nvSpPr>
        <p:spPr>
          <a:xfrm>
            <a:off x="685800" y="241617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br>
              <a:rPr lang="en-US"/>
            </a:br>
            <a:r>
              <a:rPr lang="en-US"/>
              <a:t>Let’s connect! </a:t>
            </a:r>
            <a:br>
              <a:rPr lang="en-US"/>
            </a:br>
            <a:endParaRPr/>
          </a:p>
        </p:txBody>
      </p:sp>
      <p:sp>
        <p:nvSpPr>
          <p:cNvPr id="96" name="Google Shape;96;p5"/>
          <p:cNvSpPr txBox="1"/>
          <p:nvPr>
            <p:ph idx="1" type="subTitle"/>
          </p:nvPr>
        </p:nvSpPr>
        <p:spPr>
          <a:xfrm>
            <a:off x="1371600" y="3886200"/>
            <a:ext cx="6291600" cy="735600"/>
          </a:xfrm>
          <a:prstGeom prst="rect">
            <a:avLst/>
          </a:prstGeom>
          <a:solidFill>
            <a:srgbClr val="F3F3F3"/>
          </a:solidFill>
          <a:ln cap="flat" cmpd="sng" w="9525">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600"/>
              <a:buNone/>
            </a:pPr>
            <a:r>
              <a:rPr b="1" lang="en-US" sz="3600"/>
              <a:t>What college(s) did you attend?</a:t>
            </a:r>
            <a:endParaRPr/>
          </a:p>
        </p:txBody>
      </p:sp>
      <p:pic>
        <p:nvPicPr>
          <p:cNvPr id="97" name="Google Shape;97;p5"/>
          <p:cNvPicPr preferRelativeResize="0"/>
          <p:nvPr/>
        </p:nvPicPr>
        <p:blipFill>
          <a:blip r:embed="rId3">
            <a:alphaModFix/>
          </a:blip>
          <a:stretch>
            <a:fillRect/>
          </a:stretch>
        </p:blipFill>
        <p:spPr>
          <a:xfrm>
            <a:off x="2772825" y="167375"/>
            <a:ext cx="3800675" cy="2532325"/>
          </a:xfrm>
          <a:prstGeom prst="rect">
            <a:avLst/>
          </a:prstGeom>
          <a:noFill/>
          <a:ln cap="flat" cmpd="sng" w="38100">
            <a:solidFill>
              <a:schemeClr val="dk2"/>
            </a:solidFill>
            <a:prstDash val="solid"/>
            <a:round/>
            <a:headEnd len="sm" w="sm" type="none"/>
            <a:tailEnd len="sm" w="sm" type="none"/>
          </a:ln>
        </p:spPr>
      </p:pic>
      <p:pic>
        <p:nvPicPr>
          <p:cNvPr id="98" name="Google Shape;98;p5"/>
          <p:cNvPicPr preferRelativeResize="0"/>
          <p:nvPr/>
        </p:nvPicPr>
        <p:blipFill>
          <a:blip r:embed="rId4">
            <a:alphaModFix/>
          </a:blip>
          <a:stretch>
            <a:fillRect/>
          </a:stretch>
        </p:blipFill>
        <p:spPr>
          <a:xfrm>
            <a:off x="3799563" y="4730975"/>
            <a:ext cx="1747200" cy="1747200"/>
          </a:xfrm>
          <a:prstGeom prst="rect">
            <a:avLst/>
          </a:prstGeom>
          <a:noFill/>
          <a:ln>
            <a:noFill/>
          </a:ln>
        </p:spPr>
      </p:pic>
      <p:sp>
        <p:nvSpPr>
          <p:cNvPr id="99" name="Google Shape;99;p5"/>
          <p:cNvSpPr txBox="1"/>
          <p:nvPr/>
        </p:nvSpPr>
        <p:spPr>
          <a:xfrm>
            <a:off x="270125" y="5237300"/>
            <a:ext cx="2431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highlight>
                  <a:srgbClr val="FFFF00"/>
                </a:highlight>
                <a:latin typeface="Calibri"/>
                <a:ea typeface="Calibri"/>
                <a:cs typeface="Calibri"/>
                <a:sym typeface="Calibri"/>
              </a:rPr>
              <a:t>Add your response in the Chat box!</a:t>
            </a:r>
            <a:endParaRPr sz="1800">
              <a:highlight>
                <a:srgbClr val="FFFF00"/>
              </a:highlight>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6"/>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None/>
            </a:pPr>
            <a:r>
              <a:rPr lang="en-US" sz="5500"/>
              <a:t>Objectives</a:t>
            </a:r>
            <a:endParaRPr b="1" sz="5500"/>
          </a:p>
        </p:txBody>
      </p:sp>
      <p:sp>
        <p:nvSpPr>
          <p:cNvPr id="106" name="Google Shape;106;p6"/>
          <p:cNvSpPr txBox="1"/>
          <p:nvPr>
            <p:ph idx="4294967295" type="body"/>
          </p:nvPr>
        </p:nvSpPr>
        <p:spPr>
          <a:xfrm>
            <a:off x="457200" y="2377441"/>
            <a:ext cx="8229600" cy="417576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en-US" sz="2400"/>
              <a:t>Participants will:</a:t>
            </a:r>
            <a:endParaRPr sz="2400"/>
          </a:p>
          <a:p>
            <a:pPr indent="-285750" lvl="1" marL="742950" rtl="0" algn="l">
              <a:spcBef>
                <a:spcPts val="1800"/>
              </a:spcBef>
              <a:spcAft>
                <a:spcPts val="0"/>
              </a:spcAft>
              <a:buClr>
                <a:schemeClr val="dk1"/>
              </a:buClr>
              <a:buSzPts val="2400"/>
              <a:buChar char="–"/>
            </a:pPr>
            <a:r>
              <a:rPr lang="en-US" sz="2400"/>
              <a:t>discover economic terminology associated with college decision-making.</a:t>
            </a:r>
            <a:endParaRPr sz="2400"/>
          </a:p>
          <a:p>
            <a:pPr indent="-285750" lvl="1" marL="742950" rtl="0" algn="l">
              <a:spcBef>
                <a:spcPts val="1800"/>
              </a:spcBef>
              <a:spcAft>
                <a:spcPts val="0"/>
              </a:spcAft>
              <a:buClr>
                <a:schemeClr val="dk1"/>
              </a:buClr>
              <a:buSzPts val="2400"/>
              <a:buChar char="–"/>
            </a:pPr>
            <a:r>
              <a:rPr lang="en-US" sz="2400"/>
              <a:t>learn strategies to facilitate student thinking and discussions about college decisions.</a:t>
            </a:r>
            <a:endParaRPr sz="2400"/>
          </a:p>
          <a:p>
            <a:pPr indent="-285750" lvl="1" marL="742950" rtl="0" algn="l">
              <a:spcBef>
                <a:spcPts val="1800"/>
              </a:spcBef>
              <a:spcAft>
                <a:spcPts val="0"/>
              </a:spcAft>
              <a:buClr>
                <a:schemeClr val="dk1"/>
              </a:buClr>
              <a:buSzPts val="2400"/>
              <a:buChar char="–"/>
            </a:pPr>
            <a:r>
              <a:rPr lang="en-US" sz="2400"/>
              <a:t>connect with relevant media associated with college. </a:t>
            </a:r>
            <a:endParaRPr sz="2400"/>
          </a:p>
          <a:p>
            <a:pPr indent="-285750" lvl="1" marL="742950" rtl="0" algn="l">
              <a:spcBef>
                <a:spcPts val="1800"/>
              </a:spcBef>
              <a:spcAft>
                <a:spcPts val="0"/>
              </a:spcAft>
              <a:buClr>
                <a:schemeClr val="dk1"/>
              </a:buClr>
              <a:buSzPts val="2400"/>
              <a:buChar char="–"/>
            </a:pPr>
            <a:r>
              <a:rPr lang="en-US" sz="2400"/>
              <a:t>reflect on the implementation into their own classroom.</a:t>
            </a:r>
            <a:endParaRPr/>
          </a:p>
          <a:p>
            <a:pPr indent="0" lvl="0" marL="0" rtl="0" algn="l">
              <a:spcBef>
                <a:spcPts val="1800"/>
              </a:spcBef>
              <a:spcAft>
                <a:spcPts val="0"/>
              </a:spcAft>
              <a:buClr>
                <a:schemeClr val="dk1"/>
              </a:buClr>
              <a:buSzPts val="2750"/>
              <a:buNone/>
            </a:pPr>
            <a:r>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
                                            <p:txEl>
                                              <p:pRg end="0" st="0"/>
                                            </p:txEl>
                                          </p:spTgt>
                                        </p:tgtEl>
                                        <p:attrNameLst>
                                          <p:attrName>style.visibility</p:attrName>
                                        </p:attrNameLst>
                                      </p:cBhvr>
                                      <p:to>
                                        <p:strVal val="visible"/>
                                      </p:to>
                                    </p:set>
                                    <p:anim calcmode="lin" valueType="num">
                                      <p:cBhvr additive="base">
                                        <p:cTn dur="500"/>
                                        <p:tgtEl>
                                          <p:spTgt spid="10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
                                            <p:txEl>
                                              <p:pRg end="1" st="1"/>
                                            </p:txEl>
                                          </p:spTgt>
                                        </p:tgtEl>
                                        <p:attrNameLst>
                                          <p:attrName>style.visibility</p:attrName>
                                        </p:attrNameLst>
                                      </p:cBhvr>
                                      <p:to>
                                        <p:strVal val="visible"/>
                                      </p:to>
                                    </p:set>
                                    <p:anim calcmode="lin" valueType="num">
                                      <p:cBhvr additive="base">
                                        <p:cTn dur="500"/>
                                        <p:tgtEl>
                                          <p:spTgt spid="106">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
                                            <p:txEl>
                                              <p:pRg end="2" st="2"/>
                                            </p:txEl>
                                          </p:spTgt>
                                        </p:tgtEl>
                                        <p:attrNameLst>
                                          <p:attrName>style.visibility</p:attrName>
                                        </p:attrNameLst>
                                      </p:cBhvr>
                                      <p:to>
                                        <p:strVal val="visible"/>
                                      </p:to>
                                    </p:set>
                                    <p:anim calcmode="lin" valueType="num">
                                      <p:cBhvr additive="base">
                                        <p:cTn dur="500"/>
                                        <p:tgtEl>
                                          <p:spTgt spid="106">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
                                            <p:txEl>
                                              <p:pRg end="3" st="3"/>
                                            </p:txEl>
                                          </p:spTgt>
                                        </p:tgtEl>
                                        <p:attrNameLst>
                                          <p:attrName>style.visibility</p:attrName>
                                        </p:attrNameLst>
                                      </p:cBhvr>
                                      <p:to>
                                        <p:strVal val="visible"/>
                                      </p:to>
                                    </p:set>
                                    <p:anim calcmode="lin" valueType="num">
                                      <p:cBhvr additive="base">
                                        <p:cTn dur="500"/>
                                        <p:tgtEl>
                                          <p:spTgt spid="106">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
                                            <p:txEl>
                                              <p:pRg end="4" st="4"/>
                                            </p:txEl>
                                          </p:spTgt>
                                        </p:tgtEl>
                                        <p:attrNameLst>
                                          <p:attrName>style.visibility</p:attrName>
                                        </p:attrNameLst>
                                      </p:cBhvr>
                                      <p:to>
                                        <p:strVal val="visible"/>
                                      </p:to>
                                    </p:set>
                                    <p:anim calcmode="lin" valueType="num">
                                      <p:cBhvr additive="base">
                                        <p:cTn dur="500"/>
                                        <p:tgtEl>
                                          <p:spTgt spid="106">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
                                            <p:txEl>
                                              <p:pRg end="5" st="5"/>
                                            </p:txEl>
                                          </p:spTgt>
                                        </p:tgtEl>
                                        <p:attrNameLst>
                                          <p:attrName>style.visibility</p:attrName>
                                        </p:attrNameLst>
                                      </p:cBhvr>
                                      <p:to>
                                        <p:strVal val="visible"/>
                                      </p:to>
                                    </p:set>
                                    <p:anim calcmode="lin" valueType="num">
                                      <p:cBhvr additive="base">
                                        <p:cTn dur="500"/>
                                        <p:tgtEl>
                                          <p:spTgt spid="106">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f72a0ffad5_0_17"/>
          <p:cNvSpPr txBox="1"/>
          <p:nvPr>
            <p:ph type="ctrTitle"/>
          </p:nvPr>
        </p:nvSpPr>
        <p:spPr>
          <a:xfrm>
            <a:off x="89450" y="2161750"/>
            <a:ext cx="8855700" cy="14388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t>Part 1: Warm Ups</a:t>
            </a:r>
            <a:endParaRPr/>
          </a:p>
          <a:p>
            <a:pPr indent="0" lvl="0" marL="0" rtl="0" algn="ctr">
              <a:lnSpc>
                <a:spcPct val="86363"/>
              </a:lnSpc>
              <a:spcBef>
                <a:spcPts val="0"/>
              </a:spcBef>
              <a:spcAft>
                <a:spcPts val="0"/>
              </a:spcAft>
              <a:buNone/>
            </a:pPr>
            <a:r>
              <a:rPr lang="en-US" sz="4800">
                <a:highlight>
                  <a:srgbClr val="FFFF00"/>
                </a:highlight>
              </a:rPr>
              <a:t>How can you engage students when introducing college decision-making?</a:t>
            </a:r>
            <a:endParaRPr sz="4800">
              <a:highlight>
                <a:srgbClr val="FFFF00"/>
              </a:highlight>
            </a:endParaRPr>
          </a:p>
        </p:txBody>
      </p:sp>
      <p:sp>
        <p:nvSpPr>
          <p:cNvPr id="112" name="Google Shape;112;gf72a0ffad5_0_17"/>
          <p:cNvSpPr txBox="1"/>
          <p:nvPr>
            <p:ph idx="1" type="subTitle"/>
          </p:nvPr>
        </p:nvSpPr>
        <p:spPr>
          <a:xfrm>
            <a:off x="1371600" y="4664175"/>
            <a:ext cx="6400800" cy="720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2800"/>
              <a:buNone/>
            </a:pPr>
            <a:r>
              <a:rPr lang="en-US"/>
              <a:t>Content Connections and Pre-Thinking Activities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2012-09-11T15:07:18Z</dcterms:created>
  <dc:creator>Marsha Masters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