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3"/>
  </p:notesMasterIdLst>
  <p:sldIdLst>
    <p:sldId id="256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  <p:sldId id="273" r:id="rId20"/>
    <p:sldId id="274" r:id="rId21"/>
    <p:sldId id="275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t Burkey" initials="BB" lastIdx="3" clrIdx="0">
    <p:extLst>
      <p:ext uri="{19B8F6BF-5375-455C-9EA6-DF929625EA0E}">
        <p15:presenceInfo xmlns:p15="http://schemas.microsoft.com/office/powerpoint/2012/main" userId="81edb0adaf5999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7674D-BE2A-4800-BB46-CE2BA2F100B8}" v="192" dt="2023-01-30T21:57:01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1" autoAdjust="0"/>
    <p:restoredTop sz="69137" autoAdjust="0"/>
  </p:normalViewPr>
  <p:slideViewPr>
    <p:cSldViewPr snapToGrid="0">
      <p:cViewPr varScale="1">
        <p:scale>
          <a:sx n="38" d="100"/>
          <a:sy n="38" d="100"/>
        </p:scale>
        <p:origin x="1795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Cookson" userId="ca3a0789-b855-405c-9d2a-912abc57193b" providerId="ADAL" clId="{1707674D-BE2A-4800-BB46-CE2BA2F100B8}"/>
    <pc:docChg chg="modSld">
      <pc:chgData name="Ruth Cookson" userId="ca3a0789-b855-405c-9d2a-912abc57193b" providerId="ADAL" clId="{1707674D-BE2A-4800-BB46-CE2BA2F100B8}" dt="2023-01-30T21:57:01.608" v="191" actId="20577"/>
      <pc:docMkLst>
        <pc:docMk/>
      </pc:docMkLst>
      <pc:sldChg chg="modSp modAnim">
        <pc:chgData name="Ruth Cookson" userId="ca3a0789-b855-405c-9d2a-912abc57193b" providerId="ADAL" clId="{1707674D-BE2A-4800-BB46-CE2BA2F100B8}" dt="2023-01-30T21:57:01.608" v="191" actId="20577"/>
        <pc:sldMkLst>
          <pc:docMk/>
          <pc:sldMk cId="3536234419" sldId="261"/>
        </pc:sldMkLst>
        <pc:spChg chg="mod">
          <ac:chgData name="Ruth Cookson" userId="ca3a0789-b855-405c-9d2a-912abc57193b" providerId="ADAL" clId="{1707674D-BE2A-4800-BB46-CE2BA2F100B8}" dt="2023-01-30T21:57:01.608" v="191" actId="20577"/>
          <ac:spMkLst>
            <pc:docMk/>
            <pc:sldMk cId="3536234419" sldId="261"/>
            <ac:spMk id="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895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59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275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088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441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Teacher asks</a:t>
            </a:r>
            <a:r>
              <a:rPr lang="en-US" baseline="0" dirty="0"/>
              <a:t> students to read this part of the Sneaker Story.</a:t>
            </a:r>
          </a:p>
          <a:p>
            <a:r>
              <a:rPr lang="en-US" baseline="0" dirty="0"/>
              <a:t>Check for student understanding of the story by asking</a:t>
            </a:r>
          </a:p>
          <a:p>
            <a:r>
              <a:rPr lang="en-US" baseline="0" dirty="0"/>
              <a:t>What would you do in Sam’s situation?</a:t>
            </a:r>
          </a:p>
          <a:p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62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289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5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90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361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34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Ask students:</a:t>
            </a:r>
            <a:r>
              <a:rPr lang="en-US" baseline="0" dirty="0"/>
              <a:t>  “What are some examples of Assets (something of monetary value) you or your family has?”</a:t>
            </a:r>
          </a:p>
          <a:p>
            <a:r>
              <a:rPr lang="en-US" baseline="0" dirty="0"/>
              <a:t>Help students understand that monetary value is not the same as personal value.  I may love my old sneakers, but I could not sell them to anyone else for what they are worth to me!</a:t>
            </a:r>
          </a:p>
          <a:p>
            <a:r>
              <a:rPr lang="en-US" baseline="0" dirty="0"/>
              <a:t>Ask students:  “What are some examples of Liabilities (a responsibility you have to pay) you or your family has?”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4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Here are a few assets</a:t>
            </a:r>
            <a:r>
              <a:rPr lang="en-US" baseline="0" dirty="0"/>
              <a:t> and Liabilities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00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006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95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FB2BE-1138-0A47-A8F5-F77DCF5AE140}"/>
              </a:ext>
            </a:extLst>
          </p:cNvPr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Integers and Net Worth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10342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ettysburgdaily.com/mcclellan-house-jennie-wade-house-battle-damag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lyfishyellowstone.blogspot.com/2018/01/dont-try-this-at-hom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685800" y="1891257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5555"/>
              </a:lnSpc>
            </a:pPr>
            <a:r>
              <a:rPr lang="en-US" sz="5400" dirty="0"/>
              <a:t>Using Integers to Find </a:t>
            </a:r>
            <a:br>
              <a:rPr lang="en-US" sz="5400" dirty="0"/>
            </a:br>
            <a:r>
              <a:rPr lang="en-US" sz="5400" dirty="0"/>
              <a:t>Net Worth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2490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4300"/>
              </a:lnSpc>
            </a:pPr>
            <a:r>
              <a:rPr lang="en-US" sz="5000" dirty="0"/>
              <a:t>Integers, Number Sentence and Number Line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ct val="125000"/>
            </a:pPr>
            <a:r>
              <a:rPr lang="en-US" sz="2200" dirty="0"/>
              <a:t>Sasha’s Net Worth can be found by computing the number sentence:</a:t>
            </a:r>
          </a:p>
          <a:p>
            <a:pPr marL="800100" lvl="1" indent="-34290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49A10"/>
                </a:solidFill>
              </a:rPr>
              <a:t>800</a:t>
            </a:r>
            <a:r>
              <a:rPr lang="en-US" sz="2200" dirty="0"/>
              <a:t> + </a:t>
            </a:r>
            <a:r>
              <a:rPr lang="en-US" sz="2200" dirty="0">
                <a:solidFill>
                  <a:srgbClr val="749A10"/>
                </a:solidFill>
              </a:rPr>
              <a:t>1000</a:t>
            </a:r>
            <a:r>
              <a:rPr lang="en-US" sz="2200" dirty="0"/>
              <a:t> + </a:t>
            </a:r>
            <a:r>
              <a:rPr lang="en-US" sz="2200" dirty="0">
                <a:solidFill>
                  <a:srgbClr val="FF0000"/>
                </a:solidFill>
              </a:rPr>
              <a:t>-1,800 </a:t>
            </a:r>
            <a:r>
              <a:rPr lang="en-US" sz="2200" dirty="0"/>
              <a:t>= ?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endParaRPr lang="en-US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B8C1B5-4319-DD46-999B-F0BC22C66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8037"/>
              </p:ext>
            </p:extLst>
          </p:nvPr>
        </p:nvGraphicFramePr>
        <p:xfrm>
          <a:off x="4352414" y="3717772"/>
          <a:ext cx="3817552" cy="2764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776">
                  <a:extLst>
                    <a:ext uri="{9D8B030D-6E8A-4147-A177-3AD203B41FA5}">
                      <a16:colId xmlns:a16="http://schemas.microsoft.com/office/drawing/2014/main" val="3992005264"/>
                    </a:ext>
                  </a:extLst>
                </a:gridCol>
                <a:gridCol w="1908776">
                  <a:extLst>
                    <a:ext uri="{9D8B030D-6E8A-4147-A177-3AD203B41FA5}">
                      <a16:colId xmlns:a16="http://schemas.microsoft.com/office/drawing/2014/main" val="3173105509"/>
                    </a:ext>
                  </a:extLst>
                </a:gridCol>
              </a:tblGrid>
              <a:tr h="24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Name:</a:t>
                      </a:r>
                      <a:r>
                        <a:rPr lang="en-US" sz="15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Sasha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extLst>
                  <a:ext uri="{0D108BD9-81ED-4DB2-BD59-A6C34878D82A}">
                    <a16:rowId xmlns:a16="http://schemas.microsoft.com/office/drawing/2014/main" val="1205812288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Assets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extLst>
                  <a:ext uri="{0D108BD9-81ED-4DB2-BD59-A6C34878D82A}">
                    <a16:rowId xmlns:a16="http://schemas.microsoft.com/office/drawing/2014/main" val="3304720601"/>
                  </a:ext>
                </a:extLst>
              </a:tr>
              <a:tr h="5017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Checking Account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</a:rPr>
                        <a:t>800.00</a:t>
                      </a:r>
                      <a:endParaRPr lang="en-US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extLst>
                  <a:ext uri="{0D108BD9-81ED-4DB2-BD59-A6C34878D82A}">
                    <a16:rowId xmlns:a16="http://schemas.microsoft.com/office/drawing/2014/main" val="442426453"/>
                  </a:ext>
                </a:extLst>
              </a:tr>
              <a:tr h="5017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Savings Account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</a:rPr>
                        <a:t>1000.00</a:t>
                      </a:r>
                      <a:endParaRPr lang="en-US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extLst>
                  <a:ext uri="{0D108BD9-81ED-4DB2-BD59-A6C34878D82A}">
                    <a16:rowId xmlns:a16="http://schemas.microsoft.com/office/drawing/2014/main" val="2665768677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extLst>
                  <a:ext uri="{0D108BD9-81ED-4DB2-BD59-A6C34878D82A}">
                    <a16:rowId xmlns:a16="http://schemas.microsoft.com/office/drawing/2014/main" val="2329729342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Liabilities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extLst>
                  <a:ext uri="{0D108BD9-81ED-4DB2-BD59-A6C34878D82A}">
                    <a16:rowId xmlns:a16="http://schemas.microsoft.com/office/drawing/2014/main" val="715261463"/>
                  </a:ext>
                </a:extLst>
              </a:tr>
              <a:tr h="283524">
                <a:tc>
                  <a:txBody>
                    <a:bodyPr/>
                    <a:lstStyle/>
                    <a:p>
                      <a:pPr marL="4572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Credit Card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1,800.00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extLst>
                  <a:ext uri="{0D108BD9-81ED-4DB2-BD59-A6C34878D82A}">
                    <a16:rowId xmlns:a16="http://schemas.microsoft.com/office/drawing/2014/main" val="3073771827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extLst>
                  <a:ext uri="{0D108BD9-81ED-4DB2-BD59-A6C34878D82A}">
                    <a16:rowId xmlns:a16="http://schemas.microsoft.com/office/drawing/2014/main" val="4091905492"/>
                  </a:ext>
                </a:extLst>
              </a:tr>
              <a:tr h="242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Net Worth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?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4" marR="42264" marT="0" marB="0"/>
                </a:tc>
                <a:extLst>
                  <a:ext uri="{0D108BD9-81ED-4DB2-BD59-A6C34878D82A}">
                    <a16:rowId xmlns:a16="http://schemas.microsoft.com/office/drawing/2014/main" val="18955035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A57A8EF-225B-BF4C-B4D0-C58B194C6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83174" y="4263826"/>
            <a:ext cx="2643269" cy="15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Net Worth Activity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395332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Sasha took out a student loan to go to college.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How did this loan impact Sasha’s net worth?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endParaRPr lang="en-US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62872C-55A9-8640-9954-436C1D5BF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84140"/>
              </p:ext>
            </p:extLst>
          </p:nvPr>
        </p:nvGraphicFramePr>
        <p:xfrm>
          <a:off x="1590813" y="3478695"/>
          <a:ext cx="5962374" cy="2806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1187">
                  <a:extLst>
                    <a:ext uri="{9D8B030D-6E8A-4147-A177-3AD203B41FA5}">
                      <a16:colId xmlns:a16="http://schemas.microsoft.com/office/drawing/2014/main" val="3992005264"/>
                    </a:ext>
                  </a:extLst>
                </a:gridCol>
                <a:gridCol w="2981187">
                  <a:extLst>
                    <a:ext uri="{9D8B030D-6E8A-4147-A177-3AD203B41FA5}">
                      <a16:colId xmlns:a16="http://schemas.microsoft.com/office/drawing/2014/main" val="3173105509"/>
                    </a:ext>
                  </a:extLst>
                </a:gridCol>
              </a:tblGrid>
              <a:tr h="313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Name:</a:t>
                      </a:r>
                      <a:r>
                        <a:rPr lang="en-US" sz="1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Sasha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1205812288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Assets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3304720601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>
                          <a:effectLst/>
                        </a:rPr>
                        <a:t>Checking Account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800.00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442426453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>
                          <a:effectLst/>
                        </a:rPr>
                        <a:t>Savings Account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1000.00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2665768677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 Coin Collection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?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2329729342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Liabilities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715261463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4572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>
                          <a:effectLst/>
                        </a:rPr>
                        <a:t>Credit Card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1,800.00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3073771827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 Student Loan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? 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3475071158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>
                          <a:effectLst/>
                        </a:rPr>
                        <a:t>Net Worth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189550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8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Sasha’s Net Worth Calculation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800 + 1,000 + 500 + -1,800 = 500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Sasha’s net worth increased from zero to $500 with the addition of more assets.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08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Net Worth Activity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421836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Sasha was given a valuable coin collection.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Create a number sentence to find Sasha’s net worth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EFC186C-2CB6-D74B-987D-663D8560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327" y="4665488"/>
            <a:ext cx="2920570" cy="5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50917E-E71D-5246-AF11-9B5B51702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80617"/>
              </p:ext>
            </p:extLst>
          </p:nvPr>
        </p:nvGraphicFramePr>
        <p:xfrm>
          <a:off x="4352414" y="3482539"/>
          <a:ext cx="4090394" cy="2794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197">
                  <a:extLst>
                    <a:ext uri="{9D8B030D-6E8A-4147-A177-3AD203B41FA5}">
                      <a16:colId xmlns:a16="http://schemas.microsoft.com/office/drawing/2014/main" val="3992005264"/>
                    </a:ext>
                  </a:extLst>
                </a:gridCol>
                <a:gridCol w="2045197">
                  <a:extLst>
                    <a:ext uri="{9D8B030D-6E8A-4147-A177-3AD203B41FA5}">
                      <a16:colId xmlns:a16="http://schemas.microsoft.com/office/drawing/2014/main" val="3173105509"/>
                    </a:ext>
                  </a:extLst>
                </a:gridCol>
              </a:tblGrid>
              <a:tr h="2793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Name:</a:t>
                      </a:r>
                      <a:r>
                        <a:rPr lang="en-US" sz="17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Sasha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1205812288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Assets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3304720601"/>
                  </a:ext>
                </a:extLst>
              </a:tr>
              <a:tr h="56259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Checking Account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800.00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442426453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Savings Account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1000.00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2665768677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 Coin Collection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500.00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2329729342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Liabilities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715261463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4572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Credit Card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1,800.00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3073771827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4091905492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Net Worth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?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189550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5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Net Worth Activity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421836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Sasha took out a student loan for college. What happens to Sasha’s net worth?</a:t>
            </a:r>
          </a:p>
          <a:p>
            <a:pPr marL="0" lvl="0" indent="0">
              <a:spcAft>
                <a:spcPts val="800"/>
              </a:spcAft>
              <a:buSzPct val="125000"/>
              <a:buNone/>
            </a:pPr>
            <a:endParaRPr lang="en-US" sz="22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EFC186C-2CB6-D74B-987D-663D8560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327" y="4665488"/>
            <a:ext cx="2920570" cy="5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50917E-E71D-5246-AF11-9B5B51702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18659"/>
              </p:ext>
            </p:extLst>
          </p:nvPr>
        </p:nvGraphicFramePr>
        <p:xfrm>
          <a:off x="4352414" y="3482539"/>
          <a:ext cx="4090394" cy="2794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197">
                  <a:extLst>
                    <a:ext uri="{9D8B030D-6E8A-4147-A177-3AD203B41FA5}">
                      <a16:colId xmlns:a16="http://schemas.microsoft.com/office/drawing/2014/main" val="3992005264"/>
                    </a:ext>
                  </a:extLst>
                </a:gridCol>
                <a:gridCol w="2045197">
                  <a:extLst>
                    <a:ext uri="{9D8B030D-6E8A-4147-A177-3AD203B41FA5}">
                      <a16:colId xmlns:a16="http://schemas.microsoft.com/office/drawing/2014/main" val="3173105509"/>
                    </a:ext>
                  </a:extLst>
                </a:gridCol>
              </a:tblGrid>
              <a:tr h="2793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Name:</a:t>
                      </a:r>
                      <a:r>
                        <a:rPr lang="en-US" sz="17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Sasha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1205812288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Assets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3304720601"/>
                  </a:ext>
                </a:extLst>
              </a:tr>
              <a:tr h="56259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Checking Account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800.00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442426453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Savings Account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1000.00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2665768677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 Coin Collection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500.00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2329729342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Liabilities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715261463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4572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Credit Card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1,800.00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3073771827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 Student Loan</a:t>
                      </a: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?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4091905492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Net Worth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</a:rPr>
                        <a:t>?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7" marR="47387" marT="0" marB="0"/>
                </a:tc>
                <a:extLst>
                  <a:ext uri="{0D108BD9-81ED-4DB2-BD59-A6C34878D82A}">
                    <a16:rowId xmlns:a16="http://schemas.microsoft.com/office/drawing/2014/main" val="189550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Group Activity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Aft>
                <a:spcPts val="1200"/>
              </a:spcAft>
              <a:buSzPct val="125000"/>
              <a:buNone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SAM LOVES SNEAKERS!  ALL KINDS!</a:t>
            </a:r>
          </a:p>
          <a:p>
            <a:pPr marL="342900" indent="-342900">
              <a:spcAft>
                <a:spcPts val="1200"/>
              </a:spcAft>
              <a:buSzPct val="125000"/>
            </a:pPr>
            <a:r>
              <a:rPr lang="en-US" sz="2200" dirty="0"/>
              <a:t>Meet Sam. He loves sneakers. Sneakers of all kinds. Use the information in this worksheet to help Sam find changes in his net worth for January, February, and March.   </a:t>
            </a:r>
          </a:p>
          <a:p>
            <a:pPr marL="342900" indent="-342900">
              <a:spcAft>
                <a:spcPts val="1200"/>
              </a:spcAft>
              <a:buSzPct val="125000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34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Sam’s Sneaker Story Answers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5194853"/>
            <a:ext cx="8229600" cy="146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Aft>
                <a:spcPts val="800"/>
              </a:spcAft>
              <a:buSzPct val="125000"/>
              <a:buNone/>
            </a:pPr>
            <a:r>
              <a:rPr lang="en-US" sz="1800" dirty="0"/>
              <a:t>As Sam works and saves more money, his net worth is growing – even though his liabilities are also growing. While he may be able to sustain that growth for a short-time, it may become more challenging – especially if he loses his job or his boss suddenly wants all of loans his paid immediately.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0CB9C6-307C-054A-A8E2-0B3D7EFA4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444969"/>
              </p:ext>
            </p:extLst>
          </p:nvPr>
        </p:nvGraphicFramePr>
        <p:xfrm>
          <a:off x="457200" y="2369171"/>
          <a:ext cx="8229600" cy="266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80">
                  <a:extLst>
                    <a:ext uri="{9D8B030D-6E8A-4147-A177-3AD203B41FA5}">
                      <a16:colId xmlns:a16="http://schemas.microsoft.com/office/drawing/2014/main" val="2247239589"/>
                    </a:ext>
                  </a:extLst>
                </a:gridCol>
                <a:gridCol w="2362073">
                  <a:extLst>
                    <a:ext uri="{9D8B030D-6E8A-4147-A177-3AD203B41FA5}">
                      <a16:colId xmlns:a16="http://schemas.microsoft.com/office/drawing/2014/main" val="978758834"/>
                    </a:ext>
                  </a:extLst>
                </a:gridCol>
                <a:gridCol w="2159482">
                  <a:extLst>
                    <a:ext uri="{9D8B030D-6E8A-4147-A177-3AD203B41FA5}">
                      <a16:colId xmlns:a16="http://schemas.microsoft.com/office/drawing/2014/main" val="259119818"/>
                    </a:ext>
                  </a:extLst>
                </a:gridCol>
                <a:gridCol w="2564665">
                  <a:extLst>
                    <a:ext uri="{9D8B030D-6E8A-4147-A177-3AD203B41FA5}">
                      <a16:colId xmlns:a16="http://schemas.microsoft.com/office/drawing/2014/main" val="451402711"/>
                    </a:ext>
                  </a:extLst>
                </a:gridCol>
              </a:tblGrid>
              <a:tr h="291414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January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February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March</a:t>
                      </a:r>
                    </a:p>
                  </a:txBody>
                  <a:tcPr marL="82159" marR="82159" marT="41080" marB="41080"/>
                </a:tc>
                <a:extLst>
                  <a:ext uri="{0D108BD9-81ED-4DB2-BD59-A6C34878D82A}">
                    <a16:rowId xmlns:a16="http://schemas.microsoft.com/office/drawing/2014/main" val="813036582"/>
                  </a:ext>
                </a:extLst>
              </a:tr>
              <a:tr h="342539">
                <a:tc>
                  <a:txBody>
                    <a:bodyPr/>
                    <a:lstStyle/>
                    <a:p>
                      <a:r>
                        <a:rPr lang="en-US" sz="1300" dirty="0"/>
                        <a:t>Assets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82159" marR="82159" marT="41080" marB="41080"/>
                </a:tc>
                <a:extLst>
                  <a:ext uri="{0D108BD9-81ED-4DB2-BD59-A6C34878D82A}">
                    <a16:rowId xmlns:a16="http://schemas.microsoft.com/office/drawing/2014/main" val="2148311515"/>
                  </a:ext>
                </a:extLst>
              </a:tr>
              <a:tr h="287423"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Savings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100.00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100.00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100.00</a:t>
                      </a:r>
                    </a:p>
                  </a:txBody>
                  <a:tcPr marL="82159" marR="82159" marT="41080" marB="41080"/>
                </a:tc>
                <a:extLst>
                  <a:ext uri="{0D108BD9-81ED-4DB2-BD59-A6C34878D82A}">
                    <a16:rowId xmlns:a16="http://schemas.microsoft.com/office/drawing/2014/main" val="421299521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Checking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100.00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200.00</a:t>
                      </a:r>
                    </a:p>
                  </a:txBody>
                  <a:tcPr marL="82159" marR="82159" marT="41080" marB="41080"/>
                </a:tc>
                <a:extLst>
                  <a:ext uri="{0D108BD9-81ED-4DB2-BD59-A6C34878D82A}">
                    <a16:rowId xmlns:a16="http://schemas.microsoft.com/office/drawing/2014/main" val="1872191505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r>
                        <a:rPr lang="en-US" sz="1300" dirty="0"/>
                        <a:t>Liabilities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endParaRPr lang="en-US" sz="130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marL="82159" marR="82159" marT="41080" marB="41080"/>
                </a:tc>
                <a:extLst>
                  <a:ext uri="{0D108BD9-81ED-4DB2-BD59-A6C34878D82A}">
                    <a16:rowId xmlns:a16="http://schemas.microsoft.com/office/drawing/2014/main" val="3227441120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Loan 1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200.00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200.00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100.00</a:t>
                      </a:r>
                    </a:p>
                  </a:txBody>
                  <a:tcPr marL="82159" marR="82159" marT="41080" marB="41080"/>
                </a:tc>
                <a:extLst>
                  <a:ext uri="{0D108BD9-81ED-4DB2-BD59-A6C34878D82A}">
                    <a16:rowId xmlns:a16="http://schemas.microsoft.com/office/drawing/2014/main" val="2490299676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Loan 2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endParaRPr lang="en-US" sz="130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endParaRPr lang="en-US" sz="1300" dirty="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180.00</a:t>
                      </a:r>
                    </a:p>
                  </a:txBody>
                  <a:tcPr marL="82159" marR="82159" marT="41080" marB="41080"/>
                </a:tc>
                <a:extLst>
                  <a:ext uri="{0D108BD9-81ED-4DB2-BD59-A6C34878D82A}">
                    <a16:rowId xmlns:a16="http://schemas.microsoft.com/office/drawing/2014/main" val="3819267953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r>
                        <a:rPr lang="en-US" sz="1300" dirty="0"/>
                        <a:t>Net Worth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                                 -100.00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                                   0</a:t>
                      </a:r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                                         20.00</a:t>
                      </a:r>
                      <a:endParaRPr lang="en-US" sz="1300" dirty="0"/>
                    </a:p>
                  </a:txBody>
                  <a:tcPr marL="82159" marR="82159" marT="41080" marB="41080"/>
                </a:tc>
                <a:extLst>
                  <a:ext uri="{0D108BD9-81ED-4DB2-BD59-A6C34878D82A}">
                    <a16:rowId xmlns:a16="http://schemas.microsoft.com/office/drawing/2014/main" val="2989533420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159" marR="82159" marT="41080" marB="4108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2159" marR="82159" marT="41080" marB="41080"/>
                </a:tc>
                <a:extLst>
                  <a:ext uri="{0D108BD9-81ED-4DB2-BD59-A6C34878D82A}">
                    <a16:rowId xmlns:a16="http://schemas.microsoft.com/office/drawing/2014/main" val="141763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6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Integers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How can we use integer number sentences to represent net worth?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Integers are a positive and negative whole numbers and zero.  </a:t>
            </a:r>
          </a:p>
          <a:p>
            <a:pPr marL="800100" lvl="1" indent="-342900">
              <a:spcBef>
                <a:spcPts val="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200" dirty="0"/>
              <a:t>	Example: 5, 10, -5, -10, 0…</a:t>
            </a:r>
          </a:p>
          <a:p>
            <a:pPr marL="800100" lvl="1" indent="-342900">
              <a:spcBef>
                <a:spcPts val="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200" dirty="0"/>
              <a:t>	Non-examples: ½ , - ½ , √2, -√2,…	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548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Integer Addition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5360504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2200" dirty="0"/>
              <a:t>Look for zero pairs: </a:t>
            </a:r>
          </a:p>
          <a:p>
            <a:pPr lvl="1" indent="-457200"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2200" dirty="0"/>
              <a:t>Example: 5 + -5 = 0; </a:t>
            </a:r>
          </a:p>
          <a:p>
            <a:pPr lvl="1" indent="-457200"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2200" dirty="0"/>
              <a:t>Example: 5 + 4 + - 2 = 5 + 2 + 2 + - 2 </a:t>
            </a:r>
            <a:br>
              <a:rPr lang="en-US" sz="2200" dirty="0"/>
            </a:br>
            <a:r>
              <a:rPr lang="en-US" sz="2200" dirty="0"/>
              <a:t>= 5 + 2 = 7</a:t>
            </a:r>
          </a:p>
          <a:p>
            <a:pPr lvl="0" indent="-457200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2200" dirty="0"/>
              <a:t>Create a vertical number line to check your answer</a:t>
            </a:r>
          </a:p>
          <a:p>
            <a:pPr lvl="0" indent="-457200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2200" dirty="0"/>
              <a:t>Write your number sentence: Example: </a:t>
            </a:r>
            <a:br>
              <a:rPr lang="en-US" sz="2200" dirty="0"/>
            </a:br>
            <a:r>
              <a:rPr lang="en-US" sz="2200" dirty="0"/>
              <a:t>5 + 4 + -2 = 7</a:t>
            </a:r>
          </a:p>
          <a:p>
            <a:pPr lvl="0" indent="-457200">
              <a:spcAft>
                <a:spcPts val="800"/>
              </a:spcAft>
              <a:buSzPct val="100000"/>
              <a:buFont typeface="+mj-lt"/>
              <a:buAutoNum type="arabicPeriod"/>
            </a:pPr>
            <a:endParaRPr lang="en-US" sz="2200" dirty="0"/>
          </a:p>
          <a:p>
            <a:pPr lvl="0" indent="-457200">
              <a:spcAft>
                <a:spcPts val="800"/>
              </a:spcAft>
              <a:buSzPct val="100000"/>
              <a:buFont typeface="+mj-lt"/>
              <a:buAutoNum type="arabicPeriod"/>
            </a:pPr>
            <a:endParaRPr lang="en-US" sz="2200" dirty="0"/>
          </a:p>
          <a:p>
            <a:pPr lvl="0" indent="-457200">
              <a:spcAft>
                <a:spcPts val="800"/>
              </a:spcAft>
              <a:buSzPct val="100000"/>
              <a:buFont typeface="+mj-lt"/>
              <a:buAutoNum type="arabicPeriod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F6198-1EB6-3842-A384-3FB5D26A4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90442" y="3337140"/>
            <a:ext cx="3212452" cy="25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Net Worth</a:t>
            </a:r>
            <a:endParaRPr sz="50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3DB443-1E5B-A24C-B36B-2480D18D8E24}"/>
              </a:ext>
            </a:extLst>
          </p:cNvPr>
          <p:cNvGrpSpPr/>
          <p:nvPr/>
        </p:nvGrpSpPr>
        <p:grpSpPr>
          <a:xfrm>
            <a:off x="457200" y="2571553"/>
            <a:ext cx="8221718" cy="3038461"/>
            <a:chOff x="457200" y="2028214"/>
            <a:chExt cx="10515600" cy="3886200"/>
          </a:xfrm>
        </p:grpSpPr>
        <p:pic>
          <p:nvPicPr>
            <p:cNvPr id="4" name="Content Placeholder 8" descr="A picture containing building, outdoor, house, tree&#10;&#10;Description automatically generated">
              <a:extLst>
                <a:ext uri="{FF2B5EF4-FFF2-40B4-BE49-F238E27FC236}">
                  <a16:creationId xmlns:a16="http://schemas.microsoft.com/office/drawing/2014/main" id="{0644BB97-5D61-354F-9215-C7A551E57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7200" y="2028214"/>
              <a:ext cx="5181600" cy="3886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Content Placeholder 11">
              <a:extLst>
                <a:ext uri="{FF2B5EF4-FFF2-40B4-BE49-F238E27FC236}">
                  <a16:creationId xmlns:a16="http://schemas.microsoft.com/office/drawing/2014/main" id="{44653926-5467-8C4F-A990-28DA1AF5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91200" y="2028607"/>
              <a:ext cx="5181600" cy="38854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Terms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41148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Aft>
                <a:spcPts val="800"/>
              </a:spcAft>
              <a:buSzPct val="125000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Something of monetary value</a:t>
            </a:r>
          </a:p>
          <a:p>
            <a:pPr marL="0" lvl="0" indent="0">
              <a:spcAft>
                <a:spcPts val="800"/>
              </a:spcAft>
              <a:buSzPct val="125000"/>
              <a:buNone/>
            </a:pPr>
            <a:endParaRPr lang="en-US" sz="2200" dirty="0"/>
          </a:p>
        </p:txBody>
      </p:sp>
      <p:sp>
        <p:nvSpPr>
          <p:cNvPr id="4" name="Google Shape;74;p16">
            <a:extLst>
              <a:ext uri="{FF2B5EF4-FFF2-40B4-BE49-F238E27FC236}">
                <a16:creationId xmlns:a16="http://schemas.microsoft.com/office/drawing/2014/main" id="{286762E5-4204-E046-AE73-BDCF3A4BA8CE}"/>
              </a:ext>
            </a:extLst>
          </p:cNvPr>
          <p:cNvSpPr txBox="1">
            <a:spLocks/>
          </p:cNvSpPr>
          <p:nvPr/>
        </p:nvSpPr>
        <p:spPr>
          <a:xfrm>
            <a:off x="4572000" y="2507976"/>
            <a:ext cx="4114800" cy="320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Aft>
                <a:spcPts val="800"/>
              </a:spcAft>
              <a:buSzPct val="125000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Liabilities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Responsibilities you have to pay for something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Also called “debt”</a:t>
            </a:r>
          </a:p>
          <a:p>
            <a:pPr marL="0" indent="0">
              <a:spcAft>
                <a:spcPts val="800"/>
              </a:spcAft>
              <a:buSzPct val="125000"/>
              <a:buFont typeface="Arial"/>
              <a:buNone/>
            </a:pP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Net worth of People Under 30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100" dirty="0" err="1"/>
              <a:t>Marshon</a:t>
            </a:r>
            <a:r>
              <a:rPr lang="en-US" sz="2100" dirty="0"/>
              <a:t> Lattimore (NFL Athlete)	           40 million dollars (2022)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100" dirty="0" err="1"/>
              <a:t>Xolo</a:t>
            </a:r>
            <a:r>
              <a:rPr lang="en-US" sz="2100" dirty="0"/>
              <a:t> </a:t>
            </a:r>
            <a:r>
              <a:rPr lang="en-US" sz="2100" dirty="0" err="1"/>
              <a:t>Mariduena</a:t>
            </a:r>
            <a:r>
              <a:rPr lang="en-US" sz="2100" dirty="0"/>
              <a:t>  (Actor)		             2 million dollars (2022)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100" dirty="0"/>
              <a:t>Chloe Kim   (Olympic Snowboarder)	            2.5 million dollars (2022)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100" dirty="0"/>
              <a:t>Olivia Rodrigo (musician/actress)		5 million dollars (2022)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endParaRPr lang="en-US" sz="2100" dirty="0"/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100" dirty="0"/>
              <a:t>Do you think the average net worth of a person under thirty is lower or higher than Chloe Kim? Why?		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5362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Chloe Kim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4008783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Where do you think Chloe Kim’s money might be? 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Do you think she has any “debts” or “liabilities?”  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What type of “liabilities” might she have?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What type of assets do you think she would have?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endParaRPr lang="en-US" sz="2200" dirty="0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AC6D1637-131D-5641-A865-53988D94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76800" y="239346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Net Worth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The current value of a person’s </a:t>
            </a:r>
            <a:r>
              <a:rPr lang="en-US" sz="2200" dirty="0">
                <a:solidFill>
                  <a:srgbClr val="FF0000"/>
                </a:solidFill>
              </a:rPr>
              <a:t>assets</a:t>
            </a:r>
            <a:r>
              <a:rPr lang="en-US" sz="2200" dirty="0"/>
              <a:t> minus </a:t>
            </a:r>
            <a:r>
              <a:rPr lang="en-US" sz="2200" dirty="0">
                <a:solidFill>
                  <a:srgbClr val="FF0000"/>
                </a:solidFill>
              </a:rPr>
              <a:t>liabilities</a:t>
            </a:r>
            <a:r>
              <a:rPr lang="en-US" sz="2200" dirty="0"/>
              <a:t>.</a:t>
            </a:r>
          </a:p>
          <a:p>
            <a:pPr marL="800100" lvl="1" indent="-342900"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Asset: </a:t>
            </a:r>
            <a:r>
              <a:rPr lang="en-US" sz="2200" dirty="0"/>
              <a:t>Something of monetary value owned by an individual or an organization.</a:t>
            </a:r>
          </a:p>
          <a:p>
            <a:pPr marL="800100" lvl="1" indent="-342900"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Liability: </a:t>
            </a:r>
            <a:r>
              <a:rPr lang="en-US" sz="2200" dirty="0"/>
              <a:t>Legal responsibility to pay for damages or losses one has caused.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223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Net Worth Statement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927330-36BE-BF47-B32E-F58BDC43D393}"/>
              </a:ext>
            </a:extLst>
          </p:cNvPr>
          <p:cNvGrpSpPr/>
          <p:nvPr/>
        </p:nvGrpSpPr>
        <p:grpSpPr>
          <a:xfrm>
            <a:off x="1017764" y="2165624"/>
            <a:ext cx="7108471" cy="4048442"/>
            <a:chOff x="219981" y="2165624"/>
            <a:chExt cx="8239125" cy="4692376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0D2BE2F3-1F49-0F45-A675-30E0886E5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81" y="2165624"/>
              <a:ext cx="8239125" cy="2428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5D627-725C-D045-9CA1-D3501A54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225" y="4597296"/>
              <a:ext cx="7810500" cy="12477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6A63EC-CD98-ED4A-BA76-AF5C581AF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600" y="5836093"/>
              <a:ext cx="7905750" cy="419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E6EEBE-CBC4-0547-A5CC-EEBA5706B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205" y="6162675"/>
              <a:ext cx="7810500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45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Net Worth Activity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229600" cy="77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Sasha’s Net Worth Statement Looks Like This.</a:t>
            </a:r>
          </a:p>
          <a:p>
            <a:pPr marL="0" lvl="0" indent="0">
              <a:spcAft>
                <a:spcPts val="800"/>
              </a:spcAft>
              <a:buSzPct val="125000"/>
              <a:buNone/>
            </a:pPr>
            <a:endParaRPr lang="en-US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695276-615A-9E4A-8A00-2CEB07B6A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93223"/>
              </p:ext>
            </p:extLst>
          </p:nvPr>
        </p:nvGraphicFramePr>
        <p:xfrm>
          <a:off x="1437859" y="3124331"/>
          <a:ext cx="6274906" cy="299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453">
                  <a:extLst>
                    <a:ext uri="{9D8B030D-6E8A-4147-A177-3AD203B41FA5}">
                      <a16:colId xmlns:a16="http://schemas.microsoft.com/office/drawing/2014/main" val="3992005264"/>
                    </a:ext>
                  </a:extLst>
                </a:gridCol>
                <a:gridCol w="3137453">
                  <a:extLst>
                    <a:ext uri="{9D8B030D-6E8A-4147-A177-3AD203B41FA5}">
                      <a16:colId xmlns:a16="http://schemas.microsoft.com/office/drawing/2014/main" val="3173105509"/>
                    </a:ext>
                  </a:extLst>
                </a:gridCol>
              </a:tblGrid>
              <a:tr h="334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Name: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Sasha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extLst>
                  <a:ext uri="{0D108BD9-81ED-4DB2-BD59-A6C34878D82A}">
                    <a16:rowId xmlns:a16="http://schemas.microsoft.com/office/drawing/2014/main" val="1205812288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Assets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extLst>
                  <a:ext uri="{0D108BD9-81ED-4DB2-BD59-A6C34878D82A}">
                    <a16:rowId xmlns:a16="http://schemas.microsoft.com/office/drawing/2014/main" val="3304720601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Checking Account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800.00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extLst>
                  <a:ext uri="{0D108BD9-81ED-4DB2-BD59-A6C34878D82A}">
                    <a16:rowId xmlns:a16="http://schemas.microsoft.com/office/drawing/2014/main" val="442426453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Savings Account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1000.00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extLst>
                  <a:ext uri="{0D108BD9-81ED-4DB2-BD59-A6C34878D82A}">
                    <a16:rowId xmlns:a16="http://schemas.microsoft.com/office/drawing/2014/main" val="2665768677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extLst>
                  <a:ext uri="{0D108BD9-81ED-4DB2-BD59-A6C34878D82A}">
                    <a16:rowId xmlns:a16="http://schemas.microsoft.com/office/drawing/2014/main" val="2329729342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Liabilities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extLst>
                  <a:ext uri="{0D108BD9-81ED-4DB2-BD59-A6C34878D82A}">
                    <a16:rowId xmlns:a16="http://schemas.microsoft.com/office/drawing/2014/main" val="715261463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marL="4572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Credit Card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1,800.00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extLst>
                  <a:ext uri="{0D108BD9-81ED-4DB2-BD59-A6C34878D82A}">
                    <a16:rowId xmlns:a16="http://schemas.microsoft.com/office/drawing/2014/main" val="3073771827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extLst>
                  <a:ext uri="{0D108BD9-81ED-4DB2-BD59-A6C34878D82A}">
                    <a16:rowId xmlns:a16="http://schemas.microsoft.com/office/drawing/2014/main" val="4091905492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Net Worth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?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0" marR="58010" marT="0" marB="0"/>
                </a:tc>
                <a:extLst>
                  <a:ext uri="{0D108BD9-81ED-4DB2-BD59-A6C34878D82A}">
                    <a16:rowId xmlns:a16="http://schemas.microsoft.com/office/drawing/2014/main" val="189550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7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3636"/>
              </a:lnSpc>
            </a:pPr>
            <a:r>
              <a:rPr lang="en-US" sz="5000" dirty="0"/>
              <a:t>Sasha’s Net Worth Calculation</a:t>
            </a:r>
            <a:endParaRPr sz="50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4294967295"/>
          </p:nvPr>
        </p:nvSpPr>
        <p:spPr>
          <a:xfrm>
            <a:off x="457200" y="2514600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800 + 1,000 + -1,800 = 0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Liabilities are always a negative number because they represent monetary value owed to others.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Assets are always a positive number because they represent monetary value owned.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r>
              <a:rPr lang="en-US" sz="2200" dirty="0"/>
              <a:t>Sasha’s net worth is zero because her assets are equal to her liabilities.</a:t>
            </a:r>
          </a:p>
          <a:p>
            <a:pPr marL="342900" lvl="0" indent="-342900">
              <a:spcAft>
                <a:spcPts val="800"/>
              </a:spcAft>
              <a:buSzPct val="125000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113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2" ma:contentTypeDescription="Create a new document." ma:contentTypeScope="" ma:versionID="ad2fc0d4fa62e1968d7a1186eb6b8bb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55f388ed21565ea9d77dc5deb097c60f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3A9D01-BB7C-41E8-8C88-EBE3699DF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3C900D-C78F-417B-B48F-3B86D86A7F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CC04B4-5218-4BB1-850B-600C2E81E815}">
  <ds:schemaRefs>
    <ds:schemaRef ds:uri="http://schemas.microsoft.com/office/2006/metadata/properties"/>
    <ds:schemaRef ds:uri="http://purl.org/dc/terms/"/>
    <ds:schemaRef ds:uri="d7997084-06ac-4cbc-acba-1164c2f56e0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11979</TotalTime>
  <Words>912</Words>
  <Application>Microsoft Office PowerPoint</Application>
  <PresentationFormat>On-screen Show (4:3)</PresentationFormat>
  <Paragraphs>200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Using Integers to Find  Net Worth</vt:lpstr>
      <vt:lpstr>Net Worth</vt:lpstr>
      <vt:lpstr>Terms</vt:lpstr>
      <vt:lpstr>Net worth of People Under 30</vt:lpstr>
      <vt:lpstr>Chloe Kim</vt:lpstr>
      <vt:lpstr>Net Worth</vt:lpstr>
      <vt:lpstr>Net Worth Statement</vt:lpstr>
      <vt:lpstr>Net Worth Activity</vt:lpstr>
      <vt:lpstr>Sasha’s Net Worth Calculation</vt:lpstr>
      <vt:lpstr>Integers, Number Sentence and Number Line</vt:lpstr>
      <vt:lpstr>Net Worth Activity</vt:lpstr>
      <vt:lpstr>Sasha’s Net Worth Calculation</vt:lpstr>
      <vt:lpstr>Net Worth Activity</vt:lpstr>
      <vt:lpstr>Net Worth Activity</vt:lpstr>
      <vt:lpstr>Group Activity</vt:lpstr>
      <vt:lpstr>Sam’s Sneaker Story Answers</vt:lpstr>
      <vt:lpstr>Integers</vt:lpstr>
      <vt:lpstr>Integer Addition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 Presented by Date Professional Email</dc:title>
  <dc:creator>Katrina Babb</dc:creator>
  <cp:lastModifiedBy>Ruth Cookson</cp:lastModifiedBy>
  <cp:revision>68</cp:revision>
  <dcterms:modified xsi:type="dcterms:W3CDTF">2023-01-30T21:57:07Z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</Properties>
</file>