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18"/>
  </p:notesMasterIdLst>
  <p:sldIdLst>
    <p:sldId id="256" r:id="rId2"/>
    <p:sldId id="257" r:id="rId3"/>
    <p:sldId id="258" r:id="rId4"/>
    <p:sldId id="259" r:id="rId5"/>
    <p:sldId id="369" r:id="rId6"/>
    <p:sldId id="370" r:id="rId7"/>
    <p:sldId id="371"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Lst>
  <p:sldSz cx="9144000" cy="6858000" type="screen4x3"/>
  <p:notesSz cx="6858000" cy="9144000"/>
  <p:embeddedFontLst>
    <p:embeddedFont>
      <p:font typeface="Calibri" panose="020F0502020204030204" pitchFamily="34" charset="0"/>
      <p:regular r:id="rId119"/>
      <p:bold r:id="rId120"/>
      <p:italic r:id="rId121"/>
      <p:boldItalic r:id="rId122"/>
    </p:embeddedFont>
    <p:embeddedFont>
      <p:font typeface="Dosis" panose="020B0604020202020204" charset="0"/>
      <p:regular r:id="rId123"/>
      <p:bold r:id="rId124"/>
    </p:embeddedFont>
    <p:embeddedFont>
      <p:font typeface="Raleway" panose="020B0604020202020204" charset="0"/>
      <p:regular r:id="rId125"/>
      <p:bold r:id="rId126"/>
      <p:italic r:id="rId127"/>
      <p:boldItalic r:id="rId1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C0925C-DD0F-4B35-9B0B-841390EB4399}">
  <a:tblStyle styleId="{DEC0925C-DD0F-4B35-9B0B-841390EB439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659" autoAdjust="0"/>
  </p:normalViewPr>
  <p:slideViewPr>
    <p:cSldViewPr snapToGrid="0">
      <p:cViewPr varScale="1">
        <p:scale>
          <a:sx n="60" d="100"/>
          <a:sy n="60" d="100"/>
        </p:scale>
        <p:origin x="209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5.fntdata"/><Relationship Id="rId128" Type="http://schemas.openxmlformats.org/officeDocument/2006/relationships/font" Target="fonts/font10.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6.fntdata"/><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font" Target="fonts/font1.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2.fntdata"/><Relationship Id="rId125"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docs.google.com/presentation/d/12jSexHyZdcR6jCSvZq_NO1XDlmDTfjSHNwalvjE8zPE/edit?usp=sharing"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e15e38b559_3_15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ge15e38b559_3_15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ge15e38b559_3_15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2c05ceb79_1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2c05ceb79_1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3" name="Google Shape;103;ge2c05ceb79_1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SLIDES_API883262908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SLIDES_API883262908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90" name="Google Shape;1390;SLIDES_API883262908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e2c05ceb79_1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e2c05ceb79_1_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97" name="Google Shape;1397;ge2c05ceb79_1_10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02" name="Google Shape;140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SLIDES_API91379878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SLIDES_API913798787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10" name="Google Shape;1410;SLIDES_API913798787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16" name="Google Shape;1416;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23" name="Google Shape;1423;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30" name="Google Shape;1430;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36" name="Google Shape;1436;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42" name="Google Shape;1442;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49" name="Google Shape;1449;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p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58" name="Google Shape;1458;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p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65" name="Google Shape;1465;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72" name="Google Shape;1472;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8" name="Google Shape;1478;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9" name="Google Shape;1479;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6" name="Google Shape;1486;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92" name="Google Shape;1492;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6" name="Google Shape;11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2" name="Google Shape;12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SLIDES_API34364613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SLIDES_API343646137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9" name="Google Shape;129;SLIDES_API343646137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4" name="Google Shape;13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0" name="Google Shape;14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7" name="Google Shape;14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3" name="Google Shape;15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1" name="Google Shape;16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61" name="Google Shape;61;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8" name="Google Shape;16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SLIDES_API114670052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SLIDES_API1146700525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5" name="Google Shape;175;SLIDES_API1146700525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1" name="Google Shape;18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SLIDES_API1783075538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SLIDES_API1783075538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8" name="Google Shape;188;SLIDES_API1783075538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e15e38b559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e15e38b559_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6" name="Google Shape;196;ge15e38b559_3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2" name="Google Shape;20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8" name="Google Shape;20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5" name="Google Shape;21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0" name="Google Shape;30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3" name="Google Shape;38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68" name="Google Shape;68;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9" name="Google Shape;47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5" name="Google Shape;57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4" name="Google Shape;67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0" name="Google Shape;68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6" name="Google Shape;686;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SLIDES_API40909429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SLIDES_API409094295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93" name="Google Shape;693;SLIDES_API409094295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99" name="Google Shape;6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SLIDES_API103716508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SLIDES_API1037165086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06" name="Google Shape;706;SLIDES_API1037165086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2" name="Google Shape;712;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8" name="Google Shape;71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24" name="Google Shape;724;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e2c05ceb7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e2c05ceb7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30" name="Google Shape;730;ge2c05ceb7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e2c05ceb79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e2c05ceb79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37" name="Google Shape;737;ge2c05ceb79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e2c05ceb79_1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e2c05ceb79_1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45" name="Google Shape;745;ge2c05ceb79_1_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SLIDES_API186573340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SLIDES_API186573340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52" name="Google Shape;752;SLIDES_API186573340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e3479175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e3479175e3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59" name="Google Shape;759;ge3479175e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65" name="Google Shape;76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71" name="Google Shape;77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79" name="Google Shape;77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85" name="Google Shape;785;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6</a:t>
            </a:fld>
            <a:endParaRPr lang="en-US"/>
          </a:p>
        </p:txBody>
      </p:sp>
    </p:spTree>
    <p:extLst>
      <p:ext uri="{BB962C8B-B14F-4D97-AF65-F5344CB8AC3E}">
        <p14:creationId xmlns:p14="http://schemas.microsoft.com/office/powerpoint/2010/main" val="35737835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94" name="Google Shape;79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SLIDES_API65319950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SLIDES_API65319950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01" name="Google Shape;801;SLIDES_API653199504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07" name="Google Shape;807;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13" name="Google Shape;81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27" name="Google Shape;82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43" name="Google Shape;843;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56" name="Google Shape;856;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72" name="Google Shape;87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80" name="Google Shape;88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93" name="Google Shape;89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7</a:t>
            </a:fld>
            <a:endParaRPr lang="en-US"/>
          </a:p>
        </p:txBody>
      </p:sp>
    </p:spTree>
    <p:extLst>
      <p:ext uri="{BB962C8B-B14F-4D97-AF65-F5344CB8AC3E}">
        <p14:creationId xmlns:p14="http://schemas.microsoft.com/office/powerpoint/2010/main" val="35302852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99" name="Google Shape;899;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05" name="Google Shape;905;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25" name="Google Shape;92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31" name="Google Shape;931;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38" name="Google Shape;938;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47" name="Google Shape;947;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53" name="Google Shape;95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SLIDES_API116214174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SLIDES_API116214174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60" name="Google Shape;960;SLIDES_API116214174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e41d73f8c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e41d73f8c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67" name="Google Shape;967;ge41d73f8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e41d73f8c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e41d73f8c6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74" name="Google Shape;974;ge41d73f8c6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83" name="Google Shape;8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e2c05ceb79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e2c05ceb79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81" name="Google Shape;981;ge2c05ceb79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e2c05ceb79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e2c05ceb79_1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89" name="Google Shape;989;ge2c05ceb79_1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e2c05ceb79_1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e2c05ceb79_1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00" name="Google Shape;1000;ge2c05ceb79_1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e2c05ceb79_1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e2c05ceb79_1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10" name="Google Shape;1010;ge2c05ceb79_1_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SLIDES_API168249811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SLIDES_API168249811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17" name="Google Shape;1017;SLIDES_API1682498114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23" name="Google Shape;102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SLIDES_API135238463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SLIDES_API1352384637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31" name="Google Shape;1031;SLIDES_API1352384637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e2c05ceb79_1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e2c05ceb79_1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38" name="Google Shape;1038;ge2c05ceb79_1_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SLIDES_API9397577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SLIDES_API9397577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46" name="Google Shape;1046;SLIDES_API9397577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52" name="Google Shape;1052;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59" name="Google Shape;1059;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e2c05ceb79_1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e2c05ceb79_1_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66" name="Google Shape;1066;ge2c05ceb79_1_8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e2c05ceb79_1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e2c05ceb79_1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73" name="Google Shape;1073;ge2c05ceb79_1_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e2c05ceb79_1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e2c05ceb79_1_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80" name="Google Shape;1080;ge2c05ceb79_1_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86" name="Google Shape;108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e15e38b559_3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e15e38b559_3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94" name="Google Shape;1094;ge15e38b559_3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e15e38b559_3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e15e38b559_3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If running this activity in a virtual classroom, this slide replaces Visual 2-1.</a:t>
            </a:r>
            <a:endParaRPr/>
          </a:p>
        </p:txBody>
      </p:sp>
      <p:sp>
        <p:nvSpPr>
          <p:cNvPr id="1101" name="Google Shape;1101;ge15e38b559_3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e15e38b559_3_3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e15e38b559_3_3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13" name="Google Shape;1213;ge15e38b559_3_3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e15e38b559_3_5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e15e38b559_3_5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20" name="Google Shape;1220;ge15e38b559_3_5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e15e38b559_3_8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e15e38b559_3_8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28" name="Google Shape;1228;ge15e38b559_3_80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6" name="Google Shape;9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e15e38b559_3_8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e15e38b559_3_8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Allocation of the 2019 Federal Budget</a:t>
            </a:r>
            <a:endParaRPr/>
          </a:p>
          <a:p>
            <a:pPr marL="0" lvl="0" indent="0" algn="l" rtl="0">
              <a:spcBef>
                <a:spcPts val="360"/>
              </a:spcBef>
              <a:spcAft>
                <a:spcPts val="0"/>
              </a:spcAft>
              <a:buNone/>
            </a:pPr>
            <a:r>
              <a:rPr lang="en-US"/>
              <a:t>If running this activity virtually, this slide replaces Visual 2-2.</a:t>
            </a:r>
            <a:endParaRPr/>
          </a:p>
        </p:txBody>
      </p:sp>
      <p:sp>
        <p:nvSpPr>
          <p:cNvPr id="1235" name="Google Shape;1235;ge15e38b559_3_8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e15e38b559_3_10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e15e38b559_3_10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dirty="0"/>
              <a:t>If running this activity virtually, this slide and the team slides below replace Visual 2-2 and can be used for the ROUND 2 Procedures 13-16.  </a:t>
            </a:r>
            <a:endParaRPr dirty="0"/>
          </a:p>
          <a:p>
            <a:pPr marL="0" lvl="0" indent="0" algn="l" rtl="0">
              <a:spcBef>
                <a:spcPts val="360"/>
              </a:spcBef>
              <a:spcAft>
                <a:spcPts val="0"/>
              </a:spcAft>
              <a:buClr>
                <a:schemeClr val="dk1"/>
              </a:buClr>
              <a:buSzPts val="1100"/>
              <a:buFont typeface="Arial"/>
              <a:buNone/>
            </a:pPr>
            <a:r>
              <a:rPr lang="en-US" dirty="0"/>
              <a:t>Make your own copy of the team slides below and share them so “anyone with the link” can EDIT.</a:t>
            </a:r>
            <a:endParaRPr dirty="0"/>
          </a:p>
          <a:p>
            <a:pPr marL="0" lvl="0" indent="0" algn="l" rtl="0">
              <a:spcBef>
                <a:spcPts val="360"/>
              </a:spcBef>
              <a:spcAft>
                <a:spcPts val="0"/>
              </a:spcAft>
              <a:buNone/>
            </a:pPr>
            <a:r>
              <a:rPr lang="en-US" dirty="0"/>
              <a:t>Team Slides: </a:t>
            </a:r>
            <a:r>
              <a:rPr lang="en-US" u="sng" dirty="0">
                <a:solidFill>
                  <a:schemeClr val="hlink"/>
                </a:solidFill>
                <a:hlinkClick r:id="rId3"/>
              </a:rPr>
              <a:t>https://docs.google.com/presentation/d/12jSexHyZdcR6jCSvZq_NO1XDlmDTfjSHNwalvjE8zPE/edit?usp=sharing</a:t>
            </a:r>
            <a:r>
              <a:rPr lang="en-US" dirty="0"/>
              <a:t> </a:t>
            </a:r>
            <a:endParaRPr dirty="0"/>
          </a:p>
          <a:p>
            <a:pPr marL="0" lvl="0" indent="0" algn="l" rtl="0">
              <a:spcBef>
                <a:spcPts val="360"/>
              </a:spcBef>
              <a:spcAft>
                <a:spcPts val="0"/>
              </a:spcAft>
              <a:buClr>
                <a:schemeClr val="dk1"/>
              </a:buClr>
              <a:buSzPts val="1100"/>
              <a:buFont typeface="Arial"/>
              <a:buNone/>
            </a:pPr>
            <a:r>
              <a:rPr lang="en-US" dirty="0"/>
              <a:t>Share the link to your deck of Team Slides in the meeting chat.  </a:t>
            </a:r>
            <a:endParaRPr dirty="0"/>
          </a:p>
          <a:p>
            <a:pPr marL="0" lvl="0" indent="0" algn="l" rtl="0">
              <a:spcBef>
                <a:spcPts val="360"/>
              </a:spcBef>
              <a:spcAft>
                <a:spcPts val="0"/>
              </a:spcAft>
              <a:buClr>
                <a:schemeClr val="dk1"/>
              </a:buClr>
              <a:buSzPts val="1100"/>
              <a:buFont typeface="Arial"/>
              <a:buNone/>
            </a:pPr>
            <a:r>
              <a:rPr lang="en-US" dirty="0"/>
              <a:t>As students are opening the slides explain that they will return to the same breakout room and once again, their breakout room number is also the slide number their team is assigned to work on.  </a:t>
            </a:r>
            <a:endParaRPr dirty="0"/>
          </a:p>
          <a:p>
            <a:pPr marL="0" lvl="0" indent="0" algn="l" rtl="0">
              <a:spcBef>
                <a:spcPts val="360"/>
              </a:spcBef>
              <a:spcAft>
                <a:spcPts val="0"/>
              </a:spcAft>
              <a:buClr>
                <a:schemeClr val="dk1"/>
              </a:buClr>
              <a:buSzPts val="1100"/>
              <a:buFont typeface="Arial"/>
              <a:buNone/>
            </a:pPr>
            <a:r>
              <a:rPr lang="en-US" dirty="0"/>
              <a:t>Re-open the same breakout rooms so students return to work with the same team.  Dismiss to breakout rooms.</a:t>
            </a:r>
            <a:endParaRPr dirty="0"/>
          </a:p>
          <a:p>
            <a:pPr marL="0" lvl="0" indent="0" algn="l" rtl="0">
              <a:spcBef>
                <a:spcPts val="360"/>
              </a:spcBef>
              <a:spcAft>
                <a:spcPts val="0"/>
              </a:spcAft>
              <a:buClr>
                <a:schemeClr val="dk1"/>
              </a:buClr>
              <a:buSzPts val="1100"/>
              <a:buFont typeface="Arial"/>
              <a:buNone/>
            </a:pPr>
            <a:r>
              <a:rPr lang="en-US" dirty="0"/>
              <a:t>Watch student progress on the shared slides.  Visit breakout rooms that seem to be lagging or that ask questions.  </a:t>
            </a:r>
            <a:endParaRPr dirty="0"/>
          </a:p>
          <a:p>
            <a:pPr marL="0" lvl="0" indent="0" algn="l" rtl="0">
              <a:spcBef>
                <a:spcPts val="360"/>
              </a:spcBef>
              <a:spcAft>
                <a:spcPts val="0"/>
              </a:spcAft>
              <a:buClr>
                <a:schemeClr val="dk1"/>
              </a:buClr>
              <a:buSzPts val="1100"/>
              <a:buFont typeface="Arial"/>
              <a:buNone/>
            </a:pPr>
            <a:r>
              <a:rPr lang="en-US" dirty="0"/>
              <a:t>After most teams have allocated most of their pennies, close the breakout rooms.</a:t>
            </a:r>
            <a:endParaRPr dirty="0"/>
          </a:p>
          <a:p>
            <a:pPr marL="0" lvl="0" indent="0" algn="l" rtl="0">
              <a:spcBef>
                <a:spcPts val="360"/>
              </a:spcBef>
              <a:spcAft>
                <a:spcPts val="0"/>
              </a:spcAft>
              <a:buClr>
                <a:schemeClr val="dk1"/>
              </a:buClr>
              <a:buSzPts val="1100"/>
              <a:buFont typeface="Arial"/>
              <a:buNone/>
            </a:pPr>
            <a:r>
              <a:rPr lang="en-US" dirty="0"/>
              <a:t>Display several of the team slides so they can see how other teams answered.</a:t>
            </a:r>
            <a:endParaRPr dirty="0"/>
          </a:p>
          <a:p>
            <a:pPr marL="0" lvl="0" indent="0" algn="l" rtl="0">
              <a:spcBef>
                <a:spcPts val="360"/>
              </a:spcBef>
              <a:spcAft>
                <a:spcPts val="0"/>
              </a:spcAft>
              <a:buClr>
                <a:schemeClr val="dk1"/>
              </a:buClr>
              <a:buSzPts val="1100"/>
              <a:buFont typeface="Arial"/>
              <a:buNone/>
            </a:pPr>
            <a:endParaRPr dirty="0">
              <a:solidFill>
                <a:srgbClr val="324788"/>
              </a:solidFill>
            </a:endParaRPr>
          </a:p>
          <a:p>
            <a:pPr marL="0" lvl="0" indent="0" algn="l" rtl="0">
              <a:spcBef>
                <a:spcPts val="360"/>
              </a:spcBef>
              <a:spcAft>
                <a:spcPts val="0"/>
              </a:spcAft>
              <a:buClr>
                <a:schemeClr val="dk1"/>
              </a:buClr>
              <a:buSzPts val="1100"/>
              <a:buFont typeface="Arial"/>
              <a:buNone/>
            </a:pPr>
            <a:endParaRPr dirty="0">
              <a:solidFill>
                <a:srgbClr val="324788"/>
              </a:solidFill>
            </a:endParaRPr>
          </a:p>
          <a:p>
            <a:pPr marL="0" lvl="0" indent="0" algn="l" rtl="0">
              <a:spcBef>
                <a:spcPts val="360"/>
              </a:spcBef>
              <a:spcAft>
                <a:spcPts val="0"/>
              </a:spcAft>
              <a:buNone/>
            </a:pPr>
            <a:endParaRPr dirty="0"/>
          </a:p>
        </p:txBody>
      </p:sp>
      <p:sp>
        <p:nvSpPr>
          <p:cNvPr id="1245" name="Google Shape;1245;ge15e38b559_3_10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e15e38b559_3_13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e15e38b559_3_13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31" name="Google Shape;1331;ge15e38b559_3_13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39" name="Google Shape;1339;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SLIDES_API69374758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SLIDES_API69374758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46" name="Google Shape;1346;SLIDES_API69374758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SLIDES_API176120512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SLIDES_API1761205126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53" name="Google Shape;1353;SLIDES_API1761205126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e2c05ceb79_1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e2c05ceb79_1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60" name="Google Shape;1360;ge2c05ceb79_1_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97</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SLIDES_API163575005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SLIDES_API163575005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67" name="Google Shape;1367;SLIDES_API163575005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98</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73" name="Google Shape;1373;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79" name="Google Shape;1379;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13"/>
          <p:cNvSpPr txBox="1">
            <a:spLocks noGrp="1"/>
          </p:cNvSpPr>
          <p:nvPr>
            <p:ph type="body" idx="1"/>
          </p:nvPr>
        </p:nvSpPr>
        <p:spPr>
          <a:xfrm>
            <a:off x="616650" y="2136748"/>
            <a:ext cx="3359400" cy="3878400"/>
          </a:xfrm>
          <a:prstGeom prst="rect">
            <a:avLst/>
          </a:prstGeom>
        </p:spPr>
        <p:txBody>
          <a:bodyPr spcFirstLastPara="1" wrap="square" lIns="91425" tIns="45700" rIns="91425" bIns="45700" anchor="t" anchorCtr="0">
            <a:noAutofit/>
          </a:bodyPr>
          <a:lstStyle>
            <a:lvl1pPr marL="457200" lvl="0" indent="-361950" rtl="0">
              <a:spcBef>
                <a:spcPts val="0"/>
              </a:spcBef>
              <a:spcAft>
                <a:spcPts val="0"/>
              </a:spcAft>
              <a:buSzPts val="2100"/>
              <a:buFont typeface="Nunito Light"/>
              <a:buChar char="●"/>
              <a:defRPr sz="2100"/>
            </a:lvl1pPr>
            <a:lvl2pPr marL="914400" lvl="1" indent="-361950" rtl="0">
              <a:spcBef>
                <a:spcPts val="1800"/>
              </a:spcBef>
              <a:spcAft>
                <a:spcPts val="0"/>
              </a:spcAft>
              <a:buSzPts val="2100"/>
              <a:buFont typeface="Nunito Light"/>
              <a:buChar char="○"/>
              <a:defRPr/>
            </a:lvl2pPr>
            <a:lvl3pPr marL="1371600" lvl="2" indent="-355600" rtl="0">
              <a:spcBef>
                <a:spcPts val="1800"/>
              </a:spcBef>
              <a:spcAft>
                <a:spcPts val="0"/>
              </a:spcAft>
              <a:buSzPts val="2000"/>
              <a:buFont typeface="Nunito Light"/>
              <a:buChar char="■"/>
              <a:defRPr/>
            </a:lvl3pPr>
            <a:lvl4pPr marL="1828800" lvl="3" indent="-355600" rtl="0">
              <a:spcBef>
                <a:spcPts val="1800"/>
              </a:spcBef>
              <a:spcAft>
                <a:spcPts val="0"/>
              </a:spcAft>
              <a:buSzPts val="2000"/>
              <a:buFont typeface="Nunito Light"/>
              <a:buChar char="●"/>
              <a:defRPr/>
            </a:lvl4pPr>
            <a:lvl5pPr marL="2286000" lvl="4" indent="-406400" rtl="0">
              <a:spcBef>
                <a:spcPts val="1800"/>
              </a:spcBef>
              <a:spcAft>
                <a:spcPts val="0"/>
              </a:spcAft>
              <a:buSzPts val="2800"/>
              <a:buFont typeface="Nunito Light"/>
              <a:buChar char="○"/>
              <a:defRPr/>
            </a:lvl5pPr>
            <a:lvl6pPr marL="2743200" lvl="5" indent="-355600" rtl="0">
              <a:spcBef>
                <a:spcPts val="1800"/>
              </a:spcBef>
              <a:spcAft>
                <a:spcPts val="0"/>
              </a:spcAft>
              <a:buSzPts val="2000"/>
              <a:buFont typeface="Nunito Light"/>
              <a:buChar char="■"/>
              <a:defRPr/>
            </a:lvl6pPr>
            <a:lvl7pPr marL="3200400" lvl="6" indent="-336550" rtl="0">
              <a:spcBef>
                <a:spcPts val="400"/>
              </a:spcBef>
              <a:spcAft>
                <a:spcPts val="0"/>
              </a:spcAft>
              <a:buSzPts val="1700"/>
              <a:buFont typeface="Nunito Light"/>
              <a:buChar char="●"/>
              <a:defRPr/>
            </a:lvl7pPr>
            <a:lvl8pPr marL="3657600" lvl="7" indent="-336550" rtl="0">
              <a:spcBef>
                <a:spcPts val="400"/>
              </a:spcBef>
              <a:spcAft>
                <a:spcPts val="0"/>
              </a:spcAft>
              <a:buSzPts val="1700"/>
              <a:buFont typeface="Nunito Light"/>
              <a:buChar char="○"/>
              <a:defRPr/>
            </a:lvl8pPr>
            <a:lvl9pPr marL="4114800" lvl="8" indent="-355600" rtl="0">
              <a:spcBef>
                <a:spcPts val="400"/>
              </a:spcBef>
              <a:spcAft>
                <a:spcPts val="0"/>
              </a:spcAft>
              <a:buSzPts val="2000"/>
              <a:buFont typeface="Nunito Light"/>
              <a:buChar char="■"/>
              <a:defRPr/>
            </a:lvl9pPr>
          </a:lstStyle>
          <a:p>
            <a:endParaRPr/>
          </a:p>
        </p:txBody>
      </p:sp>
      <p:sp>
        <p:nvSpPr>
          <p:cNvPr id="50" name="Google Shape;50;p13"/>
          <p:cNvSpPr txBox="1">
            <a:spLocks noGrp="1"/>
          </p:cNvSpPr>
          <p:nvPr>
            <p:ph type="title"/>
          </p:nvPr>
        </p:nvSpPr>
        <p:spPr>
          <a:xfrm>
            <a:off x="602950" y="458867"/>
            <a:ext cx="3817500" cy="1131900"/>
          </a:xfrm>
          <a:prstGeom prst="rect">
            <a:avLst/>
          </a:prstGeom>
        </p:spPr>
        <p:txBody>
          <a:bodyPr spcFirstLastPara="1" wrap="square" lIns="91425" tIns="45700" rIns="91425" bIns="45700" anchor="t" anchorCtr="0">
            <a:noAutofit/>
          </a:bodyPr>
          <a:lstStyle>
            <a:lvl1pPr lvl="0" rtl="0">
              <a:spcBef>
                <a:spcPts val="0"/>
              </a:spcBef>
              <a:spcAft>
                <a:spcPts val="0"/>
              </a:spcAft>
              <a:buNone/>
              <a:defRPr sz="4800">
                <a:solidFill>
                  <a:schemeClr val="accent2"/>
                </a:solidFill>
              </a:defRPr>
            </a:lvl1pPr>
            <a:lvl2pPr lvl="1" rtl="0">
              <a:spcBef>
                <a:spcPts val="0"/>
              </a:spcBef>
              <a:spcAft>
                <a:spcPts val="0"/>
              </a:spcAft>
              <a:buNone/>
              <a:defRPr sz="4800">
                <a:solidFill>
                  <a:schemeClr val="accent2"/>
                </a:solidFill>
              </a:defRPr>
            </a:lvl2pPr>
            <a:lvl3pPr lvl="2" rtl="0">
              <a:spcBef>
                <a:spcPts val="0"/>
              </a:spcBef>
              <a:spcAft>
                <a:spcPts val="0"/>
              </a:spcAft>
              <a:buNone/>
              <a:defRPr sz="4800">
                <a:solidFill>
                  <a:schemeClr val="accent2"/>
                </a:solidFill>
              </a:defRPr>
            </a:lvl3pPr>
            <a:lvl4pPr lvl="3" rtl="0">
              <a:spcBef>
                <a:spcPts val="0"/>
              </a:spcBef>
              <a:spcAft>
                <a:spcPts val="0"/>
              </a:spcAft>
              <a:buNone/>
              <a:defRPr sz="4800">
                <a:solidFill>
                  <a:schemeClr val="accent2"/>
                </a:solidFill>
              </a:defRPr>
            </a:lvl4pPr>
            <a:lvl5pPr lvl="4" rtl="0">
              <a:spcBef>
                <a:spcPts val="0"/>
              </a:spcBef>
              <a:spcAft>
                <a:spcPts val="0"/>
              </a:spcAft>
              <a:buNone/>
              <a:defRPr sz="4800">
                <a:solidFill>
                  <a:schemeClr val="accent2"/>
                </a:solidFill>
              </a:defRPr>
            </a:lvl5pPr>
            <a:lvl6pPr lvl="5" rtl="0">
              <a:spcBef>
                <a:spcPts val="0"/>
              </a:spcBef>
              <a:spcAft>
                <a:spcPts val="0"/>
              </a:spcAft>
              <a:buNone/>
              <a:defRPr sz="4800">
                <a:solidFill>
                  <a:schemeClr val="accent2"/>
                </a:solidFill>
              </a:defRPr>
            </a:lvl6pPr>
            <a:lvl7pPr lvl="6" rtl="0">
              <a:spcBef>
                <a:spcPts val="0"/>
              </a:spcBef>
              <a:spcAft>
                <a:spcPts val="0"/>
              </a:spcAft>
              <a:buNone/>
              <a:defRPr sz="4800">
                <a:solidFill>
                  <a:schemeClr val="accent2"/>
                </a:solidFill>
              </a:defRPr>
            </a:lvl7pPr>
            <a:lvl8pPr lvl="7" rtl="0">
              <a:spcBef>
                <a:spcPts val="0"/>
              </a:spcBef>
              <a:spcAft>
                <a:spcPts val="0"/>
              </a:spcAft>
              <a:buNone/>
              <a:defRPr sz="4800">
                <a:solidFill>
                  <a:schemeClr val="accent2"/>
                </a:solidFill>
              </a:defRPr>
            </a:lvl8pPr>
            <a:lvl9pPr lvl="8" rtl="0">
              <a:spcBef>
                <a:spcPts val="0"/>
              </a:spcBef>
              <a:spcAft>
                <a:spcPts val="0"/>
              </a:spcAft>
              <a:buNone/>
              <a:defRPr sz="4800">
                <a:solidFill>
                  <a:schemeClr val="accent2"/>
                </a:solidFill>
              </a:defRPr>
            </a:lvl9pPr>
          </a:lstStyle>
          <a:p>
            <a:endParaRPr/>
          </a:p>
        </p:txBody>
      </p:sp>
      <p:pic>
        <p:nvPicPr>
          <p:cNvPr id="51" name="Google Shape;51;p13"/>
          <p:cNvPicPr preferRelativeResize="0"/>
          <p:nvPr/>
        </p:nvPicPr>
        <p:blipFill>
          <a:blip r:embed="rId2">
            <a:alphaModFix/>
          </a:blip>
          <a:stretch>
            <a:fillRect/>
          </a:stretch>
        </p:blipFill>
        <p:spPr>
          <a:xfrm>
            <a:off x="87897" y="5737567"/>
            <a:ext cx="774225" cy="7768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1" name="Google Shape;21;p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 name="Google Shape;28;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9" name="Google Shape;29;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0" name="Google Shape;30;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1" name="Google Shape;31;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ruggejb@jm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0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0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07.xml.rels><?xml version="1.0" encoding="UTF-8" standalone="yes"?>
<Relationships xmlns="http://schemas.openxmlformats.org/package/2006/relationships"><Relationship Id="rId3" Type="http://schemas.openxmlformats.org/officeDocument/2006/relationships/hyperlink" Target="https://www.aspeninstitute.org/blog-posts/the-covid-19-eviction-crisis-an-estimated-30-40-million-people-in-america-are-at-risk/"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theguardian.com/culture/2021/mar/05/what-is-cryptoart-how-much-does-it-cost-and-can-you-hang-it-on-your-wall"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hyperlink" Target="https://www.cnbc.com/2021/02/25/nfts-why-digital-art-and-sports-collectibles-are-suddenly-so-popular.html" TargetMode="External"/><Relationship Id="rId4" Type="http://schemas.openxmlformats.org/officeDocument/2006/relationships/image" Target="../media/image76.jpg"/></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www.kahoot.it/"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www.econedlink.org/resources/covid-19-fiscal-responses-around-the-world/"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hyperlink" Target="https://www.econedlink.org/resources/the-economic-impact-of-the-crisis-why-doesnt-covid-19-affect-everyone-equally/"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notesSlide" Target="../notesSlides/notesSlide115.xml"/><Relationship Id="rId1" Type="http://schemas.openxmlformats.org/officeDocument/2006/relationships/slideLayout" Target="../slideLayouts/slideLayout1.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atlantafed.org/forms/education/infographics-order.aspx"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www.ft.com/content/87cb4674-6db7-41cf-a82e-44b83eaa436c"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bit.ly/CEEConference2021" TargetMode="External"/><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uncilforeconed2021.us2.pathable.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3" Type="http://schemas.openxmlformats.org/officeDocument/2006/relationships/hyperlink" Target="https://www.forbes.com/sites/deborahwince-smith/2021/06/29/americas-lack-of-chips-is-more-than-a-blip/?sh=4f1a35095158"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surveymonkey.com/r/SummerInstitute202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76.xml.rels><?xml version="1.0" encoding="UTF-8" standalone="yes"?>
<Relationships xmlns="http://schemas.openxmlformats.org/package/2006/relationships"><Relationship Id="rId3" Type="http://schemas.openxmlformats.org/officeDocument/2006/relationships/hyperlink" Target="https://www.npr.org/2021/06/23/1009637231/traffic-jam-cargo-style"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7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0.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4.png"/></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1.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2.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9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363983" y="1066800"/>
            <a:ext cx="8496000" cy="3913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None/>
            </a:pPr>
            <a:br>
              <a:rPr lang="en-US" sz="6000"/>
            </a:br>
            <a:br>
              <a:rPr lang="en-US" sz="6000"/>
            </a:br>
            <a:r>
              <a:rPr lang="en-US" sz="4900"/>
              <a:t>Macroeconomics Summer Institute</a:t>
            </a:r>
            <a:br>
              <a:rPr lang="en-US" sz="6000" b="1"/>
            </a:br>
            <a:r>
              <a:rPr lang="en-US" sz="3600" b="1">
                <a:solidFill>
                  <a:srgbClr val="8BAF00"/>
                </a:solidFill>
                <a:latin typeface="Calibri"/>
                <a:ea typeface="Calibri"/>
                <a:cs typeface="Calibri"/>
                <a:sym typeface="Calibri"/>
              </a:rPr>
              <a:t>Engaging Activities to Hel</a:t>
            </a:r>
            <a:r>
              <a:rPr lang="en-US" sz="3600">
                <a:solidFill>
                  <a:srgbClr val="8BAF00"/>
                </a:solidFill>
                <a:latin typeface="Calibri"/>
                <a:ea typeface="Calibri"/>
                <a:cs typeface="Calibri"/>
                <a:sym typeface="Calibri"/>
              </a:rPr>
              <a:t>p Students </a:t>
            </a:r>
            <a:br>
              <a:rPr lang="en-US" sz="3600">
                <a:solidFill>
                  <a:srgbClr val="8BAF00"/>
                </a:solidFill>
                <a:latin typeface="Calibri"/>
                <a:ea typeface="Calibri"/>
                <a:cs typeface="Calibri"/>
                <a:sym typeface="Calibri"/>
              </a:rPr>
            </a:br>
            <a:r>
              <a:rPr lang="en-US" sz="3600">
                <a:solidFill>
                  <a:srgbClr val="8BAF00"/>
                </a:solidFill>
                <a:latin typeface="Calibri"/>
                <a:ea typeface="Calibri"/>
                <a:cs typeface="Calibri"/>
                <a:sym typeface="Calibri"/>
              </a:rPr>
              <a:t>See the Big Picture</a:t>
            </a:r>
            <a:endParaRPr sz="3600">
              <a:solidFill>
                <a:srgbClr val="8BAF00"/>
              </a:solidFill>
              <a:latin typeface="Calibri"/>
              <a:ea typeface="Calibri"/>
              <a:cs typeface="Calibri"/>
              <a:sym typeface="Calibri"/>
            </a:endParaRPr>
          </a:p>
          <a:p>
            <a:pPr marL="0" lvl="0" indent="0" algn="ctr" rtl="0">
              <a:lnSpc>
                <a:spcPct val="100000"/>
              </a:lnSpc>
              <a:spcBef>
                <a:spcPts val="0"/>
              </a:spcBef>
              <a:spcAft>
                <a:spcPts val="0"/>
              </a:spcAft>
              <a:buNone/>
            </a:pPr>
            <a:r>
              <a:rPr lang="en-US" sz="4400"/>
              <a:t>Day 1: Fiscal Policy, Unemployment</a:t>
            </a:r>
            <a:endParaRPr sz="4400"/>
          </a:p>
          <a:p>
            <a:pPr marL="0" lvl="0" indent="0" algn="ctr" rtl="0">
              <a:lnSpc>
                <a:spcPct val="100000"/>
              </a:lnSpc>
              <a:spcBef>
                <a:spcPts val="0"/>
              </a:spcBef>
              <a:spcAft>
                <a:spcPts val="0"/>
              </a:spcAft>
              <a:buNone/>
            </a:pPr>
            <a:r>
              <a:rPr lang="en-US" sz="4400"/>
              <a:t>and International Trade</a:t>
            </a:r>
            <a:br>
              <a:rPr lang="en-US" sz="4400"/>
            </a:br>
            <a:br>
              <a:rPr lang="en-US" sz="2200" i="1">
                <a:solidFill>
                  <a:schemeClr val="dk1"/>
                </a:solidFill>
                <a:latin typeface="Calibri"/>
                <a:ea typeface="Calibri"/>
                <a:cs typeface="Calibri"/>
                <a:sym typeface="Calibri"/>
              </a:rPr>
            </a:br>
            <a:r>
              <a:rPr lang="en-US" sz="2533" i="1">
                <a:solidFill>
                  <a:schemeClr val="dk1"/>
                </a:solidFill>
                <a:latin typeface="Calibri"/>
                <a:ea typeface="Calibri"/>
                <a:cs typeface="Calibri"/>
                <a:sym typeface="Calibri"/>
              </a:rPr>
              <a:t>John Kruggel</a:t>
            </a:r>
            <a:br>
              <a:rPr lang="en-US" sz="2533" i="1">
                <a:solidFill>
                  <a:schemeClr val="dk1"/>
                </a:solidFill>
                <a:latin typeface="Calibri"/>
                <a:ea typeface="Calibri"/>
                <a:cs typeface="Calibri"/>
                <a:sym typeface="Calibri"/>
              </a:rPr>
            </a:br>
            <a:r>
              <a:rPr lang="en-US" sz="2533" i="1">
                <a:solidFill>
                  <a:schemeClr val="dk1"/>
                </a:solidFill>
                <a:latin typeface="Calibri"/>
                <a:ea typeface="Calibri"/>
                <a:cs typeface="Calibri"/>
                <a:sym typeface="Calibri"/>
              </a:rPr>
              <a:t>JMU Center for Economic Education</a:t>
            </a:r>
            <a:br>
              <a:rPr lang="en-US" sz="1600"/>
            </a:br>
            <a:r>
              <a:rPr lang="en-US" sz="2533">
                <a:solidFill>
                  <a:schemeClr val="dk1"/>
                </a:solidFill>
                <a:latin typeface="Calibri"/>
                <a:ea typeface="Calibri"/>
                <a:cs typeface="Calibri"/>
                <a:sym typeface="Calibri"/>
              </a:rPr>
              <a:t>7/15/21</a:t>
            </a:r>
            <a:endParaRPr sz="2533">
              <a:solidFill>
                <a:schemeClr val="dk1"/>
              </a:solidFill>
              <a:latin typeface="Calibri"/>
              <a:ea typeface="Calibri"/>
              <a:cs typeface="Calibri"/>
              <a:sym typeface="Calibri"/>
            </a:endParaRPr>
          </a:p>
          <a:p>
            <a:pPr marL="0" lvl="0" indent="0" algn="ctr" rtl="0">
              <a:lnSpc>
                <a:spcPct val="100000"/>
              </a:lnSpc>
              <a:spcBef>
                <a:spcPts val="0"/>
              </a:spcBef>
              <a:spcAft>
                <a:spcPts val="0"/>
              </a:spcAft>
              <a:buNone/>
            </a:pPr>
            <a:br>
              <a:rPr lang="en-US" sz="1600">
                <a:solidFill>
                  <a:schemeClr val="dk1"/>
                </a:solidFill>
                <a:latin typeface="Calibri"/>
                <a:ea typeface="Calibri"/>
                <a:cs typeface="Calibri"/>
                <a:sym typeface="Calibri"/>
              </a:rPr>
            </a:br>
            <a:r>
              <a:rPr lang="en-US" sz="2422" u="sng">
                <a:solidFill>
                  <a:srgbClr val="005CB8"/>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kruggejb@jmu.edu</a:t>
            </a:r>
            <a:br>
              <a:rPr lang="en-US" sz="2200">
                <a:solidFill>
                  <a:schemeClr val="dk1"/>
                </a:solidFill>
                <a:latin typeface="Calibri"/>
                <a:ea typeface="Calibri"/>
                <a:cs typeface="Calibri"/>
                <a:sym typeface="Calibri"/>
              </a:rPr>
            </a:br>
            <a:endParaRPr sz="220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0"/>
          <p:cNvPicPr preferRelativeResize="0"/>
          <p:nvPr/>
        </p:nvPicPr>
        <p:blipFill rotWithShape="1">
          <a:blip r:embed="rId3">
            <a:alphaModFix/>
          </a:blip>
          <a:srcRect/>
          <a:stretch/>
        </p:blipFill>
        <p:spPr>
          <a:xfrm>
            <a:off x="234888" y="1330860"/>
            <a:ext cx="5562886" cy="161933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99" name="Google Shape;99;p20" descr="Yeah, Well, That&amp;#39;s just like Your opinion man... - The Big Lebowski | Meme  Generator"/>
          <p:cNvPicPr preferRelativeResize="0"/>
          <p:nvPr/>
        </p:nvPicPr>
        <p:blipFill rotWithShape="1">
          <a:blip r:embed="rId4">
            <a:alphaModFix/>
          </a:blip>
          <a:srcRect/>
          <a:stretch/>
        </p:blipFill>
        <p:spPr>
          <a:xfrm>
            <a:off x="3246417" y="3220564"/>
            <a:ext cx="5715000" cy="321945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110"/>
          <p:cNvSpPr txBox="1">
            <a:spLocks noGrp="1"/>
          </p:cNvSpPr>
          <p:nvPr>
            <p:ph type="title"/>
          </p:nvPr>
        </p:nvSpPr>
        <p:spPr>
          <a:xfrm>
            <a:off x="102870" y="1043940"/>
            <a:ext cx="8938260" cy="592260"/>
          </a:xfrm>
          <a:prstGeom prst="rect">
            <a:avLst/>
          </a:prstGeom>
          <a:noFill/>
          <a:ln>
            <a:noFill/>
          </a:ln>
        </p:spPr>
        <p:txBody>
          <a:bodyPr spcFirstLastPara="1" wrap="square" lIns="91425" tIns="45700" rIns="91425" bIns="45700" anchor="ctr" anchorCtr="0">
            <a:noAutofit/>
          </a:bodyPr>
          <a:lstStyle/>
          <a:p>
            <a:pPr marL="0" lvl="0" indent="0" algn="ctr" rtl="0">
              <a:lnSpc>
                <a:spcPct val="178125"/>
              </a:lnSpc>
              <a:spcBef>
                <a:spcPts val="0"/>
              </a:spcBef>
              <a:spcAft>
                <a:spcPts val="0"/>
              </a:spcAft>
              <a:buNone/>
            </a:pPr>
            <a:r>
              <a:rPr lang="en-US" sz="3200"/>
              <a:t>Why Doesn’t COVID-19 Affect Everyone Equally?</a:t>
            </a:r>
            <a:endParaRPr/>
          </a:p>
        </p:txBody>
      </p:sp>
      <p:pic>
        <p:nvPicPr>
          <p:cNvPr id="1382" name="Google Shape;1382;p110" descr="Map&#10;&#10;Description automatically generated"/>
          <p:cNvPicPr preferRelativeResize="0">
            <a:picLocks noGrp="1"/>
          </p:cNvPicPr>
          <p:nvPr>
            <p:ph type="body" idx="1"/>
          </p:nvPr>
        </p:nvPicPr>
        <p:blipFill rotWithShape="1">
          <a:blip r:embed="rId3">
            <a:alphaModFix/>
          </a:blip>
          <a:srcRect t="13005" b="13238"/>
          <a:stretch/>
        </p:blipFill>
        <p:spPr>
          <a:xfrm>
            <a:off x="469783" y="2273417"/>
            <a:ext cx="8000795" cy="4286769"/>
          </a:xfrm>
          <a:prstGeom prst="rect">
            <a:avLst/>
          </a:prstGeom>
          <a:noFill/>
          <a:ln>
            <a:noFill/>
          </a:ln>
        </p:spPr>
      </p:pic>
      <p:sp>
        <p:nvSpPr>
          <p:cNvPr id="1383" name="Google Shape;1383;p110"/>
          <p:cNvSpPr txBox="1"/>
          <p:nvPr/>
        </p:nvSpPr>
        <p:spPr>
          <a:xfrm>
            <a:off x="559022" y="4209900"/>
            <a:ext cx="2060699" cy="264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b="1" u="none" strike="noStrike" cap="none">
                <a:solidFill>
                  <a:schemeClr val="dk1"/>
                </a:solidFill>
                <a:latin typeface="Calibri"/>
                <a:ea typeface="Calibri"/>
                <a:cs typeface="Calibri"/>
                <a:sym typeface="Calibri"/>
              </a:rPr>
              <a:t>Prior to the arrival </a:t>
            </a:r>
            <a:endParaRPr sz="14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of the virus, many Americans were already struggling</a:t>
            </a:r>
            <a:endParaRPr sz="14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financially. </a:t>
            </a:r>
            <a:endParaRPr sz="1400" b="1">
              <a:solidFill>
                <a:schemeClr val="dk1"/>
              </a:solidFill>
              <a:latin typeface="Calibri"/>
              <a:ea typeface="Calibri"/>
              <a:cs typeface="Calibri"/>
              <a:sym typeface="Calibri"/>
            </a:endParaRPr>
          </a:p>
        </p:txBody>
      </p:sp>
      <p:sp>
        <p:nvSpPr>
          <p:cNvPr id="1384" name="Google Shape;1384;p110"/>
          <p:cNvSpPr txBox="1"/>
          <p:nvPr/>
        </p:nvSpPr>
        <p:spPr>
          <a:xfrm>
            <a:off x="1785900" y="2998584"/>
            <a:ext cx="5572200" cy="8574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2000"/>
              <a:buFont typeface="Calibri"/>
              <a:buNone/>
            </a:pPr>
            <a:r>
              <a:rPr lang="en-US" sz="2000" b="1">
                <a:solidFill>
                  <a:schemeClr val="dk1"/>
                </a:solidFill>
                <a:latin typeface="Calibri"/>
                <a:ea typeface="Calibri"/>
                <a:cs typeface="Calibri"/>
                <a:sym typeface="Calibri"/>
              </a:rPr>
              <a:t>The blue zones are areas of prosperity</a:t>
            </a:r>
            <a:endParaRPr sz="2000" b="1">
              <a:solidFill>
                <a:schemeClr val="dk1"/>
              </a:solidFill>
              <a:latin typeface="Calibri"/>
              <a:ea typeface="Calibri"/>
              <a:cs typeface="Calibri"/>
              <a:sym typeface="Calibri"/>
            </a:endParaRPr>
          </a:p>
        </p:txBody>
      </p:sp>
      <p:sp>
        <p:nvSpPr>
          <p:cNvPr id="1385" name="Google Shape;1385;p110"/>
          <p:cNvSpPr txBox="1"/>
          <p:nvPr/>
        </p:nvSpPr>
        <p:spPr>
          <a:xfrm>
            <a:off x="6524280" y="4209900"/>
            <a:ext cx="1984499" cy="13065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2"/>
              </a:buClr>
              <a:buSzPts val="1800"/>
              <a:buFont typeface="Arial"/>
              <a:buNone/>
            </a:pPr>
            <a:r>
              <a:rPr lang="en-US" sz="1800" b="1">
                <a:solidFill>
                  <a:schemeClr val="dk1"/>
                </a:solidFill>
                <a:latin typeface="Calibri"/>
                <a:ea typeface="Calibri"/>
                <a:cs typeface="Calibri"/>
                <a:sym typeface="Calibri"/>
              </a:rPr>
              <a:t>The different shades of brown denote zip codes experiencing</a:t>
            </a:r>
            <a:endParaRPr sz="1800" b="1">
              <a:solidFill>
                <a:schemeClr val="dk2"/>
              </a:solidFill>
              <a:latin typeface="Calibri"/>
              <a:ea typeface="Calibri"/>
              <a:cs typeface="Calibri"/>
              <a:sym typeface="Calibri"/>
            </a:endParaRPr>
          </a:p>
          <a:p>
            <a:pPr marL="0" marR="0" lvl="0" indent="0" algn="l" rtl="0">
              <a:spcBef>
                <a:spcPts val="0"/>
              </a:spcBef>
              <a:spcAft>
                <a:spcPts val="0"/>
              </a:spcAft>
              <a:buClr>
                <a:schemeClr val="dk2"/>
              </a:buClr>
              <a:buSzPts val="1800"/>
              <a:buFont typeface="Arial"/>
              <a:buNone/>
            </a:pPr>
            <a:r>
              <a:rPr lang="en-US" sz="1800" b="1">
                <a:solidFill>
                  <a:schemeClr val="dk1"/>
                </a:solidFill>
                <a:latin typeface="Calibri"/>
                <a:ea typeface="Calibri"/>
                <a:cs typeface="Calibri"/>
                <a:sym typeface="Calibri"/>
              </a:rPr>
              <a:t>varying degrees of </a:t>
            </a:r>
            <a:endParaRPr sz="1800" b="1">
              <a:solidFill>
                <a:schemeClr val="dk2"/>
              </a:solidFill>
              <a:latin typeface="Calibri"/>
              <a:ea typeface="Calibri"/>
              <a:cs typeface="Calibri"/>
              <a:sym typeface="Calibri"/>
            </a:endParaRPr>
          </a:p>
          <a:p>
            <a:pPr marL="0" marR="0" lvl="0" indent="0" algn="l" rtl="0">
              <a:spcBef>
                <a:spcPts val="0"/>
              </a:spcBef>
              <a:spcAft>
                <a:spcPts val="0"/>
              </a:spcAft>
              <a:buClr>
                <a:schemeClr val="dk2"/>
              </a:buClr>
              <a:buSzPts val="1800"/>
              <a:buFont typeface="Arial"/>
              <a:buNone/>
            </a:pPr>
            <a:r>
              <a:rPr lang="en-US" sz="1800" b="1">
                <a:solidFill>
                  <a:schemeClr val="dk1"/>
                </a:solidFill>
                <a:latin typeface="Calibri"/>
                <a:ea typeface="Calibri"/>
                <a:cs typeface="Calibri"/>
                <a:sym typeface="Calibri"/>
              </a:rPr>
              <a:t>economic distress.</a:t>
            </a:r>
            <a:endParaRPr sz="1800" b="1">
              <a:solidFill>
                <a:schemeClr val="dk2"/>
              </a:solidFill>
              <a:latin typeface="Calibri"/>
              <a:ea typeface="Calibri"/>
              <a:cs typeface="Calibri"/>
              <a:sym typeface="Calibri"/>
            </a:endParaRPr>
          </a:p>
          <a:p>
            <a:pPr marL="0" marR="0" lvl="0" indent="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1386" name="Google Shape;1386;p110"/>
          <p:cNvSpPr txBox="1"/>
          <p:nvPr/>
        </p:nvSpPr>
        <p:spPr>
          <a:xfrm>
            <a:off x="469775" y="1630225"/>
            <a:ext cx="8000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8BAF00"/>
                </a:solidFill>
                <a:latin typeface="Arial"/>
                <a:ea typeface="Arial"/>
                <a:cs typeface="Arial"/>
                <a:sym typeface="Arial"/>
              </a:rPr>
              <a:t>Which region has the highest concentration of distressed zip codes?</a:t>
            </a:r>
            <a:endParaRPr/>
          </a:p>
          <a:p>
            <a:pPr marL="0" marR="0" lvl="0" indent="0" algn="ctr" rtl="0">
              <a:spcBef>
                <a:spcPts val="0"/>
              </a:spcBef>
              <a:spcAft>
                <a:spcPts val="0"/>
              </a:spcAft>
              <a:buNone/>
            </a:pPr>
            <a:r>
              <a:rPr lang="en-US" sz="1800" b="1">
                <a:solidFill>
                  <a:srgbClr val="8BAF00"/>
                </a:solidFill>
                <a:latin typeface="Arial"/>
                <a:ea typeface="Arial"/>
                <a:cs typeface="Arial"/>
                <a:sym typeface="Arial"/>
              </a:rPr>
              <a:t>Which region has the highest degree of prosperity?</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pic>
        <p:nvPicPr>
          <p:cNvPr id="1392" name="Google Shape;1392;p111"/>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393" name="Google Shape;1393;p111"/>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pic>
        <p:nvPicPr>
          <p:cNvPr id="1399" name="Google Shape;1399;p112"/>
          <p:cNvPicPr preferRelativeResize="0"/>
          <p:nvPr/>
        </p:nvPicPr>
        <p:blipFill>
          <a:blip r:embed="rId3">
            <a:alphaModFix/>
          </a:blip>
          <a:stretch>
            <a:fillRect/>
          </a:stretch>
        </p:blipFill>
        <p:spPr>
          <a:xfrm>
            <a:off x="1608450" y="1091075"/>
            <a:ext cx="6456400" cy="551412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113"/>
          <p:cNvSpPr txBox="1"/>
          <p:nvPr/>
        </p:nvSpPr>
        <p:spPr>
          <a:xfrm>
            <a:off x="457200" y="6096000"/>
            <a:ext cx="8229600" cy="39707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Arial"/>
              <a:buNone/>
            </a:pPr>
            <a:r>
              <a:rPr lang="en-US" sz="1800" b="0" i="0">
                <a:solidFill>
                  <a:schemeClr val="dk1"/>
                </a:solidFill>
                <a:latin typeface="Calibri"/>
                <a:ea typeface="Calibri"/>
                <a:cs typeface="Calibri"/>
                <a:sym typeface="Calibri"/>
              </a:rPr>
              <a:t>Source: EIG’s Distressed Communities Index, 2016</a:t>
            </a:r>
            <a:endParaRPr sz="1800" b="0" i="0">
              <a:solidFill>
                <a:schemeClr val="dk1"/>
              </a:solidFill>
              <a:latin typeface="Calibri"/>
              <a:ea typeface="Calibri"/>
              <a:cs typeface="Calibri"/>
              <a:sym typeface="Calibri"/>
            </a:endParaRPr>
          </a:p>
        </p:txBody>
      </p:sp>
      <p:pic>
        <p:nvPicPr>
          <p:cNvPr id="1405" name="Google Shape;1405;p113"/>
          <p:cNvPicPr preferRelativeResize="0"/>
          <p:nvPr/>
        </p:nvPicPr>
        <p:blipFill rotWithShape="1">
          <a:blip r:embed="rId3">
            <a:alphaModFix/>
          </a:blip>
          <a:srcRect/>
          <a:stretch/>
        </p:blipFill>
        <p:spPr>
          <a:xfrm>
            <a:off x="859514" y="1829188"/>
            <a:ext cx="7160361" cy="4009802"/>
          </a:xfrm>
          <a:prstGeom prst="rect">
            <a:avLst/>
          </a:prstGeom>
          <a:noFill/>
          <a:ln>
            <a:noFill/>
          </a:ln>
        </p:spPr>
      </p:pic>
      <p:sp>
        <p:nvSpPr>
          <p:cNvPr id="1406" name="Google Shape;1406;p113"/>
          <p:cNvSpPr txBox="1"/>
          <p:nvPr/>
        </p:nvSpPr>
        <p:spPr>
          <a:xfrm>
            <a:off x="335561" y="1157681"/>
            <a:ext cx="835124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8BAF00"/>
                </a:solidFill>
                <a:latin typeface="Arial"/>
                <a:ea typeface="Arial"/>
                <a:cs typeface="Arial"/>
                <a:sym typeface="Arial"/>
              </a:rPr>
              <a:t>Which disparity stands out the most for you between prosperous and distressed communities (last two rows)?</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pic>
        <p:nvPicPr>
          <p:cNvPr id="1412" name="Google Shape;1412;p114"/>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413" name="Google Shape;1413;p114"/>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115"/>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t>Pandemic Unemployment</a:t>
            </a:r>
            <a:endParaRPr/>
          </a:p>
        </p:txBody>
      </p:sp>
      <p:pic>
        <p:nvPicPr>
          <p:cNvPr id="1419" name="Google Shape;1419;p115"/>
          <p:cNvPicPr preferRelativeResize="0"/>
          <p:nvPr/>
        </p:nvPicPr>
        <p:blipFill rotWithShape="1">
          <a:blip r:embed="rId3">
            <a:alphaModFix/>
          </a:blip>
          <a:srcRect/>
          <a:stretch/>
        </p:blipFill>
        <p:spPr>
          <a:xfrm>
            <a:off x="4792091" y="2743200"/>
            <a:ext cx="3847338" cy="2991305"/>
          </a:xfrm>
          <a:prstGeom prst="rect">
            <a:avLst/>
          </a:prstGeom>
          <a:noFill/>
          <a:ln>
            <a:noFill/>
          </a:ln>
        </p:spPr>
      </p:pic>
      <p:pic>
        <p:nvPicPr>
          <p:cNvPr id="1420" name="Google Shape;1420;p115" descr="Chart, pie chart&#10;&#10;Description automatically generated"/>
          <p:cNvPicPr preferRelativeResize="0"/>
          <p:nvPr/>
        </p:nvPicPr>
        <p:blipFill rotWithShape="1">
          <a:blip r:embed="rId4">
            <a:alphaModFix/>
          </a:blip>
          <a:srcRect/>
          <a:stretch/>
        </p:blipFill>
        <p:spPr>
          <a:xfrm>
            <a:off x="457200" y="2971800"/>
            <a:ext cx="3847338" cy="2568097"/>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116"/>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t>Pandemic Unemployment</a:t>
            </a:r>
            <a:endParaRPr/>
          </a:p>
        </p:txBody>
      </p:sp>
      <p:pic>
        <p:nvPicPr>
          <p:cNvPr id="1426" name="Google Shape;1426;p116"/>
          <p:cNvPicPr preferRelativeResize="0"/>
          <p:nvPr/>
        </p:nvPicPr>
        <p:blipFill rotWithShape="1">
          <a:blip r:embed="rId3">
            <a:alphaModFix/>
          </a:blip>
          <a:srcRect/>
          <a:stretch/>
        </p:blipFill>
        <p:spPr>
          <a:xfrm>
            <a:off x="4815775" y="2677538"/>
            <a:ext cx="3847348" cy="3026576"/>
          </a:xfrm>
          <a:prstGeom prst="rect">
            <a:avLst/>
          </a:prstGeom>
          <a:noFill/>
          <a:ln>
            <a:noFill/>
          </a:ln>
        </p:spPr>
      </p:pic>
      <p:pic>
        <p:nvPicPr>
          <p:cNvPr id="1427" name="Google Shape;1427;p116"/>
          <p:cNvPicPr preferRelativeResize="0"/>
          <p:nvPr/>
        </p:nvPicPr>
        <p:blipFill rotWithShape="1">
          <a:blip r:embed="rId4">
            <a:alphaModFix/>
          </a:blip>
          <a:srcRect/>
          <a:stretch/>
        </p:blipFill>
        <p:spPr>
          <a:xfrm>
            <a:off x="480875" y="2857088"/>
            <a:ext cx="3847351" cy="2847026"/>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117"/>
          <p:cNvSpPr txBox="1">
            <a:spLocks noGrp="1"/>
          </p:cNvSpPr>
          <p:nvPr>
            <p:ph type="title"/>
          </p:nvPr>
        </p:nvSpPr>
        <p:spPr>
          <a:xfrm>
            <a:off x="457200" y="1006679"/>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000"/>
              <a:t>One in four renters spent more than half their income on housing in 2018</a:t>
            </a:r>
            <a:endParaRPr/>
          </a:p>
        </p:txBody>
      </p:sp>
      <p:pic>
        <p:nvPicPr>
          <p:cNvPr id="1433" name="Google Shape;1433;p117" descr="Text&#10;&#10;Description automatically generated">
            <a:hlinkClick r:id="rId3"/>
          </p:cNvPr>
          <p:cNvPicPr preferRelativeResize="0"/>
          <p:nvPr/>
        </p:nvPicPr>
        <p:blipFill rotWithShape="1">
          <a:blip r:embed="rId4">
            <a:alphaModFix/>
          </a:blip>
          <a:srcRect r="1" b="21199"/>
          <a:stretch/>
        </p:blipFill>
        <p:spPr>
          <a:xfrm>
            <a:off x="1002030" y="2333389"/>
            <a:ext cx="7139938" cy="4219811"/>
          </a:xfrm>
          <a:prstGeom prst="rect">
            <a:avLst/>
          </a:prstGeom>
          <a:noFill/>
          <a:ln w="19050" cap="flat" cmpd="sng">
            <a:solidFill>
              <a:schemeClr val="lt1"/>
            </a:solidFill>
            <a:prstDash val="solid"/>
            <a:miter lim="800000"/>
            <a:headEnd type="none" w="sm" len="sm"/>
            <a:tailEnd type="none" w="sm" len="sm"/>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118"/>
          <p:cNvSpPr txBox="1">
            <a:spLocks noGrp="1"/>
          </p:cNvSpPr>
          <p:nvPr>
            <p:ph type="title"/>
          </p:nvPr>
        </p:nvSpPr>
        <p:spPr>
          <a:xfrm>
            <a:off x="457200" y="116607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200"/>
              <a:t>Nearly half of Black and Hispanic renters have slight or no confidence in their ability to pay next month’s rent on time.</a:t>
            </a:r>
            <a:endParaRPr/>
          </a:p>
        </p:txBody>
      </p:sp>
      <p:pic>
        <p:nvPicPr>
          <p:cNvPr id="1439" name="Google Shape;1439;p118" descr="https://www.aspeninstitute.org/wp-content/uploads/2020/08/chart2_fsp.png"/>
          <p:cNvPicPr preferRelativeResize="0"/>
          <p:nvPr/>
        </p:nvPicPr>
        <p:blipFill rotWithShape="1">
          <a:blip r:embed="rId3">
            <a:alphaModFix/>
          </a:blip>
          <a:srcRect/>
          <a:stretch/>
        </p:blipFill>
        <p:spPr>
          <a:xfrm>
            <a:off x="0" y="2465234"/>
            <a:ext cx="9144000" cy="4392766"/>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119"/>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Job Characteristics</a:t>
            </a:r>
            <a:endParaRPr/>
          </a:p>
        </p:txBody>
      </p:sp>
      <p:sp>
        <p:nvSpPr>
          <p:cNvPr id="1445" name="Google Shape;1445;p119"/>
          <p:cNvSpPr txBox="1">
            <a:spLocks noGrp="1"/>
          </p:cNvSpPr>
          <p:nvPr>
            <p:ph type="body" idx="1"/>
          </p:nvPr>
        </p:nvSpPr>
        <p:spPr>
          <a:xfrm>
            <a:off x="457200" y="2377440"/>
            <a:ext cx="3712128" cy="37795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b="1"/>
              <a:t>These job characteristics suggest the possibility of disparities in employment-related infection risk across race and ethnicity.</a:t>
            </a:r>
            <a:endParaRPr b="1"/>
          </a:p>
        </p:txBody>
      </p:sp>
      <p:pic>
        <p:nvPicPr>
          <p:cNvPr id="1446" name="Google Shape;1446;p119" descr="Chart, treemap chart&#10;&#10;Description automatically generated"/>
          <p:cNvPicPr preferRelativeResize="0"/>
          <p:nvPr/>
        </p:nvPicPr>
        <p:blipFill rotWithShape="1">
          <a:blip r:embed="rId3">
            <a:alphaModFix/>
          </a:blip>
          <a:srcRect/>
          <a:stretch/>
        </p:blipFill>
        <p:spPr>
          <a:xfrm>
            <a:off x="4423866" y="2362200"/>
            <a:ext cx="4347982" cy="392900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Macroeconomics </a:t>
            </a:r>
            <a:endParaRPr/>
          </a:p>
        </p:txBody>
      </p:sp>
      <p:sp>
        <p:nvSpPr>
          <p:cNvPr id="106" name="Google Shape;106;p21"/>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Macroeconomics gets a bit of a bum wrap because when we </a:t>
            </a:r>
            <a:r>
              <a:rPr lang="en-US" b="1">
                <a:solidFill>
                  <a:srgbClr val="7A9900"/>
                </a:solidFill>
              </a:rPr>
              <a:t>NEED</a:t>
            </a:r>
            <a:r>
              <a:rPr lang="en-US" b="1"/>
              <a:t> macro theory to work (recessions), we </a:t>
            </a:r>
            <a:r>
              <a:rPr lang="en-US" b="1">
                <a:solidFill>
                  <a:srgbClr val="7A9900"/>
                </a:solidFill>
              </a:rPr>
              <a:t>NEED</a:t>
            </a:r>
            <a:r>
              <a:rPr lang="en-US" b="1"/>
              <a:t> it to be both accurate and effective.</a:t>
            </a:r>
            <a:endParaRPr b="1"/>
          </a:p>
          <a:p>
            <a:pPr marL="0" lvl="0" indent="0" algn="l" rtl="0">
              <a:spcBef>
                <a:spcPts val="1800"/>
              </a:spcBef>
              <a:spcAft>
                <a:spcPts val="0"/>
              </a:spcAft>
              <a:buNone/>
            </a:pPr>
            <a:r>
              <a:rPr lang="en-US" b="1"/>
              <a:t>If macroeconomists are off even a little, people’s livelihoods are at stake. </a:t>
            </a:r>
            <a:endParaRPr b="1"/>
          </a:p>
          <a:p>
            <a:pPr marL="0" lvl="0" indent="0" algn="l" rtl="0">
              <a:spcBef>
                <a:spcPts val="1800"/>
              </a:spcBef>
              <a:spcAft>
                <a:spcPts val="1800"/>
              </a:spcAft>
              <a:buNone/>
            </a:pPr>
            <a:r>
              <a:rPr lang="en-US" b="1"/>
              <a:t>But, that’s just my opinion man...</a:t>
            </a:r>
            <a:endParaRPr b="1"/>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120"/>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29545"/>
              </a:lnSpc>
              <a:spcBef>
                <a:spcPts val="0"/>
              </a:spcBef>
              <a:spcAft>
                <a:spcPts val="0"/>
              </a:spcAft>
              <a:buNone/>
            </a:pPr>
            <a:r>
              <a:rPr lang="en-US" sz="4400"/>
              <a:t>Some people have money to burn</a:t>
            </a:r>
            <a:endParaRPr/>
          </a:p>
        </p:txBody>
      </p:sp>
      <p:pic>
        <p:nvPicPr>
          <p:cNvPr id="1452" name="Google Shape;1452;p120" descr="a cartoon cat farting a rainbow">
            <a:hlinkClick r:id="rId3"/>
          </p:cNvPr>
          <p:cNvPicPr preferRelativeResize="0"/>
          <p:nvPr/>
        </p:nvPicPr>
        <p:blipFill rotWithShape="1">
          <a:blip r:embed="rId4">
            <a:alphaModFix/>
          </a:blip>
          <a:srcRect/>
          <a:stretch/>
        </p:blipFill>
        <p:spPr>
          <a:xfrm>
            <a:off x="457200" y="2057400"/>
            <a:ext cx="3072555" cy="1843533"/>
          </a:xfrm>
          <a:prstGeom prst="rect">
            <a:avLst/>
          </a:prstGeom>
          <a:noFill/>
          <a:ln>
            <a:noFill/>
          </a:ln>
        </p:spPr>
      </p:pic>
      <p:sp>
        <p:nvSpPr>
          <p:cNvPr id="1453" name="Google Shape;1453;p120"/>
          <p:cNvSpPr/>
          <p:nvPr/>
        </p:nvSpPr>
        <p:spPr>
          <a:xfrm>
            <a:off x="3776880" y="2261620"/>
            <a:ext cx="30702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cap="none">
                <a:solidFill>
                  <a:srgbClr val="8BAF00"/>
                </a:solidFill>
              </a:rPr>
              <a:t>$600,000</a:t>
            </a:r>
            <a:endParaRPr b="1"/>
          </a:p>
        </p:txBody>
      </p:sp>
      <p:pic>
        <p:nvPicPr>
          <p:cNvPr id="1454" name="Google Shape;1454;p120">
            <a:hlinkClick r:id="rId5"/>
          </p:cNvPr>
          <p:cNvPicPr preferRelativeResize="0"/>
          <p:nvPr/>
        </p:nvPicPr>
        <p:blipFill rotWithShape="1">
          <a:blip r:embed="rId6">
            <a:alphaModFix/>
          </a:blip>
          <a:srcRect/>
          <a:stretch/>
        </p:blipFill>
        <p:spPr>
          <a:xfrm>
            <a:off x="3776875" y="3517475"/>
            <a:ext cx="5274450" cy="2965102"/>
          </a:xfrm>
          <a:prstGeom prst="rect">
            <a:avLst/>
          </a:prstGeom>
          <a:noFill/>
          <a:ln>
            <a:noFill/>
          </a:ln>
        </p:spPr>
      </p:pic>
      <p:sp>
        <p:nvSpPr>
          <p:cNvPr id="1455" name="Google Shape;1455;p120"/>
          <p:cNvSpPr/>
          <p:nvPr/>
        </p:nvSpPr>
        <p:spPr>
          <a:xfrm>
            <a:off x="-67989" y="4259103"/>
            <a:ext cx="3882300" cy="1938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cap="none" dirty="0">
                <a:solidFill>
                  <a:schemeClr val="dk1"/>
                </a:solidFill>
              </a:rPr>
              <a:t>Digital avatars </a:t>
            </a:r>
            <a:endParaRPr b="1" dirty="0"/>
          </a:p>
          <a:p>
            <a:pPr marL="0" marR="0" lvl="0" indent="0" algn="ctr" rtl="0">
              <a:spcBef>
                <a:spcPts val="0"/>
              </a:spcBef>
              <a:spcAft>
                <a:spcPts val="0"/>
              </a:spcAft>
              <a:buNone/>
            </a:pPr>
            <a:r>
              <a:rPr lang="en-US" sz="2400" b="1" cap="none" dirty="0">
                <a:solidFill>
                  <a:schemeClr val="dk1"/>
                </a:solidFill>
              </a:rPr>
              <a:t>listed as </a:t>
            </a:r>
            <a:endParaRPr b="1" dirty="0"/>
          </a:p>
          <a:p>
            <a:pPr marL="0" marR="0" lvl="0" indent="0" algn="ctr" rtl="0">
              <a:spcBef>
                <a:spcPts val="0"/>
              </a:spcBef>
              <a:spcAft>
                <a:spcPts val="0"/>
              </a:spcAft>
              <a:buNone/>
            </a:pPr>
            <a:r>
              <a:rPr lang="en-US" sz="2400" b="1" cap="none" dirty="0">
                <a:solidFill>
                  <a:schemeClr val="dk1"/>
                </a:solidFill>
              </a:rPr>
              <a:t>non-fungible tokens (NFTs)</a:t>
            </a:r>
            <a:endParaRPr b="1" dirty="0"/>
          </a:p>
          <a:p>
            <a:pPr marL="0" marR="0" lvl="0" indent="0" algn="ctr" rtl="0">
              <a:spcBef>
                <a:spcPts val="0"/>
              </a:spcBef>
              <a:spcAft>
                <a:spcPts val="0"/>
              </a:spcAft>
              <a:buNone/>
            </a:pPr>
            <a:r>
              <a:rPr lang="en-US" sz="2400" b="1" cap="none" dirty="0">
                <a:solidFill>
                  <a:schemeClr val="dk1"/>
                </a:solidFill>
              </a:rPr>
              <a:t>on </a:t>
            </a:r>
            <a:r>
              <a:rPr lang="en-US" sz="2400" b="1" cap="none" dirty="0" err="1">
                <a:solidFill>
                  <a:schemeClr val="dk1"/>
                </a:solidFill>
              </a:rPr>
              <a:t>C</a:t>
            </a:r>
            <a:r>
              <a:rPr lang="en-US" sz="2400" b="1" dirty="0" err="1">
                <a:solidFill>
                  <a:schemeClr val="dk1"/>
                </a:solidFill>
              </a:rPr>
              <a:t>ryptoPunks</a:t>
            </a:r>
            <a:r>
              <a:rPr lang="en-US" sz="2400" b="1" dirty="0">
                <a:solidFill>
                  <a:schemeClr val="dk1"/>
                </a:solidFill>
              </a:rPr>
              <a:t>.</a:t>
            </a:r>
            <a:endParaRPr sz="2400" b="1" dirty="0">
              <a:solidFill>
                <a:schemeClr val="dk1"/>
              </a:solidFill>
            </a:endParaRPr>
          </a:p>
          <a:p>
            <a:pPr marL="0" marR="0" lvl="0" indent="0" algn="ctr" rtl="0">
              <a:spcBef>
                <a:spcPts val="0"/>
              </a:spcBef>
              <a:spcAft>
                <a:spcPts val="0"/>
              </a:spcAft>
              <a:buNone/>
            </a:pPr>
            <a:r>
              <a:rPr lang="en-US" sz="2400" b="1" cap="none" dirty="0">
                <a:solidFill>
                  <a:schemeClr val="dk1"/>
                </a:solidFill>
              </a:rPr>
              <a:t>Notice the prices…</a:t>
            </a:r>
            <a:endParaRPr b="1"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121"/>
          <p:cNvSpPr txBox="1">
            <a:spLocks noGrp="1"/>
          </p:cNvSpPr>
          <p:nvPr>
            <p:ph type="title"/>
          </p:nvPr>
        </p:nvSpPr>
        <p:spPr>
          <a:xfrm>
            <a:off x="457200" y="108532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400"/>
              <a:t>A “K” Shaped Recovery Illustrates The Post-COVID Divide</a:t>
            </a:r>
            <a:endParaRPr/>
          </a:p>
        </p:txBody>
      </p:sp>
      <p:sp>
        <p:nvSpPr>
          <p:cNvPr id="1461" name="Google Shape;1461;p121"/>
          <p:cNvSpPr txBox="1">
            <a:spLocks noGrp="1"/>
          </p:cNvSpPr>
          <p:nvPr>
            <p:ph type="body" idx="1"/>
          </p:nvPr>
        </p:nvSpPr>
        <p:spPr>
          <a:xfrm>
            <a:off x="457200" y="2499919"/>
            <a:ext cx="4176122" cy="402052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b="1"/>
              <a:t>Wealthy and middle-class asset holders have retained or resumed their jobs.</a:t>
            </a:r>
            <a:endParaRPr b="1"/>
          </a:p>
          <a:p>
            <a:pPr marL="0" lvl="0" indent="0" algn="l" rtl="0">
              <a:spcBef>
                <a:spcPts val="1800"/>
              </a:spcBef>
              <a:spcAft>
                <a:spcPts val="0"/>
              </a:spcAft>
              <a:buClr>
                <a:schemeClr val="dk1"/>
              </a:buClr>
              <a:buSzPts val="2800"/>
              <a:buNone/>
            </a:pPr>
            <a:r>
              <a:rPr lang="en-US" b="1"/>
              <a:t>And the value of their assets, like stock portfolios and homes, has risen to all-time highs.</a:t>
            </a:r>
            <a:endParaRPr b="1"/>
          </a:p>
        </p:txBody>
      </p:sp>
      <p:pic>
        <p:nvPicPr>
          <p:cNvPr id="1462" name="Google Shape;1462;p121"/>
          <p:cNvPicPr preferRelativeResize="0"/>
          <p:nvPr/>
        </p:nvPicPr>
        <p:blipFill rotWithShape="1">
          <a:blip r:embed="rId3">
            <a:alphaModFix/>
          </a:blip>
          <a:srcRect/>
          <a:stretch/>
        </p:blipFill>
        <p:spPr>
          <a:xfrm>
            <a:off x="4740029" y="2630282"/>
            <a:ext cx="4176122" cy="3273836"/>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122"/>
          <p:cNvSpPr txBox="1">
            <a:spLocks noGrp="1"/>
          </p:cNvSpPr>
          <p:nvPr>
            <p:ph type="title"/>
          </p:nvPr>
        </p:nvSpPr>
        <p:spPr>
          <a:xfrm>
            <a:off x="457200" y="105701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400"/>
              <a:t>A “K” Shaped Recovery Illustrates The Post-COVID Divide</a:t>
            </a:r>
            <a:endParaRPr/>
          </a:p>
        </p:txBody>
      </p:sp>
      <p:sp>
        <p:nvSpPr>
          <p:cNvPr id="1468" name="Google Shape;1468;p122"/>
          <p:cNvSpPr txBox="1">
            <a:spLocks noGrp="1"/>
          </p:cNvSpPr>
          <p:nvPr>
            <p:ph type="body" idx="1"/>
          </p:nvPr>
        </p:nvSpPr>
        <p:spPr>
          <a:xfrm>
            <a:off x="457200" y="2550252"/>
            <a:ext cx="4056077" cy="39344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b="1"/>
              <a:t>The average blue-collar worker or small business owner, and the half of the U.S. population not invested in the stock market, are witnessing unprecedented job losses and business closures.</a:t>
            </a:r>
            <a:endParaRPr b="1"/>
          </a:p>
        </p:txBody>
      </p:sp>
      <p:pic>
        <p:nvPicPr>
          <p:cNvPr id="1469" name="Google Shape;1469;p122"/>
          <p:cNvPicPr preferRelativeResize="0"/>
          <p:nvPr/>
        </p:nvPicPr>
        <p:blipFill rotWithShape="1">
          <a:blip r:embed="rId3">
            <a:alphaModFix/>
          </a:blip>
          <a:srcRect/>
          <a:stretch/>
        </p:blipFill>
        <p:spPr>
          <a:xfrm>
            <a:off x="4740029" y="2630282"/>
            <a:ext cx="4176122" cy="3273836"/>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12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Kahoot! Assessment</a:t>
            </a:r>
            <a:endParaRPr/>
          </a:p>
        </p:txBody>
      </p:sp>
      <p:sp>
        <p:nvSpPr>
          <p:cNvPr id="1475" name="Google Shape;1475;p12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sz="3200" b="1"/>
              <a:t>Join at </a:t>
            </a:r>
            <a:r>
              <a:rPr lang="en-US" sz="3200" b="1" u="sng">
                <a:solidFill>
                  <a:schemeClr val="hlink"/>
                </a:solidFill>
                <a:hlinkClick r:id="rId3"/>
              </a:rPr>
              <a:t>www.kahoot.it</a:t>
            </a:r>
            <a:r>
              <a:rPr lang="en-US" sz="3200" b="1"/>
              <a:t> or with the Kahoot! app.</a:t>
            </a:r>
            <a:endParaRPr/>
          </a:p>
          <a:p>
            <a:pPr marL="0" lvl="0" indent="0" algn="l" rtl="0">
              <a:spcBef>
                <a:spcPts val="1800"/>
              </a:spcBef>
              <a:spcAft>
                <a:spcPts val="0"/>
              </a:spcAft>
              <a:buClr>
                <a:schemeClr val="dk1"/>
              </a:buClr>
              <a:buSzPts val="3200"/>
              <a:buNone/>
            </a:pPr>
            <a:r>
              <a:rPr lang="en-US" sz="3200" b="1"/>
              <a:t>Game pin will be posted in the chat.</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124"/>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Assessment Questions</a:t>
            </a:r>
            <a:endParaRPr sz="5500" b="1"/>
          </a:p>
        </p:txBody>
      </p:sp>
      <p:sp>
        <p:nvSpPr>
          <p:cNvPr id="1482" name="Google Shape;1482;p124"/>
          <p:cNvSpPr txBox="1">
            <a:spLocks noGrp="1"/>
          </p:cNvSpPr>
          <p:nvPr>
            <p:ph type="body" idx="4294967295"/>
          </p:nvPr>
        </p:nvSpPr>
        <p:spPr>
          <a:xfrm>
            <a:off x="457200" y="2212850"/>
            <a:ext cx="8229600" cy="4340400"/>
          </a:xfrm>
          <a:prstGeom prst="rect">
            <a:avLst/>
          </a:prstGeom>
          <a:noFill/>
          <a:ln>
            <a:noFill/>
          </a:ln>
        </p:spPr>
        <p:txBody>
          <a:bodyPr spcFirstLastPara="1" wrap="square" lIns="91425" tIns="45700" rIns="91425" bIns="45700" anchor="t" anchorCtr="0">
            <a:noAutofit/>
          </a:bodyPr>
          <a:lstStyle/>
          <a:p>
            <a:pPr marL="457200" lvl="0" indent="-425450" algn="l" rtl="0">
              <a:spcBef>
                <a:spcPts val="0"/>
              </a:spcBef>
              <a:spcAft>
                <a:spcPts val="0"/>
              </a:spcAft>
              <a:buSzPts val="3100"/>
              <a:buAutoNum type="arabicPeriod"/>
            </a:pPr>
            <a:r>
              <a:rPr lang="en-US" b="1"/>
              <a:t>How do you think the market will address the shipping traffic jams to reduce them in the future?</a:t>
            </a:r>
            <a:endParaRPr b="1"/>
          </a:p>
          <a:p>
            <a:pPr marL="457200" lvl="0" indent="-406400" algn="l" rtl="0">
              <a:spcBef>
                <a:spcPts val="0"/>
              </a:spcBef>
              <a:spcAft>
                <a:spcPts val="0"/>
              </a:spcAft>
              <a:buSzPts val="2800"/>
              <a:buAutoNum type="arabicPeriod"/>
            </a:pPr>
            <a:r>
              <a:rPr lang="en-US" b="1"/>
              <a:t>Do you think the US overspent on stimulus packages?</a:t>
            </a:r>
            <a:endParaRPr b="1"/>
          </a:p>
          <a:p>
            <a:pPr marL="457200" lvl="0" indent="-406400" algn="l" rtl="0">
              <a:spcBef>
                <a:spcPts val="0"/>
              </a:spcBef>
              <a:spcAft>
                <a:spcPts val="0"/>
              </a:spcAft>
              <a:buSzPts val="2800"/>
              <a:buAutoNum type="arabicPeriod"/>
            </a:pPr>
            <a:r>
              <a:rPr lang="en-US" b="1"/>
              <a:t>Do you think we need to produce semiconductors here to protect our industries and consumers?</a:t>
            </a:r>
            <a:endParaRPr b="1"/>
          </a:p>
          <a:p>
            <a:pPr marL="457200" lvl="0" indent="-406400" algn="l" rtl="0">
              <a:spcBef>
                <a:spcPts val="0"/>
              </a:spcBef>
              <a:spcAft>
                <a:spcPts val="0"/>
              </a:spcAft>
              <a:buSzPts val="2800"/>
              <a:buAutoNum type="arabicPeriod"/>
            </a:pPr>
            <a:r>
              <a:rPr lang="en-US" b="1"/>
              <a:t>Which activity was your favorite?</a:t>
            </a:r>
            <a:endParaRPr b="1"/>
          </a:p>
          <a:p>
            <a:pPr marL="457200" lvl="0" indent="-406400" algn="l" rtl="0">
              <a:spcBef>
                <a:spcPts val="0"/>
              </a:spcBef>
              <a:spcAft>
                <a:spcPts val="0"/>
              </a:spcAft>
              <a:buSzPts val="2800"/>
              <a:buAutoNum type="arabicPeriod"/>
            </a:pPr>
            <a:r>
              <a:rPr lang="en-US" b="1"/>
              <a:t>Which online resource do you think you will use?</a:t>
            </a:r>
            <a:endParaRPr b="1"/>
          </a:p>
          <a:p>
            <a:pPr marL="0" lvl="0" indent="0" algn="l" rtl="0">
              <a:spcBef>
                <a:spcPts val="1800"/>
              </a:spcBef>
              <a:spcAft>
                <a:spcPts val="0"/>
              </a:spcAft>
              <a:buNone/>
            </a:pPr>
            <a:endParaRPr sz="2500"/>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82">
                                            <p:txEl>
                                              <p:pRg st="0" end="0"/>
                                            </p:txEl>
                                          </p:spTgt>
                                        </p:tgtEl>
                                        <p:attrNameLst>
                                          <p:attrName>style.visibility</p:attrName>
                                        </p:attrNameLst>
                                      </p:cBhvr>
                                      <p:to>
                                        <p:strVal val="visible"/>
                                      </p:to>
                                    </p:set>
                                    <p:anim calcmode="lin" valueType="num">
                                      <p:cBhvr additive="base">
                                        <p:cTn id="7" dur="500"/>
                                        <p:tgtEl>
                                          <p:spTgt spid="148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82">
                                            <p:txEl>
                                              <p:pRg st="1" end="1"/>
                                            </p:txEl>
                                          </p:spTgt>
                                        </p:tgtEl>
                                        <p:attrNameLst>
                                          <p:attrName>style.visibility</p:attrName>
                                        </p:attrNameLst>
                                      </p:cBhvr>
                                      <p:to>
                                        <p:strVal val="visible"/>
                                      </p:to>
                                    </p:set>
                                    <p:anim calcmode="lin" valueType="num">
                                      <p:cBhvr additive="base">
                                        <p:cTn id="12" dur="500"/>
                                        <p:tgtEl>
                                          <p:spTgt spid="148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82">
                                            <p:txEl>
                                              <p:pRg st="2" end="2"/>
                                            </p:txEl>
                                          </p:spTgt>
                                        </p:tgtEl>
                                        <p:attrNameLst>
                                          <p:attrName>style.visibility</p:attrName>
                                        </p:attrNameLst>
                                      </p:cBhvr>
                                      <p:to>
                                        <p:strVal val="visible"/>
                                      </p:to>
                                    </p:set>
                                    <p:anim calcmode="lin" valueType="num">
                                      <p:cBhvr additive="base">
                                        <p:cTn id="17" dur="500"/>
                                        <p:tgtEl>
                                          <p:spTgt spid="148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82">
                                            <p:txEl>
                                              <p:pRg st="3" end="3"/>
                                            </p:txEl>
                                          </p:spTgt>
                                        </p:tgtEl>
                                        <p:attrNameLst>
                                          <p:attrName>style.visibility</p:attrName>
                                        </p:attrNameLst>
                                      </p:cBhvr>
                                      <p:to>
                                        <p:strVal val="visible"/>
                                      </p:to>
                                    </p:set>
                                    <p:anim calcmode="lin" valueType="num">
                                      <p:cBhvr additive="base">
                                        <p:cTn id="22" dur="500"/>
                                        <p:tgtEl>
                                          <p:spTgt spid="148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82">
                                            <p:txEl>
                                              <p:pRg st="4" end="4"/>
                                            </p:txEl>
                                          </p:spTgt>
                                        </p:tgtEl>
                                        <p:attrNameLst>
                                          <p:attrName>style.visibility</p:attrName>
                                        </p:attrNameLst>
                                      </p:cBhvr>
                                      <p:to>
                                        <p:strVal val="visible"/>
                                      </p:to>
                                    </p:set>
                                    <p:anim calcmode="lin" valueType="num">
                                      <p:cBhvr additive="base">
                                        <p:cTn id="27" dur="500"/>
                                        <p:tgtEl>
                                          <p:spTgt spid="148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82">
                                            <p:txEl>
                                              <p:pRg st="5" end="5"/>
                                            </p:txEl>
                                          </p:spTgt>
                                        </p:tgtEl>
                                        <p:attrNameLst>
                                          <p:attrName>style.visibility</p:attrName>
                                        </p:attrNameLst>
                                      </p:cBhvr>
                                      <p:to>
                                        <p:strVal val="visible"/>
                                      </p:to>
                                    </p:set>
                                    <p:anim calcmode="lin" valueType="num">
                                      <p:cBhvr additive="base">
                                        <p:cTn id="32" dur="500"/>
                                        <p:tgtEl>
                                          <p:spTgt spid="148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82">
                                            <p:txEl>
                                              <p:pRg st="6" end="6"/>
                                            </p:txEl>
                                          </p:spTgt>
                                        </p:tgtEl>
                                        <p:attrNameLst>
                                          <p:attrName>style.visibility</p:attrName>
                                        </p:attrNameLst>
                                      </p:cBhvr>
                                      <p:to>
                                        <p:strVal val="visible"/>
                                      </p:to>
                                    </p:set>
                                    <p:anim calcmode="lin" valueType="num">
                                      <p:cBhvr additive="base">
                                        <p:cTn id="37" dur="500"/>
                                        <p:tgtEl>
                                          <p:spTgt spid="148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125"/>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References</a:t>
            </a:r>
            <a:endParaRPr sz="5500" b="1"/>
          </a:p>
        </p:txBody>
      </p:sp>
      <p:sp>
        <p:nvSpPr>
          <p:cNvPr id="1489" name="Google Shape;1489;p125"/>
          <p:cNvSpPr txBox="1">
            <a:spLocks noGrp="1"/>
          </p:cNvSpPr>
          <p:nvPr>
            <p:ph type="body" idx="1"/>
          </p:nvPr>
        </p:nvSpPr>
        <p:spPr>
          <a:xfrm>
            <a:off x="457200" y="1836425"/>
            <a:ext cx="8512200" cy="4320600"/>
          </a:xfrm>
          <a:prstGeom prst="rect">
            <a:avLst/>
          </a:prstGeom>
          <a:noFill/>
          <a:ln>
            <a:noFill/>
          </a:ln>
        </p:spPr>
        <p:txBody>
          <a:bodyPr spcFirstLastPara="1" wrap="square" lIns="91425" tIns="45700" rIns="91425" bIns="45700" anchor="t" anchorCtr="0">
            <a:noAutofit/>
          </a:bodyPr>
          <a:lstStyle/>
          <a:p>
            <a:pPr marL="342900">
              <a:buSzPts val="2400"/>
            </a:pPr>
            <a:r>
              <a:rPr lang="en-US" sz="2400" dirty="0"/>
              <a:t>High School Economics: Comparative Advantage</a:t>
            </a:r>
            <a:endParaRPr dirty="0"/>
          </a:p>
          <a:p>
            <a:pPr marL="342900">
              <a:spcBef>
                <a:spcPts val="1800"/>
              </a:spcBef>
              <a:buSzPts val="2400"/>
            </a:pPr>
            <a:r>
              <a:rPr lang="en-US" sz="2400" u="sng" dirty="0">
                <a:solidFill>
                  <a:schemeClr val="hlink"/>
                </a:solidFill>
              </a:rPr>
              <a:t>Bananas by Remy</a:t>
            </a:r>
            <a:endParaRPr sz="2400" dirty="0"/>
          </a:p>
          <a:p>
            <a:pPr marL="342900">
              <a:spcBef>
                <a:spcPts val="1800"/>
              </a:spcBef>
              <a:buSzPts val="2400"/>
            </a:pPr>
            <a:r>
              <a:rPr lang="en-US" sz="2400" dirty="0"/>
              <a:t>Playful Economics: Specialization and Division of Labor</a:t>
            </a:r>
            <a:endParaRPr dirty="0"/>
          </a:p>
          <a:p>
            <a:pPr marL="342900">
              <a:spcBef>
                <a:spcPts val="1800"/>
              </a:spcBef>
              <a:buSzPts val="2400"/>
            </a:pPr>
            <a:r>
              <a:rPr lang="en-US" sz="2400" dirty="0"/>
              <a:t>High School Economics: </a:t>
            </a:r>
            <a:r>
              <a:rPr lang="en-US" sz="2400" dirty="0" err="1"/>
              <a:t>Econoland</a:t>
            </a:r>
            <a:endParaRPr sz="2400" dirty="0"/>
          </a:p>
          <a:p>
            <a:pPr marL="342900">
              <a:spcBef>
                <a:spcPts val="1800"/>
              </a:spcBef>
              <a:buClr>
                <a:srgbClr val="FF0000"/>
              </a:buClr>
              <a:buSzPts val="2400"/>
            </a:pPr>
            <a:r>
              <a:rPr lang="en-US" sz="2400" dirty="0">
                <a:solidFill>
                  <a:srgbClr val="FF0000"/>
                </a:solidFill>
              </a:rPr>
              <a:t>Making Sense of the Federal Budget Debt and Deficits: To the Penny….coming soon from the Foundation on Economic Education!</a:t>
            </a:r>
            <a:endParaRPr dirty="0"/>
          </a:p>
          <a:p>
            <a:pPr marL="342900">
              <a:spcBef>
                <a:spcPts val="1800"/>
              </a:spcBef>
              <a:buSzPts val="2400"/>
            </a:pPr>
            <a:r>
              <a:rPr lang="en-US" sz="2400" u="sng" dirty="0" err="1">
                <a:solidFill>
                  <a:schemeClr val="hlink"/>
                </a:solidFill>
                <a:hlinkClick r:id="rId3"/>
              </a:rPr>
              <a:t>Econedlink</a:t>
            </a:r>
            <a:r>
              <a:rPr lang="en-US" sz="2400" u="sng" dirty="0">
                <a:solidFill>
                  <a:schemeClr val="hlink"/>
                </a:solidFill>
                <a:hlinkClick r:id="rId3"/>
              </a:rPr>
              <a:t>: COVID-19 Fiscal Responses Around the World</a:t>
            </a:r>
            <a:endParaRPr sz="2400" dirty="0"/>
          </a:p>
          <a:p>
            <a:pPr marL="342900">
              <a:spcBef>
                <a:spcPts val="1800"/>
              </a:spcBef>
              <a:buSzPts val="2400"/>
            </a:pPr>
            <a:r>
              <a:rPr lang="en-US" sz="2400" u="sng" dirty="0" err="1">
                <a:solidFill>
                  <a:schemeClr val="hlink"/>
                </a:solidFill>
                <a:hlinkClick r:id="rId4"/>
              </a:rPr>
              <a:t>Econedlink</a:t>
            </a:r>
            <a:r>
              <a:rPr lang="en-US" sz="2400" u="sng" dirty="0">
                <a:solidFill>
                  <a:schemeClr val="hlink"/>
                </a:solidFill>
                <a:hlinkClick r:id="rId4"/>
              </a:rPr>
              <a:t>: Why Doesn’t COVID-19 Affect Everyone Equally?</a:t>
            </a:r>
            <a:endParaRPr sz="2400" dirty="0"/>
          </a:p>
          <a:p>
            <a:pPr marL="0" lvl="0" indent="0" algn="l" rtl="0">
              <a:spcBef>
                <a:spcPts val="1800"/>
              </a:spcBef>
              <a:spcAft>
                <a:spcPts val="0"/>
              </a:spcAft>
              <a:buClr>
                <a:schemeClr val="dk1"/>
              </a:buClr>
              <a:buSzPts val="280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126"/>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1495" name="Google Shape;1495;p1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1496" name="Google Shape;1496;p126"/>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1497" name="Google Shape;1497;p126"/>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1498" name="Google Shape;1498;p126"/>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1499" name="Google Shape;1499;p126"/>
          <p:cNvSpPr/>
          <p:nvPr/>
        </p:nvSpPr>
        <p:spPr>
          <a:xfrm>
            <a:off x="4450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1500" name="Google Shape;1500;p126"/>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1501" name="Google Shape;1501;p126"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457200" y="7650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National Standards</a:t>
            </a:r>
            <a:endParaRPr sz="5500" b="1"/>
          </a:p>
        </p:txBody>
      </p:sp>
      <p:sp>
        <p:nvSpPr>
          <p:cNvPr id="113" name="Google Shape;113;p22"/>
          <p:cNvSpPr txBox="1">
            <a:spLocks noGrp="1"/>
          </p:cNvSpPr>
          <p:nvPr>
            <p:ph type="body" idx="4294967295"/>
          </p:nvPr>
        </p:nvSpPr>
        <p:spPr>
          <a:xfrm>
            <a:off x="457200" y="1668780"/>
            <a:ext cx="8229600" cy="4533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sz="2400" b="1"/>
              <a:t>Standard 5: Trade: </a:t>
            </a:r>
            <a:r>
              <a:rPr lang="en-US" sz="2000"/>
              <a:t>Voluntary exchange occurs only when all participating parties expect to gain. This is true for trade among individuals or organizations within a nation, and among individuals or organizations in different nations.</a:t>
            </a:r>
            <a:endParaRPr sz="2000" b="1"/>
          </a:p>
          <a:p>
            <a:pPr marL="0" lvl="0" indent="0" algn="l" rtl="0">
              <a:spcBef>
                <a:spcPts val="600"/>
              </a:spcBef>
              <a:spcAft>
                <a:spcPts val="0"/>
              </a:spcAft>
              <a:buClr>
                <a:schemeClr val="dk1"/>
              </a:buClr>
              <a:buSzPts val="2400"/>
              <a:buNone/>
            </a:pPr>
            <a:r>
              <a:rPr lang="en-US" sz="2400" b="1"/>
              <a:t>Standard 6: Specialization: </a:t>
            </a:r>
            <a:r>
              <a:rPr lang="en-US" sz="1800"/>
              <a:t>When individuals, regions, and nations specialize in what they can produce at the lowest cost and then trade with others, both production and consumption increase.</a:t>
            </a:r>
            <a:endParaRPr sz="2750" b="1"/>
          </a:p>
          <a:p>
            <a:pPr marL="0" lvl="0" indent="0" algn="l" rtl="0">
              <a:spcBef>
                <a:spcPts val="600"/>
              </a:spcBef>
              <a:spcAft>
                <a:spcPts val="0"/>
              </a:spcAft>
              <a:buClr>
                <a:schemeClr val="dk1"/>
              </a:buClr>
              <a:buSzPts val="2400"/>
              <a:buNone/>
            </a:pPr>
            <a:r>
              <a:rPr lang="en-US" sz="2400" b="1"/>
              <a:t>Standard 16: Role of Government and Market Failure: </a:t>
            </a:r>
            <a:r>
              <a:rPr lang="en-US" sz="2000"/>
              <a:t>There is an economic role for government in a market economy whenever the benefits of a government policy outweigh its costs.</a:t>
            </a:r>
            <a:endParaRPr sz="2750" b="1"/>
          </a:p>
          <a:p>
            <a:pPr marL="0" lvl="0" indent="0" algn="l" rtl="0">
              <a:spcBef>
                <a:spcPts val="600"/>
              </a:spcBef>
              <a:spcAft>
                <a:spcPts val="0"/>
              </a:spcAft>
              <a:buClr>
                <a:schemeClr val="dk1"/>
              </a:buClr>
              <a:buSzPts val="2400"/>
              <a:buNone/>
            </a:pPr>
            <a:r>
              <a:rPr lang="en-US" sz="2400" b="1"/>
              <a:t>Standard 18: Economic Fluctuations: </a:t>
            </a:r>
            <a:r>
              <a:rPr lang="en-US" sz="2000"/>
              <a:t>Fluctuations in a nation’s overall levels of income, employment, and prices are determined by the interaction of spending and production decisions made by all households, firms, government agencies, and others in the economy.</a:t>
            </a:r>
            <a:endParaRPr sz="2750"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
                                            <p:txEl>
                                              <p:pRg st="0" end="0"/>
                                            </p:txEl>
                                          </p:spTgt>
                                        </p:tgtEl>
                                        <p:attrNameLst>
                                          <p:attrName>style.visibility</p:attrName>
                                        </p:attrNameLst>
                                      </p:cBhvr>
                                      <p:to>
                                        <p:strVal val="visible"/>
                                      </p:to>
                                    </p:set>
                                    <p:anim calcmode="lin" valueType="num">
                                      <p:cBhvr additive="base">
                                        <p:cTn id="7" dur="500"/>
                                        <p:tgtEl>
                                          <p:spTgt spid="1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3">
                                            <p:txEl>
                                              <p:pRg st="1" end="1"/>
                                            </p:txEl>
                                          </p:spTgt>
                                        </p:tgtEl>
                                        <p:attrNameLst>
                                          <p:attrName>style.visibility</p:attrName>
                                        </p:attrNameLst>
                                      </p:cBhvr>
                                      <p:to>
                                        <p:strVal val="visible"/>
                                      </p:to>
                                    </p:set>
                                    <p:anim calcmode="lin" valueType="num">
                                      <p:cBhvr additive="base">
                                        <p:cTn id="12" dur="500"/>
                                        <p:tgtEl>
                                          <p:spTgt spid="1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3">
                                            <p:txEl>
                                              <p:pRg st="2" end="2"/>
                                            </p:txEl>
                                          </p:spTgt>
                                        </p:tgtEl>
                                        <p:attrNameLst>
                                          <p:attrName>style.visibility</p:attrName>
                                        </p:attrNameLst>
                                      </p:cBhvr>
                                      <p:to>
                                        <p:strVal val="visible"/>
                                      </p:to>
                                    </p:set>
                                    <p:anim calcmode="lin" valueType="num">
                                      <p:cBhvr additive="base">
                                        <p:cTn id="17" dur="500"/>
                                        <p:tgtEl>
                                          <p:spTgt spid="1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3">
                                            <p:txEl>
                                              <p:pRg st="3" end="3"/>
                                            </p:txEl>
                                          </p:spTgt>
                                        </p:tgtEl>
                                        <p:attrNameLst>
                                          <p:attrName>style.visibility</p:attrName>
                                        </p:attrNameLst>
                                      </p:cBhvr>
                                      <p:to>
                                        <p:strVal val="visible"/>
                                      </p:to>
                                    </p:set>
                                    <p:anim calcmode="lin" valueType="num">
                                      <p:cBhvr additive="base">
                                        <p:cTn id="22" dur="500"/>
                                        <p:tgtEl>
                                          <p:spTgt spid="1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457200" y="93726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Nearpod Info</a:t>
            </a:r>
            <a:endParaRPr/>
          </a:p>
        </p:txBody>
      </p:sp>
      <p:sp>
        <p:nvSpPr>
          <p:cNvPr id="119" name="Google Shape;119;p23"/>
          <p:cNvSpPr txBox="1">
            <a:spLocks noGrp="1"/>
          </p:cNvSpPr>
          <p:nvPr>
            <p:ph type="body" idx="1"/>
          </p:nvPr>
        </p:nvSpPr>
        <p:spPr>
          <a:xfrm>
            <a:off x="457200" y="2080260"/>
            <a:ext cx="8229600" cy="4076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a:t>This presentation will use Nearpod to help demonstrate a number of the activities.</a:t>
            </a:r>
            <a:endParaRPr/>
          </a:p>
          <a:p>
            <a:pPr marL="0" lvl="0" indent="0" algn="l" rtl="0">
              <a:spcBef>
                <a:spcPts val="1800"/>
              </a:spcBef>
              <a:spcAft>
                <a:spcPts val="0"/>
              </a:spcAft>
              <a:buClr>
                <a:srgbClr val="8BAF00"/>
              </a:buClr>
              <a:buSzPts val="2800"/>
              <a:buNone/>
            </a:pPr>
            <a:r>
              <a:rPr lang="en-US" b="1">
                <a:solidFill>
                  <a:srgbClr val="8BAF00"/>
                </a:solidFill>
              </a:rPr>
              <a:t>Nearpod has a maximum capacity of 150 participants</a:t>
            </a:r>
            <a:r>
              <a:rPr lang="en-US"/>
              <a:t>.</a:t>
            </a:r>
            <a:endParaRPr/>
          </a:p>
          <a:p>
            <a:pPr marL="0" lvl="0" indent="0" algn="l" rtl="0">
              <a:spcBef>
                <a:spcPts val="1800"/>
              </a:spcBef>
              <a:spcAft>
                <a:spcPts val="0"/>
              </a:spcAft>
              <a:buClr>
                <a:schemeClr val="dk1"/>
              </a:buClr>
              <a:buSzPts val="2800"/>
              <a:buNone/>
            </a:pPr>
            <a:r>
              <a:rPr lang="en-US"/>
              <a:t>We have 300 or so registrations.</a:t>
            </a:r>
            <a:endParaRPr/>
          </a:p>
          <a:p>
            <a:pPr marL="0" lvl="0" indent="0" algn="l" rtl="0">
              <a:spcBef>
                <a:spcPts val="1800"/>
              </a:spcBef>
              <a:spcAft>
                <a:spcPts val="0"/>
              </a:spcAft>
              <a:buClr>
                <a:srgbClr val="8BAF00"/>
              </a:buClr>
              <a:buSzPts val="2800"/>
              <a:buNone/>
            </a:pPr>
            <a:r>
              <a:rPr lang="en-US" b="1">
                <a:solidFill>
                  <a:srgbClr val="8BAF00"/>
                </a:solidFill>
              </a:rPr>
              <a:t>We will operate on a first come, first served allocation for Nearpod</a:t>
            </a:r>
            <a:r>
              <a:rPr lang="en-US"/>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457200" y="1028700"/>
            <a:ext cx="8229600" cy="10287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Introductions</a:t>
            </a:r>
            <a:endParaRPr/>
          </a:p>
        </p:txBody>
      </p:sp>
      <p:sp>
        <p:nvSpPr>
          <p:cNvPr id="125" name="Google Shape;125;p24"/>
          <p:cNvSpPr txBox="1">
            <a:spLocks noGrp="1"/>
          </p:cNvSpPr>
          <p:nvPr>
            <p:ph type="body" idx="1"/>
          </p:nvPr>
        </p:nvSpPr>
        <p:spPr>
          <a:xfrm>
            <a:off x="457200" y="1988820"/>
            <a:ext cx="8229600" cy="416814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a:t>The next slide will use Nearpod to give us a chance to see where everyone is from and what you teach.</a:t>
            </a:r>
            <a:endParaRPr/>
          </a:p>
          <a:p>
            <a:pPr marL="0" lvl="0" indent="0" algn="l" rtl="0">
              <a:spcBef>
                <a:spcPts val="1800"/>
              </a:spcBef>
              <a:spcAft>
                <a:spcPts val="0"/>
              </a:spcAft>
              <a:buClr>
                <a:schemeClr val="dk1"/>
              </a:buClr>
              <a:buSzPts val="2800"/>
              <a:buNone/>
            </a:pPr>
            <a:r>
              <a:rPr lang="en-US"/>
              <a:t>Recall, we are operating on the first come, first served method of allocating spots for Nearpod.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5"/>
          <p:cNvPicPr preferRelativeResize="0"/>
          <p:nvPr/>
        </p:nvPicPr>
        <p:blipFill>
          <a:blip r:embed="rId3">
            <a:alphaModFix/>
          </a:blip>
          <a:stretch>
            <a:fillRect/>
          </a:stretch>
        </p:blipFill>
        <p:spPr>
          <a:xfrm>
            <a:off x="0" y="0"/>
            <a:ext cx="9144002" cy="68580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Should we make that here?</a:t>
            </a:r>
            <a:endParaRPr/>
          </a:p>
        </p:txBody>
      </p:sp>
      <p:sp>
        <p:nvSpPr>
          <p:cNvPr id="137" name="Google Shape;137;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800"/>
              <a:buNone/>
            </a:pPr>
            <a:r>
              <a:rPr lang="en-US" b="1">
                <a:solidFill>
                  <a:schemeClr val="dk1"/>
                </a:solidFill>
              </a:rPr>
              <a:t>How comparative advantage impacts international trade</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Trade</a:t>
            </a:r>
            <a:endParaRPr/>
          </a:p>
        </p:txBody>
      </p:sp>
      <p:sp>
        <p:nvSpPr>
          <p:cNvPr id="143" name="Google Shape;143;p27"/>
          <p:cNvSpPr txBox="1">
            <a:spLocks noGrp="1"/>
          </p:cNvSpPr>
          <p:nvPr>
            <p:ph type="body" idx="1"/>
          </p:nvPr>
        </p:nvSpPr>
        <p:spPr>
          <a:xfrm>
            <a:off x="161487" y="1912689"/>
            <a:ext cx="5163426" cy="41441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b="1"/>
              <a:t>Trade is the voluntary exchange of goods and services.</a:t>
            </a:r>
            <a:endParaRPr/>
          </a:p>
          <a:p>
            <a:pPr marL="0" lvl="0" indent="0" algn="l" rtl="0">
              <a:spcBef>
                <a:spcPts val="600"/>
              </a:spcBef>
              <a:spcAft>
                <a:spcPts val="0"/>
              </a:spcAft>
              <a:buClr>
                <a:schemeClr val="dk1"/>
              </a:buClr>
              <a:buSzPts val="2800"/>
              <a:buNone/>
            </a:pPr>
            <a:r>
              <a:rPr lang="en-US" b="1"/>
              <a:t>Voluntary exchange occurs only when </a:t>
            </a:r>
            <a:r>
              <a:rPr lang="en-US" b="1">
                <a:solidFill>
                  <a:srgbClr val="8BAF00"/>
                </a:solidFill>
              </a:rPr>
              <a:t>ALL</a:t>
            </a:r>
            <a:r>
              <a:rPr lang="en-US" b="1"/>
              <a:t> participating parties expect to gain.  </a:t>
            </a:r>
            <a:endParaRPr/>
          </a:p>
          <a:p>
            <a:pPr marL="0" lvl="0" indent="0" algn="l" rtl="0">
              <a:spcBef>
                <a:spcPts val="600"/>
              </a:spcBef>
              <a:spcAft>
                <a:spcPts val="0"/>
              </a:spcAft>
              <a:buClr>
                <a:schemeClr val="dk1"/>
              </a:buClr>
              <a:buSzPts val="2800"/>
              <a:buNone/>
            </a:pPr>
            <a:r>
              <a:rPr lang="en-US" b="1"/>
              <a:t>This holds true for trade among individuals or organizations within a nation, and among individuals or organizations in different nations.</a:t>
            </a:r>
            <a:endParaRPr/>
          </a:p>
          <a:p>
            <a:pPr marL="342900" lvl="0" indent="-165100" algn="l" rtl="0">
              <a:spcBef>
                <a:spcPts val="600"/>
              </a:spcBef>
              <a:spcAft>
                <a:spcPts val="0"/>
              </a:spcAft>
              <a:buClr>
                <a:schemeClr val="dk1"/>
              </a:buClr>
              <a:buSzPts val="2800"/>
              <a:buNone/>
            </a:pPr>
            <a:endParaRPr/>
          </a:p>
        </p:txBody>
      </p:sp>
      <p:pic>
        <p:nvPicPr>
          <p:cNvPr id="144" name="Google Shape;144;p27" descr="This is how drones and other &amp;#39;tradetech&amp;#39; are transforming international  trade – The European Sting - Critical News &amp;amp; Insights on European Politics,  Economy, Foreign Affairs, Business &amp;amp; Technology - europeansting.com"/>
          <p:cNvPicPr preferRelativeResize="0"/>
          <p:nvPr/>
        </p:nvPicPr>
        <p:blipFill rotWithShape="1">
          <a:blip r:embed="rId3">
            <a:alphaModFix/>
          </a:blip>
          <a:srcRect/>
          <a:stretch/>
        </p:blipFill>
        <p:spPr>
          <a:xfrm>
            <a:off x="5324913" y="2193721"/>
            <a:ext cx="3657600" cy="3657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127000" y="1079500"/>
            <a:ext cx="8877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800"/>
              <a:t>Comparative Advantage and Specialization</a:t>
            </a:r>
            <a:endParaRPr/>
          </a:p>
        </p:txBody>
      </p:sp>
      <p:sp>
        <p:nvSpPr>
          <p:cNvPr id="150" name="Google Shape;150;p28"/>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274320" lvl="0" indent="-274320" algn="l" rtl="0">
              <a:lnSpc>
                <a:spcPct val="90000"/>
              </a:lnSpc>
              <a:spcBef>
                <a:spcPts val="0"/>
              </a:spcBef>
              <a:spcAft>
                <a:spcPts val="0"/>
              </a:spcAft>
              <a:buClr>
                <a:srgbClr val="545454"/>
              </a:buClr>
              <a:buSzPts val="2240"/>
              <a:buChar char="•"/>
            </a:pPr>
            <a:r>
              <a:rPr lang="en-US" b="1"/>
              <a:t>The fundamental reason for trade is </a:t>
            </a:r>
            <a:r>
              <a:rPr lang="en-US" b="1">
                <a:solidFill>
                  <a:srgbClr val="8BAF00"/>
                </a:solidFill>
              </a:rPr>
              <a:t>comparative advantage</a:t>
            </a:r>
            <a:r>
              <a:rPr lang="en-US" b="1"/>
              <a:t>, which means specializing in the production of goods and services that can be produced at a lower opportunity cost than the cost a trading partner would have to pay to produce the same products.</a:t>
            </a:r>
            <a:endParaRPr/>
          </a:p>
          <a:p>
            <a:pPr marL="274320" lvl="0" indent="-274320" algn="l" rtl="0">
              <a:lnSpc>
                <a:spcPct val="90000"/>
              </a:lnSpc>
              <a:spcBef>
                <a:spcPts val="3600"/>
              </a:spcBef>
              <a:spcAft>
                <a:spcPts val="0"/>
              </a:spcAft>
              <a:buClr>
                <a:srgbClr val="545454"/>
              </a:buClr>
              <a:buSzPts val="2240"/>
              <a:buChar char="•"/>
            </a:pPr>
            <a:r>
              <a:rPr lang="en-US" b="1">
                <a:solidFill>
                  <a:srgbClr val="8BAF00"/>
                </a:solidFill>
              </a:rPr>
              <a:t>Specialization based on comparative advantage increases the total output and consumption of the goods that are traded</a:t>
            </a:r>
            <a:r>
              <a:rPr lang="en-US" b="1"/>
              <a: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xfrm>
            <a:off x="457200" y="990600"/>
            <a:ext cx="8229600" cy="800100"/>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t>Who should do what?</a:t>
            </a:r>
            <a:endParaRPr/>
          </a:p>
        </p:txBody>
      </p:sp>
      <p:sp>
        <p:nvSpPr>
          <p:cNvPr id="156" name="Google Shape;156;p29"/>
          <p:cNvSpPr txBox="1">
            <a:spLocks noGrp="1"/>
          </p:cNvSpPr>
          <p:nvPr>
            <p:ph type="body" idx="1"/>
          </p:nvPr>
        </p:nvSpPr>
        <p:spPr>
          <a:xfrm>
            <a:off x="457200" y="1638300"/>
            <a:ext cx="6096000" cy="444246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b="1"/>
              <a:t>Nino owns a pizza shop. He is very good at what he does. </a:t>
            </a:r>
            <a:endParaRPr/>
          </a:p>
          <a:p>
            <a:pPr marL="0" lvl="0" indent="0" algn="l" rtl="0">
              <a:spcBef>
                <a:spcPts val="1800"/>
              </a:spcBef>
              <a:spcAft>
                <a:spcPts val="0"/>
              </a:spcAft>
              <a:buClr>
                <a:schemeClr val="dk1"/>
              </a:buClr>
              <a:buSzPts val="2800"/>
              <a:buNone/>
            </a:pPr>
            <a:r>
              <a:rPr lang="en-US" b="1"/>
              <a:t>In one hour he can make </a:t>
            </a:r>
            <a:r>
              <a:rPr lang="en-US" b="1">
                <a:solidFill>
                  <a:srgbClr val="8BAF00"/>
                </a:solidFill>
              </a:rPr>
              <a:t>9 pizzas </a:t>
            </a:r>
            <a:r>
              <a:rPr lang="en-US" b="1"/>
              <a:t>or prepare </a:t>
            </a:r>
            <a:r>
              <a:rPr lang="en-US" b="1">
                <a:solidFill>
                  <a:srgbClr val="8BAF00"/>
                </a:solidFill>
              </a:rPr>
              <a:t>36 salads</a:t>
            </a:r>
            <a:r>
              <a:rPr lang="en-US" b="1"/>
              <a:t>. </a:t>
            </a:r>
            <a:endParaRPr/>
          </a:p>
          <a:p>
            <a:pPr marL="0" lvl="0" indent="0" algn="l" rtl="0">
              <a:spcBef>
                <a:spcPts val="1800"/>
              </a:spcBef>
              <a:spcAft>
                <a:spcPts val="0"/>
              </a:spcAft>
              <a:buClr>
                <a:schemeClr val="dk1"/>
              </a:buClr>
              <a:buSzPts val="2800"/>
              <a:buNone/>
            </a:pPr>
            <a:r>
              <a:rPr lang="en-US" b="1"/>
              <a:t>His business is growing and he needs to hire someone to help prepare pizzas and salads. Tony has applied for the job and seems like a reliable individual. </a:t>
            </a:r>
            <a:endParaRPr/>
          </a:p>
          <a:p>
            <a:pPr marL="342900" lvl="0" indent="-165100" algn="l" rtl="0">
              <a:spcBef>
                <a:spcPts val="1800"/>
              </a:spcBef>
              <a:spcAft>
                <a:spcPts val="0"/>
              </a:spcAft>
              <a:buClr>
                <a:schemeClr val="dk1"/>
              </a:buClr>
              <a:buSzPts val="2800"/>
              <a:buNone/>
            </a:pPr>
            <a:endParaRPr/>
          </a:p>
        </p:txBody>
      </p:sp>
      <p:pic>
        <p:nvPicPr>
          <p:cNvPr id="157" name="Google Shape;157;p29"/>
          <p:cNvPicPr preferRelativeResize="0"/>
          <p:nvPr/>
        </p:nvPicPr>
        <p:blipFill rotWithShape="1">
          <a:blip r:embed="rId3">
            <a:alphaModFix/>
          </a:blip>
          <a:srcRect/>
          <a:stretch/>
        </p:blipFill>
        <p:spPr>
          <a:xfrm>
            <a:off x="6518245" y="2371294"/>
            <a:ext cx="2107559" cy="1382167"/>
          </a:xfrm>
          <a:prstGeom prst="rect">
            <a:avLst/>
          </a:prstGeom>
          <a:noFill/>
          <a:ln>
            <a:noFill/>
          </a:ln>
        </p:spPr>
      </p:pic>
      <p:pic>
        <p:nvPicPr>
          <p:cNvPr id="158" name="Google Shape;158;p29"/>
          <p:cNvPicPr preferRelativeResize="0"/>
          <p:nvPr/>
        </p:nvPicPr>
        <p:blipFill rotWithShape="1">
          <a:blip r:embed="rId4">
            <a:alphaModFix/>
          </a:blip>
          <a:srcRect/>
          <a:stretch/>
        </p:blipFill>
        <p:spPr>
          <a:xfrm>
            <a:off x="6636207" y="4386137"/>
            <a:ext cx="1871634" cy="15850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64" name="Google Shape;64;p15"/>
          <p:cNvSpPr txBox="1"/>
          <p:nvPr/>
        </p:nvSpPr>
        <p:spPr>
          <a:xfrm>
            <a:off x="482538" y="2114894"/>
            <a:ext cx="8175171" cy="42473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member</a:t>
            </a:r>
            <a:r>
              <a:rPr lang="en-US"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0"/>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Who should do what?</a:t>
            </a:r>
            <a:endParaRPr/>
          </a:p>
        </p:txBody>
      </p:sp>
      <p:sp>
        <p:nvSpPr>
          <p:cNvPr id="164" name="Google Shape;164;p30"/>
          <p:cNvSpPr txBox="1">
            <a:spLocks noGrp="1"/>
          </p:cNvSpPr>
          <p:nvPr>
            <p:ph type="body" idx="1"/>
          </p:nvPr>
        </p:nvSpPr>
        <p:spPr>
          <a:xfrm>
            <a:off x="457200" y="1816100"/>
            <a:ext cx="5651500" cy="434086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b="1"/>
              <a:t>In 1 hour Tony can make </a:t>
            </a:r>
            <a:r>
              <a:rPr lang="en-US" b="1">
                <a:solidFill>
                  <a:srgbClr val="8BAF00"/>
                </a:solidFill>
              </a:rPr>
              <a:t>6 pizzas </a:t>
            </a:r>
            <a:r>
              <a:rPr lang="en-US" b="1"/>
              <a:t>or prepare </a:t>
            </a:r>
            <a:r>
              <a:rPr lang="en-US" b="1">
                <a:solidFill>
                  <a:srgbClr val="8BAF00"/>
                </a:solidFill>
              </a:rPr>
              <a:t>12 salads</a:t>
            </a:r>
            <a:r>
              <a:rPr lang="en-US" b="1"/>
              <a:t>.</a:t>
            </a:r>
            <a:endParaRPr/>
          </a:p>
          <a:p>
            <a:pPr marL="0" lvl="0" indent="0" algn="l" rtl="0">
              <a:spcBef>
                <a:spcPts val="1800"/>
              </a:spcBef>
              <a:spcAft>
                <a:spcPts val="0"/>
              </a:spcAft>
              <a:buClr>
                <a:schemeClr val="dk1"/>
              </a:buClr>
              <a:buSzPts val="2800"/>
              <a:buNone/>
            </a:pPr>
            <a:r>
              <a:rPr lang="en-US" b="1"/>
              <a:t>Nino plans to hire Tony. Since Nino can make more pizzas in an hour and prepare more salads in an hour than Tony, he has a dilemma. </a:t>
            </a:r>
            <a:endParaRPr/>
          </a:p>
          <a:p>
            <a:pPr marL="0" lvl="0" indent="0" algn="l" rtl="0">
              <a:spcBef>
                <a:spcPts val="1800"/>
              </a:spcBef>
              <a:spcAft>
                <a:spcPts val="0"/>
              </a:spcAft>
              <a:buClr>
                <a:schemeClr val="dk1"/>
              </a:buClr>
              <a:buSzPts val="2800"/>
              <a:buNone/>
            </a:pPr>
            <a:r>
              <a:rPr lang="en-US" b="1"/>
              <a:t>Should he have Tony make pizzas or prepare salads?</a:t>
            </a:r>
            <a:endParaRPr/>
          </a:p>
          <a:p>
            <a:pPr marL="0" lvl="0" indent="0" algn="l" rtl="0">
              <a:spcBef>
                <a:spcPts val="1800"/>
              </a:spcBef>
              <a:spcAft>
                <a:spcPts val="0"/>
              </a:spcAft>
              <a:buClr>
                <a:schemeClr val="dk1"/>
              </a:buClr>
              <a:buSzPts val="2800"/>
              <a:buNone/>
            </a:pPr>
            <a:endParaRPr/>
          </a:p>
        </p:txBody>
      </p:sp>
      <p:pic>
        <p:nvPicPr>
          <p:cNvPr id="165" name="Google Shape;165;p30"/>
          <p:cNvPicPr preferRelativeResize="0"/>
          <p:nvPr/>
        </p:nvPicPr>
        <p:blipFill rotWithShape="1">
          <a:blip r:embed="rId3">
            <a:alphaModFix/>
          </a:blip>
          <a:srcRect/>
          <a:stretch/>
        </p:blipFill>
        <p:spPr>
          <a:xfrm>
            <a:off x="6182925" y="2238800"/>
            <a:ext cx="2732476" cy="2732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1"/>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Who should do what?</a:t>
            </a:r>
            <a:endParaRPr/>
          </a:p>
        </p:txBody>
      </p:sp>
      <p:sp>
        <p:nvSpPr>
          <p:cNvPr id="171" name="Google Shape;171;p31"/>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sz="3200" b="1"/>
              <a:t>To answer this question, </a:t>
            </a:r>
            <a:r>
              <a:rPr lang="en-US" sz="3200" b="1">
                <a:solidFill>
                  <a:srgbClr val="8BAF00"/>
                </a:solidFill>
              </a:rPr>
              <a:t>Nino should determine who can produce each good at a lower opportunity cost</a:t>
            </a:r>
            <a:r>
              <a:rPr lang="en-US" sz="3200" b="1"/>
              <a:t>. </a:t>
            </a:r>
            <a:endParaRPr/>
          </a:p>
          <a:p>
            <a:pPr marL="0" lvl="0" indent="0" algn="l" rtl="0">
              <a:spcBef>
                <a:spcPts val="1800"/>
              </a:spcBef>
              <a:spcAft>
                <a:spcPts val="0"/>
              </a:spcAft>
              <a:buClr>
                <a:schemeClr val="dk1"/>
              </a:buClr>
              <a:buSzPts val="3200"/>
              <a:buNone/>
            </a:pPr>
            <a:r>
              <a:rPr lang="en-US" sz="3200" b="1"/>
              <a:t>Help Nino figure that out by filling in the blanks in the following Nearpod activity.</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2"/>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78" name="Google Shape;178;p32"/>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3"/>
          <p:cNvSpPr txBox="1">
            <a:spLocks noGrp="1"/>
          </p:cNvSpPr>
          <p:nvPr>
            <p:ph type="title"/>
          </p:nvPr>
        </p:nvSpPr>
        <p:spPr>
          <a:xfrm>
            <a:off x="457200" y="914400"/>
            <a:ext cx="8229600" cy="10473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6000"/>
              <a:t>Answers</a:t>
            </a:r>
            <a:endParaRPr sz="6000"/>
          </a:p>
        </p:txBody>
      </p:sp>
      <p:sp>
        <p:nvSpPr>
          <p:cNvPr id="184" name="Google Shape;184;p33"/>
          <p:cNvSpPr txBox="1">
            <a:spLocks noGrp="1"/>
          </p:cNvSpPr>
          <p:nvPr>
            <p:ph type="body" idx="1"/>
          </p:nvPr>
        </p:nvSpPr>
        <p:spPr>
          <a:xfrm>
            <a:off x="209625" y="1733100"/>
            <a:ext cx="8759700" cy="46578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SzPts val="2000"/>
              <a:buAutoNum type="arabicPeriod"/>
            </a:pPr>
            <a:r>
              <a:rPr lang="en-US" sz="2600"/>
              <a:t>The opportunity cost of producing </a:t>
            </a:r>
            <a:r>
              <a:rPr lang="en-US" sz="2600" b="1">
                <a:solidFill>
                  <a:srgbClr val="8BAF00"/>
                </a:solidFill>
              </a:rPr>
              <a:t>9 pizzas</a:t>
            </a:r>
            <a:r>
              <a:rPr lang="en-US" sz="2600"/>
              <a:t> for Nino is _</a:t>
            </a:r>
            <a:r>
              <a:rPr lang="en-US" sz="2600" b="1">
                <a:solidFill>
                  <a:srgbClr val="FF0000"/>
                </a:solidFill>
              </a:rPr>
              <a:t>36</a:t>
            </a:r>
            <a:r>
              <a:rPr lang="en-US" sz="2600"/>
              <a:t>_ salads. The opportunity cost of producing </a:t>
            </a:r>
            <a:r>
              <a:rPr lang="en-US" sz="2600" b="1">
                <a:solidFill>
                  <a:srgbClr val="8BAF00"/>
                </a:solidFill>
              </a:rPr>
              <a:t>1 pizza</a:t>
            </a:r>
            <a:r>
              <a:rPr lang="en-US" sz="2600"/>
              <a:t> is _</a:t>
            </a:r>
            <a:r>
              <a:rPr lang="en-US" sz="2600" b="1">
                <a:solidFill>
                  <a:srgbClr val="FF0000"/>
                </a:solidFill>
              </a:rPr>
              <a:t>4</a:t>
            </a:r>
            <a:r>
              <a:rPr lang="en-US" sz="2600"/>
              <a:t>_ salads.</a:t>
            </a:r>
            <a:endParaRPr sz="2600"/>
          </a:p>
          <a:p>
            <a:pPr marL="457200" lvl="0" indent="-355600" algn="l" rtl="0">
              <a:spcBef>
                <a:spcPts val="0"/>
              </a:spcBef>
              <a:spcAft>
                <a:spcPts val="0"/>
              </a:spcAft>
              <a:buSzPts val="2000"/>
              <a:buAutoNum type="arabicPeriod"/>
            </a:pPr>
            <a:r>
              <a:rPr lang="en-US" sz="2600"/>
              <a:t>The opportunity cost of producing </a:t>
            </a:r>
            <a:r>
              <a:rPr lang="en-US" sz="2600" b="1">
                <a:solidFill>
                  <a:srgbClr val="8BAF00"/>
                </a:solidFill>
              </a:rPr>
              <a:t>6 pizzas</a:t>
            </a:r>
            <a:r>
              <a:rPr lang="en-US" sz="2600"/>
              <a:t> for Tony is _</a:t>
            </a:r>
            <a:r>
              <a:rPr lang="en-US" sz="2600" b="1">
                <a:solidFill>
                  <a:srgbClr val="FF0000"/>
                </a:solidFill>
              </a:rPr>
              <a:t>12</a:t>
            </a:r>
            <a:r>
              <a:rPr lang="en-US" sz="2600"/>
              <a:t>_ salads. The opportunity cost of producing </a:t>
            </a:r>
            <a:r>
              <a:rPr lang="en-US" sz="2600" b="1">
                <a:solidFill>
                  <a:srgbClr val="8BAF00"/>
                </a:solidFill>
              </a:rPr>
              <a:t>1 pizza</a:t>
            </a:r>
            <a:r>
              <a:rPr lang="en-US" sz="2600"/>
              <a:t> is _</a:t>
            </a:r>
            <a:r>
              <a:rPr lang="en-US" sz="2600" b="1">
                <a:solidFill>
                  <a:srgbClr val="FF0000"/>
                </a:solidFill>
              </a:rPr>
              <a:t>2</a:t>
            </a:r>
            <a:r>
              <a:rPr lang="en-US" sz="2600"/>
              <a:t>_ salads.</a:t>
            </a:r>
            <a:endParaRPr sz="2600"/>
          </a:p>
          <a:p>
            <a:pPr marL="457200" lvl="0" indent="-355600" algn="l" rtl="0">
              <a:spcBef>
                <a:spcPts val="0"/>
              </a:spcBef>
              <a:spcAft>
                <a:spcPts val="0"/>
              </a:spcAft>
              <a:buSzPts val="2000"/>
              <a:buAutoNum type="arabicPeriod"/>
            </a:pPr>
            <a:r>
              <a:rPr lang="en-US" sz="2600"/>
              <a:t>The opportunity cost of preparing </a:t>
            </a:r>
            <a:r>
              <a:rPr lang="en-US" sz="2600" b="1">
                <a:solidFill>
                  <a:srgbClr val="8BAF00"/>
                </a:solidFill>
              </a:rPr>
              <a:t>36 salads</a:t>
            </a:r>
            <a:r>
              <a:rPr lang="en-US" sz="2600"/>
              <a:t> for Nino is _</a:t>
            </a:r>
            <a:r>
              <a:rPr lang="en-US" sz="2600" b="1">
                <a:solidFill>
                  <a:srgbClr val="FF0000"/>
                </a:solidFill>
              </a:rPr>
              <a:t>9</a:t>
            </a:r>
            <a:r>
              <a:rPr lang="en-US" sz="2600"/>
              <a:t>_ pizzas. The opportunity cost of preparing </a:t>
            </a:r>
            <a:r>
              <a:rPr lang="en-US" sz="2600" b="1">
                <a:solidFill>
                  <a:srgbClr val="8BAF00"/>
                </a:solidFill>
              </a:rPr>
              <a:t>1 salad</a:t>
            </a:r>
            <a:r>
              <a:rPr lang="en-US" sz="2600"/>
              <a:t> is _</a:t>
            </a:r>
            <a:r>
              <a:rPr lang="en-US" sz="2600" b="1">
                <a:solidFill>
                  <a:srgbClr val="FF0000"/>
                </a:solidFill>
              </a:rPr>
              <a:t>1/4</a:t>
            </a:r>
            <a:r>
              <a:rPr lang="en-US" sz="2600"/>
              <a:t>_ pizzas.</a:t>
            </a:r>
            <a:endParaRPr sz="2600"/>
          </a:p>
          <a:p>
            <a:pPr marL="457200" lvl="0" indent="-355600" algn="l" rtl="0">
              <a:spcBef>
                <a:spcPts val="0"/>
              </a:spcBef>
              <a:spcAft>
                <a:spcPts val="0"/>
              </a:spcAft>
              <a:buSzPts val="2000"/>
              <a:buAutoNum type="arabicPeriod"/>
            </a:pPr>
            <a:r>
              <a:rPr lang="en-US" sz="2600"/>
              <a:t>The opportunity cost of preparing </a:t>
            </a:r>
            <a:r>
              <a:rPr lang="en-US" sz="2600" b="1">
                <a:solidFill>
                  <a:srgbClr val="8BAF00"/>
                </a:solidFill>
              </a:rPr>
              <a:t>12 salads</a:t>
            </a:r>
            <a:r>
              <a:rPr lang="en-US" sz="2600"/>
              <a:t> for Tony is _</a:t>
            </a:r>
            <a:r>
              <a:rPr lang="en-US" sz="2600" b="1">
                <a:solidFill>
                  <a:srgbClr val="FF0000"/>
                </a:solidFill>
              </a:rPr>
              <a:t>6</a:t>
            </a:r>
            <a:r>
              <a:rPr lang="en-US" sz="2600"/>
              <a:t>_ pizzas. The opportunity cost of preparing </a:t>
            </a:r>
            <a:r>
              <a:rPr lang="en-US" sz="2600" b="1">
                <a:solidFill>
                  <a:srgbClr val="8BAF00"/>
                </a:solidFill>
              </a:rPr>
              <a:t>1 salad</a:t>
            </a:r>
            <a:r>
              <a:rPr lang="en-US" sz="2600"/>
              <a:t> is _</a:t>
            </a:r>
            <a:r>
              <a:rPr lang="en-US" sz="2600" b="1">
                <a:solidFill>
                  <a:srgbClr val="FF0000"/>
                </a:solidFill>
              </a:rPr>
              <a:t>1/2</a:t>
            </a:r>
            <a:r>
              <a:rPr lang="en-US" sz="2600"/>
              <a:t>_ pizzas.</a:t>
            </a:r>
            <a:endParaRPr sz="26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4"/>
          <p:cNvPicPr preferRelativeResize="0"/>
          <p:nvPr/>
        </p:nvPicPr>
        <p:blipFill>
          <a:blip r:embed="rId3">
            <a:alphaModFix/>
          </a:blip>
          <a:stretch>
            <a:fillRect/>
          </a:stretch>
        </p:blipFill>
        <p:spPr>
          <a:xfrm>
            <a:off x="0" y="0"/>
            <a:ext cx="9144002" cy="6858002"/>
          </a:xfrm>
          <a:prstGeom prst="rect">
            <a:avLst/>
          </a:prstGeom>
          <a:noFill/>
          <a:ln>
            <a:noFill/>
          </a:ln>
        </p:spPr>
      </p:pic>
      <p:pic>
        <p:nvPicPr>
          <p:cNvPr id="191" name="Google Shape;191;p34"/>
          <p:cNvPicPr preferRelativeResize="0"/>
          <p:nvPr/>
        </p:nvPicPr>
        <p:blipFill>
          <a:blip r:embed="rId4">
            <a:alphaModFix/>
          </a:blip>
          <a:stretch>
            <a:fillRect/>
          </a:stretch>
        </p:blipFill>
        <p:spPr>
          <a:xfrm>
            <a:off x="0" y="0"/>
            <a:ext cx="9144000" cy="6858000"/>
          </a:xfrm>
          <a:prstGeom prst="rect">
            <a:avLst/>
          </a:prstGeom>
          <a:noFill/>
          <a:ln>
            <a:noFill/>
          </a:ln>
        </p:spPr>
      </p:pic>
      <p:pic>
        <p:nvPicPr>
          <p:cNvPr id="192" name="Google Shape;192;p34"/>
          <p:cNvPicPr preferRelativeResize="0"/>
          <p:nvPr/>
        </p:nvPicPr>
        <p:blipFill>
          <a:blip r:embed="rId3">
            <a:alphaModFix/>
          </a:blip>
          <a:stretch>
            <a:fillRect/>
          </a:stretch>
        </p:blipFill>
        <p:spPr>
          <a:xfrm>
            <a:off x="0" y="0"/>
            <a:ext cx="9144002" cy="68580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5"/>
          <p:cNvSpPr txBox="1">
            <a:spLocks noGrp="1"/>
          </p:cNvSpPr>
          <p:nvPr>
            <p:ph type="title"/>
          </p:nvPr>
        </p:nvSpPr>
        <p:spPr>
          <a:xfrm>
            <a:off x="457200" y="6350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Answers</a:t>
            </a:r>
            <a:endParaRPr dirty="0"/>
          </a:p>
        </p:txBody>
      </p:sp>
      <p:sp>
        <p:nvSpPr>
          <p:cNvPr id="199" name="Google Shape;199;p35"/>
          <p:cNvSpPr txBox="1">
            <a:spLocks noGrp="1"/>
          </p:cNvSpPr>
          <p:nvPr>
            <p:ph type="body" idx="1"/>
          </p:nvPr>
        </p:nvSpPr>
        <p:spPr>
          <a:xfrm>
            <a:off x="457200" y="2057400"/>
            <a:ext cx="8229600" cy="4372500"/>
          </a:xfrm>
          <a:prstGeom prst="rect">
            <a:avLst/>
          </a:prstGeom>
        </p:spPr>
        <p:txBody>
          <a:bodyPr spcFirstLastPara="1" wrap="square" lIns="91425" tIns="45700" rIns="91425" bIns="45700" anchor="t" anchorCtr="0">
            <a:noAutofit/>
          </a:bodyPr>
          <a:lstStyle/>
          <a:p>
            <a:pPr marL="457200" lvl="0" indent="-368300" algn="l" rtl="0">
              <a:spcBef>
                <a:spcPts val="0"/>
              </a:spcBef>
              <a:spcAft>
                <a:spcPts val="0"/>
              </a:spcAft>
              <a:buSzPts val="2200"/>
              <a:buAutoNum type="arabicPeriod"/>
            </a:pPr>
            <a:r>
              <a:rPr lang="en-US"/>
              <a:t>Who has the lower opportunity cost for making pizzas? </a:t>
            </a:r>
            <a:endParaRPr/>
          </a:p>
          <a:p>
            <a:pPr marL="457200" lvl="0" indent="0" algn="l" rtl="0">
              <a:spcBef>
                <a:spcPts val="0"/>
              </a:spcBef>
              <a:spcAft>
                <a:spcPts val="0"/>
              </a:spcAft>
              <a:buNone/>
            </a:pPr>
            <a:r>
              <a:rPr lang="en-US" b="1">
                <a:solidFill>
                  <a:srgbClr val="FF0000"/>
                </a:solidFill>
              </a:rPr>
              <a:t>Tony (2 salads vs 4 salads)</a:t>
            </a:r>
            <a:endParaRPr b="1">
              <a:solidFill>
                <a:srgbClr val="FF0000"/>
              </a:solidFill>
            </a:endParaRPr>
          </a:p>
          <a:p>
            <a:pPr marL="457200" lvl="0" indent="-368300" algn="l" rtl="0">
              <a:spcBef>
                <a:spcPts val="0"/>
              </a:spcBef>
              <a:spcAft>
                <a:spcPts val="0"/>
              </a:spcAft>
              <a:buSzPts val="2200"/>
              <a:buAutoNum type="arabicPeriod"/>
            </a:pPr>
            <a:r>
              <a:rPr lang="en-US"/>
              <a:t>Who has the lower opportunity cost for preparing salads?</a:t>
            </a:r>
            <a:endParaRPr/>
          </a:p>
          <a:p>
            <a:pPr marL="457200" lvl="0" indent="0" algn="l" rtl="0">
              <a:spcBef>
                <a:spcPts val="0"/>
              </a:spcBef>
              <a:spcAft>
                <a:spcPts val="0"/>
              </a:spcAft>
              <a:buNone/>
            </a:pPr>
            <a:r>
              <a:rPr lang="en-US" b="1">
                <a:solidFill>
                  <a:srgbClr val="FF0000"/>
                </a:solidFill>
              </a:rPr>
              <a:t>Nino (¼ pizza vs ½ pizza)</a:t>
            </a:r>
            <a:endParaRPr b="1">
              <a:solidFill>
                <a:srgbClr val="FF0000"/>
              </a:solidFill>
            </a:endParaRPr>
          </a:p>
          <a:p>
            <a:pPr marL="457200" lvl="0" indent="-368300" algn="l" rtl="0">
              <a:spcBef>
                <a:spcPts val="0"/>
              </a:spcBef>
              <a:spcAft>
                <a:spcPts val="0"/>
              </a:spcAft>
              <a:buSzPts val="2200"/>
              <a:buAutoNum type="arabicPeriod"/>
            </a:pPr>
            <a:r>
              <a:rPr lang="en-US"/>
              <a:t>Who should produce pizzas? </a:t>
            </a:r>
            <a:r>
              <a:rPr lang="en-US" b="1">
                <a:solidFill>
                  <a:srgbClr val="FF0000"/>
                </a:solidFill>
              </a:rPr>
              <a:t>Tony</a:t>
            </a:r>
            <a:r>
              <a:rPr lang="en-US"/>
              <a:t> Salads? </a:t>
            </a:r>
            <a:r>
              <a:rPr lang="en-US" b="1">
                <a:solidFill>
                  <a:srgbClr val="FF0000"/>
                </a:solidFill>
              </a:rPr>
              <a:t>Nino</a:t>
            </a:r>
            <a:endParaRPr b="1">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Visual Learners</a:t>
            </a:r>
            <a:endParaRPr/>
          </a:p>
        </p:txBody>
      </p:sp>
      <p:sp>
        <p:nvSpPr>
          <p:cNvPr id="205" name="Google Shape;205;p36"/>
          <p:cNvSpPr txBox="1">
            <a:spLocks noGrp="1"/>
          </p:cNvSpPr>
          <p:nvPr>
            <p:ph type="body" idx="1"/>
          </p:nvPr>
        </p:nvSpPr>
        <p:spPr>
          <a:xfrm>
            <a:off x="457200" y="1946246"/>
            <a:ext cx="8229600" cy="42107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b="1"/>
              <a:t>One of the most powerful parts of this lesson is when you graph out the results.</a:t>
            </a:r>
            <a:endParaRPr/>
          </a:p>
          <a:p>
            <a:pPr marL="0" lvl="0" indent="0" algn="l" rtl="0">
              <a:spcBef>
                <a:spcPts val="1800"/>
              </a:spcBef>
              <a:spcAft>
                <a:spcPts val="0"/>
              </a:spcAft>
              <a:buClr>
                <a:schemeClr val="dk1"/>
              </a:buClr>
              <a:buSzPts val="2800"/>
              <a:buNone/>
            </a:pPr>
            <a:r>
              <a:rPr lang="en-US" b="1"/>
              <a:t>Students are struck with the impact specializing based on comparative advantage has on the production possibilities curve/frontier.</a:t>
            </a:r>
            <a:endParaRPr/>
          </a:p>
          <a:p>
            <a:pPr marL="0" lvl="0" indent="0" algn="l" rtl="0">
              <a:spcBef>
                <a:spcPts val="1800"/>
              </a:spcBef>
              <a:spcAft>
                <a:spcPts val="0"/>
              </a:spcAft>
              <a:buClr>
                <a:schemeClr val="dk1"/>
              </a:buClr>
              <a:buSzPts val="2800"/>
              <a:buNone/>
            </a:pPr>
            <a:r>
              <a:rPr lang="en-US" b="1"/>
              <a:t>Here’s a VERY quick refresher on the PPC.</a:t>
            </a:r>
            <a:endParaRPr/>
          </a:p>
          <a:p>
            <a:pPr marL="0" lvl="0" indent="0" algn="l" rtl="0">
              <a:spcBef>
                <a:spcPts val="1800"/>
              </a:spcBef>
              <a:spcAft>
                <a:spcPts val="0"/>
              </a:spcAft>
              <a:buClr>
                <a:schemeClr val="dk1"/>
              </a:buClr>
              <a:buSzPts val="280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7"/>
          <p:cNvPicPr preferRelativeResize="0">
            <a:picLocks noGrp="1"/>
          </p:cNvPicPr>
          <p:nvPr>
            <p:ph type="body" idx="1"/>
          </p:nvPr>
        </p:nvPicPr>
        <p:blipFill rotWithShape="1">
          <a:blip r:embed="rId3">
            <a:alphaModFix/>
          </a:blip>
          <a:srcRect/>
          <a:stretch/>
        </p:blipFill>
        <p:spPr>
          <a:xfrm>
            <a:off x="426128" y="1676400"/>
            <a:ext cx="4265802" cy="4430744"/>
          </a:xfrm>
          <a:prstGeom prst="rect">
            <a:avLst/>
          </a:prstGeom>
          <a:noFill/>
          <a:ln>
            <a:noFill/>
          </a:ln>
        </p:spPr>
      </p:pic>
      <p:sp>
        <p:nvSpPr>
          <p:cNvPr id="211" name="Google Shape;211;p37"/>
          <p:cNvSpPr txBox="1">
            <a:spLocks noGrp="1"/>
          </p:cNvSpPr>
          <p:nvPr>
            <p:ph type="title"/>
          </p:nvPr>
        </p:nvSpPr>
        <p:spPr>
          <a:xfrm>
            <a:off x="457200" y="941772"/>
            <a:ext cx="8260672" cy="734628"/>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t>Production possibilities curve/frontier</a:t>
            </a:r>
            <a:endParaRPr/>
          </a:p>
        </p:txBody>
      </p:sp>
      <p:sp>
        <p:nvSpPr>
          <p:cNvPr id="212" name="Google Shape;212;p37"/>
          <p:cNvSpPr txBox="1">
            <a:spLocks noGrp="1"/>
          </p:cNvSpPr>
          <p:nvPr>
            <p:ph type="body" idx="2"/>
          </p:nvPr>
        </p:nvSpPr>
        <p:spPr>
          <a:xfrm>
            <a:off x="4691930" y="1676400"/>
            <a:ext cx="4375870" cy="51816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en-US" b="1"/>
              <a:t>A) Inefficient production</a:t>
            </a:r>
            <a:endParaRPr/>
          </a:p>
          <a:p>
            <a:pPr marL="0" lvl="0" indent="0" algn="l" rtl="0">
              <a:spcBef>
                <a:spcPts val="1800"/>
              </a:spcBef>
              <a:spcAft>
                <a:spcPts val="0"/>
              </a:spcAft>
              <a:buClr>
                <a:schemeClr val="dk1"/>
              </a:buClr>
              <a:buSzPts val="2800"/>
              <a:buNone/>
            </a:pPr>
            <a:r>
              <a:rPr lang="en-US" b="1"/>
              <a:t>B) Emphasis on guns</a:t>
            </a:r>
            <a:endParaRPr/>
          </a:p>
          <a:p>
            <a:pPr marL="0" lvl="0" indent="0" algn="l" rtl="0">
              <a:spcBef>
                <a:spcPts val="1800"/>
              </a:spcBef>
              <a:spcAft>
                <a:spcPts val="0"/>
              </a:spcAft>
              <a:buClr>
                <a:schemeClr val="dk1"/>
              </a:buClr>
              <a:buSzPts val="2800"/>
              <a:buNone/>
            </a:pPr>
            <a:r>
              <a:rPr lang="en-US" b="1"/>
              <a:t>C) Emphasis on butter</a:t>
            </a:r>
            <a:endParaRPr/>
          </a:p>
          <a:p>
            <a:pPr marL="0" lvl="0" indent="0" algn="l" rtl="0">
              <a:spcBef>
                <a:spcPts val="1800"/>
              </a:spcBef>
              <a:spcAft>
                <a:spcPts val="0"/>
              </a:spcAft>
              <a:buClr>
                <a:schemeClr val="dk1"/>
              </a:buClr>
              <a:buSzPts val="2800"/>
              <a:buNone/>
            </a:pPr>
            <a:r>
              <a:rPr lang="en-US" b="1"/>
              <a:t>D) Equal mix</a:t>
            </a:r>
            <a:endParaRPr/>
          </a:p>
          <a:p>
            <a:pPr marL="0" lvl="0" indent="0" algn="l" rtl="0">
              <a:spcBef>
                <a:spcPts val="1800"/>
              </a:spcBef>
              <a:spcAft>
                <a:spcPts val="0"/>
              </a:spcAft>
              <a:buClr>
                <a:schemeClr val="dk1"/>
              </a:buClr>
              <a:buSzPts val="2800"/>
              <a:buNone/>
            </a:pPr>
            <a:r>
              <a:rPr lang="en-US" b="1"/>
              <a:t>X) </a:t>
            </a:r>
            <a:r>
              <a:rPr lang="en-US" b="1">
                <a:solidFill>
                  <a:srgbClr val="8BAF00"/>
                </a:solidFill>
              </a:rPr>
              <a:t>CANNOT</a:t>
            </a:r>
            <a:r>
              <a:rPr lang="en-US" b="1"/>
              <a:t> be produced given existing resources (increase in technology)</a:t>
            </a:r>
            <a:r>
              <a:rPr lang="en-US" sz="1900" b="1"/>
              <a:t>…</a:t>
            </a:r>
            <a:endParaRPr/>
          </a:p>
          <a:p>
            <a:pPr marL="742950" lvl="1" indent="-285750" algn="l" rtl="0">
              <a:spcBef>
                <a:spcPts val="1800"/>
              </a:spcBef>
              <a:spcAft>
                <a:spcPts val="0"/>
              </a:spcAft>
              <a:buClr>
                <a:schemeClr val="dk1"/>
              </a:buClr>
              <a:buSzPts val="1500"/>
              <a:buChar char="–"/>
            </a:pPr>
            <a:r>
              <a:rPr lang="en-US" sz="1500" u="sng"/>
              <a:t>there is a way to produce beyond the PPF with the existing resources through magic.</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8"/>
          <p:cNvPicPr preferRelativeResize="0"/>
          <p:nvPr/>
        </p:nvPicPr>
        <p:blipFill rotWithShape="1">
          <a:blip r:embed="rId3">
            <a:alphaModFix/>
          </a:blip>
          <a:srcRect/>
          <a:stretch/>
        </p:blipFill>
        <p:spPr>
          <a:xfrm rot="-5400000">
            <a:off x="1311418" y="-789777"/>
            <a:ext cx="6521131" cy="8439109"/>
          </a:xfrm>
          <a:prstGeom prst="rect">
            <a:avLst/>
          </a:prstGeom>
          <a:noFill/>
          <a:ln>
            <a:noFill/>
          </a:ln>
        </p:spPr>
      </p:pic>
      <p:sp>
        <p:nvSpPr>
          <p:cNvPr id="218" name="Google Shape;218;p38"/>
          <p:cNvSpPr txBox="1"/>
          <p:nvPr/>
        </p:nvSpPr>
        <p:spPr>
          <a:xfrm>
            <a:off x="3366042" y="5965935"/>
            <a:ext cx="1298221" cy="584775"/>
          </a:xfrm>
          <a:prstGeom prst="rect">
            <a:avLst/>
          </a:prstGeom>
          <a:solidFill>
            <a:schemeClr val="lt1"/>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600" b="1">
                <a:solidFill>
                  <a:schemeClr val="dk1"/>
                </a:solidFill>
                <a:latin typeface="Arial"/>
                <a:ea typeface="Arial"/>
                <a:cs typeface="Arial"/>
                <a:sym typeface="Arial"/>
              </a:rPr>
              <a:t>Pizzas</a:t>
            </a:r>
            <a:endParaRPr/>
          </a:p>
        </p:txBody>
      </p:sp>
      <p:grpSp>
        <p:nvGrpSpPr>
          <p:cNvPr id="219" name="Google Shape;219;p38"/>
          <p:cNvGrpSpPr/>
          <p:nvPr/>
        </p:nvGrpSpPr>
        <p:grpSpPr>
          <a:xfrm>
            <a:off x="880422" y="1751734"/>
            <a:ext cx="5203796" cy="4245161"/>
            <a:chOff x="880422" y="1751734"/>
            <a:chExt cx="5203796" cy="4245161"/>
          </a:xfrm>
        </p:grpSpPr>
        <p:cxnSp>
          <p:nvCxnSpPr>
            <p:cNvPr id="220" name="Google Shape;220;p38"/>
            <p:cNvCxnSpPr/>
            <p:nvPr/>
          </p:nvCxnSpPr>
          <p:spPr>
            <a:xfrm>
              <a:off x="2072081" y="1751734"/>
              <a:ext cx="0" cy="3801778"/>
            </a:xfrm>
            <a:prstGeom prst="straightConnector1">
              <a:avLst/>
            </a:prstGeom>
            <a:noFill/>
            <a:ln w="38100" cap="flat" cmpd="sng">
              <a:solidFill>
                <a:schemeClr val="dk1"/>
              </a:solidFill>
              <a:prstDash val="solid"/>
              <a:round/>
              <a:headEnd type="none" w="sm" len="sm"/>
              <a:tailEnd type="none" w="sm" len="sm"/>
            </a:ln>
          </p:spPr>
        </p:cxnSp>
        <p:cxnSp>
          <p:nvCxnSpPr>
            <p:cNvPr id="221" name="Google Shape;221;p38"/>
            <p:cNvCxnSpPr/>
            <p:nvPr/>
          </p:nvCxnSpPr>
          <p:spPr>
            <a:xfrm rot="10800000">
              <a:off x="2063692" y="5538132"/>
              <a:ext cx="3909269" cy="0"/>
            </a:xfrm>
            <a:prstGeom prst="straightConnector1">
              <a:avLst/>
            </a:prstGeom>
            <a:noFill/>
            <a:ln w="38100" cap="flat" cmpd="sng">
              <a:solidFill>
                <a:schemeClr val="dk1"/>
              </a:solidFill>
              <a:prstDash val="solid"/>
              <a:round/>
              <a:headEnd type="none" w="sm" len="sm"/>
              <a:tailEnd type="none" w="sm" len="sm"/>
            </a:ln>
          </p:spPr>
        </p:cxnSp>
        <p:cxnSp>
          <p:nvCxnSpPr>
            <p:cNvPr id="222" name="Google Shape;222;p38"/>
            <p:cNvCxnSpPr/>
            <p:nvPr/>
          </p:nvCxnSpPr>
          <p:spPr>
            <a:xfrm rot="10800000">
              <a:off x="1870745" y="1897310"/>
              <a:ext cx="201336" cy="0"/>
            </a:xfrm>
            <a:prstGeom prst="straightConnector1">
              <a:avLst/>
            </a:prstGeom>
            <a:noFill/>
            <a:ln w="28575" cap="flat" cmpd="sng">
              <a:solidFill>
                <a:schemeClr val="dk1"/>
              </a:solidFill>
              <a:prstDash val="solid"/>
              <a:round/>
              <a:headEnd type="none" w="sm" len="sm"/>
              <a:tailEnd type="none" w="sm" len="sm"/>
            </a:ln>
          </p:spPr>
        </p:cxnSp>
        <p:cxnSp>
          <p:nvCxnSpPr>
            <p:cNvPr id="223" name="Google Shape;223;p38"/>
            <p:cNvCxnSpPr/>
            <p:nvPr/>
          </p:nvCxnSpPr>
          <p:spPr>
            <a:xfrm rot="10800000">
              <a:off x="1870745" y="2075576"/>
              <a:ext cx="201336" cy="0"/>
            </a:xfrm>
            <a:prstGeom prst="straightConnector1">
              <a:avLst/>
            </a:prstGeom>
            <a:noFill/>
            <a:ln w="28575" cap="flat" cmpd="sng">
              <a:solidFill>
                <a:schemeClr val="dk1"/>
              </a:solidFill>
              <a:prstDash val="solid"/>
              <a:round/>
              <a:headEnd type="none" w="sm" len="sm"/>
              <a:tailEnd type="none" w="sm" len="sm"/>
            </a:ln>
          </p:spPr>
        </p:cxnSp>
        <p:cxnSp>
          <p:nvCxnSpPr>
            <p:cNvPr id="224" name="Google Shape;224;p38"/>
            <p:cNvCxnSpPr/>
            <p:nvPr/>
          </p:nvCxnSpPr>
          <p:spPr>
            <a:xfrm rot="10800000">
              <a:off x="1870745" y="2274815"/>
              <a:ext cx="201336" cy="0"/>
            </a:xfrm>
            <a:prstGeom prst="straightConnector1">
              <a:avLst/>
            </a:prstGeom>
            <a:noFill/>
            <a:ln w="28575" cap="flat" cmpd="sng">
              <a:solidFill>
                <a:schemeClr val="dk1"/>
              </a:solidFill>
              <a:prstDash val="solid"/>
              <a:round/>
              <a:headEnd type="none" w="sm" len="sm"/>
              <a:tailEnd type="none" w="sm" len="sm"/>
            </a:ln>
          </p:spPr>
        </p:cxnSp>
        <p:cxnSp>
          <p:nvCxnSpPr>
            <p:cNvPr id="225" name="Google Shape;225;p38"/>
            <p:cNvCxnSpPr/>
            <p:nvPr/>
          </p:nvCxnSpPr>
          <p:spPr>
            <a:xfrm rot="10800000">
              <a:off x="1870745" y="2467761"/>
              <a:ext cx="201336" cy="0"/>
            </a:xfrm>
            <a:prstGeom prst="straightConnector1">
              <a:avLst/>
            </a:prstGeom>
            <a:noFill/>
            <a:ln w="28575" cap="flat" cmpd="sng">
              <a:solidFill>
                <a:schemeClr val="dk1"/>
              </a:solidFill>
              <a:prstDash val="solid"/>
              <a:round/>
              <a:headEnd type="none" w="sm" len="sm"/>
              <a:tailEnd type="none" w="sm" len="sm"/>
            </a:ln>
          </p:spPr>
        </p:cxnSp>
        <p:cxnSp>
          <p:nvCxnSpPr>
            <p:cNvPr id="226" name="Google Shape;226;p38"/>
            <p:cNvCxnSpPr/>
            <p:nvPr/>
          </p:nvCxnSpPr>
          <p:spPr>
            <a:xfrm rot="10800000">
              <a:off x="1862356" y="2652319"/>
              <a:ext cx="201336" cy="0"/>
            </a:xfrm>
            <a:prstGeom prst="straightConnector1">
              <a:avLst/>
            </a:prstGeom>
            <a:noFill/>
            <a:ln w="28575" cap="flat" cmpd="sng">
              <a:solidFill>
                <a:schemeClr val="dk1"/>
              </a:solidFill>
              <a:prstDash val="solid"/>
              <a:round/>
              <a:headEnd type="none" w="sm" len="sm"/>
              <a:tailEnd type="none" w="sm" len="sm"/>
            </a:ln>
          </p:spPr>
        </p:cxnSp>
        <p:cxnSp>
          <p:nvCxnSpPr>
            <p:cNvPr id="227" name="Google Shape;227;p38"/>
            <p:cNvCxnSpPr/>
            <p:nvPr/>
          </p:nvCxnSpPr>
          <p:spPr>
            <a:xfrm rot="10800000">
              <a:off x="1870745" y="2836877"/>
              <a:ext cx="201336" cy="0"/>
            </a:xfrm>
            <a:prstGeom prst="straightConnector1">
              <a:avLst/>
            </a:prstGeom>
            <a:noFill/>
            <a:ln w="28575" cap="flat" cmpd="sng">
              <a:solidFill>
                <a:schemeClr val="dk1"/>
              </a:solidFill>
              <a:prstDash val="solid"/>
              <a:round/>
              <a:headEnd type="none" w="sm" len="sm"/>
              <a:tailEnd type="none" w="sm" len="sm"/>
            </a:ln>
          </p:spPr>
        </p:cxnSp>
        <p:cxnSp>
          <p:nvCxnSpPr>
            <p:cNvPr id="228" name="Google Shape;228;p38"/>
            <p:cNvCxnSpPr/>
            <p:nvPr/>
          </p:nvCxnSpPr>
          <p:spPr>
            <a:xfrm rot="10800000">
              <a:off x="1870745" y="3029824"/>
              <a:ext cx="201336" cy="0"/>
            </a:xfrm>
            <a:prstGeom prst="straightConnector1">
              <a:avLst/>
            </a:prstGeom>
            <a:noFill/>
            <a:ln w="28575" cap="flat" cmpd="sng">
              <a:solidFill>
                <a:schemeClr val="dk1"/>
              </a:solidFill>
              <a:prstDash val="solid"/>
              <a:round/>
              <a:headEnd type="none" w="sm" len="sm"/>
              <a:tailEnd type="none" w="sm" len="sm"/>
            </a:ln>
          </p:spPr>
        </p:cxnSp>
        <p:cxnSp>
          <p:nvCxnSpPr>
            <p:cNvPr id="229" name="Google Shape;229;p38"/>
            <p:cNvCxnSpPr/>
            <p:nvPr/>
          </p:nvCxnSpPr>
          <p:spPr>
            <a:xfrm rot="10800000">
              <a:off x="1870745" y="3222770"/>
              <a:ext cx="201336" cy="0"/>
            </a:xfrm>
            <a:prstGeom prst="straightConnector1">
              <a:avLst/>
            </a:prstGeom>
            <a:noFill/>
            <a:ln w="28575" cap="flat" cmpd="sng">
              <a:solidFill>
                <a:schemeClr val="dk1"/>
              </a:solidFill>
              <a:prstDash val="solid"/>
              <a:round/>
              <a:headEnd type="none" w="sm" len="sm"/>
              <a:tailEnd type="none" w="sm" len="sm"/>
            </a:ln>
          </p:spPr>
        </p:cxnSp>
        <p:cxnSp>
          <p:nvCxnSpPr>
            <p:cNvPr id="230" name="Google Shape;230;p38"/>
            <p:cNvCxnSpPr/>
            <p:nvPr/>
          </p:nvCxnSpPr>
          <p:spPr>
            <a:xfrm rot="10800000">
              <a:off x="1870745" y="3420611"/>
              <a:ext cx="201336" cy="0"/>
            </a:xfrm>
            <a:prstGeom prst="straightConnector1">
              <a:avLst/>
            </a:prstGeom>
            <a:noFill/>
            <a:ln w="28575" cap="flat" cmpd="sng">
              <a:solidFill>
                <a:schemeClr val="dk1"/>
              </a:solidFill>
              <a:prstDash val="solid"/>
              <a:round/>
              <a:headEnd type="none" w="sm" len="sm"/>
              <a:tailEnd type="none" w="sm" len="sm"/>
            </a:ln>
          </p:spPr>
        </p:cxnSp>
        <p:cxnSp>
          <p:nvCxnSpPr>
            <p:cNvPr id="231" name="Google Shape;231;p38"/>
            <p:cNvCxnSpPr/>
            <p:nvPr/>
          </p:nvCxnSpPr>
          <p:spPr>
            <a:xfrm rot="10800000">
              <a:off x="1870745" y="3617053"/>
              <a:ext cx="201336" cy="0"/>
            </a:xfrm>
            <a:prstGeom prst="straightConnector1">
              <a:avLst/>
            </a:prstGeom>
            <a:noFill/>
            <a:ln w="28575" cap="flat" cmpd="sng">
              <a:solidFill>
                <a:schemeClr val="dk1"/>
              </a:solidFill>
              <a:prstDash val="solid"/>
              <a:round/>
              <a:headEnd type="none" w="sm" len="sm"/>
              <a:tailEnd type="none" w="sm" len="sm"/>
            </a:ln>
          </p:spPr>
        </p:cxnSp>
        <p:cxnSp>
          <p:nvCxnSpPr>
            <p:cNvPr id="232" name="Google Shape;232;p38"/>
            <p:cNvCxnSpPr/>
            <p:nvPr/>
          </p:nvCxnSpPr>
          <p:spPr>
            <a:xfrm rot="10800000">
              <a:off x="1870745" y="3801611"/>
              <a:ext cx="201336" cy="0"/>
            </a:xfrm>
            <a:prstGeom prst="straightConnector1">
              <a:avLst/>
            </a:prstGeom>
            <a:noFill/>
            <a:ln w="28575" cap="flat" cmpd="sng">
              <a:solidFill>
                <a:schemeClr val="dk1"/>
              </a:solidFill>
              <a:prstDash val="solid"/>
              <a:round/>
              <a:headEnd type="none" w="sm" len="sm"/>
              <a:tailEnd type="none" w="sm" len="sm"/>
            </a:ln>
          </p:spPr>
        </p:cxnSp>
        <p:cxnSp>
          <p:nvCxnSpPr>
            <p:cNvPr id="233" name="Google Shape;233;p38"/>
            <p:cNvCxnSpPr/>
            <p:nvPr/>
          </p:nvCxnSpPr>
          <p:spPr>
            <a:xfrm rot="10800000">
              <a:off x="1870745" y="3994558"/>
              <a:ext cx="201336" cy="0"/>
            </a:xfrm>
            <a:prstGeom prst="straightConnector1">
              <a:avLst/>
            </a:prstGeom>
            <a:noFill/>
            <a:ln w="28575" cap="flat" cmpd="sng">
              <a:solidFill>
                <a:schemeClr val="dk1"/>
              </a:solidFill>
              <a:prstDash val="solid"/>
              <a:round/>
              <a:headEnd type="none" w="sm" len="sm"/>
              <a:tailEnd type="none" w="sm" len="sm"/>
            </a:ln>
          </p:spPr>
        </p:cxnSp>
        <p:cxnSp>
          <p:nvCxnSpPr>
            <p:cNvPr id="234" name="Google Shape;234;p38"/>
            <p:cNvCxnSpPr/>
            <p:nvPr/>
          </p:nvCxnSpPr>
          <p:spPr>
            <a:xfrm rot="10800000">
              <a:off x="1862356" y="4187504"/>
              <a:ext cx="201336" cy="0"/>
            </a:xfrm>
            <a:prstGeom prst="straightConnector1">
              <a:avLst/>
            </a:prstGeom>
            <a:noFill/>
            <a:ln w="28575" cap="flat" cmpd="sng">
              <a:solidFill>
                <a:schemeClr val="dk1"/>
              </a:solidFill>
              <a:prstDash val="solid"/>
              <a:round/>
              <a:headEnd type="none" w="sm" len="sm"/>
              <a:tailEnd type="none" w="sm" len="sm"/>
            </a:ln>
          </p:spPr>
        </p:cxnSp>
        <p:cxnSp>
          <p:nvCxnSpPr>
            <p:cNvPr id="235" name="Google Shape;235;p38"/>
            <p:cNvCxnSpPr/>
            <p:nvPr/>
          </p:nvCxnSpPr>
          <p:spPr>
            <a:xfrm rot="10800000">
              <a:off x="1862356" y="4380451"/>
              <a:ext cx="201336" cy="0"/>
            </a:xfrm>
            <a:prstGeom prst="straightConnector1">
              <a:avLst/>
            </a:prstGeom>
            <a:noFill/>
            <a:ln w="28575" cap="flat" cmpd="sng">
              <a:solidFill>
                <a:schemeClr val="dk1"/>
              </a:solidFill>
              <a:prstDash val="solid"/>
              <a:round/>
              <a:headEnd type="none" w="sm" len="sm"/>
              <a:tailEnd type="none" w="sm" len="sm"/>
            </a:ln>
          </p:spPr>
        </p:cxnSp>
        <p:cxnSp>
          <p:nvCxnSpPr>
            <p:cNvPr id="236" name="Google Shape;236;p38"/>
            <p:cNvCxnSpPr/>
            <p:nvPr/>
          </p:nvCxnSpPr>
          <p:spPr>
            <a:xfrm rot="10800000">
              <a:off x="2450874" y="5563383"/>
              <a:ext cx="0" cy="159389"/>
            </a:xfrm>
            <a:prstGeom prst="straightConnector1">
              <a:avLst/>
            </a:prstGeom>
            <a:noFill/>
            <a:ln w="28575" cap="flat" cmpd="sng">
              <a:solidFill>
                <a:schemeClr val="dk1"/>
              </a:solidFill>
              <a:prstDash val="solid"/>
              <a:round/>
              <a:headEnd type="none" w="sm" len="sm"/>
              <a:tailEnd type="none" w="sm" len="sm"/>
            </a:ln>
          </p:spPr>
        </p:cxnSp>
        <p:cxnSp>
          <p:nvCxnSpPr>
            <p:cNvPr id="237" name="Google Shape;237;p38"/>
            <p:cNvCxnSpPr/>
            <p:nvPr/>
          </p:nvCxnSpPr>
          <p:spPr>
            <a:xfrm rot="10800000">
              <a:off x="1870745" y="4766345"/>
              <a:ext cx="201336" cy="0"/>
            </a:xfrm>
            <a:prstGeom prst="straightConnector1">
              <a:avLst/>
            </a:prstGeom>
            <a:noFill/>
            <a:ln w="28575" cap="flat" cmpd="sng">
              <a:solidFill>
                <a:schemeClr val="dk1"/>
              </a:solidFill>
              <a:prstDash val="solid"/>
              <a:round/>
              <a:headEnd type="none" w="sm" len="sm"/>
              <a:tailEnd type="none" w="sm" len="sm"/>
            </a:ln>
          </p:spPr>
        </p:cxnSp>
        <p:cxnSp>
          <p:nvCxnSpPr>
            <p:cNvPr id="238" name="Google Shape;238;p38"/>
            <p:cNvCxnSpPr/>
            <p:nvPr/>
          </p:nvCxnSpPr>
          <p:spPr>
            <a:xfrm rot="10800000">
              <a:off x="1870745" y="4959292"/>
              <a:ext cx="201336" cy="0"/>
            </a:xfrm>
            <a:prstGeom prst="straightConnector1">
              <a:avLst/>
            </a:prstGeom>
            <a:noFill/>
            <a:ln w="28575" cap="flat" cmpd="sng">
              <a:solidFill>
                <a:schemeClr val="dk1"/>
              </a:solidFill>
              <a:prstDash val="solid"/>
              <a:round/>
              <a:headEnd type="none" w="sm" len="sm"/>
              <a:tailEnd type="none" w="sm" len="sm"/>
            </a:ln>
          </p:spPr>
        </p:cxnSp>
        <p:cxnSp>
          <p:nvCxnSpPr>
            <p:cNvPr id="239" name="Google Shape;239;p38"/>
            <p:cNvCxnSpPr/>
            <p:nvPr/>
          </p:nvCxnSpPr>
          <p:spPr>
            <a:xfrm rot="10800000">
              <a:off x="1870745" y="5143849"/>
              <a:ext cx="201336" cy="0"/>
            </a:xfrm>
            <a:prstGeom prst="straightConnector1">
              <a:avLst/>
            </a:prstGeom>
            <a:noFill/>
            <a:ln w="28575" cap="flat" cmpd="sng">
              <a:solidFill>
                <a:schemeClr val="dk1"/>
              </a:solidFill>
              <a:prstDash val="solid"/>
              <a:round/>
              <a:headEnd type="none" w="sm" len="sm"/>
              <a:tailEnd type="none" w="sm" len="sm"/>
            </a:ln>
          </p:spPr>
        </p:cxnSp>
        <p:cxnSp>
          <p:nvCxnSpPr>
            <p:cNvPr id="240" name="Google Shape;240;p38"/>
            <p:cNvCxnSpPr/>
            <p:nvPr/>
          </p:nvCxnSpPr>
          <p:spPr>
            <a:xfrm rot="10800000">
              <a:off x="1870745" y="5345185"/>
              <a:ext cx="201336" cy="0"/>
            </a:xfrm>
            <a:prstGeom prst="straightConnector1">
              <a:avLst/>
            </a:prstGeom>
            <a:noFill/>
            <a:ln w="28575" cap="flat" cmpd="sng">
              <a:solidFill>
                <a:schemeClr val="dk1"/>
              </a:solidFill>
              <a:prstDash val="solid"/>
              <a:round/>
              <a:headEnd type="none" w="sm" len="sm"/>
              <a:tailEnd type="none" w="sm" len="sm"/>
            </a:ln>
          </p:spPr>
        </p:cxnSp>
        <p:cxnSp>
          <p:nvCxnSpPr>
            <p:cNvPr id="241" name="Google Shape;241;p38"/>
            <p:cNvCxnSpPr/>
            <p:nvPr/>
          </p:nvCxnSpPr>
          <p:spPr>
            <a:xfrm flipH="1">
              <a:off x="1870745" y="5538132"/>
              <a:ext cx="192947" cy="174771"/>
            </a:xfrm>
            <a:prstGeom prst="straightConnector1">
              <a:avLst/>
            </a:prstGeom>
            <a:noFill/>
            <a:ln w="28575" cap="flat" cmpd="sng">
              <a:solidFill>
                <a:schemeClr val="dk1"/>
              </a:solidFill>
              <a:prstDash val="solid"/>
              <a:round/>
              <a:headEnd type="none" w="sm" len="sm"/>
              <a:tailEnd type="none" w="sm" len="sm"/>
            </a:ln>
          </p:spPr>
        </p:cxnSp>
        <p:cxnSp>
          <p:nvCxnSpPr>
            <p:cNvPr id="242" name="Google Shape;242;p38"/>
            <p:cNvCxnSpPr/>
            <p:nvPr/>
          </p:nvCxnSpPr>
          <p:spPr>
            <a:xfrm rot="10800000">
              <a:off x="2845267" y="5553514"/>
              <a:ext cx="0" cy="159389"/>
            </a:xfrm>
            <a:prstGeom prst="straightConnector1">
              <a:avLst/>
            </a:prstGeom>
            <a:noFill/>
            <a:ln w="28575" cap="flat" cmpd="sng">
              <a:solidFill>
                <a:schemeClr val="dk1"/>
              </a:solidFill>
              <a:prstDash val="solid"/>
              <a:round/>
              <a:headEnd type="none" w="sm" len="sm"/>
              <a:tailEnd type="none" w="sm" len="sm"/>
            </a:ln>
          </p:spPr>
        </p:cxnSp>
        <p:cxnSp>
          <p:nvCxnSpPr>
            <p:cNvPr id="243" name="Google Shape;243;p38"/>
            <p:cNvCxnSpPr/>
            <p:nvPr/>
          </p:nvCxnSpPr>
          <p:spPr>
            <a:xfrm rot="10800000">
              <a:off x="3231161" y="5554211"/>
              <a:ext cx="0" cy="159389"/>
            </a:xfrm>
            <a:prstGeom prst="straightConnector1">
              <a:avLst/>
            </a:prstGeom>
            <a:noFill/>
            <a:ln w="28575" cap="flat" cmpd="sng">
              <a:solidFill>
                <a:schemeClr val="dk1"/>
              </a:solidFill>
              <a:prstDash val="solid"/>
              <a:round/>
              <a:headEnd type="none" w="sm" len="sm"/>
              <a:tailEnd type="none" w="sm" len="sm"/>
            </a:ln>
          </p:spPr>
        </p:cxnSp>
        <p:cxnSp>
          <p:nvCxnSpPr>
            <p:cNvPr id="244" name="Google Shape;244;p38"/>
            <p:cNvCxnSpPr/>
            <p:nvPr/>
          </p:nvCxnSpPr>
          <p:spPr>
            <a:xfrm rot="10800000">
              <a:off x="3600276" y="5553514"/>
              <a:ext cx="0" cy="159389"/>
            </a:xfrm>
            <a:prstGeom prst="straightConnector1">
              <a:avLst/>
            </a:prstGeom>
            <a:noFill/>
            <a:ln w="28575" cap="flat" cmpd="sng">
              <a:solidFill>
                <a:schemeClr val="dk1"/>
              </a:solidFill>
              <a:prstDash val="solid"/>
              <a:round/>
              <a:headEnd type="none" w="sm" len="sm"/>
              <a:tailEnd type="none" w="sm" len="sm"/>
            </a:ln>
          </p:spPr>
        </p:cxnSp>
        <p:cxnSp>
          <p:nvCxnSpPr>
            <p:cNvPr id="245" name="Google Shape;245;p38"/>
            <p:cNvCxnSpPr/>
            <p:nvPr/>
          </p:nvCxnSpPr>
          <p:spPr>
            <a:xfrm rot="10800000">
              <a:off x="3994559" y="5553514"/>
              <a:ext cx="0" cy="159389"/>
            </a:xfrm>
            <a:prstGeom prst="straightConnector1">
              <a:avLst/>
            </a:prstGeom>
            <a:noFill/>
            <a:ln w="28575" cap="flat" cmpd="sng">
              <a:solidFill>
                <a:schemeClr val="dk1"/>
              </a:solidFill>
              <a:prstDash val="solid"/>
              <a:round/>
              <a:headEnd type="none" w="sm" len="sm"/>
              <a:tailEnd type="none" w="sm" len="sm"/>
            </a:ln>
          </p:spPr>
        </p:cxnSp>
        <p:cxnSp>
          <p:nvCxnSpPr>
            <p:cNvPr id="246" name="Google Shape;246;p38"/>
            <p:cNvCxnSpPr/>
            <p:nvPr/>
          </p:nvCxnSpPr>
          <p:spPr>
            <a:xfrm rot="10800000">
              <a:off x="4388841" y="5560507"/>
              <a:ext cx="0" cy="159389"/>
            </a:xfrm>
            <a:prstGeom prst="straightConnector1">
              <a:avLst/>
            </a:prstGeom>
            <a:noFill/>
            <a:ln w="28575" cap="flat" cmpd="sng">
              <a:solidFill>
                <a:schemeClr val="dk1"/>
              </a:solidFill>
              <a:prstDash val="solid"/>
              <a:round/>
              <a:headEnd type="none" w="sm" len="sm"/>
              <a:tailEnd type="none" w="sm" len="sm"/>
            </a:ln>
          </p:spPr>
        </p:cxnSp>
        <p:cxnSp>
          <p:nvCxnSpPr>
            <p:cNvPr id="247" name="Google Shape;247;p38"/>
            <p:cNvCxnSpPr/>
            <p:nvPr/>
          </p:nvCxnSpPr>
          <p:spPr>
            <a:xfrm rot="10800000">
              <a:off x="4752211" y="5560507"/>
              <a:ext cx="0" cy="159389"/>
            </a:xfrm>
            <a:prstGeom prst="straightConnector1">
              <a:avLst/>
            </a:prstGeom>
            <a:noFill/>
            <a:ln w="28575" cap="flat" cmpd="sng">
              <a:solidFill>
                <a:schemeClr val="dk1"/>
              </a:solidFill>
              <a:prstDash val="solid"/>
              <a:round/>
              <a:headEnd type="none" w="sm" len="sm"/>
              <a:tailEnd type="none" w="sm" len="sm"/>
            </a:ln>
          </p:spPr>
        </p:cxnSp>
        <p:cxnSp>
          <p:nvCxnSpPr>
            <p:cNvPr id="248" name="Google Shape;248;p38"/>
            <p:cNvCxnSpPr/>
            <p:nvPr/>
          </p:nvCxnSpPr>
          <p:spPr>
            <a:xfrm rot="10800000">
              <a:off x="5129059" y="5563383"/>
              <a:ext cx="0" cy="159389"/>
            </a:xfrm>
            <a:prstGeom prst="straightConnector1">
              <a:avLst/>
            </a:prstGeom>
            <a:noFill/>
            <a:ln w="28575" cap="flat" cmpd="sng">
              <a:solidFill>
                <a:schemeClr val="dk1"/>
              </a:solidFill>
              <a:prstDash val="solid"/>
              <a:round/>
              <a:headEnd type="none" w="sm" len="sm"/>
              <a:tailEnd type="none" w="sm" len="sm"/>
            </a:ln>
          </p:spPr>
        </p:cxnSp>
        <p:cxnSp>
          <p:nvCxnSpPr>
            <p:cNvPr id="249" name="Google Shape;249;p38"/>
            <p:cNvCxnSpPr/>
            <p:nvPr/>
          </p:nvCxnSpPr>
          <p:spPr>
            <a:xfrm rot="10800000">
              <a:off x="5530141" y="5563383"/>
              <a:ext cx="0" cy="159389"/>
            </a:xfrm>
            <a:prstGeom prst="straightConnector1">
              <a:avLst/>
            </a:prstGeom>
            <a:noFill/>
            <a:ln w="28575" cap="flat" cmpd="sng">
              <a:solidFill>
                <a:schemeClr val="dk1"/>
              </a:solidFill>
              <a:prstDash val="solid"/>
              <a:round/>
              <a:headEnd type="none" w="sm" len="sm"/>
              <a:tailEnd type="none" w="sm" len="sm"/>
            </a:ln>
          </p:spPr>
        </p:cxnSp>
        <p:cxnSp>
          <p:nvCxnSpPr>
            <p:cNvPr id="250" name="Google Shape;250;p38"/>
            <p:cNvCxnSpPr/>
            <p:nvPr/>
          </p:nvCxnSpPr>
          <p:spPr>
            <a:xfrm rot="10800000">
              <a:off x="5908493" y="5553513"/>
              <a:ext cx="0" cy="159389"/>
            </a:xfrm>
            <a:prstGeom prst="straightConnector1">
              <a:avLst/>
            </a:prstGeom>
            <a:noFill/>
            <a:ln w="28575" cap="flat" cmpd="sng">
              <a:solidFill>
                <a:schemeClr val="dk1"/>
              </a:solidFill>
              <a:prstDash val="solid"/>
              <a:round/>
              <a:headEnd type="none" w="sm" len="sm"/>
              <a:tailEnd type="none" w="sm" len="sm"/>
            </a:ln>
          </p:spPr>
        </p:cxnSp>
        <p:cxnSp>
          <p:nvCxnSpPr>
            <p:cNvPr id="251" name="Google Shape;251;p38"/>
            <p:cNvCxnSpPr/>
            <p:nvPr/>
          </p:nvCxnSpPr>
          <p:spPr>
            <a:xfrm rot="10800000">
              <a:off x="1870745" y="4574796"/>
              <a:ext cx="201336" cy="0"/>
            </a:xfrm>
            <a:prstGeom prst="straightConnector1">
              <a:avLst/>
            </a:prstGeom>
            <a:noFill/>
            <a:ln w="28575" cap="flat" cmpd="sng">
              <a:solidFill>
                <a:schemeClr val="dk1"/>
              </a:solidFill>
              <a:prstDash val="solid"/>
              <a:round/>
              <a:headEnd type="none" w="sm" len="sm"/>
              <a:tailEnd type="none" w="sm" len="sm"/>
            </a:ln>
          </p:spPr>
        </p:cxnSp>
        <p:sp>
          <p:nvSpPr>
            <p:cNvPr id="252" name="Google Shape;252;p38"/>
            <p:cNvSpPr/>
            <p:nvPr/>
          </p:nvSpPr>
          <p:spPr>
            <a:xfrm>
              <a:off x="1634785" y="5206684"/>
              <a:ext cx="269625"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a:t>
              </a:r>
              <a:endParaRPr sz="1200" b="1" cap="none">
                <a:solidFill>
                  <a:schemeClr val="dk1"/>
                </a:solidFill>
                <a:latin typeface="Arial"/>
                <a:ea typeface="Arial"/>
                <a:cs typeface="Arial"/>
                <a:sym typeface="Arial"/>
              </a:endParaRPr>
            </a:p>
          </p:txBody>
        </p:sp>
        <p:sp>
          <p:nvSpPr>
            <p:cNvPr id="253" name="Google Shape;253;p38"/>
            <p:cNvSpPr/>
            <p:nvPr/>
          </p:nvSpPr>
          <p:spPr>
            <a:xfrm>
              <a:off x="1634785" y="4998935"/>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4</a:t>
              </a:r>
              <a:endParaRPr/>
            </a:p>
          </p:txBody>
        </p:sp>
        <p:sp>
          <p:nvSpPr>
            <p:cNvPr id="254" name="Google Shape;254;p38"/>
            <p:cNvSpPr/>
            <p:nvPr/>
          </p:nvSpPr>
          <p:spPr>
            <a:xfrm>
              <a:off x="1634784" y="4814545"/>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6</a:t>
              </a:r>
              <a:endParaRPr/>
            </a:p>
          </p:txBody>
        </p:sp>
        <p:sp>
          <p:nvSpPr>
            <p:cNvPr id="255" name="Google Shape;255;p38"/>
            <p:cNvSpPr/>
            <p:nvPr/>
          </p:nvSpPr>
          <p:spPr>
            <a:xfrm>
              <a:off x="1634784" y="4619455"/>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8</a:t>
              </a:r>
              <a:endParaRPr/>
            </a:p>
          </p:txBody>
        </p:sp>
        <p:sp>
          <p:nvSpPr>
            <p:cNvPr id="256" name="Google Shape;256;p38"/>
            <p:cNvSpPr/>
            <p:nvPr/>
          </p:nvSpPr>
          <p:spPr>
            <a:xfrm>
              <a:off x="1592582" y="4436293"/>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10</a:t>
              </a:r>
              <a:endParaRPr/>
            </a:p>
          </p:txBody>
        </p:sp>
        <p:sp>
          <p:nvSpPr>
            <p:cNvPr id="257" name="Google Shape;257;p38"/>
            <p:cNvSpPr/>
            <p:nvPr/>
          </p:nvSpPr>
          <p:spPr>
            <a:xfrm>
              <a:off x="1580310" y="4234959"/>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12</a:t>
              </a:r>
              <a:endParaRPr sz="1200" b="1" cap="none">
                <a:solidFill>
                  <a:schemeClr val="dk1"/>
                </a:solidFill>
                <a:latin typeface="Arial"/>
                <a:ea typeface="Arial"/>
                <a:cs typeface="Arial"/>
                <a:sym typeface="Arial"/>
              </a:endParaRPr>
            </a:p>
          </p:txBody>
        </p:sp>
        <p:sp>
          <p:nvSpPr>
            <p:cNvPr id="258" name="Google Shape;258;p38"/>
            <p:cNvSpPr/>
            <p:nvPr/>
          </p:nvSpPr>
          <p:spPr>
            <a:xfrm>
              <a:off x="1580310" y="4042013"/>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14</a:t>
              </a:r>
              <a:endParaRPr/>
            </a:p>
          </p:txBody>
        </p:sp>
        <p:sp>
          <p:nvSpPr>
            <p:cNvPr id="259" name="Google Shape;259;p38"/>
            <p:cNvSpPr/>
            <p:nvPr/>
          </p:nvSpPr>
          <p:spPr>
            <a:xfrm>
              <a:off x="1585532" y="3847668"/>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16</a:t>
              </a:r>
              <a:endParaRPr/>
            </a:p>
          </p:txBody>
        </p:sp>
        <p:sp>
          <p:nvSpPr>
            <p:cNvPr id="260" name="Google Shape;260;p38"/>
            <p:cNvSpPr/>
            <p:nvPr/>
          </p:nvSpPr>
          <p:spPr>
            <a:xfrm>
              <a:off x="1588699" y="3664506"/>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18</a:t>
              </a:r>
              <a:endParaRPr/>
            </a:p>
          </p:txBody>
        </p:sp>
        <p:sp>
          <p:nvSpPr>
            <p:cNvPr id="261" name="Google Shape;261;p38"/>
            <p:cNvSpPr/>
            <p:nvPr/>
          </p:nvSpPr>
          <p:spPr>
            <a:xfrm>
              <a:off x="1588274" y="3461776"/>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20</a:t>
              </a:r>
              <a:endParaRPr/>
            </a:p>
          </p:txBody>
        </p:sp>
        <p:sp>
          <p:nvSpPr>
            <p:cNvPr id="262" name="Google Shape;262;p38"/>
            <p:cNvSpPr/>
            <p:nvPr/>
          </p:nvSpPr>
          <p:spPr>
            <a:xfrm>
              <a:off x="1591347" y="3271265"/>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22</a:t>
              </a:r>
              <a:endParaRPr sz="1200" b="1" cap="none">
                <a:solidFill>
                  <a:schemeClr val="dk1"/>
                </a:solidFill>
                <a:latin typeface="Arial"/>
                <a:ea typeface="Arial"/>
                <a:cs typeface="Arial"/>
                <a:sym typeface="Arial"/>
              </a:endParaRPr>
            </a:p>
          </p:txBody>
        </p:sp>
        <p:sp>
          <p:nvSpPr>
            <p:cNvPr id="263" name="Google Shape;263;p38"/>
            <p:cNvSpPr/>
            <p:nvPr/>
          </p:nvSpPr>
          <p:spPr>
            <a:xfrm>
              <a:off x="1583490" y="3077277"/>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24</a:t>
              </a:r>
              <a:endParaRPr sz="1200" b="1" cap="none">
                <a:solidFill>
                  <a:schemeClr val="dk1"/>
                </a:solidFill>
                <a:latin typeface="Arial"/>
                <a:ea typeface="Arial"/>
                <a:cs typeface="Arial"/>
                <a:sym typeface="Arial"/>
              </a:endParaRPr>
            </a:p>
          </p:txBody>
        </p:sp>
        <p:sp>
          <p:nvSpPr>
            <p:cNvPr id="264" name="Google Shape;264;p38"/>
            <p:cNvSpPr/>
            <p:nvPr/>
          </p:nvSpPr>
          <p:spPr>
            <a:xfrm>
              <a:off x="1575633" y="2884792"/>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26</a:t>
              </a:r>
              <a:endParaRPr sz="1200" b="1" cap="none">
                <a:solidFill>
                  <a:schemeClr val="dk1"/>
                </a:solidFill>
                <a:latin typeface="Arial"/>
                <a:ea typeface="Arial"/>
                <a:cs typeface="Arial"/>
                <a:sym typeface="Arial"/>
              </a:endParaRPr>
            </a:p>
          </p:txBody>
        </p:sp>
        <p:sp>
          <p:nvSpPr>
            <p:cNvPr id="265" name="Google Shape;265;p38"/>
            <p:cNvSpPr/>
            <p:nvPr/>
          </p:nvSpPr>
          <p:spPr>
            <a:xfrm>
              <a:off x="1575633" y="2691846"/>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28</a:t>
              </a:r>
              <a:endParaRPr sz="1200" b="1" cap="none">
                <a:solidFill>
                  <a:schemeClr val="dk1"/>
                </a:solidFill>
                <a:latin typeface="Arial"/>
                <a:ea typeface="Arial"/>
                <a:cs typeface="Arial"/>
                <a:sym typeface="Arial"/>
              </a:endParaRPr>
            </a:p>
          </p:txBody>
        </p:sp>
        <p:sp>
          <p:nvSpPr>
            <p:cNvPr id="266" name="Google Shape;266;p38"/>
            <p:cNvSpPr/>
            <p:nvPr/>
          </p:nvSpPr>
          <p:spPr>
            <a:xfrm>
              <a:off x="1575633" y="2507491"/>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30</a:t>
              </a:r>
              <a:endParaRPr/>
            </a:p>
          </p:txBody>
        </p:sp>
        <p:sp>
          <p:nvSpPr>
            <p:cNvPr id="267" name="Google Shape;267;p38"/>
            <p:cNvSpPr/>
            <p:nvPr/>
          </p:nvSpPr>
          <p:spPr>
            <a:xfrm>
              <a:off x="1575633" y="2332192"/>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32</a:t>
              </a:r>
              <a:endParaRPr sz="1200" b="1" cap="none">
                <a:solidFill>
                  <a:schemeClr val="dk1"/>
                </a:solidFill>
                <a:latin typeface="Arial"/>
                <a:ea typeface="Arial"/>
                <a:cs typeface="Arial"/>
                <a:sym typeface="Arial"/>
              </a:endParaRPr>
            </a:p>
          </p:txBody>
        </p:sp>
        <p:sp>
          <p:nvSpPr>
            <p:cNvPr id="268" name="Google Shape;268;p38"/>
            <p:cNvSpPr/>
            <p:nvPr/>
          </p:nvSpPr>
          <p:spPr>
            <a:xfrm>
              <a:off x="1575633" y="2129824"/>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34</a:t>
              </a:r>
              <a:endParaRPr/>
            </a:p>
          </p:txBody>
        </p:sp>
        <p:sp>
          <p:nvSpPr>
            <p:cNvPr id="269" name="Google Shape;269;p38"/>
            <p:cNvSpPr/>
            <p:nvPr/>
          </p:nvSpPr>
          <p:spPr>
            <a:xfrm>
              <a:off x="1575633" y="1936875"/>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36</a:t>
              </a:r>
              <a:endParaRPr/>
            </a:p>
          </p:txBody>
        </p:sp>
        <p:sp>
          <p:nvSpPr>
            <p:cNvPr id="270" name="Google Shape;270;p38"/>
            <p:cNvSpPr/>
            <p:nvPr/>
          </p:nvSpPr>
          <p:spPr>
            <a:xfrm>
              <a:off x="1583490" y="1751734"/>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38</a:t>
              </a:r>
              <a:endParaRPr/>
            </a:p>
          </p:txBody>
        </p:sp>
        <p:sp>
          <p:nvSpPr>
            <p:cNvPr id="271" name="Google Shape;271;p38"/>
            <p:cNvSpPr/>
            <p:nvPr/>
          </p:nvSpPr>
          <p:spPr>
            <a:xfrm>
              <a:off x="2316697" y="5706334"/>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a:t>
              </a:r>
              <a:endParaRPr/>
            </a:p>
          </p:txBody>
        </p:sp>
        <p:sp>
          <p:nvSpPr>
            <p:cNvPr id="272" name="Google Shape;272;p38"/>
            <p:cNvSpPr/>
            <p:nvPr/>
          </p:nvSpPr>
          <p:spPr>
            <a:xfrm>
              <a:off x="3535243" y="5719896"/>
              <a:ext cx="184730"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200" b="1" cap="none">
                <a:solidFill>
                  <a:schemeClr val="dk1"/>
                </a:solidFill>
                <a:latin typeface="Arial"/>
                <a:ea typeface="Arial"/>
                <a:cs typeface="Arial"/>
                <a:sym typeface="Arial"/>
              </a:endParaRPr>
            </a:p>
          </p:txBody>
        </p:sp>
        <p:sp>
          <p:nvSpPr>
            <p:cNvPr id="273" name="Google Shape;273;p38"/>
            <p:cNvSpPr/>
            <p:nvPr/>
          </p:nvSpPr>
          <p:spPr>
            <a:xfrm>
              <a:off x="2694200" y="5693321"/>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a:t>
              </a:r>
              <a:endParaRPr sz="1200" b="1" cap="none">
                <a:solidFill>
                  <a:schemeClr val="dk1"/>
                </a:solidFill>
                <a:latin typeface="Arial"/>
                <a:ea typeface="Arial"/>
                <a:cs typeface="Arial"/>
                <a:sym typeface="Arial"/>
              </a:endParaRPr>
            </a:p>
          </p:txBody>
        </p:sp>
        <p:sp>
          <p:nvSpPr>
            <p:cNvPr id="274" name="Google Shape;274;p38"/>
            <p:cNvSpPr/>
            <p:nvPr/>
          </p:nvSpPr>
          <p:spPr>
            <a:xfrm>
              <a:off x="3091208" y="5704854"/>
              <a:ext cx="22722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3</a:t>
              </a:r>
              <a:endParaRPr sz="1200" b="1" cap="none">
                <a:solidFill>
                  <a:schemeClr val="dk1"/>
                </a:solidFill>
                <a:latin typeface="Arial"/>
                <a:ea typeface="Arial"/>
                <a:cs typeface="Arial"/>
                <a:sym typeface="Arial"/>
              </a:endParaRPr>
            </a:p>
          </p:txBody>
        </p:sp>
        <p:sp>
          <p:nvSpPr>
            <p:cNvPr id="275" name="Google Shape;275;p38"/>
            <p:cNvSpPr/>
            <p:nvPr/>
          </p:nvSpPr>
          <p:spPr>
            <a:xfrm>
              <a:off x="3442437" y="5709047"/>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4</a:t>
              </a:r>
              <a:endParaRPr sz="1200" b="1" cap="none">
                <a:solidFill>
                  <a:schemeClr val="dk1"/>
                </a:solidFill>
                <a:latin typeface="Arial"/>
                <a:ea typeface="Arial"/>
                <a:cs typeface="Arial"/>
                <a:sym typeface="Arial"/>
              </a:endParaRPr>
            </a:p>
          </p:txBody>
        </p:sp>
        <p:sp>
          <p:nvSpPr>
            <p:cNvPr id="276" name="Google Shape;276;p38"/>
            <p:cNvSpPr/>
            <p:nvPr/>
          </p:nvSpPr>
          <p:spPr>
            <a:xfrm>
              <a:off x="3834578" y="570092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5</a:t>
              </a:r>
              <a:endParaRPr sz="1200" b="1" cap="none">
                <a:solidFill>
                  <a:schemeClr val="dk1"/>
                </a:solidFill>
                <a:latin typeface="Arial"/>
                <a:ea typeface="Arial"/>
                <a:cs typeface="Arial"/>
                <a:sym typeface="Arial"/>
              </a:endParaRPr>
            </a:p>
          </p:txBody>
        </p:sp>
        <p:sp>
          <p:nvSpPr>
            <p:cNvPr id="277" name="Google Shape;277;p38"/>
            <p:cNvSpPr/>
            <p:nvPr/>
          </p:nvSpPr>
          <p:spPr>
            <a:xfrm>
              <a:off x="4217393" y="571604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6</a:t>
              </a:r>
              <a:endParaRPr sz="1200" b="1" cap="none">
                <a:solidFill>
                  <a:schemeClr val="dk1"/>
                </a:solidFill>
                <a:latin typeface="Arial"/>
                <a:ea typeface="Arial"/>
                <a:cs typeface="Arial"/>
                <a:sym typeface="Arial"/>
              </a:endParaRPr>
            </a:p>
          </p:txBody>
        </p:sp>
        <p:sp>
          <p:nvSpPr>
            <p:cNvPr id="278" name="Google Shape;278;p38"/>
            <p:cNvSpPr/>
            <p:nvPr/>
          </p:nvSpPr>
          <p:spPr>
            <a:xfrm>
              <a:off x="4583099" y="570092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7</a:t>
              </a:r>
              <a:endParaRPr sz="1200" b="1" cap="none">
                <a:solidFill>
                  <a:schemeClr val="dk1"/>
                </a:solidFill>
                <a:latin typeface="Arial"/>
                <a:ea typeface="Arial"/>
                <a:cs typeface="Arial"/>
                <a:sym typeface="Arial"/>
              </a:endParaRPr>
            </a:p>
          </p:txBody>
        </p:sp>
        <p:sp>
          <p:nvSpPr>
            <p:cNvPr id="279" name="Google Shape;279;p38"/>
            <p:cNvSpPr/>
            <p:nvPr/>
          </p:nvSpPr>
          <p:spPr>
            <a:xfrm>
              <a:off x="4965884" y="5700919"/>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8</a:t>
              </a:r>
              <a:endParaRPr sz="1200" b="1" cap="none">
                <a:solidFill>
                  <a:schemeClr val="dk1"/>
                </a:solidFill>
                <a:latin typeface="Arial"/>
                <a:ea typeface="Arial"/>
                <a:cs typeface="Arial"/>
                <a:sym typeface="Arial"/>
              </a:endParaRPr>
            </a:p>
          </p:txBody>
        </p:sp>
        <p:sp>
          <p:nvSpPr>
            <p:cNvPr id="280" name="Google Shape;280;p38"/>
            <p:cNvSpPr/>
            <p:nvPr/>
          </p:nvSpPr>
          <p:spPr>
            <a:xfrm>
              <a:off x="5352596" y="569332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9</a:t>
              </a:r>
              <a:endParaRPr sz="1200" b="1" cap="none">
                <a:solidFill>
                  <a:schemeClr val="dk1"/>
                </a:solidFill>
                <a:latin typeface="Arial"/>
                <a:ea typeface="Arial"/>
                <a:cs typeface="Arial"/>
                <a:sym typeface="Arial"/>
              </a:endParaRPr>
            </a:p>
          </p:txBody>
        </p:sp>
        <p:sp>
          <p:nvSpPr>
            <p:cNvPr id="281" name="Google Shape;281;p38"/>
            <p:cNvSpPr/>
            <p:nvPr/>
          </p:nvSpPr>
          <p:spPr>
            <a:xfrm>
              <a:off x="5729634" y="5693319"/>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10</a:t>
              </a:r>
              <a:endParaRPr/>
            </a:p>
          </p:txBody>
        </p:sp>
        <p:sp>
          <p:nvSpPr>
            <p:cNvPr id="282" name="Google Shape;282;p38"/>
            <p:cNvSpPr txBox="1"/>
            <p:nvPr/>
          </p:nvSpPr>
          <p:spPr>
            <a:xfrm rot="-5400000">
              <a:off x="380398" y="3319103"/>
              <a:ext cx="1584823"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a:solidFill>
                    <a:schemeClr val="dk1"/>
                  </a:solidFill>
                  <a:latin typeface="Arial"/>
                  <a:ea typeface="Arial"/>
                  <a:cs typeface="Arial"/>
                  <a:sym typeface="Arial"/>
                </a:rPr>
                <a:t>Salads</a:t>
              </a:r>
              <a:endParaRPr/>
            </a:p>
          </p:txBody>
        </p:sp>
        <p:sp>
          <p:nvSpPr>
            <p:cNvPr id="283" name="Google Shape;283;p38"/>
            <p:cNvSpPr/>
            <p:nvPr/>
          </p:nvSpPr>
          <p:spPr>
            <a:xfrm>
              <a:off x="1669056" y="5601051"/>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0</a:t>
              </a:r>
              <a:endParaRPr/>
            </a:p>
          </p:txBody>
        </p:sp>
      </p:grpSp>
      <p:grpSp>
        <p:nvGrpSpPr>
          <p:cNvPr id="284" name="Google Shape;284;p38"/>
          <p:cNvGrpSpPr/>
          <p:nvPr/>
        </p:nvGrpSpPr>
        <p:grpSpPr>
          <a:xfrm>
            <a:off x="2040312" y="2029081"/>
            <a:ext cx="3547331" cy="3558308"/>
            <a:chOff x="2034973" y="2021752"/>
            <a:chExt cx="3547331" cy="3558308"/>
          </a:xfrm>
        </p:grpSpPr>
        <p:sp>
          <p:nvSpPr>
            <p:cNvPr id="285" name="Google Shape;285;p38"/>
            <p:cNvSpPr/>
            <p:nvPr/>
          </p:nvSpPr>
          <p:spPr>
            <a:xfrm>
              <a:off x="2034973" y="2021752"/>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 name="Google Shape;286;p38"/>
            <p:cNvSpPr/>
            <p:nvPr/>
          </p:nvSpPr>
          <p:spPr>
            <a:xfrm>
              <a:off x="2398711" y="2410908"/>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 name="Google Shape;287;p38"/>
            <p:cNvSpPr/>
            <p:nvPr/>
          </p:nvSpPr>
          <p:spPr>
            <a:xfrm>
              <a:off x="2784015" y="2803367"/>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8" name="Google Shape;288;p38"/>
            <p:cNvSpPr/>
            <p:nvPr/>
          </p:nvSpPr>
          <p:spPr>
            <a:xfrm>
              <a:off x="3142421" y="3174682"/>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 name="Google Shape;289;p38"/>
            <p:cNvSpPr/>
            <p:nvPr/>
          </p:nvSpPr>
          <p:spPr>
            <a:xfrm>
              <a:off x="3535243" y="3551983"/>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 name="Google Shape;290;p38"/>
            <p:cNvSpPr/>
            <p:nvPr/>
          </p:nvSpPr>
          <p:spPr>
            <a:xfrm>
              <a:off x="3942396" y="3946266"/>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1" name="Google Shape;291;p38"/>
            <p:cNvSpPr/>
            <p:nvPr/>
          </p:nvSpPr>
          <p:spPr>
            <a:xfrm>
              <a:off x="4300043" y="4308716"/>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 name="Google Shape;292;p38"/>
            <p:cNvSpPr/>
            <p:nvPr/>
          </p:nvSpPr>
          <p:spPr>
            <a:xfrm>
              <a:off x="4689429" y="4718053"/>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3" name="Google Shape;293;p38"/>
            <p:cNvSpPr/>
            <p:nvPr/>
          </p:nvSpPr>
          <p:spPr>
            <a:xfrm>
              <a:off x="5076896" y="5095557"/>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4" name="Google Shape;294;p38"/>
            <p:cNvSpPr/>
            <p:nvPr/>
          </p:nvSpPr>
          <p:spPr>
            <a:xfrm>
              <a:off x="5477978" y="5483477"/>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295" name="Google Shape;295;p38"/>
          <p:cNvCxnSpPr>
            <a:endCxn id="294" idx="5"/>
          </p:cNvCxnSpPr>
          <p:nvPr/>
        </p:nvCxnSpPr>
        <p:spPr>
          <a:xfrm>
            <a:off x="2072565" y="2075245"/>
            <a:ext cx="3499800" cy="3498000"/>
          </a:xfrm>
          <a:prstGeom prst="straightConnector1">
            <a:avLst/>
          </a:prstGeom>
          <a:noFill/>
          <a:ln w="19050" cap="flat" cmpd="sng">
            <a:solidFill>
              <a:srgbClr val="FF0000"/>
            </a:solidFill>
            <a:prstDash val="solid"/>
            <a:round/>
            <a:headEnd type="none" w="sm" len="sm"/>
            <a:tailEnd type="none" w="sm" len="sm"/>
          </a:ln>
        </p:spPr>
      </p:cxnSp>
      <p:sp>
        <p:nvSpPr>
          <p:cNvPr id="296" name="Google Shape;296;p38"/>
          <p:cNvSpPr/>
          <p:nvPr/>
        </p:nvSpPr>
        <p:spPr>
          <a:xfrm>
            <a:off x="4532913" y="3765031"/>
            <a:ext cx="104971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cap="none">
                <a:solidFill>
                  <a:srgbClr val="FF0000"/>
                </a:solidFill>
                <a:latin typeface="Arial"/>
                <a:ea typeface="Arial"/>
                <a:cs typeface="Arial"/>
                <a:sym typeface="Arial"/>
              </a:rPr>
              <a:t>Tony</a:t>
            </a:r>
            <a:endParaRPr sz="2800" cap="none">
              <a:solidFill>
                <a:srgbClr val="FF0000"/>
              </a:solidFill>
              <a:latin typeface="Arial"/>
              <a:ea typeface="Arial"/>
              <a:cs typeface="Arial"/>
              <a:sym typeface="Arial"/>
            </a:endParaRPr>
          </a:p>
        </p:txBody>
      </p:sp>
      <p:sp>
        <p:nvSpPr>
          <p:cNvPr id="297" name="Google Shape;297;p38"/>
          <p:cNvSpPr txBox="1">
            <a:spLocks noGrp="1"/>
          </p:cNvSpPr>
          <p:nvPr>
            <p:ph type="title"/>
          </p:nvPr>
        </p:nvSpPr>
        <p:spPr>
          <a:xfrm>
            <a:off x="457200" y="337764"/>
            <a:ext cx="8260672" cy="734628"/>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t>Tony’s</a:t>
            </a:r>
            <a:br>
              <a:rPr lang="en-US" sz="4000"/>
            </a:br>
            <a:r>
              <a:rPr lang="en-US" sz="4000"/>
              <a:t>Production possibilities curve/frontier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9"/>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sp>
        <p:nvSpPr>
          <p:cNvPr id="303" name="Google Shape;303;p39"/>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p>
        </p:txBody>
      </p:sp>
      <p:pic>
        <p:nvPicPr>
          <p:cNvPr id="304" name="Google Shape;304;p39"/>
          <p:cNvPicPr preferRelativeResize="0"/>
          <p:nvPr/>
        </p:nvPicPr>
        <p:blipFill rotWithShape="1">
          <a:blip r:embed="rId3">
            <a:alphaModFix/>
          </a:blip>
          <a:srcRect/>
          <a:stretch/>
        </p:blipFill>
        <p:spPr>
          <a:xfrm rot="-5400000">
            <a:off x="1311418" y="-789777"/>
            <a:ext cx="6521131" cy="8439109"/>
          </a:xfrm>
          <a:prstGeom prst="rect">
            <a:avLst/>
          </a:prstGeom>
          <a:noFill/>
          <a:ln>
            <a:noFill/>
          </a:ln>
        </p:spPr>
      </p:pic>
      <p:grpSp>
        <p:nvGrpSpPr>
          <p:cNvPr id="305" name="Google Shape;305;p39"/>
          <p:cNvGrpSpPr/>
          <p:nvPr/>
        </p:nvGrpSpPr>
        <p:grpSpPr>
          <a:xfrm>
            <a:off x="880422" y="1751734"/>
            <a:ext cx="5203796" cy="4245161"/>
            <a:chOff x="880422" y="1751734"/>
            <a:chExt cx="5203796" cy="4245161"/>
          </a:xfrm>
        </p:grpSpPr>
        <p:cxnSp>
          <p:nvCxnSpPr>
            <p:cNvPr id="306" name="Google Shape;306;p39"/>
            <p:cNvCxnSpPr/>
            <p:nvPr/>
          </p:nvCxnSpPr>
          <p:spPr>
            <a:xfrm>
              <a:off x="2072081" y="1751734"/>
              <a:ext cx="0" cy="3801778"/>
            </a:xfrm>
            <a:prstGeom prst="straightConnector1">
              <a:avLst/>
            </a:prstGeom>
            <a:noFill/>
            <a:ln w="38100" cap="flat" cmpd="sng">
              <a:solidFill>
                <a:schemeClr val="dk1"/>
              </a:solidFill>
              <a:prstDash val="solid"/>
              <a:round/>
              <a:headEnd type="none" w="sm" len="sm"/>
              <a:tailEnd type="none" w="sm" len="sm"/>
            </a:ln>
          </p:spPr>
        </p:cxnSp>
        <p:cxnSp>
          <p:nvCxnSpPr>
            <p:cNvPr id="307" name="Google Shape;307;p39"/>
            <p:cNvCxnSpPr/>
            <p:nvPr/>
          </p:nvCxnSpPr>
          <p:spPr>
            <a:xfrm rot="10800000">
              <a:off x="2063692" y="5538132"/>
              <a:ext cx="3909269" cy="0"/>
            </a:xfrm>
            <a:prstGeom prst="straightConnector1">
              <a:avLst/>
            </a:prstGeom>
            <a:noFill/>
            <a:ln w="38100" cap="flat" cmpd="sng">
              <a:solidFill>
                <a:schemeClr val="dk1"/>
              </a:solidFill>
              <a:prstDash val="solid"/>
              <a:round/>
              <a:headEnd type="none" w="sm" len="sm"/>
              <a:tailEnd type="none" w="sm" len="sm"/>
            </a:ln>
          </p:spPr>
        </p:cxnSp>
        <p:cxnSp>
          <p:nvCxnSpPr>
            <p:cNvPr id="308" name="Google Shape;308;p39"/>
            <p:cNvCxnSpPr/>
            <p:nvPr/>
          </p:nvCxnSpPr>
          <p:spPr>
            <a:xfrm rot="10800000">
              <a:off x="1870745" y="1897310"/>
              <a:ext cx="201336" cy="0"/>
            </a:xfrm>
            <a:prstGeom prst="straightConnector1">
              <a:avLst/>
            </a:prstGeom>
            <a:noFill/>
            <a:ln w="28575" cap="flat" cmpd="sng">
              <a:solidFill>
                <a:schemeClr val="dk1"/>
              </a:solidFill>
              <a:prstDash val="solid"/>
              <a:round/>
              <a:headEnd type="none" w="sm" len="sm"/>
              <a:tailEnd type="none" w="sm" len="sm"/>
            </a:ln>
          </p:spPr>
        </p:cxnSp>
        <p:cxnSp>
          <p:nvCxnSpPr>
            <p:cNvPr id="309" name="Google Shape;309;p39"/>
            <p:cNvCxnSpPr/>
            <p:nvPr/>
          </p:nvCxnSpPr>
          <p:spPr>
            <a:xfrm rot="10800000">
              <a:off x="1870745" y="2075576"/>
              <a:ext cx="201336" cy="0"/>
            </a:xfrm>
            <a:prstGeom prst="straightConnector1">
              <a:avLst/>
            </a:prstGeom>
            <a:noFill/>
            <a:ln w="28575" cap="flat" cmpd="sng">
              <a:solidFill>
                <a:schemeClr val="dk1"/>
              </a:solidFill>
              <a:prstDash val="solid"/>
              <a:round/>
              <a:headEnd type="none" w="sm" len="sm"/>
              <a:tailEnd type="none" w="sm" len="sm"/>
            </a:ln>
          </p:spPr>
        </p:cxnSp>
        <p:cxnSp>
          <p:nvCxnSpPr>
            <p:cNvPr id="310" name="Google Shape;310;p39"/>
            <p:cNvCxnSpPr/>
            <p:nvPr/>
          </p:nvCxnSpPr>
          <p:spPr>
            <a:xfrm rot="10800000">
              <a:off x="1870745" y="2274815"/>
              <a:ext cx="201336" cy="0"/>
            </a:xfrm>
            <a:prstGeom prst="straightConnector1">
              <a:avLst/>
            </a:prstGeom>
            <a:noFill/>
            <a:ln w="28575" cap="flat" cmpd="sng">
              <a:solidFill>
                <a:schemeClr val="dk1"/>
              </a:solidFill>
              <a:prstDash val="solid"/>
              <a:round/>
              <a:headEnd type="none" w="sm" len="sm"/>
              <a:tailEnd type="none" w="sm" len="sm"/>
            </a:ln>
          </p:spPr>
        </p:cxnSp>
        <p:cxnSp>
          <p:nvCxnSpPr>
            <p:cNvPr id="311" name="Google Shape;311;p39"/>
            <p:cNvCxnSpPr/>
            <p:nvPr/>
          </p:nvCxnSpPr>
          <p:spPr>
            <a:xfrm rot="10800000">
              <a:off x="1870745" y="2467761"/>
              <a:ext cx="201336" cy="0"/>
            </a:xfrm>
            <a:prstGeom prst="straightConnector1">
              <a:avLst/>
            </a:prstGeom>
            <a:noFill/>
            <a:ln w="28575" cap="flat" cmpd="sng">
              <a:solidFill>
                <a:schemeClr val="dk1"/>
              </a:solidFill>
              <a:prstDash val="solid"/>
              <a:round/>
              <a:headEnd type="none" w="sm" len="sm"/>
              <a:tailEnd type="none" w="sm" len="sm"/>
            </a:ln>
          </p:spPr>
        </p:cxnSp>
        <p:cxnSp>
          <p:nvCxnSpPr>
            <p:cNvPr id="312" name="Google Shape;312;p39"/>
            <p:cNvCxnSpPr/>
            <p:nvPr/>
          </p:nvCxnSpPr>
          <p:spPr>
            <a:xfrm rot="10800000">
              <a:off x="1862356" y="2652319"/>
              <a:ext cx="201336" cy="0"/>
            </a:xfrm>
            <a:prstGeom prst="straightConnector1">
              <a:avLst/>
            </a:prstGeom>
            <a:noFill/>
            <a:ln w="28575" cap="flat" cmpd="sng">
              <a:solidFill>
                <a:schemeClr val="dk1"/>
              </a:solidFill>
              <a:prstDash val="solid"/>
              <a:round/>
              <a:headEnd type="none" w="sm" len="sm"/>
              <a:tailEnd type="none" w="sm" len="sm"/>
            </a:ln>
          </p:spPr>
        </p:cxnSp>
        <p:cxnSp>
          <p:nvCxnSpPr>
            <p:cNvPr id="313" name="Google Shape;313;p39"/>
            <p:cNvCxnSpPr/>
            <p:nvPr/>
          </p:nvCxnSpPr>
          <p:spPr>
            <a:xfrm rot="10800000">
              <a:off x="1870745" y="2836877"/>
              <a:ext cx="201336" cy="0"/>
            </a:xfrm>
            <a:prstGeom prst="straightConnector1">
              <a:avLst/>
            </a:prstGeom>
            <a:noFill/>
            <a:ln w="28575" cap="flat" cmpd="sng">
              <a:solidFill>
                <a:schemeClr val="dk1"/>
              </a:solidFill>
              <a:prstDash val="solid"/>
              <a:round/>
              <a:headEnd type="none" w="sm" len="sm"/>
              <a:tailEnd type="none" w="sm" len="sm"/>
            </a:ln>
          </p:spPr>
        </p:cxnSp>
        <p:cxnSp>
          <p:nvCxnSpPr>
            <p:cNvPr id="314" name="Google Shape;314;p39"/>
            <p:cNvCxnSpPr/>
            <p:nvPr/>
          </p:nvCxnSpPr>
          <p:spPr>
            <a:xfrm rot="10800000">
              <a:off x="1870745" y="3029824"/>
              <a:ext cx="201336" cy="0"/>
            </a:xfrm>
            <a:prstGeom prst="straightConnector1">
              <a:avLst/>
            </a:prstGeom>
            <a:noFill/>
            <a:ln w="28575" cap="flat" cmpd="sng">
              <a:solidFill>
                <a:schemeClr val="dk1"/>
              </a:solidFill>
              <a:prstDash val="solid"/>
              <a:round/>
              <a:headEnd type="none" w="sm" len="sm"/>
              <a:tailEnd type="none" w="sm" len="sm"/>
            </a:ln>
          </p:spPr>
        </p:cxnSp>
        <p:cxnSp>
          <p:nvCxnSpPr>
            <p:cNvPr id="315" name="Google Shape;315;p39"/>
            <p:cNvCxnSpPr/>
            <p:nvPr/>
          </p:nvCxnSpPr>
          <p:spPr>
            <a:xfrm rot="10800000">
              <a:off x="1870745" y="3222770"/>
              <a:ext cx="201336" cy="0"/>
            </a:xfrm>
            <a:prstGeom prst="straightConnector1">
              <a:avLst/>
            </a:prstGeom>
            <a:noFill/>
            <a:ln w="28575" cap="flat" cmpd="sng">
              <a:solidFill>
                <a:schemeClr val="dk1"/>
              </a:solidFill>
              <a:prstDash val="solid"/>
              <a:round/>
              <a:headEnd type="none" w="sm" len="sm"/>
              <a:tailEnd type="none" w="sm" len="sm"/>
            </a:ln>
          </p:spPr>
        </p:cxnSp>
        <p:cxnSp>
          <p:nvCxnSpPr>
            <p:cNvPr id="316" name="Google Shape;316;p39"/>
            <p:cNvCxnSpPr/>
            <p:nvPr/>
          </p:nvCxnSpPr>
          <p:spPr>
            <a:xfrm rot="10800000">
              <a:off x="1870745" y="3420611"/>
              <a:ext cx="201336" cy="0"/>
            </a:xfrm>
            <a:prstGeom prst="straightConnector1">
              <a:avLst/>
            </a:prstGeom>
            <a:noFill/>
            <a:ln w="28575" cap="flat" cmpd="sng">
              <a:solidFill>
                <a:schemeClr val="dk1"/>
              </a:solidFill>
              <a:prstDash val="solid"/>
              <a:round/>
              <a:headEnd type="none" w="sm" len="sm"/>
              <a:tailEnd type="none" w="sm" len="sm"/>
            </a:ln>
          </p:spPr>
        </p:cxnSp>
        <p:cxnSp>
          <p:nvCxnSpPr>
            <p:cNvPr id="317" name="Google Shape;317;p39"/>
            <p:cNvCxnSpPr/>
            <p:nvPr/>
          </p:nvCxnSpPr>
          <p:spPr>
            <a:xfrm rot="10800000">
              <a:off x="1870745" y="3617053"/>
              <a:ext cx="201336" cy="0"/>
            </a:xfrm>
            <a:prstGeom prst="straightConnector1">
              <a:avLst/>
            </a:prstGeom>
            <a:noFill/>
            <a:ln w="28575" cap="flat" cmpd="sng">
              <a:solidFill>
                <a:schemeClr val="dk1"/>
              </a:solidFill>
              <a:prstDash val="solid"/>
              <a:round/>
              <a:headEnd type="none" w="sm" len="sm"/>
              <a:tailEnd type="none" w="sm" len="sm"/>
            </a:ln>
          </p:spPr>
        </p:cxnSp>
        <p:cxnSp>
          <p:nvCxnSpPr>
            <p:cNvPr id="318" name="Google Shape;318;p39"/>
            <p:cNvCxnSpPr/>
            <p:nvPr/>
          </p:nvCxnSpPr>
          <p:spPr>
            <a:xfrm rot="10800000">
              <a:off x="1870745" y="3801611"/>
              <a:ext cx="201336" cy="0"/>
            </a:xfrm>
            <a:prstGeom prst="straightConnector1">
              <a:avLst/>
            </a:prstGeom>
            <a:noFill/>
            <a:ln w="28575" cap="flat" cmpd="sng">
              <a:solidFill>
                <a:schemeClr val="dk1"/>
              </a:solidFill>
              <a:prstDash val="solid"/>
              <a:round/>
              <a:headEnd type="none" w="sm" len="sm"/>
              <a:tailEnd type="none" w="sm" len="sm"/>
            </a:ln>
          </p:spPr>
        </p:cxnSp>
        <p:cxnSp>
          <p:nvCxnSpPr>
            <p:cNvPr id="319" name="Google Shape;319;p39"/>
            <p:cNvCxnSpPr/>
            <p:nvPr/>
          </p:nvCxnSpPr>
          <p:spPr>
            <a:xfrm rot="10800000">
              <a:off x="1870745" y="3994558"/>
              <a:ext cx="201336" cy="0"/>
            </a:xfrm>
            <a:prstGeom prst="straightConnector1">
              <a:avLst/>
            </a:prstGeom>
            <a:noFill/>
            <a:ln w="28575" cap="flat" cmpd="sng">
              <a:solidFill>
                <a:schemeClr val="dk1"/>
              </a:solidFill>
              <a:prstDash val="solid"/>
              <a:round/>
              <a:headEnd type="none" w="sm" len="sm"/>
              <a:tailEnd type="none" w="sm" len="sm"/>
            </a:ln>
          </p:spPr>
        </p:cxnSp>
        <p:cxnSp>
          <p:nvCxnSpPr>
            <p:cNvPr id="320" name="Google Shape;320;p39"/>
            <p:cNvCxnSpPr/>
            <p:nvPr/>
          </p:nvCxnSpPr>
          <p:spPr>
            <a:xfrm rot="10800000">
              <a:off x="1862356" y="4187504"/>
              <a:ext cx="201336" cy="0"/>
            </a:xfrm>
            <a:prstGeom prst="straightConnector1">
              <a:avLst/>
            </a:prstGeom>
            <a:noFill/>
            <a:ln w="28575" cap="flat" cmpd="sng">
              <a:solidFill>
                <a:schemeClr val="dk1"/>
              </a:solidFill>
              <a:prstDash val="solid"/>
              <a:round/>
              <a:headEnd type="none" w="sm" len="sm"/>
              <a:tailEnd type="none" w="sm" len="sm"/>
            </a:ln>
          </p:spPr>
        </p:cxnSp>
        <p:cxnSp>
          <p:nvCxnSpPr>
            <p:cNvPr id="321" name="Google Shape;321;p39"/>
            <p:cNvCxnSpPr/>
            <p:nvPr/>
          </p:nvCxnSpPr>
          <p:spPr>
            <a:xfrm rot="10800000">
              <a:off x="1862356" y="4380451"/>
              <a:ext cx="201336" cy="0"/>
            </a:xfrm>
            <a:prstGeom prst="straightConnector1">
              <a:avLst/>
            </a:prstGeom>
            <a:noFill/>
            <a:ln w="28575" cap="flat" cmpd="sng">
              <a:solidFill>
                <a:schemeClr val="dk1"/>
              </a:solidFill>
              <a:prstDash val="solid"/>
              <a:round/>
              <a:headEnd type="none" w="sm" len="sm"/>
              <a:tailEnd type="none" w="sm" len="sm"/>
            </a:ln>
          </p:spPr>
        </p:cxnSp>
        <p:cxnSp>
          <p:nvCxnSpPr>
            <p:cNvPr id="322" name="Google Shape;322;p39"/>
            <p:cNvCxnSpPr/>
            <p:nvPr/>
          </p:nvCxnSpPr>
          <p:spPr>
            <a:xfrm rot="10800000">
              <a:off x="2450874" y="5563383"/>
              <a:ext cx="0" cy="159389"/>
            </a:xfrm>
            <a:prstGeom prst="straightConnector1">
              <a:avLst/>
            </a:prstGeom>
            <a:noFill/>
            <a:ln w="28575" cap="flat" cmpd="sng">
              <a:solidFill>
                <a:schemeClr val="dk1"/>
              </a:solidFill>
              <a:prstDash val="solid"/>
              <a:round/>
              <a:headEnd type="none" w="sm" len="sm"/>
              <a:tailEnd type="none" w="sm" len="sm"/>
            </a:ln>
          </p:spPr>
        </p:cxnSp>
        <p:cxnSp>
          <p:nvCxnSpPr>
            <p:cNvPr id="323" name="Google Shape;323;p39"/>
            <p:cNvCxnSpPr/>
            <p:nvPr/>
          </p:nvCxnSpPr>
          <p:spPr>
            <a:xfrm rot="10800000">
              <a:off x="1870745" y="4766345"/>
              <a:ext cx="201336" cy="0"/>
            </a:xfrm>
            <a:prstGeom prst="straightConnector1">
              <a:avLst/>
            </a:prstGeom>
            <a:noFill/>
            <a:ln w="28575" cap="flat" cmpd="sng">
              <a:solidFill>
                <a:schemeClr val="dk1"/>
              </a:solidFill>
              <a:prstDash val="solid"/>
              <a:round/>
              <a:headEnd type="none" w="sm" len="sm"/>
              <a:tailEnd type="none" w="sm" len="sm"/>
            </a:ln>
          </p:spPr>
        </p:cxnSp>
        <p:cxnSp>
          <p:nvCxnSpPr>
            <p:cNvPr id="324" name="Google Shape;324;p39"/>
            <p:cNvCxnSpPr/>
            <p:nvPr/>
          </p:nvCxnSpPr>
          <p:spPr>
            <a:xfrm rot="10800000">
              <a:off x="1870745" y="4959292"/>
              <a:ext cx="201336" cy="0"/>
            </a:xfrm>
            <a:prstGeom prst="straightConnector1">
              <a:avLst/>
            </a:prstGeom>
            <a:noFill/>
            <a:ln w="28575" cap="flat" cmpd="sng">
              <a:solidFill>
                <a:schemeClr val="dk1"/>
              </a:solidFill>
              <a:prstDash val="solid"/>
              <a:round/>
              <a:headEnd type="none" w="sm" len="sm"/>
              <a:tailEnd type="none" w="sm" len="sm"/>
            </a:ln>
          </p:spPr>
        </p:cxnSp>
        <p:cxnSp>
          <p:nvCxnSpPr>
            <p:cNvPr id="325" name="Google Shape;325;p39"/>
            <p:cNvCxnSpPr/>
            <p:nvPr/>
          </p:nvCxnSpPr>
          <p:spPr>
            <a:xfrm rot="10800000">
              <a:off x="1870745" y="5143849"/>
              <a:ext cx="201336" cy="0"/>
            </a:xfrm>
            <a:prstGeom prst="straightConnector1">
              <a:avLst/>
            </a:prstGeom>
            <a:noFill/>
            <a:ln w="28575" cap="flat" cmpd="sng">
              <a:solidFill>
                <a:schemeClr val="dk1"/>
              </a:solidFill>
              <a:prstDash val="solid"/>
              <a:round/>
              <a:headEnd type="none" w="sm" len="sm"/>
              <a:tailEnd type="none" w="sm" len="sm"/>
            </a:ln>
          </p:spPr>
        </p:cxnSp>
        <p:cxnSp>
          <p:nvCxnSpPr>
            <p:cNvPr id="326" name="Google Shape;326;p39"/>
            <p:cNvCxnSpPr/>
            <p:nvPr/>
          </p:nvCxnSpPr>
          <p:spPr>
            <a:xfrm rot="10800000">
              <a:off x="1870745" y="5345185"/>
              <a:ext cx="201336" cy="0"/>
            </a:xfrm>
            <a:prstGeom prst="straightConnector1">
              <a:avLst/>
            </a:prstGeom>
            <a:noFill/>
            <a:ln w="28575" cap="flat" cmpd="sng">
              <a:solidFill>
                <a:schemeClr val="dk1"/>
              </a:solidFill>
              <a:prstDash val="solid"/>
              <a:round/>
              <a:headEnd type="none" w="sm" len="sm"/>
              <a:tailEnd type="none" w="sm" len="sm"/>
            </a:ln>
          </p:spPr>
        </p:cxnSp>
        <p:cxnSp>
          <p:nvCxnSpPr>
            <p:cNvPr id="327" name="Google Shape;327;p39"/>
            <p:cNvCxnSpPr/>
            <p:nvPr/>
          </p:nvCxnSpPr>
          <p:spPr>
            <a:xfrm flipH="1">
              <a:off x="1870745" y="5538132"/>
              <a:ext cx="192947" cy="174771"/>
            </a:xfrm>
            <a:prstGeom prst="straightConnector1">
              <a:avLst/>
            </a:prstGeom>
            <a:noFill/>
            <a:ln w="28575" cap="flat" cmpd="sng">
              <a:solidFill>
                <a:schemeClr val="dk1"/>
              </a:solidFill>
              <a:prstDash val="solid"/>
              <a:round/>
              <a:headEnd type="none" w="sm" len="sm"/>
              <a:tailEnd type="none" w="sm" len="sm"/>
            </a:ln>
          </p:spPr>
        </p:cxnSp>
        <p:cxnSp>
          <p:nvCxnSpPr>
            <p:cNvPr id="328" name="Google Shape;328;p39"/>
            <p:cNvCxnSpPr/>
            <p:nvPr/>
          </p:nvCxnSpPr>
          <p:spPr>
            <a:xfrm rot="10800000">
              <a:off x="2845267" y="5553514"/>
              <a:ext cx="0" cy="159389"/>
            </a:xfrm>
            <a:prstGeom prst="straightConnector1">
              <a:avLst/>
            </a:prstGeom>
            <a:noFill/>
            <a:ln w="28575" cap="flat" cmpd="sng">
              <a:solidFill>
                <a:schemeClr val="dk1"/>
              </a:solidFill>
              <a:prstDash val="solid"/>
              <a:round/>
              <a:headEnd type="none" w="sm" len="sm"/>
              <a:tailEnd type="none" w="sm" len="sm"/>
            </a:ln>
          </p:spPr>
        </p:cxnSp>
        <p:cxnSp>
          <p:nvCxnSpPr>
            <p:cNvPr id="329" name="Google Shape;329;p39"/>
            <p:cNvCxnSpPr/>
            <p:nvPr/>
          </p:nvCxnSpPr>
          <p:spPr>
            <a:xfrm rot="10800000">
              <a:off x="3231161" y="5554211"/>
              <a:ext cx="0" cy="159389"/>
            </a:xfrm>
            <a:prstGeom prst="straightConnector1">
              <a:avLst/>
            </a:prstGeom>
            <a:noFill/>
            <a:ln w="28575" cap="flat" cmpd="sng">
              <a:solidFill>
                <a:schemeClr val="dk1"/>
              </a:solidFill>
              <a:prstDash val="solid"/>
              <a:round/>
              <a:headEnd type="none" w="sm" len="sm"/>
              <a:tailEnd type="none" w="sm" len="sm"/>
            </a:ln>
          </p:spPr>
        </p:cxnSp>
        <p:cxnSp>
          <p:nvCxnSpPr>
            <p:cNvPr id="330" name="Google Shape;330;p39"/>
            <p:cNvCxnSpPr/>
            <p:nvPr/>
          </p:nvCxnSpPr>
          <p:spPr>
            <a:xfrm rot="10800000">
              <a:off x="3600276" y="5553514"/>
              <a:ext cx="0" cy="159389"/>
            </a:xfrm>
            <a:prstGeom prst="straightConnector1">
              <a:avLst/>
            </a:prstGeom>
            <a:noFill/>
            <a:ln w="28575" cap="flat" cmpd="sng">
              <a:solidFill>
                <a:schemeClr val="dk1"/>
              </a:solidFill>
              <a:prstDash val="solid"/>
              <a:round/>
              <a:headEnd type="none" w="sm" len="sm"/>
              <a:tailEnd type="none" w="sm" len="sm"/>
            </a:ln>
          </p:spPr>
        </p:cxnSp>
        <p:cxnSp>
          <p:nvCxnSpPr>
            <p:cNvPr id="331" name="Google Shape;331;p39"/>
            <p:cNvCxnSpPr/>
            <p:nvPr/>
          </p:nvCxnSpPr>
          <p:spPr>
            <a:xfrm rot="10800000">
              <a:off x="3994559" y="5553514"/>
              <a:ext cx="0" cy="159389"/>
            </a:xfrm>
            <a:prstGeom prst="straightConnector1">
              <a:avLst/>
            </a:prstGeom>
            <a:noFill/>
            <a:ln w="28575" cap="flat" cmpd="sng">
              <a:solidFill>
                <a:schemeClr val="dk1"/>
              </a:solidFill>
              <a:prstDash val="solid"/>
              <a:round/>
              <a:headEnd type="none" w="sm" len="sm"/>
              <a:tailEnd type="none" w="sm" len="sm"/>
            </a:ln>
          </p:spPr>
        </p:cxnSp>
        <p:cxnSp>
          <p:nvCxnSpPr>
            <p:cNvPr id="332" name="Google Shape;332;p39"/>
            <p:cNvCxnSpPr/>
            <p:nvPr/>
          </p:nvCxnSpPr>
          <p:spPr>
            <a:xfrm rot="10800000">
              <a:off x="4388841" y="5560507"/>
              <a:ext cx="0" cy="159389"/>
            </a:xfrm>
            <a:prstGeom prst="straightConnector1">
              <a:avLst/>
            </a:prstGeom>
            <a:noFill/>
            <a:ln w="28575" cap="flat" cmpd="sng">
              <a:solidFill>
                <a:schemeClr val="dk1"/>
              </a:solidFill>
              <a:prstDash val="solid"/>
              <a:round/>
              <a:headEnd type="none" w="sm" len="sm"/>
              <a:tailEnd type="none" w="sm" len="sm"/>
            </a:ln>
          </p:spPr>
        </p:cxnSp>
        <p:cxnSp>
          <p:nvCxnSpPr>
            <p:cNvPr id="333" name="Google Shape;333;p39"/>
            <p:cNvCxnSpPr/>
            <p:nvPr/>
          </p:nvCxnSpPr>
          <p:spPr>
            <a:xfrm rot="10800000">
              <a:off x="4752211" y="5560507"/>
              <a:ext cx="0" cy="159389"/>
            </a:xfrm>
            <a:prstGeom prst="straightConnector1">
              <a:avLst/>
            </a:prstGeom>
            <a:noFill/>
            <a:ln w="28575" cap="flat" cmpd="sng">
              <a:solidFill>
                <a:schemeClr val="dk1"/>
              </a:solidFill>
              <a:prstDash val="solid"/>
              <a:round/>
              <a:headEnd type="none" w="sm" len="sm"/>
              <a:tailEnd type="none" w="sm" len="sm"/>
            </a:ln>
          </p:spPr>
        </p:cxnSp>
        <p:cxnSp>
          <p:nvCxnSpPr>
            <p:cNvPr id="334" name="Google Shape;334;p39"/>
            <p:cNvCxnSpPr/>
            <p:nvPr/>
          </p:nvCxnSpPr>
          <p:spPr>
            <a:xfrm rot="10800000">
              <a:off x="5129059" y="5563383"/>
              <a:ext cx="0" cy="159389"/>
            </a:xfrm>
            <a:prstGeom prst="straightConnector1">
              <a:avLst/>
            </a:prstGeom>
            <a:noFill/>
            <a:ln w="28575" cap="flat" cmpd="sng">
              <a:solidFill>
                <a:schemeClr val="dk1"/>
              </a:solidFill>
              <a:prstDash val="solid"/>
              <a:round/>
              <a:headEnd type="none" w="sm" len="sm"/>
              <a:tailEnd type="none" w="sm" len="sm"/>
            </a:ln>
          </p:spPr>
        </p:cxnSp>
        <p:cxnSp>
          <p:nvCxnSpPr>
            <p:cNvPr id="335" name="Google Shape;335;p39"/>
            <p:cNvCxnSpPr/>
            <p:nvPr/>
          </p:nvCxnSpPr>
          <p:spPr>
            <a:xfrm rot="10800000">
              <a:off x="5530141" y="5563383"/>
              <a:ext cx="0" cy="159389"/>
            </a:xfrm>
            <a:prstGeom prst="straightConnector1">
              <a:avLst/>
            </a:prstGeom>
            <a:noFill/>
            <a:ln w="28575" cap="flat" cmpd="sng">
              <a:solidFill>
                <a:schemeClr val="dk1"/>
              </a:solidFill>
              <a:prstDash val="solid"/>
              <a:round/>
              <a:headEnd type="none" w="sm" len="sm"/>
              <a:tailEnd type="none" w="sm" len="sm"/>
            </a:ln>
          </p:spPr>
        </p:cxnSp>
        <p:cxnSp>
          <p:nvCxnSpPr>
            <p:cNvPr id="336" name="Google Shape;336;p39"/>
            <p:cNvCxnSpPr/>
            <p:nvPr/>
          </p:nvCxnSpPr>
          <p:spPr>
            <a:xfrm rot="10800000">
              <a:off x="5908493" y="5553513"/>
              <a:ext cx="0" cy="159389"/>
            </a:xfrm>
            <a:prstGeom prst="straightConnector1">
              <a:avLst/>
            </a:prstGeom>
            <a:noFill/>
            <a:ln w="28575" cap="flat" cmpd="sng">
              <a:solidFill>
                <a:schemeClr val="dk1"/>
              </a:solidFill>
              <a:prstDash val="solid"/>
              <a:round/>
              <a:headEnd type="none" w="sm" len="sm"/>
              <a:tailEnd type="none" w="sm" len="sm"/>
            </a:ln>
          </p:spPr>
        </p:cxnSp>
        <p:cxnSp>
          <p:nvCxnSpPr>
            <p:cNvPr id="337" name="Google Shape;337;p39"/>
            <p:cNvCxnSpPr/>
            <p:nvPr/>
          </p:nvCxnSpPr>
          <p:spPr>
            <a:xfrm rot="10800000">
              <a:off x="1870745" y="4574796"/>
              <a:ext cx="201336" cy="0"/>
            </a:xfrm>
            <a:prstGeom prst="straightConnector1">
              <a:avLst/>
            </a:prstGeom>
            <a:noFill/>
            <a:ln w="28575" cap="flat" cmpd="sng">
              <a:solidFill>
                <a:schemeClr val="dk1"/>
              </a:solidFill>
              <a:prstDash val="solid"/>
              <a:round/>
              <a:headEnd type="none" w="sm" len="sm"/>
              <a:tailEnd type="none" w="sm" len="sm"/>
            </a:ln>
          </p:spPr>
        </p:cxnSp>
        <p:sp>
          <p:nvSpPr>
            <p:cNvPr id="338" name="Google Shape;338;p39"/>
            <p:cNvSpPr/>
            <p:nvPr/>
          </p:nvSpPr>
          <p:spPr>
            <a:xfrm>
              <a:off x="1634785" y="5206684"/>
              <a:ext cx="269625"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a:t>
              </a:r>
              <a:endParaRPr sz="1200" b="1" cap="none">
                <a:solidFill>
                  <a:schemeClr val="dk1"/>
                </a:solidFill>
                <a:latin typeface="Arial"/>
                <a:ea typeface="Arial"/>
                <a:cs typeface="Arial"/>
                <a:sym typeface="Arial"/>
              </a:endParaRPr>
            </a:p>
          </p:txBody>
        </p:sp>
        <p:sp>
          <p:nvSpPr>
            <p:cNvPr id="339" name="Google Shape;339;p39"/>
            <p:cNvSpPr/>
            <p:nvPr/>
          </p:nvSpPr>
          <p:spPr>
            <a:xfrm>
              <a:off x="1634785" y="4998935"/>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4</a:t>
              </a:r>
              <a:endParaRPr/>
            </a:p>
          </p:txBody>
        </p:sp>
        <p:sp>
          <p:nvSpPr>
            <p:cNvPr id="340" name="Google Shape;340;p39"/>
            <p:cNvSpPr/>
            <p:nvPr/>
          </p:nvSpPr>
          <p:spPr>
            <a:xfrm>
              <a:off x="1634784" y="4814545"/>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6</a:t>
              </a:r>
              <a:endParaRPr/>
            </a:p>
          </p:txBody>
        </p:sp>
        <p:sp>
          <p:nvSpPr>
            <p:cNvPr id="341" name="Google Shape;341;p39"/>
            <p:cNvSpPr/>
            <p:nvPr/>
          </p:nvSpPr>
          <p:spPr>
            <a:xfrm>
              <a:off x="1634784" y="4619455"/>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8</a:t>
              </a:r>
              <a:endParaRPr/>
            </a:p>
          </p:txBody>
        </p:sp>
        <p:sp>
          <p:nvSpPr>
            <p:cNvPr id="342" name="Google Shape;342;p39"/>
            <p:cNvSpPr/>
            <p:nvPr/>
          </p:nvSpPr>
          <p:spPr>
            <a:xfrm>
              <a:off x="1592582" y="4436293"/>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10</a:t>
              </a:r>
              <a:endParaRPr/>
            </a:p>
          </p:txBody>
        </p:sp>
        <p:sp>
          <p:nvSpPr>
            <p:cNvPr id="343" name="Google Shape;343;p39"/>
            <p:cNvSpPr/>
            <p:nvPr/>
          </p:nvSpPr>
          <p:spPr>
            <a:xfrm>
              <a:off x="1580310" y="4234959"/>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12</a:t>
              </a:r>
              <a:endParaRPr sz="1200" b="1" cap="none">
                <a:solidFill>
                  <a:schemeClr val="dk1"/>
                </a:solidFill>
                <a:latin typeface="Arial"/>
                <a:ea typeface="Arial"/>
                <a:cs typeface="Arial"/>
                <a:sym typeface="Arial"/>
              </a:endParaRPr>
            </a:p>
          </p:txBody>
        </p:sp>
        <p:sp>
          <p:nvSpPr>
            <p:cNvPr id="344" name="Google Shape;344;p39"/>
            <p:cNvSpPr/>
            <p:nvPr/>
          </p:nvSpPr>
          <p:spPr>
            <a:xfrm>
              <a:off x="1580310" y="4042013"/>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14</a:t>
              </a:r>
              <a:endParaRPr/>
            </a:p>
          </p:txBody>
        </p:sp>
        <p:sp>
          <p:nvSpPr>
            <p:cNvPr id="345" name="Google Shape;345;p39"/>
            <p:cNvSpPr/>
            <p:nvPr/>
          </p:nvSpPr>
          <p:spPr>
            <a:xfrm>
              <a:off x="1585532" y="3847668"/>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16</a:t>
              </a:r>
              <a:endParaRPr/>
            </a:p>
          </p:txBody>
        </p:sp>
        <p:sp>
          <p:nvSpPr>
            <p:cNvPr id="346" name="Google Shape;346;p39"/>
            <p:cNvSpPr/>
            <p:nvPr/>
          </p:nvSpPr>
          <p:spPr>
            <a:xfrm>
              <a:off x="1588699" y="3664506"/>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18</a:t>
              </a:r>
              <a:endParaRPr/>
            </a:p>
          </p:txBody>
        </p:sp>
        <p:sp>
          <p:nvSpPr>
            <p:cNvPr id="347" name="Google Shape;347;p39"/>
            <p:cNvSpPr/>
            <p:nvPr/>
          </p:nvSpPr>
          <p:spPr>
            <a:xfrm>
              <a:off x="1588274" y="3461776"/>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20</a:t>
              </a:r>
              <a:endParaRPr/>
            </a:p>
          </p:txBody>
        </p:sp>
        <p:sp>
          <p:nvSpPr>
            <p:cNvPr id="348" name="Google Shape;348;p39"/>
            <p:cNvSpPr/>
            <p:nvPr/>
          </p:nvSpPr>
          <p:spPr>
            <a:xfrm>
              <a:off x="1591347" y="3271265"/>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22</a:t>
              </a:r>
              <a:endParaRPr sz="1200" b="1" cap="none">
                <a:solidFill>
                  <a:schemeClr val="dk1"/>
                </a:solidFill>
                <a:latin typeface="Arial"/>
                <a:ea typeface="Arial"/>
                <a:cs typeface="Arial"/>
                <a:sym typeface="Arial"/>
              </a:endParaRPr>
            </a:p>
          </p:txBody>
        </p:sp>
        <p:sp>
          <p:nvSpPr>
            <p:cNvPr id="349" name="Google Shape;349;p39"/>
            <p:cNvSpPr/>
            <p:nvPr/>
          </p:nvSpPr>
          <p:spPr>
            <a:xfrm>
              <a:off x="1583490" y="3077277"/>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24</a:t>
              </a:r>
              <a:endParaRPr sz="1200" b="1" cap="none">
                <a:solidFill>
                  <a:schemeClr val="dk1"/>
                </a:solidFill>
                <a:latin typeface="Arial"/>
                <a:ea typeface="Arial"/>
                <a:cs typeface="Arial"/>
                <a:sym typeface="Arial"/>
              </a:endParaRPr>
            </a:p>
          </p:txBody>
        </p:sp>
        <p:sp>
          <p:nvSpPr>
            <p:cNvPr id="350" name="Google Shape;350;p39"/>
            <p:cNvSpPr/>
            <p:nvPr/>
          </p:nvSpPr>
          <p:spPr>
            <a:xfrm>
              <a:off x="1575633" y="2884792"/>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26</a:t>
              </a:r>
              <a:endParaRPr sz="1200" b="1" cap="none">
                <a:solidFill>
                  <a:schemeClr val="dk1"/>
                </a:solidFill>
                <a:latin typeface="Arial"/>
                <a:ea typeface="Arial"/>
                <a:cs typeface="Arial"/>
                <a:sym typeface="Arial"/>
              </a:endParaRPr>
            </a:p>
          </p:txBody>
        </p:sp>
        <p:sp>
          <p:nvSpPr>
            <p:cNvPr id="351" name="Google Shape;351;p39"/>
            <p:cNvSpPr/>
            <p:nvPr/>
          </p:nvSpPr>
          <p:spPr>
            <a:xfrm>
              <a:off x="1575633" y="2691846"/>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28</a:t>
              </a:r>
              <a:endParaRPr sz="1200" b="1" cap="none">
                <a:solidFill>
                  <a:schemeClr val="dk1"/>
                </a:solidFill>
                <a:latin typeface="Arial"/>
                <a:ea typeface="Arial"/>
                <a:cs typeface="Arial"/>
                <a:sym typeface="Arial"/>
              </a:endParaRPr>
            </a:p>
          </p:txBody>
        </p:sp>
        <p:sp>
          <p:nvSpPr>
            <p:cNvPr id="352" name="Google Shape;352;p39"/>
            <p:cNvSpPr/>
            <p:nvPr/>
          </p:nvSpPr>
          <p:spPr>
            <a:xfrm>
              <a:off x="1575633" y="2507491"/>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30</a:t>
              </a:r>
              <a:endParaRPr/>
            </a:p>
          </p:txBody>
        </p:sp>
        <p:sp>
          <p:nvSpPr>
            <p:cNvPr id="353" name="Google Shape;353;p39"/>
            <p:cNvSpPr/>
            <p:nvPr/>
          </p:nvSpPr>
          <p:spPr>
            <a:xfrm>
              <a:off x="1575633" y="2332192"/>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32</a:t>
              </a:r>
              <a:endParaRPr sz="1200" b="1" cap="none">
                <a:solidFill>
                  <a:schemeClr val="dk1"/>
                </a:solidFill>
                <a:latin typeface="Arial"/>
                <a:ea typeface="Arial"/>
                <a:cs typeface="Arial"/>
                <a:sym typeface="Arial"/>
              </a:endParaRPr>
            </a:p>
          </p:txBody>
        </p:sp>
        <p:sp>
          <p:nvSpPr>
            <p:cNvPr id="354" name="Google Shape;354;p39"/>
            <p:cNvSpPr/>
            <p:nvPr/>
          </p:nvSpPr>
          <p:spPr>
            <a:xfrm>
              <a:off x="1575633" y="2129824"/>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34</a:t>
              </a:r>
              <a:endParaRPr/>
            </a:p>
          </p:txBody>
        </p:sp>
        <p:sp>
          <p:nvSpPr>
            <p:cNvPr id="355" name="Google Shape;355;p39"/>
            <p:cNvSpPr/>
            <p:nvPr/>
          </p:nvSpPr>
          <p:spPr>
            <a:xfrm>
              <a:off x="1575633" y="1936875"/>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36</a:t>
              </a:r>
              <a:endParaRPr/>
            </a:p>
          </p:txBody>
        </p:sp>
        <p:sp>
          <p:nvSpPr>
            <p:cNvPr id="356" name="Google Shape;356;p39"/>
            <p:cNvSpPr/>
            <p:nvPr/>
          </p:nvSpPr>
          <p:spPr>
            <a:xfrm>
              <a:off x="1583490" y="1751734"/>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38</a:t>
              </a:r>
              <a:endParaRPr/>
            </a:p>
          </p:txBody>
        </p:sp>
        <p:sp>
          <p:nvSpPr>
            <p:cNvPr id="357" name="Google Shape;357;p39"/>
            <p:cNvSpPr/>
            <p:nvPr/>
          </p:nvSpPr>
          <p:spPr>
            <a:xfrm>
              <a:off x="2316697" y="5706334"/>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a:t>
              </a:r>
              <a:endParaRPr/>
            </a:p>
          </p:txBody>
        </p:sp>
        <p:sp>
          <p:nvSpPr>
            <p:cNvPr id="358" name="Google Shape;358;p39"/>
            <p:cNvSpPr/>
            <p:nvPr/>
          </p:nvSpPr>
          <p:spPr>
            <a:xfrm>
              <a:off x="3535243" y="5719896"/>
              <a:ext cx="184730"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200" b="1" cap="none">
                <a:solidFill>
                  <a:schemeClr val="dk1"/>
                </a:solidFill>
                <a:latin typeface="Arial"/>
                <a:ea typeface="Arial"/>
                <a:cs typeface="Arial"/>
                <a:sym typeface="Arial"/>
              </a:endParaRPr>
            </a:p>
          </p:txBody>
        </p:sp>
        <p:sp>
          <p:nvSpPr>
            <p:cNvPr id="359" name="Google Shape;359;p39"/>
            <p:cNvSpPr/>
            <p:nvPr/>
          </p:nvSpPr>
          <p:spPr>
            <a:xfrm>
              <a:off x="2694200" y="5693321"/>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a:t>
              </a:r>
              <a:endParaRPr sz="1200" b="1" cap="none">
                <a:solidFill>
                  <a:schemeClr val="dk1"/>
                </a:solidFill>
                <a:latin typeface="Arial"/>
                <a:ea typeface="Arial"/>
                <a:cs typeface="Arial"/>
                <a:sym typeface="Arial"/>
              </a:endParaRPr>
            </a:p>
          </p:txBody>
        </p:sp>
        <p:sp>
          <p:nvSpPr>
            <p:cNvPr id="360" name="Google Shape;360;p39"/>
            <p:cNvSpPr/>
            <p:nvPr/>
          </p:nvSpPr>
          <p:spPr>
            <a:xfrm>
              <a:off x="3091208" y="5704854"/>
              <a:ext cx="22722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3</a:t>
              </a:r>
              <a:endParaRPr sz="1200" b="1" cap="none">
                <a:solidFill>
                  <a:schemeClr val="dk1"/>
                </a:solidFill>
                <a:latin typeface="Arial"/>
                <a:ea typeface="Arial"/>
                <a:cs typeface="Arial"/>
                <a:sym typeface="Arial"/>
              </a:endParaRPr>
            </a:p>
          </p:txBody>
        </p:sp>
        <p:sp>
          <p:nvSpPr>
            <p:cNvPr id="361" name="Google Shape;361;p39"/>
            <p:cNvSpPr/>
            <p:nvPr/>
          </p:nvSpPr>
          <p:spPr>
            <a:xfrm>
              <a:off x="3442437" y="5709047"/>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4</a:t>
              </a:r>
              <a:endParaRPr sz="1200" b="1" cap="none">
                <a:solidFill>
                  <a:schemeClr val="dk1"/>
                </a:solidFill>
                <a:latin typeface="Arial"/>
                <a:ea typeface="Arial"/>
                <a:cs typeface="Arial"/>
                <a:sym typeface="Arial"/>
              </a:endParaRPr>
            </a:p>
          </p:txBody>
        </p:sp>
        <p:sp>
          <p:nvSpPr>
            <p:cNvPr id="362" name="Google Shape;362;p39"/>
            <p:cNvSpPr/>
            <p:nvPr/>
          </p:nvSpPr>
          <p:spPr>
            <a:xfrm>
              <a:off x="3834578" y="570092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5</a:t>
              </a:r>
              <a:endParaRPr sz="1200" b="1" cap="none">
                <a:solidFill>
                  <a:schemeClr val="dk1"/>
                </a:solidFill>
                <a:latin typeface="Arial"/>
                <a:ea typeface="Arial"/>
                <a:cs typeface="Arial"/>
                <a:sym typeface="Arial"/>
              </a:endParaRPr>
            </a:p>
          </p:txBody>
        </p:sp>
        <p:sp>
          <p:nvSpPr>
            <p:cNvPr id="363" name="Google Shape;363;p39"/>
            <p:cNvSpPr/>
            <p:nvPr/>
          </p:nvSpPr>
          <p:spPr>
            <a:xfrm>
              <a:off x="4217393" y="571604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6</a:t>
              </a:r>
              <a:endParaRPr sz="1200" b="1" cap="none">
                <a:solidFill>
                  <a:schemeClr val="dk1"/>
                </a:solidFill>
                <a:latin typeface="Arial"/>
                <a:ea typeface="Arial"/>
                <a:cs typeface="Arial"/>
                <a:sym typeface="Arial"/>
              </a:endParaRPr>
            </a:p>
          </p:txBody>
        </p:sp>
        <p:sp>
          <p:nvSpPr>
            <p:cNvPr id="364" name="Google Shape;364;p39"/>
            <p:cNvSpPr/>
            <p:nvPr/>
          </p:nvSpPr>
          <p:spPr>
            <a:xfrm>
              <a:off x="4583099" y="570092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7</a:t>
              </a:r>
              <a:endParaRPr sz="1200" b="1" cap="none">
                <a:solidFill>
                  <a:schemeClr val="dk1"/>
                </a:solidFill>
                <a:latin typeface="Arial"/>
                <a:ea typeface="Arial"/>
                <a:cs typeface="Arial"/>
                <a:sym typeface="Arial"/>
              </a:endParaRPr>
            </a:p>
          </p:txBody>
        </p:sp>
        <p:sp>
          <p:nvSpPr>
            <p:cNvPr id="365" name="Google Shape;365;p39"/>
            <p:cNvSpPr/>
            <p:nvPr/>
          </p:nvSpPr>
          <p:spPr>
            <a:xfrm>
              <a:off x="4965884" y="5700919"/>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8</a:t>
              </a:r>
              <a:endParaRPr sz="1200" b="1" cap="none">
                <a:solidFill>
                  <a:schemeClr val="dk1"/>
                </a:solidFill>
                <a:latin typeface="Arial"/>
                <a:ea typeface="Arial"/>
                <a:cs typeface="Arial"/>
                <a:sym typeface="Arial"/>
              </a:endParaRPr>
            </a:p>
          </p:txBody>
        </p:sp>
        <p:sp>
          <p:nvSpPr>
            <p:cNvPr id="366" name="Google Shape;366;p39"/>
            <p:cNvSpPr/>
            <p:nvPr/>
          </p:nvSpPr>
          <p:spPr>
            <a:xfrm>
              <a:off x="5352596" y="569332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9</a:t>
              </a:r>
              <a:endParaRPr sz="1200" b="1" cap="none">
                <a:solidFill>
                  <a:schemeClr val="dk1"/>
                </a:solidFill>
                <a:latin typeface="Arial"/>
                <a:ea typeface="Arial"/>
                <a:cs typeface="Arial"/>
                <a:sym typeface="Arial"/>
              </a:endParaRPr>
            </a:p>
          </p:txBody>
        </p:sp>
        <p:sp>
          <p:nvSpPr>
            <p:cNvPr id="367" name="Google Shape;367;p39"/>
            <p:cNvSpPr/>
            <p:nvPr/>
          </p:nvSpPr>
          <p:spPr>
            <a:xfrm>
              <a:off x="5729634" y="5693319"/>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10</a:t>
              </a:r>
              <a:endParaRPr/>
            </a:p>
          </p:txBody>
        </p:sp>
        <p:sp>
          <p:nvSpPr>
            <p:cNvPr id="368" name="Google Shape;368;p39"/>
            <p:cNvSpPr txBox="1"/>
            <p:nvPr/>
          </p:nvSpPr>
          <p:spPr>
            <a:xfrm rot="-5400000">
              <a:off x="380398" y="3319103"/>
              <a:ext cx="1584823"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a:solidFill>
                    <a:schemeClr val="dk1"/>
                  </a:solidFill>
                  <a:latin typeface="Arial"/>
                  <a:ea typeface="Arial"/>
                  <a:cs typeface="Arial"/>
                  <a:sym typeface="Arial"/>
                </a:rPr>
                <a:t>Salads</a:t>
              </a:r>
              <a:endParaRPr/>
            </a:p>
          </p:txBody>
        </p:sp>
        <p:sp>
          <p:nvSpPr>
            <p:cNvPr id="369" name="Google Shape;369;p39"/>
            <p:cNvSpPr/>
            <p:nvPr/>
          </p:nvSpPr>
          <p:spPr>
            <a:xfrm>
              <a:off x="1669056" y="5601051"/>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0</a:t>
              </a:r>
              <a:endParaRPr/>
            </a:p>
          </p:txBody>
        </p:sp>
      </p:grpSp>
      <p:grpSp>
        <p:nvGrpSpPr>
          <p:cNvPr id="370" name="Google Shape;370;p39"/>
          <p:cNvGrpSpPr/>
          <p:nvPr/>
        </p:nvGrpSpPr>
        <p:grpSpPr>
          <a:xfrm>
            <a:off x="2021747" y="4320330"/>
            <a:ext cx="2431967" cy="1271902"/>
            <a:chOff x="2021747" y="4320330"/>
            <a:chExt cx="2431967" cy="1271902"/>
          </a:xfrm>
        </p:grpSpPr>
        <p:sp>
          <p:nvSpPr>
            <p:cNvPr id="371" name="Google Shape;371;p39"/>
            <p:cNvSpPr/>
            <p:nvPr/>
          </p:nvSpPr>
          <p:spPr>
            <a:xfrm>
              <a:off x="2021747" y="4320330"/>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2" name="Google Shape;372;p39"/>
            <p:cNvSpPr/>
            <p:nvPr/>
          </p:nvSpPr>
          <p:spPr>
            <a:xfrm>
              <a:off x="2392883" y="4520347"/>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3" name="Google Shape;373;p39"/>
            <p:cNvSpPr/>
            <p:nvPr/>
          </p:nvSpPr>
          <p:spPr>
            <a:xfrm>
              <a:off x="2778465" y="4713292"/>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4" name="Google Shape;374;p39"/>
            <p:cNvSpPr/>
            <p:nvPr/>
          </p:nvSpPr>
          <p:spPr>
            <a:xfrm>
              <a:off x="3148239" y="4910176"/>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5" name="Google Shape;375;p39"/>
            <p:cNvSpPr/>
            <p:nvPr/>
          </p:nvSpPr>
          <p:spPr>
            <a:xfrm>
              <a:off x="3543632" y="5092426"/>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6" name="Google Shape;376;p39"/>
            <p:cNvSpPr/>
            <p:nvPr/>
          </p:nvSpPr>
          <p:spPr>
            <a:xfrm>
              <a:off x="3929589" y="5296258"/>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7" name="Google Shape;377;p39"/>
            <p:cNvSpPr/>
            <p:nvPr/>
          </p:nvSpPr>
          <p:spPr>
            <a:xfrm>
              <a:off x="4323775" y="5466566"/>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378" name="Google Shape;378;p39"/>
          <p:cNvCxnSpPr>
            <a:endCxn id="377" idx="5"/>
          </p:cNvCxnSpPr>
          <p:nvPr/>
        </p:nvCxnSpPr>
        <p:spPr>
          <a:xfrm>
            <a:off x="2103985" y="4392129"/>
            <a:ext cx="2330700" cy="1181700"/>
          </a:xfrm>
          <a:prstGeom prst="straightConnector1">
            <a:avLst/>
          </a:prstGeom>
          <a:noFill/>
          <a:ln w="28575" cap="flat" cmpd="sng">
            <a:solidFill>
              <a:srgbClr val="00B050"/>
            </a:solidFill>
            <a:prstDash val="solid"/>
            <a:round/>
            <a:headEnd type="none" w="sm" len="sm"/>
            <a:tailEnd type="none" w="sm" len="sm"/>
          </a:ln>
        </p:spPr>
      </p:cxnSp>
      <p:sp>
        <p:nvSpPr>
          <p:cNvPr id="379" name="Google Shape;379;p39"/>
          <p:cNvSpPr/>
          <p:nvPr/>
        </p:nvSpPr>
        <p:spPr>
          <a:xfrm>
            <a:off x="3870866" y="4344015"/>
            <a:ext cx="1135545"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0" cap="none">
                <a:solidFill>
                  <a:srgbClr val="00B050"/>
                </a:solidFill>
                <a:latin typeface="Arial"/>
                <a:ea typeface="Arial"/>
                <a:cs typeface="Arial"/>
                <a:sym typeface="Arial"/>
              </a:rPr>
              <a:t>Nino</a:t>
            </a:r>
            <a:endParaRPr sz="2800" b="0" cap="none">
              <a:solidFill>
                <a:srgbClr val="00B050"/>
              </a:solidFill>
              <a:latin typeface="Arial"/>
              <a:ea typeface="Arial"/>
              <a:cs typeface="Arial"/>
              <a:sym typeface="Arial"/>
            </a:endParaRPr>
          </a:p>
        </p:txBody>
      </p:sp>
      <p:sp>
        <p:nvSpPr>
          <p:cNvPr id="380" name="Google Shape;380;p39"/>
          <p:cNvSpPr txBox="1"/>
          <p:nvPr/>
        </p:nvSpPr>
        <p:spPr>
          <a:xfrm>
            <a:off x="457200" y="337764"/>
            <a:ext cx="8260672" cy="734628"/>
          </a:xfrm>
          <a:prstGeom prst="rect">
            <a:avLst/>
          </a:prstGeom>
          <a:noFill/>
          <a:ln>
            <a:noFill/>
          </a:ln>
        </p:spPr>
        <p:txBody>
          <a:bodyPr spcFirstLastPara="1" wrap="square" lIns="91425" tIns="45700" rIns="91425" bIns="45700" anchor="ctr" anchorCtr="0">
            <a:noAutofit/>
          </a:bodyPr>
          <a:lstStyle/>
          <a:p>
            <a:pPr marL="0" marR="0" lvl="0" indent="0" algn="ctr" rtl="0">
              <a:lnSpc>
                <a:spcPct val="142500"/>
              </a:lnSpc>
              <a:spcBef>
                <a:spcPts val="0"/>
              </a:spcBef>
              <a:spcAft>
                <a:spcPts val="0"/>
              </a:spcAft>
              <a:buNone/>
            </a:pPr>
            <a:r>
              <a:rPr lang="en-US" sz="4000" b="1" i="0">
                <a:solidFill>
                  <a:srgbClr val="005CB8"/>
                </a:solidFill>
                <a:latin typeface="Calibri"/>
                <a:ea typeface="Calibri"/>
                <a:cs typeface="Calibri"/>
                <a:sym typeface="Calibri"/>
              </a:rPr>
              <a:t>Nino’s</a:t>
            </a:r>
            <a:br>
              <a:rPr lang="en-US" sz="4000" b="1" i="0">
                <a:solidFill>
                  <a:srgbClr val="005CB8"/>
                </a:solidFill>
                <a:latin typeface="Calibri"/>
                <a:ea typeface="Calibri"/>
                <a:cs typeface="Calibri"/>
                <a:sym typeface="Calibri"/>
              </a:rPr>
            </a:br>
            <a:r>
              <a:rPr lang="en-US" sz="4000" b="1" i="0">
                <a:solidFill>
                  <a:srgbClr val="005CB8"/>
                </a:solidFill>
                <a:latin typeface="Calibri"/>
                <a:ea typeface="Calibri"/>
                <a:cs typeface="Calibri"/>
                <a:sym typeface="Calibri"/>
              </a:rPr>
              <a:t>Production possibilities curve/frontier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71" name="Google Shape;71;p16"/>
          <p:cNvSpPr txBox="1"/>
          <p:nvPr/>
        </p:nvSpPr>
        <p:spPr>
          <a:xfrm>
            <a:off x="588955" y="2359260"/>
            <a:ext cx="8175171"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lang="en-US" sz="1800" b="1">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lang="en-US" sz="1600" b="1" i="1" u="sng">
                <a:solidFill>
                  <a:srgbClr val="005CB8"/>
                </a:solidFill>
                <a:latin typeface="Arial"/>
                <a:ea typeface="Arial"/>
                <a:cs typeface="Arial"/>
                <a:sym typeface="Arial"/>
                <a:hlinkClick r:id="rId3">
                  <a:extLst>
                    <a:ext uri="{A12FA001-AC4F-418D-AE19-62706E023703}">
                      <ahyp:hlinkClr xmlns:ahyp="http://schemas.microsoft.com/office/drawing/2018/hyperlinkcolor" val="tx"/>
                    </a:ext>
                  </a:extLst>
                </a:hlinkClick>
              </a:rPr>
              <a:t>EconEdLink.org/professional-development/</a:t>
            </a:r>
            <a:endParaRPr sz="1600" b="1" i="1">
              <a:solidFill>
                <a:srgbClr val="005CB8"/>
              </a:solidFill>
              <a:latin typeface="Arial"/>
              <a:ea typeface="Arial"/>
              <a:cs typeface="Arial"/>
              <a:sym typeface="Arial"/>
            </a:endParaRPr>
          </a:p>
          <a:p>
            <a:pPr marL="0" marR="0" lvl="0" indent="0" algn="l" rtl="0">
              <a:spcBef>
                <a:spcPts val="0"/>
              </a:spcBef>
              <a:spcAft>
                <a:spcPts val="0"/>
              </a:spcAft>
              <a:buNone/>
            </a:pPr>
            <a:endParaRPr sz="1800" b="1" i="1">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0"/>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sp>
        <p:nvSpPr>
          <p:cNvPr id="386" name="Google Shape;386;p40"/>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p>
        </p:txBody>
      </p:sp>
      <p:pic>
        <p:nvPicPr>
          <p:cNvPr id="387" name="Google Shape;387;p40"/>
          <p:cNvPicPr preferRelativeResize="0"/>
          <p:nvPr/>
        </p:nvPicPr>
        <p:blipFill rotWithShape="1">
          <a:blip r:embed="rId3">
            <a:alphaModFix/>
          </a:blip>
          <a:srcRect/>
          <a:stretch/>
        </p:blipFill>
        <p:spPr>
          <a:xfrm rot="-5400000">
            <a:off x="1311418" y="-789777"/>
            <a:ext cx="6521131" cy="8439109"/>
          </a:xfrm>
          <a:prstGeom prst="rect">
            <a:avLst/>
          </a:prstGeom>
          <a:noFill/>
          <a:ln>
            <a:noFill/>
          </a:ln>
        </p:spPr>
      </p:pic>
      <p:grpSp>
        <p:nvGrpSpPr>
          <p:cNvPr id="388" name="Google Shape;388;p40"/>
          <p:cNvGrpSpPr/>
          <p:nvPr/>
        </p:nvGrpSpPr>
        <p:grpSpPr>
          <a:xfrm>
            <a:off x="880422" y="1751734"/>
            <a:ext cx="5203796" cy="4245161"/>
            <a:chOff x="880422" y="1751734"/>
            <a:chExt cx="5203796" cy="4245161"/>
          </a:xfrm>
        </p:grpSpPr>
        <p:cxnSp>
          <p:nvCxnSpPr>
            <p:cNvPr id="389" name="Google Shape;389;p40"/>
            <p:cNvCxnSpPr/>
            <p:nvPr/>
          </p:nvCxnSpPr>
          <p:spPr>
            <a:xfrm>
              <a:off x="2072081" y="1751734"/>
              <a:ext cx="0" cy="3801778"/>
            </a:xfrm>
            <a:prstGeom prst="straightConnector1">
              <a:avLst/>
            </a:prstGeom>
            <a:noFill/>
            <a:ln w="38100" cap="flat" cmpd="sng">
              <a:solidFill>
                <a:schemeClr val="dk1"/>
              </a:solidFill>
              <a:prstDash val="solid"/>
              <a:round/>
              <a:headEnd type="none" w="sm" len="sm"/>
              <a:tailEnd type="none" w="sm" len="sm"/>
            </a:ln>
          </p:spPr>
        </p:cxnSp>
        <p:cxnSp>
          <p:nvCxnSpPr>
            <p:cNvPr id="390" name="Google Shape;390;p40"/>
            <p:cNvCxnSpPr/>
            <p:nvPr/>
          </p:nvCxnSpPr>
          <p:spPr>
            <a:xfrm rot="10800000">
              <a:off x="2063692" y="5538132"/>
              <a:ext cx="3909269" cy="0"/>
            </a:xfrm>
            <a:prstGeom prst="straightConnector1">
              <a:avLst/>
            </a:prstGeom>
            <a:noFill/>
            <a:ln w="38100" cap="flat" cmpd="sng">
              <a:solidFill>
                <a:schemeClr val="dk1"/>
              </a:solidFill>
              <a:prstDash val="solid"/>
              <a:round/>
              <a:headEnd type="none" w="sm" len="sm"/>
              <a:tailEnd type="none" w="sm" len="sm"/>
            </a:ln>
          </p:spPr>
        </p:cxnSp>
        <p:cxnSp>
          <p:nvCxnSpPr>
            <p:cNvPr id="391" name="Google Shape;391;p40"/>
            <p:cNvCxnSpPr/>
            <p:nvPr/>
          </p:nvCxnSpPr>
          <p:spPr>
            <a:xfrm rot="10800000">
              <a:off x="1870745" y="1897310"/>
              <a:ext cx="201336" cy="0"/>
            </a:xfrm>
            <a:prstGeom prst="straightConnector1">
              <a:avLst/>
            </a:prstGeom>
            <a:noFill/>
            <a:ln w="28575" cap="flat" cmpd="sng">
              <a:solidFill>
                <a:schemeClr val="dk1"/>
              </a:solidFill>
              <a:prstDash val="solid"/>
              <a:round/>
              <a:headEnd type="none" w="sm" len="sm"/>
              <a:tailEnd type="none" w="sm" len="sm"/>
            </a:ln>
          </p:spPr>
        </p:cxnSp>
        <p:cxnSp>
          <p:nvCxnSpPr>
            <p:cNvPr id="392" name="Google Shape;392;p40"/>
            <p:cNvCxnSpPr/>
            <p:nvPr/>
          </p:nvCxnSpPr>
          <p:spPr>
            <a:xfrm rot="10800000">
              <a:off x="1870745" y="2075576"/>
              <a:ext cx="201336" cy="0"/>
            </a:xfrm>
            <a:prstGeom prst="straightConnector1">
              <a:avLst/>
            </a:prstGeom>
            <a:noFill/>
            <a:ln w="28575" cap="flat" cmpd="sng">
              <a:solidFill>
                <a:schemeClr val="dk1"/>
              </a:solidFill>
              <a:prstDash val="solid"/>
              <a:round/>
              <a:headEnd type="none" w="sm" len="sm"/>
              <a:tailEnd type="none" w="sm" len="sm"/>
            </a:ln>
          </p:spPr>
        </p:cxnSp>
        <p:cxnSp>
          <p:nvCxnSpPr>
            <p:cNvPr id="393" name="Google Shape;393;p40"/>
            <p:cNvCxnSpPr/>
            <p:nvPr/>
          </p:nvCxnSpPr>
          <p:spPr>
            <a:xfrm rot="10800000">
              <a:off x="1870745" y="2274815"/>
              <a:ext cx="201336" cy="0"/>
            </a:xfrm>
            <a:prstGeom prst="straightConnector1">
              <a:avLst/>
            </a:prstGeom>
            <a:noFill/>
            <a:ln w="28575" cap="flat" cmpd="sng">
              <a:solidFill>
                <a:schemeClr val="dk1"/>
              </a:solidFill>
              <a:prstDash val="solid"/>
              <a:round/>
              <a:headEnd type="none" w="sm" len="sm"/>
              <a:tailEnd type="none" w="sm" len="sm"/>
            </a:ln>
          </p:spPr>
        </p:cxnSp>
        <p:cxnSp>
          <p:nvCxnSpPr>
            <p:cNvPr id="394" name="Google Shape;394;p40"/>
            <p:cNvCxnSpPr/>
            <p:nvPr/>
          </p:nvCxnSpPr>
          <p:spPr>
            <a:xfrm rot="10800000">
              <a:off x="1870745" y="2467761"/>
              <a:ext cx="201336" cy="0"/>
            </a:xfrm>
            <a:prstGeom prst="straightConnector1">
              <a:avLst/>
            </a:prstGeom>
            <a:noFill/>
            <a:ln w="28575" cap="flat" cmpd="sng">
              <a:solidFill>
                <a:schemeClr val="dk1"/>
              </a:solidFill>
              <a:prstDash val="solid"/>
              <a:round/>
              <a:headEnd type="none" w="sm" len="sm"/>
              <a:tailEnd type="none" w="sm" len="sm"/>
            </a:ln>
          </p:spPr>
        </p:cxnSp>
        <p:cxnSp>
          <p:nvCxnSpPr>
            <p:cNvPr id="395" name="Google Shape;395;p40"/>
            <p:cNvCxnSpPr/>
            <p:nvPr/>
          </p:nvCxnSpPr>
          <p:spPr>
            <a:xfrm rot="10800000">
              <a:off x="1862356" y="2652319"/>
              <a:ext cx="201336" cy="0"/>
            </a:xfrm>
            <a:prstGeom prst="straightConnector1">
              <a:avLst/>
            </a:prstGeom>
            <a:noFill/>
            <a:ln w="28575" cap="flat" cmpd="sng">
              <a:solidFill>
                <a:schemeClr val="dk1"/>
              </a:solidFill>
              <a:prstDash val="solid"/>
              <a:round/>
              <a:headEnd type="none" w="sm" len="sm"/>
              <a:tailEnd type="none" w="sm" len="sm"/>
            </a:ln>
          </p:spPr>
        </p:cxnSp>
        <p:cxnSp>
          <p:nvCxnSpPr>
            <p:cNvPr id="396" name="Google Shape;396;p40"/>
            <p:cNvCxnSpPr/>
            <p:nvPr/>
          </p:nvCxnSpPr>
          <p:spPr>
            <a:xfrm rot="10800000">
              <a:off x="1870745" y="2836877"/>
              <a:ext cx="201336" cy="0"/>
            </a:xfrm>
            <a:prstGeom prst="straightConnector1">
              <a:avLst/>
            </a:prstGeom>
            <a:noFill/>
            <a:ln w="28575" cap="flat" cmpd="sng">
              <a:solidFill>
                <a:schemeClr val="dk1"/>
              </a:solidFill>
              <a:prstDash val="solid"/>
              <a:round/>
              <a:headEnd type="none" w="sm" len="sm"/>
              <a:tailEnd type="none" w="sm" len="sm"/>
            </a:ln>
          </p:spPr>
        </p:cxnSp>
        <p:cxnSp>
          <p:nvCxnSpPr>
            <p:cNvPr id="397" name="Google Shape;397;p40"/>
            <p:cNvCxnSpPr/>
            <p:nvPr/>
          </p:nvCxnSpPr>
          <p:spPr>
            <a:xfrm rot="10800000">
              <a:off x="1870745" y="3029824"/>
              <a:ext cx="201336" cy="0"/>
            </a:xfrm>
            <a:prstGeom prst="straightConnector1">
              <a:avLst/>
            </a:prstGeom>
            <a:noFill/>
            <a:ln w="28575" cap="flat" cmpd="sng">
              <a:solidFill>
                <a:schemeClr val="dk1"/>
              </a:solidFill>
              <a:prstDash val="solid"/>
              <a:round/>
              <a:headEnd type="none" w="sm" len="sm"/>
              <a:tailEnd type="none" w="sm" len="sm"/>
            </a:ln>
          </p:spPr>
        </p:cxnSp>
        <p:cxnSp>
          <p:nvCxnSpPr>
            <p:cNvPr id="398" name="Google Shape;398;p40"/>
            <p:cNvCxnSpPr/>
            <p:nvPr/>
          </p:nvCxnSpPr>
          <p:spPr>
            <a:xfrm rot="10800000">
              <a:off x="1870745" y="3222770"/>
              <a:ext cx="201336" cy="0"/>
            </a:xfrm>
            <a:prstGeom prst="straightConnector1">
              <a:avLst/>
            </a:prstGeom>
            <a:noFill/>
            <a:ln w="28575" cap="flat" cmpd="sng">
              <a:solidFill>
                <a:schemeClr val="dk1"/>
              </a:solidFill>
              <a:prstDash val="solid"/>
              <a:round/>
              <a:headEnd type="none" w="sm" len="sm"/>
              <a:tailEnd type="none" w="sm" len="sm"/>
            </a:ln>
          </p:spPr>
        </p:cxnSp>
        <p:cxnSp>
          <p:nvCxnSpPr>
            <p:cNvPr id="399" name="Google Shape;399;p40"/>
            <p:cNvCxnSpPr/>
            <p:nvPr/>
          </p:nvCxnSpPr>
          <p:spPr>
            <a:xfrm rot="10800000">
              <a:off x="1870745" y="3420611"/>
              <a:ext cx="201336" cy="0"/>
            </a:xfrm>
            <a:prstGeom prst="straightConnector1">
              <a:avLst/>
            </a:prstGeom>
            <a:noFill/>
            <a:ln w="28575" cap="flat" cmpd="sng">
              <a:solidFill>
                <a:schemeClr val="dk1"/>
              </a:solidFill>
              <a:prstDash val="solid"/>
              <a:round/>
              <a:headEnd type="none" w="sm" len="sm"/>
              <a:tailEnd type="none" w="sm" len="sm"/>
            </a:ln>
          </p:spPr>
        </p:cxnSp>
        <p:cxnSp>
          <p:nvCxnSpPr>
            <p:cNvPr id="400" name="Google Shape;400;p40"/>
            <p:cNvCxnSpPr/>
            <p:nvPr/>
          </p:nvCxnSpPr>
          <p:spPr>
            <a:xfrm rot="10800000">
              <a:off x="1870745" y="3617053"/>
              <a:ext cx="201336" cy="0"/>
            </a:xfrm>
            <a:prstGeom prst="straightConnector1">
              <a:avLst/>
            </a:prstGeom>
            <a:noFill/>
            <a:ln w="28575" cap="flat" cmpd="sng">
              <a:solidFill>
                <a:schemeClr val="dk1"/>
              </a:solidFill>
              <a:prstDash val="solid"/>
              <a:round/>
              <a:headEnd type="none" w="sm" len="sm"/>
              <a:tailEnd type="none" w="sm" len="sm"/>
            </a:ln>
          </p:spPr>
        </p:cxnSp>
        <p:cxnSp>
          <p:nvCxnSpPr>
            <p:cNvPr id="401" name="Google Shape;401;p40"/>
            <p:cNvCxnSpPr/>
            <p:nvPr/>
          </p:nvCxnSpPr>
          <p:spPr>
            <a:xfrm rot="10800000">
              <a:off x="1870745" y="3801611"/>
              <a:ext cx="201336" cy="0"/>
            </a:xfrm>
            <a:prstGeom prst="straightConnector1">
              <a:avLst/>
            </a:prstGeom>
            <a:noFill/>
            <a:ln w="28575" cap="flat" cmpd="sng">
              <a:solidFill>
                <a:schemeClr val="dk1"/>
              </a:solidFill>
              <a:prstDash val="solid"/>
              <a:round/>
              <a:headEnd type="none" w="sm" len="sm"/>
              <a:tailEnd type="none" w="sm" len="sm"/>
            </a:ln>
          </p:spPr>
        </p:cxnSp>
        <p:cxnSp>
          <p:nvCxnSpPr>
            <p:cNvPr id="402" name="Google Shape;402;p40"/>
            <p:cNvCxnSpPr/>
            <p:nvPr/>
          </p:nvCxnSpPr>
          <p:spPr>
            <a:xfrm rot="10800000">
              <a:off x="1870745" y="3994558"/>
              <a:ext cx="201336" cy="0"/>
            </a:xfrm>
            <a:prstGeom prst="straightConnector1">
              <a:avLst/>
            </a:prstGeom>
            <a:noFill/>
            <a:ln w="28575" cap="flat" cmpd="sng">
              <a:solidFill>
                <a:schemeClr val="dk1"/>
              </a:solidFill>
              <a:prstDash val="solid"/>
              <a:round/>
              <a:headEnd type="none" w="sm" len="sm"/>
              <a:tailEnd type="none" w="sm" len="sm"/>
            </a:ln>
          </p:spPr>
        </p:cxnSp>
        <p:cxnSp>
          <p:nvCxnSpPr>
            <p:cNvPr id="403" name="Google Shape;403;p40"/>
            <p:cNvCxnSpPr/>
            <p:nvPr/>
          </p:nvCxnSpPr>
          <p:spPr>
            <a:xfrm rot="10800000">
              <a:off x="1862356" y="4187504"/>
              <a:ext cx="201336" cy="0"/>
            </a:xfrm>
            <a:prstGeom prst="straightConnector1">
              <a:avLst/>
            </a:prstGeom>
            <a:noFill/>
            <a:ln w="28575" cap="flat" cmpd="sng">
              <a:solidFill>
                <a:schemeClr val="dk1"/>
              </a:solidFill>
              <a:prstDash val="solid"/>
              <a:round/>
              <a:headEnd type="none" w="sm" len="sm"/>
              <a:tailEnd type="none" w="sm" len="sm"/>
            </a:ln>
          </p:spPr>
        </p:cxnSp>
        <p:cxnSp>
          <p:nvCxnSpPr>
            <p:cNvPr id="404" name="Google Shape;404;p40"/>
            <p:cNvCxnSpPr/>
            <p:nvPr/>
          </p:nvCxnSpPr>
          <p:spPr>
            <a:xfrm rot="10800000">
              <a:off x="1862356" y="4380451"/>
              <a:ext cx="201336" cy="0"/>
            </a:xfrm>
            <a:prstGeom prst="straightConnector1">
              <a:avLst/>
            </a:prstGeom>
            <a:noFill/>
            <a:ln w="28575" cap="flat" cmpd="sng">
              <a:solidFill>
                <a:schemeClr val="dk1"/>
              </a:solidFill>
              <a:prstDash val="solid"/>
              <a:round/>
              <a:headEnd type="none" w="sm" len="sm"/>
              <a:tailEnd type="none" w="sm" len="sm"/>
            </a:ln>
          </p:spPr>
        </p:cxnSp>
        <p:cxnSp>
          <p:nvCxnSpPr>
            <p:cNvPr id="405" name="Google Shape;405;p40"/>
            <p:cNvCxnSpPr/>
            <p:nvPr/>
          </p:nvCxnSpPr>
          <p:spPr>
            <a:xfrm rot="10800000">
              <a:off x="2450874" y="5563383"/>
              <a:ext cx="0" cy="159389"/>
            </a:xfrm>
            <a:prstGeom prst="straightConnector1">
              <a:avLst/>
            </a:prstGeom>
            <a:noFill/>
            <a:ln w="28575" cap="flat" cmpd="sng">
              <a:solidFill>
                <a:schemeClr val="dk1"/>
              </a:solidFill>
              <a:prstDash val="solid"/>
              <a:round/>
              <a:headEnd type="none" w="sm" len="sm"/>
              <a:tailEnd type="none" w="sm" len="sm"/>
            </a:ln>
          </p:spPr>
        </p:cxnSp>
        <p:cxnSp>
          <p:nvCxnSpPr>
            <p:cNvPr id="406" name="Google Shape;406;p40"/>
            <p:cNvCxnSpPr/>
            <p:nvPr/>
          </p:nvCxnSpPr>
          <p:spPr>
            <a:xfrm rot="10800000">
              <a:off x="1870745" y="4766345"/>
              <a:ext cx="201336" cy="0"/>
            </a:xfrm>
            <a:prstGeom prst="straightConnector1">
              <a:avLst/>
            </a:prstGeom>
            <a:noFill/>
            <a:ln w="28575" cap="flat" cmpd="sng">
              <a:solidFill>
                <a:schemeClr val="dk1"/>
              </a:solidFill>
              <a:prstDash val="solid"/>
              <a:round/>
              <a:headEnd type="none" w="sm" len="sm"/>
              <a:tailEnd type="none" w="sm" len="sm"/>
            </a:ln>
          </p:spPr>
        </p:cxnSp>
        <p:cxnSp>
          <p:nvCxnSpPr>
            <p:cNvPr id="407" name="Google Shape;407;p40"/>
            <p:cNvCxnSpPr/>
            <p:nvPr/>
          </p:nvCxnSpPr>
          <p:spPr>
            <a:xfrm rot="10800000">
              <a:off x="1870745" y="4959292"/>
              <a:ext cx="201336" cy="0"/>
            </a:xfrm>
            <a:prstGeom prst="straightConnector1">
              <a:avLst/>
            </a:prstGeom>
            <a:noFill/>
            <a:ln w="28575" cap="flat" cmpd="sng">
              <a:solidFill>
                <a:schemeClr val="dk1"/>
              </a:solidFill>
              <a:prstDash val="solid"/>
              <a:round/>
              <a:headEnd type="none" w="sm" len="sm"/>
              <a:tailEnd type="none" w="sm" len="sm"/>
            </a:ln>
          </p:spPr>
        </p:cxnSp>
        <p:cxnSp>
          <p:nvCxnSpPr>
            <p:cNvPr id="408" name="Google Shape;408;p40"/>
            <p:cNvCxnSpPr/>
            <p:nvPr/>
          </p:nvCxnSpPr>
          <p:spPr>
            <a:xfrm rot="10800000">
              <a:off x="1870745" y="5143849"/>
              <a:ext cx="201336" cy="0"/>
            </a:xfrm>
            <a:prstGeom prst="straightConnector1">
              <a:avLst/>
            </a:prstGeom>
            <a:noFill/>
            <a:ln w="28575" cap="flat" cmpd="sng">
              <a:solidFill>
                <a:schemeClr val="dk1"/>
              </a:solidFill>
              <a:prstDash val="solid"/>
              <a:round/>
              <a:headEnd type="none" w="sm" len="sm"/>
              <a:tailEnd type="none" w="sm" len="sm"/>
            </a:ln>
          </p:spPr>
        </p:cxnSp>
        <p:cxnSp>
          <p:nvCxnSpPr>
            <p:cNvPr id="409" name="Google Shape;409;p40"/>
            <p:cNvCxnSpPr/>
            <p:nvPr/>
          </p:nvCxnSpPr>
          <p:spPr>
            <a:xfrm rot="10800000">
              <a:off x="1870745" y="5345185"/>
              <a:ext cx="201336" cy="0"/>
            </a:xfrm>
            <a:prstGeom prst="straightConnector1">
              <a:avLst/>
            </a:prstGeom>
            <a:noFill/>
            <a:ln w="28575" cap="flat" cmpd="sng">
              <a:solidFill>
                <a:schemeClr val="dk1"/>
              </a:solidFill>
              <a:prstDash val="solid"/>
              <a:round/>
              <a:headEnd type="none" w="sm" len="sm"/>
              <a:tailEnd type="none" w="sm" len="sm"/>
            </a:ln>
          </p:spPr>
        </p:cxnSp>
        <p:cxnSp>
          <p:nvCxnSpPr>
            <p:cNvPr id="410" name="Google Shape;410;p40"/>
            <p:cNvCxnSpPr/>
            <p:nvPr/>
          </p:nvCxnSpPr>
          <p:spPr>
            <a:xfrm flipH="1">
              <a:off x="1870745" y="5538132"/>
              <a:ext cx="192947" cy="174771"/>
            </a:xfrm>
            <a:prstGeom prst="straightConnector1">
              <a:avLst/>
            </a:prstGeom>
            <a:noFill/>
            <a:ln w="28575" cap="flat" cmpd="sng">
              <a:solidFill>
                <a:schemeClr val="dk1"/>
              </a:solidFill>
              <a:prstDash val="solid"/>
              <a:round/>
              <a:headEnd type="none" w="sm" len="sm"/>
              <a:tailEnd type="none" w="sm" len="sm"/>
            </a:ln>
          </p:spPr>
        </p:cxnSp>
        <p:cxnSp>
          <p:nvCxnSpPr>
            <p:cNvPr id="411" name="Google Shape;411;p40"/>
            <p:cNvCxnSpPr/>
            <p:nvPr/>
          </p:nvCxnSpPr>
          <p:spPr>
            <a:xfrm rot="10800000">
              <a:off x="2845267" y="5553514"/>
              <a:ext cx="0" cy="159389"/>
            </a:xfrm>
            <a:prstGeom prst="straightConnector1">
              <a:avLst/>
            </a:prstGeom>
            <a:noFill/>
            <a:ln w="28575" cap="flat" cmpd="sng">
              <a:solidFill>
                <a:schemeClr val="dk1"/>
              </a:solidFill>
              <a:prstDash val="solid"/>
              <a:round/>
              <a:headEnd type="none" w="sm" len="sm"/>
              <a:tailEnd type="none" w="sm" len="sm"/>
            </a:ln>
          </p:spPr>
        </p:cxnSp>
        <p:cxnSp>
          <p:nvCxnSpPr>
            <p:cNvPr id="412" name="Google Shape;412;p40"/>
            <p:cNvCxnSpPr/>
            <p:nvPr/>
          </p:nvCxnSpPr>
          <p:spPr>
            <a:xfrm rot="10800000">
              <a:off x="3231161" y="5554211"/>
              <a:ext cx="0" cy="159389"/>
            </a:xfrm>
            <a:prstGeom prst="straightConnector1">
              <a:avLst/>
            </a:prstGeom>
            <a:noFill/>
            <a:ln w="28575" cap="flat" cmpd="sng">
              <a:solidFill>
                <a:schemeClr val="dk1"/>
              </a:solidFill>
              <a:prstDash val="solid"/>
              <a:round/>
              <a:headEnd type="none" w="sm" len="sm"/>
              <a:tailEnd type="none" w="sm" len="sm"/>
            </a:ln>
          </p:spPr>
        </p:cxnSp>
        <p:cxnSp>
          <p:nvCxnSpPr>
            <p:cNvPr id="413" name="Google Shape;413;p40"/>
            <p:cNvCxnSpPr/>
            <p:nvPr/>
          </p:nvCxnSpPr>
          <p:spPr>
            <a:xfrm rot="10800000">
              <a:off x="3600276" y="5553514"/>
              <a:ext cx="0" cy="159389"/>
            </a:xfrm>
            <a:prstGeom prst="straightConnector1">
              <a:avLst/>
            </a:prstGeom>
            <a:noFill/>
            <a:ln w="28575" cap="flat" cmpd="sng">
              <a:solidFill>
                <a:schemeClr val="dk1"/>
              </a:solidFill>
              <a:prstDash val="solid"/>
              <a:round/>
              <a:headEnd type="none" w="sm" len="sm"/>
              <a:tailEnd type="none" w="sm" len="sm"/>
            </a:ln>
          </p:spPr>
        </p:cxnSp>
        <p:cxnSp>
          <p:nvCxnSpPr>
            <p:cNvPr id="414" name="Google Shape;414;p40"/>
            <p:cNvCxnSpPr/>
            <p:nvPr/>
          </p:nvCxnSpPr>
          <p:spPr>
            <a:xfrm rot="10800000">
              <a:off x="3994559" y="5553514"/>
              <a:ext cx="0" cy="159389"/>
            </a:xfrm>
            <a:prstGeom prst="straightConnector1">
              <a:avLst/>
            </a:prstGeom>
            <a:noFill/>
            <a:ln w="28575" cap="flat" cmpd="sng">
              <a:solidFill>
                <a:schemeClr val="dk1"/>
              </a:solidFill>
              <a:prstDash val="solid"/>
              <a:round/>
              <a:headEnd type="none" w="sm" len="sm"/>
              <a:tailEnd type="none" w="sm" len="sm"/>
            </a:ln>
          </p:spPr>
        </p:cxnSp>
        <p:cxnSp>
          <p:nvCxnSpPr>
            <p:cNvPr id="415" name="Google Shape;415;p40"/>
            <p:cNvCxnSpPr/>
            <p:nvPr/>
          </p:nvCxnSpPr>
          <p:spPr>
            <a:xfrm rot="10800000">
              <a:off x="4388841" y="5560507"/>
              <a:ext cx="0" cy="159389"/>
            </a:xfrm>
            <a:prstGeom prst="straightConnector1">
              <a:avLst/>
            </a:prstGeom>
            <a:noFill/>
            <a:ln w="28575" cap="flat" cmpd="sng">
              <a:solidFill>
                <a:schemeClr val="dk1"/>
              </a:solidFill>
              <a:prstDash val="solid"/>
              <a:round/>
              <a:headEnd type="none" w="sm" len="sm"/>
              <a:tailEnd type="none" w="sm" len="sm"/>
            </a:ln>
          </p:spPr>
        </p:cxnSp>
        <p:cxnSp>
          <p:nvCxnSpPr>
            <p:cNvPr id="416" name="Google Shape;416;p40"/>
            <p:cNvCxnSpPr/>
            <p:nvPr/>
          </p:nvCxnSpPr>
          <p:spPr>
            <a:xfrm rot="10800000">
              <a:off x="4752211" y="5560507"/>
              <a:ext cx="0" cy="159389"/>
            </a:xfrm>
            <a:prstGeom prst="straightConnector1">
              <a:avLst/>
            </a:prstGeom>
            <a:noFill/>
            <a:ln w="28575" cap="flat" cmpd="sng">
              <a:solidFill>
                <a:schemeClr val="dk1"/>
              </a:solidFill>
              <a:prstDash val="solid"/>
              <a:round/>
              <a:headEnd type="none" w="sm" len="sm"/>
              <a:tailEnd type="none" w="sm" len="sm"/>
            </a:ln>
          </p:spPr>
        </p:cxnSp>
        <p:cxnSp>
          <p:nvCxnSpPr>
            <p:cNvPr id="417" name="Google Shape;417;p40"/>
            <p:cNvCxnSpPr/>
            <p:nvPr/>
          </p:nvCxnSpPr>
          <p:spPr>
            <a:xfrm rot="10800000">
              <a:off x="5129059" y="5563383"/>
              <a:ext cx="0" cy="159389"/>
            </a:xfrm>
            <a:prstGeom prst="straightConnector1">
              <a:avLst/>
            </a:prstGeom>
            <a:noFill/>
            <a:ln w="28575" cap="flat" cmpd="sng">
              <a:solidFill>
                <a:schemeClr val="dk1"/>
              </a:solidFill>
              <a:prstDash val="solid"/>
              <a:round/>
              <a:headEnd type="none" w="sm" len="sm"/>
              <a:tailEnd type="none" w="sm" len="sm"/>
            </a:ln>
          </p:spPr>
        </p:cxnSp>
        <p:cxnSp>
          <p:nvCxnSpPr>
            <p:cNvPr id="418" name="Google Shape;418;p40"/>
            <p:cNvCxnSpPr/>
            <p:nvPr/>
          </p:nvCxnSpPr>
          <p:spPr>
            <a:xfrm rot="10800000">
              <a:off x="5530141" y="5563383"/>
              <a:ext cx="0" cy="159389"/>
            </a:xfrm>
            <a:prstGeom prst="straightConnector1">
              <a:avLst/>
            </a:prstGeom>
            <a:noFill/>
            <a:ln w="28575" cap="flat" cmpd="sng">
              <a:solidFill>
                <a:schemeClr val="dk1"/>
              </a:solidFill>
              <a:prstDash val="solid"/>
              <a:round/>
              <a:headEnd type="none" w="sm" len="sm"/>
              <a:tailEnd type="none" w="sm" len="sm"/>
            </a:ln>
          </p:spPr>
        </p:cxnSp>
        <p:cxnSp>
          <p:nvCxnSpPr>
            <p:cNvPr id="419" name="Google Shape;419;p40"/>
            <p:cNvCxnSpPr/>
            <p:nvPr/>
          </p:nvCxnSpPr>
          <p:spPr>
            <a:xfrm rot="10800000">
              <a:off x="5908493" y="5553513"/>
              <a:ext cx="0" cy="159389"/>
            </a:xfrm>
            <a:prstGeom prst="straightConnector1">
              <a:avLst/>
            </a:prstGeom>
            <a:noFill/>
            <a:ln w="28575" cap="flat" cmpd="sng">
              <a:solidFill>
                <a:schemeClr val="dk1"/>
              </a:solidFill>
              <a:prstDash val="solid"/>
              <a:round/>
              <a:headEnd type="none" w="sm" len="sm"/>
              <a:tailEnd type="none" w="sm" len="sm"/>
            </a:ln>
          </p:spPr>
        </p:cxnSp>
        <p:cxnSp>
          <p:nvCxnSpPr>
            <p:cNvPr id="420" name="Google Shape;420;p40"/>
            <p:cNvCxnSpPr/>
            <p:nvPr/>
          </p:nvCxnSpPr>
          <p:spPr>
            <a:xfrm rot="10800000">
              <a:off x="1870745" y="4574796"/>
              <a:ext cx="201336" cy="0"/>
            </a:xfrm>
            <a:prstGeom prst="straightConnector1">
              <a:avLst/>
            </a:prstGeom>
            <a:noFill/>
            <a:ln w="28575" cap="flat" cmpd="sng">
              <a:solidFill>
                <a:schemeClr val="dk1"/>
              </a:solidFill>
              <a:prstDash val="solid"/>
              <a:round/>
              <a:headEnd type="none" w="sm" len="sm"/>
              <a:tailEnd type="none" w="sm" len="sm"/>
            </a:ln>
          </p:spPr>
        </p:cxnSp>
        <p:sp>
          <p:nvSpPr>
            <p:cNvPr id="421" name="Google Shape;421;p40"/>
            <p:cNvSpPr/>
            <p:nvPr/>
          </p:nvSpPr>
          <p:spPr>
            <a:xfrm>
              <a:off x="1634785" y="5206684"/>
              <a:ext cx="269625"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a:t>
              </a:r>
              <a:endParaRPr sz="1200" b="1" cap="none">
                <a:solidFill>
                  <a:schemeClr val="dk1"/>
                </a:solidFill>
                <a:latin typeface="Arial"/>
                <a:ea typeface="Arial"/>
                <a:cs typeface="Arial"/>
                <a:sym typeface="Arial"/>
              </a:endParaRPr>
            </a:p>
          </p:txBody>
        </p:sp>
        <p:sp>
          <p:nvSpPr>
            <p:cNvPr id="422" name="Google Shape;422;p40"/>
            <p:cNvSpPr/>
            <p:nvPr/>
          </p:nvSpPr>
          <p:spPr>
            <a:xfrm>
              <a:off x="1634785" y="4998935"/>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4</a:t>
              </a:r>
              <a:endParaRPr/>
            </a:p>
          </p:txBody>
        </p:sp>
        <p:sp>
          <p:nvSpPr>
            <p:cNvPr id="423" name="Google Shape;423;p40"/>
            <p:cNvSpPr/>
            <p:nvPr/>
          </p:nvSpPr>
          <p:spPr>
            <a:xfrm>
              <a:off x="1634784" y="4814545"/>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6</a:t>
              </a:r>
              <a:endParaRPr/>
            </a:p>
          </p:txBody>
        </p:sp>
        <p:sp>
          <p:nvSpPr>
            <p:cNvPr id="424" name="Google Shape;424;p40"/>
            <p:cNvSpPr/>
            <p:nvPr/>
          </p:nvSpPr>
          <p:spPr>
            <a:xfrm>
              <a:off x="1634784" y="4619455"/>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8</a:t>
              </a:r>
              <a:endParaRPr/>
            </a:p>
          </p:txBody>
        </p:sp>
        <p:sp>
          <p:nvSpPr>
            <p:cNvPr id="425" name="Google Shape;425;p40"/>
            <p:cNvSpPr/>
            <p:nvPr/>
          </p:nvSpPr>
          <p:spPr>
            <a:xfrm>
              <a:off x="1592582" y="4436293"/>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10</a:t>
              </a:r>
              <a:endParaRPr/>
            </a:p>
          </p:txBody>
        </p:sp>
        <p:sp>
          <p:nvSpPr>
            <p:cNvPr id="426" name="Google Shape;426;p40"/>
            <p:cNvSpPr/>
            <p:nvPr/>
          </p:nvSpPr>
          <p:spPr>
            <a:xfrm>
              <a:off x="1580310" y="4234959"/>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12</a:t>
              </a:r>
              <a:endParaRPr sz="1200" b="1" cap="none">
                <a:solidFill>
                  <a:schemeClr val="dk1"/>
                </a:solidFill>
                <a:latin typeface="Arial"/>
                <a:ea typeface="Arial"/>
                <a:cs typeface="Arial"/>
                <a:sym typeface="Arial"/>
              </a:endParaRPr>
            </a:p>
          </p:txBody>
        </p:sp>
        <p:sp>
          <p:nvSpPr>
            <p:cNvPr id="427" name="Google Shape;427;p40"/>
            <p:cNvSpPr/>
            <p:nvPr/>
          </p:nvSpPr>
          <p:spPr>
            <a:xfrm>
              <a:off x="1580310" y="4042013"/>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14</a:t>
              </a:r>
              <a:endParaRPr/>
            </a:p>
          </p:txBody>
        </p:sp>
        <p:sp>
          <p:nvSpPr>
            <p:cNvPr id="428" name="Google Shape;428;p40"/>
            <p:cNvSpPr/>
            <p:nvPr/>
          </p:nvSpPr>
          <p:spPr>
            <a:xfrm>
              <a:off x="1585532" y="3847668"/>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16</a:t>
              </a:r>
              <a:endParaRPr/>
            </a:p>
          </p:txBody>
        </p:sp>
        <p:sp>
          <p:nvSpPr>
            <p:cNvPr id="429" name="Google Shape;429;p40"/>
            <p:cNvSpPr/>
            <p:nvPr/>
          </p:nvSpPr>
          <p:spPr>
            <a:xfrm>
              <a:off x="1588699" y="3664506"/>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18</a:t>
              </a:r>
              <a:endParaRPr/>
            </a:p>
          </p:txBody>
        </p:sp>
        <p:sp>
          <p:nvSpPr>
            <p:cNvPr id="430" name="Google Shape;430;p40"/>
            <p:cNvSpPr/>
            <p:nvPr/>
          </p:nvSpPr>
          <p:spPr>
            <a:xfrm>
              <a:off x="1588274" y="3461776"/>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20</a:t>
              </a:r>
              <a:endParaRPr/>
            </a:p>
          </p:txBody>
        </p:sp>
        <p:sp>
          <p:nvSpPr>
            <p:cNvPr id="431" name="Google Shape;431;p40"/>
            <p:cNvSpPr/>
            <p:nvPr/>
          </p:nvSpPr>
          <p:spPr>
            <a:xfrm>
              <a:off x="1591347" y="3271265"/>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22</a:t>
              </a:r>
              <a:endParaRPr sz="1200" b="1" cap="none">
                <a:solidFill>
                  <a:schemeClr val="dk1"/>
                </a:solidFill>
                <a:latin typeface="Arial"/>
                <a:ea typeface="Arial"/>
                <a:cs typeface="Arial"/>
                <a:sym typeface="Arial"/>
              </a:endParaRPr>
            </a:p>
          </p:txBody>
        </p:sp>
        <p:sp>
          <p:nvSpPr>
            <p:cNvPr id="432" name="Google Shape;432;p40"/>
            <p:cNvSpPr/>
            <p:nvPr/>
          </p:nvSpPr>
          <p:spPr>
            <a:xfrm>
              <a:off x="1583490" y="3077277"/>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24</a:t>
              </a:r>
              <a:endParaRPr sz="1200" b="1" cap="none">
                <a:solidFill>
                  <a:schemeClr val="dk1"/>
                </a:solidFill>
                <a:latin typeface="Arial"/>
                <a:ea typeface="Arial"/>
                <a:cs typeface="Arial"/>
                <a:sym typeface="Arial"/>
              </a:endParaRPr>
            </a:p>
          </p:txBody>
        </p:sp>
        <p:sp>
          <p:nvSpPr>
            <p:cNvPr id="433" name="Google Shape;433;p40"/>
            <p:cNvSpPr/>
            <p:nvPr/>
          </p:nvSpPr>
          <p:spPr>
            <a:xfrm>
              <a:off x="1575633" y="2884792"/>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26</a:t>
              </a:r>
              <a:endParaRPr sz="1200" b="1" cap="none">
                <a:solidFill>
                  <a:schemeClr val="dk1"/>
                </a:solidFill>
                <a:latin typeface="Arial"/>
                <a:ea typeface="Arial"/>
                <a:cs typeface="Arial"/>
                <a:sym typeface="Arial"/>
              </a:endParaRPr>
            </a:p>
          </p:txBody>
        </p:sp>
        <p:sp>
          <p:nvSpPr>
            <p:cNvPr id="434" name="Google Shape;434;p40"/>
            <p:cNvSpPr/>
            <p:nvPr/>
          </p:nvSpPr>
          <p:spPr>
            <a:xfrm>
              <a:off x="1575633" y="2691846"/>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28</a:t>
              </a:r>
              <a:endParaRPr sz="1200" b="1" cap="none">
                <a:solidFill>
                  <a:schemeClr val="dk1"/>
                </a:solidFill>
                <a:latin typeface="Arial"/>
                <a:ea typeface="Arial"/>
                <a:cs typeface="Arial"/>
                <a:sym typeface="Arial"/>
              </a:endParaRPr>
            </a:p>
          </p:txBody>
        </p:sp>
        <p:sp>
          <p:nvSpPr>
            <p:cNvPr id="435" name="Google Shape;435;p40"/>
            <p:cNvSpPr/>
            <p:nvPr/>
          </p:nvSpPr>
          <p:spPr>
            <a:xfrm>
              <a:off x="1575633" y="2507491"/>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30</a:t>
              </a:r>
              <a:endParaRPr/>
            </a:p>
          </p:txBody>
        </p:sp>
        <p:sp>
          <p:nvSpPr>
            <p:cNvPr id="436" name="Google Shape;436;p40"/>
            <p:cNvSpPr/>
            <p:nvPr/>
          </p:nvSpPr>
          <p:spPr>
            <a:xfrm>
              <a:off x="1575633" y="2332192"/>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32</a:t>
              </a:r>
              <a:endParaRPr sz="1200" b="1" cap="none">
                <a:solidFill>
                  <a:schemeClr val="dk1"/>
                </a:solidFill>
                <a:latin typeface="Arial"/>
                <a:ea typeface="Arial"/>
                <a:cs typeface="Arial"/>
                <a:sym typeface="Arial"/>
              </a:endParaRPr>
            </a:p>
          </p:txBody>
        </p:sp>
        <p:sp>
          <p:nvSpPr>
            <p:cNvPr id="437" name="Google Shape;437;p40"/>
            <p:cNvSpPr/>
            <p:nvPr/>
          </p:nvSpPr>
          <p:spPr>
            <a:xfrm>
              <a:off x="1575633" y="2129824"/>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34</a:t>
              </a:r>
              <a:endParaRPr/>
            </a:p>
          </p:txBody>
        </p:sp>
        <p:sp>
          <p:nvSpPr>
            <p:cNvPr id="438" name="Google Shape;438;p40"/>
            <p:cNvSpPr/>
            <p:nvPr/>
          </p:nvSpPr>
          <p:spPr>
            <a:xfrm>
              <a:off x="1575633" y="1936875"/>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36</a:t>
              </a:r>
              <a:endParaRPr/>
            </a:p>
          </p:txBody>
        </p:sp>
        <p:sp>
          <p:nvSpPr>
            <p:cNvPr id="439" name="Google Shape;439;p40"/>
            <p:cNvSpPr/>
            <p:nvPr/>
          </p:nvSpPr>
          <p:spPr>
            <a:xfrm>
              <a:off x="1583490" y="1751734"/>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38</a:t>
              </a:r>
              <a:endParaRPr/>
            </a:p>
          </p:txBody>
        </p:sp>
        <p:sp>
          <p:nvSpPr>
            <p:cNvPr id="440" name="Google Shape;440;p40"/>
            <p:cNvSpPr/>
            <p:nvPr/>
          </p:nvSpPr>
          <p:spPr>
            <a:xfrm>
              <a:off x="2316697" y="5706334"/>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a:t>
              </a:r>
              <a:endParaRPr/>
            </a:p>
          </p:txBody>
        </p:sp>
        <p:sp>
          <p:nvSpPr>
            <p:cNvPr id="441" name="Google Shape;441;p40"/>
            <p:cNvSpPr/>
            <p:nvPr/>
          </p:nvSpPr>
          <p:spPr>
            <a:xfrm>
              <a:off x="3535243" y="5719896"/>
              <a:ext cx="184730"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200" b="1" cap="none">
                <a:solidFill>
                  <a:schemeClr val="dk1"/>
                </a:solidFill>
                <a:latin typeface="Arial"/>
                <a:ea typeface="Arial"/>
                <a:cs typeface="Arial"/>
                <a:sym typeface="Arial"/>
              </a:endParaRPr>
            </a:p>
          </p:txBody>
        </p:sp>
        <p:sp>
          <p:nvSpPr>
            <p:cNvPr id="442" name="Google Shape;442;p40"/>
            <p:cNvSpPr/>
            <p:nvPr/>
          </p:nvSpPr>
          <p:spPr>
            <a:xfrm>
              <a:off x="2694200" y="5693321"/>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a:t>
              </a:r>
              <a:endParaRPr sz="1200" b="1" cap="none">
                <a:solidFill>
                  <a:schemeClr val="dk1"/>
                </a:solidFill>
                <a:latin typeface="Arial"/>
                <a:ea typeface="Arial"/>
                <a:cs typeface="Arial"/>
                <a:sym typeface="Arial"/>
              </a:endParaRPr>
            </a:p>
          </p:txBody>
        </p:sp>
        <p:sp>
          <p:nvSpPr>
            <p:cNvPr id="443" name="Google Shape;443;p40"/>
            <p:cNvSpPr/>
            <p:nvPr/>
          </p:nvSpPr>
          <p:spPr>
            <a:xfrm>
              <a:off x="3091208" y="5704854"/>
              <a:ext cx="22722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3</a:t>
              </a:r>
              <a:endParaRPr sz="1200" b="1" cap="none">
                <a:solidFill>
                  <a:schemeClr val="dk1"/>
                </a:solidFill>
                <a:latin typeface="Arial"/>
                <a:ea typeface="Arial"/>
                <a:cs typeface="Arial"/>
                <a:sym typeface="Arial"/>
              </a:endParaRPr>
            </a:p>
          </p:txBody>
        </p:sp>
        <p:sp>
          <p:nvSpPr>
            <p:cNvPr id="444" name="Google Shape;444;p40"/>
            <p:cNvSpPr/>
            <p:nvPr/>
          </p:nvSpPr>
          <p:spPr>
            <a:xfrm>
              <a:off x="3442437" y="5709047"/>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4</a:t>
              </a:r>
              <a:endParaRPr sz="1200" b="1" cap="none">
                <a:solidFill>
                  <a:schemeClr val="dk1"/>
                </a:solidFill>
                <a:latin typeface="Arial"/>
                <a:ea typeface="Arial"/>
                <a:cs typeface="Arial"/>
                <a:sym typeface="Arial"/>
              </a:endParaRPr>
            </a:p>
          </p:txBody>
        </p:sp>
        <p:sp>
          <p:nvSpPr>
            <p:cNvPr id="445" name="Google Shape;445;p40"/>
            <p:cNvSpPr/>
            <p:nvPr/>
          </p:nvSpPr>
          <p:spPr>
            <a:xfrm>
              <a:off x="3834578" y="570092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5</a:t>
              </a:r>
              <a:endParaRPr sz="1200" b="1" cap="none">
                <a:solidFill>
                  <a:schemeClr val="dk1"/>
                </a:solidFill>
                <a:latin typeface="Arial"/>
                <a:ea typeface="Arial"/>
                <a:cs typeface="Arial"/>
                <a:sym typeface="Arial"/>
              </a:endParaRPr>
            </a:p>
          </p:txBody>
        </p:sp>
        <p:sp>
          <p:nvSpPr>
            <p:cNvPr id="446" name="Google Shape;446;p40"/>
            <p:cNvSpPr/>
            <p:nvPr/>
          </p:nvSpPr>
          <p:spPr>
            <a:xfrm>
              <a:off x="4217393" y="571604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6</a:t>
              </a:r>
              <a:endParaRPr sz="1200" b="1" cap="none">
                <a:solidFill>
                  <a:schemeClr val="dk1"/>
                </a:solidFill>
                <a:latin typeface="Arial"/>
                <a:ea typeface="Arial"/>
                <a:cs typeface="Arial"/>
                <a:sym typeface="Arial"/>
              </a:endParaRPr>
            </a:p>
          </p:txBody>
        </p:sp>
        <p:sp>
          <p:nvSpPr>
            <p:cNvPr id="447" name="Google Shape;447;p40"/>
            <p:cNvSpPr/>
            <p:nvPr/>
          </p:nvSpPr>
          <p:spPr>
            <a:xfrm>
              <a:off x="4583099" y="570092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7</a:t>
              </a:r>
              <a:endParaRPr sz="1200" b="1" cap="none">
                <a:solidFill>
                  <a:schemeClr val="dk1"/>
                </a:solidFill>
                <a:latin typeface="Arial"/>
                <a:ea typeface="Arial"/>
                <a:cs typeface="Arial"/>
                <a:sym typeface="Arial"/>
              </a:endParaRPr>
            </a:p>
          </p:txBody>
        </p:sp>
        <p:sp>
          <p:nvSpPr>
            <p:cNvPr id="448" name="Google Shape;448;p40"/>
            <p:cNvSpPr/>
            <p:nvPr/>
          </p:nvSpPr>
          <p:spPr>
            <a:xfrm>
              <a:off x="4965884" y="5700919"/>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8</a:t>
              </a:r>
              <a:endParaRPr sz="1200" b="1" cap="none">
                <a:solidFill>
                  <a:schemeClr val="dk1"/>
                </a:solidFill>
                <a:latin typeface="Arial"/>
                <a:ea typeface="Arial"/>
                <a:cs typeface="Arial"/>
                <a:sym typeface="Arial"/>
              </a:endParaRPr>
            </a:p>
          </p:txBody>
        </p:sp>
        <p:sp>
          <p:nvSpPr>
            <p:cNvPr id="449" name="Google Shape;449;p40"/>
            <p:cNvSpPr/>
            <p:nvPr/>
          </p:nvSpPr>
          <p:spPr>
            <a:xfrm>
              <a:off x="5352596" y="569332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9</a:t>
              </a:r>
              <a:endParaRPr sz="1200" b="1" cap="none">
                <a:solidFill>
                  <a:schemeClr val="dk1"/>
                </a:solidFill>
                <a:latin typeface="Arial"/>
                <a:ea typeface="Arial"/>
                <a:cs typeface="Arial"/>
                <a:sym typeface="Arial"/>
              </a:endParaRPr>
            </a:p>
          </p:txBody>
        </p:sp>
        <p:sp>
          <p:nvSpPr>
            <p:cNvPr id="450" name="Google Shape;450;p40"/>
            <p:cNvSpPr/>
            <p:nvPr/>
          </p:nvSpPr>
          <p:spPr>
            <a:xfrm>
              <a:off x="5729634" y="5693319"/>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10</a:t>
              </a:r>
              <a:endParaRPr/>
            </a:p>
          </p:txBody>
        </p:sp>
        <p:sp>
          <p:nvSpPr>
            <p:cNvPr id="451" name="Google Shape;451;p40"/>
            <p:cNvSpPr txBox="1"/>
            <p:nvPr/>
          </p:nvSpPr>
          <p:spPr>
            <a:xfrm rot="-5400000">
              <a:off x="380398" y="3319103"/>
              <a:ext cx="1584823"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a:solidFill>
                    <a:schemeClr val="dk1"/>
                  </a:solidFill>
                  <a:latin typeface="Arial"/>
                  <a:ea typeface="Arial"/>
                  <a:cs typeface="Arial"/>
                  <a:sym typeface="Arial"/>
                </a:rPr>
                <a:t>Salads</a:t>
              </a:r>
              <a:endParaRPr/>
            </a:p>
          </p:txBody>
        </p:sp>
        <p:sp>
          <p:nvSpPr>
            <p:cNvPr id="452" name="Google Shape;452;p40"/>
            <p:cNvSpPr/>
            <p:nvPr/>
          </p:nvSpPr>
          <p:spPr>
            <a:xfrm>
              <a:off x="1669056" y="5601051"/>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0</a:t>
              </a:r>
              <a:endParaRPr/>
            </a:p>
          </p:txBody>
        </p:sp>
      </p:grpSp>
      <p:grpSp>
        <p:nvGrpSpPr>
          <p:cNvPr id="453" name="Google Shape;453;p40"/>
          <p:cNvGrpSpPr/>
          <p:nvPr/>
        </p:nvGrpSpPr>
        <p:grpSpPr>
          <a:xfrm>
            <a:off x="2040312" y="2029081"/>
            <a:ext cx="3547331" cy="3558308"/>
            <a:chOff x="2034973" y="2021752"/>
            <a:chExt cx="3547331" cy="3558308"/>
          </a:xfrm>
        </p:grpSpPr>
        <p:sp>
          <p:nvSpPr>
            <p:cNvPr id="454" name="Google Shape;454;p40"/>
            <p:cNvSpPr/>
            <p:nvPr/>
          </p:nvSpPr>
          <p:spPr>
            <a:xfrm>
              <a:off x="2034973" y="2021752"/>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5" name="Google Shape;455;p40"/>
            <p:cNvSpPr/>
            <p:nvPr/>
          </p:nvSpPr>
          <p:spPr>
            <a:xfrm>
              <a:off x="2398711" y="2410908"/>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6" name="Google Shape;456;p40"/>
            <p:cNvSpPr/>
            <p:nvPr/>
          </p:nvSpPr>
          <p:spPr>
            <a:xfrm>
              <a:off x="2784015" y="2803367"/>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7" name="Google Shape;457;p40"/>
            <p:cNvSpPr/>
            <p:nvPr/>
          </p:nvSpPr>
          <p:spPr>
            <a:xfrm>
              <a:off x="3142421" y="3174682"/>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8" name="Google Shape;458;p40"/>
            <p:cNvSpPr/>
            <p:nvPr/>
          </p:nvSpPr>
          <p:spPr>
            <a:xfrm>
              <a:off x="3535243" y="3551983"/>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9" name="Google Shape;459;p40"/>
            <p:cNvSpPr/>
            <p:nvPr/>
          </p:nvSpPr>
          <p:spPr>
            <a:xfrm>
              <a:off x="3942396" y="3946266"/>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0" name="Google Shape;460;p40"/>
            <p:cNvSpPr/>
            <p:nvPr/>
          </p:nvSpPr>
          <p:spPr>
            <a:xfrm>
              <a:off x="4300043" y="4308716"/>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1" name="Google Shape;461;p40"/>
            <p:cNvSpPr/>
            <p:nvPr/>
          </p:nvSpPr>
          <p:spPr>
            <a:xfrm>
              <a:off x="4689429" y="4718053"/>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2" name="Google Shape;462;p40"/>
            <p:cNvSpPr/>
            <p:nvPr/>
          </p:nvSpPr>
          <p:spPr>
            <a:xfrm>
              <a:off x="5076896" y="5095557"/>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3" name="Google Shape;463;p40"/>
            <p:cNvSpPr/>
            <p:nvPr/>
          </p:nvSpPr>
          <p:spPr>
            <a:xfrm>
              <a:off x="5477978" y="5483477"/>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464" name="Google Shape;464;p40"/>
          <p:cNvCxnSpPr>
            <a:endCxn id="463" idx="5"/>
          </p:cNvCxnSpPr>
          <p:nvPr/>
        </p:nvCxnSpPr>
        <p:spPr>
          <a:xfrm>
            <a:off x="2063265" y="2075845"/>
            <a:ext cx="3509100" cy="3497400"/>
          </a:xfrm>
          <a:prstGeom prst="straightConnector1">
            <a:avLst/>
          </a:prstGeom>
          <a:noFill/>
          <a:ln w="19050" cap="flat" cmpd="sng">
            <a:solidFill>
              <a:srgbClr val="FF0000"/>
            </a:solidFill>
            <a:prstDash val="solid"/>
            <a:round/>
            <a:headEnd type="none" w="sm" len="sm"/>
            <a:tailEnd type="none" w="sm" len="sm"/>
          </a:ln>
        </p:spPr>
      </p:cxnSp>
      <p:sp>
        <p:nvSpPr>
          <p:cNvPr id="465" name="Google Shape;465;p40"/>
          <p:cNvSpPr/>
          <p:nvPr/>
        </p:nvSpPr>
        <p:spPr>
          <a:xfrm>
            <a:off x="4532913" y="3765031"/>
            <a:ext cx="104971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cap="none">
                <a:solidFill>
                  <a:srgbClr val="FF0000"/>
                </a:solidFill>
                <a:latin typeface="Arial"/>
                <a:ea typeface="Arial"/>
                <a:cs typeface="Arial"/>
                <a:sym typeface="Arial"/>
              </a:rPr>
              <a:t>Tony</a:t>
            </a:r>
            <a:endParaRPr sz="2800" cap="none">
              <a:solidFill>
                <a:srgbClr val="FF0000"/>
              </a:solidFill>
              <a:latin typeface="Arial"/>
              <a:ea typeface="Arial"/>
              <a:cs typeface="Arial"/>
              <a:sym typeface="Arial"/>
            </a:endParaRPr>
          </a:p>
        </p:txBody>
      </p:sp>
      <p:grpSp>
        <p:nvGrpSpPr>
          <p:cNvPr id="466" name="Google Shape;466;p40"/>
          <p:cNvGrpSpPr/>
          <p:nvPr/>
        </p:nvGrpSpPr>
        <p:grpSpPr>
          <a:xfrm>
            <a:off x="2021747" y="4320330"/>
            <a:ext cx="2431967" cy="1271902"/>
            <a:chOff x="2021747" y="4320330"/>
            <a:chExt cx="2431967" cy="1271902"/>
          </a:xfrm>
        </p:grpSpPr>
        <p:sp>
          <p:nvSpPr>
            <p:cNvPr id="467" name="Google Shape;467;p40"/>
            <p:cNvSpPr/>
            <p:nvPr/>
          </p:nvSpPr>
          <p:spPr>
            <a:xfrm>
              <a:off x="2021747" y="4320330"/>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8" name="Google Shape;468;p40"/>
            <p:cNvSpPr/>
            <p:nvPr/>
          </p:nvSpPr>
          <p:spPr>
            <a:xfrm>
              <a:off x="2392883" y="4520347"/>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9" name="Google Shape;469;p40"/>
            <p:cNvSpPr/>
            <p:nvPr/>
          </p:nvSpPr>
          <p:spPr>
            <a:xfrm>
              <a:off x="2778465" y="4713292"/>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0" name="Google Shape;470;p40"/>
            <p:cNvSpPr/>
            <p:nvPr/>
          </p:nvSpPr>
          <p:spPr>
            <a:xfrm>
              <a:off x="3148239" y="4910176"/>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1" name="Google Shape;471;p40"/>
            <p:cNvSpPr/>
            <p:nvPr/>
          </p:nvSpPr>
          <p:spPr>
            <a:xfrm>
              <a:off x="3543632" y="5092426"/>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2" name="Google Shape;472;p40"/>
            <p:cNvSpPr/>
            <p:nvPr/>
          </p:nvSpPr>
          <p:spPr>
            <a:xfrm>
              <a:off x="3929589" y="5296258"/>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3" name="Google Shape;473;p40"/>
            <p:cNvSpPr/>
            <p:nvPr/>
          </p:nvSpPr>
          <p:spPr>
            <a:xfrm>
              <a:off x="4323775" y="5466566"/>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474" name="Google Shape;474;p40"/>
          <p:cNvCxnSpPr/>
          <p:nvPr/>
        </p:nvCxnSpPr>
        <p:spPr>
          <a:xfrm>
            <a:off x="2021747" y="4374774"/>
            <a:ext cx="2412938" cy="1190666"/>
          </a:xfrm>
          <a:prstGeom prst="straightConnector1">
            <a:avLst/>
          </a:prstGeom>
          <a:noFill/>
          <a:ln w="28575" cap="flat" cmpd="sng">
            <a:solidFill>
              <a:srgbClr val="00B050"/>
            </a:solidFill>
            <a:prstDash val="solid"/>
            <a:round/>
            <a:headEnd type="none" w="sm" len="sm"/>
            <a:tailEnd type="none" w="sm" len="sm"/>
          </a:ln>
        </p:spPr>
      </p:cxnSp>
      <p:sp>
        <p:nvSpPr>
          <p:cNvPr id="475" name="Google Shape;475;p40"/>
          <p:cNvSpPr/>
          <p:nvPr/>
        </p:nvSpPr>
        <p:spPr>
          <a:xfrm>
            <a:off x="3250006" y="4394239"/>
            <a:ext cx="1135545"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0" cap="none">
                <a:solidFill>
                  <a:srgbClr val="00B050"/>
                </a:solidFill>
                <a:latin typeface="Arial"/>
                <a:ea typeface="Arial"/>
                <a:cs typeface="Arial"/>
                <a:sym typeface="Arial"/>
              </a:rPr>
              <a:t>Nino</a:t>
            </a:r>
            <a:endParaRPr sz="2800" b="0" cap="none">
              <a:solidFill>
                <a:srgbClr val="00B050"/>
              </a:solidFill>
              <a:latin typeface="Arial"/>
              <a:ea typeface="Arial"/>
              <a:cs typeface="Arial"/>
              <a:sym typeface="Arial"/>
            </a:endParaRPr>
          </a:p>
        </p:txBody>
      </p:sp>
      <p:sp>
        <p:nvSpPr>
          <p:cNvPr id="476" name="Google Shape;476;p40"/>
          <p:cNvSpPr txBox="1"/>
          <p:nvPr/>
        </p:nvSpPr>
        <p:spPr>
          <a:xfrm>
            <a:off x="457200" y="337764"/>
            <a:ext cx="8260672" cy="734628"/>
          </a:xfrm>
          <a:prstGeom prst="rect">
            <a:avLst/>
          </a:prstGeom>
          <a:noFill/>
          <a:ln>
            <a:noFill/>
          </a:ln>
        </p:spPr>
        <p:txBody>
          <a:bodyPr spcFirstLastPara="1" wrap="square" lIns="91425" tIns="45700" rIns="91425" bIns="45700" anchor="ctr" anchorCtr="0">
            <a:noAutofit/>
          </a:bodyPr>
          <a:lstStyle/>
          <a:p>
            <a:pPr marL="0" marR="0" lvl="0" indent="0" algn="ctr" rtl="0">
              <a:lnSpc>
                <a:spcPct val="142500"/>
              </a:lnSpc>
              <a:spcBef>
                <a:spcPts val="0"/>
              </a:spcBef>
              <a:spcAft>
                <a:spcPts val="0"/>
              </a:spcAft>
              <a:buNone/>
            </a:pPr>
            <a:r>
              <a:rPr lang="en-US" sz="4000" b="1" i="0">
                <a:solidFill>
                  <a:srgbClr val="005CB8"/>
                </a:solidFill>
                <a:latin typeface="Calibri"/>
                <a:ea typeface="Calibri"/>
                <a:cs typeface="Calibri"/>
                <a:sym typeface="Calibri"/>
              </a:rPr>
              <a:t>Tony &amp; Nino’s</a:t>
            </a:r>
            <a:br>
              <a:rPr lang="en-US" sz="4000" b="1" i="0">
                <a:solidFill>
                  <a:srgbClr val="005CB8"/>
                </a:solidFill>
                <a:latin typeface="Calibri"/>
                <a:ea typeface="Calibri"/>
                <a:cs typeface="Calibri"/>
                <a:sym typeface="Calibri"/>
              </a:rPr>
            </a:br>
            <a:r>
              <a:rPr lang="en-US" sz="4000" b="1" i="0">
                <a:solidFill>
                  <a:srgbClr val="005CB8"/>
                </a:solidFill>
                <a:latin typeface="Calibri"/>
                <a:ea typeface="Calibri"/>
                <a:cs typeface="Calibri"/>
                <a:sym typeface="Calibri"/>
              </a:rPr>
              <a:t>Production possibilities curve/frontier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1"/>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sp>
        <p:nvSpPr>
          <p:cNvPr id="482" name="Google Shape;482;p41"/>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p>
        </p:txBody>
      </p:sp>
      <p:pic>
        <p:nvPicPr>
          <p:cNvPr id="483" name="Google Shape;483;p41"/>
          <p:cNvPicPr preferRelativeResize="0"/>
          <p:nvPr/>
        </p:nvPicPr>
        <p:blipFill rotWithShape="1">
          <a:blip r:embed="rId3">
            <a:alphaModFix/>
          </a:blip>
          <a:srcRect/>
          <a:stretch/>
        </p:blipFill>
        <p:spPr>
          <a:xfrm rot="-5400000">
            <a:off x="1311418" y="-789777"/>
            <a:ext cx="6521131" cy="8439109"/>
          </a:xfrm>
          <a:prstGeom prst="rect">
            <a:avLst/>
          </a:prstGeom>
          <a:noFill/>
          <a:ln>
            <a:noFill/>
          </a:ln>
        </p:spPr>
      </p:pic>
      <p:grpSp>
        <p:nvGrpSpPr>
          <p:cNvPr id="484" name="Google Shape;484;p41"/>
          <p:cNvGrpSpPr/>
          <p:nvPr/>
        </p:nvGrpSpPr>
        <p:grpSpPr>
          <a:xfrm>
            <a:off x="880422" y="1751734"/>
            <a:ext cx="5203796" cy="4245161"/>
            <a:chOff x="880422" y="1751734"/>
            <a:chExt cx="5203796" cy="4245161"/>
          </a:xfrm>
        </p:grpSpPr>
        <p:cxnSp>
          <p:nvCxnSpPr>
            <p:cNvPr id="485" name="Google Shape;485;p41"/>
            <p:cNvCxnSpPr/>
            <p:nvPr/>
          </p:nvCxnSpPr>
          <p:spPr>
            <a:xfrm>
              <a:off x="2072081" y="1751734"/>
              <a:ext cx="0" cy="3801778"/>
            </a:xfrm>
            <a:prstGeom prst="straightConnector1">
              <a:avLst/>
            </a:prstGeom>
            <a:noFill/>
            <a:ln w="38100" cap="flat" cmpd="sng">
              <a:solidFill>
                <a:schemeClr val="dk1"/>
              </a:solidFill>
              <a:prstDash val="solid"/>
              <a:round/>
              <a:headEnd type="none" w="sm" len="sm"/>
              <a:tailEnd type="none" w="sm" len="sm"/>
            </a:ln>
          </p:spPr>
        </p:cxnSp>
        <p:cxnSp>
          <p:nvCxnSpPr>
            <p:cNvPr id="486" name="Google Shape;486;p41"/>
            <p:cNvCxnSpPr/>
            <p:nvPr/>
          </p:nvCxnSpPr>
          <p:spPr>
            <a:xfrm rot="10800000">
              <a:off x="2063692" y="5538132"/>
              <a:ext cx="3909269" cy="0"/>
            </a:xfrm>
            <a:prstGeom prst="straightConnector1">
              <a:avLst/>
            </a:prstGeom>
            <a:noFill/>
            <a:ln w="38100" cap="flat" cmpd="sng">
              <a:solidFill>
                <a:schemeClr val="dk1"/>
              </a:solidFill>
              <a:prstDash val="solid"/>
              <a:round/>
              <a:headEnd type="none" w="sm" len="sm"/>
              <a:tailEnd type="none" w="sm" len="sm"/>
            </a:ln>
          </p:spPr>
        </p:cxnSp>
        <p:cxnSp>
          <p:nvCxnSpPr>
            <p:cNvPr id="487" name="Google Shape;487;p41"/>
            <p:cNvCxnSpPr/>
            <p:nvPr/>
          </p:nvCxnSpPr>
          <p:spPr>
            <a:xfrm rot="10800000">
              <a:off x="1870745" y="1897310"/>
              <a:ext cx="201336" cy="0"/>
            </a:xfrm>
            <a:prstGeom prst="straightConnector1">
              <a:avLst/>
            </a:prstGeom>
            <a:noFill/>
            <a:ln w="28575" cap="flat" cmpd="sng">
              <a:solidFill>
                <a:schemeClr val="dk1"/>
              </a:solidFill>
              <a:prstDash val="solid"/>
              <a:round/>
              <a:headEnd type="none" w="sm" len="sm"/>
              <a:tailEnd type="none" w="sm" len="sm"/>
            </a:ln>
          </p:spPr>
        </p:cxnSp>
        <p:cxnSp>
          <p:nvCxnSpPr>
            <p:cNvPr id="488" name="Google Shape;488;p41"/>
            <p:cNvCxnSpPr/>
            <p:nvPr/>
          </p:nvCxnSpPr>
          <p:spPr>
            <a:xfrm rot="10800000">
              <a:off x="1870745" y="2075576"/>
              <a:ext cx="201336" cy="0"/>
            </a:xfrm>
            <a:prstGeom prst="straightConnector1">
              <a:avLst/>
            </a:prstGeom>
            <a:noFill/>
            <a:ln w="28575" cap="flat" cmpd="sng">
              <a:solidFill>
                <a:schemeClr val="dk1"/>
              </a:solidFill>
              <a:prstDash val="solid"/>
              <a:round/>
              <a:headEnd type="none" w="sm" len="sm"/>
              <a:tailEnd type="none" w="sm" len="sm"/>
            </a:ln>
          </p:spPr>
        </p:cxnSp>
        <p:cxnSp>
          <p:nvCxnSpPr>
            <p:cNvPr id="489" name="Google Shape;489;p41"/>
            <p:cNvCxnSpPr/>
            <p:nvPr/>
          </p:nvCxnSpPr>
          <p:spPr>
            <a:xfrm rot="10800000">
              <a:off x="1870745" y="2274815"/>
              <a:ext cx="201336" cy="0"/>
            </a:xfrm>
            <a:prstGeom prst="straightConnector1">
              <a:avLst/>
            </a:prstGeom>
            <a:noFill/>
            <a:ln w="28575" cap="flat" cmpd="sng">
              <a:solidFill>
                <a:schemeClr val="dk1"/>
              </a:solidFill>
              <a:prstDash val="solid"/>
              <a:round/>
              <a:headEnd type="none" w="sm" len="sm"/>
              <a:tailEnd type="none" w="sm" len="sm"/>
            </a:ln>
          </p:spPr>
        </p:cxnSp>
        <p:cxnSp>
          <p:nvCxnSpPr>
            <p:cNvPr id="490" name="Google Shape;490;p41"/>
            <p:cNvCxnSpPr/>
            <p:nvPr/>
          </p:nvCxnSpPr>
          <p:spPr>
            <a:xfrm rot="10800000">
              <a:off x="1870745" y="2467761"/>
              <a:ext cx="201336" cy="0"/>
            </a:xfrm>
            <a:prstGeom prst="straightConnector1">
              <a:avLst/>
            </a:prstGeom>
            <a:noFill/>
            <a:ln w="28575" cap="flat" cmpd="sng">
              <a:solidFill>
                <a:schemeClr val="dk1"/>
              </a:solidFill>
              <a:prstDash val="solid"/>
              <a:round/>
              <a:headEnd type="none" w="sm" len="sm"/>
              <a:tailEnd type="none" w="sm" len="sm"/>
            </a:ln>
          </p:spPr>
        </p:cxnSp>
        <p:cxnSp>
          <p:nvCxnSpPr>
            <p:cNvPr id="491" name="Google Shape;491;p41"/>
            <p:cNvCxnSpPr/>
            <p:nvPr/>
          </p:nvCxnSpPr>
          <p:spPr>
            <a:xfrm rot="10800000">
              <a:off x="1862356" y="2652319"/>
              <a:ext cx="201336" cy="0"/>
            </a:xfrm>
            <a:prstGeom prst="straightConnector1">
              <a:avLst/>
            </a:prstGeom>
            <a:noFill/>
            <a:ln w="28575" cap="flat" cmpd="sng">
              <a:solidFill>
                <a:schemeClr val="dk1"/>
              </a:solidFill>
              <a:prstDash val="solid"/>
              <a:round/>
              <a:headEnd type="none" w="sm" len="sm"/>
              <a:tailEnd type="none" w="sm" len="sm"/>
            </a:ln>
          </p:spPr>
        </p:cxnSp>
        <p:cxnSp>
          <p:nvCxnSpPr>
            <p:cNvPr id="492" name="Google Shape;492;p41"/>
            <p:cNvCxnSpPr/>
            <p:nvPr/>
          </p:nvCxnSpPr>
          <p:spPr>
            <a:xfrm rot="10800000">
              <a:off x="1870745" y="2836877"/>
              <a:ext cx="201336" cy="0"/>
            </a:xfrm>
            <a:prstGeom prst="straightConnector1">
              <a:avLst/>
            </a:prstGeom>
            <a:noFill/>
            <a:ln w="28575" cap="flat" cmpd="sng">
              <a:solidFill>
                <a:schemeClr val="dk1"/>
              </a:solidFill>
              <a:prstDash val="solid"/>
              <a:round/>
              <a:headEnd type="none" w="sm" len="sm"/>
              <a:tailEnd type="none" w="sm" len="sm"/>
            </a:ln>
          </p:spPr>
        </p:cxnSp>
        <p:cxnSp>
          <p:nvCxnSpPr>
            <p:cNvPr id="493" name="Google Shape;493;p41"/>
            <p:cNvCxnSpPr/>
            <p:nvPr/>
          </p:nvCxnSpPr>
          <p:spPr>
            <a:xfrm rot="10800000">
              <a:off x="1870745" y="3029824"/>
              <a:ext cx="201336" cy="0"/>
            </a:xfrm>
            <a:prstGeom prst="straightConnector1">
              <a:avLst/>
            </a:prstGeom>
            <a:noFill/>
            <a:ln w="28575" cap="flat" cmpd="sng">
              <a:solidFill>
                <a:schemeClr val="dk1"/>
              </a:solidFill>
              <a:prstDash val="solid"/>
              <a:round/>
              <a:headEnd type="none" w="sm" len="sm"/>
              <a:tailEnd type="none" w="sm" len="sm"/>
            </a:ln>
          </p:spPr>
        </p:cxnSp>
        <p:cxnSp>
          <p:nvCxnSpPr>
            <p:cNvPr id="494" name="Google Shape;494;p41"/>
            <p:cNvCxnSpPr/>
            <p:nvPr/>
          </p:nvCxnSpPr>
          <p:spPr>
            <a:xfrm rot="10800000">
              <a:off x="1870745" y="3222770"/>
              <a:ext cx="201336" cy="0"/>
            </a:xfrm>
            <a:prstGeom prst="straightConnector1">
              <a:avLst/>
            </a:prstGeom>
            <a:noFill/>
            <a:ln w="28575" cap="flat" cmpd="sng">
              <a:solidFill>
                <a:schemeClr val="dk1"/>
              </a:solidFill>
              <a:prstDash val="solid"/>
              <a:round/>
              <a:headEnd type="none" w="sm" len="sm"/>
              <a:tailEnd type="none" w="sm" len="sm"/>
            </a:ln>
          </p:spPr>
        </p:cxnSp>
        <p:cxnSp>
          <p:nvCxnSpPr>
            <p:cNvPr id="495" name="Google Shape;495;p41"/>
            <p:cNvCxnSpPr/>
            <p:nvPr/>
          </p:nvCxnSpPr>
          <p:spPr>
            <a:xfrm rot="10800000">
              <a:off x="1870745" y="3420611"/>
              <a:ext cx="201336" cy="0"/>
            </a:xfrm>
            <a:prstGeom prst="straightConnector1">
              <a:avLst/>
            </a:prstGeom>
            <a:noFill/>
            <a:ln w="28575" cap="flat" cmpd="sng">
              <a:solidFill>
                <a:schemeClr val="dk1"/>
              </a:solidFill>
              <a:prstDash val="solid"/>
              <a:round/>
              <a:headEnd type="none" w="sm" len="sm"/>
              <a:tailEnd type="none" w="sm" len="sm"/>
            </a:ln>
          </p:spPr>
        </p:cxnSp>
        <p:cxnSp>
          <p:nvCxnSpPr>
            <p:cNvPr id="496" name="Google Shape;496;p41"/>
            <p:cNvCxnSpPr/>
            <p:nvPr/>
          </p:nvCxnSpPr>
          <p:spPr>
            <a:xfrm rot="10800000">
              <a:off x="1870745" y="3617053"/>
              <a:ext cx="201336" cy="0"/>
            </a:xfrm>
            <a:prstGeom prst="straightConnector1">
              <a:avLst/>
            </a:prstGeom>
            <a:noFill/>
            <a:ln w="28575" cap="flat" cmpd="sng">
              <a:solidFill>
                <a:schemeClr val="dk1"/>
              </a:solidFill>
              <a:prstDash val="solid"/>
              <a:round/>
              <a:headEnd type="none" w="sm" len="sm"/>
              <a:tailEnd type="none" w="sm" len="sm"/>
            </a:ln>
          </p:spPr>
        </p:cxnSp>
        <p:cxnSp>
          <p:nvCxnSpPr>
            <p:cNvPr id="497" name="Google Shape;497;p41"/>
            <p:cNvCxnSpPr/>
            <p:nvPr/>
          </p:nvCxnSpPr>
          <p:spPr>
            <a:xfrm rot="10800000">
              <a:off x="1870745" y="3801611"/>
              <a:ext cx="201336" cy="0"/>
            </a:xfrm>
            <a:prstGeom prst="straightConnector1">
              <a:avLst/>
            </a:prstGeom>
            <a:noFill/>
            <a:ln w="28575" cap="flat" cmpd="sng">
              <a:solidFill>
                <a:schemeClr val="dk1"/>
              </a:solidFill>
              <a:prstDash val="solid"/>
              <a:round/>
              <a:headEnd type="none" w="sm" len="sm"/>
              <a:tailEnd type="none" w="sm" len="sm"/>
            </a:ln>
          </p:spPr>
        </p:cxnSp>
        <p:cxnSp>
          <p:nvCxnSpPr>
            <p:cNvPr id="498" name="Google Shape;498;p41"/>
            <p:cNvCxnSpPr/>
            <p:nvPr/>
          </p:nvCxnSpPr>
          <p:spPr>
            <a:xfrm rot="10800000">
              <a:off x="1870745" y="3994558"/>
              <a:ext cx="201336" cy="0"/>
            </a:xfrm>
            <a:prstGeom prst="straightConnector1">
              <a:avLst/>
            </a:prstGeom>
            <a:noFill/>
            <a:ln w="28575" cap="flat" cmpd="sng">
              <a:solidFill>
                <a:schemeClr val="dk1"/>
              </a:solidFill>
              <a:prstDash val="solid"/>
              <a:round/>
              <a:headEnd type="none" w="sm" len="sm"/>
              <a:tailEnd type="none" w="sm" len="sm"/>
            </a:ln>
          </p:spPr>
        </p:cxnSp>
        <p:cxnSp>
          <p:nvCxnSpPr>
            <p:cNvPr id="499" name="Google Shape;499;p41"/>
            <p:cNvCxnSpPr/>
            <p:nvPr/>
          </p:nvCxnSpPr>
          <p:spPr>
            <a:xfrm rot="10800000">
              <a:off x="1862356" y="4187504"/>
              <a:ext cx="201336" cy="0"/>
            </a:xfrm>
            <a:prstGeom prst="straightConnector1">
              <a:avLst/>
            </a:prstGeom>
            <a:noFill/>
            <a:ln w="28575" cap="flat" cmpd="sng">
              <a:solidFill>
                <a:schemeClr val="dk1"/>
              </a:solidFill>
              <a:prstDash val="solid"/>
              <a:round/>
              <a:headEnd type="none" w="sm" len="sm"/>
              <a:tailEnd type="none" w="sm" len="sm"/>
            </a:ln>
          </p:spPr>
        </p:cxnSp>
        <p:cxnSp>
          <p:nvCxnSpPr>
            <p:cNvPr id="500" name="Google Shape;500;p41"/>
            <p:cNvCxnSpPr/>
            <p:nvPr/>
          </p:nvCxnSpPr>
          <p:spPr>
            <a:xfrm rot="10800000">
              <a:off x="1862356" y="4380451"/>
              <a:ext cx="201336" cy="0"/>
            </a:xfrm>
            <a:prstGeom prst="straightConnector1">
              <a:avLst/>
            </a:prstGeom>
            <a:noFill/>
            <a:ln w="28575" cap="flat" cmpd="sng">
              <a:solidFill>
                <a:schemeClr val="dk1"/>
              </a:solidFill>
              <a:prstDash val="solid"/>
              <a:round/>
              <a:headEnd type="none" w="sm" len="sm"/>
              <a:tailEnd type="none" w="sm" len="sm"/>
            </a:ln>
          </p:spPr>
        </p:cxnSp>
        <p:cxnSp>
          <p:nvCxnSpPr>
            <p:cNvPr id="501" name="Google Shape;501;p41"/>
            <p:cNvCxnSpPr/>
            <p:nvPr/>
          </p:nvCxnSpPr>
          <p:spPr>
            <a:xfrm rot="10800000">
              <a:off x="2450874" y="5563383"/>
              <a:ext cx="0" cy="159389"/>
            </a:xfrm>
            <a:prstGeom prst="straightConnector1">
              <a:avLst/>
            </a:prstGeom>
            <a:noFill/>
            <a:ln w="28575" cap="flat" cmpd="sng">
              <a:solidFill>
                <a:schemeClr val="dk1"/>
              </a:solidFill>
              <a:prstDash val="solid"/>
              <a:round/>
              <a:headEnd type="none" w="sm" len="sm"/>
              <a:tailEnd type="none" w="sm" len="sm"/>
            </a:ln>
          </p:spPr>
        </p:cxnSp>
        <p:cxnSp>
          <p:nvCxnSpPr>
            <p:cNvPr id="502" name="Google Shape;502;p41"/>
            <p:cNvCxnSpPr/>
            <p:nvPr/>
          </p:nvCxnSpPr>
          <p:spPr>
            <a:xfrm rot="10800000">
              <a:off x="1870745" y="4766345"/>
              <a:ext cx="201336" cy="0"/>
            </a:xfrm>
            <a:prstGeom prst="straightConnector1">
              <a:avLst/>
            </a:prstGeom>
            <a:noFill/>
            <a:ln w="28575" cap="flat" cmpd="sng">
              <a:solidFill>
                <a:schemeClr val="dk1"/>
              </a:solidFill>
              <a:prstDash val="solid"/>
              <a:round/>
              <a:headEnd type="none" w="sm" len="sm"/>
              <a:tailEnd type="none" w="sm" len="sm"/>
            </a:ln>
          </p:spPr>
        </p:cxnSp>
        <p:cxnSp>
          <p:nvCxnSpPr>
            <p:cNvPr id="503" name="Google Shape;503;p41"/>
            <p:cNvCxnSpPr/>
            <p:nvPr/>
          </p:nvCxnSpPr>
          <p:spPr>
            <a:xfrm rot="10800000">
              <a:off x="1870745" y="4959292"/>
              <a:ext cx="201336" cy="0"/>
            </a:xfrm>
            <a:prstGeom prst="straightConnector1">
              <a:avLst/>
            </a:prstGeom>
            <a:noFill/>
            <a:ln w="28575" cap="flat" cmpd="sng">
              <a:solidFill>
                <a:schemeClr val="dk1"/>
              </a:solidFill>
              <a:prstDash val="solid"/>
              <a:round/>
              <a:headEnd type="none" w="sm" len="sm"/>
              <a:tailEnd type="none" w="sm" len="sm"/>
            </a:ln>
          </p:spPr>
        </p:cxnSp>
        <p:cxnSp>
          <p:nvCxnSpPr>
            <p:cNvPr id="504" name="Google Shape;504;p41"/>
            <p:cNvCxnSpPr/>
            <p:nvPr/>
          </p:nvCxnSpPr>
          <p:spPr>
            <a:xfrm rot="10800000">
              <a:off x="1870745" y="5143849"/>
              <a:ext cx="201336" cy="0"/>
            </a:xfrm>
            <a:prstGeom prst="straightConnector1">
              <a:avLst/>
            </a:prstGeom>
            <a:noFill/>
            <a:ln w="28575" cap="flat" cmpd="sng">
              <a:solidFill>
                <a:schemeClr val="dk1"/>
              </a:solidFill>
              <a:prstDash val="solid"/>
              <a:round/>
              <a:headEnd type="none" w="sm" len="sm"/>
              <a:tailEnd type="none" w="sm" len="sm"/>
            </a:ln>
          </p:spPr>
        </p:cxnSp>
        <p:cxnSp>
          <p:nvCxnSpPr>
            <p:cNvPr id="505" name="Google Shape;505;p41"/>
            <p:cNvCxnSpPr/>
            <p:nvPr/>
          </p:nvCxnSpPr>
          <p:spPr>
            <a:xfrm rot="10800000">
              <a:off x="1870745" y="5345185"/>
              <a:ext cx="201336" cy="0"/>
            </a:xfrm>
            <a:prstGeom prst="straightConnector1">
              <a:avLst/>
            </a:prstGeom>
            <a:noFill/>
            <a:ln w="28575" cap="flat" cmpd="sng">
              <a:solidFill>
                <a:schemeClr val="dk1"/>
              </a:solidFill>
              <a:prstDash val="solid"/>
              <a:round/>
              <a:headEnd type="none" w="sm" len="sm"/>
              <a:tailEnd type="none" w="sm" len="sm"/>
            </a:ln>
          </p:spPr>
        </p:cxnSp>
        <p:cxnSp>
          <p:nvCxnSpPr>
            <p:cNvPr id="506" name="Google Shape;506;p41"/>
            <p:cNvCxnSpPr/>
            <p:nvPr/>
          </p:nvCxnSpPr>
          <p:spPr>
            <a:xfrm flipH="1">
              <a:off x="1870745" y="5538132"/>
              <a:ext cx="192947" cy="174771"/>
            </a:xfrm>
            <a:prstGeom prst="straightConnector1">
              <a:avLst/>
            </a:prstGeom>
            <a:noFill/>
            <a:ln w="28575" cap="flat" cmpd="sng">
              <a:solidFill>
                <a:schemeClr val="dk1"/>
              </a:solidFill>
              <a:prstDash val="solid"/>
              <a:round/>
              <a:headEnd type="none" w="sm" len="sm"/>
              <a:tailEnd type="none" w="sm" len="sm"/>
            </a:ln>
          </p:spPr>
        </p:cxnSp>
        <p:cxnSp>
          <p:nvCxnSpPr>
            <p:cNvPr id="507" name="Google Shape;507;p41"/>
            <p:cNvCxnSpPr/>
            <p:nvPr/>
          </p:nvCxnSpPr>
          <p:spPr>
            <a:xfrm rot="10800000">
              <a:off x="2845267" y="5553514"/>
              <a:ext cx="0" cy="159389"/>
            </a:xfrm>
            <a:prstGeom prst="straightConnector1">
              <a:avLst/>
            </a:prstGeom>
            <a:noFill/>
            <a:ln w="28575" cap="flat" cmpd="sng">
              <a:solidFill>
                <a:schemeClr val="dk1"/>
              </a:solidFill>
              <a:prstDash val="solid"/>
              <a:round/>
              <a:headEnd type="none" w="sm" len="sm"/>
              <a:tailEnd type="none" w="sm" len="sm"/>
            </a:ln>
          </p:spPr>
        </p:cxnSp>
        <p:cxnSp>
          <p:nvCxnSpPr>
            <p:cNvPr id="508" name="Google Shape;508;p41"/>
            <p:cNvCxnSpPr/>
            <p:nvPr/>
          </p:nvCxnSpPr>
          <p:spPr>
            <a:xfrm rot="10800000">
              <a:off x="3231161" y="5554211"/>
              <a:ext cx="0" cy="159389"/>
            </a:xfrm>
            <a:prstGeom prst="straightConnector1">
              <a:avLst/>
            </a:prstGeom>
            <a:noFill/>
            <a:ln w="28575" cap="flat" cmpd="sng">
              <a:solidFill>
                <a:schemeClr val="dk1"/>
              </a:solidFill>
              <a:prstDash val="solid"/>
              <a:round/>
              <a:headEnd type="none" w="sm" len="sm"/>
              <a:tailEnd type="none" w="sm" len="sm"/>
            </a:ln>
          </p:spPr>
        </p:cxnSp>
        <p:cxnSp>
          <p:nvCxnSpPr>
            <p:cNvPr id="509" name="Google Shape;509;p41"/>
            <p:cNvCxnSpPr/>
            <p:nvPr/>
          </p:nvCxnSpPr>
          <p:spPr>
            <a:xfrm rot="10800000">
              <a:off x="3600276" y="5553514"/>
              <a:ext cx="0" cy="159389"/>
            </a:xfrm>
            <a:prstGeom prst="straightConnector1">
              <a:avLst/>
            </a:prstGeom>
            <a:noFill/>
            <a:ln w="28575" cap="flat" cmpd="sng">
              <a:solidFill>
                <a:schemeClr val="dk1"/>
              </a:solidFill>
              <a:prstDash val="solid"/>
              <a:round/>
              <a:headEnd type="none" w="sm" len="sm"/>
              <a:tailEnd type="none" w="sm" len="sm"/>
            </a:ln>
          </p:spPr>
        </p:cxnSp>
        <p:cxnSp>
          <p:nvCxnSpPr>
            <p:cNvPr id="510" name="Google Shape;510;p41"/>
            <p:cNvCxnSpPr/>
            <p:nvPr/>
          </p:nvCxnSpPr>
          <p:spPr>
            <a:xfrm rot="10800000">
              <a:off x="3994559" y="5553514"/>
              <a:ext cx="0" cy="159389"/>
            </a:xfrm>
            <a:prstGeom prst="straightConnector1">
              <a:avLst/>
            </a:prstGeom>
            <a:noFill/>
            <a:ln w="28575" cap="flat" cmpd="sng">
              <a:solidFill>
                <a:schemeClr val="dk1"/>
              </a:solidFill>
              <a:prstDash val="solid"/>
              <a:round/>
              <a:headEnd type="none" w="sm" len="sm"/>
              <a:tailEnd type="none" w="sm" len="sm"/>
            </a:ln>
          </p:spPr>
        </p:cxnSp>
        <p:cxnSp>
          <p:nvCxnSpPr>
            <p:cNvPr id="511" name="Google Shape;511;p41"/>
            <p:cNvCxnSpPr/>
            <p:nvPr/>
          </p:nvCxnSpPr>
          <p:spPr>
            <a:xfrm rot="10800000">
              <a:off x="4388841" y="5560507"/>
              <a:ext cx="0" cy="159389"/>
            </a:xfrm>
            <a:prstGeom prst="straightConnector1">
              <a:avLst/>
            </a:prstGeom>
            <a:noFill/>
            <a:ln w="28575" cap="flat" cmpd="sng">
              <a:solidFill>
                <a:schemeClr val="dk1"/>
              </a:solidFill>
              <a:prstDash val="solid"/>
              <a:round/>
              <a:headEnd type="none" w="sm" len="sm"/>
              <a:tailEnd type="none" w="sm" len="sm"/>
            </a:ln>
          </p:spPr>
        </p:cxnSp>
        <p:cxnSp>
          <p:nvCxnSpPr>
            <p:cNvPr id="512" name="Google Shape;512;p41"/>
            <p:cNvCxnSpPr/>
            <p:nvPr/>
          </p:nvCxnSpPr>
          <p:spPr>
            <a:xfrm rot="10800000">
              <a:off x="4752211" y="5560507"/>
              <a:ext cx="0" cy="159389"/>
            </a:xfrm>
            <a:prstGeom prst="straightConnector1">
              <a:avLst/>
            </a:prstGeom>
            <a:noFill/>
            <a:ln w="28575" cap="flat" cmpd="sng">
              <a:solidFill>
                <a:schemeClr val="dk1"/>
              </a:solidFill>
              <a:prstDash val="solid"/>
              <a:round/>
              <a:headEnd type="none" w="sm" len="sm"/>
              <a:tailEnd type="none" w="sm" len="sm"/>
            </a:ln>
          </p:spPr>
        </p:cxnSp>
        <p:cxnSp>
          <p:nvCxnSpPr>
            <p:cNvPr id="513" name="Google Shape;513;p41"/>
            <p:cNvCxnSpPr/>
            <p:nvPr/>
          </p:nvCxnSpPr>
          <p:spPr>
            <a:xfrm rot="10800000">
              <a:off x="5129059" y="5563383"/>
              <a:ext cx="0" cy="159389"/>
            </a:xfrm>
            <a:prstGeom prst="straightConnector1">
              <a:avLst/>
            </a:prstGeom>
            <a:noFill/>
            <a:ln w="28575" cap="flat" cmpd="sng">
              <a:solidFill>
                <a:schemeClr val="dk1"/>
              </a:solidFill>
              <a:prstDash val="solid"/>
              <a:round/>
              <a:headEnd type="none" w="sm" len="sm"/>
              <a:tailEnd type="none" w="sm" len="sm"/>
            </a:ln>
          </p:spPr>
        </p:cxnSp>
        <p:cxnSp>
          <p:nvCxnSpPr>
            <p:cNvPr id="514" name="Google Shape;514;p41"/>
            <p:cNvCxnSpPr/>
            <p:nvPr/>
          </p:nvCxnSpPr>
          <p:spPr>
            <a:xfrm rot="10800000">
              <a:off x="5530141" y="5563383"/>
              <a:ext cx="0" cy="159389"/>
            </a:xfrm>
            <a:prstGeom prst="straightConnector1">
              <a:avLst/>
            </a:prstGeom>
            <a:noFill/>
            <a:ln w="28575" cap="flat" cmpd="sng">
              <a:solidFill>
                <a:schemeClr val="dk1"/>
              </a:solidFill>
              <a:prstDash val="solid"/>
              <a:round/>
              <a:headEnd type="none" w="sm" len="sm"/>
              <a:tailEnd type="none" w="sm" len="sm"/>
            </a:ln>
          </p:spPr>
        </p:cxnSp>
        <p:cxnSp>
          <p:nvCxnSpPr>
            <p:cNvPr id="515" name="Google Shape;515;p41"/>
            <p:cNvCxnSpPr/>
            <p:nvPr/>
          </p:nvCxnSpPr>
          <p:spPr>
            <a:xfrm rot="10800000">
              <a:off x="5908493" y="5553513"/>
              <a:ext cx="0" cy="159389"/>
            </a:xfrm>
            <a:prstGeom prst="straightConnector1">
              <a:avLst/>
            </a:prstGeom>
            <a:noFill/>
            <a:ln w="28575" cap="flat" cmpd="sng">
              <a:solidFill>
                <a:schemeClr val="dk1"/>
              </a:solidFill>
              <a:prstDash val="solid"/>
              <a:round/>
              <a:headEnd type="none" w="sm" len="sm"/>
              <a:tailEnd type="none" w="sm" len="sm"/>
            </a:ln>
          </p:spPr>
        </p:cxnSp>
        <p:cxnSp>
          <p:nvCxnSpPr>
            <p:cNvPr id="516" name="Google Shape;516;p41"/>
            <p:cNvCxnSpPr/>
            <p:nvPr/>
          </p:nvCxnSpPr>
          <p:spPr>
            <a:xfrm rot="10800000">
              <a:off x="1870745" y="4574796"/>
              <a:ext cx="201336" cy="0"/>
            </a:xfrm>
            <a:prstGeom prst="straightConnector1">
              <a:avLst/>
            </a:prstGeom>
            <a:noFill/>
            <a:ln w="28575" cap="flat" cmpd="sng">
              <a:solidFill>
                <a:schemeClr val="dk1"/>
              </a:solidFill>
              <a:prstDash val="solid"/>
              <a:round/>
              <a:headEnd type="none" w="sm" len="sm"/>
              <a:tailEnd type="none" w="sm" len="sm"/>
            </a:ln>
          </p:spPr>
        </p:cxnSp>
        <p:sp>
          <p:nvSpPr>
            <p:cNvPr id="517" name="Google Shape;517;p41"/>
            <p:cNvSpPr/>
            <p:nvPr/>
          </p:nvSpPr>
          <p:spPr>
            <a:xfrm>
              <a:off x="1634785" y="5206684"/>
              <a:ext cx="269625"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a:t>
              </a:r>
              <a:endParaRPr sz="1200" b="1" cap="none">
                <a:solidFill>
                  <a:schemeClr val="dk1"/>
                </a:solidFill>
                <a:latin typeface="Arial"/>
                <a:ea typeface="Arial"/>
                <a:cs typeface="Arial"/>
                <a:sym typeface="Arial"/>
              </a:endParaRPr>
            </a:p>
          </p:txBody>
        </p:sp>
        <p:sp>
          <p:nvSpPr>
            <p:cNvPr id="518" name="Google Shape;518;p41"/>
            <p:cNvSpPr/>
            <p:nvPr/>
          </p:nvSpPr>
          <p:spPr>
            <a:xfrm>
              <a:off x="1634785" y="4998935"/>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4</a:t>
              </a:r>
              <a:endParaRPr/>
            </a:p>
          </p:txBody>
        </p:sp>
        <p:sp>
          <p:nvSpPr>
            <p:cNvPr id="519" name="Google Shape;519;p41"/>
            <p:cNvSpPr/>
            <p:nvPr/>
          </p:nvSpPr>
          <p:spPr>
            <a:xfrm>
              <a:off x="1634784" y="4814545"/>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6</a:t>
              </a:r>
              <a:endParaRPr/>
            </a:p>
          </p:txBody>
        </p:sp>
        <p:sp>
          <p:nvSpPr>
            <p:cNvPr id="520" name="Google Shape;520;p41"/>
            <p:cNvSpPr/>
            <p:nvPr/>
          </p:nvSpPr>
          <p:spPr>
            <a:xfrm>
              <a:off x="1634784" y="4619455"/>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8</a:t>
              </a:r>
              <a:endParaRPr/>
            </a:p>
          </p:txBody>
        </p:sp>
        <p:sp>
          <p:nvSpPr>
            <p:cNvPr id="521" name="Google Shape;521;p41"/>
            <p:cNvSpPr/>
            <p:nvPr/>
          </p:nvSpPr>
          <p:spPr>
            <a:xfrm>
              <a:off x="1592582" y="4436293"/>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10</a:t>
              </a:r>
              <a:endParaRPr/>
            </a:p>
          </p:txBody>
        </p:sp>
        <p:sp>
          <p:nvSpPr>
            <p:cNvPr id="522" name="Google Shape;522;p41"/>
            <p:cNvSpPr/>
            <p:nvPr/>
          </p:nvSpPr>
          <p:spPr>
            <a:xfrm>
              <a:off x="1580310" y="4234959"/>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12</a:t>
              </a:r>
              <a:endParaRPr sz="1200" b="1" cap="none">
                <a:solidFill>
                  <a:schemeClr val="dk1"/>
                </a:solidFill>
                <a:latin typeface="Arial"/>
                <a:ea typeface="Arial"/>
                <a:cs typeface="Arial"/>
                <a:sym typeface="Arial"/>
              </a:endParaRPr>
            </a:p>
          </p:txBody>
        </p:sp>
        <p:sp>
          <p:nvSpPr>
            <p:cNvPr id="523" name="Google Shape;523;p41"/>
            <p:cNvSpPr/>
            <p:nvPr/>
          </p:nvSpPr>
          <p:spPr>
            <a:xfrm>
              <a:off x="1580310" y="4042013"/>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14</a:t>
              </a:r>
              <a:endParaRPr/>
            </a:p>
          </p:txBody>
        </p:sp>
        <p:sp>
          <p:nvSpPr>
            <p:cNvPr id="524" name="Google Shape;524;p41"/>
            <p:cNvSpPr/>
            <p:nvPr/>
          </p:nvSpPr>
          <p:spPr>
            <a:xfrm>
              <a:off x="1585532" y="3847668"/>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16</a:t>
              </a:r>
              <a:endParaRPr/>
            </a:p>
          </p:txBody>
        </p:sp>
        <p:sp>
          <p:nvSpPr>
            <p:cNvPr id="525" name="Google Shape;525;p41"/>
            <p:cNvSpPr/>
            <p:nvPr/>
          </p:nvSpPr>
          <p:spPr>
            <a:xfrm>
              <a:off x="1588699" y="3664506"/>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18</a:t>
              </a:r>
              <a:endParaRPr/>
            </a:p>
          </p:txBody>
        </p:sp>
        <p:sp>
          <p:nvSpPr>
            <p:cNvPr id="526" name="Google Shape;526;p41"/>
            <p:cNvSpPr/>
            <p:nvPr/>
          </p:nvSpPr>
          <p:spPr>
            <a:xfrm>
              <a:off x="1588274" y="3461776"/>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20</a:t>
              </a:r>
              <a:endParaRPr/>
            </a:p>
          </p:txBody>
        </p:sp>
        <p:sp>
          <p:nvSpPr>
            <p:cNvPr id="527" name="Google Shape;527;p41"/>
            <p:cNvSpPr/>
            <p:nvPr/>
          </p:nvSpPr>
          <p:spPr>
            <a:xfrm>
              <a:off x="1591347" y="3271265"/>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22</a:t>
              </a:r>
              <a:endParaRPr sz="1200" b="1" cap="none">
                <a:solidFill>
                  <a:schemeClr val="dk1"/>
                </a:solidFill>
                <a:latin typeface="Arial"/>
                <a:ea typeface="Arial"/>
                <a:cs typeface="Arial"/>
                <a:sym typeface="Arial"/>
              </a:endParaRPr>
            </a:p>
          </p:txBody>
        </p:sp>
        <p:sp>
          <p:nvSpPr>
            <p:cNvPr id="528" name="Google Shape;528;p41"/>
            <p:cNvSpPr/>
            <p:nvPr/>
          </p:nvSpPr>
          <p:spPr>
            <a:xfrm>
              <a:off x="1583490" y="3077277"/>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24</a:t>
              </a:r>
              <a:endParaRPr sz="1200" b="1" cap="none">
                <a:solidFill>
                  <a:schemeClr val="dk1"/>
                </a:solidFill>
                <a:latin typeface="Arial"/>
                <a:ea typeface="Arial"/>
                <a:cs typeface="Arial"/>
                <a:sym typeface="Arial"/>
              </a:endParaRPr>
            </a:p>
          </p:txBody>
        </p:sp>
        <p:sp>
          <p:nvSpPr>
            <p:cNvPr id="529" name="Google Shape;529;p41"/>
            <p:cNvSpPr/>
            <p:nvPr/>
          </p:nvSpPr>
          <p:spPr>
            <a:xfrm>
              <a:off x="1575633" y="2884792"/>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26</a:t>
              </a:r>
              <a:endParaRPr sz="1200" b="1" cap="none">
                <a:solidFill>
                  <a:schemeClr val="dk1"/>
                </a:solidFill>
                <a:latin typeface="Arial"/>
                <a:ea typeface="Arial"/>
                <a:cs typeface="Arial"/>
                <a:sym typeface="Arial"/>
              </a:endParaRPr>
            </a:p>
          </p:txBody>
        </p:sp>
        <p:sp>
          <p:nvSpPr>
            <p:cNvPr id="530" name="Google Shape;530;p41"/>
            <p:cNvSpPr/>
            <p:nvPr/>
          </p:nvSpPr>
          <p:spPr>
            <a:xfrm>
              <a:off x="1575633" y="2691846"/>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28</a:t>
              </a:r>
              <a:endParaRPr sz="1200" b="1" cap="none">
                <a:solidFill>
                  <a:schemeClr val="dk1"/>
                </a:solidFill>
                <a:latin typeface="Arial"/>
                <a:ea typeface="Arial"/>
                <a:cs typeface="Arial"/>
                <a:sym typeface="Arial"/>
              </a:endParaRPr>
            </a:p>
          </p:txBody>
        </p:sp>
        <p:sp>
          <p:nvSpPr>
            <p:cNvPr id="531" name="Google Shape;531;p41"/>
            <p:cNvSpPr/>
            <p:nvPr/>
          </p:nvSpPr>
          <p:spPr>
            <a:xfrm>
              <a:off x="1575633" y="2507491"/>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30</a:t>
              </a:r>
              <a:endParaRPr/>
            </a:p>
          </p:txBody>
        </p:sp>
        <p:sp>
          <p:nvSpPr>
            <p:cNvPr id="532" name="Google Shape;532;p41"/>
            <p:cNvSpPr/>
            <p:nvPr/>
          </p:nvSpPr>
          <p:spPr>
            <a:xfrm>
              <a:off x="1575633" y="2332192"/>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32</a:t>
              </a:r>
              <a:endParaRPr sz="1200" b="1" cap="none">
                <a:solidFill>
                  <a:schemeClr val="dk1"/>
                </a:solidFill>
                <a:latin typeface="Arial"/>
                <a:ea typeface="Arial"/>
                <a:cs typeface="Arial"/>
                <a:sym typeface="Arial"/>
              </a:endParaRPr>
            </a:p>
          </p:txBody>
        </p:sp>
        <p:sp>
          <p:nvSpPr>
            <p:cNvPr id="533" name="Google Shape;533;p41"/>
            <p:cNvSpPr/>
            <p:nvPr/>
          </p:nvSpPr>
          <p:spPr>
            <a:xfrm>
              <a:off x="1575633" y="2129824"/>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34</a:t>
              </a:r>
              <a:endParaRPr/>
            </a:p>
          </p:txBody>
        </p:sp>
        <p:sp>
          <p:nvSpPr>
            <p:cNvPr id="534" name="Google Shape;534;p41"/>
            <p:cNvSpPr/>
            <p:nvPr/>
          </p:nvSpPr>
          <p:spPr>
            <a:xfrm>
              <a:off x="1575633" y="1936875"/>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36</a:t>
              </a:r>
              <a:endParaRPr/>
            </a:p>
          </p:txBody>
        </p:sp>
        <p:sp>
          <p:nvSpPr>
            <p:cNvPr id="535" name="Google Shape;535;p41"/>
            <p:cNvSpPr/>
            <p:nvPr/>
          </p:nvSpPr>
          <p:spPr>
            <a:xfrm>
              <a:off x="1583490" y="1751734"/>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38</a:t>
              </a:r>
              <a:endParaRPr/>
            </a:p>
          </p:txBody>
        </p:sp>
        <p:sp>
          <p:nvSpPr>
            <p:cNvPr id="536" name="Google Shape;536;p41"/>
            <p:cNvSpPr/>
            <p:nvPr/>
          </p:nvSpPr>
          <p:spPr>
            <a:xfrm>
              <a:off x="2316697" y="5706334"/>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a:t>
              </a:r>
              <a:endParaRPr/>
            </a:p>
          </p:txBody>
        </p:sp>
        <p:sp>
          <p:nvSpPr>
            <p:cNvPr id="537" name="Google Shape;537;p41"/>
            <p:cNvSpPr/>
            <p:nvPr/>
          </p:nvSpPr>
          <p:spPr>
            <a:xfrm>
              <a:off x="3535243" y="5719896"/>
              <a:ext cx="184730"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200" b="1" cap="none">
                <a:solidFill>
                  <a:schemeClr val="dk1"/>
                </a:solidFill>
                <a:latin typeface="Arial"/>
                <a:ea typeface="Arial"/>
                <a:cs typeface="Arial"/>
                <a:sym typeface="Arial"/>
              </a:endParaRPr>
            </a:p>
          </p:txBody>
        </p:sp>
        <p:sp>
          <p:nvSpPr>
            <p:cNvPr id="538" name="Google Shape;538;p41"/>
            <p:cNvSpPr/>
            <p:nvPr/>
          </p:nvSpPr>
          <p:spPr>
            <a:xfrm>
              <a:off x="2694200" y="5693321"/>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a:t>
              </a:r>
              <a:endParaRPr sz="1200" b="1" cap="none">
                <a:solidFill>
                  <a:schemeClr val="dk1"/>
                </a:solidFill>
                <a:latin typeface="Arial"/>
                <a:ea typeface="Arial"/>
                <a:cs typeface="Arial"/>
                <a:sym typeface="Arial"/>
              </a:endParaRPr>
            </a:p>
          </p:txBody>
        </p:sp>
        <p:sp>
          <p:nvSpPr>
            <p:cNvPr id="539" name="Google Shape;539;p41"/>
            <p:cNvSpPr/>
            <p:nvPr/>
          </p:nvSpPr>
          <p:spPr>
            <a:xfrm>
              <a:off x="3091208" y="5704854"/>
              <a:ext cx="22722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3</a:t>
              </a:r>
              <a:endParaRPr sz="1200" b="1" cap="none">
                <a:solidFill>
                  <a:schemeClr val="dk1"/>
                </a:solidFill>
                <a:latin typeface="Arial"/>
                <a:ea typeface="Arial"/>
                <a:cs typeface="Arial"/>
                <a:sym typeface="Arial"/>
              </a:endParaRPr>
            </a:p>
          </p:txBody>
        </p:sp>
        <p:sp>
          <p:nvSpPr>
            <p:cNvPr id="540" name="Google Shape;540;p41"/>
            <p:cNvSpPr/>
            <p:nvPr/>
          </p:nvSpPr>
          <p:spPr>
            <a:xfrm>
              <a:off x="3442437" y="5709047"/>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4</a:t>
              </a:r>
              <a:endParaRPr sz="1200" b="1" cap="none">
                <a:solidFill>
                  <a:schemeClr val="dk1"/>
                </a:solidFill>
                <a:latin typeface="Arial"/>
                <a:ea typeface="Arial"/>
                <a:cs typeface="Arial"/>
                <a:sym typeface="Arial"/>
              </a:endParaRPr>
            </a:p>
          </p:txBody>
        </p:sp>
        <p:sp>
          <p:nvSpPr>
            <p:cNvPr id="541" name="Google Shape;541;p41"/>
            <p:cNvSpPr/>
            <p:nvPr/>
          </p:nvSpPr>
          <p:spPr>
            <a:xfrm>
              <a:off x="3834578" y="570092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5</a:t>
              </a:r>
              <a:endParaRPr sz="1200" b="1" cap="none">
                <a:solidFill>
                  <a:schemeClr val="dk1"/>
                </a:solidFill>
                <a:latin typeface="Arial"/>
                <a:ea typeface="Arial"/>
                <a:cs typeface="Arial"/>
                <a:sym typeface="Arial"/>
              </a:endParaRPr>
            </a:p>
          </p:txBody>
        </p:sp>
        <p:sp>
          <p:nvSpPr>
            <p:cNvPr id="542" name="Google Shape;542;p41"/>
            <p:cNvSpPr/>
            <p:nvPr/>
          </p:nvSpPr>
          <p:spPr>
            <a:xfrm>
              <a:off x="4217393" y="571604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6</a:t>
              </a:r>
              <a:endParaRPr sz="1200" b="1" cap="none">
                <a:solidFill>
                  <a:schemeClr val="dk1"/>
                </a:solidFill>
                <a:latin typeface="Arial"/>
                <a:ea typeface="Arial"/>
                <a:cs typeface="Arial"/>
                <a:sym typeface="Arial"/>
              </a:endParaRPr>
            </a:p>
          </p:txBody>
        </p:sp>
        <p:sp>
          <p:nvSpPr>
            <p:cNvPr id="543" name="Google Shape;543;p41"/>
            <p:cNvSpPr/>
            <p:nvPr/>
          </p:nvSpPr>
          <p:spPr>
            <a:xfrm>
              <a:off x="4583099" y="570092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7</a:t>
              </a:r>
              <a:endParaRPr sz="1200" b="1" cap="none">
                <a:solidFill>
                  <a:schemeClr val="dk1"/>
                </a:solidFill>
                <a:latin typeface="Arial"/>
                <a:ea typeface="Arial"/>
                <a:cs typeface="Arial"/>
                <a:sym typeface="Arial"/>
              </a:endParaRPr>
            </a:p>
          </p:txBody>
        </p:sp>
        <p:sp>
          <p:nvSpPr>
            <p:cNvPr id="544" name="Google Shape;544;p41"/>
            <p:cNvSpPr/>
            <p:nvPr/>
          </p:nvSpPr>
          <p:spPr>
            <a:xfrm>
              <a:off x="4965884" y="5700919"/>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8</a:t>
              </a:r>
              <a:endParaRPr sz="1200" b="1" cap="none">
                <a:solidFill>
                  <a:schemeClr val="dk1"/>
                </a:solidFill>
                <a:latin typeface="Arial"/>
                <a:ea typeface="Arial"/>
                <a:cs typeface="Arial"/>
                <a:sym typeface="Arial"/>
              </a:endParaRPr>
            </a:p>
          </p:txBody>
        </p:sp>
        <p:sp>
          <p:nvSpPr>
            <p:cNvPr id="545" name="Google Shape;545;p41"/>
            <p:cNvSpPr/>
            <p:nvPr/>
          </p:nvSpPr>
          <p:spPr>
            <a:xfrm>
              <a:off x="5352596" y="569332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9</a:t>
              </a:r>
              <a:endParaRPr sz="1200" b="1" cap="none">
                <a:solidFill>
                  <a:schemeClr val="dk1"/>
                </a:solidFill>
                <a:latin typeface="Arial"/>
                <a:ea typeface="Arial"/>
                <a:cs typeface="Arial"/>
                <a:sym typeface="Arial"/>
              </a:endParaRPr>
            </a:p>
          </p:txBody>
        </p:sp>
        <p:sp>
          <p:nvSpPr>
            <p:cNvPr id="546" name="Google Shape;546;p41"/>
            <p:cNvSpPr/>
            <p:nvPr/>
          </p:nvSpPr>
          <p:spPr>
            <a:xfrm>
              <a:off x="5729634" y="5693319"/>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10</a:t>
              </a:r>
              <a:endParaRPr/>
            </a:p>
          </p:txBody>
        </p:sp>
        <p:sp>
          <p:nvSpPr>
            <p:cNvPr id="547" name="Google Shape;547;p41"/>
            <p:cNvSpPr txBox="1"/>
            <p:nvPr/>
          </p:nvSpPr>
          <p:spPr>
            <a:xfrm rot="-5400000">
              <a:off x="380398" y="3319103"/>
              <a:ext cx="1584823"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a:solidFill>
                    <a:schemeClr val="dk1"/>
                  </a:solidFill>
                  <a:latin typeface="Arial"/>
                  <a:ea typeface="Arial"/>
                  <a:cs typeface="Arial"/>
                  <a:sym typeface="Arial"/>
                </a:rPr>
                <a:t>Salads</a:t>
              </a:r>
              <a:endParaRPr/>
            </a:p>
          </p:txBody>
        </p:sp>
        <p:sp>
          <p:nvSpPr>
            <p:cNvPr id="548" name="Google Shape;548;p41"/>
            <p:cNvSpPr/>
            <p:nvPr/>
          </p:nvSpPr>
          <p:spPr>
            <a:xfrm>
              <a:off x="1669056" y="5601051"/>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0</a:t>
              </a:r>
              <a:endParaRPr/>
            </a:p>
          </p:txBody>
        </p:sp>
      </p:grpSp>
      <p:grpSp>
        <p:nvGrpSpPr>
          <p:cNvPr id="549" name="Google Shape;549;p41"/>
          <p:cNvGrpSpPr/>
          <p:nvPr/>
        </p:nvGrpSpPr>
        <p:grpSpPr>
          <a:xfrm>
            <a:off x="2040312" y="2029081"/>
            <a:ext cx="3547331" cy="3558308"/>
            <a:chOff x="2034973" y="2021752"/>
            <a:chExt cx="3547331" cy="3558308"/>
          </a:xfrm>
        </p:grpSpPr>
        <p:sp>
          <p:nvSpPr>
            <p:cNvPr id="550" name="Google Shape;550;p41"/>
            <p:cNvSpPr/>
            <p:nvPr/>
          </p:nvSpPr>
          <p:spPr>
            <a:xfrm>
              <a:off x="2034973" y="2021752"/>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1" name="Google Shape;551;p41"/>
            <p:cNvSpPr/>
            <p:nvPr/>
          </p:nvSpPr>
          <p:spPr>
            <a:xfrm>
              <a:off x="2398711" y="2410908"/>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2" name="Google Shape;552;p41"/>
            <p:cNvSpPr/>
            <p:nvPr/>
          </p:nvSpPr>
          <p:spPr>
            <a:xfrm>
              <a:off x="2784015" y="2803367"/>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3" name="Google Shape;553;p41"/>
            <p:cNvSpPr/>
            <p:nvPr/>
          </p:nvSpPr>
          <p:spPr>
            <a:xfrm>
              <a:off x="3142421" y="3174682"/>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4" name="Google Shape;554;p41"/>
            <p:cNvSpPr/>
            <p:nvPr/>
          </p:nvSpPr>
          <p:spPr>
            <a:xfrm>
              <a:off x="3535243" y="3551983"/>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5" name="Google Shape;555;p41"/>
            <p:cNvSpPr/>
            <p:nvPr/>
          </p:nvSpPr>
          <p:spPr>
            <a:xfrm>
              <a:off x="3942396" y="3946266"/>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6" name="Google Shape;556;p41"/>
            <p:cNvSpPr/>
            <p:nvPr/>
          </p:nvSpPr>
          <p:spPr>
            <a:xfrm>
              <a:off x="4300043" y="4308716"/>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7" name="Google Shape;557;p41"/>
            <p:cNvSpPr/>
            <p:nvPr/>
          </p:nvSpPr>
          <p:spPr>
            <a:xfrm>
              <a:off x="4689429" y="4718053"/>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8" name="Google Shape;558;p41"/>
            <p:cNvSpPr/>
            <p:nvPr/>
          </p:nvSpPr>
          <p:spPr>
            <a:xfrm>
              <a:off x="5076896" y="5095557"/>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9" name="Google Shape;559;p41"/>
            <p:cNvSpPr/>
            <p:nvPr/>
          </p:nvSpPr>
          <p:spPr>
            <a:xfrm>
              <a:off x="5477978" y="5483477"/>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560" name="Google Shape;560;p41"/>
          <p:cNvCxnSpPr>
            <a:endCxn id="559" idx="5"/>
          </p:cNvCxnSpPr>
          <p:nvPr/>
        </p:nvCxnSpPr>
        <p:spPr>
          <a:xfrm>
            <a:off x="2063265" y="2075845"/>
            <a:ext cx="3509100" cy="3497400"/>
          </a:xfrm>
          <a:prstGeom prst="straightConnector1">
            <a:avLst/>
          </a:prstGeom>
          <a:noFill/>
          <a:ln w="19050" cap="flat" cmpd="sng">
            <a:solidFill>
              <a:srgbClr val="FF0000"/>
            </a:solidFill>
            <a:prstDash val="solid"/>
            <a:round/>
            <a:headEnd type="none" w="sm" len="sm"/>
            <a:tailEnd type="none" w="sm" len="sm"/>
          </a:ln>
        </p:spPr>
      </p:cxnSp>
      <p:sp>
        <p:nvSpPr>
          <p:cNvPr id="561" name="Google Shape;561;p41"/>
          <p:cNvSpPr/>
          <p:nvPr/>
        </p:nvSpPr>
        <p:spPr>
          <a:xfrm>
            <a:off x="4532913" y="3765031"/>
            <a:ext cx="104971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cap="none">
                <a:solidFill>
                  <a:srgbClr val="FF0000"/>
                </a:solidFill>
                <a:latin typeface="Arial"/>
                <a:ea typeface="Arial"/>
                <a:cs typeface="Arial"/>
                <a:sym typeface="Arial"/>
              </a:rPr>
              <a:t>Tony</a:t>
            </a:r>
            <a:endParaRPr sz="2800" cap="none">
              <a:solidFill>
                <a:srgbClr val="FF0000"/>
              </a:solidFill>
              <a:latin typeface="Arial"/>
              <a:ea typeface="Arial"/>
              <a:cs typeface="Arial"/>
              <a:sym typeface="Arial"/>
            </a:endParaRPr>
          </a:p>
        </p:txBody>
      </p:sp>
      <p:grpSp>
        <p:nvGrpSpPr>
          <p:cNvPr id="562" name="Google Shape;562;p41"/>
          <p:cNvGrpSpPr/>
          <p:nvPr/>
        </p:nvGrpSpPr>
        <p:grpSpPr>
          <a:xfrm>
            <a:off x="2021747" y="4320330"/>
            <a:ext cx="2431967" cy="1271902"/>
            <a:chOff x="2021747" y="4320330"/>
            <a:chExt cx="2431967" cy="1271902"/>
          </a:xfrm>
        </p:grpSpPr>
        <p:sp>
          <p:nvSpPr>
            <p:cNvPr id="563" name="Google Shape;563;p41"/>
            <p:cNvSpPr/>
            <p:nvPr/>
          </p:nvSpPr>
          <p:spPr>
            <a:xfrm>
              <a:off x="2021747" y="4320330"/>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4" name="Google Shape;564;p41"/>
            <p:cNvSpPr/>
            <p:nvPr/>
          </p:nvSpPr>
          <p:spPr>
            <a:xfrm>
              <a:off x="2392883" y="4520347"/>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5" name="Google Shape;565;p41"/>
            <p:cNvSpPr/>
            <p:nvPr/>
          </p:nvSpPr>
          <p:spPr>
            <a:xfrm>
              <a:off x="2778465" y="4713292"/>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6" name="Google Shape;566;p41"/>
            <p:cNvSpPr/>
            <p:nvPr/>
          </p:nvSpPr>
          <p:spPr>
            <a:xfrm>
              <a:off x="3148239" y="4910176"/>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7" name="Google Shape;567;p41"/>
            <p:cNvSpPr/>
            <p:nvPr/>
          </p:nvSpPr>
          <p:spPr>
            <a:xfrm>
              <a:off x="3543632" y="5092426"/>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8" name="Google Shape;568;p41"/>
            <p:cNvSpPr/>
            <p:nvPr/>
          </p:nvSpPr>
          <p:spPr>
            <a:xfrm>
              <a:off x="3929589" y="5296258"/>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9" name="Google Shape;569;p41"/>
            <p:cNvSpPr/>
            <p:nvPr/>
          </p:nvSpPr>
          <p:spPr>
            <a:xfrm>
              <a:off x="4323775" y="5466566"/>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570" name="Google Shape;570;p41"/>
          <p:cNvCxnSpPr/>
          <p:nvPr/>
        </p:nvCxnSpPr>
        <p:spPr>
          <a:xfrm>
            <a:off x="2021747" y="4374774"/>
            <a:ext cx="2412938" cy="1190666"/>
          </a:xfrm>
          <a:prstGeom prst="straightConnector1">
            <a:avLst/>
          </a:prstGeom>
          <a:noFill/>
          <a:ln w="28575" cap="flat" cmpd="sng">
            <a:solidFill>
              <a:srgbClr val="00B050"/>
            </a:solidFill>
            <a:prstDash val="solid"/>
            <a:round/>
            <a:headEnd type="none" w="sm" len="sm"/>
            <a:tailEnd type="none" w="sm" len="sm"/>
          </a:ln>
        </p:spPr>
      </p:cxnSp>
      <p:sp>
        <p:nvSpPr>
          <p:cNvPr id="571" name="Google Shape;571;p41"/>
          <p:cNvSpPr/>
          <p:nvPr/>
        </p:nvSpPr>
        <p:spPr>
          <a:xfrm>
            <a:off x="3250006" y="4394239"/>
            <a:ext cx="1135545"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0" cap="none">
                <a:solidFill>
                  <a:srgbClr val="00B050"/>
                </a:solidFill>
                <a:latin typeface="Arial"/>
                <a:ea typeface="Arial"/>
                <a:cs typeface="Arial"/>
                <a:sym typeface="Arial"/>
              </a:rPr>
              <a:t>Nino</a:t>
            </a:r>
            <a:endParaRPr sz="2800" b="0" cap="none">
              <a:solidFill>
                <a:srgbClr val="00B050"/>
              </a:solidFill>
              <a:latin typeface="Arial"/>
              <a:ea typeface="Arial"/>
              <a:cs typeface="Arial"/>
              <a:sym typeface="Arial"/>
            </a:endParaRPr>
          </a:p>
        </p:txBody>
      </p:sp>
      <p:sp>
        <p:nvSpPr>
          <p:cNvPr id="572" name="Google Shape;572;p41"/>
          <p:cNvSpPr txBox="1"/>
          <p:nvPr/>
        </p:nvSpPr>
        <p:spPr>
          <a:xfrm>
            <a:off x="457200" y="253874"/>
            <a:ext cx="8260672" cy="73462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200" b="1" i="0">
                <a:solidFill>
                  <a:srgbClr val="005CB8"/>
                </a:solidFill>
                <a:latin typeface="Calibri"/>
                <a:ea typeface="Calibri"/>
                <a:cs typeface="Calibri"/>
                <a:sym typeface="Calibri"/>
              </a:rPr>
              <a:t>Let’s see the magic! What happens when they specialize based on comparative advantage?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2"/>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endParaRPr/>
          </a:p>
        </p:txBody>
      </p:sp>
      <p:sp>
        <p:nvSpPr>
          <p:cNvPr id="578" name="Google Shape;578;p42"/>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p>
        </p:txBody>
      </p:sp>
      <p:pic>
        <p:nvPicPr>
          <p:cNvPr id="579" name="Google Shape;579;p42"/>
          <p:cNvPicPr preferRelativeResize="0"/>
          <p:nvPr/>
        </p:nvPicPr>
        <p:blipFill rotWithShape="1">
          <a:blip r:embed="rId3">
            <a:alphaModFix/>
          </a:blip>
          <a:srcRect/>
          <a:stretch/>
        </p:blipFill>
        <p:spPr>
          <a:xfrm rot="-5400000">
            <a:off x="1311418" y="-789777"/>
            <a:ext cx="6521131" cy="8439109"/>
          </a:xfrm>
          <a:prstGeom prst="rect">
            <a:avLst/>
          </a:prstGeom>
          <a:noFill/>
          <a:ln>
            <a:noFill/>
          </a:ln>
        </p:spPr>
      </p:pic>
      <p:grpSp>
        <p:nvGrpSpPr>
          <p:cNvPr id="580" name="Google Shape;580;p42"/>
          <p:cNvGrpSpPr/>
          <p:nvPr/>
        </p:nvGrpSpPr>
        <p:grpSpPr>
          <a:xfrm>
            <a:off x="880422" y="1751734"/>
            <a:ext cx="5203796" cy="4245161"/>
            <a:chOff x="880422" y="1751734"/>
            <a:chExt cx="5203796" cy="4245161"/>
          </a:xfrm>
        </p:grpSpPr>
        <p:cxnSp>
          <p:nvCxnSpPr>
            <p:cNvPr id="581" name="Google Shape;581;p42"/>
            <p:cNvCxnSpPr/>
            <p:nvPr/>
          </p:nvCxnSpPr>
          <p:spPr>
            <a:xfrm>
              <a:off x="2072081" y="1751734"/>
              <a:ext cx="0" cy="3801778"/>
            </a:xfrm>
            <a:prstGeom prst="straightConnector1">
              <a:avLst/>
            </a:prstGeom>
            <a:noFill/>
            <a:ln w="38100" cap="flat" cmpd="sng">
              <a:solidFill>
                <a:schemeClr val="dk1"/>
              </a:solidFill>
              <a:prstDash val="solid"/>
              <a:round/>
              <a:headEnd type="none" w="sm" len="sm"/>
              <a:tailEnd type="none" w="sm" len="sm"/>
            </a:ln>
          </p:spPr>
        </p:cxnSp>
        <p:cxnSp>
          <p:nvCxnSpPr>
            <p:cNvPr id="582" name="Google Shape;582;p42"/>
            <p:cNvCxnSpPr/>
            <p:nvPr/>
          </p:nvCxnSpPr>
          <p:spPr>
            <a:xfrm rot="10800000">
              <a:off x="2063692" y="5538132"/>
              <a:ext cx="3909269" cy="0"/>
            </a:xfrm>
            <a:prstGeom prst="straightConnector1">
              <a:avLst/>
            </a:prstGeom>
            <a:noFill/>
            <a:ln w="38100" cap="flat" cmpd="sng">
              <a:solidFill>
                <a:schemeClr val="dk1"/>
              </a:solidFill>
              <a:prstDash val="solid"/>
              <a:round/>
              <a:headEnd type="none" w="sm" len="sm"/>
              <a:tailEnd type="none" w="sm" len="sm"/>
            </a:ln>
          </p:spPr>
        </p:cxnSp>
        <p:cxnSp>
          <p:nvCxnSpPr>
            <p:cNvPr id="583" name="Google Shape;583;p42"/>
            <p:cNvCxnSpPr/>
            <p:nvPr/>
          </p:nvCxnSpPr>
          <p:spPr>
            <a:xfrm rot="10800000">
              <a:off x="1870745" y="1897310"/>
              <a:ext cx="201336" cy="0"/>
            </a:xfrm>
            <a:prstGeom prst="straightConnector1">
              <a:avLst/>
            </a:prstGeom>
            <a:noFill/>
            <a:ln w="28575" cap="flat" cmpd="sng">
              <a:solidFill>
                <a:schemeClr val="dk1"/>
              </a:solidFill>
              <a:prstDash val="solid"/>
              <a:round/>
              <a:headEnd type="none" w="sm" len="sm"/>
              <a:tailEnd type="none" w="sm" len="sm"/>
            </a:ln>
          </p:spPr>
        </p:cxnSp>
        <p:cxnSp>
          <p:nvCxnSpPr>
            <p:cNvPr id="584" name="Google Shape;584;p42"/>
            <p:cNvCxnSpPr/>
            <p:nvPr/>
          </p:nvCxnSpPr>
          <p:spPr>
            <a:xfrm rot="10800000">
              <a:off x="1870745" y="2075576"/>
              <a:ext cx="201336" cy="0"/>
            </a:xfrm>
            <a:prstGeom prst="straightConnector1">
              <a:avLst/>
            </a:prstGeom>
            <a:noFill/>
            <a:ln w="28575" cap="flat" cmpd="sng">
              <a:solidFill>
                <a:schemeClr val="dk1"/>
              </a:solidFill>
              <a:prstDash val="solid"/>
              <a:round/>
              <a:headEnd type="none" w="sm" len="sm"/>
              <a:tailEnd type="none" w="sm" len="sm"/>
            </a:ln>
          </p:spPr>
        </p:cxnSp>
        <p:cxnSp>
          <p:nvCxnSpPr>
            <p:cNvPr id="585" name="Google Shape;585;p42"/>
            <p:cNvCxnSpPr/>
            <p:nvPr/>
          </p:nvCxnSpPr>
          <p:spPr>
            <a:xfrm rot="10800000">
              <a:off x="1870745" y="2274815"/>
              <a:ext cx="201336" cy="0"/>
            </a:xfrm>
            <a:prstGeom prst="straightConnector1">
              <a:avLst/>
            </a:prstGeom>
            <a:noFill/>
            <a:ln w="28575" cap="flat" cmpd="sng">
              <a:solidFill>
                <a:schemeClr val="dk1"/>
              </a:solidFill>
              <a:prstDash val="solid"/>
              <a:round/>
              <a:headEnd type="none" w="sm" len="sm"/>
              <a:tailEnd type="none" w="sm" len="sm"/>
            </a:ln>
          </p:spPr>
        </p:cxnSp>
        <p:cxnSp>
          <p:nvCxnSpPr>
            <p:cNvPr id="586" name="Google Shape;586;p42"/>
            <p:cNvCxnSpPr/>
            <p:nvPr/>
          </p:nvCxnSpPr>
          <p:spPr>
            <a:xfrm rot="10800000">
              <a:off x="1870745" y="2467761"/>
              <a:ext cx="201336" cy="0"/>
            </a:xfrm>
            <a:prstGeom prst="straightConnector1">
              <a:avLst/>
            </a:prstGeom>
            <a:noFill/>
            <a:ln w="28575" cap="flat" cmpd="sng">
              <a:solidFill>
                <a:schemeClr val="dk1"/>
              </a:solidFill>
              <a:prstDash val="solid"/>
              <a:round/>
              <a:headEnd type="none" w="sm" len="sm"/>
              <a:tailEnd type="none" w="sm" len="sm"/>
            </a:ln>
          </p:spPr>
        </p:cxnSp>
        <p:cxnSp>
          <p:nvCxnSpPr>
            <p:cNvPr id="587" name="Google Shape;587;p42"/>
            <p:cNvCxnSpPr/>
            <p:nvPr/>
          </p:nvCxnSpPr>
          <p:spPr>
            <a:xfrm rot="10800000">
              <a:off x="1862356" y="2652319"/>
              <a:ext cx="201336" cy="0"/>
            </a:xfrm>
            <a:prstGeom prst="straightConnector1">
              <a:avLst/>
            </a:prstGeom>
            <a:noFill/>
            <a:ln w="28575" cap="flat" cmpd="sng">
              <a:solidFill>
                <a:schemeClr val="dk1"/>
              </a:solidFill>
              <a:prstDash val="solid"/>
              <a:round/>
              <a:headEnd type="none" w="sm" len="sm"/>
              <a:tailEnd type="none" w="sm" len="sm"/>
            </a:ln>
          </p:spPr>
        </p:cxnSp>
        <p:cxnSp>
          <p:nvCxnSpPr>
            <p:cNvPr id="588" name="Google Shape;588;p42"/>
            <p:cNvCxnSpPr/>
            <p:nvPr/>
          </p:nvCxnSpPr>
          <p:spPr>
            <a:xfrm rot="10800000">
              <a:off x="1870745" y="2836877"/>
              <a:ext cx="201336" cy="0"/>
            </a:xfrm>
            <a:prstGeom prst="straightConnector1">
              <a:avLst/>
            </a:prstGeom>
            <a:noFill/>
            <a:ln w="28575" cap="flat" cmpd="sng">
              <a:solidFill>
                <a:schemeClr val="dk1"/>
              </a:solidFill>
              <a:prstDash val="solid"/>
              <a:round/>
              <a:headEnd type="none" w="sm" len="sm"/>
              <a:tailEnd type="none" w="sm" len="sm"/>
            </a:ln>
          </p:spPr>
        </p:cxnSp>
        <p:cxnSp>
          <p:nvCxnSpPr>
            <p:cNvPr id="589" name="Google Shape;589;p42"/>
            <p:cNvCxnSpPr/>
            <p:nvPr/>
          </p:nvCxnSpPr>
          <p:spPr>
            <a:xfrm rot="10800000">
              <a:off x="1870745" y="3029824"/>
              <a:ext cx="201336" cy="0"/>
            </a:xfrm>
            <a:prstGeom prst="straightConnector1">
              <a:avLst/>
            </a:prstGeom>
            <a:noFill/>
            <a:ln w="28575" cap="flat" cmpd="sng">
              <a:solidFill>
                <a:schemeClr val="dk1"/>
              </a:solidFill>
              <a:prstDash val="solid"/>
              <a:round/>
              <a:headEnd type="none" w="sm" len="sm"/>
              <a:tailEnd type="none" w="sm" len="sm"/>
            </a:ln>
          </p:spPr>
        </p:cxnSp>
        <p:cxnSp>
          <p:nvCxnSpPr>
            <p:cNvPr id="590" name="Google Shape;590;p42"/>
            <p:cNvCxnSpPr/>
            <p:nvPr/>
          </p:nvCxnSpPr>
          <p:spPr>
            <a:xfrm rot="10800000">
              <a:off x="1870745" y="3222770"/>
              <a:ext cx="201336" cy="0"/>
            </a:xfrm>
            <a:prstGeom prst="straightConnector1">
              <a:avLst/>
            </a:prstGeom>
            <a:noFill/>
            <a:ln w="28575" cap="flat" cmpd="sng">
              <a:solidFill>
                <a:schemeClr val="dk1"/>
              </a:solidFill>
              <a:prstDash val="solid"/>
              <a:round/>
              <a:headEnd type="none" w="sm" len="sm"/>
              <a:tailEnd type="none" w="sm" len="sm"/>
            </a:ln>
          </p:spPr>
        </p:cxnSp>
        <p:cxnSp>
          <p:nvCxnSpPr>
            <p:cNvPr id="591" name="Google Shape;591;p42"/>
            <p:cNvCxnSpPr/>
            <p:nvPr/>
          </p:nvCxnSpPr>
          <p:spPr>
            <a:xfrm rot="10800000">
              <a:off x="1870745" y="3420611"/>
              <a:ext cx="201336" cy="0"/>
            </a:xfrm>
            <a:prstGeom prst="straightConnector1">
              <a:avLst/>
            </a:prstGeom>
            <a:noFill/>
            <a:ln w="28575" cap="flat" cmpd="sng">
              <a:solidFill>
                <a:schemeClr val="dk1"/>
              </a:solidFill>
              <a:prstDash val="solid"/>
              <a:round/>
              <a:headEnd type="none" w="sm" len="sm"/>
              <a:tailEnd type="none" w="sm" len="sm"/>
            </a:ln>
          </p:spPr>
        </p:cxnSp>
        <p:cxnSp>
          <p:nvCxnSpPr>
            <p:cNvPr id="592" name="Google Shape;592;p42"/>
            <p:cNvCxnSpPr/>
            <p:nvPr/>
          </p:nvCxnSpPr>
          <p:spPr>
            <a:xfrm rot="10800000">
              <a:off x="1870745" y="3617053"/>
              <a:ext cx="201336" cy="0"/>
            </a:xfrm>
            <a:prstGeom prst="straightConnector1">
              <a:avLst/>
            </a:prstGeom>
            <a:noFill/>
            <a:ln w="28575" cap="flat" cmpd="sng">
              <a:solidFill>
                <a:schemeClr val="dk1"/>
              </a:solidFill>
              <a:prstDash val="solid"/>
              <a:round/>
              <a:headEnd type="none" w="sm" len="sm"/>
              <a:tailEnd type="none" w="sm" len="sm"/>
            </a:ln>
          </p:spPr>
        </p:cxnSp>
        <p:cxnSp>
          <p:nvCxnSpPr>
            <p:cNvPr id="593" name="Google Shape;593;p42"/>
            <p:cNvCxnSpPr/>
            <p:nvPr/>
          </p:nvCxnSpPr>
          <p:spPr>
            <a:xfrm rot="10800000">
              <a:off x="1870745" y="3801611"/>
              <a:ext cx="201336" cy="0"/>
            </a:xfrm>
            <a:prstGeom prst="straightConnector1">
              <a:avLst/>
            </a:prstGeom>
            <a:noFill/>
            <a:ln w="28575" cap="flat" cmpd="sng">
              <a:solidFill>
                <a:schemeClr val="dk1"/>
              </a:solidFill>
              <a:prstDash val="solid"/>
              <a:round/>
              <a:headEnd type="none" w="sm" len="sm"/>
              <a:tailEnd type="none" w="sm" len="sm"/>
            </a:ln>
          </p:spPr>
        </p:cxnSp>
        <p:cxnSp>
          <p:nvCxnSpPr>
            <p:cNvPr id="594" name="Google Shape;594;p42"/>
            <p:cNvCxnSpPr/>
            <p:nvPr/>
          </p:nvCxnSpPr>
          <p:spPr>
            <a:xfrm rot="10800000">
              <a:off x="1870745" y="3994558"/>
              <a:ext cx="201336" cy="0"/>
            </a:xfrm>
            <a:prstGeom prst="straightConnector1">
              <a:avLst/>
            </a:prstGeom>
            <a:noFill/>
            <a:ln w="28575" cap="flat" cmpd="sng">
              <a:solidFill>
                <a:schemeClr val="dk1"/>
              </a:solidFill>
              <a:prstDash val="solid"/>
              <a:round/>
              <a:headEnd type="none" w="sm" len="sm"/>
              <a:tailEnd type="none" w="sm" len="sm"/>
            </a:ln>
          </p:spPr>
        </p:cxnSp>
        <p:cxnSp>
          <p:nvCxnSpPr>
            <p:cNvPr id="595" name="Google Shape;595;p42"/>
            <p:cNvCxnSpPr/>
            <p:nvPr/>
          </p:nvCxnSpPr>
          <p:spPr>
            <a:xfrm rot="10800000">
              <a:off x="1862356" y="4187504"/>
              <a:ext cx="201336" cy="0"/>
            </a:xfrm>
            <a:prstGeom prst="straightConnector1">
              <a:avLst/>
            </a:prstGeom>
            <a:noFill/>
            <a:ln w="28575" cap="flat" cmpd="sng">
              <a:solidFill>
                <a:schemeClr val="dk1"/>
              </a:solidFill>
              <a:prstDash val="solid"/>
              <a:round/>
              <a:headEnd type="none" w="sm" len="sm"/>
              <a:tailEnd type="none" w="sm" len="sm"/>
            </a:ln>
          </p:spPr>
        </p:cxnSp>
        <p:cxnSp>
          <p:nvCxnSpPr>
            <p:cNvPr id="596" name="Google Shape;596;p42"/>
            <p:cNvCxnSpPr/>
            <p:nvPr/>
          </p:nvCxnSpPr>
          <p:spPr>
            <a:xfrm rot="10800000">
              <a:off x="1862356" y="4380451"/>
              <a:ext cx="201336" cy="0"/>
            </a:xfrm>
            <a:prstGeom prst="straightConnector1">
              <a:avLst/>
            </a:prstGeom>
            <a:noFill/>
            <a:ln w="28575" cap="flat" cmpd="sng">
              <a:solidFill>
                <a:schemeClr val="dk1"/>
              </a:solidFill>
              <a:prstDash val="solid"/>
              <a:round/>
              <a:headEnd type="none" w="sm" len="sm"/>
              <a:tailEnd type="none" w="sm" len="sm"/>
            </a:ln>
          </p:spPr>
        </p:cxnSp>
        <p:cxnSp>
          <p:nvCxnSpPr>
            <p:cNvPr id="597" name="Google Shape;597;p42"/>
            <p:cNvCxnSpPr/>
            <p:nvPr/>
          </p:nvCxnSpPr>
          <p:spPr>
            <a:xfrm rot="10800000">
              <a:off x="2450874" y="5563383"/>
              <a:ext cx="0" cy="159389"/>
            </a:xfrm>
            <a:prstGeom prst="straightConnector1">
              <a:avLst/>
            </a:prstGeom>
            <a:noFill/>
            <a:ln w="28575" cap="flat" cmpd="sng">
              <a:solidFill>
                <a:schemeClr val="dk1"/>
              </a:solidFill>
              <a:prstDash val="solid"/>
              <a:round/>
              <a:headEnd type="none" w="sm" len="sm"/>
              <a:tailEnd type="none" w="sm" len="sm"/>
            </a:ln>
          </p:spPr>
        </p:cxnSp>
        <p:cxnSp>
          <p:nvCxnSpPr>
            <p:cNvPr id="598" name="Google Shape;598;p42"/>
            <p:cNvCxnSpPr/>
            <p:nvPr/>
          </p:nvCxnSpPr>
          <p:spPr>
            <a:xfrm rot="10800000">
              <a:off x="1870745" y="4766345"/>
              <a:ext cx="201336" cy="0"/>
            </a:xfrm>
            <a:prstGeom prst="straightConnector1">
              <a:avLst/>
            </a:prstGeom>
            <a:noFill/>
            <a:ln w="28575" cap="flat" cmpd="sng">
              <a:solidFill>
                <a:schemeClr val="dk1"/>
              </a:solidFill>
              <a:prstDash val="solid"/>
              <a:round/>
              <a:headEnd type="none" w="sm" len="sm"/>
              <a:tailEnd type="none" w="sm" len="sm"/>
            </a:ln>
          </p:spPr>
        </p:cxnSp>
        <p:cxnSp>
          <p:nvCxnSpPr>
            <p:cNvPr id="599" name="Google Shape;599;p42"/>
            <p:cNvCxnSpPr/>
            <p:nvPr/>
          </p:nvCxnSpPr>
          <p:spPr>
            <a:xfrm rot="10800000">
              <a:off x="1870745" y="4959292"/>
              <a:ext cx="201336" cy="0"/>
            </a:xfrm>
            <a:prstGeom prst="straightConnector1">
              <a:avLst/>
            </a:prstGeom>
            <a:noFill/>
            <a:ln w="28575" cap="flat" cmpd="sng">
              <a:solidFill>
                <a:schemeClr val="dk1"/>
              </a:solidFill>
              <a:prstDash val="solid"/>
              <a:round/>
              <a:headEnd type="none" w="sm" len="sm"/>
              <a:tailEnd type="none" w="sm" len="sm"/>
            </a:ln>
          </p:spPr>
        </p:cxnSp>
        <p:cxnSp>
          <p:nvCxnSpPr>
            <p:cNvPr id="600" name="Google Shape;600;p42"/>
            <p:cNvCxnSpPr/>
            <p:nvPr/>
          </p:nvCxnSpPr>
          <p:spPr>
            <a:xfrm rot="10800000">
              <a:off x="1870745" y="5143849"/>
              <a:ext cx="201336" cy="0"/>
            </a:xfrm>
            <a:prstGeom prst="straightConnector1">
              <a:avLst/>
            </a:prstGeom>
            <a:noFill/>
            <a:ln w="28575" cap="flat" cmpd="sng">
              <a:solidFill>
                <a:schemeClr val="dk1"/>
              </a:solidFill>
              <a:prstDash val="solid"/>
              <a:round/>
              <a:headEnd type="none" w="sm" len="sm"/>
              <a:tailEnd type="none" w="sm" len="sm"/>
            </a:ln>
          </p:spPr>
        </p:cxnSp>
        <p:cxnSp>
          <p:nvCxnSpPr>
            <p:cNvPr id="601" name="Google Shape;601;p42"/>
            <p:cNvCxnSpPr/>
            <p:nvPr/>
          </p:nvCxnSpPr>
          <p:spPr>
            <a:xfrm rot="10800000">
              <a:off x="1870745" y="5345185"/>
              <a:ext cx="201336" cy="0"/>
            </a:xfrm>
            <a:prstGeom prst="straightConnector1">
              <a:avLst/>
            </a:prstGeom>
            <a:noFill/>
            <a:ln w="28575" cap="flat" cmpd="sng">
              <a:solidFill>
                <a:schemeClr val="dk1"/>
              </a:solidFill>
              <a:prstDash val="solid"/>
              <a:round/>
              <a:headEnd type="none" w="sm" len="sm"/>
              <a:tailEnd type="none" w="sm" len="sm"/>
            </a:ln>
          </p:spPr>
        </p:cxnSp>
        <p:cxnSp>
          <p:nvCxnSpPr>
            <p:cNvPr id="602" name="Google Shape;602;p42"/>
            <p:cNvCxnSpPr/>
            <p:nvPr/>
          </p:nvCxnSpPr>
          <p:spPr>
            <a:xfrm flipH="1">
              <a:off x="1870745" y="5538132"/>
              <a:ext cx="192947" cy="174771"/>
            </a:xfrm>
            <a:prstGeom prst="straightConnector1">
              <a:avLst/>
            </a:prstGeom>
            <a:noFill/>
            <a:ln w="28575" cap="flat" cmpd="sng">
              <a:solidFill>
                <a:schemeClr val="dk1"/>
              </a:solidFill>
              <a:prstDash val="solid"/>
              <a:round/>
              <a:headEnd type="none" w="sm" len="sm"/>
              <a:tailEnd type="none" w="sm" len="sm"/>
            </a:ln>
          </p:spPr>
        </p:cxnSp>
        <p:cxnSp>
          <p:nvCxnSpPr>
            <p:cNvPr id="603" name="Google Shape;603;p42"/>
            <p:cNvCxnSpPr/>
            <p:nvPr/>
          </p:nvCxnSpPr>
          <p:spPr>
            <a:xfrm rot="10800000">
              <a:off x="2845267" y="5553514"/>
              <a:ext cx="0" cy="159389"/>
            </a:xfrm>
            <a:prstGeom prst="straightConnector1">
              <a:avLst/>
            </a:prstGeom>
            <a:noFill/>
            <a:ln w="28575" cap="flat" cmpd="sng">
              <a:solidFill>
                <a:schemeClr val="dk1"/>
              </a:solidFill>
              <a:prstDash val="solid"/>
              <a:round/>
              <a:headEnd type="none" w="sm" len="sm"/>
              <a:tailEnd type="none" w="sm" len="sm"/>
            </a:ln>
          </p:spPr>
        </p:cxnSp>
        <p:cxnSp>
          <p:nvCxnSpPr>
            <p:cNvPr id="604" name="Google Shape;604;p42"/>
            <p:cNvCxnSpPr/>
            <p:nvPr/>
          </p:nvCxnSpPr>
          <p:spPr>
            <a:xfrm rot="10800000">
              <a:off x="3231161" y="5554211"/>
              <a:ext cx="0" cy="159389"/>
            </a:xfrm>
            <a:prstGeom prst="straightConnector1">
              <a:avLst/>
            </a:prstGeom>
            <a:noFill/>
            <a:ln w="28575" cap="flat" cmpd="sng">
              <a:solidFill>
                <a:schemeClr val="dk1"/>
              </a:solidFill>
              <a:prstDash val="solid"/>
              <a:round/>
              <a:headEnd type="none" w="sm" len="sm"/>
              <a:tailEnd type="none" w="sm" len="sm"/>
            </a:ln>
          </p:spPr>
        </p:cxnSp>
        <p:cxnSp>
          <p:nvCxnSpPr>
            <p:cNvPr id="605" name="Google Shape;605;p42"/>
            <p:cNvCxnSpPr/>
            <p:nvPr/>
          </p:nvCxnSpPr>
          <p:spPr>
            <a:xfrm rot="10800000">
              <a:off x="3600276" y="5553514"/>
              <a:ext cx="0" cy="159389"/>
            </a:xfrm>
            <a:prstGeom prst="straightConnector1">
              <a:avLst/>
            </a:prstGeom>
            <a:noFill/>
            <a:ln w="28575" cap="flat" cmpd="sng">
              <a:solidFill>
                <a:schemeClr val="dk1"/>
              </a:solidFill>
              <a:prstDash val="solid"/>
              <a:round/>
              <a:headEnd type="none" w="sm" len="sm"/>
              <a:tailEnd type="none" w="sm" len="sm"/>
            </a:ln>
          </p:spPr>
        </p:cxnSp>
        <p:cxnSp>
          <p:nvCxnSpPr>
            <p:cNvPr id="606" name="Google Shape;606;p42"/>
            <p:cNvCxnSpPr/>
            <p:nvPr/>
          </p:nvCxnSpPr>
          <p:spPr>
            <a:xfrm rot="10800000">
              <a:off x="3994559" y="5553514"/>
              <a:ext cx="0" cy="159389"/>
            </a:xfrm>
            <a:prstGeom prst="straightConnector1">
              <a:avLst/>
            </a:prstGeom>
            <a:noFill/>
            <a:ln w="28575" cap="flat" cmpd="sng">
              <a:solidFill>
                <a:schemeClr val="dk1"/>
              </a:solidFill>
              <a:prstDash val="solid"/>
              <a:round/>
              <a:headEnd type="none" w="sm" len="sm"/>
              <a:tailEnd type="none" w="sm" len="sm"/>
            </a:ln>
          </p:spPr>
        </p:cxnSp>
        <p:cxnSp>
          <p:nvCxnSpPr>
            <p:cNvPr id="607" name="Google Shape;607;p42"/>
            <p:cNvCxnSpPr/>
            <p:nvPr/>
          </p:nvCxnSpPr>
          <p:spPr>
            <a:xfrm rot="10800000">
              <a:off x="4388841" y="5560507"/>
              <a:ext cx="0" cy="159389"/>
            </a:xfrm>
            <a:prstGeom prst="straightConnector1">
              <a:avLst/>
            </a:prstGeom>
            <a:noFill/>
            <a:ln w="28575" cap="flat" cmpd="sng">
              <a:solidFill>
                <a:schemeClr val="dk1"/>
              </a:solidFill>
              <a:prstDash val="solid"/>
              <a:round/>
              <a:headEnd type="none" w="sm" len="sm"/>
              <a:tailEnd type="none" w="sm" len="sm"/>
            </a:ln>
          </p:spPr>
        </p:cxnSp>
        <p:cxnSp>
          <p:nvCxnSpPr>
            <p:cNvPr id="608" name="Google Shape;608;p42"/>
            <p:cNvCxnSpPr/>
            <p:nvPr/>
          </p:nvCxnSpPr>
          <p:spPr>
            <a:xfrm rot="10800000">
              <a:off x="4752211" y="5560507"/>
              <a:ext cx="0" cy="159389"/>
            </a:xfrm>
            <a:prstGeom prst="straightConnector1">
              <a:avLst/>
            </a:prstGeom>
            <a:noFill/>
            <a:ln w="28575" cap="flat" cmpd="sng">
              <a:solidFill>
                <a:schemeClr val="dk1"/>
              </a:solidFill>
              <a:prstDash val="solid"/>
              <a:round/>
              <a:headEnd type="none" w="sm" len="sm"/>
              <a:tailEnd type="none" w="sm" len="sm"/>
            </a:ln>
          </p:spPr>
        </p:cxnSp>
        <p:cxnSp>
          <p:nvCxnSpPr>
            <p:cNvPr id="609" name="Google Shape;609;p42"/>
            <p:cNvCxnSpPr/>
            <p:nvPr/>
          </p:nvCxnSpPr>
          <p:spPr>
            <a:xfrm rot="10800000">
              <a:off x="5129059" y="5563383"/>
              <a:ext cx="0" cy="159389"/>
            </a:xfrm>
            <a:prstGeom prst="straightConnector1">
              <a:avLst/>
            </a:prstGeom>
            <a:noFill/>
            <a:ln w="28575" cap="flat" cmpd="sng">
              <a:solidFill>
                <a:schemeClr val="dk1"/>
              </a:solidFill>
              <a:prstDash val="solid"/>
              <a:round/>
              <a:headEnd type="none" w="sm" len="sm"/>
              <a:tailEnd type="none" w="sm" len="sm"/>
            </a:ln>
          </p:spPr>
        </p:cxnSp>
        <p:cxnSp>
          <p:nvCxnSpPr>
            <p:cNvPr id="610" name="Google Shape;610;p42"/>
            <p:cNvCxnSpPr/>
            <p:nvPr/>
          </p:nvCxnSpPr>
          <p:spPr>
            <a:xfrm rot="10800000">
              <a:off x="5530141" y="5563383"/>
              <a:ext cx="0" cy="159389"/>
            </a:xfrm>
            <a:prstGeom prst="straightConnector1">
              <a:avLst/>
            </a:prstGeom>
            <a:noFill/>
            <a:ln w="28575" cap="flat" cmpd="sng">
              <a:solidFill>
                <a:schemeClr val="dk1"/>
              </a:solidFill>
              <a:prstDash val="solid"/>
              <a:round/>
              <a:headEnd type="none" w="sm" len="sm"/>
              <a:tailEnd type="none" w="sm" len="sm"/>
            </a:ln>
          </p:spPr>
        </p:cxnSp>
        <p:cxnSp>
          <p:nvCxnSpPr>
            <p:cNvPr id="611" name="Google Shape;611;p42"/>
            <p:cNvCxnSpPr/>
            <p:nvPr/>
          </p:nvCxnSpPr>
          <p:spPr>
            <a:xfrm rot="10800000">
              <a:off x="5908493" y="5553513"/>
              <a:ext cx="0" cy="159389"/>
            </a:xfrm>
            <a:prstGeom prst="straightConnector1">
              <a:avLst/>
            </a:prstGeom>
            <a:noFill/>
            <a:ln w="28575" cap="flat" cmpd="sng">
              <a:solidFill>
                <a:schemeClr val="dk1"/>
              </a:solidFill>
              <a:prstDash val="solid"/>
              <a:round/>
              <a:headEnd type="none" w="sm" len="sm"/>
              <a:tailEnd type="none" w="sm" len="sm"/>
            </a:ln>
          </p:spPr>
        </p:cxnSp>
        <p:cxnSp>
          <p:nvCxnSpPr>
            <p:cNvPr id="612" name="Google Shape;612;p42"/>
            <p:cNvCxnSpPr/>
            <p:nvPr/>
          </p:nvCxnSpPr>
          <p:spPr>
            <a:xfrm rot="10800000">
              <a:off x="1870745" y="4574796"/>
              <a:ext cx="201336" cy="0"/>
            </a:xfrm>
            <a:prstGeom prst="straightConnector1">
              <a:avLst/>
            </a:prstGeom>
            <a:noFill/>
            <a:ln w="28575" cap="flat" cmpd="sng">
              <a:solidFill>
                <a:schemeClr val="dk1"/>
              </a:solidFill>
              <a:prstDash val="solid"/>
              <a:round/>
              <a:headEnd type="none" w="sm" len="sm"/>
              <a:tailEnd type="none" w="sm" len="sm"/>
            </a:ln>
          </p:spPr>
        </p:cxnSp>
        <p:sp>
          <p:nvSpPr>
            <p:cNvPr id="613" name="Google Shape;613;p42"/>
            <p:cNvSpPr/>
            <p:nvPr/>
          </p:nvSpPr>
          <p:spPr>
            <a:xfrm>
              <a:off x="1634785" y="5206684"/>
              <a:ext cx="269625"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a:t>
              </a:r>
              <a:endParaRPr sz="1200" b="1" cap="none">
                <a:solidFill>
                  <a:schemeClr val="dk1"/>
                </a:solidFill>
                <a:latin typeface="Arial"/>
                <a:ea typeface="Arial"/>
                <a:cs typeface="Arial"/>
                <a:sym typeface="Arial"/>
              </a:endParaRPr>
            </a:p>
          </p:txBody>
        </p:sp>
        <p:sp>
          <p:nvSpPr>
            <p:cNvPr id="614" name="Google Shape;614;p42"/>
            <p:cNvSpPr/>
            <p:nvPr/>
          </p:nvSpPr>
          <p:spPr>
            <a:xfrm>
              <a:off x="1634785" y="4998935"/>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4</a:t>
              </a:r>
              <a:endParaRPr/>
            </a:p>
          </p:txBody>
        </p:sp>
        <p:sp>
          <p:nvSpPr>
            <p:cNvPr id="615" name="Google Shape;615;p42"/>
            <p:cNvSpPr/>
            <p:nvPr/>
          </p:nvSpPr>
          <p:spPr>
            <a:xfrm>
              <a:off x="1634784" y="4814545"/>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6</a:t>
              </a:r>
              <a:endParaRPr/>
            </a:p>
          </p:txBody>
        </p:sp>
        <p:sp>
          <p:nvSpPr>
            <p:cNvPr id="616" name="Google Shape;616;p42"/>
            <p:cNvSpPr/>
            <p:nvPr/>
          </p:nvSpPr>
          <p:spPr>
            <a:xfrm>
              <a:off x="1634784" y="4619455"/>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8</a:t>
              </a:r>
              <a:endParaRPr/>
            </a:p>
          </p:txBody>
        </p:sp>
        <p:sp>
          <p:nvSpPr>
            <p:cNvPr id="617" name="Google Shape;617;p42"/>
            <p:cNvSpPr/>
            <p:nvPr/>
          </p:nvSpPr>
          <p:spPr>
            <a:xfrm>
              <a:off x="1592582" y="4436293"/>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10</a:t>
              </a:r>
              <a:endParaRPr/>
            </a:p>
          </p:txBody>
        </p:sp>
        <p:sp>
          <p:nvSpPr>
            <p:cNvPr id="618" name="Google Shape;618;p42"/>
            <p:cNvSpPr/>
            <p:nvPr/>
          </p:nvSpPr>
          <p:spPr>
            <a:xfrm>
              <a:off x="1580310" y="4234959"/>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12</a:t>
              </a:r>
              <a:endParaRPr sz="1200" b="1" cap="none">
                <a:solidFill>
                  <a:schemeClr val="dk1"/>
                </a:solidFill>
                <a:latin typeface="Arial"/>
                <a:ea typeface="Arial"/>
                <a:cs typeface="Arial"/>
                <a:sym typeface="Arial"/>
              </a:endParaRPr>
            </a:p>
          </p:txBody>
        </p:sp>
        <p:sp>
          <p:nvSpPr>
            <p:cNvPr id="619" name="Google Shape;619;p42"/>
            <p:cNvSpPr/>
            <p:nvPr/>
          </p:nvSpPr>
          <p:spPr>
            <a:xfrm>
              <a:off x="1580310" y="4042013"/>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14</a:t>
              </a:r>
              <a:endParaRPr/>
            </a:p>
          </p:txBody>
        </p:sp>
        <p:sp>
          <p:nvSpPr>
            <p:cNvPr id="620" name="Google Shape;620;p42"/>
            <p:cNvSpPr/>
            <p:nvPr/>
          </p:nvSpPr>
          <p:spPr>
            <a:xfrm>
              <a:off x="1585532" y="3847668"/>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16</a:t>
              </a:r>
              <a:endParaRPr/>
            </a:p>
          </p:txBody>
        </p:sp>
        <p:sp>
          <p:nvSpPr>
            <p:cNvPr id="621" name="Google Shape;621;p42"/>
            <p:cNvSpPr/>
            <p:nvPr/>
          </p:nvSpPr>
          <p:spPr>
            <a:xfrm>
              <a:off x="1588699" y="3664506"/>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18</a:t>
              </a:r>
              <a:endParaRPr/>
            </a:p>
          </p:txBody>
        </p:sp>
        <p:sp>
          <p:nvSpPr>
            <p:cNvPr id="622" name="Google Shape;622;p42"/>
            <p:cNvSpPr/>
            <p:nvPr/>
          </p:nvSpPr>
          <p:spPr>
            <a:xfrm>
              <a:off x="1588274" y="3461776"/>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20</a:t>
              </a:r>
              <a:endParaRPr/>
            </a:p>
          </p:txBody>
        </p:sp>
        <p:sp>
          <p:nvSpPr>
            <p:cNvPr id="623" name="Google Shape;623;p42"/>
            <p:cNvSpPr/>
            <p:nvPr/>
          </p:nvSpPr>
          <p:spPr>
            <a:xfrm>
              <a:off x="1591347" y="3271265"/>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22</a:t>
              </a:r>
              <a:endParaRPr sz="1200" b="1" cap="none">
                <a:solidFill>
                  <a:schemeClr val="dk1"/>
                </a:solidFill>
                <a:latin typeface="Arial"/>
                <a:ea typeface="Arial"/>
                <a:cs typeface="Arial"/>
                <a:sym typeface="Arial"/>
              </a:endParaRPr>
            </a:p>
          </p:txBody>
        </p:sp>
        <p:sp>
          <p:nvSpPr>
            <p:cNvPr id="624" name="Google Shape;624;p42"/>
            <p:cNvSpPr/>
            <p:nvPr/>
          </p:nvSpPr>
          <p:spPr>
            <a:xfrm>
              <a:off x="1583490" y="3077277"/>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24</a:t>
              </a:r>
              <a:endParaRPr sz="1200" b="1" cap="none">
                <a:solidFill>
                  <a:schemeClr val="dk1"/>
                </a:solidFill>
                <a:latin typeface="Arial"/>
                <a:ea typeface="Arial"/>
                <a:cs typeface="Arial"/>
                <a:sym typeface="Arial"/>
              </a:endParaRPr>
            </a:p>
          </p:txBody>
        </p:sp>
        <p:sp>
          <p:nvSpPr>
            <p:cNvPr id="625" name="Google Shape;625;p42"/>
            <p:cNvSpPr/>
            <p:nvPr/>
          </p:nvSpPr>
          <p:spPr>
            <a:xfrm>
              <a:off x="1575633" y="2884792"/>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26</a:t>
              </a:r>
              <a:endParaRPr sz="1200" b="1" cap="none">
                <a:solidFill>
                  <a:schemeClr val="dk1"/>
                </a:solidFill>
                <a:latin typeface="Arial"/>
                <a:ea typeface="Arial"/>
                <a:cs typeface="Arial"/>
                <a:sym typeface="Arial"/>
              </a:endParaRPr>
            </a:p>
          </p:txBody>
        </p:sp>
        <p:sp>
          <p:nvSpPr>
            <p:cNvPr id="626" name="Google Shape;626;p42"/>
            <p:cNvSpPr/>
            <p:nvPr/>
          </p:nvSpPr>
          <p:spPr>
            <a:xfrm>
              <a:off x="1575633" y="2691846"/>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28</a:t>
              </a:r>
              <a:endParaRPr sz="1200" b="1" cap="none">
                <a:solidFill>
                  <a:schemeClr val="dk1"/>
                </a:solidFill>
                <a:latin typeface="Arial"/>
                <a:ea typeface="Arial"/>
                <a:cs typeface="Arial"/>
                <a:sym typeface="Arial"/>
              </a:endParaRPr>
            </a:p>
          </p:txBody>
        </p:sp>
        <p:sp>
          <p:nvSpPr>
            <p:cNvPr id="627" name="Google Shape;627;p42"/>
            <p:cNvSpPr/>
            <p:nvPr/>
          </p:nvSpPr>
          <p:spPr>
            <a:xfrm>
              <a:off x="1575633" y="2507491"/>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30</a:t>
              </a:r>
              <a:endParaRPr/>
            </a:p>
          </p:txBody>
        </p:sp>
        <p:sp>
          <p:nvSpPr>
            <p:cNvPr id="628" name="Google Shape;628;p42"/>
            <p:cNvSpPr/>
            <p:nvPr/>
          </p:nvSpPr>
          <p:spPr>
            <a:xfrm>
              <a:off x="1575633" y="2332192"/>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32</a:t>
              </a:r>
              <a:endParaRPr sz="1200" b="1" cap="none">
                <a:solidFill>
                  <a:schemeClr val="dk1"/>
                </a:solidFill>
                <a:latin typeface="Arial"/>
                <a:ea typeface="Arial"/>
                <a:cs typeface="Arial"/>
                <a:sym typeface="Arial"/>
              </a:endParaRPr>
            </a:p>
          </p:txBody>
        </p:sp>
        <p:sp>
          <p:nvSpPr>
            <p:cNvPr id="629" name="Google Shape;629;p42"/>
            <p:cNvSpPr/>
            <p:nvPr/>
          </p:nvSpPr>
          <p:spPr>
            <a:xfrm>
              <a:off x="1575633" y="2129824"/>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34</a:t>
              </a:r>
              <a:endParaRPr/>
            </a:p>
          </p:txBody>
        </p:sp>
        <p:sp>
          <p:nvSpPr>
            <p:cNvPr id="630" name="Google Shape;630;p42"/>
            <p:cNvSpPr/>
            <p:nvPr/>
          </p:nvSpPr>
          <p:spPr>
            <a:xfrm>
              <a:off x="1575633" y="1936875"/>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36</a:t>
              </a:r>
              <a:endParaRPr/>
            </a:p>
          </p:txBody>
        </p:sp>
        <p:sp>
          <p:nvSpPr>
            <p:cNvPr id="631" name="Google Shape;631;p42"/>
            <p:cNvSpPr/>
            <p:nvPr/>
          </p:nvSpPr>
          <p:spPr>
            <a:xfrm>
              <a:off x="1583490" y="1751734"/>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38</a:t>
              </a:r>
              <a:endParaRPr/>
            </a:p>
          </p:txBody>
        </p:sp>
        <p:sp>
          <p:nvSpPr>
            <p:cNvPr id="632" name="Google Shape;632;p42"/>
            <p:cNvSpPr/>
            <p:nvPr/>
          </p:nvSpPr>
          <p:spPr>
            <a:xfrm>
              <a:off x="2316697" y="5706334"/>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a:t>
              </a:r>
              <a:endParaRPr/>
            </a:p>
          </p:txBody>
        </p:sp>
        <p:sp>
          <p:nvSpPr>
            <p:cNvPr id="633" name="Google Shape;633;p42"/>
            <p:cNvSpPr/>
            <p:nvPr/>
          </p:nvSpPr>
          <p:spPr>
            <a:xfrm>
              <a:off x="3535243" y="5719896"/>
              <a:ext cx="184730"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200" b="1" cap="none">
                <a:solidFill>
                  <a:schemeClr val="dk1"/>
                </a:solidFill>
                <a:latin typeface="Arial"/>
                <a:ea typeface="Arial"/>
                <a:cs typeface="Arial"/>
                <a:sym typeface="Arial"/>
              </a:endParaRPr>
            </a:p>
          </p:txBody>
        </p:sp>
        <p:sp>
          <p:nvSpPr>
            <p:cNvPr id="634" name="Google Shape;634;p42"/>
            <p:cNvSpPr/>
            <p:nvPr/>
          </p:nvSpPr>
          <p:spPr>
            <a:xfrm>
              <a:off x="2694200" y="5693321"/>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2</a:t>
              </a:r>
              <a:endParaRPr sz="1200" b="1" cap="none">
                <a:solidFill>
                  <a:schemeClr val="dk1"/>
                </a:solidFill>
                <a:latin typeface="Arial"/>
                <a:ea typeface="Arial"/>
                <a:cs typeface="Arial"/>
                <a:sym typeface="Arial"/>
              </a:endParaRPr>
            </a:p>
          </p:txBody>
        </p:sp>
        <p:sp>
          <p:nvSpPr>
            <p:cNvPr id="635" name="Google Shape;635;p42"/>
            <p:cNvSpPr/>
            <p:nvPr/>
          </p:nvSpPr>
          <p:spPr>
            <a:xfrm>
              <a:off x="3091208" y="5704854"/>
              <a:ext cx="22722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3</a:t>
              </a:r>
              <a:endParaRPr sz="1200" b="1" cap="none">
                <a:solidFill>
                  <a:schemeClr val="dk1"/>
                </a:solidFill>
                <a:latin typeface="Arial"/>
                <a:ea typeface="Arial"/>
                <a:cs typeface="Arial"/>
                <a:sym typeface="Arial"/>
              </a:endParaRPr>
            </a:p>
          </p:txBody>
        </p:sp>
        <p:sp>
          <p:nvSpPr>
            <p:cNvPr id="636" name="Google Shape;636;p42"/>
            <p:cNvSpPr/>
            <p:nvPr/>
          </p:nvSpPr>
          <p:spPr>
            <a:xfrm>
              <a:off x="3442437" y="5709047"/>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4</a:t>
              </a:r>
              <a:endParaRPr sz="1200" b="1" cap="none">
                <a:solidFill>
                  <a:schemeClr val="dk1"/>
                </a:solidFill>
                <a:latin typeface="Arial"/>
                <a:ea typeface="Arial"/>
                <a:cs typeface="Arial"/>
                <a:sym typeface="Arial"/>
              </a:endParaRPr>
            </a:p>
          </p:txBody>
        </p:sp>
        <p:sp>
          <p:nvSpPr>
            <p:cNvPr id="637" name="Google Shape;637;p42"/>
            <p:cNvSpPr/>
            <p:nvPr/>
          </p:nvSpPr>
          <p:spPr>
            <a:xfrm>
              <a:off x="3834578" y="570092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5</a:t>
              </a:r>
              <a:endParaRPr sz="1200" b="1" cap="none">
                <a:solidFill>
                  <a:schemeClr val="dk1"/>
                </a:solidFill>
                <a:latin typeface="Arial"/>
                <a:ea typeface="Arial"/>
                <a:cs typeface="Arial"/>
                <a:sym typeface="Arial"/>
              </a:endParaRPr>
            </a:p>
          </p:txBody>
        </p:sp>
        <p:sp>
          <p:nvSpPr>
            <p:cNvPr id="638" name="Google Shape;638;p42"/>
            <p:cNvSpPr/>
            <p:nvPr/>
          </p:nvSpPr>
          <p:spPr>
            <a:xfrm>
              <a:off x="4217393" y="571604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6</a:t>
              </a:r>
              <a:endParaRPr sz="1200" b="1" cap="none">
                <a:solidFill>
                  <a:schemeClr val="dk1"/>
                </a:solidFill>
                <a:latin typeface="Arial"/>
                <a:ea typeface="Arial"/>
                <a:cs typeface="Arial"/>
                <a:sym typeface="Arial"/>
              </a:endParaRPr>
            </a:p>
          </p:txBody>
        </p:sp>
        <p:sp>
          <p:nvSpPr>
            <p:cNvPr id="639" name="Google Shape;639;p42"/>
            <p:cNvSpPr/>
            <p:nvPr/>
          </p:nvSpPr>
          <p:spPr>
            <a:xfrm>
              <a:off x="4583099" y="570092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7</a:t>
              </a:r>
              <a:endParaRPr sz="1200" b="1" cap="none">
                <a:solidFill>
                  <a:schemeClr val="dk1"/>
                </a:solidFill>
                <a:latin typeface="Arial"/>
                <a:ea typeface="Arial"/>
                <a:cs typeface="Arial"/>
                <a:sym typeface="Arial"/>
              </a:endParaRPr>
            </a:p>
          </p:txBody>
        </p:sp>
        <p:sp>
          <p:nvSpPr>
            <p:cNvPr id="640" name="Google Shape;640;p42"/>
            <p:cNvSpPr/>
            <p:nvPr/>
          </p:nvSpPr>
          <p:spPr>
            <a:xfrm>
              <a:off x="4965884" y="5700919"/>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8</a:t>
              </a:r>
              <a:endParaRPr sz="1200" b="1" cap="none">
                <a:solidFill>
                  <a:schemeClr val="dk1"/>
                </a:solidFill>
                <a:latin typeface="Arial"/>
                <a:ea typeface="Arial"/>
                <a:cs typeface="Arial"/>
                <a:sym typeface="Arial"/>
              </a:endParaRPr>
            </a:p>
          </p:txBody>
        </p:sp>
        <p:sp>
          <p:nvSpPr>
            <p:cNvPr id="641" name="Google Shape;641;p42"/>
            <p:cNvSpPr/>
            <p:nvPr/>
          </p:nvSpPr>
          <p:spPr>
            <a:xfrm>
              <a:off x="5352596" y="5693320"/>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9</a:t>
              </a:r>
              <a:endParaRPr sz="1200" b="1" cap="none">
                <a:solidFill>
                  <a:schemeClr val="dk1"/>
                </a:solidFill>
                <a:latin typeface="Arial"/>
                <a:ea typeface="Arial"/>
                <a:cs typeface="Arial"/>
                <a:sym typeface="Arial"/>
              </a:endParaRPr>
            </a:p>
          </p:txBody>
        </p:sp>
        <p:sp>
          <p:nvSpPr>
            <p:cNvPr id="642" name="Google Shape;642;p42"/>
            <p:cNvSpPr/>
            <p:nvPr/>
          </p:nvSpPr>
          <p:spPr>
            <a:xfrm>
              <a:off x="5729634" y="5693319"/>
              <a:ext cx="35458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10</a:t>
              </a:r>
              <a:endParaRPr/>
            </a:p>
          </p:txBody>
        </p:sp>
        <p:sp>
          <p:nvSpPr>
            <p:cNvPr id="643" name="Google Shape;643;p42"/>
            <p:cNvSpPr txBox="1"/>
            <p:nvPr/>
          </p:nvSpPr>
          <p:spPr>
            <a:xfrm rot="-5400000">
              <a:off x="380398" y="3319103"/>
              <a:ext cx="1584823"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a:solidFill>
                    <a:schemeClr val="dk1"/>
                  </a:solidFill>
                  <a:latin typeface="Arial"/>
                  <a:ea typeface="Arial"/>
                  <a:cs typeface="Arial"/>
                  <a:sym typeface="Arial"/>
                </a:rPr>
                <a:t>Salads</a:t>
              </a:r>
              <a:endParaRPr/>
            </a:p>
          </p:txBody>
        </p:sp>
        <p:sp>
          <p:nvSpPr>
            <p:cNvPr id="644" name="Google Shape;644;p42"/>
            <p:cNvSpPr/>
            <p:nvPr/>
          </p:nvSpPr>
          <p:spPr>
            <a:xfrm>
              <a:off x="1669056" y="5601051"/>
              <a:ext cx="269626"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cap="none">
                  <a:solidFill>
                    <a:schemeClr val="dk1"/>
                  </a:solidFill>
                  <a:latin typeface="Arial"/>
                  <a:ea typeface="Arial"/>
                  <a:cs typeface="Arial"/>
                  <a:sym typeface="Arial"/>
                </a:rPr>
                <a:t>0</a:t>
              </a:r>
              <a:endParaRPr/>
            </a:p>
          </p:txBody>
        </p:sp>
      </p:grpSp>
      <p:grpSp>
        <p:nvGrpSpPr>
          <p:cNvPr id="645" name="Google Shape;645;p42"/>
          <p:cNvGrpSpPr/>
          <p:nvPr/>
        </p:nvGrpSpPr>
        <p:grpSpPr>
          <a:xfrm>
            <a:off x="2040312" y="2029081"/>
            <a:ext cx="3547331" cy="3558308"/>
            <a:chOff x="2034973" y="2021752"/>
            <a:chExt cx="3547331" cy="3558308"/>
          </a:xfrm>
        </p:grpSpPr>
        <p:sp>
          <p:nvSpPr>
            <p:cNvPr id="646" name="Google Shape;646;p42"/>
            <p:cNvSpPr/>
            <p:nvPr/>
          </p:nvSpPr>
          <p:spPr>
            <a:xfrm>
              <a:off x="2034973" y="2021752"/>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7" name="Google Shape;647;p42"/>
            <p:cNvSpPr/>
            <p:nvPr/>
          </p:nvSpPr>
          <p:spPr>
            <a:xfrm>
              <a:off x="2398711" y="2410908"/>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8" name="Google Shape;648;p42"/>
            <p:cNvSpPr/>
            <p:nvPr/>
          </p:nvSpPr>
          <p:spPr>
            <a:xfrm>
              <a:off x="2784015" y="2803367"/>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9" name="Google Shape;649;p42"/>
            <p:cNvSpPr/>
            <p:nvPr/>
          </p:nvSpPr>
          <p:spPr>
            <a:xfrm>
              <a:off x="3142421" y="3174682"/>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0" name="Google Shape;650;p42"/>
            <p:cNvSpPr/>
            <p:nvPr/>
          </p:nvSpPr>
          <p:spPr>
            <a:xfrm>
              <a:off x="3535243" y="3551983"/>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1" name="Google Shape;651;p42"/>
            <p:cNvSpPr/>
            <p:nvPr/>
          </p:nvSpPr>
          <p:spPr>
            <a:xfrm>
              <a:off x="3942396" y="3946266"/>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2" name="Google Shape;652;p42"/>
            <p:cNvSpPr/>
            <p:nvPr/>
          </p:nvSpPr>
          <p:spPr>
            <a:xfrm>
              <a:off x="4300043" y="4308716"/>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3" name="Google Shape;653;p42"/>
            <p:cNvSpPr/>
            <p:nvPr/>
          </p:nvSpPr>
          <p:spPr>
            <a:xfrm>
              <a:off x="4689429" y="4718053"/>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4" name="Google Shape;654;p42"/>
            <p:cNvSpPr/>
            <p:nvPr/>
          </p:nvSpPr>
          <p:spPr>
            <a:xfrm>
              <a:off x="5076896" y="5095557"/>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5" name="Google Shape;655;p42"/>
            <p:cNvSpPr/>
            <p:nvPr/>
          </p:nvSpPr>
          <p:spPr>
            <a:xfrm>
              <a:off x="5477978" y="5483477"/>
              <a:ext cx="104326" cy="96583"/>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656" name="Google Shape;656;p42"/>
          <p:cNvCxnSpPr>
            <a:endCxn id="655" idx="5"/>
          </p:cNvCxnSpPr>
          <p:nvPr/>
        </p:nvCxnSpPr>
        <p:spPr>
          <a:xfrm>
            <a:off x="2063265" y="2075845"/>
            <a:ext cx="3509100" cy="3497400"/>
          </a:xfrm>
          <a:prstGeom prst="straightConnector1">
            <a:avLst/>
          </a:prstGeom>
          <a:noFill/>
          <a:ln w="19050" cap="flat" cmpd="sng">
            <a:solidFill>
              <a:srgbClr val="FF0000"/>
            </a:solidFill>
            <a:prstDash val="solid"/>
            <a:round/>
            <a:headEnd type="none" w="sm" len="sm"/>
            <a:tailEnd type="none" w="sm" len="sm"/>
          </a:ln>
        </p:spPr>
      </p:cxnSp>
      <p:sp>
        <p:nvSpPr>
          <p:cNvPr id="657" name="Google Shape;657;p42"/>
          <p:cNvSpPr/>
          <p:nvPr/>
        </p:nvSpPr>
        <p:spPr>
          <a:xfrm>
            <a:off x="4532913" y="3765031"/>
            <a:ext cx="104971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cap="none">
                <a:solidFill>
                  <a:srgbClr val="FF0000"/>
                </a:solidFill>
                <a:latin typeface="Arial"/>
                <a:ea typeface="Arial"/>
                <a:cs typeface="Arial"/>
                <a:sym typeface="Arial"/>
              </a:rPr>
              <a:t>Tony</a:t>
            </a:r>
            <a:endParaRPr sz="2800" cap="none">
              <a:solidFill>
                <a:srgbClr val="FF0000"/>
              </a:solidFill>
              <a:latin typeface="Arial"/>
              <a:ea typeface="Arial"/>
              <a:cs typeface="Arial"/>
              <a:sym typeface="Arial"/>
            </a:endParaRPr>
          </a:p>
        </p:txBody>
      </p:sp>
      <p:grpSp>
        <p:nvGrpSpPr>
          <p:cNvPr id="658" name="Google Shape;658;p42"/>
          <p:cNvGrpSpPr/>
          <p:nvPr/>
        </p:nvGrpSpPr>
        <p:grpSpPr>
          <a:xfrm>
            <a:off x="2021747" y="4320330"/>
            <a:ext cx="2431967" cy="1271902"/>
            <a:chOff x="2021747" y="4320330"/>
            <a:chExt cx="2431967" cy="1271902"/>
          </a:xfrm>
        </p:grpSpPr>
        <p:sp>
          <p:nvSpPr>
            <p:cNvPr id="659" name="Google Shape;659;p42"/>
            <p:cNvSpPr/>
            <p:nvPr/>
          </p:nvSpPr>
          <p:spPr>
            <a:xfrm>
              <a:off x="2021747" y="4320330"/>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0" name="Google Shape;660;p42"/>
            <p:cNvSpPr/>
            <p:nvPr/>
          </p:nvSpPr>
          <p:spPr>
            <a:xfrm>
              <a:off x="2392883" y="4520347"/>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1" name="Google Shape;661;p42"/>
            <p:cNvSpPr/>
            <p:nvPr/>
          </p:nvSpPr>
          <p:spPr>
            <a:xfrm>
              <a:off x="2778465" y="4713292"/>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2" name="Google Shape;662;p42"/>
            <p:cNvSpPr/>
            <p:nvPr/>
          </p:nvSpPr>
          <p:spPr>
            <a:xfrm>
              <a:off x="3148239" y="4910176"/>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3" name="Google Shape;663;p42"/>
            <p:cNvSpPr/>
            <p:nvPr/>
          </p:nvSpPr>
          <p:spPr>
            <a:xfrm>
              <a:off x="3543632" y="5092426"/>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4" name="Google Shape;664;p42"/>
            <p:cNvSpPr/>
            <p:nvPr/>
          </p:nvSpPr>
          <p:spPr>
            <a:xfrm>
              <a:off x="3929589" y="5296258"/>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5" name="Google Shape;665;p42"/>
            <p:cNvSpPr/>
            <p:nvPr/>
          </p:nvSpPr>
          <p:spPr>
            <a:xfrm>
              <a:off x="4323775" y="5466566"/>
              <a:ext cx="129939" cy="125666"/>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666" name="Google Shape;666;p42"/>
          <p:cNvCxnSpPr/>
          <p:nvPr/>
        </p:nvCxnSpPr>
        <p:spPr>
          <a:xfrm>
            <a:off x="2021747" y="4374774"/>
            <a:ext cx="2412938" cy="1190666"/>
          </a:xfrm>
          <a:prstGeom prst="straightConnector1">
            <a:avLst/>
          </a:prstGeom>
          <a:noFill/>
          <a:ln w="28575" cap="flat" cmpd="sng">
            <a:solidFill>
              <a:srgbClr val="00B050"/>
            </a:solidFill>
            <a:prstDash val="solid"/>
            <a:round/>
            <a:headEnd type="none" w="sm" len="sm"/>
            <a:tailEnd type="none" w="sm" len="sm"/>
          </a:ln>
        </p:spPr>
      </p:cxnSp>
      <p:sp>
        <p:nvSpPr>
          <p:cNvPr id="667" name="Google Shape;667;p42"/>
          <p:cNvSpPr/>
          <p:nvPr/>
        </p:nvSpPr>
        <p:spPr>
          <a:xfrm>
            <a:off x="3250006" y="4394239"/>
            <a:ext cx="1135545"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0" cap="none">
                <a:solidFill>
                  <a:srgbClr val="00B050"/>
                </a:solidFill>
                <a:latin typeface="Arial"/>
                <a:ea typeface="Arial"/>
                <a:cs typeface="Arial"/>
                <a:sym typeface="Arial"/>
              </a:rPr>
              <a:t>Nino</a:t>
            </a:r>
            <a:endParaRPr sz="2800" b="0" cap="none">
              <a:solidFill>
                <a:srgbClr val="00B050"/>
              </a:solidFill>
              <a:latin typeface="Arial"/>
              <a:ea typeface="Arial"/>
              <a:cs typeface="Arial"/>
              <a:sym typeface="Arial"/>
            </a:endParaRPr>
          </a:p>
        </p:txBody>
      </p:sp>
      <p:sp>
        <p:nvSpPr>
          <p:cNvPr id="668" name="Google Shape;668;p42"/>
          <p:cNvSpPr txBox="1"/>
          <p:nvPr/>
        </p:nvSpPr>
        <p:spPr>
          <a:xfrm>
            <a:off x="457200" y="253874"/>
            <a:ext cx="8260672" cy="73462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200" b="1" i="0">
                <a:solidFill>
                  <a:srgbClr val="005CB8"/>
                </a:solidFill>
                <a:latin typeface="Calibri"/>
                <a:ea typeface="Calibri"/>
                <a:cs typeface="Calibri"/>
                <a:sym typeface="Calibri"/>
              </a:rPr>
              <a:t>Let’s see the magic! What happens when they specialize based on comparative advantage?</a:t>
            </a:r>
            <a:endParaRPr/>
          </a:p>
        </p:txBody>
      </p:sp>
      <p:sp>
        <p:nvSpPr>
          <p:cNvPr id="669" name="Google Shape;669;p42"/>
          <p:cNvSpPr/>
          <p:nvPr/>
        </p:nvSpPr>
        <p:spPr>
          <a:xfrm>
            <a:off x="4155768" y="1869001"/>
            <a:ext cx="392875" cy="351965"/>
          </a:xfrm>
          <a:prstGeom prst="star5">
            <a:avLst>
              <a:gd name="adj" fmla="val 19098"/>
              <a:gd name="hf" fmla="val 105146"/>
              <a:gd name="vf" fmla="val 110557"/>
            </a:avLst>
          </a:prstGeom>
          <a:solidFill>
            <a:srgbClr val="FFFF0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670" name="Google Shape;670;p42"/>
          <p:cNvCxnSpPr/>
          <p:nvPr/>
        </p:nvCxnSpPr>
        <p:spPr>
          <a:xfrm flipH="1">
            <a:off x="4342323" y="2220103"/>
            <a:ext cx="19800" cy="3308400"/>
          </a:xfrm>
          <a:prstGeom prst="straightConnector1">
            <a:avLst/>
          </a:prstGeom>
          <a:noFill/>
          <a:ln w="9525" cap="flat" cmpd="sng">
            <a:solidFill>
              <a:schemeClr val="dk2"/>
            </a:solidFill>
            <a:prstDash val="dash"/>
            <a:round/>
            <a:headEnd type="none" w="med" len="med"/>
            <a:tailEnd type="none" w="med" len="med"/>
          </a:ln>
        </p:spPr>
      </p:cxnSp>
      <p:cxnSp>
        <p:nvCxnSpPr>
          <p:cNvPr id="671" name="Google Shape;671;p42"/>
          <p:cNvCxnSpPr/>
          <p:nvPr/>
        </p:nvCxnSpPr>
        <p:spPr>
          <a:xfrm rot="10800000" flipH="1">
            <a:off x="2216075" y="2047400"/>
            <a:ext cx="1844400" cy="600"/>
          </a:xfrm>
          <a:prstGeom prst="straightConnector1">
            <a:avLst/>
          </a:prstGeom>
          <a:noFill/>
          <a:ln w="9525" cap="flat" cmpd="sng">
            <a:solidFill>
              <a:schemeClr val="dk2"/>
            </a:solidFill>
            <a:prstDash val="dash"/>
            <a:round/>
            <a:headEnd type="none" w="med" len="med"/>
            <a:tailEnd type="non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3"/>
          <p:cNvSpPr txBox="1">
            <a:spLocks noGrp="1"/>
          </p:cNvSpPr>
          <p:nvPr>
            <p:ph type="title"/>
          </p:nvPr>
        </p:nvSpPr>
        <p:spPr>
          <a:xfrm>
            <a:off x="192947" y="1209319"/>
            <a:ext cx="8707772"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400"/>
              <a:t>Make what you do best </a:t>
            </a:r>
            <a:br>
              <a:rPr lang="en-US" sz="5400"/>
            </a:br>
            <a:r>
              <a:rPr lang="en-US" sz="5400"/>
              <a:t>and trade for the rest!</a:t>
            </a:r>
            <a:endParaRPr/>
          </a:p>
        </p:txBody>
      </p:sp>
      <p:sp>
        <p:nvSpPr>
          <p:cNvPr id="677" name="Google Shape;677;p43"/>
          <p:cNvSpPr txBox="1">
            <a:spLocks noGrp="1"/>
          </p:cNvSpPr>
          <p:nvPr>
            <p:ph type="body" idx="1"/>
          </p:nvPr>
        </p:nvSpPr>
        <p:spPr>
          <a:xfrm>
            <a:off x="192947" y="2755075"/>
            <a:ext cx="8856050" cy="368135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sz="3200" b="1"/>
              <a:t>This is true for businesses, individuals, and countries.</a:t>
            </a:r>
            <a:endParaRPr/>
          </a:p>
          <a:p>
            <a:pPr marL="0" lvl="0" indent="0" algn="l" rtl="0">
              <a:spcBef>
                <a:spcPts val="600"/>
              </a:spcBef>
              <a:spcAft>
                <a:spcPts val="0"/>
              </a:spcAft>
              <a:buClr>
                <a:schemeClr val="dk1"/>
              </a:buClr>
              <a:buSzPts val="3200"/>
              <a:buNone/>
            </a:pPr>
            <a:r>
              <a:rPr lang="en-US" sz="3200" b="1"/>
              <a:t>Specialization based on comparative advantage is one of the </a:t>
            </a:r>
            <a:r>
              <a:rPr lang="en-US" sz="3200" b="1">
                <a:solidFill>
                  <a:srgbClr val="8BAF00"/>
                </a:solidFill>
              </a:rPr>
              <a:t>MOST</a:t>
            </a:r>
            <a:r>
              <a:rPr lang="en-US" sz="3200" b="1"/>
              <a:t> important ideas in economics. However, the idea is very counterintuitive so many students struggle with the idea.</a:t>
            </a:r>
            <a:endParaRPr/>
          </a:p>
          <a:p>
            <a:pPr marL="0" lvl="0" indent="0" algn="l" rtl="0">
              <a:spcBef>
                <a:spcPts val="600"/>
              </a:spcBef>
              <a:spcAft>
                <a:spcPts val="0"/>
              </a:spcAft>
              <a:buClr>
                <a:schemeClr val="dk1"/>
              </a:buClr>
              <a:buSzPts val="28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44"/>
          <p:cNvSpPr txBox="1">
            <a:spLocks noGrp="1"/>
          </p:cNvSpPr>
          <p:nvPr>
            <p:ph type="title"/>
          </p:nvPr>
        </p:nvSpPr>
        <p:spPr>
          <a:xfrm>
            <a:off x="457200" y="8382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6000"/>
              <a:t>Additional Activity</a:t>
            </a:r>
            <a:endParaRPr sz="6000"/>
          </a:p>
        </p:txBody>
      </p:sp>
      <p:sp>
        <p:nvSpPr>
          <p:cNvPr id="683" name="Google Shape;683;p44"/>
          <p:cNvSpPr txBox="1">
            <a:spLocks noGrp="1"/>
          </p:cNvSpPr>
          <p:nvPr>
            <p:ph type="body" idx="1"/>
          </p:nvPr>
        </p:nvSpPr>
        <p:spPr>
          <a:xfrm>
            <a:off x="169100" y="1793175"/>
            <a:ext cx="8887200" cy="4512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sz="2700" b="1"/>
              <a:t>Lesson 26 in the High School Economics curriculum has an additional activity on comparative where students flip cards with cell phones on one side and microwaves on the other side.</a:t>
            </a:r>
            <a:endParaRPr sz="2700"/>
          </a:p>
          <a:p>
            <a:pPr marL="0" lvl="0" indent="0" algn="l" rtl="0">
              <a:spcBef>
                <a:spcPts val="1800"/>
              </a:spcBef>
              <a:spcAft>
                <a:spcPts val="0"/>
              </a:spcAft>
              <a:buClr>
                <a:schemeClr val="dk1"/>
              </a:buClr>
              <a:buSzPts val="2800"/>
              <a:buNone/>
            </a:pPr>
            <a:r>
              <a:rPr lang="en-US" sz="2700" b="1"/>
              <a:t>As students flip their cards it demonstrates the opportunity cost of producing more of one item over the other. Students graph out each point on the PPC as they flip cards.</a:t>
            </a:r>
            <a:endParaRPr sz="2700"/>
          </a:p>
          <a:p>
            <a:pPr marL="0" lvl="0" indent="0" algn="l" rtl="0">
              <a:spcBef>
                <a:spcPts val="1800"/>
              </a:spcBef>
              <a:spcAft>
                <a:spcPts val="0"/>
              </a:spcAft>
              <a:buClr>
                <a:schemeClr val="dk1"/>
              </a:buClr>
              <a:buSzPts val="2800"/>
              <a:buNone/>
            </a:pPr>
            <a:r>
              <a:rPr lang="en-US" sz="2700" b="1"/>
              <a:t>The microwave and cell phone activity is very similar to the Tony and Nino one. </a:t>
            </a:r>
            <a:r>
              <a:rPr lang="en-US" sz="2700" b="1">
                <a:solidFill>
                  <a:srgbClr val="7A9900"/>
                </a:solidFill>
              </a:rPr>
              <a:t>However</a:t>
            </a:r>
            <a:r>
              <a:rPr lang="en-US" sz="2700" b="1"/>
              <a:t>, the Tony and Nino activity is a better fit for virtual or hybrid learning. </a:t>
            </a:r>
            <a:endParaRPr sz="27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45"/>
          <p:cNvSpPr txBox="1">
            <a:spLocks noGrp="1"/>
          </p:cNvSpPr>
          <p:nvPr>
            <p:ph type="title"/>
          </p:nvPr>
        </p:nvSpPr>
        <p:spPr>
          <a:xfrm>
            <a:off x="457200" y="1235034"/>
            <a:ext cx="8229600" cy="1142406"/>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Atlanta Fed Trade Infographic</a:t>
            </a:r>
            <a:endParaRPr/>
          </a:p>
        </p:txBody>
      </p:sp>
      <p:sp>
        <p:nvSpPr>
          <p:cNvPr id="689" name="Google Shape;689;p45"/>
          <p:cNvSpPr txBox="1">
            <a:spLocks noGrp="1"/>
          </p:cNvSpPr>
          <p:nvPr>
            <p:ph type="body" idx="1"/>
          </p:nvPr>
        </p:nvSpPr>
        <p:spPr>
          <a:xfrm>
            <a:off x="457200" y="2830051"/>
            <a:ext cx="8229600" cy="332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900" b="1"/>
              <a:t>The Atlanta Fed has a great series of infographics on a variety of topics (GDP, Entrepreneurs, Trade, Credit, etc.)</a:t>
            </a:r>
            <a:endParaRPr sz="2900" b="1"/>
          </a:p>
          <a:p>
            <a:pPr marL="0" lvl="0" indent="0" algn="l" rtl="0">
              <a:spcBef>
                <a:spcPts val="0"/>
              </a:spcBef>
              <a:spcAft>
                <a:spcPts val="0"/>
              </a:spcAft>
              <a:buNone/>
            </a:pPr>
            <a:r>
              <a:rPr lang="en-US" sz="2900" b="1"/>
              <a:t>You can order a full set </a:t>
            </a:r>
            <a:r>
              <a:rPr lang="en-US" sz="2900" b="1" u="sng">
                <a:solidFill>
                  <a:schemeClr val="hlink"/>
                </a:solidFill>
                <a:hlinkClick r:id="rId3"/>
              </a:rPr>
              <a:t>here</a:t>
            </a:r>
            <a:endParaRPr sz="2900" b="1"/>
          </a:p>
          <a:p>
            <a:pPr marL="0" lvl="0" indent="0" algn="l" rtl="0">
              <a:spcBef>
                <a:spcPts val="0"/>
              </a:spcBef>
              <a:spcAft>
                <a:spcPts val="0"/>
              </a:spcAft>
              <a:buNone/>
            </a:pPr>
            <a:r>
              <a:rPr lang="en-US" sz="2900" b="1"/>
              <a:t>Here’s their infographic on trade: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46"/>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696" name="Google Shape;696;p46"/>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47"/>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Bananas video clip</a:t>
            </a:r>
            <a:endParaRPr/>
          </a:p>
        </p:txBody>
      </p:sp>
      <p:sp>
        <p:nvSpPr>
          <p:cNvPr id="702" name="Google Shape;702;p47"/>
          <p:cNvSpPr txBox="1">
            <a:spLocks noGrp="1"/>
          </p:cNvSpPr>
          <p:nvPr>
            <p:ph type="body" idx="1"/>
          </p:nvPr>
        </p:nvSpPr>
        <p:spPr>
          <a:xfrm>
            <a:off x="457200" y="2057400"/>
            <a:ext cx="8229600" cy="409956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None/>
            </a:pPr>
            <a:r>
              <a:rPr lang="en-US" sz="3600" b="1"/>
              <a:t>This video has some fun with trade and why governments sometimes don’t want to specialize based on comparative advantage.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48"/>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709" name="Google Shape;709;p48"/>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49"/>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5000"/>
              </a:lnSpc>
              <a:spcBef>
                <a:spcPts val="0"/>
              </a:spcBef>
              <a:spcAft>
                <a:spcPts val="0"/>
              </a:spcAft>
              <a:buNone/>
            </a:pPr>
            <a:r>
              <a:rPr lang="en-US" sz="6000"/>
              <a:t>Specialization Extension</a:t>
            </a:r>
            <a:endParaRPr/>
          </a:p>
        </p:txBody>
      </p:sp>
      <p:sp>
        <p:nvSpPr>
          <p:cNvPr id="715" name="Google Shape;715;p49"/>
          <p:cNvSpPr txBox="1">
            <a:spLocks noGrp="1"/>
          </p:cNvSpPr>
          <p:nvPr>
            <p:ph type="body" idx="1"/>
          </p:nvPr>
        </p:nvSpPr>
        <p:spPr>
          <a:xfrm>
            <a:off x="457200" y="1920240"/>
            <a:ext cx="8229600" cy="42367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sz="3200" b="1"/>
              <a:t>With Tony and Nino we saw how specialization based on comparative advantage can help increase production.</a:t>
            </a:r>
            <a:endParaRPr/>
          </a:p>
          <a:p>
            <a:pPr marL="0" lvl="0" indent="0" algn="l" rtl="0">
              <a:spcBef>
                <a:spcPts val="1800"/>
              </a:spcBef>
              <a:spcAft>
                <a:spcPts val="0"/>
              </a:spcAft>
              <a:buClr>
                <a:srgbClr val="7A9900"/>
              </a:buClr>
              <a:buSzPts val="3200"/>
              <a:buNone/>
            </a:pPr>
            <a:r>
              <a:rPr lang="en-US" sz="3200" b="1">
                <a:solidFill>
                  <a:srgbClr val="7A9900"/>
                </a:solidFill>
              </a:rPr>
              <a:t>However, specialization can have drawbacks</a:t>
            </a:r>
            <a:r>
              <a:rPr lang="en-US" sz="3200" b="1"/>
              <a:t>. </a:t>
            </a:r>
            <a:endParaRPr/>
          </a:p>
          <a:p>
            <a:pPr marL="0" lvl="0" indent="0" algn="l" rtl="0">
              <a:spcBef>
                <a:spcPts val="1800"/>
              </a:spcBef>
              <a:spcAft>
                <a:spcPts val="0"/>
              </a:spcAft>
              <a:buClr>
                <a:schemeClr val="dk1"/>
              </a:buClr>
              <a:buSzPts val="3200"/>
              <a:buNone/>
            </a:pPr>
            <a:r>
              <a:rPr lang="en-US" sz="3200" b="1"/>
              <a:t>Here is an activity you can use to explore how specialization can be hindered.</a:t>
            </a:r>
            <a:endParaRPr/>
          </a:p>
          <a:p>
            <a:pPr marL="0" lvl="0" indent="0" algn="l" rtl="0">
              <a:spcBef>
                <a:spcPts val="1800"/>
              </a:spcBef>
              <a:spcAft>
                <a:spcPts val="0"/>
              </a:spcAft>
              <a:buClr>
                <a:schemeClr val="dk1"/>
              </a:buClr>
              <a:buSzPts val="2800"/>
              <a:buNone/>
            </a:pPr>
            <a:endParaRPr/>
          </a:p>
          <a:p>
            <a:pPr marL="0" lvl="0" indent="0" algn="l" rtl="0">
              <a:spcBef>
                <a:spcPts val="1800"/>
              </a:spcBef>
              <a:spcAft>
                <a:spcPts val="0"/>
              </a:spcAft>
              <a:buClr>
                <a:schemeClr val="dk1"/>
              </a:buClr>
              <a:buSzPts val="2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78" name="Google Shape;78;p17"/>
          <p:cNvSpPr txBox="1"/>
          <p:nvPr/>
        </p:nvSpPr>
        <p:spPr>
          <a:xfrm>
            <a:off x="1501666" y="5134678"/>
            <a:ext cx="61406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79" name="Google Shape;79;p17"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50"/>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Playful Economics</a:t>
            </a:r>
            <a:endParaRPr/>
          </a:p>
        </p:txBody>
      </p:sp>
      <p:sp>
        <p:nvSpPr>
          <p:cNvPr id="721" name="Google Shape;721;p50"/>
          <p:cNvSpPr txBox="1">
            <a:spLocks noGrp="1"/>
          </p:cNvSpPr>
          <p:nvPr>
            <p:ph type="body" idx="1"/>
          </p:nvPr>
        </p:nvSpPr>
        <p:spPr>
          <a:xfrm>
            <a:off x="457200" y="1840675"/>
            <a:ext cx="8229600" cy="431628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b="1"/>
              <a:t>Playful Economics is a curriculum that uses modeling clay to teach economic concepts.</a:t>
            </a:r>
            <a:endParaRPr/>
          </a:p>
          <a:p>
            <a:pPr marL="0" lvl="0" indent="0" algn="l" rtl="0">
              <a:spcBef>
                <a:spcPts val="600"/>
              </a:spcBef>
              <a:spcAft>
                <a:spcPts val="0"/>
              </a:spcAft>
              <a:buClr>
                <a:schemeClr val="dk1"/>
              </a:buClr>
              <a:buSzPts val="2800"/>
              <a:buNone/>
            </a:pPr>
            <a:r>
              <a:rPr lang="en-US" b="1"/>
              <a:t>Lesson 8 in this curriculum focuses on specialization and division of labor.</a:t>
            </a:r>
            <a:endParaRPr/>
          </a:p>
          <a:p>
            <a:pPr marL="0" lvl="0" indent="0" algn="l" rtl="0">
              <a:spcBef>
                <a:spcPts val="600"/>
              </a:spcBef>
              <a:spcAft>
                <a:spcPts val="0"/>
              </a:spcAft>
              <a:buClr>
                <a:schemeClr val="dk1"/>
              </a:buClr>
              <a:buSzPts val="2800"/>
              <a:buNone/>
            </a:pPr>
            <a:r>
              <a:rPr lang="en-US" b="1"/>
              <a:t>Students are divided into 2 groups of workers.</a:t>
            </a:r>
            <a:endParaRPr/>
          </a:p>
          <a:p>
            <a:pPr marL="0" lvl="0" indent="0" algn="l" rtl="0">
              <a:spcBef>
                <a:spcPts val="600"/>
              </a:spcBef>
              <a:spcAft>
                <a:spcPts val="0"/>
              </a:spcAft>
              <a:buClr>
                <a:schemeClr val="dk1"/>
              </a:buClr>
              <a:buSzPts val="2800"/>
              <a:buNone/>
            </a:pPr>
            <a:r>
              <a:rPr lang="en-US" b="1"/>
              <a:t>One group forms an assembly line to make burgers out of clay. </a:t>
            </a:r>
            <a:endParaRPr/>
          </a:p>
          <a:p>
            <a:pPr marL="0" lvl="0" indent="0" algn="l" rtl="0">
              <a:spcBef>
                <a:spcPts val="600"/>
              </a:spcBef>
              <a:spcAft>
                <a:spcPts val="0"/>
              </a:spcAft>
              <a:buClr>
                <a:schemeClr val="dk1"/>
              </a:buClr>
              <a:buSzPts val="2800"/>
              <a:buNone/>
            </a:pPr>
            <a:r>
              <a:rPr lang="en-US" b="1"/>
              <a:t>In the other, workers produce each burger out of clay individually.</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6" name="Google Shape;726;p51"/>
          <p:cNvPicPr preferRelativeResize="0"/>
          <p:nvPr/>
        </p:nvPicPr>
        <p:blipFill rotWithShape="1">
          <a:blip r:embed="rId3">
            <a:alphaModFix/>
          </a:blip>
          <a:srcRect/>
          <a:stretch/>
        </p:blipFill>
        <p:spPr>
          <a:xfrm>
            <a:off x="166257" y="1113811"/>
            <a:ext cx="7303322" cy="536286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52"/>
          <p:cNvSpPr txBox="1">
            <a:spLocks noGrp="1"/>
          </p:cNvSpPr>
          <p:nvPr>
            <p:ph type="title"/>
          </p:nvPr>
        </p:nvSpPr>
        <p:spPr>
          <a:xfrm>
            <a:off x="457200" y="7366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Wrap-Up</a:t>
            </a:r>
            <a:endParaRPr dirty="0"/>
          </a:p>
        </p:txBody>
      </p:sp>
      <p:sp>
        <p:nvSpPr>
          <p:cNvPr id="733" name="Google Shape;733;p52"/>
          <p:cNvSpPr txBox="1">
            <a:spLocks noGrp="1"/>
          </p:cNvSpPr>
          <p:nvPr>
            <p:ph type="body" idx="1"/>
          </p:nvPr>
        </p:nvSpPr>
        <p:spPr>
          <a:xfrm>
            <a:off x="457200" y="2057400"/>
            <a:ext cx="8229600" cy="43419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b="1">
                <a:latin typeface="Arial"/>
                <a:ea typeface="Arial"/>
                <a:cs typeface="Arial"/>
                <a:sym typeface="Arial"/>
              </a:rPr>
              <a:t>Give each team 5 minutes to make as many hamburgers as possible. </a:t>
            </a:r>
            <a:endParaRPr sz="24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2400" b="1">
                <a:latin typeface="Arial"/>
                <a:ea typeface="Arial"/>
                <a:cs typeface="Arial"/>
                <a:sym typeface="Arial"/>
              </a:rPr>
              <a:t>See which side can produce more given the time constraints.</a:t>
            </a:r>
            <a:endParaRPr sz="24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2400" b="1">
                <a:latin typeface="Arial"/>
                <a:ea typeface="Arial"/>
                <a:cs typeface="Arial"/>
                <a:sym typeface="Arial"/>
              </a:rPr>
              <a:t>Discuss why producers many prefer to use assembly lines to make goods. (cheaper costs, higher output)</a:t>
            </a:r>
            <a:endParaRPr sz="2400" b="1">
              <a:latin typeface="Arial"/>
              <a:ea typeface="Arial"/>
              <a:cs typeface="Arial"/>
              <a:sym typeface="Arial"/>
            </a:endParaRPr>
          </a:p>
          <a:p>
            <a:pPr marL="0" lvl="0" indent="0" algn="l" rtl="0">
              <a:lnSpc>
                <a:spcPct val="115000"/>
              </a:lnSpc>
              <a:spcBef>
                <a:spcPts val="1200"/>
              </a:spcBef>
              <a:spcAft>
                <a:spcPts val="1200"/>
              </a:spcAft>
              <a:buClr>
                <a:schemeClr val="dk1"/>
              </a:buClr>
              <a:buSzPts val="1100"/>
              <a:buFont typeface="Arial"/>
              <a:buNone/>
            </a:pPr>
            <a:r>
              <a:rPr lang="en-US" sz="2400" b="1">
                <a:latin typeface="Arial"/>
                <a:ea typeface="Arial"/>
                <a:cs typeface="Arial"/>
                <a:sym typeface="Arial"/>
              </a:rPr>
              <a:t>Ask how consumers might benefit from assembly lines as well (more goods to consume, cheaper costs typically means lower prices).</a:t>
            </a:r>
            <a:endParaRPr sz="3000"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53"/>
          <p:cNvSpPr txBox="1">
            <a:spLocks noGrp="1"/>
          </p:cNvSpPr>
          <p:nvPr>
            <p:ph type="title"/>
          </p:nvPr>
        </p:nvSpPr>
        <p:spPr>
          <a:xfrm>
            <a:off x="391568" y="71155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6000" dirty="0"/>
              <a:t>Extensions</a:t>
            </a:r>
            <a:endParaRPr sz="6000" dirty="0"/>
          </a:p>
        </p:txBody>
      </p:sp>
      <p:sp>
        <p:nvSpPr>
          <p:cNvPr id="740" name="Google Shape;740;p53"/>
          <p:cNvSpPr txBox="1">
            <a:spLocks noGrp="1"/>
          </p:cNvSpPr>
          <p:nvPr>
            <p:ph type="body" idx="1"/>
          </p:nvPr>
        </p:nvSpPr>
        <p:spPr>
          <a:xfrm>
            <a:off x="241475" y="2057400"/>
            <a:ext cx="5705100" cy="4390200"/>
          </a:xfrm>
          <a:prstGeom prst="rect">
            <a:avLst/>
          </a:prstGeom>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1100"/>
              <a:buFont typeface="Arial"/>
              <a:buNone/>
            </a:pPr>
            <a:r>
              <a:rPr lang="en-US" sz="2400" b="1">
                <a:latin typeface="Arial"/>
                <a:ea typeface="Arial"/>
                <a:cs typeface="Arial"/>
                <a:sym typeface="Arial"/>
              </a:rPr>
              <a:t>Break into 2 teams and make ice cream sundaes instead of clay burgers. </a:t>
            </a:r>
            <a:endParaRPr sz="2400" b="1">
              <a:latin typeface="Arial"/>
              <a:ea typeface="Arial"/>
              <a:cs typeface="Arial"/>
              <a:sym typeface="Arial"/>
            </a:endParaRPr>
          </a:p>
          <a:p>
            <a:pPr marL="0" lvl="0" indent="0" algn="l" rtl="0">
              <a:lnSpc>
                <a:spcPct val="95000"/>
              </a:lnSpc>
              <a:spcBef>
                <a:spcPts val="1200"/>
              </a:spcBef>
              <a:spcAft>
                <a:spcPts val="0"/>
              </a:spcAft>
              <a:buNone/>
            </a:pPr>
            <a:r>
              <a:rPr lang="en-US" sz="2400" b="1">
                <a:latin typeface="Arial"/>
                <a:ea typeface="Arial"/>
                <a:cs typeface="Arial"/>
                <a:sym typeface="Arial"/>
              </a:rPr>
              <a:t>If you want something more active, get a bag of tennis balls and 2 empty buckets. </a:t>
            </a:r>
            <a:endParaRPr sz="2400" b="1">
              <a:latin typeface="Arial"/>
              <a:ea typeface="Arial"/>
              <a:cs typeface="Arial"/>
              <a:sym typeface="Arial"/>
            </a:endParaRPr>
          </a:p>
          <a:p>
            <a:pPr marL="0" lvl="0" indent="0" algn="l" rtl="0">
              <a:lnSpc>
                <a:spcPct val="95000"/>
              </a:lnSpc>
              <a:spcBef>
                <a:spcPts val="1200"/>
              </a:spcBef>
              <a:spcAft>
                <a:spcPts val="1200"/>
              </a:spcAft>
              <a:buClr>
                <a:schemeClr val="dk1"/>
              </a:buClr>
              <a:buSzPts val="1100"/>
              <a:buFont typeface="Arial"/>
              <a:buNone/>
            </a:pPr>
            <a:endParaRPr sz="2700" b="1">
              <a:latin typeface="Arial"/>
              <a:ea typeface="Arial"/>
              <a:cs typeface="Arial"/>
              <a:sym typeface="Arial"/>
            </a:endParaRPr>
          </a:p>
        </p:txBody>
      </p:sp>
      <p:pic>
        <p:nvPicPr>
          <p:cNvPr id="741" name="Google Shape;741;p53"/>
          <p:cNvPicPr preferRelativeResize="0"/>
          <p:nvPr/>
        </p:nvPicPr>
        <p:blipFill>
          <a:blip r:embed="rId3">
            <a:alphaModFix/>
          </a:blip>
          <a:stretch>
            <a:fillRect/>
          </a:stretch>
        </p:blipFill>
        <p:spPr>
          <a:xfrm>
            <a:off x="6562500" y="1854550"/>
            <a:ext cx="2189932" cy="44958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54"/>
          <p:cNvSpPr txBox="1">
            <a:spLocks noGrp="1"/>
          </p:cNvSpPr>
          <p:nvPr>
            <p:ph type="title"/>
          </p:nvPr>
        </p:nvSpPr>
        <p:spPr>
          <a:xfrm>
            <a:off x="457200" y="701075"/>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Extensions</a:t>
            </a:r>
            <a:endParaRPr dirty="0"/>
          </a:p>
        </p:txBody>
      </p:sp>
      <p:sp>
        <p:nvSpPr>
          <p:cNvPr id="748" name="Google Shape;748;p54"/>
          <p:cNvSpPr txBox="1">
            <a:spLocks noGrp="1"/>
          </p:cNvSpPr>
          <p:nvPr>
            <p:ph type="body" idx="1"/>
          </p:nvPr>
        </p:nvSpPr>
        <p:spPr>
          <a:xfrm>
            <a:off x="457200" y="2193325"/>
            <a:ext cx="8229600" cy="3963600"/>
          </a:xfrm>
          <a:prstGeom prst="rect">
            <a:avLst/>
          </a:prstGeom>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1100"/>
              <a:buFont typeface="Arial"/>
              <a:buNone/>
            </a:pPr>
            <a:r>
              <a:rPr lang="en-US" sz="2400" b="1">
                <a:latin typeface="Arial"/>
                <a:ea typeface="Arial"/>
                <a:cs typeface="Arial"/>
                <a:sym typeface="Arial"/>
              </a:rPr>
              <a:t>Have 10 students line up in the front of the classroom. Place the tennis balls in one of the buckets, place the other bucket at the other end of the line of students. Give them 1 minute to get the balls from one bucket to the other by passing them along the line. </a:t>
            </a:r>
            <a:endParaRPr sz="2400" b="1">
              <a:latin typeface="Arial"/>
              <a:ea typeface="Arial"/>
              <a:cs typeface="Arial"/>
              <a:sym typeface="Arial"/>
            </a:endParaRPr>
          </a:p>
          <a:p>
            <a:pPr marL="0" lvl="0" indent="0" algn="l" rtl="0">
              <a:lnSpc>
                <a:spcPct val="95000"/>
              </a:lnSpc>
              <a:spcBef>
                <a:spcPts val="1200"/>
              </a:spcBef>
              <a:spcAft>
                <a:spcPts val="1200"/>
              </a:spcAft>
              <a:buClr>
                <a:schemeClr val="dk1"/>
              </a:buClr>
              <a:buSzPts val="1100"/>
              <a:buFont typeface="Arial"/>
              <a:buNone/>
            </a:pPr>
            <a:r>
              <a:rPr lang="en-US" sz="2400" b="1">
                <a:solidFill>
                  <a:srgbClr val="7A9900"/>
                </a:solidFill>
                <a:latin typeface="Arial"/>
                <a:ea typeface="Arial"/>
                <a:cs typeface="Arial"/>
                <a:sym typeface="Arial"/>
              </a:rPr>
              <a:t>LEAVE the buckets where they are</a:t>
            </a:r>
            <a:r>
              <a:rPr lang="en-US" sz="2400" b="1">
                <a:latin typeface="Arial"/>
                <a:ea typeface="Arial"/>
                <a:cs typeface="Arial"/>
                <a:sym typeface="Arial"/>
              </a:rPr>
              <a:t>. Have 2 students come up and try to move all of the tennis balls in 1 minute.</a:t>
            </a:r>
            <a:r>
              <a:rPr lang="en-US" sz="1900">
                <a:latin typeface="Arial"/>
                <a:ea typeface="Arial"/>
                <a:cs typeface="Arial"/>
                <a:sym typeface="Arial"/>
              </a:rPr>
              <a: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4" name="Google Shape;754;p55"/>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755" name="Google Shape;755;p55"/>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56"/>
          <p:cNvSpPr txBox="1">
            <a:spLocks noGrp="1"/>
          </p:cNvSpPr>
          <p:nvPr>
            <p:ph type="ctrTitle"/>
          </p:nvPr>
        </p:nvSpPr>
        <p:spPr>
          <a:xfrm>
            <a:off x="685800" y="2130425"/>
            <a:ext cx="77724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Specialization</a:t>
            </a:r>
            <a:endParaRPr/>
          </a:p>
        </p:txBody>
      </p:sp>
      <p:sp>
        <p:nvSpPr>
          <p:cNvPr id="762" name="Google Shape;762;p56"/>
          <p:cNvSpPr txBox="1">
            <a:spLocks noGrp="1"/>
          </p:cNvSpPr>
          <p:nvPr>
            <p:ph type="subTitle" idx="1"/>
          </p:nvPr>
        </p:nvSpPr>
        <p:spPr>
          <a:xfrm>
            <a:off x="1371600" y="3886200"/>
            <a:ext cx="6400800" cy="1752600"/>
          </a:xfrm>
          <a:prstGeom prst="rect">
            <a:avLst/>
          </a:prstGeom>
        </p:spPr>
        <p:txBody>
          <a:bodyPr spcFirstLastPara="1" wrap="square" lIns="91425" tIns="45700" rIns="91425" bIns="45700" anchor="t" anchorCtr="0">
            <a:noAutofit/>
          </a:bodyPr>
          <a:lstStyle/>
          <a:p>
            <a:pPr marL="0" lvl="0" indent="0" algn="ctr" rtl="0">
              <a:spcBef>
                <a:spcPts val="0"/>
              </a:spcBef>
              <a:spcAft>
                <a:spcPts val="1800"/>
              </a:spcAft>
              <a:buNone/>
            </a:pPr>
            <a:r>
              <a:rPr lang="en-US" b="1">
                <a:solidFill>
                  <a:schemeClr val="dk1"/>
                </a:solidFill>
              </a:rPr>
              <a:t>99% of the time, it works every time</a:t>
            </a:r>
            <a:endParaRPr b="1">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57"/>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Specialization Flaws</a:t>
            </a:r>
            <a:endParaRPr/>
          </a:p>
        </p:txBody>
      </p:sp>
      <p:sp>
        <p:nvSpPr>
          <p:cNvPr id="768" name="Google Shape;768;p57"/>
          <p:cNvSpPr txBox="1">
            <a:spLocks noGrp="1"/>
          </p:cNvSpPr>
          <p:nvPr>
            <p:ph type="body" idx="1"/>
          </p:nvPr>
        </p:nvSpPr>
        <p:spPr>
          <a:xfrm>
            <a:off x="273133" y="1864427"/>
            <a:ext cx="8573984" cy="470262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b="1"/>
              <a:t>The Playful Economics lesson is designed for elementary students; however, my high school and university level students LOVE that activity.</a:t>
            </a:r>
            <a:endParaRPr/>
          </a:p>
          <a:p>
            <a:pPr marL="0" lvl="0" indent="0" algn="l" rtl="0">
              <a:spcBef>
                <a:spcPts val="1800"/>
              </a:spcBef>
              <a:spcAft>
                <a:spcPts val="0"/>
              </a:spcAft>
              <a:buClr>
                <a:schemeClr val="dk1"/>
              </a:buClr>
              <a:buSzPts val="2800"/>
              <a:buNone/>
            </a:pPr>
            <a:r>
              <a:rPr lang="en-US" b="1"/>
              <a:t>Nine times out of ten the team with the assembly line can produce more hamburgers than the team with workers producing individually.</a:t>
            </a:r>
            <a:endParaRPr/>
          </a:p>
          <a:p>
            <a:pPr marL="0" lvl="0" indent="0" algn="l" rtl="0">
              <a:spcBef>
                <a:spcPts val="1800"/>
              </a:spcBef>
              <a:spcAft>
                <a:spcPts val="0"/>
              </a:spcAft>
              <a:buClr>
                <a:schemeClr val="dk1"/>
              </a:buClr>
              <a:buSzPts val="2800"/>
              <a:buNone/>
            </a:pPr>
            <a:r>
              <a:rPr lang="en-US" b="1"/>
              <a:t>But every once and again (honestly, once a day) you get a </a:t>
            </a:r>
            <a:r>
              <a:rPr lang="en-US" b="1">
                <a:solidFill>
                  <a:srgbClr val="7A9900"/>
                </a:solidFill>
              </a:rPr>
              <a:t>GLORIOUS </a:t>
            </a:r>
            <a:r>
              <a:rPr lang="en-US" b="1"/>
              <a:t>outcome, and one worker slows down the assembly line.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58"/>
          <p:cNvSpPr txBox="1">
            <a:spLocks noGrp="1"/>
          </p:cNvSpPr>
          <p:nvPr>
            <p:ph type="title"/>
          </p:nvPr>
        </p:nvSpPr>
        <p:spPr>
          <a:xfrm>
            <a:off x="160637" y="1230489"/>
            <a:ext cx="8790416" cy="917093"/>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t>This concept applied at the macro level</a:t>
            </a:r>
            <a:endParaRPr/>
          </a:p>
        </p:txBody>
      </p:sp>
      <p:sp>
        <p:nvSpPr>
          <p:cNvPr id="774" name="Google Shape;774;p58"/>
          <p:cNvSpPr txBox="1">
            <a:spLocks noGrp="1"/>
          </p:cNvSpPr>
          <p:nvPr>
            <p:ph type="body" idx="1"/>
          </p:nvPr>
        </p:nvSpPr>
        <p:spPr>
          <a:xfrm>
            <a:off x="160637" y="2265028"/>
            <a:ext cx="4788868" cy="411854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sz="2400" b="1"/>
              <a:t>Global trade was greatly disrupted by a </a:t>
            </a:r>
            <a:r>
              <a:rPr lang="en-US" sz="2400" b="1">
                <a:solidFill>
                  <a:srgbClr val="7A9900"/>
                </a:solidFill>
              </a:rPr>
              <a:t>SINGLE</a:t>
            </a:r>
            <a:r>
              <a:rPr lang="en-US" sz="2400" b="1"/>
              <a:t> ship stopping traffic through the Suez Canal.</a:t>
            </a:r>
            <a:endParaRPr/>
          </a:p>
          <a:p>
            <a:pPr marL="342900" lvl="0" indent="-361950" algn="l" rtl="0">
              <a:spcBef>
                <a:spcPts val="0"/>
              </a:spcBef>
              <a:spcAft>
                <a:spcPts val="0"/>
              </a:spcAft>
              <a:buClr>
                <a:schemeClr val="dk1"/>
              </a:buClr>
              <a:buSzPts val="2100"/>
              <a:buChar char="•"/>
            </a:pPr>
            <a:r>
              <a:rPr lang="en-US" sz="2100" b="1"/>
              <a:t>Estimated $9.5B in losses per day</a:t>
            </a:r>
            <a:endParaRPr sz="3100"/>
          </a:p>
          <a:p>
            <a:pPr marL="342900" lvl="0" indent="-361950" algn="l" rtl="0">
              <a:spcBef>
                <a:spcPts val="0"/>
              </a:spcBef>
              <a:spcAft>
                <a:spcPts val="0"/>
              </a:spcAft>
              <a:buClr>
                <a:schemeClr val="dk1"/>
              </a:buClr>
              <a:buSzPts val="2100"/>
              <a:buChar char="•"/>
            </a:pPr>
            <a:r>
              <a:rPr lang="en-US" sz="2100" b="1"/>
              <a:t>Roughly 150 vessels were stuck</a:t>
            </a:r>
            <a:endParaRPr sz="3100"/>
          </a:p>
          <a:p>
            <a:pPr marL="0" lvl="0" indent="0" algn="l" rtl="0">
              <a:spcBef>
                <a:spcPts val="1800"/>
              </a:spcBef>
              <a:spcAft>
                <a:spcPts val="0"/>
              </a:spcAft>
              <a:buClr>
                <a:schemeClr val="dk1"/>
              </a:buClr>
              <a:buSzPts val="2400"/>
              <a:buNone/>
            </a:pPr>
            <a:r>
              <a:rPr lang="en-US" sz="2400" b="1"/>
              <a:t>Choke points in trade routes can expose how trade between nations based on specialization can cause problems.</a:t>
            </a:r>
            <a:endParaRPr/>
          </a:p>
        </p:txBody>
      </p:sp>
      <p:pic>
        <p:nvPicPr>
          <p:cNvPr id="775" name="Google Shape;775;p58"/>
          <p:cNvPicPr preferRelativeResize="0"/>
          <p:nvPr/>
        </p:nvPicPr>
        <p:blipFill rotWithShape="1">
          <a:blip r:embed="rId3">
            <a:alphaModFix/>
          </a:blip>
          <a:srcRect/>
          <a:stretch/>
        </p:blipFill>
        <p:spPr>
          <a:xfrm>
            <a:off x="5168294" y="2265028"/>
            <a:ext cx="3208114" cy="2134854"/>
          </a:xfrm>
          <a:prstGeom prst="rect">
            <a:avLst/>
          </a:prstGeom>
          <a:noFill/>
          <a:ln>
            <a:noFill/>
          </a:ln>
        </p:spPr>
      </p:pic>
      <p:pic>
        <p:nvPicPr>
          <p:cNvPr id="776" name="Google Shape;776;p58" descr="Suez Canal blocked LIVE: Suez canal map"/>
          <p:cNvPicPr preferRelativeResize="0"/>
          <p:nvPr/>
        </p:nvPicPr>
        <p:blipFill rotWithShape="1">
          <a:blip r:embed="rId4">
            <a:alphaModFix/>
          </a:blip>
          <a:srcRect/>
          <a:stretch/>
        </p:blipFill>
        <p:spPr>
          <a:xfrm>
            <a:off x="5627472" y="4525717"/>
            <a:ext cx="2289758" cy="220437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p59"/>
          <p:cNvPicPr preferRelativeResize="0"/>
          <p:nvPr/>
        </p:nvPicPr>
        <p:blipFill rotWithShape="1">
          <a:blip r:embed="rId3">
            <a:alphaModFix/>
          </a:blip>
          <a:srcRect/>
          <a:stretch/>
        </p:blipFill>
        <p:spPr>
          <a:xfrm>
            <a:off x="0" y="0"/>
            <a:ext cx="5335398" cy="3170751"/>
          </a:xfrm>
          <a:prstGeom prst="rect">
            <a:avLst/>
          </a:prstGeom>
          <a:noFill/>
          <a:ln>
            <a:noFill/>
          </a:ln>
        </p:spPr>
      </p:pic>
      <p:pic>
        <p:nvPicPr>
          <p:cNvPr id="782" name="Google Shape;782;p59" descr="New Suez crisis: a global economy creaking under the strain | Financial  Times">
            <a:hlinkClick r:id="rId4"/>
          </p:cNvPr>
          <p:cNvPicPr preferRelativeResize="0"/>
          <p:nvPr/>
        </p:nvPicPr>
        <p:blipFill rotWithShape="1">
          <a:blip r:embed="rId5">
            <a:alphaModFix/>
          </a:blip>
          <a:srcRect/>
          <a:stretch/>
        </p:blipFill>
        <p:spPr>
          <a:xfrm>
            <a:off x="4379053" y="3291332"/>
            <a:ext cx="4461720" cy="31856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1756CE22-CFF4-48A3-9EF0-413A76675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128713"/>
            <a:ext cx="8178799" cy="4600574"/>
          </a:xfrm>
          <a:prstGeom prst="rect">
            <a:avLst/>
          </a:prstGeom>
        </p:spPr>
      </p:pic>
      <p:sp>
        <p:nvSpPr>
          <p:cNvPr id="4" name="TextBox 3">
            <a:extLst>
              <a:ext uri="{FF2B5EF4-FFF2-40B4-BE49-F238E27FC236}">
                <a16:creationId xmlns:a16="http://schemas.microsoft.com/office/drawing/2014/main" id="{2BE01766-BAAB-4128-8B7E-CB789D2B789B}"/>
              </a:ext>
            </a:extLst>
          </p:cNvPr>
          <p:cNvSpPr txBox="1"/>
          <p:nvPr/>
        </p:nvSpPr>
        <p:spPr>
          <a:xfrm>
            <a:off x="2162287" y="5841402"/>
            <a:ext cx="5099125" cy="367945"/>
          </a:xfrm>
          <a:prstGeom prst="rect">
            <a:avLst/>
          </a:prstGeom>
          <a:noFill/>
        </p:spPr>
        <p:txBody>
          <a:bodyPr wrap="square" rtlCol="0">
            <a:spAutoFit/>
          </a:bodyPr>
          <a:lstStyle/>
          <a:p>
            <a:pPr algn="ctr"/>
            <a:r>
              <a:rPr lang="en-US" b="1" i="1" dirty="0">
                <a:solidFill>
                  <a:srgbClr val="8BAF00"/>
                </a:solidFill>
                <a:hlinkClick r:id="rId3">
                  <a:extLst>
                    <a:ext uri="{A12FA001-AC4F-418D-AE19-62706E023703}">
                      <ahyp:hlinkClr xmlns:ahyp="http://schemas.microsoft.com/office/drawing/2018/hyperlinkcolor" val="tx"/>
                    </a:ext>
                  </a:extLst>
                </a:hlinkClick>
              </a:rPr>
              <a:t>https://bit.ly/CEEConference2021</a:t>
            </a:r>
            <a:endParaRPr lang="en-US" b="1" i="1" dirty="0">
              <a:solidFill>
                <a:srgbClr val="8BAF00"/>
              </a:solidFill>
            </a:endParaRPr>
          </a:p>
        </p:txBody>
      </p:sp>
    </p:spTree>
    <p:extLst>
      <p:ext uri="{BB962C8B-B14F-4D97-AF65-F5344CB8AC3E}">
        <p14:creationId xmlns:p14="http://schemas.microsoft.com/office/powerpoint/2010/main" val="4054097380"/>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60"/>
          <p:cNvSpPr txBox="1">
            <a:spLocks noGrp="1"/>
          </p:cNvSpPr>
          <p:nvPr>
            <p:ph type="title"/>
          </p:nvPr>
        </p:nvSpPr>
        <p:spPr>
          <a:xfrm>
            <a:off x="457200" y="1092530"/>
            <a:ext cx="8229600" cy="96487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Other Choke Points</a:t>
            </a:r>
            <a:endParaRPr/>
          </a:p>
        </p:txBody>
      </p:sp>
      <p:pic>
        <p:nvPicPr>
          <p:cNvPr id="788" name="Google Shape;788;p60"/>
          <p:cNvPicPr preferRelativeResize="0"/>
          <p:nvPr/>
        </p:nvPicPr>
        <p:blipFill rotWithShape="1">
          <a:blip r:embed="rId3">
            <a:alphaModFix/>
          </a:blip>
          <a:srcRect/>
          <a:stretch/>
        </p:blipFill>
        <p:spPr>
          <a:xfrm>
            <a:off x="133349" y="1868184"/>
            <a:ext cx="4998956" cy="2462758"/>
          </a:xfrm>
          <a:prstGeom prst="rect">
            <a:avLst/>
          </a:prstGeom>
          <a:noFill/>
          <a:ln>
            <a:noFill/>
          </a:ln>
        </p:spPr>
      </p:pic>
      <p:pic>
        <p:nvPicPr>
          <p:cNvPr id="789" name="Google Shape;789;p60"/>
          <p:cNvPicPr preferRelativeResize="0"/>
          <p:nvPr/>
        </p:nvPicPr>
        <p:blipFill rotWithShape="1">
          <a:blip r:embed="rId4">
            <a:alphaModFix/>
          </a:blip>
          <a:srcRect/>
          <a:stretch/>
        </p:blipFill>
        <p:spPr>
          <a:xfrm>
            <a:off x="5132305" y="1868184"/>
            <a:ext cx="3554495" cy="2462758"/>
          </a:xfrm>
          <a:prstGeom prst="rect">
            <a:avLst/>
          </a:prstGeom>
          <a:noFill/>
          <a:ln>
            <a:noFill/>
          </a:ln>
        </p:spPr>
      </p:pic>
      <p:pic>
        <p:nvPicPr>
          <p:cNvPr id="790" name="Google Shape;790;p60"/>
          <p:cNvPicPr preferRelativeResize="0"/>
          <p:nvPr/>
        </p:nvPicPr>
        <p:blipFill rotWithShape="1">
          <a:blip r:embed="rId5">
            <a:alphaModFix/>
          </a:blip>
          <a:srcRect/>
          <a:stretch/>
        </p:blipFill>
        <p:spPr>
          <a:xfrm>
            <a:off x="-39915" y="4392727"/>
            <a:ext cx="4883596" cy="2446926"/>
          </a:xfrm>
          <a:prstGeom prst="rect">
            <a:avLst/>
          </a:prstGeom>
          <a:noFill/>
          <a:ln>
            <a:noFill/>
          </a:ln>
        </p:spPr>
      </p:pic>
      <p:pic>
        <p:nvPicPr>
          <p:cNvPr id="791" name="Google Shape;791;p60"/>
          <p:cNvPicPr preferRelativeResize="0"/>
          <p:nvPr/>
        </p:nvPicPr>
        <p:blipFill rotWithShape="1">
          <a:blip r:embed="rId6">
            <a:alphaModFix/>
          </a:blip>
          <a:srcRect/>
          <a:stretch/>
        </p:blipFill>
        <p:spPr>
          <a:xfrm>
            <a:off x="4843681" y="4392727"/>
            <a:ext cx="4381500" cy="244692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61"/>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Trade Routes </a:t>
            </a:r>
            <a:endParaRPr/>
          </a:p>
        </p:txBody>
      </p:sp>
      <p:sp>
        <p:nvSpPr>
          <p:cNvPr id="797" name="Google Shape;797;p61"/>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Here’s a video you can use to illustrate how complex and pervasive international trade routes are.</a:t>
            </a:r>
            <a:endParaRPr b="1"/>
          </a:p>
          <a:p>
            <a:pPr marL="342900" lvl="0" indent="-165100" algn="l" rtl="0">
              <a:spcBef>
                <a:spcPts val="1800"/>
              </a:spcBef>
              <a:spcAft>
                <a:spcPts val="0"/>
              </a:spcAft>
              <a:buClr>
                <a:schemeClr val="dk1"/>
              </a:buClr>
              <a:buSzPts val="2800"/>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62"/>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804" name="Google Shape;804;p62"/>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6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dirty="0"/>
              <a:t>Circular Flows and Supply Shocks</a:t>
            </a:r>
            <a:endParaRPr dirty="0"/>
          </a:p>
        </p:txBody>
      </p:sp>
      <p:sp>
        <p:nvSpPr>
          <p:cNvPr id="810" name="Google Shape;810;p6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800"/>
              <a:buNone/>
            </a:pPr>
            <a:r>
              <a:rPr lang="en-US" b="1">
                <a:solidFill>
                  <a:schemeClr val="dk1"/>
                </a:solidFill>
              </a:rPr>
              <a:t>What happens when nations specialize, and supply lines are disrupted?</a:t>
            </a:r>
            <a:endParaRPr b="1"/>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64"/>
          <p:cNvSpPr txBox="1">
            <a:spLocks noGrp="1"/>
          </p:cNvSpPr>
          <p:nvPr>
            <p:ph type="title"/>
          </p:nvPr>
        </p:nvSpPr>
        <p:spPr>
          <a:xfrm>
            <a:off x="192946" y="914400"/>
            <a:ext cx="8766495"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The Circular Flow Model</a:t>
            </a:r>
            <a:endParaRPr/>
          </a:p>
        </p:txBody>
      </p:sp>
      <p:sp>
        <p:nvSpPr>
          <p:cNvPr id="816" name="Google Shape;816;p64"/>
          <p:cNvSpPr txBox="1">
            <a:spLocks noGrp="1"/>
          </p:cNvSpPr>
          <p:nvPr>
            <p:ph type="body" idx="1"/>
          </p:nvPr>
        </p:nvSpPr>
        <p:spPr>
          <a:xfrm>
            <a:off x="184559" y="1971304"/>
            <a:ext cx="8766495" cy="418565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a:t>VERY quick refresher on the circular flow model</a:t>
            </a:r>
            <a:endParaRPr/>
          </a:p>
        </p:txBody>
      </p:sp>
      <p:grpSp>
        <p:nvGrpSpPr>
          <p:cNvPr id="817" name="Google Shape;817;p64"/>
          <p:cNvGrpSpPr/>
          <p:nvPr/>
        </p:nvGrpSpPr>
        <p:grpSpPr>
          <a:xfrm>
            <a:off x="3353498" y="2603888"/>
            <a:ext cx="5373149" cy="3582099"/>
            <a:chOff x="3353498" y="2603888"/>
            <a:chExt cx="5373149" cy="3582099"/>
          </a:xfrm>
        </p:grpSpPr>
        <p:pic>
          <p:nvPicPr>
            <p:cNvPr id="818" name="Google Shape;818;p64"/>
            <p:cNvPicPr preferRelativeResize="0"/>
            <p:nvPr/>
          </p:nvPicPr>
          <p:blipFill rotWithShape="1">
            <a:blip r:embed="rId3">
              <a:alphaModFix/>
            </a:blip>
            <a:srcRect/>
            <a:stretch/>
          </p:blipFill>
          <p:spPr>
            <a:xfrm>
              <a:off x="3353498" y="2603888"/>
              <a:ext cx="5373149" cy="3582099"/>
            </a:xfrm>
            <a:prstGeom prst="rect">
              <a:avLst/>
            </a:prstGeom>
            <a:noFill/>
            <a:ln>
              <a:noFill/>
            </a:ln>
          </p:spPr>
        </p:pic>
        <p:sp>
          <p:nvSpPr>
            <p:cNvPr id="819" name="Google Shape;819;p64"/>
            <p:cNvSpPr/>
            <p:nvPr/>
          </p:nvSpPr>
          <p:spPr>
            <a:xfrm>
              <a:off x="5238923" y="2852257"/>
              <a:ext cx="1602298" cy="66273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0" name="Google Shape;820;p64"/>
            <p:cNvSpPr txBox="1"/>
            <p:nvPr/>
          </p:nvSpPr>
          <p:spPr>
            <a:xfrm>
              <a:off x="5276676" y="2943837"/>
              <a:ext cx="1539300" cy="3387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Product Market</a:t>
              </a:r>
              <a:endParaRPr/>
            </a:p>
          </p:txBody>
        </p:sp>
        <p:sp>
          <p:nvSpPr>
            <p:cNvPr id="821" name="Google Shape;821;p64"/>
            <p:cNvSpPr/>
            <p:nvPr/>
          </p:nvSpPr>
          <p:spPr>
            <a:xfrm>
              <a:off x="5251509" y="5249452"/>
              <a:ext cx="1602298" cy="66273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2" name="Google Shape;822;p64"/>
            <p:cNvSpPr txBox="1"/>
            <p:nvPr/>
          </p:nvSpPr>
          <p:spPr>
            <a:xfrm>
              <a:off x="5276678" y="5418865"/>
              <a:ext cx="1539378"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Factor Market</a:t>
              </a:r>
              <a:endParaRPr/>
            </a:p>
          </p:txBody>
        </p:sp>
      </p:grpSp>
      <p:sp>
        <p:nvSpPr>
          <p:cNvPr id="823" name="Google Shape;823;p64"/>
          <p:cNvSpPr/>
          <p:nvPr/>
        </p:nvSpPr>
        <p:spPr>
          <a:xfrm>
            <a:off x="3242347" y="3954945"/>
            <a:ext cx="2009162" cy="11430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4" name="Google Shape;824;p64"/>
          <p:cNvSpPr txBox="1"/>
          <p:nvPr/>
        </p:nvSpPr>
        <p:spPr>
          <a:xfrm>
            <a:off x="322978" y="3263317"/>
            <a:ext cx="2768364"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8BAF00"/>
                </a:solidFill>
                <a:latin typeface="Calibri"/>
                <a:ea typeface="Calibri"/>
                <a:cs typeface="Calibri"/>
                <a:sym typeface="Calibri"/>
              </a:rPr>
              <a:t>Households</a:t>
            </a:r>
            <a:r>
              <a:rPr lang="en-US" sz="2400" b="1">
                <a:solidFill>
                  <a:schemeClr val="dk1"/>
                </a:solidFill>
                <a:latin typeface="Calibri"/>
                <a:ea typeface="Calibri"/>
                <a:cs typeface="Calibri"/>
                <a:sym typeface="Calibri"/>
              </a:rPr>
              <a:t> own the factors of production (land, labor, capital) and consume goods and services.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65"/>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5000"/>
              </a:lnSpc>
              <a:spcBef>
                <a:spcPts val="0"/>
              </a:spcBef>
              <a:spcAft>
                <a:spcPts val="0"/>
              </a:spcAft>
              <a:buNone/>
            </a:pPr>
            <a:r>
              <a:rPr lang="en-US" sz="6000"/>
              <a:t>The Circular Flow Model</a:t>
            </a:r>
            <a:endParaRPr/>
          </a:p>
        </p:txBody>
      </p:sp>
      <p:grpSp>
        <p:nvGrpSpPr>
          <p:cNvPr id="830" name="Google Shape;830;p65"/>
          <p:cNvGrpSpPr/>
          <p:nvPr/>
        </p:nvGrpSpPr>
        <p:grpSpPr>
          <a:xfrm>
            <a:off x="3353498" y="2603888"/>
            <a:ext cx="5373149" cy="3582099"/>
            <a:chOff x="3353498" y="2603888"/>
            <a:chExt cx="5373149" cy="3582099"/>
          </a:xfrm>
        </p:grpSpPr>
        <p:pic>
          <p:nvPicPr>
            <p:cNvPr id="831" name="Google Shape;831;p65"/>
            <p:cNvPicPr preferRelativeResize="0"/>
            <p:nvPr/>
          </p:nvPicPr>
          <p:blipFill rotWithShape="1">
            <a:blip r:embed="rId3">
              <a:alphaModFix/>
            </a:blip>
            <a:srcRect/>
            <a:stretch/>
          </p:blipFill>
          <p:spPr>
            <a:xfrm>
              <a:off x="3353498" y="2603888"/>
              <a:ext cx="5373149" cy="3582099"/>
            </a:xfrm>
            <a:prstGeom prst="rect">
              <a:avLst/>
            </a:prstGeom>
            <a:noFill/>
            <a:ln>
              <a:noFill/>
            </a:ln>
          </p:spPr>
        </p:pic>
        <p:sp>
          <p:nvSpPr>
            <p:cNvPr id="832" name="Google Shape;832;p65"/>
            <p:cNvSpPr/>
            <p:nvPr/>
          </p:nvSpPr>
          <p:spPr>
            <a:xfrm>
              <a:off x="5238923" y="2852257"/>
              <a:ext cx="1602298" cy="66273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3" name="Google Shape;833;p65"/>
            <p:cNvSpPr txBox="1"/>
            <p:nvPr/>
          </p:nvSpPr>
          <p:spPr>
            <a:xfrm>
              <a:off x="5276676" y="2943837"/>
              <a:ext cx="1539300" cy="3387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Product Market</a:t>
              </a:r>
              <a:endParaRPr/>
            </a:p>
          </p:txBody>
        </p:sp>
        <p:sp>
          <p:nvSpPr>
            <p:cNvPr id="834" name="Google Shape;834;p65"/>
            <p:cNvSpPr/>
            <p:nvPr/>
          </p:nvSpPr>
          <p:spPr>
            <a:xfrm>
              <a:off x="5251509" y="5249452"/>
              <a:ext cx="1602298" cy="66273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5" name="Google Shape;835;p65"/>
            <p:cNvSpPr txBox="1"/>
            <p:nvPr/>
          </p:nvSpPr>
          <p:spPr>
            <a:xfrm>
              <a:off x="5276678" y="5418865"/>
              <a:ext cx="1539378"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Factor Market</a:t>
              </a:r>
              <a:endParaRPr/>
            </a:p>
          </p:txBody>
        </p:sp>
      </p:grpSp>
      <p:sp>
        <p:nvSpPr>
          <p:cNvPr id="836" name="Google Shape;836;p65"/>
          <p:cNvSpPr txBox="1"/>
          <p:nvPr/>
        </p:nvSpPr>
        <p:spPr>
          <a:xfrm>
            <a:off x="457200" y="4649287"/>
            <a:ext cx="284596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8BAF00"/>
                </a:solidFill>
                <a:latin typeface="Calibri"/>
                <a:ea typeface="Calibri"/>
                <a:cs typeface="Calibri"/>
                <a:sym typeface="Calibri"/>
              </a:rPr>
              <a:t>Households</a:t>
            </a:r>
            <a:r>
              <a:rPr lang="en-US" sz="2400" b="1">
                <a:solidFill>
                  <a:schemeClr val="dk1"/>
                </a:solidFill>
                <a:latin typeface="Calibri"/>
                <a:ea typeface="Calibri"/>
                <a:cs typeface="Calibri"/>
                <a:sym typeface="Calibri"/>
              </a:rPr>
              <a:t> supply labor to firms as well as land and capital.</a:t>
            </a:r>
            <a:endParaRPr/>
          </a:p>
        </p:txBody>
      </p:sp>
      <p:cxnSp>
        <p:nvCxnSpPr>
          <p:cNvPr id="837" name="Google Shape;837;p65"/>
          <p:cNvCxnSpPr/>
          <p:nvPr/>
        </p:nvCxnSpPr>
        <p:spPr>
          <a:xfrm>
            <a:off x="3145872" y="5167618"/>
            <a:ext cx="1208014" cy="528507"/>
          </a:xfrm>
          <a:prstGeom prst="straightConnector1">
            <a:avLst/>
          </a:prstGeom>
          <a:noFill/>
          <a:ln w="38100" cap="flat" cmpd="sng">
            <a:solidFill>
              <a:srgbClr val="FF0000"/>
            </a:solidFill>
            <a:prstDash val="solid"/>
            <a:round/>
            <a:headEnd type="none" w="sm" len="sm"/>
            <a:tailEnd type="triangle" w="med" len="med"/>
          </a:ln>
        </p:spPr>
      </p:cxnSp>
      <p:sp>
        <p:nvSpPr>
          <p:cNvPr id="838" name="Google Shape;838;p65"/>
          <p:cNvSpPr txBox="1"/>
          <p:nvPr/>
        </p:nvSpPr>
        <p:spPr>
          <a:xfrm>
            <a:off x="299908" y="3052537"/>
            <a:ext cx="300325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8BAF00"/>
                </a:solidFill>
                <a:latin typeface="Calibri"/>
                <a:ea typeface="Calibri"/>
                <a:cs typeface="Calibri"/>
                <a:sym typeface="Calibri"/>
              </a:rPr>
              <a:t>Households </a:t>
            </a:r>
            <a:r>
              <a:rPr lang="en-US" sz="2400" b="1">
                <a:solidFill>
                  <a:schemeClr val="dk1"/>
                </a:solidFill>
                <a:latin typeface="Calibri"/>
                <a:ea typeface="Calibri"/>
                <a:cs typeface="Calibri"/>
                <a:sym typeface="Calibri"/>
              </a:rPr>
              <a:t>pay firms for goods/services they need.</a:t>
            </a:r>
            <a:endParaRPr/>
          </a:p>
        </p:txBody>
      </p:sp>
      <p:cxnSp>
        <p:nvCxnSpPr>
          <p:cNvPr id="839" name="Google Shape;839;p65"/>
          <p:cNvCxnSpPr/>
          <p:nvPr/>
        </p:nvCxnSpPr>
        <p:spPr>
          <a:xfrm rot="10800000" flipH="1">
            <a:off x="3212983" y="3447875"/>
            <a:ext cx="1217802" cy="67112"/>
          </a:xfrm>
          <a:prstGeom prst="straightConnector1">
            <a:avLst/>
          </a:prstGeom>
          <a:noFill/>
          <a:ln w="38100" cap="flat" cmpd="sng">
            <a:solidFill>
              <a:srgbClr val="FF0000"/>
            </a:solidFill>
            <a:prstDash val="solid"/>
            <a:round/>
            <a:headEnd type="none" w="sm" len="sm"/>
            <a:tailEnd type="triangle" w="med" len="med"/>
          </a:ln>
        </p:spPr>
      </p:cxnSp>
      <p:sp>
        <p:nvSpPr>
          <p:cNvPr id="840" name="Google Shape;840;p65"/>
          <p:cNvSpPr/>
          <p:nvPr/>
        </p:nvSpPr>
        <p:spPr>
          <a:xfrm>
            <a:off x="3422708" y="3910325"/>
            <a:ext cx="1661020" cy="1200329"/>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66"/>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5000"/>
              </a:lnSpc>
              <a:spcBef>
                <a:spcPts val="0"/>
              </a:spcBef>
              <a:spcAft>
                <a:spcPts val="0"/>
              </a:spcAft>
              <a:buNone/>
            </a:pPr>
            <a:r>
              <a:rPr lang="en-US" sz="6000"/>
              <a:t>The Circular Flow Model</a:t>
            </a:r>
            <a:endParaRPr/>
          </a:p>
        </p:txBody>
      </p:sp>
      <p:grpSp>
        <p:nvGrpSpPr>
          <p:cNvPr id="846" name="Google Shape;846;p66"/>
          <p:cNvGrpSpPr/>
          <p:nvPr/>
        </p:nvGrpSpPr>
        <p:grpSpPr>
          <a:xfrm>
            <a:off x="3353498" y="2603888"/>
            <a:ext cx="5373149" cy="3582099"/>
            <a:chOff x="3353498" y="2603888"/>
            <a:chExt cx="5373149" cy="3582099"/>
          </a:xfrm>
        </p:grpSpPr>
        <p:pic>
          <p:nvPicPr>
            <p:cNvPr id="847" name="Google Shape;847;p66"/>
            <p:cNvPicPr preferRelativeResize="0"/>
            <p:nvPr/>
          </p:nvPicPr>
          <p:blipFill rotWithShape="1">
            <a:blip r:embed="rId3">
              <a:alphaModFix/>
            </a:blip>
            <a:srcRect/>
            <a:stretch/>
          </p:blipFill>
          <p:spPr>
            <a:xfrm>
              <a:off x="3353498" y="2603888"/>
              <a:ext cx="5373149" cy="3582099"/>
            </a:xfrm>
            <a:prstGeom prst="rect">
              <a:avLst/>
            </a:prstGeom>
            <a:noFill/>
            <a:ln>
              <a:noFill/>
            </a:ln>
          </p:spPr>
        </p:pic>
        <p:sp>
          <p:nvSpPr>
            <p:cNvPr id="848" name="Google Shape;848;p66"/>
            <p:cNvSpPr/>
            <p:nvPr/>
          </p:nvSpPr>
          <p:spPr>
            <a:xfrm>
              <a:off x="5238923" y="2852257"/>
              <a:ext cx="1602298" cy="66273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9" name="Google Shape;849;p66"/>
            <p:cNvSpPr txBox="1"/>
            <p:nvPr/>
          </p:nvSpPr>
          <p:spPr>
            <a:xfrm>
              <a:off x="5276676" y="2943837"/>
              <a:ext cx="1539300" cy="3387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Product Market</a:t>
              </a:r>
              <a:endParaRPr/>
            </a:p>
          </p:txBody>
        </p:sp>
        <p:sp>
          <p:nvSpPr>
            <p:cNvPr id="850" name="Google Shape;850;p66"/>
            <p:cNvSpPr/>
            <p:nvPr/>
          </p:nvSpPr>
          <p:spPr>
            <a:xfrm>
              <a:off x="5251509" y="5249452"/>
              <a:ext cx="1602298" cy="66273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1" name="Google Shape;851;p66"/>
            <p:cNvSpPr txBox="1"/>
            <p:nvPr/>
          </p:nvSpPr>
          <p:spPr>
            <a:xfrm>
              <a:off x="5276678" y="5418865"/>
              <a:ext cx="1539378"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Factor Market</a:t>
              </a:r>
              <a:endParaRPr/>
            </a:p>
          </p:txBody>
        </p:sp>
      </p:grpSp>
      <p:sp>
        <p:nvSpPr>
          <p:cNvPr id="852" name="Google Shape;852;p66"/>
          <p:cNvSpPr/>
          <p:nvPr/>
        </p:nvSpPr>
        <p:spPr>
          <a:xfrm>
            <a:off x="6946083" y="3900881"/>
            <a:ext cx="1780563" cy="1192175"/>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3" name="Google Shape;853;p66"/>
          <p:cNvSpPr txBox="1"/>
          <p:nvPr/>
        </p:nvSpPr>
        <p:spPr>
          <a:xfrm>
            <a:off x="457200" y="3243348"/>
            <a:ext cx="2707549"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8BAF00"/>
                </a:solidFill>
                <a:latin typeface="Calibri"/>
                <a:ea typeface="Calibri"/>
                <a:cs typeface="Calibri"/>
                <a:sym typeface="Calibri"/>
              </a:rPr>
              <a:t>Firms</a:t>
            </a:r>
            <a:r>
              <a:rPr lang="en-US" sz="2400" b="1">
                <a:solidFill>
                  <a:schemeClr val="dk1"/>
                </a:solidFill>
                <a:latin typeface="Calibri"/>
                <a:ea typeface="Calibri"/>
                <a:cs typeface="Calibri"/>
                <a:sym typeface="Calibri"/>
              </a:rPr>
              <a:t> produce goods by taking inputs (FOP) and turning them into outputs (finished products).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67"/>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5000"/>
              </a:lnSpc>
              <a:spcBef>
                <a:spcPts val="0"/>
              </a:spcBef>
              <a:spcAft>
                <a:spcPts val="0"/>
              </a:spcAft>
              <a:buNone/>
            </a:pPr>
            <a:r>
              <a:rPr lang="en-US" sz="6000"/>
              <a:t>The Circular Flow Model</a:t>
            </a:r>
            <a:endParaRPr/>
          </a:p>
        </p:txBody>
      </p:sp>
      <p:grpSp>
        <p:nvGrpSpPr>
          <p:cNvPr id="859" name="Google Shape;859;p67"/>
          <p:cNvGrpSpPr/>
          <p:nvPr/>
        </p:nvGrpSpPr>
        <p:grpSpPr>
          <a:xfrm>
            <a:off x="3353498" y="2603888"/>
            <a:ext cx="5373149" cy="3582099"/>
            <a:chOff x="3353498" y="2603888"/>
            <a:chExt cx="5373149" cy="3582099"/>
          </a:xfrm>
        </p:grpSpPr>
        <p:pic>
          <p:nvPicPr>
            <p:cNvPr id="860" name="Google Shape;860;p67"/>
            <p:cNvPicPr preferRelativeResize="0"/>
            <p:nvPr/>
          </p:nvPicPr>
          <p:blipFill rotWithShape="1">
            <a:blip r:embed="rId3">
              <a:alphaModFix/>
            </a:blip>
            <a:srcRect/>
            <a:stretch/>
          </p:blipFill>
          <p:spPr>
            <a:xfrm>
              <a:off x="3353498" y="2603888"/>
              <a:ext cx="5373149" cy="3582099"/>
            </a:xfrm>
            <a:prstGeom prst="rect">
              <a:avLst/>
            </a:prstGeom>
            <a:noFill/>
            <a:ln>
              <a:noFill/>
            </a:ln>
          </p:spPr>
        </p:pic>
        <p:sp>
          <p:nvSpPr>
            <p:cNvPr id="861" name="Google Shape;861;p67"/>
            <p:cNvSpPr/>
            <p:nvPr/>
          </p:nvSpPr>
          <p:spPr>
            <a:xfrm>
              <a:off x="5238923" y="2852257"/>
              <a:ext cx="1602298" cy="66273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2" name="Google Shape;862;p67"/>
            <p:cNvSpPr txBox="1"/>
            <p:nvPr/>
          </p:nvSpPr>
          <p:spPr>
            <a:xfrm>
              <a:off x="5276676" y="2943837"/>
              <a:ext cx="1539300" cy="3387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Product Market</a:t>
              </a:r>
              <a:endParaRPr/>
            </a:p>
          </p:txBody>
        </p:sp>
        <p:sp>
          <p:nvSpPr>
            <p:cNvPr id="863" name="Google Shape;863;p67"/>
            <p:cNvSpPr/>
            <p:nvPr/>
          </p:nvSpPr>
          <p:spPr>
            <a:xfrm>
              <a:off x="5251509" y="5249452"/>
              <a:ext cx="1602298" cy="66273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4" name="Google Shape;864;p67"/>
            <p:cNvSpPr txBox="1"/>
            <p:nvPr/>
          </p:nvSpPr>
          <p:spPr>
            <a:xfrm>
              <a:off x="5276678" y="5418865"/>
              <a:ext cx="1539378"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Factor Market</a:t>
              </a:r>
              <a:endParaRPr/>
            </a:p>
          </p:txBody>
        </p:sp>
      </p:grpSp>
      <p:sp>
        <p:nvSpPr>
          <p:cNvPr id="865" name="Google Shape;865;p67"/>
          <p:cNvSpPr/>
          <p:nvPr/>
        </p:nvSpPr>
        <p:spPr>
          <a:xfrm>
            <a:off x="6988029" y="3917660"/>
            <a:ext cx="1698771" cy="115768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6" name="Google Shape;866;p67"/>
          <p:cNvSpPr txBox="1"/>
          <p:nvPr/>
        </p:nvSpPr>
        <p:spPr>
          <a:xfrm>
            <a:off x="457200" y="2407640"/>
            <a:ext cx="2755783"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8BAF00"/>
                </a:solidFill>
                <a:latin typeface="Calibri"/>
                <a:ea typeface="Calibri"/>
                <a:cs typeface="Calibri"/>
                <a:sym typeface="Calibri"/>
              </a:rPr>
              <a:t>Firms</a:t>
            </a:r>
            <a:r>
              <a:rPr lang="en-US" sz="2400" b="1">
                <a:solidFill>
                  <a:schemeClr val="dk1"/>
                </a:solidFill>
                <a:latin typeface="Calibri"/>
                <a:ea typeface="Calibri"/>
                <a:cs typeface="Calibri"/>
                <a:sym typeface="Calibri"/>
              </a:rPr>
              <a:t> supply goods/services they produce to households.</a:t>
            </a:r>
            <a:endParaRPr/>
          </a:p>
        </p:txBody>
      </p:sp>
      <p:cxnSp>
        <p:nvCxnSpPr>
          <p:cNvPr id="867" name="Google Shape;867;p67"/>
          <p:cNvCxnSpPr/>
          <p:nvPr/>
        </p:nvCxnSpPr>
        <p:spPr>
          <a:xfrm>
            <a:off x="2139192" y="3358591"/>
            <a:ext cx="1602298" cy="290620"/>
          </a:xfrm>
          <a:prstGeom prst="straightConnector1">
            <a:avLst/>
          </a:prstGeom>
          <a:noFill/>
          <a:ln w="38100" cap="flat" cmpd="sng">
            <a:solidFill>
              <a:srgbClr val="FF0000"/>
            </a:solidFill>
            <a:prstDash val="solid"/>
            <a:round/>
            <a:headEnd type="none" w="sm" len="sm"/>
            <a:tailEnd type="triangle" w="med" len="med"/>
          </a:ln>
        </p:spPr>
      </p:cxnSp>
      <p:sp>
        <p:nvSpPr>
          <p:cNvPr id="868" name="Google Shape;868;p67"/>
          <p:cNvSpPr txBox="1"/>
          <p:nvPr/>
        </p:nvSpPr>
        <p:spPr>
          <a:xfrm>
            <a:off x="343949" y="4491630"/>
            <a:ext cx="2851557"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8BAF00"/>
                </a:solidFill>
                <a:latin typeface="Calibri"/>
                <a:ea typeface="Calibri"/>
                <a:cs typeface="Calibri"/>
                <a:sym typeface="Calibri"/>
              </a:rPr>
              <a:t>Firms</a:t>
            </a:r>
            <a:r>
              <a:rPr lang="en-US" sz="2400" b="1">
                <a:solidFill>
                  <a:schemeClr val="dk1"/>
                </a:solidFill>
                <a:latin typeface="Calibri"/>
                <a:ea typeface="Calibri"/>
                <a:cs typeface="Calibri"/>
                <a:sym typeface="Calibri"/>
              </a:rPr>
              <a:t> pay households for labor and land as well as paying back investors.</a:t>
            </a:r>
            <a:endParaRPr/>
          </a:p>
        </p:txBody>
      </p:sp>
      <p:cxnSp>
        <p:nvCxnSpPr>
          <p:cNvPr id="869" name="Google Shape;869;p67"/>
          <p:cNvCxnSpPr/>
          <p:nvPr/>
        </p:nvCxnSpPr>
        <p:spPr>
          <a:xfrm rot="10800000" flipH="1">
            <a:off x="2768367" y="5401853"/>
            <a:ext cx="1694578" cy="186289"/>
          </a:xfrm>
          <a:prstGeom prst="straightConnector1">
            <a:avLst/>
          </a:prstGeom>
          <a:noFill/>
          <a:ln w="38100" cap="flat" cmpd="sng">
            <a:solidFill>
              <a:srgbClr val="FF0000"/>
            </a:solidFill>
            <a:prstDash val="solid"/>
            <a:round/>
            <a:headEnd type="none" w="sm" len="sm"/>
            <a:tailEnd type="triangle" w="med" len="med"/>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68"/>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5000"/>
              </a:lnSpc>
              <a:spcBef>
                <a:spcPts val="0"/>
              </a:spcBef>
              <a:spcAft>
                <a:spcPts val="0"/>
              </a:spcAft>
              <a:buNone/>
            </a:pPr>
            <a:r>
              <a:rPr lang="en-US" sz="6000"/>
              <a:t>The Circular Flow Model</a:t>
            </a:r>
            <a:endParaRPr/>
          </a:p>
        </p:txBody>
      </p:sp>
      <p:pic>
        <p:nvPicPr>
          <p:cNvPr id="875" name="Google Shape;875;p68"/>
          <p:cNvPicPr preferRelativeResize="0"/>
          <p:nvPr/>
        </p:nvPicPr>
        <p:blipFill rotWithShape="1">
          <a:blip r:embed="rId3">
            <a:alphaModFix/>
          </a:blip>
          <a:srcRect/>
          <a:stretch/>
        </p:blipFill>
        <p:spPr>
          <a:xfrm>
            <a:off x="3309662" y="2474820"/>
            <a:ext cx="5377138" cy="3584759"/>
          </a:xfrm>
          <a:prstGeom prst="rect">
            <a:avLst/>
          </a:prstGeom>
          <a:noFill/>
          <a:ln>
            <a:noFill/>
          </a:ln>
        </p:spPr>
      </p:pic>
      <p:sp>
        <p:nvSpPr>
          <p:cNvPr id="876" name="Google Shape;876;p68"/>
          <p:cNvSpPr/>
          <p:nvPr/>
        </p:nvSpPr>
        <p:spPr>
          <a:xfrm>
            <a:off x="5108895" y="2600587"/>
            <a:ext cx="1770077" cy="93117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7" name="Google Shape;877;p68"/>
          <p:cNvSpPr txBox="1"/>
          <p:nvPr/>
        </p:nvSpPr>
        <p:spPr>
          <a:xfrm>
            <a:off x="226500" y="3113025"/>
            <a:ext cx="3083100" cy="249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chemeClr val="dk1"/>
                </a:solidFill>
                <a:latin typeface="Calibri"/>
                <a:ea typeface="Calibri"/>
                <a:cs typeface="Calibri"/>
                <a:sym typeface="Calibri"/>
              </a:rPr>
              <a:t>The </a:t>
            </a:r>
            <a:r>
              <a:rPr lang="en-US" sz="2600" b="1">
                <a:solidFill>
                  <a:srgbClr val="8BAF00"/>
                </a:solidFill>
                <a:latin typeface="Calibri"/>
                <a:ea typeface="Calibri"/>
                <a:cs typeface="Calibri"/>
                <a:sym typeface="Calibri"/>
              </a:rPr>
              <a:t>product market </a:t>
            </a:r>
            <a:r>
              <a:rPr lang="en-US" sz="2600" b="1">
                <a:solidFill>
                  <a:schemeClr val="dk1"/>
                </a:solidFill>
                <a:latin typeface="Calibri"/>
                <a:ea typeface="Calibri"/>
                <a:cs typeface="Calibri"/>
                <a:sym typeface="Calibri"/>
              </a:rPr>
              <a:t>is where finished products (goods/services) are exchanged for money.</a:t>
            </a:r>
            <a:endParaRPr sz="1600" b="1">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69"/>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5000"/>
              </a:lnSpc>
              <a:spcBef>
                <a:spcPts val="0"/>
              </a:spcBef>
              <a:spcAft>
                <a:spcPts val="0"/>
              </a:spcAft>
              <a:buNone/>
            </a:pPr>
            <a:r>
              <a:rPr lang="en-US" sz="6000"/>
              <a:t>The Circular Flow Model</a:t>
            </a:r>
            <a:endParaRPr/>
          </a:p>
        </p:txBody>
      </p:sp>
      <p:grpSp>
        <p:nvGrpSpPr>
          <p:cNvPr id="883" name="Google Shape;883;p69"/>
          <p:cNvGrpSpPr/>
          <p:nvPr/>
        </p:nvGrpSpPr>
        <p:grpSpPr>
          <a:xfrm>
            <a:off x="3353498" y="2603888"/>
            <a:ext cx="5373149" cy="3582099"/>
            <a:chOff x="3353498" y="2603888"/>
            <a:chExt cx="5373149" cy="3582099"/>
          </a:xfrm>
        </p:grpSpPr>
        <p:pic>
          <p:nvPicPr>
            <p:cNvPr id="884" name="Google Shape;884;p69"/>
            <p:cNvPicPr preferRelativeResize="0"/>
            <p:nvPr/>
          </p:nvPicPr>
          <p:blipFill rotWithShape="1">
            <a:blip r:embed="rId3">
              <a:alphaModFix/>
            </a:blip>
            <a:srcRect/>
            <a:stretch/>
          </p:blipFill>
          <p:spPr>
            <a:xfrm>
              <a:off x="3353498" y="2603888"/>
              <a:ext cx="5373149" cy="3582099"/>
            </a:xfrm>
            <a:prstGeom prst="rect">
              <a:avLst/>
            </a:prstGeom>
            <a:noFill/>
            <a:ln>
              <a:noFill/>
            </a:ln>
          </p:spPr>
        </p:pic>
        <p:sp>
          <p:nvSpPr>
            <p:cNvPr id="885" name="Google Shape;885;p69"/>
            <p:cNvSpPr/>
            <p:nvPr/>
          </p:nvSpPr>
          <p:spPr>
            <a:xfrm>
              <a:off x="5238923" y="2852257"/>
              <a:ext cx="1602298" cy="66273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6" name="Google Shape;886;p69"/>
            <p:cNvSpPr txBox="1"/>
            <p:nvPr/>
          </p:nvSpPr>
          <p:spPr>
            <a:xfrm>
              <a:off x="5276676" y="2943837"/>
              <a:ext cx="1539300" cy="3387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Product Market</a:t>
              </a:r>
              <a:endParaRPr/>
            </a:p>
          </p:txBody>
        </p:sp>
        <p:sp>
          <p:nvSpPr>
            <p:cNvPr id="887" name="Google Shape;887;p69"/>
            <p:cNvSpPr/>
            <p:nvPr/>
          </p:nvSpPr>
          <p:spPr>
            <a:xfrm>
              <a:off x="5251509" y="5249452"/>
              <a:ext cx="1602298" cy="66273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8" name="Google Shape;888;p69"/>
            <p:cNvSpPr txBox="1"/>
            <p:nvPr/>
          </p:nvSpPr>
          <p:spPr>
            <a:xfrm>
              <a:off x="5276678" y="5418865"/>
              <a:ext cx="1539378"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Factor Market</a:t>
              </a:r>
              <a:endParaRPr/>
            </a:p>
          </p:txBody>
        </p:sp>
      </p:grpSp>
      <p:sp>
        <p:nvSpPr>
          <p:cNvPr id="889" name="Google Shape;889;p69"/>
          <p:cNvSpPr txBox="1"/>
          <p:nvPr/>
        </p:nvSpPr>
        <p:spPr>
          <a:xfrm>
            <a:off x="209725" y="3183625"/>
            <a:ext cx="3143700" cy="249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chemeClr val="dk1"/>
                </a:solidFill>
                <a:latin typeface="Calibri"/>
                <a:ea typeface="Calibri"/>
                <a:cs typeface="Calibri"/>
                <a:sym typeface="Calibri"/>
              </a:rPr>
              <a:t>The </a:t>
            </a:r>
            <a:r>
              <a:rPr lang="en-US" sz="2600" b="1">
                <a:solidFill>
                  <a:srgbClr val="8BAF00"/>
                </a:solidFill>
                <a:latin typeface="Calibri"/>
                <a:ea typeface="Calibri"/>
                <a:cs typeface="Calibri"/>
                <a:sym typeface="Calibri"/>
              </a:rPr>
              <a:t>factor market </a:t>
            </a:r>
            <a:r>
              <a:rPr lang="en-US" sz="2600" b="1">
                <a:solidFill>
                  <a:schemeClr val="dk1"/>
                </a:solidFill>
                <a:latin typeface="Calibri"/>
                <a:ea typeface="Calibri"/>
                <a:cs typeface="Calibri"/>
                <a:sym typeface="Calibri"/>
              </a:rPr>
              <a:t>is where factors of production (land, labor, capital) are exchanged for money.</a:t>
            </a:r>
            <a:endParaRPr sz="1600">
              <a:latin typeface="Calibri"/>
              <a:ea typeface="Calibri"/>
              <a:cs typeface="Calibri"/>
              <a:sym typeface="Calibri"/>
            </a:endParaRPr>
          </a:p>
        </p:txBody>
      </p:sp>
      <p:sp>
        <p:nvSpPr>
          <p:cNvPr id="890" name="Google Shape;890;p69"/>
          <p:cNvSpPr/>
          <p:nvPr/>
        </p:nvSpPr>
        <p:spPr>
          <a:xfrm>
            <a:off x="5184394" y="5176007"/>
            <a:ext cx="1736523" cy="847288"/>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6991"/>
            <a:ext cx="9144000" cy="1396009"/>
          </a:xfrm>
          <a:noFill/>
        </p:spPr>
        <p:txBody>
          <a:bodyPr rtlCol="0">
            <a:no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2800" i="1" dirty="0">
                <a:ln w="11430"/>
                <a:solidFill>
                  <a:srgbClr val="8BAF00"/>
                </a:solidFill>
                <a:effectLst>
                  <a:outerShdw blurRad="80000" dist="40000" dir="5040000" algn="tl">
                    <a:srgbClr val="000000">
                      <a:alpha val="0"/>
                    </a:srgbClr>
                  </a:outerShdw>
                </a:effectLst>
                <a:latin typeface="Calibri"/>
                <a:ea typeface="ＭＳ Ｐゴシック"/>
                <a:cs typeface="Calibri"/>
              </a:rPr>
              <a:t>60</a:t>
            </a:r>
            <a:r>
              <a:rPr lang="en-US" sz="2800" i="1" baseline="30000" dirty="0">
                <a:ln w="11430"/>
                <a:solidFill>
                  <a:srgbClr val="8BAF00"/>
                </a:solidFill>
                <a:effectLst>
                  <a:outerShdw blurRad="80000" dist="40000" dir="5040000" algn="tl">
                    <a:srgbClr val="000000">
                      <a:alpha val="0"/>
                    </a:srgbClr>
                  </a:outerShdw>
                </a:effectLst>
                <a:latin typeface="Calibri"/>
                <a:ea typeface="ＭＳ Ｐゴシック"/>
                <a:cs typeface="Calibri"/>
              </a:rPr>
              <a:t>th</a:t>
            </a:r>
            <a:r>
              <a:rPr lang="en-US" sz="2800" i="1" dirty="0">
                <a:ln w="11430"/>
                <a:solidFill>
                  <a:srgbClr val="8BAF00"/>
                </a:solidFill>
                <a:effectLst>
                  <a:outerShdw blurRad="80000" dist="40000" dir="5040000" algn="tl">
                    <a:srgbClr val="000000">
                      <a:alpha val="0"/>
                    </a:srgbClr>
                  </a:outerShdw>
                </a:effectLst>
                <a:latin typeface="Calibri"/>
                <a:ea typeface="ＭＳ Ｐゴシック"/>
                <a:cs typeface="Calibri"/>
              </a:rPr>
              <a:t> Financial Literacy and Economic Education Conference</a:t>
            </a:r>
            <a:endParaRPr lang="en-US" sz="2800" b="1" i="1" dirty="0">
              <a:ln w="11430"/>
              <a:solidFill>
                <a:srgbClr val="8BAF00"/>
              </a:solidFill>
              <a:effectLst>
                <a:outerShdw blurRad="80000" dist="40000" dir="5040000" algn="tl">
                  <a:srgbClr val="000000">
                    <a:alpha val="0"/>
                  </a:srgbClr>
                </a:outerShdw>
              </a:effectLst>
              <a:ea typeface="+mj-ea"/>
              <a:cs typeface="+mj-cs"/>
            </a:endParaRPr>
          </a:p>
        </p:txBody>
      </p:sp>
      <p:sp>
        <p:nvSpPr>
          <p:cNvPr id="7" name="TextBox 6">
            <a:extLst>
              <a:ext uri="{FF2B5EF4-FFF2-40B4-BE49-F238E27FC236}">
                <a16:creationId xmlns:a16="http://schemas.microsoft.com/office/drawing/2014/main" id="{8155305D-26D8-A644-8012-6212B0D8AC73}"/>
              </a:ext>
            </a:extLst>
          </p:cNvPr>
          <p:cNvSpPr txBox="1"/>
          <p:nvPr/>
        </p:nvSpPr>
        <p:spPr>
          <a:xfrm>
            <a:off x="104996" y="4384999"/>
            <a:ext cx="4572000" cy="1200329"/>
          </a:xfrm>
          <a:prstGeom prst="rect">
            <a:avLst/>
          </a:prstGeom>
          <a:noFill/>
        </p:spPr>
        <p:txBody>
          <a:bodyPr wrap="square" rtlCol="0">
            <a:spAutoFit/>
          </a:bodyPr>
          <a:lstStyle/>
          <a:p>
            <a:pPr algn="ctr"/>
            <a:r>
              <a:rPr lang="en-US" sz="2400" b="1" u="sng" dirty="0">
                <a:latin typeface="+mn-lt"/>
              </a:rPr>
              <a:t>Register</a:t>
            </a:r>
          </a:p>
          <a:p>
            <a:pPr algn="ctr"/>
            <a:r>
              <a:rPr lang="en-US" sz="2400" dirty="0">
                <a:latin typeface="+mn-lt"/>
                <a:hlinkClick r:id="rId3"/>
              </a:rPr>
              <a:t>https://councilforeconed2021.us2.pathable.com/</a:t>
            </a:r>
            <a:r>
              <a:rPr lang="en-US" sz="2400" dirty="0">
                <a:latin typeface="+mn-lt"/>
              </a:rPr>
              <a:t> </a:t>
            </a:r>
          </a:p>
        </p:txBody>
      </p:sp>
      <p:sp>
        <p:nvSpPr>
          <p:cNvPr id="8" name="TextBox 7">
            <a:extLst>
              <a:ext uri="{FF2B5EF4-FFF2-40B4-BE49-F238E27FC236}">
                <a16:creationId xmlns:a16="http://schemas.microsoft.com/office/drawing/2014/main" id="{7EFF3526-17FB-6640-8228-90B652A7845B}"/>
              </a:ext>
            </a:extLst>
          </p:cNvPr>
          <p:cNvSpPr txBox="1"/>
          <p:nvPr/>
        </p:nvSpPr>
        <p:spPr>
          <a:xfrm>
            <a:off x="248609" y="3500009"/>
            <a:ext cx="7786170" cy="584775"/>
          </a:xfrm>
          <a:prstGeom prst="rect">
            <a:avLst/>
          </a:prstGeom>
          <a:noFill/>
        </p:spPr>
        <p:txBody>
          <a:bodyPr wrap="none" rtlCol="0">
            <a:spAutoFit/>
          </a:bodyPr>
          <a:lstStyle/>
          <a:p>
            <a:r>
              <a:rPr lang="en-US" sz="3200" b="1" dirty="0">
                <a:latin typeface="+mn-lt"/>
              </a:rPr>
              <a:t>$20 discount for Summer Institute attendees</a:t>
            </a:r>
          </a:p>
        </p:txBody>
      </p:sp>
      <p:sp>
        <p:nvSpPr>
          <p:cNvPr id="9" name="TextBox 8">
            <a:extLst>
              <a:ext uri="{FF2B5EF4-FFF2-40B4-BE49-F238E27FC236}">
                <a16:creationId xmlns:a16="http://schemas.microsoft.com/office/drawing/2014/main" id="{BB95C69E-7715-3045-A75F-C6F2CD3C82EA}"/>
              </a:ext>
            </a:extLst>
          </p:cNvPr>
          <p:cNvSpPr txBox="1"/>
          <p:nvPr/>
        </p:nvSpPr>
        <p:spPr>
          <a:xfrm>
            <a:off x="5944266" y="4385460"/>
            <a:ext cx="1751826" cy="1200329"/>
          </a:xfrm>
          <a:prstGeom prst="rect">
            <a:avLst/>
          </a:prstGeom>
          <a:noFill/>
        </p:spPr>
        <p:txBody>
          <a:bodyPr wrap="none" rtlCol="0">
            <a:spAutoFit/>
          </a:bodyPr>
          <a:lstStyle/>
          <a:p>
            <a:r>
              <a:rPr lang="en-US" sz="2400" b="1" u="sng" dirty="0">
                <a:latin typeface="Calibri" panose="020F0502020204030204" pitchFamily="34" charset="0"/>
                <a:cs typeface="Calibri" panose="020F0502020204030204" pitchFamily="34" charset="0"/>
              </a:rPr>
              <a:t>Promo Code</a:t>
            </a:r>
          </a:p>
          <a:p>
            <a:pPr algn="ctr"/>
            <a:r>
              <a:rPr lang="en-US" sz="2400" b="1" dirty="0">
                <a:latin typeface="Calibri" panose="020F0502020204030204" pitchFamily="34" charset="0"/>
                <a:cs typeface="Calibri" panose="020F0502020204030204" pitchFamily="34" charset="0"/>
              </a:rPr>
              <a:t>CEE60SI</a:t>
            </a:r>
          </a:p>
          <a:p>
            <a:pPr algn="ctr"/>
            <a:endParaRPr lang="en-US" sz="2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39BFD95-465A-184D-B54F-510916B7F4B8}"/>
              </a:ext>
            </a:extLst>
          </p:cNvPr>
          <p:cNvSpPr txBox="1"/>
          <p:nvPr/>
        </p:nvSpPr>
        <p:spPr>
          <a:xfrm>
            <a:off x="3451500" y="5868094"/>
            <a:ext cx="2450992" cy="461665"/>
          </a:xfrm>
          <a:prstGeom prst="rect">
            <a:avLst/>
          </a:prstGeom>
          <a:noFill/>
        </p:spPr>
        <p:txBody>
          <a:bodyPr wrap="none" rtlCol="0">
            <a:spAutoFit/>
          </a:bodyPr>
          <a:lstStyle/>
          <a:p>
            <a:r>
              <a:rPr lang="en-US" sz="2400" b="1" dirty="0">
                <a:latin typeface="+mn-lt"/>
              </a:rPr>
              <a:t>SEE YOU THERE!!!</a:t>
            </a:r>
          </a:p>
        </p:txBody>
      </p:sp>
      <p:sp>
        <p:nvSpPr>
          <p:cNvPr id="12" name="TextBox 11">
            <a:extLst>
              <a:ext uri="{FF2B5EF4-FFF2-40B4-BE49-F238E27FC236}">
                <a16:creationId xmlns:a16="http://schemas.microsoft.com/office/drawing/2014/main" id="{05E20D51-7DDC-9A43-AAB4-DD76FF516E70}"/>
              </a:ext>
            </a:extLst>
          </p:cNvPr>
          <p:cNvSpPr txBox="1"/>
          <p:nvPr/>
        </p:nvSpPr>
        <p:spPr>
          <a:xfrm>
            <a:off x="2205935" y="2647789"/>
            <a:ext cx="4732129" cy="830997"/>
          </a:xfrm>
          <a:prstGeom prst="rect">
            <a:avLst/>
          </a:prstGeom>
          <a:noFill/>
        </p:spPr>
        <p:txBody>
          <a:bodyPr wrap="none" rtlCol="0">
            <a:spAutoFit/>
          </a:bodyPr>
          <a:lstStyle/>
          <a:p>
            <a:r>
              <a:rPr lang="en-US" sz="2400" b="1" dirty="0">
                <a:solidFill>
                  <a:srgbClr val="005CB8"/>
                </a:solidFill>
                <a:latin typeface="Calibri" panose="020F0502020204030204" pitchFamily="34" charset="0"/>
                <a:cs typeface="Calibri" panose="020F0502020204030204" pitchFamily="34" charset="0"/>
              </a:rPr>
              <a:t>September 29</a:t>
            </a:r>
            <a:r>
              <a:rPr lang="en-US" sz="2400" b="1" baseline="30000" dirty="0">
                <a:solidFill>
                  <a:srgbClr val="005CB8"/>
                </a:solidFill>
                <a:latin typeface="Calibri" panose="020F0502020204030204" pitchFamily="34" charset="0"/>
                <a:cs typeface="Calibri" panose="020F0502020204030204" pitchFamily="34" charset="0"/>
              </a:rPr>
              <a:t>th</a:t>
            </a:r>
            <a:r>
              <a:rPr lang="en-US" sz="2400" b="1" dirty="0">
                <a:solidFill>
                  <a:srgbClr val="005CB8"/>
                </a:solidFill>
                <a:latin typeface="Calibri" panose="020F0502020204030204" pitchFamily="34" charset="0"/>
                <a:cs typeface="Calibri" panose="020F0502020204030204" pitchFamily="34" charset="0"/>
              </a:rPr>
              <a:t> - October 1</a:t>
            </a:r>
            <a:r>
              <a:rPr lang="en-US" sz="2400" b="1" baseline="30000" dirty="0">
                <a:solidFill>
                  <a:srgbClr val="005CB8"/>
                </a:solidFill>
                <a:latin typeface="Calibri" panose="020F0502020204030204" pitchFamily="34" charset="0"/>
                <a:cs typeface="Calibri" panose="020F0502020204030204" pitchFamily="34" charset="0"/>
              </a:rPr>
              <a:t>st</a:t>
            </a:r>
            <a:r>
              <a:rPr lang="en-US" sz="2400" b="1" dirty="0">
                <a:solidFill>
                  <a:srgbClr val="005CB8"/>
                </a:solidFill>
                <a:latin typeface="Calibri" panose="020F0502020204030204" pitchFamily="34" charset="0"/>
                <a:cs typeface="Calibri" panose="020F0502020204030204" pitchFamily="34" charset="0"/>
              </a:rPr>
              <a:t>, 2021</a:t>
            </a:r>
          </a:p>
          <a:p>
            <a:pPr algn="ctr"/>
            <a:r>
              <a:rPr lang="en-US" sz="2400" b="1" dirty="0">
                <a:solidFill>
                  <a:srgbClr val="005CB8"/>
                </a:solidFill>
                <a:latin typeface="Calibri" panose="020F0502020204030204" pitchFamily="34" charset="0"/>
                <a:cs typeface="Calibri" panose="020F0502020204030204" pitchFamily="34" charset="0"/>
              </a:rPr>
              <a:t>2-7 PM ET Daily</a:t>
            </a:r>
            <a:endParaRPr lang="en-US" sz="2400" dirty="0">
              <a:solidFill>
                <a:srgbClr val="005CB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6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70"/>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The Circular Flow </a:t>
            </a:r>
            <a:endParaRPr/>
          </a:p>
        </p:txBody>
      </p:sp>
      <p:sp>
        <p:nvSpPr>
          <p:cNvPr id="896" name="Google Shape;896;p70"/>
          <p:cNvSpPr txBox="1">
            <a:spLocks noGrp="1"/>
          </p:cNvSpPr>
          <p:nvPr>
            <p:ph type="body" idx="1"/>
          </p:nvPr>
        </p:nvSpPr>
        <p:spPr>
          <a:xfrm>
            <a:off x="457200" y="2057400"/>
            <a:ext cx="8229600" cy="409956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sz="3200" b="1"/>
              <a:t>The Econoland activity is the </a:t>
            </a:r>
            <a:r>
              <a:rPr lang="en-US" sz="3200" b="1">
                <a:solidFill>
                  <a:srgbClr val="8BAF00"/>
                </a:solidFill>
              </a:rPr>
              <a:t>BEST</a:t>
            </a:r>
            <a:r>
              <a:rPr lang="en-US" sz="3200" b="1"/>
              <a:t> activity for demonstrating the circular flow model.</a:t>
            </a:r>
            <a:endParaRPr/>
          </a:p>
          <a:p>
            <a:pPr marL="0" lvl="0" indent="0" algn="l" rtl="0">
              <a:spcBef>
                <a:spcPts val="1800"/>
              </a:spcBef>
              <a:spcAft>
                <a:spcPts val="0"/>
              </a:spcAft>
              <a:buClr>
                <a:schemeClr val="dk1"/>
              </a:buClr>
              <a:buSzPts val="3200"/>
              <a:buNone/>
            </a:pPr>
            <a:r>
              <a:rPr lang="en-US" sz="3200" b="1"/>
              <a:t>We are going to explore the activity as it is meant to be used, then we are going to adapt it to demonstrate what happens to interdependent economies when there are disruptions in the supply chain.</a:t>
            </a:r>
            <a:endParaRPr/>
          </a:p>
          <a:p>
            <a:pPr marL="0" lvl="0" indent="0" algn="l" rtl="0">
              <a:spcBef>
                <a:spcPts val="1800"/>
              </a:spcBef>
              <a:spcAft>
                <a:spcPts val="0"/>
              </a:spcAft>
              <a:buClr>
                <a:schemeClr val="dk1"/>
              </a:buClr>
              <a:buSzPts val="2800"/>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71"/>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Econoland</a:t>
            </a:r>
            <a:endParaRPr/>
          </a:p>
        </p:txBody>
      </p:sp>
      <p:sp>
        <p:nvSpPr>
          <p:cNvPr id="902" name="Google Shape;902;p71"/>
          <p:cNvSpPr txBox="1">
            <a:spLocks noGrp="1"/>
          </p:cNvSpPr>
          <p:nvPr>
            <p:ph type="body" idx="1"/>
          </p:nvPr>
        </p:nvSpPr>
        <p:spPr>
          <a:xfrm>
            <a:off x="285226" y="1753299"/>
            <a:ext cx="8401574" cy="48740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sz="3200" b="1"/>
              <a:t>In the Econoland simulation students are divided into households and businesses.</a:t>
            </a:r>
            <a:endParaRPr/>
          </a:p>
          <a:p>
            <a:pPr marL="0" lvl="0" indent="0" algn="l" rtl="0">
              <a:spcBef>
                <a:spcPts val="1800"/>
              </a:spcBef>
              <a:spcAft>
                <a:spcPts val="0"/>
              </a:spcAft>
              <a:buClr>
                <a:schemeClr val="dk1"/>
              </a:buClr>
              <a:buSzPts val="3200"/>
              <a:buNone/>
            </a:pPr>
            <a:r>
              <a:rPr lang="en-US" sz="3200" b="1"/>
              <a:t>When setting up the activity, place a “</a:t>
            </a:r>
            <a:r>
              <a:rPr lang="en-US" sz="3200" b="1">
                <a:solidFill>
                  <a:srgbClr val="8BAF00"/>
                </a:solidFill>
              </a:rPr>
              <a:t>Resource Market</a:t>
            </a:r>
            <a:r>
              <a:rPr lang="en-US" sz="3200" b="1"/>
              <a:t>” (factor market) sign on one wall and an “</a:t>
            </a:r>
            <a:r>
              <a:rPr lang="en-US" sz="3200" b="1">
                <a:solidFill>
                  <a:srgbClr val="8BAF00"/>
                </a:solidFill>
              </a:rPr>
              <a:t>Econo Market</a:t>
            </a:r>
            <a:r>
              <a:rPr lang="en-US" sz="3200" b="1"/>
              <a:t>” sign on the opposite wall. Tape an “</a:t>
            </a:r>
            <a:r>
              <a:rPr lang="en-US" sz="3200" b="1">
                <a:solidFill>
                  <a:srgbClr val="8BAF00"/>
                </a:solidFill>
              </a:rPr>
              <a:t>Econo Factory</a:t>
            </a:r>
            <a:r>
              <a:rPr lang="en-US" sz="3200" b="1"/>
              <a:t>” sign on another wall.</a:t>
            </a:r>
            <a:endParaRPr/>
          </a:p>
          <a:p>
            <a:pPr marL="0" lvl="0" indent="0" algn="l" rtl="0">
              <a:spcBef>
                <a:spcPts val="1800"/>
              </a:spcBef>
              <a:spcAft>
                <a:spcPts val="0"/>
              </a:spcAft>
              <a:buClr>
                <a:schemeClr val="dk1"/>
              </a:buClr>
              <a:buSzPts val="3200"/>
              <a:buNone/>
            </a:pPr>
            <a:r>
              <a:rPr lang="en-US" sz="3200" b="1"/>
              <a:t>You will need productive resource slips for the households (divide half of the students into households).</a:t>
            </a:r>
            <a:endParaRPr/>
          </a:p>
          <a:p>
            <a:pPr marL="0" lvl="0" indent="0" algn="l" rtl="0">
              <a:spcBef>
                <a:spcPts val="1800"/>
              </a:spcBef>
              <a:spcAft>
                <a:spcPts val="0"/>
              </a:spcAft>
              <a:buClr>
                <a:schemeClr val="dk1"/>
              </a:buClr>
              <a:buSzPts val="2800"/>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72"/>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FOP Cards</a:t>
            </a:r>
            <a:endParaRPr/>
          </a:p>
        </p:txBody>
      </p:sp>
      <p:grpSp>
        <p:nvGrpSpPr>
          <p:cNvPr id="908" name="Google Shape;908;p72"/>
          <p:cNvGrpSpPr/>
          <p:nvPr/>
        </p:nvGrpSpPr>
        <p:grpSpPr>
          <a:xfrm>
            <a:off x="288819" y="1990662"/>
            <a:ext cx="4655086" cy="1197530"/>
            <a:chOff x="276837" y="2231470"/>
            <a:chExt cx="4655086" cy="1197530"/>
          </a:xfrm>
        </p:grpSpPr>
        <p:sp>
          <p:nvSpPr>
            <p:cNvPr id="909" name="Google Shape;909;p72"/>
            <p:cNvSpPr/>
            <p:nvPr/>
          </p:nvSpPr>
          <p:spPr>
            <a:xfrm>
              <a:off x="276837" y="2231472"/>
              <a:ext cx="4295163" cy="1197528"/>
            </a:xfrm>
            <a:prstGeom prst="rect">
              <a:avLst/>
            </a:prstGeom>
            <a:solidFill>
              <a:schemeClr val="lt1"/>
            </a:solid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10" name="Google Shape;910;p72" descr="Woman Stick Figure Clip Art, Transparent PNG Clipart Images Free Download -  ClipartMax"/>
            <p:cNvPicPr preferRelativeResize="0"/>
            <p:nvPr/>
          </p:nvPicPr>
          <p:blipFill rotWithShape="1">
            <a:blip r:embed="rId3">
              <a:alphaModFix/>
            </a:blip>
            <a:srcRect/>
            <a:stretch/>
          </p:blipFill>
          <p:spPr>
            <a:xfrm>
              <a:off x="3370568" y="2281389"/>
              <a:ext cx="516156" cy="1097691"/>
            </a:xfrm>
            <a:prstGeom prst="rect">
              <a:avLst/>
            </a:prstGeom>
            <a:noFill/>
            <a:ln>
              <a:noFill/>
            </a:ln>
          </p:spPr>
        </p:pic>
        <p:pic>
          <p:nvPicPr>
            <p:cNvPr id="911" name="Google Shape;911;p72"/>
            <p:cNvPicPr preferRelativeResize="0"/>
            <p:nvPr/>
          </p:nvPicPr>
          <p:blipFill rotWithShape="1">
            <a:blip r:embed="rId4">
              <a:alphaModFix/>
            </a:blip>
            <a:srcRect/>
            <a:stretch/>
          </p:blipFill>
          <p:spPr>
            <a:xfrm>
              <a:off x="3446069" y="2231470"/>
              <a:ext cx="1485854" cy="1197528"/>
            </a:xfrm>
            <a:prstGeom prst="rect">
              <a:avLst/>
            </a:prstGeom>
            <a:noFill/>
            <a:ln>
              <a:noFill/>
            </a:ln>
          </p:spPr>
        </p:pic>
        <p:sp>
          <p:nvSpPr>
            <p:cNvPr id="912" name="Google Shape;912;p72"/>
            <p:cNvSpPr txBox="1"/>
            <p:nvPr/>
          </p:nvSpPr>
          <p:spPr>
            <a:xfrm>
              <a:off x="457200" y="2630179"/>
              <a:ext cx="255344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Human Resources</a:t>
              </a:r>
              <a:endParaRPr/>
            </a:p>
          </p:txBody>
        </p:sp>
      </p:grpSp>
      <p:grpSp>
        <p:nvGrpSpPr>
          <p:cNvPr id="913" name="Google Shape;913;p72"/>
          <p:cNvGrpSpPr/>
          <p:nvPr/>
        </p:nvGrpSpPr>
        <p:grpSpPr>
          <a:xfrm>
            <a:off x="4146152" y="3416652"/>
            <a:ext cx="4295163" cy="1450684"/>
            <a:chOff x="4146152" y="3416652"/>
            <a:chExt cx="4295163" cy="1450684"/>
          </a:xfrm>
        </p:grpSpPr>
        <p:sp>
          <p:nvSpPr>
            <p:cNvPr id="914" name="Google Shape;914;p72"/>
            <p:cNvSpPr/>
            <p:nvPr/>
          </p:nvSpPr>
          <p:spPr>
            <a:xfrm>
              <a:off x="4146152" y="3429000"/>
              <a:ext cx="4295163" cy="1197528"/>
            </a:xfrm>
            <a:prstGeom prst="rect">
              <a:avLst/>
            </a:prstGeom>
            <a:solidFill>
              <a:schemeClr val="lt1"/>
            </a:solid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5" name="Google Shape;915;p72"/>
            <p:cNvSpPr txBox="1"/>
            <p:nvPr/>
          </p:nvSpPr>
          <p:spPr>
            <a:xfrm>
              <a:off x="5017010" y="3416652"/>
              <a:ext cx="255344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Capital Resources</a:t>
              </a:r>
              <a:endParaRPr/>
            </a:p>
          </p:txBody>
        </p:sp>
        <p:pic>
          <p:nvPicPr>
            <p:cNvPr id="916" name="Google Shape;916;p72" descr="Free Black And White Trucks, Download Free Black And White Trucks png  images, Free ClipArts on Clipart Library"/>
            <p:cNvPicPr preferRelativeResize="0"/>
            <p:nvPr/>
          </p:nvPicPr>
          <p:blipFill rotWithShape="1">
            <a:blip r:embed="rId5">
              <a:alphaModFix/>
            </a:blip>
            <a:srcRect/>
            <a:stretch/>
          </p:blipFill>
          <p:spPr>
            <a:xfrm>
              <a:off x="4466335" y="3743543"/>
              <a:ext cx="1720977" cy="769734"/>
            </a:xfrm>
            <a:prstGeom prst="rect">
              <a:avLst/>
            </a:prstGeom>
            <a:noFill/>
            <a:ln>
              <a:noFill/>
            </a:ln>
          </p:spPr>
        </p:pic>
        <p:pic>
          <p:nvPicPr>
            <p:cNvPr id="917" name="Google Shape;917;p72"/>
            <p:cNvPicPr preferRelativeResize="0"/>
            <p:nvPr/>
          </p:nvPicPr>
          <p:blipFill rotWithShape="1">
            <a:blip r:embed="rId6">
              <a:alphaModFix/>
            </a:blip>
            <a:srcRect/>
            <a:stretch/>
          </p:blipFill>
          <p:spPr>
            <a:xfrm>
              <a:off x="6611997" y="3462704"/>
              <a:ext cx="1404632" cy="1404632"/>
            </a:xfrm>
            <a:prstGeom prst="rect">
              <a:avLst/>
            </a:prstGeom>
            <a:noFill/>
            <a:ln>
              <a:noFill/>
            </a:ln>
          </p:spPr>
        </p:pic>
      </p:grpSp>
      <p:grpSp>
        <p:nvGrpSpPr>
          <p:cNvPr id="918" name="Google Shape;918;p72"/>
          <p:cNvGrpSpPr/>
          <p:nvPr/>
        </p:nvGrpSpPr>
        <p:grpSpPr>
          <a:xfrm>
            <a:off x="560371" y="4941071"/>
            <a:ext cx="4299644" cy="1197528"/>
            <a:chOff x="560371" y="4941071"/>
            <a:chExt cx="4299644" cy="1197528"/>
          </a:xfrm>
        </p:grpSpPr>
        <p:sp>
          <p:nvSpPr>
            <p:cNvPr id="919" name="Google Shape;919;p72"/>
            <p:cNvSpPr/>
            <p:nvPr/>
          </p:nvSpPr>
          <p:spPr>
            <a:xfrm>
              <a:off x="564852" y="4941071"/>
              <a:ext cx="4295163" cy="1197528"/>
            </a:xfrm>
            <a:prstGeom prst="rect">
              <a:avLst/>
            </a:prstGeom>
            <a:solidFill>
              <a:schemeClr val="lt1"/>
            </a:solid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20" name="Google Shape;920;p72" descr="Tree Clipart Black And White Png"/>
            <p:cNvPicPr preferRelativeResize="0"/>
            <p:nvPr/>
          </p:nvPicPr>
          <p:blipFill rotWithShape="1">
            <a:blip r:embed="rId7">
              <a:alphaModFix/>
            </a:blip>
            <a:srcRect/>
            <a:stretch/>
          </p:blipFill>
          <p:spPr>
            <a:xfrm flipH="1">
              <a:off x="3758268" y="5056541"/>
              <a:ext cx="941587" cy="941587"/>
            </a:xfrm>
            <a:prstGeom prst="rect">
              <a:avLst/>
            </a:prstGeom>
            <a:noFill/>
            <a:ln>
              <a:noFill/>
            </a:ln>
          </p:spPr>
        </p:pic>
        <p:pic>
          <p:nvPicPr>
            <p:cNvPr id="921" name="Google Shape;921;p72"/>
            <p:cNvPicPr preferRelativeResize="0"/>
            <p:nvPr/>
          </p:nvPicPr>
          <p:blipFill rotWithShape="1">
            <a:blip r:embed="rId8">
              <a:alphaModFix/>
            </a:blip>
            <a:srcRect/>
            <a:stretch/>
          </p:blipFill>
          <p:spPr>
            <a:xfrm>
              <a:off x="2469364" y="5262573"/>
              <a:ext cx="1662030" cy="681027"/>
            </a:xfrm>
            <a:prstGeom prst="rect">
              <a:avLst/>
            </a:prstGeom>
            <a:noFill/>
            <a:ln>
              <a:noFill/>
            </a:ln>
          </p:spPr>
        </p:pic>
        <p:sp>
          <p:nvSpPr>
            <p:cNvPr id="922" name="Google Shape;922;p72"/>
            <p:cNvSpPr txBox="1"/>
            <p:nvPr/>
          </p:nvSpPr>
          <p:spPr>
            <a:xfrm>
              <a:off x="560371" y="5034870"/>
              <a:ext cx="255344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Natural Resources</a:t>
              </a:r>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7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Econoland</a:t>
            </a:r>
            <a:endParaRPr/>
          </a:p>
        </p:txBody>
      </p:sp>
      <p:sp>
        <p:nvSpPr>
          <p:cNvPr id="928" name="Google Shape;928;p73"/>
          <p:cNvSpPr txBox="1">
            <a:spLocks noGrp="1"/>
          </p:cNvSpPr>
          <p:nvPr>
            <p:ph type="body" idx="1"/>
          </p:nvPr>
        </p:nvSpPr>
        <p:spPr>
          <a:xfrm>
            <a:off x="251669" y="1785457"/>
            <a:ext cx="8615400" cy="4219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sz="3200" b="1"/>
              <a:t>Each household starts with a set of resource cards (randomly assigned).</a:t>
            </a:r>
            <a:endParaRPr/>
          </a:p>
          <a:p>
            <a:pPr marL="0" lvl="0" indent="0" algn="l" rtl="0">
              <a:spcBef>
                <a:spcPts val="600"/>
              </a:spcBef>
              <a:spcAft>
                <a:spcPts val="0"/>
              </a:spcAft>
              <a:buClr>
                <a:schemeClr val="dk1"/>
              </a:buClr>
              <a:buSzPts val="3200"/>
              <a:buNone/>
            </a:pPr>
            <a:r>
              <a:rPr lang="en-US" sz="3200" b="1"/>
              <a:t>Households want to end up with </a:t>
            </a:r>
            <a:r>
              <a:rPr lang="en-US" sz="3200" b="1">
                <a:solidFill>
                  <a:srgbClr val="8BAF00"/>
                </a:solidFill>
              </a:rPr>
              <a:t>Econos</a:t>
            </a:r>
            <a:r>
              <a:rPr lang="en-US" sz="3200" b="1"/>
              <a:t>.</a:t>
            </a:r>
            <a:endParaRPr/>
          </a:p>
          <a:p>
            <a:pPr marL="0" lvl="0" indent="0" algn="l" rtl="0">
              <a:spcBef>
                <a:spcPts val="600"/>
              </a:spcBef>
              <a:spcAft>
                <a:spcPts val="0"/>
              </a:spcAft>
              <a:buClr>
                <a:schemeClr val="dk1"/>
              </a:buClr>
              <a:buSzPts val="3200"/>
              <a:buNone/>
            </a:pPr>
            <a:r>
              <a:rPr lang="en-US" sz="3200" b="1"/>
              <a:t>Each business starts with $20.</a:t>
            </a:r>
            <a:endParaRPr/>
          </a:p>
          <a:p>
            <a:pPr marL="0" lvl="0" indent="0" algn="l" rtl="0">
              <a:spcBef>
                <a:spcPts val="600"/>
              </a:spcBef>
              <a:spcAft>
                <a:spcPts val="0"/>
              </a:spcAft>
              <a:buClr>
                <a:schemeClr val="dk1"/>
              </a:buClr>
              <a:buSzPts val="3200"/>
              <a:buNone/>
            </a:pPr>
            <a:r>
              <a:rPr lang="en-US" sz="3200" b="1"/>
              <a:t>Businesses want to end up with as much money as possible.</a:t>
            </a:r>
            <a:endParaRPr/>
          </a:p>
          <a:p>
            <a:pPr marL="0" lvl="0" indent="0" algn="l" rtl="0">
              <a:spcBef>
                <a:spcPts val="600"/>
              </a:spcBef>
              <a:spcAft>
                <a:spcPts val="0"/>
              </a:spcAft>
              <a:buClr>
                <a:schemeClr val="dk1"/>
              </a:buClr>
              <a:buSzPts val="3200"/>
              <a:buNone/>
            </a:pPr>
            <a:r>
              <a:rPr lang="en-US" sz="3200" b="1"/>
              <a:t>Households need to sell their FOPs to businesses at the Resource (Factor) Market (sign on the wall).</a:t>
            </a:r>
            <a:endParaRPr/>
          </a:p>
          <a:p>
            <a:pPr marL="0" lvl="0" indent="0" algn="l" rtl="0">
              <a:spcBef>
                <a:spcPts val="600"/>
              </a:spcBef>
              <a:spcAft>
                <a:spcPts val="0"/>
              </a:spcAft>
              <a:buClr>
                <a:schemeClr val="dk1"/>
              </a:buClr>
              <a:buSzPts val="2800"/>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74"/>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Econoland</a:t>
            </a:r>
            <a:endParaRPr/>
          </a:p>
        </p:txBody>
      </p:sp>
      <p:pic>
        <p:nvPicPr>
          <p:cNvPr id="934" name="Google Shape;934;p74"/>
          <p:cNvPicPr preferRelativeResize="0"/>
          <p:nvPr/>
        </p:nvPicPr>
        <p:blipFill rotWithShape="1">
          <a:blip r:embed="rId3">
            <a:alphaModFix/>
          </a:blip>
          <a:srcRect/>
          <a:stretch/>
        </p:blipFill>
        <p:spPr>
          <a:xfrm>
            <a:off x="5416623" y="2336535"/>
            <a:ext cx="3541290" cy="3541290"/>
          </a:xfrm>
          <a:prstGeom prst="rect">
            <a:avLst/>
          </a:prstGeom>
          <a:noFill/>
          <a:ln>
            <a:noFill/>
          </a:ln>
        </p:spPr>
      </p:pic>
      <p:sp>
        <p:nvSpPr>
          <p:cNvPr id="935" name="Google Shape;935;p74"/>
          <p:cNvSpPr txBox="1">
            <a:spLocks noGrp="1"/>
          </p:cNvSpPr>
          <p:nvPr>
            <p:ph type="body" idx="1"/>
          </p:nvPr>
        </p:nvSpPr>
        <p:spPr>
          <a:xfrm>
            <a:off x="310400" y="1820400"/>
            <a:ext cx="5532900" cy="433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sz="3200" b="1"/>
              <a:t>Businesses need to take a complete set of FOP cards (one land, one labor, one natural) to the Econo Factory to trade them for an Econo Card.</a:t>
            </a:r>
            <a:endParaRPr/>
          </a:p>
          <a:p>
            <a:pPr marL="0" lvl="0" indent="0" algn="l" rtl="0">
              <a:spcBef>
                <a:spcPts val="1800"/>
              </a:spcBef>
              <a:spcAft>
                <a:spcPts val="0"/>
              </a:spcAft>
              <a:buClr>
                <a:schemeClr val="dk1"/>
              </a:buClr>
              <a:buSzPts val="3200"/>
              <a:buNone/>
            </a:pPr>
            <a:r>
              <a:rPr lang="en-US" sz="3200" b="1"/>
              <a:t>Households need to buy Econos from businesses at the Econo Market (Product Market).</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75"/>
          <p:cNvSpPr txBox="1">
            <a:spLocks noGrp="1"/>
          </p:cNvSpPr>
          <p:nvPr>
            <p:ph type="title"/>
          </p:nvPr>
        </p:nvSpPr>
        <p:spPr>
          <a:xfrm>
            <a:off x="201336" y="914400"/>
            <a:ext cx="8707772"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Econo and Money Cards</a:t>
            </a:r>
            <a:endParaRPr/>
          </a:p>
        </p:txBody>
      </p:sp>
      <p:sp>
        <p:nvSpPr>
          <p:cNvPr id="941" name="Google Shape;941;p75"/>
          <p:cNvSpPr/>
          <p:nvPr/>
        </p:nvSpPr>
        <p:spPr>
          <a:xfrm>
            <a:off x="455794" y="2231472"/>
            <a:ext cx="4295163" cy="1197528"/>
          </a:xfrm>
          <a:prstGeom prst="rect">
            <a:avLst/>
          </a:prstGeom>
          <a:solidFill>
            <a:schemeClr val="lt1"/>
          </a:solid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2" name="Google Shape;942;p75"/>
          <p:cNvSpPr txBox="1"/>
          <p:nvPr/>
        </p:nvSpPr>
        <p:spPr>
          <a:xfrm>
            <a:off x="2062124" y="2630181"/>
            <a:ext cx="255344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Arial"/>
                <a:ea typeface="Arial"/>
                <a:cs typeface="Arial"/>
                <a:sym typeface="Arial"/>
              </a:rPr>
              <a:t>One Econo</a:t>
            </a:r>
            <a:endParaRPr sz="2800" b="1">
              <a:solidFill>
                <a:schemeClr val="dk1"/>
              </a:solidFill>
              <a:latin typeface="Arial"/>
              <a:ea typeface="Arial"/>
              <a:cs typeface="Arial"/>
              <a:sym typeface="Arial"/>
            </a:endParaRPr>
          </a:p>
        </p:txBody>
      </p:sp>
      <p:pic>
        <p:nvPicPr>
          <p:cNvPr id="943" name="Google Shape;943;p75" descr="Pin on ετικέτες"/>
          <p:cNvPicPr preferRelativeResize="0"/>
          <p:nvPr/>
        </p:nvPicPr>
        <p:blipFill rotWithShape="1">
          <a:blip r:embed="rId3">
            <a:alphaModFix/>
          </a:blip>
          <a:srcRect/>
          <a:stretch/>
        </p:blipFill>
        <p:spPr>
          <a:xfrm>
            <a:off x="862389" y="2264539"/>
            <a:ext cx="1064348" cy="1131394"/>
          </a:xfrm>
          <a:prstGeom prst="rect">
            <a:avLst/>
          </a:prstGeom>
          <a:noFill/>
          <a:ln>
            <a:noFill/>
          </a:ln>
        </p:spPr>
      </p:pic>
      <p:pic>
        <p:nvPicPr>
          <p:cNvPr id="944" name="Google Shape;944;p75"/>
          <p:cNvPicPr preferRelativeResize="0"/>
          <p:nvPr/>
        </p:nvPicPr>
        <p:blipFill rotWithShape="1">
          <a:blip r:embed="rId4">
            <a:alphaModFix/>
          </a:blip>
          <a:srcRect/>
          <a:stretch/>
        </p:blipFill>
        <p:spPr>
          <a:xfrm>
            <a:off x="3922116" y="4373329"/>
            <a:ext cx="4286250" cy="18192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76"/>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Adapting Econoland</a:t>
            </a:r>
            <a:endParaRPr/>
          </a:p>
        </p:txBody>
      </p:sp>
      <p:sp>
        <p:nvSpPr>
          <p:cNvPr id="950" name="Google Shape;950;p76"/>
          <p:cNvSpPr txBox="1">
            <a:spLocks noGrp="1"/>
          </p:cNvSpPr>
          <p:nvPr>
            <p:ph type="body" idx="1"/>
          </p:nvPr>
        </p:nvSpPr>
        <p:spPr>
          <a:xfrm>
            <a:off x="318781" y="1912689"/>
            <a:ext cx="8665828" cy="463072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b="1"/>
              <a:t>Simulate a global economy: </a:t>
            </a:r>
            <a:endParaRPr/>
          </a:p>
          <a:p>
            <a:pPr marL="514350" lvl="0" indent="-514350" algn="l" rtl="0">
              <a:spcBef>
                <a:spcPts val="600"/>
              </a:spcBef>
              <a:spcAft>
                <a:spcPts val="0"/>
              </a:spcAft>
              <a:buClr>
                <a:schemeClr val="dk1"/>
              </a:buClr>
              <a:buSzPts val="2800"/>
              <a:buFont typeface="Calibri"/>
              <a:buAutoNum type="arabicPeriod"/>
            </a:pPr>
            <a:r>
              <a:rPr lang="en-US" b="1"/>
              <a:t>Give some households more capital resource cards than others.</a:t>
            </a:r>
            <a:endParaRPr/>
          </a:p>
          <a:p>
            <a:pPr marL="514350" lvl="0" indent="-514350" algn="l" rtl="0">
              <a:spcBef>
                <a:spcPts val="600"/>
              </a:spcBef>
              <a:spcAft>
                <a:spcPts val="0"/>
              </a:spcAft>
              <a:buClr>
                <a:schemeClr val="dk1"/>
              </a:buClr>
              <a:buSzPts val="2800"/>
              <a:buFont typeface="Calibri"/>
              <a:buAutoNum type="arabicPeriod"/>
            </a:pPr>
            <a:r>
              <a:rPr lang="en-US" b="1"/>
              <a:t>Give some households more natural resource cards than others.</a:t>
            </a:r>
            <a:endParaRPr/>
          </a:p>
          <a:p>
            <a:pPr marL="514350" lvl="0" indent="-514350" algn="l" rtl="0">
              <a:spcBef>
                <a:spcPts val="600"/>
              </a:spcBef>
              <a:spcAft>
                <a:spcPts val="0"/>
              </a:spcAft>
              <a:buClr>
                <a:schemeClr val="dk1"/>
              </a:buClr>
              <a:buSzPts val="2800"/>
              <a:buFont typeface="Calibri"/>
              <a:buAutoNum type="arabicPeriod"/>
            </a:pPr>
            <a:r>
              <a:rPr lang="en-US" b="1"/>
              <a:t>Give some households more labor cards than others.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77"/>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Adapting Econoland</a:t>
            </a:r>
            <a:endParaRPr/>
          </a:p>
        </p:txBody>
      </p:sp>
      <p:sp>
        <p:nvSpPr>
          <p:cNvPr id="956" name="Google Shape;956;p77"/>
          <p:cNvSpPr txBox="1">
            <a:spLocks noGrp="1"/>
          </p:cNvSpPr>
          <p:nvPr>
            <p:ph type="body" idx="1"/>
          </p:nvPr>
        </p:nvSpPr>
        <p:spPr>
          <a:xfrm>
            <a:off x="268447" y="1879134"/>
            <a:ext cx="8665827" cy="46391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None/>
            </a:pPr>
            <a:r>
              <a:rPr lang="en-US" sz="2600" b="1"/>
              <a:t>Simulate a shortage created by relying heavily on trade based on specialization:</a:t>
            </a:r>
            <a:endParaRPr/>
          </a:p>
          <a:p>
            <a:pPr marL="514350" lvl="0" indent="-514350" algn="l" rtl="0">
              <a:spcBef>
                <a:spcPts val="600"/>
              </a:spcBef>
              <a:spcAft>
                <a:spcPts val="0"/>
              </a:spcAft>
              <a:buClr>
                <a:schemeClr val="dk1"/>
              </a:buClr>
              <a:buSzPts val="2600"/>
              <a:buFont typeface="Calibri"/>
              <a:buAutoNum type="arabicPeriod"/>
            </a:pPr>
            <a:r>
              <a:rPr lang="en-US" sz="2600" b="1"/>
              <a:t>Give all of the capital cards to one household. </a:t>
            </a:r>
            <a:endParaRPr/>
          </a:p>
          <a:p>
            <a:pPr marL="514350" lvl="0" indent="-514350" algn="l" rtl="0">
              <a:spcBef>
                <a:spcPts val="600"/>
              </a:spcBef>
              <a:spcAft>
                <a:spcPts val="0"/>
              </a:spcAft>
              <a:buClr>
                <a:schemeClr val="dk1"/>
              </a:buClr>
              <a:buSzPts val="2600"/>
              <a:buFont typeface="Calibri"/>
              <a:buAutoNum type="arabicPeriod"/>
            </a:pPr>
            <a:r>
              <a:rPr lang="en-US" sz="2600" b="1"/>
              <a:t>Create a trade barrier by charging a tariff to trade with that household.</a:t>
            </a:r>
            <a:endParaRPr/>
          </a:p>
          <a:p>
            <a:pPr marL="514350" lvl="0" indent="-514350" algn="l" rtl="0">
              <a:spcBef>
                <a:spcPts val="600"/>
              </a:spcBef>
              <a:spcAft>
                <a:spcPts val="0"/>
              </a:spcAft>
              <a:buClr>
                <a:schemeClr val="dk1"/>
              </a:buClr>
              <a:buSzPts val="2600"/>
              <a:buFont typeface="Calibri"/>
              <a:buAutoNum type="arabicPeriod"/>
            </a:pPr>
            <a:r>
              <a:rPr lang="en-US" sz="2600" b="1"/>
              <a:t>Simply remove all of the capital cards to demonstrate what happens when a producer is missing. OR, give them a small number of capital cards, when they run out give them one more every few minutes to simulate a shortage in the global economy.</a:t>
            </a:r>
            <a:endParaRPr/>
          </a:p>
          <a:p>
            <a:pPr marL="400050" lvl="1" indent="0" algn="l" rtl="0">
              <a:spcBef>
                <a:spcPts val="600"/>
              </a:spcBef>
              <a:spcAft>
                <a:spcPts val="0"/>
              </a:spcAft>
              <a:buClr>
                <a:schemeClr val="dk1"/>
              </a:buClr>
              <a:buSzPts val="2600"/>
              <a:buNone/>
            </a:pPr>
            <a:r>
              <a:rPr lang="en-US" sz="2600" b="1"/>
              <a:t>(would this ever happen in the modern economy?)</a:t>
            </a:r>
            <a:endParaRPr/>
          </a:p>
          <a:p>
            <a:pPr marL="0" lvl="0" indent="0" algn="l" rtl="0">
              <a:spcBef>
                <a:spcPts val="600"/>
              </a:spcBef>
              <a:spcAft>
                <a:spcPts val="0"/>
              </a:spcAft>
              <a:buClr>
                <a:schemeClr val="dk1"/>
              </a:buClr>
              <a:buSzPts val="2800"/>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pic>
        <p:nvPicPr>
          <p:cNvPr id="962" name="Google Shape;962;p78"/>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963" name="Google Shape;963;p78"/>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79"/>
          <p:cNvSpPr txBox="1">
            <a:spLocks noGrp="1"/>
          </p:cNvSpPr>
          <p:nvPr>
            <p:ph type="title"/>
          </p:nvPr>
        </p:nvSpPr>
        <p:spPr>
          <a:xfrm>
            <a:off x="281825" y="762000"/>
            <a:ext cx="86430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100"/>
              <a:t>But WHY don’t we make chips?</a:t>
            </a:r>
            <a:endParaRPr sz="5100"/>
          </a:p>
        </p:txBody>
      </p:sp>
      <p:sp>
        <p:nvSpPr>
          <p:cNvPr id="970" name="Google Shape;970;p79"/>
          <p:cNvSpPr txBox="1">
            <a:spLocks noGrp="1"/>
          </p:cNvSpPr>
          <p:nvPr>
            <p:ph type="body" idx="1"/>
          </p:nvPr>
        </p:nvSpPr>
        <p:spPr>
          <a:xfrm>
            <a:off x="281825" y="1905000"/>
            <a:ext cx="8643000" cy="4765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Remember, make what you do best and trade for the rest.</a:t>
            </a:r>
            <a:endParaRPr dirty="0"/>
          </a:p>
          <a:p>
            <a:pPr marL="0" lvl="0" indent="0" algn="l" rtl="0">
              <a:spcBef>
                <a:spcPts val="0"/>
              </a:spcBef>
              <a:spcAft>
                <a:spcPts val="0"/>
              </a:spcAft>
              <a:buNone/>
            </a:pPr>
            <a:endParaRPr sz="1200" dirty="0"/>
          </a:p>
          <a:p>
            <a:pPr marL="0" lvl="0" indent="0" algn="l" rtl="0">
              <a:spcBef>
                <a:spcPts val="0"/>
              </a:spcBef>
              <a:spcAft>
                <a:spcPts val="0"/>
              </a:spcAft>
              <a:buNone/>
            </a:pPr>
            <a:r>
              <a:rPr lang="en-US" dirty="0"/>
              <a:t>According to </a:t>
            </a:r>
            <a:r>
              <a:rPr lang="en-US" u="sng" dirty="0">
                <a:solidFill>
                  <a:schemeClr val="hlink"/>
                </a:solidFill>
                <a:hlinkClick r:id="rId3"/>
              </a:rPr>
              <a:t>Forbes</a:t>
            </a:r>
            <a:r>
              <a:rPr lang="en-US" dirty="0"/>
              <a:t>:</a:t>
            </a:r>
            <a:endParaRPr dirty="0"/>
          </a:p>
          <a:p>
            <a:pPr marL="0" lvl="0" indent="0" algn="l" rtl="0">
              <a:spcBef>
                <a:spcPts val="0"/>
              </a:spcBef>
              <a:spcAft>
                <a:spcPts val="0"/>
              </a:spcAft>
              <a:buNone/>
            </a:pPr>
            <a:endParaRPr sz="1200" dirty="0"/>
          </a:p>
          <a:p>
            <a:pPr marL="0" lvl="0" indent="0" algn="l" rtl="0">
              <a:spcBef>
                <a:spcPts val="0"/>
              </a:spcBef>
              <a:spcAft>
                <a:spcPts val="0"/>
              </a:spcAft>
              <a:buNone/>
            </a:pPr>
            <a:r>
              <a:rPr lang="en-US" sz="2600" i="1" dirty="0"/>
              <a:t>(Semiconductor) Manufacturing on U.S. soil has eroded sharply over the last 20 years, from 37% to 12% and...it will fall to 10% by 2030. The costs of manufacturing chips are rising too high to be globally competitive: The 10-year cost of a new fab, the factory where semiconductors are produced, on U.S. soil is now 30% higher than building the same fab in Taiwan or South Korea, and up to 50% higher than China...Asia’s share of global semiconductor manufacturing will amount to 83% by 2030.</a:t>
            </a:r>
            <a:endParaRPr sz="2600"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6819"/>
            <a:ext cx="9144000" cy="1396009"/>
          </a:xfrm>
          <a:noFill/>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ln w="11430"/>
                <a:solidFill>
                  <a:srgbClr val="8BAF00"/>
                </a:solidFill>
                <a:effectLst>
                  <a:outerShdw blurRad="80000" dist="40000" dir="5040000" algn="tl">
                    <a:srgbClr val="000000">
                      <a:alpha val="0"/>
                    </a:srgbClr>
                  </a:outerShdw>
                </a:effectLst>
                <a:latin typeface="Calibri"/>
                <a:ea typeface="ＭＳ Ｐゴシック"/>
                <a:cs typeface="Calibri"/>
              </a:rPr>
              <a:t>How did we do? Let us know!</a:t>
            </a:r>
            <a:br>
              <a:rPr lang="en-US" sz="5500" dirty="0">
                <a:ln w="11430"/>
                <a:effectLst>
                  <a:outerShdw blurRad="80000" dist="40000" dir="5040000" algn="tl">
                    <a:srgbClr val="000000">
                      <a:alpha val="0"/>
                    </a:srgbClr>
                  </a:outerShdw>
                </a:effectLst>
                <a:latin typeface="Calibri"/>
                <a:ea typeface="ＭＳ Ｐゴシック"/>
                <a:cs typeface="Calibri"/>
              </a:rPr>
            </a:br>
            <a:r>
              <a:rPr lang="en-US" sz="5500" dirty="0">
                <a:ln w="11430"/>
                <a:effectLst>
                  <a:outerShdw blurRad="80000" dist="40000" dir="5040000" algn="tl">
                    <a:srgbClr val="000000">
                      <a:alpha val="0"/>
                    </a:srgbClr>
                  </a:outerShdw>
                </a:effectLst>
                <a:latin typeface="Calibri"/>
                <a:ea typeface="ＭＳ Ｐゴシック"/>
                <a:cs typeface="Calibri"/>
              </a:rPr>
              <a:t>Please complete our survey:</a:t>
            </a:r>
            <a:br>
              <a:rPr lang="en-US" sz="5500" dirty="0">
                <a:ln w="11430"/>
                <a:effectLst>
                  <a:outerShdw blurRad="80000" dist="40000" dir="5040000" algn="tl">
                    <a:srgbClr val="000000">
                      <a:alpha val="0"/>
                    </a:srgbClr>
                  </a:outerShdw>
                </a:effectLst>
                <a:latin typeface="Calibri"/>
                <a:ea typeface="ＭＳ Ｐゴシック"/>
                <a:cs typeface="Calibri"/>
              </a:rPr>
            </a:br>
            <a:r>
              <a:rPr lang="en-US" sz="3100" dirty="0">
                <a:ln w="11430"/>
                <a:effectLst>
                  <a:outerShdw blurRad="80000" dist="40000" dir="5040000" algn="tl">
                    <a:srgbClr val="000000">
                      <a:alpha val="0"/>
                    </a:srgbClr>
                  </a:outerShdw>
                </a:effectLst>
                <a:latin typeface="Calibri"/>
                <a:ea typeface="ＭＳ Ｐゴシック"/>
                <a:cs typeface="Calibri"/>
                <a:hlinkClick r:id="rId3"/>
              </a:rPr>
              <a:t>https://www.surveymonkey.com/r/SummerInstitute2021</a:t>
            </a:r>
            <a:r>
              <a:rPr lang="en-US" sz="3100" dirty="0">
                <a:ln w="11430"/>
                <a:effectLst>
                  <a:outerShdw blurRad="80000" dist="40000" dir="5040000" algn="tl">
                    <a:srgbClr val="000000">
                      <a:alpha val="0"/>
                    </a:srgbClr>
                  </a:outerShdw>
                </a:effectLst>
                <a:latin typeface="Calibri"/>
                <a:ea typeface="ＭＳ Ｐゴシック"/>
                <a:cs typeface="Calibri"/>
              </a:rPr>
              <a:t> </a:t>
            </a:r>
            <a:endParaRPr lang="en-US" sz="3100" b="1" dirty="0">
              <a:ln w="11430"/>
              <a:effectLst>
                <a:outerShdw blurRad="80000" dist="40000" dir="5040000" algn="tl">
                  <a:srgbClr val="000000">
                    <a:alpha val="0"/>
                  </a:srgbClr>
                </a:outerShdw>
              </a:effectLst>
              <a:ea typeface="+mj-ea"/>
              <a:cs typeface="+mj-cs"/>
            </a:endParaRPr>
          </a:p>
        </p:txBody>
      </p:sp>
    </p:spTree>
    <p:extLst>
      <p:ext uri="{BB962C8B-B14F-4D97-AF65-F5344CB8AC3E}">
        <p14:creationId xmlns:p14="http://schemas.microsoft.com/office/powerpoint/2010/main" val="9638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80"/>
          <p:cNvSpPr txBox="1">
            <a:spLocks noGrp="1"/>
          </p:cNvSpPr>
          <p:nvPr>
            <p:ph type="title"/>
          </p:nvPr>
        </p:nvSpPr>
        <p:spPr>
          <a:xfrm>
            <a:off x="169100" y="914400"/>
            <a:ext cx="87933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900"/>
              <a:t>Government to the rescue?</a:t>
            </a:r>
            <a:endParaRPr sz="5900"/>
          </a:p>
        </p:txBody>
      </p:sp>
      <p:sp>
        <p:nvSpPr>
          <p:cNvPr id="977" name="Google Shape;977;p80"/>
          <p:cNvSpPr txBox="1">
            <a:spLocks noGrp="1"/>
          </p:cNvSpPr>
          <p:nvPr>
            <p:ph type="body" idx="1"/>
          </p:nvPr>
        </p:nvSpPr>
        <p:spPr>
          <a:xfrm>
            <a:off x="263050" y="1905000"/>
            <a:ext cx="8699400" cy="444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000" b="1"/>
              <a:t>The Senate has passed the CHIPS for America Act.</a:t>
            </a:r>
            <a:endParaRPr sz="3000" b="1"/>
          </a:p>
          <a:p>
            <a:pPr marL="0" lvl="0" indent="0" algn="l" rtl="0">
              <a:spcBef>
                <a:spcPts val="1800"/>
              </a:spcBef>
              <a:spcAft>
                <a:spcPts val="0"/>
              </a:spcAft>
              <a:buNone/>
            </a:pPr>
            <a:r>
              <a:rPr lang="en-US" sz="3000" b="1"/>
              <a:t>The House has not passed it yet. </a:t>
            </a:r>
            <a:endParaRPr sz="3000" b="1"/>
          </a:p>
          <a:p>
            <a:pPr marL="0" lvl="0" indent="0" algn="l" rtl="0">
              <a:spcBef>
                <a:spcPts val="1800"/>
              </a:spcBef>
              <a:spcAft>
                <a:spcPts val="0"/>
              </a:spcAft>
              <a:buNone/>
            </a:pPr>
            <a:r>
              <a:rPr lang="en-US" sz="3000" b="1"/>
              <a:t>The Act includes over $22B in federal investments for semiconductor research, design, and manufacturing.</a:t>
            </a:r>
            <a:endParaRPr sz="3000" b="1"/>
          </a:p>
          <a:p>
            <a:pPr marL="0" lvl="0" indent="0" algn="l" rtl="0">
              <a:spcBef>
                <a:spcPts val="1800"/>
              </a:spcBef>
              <a:spcAft>
                <a:spcPts val="0"/>
              </a:spcAft>
              <a:buNone/>
            </a:pPr>
            <a:r>
              <a:rPr lang="en-US" sz="3000" b="1"/>
              <a:t>40% tax credit for semiconductor equipment or facility costs through 2024, reduced through 2027.</a:t>
            </a:r>
            <a:endParaRPr sz="3000" b="1"/>
          </a:p>
          <a:p>
            <a:pPr marL="0" lvl="0" indent="0" algn="l" rtl="0">
              <a:spcBef>
                <a:spcPts val="1800"/>
              </a:spcBef>
              <a:spcAft>
                <a:spcPts val="1800"/>
              </a:spcAft>
              <a:buNone/>
            </a:pPr>
            <a:r>
              <a:rPr lang="en-US" sz="3000" b="1"/>
              <a:t>So, </a:t>
            </a:r>
            <a:r>
              <a:rPr lang="en-US" sz="3000" b="1">
                <a:solidFill>
                  <a:srgbClr val="8BAF00"/>
                </a:solidFill>
              </a:rPr>
              <a:t>SHOULD</a:t>
            </a:r>
            <a:r>
              <a:rPr lang="en-US" sz="3000" b="1"/>
              <a:t> we make that here?</a:t>
            </a:r>
            <a:endParaRPr sz="3000" b="1"/>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81"/>
          <p:cNvSpPr txBox="1">
            <a:spLocks noGrp="1"/>
          </p:cNvSpPr>
          <p:nvPr>
            <p:ph type="title"/>
          </p:nvPr>
        </p:nvSpPr>
        <p:spPr>
          <a:xfrm>
            <a:off x="245650" y="685800"/>
            <a:ext cx="86799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400" dirty="0"/>
              <a:t>Government to the Rescue?</a:t>
            </a:r>
            <a:endParaRPr sz="5400" dirty="0"/>
          </a:p>
        </p:txBody>
      </p:sp>
      <p:pic>
        <p:nvPicPr>
          <p:cNvPr id="984" name="Google Shape;984;p81"/>
          <p:cNvPicPr preferRelativeResize="0"/>
          <p:nvPr/>
        </p:nvPicPr>
        <p:blipFill>
          <a:blip r:embed="rId3">
            <a:alphaModFix/>
          </a:blip>
          <a:stretch>
            <a:fillRect/>
          </a:stretch>
        </p:blipFill>
        <p:spPr>
          <a:xfrm>
            <a:off x="928688" y="2452688"/>
            <a:ext cx="7134225" cy="4391025"/>
          </a:xfrm>
          <a:prstGeom prst="rect">
            <a:avLst/>
          </a:prstGeom>
          <a:noFill/>
          <a:ln>
            <a:noFill/>
          </a:ln>
        </p:spPr>
      </p:pic>
      <p:sp>
        <p:nvSpPr>
          <p:cNvPr id="985" name="Google Shape;985;p81"/>
          <p:cNvSpPr txBox="1">
            <a:spLocks noGrp="1"/>
          </p:cNvSpPr>
          <p:nvPr>
            <p:ph type="body" idx="1"/>
          </p:nvPr>
        </p:nvSpPr>
        <p:spPr>
          <a:xfrm>
            <a:off x="245650" y="1637275"/>
            <a:ext cx="8679900" cy="45195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r>
              <a:rPr lang="en-US"/>
              <a:t>Of course, there could be another reason why there’s a chip shortage...</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82"/>
          <p:cNvSpPr txBox="1">
            <a:spLocks noGrp="1"/>
          </p:cNvSpPr>
          <p:nvPr>
            <p:ph type="title"/>
          </p:nvPr>
        </p:nvSpPr>
        <p:spPr>
          <a:xfrm>
            <a:off x="245650" y="685800"/>
            <a:ext cx="86799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400" dirty="0"/>
              <a:t>Government to the Rescue?</a:t>
            </a:r>
            <a:endParaRPr sz="5400" dirty="0"/>
          </a:p>
        </p:txBody>
      </p:sp>
      <p:pic>
        <p:nvPicPr>
          <p:cNvPr id="992" name="Google Shape;992;p82"/>
          <p:cNvPicPr preferRelativeResize="0"/>
          <p:nvPr/>
        </p:nvPicPr>
        <p:blipFill>
          <a:blip r:embed="rId3">
            <a:alphaModFix/>
          </a:blip>
          <a:stretch>
            <a:fillRect/>
          </a:stretch>
        </p:blipFill>
        <p:spPr>
          <a:xfrm>
            <a:off x="1143000" y="2527300"/>
            <a:ext cx="6919913" cy="4316413"/>
          </a:xfrm>
          <a:prstGeom prst="rect">
            <a:avLst/>
          </a:prstGeom>
          <a:noFill/>
          <a:ln>
            <a:noFill/>
          </a:ln>
        </p:spPr>
      </p:pic>
      <p:sp>
        <p:nvSpPr>
          <p:cNvPr id="993" name="Google Shape;993;p82"/>
          <p:cNvSpPr txBox="1">
            <a:spLocks noGrp="1"/>
          </p:cNvSpPr>
          <p:nvPr>
            <p:ph type="body" idx="1"/>
          </p:nvPr>
        </p:nvSpPr>
        <p:spPr>
          <a:xfrm>
            <a:off x="245650" y="1637275"/>
            <a:ext cx="8679900" cy="45195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r>
              <a:rPr lang="en-US" dirty="0"/>
              <a:t>Of course, there could be another reason why there’s a chip shortage...</a:t>
            </a:r>
            <a:endParaRPr dirty="0"/>
          </a:p>
        </p:txBody>
      </p:sp>
      <p:cxnSp>
        <p:nvCxnSpPr>
          <p:cNvPr id="994" name="Google Shape;994;p82"/>
          <p:cNvCxnSpPr/>
          <p:nvPr/>
        </p:nvCxnSpPr>
        <p:spPr>
          <a:xfrm rot="10800000">
            <a:off x="1328325" y="5220725"/>
            <a:ext cx="4695600" cy="0"/>
          </a:xfrm>
          <a:prstGeom prst="straightConnector1">
            <a:avLst/>
          </a:prstGeom>
          <a:noFill/>
          <a:ln w="28575" cap="flat" cmpd="sng">
            <a:solidFill>
              <a:srgbClr val="FF0000"/>
            </a:solidFill>
            <a:prstDash val="solid"/>
            <a:round/>
            <a:headEnd type="none" w="med" len="med"/>
            <a:tailEnd type="none" w="med" len="med"/>
          </a:ln>
        </p:spPr>
      </p:cxnSp>
      <p:cxnSp>
        <p:nvCxnSpPr>
          <p:cNvPr id="995" name="Google Shape;995;p82"/>
          <p:cNvCxnSpPr/>
          <p:nvPr/>
        </p:nvCxnSpPr>
        <p:spPr>
          <a:xfrm>
            <a:off x="6039375" y="5205275"/>
            <a:ext cx="0" cy="679500"/>
          </a:xfrm>
          <a:prstGeom prst="straightConnector1">
            <a:avLst/>
          </a:prstGeom>
          <a:noFill/>
          <a:ln w="38100" cap="flat" cmpd="sng">
            <a:solidFill>
              <a:srgbClr val="FF0000"/>
            </a:solidFill>
            <a:prstDash val="solid"/>
            <a:round/>
            <a:headEnd type="none" w="med" len="med"/>
            <a:tailEnd type="none" w="med" len="med"/>
          </a:ln>
        </p:spPr>
      </p:cxnSp>
      <p:sp>
        <p:nvSpPr>
          <p:cNvPr id="996" name="Google Shape;996;p82"/>
          <p:cNvSpPr txBox="1"/>
          <p:nvPr/>
        </p:nvSpPr>
        <p:spPr>
          <a:xfrm>
            <a:off x="0" y="4608050"/>
            <a:ext cx="1003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Jan 21, 2020 CDC confirms first case of COVID in US.</a:t>
            </a:r>
            <a:endParaRPr>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83"/>
          <p:cNvSpPr txBox="1">
            <a:spLocks noGrp="1"/>
          </p:cNvSpPr>
          <p:nvPr>
            <p:ph type="title"/>
          </p:nvPr>
        </p:nvSpPr>
        <p:spPr>
          <a:xfrm>
            <a:off x="245650" y="685800"/>
            <a:ext cx="86799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400" dirty="0"/>
              <a:t>Government to the Rescue?</a:t>
            </a:r>
            <a:endParaRPr sz="5400" dirty="0"/>
          </a:p>
        </p:txBody>
      </p:sp>
      <p:pic>
        <p:nvPicPr>
          <p:cNvPr id="1003" name="Google Shape;1003;p83"/>
          <p:cNvPicPr preferRelativeResize="0"/>
          <p:nvPr/>
        </p:nvPicPr>
        <p:blipFill>
          <a:blip r:embed="rId3">
            <a:alphaModFix/>
          </a:blip>
          <a:stretch>
            <a:fillRect/>
          </a:stretch>
        </p:blipFill>
        <p:spPr>
          <a:xfrm>
            <a:off x="928688" y="2452688"/>
            <a:ext cx="7134225" cy="4391025"/>
          </a:xfrm>
          <a:prstGeom prst="rect">
            <a:avLst/>
          </a:prstGeom>
          <a:noFill/>
          <a:ln>
            <a:noFill/>
          </a:ln>
        </p:spPr>
      </p:pic>
      <p:sp>
        <p:nvSpPr>
          <p:cNvPr id="1004" name="Google Shape;1004;p83"/>
          <p:cNvSpPr txBox="1">
            <a:spLocks noGrp="1"/>
          </p:cNvSpPr>
          <p:nvPr>
            <p:ph type="body" idx="1"/>
          </p:nvPr>
        </p:nvSpPr>
        <p:spPr>
          <a:xfrm>
            <a:off x="245650" y="1637275"/>
            <a:ext cx="8679900" cy="45195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r>
              <a:rPr lang="en-US"/>
              <a:t>Of course, there could be another reason why there’s a chip shortage...</a:t>
            </a:r>
            <a:endParaRPr/>
          </a:p>
        </p:txBody>
      </p:sp>
      <p:sp>
        <p:nvSpPr>
          <p:cNvPr id="1005" name="Google Shape;1005;p83"/>
          <p:cNvSpPr txBox="1"/>
          <p:nvPr/>
        </p:nvSpPr>
        <p:spPr>
          <a:xfrm>
            <a:off x="0" y="3236450"/>
            <a:ext cx="10038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So, should we make them here? OR could we encourage free trade?</a:t>
            </a:r>
            <a:endParaRPr>
              <a:latin typeface="Calibri"/>
              <a:ea typeface="Calibri"/>
              <a:cs typeface="Calibri"/>
              <a:sym typeface="Calibri"/>
            </a:endParaRPr>
          </a:p>
        </p:txBody>
      </p:sp>
      <p:cxnSp>
        <p:nvCxnSpPr>
          <p:cNvPr id="1006" name="Google Shape;1006;p83"/>
          <p:cNvCxnSpPr/>
          <p:nvPr/>
        </p:nvCxnSpPr>
        <p:spPr>
          <a:xfrm flipH="1">
            <a:off x="1313000" y="3521700"/>
            <a:ext cx="2084100" cy="30900"/>
          </a:xfrm>
          <a:prstGeom prst="straightConnector1">
            <a:avLst/>
          </a:prstGeom>
          <a:noFill/>
          <a:ln w="38100" cap="flat" cmpd="sng">
            <a:solidFill>
              <a:srgbClr val="00B050"/>
            </a:solidFill>
            <a:prstDash val="solid"/>
            <a:round/>
            <a:headEnd type="none" w="med" len="med"/>
            <a:tailEnd type="none" w="med" len="med"/>
          </a:ln>
        </p:spPr>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84"/>
          <p:cNvSpPr txBox="1">
            <a:spLocks noGrp="1"/>
          </p:cNvSpPr>
          <p:nvPr>
            <p:ph type="title"/>
          </p:nvPr>
        </p:nvSpPr>
        <p:spPr>
          <a:xfrm>
            <a:off x="457200" y="2413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t>Bastiat’s</a:t>
            </a:r>
            <a:r>
              <a:rPr lang="en-US" dirty="0"/>
              <a:t> Nightmare</a:t>
            </a:r>
            <a:endParaRPr dirty="0"/>
          </a:p>
        </p:txBody>
      </p:sp>
      <p:sp>
        <p:nvSpPr>
          <p:cNvPr id="1013" name="Google Shape;1013;p84"/>
          <p:cNvSpPr txBox="1">
            <a:spLocks noGrp="1"/>
          </p:cNvSpPr>
          <p:nvPr>
            <p:ph type="body" idx="1"/>
          </p:nvPr>
        </p:nvSpPr>
        <p:spPr>
          <a:xfrm>
            <a:off x="216300" y="1778000"/>
            <a:ext cx="8711400" cy="433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Bastiat’s</a:t>
            </a:r>
            <a:r>
              <a:rPr lang="en-US" dirty="0"/>
              <a:t> Sophisms are a GREAT read if you are looking for parables on free trade vs. protectionism.</a:t>
            </a:r>
            <a:endParaRPr dirty="0"/>
          </a:p>
          <a:p>
            <a:pPr marL="0" lvl="0" indent="0" algn="l" rtl="0">
              <a:spcBef>
                <a:spcPts val="1800"/>
              </a:spcBef>
              <a:spcAft>
                <a:spcPts val="0"/>
              </a:spcAft>
              <a:buNone/>
            </a:pPr>
            <a:r>
              <a:rPr lang="en-US" dirty="0"/>
              <a:t>The semiconductor situation is almost as if the government read his Sophisms and decided to do the opposite of what </a:t>
            </a:r>
            <a:r>
              <a:rPr lang="en-US" dirty="0" err="1"/>
              <a:t>Bastiat</a:t>
            </a:r>
            <a:r>
              <a:rPr lang="en-US" dirty="0"/>
              <a:t> suggested.</a:t>
            </a:r>
            <a:endParaRPr dirty="0"/>
          </a:p>
          <a:p>
            <a:pPr marL="0" lvl="0" indent="0" algn="l" rtl="0">
              <a:spcBef>
                <a:spcPts val="1800"/>
              </a:spcBef>
              <a:spcAft>
                <a:spcPts val="1800"/>
              </a:spcAft>
              <a:buNone/>
            </a:pPr>
            <a:r>
              <a:rPr lang="en-US" b="1" dirty="0"/>
              <a:t>Tariffs to stymie competition AND subsidies for producers instead of using free trade to increase availability of semiconductors while maintaining/reducing costs for producers AND consumers.</a:t>
            </a:r>
            <a:endParaRPr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1019" name="Google Shape;1019;p85"/>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020" name="Google Shape;1020;p85"/>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86"/>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Cargo Traffic Jams</a:t>
            </a:r>
            <a:endParaRPr/>
          </a:p>
        </p:txBody>
      </p:sp>
      <p:sp>
        <p:nvSpPr>
          <p:cNvPr id="1026" name="Google Shape;1026;p86"/>
          <p:cNvSpPr txBox="1">
            <a:spLocks noGrp="1"/>
          </p:cNvSpPr>
          <p:nvPr>
            <p:ph type="body" idx="1"/>
          </p:nvPr>
        </p:nvSpPr>
        <p:spPr>
          <a:xfrm>
            <a:off x="457200" y="2179525"/>
            <a:ext cx="8355000" cy="397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b="1"/>
              <a:t>While the Suez blockage is widely known, it is NOT the only current traffic blockage involving cargo vessels.</a:t>
            </a:r>
            <a:endParaRPr b="1" u="sng">
              <a:solidFill>
                <a:schemeClr val="hlink"/>
              </a:solidFill>
              <a:hlinkClick r:id="rId3"/>
            </a:endParaRPr>
          </a:p>
          <a:p>
            <a:pPr marL="0" lvl="0" indent="0" algn="l" rtl="0">
              <a:spcBef>
                <a:spcPts val="1800"/>
              </a:spcBef>
              <a:spcAft>
                <a:spcPts val="0"/>
              </a:spcAft>
              <a:buNone/>
            </a:pPr>
            <a:endParaRPr/>
          </a:p>
          <a:p>
            <a:pPr marL="342900" lvl="0" indent="-165100" algn="l" rtl="0">
              <a:spcBef>
                <a:spcPts val="1800"/>
              </a:spcBef>
              <a:spcAft>
                <a:spcPts val="0"/>
              </a:spcAft>
              <a:buClr>
                <a:schemeClr val="dk1"/>
              </a:buClr>
              <a:buSzPts val="2800"/>
              <a:buNone/>
            </a:pPr>
            <a:endParaRPr/>
          </a:p>
        </p:txBody>
      </p:sp>
      <p:pic>
        <p:nvPicPr>
          <p:cNvPr id="1027" name="Google Shape;1027;p86"/>
          <p:cNvPicPr preferRelativeResize="0"/>
          <p:nvPr/>
        </p:nvPicPr>
        <p:blipFill>
          <a:blip r:embed="rId4">
            <a:alphaModFix/>
          </a:blip>
          <a:stretch>
            <a:fillRect/>
          </a:stretch>
        </p:blipFill>
        <p:spPr>
          <a:xfrm>
            <a:off x="2055825" y="3257825"/>
            <a:ext cx="5032350" cy="31116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Google Shape;1033;p87"/>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034" name="Google Shape;1034;p87"/>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88"/>
          <p:cNvSpPr txBox="1">
            <a:spLocks noGrp="1"/>
          </p:cNvSpPr>
          <p:nvPr>
            <p:ph type="title"/>
          </p:nvPr>
        </p:nvSpPr>
        <p:spPr>
          <a:xfrm>
            <a:off x="457199" y="46337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Cargo Ships</a:t>
            </a:r>
            <a:endParaRPr dirty="0"/>
          </a:p>
        </p:txBody>
      </p:sp>
      <p:sp>
        <p:nvSpPr>
          <p:cNvPr id="1041" name="Google Shape;1041;p88"/>
          <p:cNvSpPr txBox="1">
            <a:spLocks noGrp="1"/>
          </p:cNvSpPr>
          <p:nvPr>
            <p:ph type="body" idx="1"/>
          </p:nvPr>
        </p:nvSpPr>
        <p:spPr>
          <a:xfrm>
            <a:off x="457200" y="1992526"/>
            <a:ext cx="8229600" cy="41643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r>
              <a:rPr lang="en-US" sz="3000" b="1"/>
              <a:t>There’s another great clip for demonstrating how immersive global trade has become and how the shipping container has become ubiquitous to trade.</a:t>
            </a:r>
            <a:endParaRPr sz="3000" b="1"/>
          </a:p>
        </p:txBody>
      </p:sp>
      <p:pic>
        <p:nvPicPr>
          <p:cNvPr id="1042" name="Google Shape;1042;p88"/>
          <p:cNvPicPr preferRelativeResize="0"/>
          <p:nvPr/>
        </p:nvPicPr>
        <p:blipFill rotWithShape="1">
          <a:blip r:embed="rId3">
            <a:alphaModFix/>
          </a:blip>
          <a:srcRect t="27449" b="25491"/>
          <a:stretch/>
        </p:blipFill>
        <p:spPr>
          <a:xfrm>
            <a:off x="1092788" y="3907825"/>
            <a:ext cx="6958423" cy="245589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89"/>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049" name="Google Shape;1049;p89"/>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457200" y="7650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Agenda</a:t>
            </a:r>
            <a:endParaRPr sz="5500" b="1">
              <a:solidFill>
                <a:srgbClr val="005CB8"/>
              </a:solidFill>
              <a:latin typeface="Calibri"/>
              <a:ea typeface="Calibri"/>
              <a:cs typeface="Calibri"/>
              <a:sym typeface="Calibri"/>
            </a:endParaRPr>
          </a:p>
        </p:txBody>
      </p:sp>
      <p:sp>
        <p:nvSpPr>
          <p:cNvPr id="86" name="Google Shape;86;p18"/>
          <p:cNvSpPr txBox="1">
            <a:spLocks noGrp="1"/>
          </p:cNvSpPr>
          <p:nvPr>
            <p:ph type="body" idx="4294967295"/>
          </p:nvPr>
        </p:nvSpPr>
        <p:spPr>
          <a:xfrm>
            <a:off x="204175" y="1835550"/>
            <a:ext cx="8718000" cy="4717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8BAF00"/>
              </a:buClr>
              <a:buSzPts val="2500"/>
              <a:buNone/>
            </a:pPr>
            <a:r>
              <a:rPr lang="en-US" sz="2500" b="1" dirty="0">
                <a:solidFill>
                  <a:srgbClr val="8BAF00"/>
                </a:solidFill>
              </a:rPr>
              <a:t>5</a:t>
            </a:r>
            <a:r>
              <a:rPr lang="en-US" sz="2500" b="1" dirty="0">
                <a:solidFill>
                  <a:srgbClr val="8BAF00"/>
                </a:solidFill>
                <a:latin typeface="Calibri"/>
                <a:ea typeface="Calibri"/>
                <a:cs typeface="Calibri"/>
                <a:sym typeface="Calibri"/>
              </a:rPr>
              <a:t> mins: </a:t>
            </a:r>
            <a:r>
              <a:rPr lang="en-US" sz="2500" b="1" dirty="0">
                <a:latin typeface="Calibri"/>
                <a:ea typeface="Calibri"/>
                <a:cs typeface="Calibri"/>
                <a:sym typeface="Calibri"/>
              </a:rPr>
              <a:t>Introduction, objectives, and standards</a:t>
            </a:r>
            <a:endParaRPr sz="2500" b="1" dirty="0">
              <a:solidFill>
                <a:srgbClr val="FF0000"/>
              </a:solidFill>
              <a:latin typeface="Calibri"/>
              <a:ea typeface="Calibri"/>
              <a:cs typeface="Calibri"/>
              <a:sym typeface="Calibri"/>
            </a:endParaRPr>
          </a:p>
          <a:p>
            <a:pPr marL="1200150" lvl="0" indent="-1200150" algn="l" rtl="0">
              <a:spcBef>
                <a:spcPts val="0"/>
              </a:spcBef>
              <a:spcAft>
                <a:spcPts val="0"/>
              </a:spcAft>
              <a:buClr>
                <a:srgbClr val="8BAF00"/>
              </a:buClr>
              <a:buSzPts val="2500"/>
              <a:buNone/>
            </a:pPr>
            <a:r>
              <a:rPr lang="en-US" sz="2500" b="1" dirty="0">
                <a:solidFill>
                  <a:srgbClr val="8BAF00"/>
                </a:solidFill>
                <a:latin typeface="Calibri"/>
                <a:ea typeface="Calibri"/>
                <a:cs typeface="Calibri"/>
                <a:sym typeface="Calibri"/>
              </a:rPr>
              <a:t>45 mins: </a:t>
            </a:r>
            <a:r>
              <a:rPr lang="en-US" sz="2500" b="1" dirty="0">
                <a:latin typeface="Calibri"/>
                <a:ea typeface="Calibri"/>
                <a:cs typeface="Calibri"/>
                <a:sym typeface="Calibri"/>
              </a:rPr>
              <a:t>Should we make that here? How comparative          advantage impacts international trade.</a:t>
            </a:r>
            <a:endParaRPr dirty="0"/>
          </a:p>
          <a:p>
            <a:pPr marL="0" lvl="0" indent="0" algn="l" rtl="0">
              <a:spcBef>
                <a:spcPts val="0"/>
              </a:spcBef>
              <a:spcAft>
                <a:spcPts val="0"/>
              </a:spcAft>
              <a:buClr>
                <a:schemeClr val="dk1"/>
              </a:buClr>
              <a:buSzPts val="1200"/>
              <a:buNone/>
            </a:pPr>
            <a:endParaRPr sz="1200" b="1" dirty="0">
              <a:latin typeface="Calibri"/>
              <a:ea typeface="Calibri"/>
              <a:cs typeface="Calibri"/>
              <a:sym typeface="Calibri"/>
            </a:endParaRPr>
          </a:p>
          <a:p>
            <a:pPr marL="1200150" lvl="0" indent="-1200150" algn="l" rtl="0">
              <a:spcBef>
                <a:spcPts val="0"/>
              </a:spcBef>
              <a:spcAft>
                <a:spcPts val="0"/>
              </a:spcAft>
              <a:buClr>
                <a:srgbClr val="8BAF00"/>
              </a:buClr>
              <a:buSzPts val="2500"/>
              <a:buNone/>
            </a:pPr>
            <a:r>
              <a:rPr lang="en-US" sz="2500" b="1" dirty="0">
                <a:solidFill>
                  <a:srgbClr val="8BAF00"/>
                </a:solidFill>
                <a:latin typeface="Calibri"/>
                <a:ea typeface="Calibri"/>
                <a:cs typeface="Calibri"/>
                <a:sym typeface="Calibri"/>
              </a:rPr>
              <a:t>50 mins: </a:t>
            </a:r>
            <a:r>
              <a:rPr lang="en-US" sz="2500" b="1" dirty="0">
                <a:latin typeface="Calibri"/>
                <a:ea typeface="Calibri"/>
                <a:cs typeface="Calibri"/>
                <a:sym typeface="Calibri"/>
              </a:rPr>
              <a:t>Circular flow and supply shocks, what happens when 	 nations specialize and supply lines are disrupted.</a:t>
            </a:r>
            <a:endParaRPr dirty="0"/>
          </a:p>
          <a:p>
            <a:pPr marL="0" lvl="0" indent="0" algn="l" rtl="0">
              <a:spcBef>
                <a:spcPts val="0"/>
              </a:spcBef>
              <a:spcAft>
                <a:spcPts val="0"/>
              </a:spcAft>
              <a:buClr>
                <a:schemeClr val="dk1"/>
              </a:buClr>
              <a:buSzPts val="1200"/>
              <a:buNone/>
            </a:pPr>
            <a:endParaRPr sz="1200" b="1" dirty="0">
              <a:latin typeface="Calibri"/>
              <a:ea typeface="Calibri"/>
              <a:cs typeface="Calibri"/>
              <a:sym typeface="Calibri"/>
            </a:endParaRPr>
          </a:p>
          <a:p>
            <a:pPr marL="1200150" lvl="0" indent="-1200150" algn="l" rtl="0">
              <a:spcBef>
                <a:spcPts val="0"/>
              </a:spcBef>
              <a:spcAft>
                <a:spcPts val="0"/>
              </a:spcAft>
              <a:buClr>
                <a:srgbClr val="8BAF00"/>
              </a:buClr>
              <a:buSzPts val="2500"/>
              <a:buNone/>
            </a:pPr>
            <a:r>
              <a:rPr lang="en-US" sz="2500" b="1" dirty="0">
                <a:solidFill>
                  <a:srgbClr val="8BAF00"/>
                </a:solidFill>
                <a:latin typeface="Calibri"/>
                <a:ea typeface="Calibri"/>
                <a:cs typeface="Calibri"/>
                <a:sym typeface="Calibri"/>
              </a:rPr>
              <a:t>50 mins: </a:t>
            </a:r>
            <a:r>
              <a:rPr lang="en-US" sz="2500" b="1" dirty="0">
                <a:latin typeface="Calibri"/>
                <a:ea typeface="Calibri"/>
                <a:cs typeface="Calibri"/>
                <a:sym typeface="Calibri"/>
              </a:rPr>
              <a:t>How big is too big? Looking at the stimulus packages and the role of the government in a recession.</a:t>
            </a:r>
            <a:endParaRPr dirty="0"/>
          </a:p>
          <a:p>
            <a:pPr marL="0" lvl="0" indent="0" algn="l" rtl="0">
              <a:spcBef>
                <a:spcPts val="0"/>
              </a:spcBef>
              <a:spcAft>
                <a:spcPts val="0"/>
              </a:spcAft>
              <a:buClr>
                <a:schemeClr val="dk1"/>
              </a:buClr>
              <a:buSzPts val="1200"/>
              <a:buNone/>
            </a:pPr>
            <a:endParaRPr sz="1200" b="1" dirty="0">
              <a:latin typeface="Calibri"/>
              <a:ea typeface="Calibri"/>
              <a:cs typeface="Calibri"/>
              <a:sym typeface="Calibri"/>
            </a:endParaRPr>
          </a:p>
          <a:p>
            <a:pPr marL="1200150" lvl="0" indent="-1200150" algn="l" rtl="0">
              <a:spcBef>
                <a:spcPts val="0"/>
              </a:spcBef>
              <a:spcAft>
                <a:spcPts val="0"/>
              </a:spcAft>
              <a:buClr>
                <a:srgbClr val="8BAF00"/>
              </a:buClr>
              <a:buSzPts val="2500"/>
              <a:buNone/>
            </a:pPr>
            <a:r>
              <a:rPr lang="en-US" sz="2500" b="1" dirty="0">
                <a:solidFill>
                  <a:srgbClr val="8BAF00"/>
                </a:solidFill>
              </a:rPr>
              <a:t>25</a:t>
            </a:r>
            <a:r>
              <a:rPr lang="en-US" sz="2500" b="1" dirty="0">
                <a:solidFill>
                  <a:srgbClr val="8BAF00"/>
                </a:solidFill>
                <a:latin typeface="Calibri"/>
                <a:ea typeface="Calibri"/>
                <a:cs typeface="Calibri"/>
                <a:sym typeface="Calibri"/>
              </a:rPr>
              <a:t> mins: </a:t>
            </a:r>
            <a:r>
              <a:rPr lang="en-US" sz="2500" b="1" dirty="0">
                <a:latin typeface="Calibri"/>
                <a:ea typeface="Calibri"/>
                <a:cs typeface="Calibri"/>
                <a:sym typeface="Calibri"/>
              </a:rPr>
              <a:t>What is a K shaped recover? Looking at the groups hurt the most by the recession</a:t>
            </a:r>
            <a:r>
              <a:rPr lang="en-US" sz="2500" b="1" dirty="0"/>
              <a:t>.</a:t>
            </a:r>
            <a:endParaRPr sz="2500" b="1" dirty="0">
              <a:latin typeface="Calibri"/>
              <a:ea typeface="Calibri"/>
              <a:cs typeface="Calibri"/>
              <a:sym typeface="Calibri"/>
            </a:endParaRPr>
          </a:p>
          <a:p>
            <a:pPr marL="1200150" lvl="0" indent="-1200150" algn="l" rtl="0">
              <a:spcBef>
                <a:spcPts val="0"/>
              </a:spcBef>
              <a:spcAft>
                <a:spcPts val="0"/>
              </a:spcAft>
              <a:buClr>
                <a:srgbClr val="8BAF00"/>
              </a:buClr>
              <a:buSzPts val="2500"/>
              <a:buNone/>
            </a:pPr>
            <a:r>
              <a:rPr lang="en-US" sz="2500" b="1" dirty="0">
                <a:solidFill>
                  <a:srgbClr val="8BAF00"/>
                </a:solidFill>
              </a:rPr>
              <a:t>5 mins:</a:t>
            </a:r>
            <a:r>
              <a:rPr lang="en-US" sz="2500" b="1" dirty="0"/>
              <a:t> Assessment questions</a:t>
            </a:r>
            <a:endParaRPr sz="25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90"/>
          <p:cNvSpPr txBox="1">
            <a:spLocks noGrp="1"/>
          </p:cNvSpPr>
          <p:nvPr>
            <p:ph type="title"/>
          </p:nvPr>
        </p:nvSpPr>
        <p:spPr>
          <a:xfrm>
            <a:off x="234892" y="1090569"/>
            <a:ext cx="8451908"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800"/>
              <a:t>Circular Flow Model</a:t>
            </a:r>
            <a:br>
              <a:rPr lang="en-US" sz="4800"/>
            </a:br>
            <a:r>
              <a:rPr lang="en-US" sz="4800"/>
              <a:t> with Government</a:t>
            </a:r>
            <a:endParaRPr/>
          </a:p>
        </p:txBody>
      </p:sp>
      <p:pic>
        <p:nvPicPr>
          <p:cNvPr id="1055" name="Google Shape;1055;p90"/>
          <p:cNvPicPr preferRelativeResize="0"/>
          <p:nvPr/>
        </p:nvPicPr>
        <p:blipFill rotWithShape="1">
          <a:blip r:embed="rId3">
            <a:alphaModFix/>
          </a:blip>
          <a:srcRect/>
          <a:stretch/>
        </p:blipFill>
        <p:spPr>
          <a:xfrm>
            <a:off x="4273877" y="2625800"/>
            <a:ext cx="4704899" cy="3476401"/>
          </a:xfrm>
          <a:prstGeom prst="rect">
            <a:avLst/>
          </a:prstGeom>
          <a:noFill/>
          <a:ln>
            <a:noFill/>
          </a:ln>
        </p:spPr>
      </p:pic>
      <p:sp>
        <p:nvSpPr>
          <p:cNvPr id="1056" name="Google Shape;1056;p90"/>
          <p:cNvSpPr txBox="1"/>
          <p:nvPr/>
        </p:nvSpPr>
        <p:spPr>
          <a:xfrm>
            <a:off x="294500" y="2625800"/>
            <a:ext cx="4572000" cy="35709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2800" b="1">
                <a:latin typeface="Calibri"/>
                <a:ea typeface="Calibri"/>
                <a:cs typeface="Calibri"/>
                <a:sym typeface="Calibri"/>
              </a:rPr>
              <a:t>Of course the circular flow model is incomplete if you don’t include the public sector.</a:t>
            </a:r>
            <a:endParaRPr sz="2800" b="1">
              <a:latin typeface="Calibri"/>
              <a:ea typeface="Calibri"/>
              <a:cs typeface="Calibri"/>
              <a:sym typeface="Calibri"/>
            </a:endParaRPr>
          </a:p>
          <a:p>
            <a:pPr marL="0" lvl="0" indent="0" algn="l" rtl="0">
              <a:spcBef>
                <a:spcPts val="0"/>
              </a:spcBef>
              <a:spcAft>
                <a:spcPts val="0"/>
              </a:spcAft>
              <a:buNone/>
            </a:pPr>
            <a:r>
              <a:rPr lang="en-US" sz="2800" b="1">
                <a:latin typeface="Calibri"/>
                <a:ea typeface="Calibri"/>
                <a:cs typeface="Calibri"/>
                <a:sym typeface="Calibri"/>
              </a:rPr>
              <a:t>I add these wrinkles when I discuss fiscal policy with my students.</a:t>
            </a:r>
            <a:endParaRPr sz="2800" b="1">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9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How big is too big?</a:t>
            </a:r>
            <a:endParaRPr/>
          </a:p>
        </p:txBody>
      </p:sp>
      <p:sp>
        <p:nvSpPr>
          <p:cNvPr id="1062" name="Google Shape;1062;p9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800"/>
              <a:buNone/>
            </a:pPr>
            <a:r>
              <a:rPr lang="en-US" b="1">
                <a:solidFill>
                  <a:schemeClr val="dk1"/>
                </a:solidFill>
              </a:rPr>
              <a:t>Looking at the stimulus packages and the role of the government in a recession.</a:t>
            </a:r>
            <a:endParaRPr b="1"/>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92"/>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Government Spending</a:t>
            </a:r>
            <a:endParaRPr/>
          </a:p>
        </p:txBody>
      </p:sp>
      <p:sp>
        <p:nvSpPr>
          <p:cNvPr id="1069" name="Google Shape;1069;p92"/>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r>
              <a:rPr lang="en-US" sz="3000" b="1"/>
              <a:t>Fiscal policy is a strong tool for economic growth. Here are two different views on fiscal policy I used to share with my students:</a:t>
            </a:r>
            <a:endParaRPr sz="3000" b="1"/>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6" name="Google Shape;1076;p93"/>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000" b="1"/>
              <a:t>“The first lesson of economics is scarcity: there is never enough of anything to fully satisfy all those who want it. The first lesson of politics is to disregard the first lesson of economics.”</a:t>
            </a:r>
            <a:endParaRPr sz="3000" b="1"/>
          </a:p>
          <a:p>
            <a:pPr marL="457200" lvl="0" indent="0" algn="l" rtl="0">
              <a:spcBef>
                <a:spcPts val="1800"/>
              </a:spcBef>
              <a:spcAft>
                <a:spcPts val="0"/>
              </a:spcAft>
              <a:buNone/>
            </a:pPr>
            <a:r>
              <a:rPr lang="en-US" b="1">
                <a:solidFill>
                  <a:srgbClr val="7A9900"/>
                </a:solidFill>
              </a:rPr>
              <a:t>Thomas Sowell, </a:t>
            </a:r>
            <a:r>
              <a:rPr lang="en-US" b="1" i="1">
                <a:solidFill>
                  <a:srgbClr val="7A9900"/>
                </a:solidFill>
              </a:rPr>
              <a:t>Basic Economics</a:t>
            </a:r>
            <a:endParaRPr sz="2000" b="1" i="1">
              <a:solidFill>
                <a:srgbClr val="7A9900"/>
              </a:solidFill>
            </a:endParaRPr>
          </a:p>
          <a:p>
            <a:pPr marL="0" lvl="0" indent="0" algn="l" rtl="0">
              <a:spcBef>
                <a:spcPts val="1800"/>
              </a:spcBef>
              <a:spcAft>
                <a:spcPts val="180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3" name="Google Shape;1083;p94"/>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000" b="1"/>
              <a:t>“Government is like a surgeon’s scalpel: It is an intrusive tool that can be used for good or for ill.  Wielded carefully and judiciously, it will facilitate the body’s remarkable ability to heal itself.  In the wrong hands, or wielded overzealously with even the best of intentions, it can cause great harm.”</a:t>
            </a:r>
            <a:endParaRPr sz="3000" b="1"/>
          </a:p>
          <a:p>
            <a:pPr marL="457200" lvl="0" indent="0" algn="l" rtl="0">
              <a:spcBef>
                <a:spcPts val="1800"/>
              </a:spcBef>
              <a:spcAft>
                <a:spcPts val="1800"/>
              </a:spcAft>
              <a:buNone/>
            </a:pPr>
            <a:r>
              <a:rPr lang="en-US" b="1">
                <a:solidFill>
                  <a:srgbClr val="7A9900"/>
                </a:solidFill>
              </a:rPr>
              <a:t>Charles Wheelan, </a:t>
            </a:r>
            <a:r>
              <a:rPr lang="en-US" b="1" i="1">
                <a:solidFill>
                  <a:srgbClr val="7A9900"/>
                </a:solidFill>
              </a:rPr>
              <a:t>Naked Economics</a:t>
            </a:r>
            <a:endParaRPr b="1" i="1">
              <a:solidFill>
                <a:srgbClr val="7A99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95"/>
          <p:cNvSpPr txBox="1">
            <a:spLocks noGrp="1"/>
          </p:cNvSpPr>
          <p:nvPr>
            <p:ph type="title"/>
          </p:nvPr>
        </p:nvSpPr>
        <p:spPr>
          <a:xfrm>
            <a:off x="457200" y="1021080"/>
            <a:ext cx="8229600" cy="1036320"/>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t>To The Penny Activity </a:t>
            </a:r>
            <a:endParaRPr/>
          </a:p>
        </p:txBody>
      </p:sp>
      <p:sp>
        <p:nvSpPr>
          <p:cNvPr id="1089" name="Google Shape;1089;p95"/>
          <p:cNvSpPr txBox="1">
            <a:spLocks noGrp="1"/>
          </p:cNvSpPr>
          <p:nvPr>
            <p:ph type="body" idx="1"/>
          </p:nvPr>
        </p:nvSpPr>
        <p:spPr>
          <a:xfrm>
            <a:off x="149750" y="2057400"/>
            <a:ext cx="4896300" cy="4099500"/>
          </a:xfrm>
          <a:prstGeom prst="rect">
            <a:avLst/>
          </a:prstGeom>
          <a:noFill/>
          <a:ln>
            <a:noFill/>
          </a:ln>
        </p:spPr>
        <p:txBody>
          <a:bodyPr spcFirstLastPara="1" wrap="square" lIns="91425" tIns="45700" rIns="91425" bIns="45700" anchor="t" anchorCtr="0">
            <a:noAutofit/>
          </a:bodyPr>
          <a:lstStyle/>
          <a:p>
            <a:pPr marL="177800" lvl="0" indent="0" algn="l" rtl="0">
              <a:spcBef>
                <a:spcPts val="0"/>
              </a:spcBef>
              <a:spcAft>
                <a:spcPts val="0"/>
              </a:spcAft>
              <a:buClr>
                <a:schemeClr val="dk1"/>
              </a:buClr>
              <a:buSzPts val="2800"/>
              <a:buNone/>
            </a:pPr>
            <a:r>
              <a:rPr lang="en-US" b="1"/>
              <a:t>This is a brand new activity developed by the Foundation for Teaching Economics. </a:t>
            </a:r>
            <a:endParaRPr b="1"/>
          </a:p>
          <a:p>
            <a:pPr marL="177800" lvl="0" indent="0" algn="l" rtl="0">
              <a:spcBef>
                <a:spcPts val="0"/>
              </a:spcBef>
              <a:spcAft>
                <a:spcPts val="0"/>
              </a:spcAft>
              <a:buClr>
                <a:schemeClr val="dk1"/>
              </a:buClr>
              <a:buSzPts val="2800"/>
              <a:buNone/>
            </a:pPr>
            <a:r>
              <a:rPr lang="en-US" b="1"/>
              <a:t>In this lesson, students start by sorting 100 pennies as they think are allocated in the federal budget by stacking them in the appropriate boxes.</a:t>
            </a:r>
            <a:endParaRPr b="1"/>
          </a:p>
          <a:p>
            <a:pPr marL="177800" lvl="0" indent="0" algn="l" rtl="0">
              <a:spcBef>
                <a:spcPts val="0"/>
              </a:spcBef>
              <a:spcAft>
                <a:spcPts val="0"/>
              </a:spcAft>
              <a:buClr>
                <a:schemeClr val="dk1"/>
              </a:buClr>
              <a:buSzPts val="2800"/>
              <a:buNone/>
            </a:pPr>
            <a:r>
              <a:rPr lang="en-US" b="1"/>
              <a:t>1 penny=1% of budget</a:t>
            </a:r>
            <a:endParaRPr b="1"/>
          </a:p>
        </p:txBody>
      </p:sp>
      <p:pic>
        <p:nvPicPr>
          <p:cNvPr id="1090" name="Google Shape;1090;p95"/>
          <p:cNvPicPr preferRelativeResize="0"/>
          <p:nvPr/>
        </p:nvPicPr>
        <p:blipFill>
          <a:blip r:embed="rId3">
            <a:alphaModFix/>
          </a:blip>
          <a:stretch>
            <a:fillRect/>
          </a:stretch>
        </p:blipFill>
        <p:spPr>
          <a:xfrm>
            <a:off x="5011799" y="2009988"/>
            <a:ext cx="3979799" cy="48039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96"/>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Breakout Rooms</a:t>
            </a:r>
            <a:endParaRPr/>
          </a:p>
        </p:txBody>
      </p:sp>
      <p:sp>
        <p:nvSpPr>
          <p:cNvPr id="1097" name="Google Shape;1097;p96"/>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For this next activity, you will partner up in breakout rooms.</a:t>
            </a:r>
            <a:endParaRPr b="1"/>
          </a:p>
          <a:p>
            <a:pPr marL="0" lvl="0" indent="0" algn="l" rtl="0">
              <a:spcBef>
                <a:spcPts val="1800"/>
              </a:spcBef>
              <a:spcAft>
                <a:spcPts val="0"/>
              </a:spcAft>
              <a:buNone/>
            </a:pPr>
            <a:r>
              <a:rPr lang="en-US" b="1"/>
              <a:t>I am going to provide a link to Google Slides where you can move pennies into each category.</a:t>
            </a:r>
            <a:endParaRPr b="1"/>
          </a:p>
          <a:p>
            <a:pPr marL="0" lvl="0" indent="0" algn="l" rtl="0">
              <a:spcBef>
                <a:spcPts val="1800"/>
              </a:spcBef>
              <a:spcAft>
                <a:spcPts val="1800"/>
              </a:spcAft>
              <a:buNone/>
            </a:pPr>
            <a:r>
              <a:rPr lang="en-US" b="1">
                <a:solidFill>
                  <a:srgbClr val="8BAF00"/>
                </a:solidFill>
              </a:rPr>
              <a:t>YOUR BREAKOUT ROOM NUMBER MATCHES THE GOOGLE SLIDE YOU SHOULD MANIPULATE</a:t>
            </a:r>
            <a:r>
              <a:rPr lang="en-US" b="1"/>
              <a:t>.</a:t>
            </a:r>
            <a:endParaRPr b="1"/>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97"/>
          <p:cNvSpPr txBox="1">
            <a:spLocks noGrp="1"/>
          </p:cNvSpPr>
          <p:nvPr>
            <p:ph type="title"/>
          </p:nvPr>
        </p:nvSpPr>
        <p:spPr>
          <a:xfrm>
            <a:off x="856381" y="5245967"/>
            <a:ext cx="3817500" cy="1131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solidFill>
                  <a:srgbClr val="8BAF00"/>
                </a:solidFill>
              </a:rPr>
              <a:t>To The Penny</a:t>
            </a:r>
            <a:endParaRPr>
              <a:solidFill>
                <a:srgbClr val="8BAF00"/>
              </a:solidFill>
            </a:endParaRPr>
          </a:p>
        </p:txBody>
      </p:sp>
      <p:sp>
        <p:nvSpPr>
          <p:cNvPr id="1104" name="Google Shape;1104;p97"/>
          <p:cNvSpPr txBox="1">
            <a:spLocks noGrp="1"/>
          </p:cNvSpPr>
          <p:nvPr>
            <p:ph type="body" idx="1"/>
          </p:nvPr>
        </p:nvSpPr>
        <p:spPr>
          <a:xfrm>
            <a:off x="3963087" y="5414900"/>
            <a:ext cx="4908600" cy="6915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n-US"/>
              <a:t>Actual Budget Allocation 2019</a:t>
            </a:r>
            <a:endParaRPr b="1">
              <a:latin typeface="Raleway"/>
              <a:ea typeface="Raleway"/>
              <a:cs typeface="Raleway"/>
              <a:sym typeface="Raleway"/>
            </a:endParaRPr>
          </a:p>
        </p:txBody>
      </p:sp>
      <p:graphicFrame>
        <p:nvGraphicFramePr>
          <p:cNvPr id="1105" name="Google Shape;1105;p97"/>
          <p:cNvGraphicFramePr/>
          <p:nvPr>
            <p:extLst>
              <p:ext uri="{D42A27DB-BD31-4B8C-83A1-F6EECF244321}">
                <p14:modId xmlns:p14="http://schemas.microsoft.com/office/powerpoint/2010/main" val="1332850522"/>
              </p:ext>
            </p:extLst>
          </p:nvPr>
        </p:nvGraphicFramePr>
        <p:xfrm>
          <a:off x="224681" y="869250"/>
          <a:ext cx="8671075" cy="4136400"/>
        </p:xfrm>
        <a:graphic>
          <a:graphicData uri="http://schemas.openxmlformats.org/drawingml/2006/table">
            <a:tbl>
              <a:tblPr>
                <a:noFill/>
                <a:tableStyleId>{DEC0925C-DD0F-4B35-9B0B-841390EB4399}</a:tableStyleId>
              </a:tblPr>
              <a:tblGrid>
                <a:gridCol w="1238725">
                  <a:extLst>
                    <a:ext uri="{9D8B030D-6E8A-4147-A177-3AD203B41FA5}">
                      <a16:colId xmlns:a16="http://schemas.microsoft.com/office/drawing/2014/main" val="20000"/>
                    </a:ext>
                  </a:extLst>
                </a:gridCol>
                <a:gridCol w="1238725">
                  <a:extLst>
                    <a:ext uri="{9D8B030D-6E8A-4147-A177-3AD203B41FA5}">
                      <a16:colId xmlns:a16="http://schemas.microsoft.com/office/drawing/2014/main" val="20001"/>
                    </a:ext>
                  </a:extLst>
                </a:gridCol>
                <a:gridCol w="1238725">
                  <a:extLst>
                    <a:ext uri="{9D8B030D-6E8A-4147-A177-3AD203B41FA5}">
                      <a16:colId xmlns:a16="http://schemas.microsoft.com/office/drawing/2014/main" val="20002"/>
                    </a:ext>
                  </a:extLst>
                </a:gridCol>
                <a:gridCol w="1238725">
                  <a:extLst>
                    <a:ext uri="{9D8B030D-6E8A-4147-A177-3AD203B41FA5}">
                      <a16:colId xmlns:a16="http://schemas.microsoft.com/office/drawing/2014/main" val="20003"/>
                    </a:ext>
                  </a:extLst>
                </a:gridCol>
                <a:gridCol w="1238725">
                  <a:extLst>
                    <a:ext uri="{9D8B030D-6E8A-4147-A177-3AD203B41FA5}">
                      <a16:colId xmlns:a16="http://schemas.microsoft.com/office/drawing/2014/main" val="20004"/>
                    </a:ext>
                  </a:extLst>
                </a:gridCol>
                <a:gridCol w="1238725">
                  <a:extLst>
                    <a:ext uri="{9D8B030D-6E8A-4147-A177-3AD203B41FA5}">
                      <a16:colId xmlns:a16="http://schemas.microsoft.com/office/drawing/2014/main" val="20005"/>
                    </a:ext>
                  </a:extLst>
                </a:gridCol>
                <a:gridCol w="1238725">
                  <a:extLst>
                    <a:ext uri="{9D8B030D-6E8A-4147-A177-3AD203B41FA5}">
                      <a16:colId xmlns:a16="http://schemas.microsoft.com/office/drawing/2014/main" val="20006"/>
                    </a:ext>
                  </a:extLst>
                </a:gridCol>
              </a:tblGrid>
              <a:tr h="2068200">
                <a:tc>
                  <a:txBody>
                    <a:bodyPr/>
                    <a:lstStyle/>
                    <a:p>
                      <a:pPr marL="0" lvl="0" indent="0" algn="l" rtl="0">
                        <a:spcBef>
                          <a:spcPts val="0"/>
                        </a:spcBef>
                        <a:spcAft>
                          <a:spcPts val="0"/>
                        </a:spcAft>
                        <a:buNone/>
                      </a:pPr>
                      <a:r>
                        <a:rPr lang="en-US">
                          <a:latin typeface="Raleway"/>
                          <a:ea typeface="Raleway"/>
                          <a:cs typeface="Raleway"/>
                          <a:sym typeface="Raleway"/>
                        </a:rPr>
                        <a:t>Administration of Justice</a:t>
                      </a:r>
                      <a:endParaRPr>
                        <a:latin typeface="Raleway"/>
                        <a:ea typeface="Raleway"/>
                        <a:cs typeface="Raleway"/>
                        <a:sym typeface="Raleway"/>
                      </a:endParaRPr>
                    </a:p>
                  </a:txBody>
                  <a:tcPr marL="91425" marR="91425" marT="91425" marB="91425">
                    <a:solidFill>
                      <a:schemeClr val="lt2"/>
                    </a:solidFill>
                  </a:tcPr>
                </a:tc>
                <a:tc>
                  <a:txBody>
                    <a:bodyPr/>
                    <a:lstStyle/>
                    <a:p>
                      <a:pPr marL="0" lvl="0" indent="0" algn="l" rtl="0">
                        <a:spcBef>
                          <a:spcPts val="0"/>
                        </a:spcBef>
                        <a:spcAft>
                          <a:spcPts val="0"/>
                        </a:spcAft>
                        <a:buNone/>
                      </a:pPr>
                      <a:r>
                        <a:rPr lang="en-US">
                          <a:latin typeface="Raleway"/>
                          <a:ea typeface="Raleway"/>
                          <a:cs typeface="Raleway"/>
                          <a:sym typeface="Raleway"/>
                        </a:rPr>
                        <a:t>Commerce, Community &amp; Transportation</a:t>
                      </a:r>
                      <a:endParaRPr>
                        <a:latin typeface="Raleway"/>
                        <a:ea typeface="Raleway"/>
                        <a:cs typeface="Raleway"/>
                        <a:sym typeface="Raleway"/>
                      </a:endParaRPr>
                    </a:p>
                  </a:txBody>
                  <a:tcPr marL="91425" marR="91425" marT="91425" marB="91425">
                    <a:solidFill>
                      <a:schemeClr val="lt2"/>
                    </a:solidFill>
                  </a:tcPr>
                </a:tc>
                <a:tc>
                  <a:txBody>
                    <a:bodyPr/>
                    <a:lstStyle/>
                    <a:p>
                      <a:pPr marL="0" lvl="0" indent="0" algn="l" rtl="0">
                        <a:spcBef>
                          <a:spcPts val="0"/>
                        </a:spcBef>
                        <a:spcAft>
                          <a:spcPts val="0"/>
                        </a:spcAft>
                        <a:buNone/>
                      </a:pPr>
                      <a:r>
                        <a:rPr lang="en-US">
                          <a:latin typeface="Raleway"/>
                          <a:ea typeface="Raleway"/>
                          <a:cs typeface="Raleway"/>
                          <a:sym typeface="Raleway"/>
                        </a:rPr>
                        <a:t>Education</a:t>
                      </a:r>
                      <a:endParaRPr>
                        <a:latin typeface="Raleway"/>
                        <a:ea typeface="Raleway"/>
                        <a:cs typeface="Raleway"/>
                        <a:sym typeface="Raleway"/>
                      </a:endParaRPr>
                    </a:p>
                  </a:txBody>
                  <a:tcPr marL="91425" marR="91425" marT="91425" marB="91425">
                    <a:solidFill>
                      <a:schemeClr val="lt2"/>
                    </a:solidFill>
                  </a:tcPr>
                </a:tc>
                <a:tc>
                  <a:txBody>
                    <a:bodyPr/>
                    <a:lstStyle/>
                    <a:p>
                      <a:pPr marL="0" lvl="0" indent="0" algn="l" rtl="0">
                        <a:spcBef>
                          <a:spcPts val="0"/>
                        </a:spcBef>
                        <a:spcAft>
                          <a:spcPts val="0"/>
                        </a:spcAft>
                        <a:buNone/>
                      </a:pPr>
                      <a:r>
                        <a:rPr lang="en-US">
                          <a:latin typeface="Raleway"/>
                          <a:ea typeface="Raleway"/>
                          <a:cs typeface="Raleway"/>
                          <a:sym typeface="Raleway"/>
                        </a:rPr>
                        <a:t>Health Care</a:t>
                      </a:r>
                      <a:endParaRPr>
                        <a:latin typeface="Raleway"/>
                        <a:ea typeface="Raleway"/>
                        <a:cs typeface="Raleway"/>
                        <a:sym typeface="Raleway"/>
                      </a:endParaRPr>
                    </a:p>
                  </a:txBody>
                  <a:tcPr marL="91425" marR="91425" marT="91425" marB="91425">
                    <a:solidFill>
                      <a:schemeClr val="lt2"/>
                    </a:solidFill>
                  </a:tcPr>
                </a:tc>
                <a:tc>
                  <a:txBody>
                    <a:bodyPr/>
                    <a:lstStyle/>
                    <a:p>
                      <a:pPr marL="0" lvl="0" indent="0" algn="l" rtl="0">
                        <a:spcBef>
                          <a:spcPts val="0"/>
                        </a:spcBef>
                        <a:spcAft>
                          <a:spcPts val="0"/>
                        </a:spcAft>
                        <a:buNone/>
                      </a:pPr>
                      <a:r>
                        <a:rPr lang="en-US" dirty="0">
                          <a:latin typeface="Raleway"/>
                          <a:ea typeface="Raleway"/>
                          <a:cs typeface="Raleway"/>
                          <a:sym typeface="Raleway"/>
                        </a:rPr>
                        <a:t>Interest on the Debt</a:t>
                      </a:r>
                      <a:endParaRPr dirty="0">
                        <a:latin typeface="Raleway"/>
                        <a:ea typeface="Raleway"/>
                        <a:cs typeface="Raleway"/>
                        <a:sym typeface="Raleway"/>
                      </a:endParaRPr>
                    </a:p>
                  </a:txBody>
                  <a:tcPr marL="91425" marR="91425" marT="91425" marB="91425">
                    <a:solidFill>
                      <a:schemeClr val="lt2"/>
                    </a:solidFill>
                  </a:tcPr>
                </a:tc>
                <a:tc>
                  <a:txBody>
                    <a:bodyPr/>
                    <a:lstStyle/>
                    <a:p>
                      <a:pPr marL="0" lvl="0" indent="0" algn="l" rtl="0">
                        <a:spcBef>
                          <a:spcPts val="0"/>
                        </a:spcBef>
                        <a:spcAft>
                          <a:spcPts val="0"/>
                        </a:spcAft>
                        <a:buNone/>
                      </a:pPr>
                      <a:r>
                        <a:rPr lang="en-US">
                          <a:latin typeface="Raleway"/>
                          <a:ea typeface="Raleway"/>
                          <a:cs typeface="Raleway"/>
                          <a:sym typeface="Raleway"/>
                        </a:rPr>
                        <a:t>Natural Resources, Energy &amp; The Environment</a:t>
                      </a:r>
                      <a:endParaRPr>
                        <a:latin typeface="Raleway"/>
                        <a:ea typeface="Raleway"/>
                        <a:cs typeface="Raleway"/>
                        <a:sym typeface="Raleway"/>
                      </a:endParaRPr>
                    </a:p>
                  </a:txBody>
                  <a:tcPr marL="91425" marR="91425" marT="91425" marB="91425">
                    <a:solidFill>
                      <a:schemeClr val="lt2"/>
                    </a:solidFill>
                  </a:tcPr>
                </a:tc>
                <a:tc>
                  <a:txBody>
                    <a:bodyPr/>
                    <a:lstStyle/>
                    <a:p>
                      <a:pPr marL="0" lvl="0" indent="0" algn="l" rtl="0">
                        <a:spcBef>
                          <a:spcPts val="0"/>
                        </a:spcBef>
                        <a:spcAft>
                          <a:spcPts val="0"/>
                        </a:spcAft>
                        <a:buNone/>
                      </a:pPr>
                      <a:r>
                        <a:rPr lang="en-US">
                          <a:latin typeface="Raleway"/>
                          <a:ea typeface="Raleway"/>
                          <a:cs typeface="Raleway"/>
                          <a:sym typeface="Raleway"/>
                        </a:rPr>
                        <a:t>Social Security</a:t>
                      </a:r>
                      <a:endParaRPr>
                        <a:latin typeface="Raleway"/>
                        <a:ea typeface="Raleway"/>
                        <a:cs typeface="Raleway"/>
                        <a:sym typeface="Raleway"/>
                      </a:endParaRPr>
                    </a:p>
                  </a:txBody>
                  <a:tcPr marL="91425" marR="91425" marT="91425" marB="91425">
                    <a:solidFill>
                      <a:schemeClr val="lt2"/>
                    </a:solidFill>
                  </a:tcPr>
                </a:tc>
                <a:extLst>
                  <a:ext uri="{0D108BD9-81ED-4DB2-BD59-A6C34878D82A}">
                    <a16:rowId xmlns:a16="http://schemas.microsoft.com/office/drawing/2014/main" val="10000"/>
                  </a:ext>
                </a:extLst>
              </a:tr>
              <a:tr h="2068200">
                <a:tc>
                  <a:txBody>
                    <a:bodyPr/>
                    <a:lstStyle/>
                    <a:p>
                      <a:pPr marL="0" lvl="0" indent="0" algn="l" rtl="0">
                        <a:spcBef>
                          <a:spcPts val="0"/>
                        </a:spcBef>
                        <a:spcAft>
                          <a:spcPts val="0"/>
                        </a:spcAft>
                        <a:buNone/>
                      </a:pPr>
                      <a:r>
                        <a:rPr lang="en-US">
                          <a:latin typeface="Raleway"/>
                          <a:ea typeface="Raleway"/>
                          <a:cs typeface="Raleway"/>
                          <a:sym typeface="Raleway"/>
                        </a:rPr>
                        <a:t>Agriculture</a:t>
                      </a:r>
                      <a:endParaRPr>
                        <a:latin typeface="Raleway"/>
                        <a:ea typeface="Raleway"/>
                        <a:cs typeface="Raleway"/>
                        <a:sym typeface="Raleway"/>
                      </a:endParaRPr>
                    </a:p>
                  </a:txBody>
                  <a:tcPr marL="91425" marR="91425" marT="91425" marB="91425">
                    <a:solidFill>
                      <a:schemeClr val="lt2"/>
                    </a:solidFill>
                  </a:tcPr>
                </a:tc>
                <a:tc>
                  <a:txBody>
                    <a:bodyPr/>
                    <a:lstStyle/>
                    <a:p>
                      <a:pPr marL="0" lvl="0" indent="0" algn="l" rtl="0">
                        <a:spcBef>
                          <a:spcPts val="0"/>
                        </a:spcBef>
                        <a:spcAft>
                          <a:spcPts val="0"/>
                        </a:spcAft>
                        <a:buNone/>
                      </a:pPr>
                      <a:r>
                        <a:rPr lang="en-US">
                          <a:latin typeface="Raleway"/>
                          <a:ea typeface="Raleway"/>
                          <a:cs typeface="Raleway"/>
                          <a:sym typeface="Raleway"/>
                        </a:rPr>
                        <a:t>Defense</a:t>
                      </a:r>
                      <a:endParaRPr>
                        <a:latin typeface="Raleway"/>
                        <a:ea typeface="Raleway"/>
                        <a:cs typeface="Raleway"/>
                        <a:sym typeface="Raleway"/>
                      </a:endParaRPr>
                    </a:p>
                  </a:txBody>
                  <a:tcPr marL="91425" marR="91425" marT="91425" marB="91425">
                    <a:solidFill>
                      <a:schemeClr val="lt2"/>
                    </a:solidFill>
                  </a:tcPr>
                </a:tc>
                <a:tc>
                  <a:txBody>
                    <a:bodyPr/>
                    <a:lstStyle/>
                    <a:p>
                      <a:pPr marL="0" lvl="0" indent="0" algn="l" rtl="0">
                        <a:spcBef>
                          <a:spcPts val="0"/>
                        </a:spcBef>
                        <a:spcAft>
                          <a:spcPts val="0"/>
                        </a:spcAft>
                        <a:buNone/>
                      </a:pPr>
                      <a:r>
                        <a:rPr lang="en-US">
                          <a:latin typeface="Raleway"/>
                          <a:ea typeface="Raleway"/>
                          <a:cs typeface="Raleway"/>
                          <a:sym typeface="Raleway"/>
                        </a:rPr>
                        <a:t>Government Functions</a:t>
                      </a:r>
                      <a:endParaRPr>
                        <a:latin typeface="Raleway"/>
                        <a:ea typeface="Raleway"/>
                        <a:cs typeface="Raleway"/>
                        <a:sym typeface="Raleway"/>
                      </a:endParaRPr>
                    </a:p>
                  </a:txBody>
                  <a:tcPr marL="91425" marR="91425" marT="91425" marB="91425">
                    <a:solidFill>
                      <a:schemeClr val="lt2"/>
                    </a:solidFill>
                  </a:tcPr>
                </a:tc>
                <a:tc>
                  <a:txBody>
                    <a:bodyPr/>
                    <a:lstStyle/>
                    <a:p>
                      <a:pPr marL="0" lvl="0" indent="0" algn="l" rtl="0">
                        <a:spcBef>
                          <a:spcPts val="0"/>
                        </a:spcBef>
                        <a:spcAft>
                          <a:spcPts val="0"/>
                        </a:spcAft>
                        <a:buNone/>
                      </a:pPr>
                      <a:r>
                        <a:rPr lang="en-US">
                          <a:latin typeface="Raleway"/>
                          <a:ea typeface="Raleway"/>
                          <a:cs typeface="Raleway"/>
                          <a:sym typeface="Raleway"/>
                        </a:rPr>
                        <a:t>Income Security</a:t>
                      </a:r>
                      <a:endParaRPr>
                        <a:latin typeface="Raleway"/>
                        <a:ea typeface="Raleway"/>
                        <a:cs typeface="Raleway"/>
                        <a:sym typeface="Raleway"/>
                      </a:endParaRPr>
                    </a:p>
                  </a:txBody>
                  <a:tcPr marL="91425" marR="91425" marT="91425" marB="91425">
                    <a:solidFill>
                      <a:schemeClr val="lt2"/>
                    </a:solidFill>
                  </a:tcPr>
                </a:tc>
                <a:tc>
                  <a:txBody>
                    <a:bodyPr/>
                    <a:lstStyle/>
                    <a:p>
                      <a:pPr marL="0" lvl="0" indent="0" algn="l" rtl="0">
                        <a:spcBef>
                          <a:spcPts val="0"/>
                        </a:spcBef>
                        <a:spcAft>
                          <a:spcPts val="0"/>
                        </a:spcAft>
                        <a:buNone/>
                      </a:pPr>
                      <a:r>
                        <a:rPr lang="en-US">
                          <a:latin typeface="Raleway"/>
                          <a:ea typeface="Raleway"/>
                          <a:cs typeface="Raleway"/>
                          <a:sym typeface="Raleway"/>
                        </a:rPr>
                        <a:t>International Affairs</a:t>
                      </a:r>
                      <a:endParaRPr>
                        <a:latin typeface="Raleway"/>
                        <a:ea typeface="Raleway"/>
                        <a:cs typeface="Raleway"/>
                        <a:sym typeface="Raleway"/>
                      </a:endParaRPr>
                    </a:p>
                  </a:txBody>
                  <a:tcPr marL="91425" marR="91425" marT="91425" marB="91425">
                    <a:solidFill>
                      <a:schemeClr val="lt2"/>
                    </a:solidFill>
                  </a:tcPr>
                </a:tc>
                <a:tc>
                  <a:txBody>
                    <a:bodyPr/>
                    <a:lstStyle/>
                    <a:p>
                      <a:pPr marL="0" lvl="0" indent="0" algn="l" rtl="0">
                        <a:spcBef>
                          <a:spcPts val="0"/>
                        </a:spcBef>
                        <a:spcAft>
                          <a:spcPts val="0"/>
                        </a:spcAft>
                        <a:buNone/>
                      </a:pPr>
                      <a:r>
                        <a:rPr lang="en-US">
                          <a:latin typeface="Raleway"/>
                          <a:ea typeface="Raleway"/>
                          <a:cs typeface="Raleway"/>
                          <a:sym typeface="Raleway"/>
                        </a:rPr>
                        <a:t>Science, Space &amp; Technology</a:t>
                      </a:r>
                      <a:endParaRPr>
                        <a:latin typeface="Raleway"/>
                        <a:ea typeface="Raleway"/>
                        <a:cs typeface="Raleway"/>
                        <a:sym typeface="Raleway"/>
                      </a:endParaRPr>
                    </a:p>
                  </a:txBody>
                  <a:tcPr marL="91425" marR="91425" marT="91425" marB="91425">
                    <a:solidFill>
                      <a:schemeClr val="lt2"/>
                    </a:solidFill>
                  </a:tcPr>
                </a:tc>
                <a:tc>
                  <a:txBody>
                    <a:bodyPr/>
                    <a:lstStyle/>
                    <a:p>
                      <a:pPr marL="0" lvl="0" indent="0" algn="l" rtl="0">
                        <a:spcBef>
                          <a:spcPts val="0"/>
                        </a:spcBef>
                        <a:spcAft>
                          <a:spcPts val="0"/>
                        </a:spcAft>
                        <a:buNone/>
                      </a:pPr>
                      <a:r>
                        <a:rPr lang="en-US" dirty="0">
                          <a:latin typeface="Raleway"/>
                          <a:ea typeface="Raleway"/>
                          <a:cs typeface="Raleway"/>
                          <a:sym typeface="Raleway"/>
                        </a:rPr>
                        <a:t>Veterans Benefits &amp; Services</a:t>
                      </a:r>
                      <a:endParaRPr dirty="0">
                        <a:latin typeface="Raleway"/>
                        <a:ea typeface="Raleway"/>
                        <a:cs typeface="Raleway"/>
                        <a:sym typeface="Raleway"/>
                      </a:endParaRPr>
                    </a:p>
                    <a:p>
                      <a:pPr marL="0" lvl="0" indent="0" algn="l" rtl="0">
                        <a:spcBef>
                          <a:spcPts val="0"/>
                        </a:spcBef>
                        <a:spcAft>
                          <a:spcPts val="0"/>
                        </a:spcAft>
                        <a:buNone/>
                      </a:pPr>
                      <a:endParaRPr dirty="0">
                        <a:latin typeface="Raleway"/>
                        <a:ea typeface="Raleway"/>
                        <a:cs typeface="Raleway"/>
                        <a:sym typeface="Raleway"/>
                      </a:endParaRPr>
                    </a:p>
                    <a:p>
                      <a:pPr marL="0" lvl="0" indent="0" algn="l" rtl="0">
                        <a:spcBef>
                          <a:spcPts val="0"/>
                        </a:spcBef>
                        <a:spcAft>
                          <a:spcPts val="0"/>
                        </a:spcAft>
                        <a:buNone/>
                      </a:pPr>
                      <a:endParaRPr dirty="0">
                        <a:latin typeface="Raleway"/>
                        <a:ea typeface="Raleway"/>
                        <a:cs typeface="Raleway"/>
                        <a:sym typeface="Raleway"/>
                      </a:endParaRPr>
                    </a:p>
                  </a:txBody>
                  <a:tcPr marL="91425" marR="91425" marT="91425" marB="91425">
                    <a:solidFill>
                      <a:schemeClr val="lt2"/>
                    </a:solidFill>
                  </a:tcPr>
                </a:tc>
                <a:extLst>
                  <a:ext uri="{0D108BD9-81ED-4DB2-BD59-A6C34878D82A}">
                    <a16:rowId xmlns:a16="http://schemas.microsoft.com/office/drawing/2014/main" val="10001"/>
                  </a:ext>
                </a:extLst>
              </a:tr>
            </a:tbl>
          </a:graphicData>
        </a:graphic>
      </p:graphicFrame>
      <p:pic>
        <p:nvPicPr>
          <p:cNvPr id="1106" name="Google Shape;1106;p97"/>
          <p:cNvPicPr preferRelativeResize="0"/>
          <p:nvPr/>
        </p:nvPicPr>
        <p:blipFill>
          <a:blip r:embed="rId3">
            <a:alphaModFix/>
          </a:blip>
          <a:stretch>
            <a:fillRect/>
          </a:stretch>
        </p:blipFill>
        <p:spPr>
          <a:xfrm>
            <a:off x="1423981" y="4552187"/>
            <a:ext cx="325074" cy="332851"/>
          </a:xfrm>
          <a:prstGeom prst="rect">
            <a:avLst/>
          </a:prstGeom>
          <a:noFill/>
          <a:ln>
            <a:noFill/>
          </a:ln>
        </p:spPr>
      </p:pic>
      <p:pic>
        <p:nvPicPr>
          <p:cNvPr id="1107" name="Google Shape;1107;p97"/>
          <p:cNvPicPr preferRelativeResize="0"/>
          <p:nvPr/>
        </p:nvPicPr>
        <p:blipFill>
          <a:blip r:embed="rId3">
            <a:alphaModFix/>
          </a:blip>
          <a:stretch>
            <a:fillRect/>
          </a:stretch>
        </p:blipFill>
        <p:spPr>
          <a:xfrm>
            <a:off x="2377044" y="4552187"/>
            <a:ext cx="325074" cy="332851"/>
          </a:xfrm>
          <a:prstGeom prst="rect">
            <a:avLst/>
          </a:prstGeom>
          <a:noFill/>
          <a:ln>
            <a:noFill/>
          </a:ln>
        </p:spPr>
      </p:pic>
      <p:pic>
        <p:nvPicPr>
          <p:cNvPr id="1108" name="Google Shape;1108;p97"/>
          <p:cNvPicPr preferRelativeResize="0"/>
          <p:nvPr/>
        </p:nvPicPr>
        <p:blipFill>
          <a:blip r:embed="rId3">
            <a:alphaModFix/>
          </a:blip>
          <a:stretch>
            <a:fillRect/>
          </a:stretch>
        </p:blipFill>
        <p:spPr>
          <a:xfrm>
            <a:off x="1749050" y="4552187"/>
            <a:ext cx="325074" cy="332851"/>
          </a:xfrm>
          <a:prstGeom prst="rect">
            <a:avLst/>
          </a:prstGeom>
          <a:noFill/>
          <a:ln>
            <a:noFill/>
          </a:ln>
        </p:spPr>
      </p:pic>
      <p:pic>
        <p:nvPicPr>
          <p:cNvPr id="1109" name="Google Shape;1109;p97"/>
          <p:cNvPicPr preferRelativeResize="0"/>
          <p:nvPr/>
        </p:nvPicPr>
        <p:blipFill>
          <a:blip r:embed="rId3">
            <a:alphaModFix/>
          </a:blip>
          <a:stretch>
            <a:fillRect/>
          </a:stretch>
        </p:blipFill>
        <p:spPr>
          <a:xfrm>
            <a:off x="4878069" y="1514125"/>
            <a:ext cx="325074" cy="332851"/>
          </a:xfrm>
          <a:prstGeom prst="rect">
            <a:avLst/>
          </a:prstGeom>
          <a:noFill/>
          <a:ln>
            <a:noFill/>
          </a:ln>
        </p:spPr>
      </p:pic>
      <p:pic>
        <p:nvPicPr>
          <p:cNvPr id="1110" name="Google Shape;1110;p97"/>
          <p:cNvPicPr preferRelativeResize="0"/>
          <p:nvPr/>
        </p:nvPicPr>
        <p:blipFill>
          <a:blip r:embed="rId3">
            <a:alphaModFix/>
          </a:blip>
          <a:stretch>
            <a:fillRect/>
          </a:stretch>
        </p:blipFill>
        <p:spPr>
          <a:xfrm>
            <a:off x="4654981" y="1514125"/>
            <a:ext cx="325074" cy="332851"/>
          </a:xfrm>
          <a:prstGeom prst="rect">
            <a:avLst/>
          </a:prstGeom>
          <a:noFill/>
          <a:ln>
            <a:noFill/>
          </a:ln>
        </p:spPr>
      </p:pic>
      <p:pic>
        <p:nvPicPr>
          <p:cNvPr id="1111" name="Google Shape;1111;p97"/>
          <p:cNvPicPr preferRelativeResize="0"/>
          <p:nvPr/>
        </p:nvPicPr>
        <p:blipFill>
          <a:blip r:embed="rId3">
            <a:alphaModFix/>
          </a:blip>
          <a:stretch>
            <a:fillRect/>
          </a:stretch>
        </p:blipFill>
        <p:spPr>
          <a:xfrm>
            <a:off x="2235950" y="1863275"/>
            <a:ext cx="325074" cy="332851"/>
          </a:xfrm>
          <a:prstGeom prst="rect">
            <a:avLst/>
          </a:prstGeom>
          <a:noFill/>
          <a:ln>
            <a:noFill/>
          </a:ln>
        </p:spPr>
      </p:pic>
      <p:pic>
        <p:nvPicPr>
          <p:cNvPr id="1112" name="Google Shape;1112;p97"/>
          <p:cNvPicPr preferRelativeResize="0"/>
          <p:nvPr/>
        </p:nvPicPr>
        <p:blipFill>
          <a:blip r:embed="rId3">
            <a:alphaModFix/>
          </a:blip>
          <a:stretch>
            <a:fillRect/>
          </a:stretch>
        </p:blipFill>
        <p:spPr>
          <a:xfrm>
            <a:off x="677750" y="1863275"/>
            <a:ext cx="325074" cy="332851"/>
          </a:xfrm>
          <a:prstGeom prst="rect">
            <a:avLst/>
          </a:prstGeom>
          <a:noFill/>
          <a:ln>
            <a:noFill/>
          </a:ln>
        </p:spPr>
      </p:pic>
      <p:pic>
        <p:nvPicPr>
          <p:cNvPr id="1113" name="Google Shape;1113;p97"/>
          <p:cNvPicPr preferRelativeResize="0"/>
          <p:nvPr/>
        </p:nvPicPr>
        <p:blipFill>
          <a:blip r:embed="rId3">
            <a:alphaModFix/>
          </a:blip>
          <a:stretch>
            <a:fillRect/>
          </a:stretch>
        </p:blipFill>
        <p:spPr>
          <a:xfrm>
            <a:off x="2074128" y="4552187"/>
            <a:ext cx="325074" cy="332851"/>
          </a:xfrm>
          <a:prstGeom prst="rect">
            <a:avLst/>
          </a:prstGeom>
          <a:noFill/>
          <a:ln>
            <a:noFill/>
          </a:ln>
        </p:spPr>
      </p:pic>
      <p:pic>
        <p:nvPicPr>
          <p:cNvPr id="1114" name="Google Shape;1114;p97"/>
          <p:cNvPicPr preferRelativeResize="0"/>
          <p:nvPr/>
        </p:nvPicPr>
        <p:blipFill>
          <a:blip r:embed="rId3">
            <a:alphaModFix/>
          </a:blip>
          <a:stretch>
            <a:fillRect/>
          </a:stretch>
        </p:blipFill>
        <p:spPr>
          <a:xfrm>
            <a:off x="1585662" y="1863275"/>
            <a:ext cx="325074" cy="332851"/>
          </a:xfrm>
          <a:prstGeom prst="rect">
            <a:avLst/>
          </a:prstGeom>
          <a:noFill/>
          <a:ln>
            <a:noFill/>
          </a:ln>
        </p:spPr>
      </p:pic>
      <p:pic>
        <p:nvPicPr>
          <p:cNvPr id="1115" name="Google Shape;1115;p97"/>
          <p:cNvPicPr preferRelativeResize="0"/>
          <p:nvPr/>
        </p:nvPicPr>
        <p:blipFill>
          <a:blip r:embed="rId3">
            <a:alphaModFix/>
          </a:blip>
          <a:stretch>
            <a:fillRect/>
          </a:stretch>
        </p:blipFill>
        <p:spPr>
          <a:xfrm>
            <a:off x="1910806" y="1863275"/>
            <a:ext cx="325074" cy="332851"/>
          </a:xfrm>
          <a:prstGeom prst="rect">
            <a:avLst/>
          </a:prstGeom>
          <a:noFill/>
          <a:ln>
            <a:noFill/>
          </a:ln>
        </p:spPr>
      </p:pic>
      <p:pic>
        <p:nvPicPr>
          <p:cNvPr id="1116" name="Google Shape;1116;p97"/>
          <p:cNvPicPr preferRelativeResize="0"/>
          <p:nvPr/>
        </p:nvPicPr>
        <p:blipFill>
          <a:blip r:embed="rId3">
            <a:alphaModFix/>
          </a:blip>
          <a:stretch>
            <a:fillRect/>
          </a:stretch>
        </p:blipFill>
        <p:spPr>
          <a:xfrm>
            <a:off x="4409459" y="1514125"/>
            <a:ext cx="325074" cy="332851"/>
          </a:xfrm>
          <a:prstGeom prst="rect">
            <a:avLst/>
          </a:prstGeom>
          <a:noFill/>
          <a:ln>
            <a:noFill/>
          </a:ln>
        </p:spPr>
      </p:pic>
      <p:pic>
        <p:nvPicPr>
          <p:cNvPr id="1117" name="Google Shape;1117;p97"/>
          <p:cNvPicPr preferRelativeResize="0"/>
          <p:nvPr/>
        </p:nvPicPr>
        <p:blipFill>
          <a:blip r:embed="rId3">
            <a:alphaModFix/>
          </a:blip>
          <a:stretch>
            <a:fillRect/>
          </a:stretch>
        </p:blipFill>
        <p:spPr>
          <a:xfrm>
            <a:off x="4186812" y="1514125"/>
            <a:ext cx="325074" cy="332851"/>
          </a:xfrm>
          <a:prstGeom prst="rect">
            <a:avLst/>
          </a:prstGeom>
          <a:noFill/>
          <a:ln>
            <a:noFill/>
          </a:ln>
        </p:spPr>
      </p:pic>
      <p:pic>
        <p:nvPicPr>
          <p:cNvPr id="1118" name="Google Shape;1118;p97"/>
          <p:cNvPicPr preferRelativeResize="0"/>
          <p:nvPr/>
        </p:nvPicPr>
        <p:blipFill>
          <a:blip r:embed="rId3">
            <a:alphaModFix/>
          </a:blip>
          <a:stretch>
            <a:fillRect/>
          </a:stretch>
        </p:blipFill>
        <p:spPr>
          <a:xfrm>
            <a:off x="677759" y="3779037"/>
            <a:ext cx="325074" cy="332851"/>
          </a:xfrm>
          <a:prstGeom prst="rect">
            <a:avLst/>
          </a:prstGeom>
          <a:noFill/>
          <a:ln>
            <a:noFill/>
          </a:ln>
        </p:spPr>
      </p:pic>
      <p:pic>
        <p:nvPicPr>
          <p:cNvPr id="1119" name="Google Shape;1119;p97"/>
          <p:cNvPicPr preferRelativeResize="0"/>
          <p:nvPr/>
        </p:nvPicPr>
        <p:blipFill>
          <a:blip r:embed="rId3">
            <a:alphaModFix/>
          </a:blip>
          <a:stretch>
            <a:fillRect/>
          </a:stretch>
        </p:blipFill>
        <p:spPr>
          <a:xfrm>
            <a:off x="4186812" y="1863275"/>
            <a:ext cx="325074" cy="332851"/>
          </a:xfrm>
          <a:prstGeom prst="rect">
            <a:avLst/>
          </a:prstGeom>
          <a:noFill/>
          <a:ln>
            <a:noFill/>
          </a:ln>
        </p:spPr>
      </p:pic>
      <p:pic>
        <p:nvPicPr>
          <p:cNvPr id="1120" name="Google Shape;1120;p97"/>
          <p:cNvPicPr preferRelativeResize="0"/>
          <p:nvPr/>
        </p:nvPicPr>
        <p:blipFill>
          <a:blip r:embed="rId3">
            <a:alphaModFix/>
          </a:blip>
          <a:stretch>
            <a:fillRect/>
          </a:stretch>
        </p:blipFill>
        <p:spPr>
          <a:xfrm>
            <a:off x="4619356" y="1133912"/>
            <a:ext cx="325074" cy="332851"/>
          </a:xfrm>
          <a:prstGeom prst="rect">
            <a:avLst/>
          </a:prstGeom>
          <a:noFill/>
          <a:ln>
            <a:noFill/>
          </a:ln>
        </p:spPr>
      </p:pic>
      <p:pic>
        <p:nvPicPr>
          <p:cNvPr id="1121" name="Google Shape;1121;p97"/>
          <p:cNvPicPr preferRelativeResize="0"/>
          <p:nvPr/>
        </p:nvPicPr>
        <p:blipFill>
          <a:blip r:embed="rId3">
            <a:alphaModFix/>
          </a:blip>
          <a:stretch>
            <a:fillRect/>
          </a:stretch>
        </p:blipFill>
        <p:spPr>
          <a:xfrm>
            <a:off x="3963069" y="1514125"/>
            <a:ext cx="325074" cy="332851"/>
          </a:xfrm>
          <a:prstGeom prst="rect">
            <a:avLst/>
          </a:prstGeom>
          <a:noFill/>
          <a:ln>
            <a:noFill/>
          </a:ln>
        </p:spPr>
      </p:pic>
      <p:pic>
        <p:nvPicPr>
          <p:cNvPr id="1122" name="Google Shape;1122;p97"/>
          <p:cNvPicPr preferRelativeResize="0"/>
          <p:nvPr/>
        </p:nvPicPr>
        <p:blipFill>
          <a:blip r:embed="rId3">
            <a:alphaModFix/>
          </a:blip>
          <a:stretch>
            <a:fillRect/>
          </a:stretch>
        </p:blipFill>
        <p:spPr>
          <a:xfrm>
            <a:off x="4837091" y="2493650"/>
            <a:ext cx="325074" cy="332851"/>
          </a:xfrm>
          <a:prstGeom prst="rect">
            <a:avLst/>
          </a:prstGeom>
          <a:noFill/>
          <a:ln>
            <a:noFill/>
          </a:ln>
        </p:spPr>
      </p:pic>
      <p:pic>
        <p:nvPicPr>
          <p:cNvPr id="1123" name="Google Shape;1123;p97"/>
          <p:cNvPicPr preferRelativeResize="0"/>
          <p:nvPr/>
        </p:nvPicPr>
        <p:blipFill>
          <a:blip r:embed="rId3">
            <a:alphaModFix/>
          </a:blip>
          <a:stretch>
            <a:fillRect/>
          </a:stretch>
        </p:blipFill>
        <p:spPr>
          <a:xfrm>
            <a:off x="4837100" y="1863275"/>
            <a:ext cx="325074" cy="332851"/>
          </a:xfrm>
          <a:prstGeom prst="rect">
            <a:avLst/>
          </a:prstGeom>
          <a:noFill/>
          <a:ln>
            <a:noFill/>
          </a:ln>
        </p:spPr>
      </p:pic>
      <p:pic>
        <p:nvPicPr>
          <p:cNvPr id="1124" name="Google Shape;1124;p97"/>
          <p:cNvPicPr preferRelativeResize="0"/>
          <p:nvPr/>
        </p:nvPicPr>
        <p:blipFill>
          <a:blip r:embed="rId3">
            <a:alphaModFix/>
          </a:blip>
          <a:stretch>
            <a:fillRect/>
          </a:stretch>
        </p:blipFill>
        <p:spPr>
          <a:xfrm>
            <a:off x="4186812" y="2225425"/>
            <a:ext cx="325074" cy="332851"/>
          </a:xfrm>
          <a:prstGeom prst="rect">
            <a:avLst/>
          </a:prstGeom>
          <a:noFill/>
          <a:ln>
            <a:noFill/>
          </a:ln>
        </p:spPr>
      </p:pic>
      <p:pic>
        <p:nvPicPr>
          <p:cNvPr id="1125" name="Google Shape;1125;p97"/>
          <p:cNvPicPr preferRelativeResize="0"/>
          <p:nvPr/>
        </p:nvPicPr>
        <p:blipFill>
          <a:blip r:embed="rId3">
            <a:alphaModFix/>
          </a:blip>
          <a:stretch>
            <a:fillRect/>
          </a:stretch>
        </p:blipFill>
        <p:spPr>
          <a:xfrm>
            <a:off x="4388966" y="2182950"/>
            <a:ext cx="325074" cy="332851"/>
          </a:xfrm>
          <a:prstGeom prst="rect">
            <a:avLst/>
          </a:prstGeom>
          <a:noFill/>
          <a:ln>
            <a:noFill/>
          </a:ln>
        </p:spPr>
      </p:pic>
      <p:pic>
        <p:nvPicPr>
          <p:cNvPr id="1126" name="Google Shape;1126;p97"/>
          <p:cNvPicPr preferRelativeResize="0"/>
          <p:nvPr/>
        </p:nvPicPr>
        <p:blipFill>
          <a:blip r:embed="rId3">
            <a:alphaModFix/>
          </a:blip>
          <a:stretch>
            <a:fillRect/>
          </a:stretch>
        </p:blipFill>
        <p:spPr>
          <a:xfrm>
            <a:off x="4837100" y="1185025"/>
            <a:ext cx="325074" cy="332851"/>
          </a:xfrm>
          <a:prstGeom prst="rect">
            <a:avLst/>
          </a:prstGeom>
          <a:noFill/>
          <a:ln>
            <a:noFill/>
          </a:ln>
        </p:spPr>
      </p:pic>
      <p:pic>
        <p:nvPicPr>
          <p:cNvPr id="1127" name="Google Shape;1127;p97"/>
          <p:cNvPicPr preferRelativeResize="0"/>
          <p:nvPr/>
        </p:nvPicPr>
        <p:blipFill>
          <a:blip r:embed="rId3">
            <a:alphaModFix/>
          </a:blip>
          <a:stretch>
            <a:fillRect/>
          </a:stretch>
        </p:blipFill>
        <p:spPr>
          <a:xfrm>
            <a:off x="4792006" y="2225425"/>
            <a:ext cx="325074" cy="332851"/>
          </a:xfrm>
          <a:prstGeom prst="rect">
            <a:avLst/>
          </a:prstGeom>
          <a:noFill/>
          <a:ln>
            <a:noFill/>
          </a:ln>
        </p:spPr>
      </p:pic>
      <p:pic>
        <p:nvPicPr>
          <p:cNvPr id="1128" name="Google Shape;1128;p97"/>
          <p:cNvPicPr preferRelativeResize="0"/>
          <p:nvPr/>
        </p:nvPicPr>
        <p:blipFill>
          <a:blip r:embed="rId3">
            <a:alphaModFix/>
          </a:blip>
          <a:stretch>
            <a:fillRect/>
          </a:stretch>
        </p:blipFill>
        <p:spPr>
          <a:xfrm>
            <a:off x="4572003" y="2225425"/>
            <a:ext cx="325074" cy="332851"/>
          </a:xfrm>
          <a:prstGeom prst="rect">
            <a:avLst/>
          </a:prstGeom>
          <a:noFill/>
          <a:ln>
            <a:noFill/>
          </a:ln>
        </p:spPr>
      </p:pic>
      <p:pic>
        <p:nvPicPr>
          <p:cNvPr id="1129" name="Google Shape;1129;p97"/>
          <p:cNvPicPr preferRelativeResize="0"/>
          <p:nvPr/>
        </p:nvPicPr>
        <p:blipFill>
          <a:blip r:embed="rId3">
            <a:alphaModFix/>
          </a:blip>
          <a:stretch>
            <a:fillRect/>
          </a:stretch>
        </p:blipFill>
        <p:spPr>
          <a:xfrm>
            <a:off x="4619356" y="1863275"/>
            <a:ext cx="325074" cy="332851"/>
          </a:xfrm>
          <a:prstGeom prst="rect">
            <a:avLst/>
          </a:prstGeom>
          <a:noFill/>
          <a:ln>
            <a:noFill/>
          </a:ln>
        </p:spPr>
      </p:pic>
      <p:pic>
        <p:nvPicPr>
          <p:cNvPr id="1130" name="Google Shape;1130;p97"/>
          <p:cNvPicPr preferRelativeResize="0"/>
          <p:nvPr/>
        </p:nvPicPr>
        <p:blipFill>
          <a:blip r:embed="rId3">
            <a:alphaModFix/>
          </a:blip>
          <a:stretch>
            <a:fillRect/>
          </a:stretch>
        </p:blipFill>
        <p:spPr>
          <a:xfrm>
            <a:off x="4297906" y="2493650"/>
            <a:ext cx="325074" cy="332851"/>
          </a:xfrm>
          <a:prstGeom prst="rect">
            <a:avLst/>
          </a:prstGeom>
          <a:noFill/>
          <a:ln>
            <a:noFill/>
          </a:ln>
        </p:spPr>
      </p:pic>
      <p:pic>
        <p:nvPicPr>
          <p:cNvPr id="1131" name="Google Shape;1131;p97"/>
          <p:cNvPicPr preferRelativeResize="0"/>
          <p:nvPr/>
        </p:nvPicPr>
        <p:blipFill>
          <a:blip r:embed="rId3">
            <a:alphaModFix/>
          </a:blip>
          <a:stretch>
            <a:fillRect/>
          </a:stretch>
        </p:blipFill>
        <p:spPr>
          <a:xfrm>
            <a:off x="4654981" y="2541525"/>
            <a:ext cx="325074" cy="332851"/>
          </a:xfrm>
          <a:prstGeom prst="rect">
            <a:avLst/>
          </a:prstGeom>
          <a:noFill/>
          <a:ln>
            <a:noFill/>
          </a:ln>
        </p:spPr>
      </p:pic>
      <p:pic>
        <p:nvPicPr>
          <p:cNvPr id="1132" name="Google Shape;1132;p97"/>
          <p:cNvPicPr preferRelativeResize="0"/>
          <p:nvPr/>
        </p:nvPicPr>
        <p:blipFill>
          <a:blip r:embed="rId3">
            <a:alphaModFix/>
          </a:blip>
          <a:stretch>
            <a:fillRect/>
          </a:stretch>
        </p:blipFill>
        <p:spPr>
          <a:xfrm>
            <a:off x="3940831" y="1863275"/>
            <a:ext cx="325074" cy="332851"/>
          </a:xfrm>
          <a:prstGeom prst="rect">
            <a:avLst/>
          </a:prstGeom>
          <a:noFill/>
          <a:ln>
            <a:noFill/>
          </a:ln>
        </p:spPr>
      </p:pic>
      <p:pic>
        <p:nvPicPr>
          <p:cNvPr id="1133" name="Google Shape;1133;p97"/>
          <p:cNvPicPr preferRelativeResize="0"/>
          <p:nvPr/>
        </p:nvPicPr>
        <p:blipFill>
          <a:blip r:embed="rId3">
            <a:alphaModFix/>
          </a:blip>
          <a:stretch>
            <a:fillRect/>
          </a:stretch>
        </p:blipFill>
        <p:spPr>
          <a:xfrm>
            <a:off x="4837081" y="869250"/>
            <a:ext cx="325074" cy="332851"/>
          </a:xfrm>
          <a:prstGeom prst="rect">
            <a:avLst/>
          </a:prstGeom>
          <a:noFill/>
          <a:ln>
            <a:noFill/>
          </a:ln>
        </p:spPr>
      </p:pic>
      <p:pic>
        <p:nvPicPr>
          <p:cNvPr id="1134" name="Google Shape;1134;p97"/>
          <p:cNvPicPr preferRelativeResize="0"/>
          <p:nvPr/>
        </p:nvPicPr>
        <p:blipFill>
          <a:blip r:embed="rId3">
            <a:alphaModFix/>
          </a:blip>
          <a:stretch>
            <a:fillRect/>
          </a:stretch>
        </p:blipFill>
        <p:spPr>
          <a:xfrm>
            <a:off x="4186812" y="1185025"/>
            <a:ext cx="325074" cy="332851"/>
          </a:xfrm>
          <a:prstGeom prst="rect">
            <a:avLst/>
          </a:prstGeom>
          <a:noFill/>
          <a:ln>
            <a:noFill/>
          </a:ln>
        </p:spPr>
      </p:pic>
      <p:pic>
        <p:nvPicPr>
          <p:cNvPr id="1135" name="Google Shape;1135;p97"/>
          <p:cNvPicPr preferRelativeResize="0"/>
          <p:nvPr/>
        </p:nvPicPr>
        <p:blipFill>
          <a:blip r:embed="rId3">
            <a:alphaModFix/>
          </a:blip>
          <a:stretch>
            <a:fillRect/>
          </a:stretch>
        </p:blipFill>
        <p:spPr>
          <a:xfrm>
            <a:off x="3940841" y="1185025"/>
            <a:ext cx="325074" cy="332851"/>
          </a:xfrm>
          <a:prstGeom prst="rect">
            <a:avLst/>
          </a:prstGeom>
          <a:noFill/>
          <a:ln>
            <a:noFill/>
          </a:ln>
        </p:spPr>
      </p:pic>
      <p:pic>
        <p:nvPicPr>
          <p:cNvPr id="1136" name="Google Shape;1136;p97"/>
          <p:cNvPicPr preferRelativeResize="0"/>
          <p:nvPr/>
        </p:nvPicPr>
        <p:blipFill>
          <a:blip r:embed="rId3">
            <a:alphaModFix/>
          </a:blip>
          <a:stretch>
            <a:fillRect/>
          </a:stretch>
        </p:blipFill>
        <p:spPr>
          <a:xfrm>
            <a:off x="3940831" y="2182950"/>
            <a:ext cx="325074" cy="332851"/>
          </a:xfrm>
          <a:prstGeom prst="rect">
            <a:avLst/>
          </a:prstGeom>
          <a:noFill/>
          <a:ln>
            <a:noFill/>
          </a:ln>
        </p:spPr>
      </p:pic>
      <p:pic>
        <p:nvPicPr>
          <p:cNvPr id="1137" name="Google Shape;1137;p97"/>
          <p:cNvPicPr preferRelativeResize="0"/>
          <p:nvPr/>
        </p:nvPicPr>
        <p:blipFill>
          <a:blip r:embed="rId3">
            <a:alphaModFix/>
          </a:blip>
          <a:stretch>
            <a:fillRect/>
          </a:stretch>
        </p:blipFill>
        <p:spPr>
          <a:xfrm>
            <a:off x="2886237" y="1684000"/>
            <a:ext cx="325074" cy="332851"/>
          </a:xfrm>
          <a:prstGeom prst="rect">
            <a:avLst/>
          </a:prstGeom>
          <a:noFill/>
          <a:ln>
            <a:noFill/>
          </a:ln>
        </p:spPr>
      </p:pic>
      <p:pic>
        <p:nvPicPr>
          <p:cNvPr id="1138" name="Google Shape;1138;p97"/>
          <p:cNvPicPr preferRelativeResize="0"/>
          <p:nvPr/>
        </p:nvPicPr>
        <p:blipFill>
          <a:blip r:embed="rId3">
            <a:alphaModFix/>
          </a:blip>
          <a:stretch>
            <a:fillRect/>
          </a:stretch>
        </p:blipFill>
        <p:spPr>
          <a:xfrm>
            <a:off x="4511956" y="2493650"/>
            <a:ext cx="325074" cy="332851"/>
          </a:xfrm>
          <a:prstGeom prst="rect">
            <a:avLst/>
          </a:prstGeom>
          <a:noFill/>
          <a:ln>
            <a:noFill/>
          </a:ln>
        </p:spPr>
      </p:pic>
      <p:pic>
        <p:nvPicPr>
          <p:cNvPr id="1139" name="Google Shape;1139;p97"/>
          <p:cNvPicPr preferRelativeResize="0"/>
          <p:nvPr/>
        </p:nvPicPr>
        <p:blipFill>
          <a:blip r:embed="rId3">
            <a:alphaModFix/>
          </a:blip>
          <a:stretch>
            <a:fillRect/>
          </a:stretch>
        </p:blipFill>
        <p:spPr>
          <a:xfrm>
            <a:off x="4409459" y="1185025"/>
            <a:ext cx="325074" cy="332851"/>
          </a:xfrm>
          <a:prstGeom prst="rect">
            <a:avLst/>
          </a:prstGeom>
          <a:noFill/>
          <a:ln>
            <a:noFill/>
          </a:ln>
        </p:spPr>
      </p:pic>
      <p:pic>
        <p:nvPicPr>
          <p:cNvPr id="1140" name="Google Shape;1140;p97"/>
          <p:cNvPicPr preferRelativeResize="0"/>
          <p:nvPr/>
        </p:nvPicPr>
        <p:blipFill>
          <a:blip r:embed="rId3">
            <a:alphaModFix/>
          </a:blip>
          <a:stretch>
            <a:fillRect/>
          </a:stretch>
        </p:blipFill>
        <p:spPr>
          <a:xfrm>
            <a:off x="4409450" y="1863275"/>
            <a:ext cx="325074" cy="332851"/>
          </a:xfrm>
          <a:prstGeom prst="rect">
            <a:avLst/>
          </a:prstGeom>
          <a:noFill/>
          <a:ln>
            <a:noFill/>
          </a:ln>
        </p:spPr>
      </p:pic>
      <p:pic>
        <p:nvPicPr>
          <p:cNvPr id="1141" name="Google Shape;1141;p97"/>
          <p:cNvPicPr preferRelativeResize="0"/>
          <p:nvPr/>
        </p:nvPicPr>
        <p:blipFill>
          <a:blip r:embed="rId3">
            <a:alphaModFix/>
          </a:blip>
          <a:stretch>
            <a:fillRect/>
          </a:stretch>
        </p:blipFill>
        <p:spPr>
          <a:xfrm>
            <a:off x="3940831" y="2541525"/>
            <a:ext cx="325074" cy="332851"/>
          </a:xfrm>
          <a:prstGeom prst="rect">
            <a:avLst/>
          </a:prstGeom>
          <a:noFill/>
          <a:ln>
            <a:noFill/>
          </a:ln>
        </p:spPr>
      </p:pic>
      <p:pic>
        <p:nvPicPr>
          <p:cNvPr id="1142" name="Google Shape;1142;p97"/>
          <p:cNvPicPr preferRelativeResize="0"/>
          <p:nvPr/>
        </p:nvPicPr>
        <p:blipFill>
          <a:blip r:embed="rId3">
            <a:alphaModFix/>
          </a:blip>
          <a:stretch>
            <a:fillRect/>
          </a:stretch>
        </p:blipFill>
        <p:spPr>
          <a:xfrm>
            <a:off x="4072512" y="2541525"/>
            <a:ext cx="325074" cy="332851"/>
          </a:xfrm>
          <a:prstGeom prst="rect">
            <a:avLst/>
          </a:prstGeom>
          <a:noFill/>
          <a:ln>
            <a:noFill/>
          </a:ln>
        </p:spPr>
      </p:pic>
      <p:pic>
        <p:nvPicPr>
          <p:cNvPr id="1143" name="Google Shape;1143;p97"/>
          <p:cNvPicPr preferRelativeResize="0"/>
          <p:nvPr/>
        </p:nvPicPr>
        <p:blipFill>
          <a:blip r:embed="rId3">
            <a:alphaModFix/>
          </a:blip>
          <a:stretch>
            <a:fillRect/>
          </a:stretch>
        </p:blipFill>
        <p:spPr>
          <a:xfrm>
            <a:off x="3306791" y="1684000"/>
            <a:ext cx="325074" cy="332851"/>
          </a:xfrm>
          <a:prstGeom prst="rect">
            <a:avLst/>
          </a:prstGeom>
          <a:noFill/>
          <a:ln>
            <a:noFill/>
          </a:ln>
        </p:spPr>
      </p:pic>
      <p:pic>
        <p:nvPicPr>
          <p:cNvPr id="1144" name="Google Shape;1144;p97"/>
          <p:cNvPicPr preferRelativeResize="0"/>
          <p:nvPr/>
        </p:nvPicPr>
        <p:blipFill>
          <a:blip r:embed="rId3">
            <a:alphaModFix/>
          </a:blip>
          <a:stretch>
            <a:fillRect/>
          </a:stretch>
        </p:blipFill>
        <p:spPr>
          <a:xfrm>
            <a:off x="4035425" y="3802275"/>
            <a:ext cx="325074" cy="332851"/>
          </a:xfrm>
          <a:prstGeom prst="rect">
            <a:avLst/>
          </a:prstGeom>
          <a:noFill/>
          <a:ln>
            <a:noFill/>
          </a:ln>
        </p:spPr>
      </p:pic>
      <p:pic>
        <p:nvPicPr>
          <p:cNvPr id="1145" name="Google Shape;1145;p97"/>
          <p:cNvPicPr preferRelativeResize="0"/>
          <p:nvPr/>
        </p:nvPicPr>
        <p:blipFill>
          <a:blip r:embed="rId3">
            <a:alphaModFix/>
          </a:blip>
          <a:stretch>
            <a:fillRect/>
          </a:stretch>
        </p:blipFill>
        <p:spPr>
          <a:xfrm>
            <a:off x="4409459" y="3750600"/>
            <a:ext cx="325074" cy="332851"/>
          </a:xfrm>
          <a:prstGeom prst="rect">
            <a:avLst/>
          </a:prstGeom>
          <a:noFill/>
          <a:ln>
            <a:noFill/>
          </a:ln>
        </p:spPr>
      </p:pic>
      <p:pic>
        <p:nvPicPr>
          <p:cNvPr id="1146" name="Google Shape;1146;p97"/>
          <p:cNvPicPr preferRelativeResize="0"/>
          <p:nvPr/>
        </p:nvPicPr>
        <p:blipFill>
          <a:blip r:embed="rId3">
            <a:alphaModFix/>
          </a:blip>
          <a:stretch>
            <a:fillRect/>
          </a:stretch>
        </p:blipFill>
        <p:spPr>
          <a:xfrm>
            <a:off x="5346687" y="1419475"/>
            <a:ext cx="325074" cy="332851"/>
          </a:xfrm>
          <a:prstGeom prst="rect">
            <a:avLst/>
          </a:prstGeom>
          <a:noFill/>
          <a:ln>
            <a:noFill/>
          </a:ln>
        </p:spPr>
      </p:pic>
      <p:pic>
        <p:nvPicPr>
          <p:cNvPr id="1147" name="Google Shape;1147;p97"/>
          <p:cNvPicPr preferRelativeResize="0"/>
          <p:nvPr/>
        </p:nvPicPr>
        <p:blipFill>
          <a:blip r:embed="rId3">
            <a:alphaModFix/>
          </a:blip>
          <a:stretch>
            <a:fillRect/>
          </a:stretch>
        </p:blipFill>
        <p:spPr>
          <a:xfrm>
            <a:off x="6014441" y="2307075"/>
            <a:ext cx="325074" cy="332851"/>
          </a:xfrm>
          <a:prstGeom prst="rect">
            <a:avLst/>
          </a:prstGeom>
          <a:noFill/>
          <a:ln>
            <a:noFill/>
          </a:ln>
        </p:spPr>
      </p:pic>
      <p:pic>
        <p:nvPicPr>
          <p:cNvPr id="1148" name="Google Shape;1148;p97"/>
          <p:cNvPicPr preferRelativeResize="0"/>
          <p:nvPr/>
        </p:nvPicPr>
        <p:blipFill>
          <a:blip r:embed="rId3">
            <a:alphaModFix/>
          </a:blip>
          <a:stretch>
            <a:fillRect/>
          </a:stretch>
        </p:blipFill>
        <p:spPr>
          <a:xfrm>
            <a:off x="4734519" y="4213800"/>
            <a:ext cx="325074" cy="332851"/>
          </a:xfrm>
          <a:prstGeom prst="rect">
            <a:avLst/>
          </a:prstGeom>
          <a:noFill/>
          <a:ln>
            <a:noFill/>
          </a:ln>
        </p:spPr>
      </p:pic>
      <p:pic>
        <p:nvPicPr>
          <p:cNvPr id="1149" name="Google Shape;1149;p97"/>
          <p:cNvPicPr preferRelativeResize="0"/>
          <p:nvPr/>
        </p:nvPicPr>
        <p:blipFill>
          <a:blip r:embed="rId3">
            <a:alphaModFix/>
          </a:blip>
          <a:stretch>
            <a:fillRect/>
          </a:stretch>
        </p:blipFill>
        <p:spPr>
          <a:xfrm>
            <a:off x="5666131" y="1863275"/>
            <a:ext cx="325074" cy="332851"/>
          </a:xfrm>
          <a:prstGeom prst="rect">
            <a:avLst/>
          </a:prstGeom>
          <a:noFill/>
          <a:ln>
            <a:noFill/>
          </a:ln>
        </p:spPr>
      </p:pic>
      <p:pic>
        <p:nvPicPr>
          <p:cNvPr id="1150" name="Google Shape;1150;p97"/>
          <p:cNvPicPr preferRelativeResize="0"/>
          <p:nvPr/>
        </p:nvPicPr>
        <p:blipFill>
          <a:blip r:embed="rId3">
            <a:alphaModFix/>
          </a:blip>
          <a:stretch>
            <a:fillRect/>
          </a:stretch>
        </p:blipFill>
        <p:spPr>
          <a:xfrm>
            <a:off x="6014431" y="1863275"/>
            <a:ext cx="325074" cy="332851"/>
          </a:xfrm>
          <a:prstGeom prst="rect">
            <a:avLst/>
          </a:prstGeom>
          <a:noFill/>
          <a:ln>
            <a:noFill/>
          </a:ln>
        </p:spPr>
      </p:pic>
      <p:pic>
        <p:nvPicPr>
          <p:cNvPr id="1151" name="Google Shape;1151;p97"/>
          <p:cNvPicPr preferRelativeResize="0"/>
          <p:nvPr/>
        </p:nvPicPr>
        <p:blipFill>
          <a:blip r:embed="rId3">
            <a:alphaModFix/>
          </a:blip>
          <a:stretch>
            <a:fillRect/>
          </a:stretch>
        </p:blipFill>
        <p:spPr>
          <a:xfrm>
            <a:off x="3963069" y="4222850"/>
            <a:ext cx="325074" cy="332851"/>
          </a:xfrm>
          <a:prstGeom prst="rect">
            <a:avLst/>
          </a:prstGeom>
          <a:noFill/>
          <a:ln>
            <a:noFill/>
          </a:ln>
        </p:spPr>
      </p:pic>
      <p:pic>
        <p:nvPicPr>
          <p:cNvPr id="1152" name="Google Shape;1152;p97"/>
          <p:cNvPicPr preferRelativeResize="0"/>
          <p:nvPr/>
        </p:nvPicPr>
        <p:blipFill>
          <a:blip r:embed="rId3">
            <a:alphaModFix/>
          </a:blip>
          <a:stretch>
            <a:fillRect/>
          </a:stretch>
        </p:blipFill>
        <p:spPr>
          <a:xfrm>
            <a:off x="5671756" y="2307075"/>
            <a:ext cx="325074" cy="332851"/>
          </a:xfrm>
          <a:prstGeom prst="rect">
            <a:avLst/>
          </a:prstGeom>
          <a:noFill/>
          <a:ln>
            <a:noFill/>
          </a:ln>
        </p:spPr>
      </p:pic>
      <p:pic>
        <p:nvPicPr>
          <p:cNvPr id="1153" name="Google Shape;1153;p97"/>
          <p:cNvPicPr preferRelativeResize="0"/>
          <p:nvPr/>
        </p:nvPicPr>
        <p:blipFill>
          <a:blip r:embed="rId3">
            <a:alphaModFix/>
          </a:blip>
          <a:stretch>
            <a:fillRect/>
          </a:stretch>
        </p:blipFill>
        <p:spPr>
          <a:xfrm>
            <a:off x="5329091" y="2307075"/>
            <a:ext cx="325074" cy="332851"/>
          </a:xfrm>
          <a:prstGeom prst="rect">
            <a:avLst/>
          </a:prstGeom>
          <a:noFill/>
          <a:ln>
            <a:noFill/>
          </a:ln>
        </p:spPr>
      </p:pic>
      <p:pic>
        <p:nvPicPr>
          <p:cNvPr id="1154" name="Google Shape;1154;p97"/>
          <p:cNvPicPr preferRelativeResize="0"/>
          <p:nvPr/>
        </p:nvPicPr>
        <p:blipFill>
          <a:blip r:embed="rId3">
            <a:alphaModFix/>
          </a:blip>
          <a:stretch>
            <a:fillRect/>
          </a:stretch>
        </p:blipFill>
        <p:spPr>
          <a:xfrm>
            <a:off x="4783475" y="3750600"/>
            <a:ext cx="325074" cy="332851"/>
          </a:xfrm>
          <a:prstGeom prst="rect">
            <a:avLst/>
          </a:prstGeom>
          <a:noFill/>
          <a:ln>
            <a:noFill/>
          </a:ln>
        </p:spPr>
      </p:pic>
      <p:pic>
        <p:nvPicPr>
          <p:cNvPr id="1155" name="Google Shape;1155;p97"/>
          <p:cNvPicPr preferRelativeResize="0"/>
          <p:nvPr/>
        </p:nvPicPr>
        <p:blipFill>
          <a:blip r:embed="rId3">
            <a:alphaModFix/>
          </a:blip>
          <a:stretch>
            <a:fillRect/>
          </a:stretch>
        </p:blipFill>
        <p:spPr>
          <a:xfrm>
            <a:off x="7982056" y="3849237"/>
            <a:ext cx="325074" cy="332851"/>
          </a:xfrm>
          <a:prstGeom prst="rect">
            <a:avLst/>
          </a:prstGeom>
          <a:noFill/>
          <a:ln>
            <a:noFill/>
          </a:ln>
        </p:spPr>
      </p:pic>
      <p:pic>
        <p:nvPicPr>
          <p:cNvPr id="1156" name="Google Shape;1156;p97"/>
          <p:cNvPicPr preferRelativeResize="0"/>
          <p:nvPr/>
        </p:nvPicPr>
        <p:blipFill>
          <a:blip r:embed="rId3">
            <a:alphaModFix/>
          </a:blip>
          <a:stretch>
            <a:fillRect/>
          </a:stretch>
        </p:blipFill>
        <p:spPr>
          <a:xfrm>
            <a:off x="6787962" y="1957925"/>
            <a:ext cx="325074" cy="332851"/>
          </a:xfrm>
          <a:prstGeom prst="rect">
            <a:avLst/>
          </a:prstGeom>
          <a:noFill/>
          <a:ln>
            <a:noFill/>
          </a:ln>
        </p:spPr>
      </p:pic>
      <p:pic>
        <p:nvPicPr>
          <p:cNvPr id="1157" name="Google Shape;1157;p97"/>
          <p:cNvPicPr preferRelativeResize="0"/>
          <p:nvPr/>
        </p:nvPicPr>
        <p:blipFill>
          <a:blip r:embed="rId3">
            <a:alphaModFix/>
          </a:blip>
          <a:stretch>
            <a:fillRect/>
          </a:stretch>
        </p:blipFill>
        <p:spPr>
          <a:xfrm>
            <a:off x="8399356" y="4341200"/>
            <a:ext cx="325074" cy="332851"/>
          </a:xfrm>
          <a:prstGeom prst="rect">
            <a:avLst/>
          </a:prstGeom>
          <a:noFill/>
          <a:ln>
            <a:noFill/>
          </a:ln>
        </p:spPr>
      </p:pic>
      <p:pic>
        <p:nvPicPr>
          <p:cNvPr id="1158" name="Google Shape;1158;p97"/>
          <p:cNvPicPr preferRelativeResize="0"/>
          <p:nvPr/>
        </p:nvPicPr>
        <p:blipFill>
          <a:blip r:embed="rId3">
            <a:alphaModFix/>
          </a:blip>
          <a:stretch>
            <a:fillRect/>
          </a:stretch>
        </p:blipFill>
        <p:spPr>
          <a:xfrm>
            <a:off x="8570637" y="1543600"/>
            <a:ext cx="325074" cy="332851"/>
          </a:xfrm>
          <a:prstGeom prst="rect">
            <a:avLst/>
          </a:prstGeom>
          <a:noFill/>
          <a:ln>
            <a:noFill/>
          </a:ln>
        </p:spPr>
      </p:pic>
      <p:pic>
        <p:nvPicPr>
          <p:cNvPr id="1159" name="Google Shape;1159;p97"/>
          <p:cNvPicPr preferRelativeResize="0"/>
          <p:nvPr/>
        </p:nvPicPr>
        <p:blipFill>
          <a:blip r:embed="rId3">
            <a:alphaModFix/>
          </a:blip>
          <a:stretch>
            <a:fillRect/>
          </a:stretch>
        </p:blipFill>
        <p:spPr>
          <a:xfrm>
            <a:off x="6003181" y="1419475"/>
            <a:ext cx="325074" cy="332851"/>
          </a:xfrm>
          <a:prstGeom prst="rect">
            <a:avLst/>
          </a:prstGeom>
          <a:noFill/>
          <a:ln>
            <a:noFill/>
          </a:ln>
        </p:spPr>
      </p:pic>
      <p:pic>
        <p:nvPicPr>
          <p:cNvPr id="1160" name="Google Shape;1160;p97"/>
          <p:cNvPicPr preferRelativeResize="0"/>
          <p:nvPr/>
        </p:nvPicPr>
        <p:blipFill>
          <a:blip r:embed="rId3">
            <a:alphaModFix/>
          </a:blip>
          <a:stretch>
            <a:fillRect/>
          </a:stretch>
        </p:blipFill>
        <p:spPr>
          <a:xfrm>
            <a:off x="4734528" y="3219612"/>
            <a:ext cx="325074" cy="332851"/>
          </a:xfrm>
          <a:prstGeom prst="rect">
            <a:avLst/>
          </a:prstGeom>
          <a:noFill/>
          <a:ln>
            <a:noFill/>
          </a:ln>
        </p:spPr>
      </p:pic>
      <p:pic>
        <p:nvPicPr>
          <p:cNvPr id="1161" name="Google Shape;1161;p97"/>
          <p:cNvPicPr preferRelativeResize="0"/>
          <p:nvPr/>
        </p:nvPicPr>
        <p:blipFill>
          <a:blip r:embed="rId3">
            <a:alphaModFix/>
          </a:blip>
          <a:stretch>
            <a:fillRect/>
          </a:stretch>
        </p:blipFill>
        <p:spPr>
          <a:xfrm>
            <a:off x="5329081" y="1863275"/>
            <a:ext cx="325074" cy="332851"/>
          </a:xfrm>
          <a:prstGeom prst="rect">
            <a:avLst/>
          </a:prstGeom>
          <a:noFill/>
          <a:ln>
            <a:noFill/>
          </a:ln>
        </p:spPr>
      </p:pic>
      <p:pic>
        <p:nvPicPr>
          <p:cNvPr id="1162" name="Google Shape;1162;p97"/>
          <p:cNvPicPr preferRelativeResize="0"/>
          <p:nvPr/>
        </p:nvPicPr>
        <p:blipFill>
          <a:blip r:embed="rId3">
            <a:alphaModFix/>
          </a:blip>
          <a:stretch>
            <a:fillRect/>
          </a:stretch>
        </p:blipFill>
        <p:spPr>
          <a:xfrm>
            <a:off x="3211381" y="3849237"/>
            <a:ext cx="325074" cy="332851"/>
          </a:xfrm>
          <a:prstGeom prst="rect">
            <a:avLst/>
          </a:prstGeom>
          <a:noFill/>
          <a:ln>
            <a:noFill/>
          </a:ln>
        </p:spPr>
      </p:pic>
      <p:pic>
        <p:nvPicPr>
          <p:cNvPr id="1163" name="Google Shape;1163;p97"/>
          <p:cNvPicPr preferRelativeResize="0"/>
          <p:nvPr/>
        </p:nvPicPr>
        <p:blipFill>
          <a:blip r:embed="rId3">
            <a:alphaModFix/>
          </a:blip>
          <a:stretch>
            <a:fillRect/>
          </a:stretch>
        </p:blipFill>
        <p:spPr>
          <a:xfrm>
            <a:off x="6866244" y="3849237"/>
            <a:ext cx="325074" cy="332851"/>
          </a:xfrm>
          <a:prstGeom prst="rect">
            <a:avLst/>
          </a:prstGeom>
          <a:noFill/>
          <a:ln>
            <a:noFill/>
          </a:ln>
        </p:spPr>
      </p:pic>
      <p:pic>
        <p:nvPicPr>
          <p:cNvPr id="1164" name="Google Shape;1164;p97"/>
          <p:cNvPicPr preferRelativeResize="0"/>
          <p:nvPr/>
        </p:nvPicPr>
        <p:blipFill>
          <a:blip r:embed="rId3">
            <a:alphaModFix/>
          </a:blip>
          <a:stretch>
            <a:fillRect/>
          </a:stretch>
        </p:blipFill>
        <p:spPr>
          <a:xfrm>
            <a:off x="5671756" y="1419475"/>
            <a:ext cx="325074" cy="332851"/>
          </a:xfrm>
          <a:prstGeom prst="rect">
            <a:avLst/>
          </a:prstGeom>
          <a:noFill/>
          <a:ln>
            <a:noFill/>
          </a:ln>
        </p:spPr>
      </p:pic>
      <p:pic>
        <p:nvPicPr>
          <p:cNvPr id="1165" name="Google Shape;1165;p97"/>
          <p:cNvPicPr preferRelativeResize="0"/>
          <p:nvPr/>
        </p:nvPicPr>
        <p:blipFill>
          <a:blip r:embed="rId3">
            <a:alphaModFix/>
          </a:blip>
          <a:stretch>
            <a:fillRect/>
          </a:stretch>
        </p:blipFill>
        <p:spPr>
          <a:xfrm>
            <a:off x="4409459" y="3265825"/>
            <a:ext cx="325074" cy="332851"/>
          </a:xfrm>
          <a:prstGeom prst="rect">
            <a:avLst/>
          </a:prstGeom>
          <a:noFill/>
          <a:ln>
            <a:noFill/>
          </a:ln>
        </p:spPr>
      </p:pic>
      <p:pic>
        <p:nvPicPr>
          <p:cNvPr id="1166" name="Google Shape;1166;p97"/>
          <p:cNvPicPr preferRelativeResize="0"/>
          <p:nvPr/>
        </p:nvPicPr>
        <p:blipFill>
          <a:blip r:embed="rId3">
            <a:alphaModFix/>
          </a:blip>
          <a:stretch>
            <a:fillRect/>
          </a:stretch>
        </p:blipFill>
        <p:spPr>
          <a:xfrm>
            <a:off x="7982056" y="4341200"/>
            <a:ext cx="325074" cy="332851"/>
          </a:xfrm>
          <a:prstGeom prst="rect">
            <a:avLst/>
          </a:prstGeom>
          <a:noFill/>
          <a:ln>
            <a:noFill/>
          </a:ln>
        </p:spPr>
      </p:pic>
      <p:pic>
        <p:nvPicPr>
          <p:cNvPr id="1167" name="Google Shape;1167;p97"/>
          <p:cNvPicPr preferRelativeResize="0"/>
          <p:nvPr/>
        </p:nvPicPr>
        <p:blipFill>
          <a:blip r:embed="rId3">
            <a:alphaModFix/>
          </a:blip>
          <a:stretch>
            <a:fillRect/>
          </a:stretch>
        </p:blipFill>
        <p:spPr>
          <a:xfrm>
            <a:off x="8399356" y="3779037"/>
            <a:ext cx="325074" cy="332851"/>
          </a:xfrm>
          <a:prstGeom prst="rect">
            <a:avLst/>
          </a:prstGeom>
          <a:noFill/>
          <a:ln>
            <a:noFill/>
          </a:ln>
        </p:spPr>
      </p:pic>
      <p:pic>
        <p:nvPicPr>
          <p:cNvPr id="1168" name="Google Shape;1168;p97"/>
          <p:cNvPicPr preferRelativeResize="0"/>
          <p:nvPr/>
        </p:nvPicPr>
        <p:blipFill>
          <a:blip r:embed="rId3">
            <a:alphaModFix/>
          </a:blip>
          <a:stretch>
            <a:fillRect/>
          </a:stretch>
        </p:blipFill>
        <p:spPr>
          <a:xfrm>
            <a:off x="3963078" y="3265825"/>
            <a:ext cx="325074" cy="332851"/>
          </a:xfrm>
          <a:prstGeom prst="rect">
            <a:avLst/>
          </a:prstGeom>
          <a:noFill/>
          <a:ln>
            <a:noFill/>
          </a:ln>
        </p:spPr>
      </p:pic>
      <p:pic>
        <p:nvPicPr>
          <p:cNvPr id="1169" name="Google Shape;1169;p97"/>
          <p:cNvPicPr preferRelativeResize="0"/>
          <p:nvPr/>
        </p:nvPicPr>
        <p:blipFill>
          <a:blip r:embed="rId3">
            <a:alphaModFix/>
          </a:blip>
          <a:stretch>
            <a:fillRect/>
          </a:stretch>
        </p:blipFill>
        <p:spPr>
          <a:xfrm>
            <a:off x="4147006" y="4582750"/>
            <a:ext cx="325074" cy="332851"/>
          </a:xfrm>
          <a:prstGeom prst="rect">
            <a:avLst/>
          </a:prstGeom>
          <a:noFill/>
          <a:ln>
            <a:noFill/>
          </a:ln>
        </p:spPr>
      </p:pic>
      <p:pic>
        <p:nvPicPr>
          <p:cNvPr id="1170" name="Google Shape;1170;p97"/>
          <p:cNvPicPr preferRelativeResize="0"/>
          <p:nvPr/>
        </p:nvPicPr>
        <p:blipFill>
          <a:blip r:embed="rId3">
            <a:alphaModFix/>
          </a:blip>
          <a:stretch>
            <a:fillRect/>
          </a:stretch>
        </p:blipFill>
        <p:spPr>
          <a:xfrm>
            <a:off x="8246844" y="2182950"/>
            <a:ext cx="325074" cy="332851"/>
          </a:xfrm>
          <a:prstGeom prst="rect">
            <a:avLst/>
          </a:prstGeom>
          <a:noFill/>
          <a:ln>
            <a:noFill/>
          </a:ln>
        </p:spPr>
      </p:pic>
      <p:pic>
        <p:nvPicPr>
          <p:cNvPr id="1171" name="Google Shape;1171;p97"/>
          <p:cNvPicPr preferRelativeResize="0"/>
          <p:nvPr/>
        </p:nvPicPr>
        <p:blipFill>
          <a:blip r:embed="rId3">
            <a:alphaModFix/>
          </a:blip>
          <a:stretch>
            <a:fillRect/>
          </a:stretch>
        </p:blipFill>
        <p:spPr>
          <a:xfrm>
            <a:off x="7730956" y="2225425"/>
            <a:ext cx="325074" cy="332851"/>
          </a:xfrm>
          <a:prstGeom prst="rect">
            <a:avLst/>
          </a:prstGeom>
          <a:noFill/>
          <a:ln>
            <a:noFill/>
          </a:ln>
        </p:spPr>
      </p:pic>
      <p:pic>
        <p:nvPicPr>
          <p:cNvPr id="1172" name="Google Shape;1172;p97"/>
          <p:cNvPicPr preferRelativeResize="0"/>
          <p:nvPr/>
        </p:nvPicPr>
        <p:blipFill>
          <a:blip r:embed="rId3">
            <a:alphaModFix/>
          </a:blip>
          <a:stretch>
            <a:fillRect/>
          </a:stretch>
        </p:blipFill>
        <p:spPr>
          <a:xfrm>
            <a:off x="7909803" y="1577725"/>
            <a:ext cx="325074" cy="332851"/>
          </a:xfrm>
          <a:prstGeom prst="rect">
            <a:avLst/>
          </a:prstGeom>
          <a:noFill/>
          <a:ln>
            <a:noFill/>
          </a:ln>
        </p:spPr>
      </p:pic>
      <p:pic>
        <p:nvPicPr>
          <p:cNvPr id="1173" name="Google Shape;1173;p97"/>
          <p:cNvPicPr preferRelativeResize="0"/>
          <p:nvPr/>
        </p:nvPicPr>
        <p:blipFill>
          <a:blip r:embed="rId3">
            <a:alphaModFix/>
          </a:blip>
          <a:stretch>
            <a:fillRect/>
          </a:stretch>
        </p:blipFill>
        <p:spPr>
          <a:xfrm>
            <a:off x="5607519" y="3849237"/>
            <a:ext cx="325074" cy="332851"/>
          </a:xfrm>
          <a:prstGeom prst="rect">
            <a:avLst/>
          </a:prstGeom>
          <a:noFill/>
          <a:ln>
            <a:noFill/>
          </a:ln>
        </p:spPr>
      </p:pic>
      <p:pic>
        <p:nvPicPr>
          <p:cNvPr id="1174" name="Google Shape;1174;p97"/>
          <p:cNvPicPr preferRelativeResize="0"/>
          <p:nvPr/>
        </p:nvPicPr>
        <p:blipFill>
          <a:blip r:embed="rId3">
            <a:alphaModFix/>
          </a:blip>
          <a:stretch>
            <a:fillRect/>
          </a:stretch>
        </p:blipFill>
        <p:spPr>
          <a:xfrm>
            <a:off x="7917125" y="1185025"/>
            <a:ext cx="325074" cy="332851"/>
          </a:xfrm>
          <a:prstGeom prst="rect">
            <a:avLst/>
          </a:prstGeom>
          <a:noFill/>
          <a:ln>
            <a:noFill/>
          </a:ln>
        </p:spPr>
      </p:pic>
      <p:pic>
        <p:nvPicPr>
          <p:cNvPr id="1175" name="Google Shape;1175;p97"/>
          <p:cNvPicPr preferRelativeResize="0"/>
          <p:nvPr/>
        </p:nvPicPr>
        <p:blipFill>
          <a:blip r:embed="rId3">
            <a:alphaModFix/>
          </a:blip>
          <a:stretch>
            <a:fillRect/>
          </a:stretch>
        </p:blipFill>
        <p:spPr>
          <a:xfrm>
            <a:off x="8170606" y="1185025"/>
            <a:ext cx="325074" cy="332851"/>
          </a:xfrm>
          <a:prstGeom prst="rect">
            <a:avLst/>
          </a:prstGeom>
          <a:noFill/>
          <a:ln>
            <a:noFill/>
          </a:ln>
        </p:spPr>
      </p:pic>
      <p:pic>
        <p:nvPicPr>
          <p:cNvPr id="1176" name="Google Shape;1176;p97"/>
          <p:cNvPicPr preferRelativeResize="0"/>
          <p:nvPr/>
        </p:nvPicPr>
        <p:blipFill>
          <a:blip r:embed="rId3">
            <a:alphaModFix/>
          </a:blip>
          <a:stretch>
            <a:fillRect/>
          </a:stretch>
        </p:blipFill>
        <p:spPr>
          <a:xfrm>
            <a:off x="4348794" y="4222850"/>
            <a:ext cx="325074" cy="332851"/>
          </a:xfrm>
          <a:prstGeom prst="rect">
            <a:avLst/>
          </a:prstGeom>
          <a:noFill/>
          <a:ln>
            <a:noFill/>
          </a:ln>
        </p:spPr>
      </p:pic>
      <p:pic>
        <p:nvPicPr>
          <p:cNvPr id="1177" name="Google Shape;1177;p97"/>
          <p:cNvPicPr preferRelativeResize="0"/>
          <p:nvPr/>
        </p:nvPicPr>
        <p:blipFill>
          <a:blip r:embed="rId3">
            <a:alphaModFix/>
          </a:blip>
          <a:stretch>
            <a:fillRect/>
          </a:stretch>
        </p:blipFill>
        <p:spPr>
          <a:xfrm>
            <a:off x="8610125" y="1185025"/>
            <a:ext cx="325074" cy="332851"/>
          </a:xfrm>
          <a:prstGeom prst="rect">
            <a:avLst/>
          </a:prstGeom>
          <a:noFill/>
          <a:ln>
            <a:noFill/>
          </a:ln>
        </p:spPr>
      </p:pic>
      <p:pic>
        <p:nvPicPr>
          <p:cNvPr id="1178" name="Google Shape;1178;p97"/>
          <p:cNvPicPr preferRelativeResize="0"/>
          <p:nvPr/>
        </p:nvPicPr>
        <p:blipFill>
          <a:blip r:embed="rId3">
            <a:alphaModFix/>
          </a:blip>
          <a:stretch>
            <a:fillRect/>
          </a:stretch>
        </p:blipFill>
        <p:spPr>
          <a:xfrm>
            <a:off x="8440034" y="1133912"/>
            <a:ext cx="325074" cy="332851"/>
          </a:xfrm>
          <a:prstGeom prst="rect">
            <a:avLst/>
          </a:prstGeom>
          <a:noFill/>
          <a:ln>
            <a:noFill/>
          </a:ln>
        </p:spPr>
      </p:pic>
      <p:pic>
        <p:nvPicPr>
          <p:cNvPr id="1179" name="Google Shape;1179;p97"/>
          <p:cNvPicPr preferRelativeResize="0"/>
          <p:nvPr/>
        </p:nvPicPr>
        <p:blipFill>
          <a:blip r:embed="rId3">
            <a:alphaModFix/>
          </a:blip>
          <a:stretch>
            <a:fillRect/>
          </a:stretch>
        </p:blipFill>
        <p:spPr>
          <a:xfrm>
            <a:off x="4571994" y="4582750"/>
            <a:ext cx="325074" cy="332851"/>
          </a:xfrm>
          <a:prstGeom prst="rect">
            <a:avLst/>
          </a:prstGeom>
          <a:noFill/>
          <a:ln>
            <a:noFill/>
          </a:ln>
        </p:spPr>
      </p:pic>
      <p:pic>
        <p:nvPicPr>
          <p:cNvPr id="1180" name="Google Shape;1180;p97"/>
          <p:cNvPicPr preferRelativeResize="0"/>
          <p:nvPr/>
        </p:nvPicPr>
        <p:blipFill>
          <a:blip r:embed="rId3">
            <a:alphaModFix/>
          </a:blip>
          <a:stretch>
            <a:fillRect/>
          </a:stretch>
        </p:blipFill>
        <p:spPr>
          <a:xfrm>
            <a:off x="7724300" y="1863275"/>
            <a:ext cx="325074" cy="332851"/>
          </a:xfrm>
          <a:prstGeom prst="rect">
            <a:avLst/>
          </a:prstGeom>
          <a:noFill/>
          <a:ln>
            <a:noFill/>
          </a:ln>
        </p:spPr>
      </p:pic>
      <p:pic>
        <p:nvPicPr>
          <p:cNvPr id="1181" name="Google Shape;1181;p97"/>
          <p:cNvPicPr preferRelativeResize="0"/>
          <p:nvPr/>
        </p:nvPicPr>
        <p:blipFill>
          <a:blip r:embed="rId3">
            <a:alphaModFix/>
          </a:blip>
          <a:stretch>
            <a:fillRect/>
          </a:stretch>
        </p:blipFill>
        <p:spPr>
          <a:xfrm>
            <a:off x="8205069" y="1543600"/>
            <a:ext cx="325074" cy="332851"/>
          </a:xfrm>
          <a:prstGeom prst="rect">
            <a:avLst/>
          </a:prstGeom>
          <a:noFill/>
          <a:ln>
            <a:noFill/>
          </a:ln>
        </p:spPr>
      </p:pic>
      <p:pic>
        <p:nvPicPr>
          <p:cNvPr id="1182" name="Google Shape;1182;p97"/>
          <p:cNvPicPr preferRelativeResize="0"/>
          <p:nvPr/>
        </p:nvPicPr>
        <p:blipFill>
          <a:blip r:embed="rId3">
            <a:alphaModFix/>
          </a:blip>
          <a:stretch>
            <a:fillRect/>
          </a:stretch>
        </p:blipFill>
        <p:spPr>
          <a:xfrm>
            <a:off x="8530119" y="2225425"/>
            <a:ext cx="325074" cy="332856"/>
          </a:xfrm>
          <a:prstGeom prst="rect">
            <a:avLst/>
          </a:prstGeom>
          <a:noFill/>
          <a:ln>
            <a:noFill/>
          </a:ln>
        </p:spPr>
      </p:pic>
      <p:pic>
        <p:nvPicPr>
          <p:cNvPr id="1183" name="Google Shape;1183;p97"/>
          <p:cNvPicPr preferRelativeResize="0"/>
          <p:nvPr/>
        </p:nvPicPr>
        <p:blipFill>
          <a:blip r:embed="rId3">
            <a:alphaModFix/>
          </a:blip>
          <a:stretch>
            <a:fillRect/>
          </a:stretch>
        </p:blipFill>
        <p:spPr>
          <a:xfrm>
            <a:off x="8583894" y="1863275"/>
            <a:ext cx="325074" cy="332851"/>
          </a:xfrm>
          <a:prstGeom prst="rect">
            <a:avLst/>
          </a:prstGeom>
          <a:noFill/>
          <a:ln>
            <a:noFill/>
          </a:ln>
        </p:spPr>
      </p:pic>
      <p:pic>
        <p:nvPicPr>
          <p:cNvPr id="1184" name="Google Shape;1184;p97"/>
          <p:cNvPicPr preferRelativeResize="0"/>
          <p:nvPr/>
        </p:nvPicPr>
        <p:blipFill>
          <a:blip r:embed="rId3">
            <a:alphaModFix/>
          </a:blip>
          <a:stretch>
            <a:fillRect/>
          </a:stretch>
        </p:blipFill>
        <p:spPr>
          <a:xfrm>
            <a:off x="7917125" y="2517125"/>
            <a:ext cx="325074" cy="332851"/>
          </a:xfrm>
          <a:prstGeom prst="rect">
            <a:avLst/>
          </a:prstGeom>
          <a:noFill/>
          <a:ln>
            <a:noFill/>
          </a:ln>
        </p:spPr>
      </p:pic>
      <p:pic>
        <p:nvPicPr>
          <p:cNvPr id="1185" name="Google Shape;1185;p97"/>
          <p:cNvPicPr preferRelativeResize="0"/>
          <p:nvPr/>
        </p:nvPicPr>
        <p:blipFill>
          <a:blip r:embed="rId3">
            <a:alphaModFix/>
          </a:blip>
          <a:stretch>
            <a:fillRect/>
          </a:stretch>
        </p:blipFill>
        <p:spPr>
          <a:xfrm>
            <a:off x="8399366" y="2456475"/>
            <a:ext cx="325074" cy="332851"/>
          </a:xfrm>
          <a:prstGeom prst="rect">
            <a:avLst/>
          </a:prstGeom>
          <a:noFill/>
          <a:ln>
            <a:noFill/>
          </a:ln>
        </p:spPr>
      </p:pic>
      <p:pic>
        <p:nvPicPr>
          <p:cNvPr id="1186" name="Google Shape;1186;p97"/>
          <p:cNvPicPr preferRelativeResize="0"/>
          <p:nvPr/>
        </p:nvPicPr>
        <p:blipFill>
          <a:blip r:embed="rId3">
            <a:alphaModFix/>
          </a:blip>
          <a:stretch>
            <a:fillRect/>
          </a:stretch>
        </p:blipFill>
        <p:spPr>
          <a:xfrm>
            <a:off x="7973516" y="2126887"/>
            <a:ext cx="325074" cy="332851"/>
          </a:xfrm>
          <a:prstGeom prst="rect">
            <a:avLst/>
          </a:prstGeom>
          <a:noFill/>
          <a:ln>
            <a:noFill/>
          </a:ln>
        </p:spPr>
      </p:pic>
      <p:pic>
        <p:nvPicPr>
          <p:cNvPr id="1187" name="Google Shape;1187;p97"/>
          <p:cNvPicPr preferRelativeResize="0"/>
          <p:nvPr/>
        </p:nvPicPr>
        <p:blipFill>
          <a:blip r:embed="rId3">
            <a:alphaModFix/>
          </a:blip>
          <a:stretch>
            <a:fillRect/>
          </a:stretch>
        </p:blipFill>
        <p:spPr>
          <a:xfrm>
            <a:off x="7656987" y="1185025"/>
            <a:ext cx="325074" cy="332851"/>
          </a:xfrm>
          <a:prstGeom prst="rect">
            <a:avLst/>
          </a:prstGeom>
          <a:noFill/>
          <a:ln>
            <a:noFill/>
          </a:ln>
        </p:spPr>
      </p:pic>
      <p:pic>
        <p:nvPicPr>
          <p:cNvPr id="1188" name="Google Shape;1188;p97"/>
          <p:cNvPicPr preferRelativeResize="0"/>
          <p:nvPr/>
        </p:nvPicPr>
        <p:blipFill>
          <a:blip r:embed="rId3">
            <a:alphaModFix/>
          </a:blip>
          <a:stretch>
            <a:fillRect/>
          </a:stretch>
        </p:blipFill>
        <p:spPr>
          <a:xfrm>
            <a:off x="8422212" y="1543600"/>
            <a:ext cx="325074" cy="332851"/>
          </a:xfrm>
          <a:prstGeom prst="rect">
            <a:avLst/>
          </a:prstGeom>
          <a:noFill/>
          <a:ln>
            <a:noFill/>
          </a:ln>
        </p:spPr>
      </p:pic>
      <p:pic>
        <p:nvPicPr>
          <p:cNvPr id="1189" name="Google Shape;1189;p97"/>
          <p:cNvPicPr preferRelativeResize="0"/>
          <p:nvPr/>
        </p:nvPicPr>
        <p:blipFill>
          <a:blip r:embed="rId3">
            <a:alphaModFix/>
          </a:blip>
          <a:stretch>
            <a:fillRect/>
          </a:stretch>
        </p:blipFill>
        <p:spPr>
          <a:xfrm>
            <a:off x="8130547" y="2482025"/>
            <a:ext cx="325074" cy="332851"/>
          </a:xfrm>
          <a:prstGeom prst="rect">
            <a:avLst/>
          </a:prstGeom>
          <a:noFill/>
          <a:ln>
            <a:noFill/>
          </a:ln>
        </p:spPr>
      </p:pic>
      <p:pic>
        <p:nvPicPr>
          <p:cNvPr id="1190" name="Google Shape;1190;p97"/>
          <p:cNvPicPr preferRelativeResize="0"/>
          <p:nvPr/>
        </p:nvPicPr>
        <p:blipFill>
          <a:blip r:embed="rId3">
            <a:alphaModFix/>
          </a:blip>
          <a:stretch>
            <a:fillRect/>
          </a:stretch>
        </p:blipFill>
        <p:spPr>
          <a:xfrm>
            <a:off x="7639906" y="2493650"/>
            <a:ext cx="325074" cy="332851"/>
          </a:xfrm>
          <a:prstGeom prst="rect">
            <a:avLst/>
          </a:prstGeom>
          <a:noFill/>
          <a:ln>
            <a:noFill/>
          </a:ln>
        </p:spPr>
      </p:pic>
      <p:pic>
        <p:nvPicPr>
          <p:cNvPr id="1191" name="Google Shape;1191;p97"/>
          <p:cNvPicPr preferRelativeResize="0"/>
          <p:nvPr/>
        </p:nvPicPr>
        <p:blipFill>
          <a:blip r:embed="rId3">
            <a:alphaModFix/>
          </a:blip>
          <a:stretch>
            <a:fillRect/>
          </a:stretch>
        </p:blipFill>
        <p:spPr>
          <a:xfrm>
            <a:off x="8307125" y="1863275"/>
            <a:ext cx="325074" cy="332851"/>
          </a:xfrm>
          <a:prstGeom prst="rect">
            <a:avLst/>
          </a:prstGeom>
          <a:noFill/>
          <a:ln>
            <a:noFill/>
          </a:ln>
        </p:spPr>
      </p:pic>
      <p:pic>
        <p:nvPicPr>
          <p:cNvPr id="1192" name="Google Shape;1192;p97"/>
          <p:cNvPicPr preferRelativeResize="0"/>
          <p:nvPr/>
        </p:nvPicPr>
        <p:blipFill>
          <a:blip r:embed="rId3">
            <a:alphaModFix/>
          </a:blip>
          <a:stretch>
            <a:fillRect/>
          </a:stretch>
        </p:blipFill>
        <p:spPr>
          <a:xfrm>
            <a:off x="8073256" y="1863275"/>
            <a:ext cx="325074" cy="332851"/>
          </a:xfrm>
          <a:prstGeom prst="rect">
            <a:avLst/>
          </a:prstGeom>
          <a:noFill/>
          <a:ln>
            <a:noFill/>
          </a:ln>
        </p:spPr>
      </p:pic>
      <p:pic>
        <p:nvPicPr>
          <p:cNvPr id="1193" name="Google Shape;1193;p97"/>
          <p:cNvPicPr preferRelativeResize="0"/>
          <p:nvPr/>
        </p:nvPicPr>
        <p:blipFill>
          <a:blip r:embed="rId3">
            <a:alphaModFix/>
          </a:blip>
          <a:stretch>
            <a:fillRect/>
          </a:stretch>
        </p:blipFill>
        <p:spPr>
          <a:xfrm>
            <a:off x="7619422" y="1514125"/>
            <a:ext cx="325074" cy="332851"/>
          </a:xfrm>
          <a:prstGeom prst="rect">
            <a:avLst/>
          </a:prstGeom>
          <a:noFill/>
          <a:ln>
            <a:noFill/>
          </a:ln>
        </p:spPr>
      </p:pic>
      <p:pic>
        <p:nvPicPr>
          <p:cNvPr id="1194" name="Google Shape;1194;p97"/>
          <p:cNvPicPr preferRelativeResize="0"/>
          <p:nvPr/>
        </p:nvPicPr>
        <p:blipFill>
          <a:blip r:embed="rId3">
            <a:alphaModFix/>
          </a:blip>
          <a:stretch>
            <a:fillRect/>
          </a:stretch>
        </p:blipFill>
        <p:spPr>
          <a:xfrm>
            <a:off x="1434275" y="4108362"/>
            <a:ext cx="325074" cy="332851"/>
          </a:xfrm>
          <a:prstGeom prst="rect">
            <a:avLst/>
          </a:prstGeom>
          <a:noFill/>
          <a:ln>
            <a:noFill/>
          </a:ln>
        </p:spPr>
      </p:pic>
      <p:pic>
        <p:nvPicPr>
          <p:cNvPr id="1195" name="Google Shape;1195;p97"/>
          <p:cNvPicPr preferRelativeResize="0"/>
          <p:nvPr/>
        </p:nvPicPr>
        <p:blipFill>
          <a:blip r:embed="rId3">
            <a:alphaModFix/>
          </a:blip>
          <a:stretch>
            <a:fillRect/>
          </a:stretch>
        </p:blipFill>
        <p:spPr>
          <a:xfrm>
            <a:off x="2387337" y="4108362"/>
            <a:ext cx="325074" cy="332851"/>
          </a:xfrm>
          <a:prstGeom prst="rect">
            <a:avLst/>
          </a:prstGeom>
          <a:noFill/>
          <a:ln>
            <a:noFill/>
          </a:ln>
        </p:spPr>
      </p:pic>
      <p:pic>
        <p:nvPicPr>
          <p:cNvPr id="1196" name="Google Shape;1196;p97"/>
          <p:cNvPicPr preferRelativeResize="0"/>
          <p:nvPr/>
        </p:nvPicPr>
        <p:blipFill>
          <a:blip r:embed="rId3">
            <a:alphaModFix/>
          </a:blip>
          <a:stretch>
            <a:fillRect/>
          </a:stretch>
        </p:blipFill>
        <p:spPr>
          <a:xfrm>
            <a:off x="1759344" y="4108362"/>
            <a:ext cx="325074" cy="332851"/>
          </a:xfrm>
          <a:prstGeom prst="rect">
            <a:avLst/>
          </a:prstGeom>
          <a:noFill/>
          <a:ln>
            <a:noFill/>
          </a:ln>
        </p:spPr>
      </p:pic>
      <p:pic>
        <p:nvPicPr>
          <p:cNvPr id="1197" name="Google Shape;1197;p97"/>
          <p:cNvPicPr preferRelativeResize="0"/>
          <p:nvPr/>
        </p:nvPicPr>
        <p:blipFill>
          <a:blip r:embed="rId3">
            <a:alphaModFix/>
          </a:blip>
          <a:stretch>
            <a:fillRect/>
          </a:stretch>
        </p:blipFill>
        <p:spPr>
          <a:xfrm>
            <a:off x="2084422" y="4108362"/>
            <a:ext cx="325074" cy="332851"/>
          </a:xfrm>
          <a:prstGeom prst="rect">
            <a:avLst/>
          </a:prstGeom>
          <a:noFill/>
          <a:ln>
            <a:noFill/>
          </a:ln>
        </p:spPr>
      </p:pic>
      <p:pic>
        <p:nvPicPr>
          <p:cNvPr id="1198" name="Google Shape;1198;p97"/>
          <p:cNvPicPr preferRelativeResize="0"/>
          <p:nvPr/>
        </p:nvPicPr>
        <p:blipFill>
          <a:blip r:embed="rId3">
            <a:alphaModFix/>
          </a:blip>
          <a:stretch>
            <a:fillRect/>
          </a:stretch>
        </p:blipFill>
        <p:spPr>
          <a:xfrm>
            <a:off x="1434284" y="3664537"/>
            <a:ext cx="325074" cy="332851"/>
          </a:xfrm>
          <a:prstGeom prst="rect">
            <a:avLst/>
          </a:prstGeom>
          <a:noFill/>
          <a:ln>
            <a:noFill/>
          </a:ln>
        </p:spPr>
      </p:pic>
      <p:pic>
        <p:nvPicPr>
          <p:cNvPr id="1199" name="Google Shape;1199;p97"/>
          <p:cNvPicPr preferRelativeResize="0"/>
          <p:nvPr/>
        </p:nvPicPr>
        <p:blipFill>
          <a:blip r:embed="rId3">
            <a:alphaModFix/>
          </a:blip>
          <a:stretch>
            <a:fillRect/>
          </a:stretch>
        </p:blipFill>
        <p:spPr>
          <a:xfrm>
            <a:off x="2387347" y="3664537"/>
            <a:ext cx="325074" cy="332851"/>
          </a:xfrm>
          <a:prstGeom prst="rect">
            <a:avLst/>
          </a:prstGeom>
          <a:noFill/>
          <a:ln>
            <a:noFill/>
          </a:ln>
        </p:spPr>
      </p:pic>
      <p:pic>
        <p:nvPicPr>
          <p:cNvPr id="1200" name="Google Shape;1200;p97"/>
          <p:cNvPicPr preferRelativeResize="0"/>
          <p:nvPr/>
        </p:nvPicPr>
        <p:blipFill>
          <a:blip r:embed="rId3">
            <a:alphaModFix/>
          </a:blip>
          <a:stretch>
            <a:fillRect/>
          </a:stretch>
        </p:blipFill>
        <p:spPr>
          <a:xfrm>
            <a:off x="1759353" y="3664537"/>
            <a:ext cx="325074" cy="332851"/>
          </a:xfrm>
          <a:prstGeom prst="rect">
            <a:avLst/>
          </a:prstGeom>
          <a:noFill/>
          <a:ln>
            <a:noFill/>
          </a:ln>
        </p:spPr>
      </p:pic>
      <p:pic>
        <p:nvPicPr>
          <p:cNvPr id="1201" name="Google Shape;1201;p97"/>
          <p:cNvPicPr preferRelativeResize="0"/>
          <p:nvPr/>
        </p:nvPicPr>
        <p:blipFill>
          <a:blip r:embed="rId3">
            <a:alphaModFix/>
          </a:blip>
          <a:stretch>
            <a:fillRect/>
          </a:stretch>
        </p:blipFill>
        <p:spPr>
          <a:xfrm>
            <a:off x="2084431" y="3664537"/>
            <a:ext cx="325074" cy="332851"/>
          </a:xfrm>
          <a:prstGeom prst="rect">
            <a:avLst/>
          </a:prstGeom>
          <a:noFill/>
          <a:ln>
            <a:noFill/>
          </a:ln>
        </p:spPr>
      </p:pic>
      <p:pic>
        <p:nvPicPr>
          <p:cNvPr id="1202" name="Google Shape;1202;p97"/>
          <p:cNvPicPr preferRelativeResize="0"/>
          <p:nvPr/>
        </p:nvPicPr>
        <p:blipFill>
          <a:blip r:embed="rId3">
            <a:alphaModFix/>
          </a:blip>
          <a:stretch>
            <a:fillRect/>
          </a:stretch>
        </p:blipFill>
        <p:spPr>
          <a:xfrm>
            <a:off x="1434275" y="3207725"/>
            <a:ext cx="325074" cy="332851"/>
          </a:xfrm>
          <a:prstGeom prst="rect">
            <a:avLst/>
          </a:prstGeom>
          <a:noFill/>
          <a:ln>
            <a:noFill/>
          </a:ln>
        </p:spPr>
      </p:pic>
      <p:pic>
        <p:nvPicPr>
          <p:cNvPr id="1203" name="Google Shape;1203;p97"/>
          <p:cNvPicPr preferRelativeResize="0"/>
          <p:nvPr/>
        </p:nvPicPr>
        <p:blipFill>
          <a:blip r:embed="rId3">
            <a:alphaModFix/>
          </a:blip>
          <a:stretch>
            <a:fillRect/>
          </a:stretch>
        </p:blipFill>
        <p:spPr>
          <a:xfrm>
            <a:off x="2387337" y="3207725"/>
            <a:ext cx="325074" cy="332851"/>
          </a:xfrm>
          <a:prstGeom prst="rect">
            <a:avLst/>
          </a:prstGeom>
          <a:noFill/>
          <a:ln>
            <a:noFill/>
          </a:ln>
        </p:spPr>
      </p:pic>
      <p:pic>
        <p:nvPicPr>
          <p:cNvPr id="1204" name="Google Shape;1204;p97"/>
          <p:cNvPicPr preferRelativeResize="0"/>
          <p:nvPr/>
        </p:nvPicPr>
        <p:blipFill>
          <a:blip r:embed="rId3">
            <a:alphaModFix/>
          </a:blip>
          <a:stretch>
            <a:fillRect/>
          </a:stretch>
        </p:blipFill>
        <p:spPr>
          <a:xfrm>
            <a:off x="1759344" y="3207725"/>
            <a:ext cx="325074" cy="332851"/>
          </a:xfrm>
          <a:prstGeom prst="rect">
            <a:avLst/>
          </a:prstGeom>
          <a:noFill/>
          <a:ln>
            <a:noFill/>
          </a:ln>
        </p:spPr>
      </p:pic>
      <p:pic>
        <p:nvPicPr>
          <p:cNvPr id="1205" name="Google Shape;1205;p97"/>
          <p:cNvPicPr preferRelativeResize="0"/>
          <p:nvPr/>
        </p:nvPicPr>
        <p:blipFill>
          <a:blip r:embed="rId3">
            <a:alphaModFix/>
          </a:blip>
          <a:stretch>
            <a:fillRect/>
          </a:stretch>
        </p:blipFill>
        <p:spPr>
          <a:xfrm>
            <a:off x="2084422" y="3207725"/>
            <a:ext cx="325074" cy="332851"/>
          </a:xfrm>
          <a:prstGeom prst="rect">
            <a:avLst/>
          </a:prstGeom>
          <a:noFill/>
          <a:ln>
            <a:noFill/>
          </a:ln>
        </p:spPr>
      </p:pic>
      <p:pic>
        <p:nvPicPr>
          <p:cNvPr id="1206" name="Google Shape;1206;p97"/>
          <p:cNvPicPr preferRelativeResize="0"/>
          <p:nvPr/>
        </p:nvPicPr>
        <p:blipFill>
          <a:blip r:embed="rId3">
            <a:alphaModFix/>
          </a:blip>
          <a:stretch>
            <a:fillRect/>
          </a:stretch>
        </p:blipFill>
        <p:spPr>
          <a:xfrm>
            <a:off x="8576572" y="2482025"/>
            <a:ext cx="325074" cy="332851"/>
          </a:xfrm>
          <a:prstGeom prst="rect">
            <a:avLst/>
          </a:prstGeom>
          <a:noFill/>
          <a:ln>
            <a:noFill/>
          </a:ln>
        </p:spPr>
      </p:pic>
      <p:sp>
        <p:nvSpPr>
          <p:cNvPr id="1207" name="Google Shape;1207;p97"/>
          <p:cNvSpPr txBox="1"/>
          <p:nvPr/>
        </p:nvSpPr>
        <p:spPr>
          <a:xfrm>
            <a:off x="4176525" y="1479875"/>
            <a:ext cx="10266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b="1">
                <a:solidFill>
                  <a:srgbClr val="FFFFFF"/>
                </a:solidFill>
                <a:latin typeface="Dosis"/>
                <a:ea typeface="Dosis"/>
                <a:cs typeface="Dosis"/>
                <a:sym typeface="Dosis"/>
              </a:rPr>
              <a:t>27</a:t>
            </a:r>
            <a:endParaRPr sz="6000" b="1">
              <a:solidFill>
                <a:srgbClr val="FFFFFF"/>
              </a:solidFill>
              <a:latin typeface="Dosis"/>
              <a:ea typeface="Dosis"/>
              <a:cs typeface="Dosis"/>
              <a:sym typeface="Dosis"/>
            </a:endParaRPr>
          </a:p>
        </p:txBody>
      </p:sp>
      <p:sp>
        <p:nvSpPr>
          <p:cNvPr id="1208" name="Google Shape;1208;p97"/>
          <p:cNvSpPr txBox="1"/>
          <p:nvPr/>
        </p:nvSpPr>
        <p:spPr>
          <a:xfrm>
            <a:off x="7904175" y="1419475"/>
            <a:ext cx="10266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b="1">
                <a:solidFill>
                  <a:srgbClr val="FFFFFF"/>
                </a:solidFill>
                <a:latin typeface="Dosis"/>
                <a:ea typeface="Dosis"/>
                <a:cs typeface="Dosis"/>
                <a:sym typeface="Dosis"/>
              </a:rPr>
              <a:t>23</a:t>
            </a:r>
            <a:endParaRPr sz="6000" b="1">
              <a:solidFill>
                <a:srgbClr val="FFFFFF"/>
              </a:solidFill>
              <a:latin typeface="Dosis"/>
              <a:ea typeface="Dosis"/>
              <a:cs typeface="Dosis"/>
              <a:sym typeface="Dosis"/>
            </a:endParaRPr>
          </a:p>
        </p:txBody>
      </p:sp>
      <p:sp>
        <p:nvSpPr>
          <p:cNvPr id="1209" name="Google Shape;1209;p97"/>
          <p:cNvSpPr txBox="1"/>
          <p:nvPr/>
        </p:nvSpPr>
        <p:spPr>
          <a:xfrm>
            <a:off x="1685804" y="3461550"/>
            <a:ext cx="1026600" cy="1108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sz="6000" b="1">
                <a:solidFill>
                  <a:srgbClr val="FFFFFF"/>
                </a:solidFill>
                <a:latin typeface="Dosis"/>
                <a:ea typeface="Dosis"/>
                <a:cs typeface="Dosis"/>
                <a:sym typeface="Dosis"/>
              </a:rPr>
              <a:t>16</a:t>
            </a:r>
            <a:endParaRPr sz="6000" b="1">
              <a:solidFill>
                <a:srgbClr val="FFFFFF"/>
              </a:solidFill>
              <a:latin typeface="Dosis"/>
              <a:ea typeface="Dosis"/>
              <a:cs typeface="Dosis"/>
              <a:sym typeface="Dosi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98"/>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457200" lvl="0" indent="-381000" algn="l" rtl="0">
              <a:spcBef>
                <a:spcPts val="0"/>
              </a:spcBef>
              <a:spcAft>
                <a:spcPts val="0"/>
              </a:spcAft>
              <a:buSzPts val="2400"/>
              <a:buAutoNum type="arabicPeriod"/>
            </a:pPr>
            <a:r>
              <a:rPr lang="en-US" sz="3000" b="1" dirty="0"/>
              <a:t>How did your predictions compare to the actual 2019 budget? </a:t>
            </a:r>
          </a:p>
          <a:p>
            <a:pPr marL="457200" lvl="0" indent="-381000" algn="l" rtl="0">
              <a:spcBef>
                <a:spcPts val="0"/>
              </a:spcBef>
              <a:spcAft>
                <a:spcPts val="0"/>
              </a:spcAft>
              <a:buSzPts val="2400"/>
              <a:buAutoNum type="arabicPeriod"/>
            </a:pPr>
            <a:r>
              <a:rPr lang="en-US" sz="3000" b="1" dirty="0"/>
              <a:t>What surprised you most?</a:t>
            </a:r>
            <a:endParaRPr sz="3000" b="1" dirty="0"/>
          </a:p>
        </p:txBody>
      </p:sp>
      <p:sp>
        <p:nvSpPr>
          <p:cNvPr id="1216" name="Google Shape;1216;p98"/>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Debrief</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99"/>
          <p:cNvSpPr txBox="1">
            <a:spLocks noGrp="1"/>
          </p:cNvSpPr>
          <p:nvPr>
            <p:ph type="body" idx="1"/>
          </p:nvPr>
        </p:nvSpPr>
        <p:spPr>
          <a:xfrm>
            <a:off x="134774" y="2327075"/>
            <a:ext cx="2986500" cy="189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b="1">
                <a:solidFill>
                  <a:srgbClr val="8BAF00"/>
                </a:solidFill>
                <a:latin typeface="Raleway"/>
                <a:ea typeface="Raleway"/>
                <a:cs typeface="Raleway"/>
                <a:sym typeface="Raleway"/>
              </a:rPr>
              <a:t>Mandatory Spending</a:t>
            </a:r>
            <a:r>
              <a:rPr lang="en-US" sz="2400">
                <a:solidFill>
                  <a:srgbClr val="8BAF00"/>
                </a:solidFill>
              </a:rPr>
              <a:t>: </a:t>
            </a:r>
            <a:r>
              <a:rPr lang="en-US" sz="2400"/>
              <a:t>Determined by law (prior commitments of government). Cannot be changed as part of annual budget and appropriations process.</a:t>
            </a:r>
            <a:endParaRPr sz="2400"/>
          </a:p>
          <a:p>
            <a:pPr marL="0" lvl="0" indent="0" algn="l" rtl="0">
              <a:spcBef>
                <a:spcPts val="1800"/>
              </a:spcBef>
              <a:spcAft>
                <a:spcPts val="0"/>
              </a:spcAft>
              <a:buNone/>
            </a:pPr>
            <a:endParaRPr/>
          </a:p>
          <a:p>
            <a:pPr marL="0" lvl="0" indent="0" algn="l" rtl="0">
              <a:spcBef>
                <a:spcPts val="1800"/>
              </a:spcBef>
              <a:spcAft>
                <a:spcPts val="1800"/>
              </a:spcAft>
              <a:buNone/>
            </a:pPr>
            <a:endParaRPr/>
          </a:p>
        </p:txBody>
      </p:sp>
      <p:pic>
        <p:nvPicPr>
          <p:cNvPr id="1223" name="Google Shape;1223;p99"/>
          <p:cNvPicPr preferRelativeResize="0"/>
          <p:nvPr/>
        </p:nvPicPr>
        <p:blipFill>
          <a:blip r:embed="rId3">
            <a:alphaModFix/>
          </a:blip>
          <a:stretch>
            <a:fillRect/>
          </a:stretch>
        </p:blipFill>
        <p:spPr>
          <a:xfrm>
            <a:off x="3121275" y="2892175"/>
            <a:ext cx="5743800" cy="3582684"/>
          </a:xfrm>
          <a:prstGeom prst="rect">
            <a:avLst/>
          </a:prstGeom>
          <a:noFill/>
          <a:ln>
            <a:noFill/>
          </a:ln>
        </p:spPr>
      </p:pic>
      <p:sp>
        <p:nvSpPr>
          <p:cNvPr id="1224" name="Google Shape;1224;p99"/>
          <p:cNvSpPr txBox="1">
            <a:spLocks noGrp="1"/>
          </p:cNvSpPr>
          <p:nvPr>
            <p:ph type="body" idx="1"/>
          </p:nvPr>
        </p:nvSpPr>
        <p:spPr>
          <a:xfrm>
            <a:off x="3000019" y="1097125"/>
            <a:ext cx="5743800" cy="18555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r>
              <a:rPr lang="en-US" sz="2400" b="1">
                <a:solidFill>
                  <a:srgbClr val="8BAF00"/>
                </a:solidFill>
                <a:latin typeface="Raleway"/>
                <a:ea typeface="Raleway"/>
                <a:cs typeface="Raleway"/>
                <a:sym typeface="Raleway"/>
              </a:rPr>
              <a:t>Discretionary Spending</a:t>
            </a:r>
            <a:r>
              <a:rPr lang="en-US" sz="2400">
                <a:solidFill>
                  <a:srgbClr val="8BAF00"/>
                </a:solidFill>
              </a:rPr>
              <a:t>:</a:t>
            </a:r>
            <a:r>
              <a:rPr lang="en-US" sz="2400"/>
              <a:t> Elected officials have the discretion to change this spending from year to year as part of the annual budget and appropriations process.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Objectives</a:t>
            </a:r>
            <a:endParaRPr sz="5500" b="1"/>
          </a:p>
        </p:txBody>
      </p:sp>
      <p:sp>
        <p:nvSpPr>
          <p:cNvPr id="93" name="Google Shape;93;p19"/>
          <p:cNvSpPr txBox="1">
            <a:spLocks noGrp="1"/>
          </p:cNvSpPr>
          <p:nvPr>
            <p:ph type="body" idx="4294967295"/>
          </p:nvPr>
        </p:nvSpPr>
        <p:spPr>
          <a:xfrm>
            <a:off x="457200" y="2085341"/>
            <a:ext cx="8229600" cy="417576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750"/>
              <a:buNone/>
            </a:pPr>
            <a:r>
              <a:rPr lang="en-US" sz="2750" b="1"/>
              <a:t>Teachers will:</a:t>
            </a:r>
            <a:endParaRPr/>
          </a:p>
          <a:p>
            <a:pPr marL="342900" lvl="0" indent="-304800" algn="l" rtl="0">
              <a:spcBef>
                <a:spcPts val="1800"/>
              </a:spcBef>
              <a:spcAft>
                <a:spcPts val="0"/>
              </a:spcAft>
              <a:buClr>
                <a:schemeClr val="dk1"/>
              </a:buClr>
              <a:buSzPts val="1800"/>
              <a:buFont typeface="Calibri"/>
              <a:buChar char="•"/>
            </a:pPr>
            <a:r>
              <a:rPr lang="en-US" sz="2400"/>
              <a:t>Gain access to activities they can use to bring timely macroeconomic topics to their students.</a:t>
            </a:r>
            <a:endParaRPr/>
          </a:p>
          <a:p>
            <a:pPr marL="342900" lvl="0" indent="-304800" algn="l" rtl="0">
              <a:spcBef>
                <a:spcPts val="1800"/>
              </a:spcBef>
              <a:spcAft>
                <a:spcPts val="0"/>
              </a:spcAft>
              <a:buClr>
                <a:schemeClr val="dk1"/>
              </a:buClr>
              <a:buSzPts val="1800"/>
              <a:buFont typeface="Calibri"/>
              <a:buChar char="•"/>
            </a:pPr>
            <a:r>
              <a:rPr lang="en-US" sz="2400"/>
              <a:t>Explore how to adapt existing activities to address current events in the classroom.</a:t>
            </a:r>
            <a:endParaRPr sz="2400"/>
          </a:p>
          <a:p>
            <a:pPr marL="342900" lvl="0" indent="-304800" algn="l" rtl="0">
              <a:spcBef>
                <a:spcPts val="1800"/>
              </a:spcBef>
              <a:spcAft>
                <a:spcPts val="0"/>
              </a:spcAft>
              <a:buSzPts val="1800"/>
              <a:buFont typeface="Calibri"/>
              <a:buChar char="•"/>
            </a:pPr>
            <a:r>
              <a:rPr lang="en-US" sz="2400"/>
              <a:t>Utilize additional resources they can use to integrate macroeconomic concepts into their existing curriculum.</a:t>
            </a:r>
            <a:endParaRPr sz="2400"/>
          </a:p>
          <a:p>
            <a:pPr marL="342900" lvl="0" indent="0" algn="l" rtl="0">
              <a:spcBef>
                <a:spcPts val="1800"/>
              </a:spcBef>
              <a:spcAft>
                <a:spcPts val="0"/>
              </a:spcAft>
              <a:buNone/>
            </a:pPr>
            <a:endParaRPr sz="2400">
              <a:latin typeface="Arial"/>
              <a:ea typeface="Arial"/>
              <a:cs typeface="Arial"/>
              <a:sym typeface="Arial"/>
            </a:endParaRPr>
          </a:p>
          <a:p>
            <a:pPr marL="0" lvl="0" indent="0" algn="l" rtl="0">
              <a:spcBef>
                <a:spcPts val="1800"/>
              </a:spcBef>
              <a:spcAft>
                <a:spcPts val="0"/>
              </a:spcAft>
              <a:buClr>
                <a:schemeClr val="dk1"/>
              </a:buClr>
              <a:buSzPts val="2400"/>
              <a:buNone/>
            </a:pPr>
            <a:endParaRPr sz="2400"/>
          </a:p>
          <a:p>
            <a:pPr marL="0" lvl="0" indent="0" algn="l" rtl="0">
              <a:spcBef>
                <a:spcPts val="1800"/>
              </a:spcBef>
              <a:spcAft>
                <a:spcPts val="0"/>
              </a:spcAft>
              <a:buClr>
                <a:schemeClr val="dk1"/>
              </a:buClr>
              <a:buSzPts val="2400"/>
              <a:buNone/>
            </a:pPr>
            <a:endParaRPr sz="2400"/>
          </a:p>
          <a:p>
            <a:pPr marL="342900" lvl="0" indent="-190500" algn="l" rtl="0">
              <a:spcBef>
                <a:spcPts val="1800"/>
              </a:spcBef>
              <a:spcAft>
                <a:spcPts val="0"/>
              </a:spcAft>
              <a:buClr>
                <a:schemeClr val="dk1"/>
              </a:buClr>
              <a:buSzPts val="2400"/>
              <a:buNone/>
            </a:pPr>
            <a:endParaRPr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anim calcmode="lin" valueType="num">
                                      <p:cBhvr additive="base">
                                        <p:cTn id="7" dur="500"/>
                                        <p:tgtEl>
                                          <p:spTgt spid="9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3">
                                            <p:txEl>
                                              <p:pRg st="1" end="1"/>
                                            </p:txEl>
                                          </p:spTgt>
                                        </p:tgtEl>
                                        <p:attrNameLst>
                                          <p:attrName>style.visibility</p:attrName>
                                        </p:attrNameLst>
                                      </p:cBhvr>
                                      <p:to>
                                        <p:strVal val="visible"/>
                                      </p:to>
                                    </p:set>
                                    <p:anim calcmode="lin" valueType="num">
                                      <p:cBhvr additive="base">
                                        <p:cTn id="12" dur="500"/>
                                        <p:tgtEl>
                                          <p:spTgt spid="9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3">
                                            <p:txEl>
                                              <p:pRg st="2" end="2"/>
                                            </p:txEl>
                                          </p:spTgt>
                                        </p:tgtEl>
                                        <p:attrNameLst>
                                          <p:attrName>style.visibility</p:attrName>
                                        </p:attrNameLst>
                                      </p:cBhvr>
                                      <p:to>
                                        <p:strVal val="visible"/>
                                      </p:to>
                                    </p:set>
                                    <p:anim calcmode="lin" valueType="num">
                                      <p:cBhvr additive="base">
                                        <p:cTn id="17" dur="500"/>
                                        <p:tgtEl>
                                          <p:spTgt spid="9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3">
                                            <p:txEl>
                                              <p:pRg st="3" end="3"/>
                                            </p:txEl>
                                          </p:spTgt>
                                        </p:tgtEl>
                                        <p:attrNameLst>
                                          <p:attrName>style.visibility</p:attrName>
                                        </p:attrNameLst>
                                      </p:cBhvr>
                                      <p:to>
                                        <p:strVal val="visible"/>
                                      </p:to>
                                    </p:set>
                                    <p:anim calcmode="lin" valueType="num">
                                      <p:cBhvr additive="base">
                                        <p:cTn id="22" dur="500"/>
                                        <p:tgtEl>
                                          <p:spTgt spid="9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3">
                                            <p:txEl>
                                              <p:pRg st="4" end="4"/>
                                            </p:txEl>
                                          </p:spTgt>
                                        </p:tgtEl>
                                        <p:attrNameLst>
                                          <p:attrName>style.visibility</p:attrName>
                                        </p:attrNameLst>
                                      </p:cBhvr>
                                      <p:to>
                                        <p:strVal val="visible"/>
                                      </p:to>
                                    </p:set>
                                    <p:anim calcmode="lin" valueType="num">
                                      <p:cBhvr additive="base">
                                        <p:cTn id="27" dur="500"/>
                                        <p:tgtEl>
                                          <p:spTgt spid="9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3">
                                            <p:txEl>
                                              <p:pRg st="5" end="5"/>
                                            </p:txEl>
                                          </p:spTgt>
                                        </p:tgtEl>
                                        <p:attrNameLst>
                                          <p:attrName>style.visibility</p:attrName>
                                        </p:attrNameLst>
                                      </p:cBhvr>
                                      <p:to>
                                        <p:strVal val="visible"/>
                                      </p:to>
                                    </p:set>
                                    <p:anim calcmode="lin" valueType="num">
                                      <p:cBhvr additive="base">
                                        <p:cTn id="32" dur="500"/>
                                        <p:tgtEl>
                                          <p:spTgt spid="9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3">
                                            <p:txEl>
                                              <p:pRg st="6" end="6"/>
                                            </p:txEl>
                                          </p:spTgt>
                                        </p:tgtEl>
                                        <p:attrNameLst>
                                          <p:attrName>style.visibility</p:attrName>
                                        </p:attrNameLst>
                                      </p:cBhvr>
                                      <p:to>
                                        <p:strVal val="visible"/>
                                      </p:to>
                                    </p:set>
                                    <p:anim calcmode="lin" valueType="num">
                                      <p:cBhvr additive="base">
                                        <p:cTn id="37" dur="500"/>
                                        <p:tgtEl>
                                          <p:spTgt spid="9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3">
                                            <p:txEl>
                                              <p:pRg st="7" end="7"/>
                                            </p:txEl>
                                          </p:spTgt>
                                        </p:tgtEl>
                                        <p:attrNameLst>
                                          <p:attrName>style.visibility</p:attrName>
                                        </p:attrNameLst>
                                      </p:cBhvr>
                                      <p:to>
                                        <p:strVal val="visible"/>
                                      </p:to>
                                    </p:set>
                                    <p:anim calcmode="lin" valueType="num">
                                      <p:cBhvr additive="base">
                                        <p:cTn id="42" dur="500"/>
                                        <p:tgtEl>
                                          <p:spTgt spid="9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00"/>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Breakout Rooms</a:t>
            </a:r>
            <a:endParaRPr/>
          </a:p>
        </p:txBody>
      </p:sp>
      <p:sp>
        <p:nvSpPr>
          <p:cNvPr id="1231" name="Google Shape;1231;p100"/>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For this next activity, you will partner up in breakout rooms.</a:t>
            </a:r>
            <a:endParaRPr b="1"/>
          </a:p>
          <a:p>
            <a:pPr marL="0" lvl="0" indent="0" algn="l" rtl="0">
              <a:spcBef>
                <a:spcPts val="1800"/>
              </a:spcBef>
              <a:spcAft>
                <a:spcPts val="0"/>
              </a:spcAft>
              <a:buNone/>
            </a:pPr>
            <a:r>
              <a:rPr lang="en-US" b="1"/>
              <a:t>I am going to provide a link to Google Slides where you can move pennies into each category.</a:t>
            </a:r>
            <a:endParaRPr b="1"/>
          </a:p>
          <a:p>
            <a:pPr marL="0" lvl="0" indent="0" algn="l" rtl="0">
              <a:spcBef>
                <a:spcPts val="1800"/>
              </a:spcBef>
              <a:spcAft>
                <a:spcPts val="1800"/>
              </a:spcAft>
              <a:buNone/>
            </a:pPr>
            <a:r>
              <a:rPr lang="en-US" b="1">
                <a:solidFill>
                  <a:srgbClr val="8BAF00"/>
                </a:solidFill>
              </a:rPr>
              <a:t>YOUR BREAKOUT ROOM NUMBER MATCHES THE GOOGLE SLIDE YOU SHOULD MANIPULATE</a:t>
            </a:r>
            <a:r>
              <a:rPr lang="en-US" b="1"/>
              <a:t>.</a:t>
            </a:r>
            <a:endParaRPr b="1"/>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101"/>
          <p:cNvSpPr txBox="1">
            <a:spLocks noGrp="1"/>
          </p:cNvSpPr>
          <p:nvPr>
            <p:ph type="title"/>
          </p:nvPr>
        </p:nvSpPr>
        <p:spPr>
          <a:xfrm>
            <a:off x="509100" y="1149000"/>
            <a:ext cx="8311200" cy="1131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solidFill>
                  <a:srgbClr val="005CB8"/>
                </a:solidFill>
              </a:rPr>
              <a:t>Mandatory vs Discretionary - Actual</a:t>
            </a:r>
            <a:endParaRPr>
              <a:solidFill>
                <a:srgbClr val="005CB8"/>
              </a:solidFill>
            </a:endParaRPr>
          </a:p>
        </p:txBody>
      </p:sp>
      <p:pic>
        <p:nvPicPr>
          <p:cNvPr id="1238" name="Google Shape;1238;p101"/>
          <p:cNvPicPr preferRelativeResize="0"/>
          <p:nvPr/>
        </p:nvPicPr>
        <p:blipFill>
          <a:blip r:embed="rId3">
            <a:alphaModFix amt="23000"/>
          </a:blip>
          <a:stretch>
            <a:fillRect/>
          </a:stretch>
        </p:blipFill>
        <p:spPr>
          <a:xfrm>
            <a:off x="1766813" y="3429000"/>
            <a:ext cx="406050" cy="415763"/>
          </a:xfrm>
          <a:prstGeom prst="rect">
            <a:avLst/>
          </a:prstGeom>
          <a:noFill/>
          <a:ln>
            <a:noFill/>
          </a:ln>
        </p:spPr>
      </p:pic>
      <p:pic>
        <p:nvPicPr>
          <p:cNvPr id="1239" name="Google Shape;1239;p101"/>
          <p:cNvPicPr preferRelativeResize="0"/>
          <p:nvPr/>
        </p:nvPicPr>
        <p:blipFill>
          <a:blip r:embed="rId4">
            <a:alphaModFix amt="71000"/>
          </a:blip>
          <a:stretch>
            <a:fillRect/>
          </a:stretch>
        </p:blipFill>
        <p:spPr>
          <a:xfrm>
            <a:off x="1512263" y="2826063"/>
            <a:ext cx="406050" cy="415763"/>
          </a:xfrm>
          <a:prstGeom prst="rect">
            <a:avLst/>
          </a:prstGeom>
          <a:noFill/>
          <a:ln>
            <a:noFill/>
          </a:ln>
        </p:spPr>
      </p:pic>
      <p:pic>
        <p:nvPicPr>
          <p:cNvPr id="1240" name="Google Shape;1240;p101"/>
          <p:cNvPicPr preferRelativeResize="0"/>
          <p:nvPr/>
        </p:nvPicPr>
        <p:blipFill>
          <a:blip r:embed="rId5">
            <a:alphaModFix/>
          </a:blip>
          <a:stretch>
            <a:fillRect/>
          </a:stretch>
        </p:blipFill>
        <p:spPr>
          <a:xfrm>
            <a:off x="2574581" y="2516000"/>
            <a:ext cx="6245811" cy="3898651"/>
          </a:xfrm>
          <a:prstGeom prst="rect">
            <a:avLst/>
          </a:prstGeom>
          <a:noFill/>
          <a:ln>
            <a:noFill/>
          </a:ln>
        </p:spPr>
      </p:pic>
      <p:sp>
        <p:nvSpPr>
          <p:cNvPr id="1241" name="Google Shape;1241;p101"/>
          <p:cNvSpPr txBox="1">
            <a:spLocks noGrp="1"/>
          </p:cNvSpPr>
          <p:nvPr>
            <p:ph type="body" idx="1"/>
          </p:nvPr>
        </p:nvSpPr>
        <p:spPr>
          <a:xfrm>
            <a:off x="166763" y="2826075"/>
            <a:ext cx="2221800" cy="2280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Mandatory</a:t>
            </a:r>
            <a:endParaRPr/>
          </a:p>
          <a:p>
            <a:pPr marL="0" lvl="0" indent="0" algn="l" rtl="0">
              <a:spcBef>
                <a:spcPts val="1800"/>
              </a:spcBef>
              <a:spcAft>
                <a:spcPts val="0"/>
              </a:spcAft>
              <a:buNone/>
            </a:pPr>
            <a:r>
              <a:rPr lang="en-US"/>
              <a:t>Discretionary</a:t>
            </a:r>
            <a:endParaRPr/>
          </a:p>
          <a:p>
            <a:pPr marL="0" lvl="0" indent="0" algn="l" rtl="0">
              <a:spcBef>
                <a:spcPts val="1800"/>
              </a:spcBef>
              <a:spcAft>
                <a:spcPts val="1800"/>
              </a:spcAft>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102"/>
          <p:cNvSpPr txBox="1">
            <a:spLocks noGrp="1"/>
          </p:cNvSpPr>
          <p:nvPr>
            <p:ph type="title"/>
          </p:nvPr>
        </p:nvSpPr>
        <p:spPr>
          <a:xfrm>
            <a:off x="2542550" y="179675"/>
            <a:ext cx="4126500" cy="952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solidFill>
                  <a:srgbClr val="005CB8"/>
                </a:solidFill>
              </a:rPr>
              <a:t>To the Penny</a:t>
            </a:r>
            <a:endParaRPr>
              <a:solidFill>
                <a:srgbClr val="005CB8"/>
              </a:solidFill>
            </a:endParaRPr>
          </a:p>
        </p:txBody>
      </p:sp>
      <p:sp>
        <p:nvSpPr>
          <p:cNvPr id="1248" name="Google Shape;1248;p102"/>
          <p:cNvSpPr txBox="1">
            <a:spLocks noGrp="1"/>
          </p:cNvSpPr>
          <p:nvPr>
            <p:ph type="body" idx="1"/>
          </p:nvPr>
        </p:nvSpPr>
        <p:spPr>
          <a:xfrm>
            <a:off x="66675" y="1260250"/>
            <a:ext cx="2878500" cy="320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900"/>
              <a:t>DIRECTIONS:  Shaded pennies represent mandatory spending.  The 78 pink pennies below represent money you have (tax revenue).  Decide where to spend the tax revenue by placing pink pennies in the appropriate categories..  Come up with suggestions for how to deal with the uncovered pennies.</a:t>
            </a:r>
            <a:endParaRPr sz="1900"/>
          </a:p>
          <a:p>
            <a:pPr marL="0" lvl="0" indent="0" algn="l" rtl="0">
              <a:spcBef>
                <a:spcPts val="1800"/>
              </a:spcBef>
              <a:spcAft>
                <a:spcPts val="1800"/>
              </a:spcAft>
              <a:buNone/>
            </a:pPr>
            <a:endParaRPr/>
          </a:p>
        </p:txBody>
      </p:sp>
      <p:pic>
        <p:nvPicPr>
          <p:cNvPr id="1249" name="Google Shape;1249;p102"/>
          <p:cNvPicPr preferRelativeResize="0"/>
          <p:nvPr/>
        </p:nvPicPr>
        <p:blipFill>
          <a:blip r:embed="rId3">
            <a:alphaModFix/>
          </a:blip>
          <a:stretch>
            <a:fillRect/>
          </a:stretch>
        </p:blipFill>
        <p:spPr>
          <a:xfrm>
            <a:off x="2823300" y="1029800"/>
            <a:ext cx="6245811" cy="3898651"/>
          </a:xfrm>
          <a:prstGeom prst="rect">
            <a:avLst/>
          </a:prstGeom>
          <a:noFill/>
          <a:ln>
            <a:noFill/>
          </a:ln>
        </p:spPr>
      </p:pic>
      <p:pic>
        <p:nvPicPr>
          <p:cNvPr id="1250" name="Google Shape;1250;p102"/>
          <p:cNvPicPr preferRelativeResize="0"/>
          <p:nvPr/>
        </p:nvPicPr>
        <p:blipFill>
          <a:blip r:embed="rId4">
            <a:alphaModFix amt="69000"/>
          </a:blip>
          <a:stretch>
            <a:fillRect/>
          </a:stretch>
        </p:blipFill>
        <p:spPr>
          <a:xfrm>
            <a:off x="951338" y="5155738"/>
            <a:ext cx="406050" cy="415763"/>
          </a:xfrm>
          <a:prstGeom prst="rect">
            <a:avLst/>
          </a:prstGeom>
          <a:noFill/>
          <a:ln>
            <a:noFill/>
          </a:ln>
        </p:spPr>
      </p:pic>
      <p:pic>
        <p:nvPicPr>
          <p:cNvPr id="1251" name="Google Shape;1251;p102"/>
          <p:cNvPicPr preferRelativeResize="0"/>
          <p:nvPr/>
        </p:nvPicPr>
        <p:blipFill>
          <a:blip r:embed="rId4">
            <a:alphaModFix amt="69000"/>
          </a:blip>
          <a:stretch>
            <a:fillRect/>
          </a:stretch>
        </p:blipFill>
        <p:spPr>
          <a:xfrm>
            <a:off x="1357388" y="5155738"/>
            <a:ext cx="406050" cy="415763"/>
          </a:xfrm>
          <a:prstGeom prst="rect">
            <a:avLst/>
          </a:prstGeom>
          <a:noFill/>
          <a:ln>
            <a:noFill/>
          </a:ln>
        </p:spPr>
      </p:pic>
      <p:pic>
        <p:nvPicPr>
          <p:cNvPr id="1252" name="Google Shape;1252;p102"/>
          <p:cNvPicPr preferRelativeResize="0"/>
          <p:nvPr/>
        </p:nvPicPr>
        <p:blipFill>
          <a:blip r:embed="rId4">
            <a:alphaModFix amt="69000"/>
          </a:blip>
          <a:stretch>
            <a:fillRect/>
          </a:stretch>
        </p:blipFill>
        <p:spPr>
          <a:xfrm>
            <a:off x="1763438" y="5155738"/>
            <a:ext cx="406050" cy="415763"/>
          </a:xfrm>
          <a:prstGeom prst="rect">
            <a:avLst/>
          </a:prstGeom>
          <a:noFill/>
          <a:ln>
            <a:noFill/>
          </a:ln>
        </p:spPr>
      </p:pic>
      <p:pic>
        <p:nvPicPr>
          <p:cNvPr id="1253" name="Google Shape;1253;p102"/>
          <p:cNvPicPr preferRelativeResize="0"/>
          <p:nvPr/>
        </p:nvPicPr>
        <p:blipFill>
          <a:blip r:embed="rId4">
            <a:alphaModFix amt="69000"/>
          </a:blip>
          <a:stretch>
            <a:fillRect/>
          </a:stretch>
        </p:blipFill>
        <p:spPr>
          <a:xfrm>
            <a:off x="2169488" y="5155738"/>
            <a:ext cx="406050" cy="415763"/>
          </a:xfrm>
          <a:prstGeom prst="rect">
            <a:avLst/>
          </a:prstGeom>
          <a:noFill/>
          <a:ln>
            <a:noFill/>
          </a:ln>
        </p:spPr>
      </p:pic>
      <p:pic>
        <p:nvPicPr>
          <p:cNvPr id="1254" name="Google Shape;1254;p102"/>
          <p:cNvPicPr preferRelativeResize="0"/>
          <p:nvPr/>
        </p:nvPicPr>
        <p:blipFill>
          <a:blip r:embed="rId4">
            <a:alphaModFix amt="69000"/>
          </a:blip>
          <a:stretch>
            <a:fillRect/>
          </a:stretch>
        </p:blipFill>
        <p:spPr>
          <a:xfrm>
            <a:off x="2575538" y="5155738"/>
            <a:ext cx="406050" cy="415763"/>
          </a:xfrm>
          <a:prstGeom prst="rect">
            <a:avLst/>
          </a:prstGeom>
          <a:noFill/>
          <a:ln>
            <a:noFill/>
          </a:ln>
        </p:spPr>
      </p:pic>
      <p:pic>
        <p:nvPicPr>
          <p:cNvPr id="1255" name="Google Shape;1255;p102"/>
          <p:cNvPicPr preferRelativeResize="0"/>
          <p:nvPr/>
        </p:nvPicPr>
        <p:blipFill>
          <a:blip r:embed="rId4">
            <a:alphaModFix amt="69000"/>
          </a:blip>
          <a:stretch>
            <a:fillRect/>
          </a:stretch>
        </p:blipFill>
        <p:spPr>
          <a:xfrm>
            <a:off x="2981588" y="5155738"/>
            <a:ext cx="406050" cy="415763"/>
          </a:xfrm>
          <a:prstGeom prst="rect">
            <a:avLst/>
          </a:prstGeom>
          <a:noFill/>
          <a:ln>
            <a:noFill/>
          </a:ln>
        </p:spPr>
      </p:pic>
      <p:pic>
        <p:nvPicPr>
          <p:cNvPr id="1256" name="Google Shape;1256;p102"/>
          <p:cNvPicPr preferRelativeResize="0"/>
          <p:nvPr/>
        </p:nvPicPr>
        <p:blipFill>
          <a:blip r:embed="rId4">
            <a:alphaModFix amt="69000"/>
          </a:blip>
          <a:stretch>
            <a:fillRect/>
          </a:stretch>
        </p:blipFill>
        <p:spPr>
          <a:xfrm>
            <a:off x="3387638" y="5155738"/>
            <a:ext cx="406050" cy="415763"/>
          </a:xfrm>
          <a:prstGeom prst="rect">
            <a:avLst/>
          </a:prstGeom>
          <a:noFill/>
          <a:ln>
            <a:noFill/>
          </a:ln>
        </p:spPr>
      </p:pic>
      <p:pic>
        <p:nvPicPr>
          <p:cNvPr id="1257" name="Google Shape;1257;p102"/>
          <p:cNvPicPr preferRelativeResize="0"/>
          <p:nvPr/>
        </p:nvPicPr>
        <p:blipFill>
          <a:blip r:embed="rId4">
            <a:alphaModFix amt="69000"/>
          </a:blip>
          <a:stretch>
            <a:fillRect/>
          </a:stretch>
        </p:blipFill>
        <p:spPr>
          <a:xfrm>
            <a:off x="3793688" y="5155738"/>
            <a:ext cx="406050" cy="415763"/>
          </a:xfrm>
          <a:prstGeom prst="rect">
            <a:avLst/>
          </a:prstGeom>
          <a:noFill/>
          <a:ln>
            <a:noFill/>
          </a:ln>
        </p:spPr>
      </p:pic>
      <p:pic>
        <p:nvPicPr>
          <p:cNvPr id="1258" name="Google Shape;1258;p102"/>
          <p:cNvPicPr preferRelativeResize="0"/>
          <p:nvPr/>
        </p:nvPicPr>
        <p:blipFill>
          <a:blip r:embed="rId4">
            <a:alphaModFix amt="69000"/>
          </a:blip>
          <a:stretch>
            <a:fillRect/>
          </a:stretch>
        </p:blipFill>
        <p:spPr>
          <a:xfrm>
            <a:off x="4199738" y="5155738"/>
            <a:ext cx="406050" cy="415763"/>
          </a:xfrm>
          <a:prstGeom prst="rect">
            <a:avLst/>
          </a:prstGeom>
          <a:noFill/>
          <a:ln>
            <a:noFill/>
          </a:ln>
        </p:spPr>
      </p:pic>
      <p:pic>
        <p:nvPicPr>
          <p:cNvPr id="1259" name="Google Shape;1259;p102"/>
          <p:cNvPicPr preferRelativeResize="0"/>
          <p:nvPr/>
        </p:nvPicPr>
        <p:blipFill>
          <a:blip r:embed="rId4">
            <a:alphaModFix amt="69000"/>
          </a:blip>
          <a:stretch>
            <a:fillRect/>
          </a:stretch>
        </p:blipFill>
        <p:spPr>
          <a:xfrm>
            <a:off x="4605788" y="5155738"/>
            <a:ext cx="406050" cy="415763"/>
          </a:xfrm>
          <a:prstGeom prst="rect">
            <a:avLst/>
          </a:prstGeom>
          <a:noFill/>
          <a:ln>
            <a:noFill/>
          </a:ln>
        </p:spPr>
      </p:pic>
      <p:pic>
        <p:nvPicPr>
          <p:cNvPr id="1260" name="Google Shape;1260;p102"/>
          <p:cNvPicPr preferRelativeResize="0"/>
          <p:nvPr/>
        </p:nvPicPr>
        <p:blipFill>
          <a:blip r:embed="rId4">
            <a:alphaModFix amt="69000"/>
          </a:blip>
          <a:stretch>
            <a:fillRect/>
          </a:stretch>
        </p:blipFill>
        <p:spPr>
          <a:xfrm>
            <a:off x="5011838" y="5155738"/>
            <a:ext cx="406050" cy="415763"/>
          </a:xfrm>
          <a:prstGeom prst="rect">
            <a:avLst/>
          </a:prstGeom>
          <a:noFill/>
          <a:ln>
            <a:noFill/>
          </a:ln>
        </p:spPr>
      </p:pic>
      <p:pic>
        <p:nvPicPr>
          <p:cNvPr id="1261" name="Google Shape;1261;p102"/>
          <p:cNvPicPr preferRelativeResize="0"/>
          <p:nvPr/>
        </p:nvPicPr>
        <p:blipFill>
          <a:blip r:embed="rId4">
            <a:alphaModFix amt="69000"/>
          </a:blip>
          <a:stretch>
            <a:fillRect/>
          </a:stretch>
        </p:blipFill>
        <p:spPr>
          <a:xfrm>
            <a:off x="5417888" y="5155738"/>
            <a:ext cx="406050" cy="415763"/>
          </a:xfrm>
          <a:prstGeom prst="rect">
            <a:avLst/>
          </a:prstGeom>
          <a:noFill/>
          <a:ln>
            <a:noFill/>
          </a:ln>
        </p:spPr>
      </p:pic>
      <p:pic>
        <p:nvPicPr>
          <p:cNvPr id="1262" name="Google Shape;1262;p102"/>
          <p:cNvPicPr preferRelativeResize="0"/>
          <p:nvPr/>
        </p:nvPicPr>
        <p:blipFill>
          <a:blip r:embed="rId4">
            <a:alphaModFix amt="69000"/>
          </a:blip>
          <a:stretch>
            <a:fillRect/>
          </a:stretch>
        </p:blipFill>
        <p:spPr>
          <a:xfrm>
            <a:off x="5823938" y="5155738"/>
            <a:ext cx="406050" cy="415763"/>
          </a:xfrm>
          <a:prstGeom prst="rect">
            <a:avLst/>
          </a:prstGeom>
          <a:noFill/>
          <a:ln>
            <a:noFill/>
          </a:ln>
        </p:spPr>
      </p:pic>
      <p:pic>
        <p:nvPicPr>
          <p:cNvPr id="1263" name="Google Shape;1263;p102"/>
          <p:cNvPicPr preferRelativeResize="0"/>
          <p:nvPr/>
        </p:nvPicPr>
        <p:blipFill>
          <a:blip r:embed="rId4">
            <a:alphaModFix amt="69000"/>
          </a:blip>
          <a:stretch>
            <a:fillRect/>
          </a:stretch>
        </p:blipFill>
        <p:spPr>
          <a:xfrm>
            <a:off x="6229988" y="5155738"/>
            <a:ext cx="406050" cy="415763"/>
          </a:xfrm>
          <a:prstGeom prst="rect">
            <a:avLst/>
          </a:prstGeom>
          <a:noFill/>
          <a:ln>
            <a:noFill/>
          </a:ln>
        </p:spPr>
      </p:pic>
      <p:pic>
        <p:nvPicPr>
          <p:cNvPr id="1264" name="Google Shape;1264;p102"/>
          <p:cNvPicPr preferRelativeResize="0"/>
          <p:nvPr/>
        </p:nvPicPr>
        <p:blipFill>
          <a:blip r:embed="rId4">
            <a:alphaModFix amt="69000"/>
          </a:blip>
          <a:stretch>
            <a:fillRect/>
          </a:stretch>
        </p:blipFill>
        <p:spPr>
          <a:xfrm>
            <a:off x="6636038" y="5155738"/>
            <a:ext cx="406050" cy="415763"/>
          </a:xfrm>
          <a:prstGeom prst="rect">
            <a:avLst/>
          </a:prstGeom>
          <a:noFill/>
          <a:ln>
            <a:noFill/>
          </a:ln>
        </p:spPr>
      </p:pic>
      <p:pic>
        <p:nvPicPr>
          <p:cNvPr id="1265" name="Google Shape;1265;p102"/>
          <p:cNvPicPr preferRelativeResize="0"/>
          <p:nvPr/>
        </p:nvPicPr>
        <p:blipFill>
          <a:blip r:embed="rId4">
            <a:alphaModFix amt="69000"/>
          </a:blip>
          <a:stretch>
            <a:fillRect/>
          </a:stretch>
        </p:blipFill>
        <p:spPr>
          <a:xfrm>
            <a:off x="7042088" y="5155738"/>
            <a:ext cx="406050" cy="415763"/>
          </a:xfrm>
          <a:prstGeom prst="rect">
            <a:avLst/>
          </a:prstGeom>
          <a:noFill/>
          <a:ln>
            <a:noFill/>
          </a:ln>
        </p:spPr>
      </p:pic>
      <p:pic>
        <p:nvPicPr>
          <p:cNvPr id="1266" name="Google Shape;1266;p102"/>
          <p:cNvPicPr preferRelativeResize="0"/>
          <p:nvPr/>
        </p:nvPicPr>
        <p:blipFill>
          <a:blip r:embed="rId4">
            <a:alphaModFix amt="69000"/>
          </a:blip>
          <a:stretch>
            <a:fillRect/>
          </a:stretch>
        </p:blipFill>
        <p:spPr>
          <a:xfrm>
            <a:off x="748313" y="5508388"/>
            <a:ext cx="406050" cy="415763"/>
          </a:xfrm>
          <a:prstGeom prst="rect">
            <a:avLst/>
          </a:prstGeom>
          <a:noFill/>
          <a:ln>
            <a:noFill/>
          </a:ln>
        </p:spPr>
      </p:pic>
      <p:pic>
        <p:nvPicPr>
          <p:cNvPr id="1267" name="Google Shape;1267;p102"/>
          <p:cNvPicPr preferRelativeResize="0"/>
          <p:nvPr/>
        </p:nvPicPr>
        <p:blipFill>
          <a:blip r:embed="rId4">
            <a:alphaModFix amt="69000"/>
          </a:blip>
          <a:stretch>
            <a:fillRect/>
          </a:stretch>
        </p:blipFill>
        <p:spPr>
          <a:xfrm>
            <a:off x="1154363" y="5508388"/>
            <a:ext cx="406050" cy="415763"/>
          </a:xfrm>
          <a:prstGeom prst="rect">
            <a:avLst/>
          </a:prstGeom>
          <a:noFill/>
          <a:ln>
            <a:noFill/>
          </a:ln>
        </p:spPr>
      </p:pic>
      <p:pic>
        <p:nvPicPr>
          <p:cNvPr id="1268" name="Google Shape;1268;p102"/>
          <p:cNvPicPr preferRelativeResize="0"/>
          <p:nvPr/>
        </p:nvPicPr>
        <p:blipFill>
          <a:blip r:embed="rId4">
            <a:alphaModFix amt="69000"/>
          </a:blip>
          <a:stretch>
            <a:fillRect/>
          </a:stretch>
        </p:blipFill>
        <p:spPr>
          <a:xfrm>
            <a:off x="1560413" y="5508388"/>
            <a:ext cx="406050" cy="415763"/>
          </a:xfrm>
          <a:prstGeom prst="rect">
            <a:avLst/>
          </a:prstGeom>
          <a:noFill/>
          <a:ln>
            <a:noFill/>
          </a:ln>
        </p:spPr>
      </p:pic>
      <p:pic>
        <p:nvPicPr>
          <p:cNvPr id="1269" name="Google Shape;1269;p102"/>
          <p:cNvPicPr preferRelativeResize="0"/>
          <p:nvPr/>
        </p:nvPicPr>
        <p:blipFill>
          <a:blip r:embed="rId4">
            <a:alphaModFix amt="69000"/>
          </a:blip>
          <a:stretch>
            <a:fillRect/>
          </a:stretch>
        </p:blipFill>
        <p:spPr>
          <a:xfrm>
            <a:off x="1966463" y="5508388"/>
            <a:ext cx="406050" cy="415763"/>
          </a:xfrm>
          <a:prstGeom prst="rect">
            <a:avLst/>
          </a:prstGeom>
          <a:noFill/>
          <a:ln>
            <a:noFill/>
          </a:ln>
        </p:spPr>
      </p:pic>
      <p:pic>
        <p:nvPicPr>
          <p:cNvPr id="1270" name="Google Shape;1270;p102"/>
          <p:cNvPicPr preferRelativeResize="0"/>
          <p:nvPr/>
        </p:nvPicPr>
        <p:blipFill>
          <a:blip r:embed="rId4">
            <a:alphaModFix amt="69000"/>
          </a:blip>
          <a:stretch>
            <a:fillRect/>
          </a:stretch>
        </p:blipFill>
        <p:spPr>
          <a:xfrm>
            <a:off x="2372513" y="5508388"/>
            <a:ext cx="406050" cy="415763"/>
          </a:xfrm>
          <a:prstGeom prst="rect">
            <a:avLst/>
          </a:prstGeom>
          <a:noFill/>
          <a:ln>
            <a:noFill/>
          </a:ln>
        </p:spPr>
      </p:pic>
      <p:pic>
        <p:nvPicPr>
          <p:cNvPr id="1271" name="Google Shape;1271;p102"/>
          <p:cNvPicPr preferRelativeResize="0"/>
          <p:nvPr/>
        </p:nvPicPr>
        <p:blipFill>
          <a:blip r:embed="rId4">
            <a:alphaModFix amt="69000"/>
          </a:blip>
          <a:stretch>
            <a:fillRect/>
          </a:stretch>
        </p:blipFill>
        <p:spPr>
          <a:xfrm>
            <a:off x="2778563" y="5508388"/>
            <a:ext cx="406050" cy="415763"/>
          </a:xfrm>
          <a:prstGeom prst="rect">
            <a:avLst/>
          </a:prstGeom>
          <a:noFill/>
          <a:ln>
            <a:noFill/>
          </a:ln>
        </p:spPr>
      </p:pic>
      <p:pic>
        <p:nvPicPr>
          <p:cNvPr id="1272" name="Google Shape;1272;p102"/>
          <p:cNvPicPr preferRelativeResize="0"/>
          <p:nvPr/>
        </p:nvPicPr>
        <p:blipFill>
          <a:blip r:embed="rId4">
            <a:alphaModFix amt="69000"/>
          </a:blip>
          <a:stretch>
            <a:fillRect/>
          </a:stretch>
        </p:blipFill>
        <p:spPr>
          <a:xfrm>
            <a:off x="3184613" y="5508388"/>
            <a:ext cx="406050" cy="415763"/>
          </a:xfrm>
          <a:prstGeom prst="rect">
            <a:avLst/>
          </a:prstGeom>
          <a:noFill/>
          <a:ln>
            <a:noFill/>
          </a:ln>
        </p:spPr>
      </p:pic>
      <p:pic>
        <p:nvPicPr>
          <p:cNvPr id="1273" name="Google Shape;1273;p102"/>
          <p:cNvPicPr preferRelativeResize="0"/>
          <p:nvPr/>
        </p:nvPicPr>
        <p:blipFill>
          <a:blip r:embed="rId4">
            <a:alphaModFix amt="69000"/>
          </a:blip>
          <a:stretch>
            <a:fillRect/>
          </a:stretch>
        </p:blipFill>
        <p:spPr>
          <a:xfrm>
            <a:off x="3590663" y="5508388"/>
            <a:ext cx="406050" cy="415763"/>
          </a:xfrm>
          <a:prstGeom prst="rect">
            <a:avLst/>
          </a:prstGeom>
          <a:noFill/>
          <a:ln>
            <a:noFill/>
          </a:ln>
        </p:spPr>
      </p:pic>
      <p:pic>
        <p:nvPicPr>
          <p:cNvPr id="1274" name="Google Shape;1274;p102"/>
          <p:cNvPicPr preferRelativeResize="0"/>
          <p:nvPr/>
        </p:nvPicPr>
        <p:blipFill>
          <a:blip r:embed="rId4">
            <a:alphaModFix amt="69000"/>
          </a:blip>
          <a:stretch>
            <a:fillRect/>
          </a:stretch>
        </p:blipFill>
        <p:spPr>
          <a:xfrm>
            <a:off x="3996713" y="5508388"/>
            <a:ext cx="406050" cy="415763"/>
          </a:xfrm>
          <a:prstGeom prst="rect">
            <a:avLst/>
          </a:prstGeom>
          <a:noFill/>
          <a:ln>
            <a:noFill/>
          </a:ln>
        </p:spPr>
      </p:pic>
      <p:pic>
        <p:nvPicPr>
          <p:cNvPr id="1275" name="Google Shape;1275;p102"/>
          <p:cNvPicPr preferRelativeResize="0"/>
          <p:nvPr/>
        </p:nvPicPr>
        <p:blipFill>
          <a:blip r:embed="rId4">
            <a:alphaModFix amt="69000"/>
          </a:blip>
          <a:stretch>
            <a:fillRect/>
          </a:stretch>
        </p:blipFill>
        <p:spPr>
          <a:xfrm>
            <a:off x="4402763" y="5508388"/>
            <a:ext cx="406050" cy="415763"/>
          </a:xfrm>
          <a:prstGeom prst="rect">
            <a:avLst/>
          </a:prstGeom>
          <a:noFill/>
          <a:ln>
            <a:noFill/>
          </a:ln>
        </p:spPr>
      </p:pic>
      <p:pic>
        <p:nvPicPr>
          <p:cNvPr id="1276" name="Google Shape;1276;p102"/>
          <p:cNvPicPr preferRelativeResize="0"/>
          <p:nvPr/>
        </p:nvPicPr>
        <p:blipFill>
          <a:blip r:embed="rId4">
            <a:alphaModFix amt="69000"/>
          </a:blip>
          <a:stretch>
            <a:fillRect/>
          </a:stretch>
        </p:blipFill>
        <p:spPr>
          <a:xfrm>
            <a:off x="4808813" y="5508388"/>
            <a:ext cx="406050" cy="415763"/>
          </a:xfrm>
          <a:prstGeom prst="rect">
            <a:avLst/>
          </a:prstGeom>
          <a:noFill/>
          <a:ln>
            <a:noFill/>
          </a:ln>
        </p:spPr>
      </p:pic>
      <p:pic>
        <p:nvPicPr>
          <p:cNvPr id="1277" name="Google Shape;1277;p102"/>
          <p:cNvPicPr preferRelativeResize="0"/>
          <p:nvPr/>
        </p:nvPicPr>
        <p:blipFill>
          <a:blip r:embed="rId4">
            <a:alphaModFix amt="69000"/>
          </a:blip>
          <a:stretch>
            <a:fillRect/>
          </a:stretch>
        </p:blipFill>
        <p:spPr>
          <a:xfrm>
            <a:off x="5214863" y="5508388"/>
            <a:ext cx="406050" cy="415763"/>
          </a:xfrm>
          <a:prstGeom prst="rect">
            <a:avLst/>
          </a:prstGeom>
          <a:noFill/>
          <a:ln>
            <a:noFill/>
          </a:ln>
        </p:spPr>
      </p:pic>
      <p:pic>
        <p:nvPicPr>
          <p:cNvPr id="1278" name="Google Shape;1278;p102"/>
          <p:cNvPicPr preferRelativeResize="0"/>
          <p:nvPr/>
        </p:nvPicPr>
        <p:blipFill>
          <a:blip r:embed="rId4">
            <a:alphaModFix amt="69000"/>
          </a:blip>
          <a:stretch>
            <a:fillRect/>
          </a:stretch>
        </p:blipFill>
        <p:spPr>
          <a:xfrm>
            <a:off x="5620913" y="5508388"/>
            <a:ext cx="406050" cy="415763"/>
          </a:xfrm>
          <a:prstGeom prst="rect">
            <a:avLst/>
          </a:prstGeom>
          <a:noFill/>
          <a:ln>
            <a:noFill/>
          </a:ln>
        </p:spPr>
      </p:pic>
      <p:pic>
        <p:nvPicPr>
          <p:cNvPr id="1279" name="Google Shape;1279;p102"/>
          <p:cNvPicPr preferRelativeResize="0"/>
          <p:nvPr/>
        </p:nvPicPr>
        <p:blipFill>
          <a:blip r:embed="rId4">
            <a:alphaModFix amt="69000"/>
          </a:blip>
          <a:stretch>
            <a:fillRect/>
          </a:stretch>
        </p:blipFill>
        <p:spPr>
          <a:xfrm>
            <a:off x="6026963" y="5508388"/>
            <a:ext cx="406050" cy="415763"/>
          </a:xfrm>
          <a:prstGeom prst="rect">
            <a:avLst/>
          </a:prstGeom>
          <a:noFill/>
          <a:ln>
            <a:noFill/>
          </a:ln>
        </p:spPr>
      </p:pic>
      <p:pic>
        <p:nvPicPr>
          <p:cNvPr id="1280" name="Google Shape;1280;p102"/>
          <p:cNvPicPr preferRelativeResize="0"/>
          <p:nvPr/>
        </p:nvPicPr>
        <p:blipFill>
          <a:blip r:embed="rId4">
            <a:alphaModFix amt="69000"/>
          </a:blip>
          <a:stretch>
            <a:fillRect/>
          </a:stretch>
        </p:blipFill>
        <p:spPr>
          <a:xfrm>
            <a:off x="6433012" y="5508388"/>
            <a:ext cx="406050" cy="415763"/>
          </a:xfrm>
          <a:prstGeom prst="rect">
            <a:avLst/>
          </a:prstGeom>
          <a:noFill/>
          <a:ln>
            <a:noFill/>
          </a:ln>
        </p:spPr>
      </p:pic>
      <p:pic>
        <p:nvPicPr>
          <p:cNvPr id="1281" name="Google Shape;1281;p102"/>
          <p:cNvPicPr preferRelativeResize="0"/>
          <p:nvPr/>
        </p:nvPicPr>
        <p:blipFill>
          <a:blip r:embed="rId4">
            <a:alphaModFix amt="69000"/>
          </a:blip>
          <a:stretch>
            <a:fillRect/>
          </a:stretch>
        </p:blipFill>
        <p:spPr>
          <a:xfrm>
            <a:off x="6839063" y="5508388"/>
            <a:ext cx="406050" cy="415763"/>
          </a:xfrm>
          <a:prstGeom prst="rect">
            <a:avLst/>
          </a:prstGeom>
          <a:noFill/>
          <a:ln>
            <a:noFill/>
          </a:ln>
        </p:spPr>
      </p:pic>
      <p:pic>
        <p:nvPicPr>
          <p:cNvPr id="1282" name="Google Shape;1282;p102"/>
          <p:cNvPicPr preferRelativeResize="0"/>
          <p:nvPr/>
        </p:nvPicPr>
        <p:blipFill>
          <a:blip r:embed="rId4">
            <a:alphaModFix amt="69000"/>
          </a:blip>
          <a:stretch>
            <a:fillRect/>
          </a:stretch>
        </p:blipFill>
        <p:spPr>
          <a:xfrm>
            <a:off x="7448138" y="5155738"/>
            <a:ext cx="406050" cy="415763"/>
          </a:xfrm>
          <a:prstGeom prst="rect">
            <a:avLst/>
          </a:prstGeom>
          <a:noFill/>
          <a:ln>
            <a:noFill/>
          </a:ln>
        </p:spPr>
      </p:pic>
      <p:pic>
        <p:nvPicPr>
          <p:cNvPr id="1283" name="Google Shape;1283;p102"/>
          <p:cNvPicPr preferRelativeResize="0"/>
          <p:nvPr/>
        </p:nvPicPr>
        <p:blipFill>
          <a:blip r:embed="rId4">
            <a:alphaModFix amt="69000"/>
          </a:blip>
          <a:stretch>
            <a:fillRect/>
          </a:stretch>
        </p:blipFill>
        <p:spPr>
          <a:xfrm>
            <a:off x="7854188" y="5155738"/>
            <a:ext cx="406050" cy="415763"/>
          </a:xfrm>
          <a:prstGeom prst="rect">
            <a:avLst/>
          </a:prstGeom>
          <a:noFill/>
          <a:ln>
            <a:noFill/>
          </a:ln>
        </p:spPr>
      </p:pic>
      <p:pic>
        <p:nvPicPr>
          <p:cNvPr id="1284" name="Google Shape;1284;p102"/>
          <p:cNvPicPr preferRelativeResize="0"/>
          <p:nvPr/>
        </p:nvPicPr>
        <p:blipFill>
          <a:blip r:embed="rId4">
            <a:alphaModFix amt="69000"/>
          </a:blip>
          <a:stretch>
            <a:fillRect/>
          </a:stretch>
        </p:blipFill>
        <p:spPr>
          <a:xfrm>
            <a:off x="8260238" y="5155738"/>
            <a:ext cx="406050" cy="415763"/>
          </a:xfrm>
          <a:prstGeom prst="rect">
            <a:avLst/>
          </a:prstGeom>
          <a:noFill/>
          <a:ln>
            <a:noFill/>
          </a:ln>
        </p:spPr>
      </p:pic>
      <p:pic>
        <p:nvPicPr>
          <p:cNvPr id="1285" name="Google Shape;1285;p102"/>
          <p:cNvPicPr preferRelativeResize="0"/>
          <p:nvPr/>
        </p:nvPicPr>
        <p:blipFill>
          <a:blip r:embed="rId4">
            <a:alphaModFix amt="69000"/>
          </a:blip>
          <a:stretch>
            <a:fillRect/>
          </a:stretch>
        </p:blipFill>
        <p:spPr>
          <a:xfrm>
            <a:off x="8666288" y="5155738"/>
            <a:ext cx="406050" cy="415763"/>
          </a:xfrm>
          <a:prstGeom prst="rect">
            <a:avLst/>
          </a:prstGeom>
          <a:noFill/>
          <a:ln>
            <a:noFill/>
          </a:ln>
        </p:spPr>
      </p:pic>
      <p:pic>
        <p:nvPicPr>
          <p:cNvPr id="1286" name="Google Shape;1286;p102"/>
          <p:cNvPicPr preferRelativeResize="0"/>
          <p:nvPr/>
        </p:nvPicPr>
        <p:blipFill>
          <a:blip r:embed="rId4">
            <a:alphaModFix amt="69000"/>
          </a:blip>
          <a:stretch>
            <a:fillRect/>
          </a:stretch>
        </p:blipFill>
        <p:spPr>
          <a:xfrm>
            <a:off x="7245113" y="5508388"/>
            <a:ext cx="406050" cy="415763"/>
          </a:xfrm>
          <a:prstGeom prst="rect">
            <a:avLst/>
          </a:prstGeom>
          <a:noFill/>
          <a:ln>
            <a:noFill/>
          </a:ln>
        </p:spPr>
      </p:pic>
      <p:pic>
        <p:nvPicPr>
          <p:cNvPr id="1287" name="Google Shape;1287;p102"/>
          <p:cNvPicPr preferRelativeResize="0"/>
          <p:nvPr/>
        </p:nvPicPr>
        <p:blipFill>
          <a:blip r:embed="rId4">
            <a:alphaModFix amt="69000"/>
          </a:blip>
          <a:stretch>
            <a:fillRect/>
          </a:stretch>
        </p:blipFill>
        <p:spPr>
          <a:xfrm>
            <a:off x="7651163" y="5508388"/>
            <a:ext cx="406050" cy="415763"/>
          </a:xfrm>
          <a:prstGeom prst="rect">
            <a:avLst/>
          </a:prstGeom>
          <a:noFill/>
          <a:ln>
            <a:noFill/>
          </a:ln>
        </p:spPr>
      </p:pic>
      <p:pic>
        <p:nvPicPr>
          <p:cNvPr id="1288" name="Google Shape;1288;p102"/>
          <p:cNvPicPr preferRelativeResize="0"/>
          <p:nvPr/>
        </p:nvPicPr>
        <p:blipFill>
          <a:blip r:embed="rId4">
            <a:alphaModFix amt="69000"/>
          </a:blip>
          <a:stretch>
            <a:fillRect/>
          </a:stretch>
        </p:blipFill>
        <p:spPr>
          <a:xfrm>
            <a:off x="8057213" y="5508388"/>
            <a:ext cx="406050" cy="415763"/>
          </a:xfrm>
          <a:prstGeom prst="rect">
            <a:avLst/>
          </a:prstGeom>
          <a:noFill/>
          <a:ln>
            <a:noFill/>
          </a:ln>
        </p:spPr>
      </p:pic>
      <p:pic>
        <p:nvPicPr>
          <p:cNvPr id="1289" name="Google Shape;1289;p102"/>
          <p:cNvPicPr preferRelativeResize="0"/>
          <p:nvPr/>
        </p:nvPicPr>
        <p:blipFill>
          <a:blip r:embed="rId4">
            <a:alphaModFix amt="69000"/>
          </a:blip>
          <a:stretch>
            <a:fillRect/>
          </a:stretch>
        </p:blipFill>
        <p:spPr>
          <a:xfrm>
            <a:off x="8463263" y="5508388"/>
            <a:ext cx="406050" cy="415763"/>
          </a:xfrm>
          <a:prstGeom prst="rect">
            <a:avLst/>
          </a:prstGeom>
          <a:noFill/>
          <a:ln>
            <a:noFill/>
          </a:ln>
        </p:spPr>
      </p:pic>
      <p:pic>
        <p:nvPicPr>
          <p:cNvPr id="1290" name="Google Shape;1290;p102"/>
          <p:cNvPicPr preferRelativeResize="0"/>
          <p:nvPr/>
        </p:nvPicPr>
        <p:blipFill>
          <a:blip r:embed="rId4">
            <a:alphaModFix amt="69000"/>
          </a:blip>
          <a:stretch>
            <a:fillRect/>
          </a:stretch>
        </p:blipFill>
        <p:spPr>
          <a:xfrm>
            <a:off x="870581" y="5798788"/>
            <a:ext cx="406050" cy="415763"/>
          </a:xfrm>
          <a:prstGeom prst="rect">
            <a:avLst/>
          </a:prstGeom>
          <a:noFill/>
          <a:ln>
            <a:noFill/>
          </a:ln>
        </p:spPr>
      </p:pic>
      <p:pic>
        <p:nvPicPr>
          <p:cNvPr id="1291" name="Google Shape;1291;p102"/>
          <p:cNvPicPr preferRelativeResize="0"/>
          <p:nvPr/>
        </p:nvPicPr>
        <p:blipFill>
          <a:blip r:embed="rId4">
            <a:alphaModFix amt="69000"/>
          </a:blip>
          <a:stretch>
            <a:fillRect/>
          </a:stretch>
        </p:blipFill>
        <p:spPr>
          <a:xfrm>
            <a:off x="1276631" y="5798788"/>
            <a:ext cx="406050" cy="415763"/>
          </a:xfrm>
          <a:prstGeom prst="rect">
            <a:avLst/>
          </a:prstGeom>
          <a:noFill/>
          <a:ln>
            <a:noFill/>
          </a:ln>
        </p:spPr>
      </p:pic>
      <p:pic>
        <p:nvPicPr>
          <p:cNvPr id="1292" name="Google Shape;1292;p102"/>
          <p:cNvPicPr preferRelativeResize="0"/>
          <p:nvPr/>
        </p:nvPicPr>
        <p:blipFill>
          <a:blip r:embed="rId4">
            <a:alphaModFix amt="69000"/>
          </a:blip>
          <a:stretch>
            <a:fillRect/>
          </a:stretch>
        </p:blipFill>
        <p:spPr>
          <a:xfrm>
            <a:off x="1682681" y="5798788"/>
            <a:ext cx="406050" cy="415763"/>
          </a:xfrm>
          <a:prstGeom prst="rect">
            <a:avLst/>
          </a:prstGeom>
          <a:noFill/>
          <a:ln>
            <a:noFill/>
          </a:ln>
        </p:spPr>
      </p:pic>
      <p:pic>
        <p:nvPicPr>
          <p:cNvPr id="1293" name="Google Shape;1293;p102"/>
          <p:cNvPicPr preferRelativeResize="0"/>
          <p:nvPr/>
        </p:nvPicPr>
        <p:blipFill>
          <a:blip r:embed="rId4">
            <a:alphaModFix amt="69000"/>
          </a:blip>
          <a:stretch>
            <a:fillRect/>
          </a:stretch>
        </p:blipFill>
        <p:spPr>
          <a:xfrm>
            <a:off x="2088731" y="5798788"/>
            <a:ext cx="406050" cy="415763"/>
          </a:xfrm>
          <a:prstGeom prst="rect">
            <a:avLst/>
          </a:prstGeom>
          <a:noFill/>
          <a:ln>
            <a:noFill/>
          </a:ln>
        </p:spPr>
      </p:pic>
      <p:pic>
        <p:nvPicPr>
          <p:cNvPr id="1294" name="Google Shape;1294;p102"/>
          <p:cNvPicPr preferRelativeResize="0"/>
          <p:nvPr/>
        </p:nvPicPr>
        <p:blipFill>
          <a:blip r:embed="rId4">
            <a:alphaModFix amt="69000"/>
          </a:blip>
          <a:stretch>
            <a:fillRect/>
          </a:stretch>
        </p:blipFill>
        <p:spPr>
          <a:xfrm>
            <a:off x="2494781" y="5798788"/>
            <a:ext cx="406050" cy="415763"/>
          </a:xfrm>
          <a:prstGeom prst="rect">
            <a:avLst/>
          </a:prstGeom>
          <a:noFill/>
          <a:ln>
            <a:noFill/>
          </a:ln>
        </p:spPr>
      </p:pic>
      <p:pic>
        <p:nvPicPr>
          <p:cNvPr id="1295" name="Google Shape;1295;p102"/>
          <p:cNvPicPr preferRelativeResize="0"/>
          <p:nvPr/>
        </p:nvPicPr>
        <p:blipFill>
          <a:blip r:embed="rId4">
            <a:alphaModFix amt="69000"/>
          </a:blip>
          <a:stretch>
            <a:fillRect/>
          </a:stretch>
        </p:blipFill>
        <p:spPr>
          <a:xfrm>
            <a:off x="2900831" y="5798788"/>
            <a:ext cx="406050" cy="415763"/>
          </a:xfrm>
          <a:prstGeom prst="rect">
            <a:avLst/>
          </a:prstGeom>
          <a:noFill/>
          <a:ln>
            <a:noFill/>
          </a:ln>
        </p:spPr>
      </p:pic>
      <p:pic>
        <p:nvPicPr>
          <p:cNvPr id="1296" name="Google Shape;1296;p102"/>
          <p:cNvPicPr preferRelativeResize="0"/>
          <p:nvPr/>
        </p:nvPicPr>
        <p:blipFill>
          <a:blip r:embed="rId4">
            <a:alphaModFix amt="69000"/>
          </a:blip>
          <a:stretch>
            <a:fillRect/>
          </a:stretch>
        </p:blipFill>
        <p:spPr>
          <a:xfrm>
            <a:off x="3306881" y="5798788"/>
            <a:ext cx="406050" cy="415763"/>
          </a:xfrm>
          <a:prstGeom prst="rect">
            <a:avLst/>
          </a:prstGeom>
          <a:noFill/>
          <a:ln>
            <a:noFill/>
          </a:ln>
        </p:spPr>
      </p:pic>
      <p:pic>
        <p:nvPicPr>
          <p:cNvPr id="1297" name="Google Shape;1297;p102"/>
          <p:cNvPicPr preferRelativeResize="0"/>
          <p:nvPr/>
        </p:nvPicPr>
        <p:blipFill>
          <a:blip r:embed="rId4">
            <a:alphaModFix amt="69000"/>
          </a:blip>
          <a:stretch>
            <a:fillRect/>
          </a:stretch>
        </p:blipFill>
        <p:spPr>
          <a:xfrm>
            <a:off x="3712931" y="5798788"/>
            <a:ext cx="406050" cy="415763"/>
          </a:xfrm>
          <a:prstGeom prst="rect">
            <a:avLst/>
          </a:prstGeom>
          <a:noFill/>
          <a:ln>
            <a:noFill/>
          </a:ln>
        </p:spPr>
      </p:pic>
      <p:pic>
        <p:nvPicPr>
          <p:cNvPr id="1298" name="Google Shape;1298;p102"/>
          <p:cNvPicPr preferRelativeResize="0"/>
          <p:nvPr/>
        </p:nvPicPr>
        <p:blipFill>
          <a:blip r:embed="rId4">
            <a:alphaModFix amt="69000"/>
          </a:blip>
          <a:stretch>
            <a:fillRect/>
          </a:stretch>
        </p:blipFill>
        <p:spPr>
          <a:xfrm>
            <a:off x="4118981" y="5798788"/>
            <a:ext cx="406050" cy="415763"/>
          </a:xfrm>
          <a:prstGeom prst="rect">
            <a:avLst/>
          </a:prstGeom>
          <a:noFill/>
          <a:ln>
            <a:noFill/>
          </a:ln>
        </p:spPr>
      </p:pic>
      <p:pic>
        <p:nvPicPr>
          <p:cNvPr id="1299" name="Google Shape;1299;p102"/>
          <p:cNvPicPr preferRelativeResize="0"/>
          <p:nvPr/>
        </p:nvPicPr>
        <p:blipFill>
          <a:blip r:embed="rId4">
            <a:alphaModFix amt="69000"/>
          </a:blip>
          <a:stretch>
            <a:fillRect/>
          </a:stretch>
        </p:blipFill>
        <p:spPr>
          <a:xfrm>
            <a:off x="4525031" y="5798788"/>
            <a:ext cx="406050" cy="415763"/>
          </a:xfrm>
          <a:prstGeom prst="rect">
            <a:avLst/>
          </a:prstGeom>
          <a:noFill/>
          <a:ln>
            <a:noFill/>
          </a:ln>
        </p:spPr>
      </p:pic>
      <p:pic>
        <p:nvPicPr>
          <p:cNvPr id="1300" name="Google Shape;1300;p102"/>
          <p:cNvPicPr preferRelativeResize="0"/>
          <p:nvPr/>
        </p:nvPicPr>
        <p:blipFill>
          <a:blip r:embed="rId4">
            <a:alphaModFix amt="69000"/>
          </a:blip>
          <a:stretch>
            <a:fillRect/>
          </a:stretch>
        </p:blipFill>
        <p:spPr>
          <a:xfrm>
            <a:off x="4931081" y="5798788"/>
            <a:ext cx="406050" cy="415763"/>
          </a:xfrm>
          <a:prstGeom prst="rect">
            <a:avLst/>
          </a:prstGeom>
          <a:noFill/>
          <a:ln>
            <a:noFill/>
          </a:ln>
        </p:spPr>
      </p:pic>
      <p:pic>
        <p:nvPicPr>
          <p:cNvPr id="1301" name="Google Shape;1301;p102"/>
          <p:cNvPicPr preferRelativeResize="0"/>
          <p:nvPr/>
        </p:nvPicPr>
        <p:blipFill>
          <a:blip r:embed="rId4">
            <a:alphaModFix amt="69000"/>
          </a:blip>
          <a:stretch>
            <a:fillRect/>
          </a:stretch>
        </p:blipFill>
        <p:spPr>
          <a:xfrm>
            <a:off x="5337131" y="5798788"/>
            <a:ext cx="406050" cy="415763"/>
          </a:xfrm>
          <a:prstGeom prst="rect">
            <a:avLst/>
          </a:prstGeom>
          <a:noFill/>
          <a:ln>
            <a:noFill/>
          </a:ln>
        </p:spPr>
      </p:pic>
      <p:pic>
        <p:nvPicPr>
          <p:cNvPr id="1302" name="Google Shape;1302;p102"/>
          <p:cNvPicPr preferRelativeResize="0"/>
          <p:nvPr/>
        </p:nvPicPr>
        <p:blipFill>
          <a:blip r:embed="rId4">
            <a:alphaModFix amt="69000"/>
          </a:blip>
          <a:stretch>
            <a:fillRect/>
          </a:stretch>
        </p:blipFill>
        <p:spPr>
          <a:xfrm>
            <a:off x="5743181" y="5798788"/>
            <a:ext cx="406050" cy="415763"/>
          </a:xfrm>
          <a:prstGeom prst="rect">
            <a:avLst/>
          </a:prstGeom>
          <a:noFill/>
          <a:ln>
            <a:noFill/>
          </a:ln>
        </p:spPr>
      </p:pic>
      <p:pic>
        <p:nvPicPr>
          <p:cNvPr id="1303" name="Google Shape;1303;p102"/>
          <p:cNvPicPr preferRelativeResize="0"/>
          <p:nvPr/>
        </p:nvPicPr>
        <p:blipFill>
          <a:blip r:embed="rId4">
            <a:alphaModFix amt="69000"/>
          </a:blip>
          <a:stretch>
            <a:fillRect/>
          </a:stretch>
        </p:blipFill>
        <p:spPr>
          <a:xfrm>
            <a:off x="6149231" y="5798788"/>
            <a:ext cx="406050" cy="415763"/>
          </a:xfrm>
          <a:prstGeom prst="rect">
            <a:avLst/>
          </a:prstGeom>
          <a:noFill/>
          <a:ln>
            <a:noFill/>
          </a:ln>
        </p:spPr>
      </p:pic>
      <p:pic>
        <p:nvPicPr>
          <p:cNvPr id="1304" name="Google Shape;1304;p102"/>
          <p:cNvPicPr preferRelativeResize="0"/>
          <p:nvPr/>
        </p:nvPicPr>
        <p:blipFill>
          <a:blip r:embed="rId4">
            <a:alphaModFix amt="69000"/>
          </a:blip>
          <a:stretch>
            <a:fillRect/>
          </a:stretch>
        </p:blipFill>
        <p:spPr>
          <a:xfrm>
            <a:off x="6555281" y="5798788"/>
            <a:ext cx="406050" cy="415763"/>
          </a:xfrm>
          <a:prstGeom prst="rect">
            <a:avLst/>
          </a:prstGeom>
          <a:noFill/>
          <a:ln>
            <a:noFill/>
          </a:ln>
        </p:spPr>
      </p:pic>
      <p:pic>
        <p:nvPicPr>
          <p:cNvPr id="1305" name="Google Shape;1305;p102"/>
          <p:cNvPicPr preferRelativeResize="0"/>
          <p:nvPr/>
        </p:nvPicPr>
        <p:blipFill>
          <a:blip r:embed="rId4">
            <a:alphaModFix amt="69000"/>
          </a:blip>
          <a:stretch>
            <a:fillRect/>
          </a:stretch>
        </p:blipFill>
        <p:spPr>
          <a:xfrm>
            <a:off x="6961331" y="5798788"/>
            <a:ext cx="406050" cy="415763"/>
          </a:xfrm>
          <a:prstGeom prst="rect">
            <a:avLst/>
          </a:prstGeom>
          <a:noFill/>
          <a:ln>
            <a:noFill/>
          </a:ln>
        </p:spPr>
      </p:pic>
      <p:pic>
        <p:nvPicPr>
          <p:cNvPr id="1306" name="Google Shape;1306;p102"/>
          <p:cNvPicPr preferRelativeResize="0"/>
          <p:nvPr/>
        </p:nvPicPr>
        <p:blipFill>
          <a:blip r:embed="rId4">
            <a:alphaModFix amt="69000"/>
          </a:blip>
          <a:stretch>
            <a:fillRect/>
          </a:stretch>
        </p:blipFill>
        <p:spPr>
          <a:xfrm>
            <a:off x="7367381" y="5798788"/>
            <a:ext cx="406050" cy="415763"/>
          </a:xfrm>
          <a:prstGeom prst="rect">
            <a:avLst/>
          </a:prstGeom>
          <a:noFill/>
          <a:ln>
            <a:noFill/>
          </a:ln>
        </p:spPr>
      </p:pic>
      <p:pic>
        <p:nvPicPr>
          <p:cNvPr id="1307" name="Google Shape;1307;p102"/>
          <p:cNvPicPr preferRelativeResize="0"/>
          <p:nvPr/>
        </p:nvPicPr>
        <p:blipFill>
          <a:blip r:embed="rId4">
            <a:alphaModFix amt="69000"/>
          </a:blip>
          <a:stretch>
            <a:fillRect/>
          </a:stretch>
        </p:blipFill>
        <p:spPr>
          <a:xfrm>
            <a:off x="7773431" y="5798788"/>
            <a:ext cx="406050" cy="415763"/>
          </a:xfrm>
          <a:prstGeom prst="rect">
            <a:avLst/>
          </a:prstGeom>
          <a:noFill/>
          <a:ln>
            <a:noFill/>
          </a:ln>
        </p:spPr>
      </p:pic>
      <p:pic>
        <p:nvPicPr>
          <p:cNvPr id="1308" name="Google Shape;1308;p102"/>
          <p:cNvPicPr preferRelativeResize="0"/>
          <p:nvPr/>
        </p:nvPicPr>
        <p:blipFill>
          <a:blip r:embed="rId4">
            <a:alphaModFix amt="69000"/>
          </a:blip>
          <a:stretch>
            <a:fillRect/>
          </a:stretch>
        </p:blipFill>
        <p:spPr>
          <a:xfrm>
            <a:off x="8179481" y="5798788"/>
            <a:ext cx="406050" cy="415763"/>
          </a:xfrm>
          <a:prstGeom prst="rect">
            <a:avLst/>
          </a:prstGeom>
          <a:noFill/>
          <a:ln>
            <a:noFill/>
          </a:ln>
        </p:spPr>
      </p:pic>
      <p:pic>
        <p:nvPicPr>
          <p:cNvPr id="1309" name="Google Shape;1309;p102"/>
          <p:cNvPicPr preferRelativeResize="0"/>
          <p:nvPr/>
        </p:nvPicPr>
        <p:blipFill>
          <a:blip r:embed="rId4">
            <a:alphaModFix amt="69000"/>
          </a:blip>
          <a:stretch>
            <a:fillRect/>
          </a:stretch>
        </p:blipFill>
        <p:spPr>
          <a:xfrm>
            <a:off x="8585531" y="5798788"/>
            <a:ext cx="406050" cy="415763"/>
          </a:xfrm>
          <a:prstGeom prst="rect">
            <a:avLst/>
          </a:prstGeom>
          <a:noFill/>
          <a:ln>
            <a:noFill/>
          </a:ln>
        </p:spPr>
      </p:pic>
      <p:pic>
        <p:nvPicPr>
          <p:cNvPr id="1310" name="Google Shape;1310;p102"/>
          <p:cNvPicPr preferRelativeResize="0"/>
          <p:nvPr/>
        </p:nvPicPr>
        <p:blipFill>
          <a:blip r:embed="rId4">
            <a:alphaModFix amt="69000"/>
          </a:blip>
          <a:stretch>
            <a:fillRect/>
          </a:stretch>
        </p:blipFill>
        <p:spPr>
          <a:xfrm>
            <a:off x="991144" y="6133738"/>
            <a:ext cx="406050" cy="415763"/>
          </a:xfrm>
          <a:prstGeom prst="rect">
            <a:avLst/>
          </a:prstGeom>
          <a:noFill/>
          <a:ln>
            <a:noFill/>
          </a:ln>
        </p:spPr>
      </p:pic>
      <p:pic>
        <p:nvPicPr>
          <p:cNvPr id="1311" name="Google Shape;1311;p102"/>
          <p:cNvPicPr preferRelativeResize="0"/>
          <p:nvPr/>
        </p:nvPicPr>
        <p:blipFill>
          <a:blip r:embed="rId4">
            <a:alphaModFix amt="69000"/>
          </a:blip>
          <a:stretch>
            <a:fillRect/>
          </a:stretch>
        </p:blipFill>
        <p:spPr>
          <a:xfrm>
            <a:off x="1397194" y="6133738"/>
            <a:ext cx="406050" cy="415763"/>
          </a:xfrm>
          <a:prstGeom prst="rect">
            <a:avLst/>
          </a:prstGeom>
          <a:noFill/>
          <a:ln>
            <a:noFill/>
          </a:ln>
        </p:spPr>
      </p:pic>
      <p:pic>
        <p:nvPicPr>
          <p:cNvPr id="1312" name="Google Shape;1312;p102"/>
          <p:cNvPicPr preferRelativeResize="0"/>
          <p:nvPr/>
        </p:nvPicPr>
        <p:blipFill>
          <a:blip r:embed="rId4">
            <a:alphaModFix amt="69000"/>
          </a:blip>
          <a:stretch>
            <a:fillRect/>
          </a:stretch>
        </p:blipFill>
        <p:spPr>
          <a:xfrm>
            <a:off x="1803244" y="6133738"/>
            <a:ext cx="406050" cy="415763"/>
          </a:xfrm>
          <a:prstGeom prst="rect">
            <a:avLst/>
          </a:prstGeom>
          <a:noFill/>
          <a:ln>
            <a:noFill/>
          </a:ln>
        </p:spPr>
      </p:pic>
      <p:pic>
        <p:nvPicPr>
          <p:cNvPr id="1313" name="Google Shape;1313;p102"/>
          <p:cNvPicPr preferRelativeResize="0"/>
          <p:nvPr/>
        </p:nvPicPr>
        <p:blipFill>
          <a:blip r:embed="rId4">
            <a:alphaModFix amt="69000"/>
          </a:blip>
          <a:stretch>
            <a:fillRect/>
          </a:stretch>
        </p:blipFill>
        <p:spPr>
          <a:xfrm>
            <a:off x="2209294" y="6133738"/>
            <a:ext cx="406050" cy="415763"/>
          </a:xfrm>
          <a:prstGeom prst="rect">
            <a:avLst/>
          </a:prstGeom>
          <a:noFill/>
          <a:ln>
            <a:noFill/>
          </a:ln>
        </p:spPr>
      </p:pic>
      <p:pic>
        <p:nvPicPr>
          <p:cNvPr id="1314" name="Google Shape;1314;p102"/>
          <p:cNvPicPr preferRelativeResize="0"/>
          <p:nvPr/>
        </p:nvPicPr>
        <p:blipFill>
          <a:blip r:embed="rId4">
            <a:alphaModFix amt="69000"/>
          </a:blip>
          <a:stretch>
            <a:fillRect/>
          </a:stretch>
        </p:blipFill>
        <p:spPr>
          <a:xfrm>
            <a:off x="2615344" y="6133738"/>
            <a:ext cx="406050" cy="415763"/>
          </a:xfrm>
          <a:prstGeom prst="rect">
            <a:avLst/>
          </a:prstGeom>
          <a:noFill/>
          <a:ln>
            <a:noFill/>
          </a:ln>
        </p:spPr>
      </p:pic>
      <p:pic>
        <p:nvPicPr>
          <p:cNvPr id="1315" name="Google Shape;1315;p102"/>
          <p:cNvPicPr preferRelativeResize="0"/>
          <p:nvPr/>
        </p:nvPicPr>
        <p:blipFill>
          <a:blip r:embed="rId4">
            <a:alphaModFix amt="69000"/>
          </a:blip>
          <a:stretch>
            <a:fillRect/>
          </a:stretch>
        </p:blipFill>
        <p:spPr>
          <a:xfrm>
            <a:off x="3021394" y="6133738"/>
            <a:ext cx="406050" cy="415763"/>
          </a:xfrm>
          <a:prstGeom prst="rect">
            <a:avLst/>
          </a:prstGeom>
          <a:noFill/>
          <a:ln>
            <a:noFill/>
          </a:ln>
        </p:spPr>
      </p:pic>
      <p:pic>
        <p:nvPicPr>
          <p:cNvPr id="1316" name="Google Shape;1316;p102"/>
          <p:cNvPicPr preferRelativeResize="0"/>
          <p:nvPr/>
        </p:nvPicPr>
        <p:blipFill>
          <a:blip r:embed="rId4">
            <a:alphaModFix amt="69000"/>
          </a:blip>
          <a:stretch>
            <a:fillRect/>
          </a:stretch>
        </p:blipFill>
        <p:spPr>
          <a:xfrm>
            <a:off x="3427444" y="6133738"/>
            <a:ext cx="406050" cy="415763"/>
          </a:xfrm>
          <a:prstGeom prst="rect">
            <a:avLst/>
          </a:prstGeom>
          <a:noFill/>
          <a:ln>
            <a:noFill/>
          </a:ln>
        </p:spPr>
      </p:pic>
      <p:pic>
        <p:nvPicPr>
          <p:cNvPr id="1317" name="Google Shape;1317;p102"/>
          <p:cNvPicPr preferRelativeResize="0"/>
          <p:nvPr/>
        </p:nvPicPr>
        <p:blipFill>
          <a:blip r:embed="rId4">
            <a:alphaModFix amt="69000"/>
          </a:blip>
          <a:stretch>
            <a:fillRect/>
          </a:stretch>
        </p:blipFill>
        <p:spPr>
          <a:xfrm>
            <a:off x="3833494" y="6133738"/>
            <a:ext cx="406050" cy="415763"/>
          </a:xfrm>
          <a:prstGeom prst="rect">
            <a:avLst/>
          </a:prstGeom>
          <a:noFill/>
          <a:ln>
            <a:noFill/>
          </a:ln>
        </p:spPr>
      </p:pic>
      <p:pic>
        <p:nvPicPr>
          <p:cNvPr id="1318" name="Google Shape;1318;p102"/>
          <p:cNvPicPr preferRelativeResize="0"/>
          <p:nvPr/>
        </p:nvPicPr>
        <p:blipFill>
          <a:blip r:embed="rId4">
            <a:alphaModFix amt="69000"/>
          </a:blip>
          <a:stretch>
            <a:fillRect/>
          </a:stretch>
        </p:blipFill>
        <p:spPr>
          <a:xfrm>
            <a:off x="4239544" y="6133738"/>
            <a:ext cx="406050" cy="415763"/>
          </a:xfrm>
          <a:prstGeom prst="rect">
            <a:avLst/>
          </a:prstGeom>
          <a:noFill/>
          <a:ln>
            <a:noFill/>
          </a:ln>
        </p:spPr>
      </p:pic>
      <p:pic>
        <p:nvPicPr>
          <p:cNvPr id="1319" name="Google Shape;1319;p102"/>
          <p:cNvPicPr preferRelativeResize="0"/>
          <p:nvPr/>
        </p:nvPicPr>
        <p:blipFill>
          <a:blip r:embed="rId4">
            <a:alphaModFix amt="69000"/>
          </a:blip>
          <a:stretch>
            <a:fillRect/>
          </a:stretch>
        </p:blipFill>
        <p:spPr>
          <a:xfrm>
            <a:off x="4645594" y="6133738"/>
            <a:ext cx="406050" cy="415763"/>
          </a:xfrm>
          <a:prstGeom prst="rect">
            <a:avLst/>
          </a:prstGeom>
          <a:noFill/>
          <a:ln>
            <a:noFill/>
          </a:ln>
        </p:spPr>
      </p:pic>
      <p:pic>
        <p:nvPicPr>
          <p:cNvPr id="1320" name="Google Shape;1320;p102"/>
          <p:cNvPicPr preferRelativeResize="0"/>
          <p:nvPr/>
        </p:nvPicPr>
        <p:blipFill>
          <a:blip r:embed="rId4">
            <a:alphaModFix amt="69000"/>
          </a:blip>
          <a:stretch>
            <a:fillRect/>
          </a:stretch>
        </p:blipFill>
        <p:spPr>
          <a:xfrm>
            <a:off x="5051644" y="6133738"/>
            <a:ext cx="406050" cy="415763"/>
          </a:xfrm>
          <a:prstGeom prst="rect">
            <a:avLst/>
          </a:prstGeom>
          <a:noFill/>
          <a:ln>
            <a:noFill/>
          </a:ln>
        </p:spPr>
      </p:pic>
      <p:pic>
        <p:nvPicPr>
          <p:cNvPr id="1321" name="Google Shape;1321;p102"/>
          <p:cNvPicPr preferRelativeResize="0"/>
          <p:nvPr/>
        </p:nvPicPr>
        <p:blipFill>
          <a:blip r:embed="rId4">
            <a:alphaModFix amt="69000"/>
          </a:blip>
          <a:stretch>
            <a:fillRect/>
          </a:stretch>
        </p:blipFill>
        <p:spPr>
          <a:xfrm>
            <a:off x="5457694" y="6133738"/>
            <a:ext cx="406050" cy="415763"/>
          </a:xfrm>
          <a:prstGeom prst="rect">
            <a:avLst/>
          </a:prstGeom>
          <a:noFill/>
          <a:ln>
            <a:noFill/>
          </a:ln>
        </p:spPr>
      </p:pic>
      <p:pic>
        <p:nvPicPr>
          <p:cNvPr id="1322" name="Google Shape;1322;p102"/>
          <p:cNvPicPr preferRelativeResize="0"/>
          <p:nvPr/>
        </p:nvPicPr>
        <p:blipFill>
          <a:blip r:embed="rId4">
            <a:alphaModFix amt="69000"/>
          </a:blip>
          <a:stretch>
            <a:fillRect/>
          </a:stretch>
        </p:blipFill>
        <p:spPr>
          <a:xfrm>
            <a:off x="5863744" y="6133738"/>
            <a:ext cx="406050" cy="415763"/>
          </a:xfrm>
          <a:prstGeom prst="rect">
            <a:avLst/>
          </a:prstGeom>
          <a:noFill/>
          <a:ln>
            <a:noFill/>
          </a:ln>
        </p:spPr>
      </p:pic>
      <p:pic>
        <p:nvPicPr>
          <p:cNvPr id="1323" name="Google Shape;1323;p102"/>
          <p:cNvPicPr preferRelativeResize="0"/>
          <p:nvPr/>
        </p:nvPicPr>
        <p:blipFill>
          <a:blip r:embed="rId4">
            <a:alphaModFix amt="69000"/>
          </a:blip>
          <a:stretch>
            <a:fillRect/>
          </a:stretch>
        </p:blipFill>
        <p:spPr>
          <a:xfrm>
            <a:off x="6269794" y="6133738"/>
            <a:ext cx="406050" cy="415763"/>
          </a:xfrm>
          <a:prstGeom prst="rect">
            <a:avLst/>
          </a:prstGeom>
          <a:noFill/>
          <a:ln>
            <a:noFill/>
          </a:ln>
        </p:spPr>
      </p:pic>
      <p:pic>
        <p:nvPicPr>
          <p:cNvPr id="1324" name="Google Shape;1324;p102"/>
          <p:cNvPicPr preferRelativeResize="0"/>
          <p:nvPr/>
        </p:nvPicPr>
        <p:blipFill>
          <a:blip r:embed="rId4">
            <a:alphaModFix amt="69000"/>
          </a:blip>
          <a:stretch>
            <a:fillRect/>
          </a:stretch>
        </p:blipFill>
        <p:spPr>
          <a:xfrm>
            <a:off x="6675844" y="6133738"/>
            <a:ext cx="406050" cy="415763"/>
          </a:xfrm>
          <a:prstGeom prst="rect">
            <a:avLst/>
          </a:prstGeom>
          <a:noFill/>
          <a:ln>
            <a:noFill/>
          </a:ln>
        </p:spPr>
      </p:pic>
      <p:pic>
        <p:nvPicPr>
          <p:cNvPr id="1325" name="Google Shape;1325;p102"/>
          <p:cNvPicPr preferRelativeResize="0"/>
          <p:nvPr/>
        </p:nvPicPr>
        <p:blipFill>
          <a:blip r:embed="rId4">
            <a:alphaModFix amt="69000"/>
          </a:blip>
          <a:stretch>
            <a:fillRect/>
          </a:stretch>
        </p:blipFill>
        <p:spPr>
          <a:xfrm>
            <a:off x="7081894" y="6133738"/>
            <a:ext cx="406050" cy="415763"/>
          </a:xfrm>
          <a:prstGeom prst="rect">
            <a:avLst/>
          </a:prstGeom>
          <a:noFill/>
          <a:ln>
            <a:noFill/>
          </a:ln>
        </p:spPr>
      </p:pic>
      <p:pic>
        <p:nvPicPr>
          <p:cNvPr id="1326" name="Google Shape;1326;p102"/>
          <p:cNvPicPr preferRelativeResize="0"/>
          <p:nvPr/>
        </p:nvPicPr>
        <p:blipFill>
          <a:blip r:embed="rId4">
            <a:alphaModFix amt="69000"/>
          </a:blip>
          <a:stretch>
            <a:fillRect/>
          </a:stretch>
        </p:blipFill>
        <p:spPr>
          <a:xfrm>
            <a:off x="7487944" y="6133738"/>
            <a:ext cx="406050" cy="415763"/>
          </a:xfrm>
          <a:prstGeom prst="rect">
            <a:avLst/>
          </a:prstGeom>
          <a:noFill/>
          <a:ln>
            <a:noFill/>
          </a:ln>
        </p:spPr>
      </p:pic>
      <p:pic>
        <p:nvPicPr>
          <p:cNvPr id="1327" name="Google Shape;1327;p102"/>
          <p:cNvPicPr preferRelativeResize="0"/>
          <p:nvPr/>
        </p:nvPicPr>
        <p:blipFill>
          <a:blip r:embed="rId4">
            <a:alphaModFix amt="69000"/>
          </a:blip>
          <a:stretch>
            <a:fillRect/>
          </a:stretch>
        </p:blipFill>
        <p:spPr>
          <a:xfrm>
            <a:off x="7893994" y="6133738"/>
            <a:ext cx="406050" cy="415763"/>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103"/>
          <p:cNvSpPr txBox="1">
            <a:spLocks noGrp="1"/>
          </p:cNvSpPr>
          <p:nvPr>
            <p:ph type="body" idx="1"/>
          </p:nvPr>
        </p:nvSpPr>
        <p:spPr>
          <a:xfrm>
            <a:off x="462488" y="2136748"/>
            <a:ext cx="2519700" cy="38784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endParaRPr/>
          </a:p>
        </p:txBody>
      </p:sp>
      <p:sp>
        <p:nvSpPr>
          <p:cNvPr id="1334" name="Google Shape;1334;p103"/>
          <p:cNvSpPr txBox="1">
            <a:spLocks noGrp="1"/>
          </p:cNvSpPr>
          <p:nvPr>
            <p:ph type="title"/>
          </p:nvPr>
        </p:nvSpPr>
        <p:spPr>
          <a:xfrm>
            <a:off x="1126065" y="974625"/>
            <a:ext cx="6435600" cy="1131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solidFill>
                  <a:srgbClr val="005CB8"/>
                </a:solidFill>
              </a:rPr>
              <a:t>Definitions of Categories</a:t>
            </a:r>
            <a:endParaRPr>
              <a:solidFill>
                <a:srgbClr val="005CB8"/>
              </a:solidFill>
            </a:endParaRPr>
          </a:p>
        </p:txBody>
      </p:sp>
      <p:pic>
        <p:nvPicPr>
          <p:cNvPr id="1335" name="Google Shape;1335;p103"/>
          <p:cNvPicPr preferRelativeResize="0"/>
          <p:nvPr/>
        </p:nvPicPr>
        <p:blipFill>
          <a:blip r:embed="rId3">
            <a:alphaModFix/>
          </a:blip>
          <a:stretch>
            <a:fillRect/>
          </a:stretch>
        </p:blipFill>
        <p:spPr>
          <a:xfrm>
            <a:off x="0" y="1618497"/>
            <a:ext cx="4280087" cy="4914901"/>
          </a:xfrm>
          <a:prstGeom prst="rect">
            <a:avLst/>
          </a:prstGeom>
          <a:noFill/>
          <a:ln>
            <a:noFill/>
          </a:ln>
        </p:spPr>
      </p:pic>
      <p:pic>
        <p:nvPicPr>
          <p:cNvPr id="1336" name="Google Shape;1336;p103"/>
          <p:cNvPicPr preferRelativeResize="0"/>
          <p:nvPr/>
        </p:nvPicPr>
        <p:blipFill>
          <a:blip r:embed="rId4">
            <a:alphaModFix/>
          </a:blip>
          <a:stretch>
            <a:fillRect/>
          </a:stretch>
        </p:blipFill>
        <p:spPr>
          <a:xfrm>
            <a:off x="4977726" y="1618497"/>
            <a:ext cx="4166274" cy="491490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04"/>
          <p:cNvSpPr txBox="1">
            <a:spLocks noGrp="1"/>
          </p:cNvSpPr>
          <p:nvPr>
            <p:ph type="title"/>
          </p:nvPr>
        </p:nvSpPr>
        <p:spPr>
          <a:xfrm>
            <a:off x="74875" y="1132375"/>
            <a:ext cx="8939400" cy="975300"/>
          </a:xfrm>
          <a:prstGeom prst="rect">
            <a:avLst/>
          </a:prstGeom>
          <a:noFill/>
          <a:ln>
            <a:noFill/>
          </a:ln>
        </p:spPr>
        <p:txBody>
          <a:bodyPr spcFirstLastPara="1" wrap="square" lIns="91425" tIns="45700" rIns="91425" bIns="45700" anchor="ctr" anchorCtr="0">
            <a:noAutofit/>
          </a:bodyPr>
          <a:lstStyle/>
          <a:p>
            <a:pPr marL="0" lvl="0" indent="0" algn="ctr" rtl="0">
              <a:lnSpc>
                <a:spcPct val="129545"/>
              </a:lnSpc>
              <a:spcBef>
                <a:spcPts val="0"/>
              </a:spcBef>
              <a:spcAft>
                <a:spcPts val="0"/>
              </a:spcAft>
              <a:buNone/>
            </a:pPr>
            <a:r>
              <a:rPr lang="en-US" sz="3600"/>
              <a:t>COVID-19 Fiscal Responses Around the World</a:t>
            </a:r>
            <a:endParaRPr sz="5800"/>
          </a:p>
        </p:txBody>
      </p:sp>
      <p:sp>
        <p:nvSpPr>
          <p:cNvPr id="1342" name="Google Shape;1342;p104"/>
          <p:cNvSpPr txBox="1">
            <a:spLocks noGrp="1"/>
          </p:cNvSpPr>
          <p:nvPr>
            <p:ph type="body" idx="1"/>
          </p:nvPr>
        </p:nvSpPr>
        <p:spPr>
          <a:xfrm>
            <a:off x="235504" y="2107680"/>
            <a:ext cx="8673000" cy="4244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sz="2600" b="1"/>
              <a:t>This lesson gives students a chance to compare the U.S. fiscal policy response to COVID-19 with other countries.</a:t>
            </a:r>
            <a:endParaRPr sz="2600"/>
          </a:p>
          <a:p>
            <a:pPr marL="0" lvl="0" indent="0" algn="l" rtl="0">
              <a:spcBef>
                <a:spcPts val="1800"/>
              </a:spcBef>
              <a:spcAft>
                <a:spcPts val="0"/>
              </a:spcAft>
              <a:buClr>
                <a:schemeClr val="dk1"/>
              </a:buClr>
              <a:buSzPts val="2800"/>
              <a:buNone/>
            </a:pPr>
            <a:r>
              <a:rPr lang="en-US" sz="2600" b="1"/>
              <a:t>Activity 2 of this lesson guides students to the </a:t>
            </a:r>
            <a:r>
              <a:rPr lang="en-US" sz="2600" b="1">
                <a:solidFill>
                  <a:srgbClr val="8BAF00"/>
                </a:solidFill>
              </a:rPr>
              <a:t>International Monetary Fund </a:t>
            </a:r>
            <a:r>
              <a:rPr lang="en-US" sz="2600" b="1"/>
              <a:t>site detailing policy responses to COVID-19.</a:t>
            </a:r>
            <a:endParaRPr sz="2600"/>
          </a:p>
          <a:p>
            <a:pPr marL="0" lvl="0" indent="0" algn="l" rtl="0">
              <a:spcBef>
                <a:spcPts val="1800"/>
              </a:spcBef>
              <a:spcAft>
                <a:spcPts val="0"/>
              </a:spcAft>
              <a:buClr>
                <a:schemeClr val="dk1"/>
              </a:buClr>
              <a:buSzPts val="2800"/>
              <a:buNone/>
            </a:pPr>
            <a:r>
              <a:rPr lang="en-US" sz="2600" b="1"/>
              <a:t>Students are guided to use a T Chart to compare the U.S. response to another country (assigned by the teacher).</a:t>
            </a:r>
            <a:endParaRPr sz="2600"/>
          </a:p>
          <a:p>
            <a:pPr marL="0" lvl="0" indent="0" algn="l" rtl="0">
              <a:spcBef>
                <a:spcPts val="1800"/>
              </a:spcBef>
              <a:spcAft>
                <a:spcPts val="0"/>
              </a:spcAft>
              <a:buClr>
                <a:schemeClr val="dk1"/>
              </a:buClr>
              <a:buSzPts val="2800"/>
              <a:buNone/>
            </a:pPr>
            <a:r>
              <a:rPr lang="en-US" sz="2600" b="1" i="1"/>
              <a:t>This lesson should give students a larger perspective on the U.S. response &amp; builds nicely on the To The Penny activity.</a:t>
            </a:r>
            <a:endParaRPr sz="2600" i="1"/>
          </a:p>
          <a:p>
            <a:pPr marL="0" lvl="0" indent="0" algn="l" rtl="0">
              <a:spcBef>
                <a:spcPts val="1800"/>
              </a:spcBef>
              <a:spcAft>
                <a:spcPts val="0"/>
              </a:spcAft>
              <a:buClr>
                <a:schemeClr val="dk1"/>
              </a:buClr>
              <a:buSzPts val="2800"/>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pic>
        <p:nvPicPr>
          <p:cNvPr id="1348" name="Google Shape;1348;p105"/>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349" name="Google Shape;1349;p105"/>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pic>
        <p:nvPicPr>
          <p:cNvPr id="1355" name="Google Shape;1355;p106"/>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356" name="Google Shape;1356;p106"/>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107"/>
          <p:cNvSpPr txBox="1">
            <a:spLocks noGrp="1"/>
          </p:cNvSpPr>
          <p:nvPr>
            <p:ph type="title"/>
          </p:nvPr>
        </p:nvSpPr>
        <p:spPr>
          <a:xfrm>
            <a:off x="457200" y="114300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400"/>
              <a:t>Why would policymakers react this way?</a:t>
            </a:r>
            <a:endParaRPr sz="5400"/>
          </a:p>
        </p:txBody>
      </p:sp>
      <p:sp>
        <p:nvSpPr>
          <p:cNvPr id="1363" name="Google Shape;1363;p107"/>
          <p:cNvSpPr txBox="1">
            <a:spLocks noGrp="1"/>
          </p:cNvSpPr>
          <p:nvPr>
            <p:ph type="body" idx="1"/>
          </p:nvPr>
        </p:nvSpPr>
        <p:spPr>
          <a:xfrm>
            <a:off x="457200" y="2526950"/>
            <a:ext cx="8229600" cy="3907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It is hard to argue that people in charge of economic policy/enacting economic policy spent A LOT of money in the recovery efforts from COVID…</a:t>
            </a:r>
            <a:endParaRPr b="1" dirty="0"/>
          </a:p>
          <a:p>
            <a:pPr marL="0" lvl="0" indent="0" algn="l" rtl="0">
              <a:spcBef>
                <a:spcPts val="1800"/>
              </a:spcBef>
              <a:spcAft>
                <a:spcPts val="0"/>
              </a:spcAft>
              <a:buNone/>
            </a:pPr>
            <a:r>
              <a:rPr lang="en-US" b="1" dirty="0"/>
              <a:t>(both fiscal policy AND monetary policy)</a:t>
            </a:r>
            <a:endParaRPr b="1" dirty="0"/>
          </a:p>
          <a:p>
            <a:pPr marL="0" lvl="0" indent="0" algn="l" rtl="0">
              <a:spcBef>
                <a:spcPts val="1800"/>
              </a:spcBef>
              <a:spcAft>
                <a:spcPts val="1800"/>
              </a:spcAft>
              <a:buNone/>
            </a:pPr>
            <a:r>
              <a:rPr lang="en-US" b="1" dirty="0"/>
              <a:t>Why would they react in this fashion, what caused such quick and decisive action?</a:t>
            </a:r>
            <a:endParaRPr b="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pic>
        <p:nvPicPr>
          <p:cNvPr id="1369" name="Google Shape;1369;p108"/>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370" name="Google Shape;1370;p108"/>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10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What is a K shaped recovery?</a:t>
            </a:r>
            <a:endParaRPr/>
          </a:p>
        </p:txBody>
      </p:sp>
      <p:sp>
        <p:nvSpPr>
          <p:cNvPr id="1376" name="Google Shape;1376;p10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800"/>
              <a:buNone/>
            </a:pPr>
            <a:r>
              <a:rPr lang="en-US" b="1">
                <a:solidFill>
                  <a:schemeClr val="dk1"/>
                </a:solidFill>
              </a:rPr>
              <a:t>Looking at the groups hurt the most by the recession.</a:t>
            </a:r>
            <a:endParaRPr b="1"/>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4546</Words>
  <Application>Microsoft Office PowerPoint</Application>
  <PresentationFormat>On-screen Show (4:3)</PresentationFormat>
  <Paragraphs>595</Paragraphs>
  <Slides>116</Slides>
  <Notes>115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116</vt:i4>
      </vt:variant>
    </vt:vector>
  </HeadingPairs>
  <TitlesOfParts>
    <vt:vector size="123" baseType="lpstr">
      <vt:lpstr>Arial</vt:lpstr>
      <vt:lpstr>Times New Roman</vt:lpstr>
      <vt:lpstr>Raleway</vt:lpstr>
      <vt:lpstr>Calibri</vt:lpstr>
      <vt:lpstr>Dosis</vt:lpstr>
      <vt:lpstr>Nunito Light</vt:lpstr>
      <vt:lpstr>Office Theme</vt:lpstr>
      <vt:lpstr>  Macroeconomics Summer Institute Engaging Activities to Help Students  See the Big Picture Day 1: Fiscal Policy, Unemployment and International Trade  John Kruggel JMU Center for Economic Education 7/15/21  kruggejb@jmu.edu </vt:lpstr>
      <vt:lpstr>EconEdLink Membership</vt:lpstr>
      <vt:lpstr>Professional Development Certificate</vt:lpstr>
      <vt:lpstr>CEE Affiliates</vt:lpstr>
      <vt:lpstr>PowerPoint Presentation</vt:lpstr>
      <vt:lpstr>60th Financial Literacy and Economic Education Conference</vt:lpstr>
      <vt:lpstr>How did we do? Let us know! Please complete our survey: https://www.surveymonkey.com/r/SummerInstitute2021 </vt:lpstr>
      <vt:lpstr>Agenda</vt:lpstr>
      <vt:lpstr>Objectives</vt:lpstr>
      <vt:lpstr>PowerPoint Presentation</vt:lpstr>
      <vt:lpstr>Macroeconomics </vt:lpstr>
      <vt:lpstr>National Standards</vt:lpstr>
      <vt:lpstr>Nearpod Info</vt:lpstr>
      <vt:lpstr>Introductions</vt:lpstr>
      <vt:lpstr>PowerPoint Presentation</vt:lpstr>
      <vt:lpstr>Should we make that here?</vt:lpstr>
      <vt:lpstr>Trade</vt:lpstr>
      <vt:lpstr>Comparative Advantage and Specialization</vt:lpstr>
      <vt:lpstr>Who should do what?</vt:lpstr>
      <vt:lpstr>Who should do what?</vt:lpstr>
      <vt:lpstr>Who should do what?</vt:lpstr>
      <vt:lpstr>PowerPoint Presentation</vt:lpstr>
      <vt:lpstr>Answers</vt:lpstr>
      <vt:lpstr>PowerPoint Presentation</vt:lpstr>
      <vt:lpstr>Answers</vt:lpstr>
      <vt:lpstr>Visual Learners</vt:lpstr>
      <vt:lpstr>Production possibilities curve/frontier</vt:lpstr>
      <vt:lpstr>Tony’s Production possibilities curve/frontier</vt:lpstr>
      <vt:lpstr>PowerPoint Presentation</vt:lpstr>
      <vt:lpstr>PowerPoint Presentation</vt:lpstr>
      <vt:lpstr>PowerPoint Presentation</vt:lpstr>
      <vt:lpstr>PowerPoint Presentation</vt:lpstr>
      <vt:lpstr>Make what you do best  and trade for the rest!</vt:lpstr>
      <vt:lpstr>Additional Activity</vt:lpstr>
      <vt:lpstr>Atlanta Fed Trade Infographic</vt:lpstr>
      <vt:lpstr>PowerPoint Presentation</vt:lpstr>
      <vt:lpstr>Bananas video clip</vt:lpstr>
      <vt:lpstr>PowerPoint Presentation</vt:lpstr>
      <vt:lpstr>Specialization Extension</vt:lpstr>
      <vt:lpstr>Playful Economics</vt:lpstr>
      <vt:lpstr>PowerPoint Presentation</vt:lpstr>
      <vt:lpstr>Wrap-Up</vt:lpstr>
      <vt:lpstr>Extensions</vt:lpstr>
      <vt:lpstr>Extensions</vt:lpstr>
      <vt:lpstr>PowerPoint Presentation</vt:lpstr>
      <vt:lpstr>Specialization</vt:lpstr>
      <vt:lpstr>Specialization Flaws</vt:lpstr>
      <vt:lpstr>This concept applied at the macro level</vt:lpstr>
      <vt:lpstr>PowerPoint Presentation</vt:lpstr>
      <vt:lpstr>Other Choke Points</vt:lpstr>
      <vt:lpstr>Trade Routes </vt:lpstr>
      <vt:lpstr>PowerPoint Presentation</vt:lpstr>
      <vt:lpstr>Circular Flows and Supply Shocks</vt:lpstr>
      <vt:lpstr>The Circular Flow Model</vt:lpstr>
      <vt:lpstr>The Circular Flow Model</vt:lpstr>
      <vt:lpstr>The Circular Flow Model</vt:lpstr>
      <vt:lpstr>The Circular Flow Model</vt:lpstr>
      <vt:lpstr>The Circular Flow Model</vt:lpstr>
      <vt:lpstr>The Circular Flow Model</vt:lpstr>
      <vt:lpstr>The Circular Flow </vt:lpstr>
      <vt:lpstr>Econoland</vt:lpstr>
      <vt:lpstr>FOP Cards</vt:lpstr>
      <vt:lpstr>Econoland</vt:lpstr>
      <vt:lpstr>Econoland</vt:lpstr>
      <vt:lpstr>Econo and Money Cards</vt:lpstr>
      <vt:lpstr>Adapting Econoland</vt:lpstr>
      <vt:lpstr>Adapting Econoland</vt:lpstr>
      <vt:lpstr>PowerPoint Presentation</vt:lpstr>
      <vt:lpstr>But WHY don’t we make chips?</vt:lpstr>
      <vt:lpstr>Government to the rescue?</vt:lpstr>
      <vt:lpstr>Government to the Rescue?</vt:lpstr>
      <vt:lpstr>Government to the Rescue?</vt:lpstr>
      <vt:lpstr>Government to the Rescue?</vt:lpstr>
      <vt:lpstr>Bastiat’s Nightmare</vt:lpstr>
      <vt:lpstr>PowerPoint Presentation</vt:lpstr>
      <vt:lpstr>Cargo Traffic Jams</vt:lpstr>
      <vt:lpstr>PowerPoint Presentation</vt:lpstr>
      <vt:lpstr>Cargo Ships</vt:lpstr>
      <vt:lpstr>PowerPoint Presentation</vt:lpstr>
      <vt:lpstr>Circular Flow Model  with Government</vt:lpstr>
      <vt:lpstr>How big is too big?</vt:lpstr>
      <vt:lpstr>Government Spending</vt:lpstr>
      <vt:lpstr>PowerPoint Presentation</vt:lpstr>
      <vt:lpstr>PowerPoint Presentation</vt:lpstr>
      <vt:lpstr>To The Penny Activity </vt:lpstr>
      <vt:lpstr>Breakout Rooms</vt:lpstr>
      <vt:lpstr>To The Penny</vt:lpstr>
      <vt:lpstr>Debrief</vt:lpstr>
      <vt:lpstr>PowerPoint Presentation</vt:lpstr>
      <vt:lpstr>Breakout Rooms</vt:lpstr>
      <vt:lpstr>Mandatory vs Discretionary - Actual</vt:lpstr>
      <vt:lpstr>To the Penny</vt:lpstr>
      <vt:lpstr>Definitions of Categories</vt:lpstr>
      <vt:lpstr>COVID-19 Fiscal Responses Around the World</vt:lpstr>
      <vt:lpstr>PowerPoint Presentation</vt:lpstr>
      <vt:lpstr>PowerPoint Presentation</vt:lpstr>
      <vt:lpstr>Why would policymakers react this way?</vt:lpstr>
      <vt:lpstr>PowerPoint Presentation</vt:lpstr>
      <vt:lpstr>What is a K shaped recovery?</vt:lpstr>
      <vt:lpstr>Why Doesn’t COVID-19 Affect Everyone Equally?</vt:lpstr>
      <vt:lpstr>PowerPoint Presentation</vt:lpstr>
      <vt:lpstr>PowerPoint Presentation</vt:lpstr>
      <vt:lpstr>PowerPoint Presentation</vt:lpstr>
      <vt:lpstr>PowerPoint Presentation</vt:lpstr>
      <vt:lpstr>Pandemic Unemployment</vt:lpstr>
      <vt:lpstr>Pandemic Unemployment</vt:lpstr>
      <vt:lpstr>One in four renters spent more than half their income on housing in 2018</vt:lpstr>
      <vt:lpstr>Nearly half of Black and Hispanic renters have slight or no confidence in their ability to pay next month’s rent on time.</vt:lpstr>
      <vt:lpstr>Job Characteristics</vt:lpstr>
      <vt:lpstr>Some people have money to burn</vt:lpstr>
      <vt:lpstr>A “K” Shaped Recovery Illustrates The Post-COVID Divide</vt:lpstr>
      <vt:lpstr>A “K” Shaped Recovery Illustrates The Post-COVID Divide</vt:lpstr>
      <vt:lpstr>Kahoot! Assessment</vt:lpstr>
      <vt:lpstr>Assessment Questions</vt:lpstr>
      <vt:lpstr>References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Macroeconomics Summer Institute Engaging Activities to Help Students  See the Big Picture Day 1: Fiscal Policy, Unemployment and International Trade  John Kruggel JMU Center for Economic Education 7/15/21  kruggejb@jmu.edu </dc:title>
  <cp:lastModifiedBy>Jarvon Carson</cp:lastModifiedBy>
  <cp:revision>3</cp:revision>
  <dcterms:modified xsi:type="dcterms:W3CDTF">2021-07-12T10:32:36Z</dcterms:modified>
</cp:coreProperties>
</file>