
<file path=[Content_Types].xml><?xml version="1.0" encoding="utf-8"?>
<Types xmlns="http://schemas.openxmlformats.org/package/2006/content-types">
  <Default Extension="glb" ContentType="model/gltf.binary"/>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9.xml" ContentType="application/vnd.openxmlformats-officedocument.presentationml.notesSlide+xml"/>
  <Override PartName="/ppt/notesSlides/notesSlide10.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41"/>
  </p:notesMasterIdLst>
  <p:sldIdLst>
    <p:sldId id="261" r:id="rId5"/>
    <p:sldId id="283" r:id="rId6"/>
    <p:sldId id="267" r:id="rId7"/>
    <p:sldId id="258" r:id="rId8"/>
    <p:sldId id="262" r:id="rId9"/>
    <p:sldId id="329" r:id="rId10"/>
    <p:sldId id="263" r:id="rId11"/>
    <p:sldId id="264" r:id="rId12"/>
    <p:sldId id="265" r:id="rId13"/>
    <p:sldId id="321" r:id="rId14"/>
    <p:sldId id="309" r:id="rId15"/>
    <p:sldId id="285" r:id="rId16"/>
    <p:sldId id="300" r:id="rId17"/>
    <p:sldId id="299" r:id="rId18"/>
    <p:sldId id="297" r:id="rId19"/>
    <p:sldId id="298" r:id="rId20"/>
    <p:sldId id="301" r:id="rId21"/>
    <p:sldId id="326" r:id="rId22"/>
    <p:sldId id="288" r:id="rId23"/>
    <p:sldId id="322" r:id="rId24"/>
    <p:sldId id="323" r:id="rId25"/>
    <p:sldId id="302" r:id="rId26"/>
    <p:sldId id="327" r:id="rId27"/>
    <p:sldId id="328" r:id="rId28"/>
    <p:sldId id="275" r:id="rId29"/>
    <p:sldId id="319" r:id="rId30"/>
    <p:sldId id="320" r:id="rId31"/>
    <p:sldId id="311" r:id="rId32"/>
    <p:sldId id="318" r:id="rId33"/>
    <p:sldId id="289" r:id="rId34"/>
    <p:sldId id="314" r:id="rId35"/>
    <p:sldId id="330" r:id="rId36"/>
    <p:sldId id="331" r:id="rId37"/>
    <p:sldId id="266" r:id="rId38"/>
    <p:sldId id="269" r:id="rId39"/>
    <p:sldId id="270" r:id="rId40"/>
  </p:sldIdLst>
  <p:sldSz cx="9144000" cy="6858000" type="screen4x3"/>
  <p:notesSz cx="6858000" cy="9144000"/>
  <p:custDataLst>
    <p:tags r:id="rId42"/>
  </p:custDataLst>
  <p:defaultTextStyle>
    <a:defPPr>
      <a:defRPr lang="en-US"/>
    </a:defPPr>
    <a:lvl1pPr algn="l" rtl="0" fontAlgn="base">
      <a:spcBef>
        <a:spcPct val="0"/>
      </a:spcBef>
      <a:spcAft>
        <a:spcPct val="0"/>
      </a:spcAft>
      <a:defRPr kern="1200">
        <a:solidFill>
          <a:schemeClr val="tx1"/>
        </a:solidFill>
        <a:latin typeface="Arial" pitchFamily="-108" charset="0"/>
        <a:ea typeface="ＭＳ Ｐゴシック" pitchFamily="-108" charset="-128"/>
        <a:cs typeface="ＭＳ Ｐゴシック" pitchFamily="-108" charset="-128"/>
      </a:defRPr>
    </a:lvl1pPr>
    <a:lvl2pPr marL="457200" algn="l" rtl="0" fontAlgn="base">
      <a:spcBef>
        <a:spcPct val="0"/>
      </a:spcBef>
      <a:spcAft>
        <a:spcPct val="0"/>
      </a:spcAft>
      <a:defRPr kern="1200">
        <a:solidFill>
          <a:schemeClr val="tx1"/>
        </a:solidFill>
        <a:latin typeface="Arial" pitchFamily="-108" charset="0"/>
        <a:ea typeface="ＭＳ Ｐゴシック" pitchFamily="-108" charset="-128"/>
        <a:cs typeface="ＭＳ Ｐゴシック" pitchFamily="-108" charset="-128"/>
      </a:defRPr>
    </a:lvl2pPr>
    <a:lvl3pPr marL="914400" algn="l" rtl="0" fontAlgn="base">
      <a:spcBef>
        <a:spcPct val="0"/>
      </a:spcBef>
      <a:spcAft>
        <a:spcPct val="0"/>
      </a:spcAft>
      <a:defRPr kern="1200">
        <a:solidFill>
          <a:schemeClr val="tx1"/>
        </a:solidFill>
        <a:latin typeface="Arial" pitchFamily="-108" charset="0"/>
        <a:ea typeface="ＭＳ Ｐゴシック" pitchFamily="-108" charset="-128"/>
        <a:cs typeface="ＭＳ Ｐゴシック" pitchFamily="-108" charset="-128"/>
      </a:defRPr>
    </a:lvl3pPr>
    <a:lvl4pPr marL="1371600" algn="l" rtl="0" fontAlgn="base">
      <a:spcBef>
        <a:spcPct val="0"/>
      </a:spcBef>
      <a:spcAft>
        <a:spcPct val="0"/>
      </a:spcAft>
      <a:defRPr kern="1200">
        <a:solidFill>
          <a:schemeClr val="tx1"/>
        </a:solidFill>
        <a:latin typeface="Arial" pitchFamily="-108" charset="0"/>
        <a:ea typeface="ＭＳ Ｐゴシック" pitchFamily="-108" charset="-128"/>
        <a:cs typeface="ＭＳ Ｐゴシック" pitchFamily="-108" charset="-128"/>
      </a:defRPr>
    </a:lvl4pPr>
    <a:lvl5pPr marL="1828800" algn="l" rtl="0" fontAlgn="base">
      <a:spcBef>
        <a:spcPct val="0"/>
      </a:spcBef>
      <a:spcAft>
        <a:spcPct val="0"/>
      </a:spcAft>
      <a:defRPr kern="1200">
        <a:solidFill>
          <a:schemeClr val="tx1"/>
        </a:solidFill>
        <a:latin typeface="Arial" pitchFamily="-108" charset="0"/>
        <a:ea typeface="ＭＳ Ｐゴシック" pitchFamily="-108" charset="-128"/>
        <a:cs typeface="ＭＳ Ｐゴシック" pitchFamily="-108" charset="-128"/>
      </a:defRPr>
    </a:lvl5pPr>
    <a:lvl6pPr marL="2286000" algn="l" defTabSz="457200" rtl="0" eaLnBrk="1" latinLnBrk="0" hangingPunct="1">
      <a:defRPr kern="1200">
        <a:solidFill>
          <a:schemeClr val="tx1"/>
        </a:solidFill>
        <a:latin typeface="Arial" pitchFamily="-108" charset="0"/>
        <a:ea typeface="ＭＳ Ｐゴシック" pitchFamily="-108" charset="-128"/>
        <a:cs typeface="ＭＳ Ｐゴシック" pitchFamily="-108" charset="-128"/>
      </a:defRPr>
    </a:lvl6pPr>
    <a:lvl7pPr marL="2743200" algn="l" defTabSz="457200" rtl="0" eaLnBrk="1" latinLnBrk="0" hangingPunct="1">
      <a:defRPr kern="1200">
        <a:solidFill>
          <a:schemeClr val="tx1"/>
        </a:solidFill>
        <a:latin typeface="Arial" pitchFamily="-108" charset="0"/>
        <a:ea typeface="ＭＳ Ｐゴシック" pitchFamily="-108" charset="-128"/>
        <a:cs typeface="ＭＳ Ｐゴシック" pitchFamily="-108" charset="-128"/>
      </a:defRPr>
    </a:lvl7pPr>
    <a:lvl8pPr marL="3200400" algn="l" defTabSz="457200" rtl="0" eaLnBrk="1" latinLnBrk="0" hangingPunct="1">
      <a:defRPr kern="1200">
        <a:solidFill>
          <a:schemeClr val="tx1"/>
        </a:solidFill>
        <a:latin typeface="Arial" pitchFamily="-108" charset="0"/>
        <a:ea typeface="ＭＳ Ｐゴシック" pitchFamily="-108" charset="-128"/>
        <a:cs typeface="ＭＳ Ｐゴシック" pitchFamily="-108" charset="-128"/>
      </a:defRPr>
    </a:lvl8pPr>
    <a:lvl9pPr marL="3657600" algn="l" defTabSz="457200" rtl="0" eaLnBrk="1" latinLnBrk="0" hangingPunct="1">
      <a:defRPr kern="1200">
        <a:solidFill>
          <a:schemeClr val="tx1"/>
        </a:solidFill>
        <a:latin typeface="Arial" pitchFamily="-108" charset="0"/>
        <a:ea typeface="ＭＳ Ｐゴシック" pitchFamily="-108" charset="-128"/>
        <a:cs typeface="ＭＳ Ｐゴシック" pitchFamily="-108" charset="-128"/>
      </a:defRPr>
    </a:lvl9pPr>
  </p:defaultTextStyle>
  <p:extLst>
    <p:ext uri="{521415D9-36F7-43E2-AB2F-B90AF26B5E84}">
      <p14:sectionLst xmlns:p14="http://schemas.microsoft.com/office/powerpoint/2010/main">
        <p14:section name="Intro" id="{2517B929-5C45-48CE-9EA2-4C8E66DDFB49}">
          <p14:sldIdLst>
            <p14:sldId id="261"/>
            <p14:sldId id="283"/>
            <p14:sldId id="267"/>
            <p14:sldId id="258"/>
            <p14:sldId id="262"/>
            <p14:sldId id="329"/>
            <p14:sldId id="263"/>
            <p14:sldId id="264"/>
            <p14:sldId id="265"/>
          </p14:sldIdLst>
        </p14:section>
        <p14:section name="Defining and Tracing Cryptocurrency as a New Age Currency." id="{77B78A8A-01A4-4F61-802B-9F212005B183}">
          <p14:sldIdLst>
            <p14:sldId id="321"/>
            <p14:sldId id="309"/>
            <p14:sldId id="285"/>
            <p14:sldId id="300"/>
            <p14:sldId id="299"/>
            <p14:sldId id="297"/>
            <p14:sldId id="298"/>
            <p14:sldId id="301"/>
            <p14:sldId id="326"/>
            <p14:sldId id="288"/>
            <p14:sldId id="322"/>
            <p14:sldId id="323"/>
            <p14:sldId id="302"/>
          </p14:sldIdLst>
        </p14:section>
        <p14:section name="Boom and Bust of Cryptocurrency: Volatility" id="{B99F9645-B4B3-42E1-A625-942917105D53}">
          <p14:sldIdLst>
            <p14:sldId id="327"/>
            <p14:sldId id="328"/>
            <p14:sldId id="275"/>
            <p14:sldId id="319"/>
            <p14:sldId id="320"/>
            <p14:sldId id="311"/>
            <p14:sldId id="318"/>
            <p14:sldId id="289"/>
            <p14:sldId id="314"/>
            <p14:sldId id="330"/>
            <p14:sldId id="331"/>
            <p14:sldId id="266"/>
            <p14:sldId id="269"/>
            <p14:sldId id="270"/>
          </p14:sldIdLst>
        </p14:section>
      </p14:sectionLst>
    </p:ex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A9900"/>
    <a:srgbClr val="005CB8"/>
    <a:srgbClr val="C7C6F8"/>
    <a:srgbClr val="8BAF00"/>
    <a:srgbClr val="00408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5A111915-BE36-4E01-A7E5-04B1672EAD32}" styleName="Light Style 2 - Accent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4556" autoAdjust="0"/>
    <p:restoredTop sz="93117" autoAdjust="0"/>
  </p:normalViewPr>
  <p:slideViewPr>
    <p:cSldViewPr snapToGrid="0">
      <p:cViewPr varScale="1">
        <p:scale>
          <a:sx n="70" d="100"/>
          <a:sy n="70" d="100"/>
        </p:scale>
        <p:origin x="1402" y="62"/>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tags" Target="tags/tag1.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presProps" Target="presProps.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tableStyles" Target="tableStyles.xml"/><Relationship Id="rId20" Type="http://schemas.openxmlformats.org/officeDocument/2006/relationships/slide" Target="slides/slide16.xml"/><Relationship Id="rId41" Type="http://schemas.openxmlformats.org/officeDocument/2006/relationships/notesMaster" Target="notesMasters/notesMaster1.xml"/></Relationships>
</file>

<file path=ppt/diagrams/_rels/data1.xml.rels><?xml version="1.0" encoding="UTF-8" standalone="yes"?>
<Relationships xmlns="http://schemas.openxmlformats.org/package/2006/relationships"><Relationship Id="rId3" Type="http://schemas.openxmlformats.org/officeDocument/2006/relationships/hyperlink" Target="https://www.coinbase.com/learn/crypto-basics/what-is-a-fork" TargetMode="External"/><Relationship Id="rId2" Type="http://schemas.openxmlformats.org/officeDocument/2006/relationships/hyperlink" Target="https://www.investopedia.com/terms/b/bitcoin.asp" TargetMode="External"/><Relationship Id="rId1" Type="http://schemas.openxmlformats.org/officeDocument/2006/relationships/hyperlink" Target="https://youtu.be/SSo_EIwHSd4" TargetMode="External"/><Relationship Id="rId5" Type="http://schemas.openxmlformats.org/officeDocument/2006/relationships/hyperlink" Target="https://www.kraken.com/en-us/learn/types-of-cryptocurrency" TargetMode="External"/><Relationship Id="rId4" Type="http://schemas.openxmlformats.org/officeDocument/2006/relationships/hyperlink" Target="https://thecollegeinvestor.com/21245/top-10-bitcoin-crypto-investing-sites/" TargetMode="External"/></Relationships>
</file>

<file path=ppt/diagrams/_rels/drawing1.xml.rels><?xml version="1.0" encoding="UTF-8" standalone="yes"?>
<Relationships xmlns="http://schemas.openxmlformats.org/package/2006/relationships"><Relationship Id="rId3" Type="http://schemas.openxmlformats.org/officeDocument/2006/relationships/hyperlink" Target="https://www.coinbase.com/learn/crypto-basics/what-is-a-fork" TargetMode="External"/><Relationship Id="rId2" Type="http://schemas.openxmlformats.org/officeDocument/2006/relationships/hyperlink" Target="https://www.investopedia.com/terms/b/bitcoin.asp" TargetMode="External"/><Relationship Id="rId1" Type="http://schemas.openxmlformats.org/officeDocument/2006/relationships/hyperlink" Target="https://youtu.be/SSo_EIwHSd4" TargetMode="External"/><Relationship Id="rId5" Type="http://schemas.openxmlformats.org/officeDocument/2006/relationships/hyperlink" Target="https://www.kraken.com/en-us/learn/types-of-cryptocurrency" TargetMode="External"/><Relationship Id="rId4" Type="http://schemas.openxmlformats.org/officeDocument/2006/relationships/hyperlink" Target="https://thecollegeinvestor.com/21245/top-10-bitcoin-crypto-investing-sites/" TargetMode="Externa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65173C7-A97E-4B1E-99C9-536C44D2FDED}" type="doc">
      <dgm:prSet loTypeId="urn:microsoft.com/office/officeart/2008/layout/HalfCircleOrganizationChart" loCatId="hierarchy" qsTypeId="urn:microsoft.com/office/officeart/2005/8/quickstyle/simple3" qsCatId="simple" csTypeId="urn:microsoft.com/office/officeart/2005/8/colors/accent1_2" csCatId="accent1" phldr="1"/>
      <dgm:spPr/>
      <dgm:t>
        <a:bodyPr/>
        <a:lstStyle/>
        <a:p>
          <a:endParaRPr lang="en-US"/>
        </a:p>
      </dgm:t>
    </dgm:pt>
    <dgm:pt modelId="{D7D52D86-415E-4502-BAE8-6E478623F153}">
      <dgm:prSet phldrT="[Text]"/>
      <dgm:spPr/>
      <dgm:t>
        <a:bodyPr/>
        <a:lstStyle/>
        <a:p>
          <a:r>
            <a:rPr lang="en-US" dirty="0">
              <a:hlinkClick xmlns:r="http://schemas.openxmlformats.org/officeDocument/2006/relationships" r:id="rId1"/>
            </a:rPr>
            <a:t>Blockchain</a:t>
          </a:r>
          <a:endParaRPr lang="en-US" dirty="0"/>
        </a:p>
      </dgm:t>
    </dgm:pt>
    <dgm:pt modelId="{172625F1-D2A3-4D48-A110-0F951B2A2EC9}" type="parTrans" cxnId="{DF49E455-6C4C-45C3-AD05-F39376A8C406}">
      <dgm:prSet/>
      <dgm:spPr/>
      <dgm:t>
        <a:bodyPr/>
        <a:lstStyle/>
        <a:p>
          <a:endParaRPr lang="en-US"/>
        </a:p>
      </dgm:t>
    </dgm:pt>
    <dgm:pt modelId="{0EBA8979-857C-4D0B-AD90-0FC666458705}" type="sibTrans" cxnId="{DF49E455-6C4C-45C3-AD05-F39376A8C406}">
      <dgm:prSet/>
      <dgm:spPr/>
      <dgm:t>
        <a:bodyPr/>
        <a:lstStyle/>
        <a:p>
          <a:endParaRPr lang="en-US"/>
        </a:p>
      </dgm:t>
    </dgm:pt>
    <dgm:pt modelId="{4BC140BE-ABA1-42AE-BAB5-962944DABFC8}">
      <dgm:prSet phldrT="[Text]"/>
      <dgm:spPr/>
      <dgm:t>
        <a:bodyPr/>
        <a:lstStyle/>
        <a:p>
          <a:r>
            <a:rPr lang="en-US" dirty="0">
              <a:hlinkClick xmlns:r="http://schemas.openxmlformats.org/officeDocument/2006/relationships" r:id="rId2"/>
            </a:rPr>
            <a:t>What is Bitcoin?</a:t>
          </a:r>
          <a:endParaRPr lang="en-US" dirty="0"/>
        </a:p>
      </dgm:t>
    </dgm:pt>
    <dgm:pt modelId="{A61DDC01-8DF3-4E07-8122-811FC3474730}" type="parTrans" cxnId="{227BC971-831D-46A2-B14E-5AF529DBB451}">
      <dgm:prSet/>
      <dgm:spPr/>
      <dgm:t>
        <a:bodyPr/>
        <a:lstStyle/>
        <a:p>
          <a:endParaRPr lang="en-US"/>
        </a:p>
      </dgm:t>
    </dgm:pt>
    <dgm:pt modelId="{A26195EA-667B-4DC1-A179-1D63BEB1EF27}" type="sibTrans" cxnId="{227BC971-831D-46A2-B14E-5AF529DBB451}">
      <dgm:prSet/>
      <dgm:spPr/>
      <dgm:t>
        <a:bodyPr/>
        <a:lstStyle/>
        <a:p>
          <a:endParaRPr lang="en-US"/>
        </a:p>
      </dgm:t>
    </dgm:pt>
    <dgm:pt modelId="{C2194FBD-A2F8-4589-B4C8-850A049CAEA2}">
      <dgm:prSet phldrT="[Text]"/>
      <dgm:spPr/>
      <dgm:t>
        <a:bodyPr/>
        <a:lstStyle/>
        <a:p>
          <a:r>
            <a:rPr lang="en-US" dirty="0">
              <a:hlinkClick xmlns:r="http://schemas.openxmlformats.org/officeDocument/2006/relationships" r:id="rId3"/>
            </a:rPr>
            <a:t>Bitcoin Forks</a:t>
          </a:r>
          <a:endParaRPr lang="en-US" dirty="0"/>
        </a:p>
      </dgm:t>
    </dgm:pt>
    <dgm:pt modelId="{6FACC345-CA7F-4AE6-9C7D-B6168EB6A5D6}" type="parTrans" cxnId="{CAA70BFE-FF22-4145-815A-8618269E37CE}">
      <dgm:prSet/>
      <dgm:spPr/>
      <dgm:t>
        <a:bodyPr/>
        <a:lstStyle/>
        <a:p>
          <a:endParaRPr lang="en-US"/>
        </a:p>
      </dgm:t>
    </dgm:pt>
    <dgm:pt modelId="{513131A2-9BFF-460E-9243-712B9855919C}" type="sibTrans" cxnId="{CAA70BFE-FF22-4145-815A-8618269E37CE}">
      <dgm:prSet/>
      <dgm:spPr/>
      <dgm:t>
        <a:bodyPr/>
        <a:lstStyle/>
        <a:p>
          <a:endParaRPr lang="en-US"/>
        </a:p>
      </dgm:t>
    </dgm:pt>
    <dgm:pt modelId="{28F73ACF-1739-418E-AAE2-77CE32EC710A}">
      <dgm:prSet phldrT="[Text]"/>
      <dgm:spPr/>
      <dgm:t>
        <a:bodyPr/>
        <a:lstStyle/>
        <a:p>
          <a:r>
            <a:rPr lang="en-US" dirty="0">
              <a:hlinkClick xmlns:r="http://schemas.openxmlformats.org/officeDocument/2006/relationships" r:id="rId4"/>
            </a:rPr>
            <a:t>Crypto Trade Platforms</a:t>
          </a:r>
          <a:endParaRPr lang="en-US" dirty="0"/>
        </a:p>
      </dgm:t>
    </dgm:pt>
    <dgm:pt modelId="{E386C5A8-90BF-4635-A975-C5ECEB8FBCD4}" type="parTrans" cxnId="{781890F1-369A-442D-90C2-CE585D471B86}">
      <dgm:prSet/>
      <dgm:spPr/>
      <dgm:t>
        <a:bodyPr/>
        <a:lstStyle/>
        <a:p>
          <a:endParaRPr lang="en-US"/>
        </a:p>
      </dgm:t>
    </dgm:pt>
    <dgm:pt modelId="{AE99E993-3C78-4424-87B8-39046AC5380B}" type="sibTrans" cxnId="{781890F1-369A-442D-90C2-CE585D471B86}">
      <dgm:prSet/>
      <dgm:spPr/>
      <dgm:t>
        <a:bodyPr/>
        <a:lstStyle/>
        <a:p>
          <a:endParaRPr lang="en-US"/>
        </a:p>
      </dgm:t>
    </dgm:pt>
    <dgm:pt modelId="{BA365ECA-DDF4-4980-9D54-1B70C430BB3D}">
      <dgm:prSet phldrT="[Text]"/>
      <dgm:spPr/>
      <dgm:t>
        <a:bodyPr/>
        <a:lstStyle/>
        <a:p>
          <a:r>
            <a:rPr lang="en-US" dirty="0">
              <a:hlinkClick xmlns:r="http://schemas.openxmlformats.org/officeDocument/2006/relationships" r:id="rId5"/>
            </a:rPr>
            <a:t>Diverse Cryptocurrency</a:t>
          </a:r>
          <a:endParaRPr lang="en-US" dirty="0"/>
        </a:p>
      </dgm:t>
    </dgm:pt>
    <dgm:pt modelId="{94F4290D-F856-4E5C-884A-ECCBD7B10876}" type="parTrans" cxnId="{B54CC4ED-20D4-4A31-8877-4BE1D12E831C}">
      <dgm:prSet/>
      <dgm:spPr/>
      <dgm:t>
        <a:bodyPr/>
        <a:lstStyle/>
        <a:p>
          <a:endParaRPr lang="en-US"/>
        </a:p>
      </dgm:t>
    </dgm:pt>
    <dgm:pt modelId="{BEB91B1D-66CF-4952-8A44-1B6259F85BF4}" type="sibTrans" cxnId="{B54CC4ED-20D4-4A31-8877-4BE1D12E831C}">
      <dgm:prSet/>
      <dgm:spPr/>
      <dgm:t>
        <a:bodyPr/>
        <a:lstStyle/>
        <a:p>
          <a:endParaRPr lang="en-US"/>
        </a:p>
      </dgm:t>
    </dgm:pt>
    <dgm:pt modelId="{71CF3E0B-DF71-43D4-8AE9-B40B17656F92}" type="pres">
      <dgm:prSet presAssocID="{D65173C7-A97E-4B1E-99C9-536C44D2FDED}" presName="Name0" presStyleCnt="0">
        <dgm:presLayoutVars>
          <dgm:orgChart val="1"/>
          <dgm:chPref val="1"/>
          <dgm:dir/>
          <dgm:animOne val="branch"/>
          <dgm:animLvl val="lvl"/>
          <dgm:resizeHandles/>
        </dgm:presLayoutVars>
      </dgm:prSet>
      <dgm:spPr/>
    </dgm:pt>
    <dgm:pt modelId="{4C56F45F-349A-40B0-BE1C-33252F9CA4C7}" type="pres">
      <dgm:prSet presAssocID="{D7D52D86-415E-4502-BAE8-6E478623F153}" presName="hierRoot1" presStyleCnt="0">
        <dgm:presLayoutVars>
          <dgm:hierBranch val="init"/>
        </dgm:presLayoutVars>
      </dgm:prSet>
      <dgm:spPr/>
    </dgm:pt>
    <dgm:pt modelId="{CF5ADD48-0594-47F0-9452-08E0A01DF422}" type="pres">
      <dgm:prSet presAssocID="{D7D52D86-415E-4502-BAE8-6E478623F153}" presName="rootComposite1" presStyleCnt="0"/>
      <dgm:spPr/>
    </dgm:pt>
    <dgm:pt modelId="{3EE28227-8767-4B64-AF5A-3CD62C3BA9F4}" type="pres">
      <dgm:prSet presAssocID="{D7D52D86-415E-4502-BAE8-6E478623F153}" presName="rootText1" presStyleLbl="alignAcc1" presStyleIdx="0" presStyleCnt="0" custLinFactNeighborX="3785" custLinFactNeighborY="59335">
        <dgm:presLayoutVars>
          <dgm:chPref val="3"/>
        </dgm:presLayoutVars>
      </dgm:prSet>
      <dgm:spPr/>
    </dgm:pt>
    <dgm:pt modelId="{87A260DB-B2EB-40C4-8706-49C211F8437F}" type="pres">
      <dgm:prSet presAssocID="{D7D52D86-415E-4502-BAE8-6E478623F153}" presName="topArc1" presStyleLbl="parChTrans1D1" presStyleIdx="0" presStyleCnt="10"/>
      <dgm:spPr/>
    </dgm:pt>
    <dgm:pt modelId="{E8309785-B33B-4A9C-A8C0-C357EE941BE5}" type="pres">
      <dgm:prSet presAssocID="{D7D52D86-415E-4502-BAE8-6E478623F153}" presName="bottomArc1" presStyleLbl="parChTrans1D1" presStyleIdx="1" presStyleCnt="10"/>
      <dgm:spPr/>
    </dgm:pt>
    <dgm:pt modelId="{205F73EA-A131-48CA-900B-A25727FAF1D6}" type="pres">
      <dgm:prSet presAssocID="{D7D52D86-415E-4502-BAE8-6E478623F153}" presName="topConnNode1" presStyleLbl="node1" presStyleIdx="0" presStyleCnt="0"/>
      <dgm:spPr/>
    </dgm:pt>
    <dgm:pt modelId="{70BB84BE-0B14-45EE-B4A1-7ECC530DAC19}" type="pres">
      <dgm:prSet presAssocID="{D7D52D86-415E-4502-BAE8-6E478623F153}" presName="hierChild2" presStyleCnt="0"/>
      <dgm:spPr/>
    </dgm:pt>
    <dgm:pt modelId="{39585304-9A19-43BE-86E1-525CECB40D52}" type="pres">
      <dgm:prSet presAssocID="{A61DDC01-8DF3-4E07-8122-811FC3474730}" presName="Name28" presStyleLbl="parChTrans1D2" presStyleIdx="0" presStyleCnt="1"/>
      <dgm:spPr/>
    </dgm:pt>
    <dgm:pt modelId="{180987FA-125D-42BB-BA6B-47D890BED566}" type="pres">
      <dgm:prSet presAssocID="{4BC140BE-ABA1-42AE-BAB5-962944DABFC8}" presName="hierRoot2" presStyleCnt="0">
        <dgm:presLayoutVars>
          <dgm:hierBranch val="init"/>
        </dgm:presLayoutVars>
      </dgm:prSet>
      <dgm:spPr/>
    </dgm:pt>
    <dgm:pt modelId="{96DC4F5C-D56B-4810-A28E-29A55BACDCCD}" type="pres">
      <dgm:prSet presAssocID="{4BC140BE-ABA1-42AE-BAB5-962944DABFC8}" presName="rootComposite2" presStyleCnt="0"/>
      <dgm:spPr/>
    </dgm:pt>
    <dgm:pt modelId="{DBF4F698-A7E5-4FF9-A488-4AE6200910E2}" type="pres">
      <dgm:prSet presAssocID="{4BC140BE-ABA1-42AE-BAB5-962944DABFC8}" presName="rootText2" presStyleLbl="alignAcc1" presStyleIdx="0" presStyleCnt="0">
        <dgm:presLayoutVars>
          <dgm:chPref val="3"/>
        </dgm:presLayoutVars>
      </dgm:prSet>
      <dgm:spPr/>
    </dgm:pt>
    <dgm:pt modelId="{0986AF49-6C7B-4F82-A5BD-2015B087B4F8}" type="pres">
      <dgm:prSet presAssocID="{4BC140BE-ABA1-42AE-BAB5-962944DABFC8}" presName="topArc2" presStyleLbl="parChTrans1D1" presStyleIdx="2" presStyleCnt="10"/>
      <dgm:spPr/>
    </dgm:pt>
    <dgm:pt modelId="{106870EB-93A5-405A-916F-24AFF7B4FE91}" type="pres">
      <dgm:prSet presAssocID="{4BC140BE-ABA1-42AE-BAB5-962944DABFC8}" presName="bottomArc2" presStyleLbl="parChTrans1D1" presStyleIdx="3" presStyleCnt="10"/>
      <dgm:spPr/>
    </dgm:pt>
    <dgm:pt modelId="{FA94A072-2B94-434E-B5D0-7DBF0BCB9C89}" type="pres">
      <dgm:prSet presAssocID="{4BC140BE-ABA1-42AE-BAB5-962944DABFC8}" presName="topConnNode2" presStyleLbl="node2" presStyleIdx="0" presStyleCnt="0"/>
      <dgm:spPr/>
    </dgm:pt>
    <dgm:pt modelId="{13C169E9-50C3-4C15-92CC-BC98F090A0F3}" type="pres">
      <dgm:prSet presAssocID="{4BC140BE-ABA1-42AE-BAB5-962944DABFC8}" presName="hierChild4" presStyleCnt="0"/>
      <dgm:spPr/>
    </dgm:pt>
    <dgm:pt modelId="{7F1DF828-CBDE-414F-B4F6-476EC028ADFC}" type="pres">
      <dgm:prSet presAssocID="{6FACC345-CA7F-4AE6-9C7D-B6168EB6A5D6}" presName="Name28" presStyleLbl="parChTrans1D3" presStyleIdx="0" presStyleCnt="3"/>
      <dgm:spPr/>
    </dgm:pt>
    <dgm:pt modelId="{CD089DD0-800F-4411-A26F-CEE50F9ABE41}" type="pres">
      <dgm:prSet presAssocID="{C2194FBD-A2F8-4589-B4C8-850A049CAEA2}" presName="hierRoot2" presStyleCnt="0">
        <dgm:presLayoutVars>
          <dgm:hierBranch val="init"/>
        </dgm:presLayoutVars>
      </dgm:prSet>
      <dgm:spPr/>
    </dgm:pt>
    <dgm:pt modelId="{B19AF7A4-9DF8-465D-A6EF-80607393B666}" type="pres">
      <dgm:prSet presAssocID="{C2194FBD-A2F8-4589-B4C8-850A049CAEA2}" presName="rootComposite2" presStyleCnt="0"/>
      <dgm:spPr/>
    </dgm:pt>
    <dgm:pt modelId="{613573FA-1E9C-40D4-B5DE-9355D21F5C16}" type="pres">
      <dgm:prSet presAssocID="{C2194FBD-A2F8-4589-B4C8-850A049CAEA2}" presName="rootText2" presStyleLbl="alignAcc1" presStyleIdx="0" presStyleCnt="0">
        <dgm:presLayoutVars>
          <dgm:chPref val="3"/>
        </dgm:presLayoutVars>
      </dgm:prSet>
      <dgm:spPr/>
    </dgm:pt>
    <dgm:pt modelId="{4D541EDF-54B3-43D8-8C7C-46A6F6B637A2}" type="pres">
      <dgm:prSet presAssocID="{C2194FBD-A2F8-4589-B4C8-850A049CAEA2}" presName="topArc2" presStyleLbl="parChTrans1D1" presStyleIdx="4" presStyleCnt="10"/>
      <dgm:spPr/>
    </dgm:pt>
    <dgm:pt modelId="{156F6D90-3ECC-4E44-9C91-6EA2F61B4DE9}" type="pres">
      <dgm:prSet presAssocID="{C2194FBD-A2F8-4589-B4C8-850A049CAEA2}" presName="bottomArc2" presStyleLbl="parChTrans1D1" presStyleIdx="5" presStyleCnt="10"/>
      <dgm:spPr/>
    </dgm:pt>
    <dgm:pt modelId="{D6F60EE3-42D7-431A-8608-BE57CB4594EB}" type="pres">
      <dgm:prSet presAssocID="{C2194FBD-A2F8-4589-B4C8-850A049CAEA2}" presName="topConnNode2" presStyleLbl="node3" presStyleIdx="0" presStyleCnt="0"/>
      <dgm:spPr/>
    </dgm:pt>
    <dgm:pt modelId="{959E9B90-6EBD-4B12-94B1-DDB653346583}" type="pres">
      <dgm:prSet presAssocID="{C2194FBD-A2F8-4589-B4C8-850A049CAEA2}" presName="hierChild4" presStyleCnt="0"/>
      <dgm:spPr/>
    </dgm:pt>
    <dgm:pt modelId="{C34A8B03-10FE-43E3-ABC0-BF12B775EDDD}" type="pres">
      <dgm:prSet presAssocID="{C2194FBD-A2F8-4589-B4C8-850A049CAEA2}" presName="hierChild5" presStyleCnt="0"/>
      <dgm:spPr/>
    </dgm:pt>
    <dgm:pt modelId="{5112C311-7912-4DC6-A579-3C05A13A264F}" type="pres">
      <dgm:prSet presAssocID="{E386C5A8-90BF-4635-A975-C5ECEB8FBCD4}" presName="Name28" presStyleLbl="parChTrans1D3" presStyleIdx="1" presStyleCnt="3"/>
      <dgm:spPr/>
    </dgm:pt>
    <dgm:pt modelId="{F465B942-262D-45BE-BDE5-ABD81456072F}" type="pres">
      <dgm:prSet presAssocID="{28F73ACF-1739-418E-AAE2-77CE32EC710A}" presName="hierRoot2" presStyleCnt="0">
        <dgm:presLayoutVars>
          <dgm:hierBranch val="init"/>
        </dgm:presLayoutVars>
      </dgm:prSet>
      <dgm:spPr/>
    </dgm:pt>
    <dgm:pt modelId="{6B48975E-B1B6-4F7A-943E-A5F6492FCCEE}" type="pres">
      <dgm:prSet presAssocID="{28F73ACF-1739-418E-AAE2-77CE32EC710A}" presName="rootComposite2" presStyleCnt="0"/>
      <dgm:spPr/>
    </dgm:pt>
    <dgm:pt modelId="{A6238D1F-D5EA-4F25-8D33-305E21733939}" type="pres">
      <dgm:prSet presAssocID="{28F73ACF-1739-418E-AAE2-77CE32EC710A}" presName="rootText2" presStyleLbl="alignAcc1" presStyleIdx="0" presStyleCnt="0">
        <dgm:presLayoutVars>
          <dgm:chPref val="3"/>
        </dgm:presLayoutVars>
      </dgm:prSet>
      <dgm:spPr/>
    </dgm:pt>
    <dgm:pt modelId="{81956420-153A-4C08-ACFA-36858B07A0AB}" type="pres">
      <dgm:prSet presAssocID="{28F73ACF-1739-418E-AAE2-77CE32EC710A}" presName="topArc2" presStyleLbl="parChTrans1D1" presStyleIdx="6" presStyleCnt="10"/>
      <dgm:spPr/>
    </dgm:pt>
    <dgm:pt modelId="{1843D005-2660-4481-9988-3C37B08A2E08}" type="pres">
      <dgm:prSet presAssocID="{28F73ACF-1739-418E-AAE2-77CE32EC710A}" presName="bottomArc2" presStyleLbl="parChTrans1D1" presStyleIdx="7" presStyleCnt="10"/>
      <dgm:spPr/>
    </dgm:pt>
    <dgm:pt modelId="{5AC62E6B-6BA9-4D7E-AF99-B9DDEAF1908E}" type="pres">
      <dgm:prSet presAssocID="{28F73ACF-1739-418E-AAE2-77CE32EC710A}" presName="topConnNode2" presStyleLbl="node3" presStyleIdx="0" presStyleCnt="0"/>
      <dgm:spPr/>
    </dgm:pt>
    <dgm:pt modelId="{7C723E39-1043-4D4D-AB60-AD4B27628A35}" type="pres">
      <dgm:prSet presAssocID="{28F73ACF-1739-418E-AAE2-77CE32EC710A}" presName="hierChild4" presStyleCnt="0"/>
      <dgm:spPr/>
    </dgm:pt>
    <dgm:pt modelId="{D1A2983B-9C44-4D20-A830-DDDA0EAF30CD}" type="pres">
      <dgm:prSet presAssocID="{28F73ACF-1739-418E-AAE2-77CE32EC710A}" presName="hierChild5" presStyleCnt="0"/>
      <dgm:spPr/>
    </dgm:pt>
    <dgm:pt modelId="{4A730C15-745E-43B5-8E91-A4EC0A8AB64A}" type="pres">
      <dgm:prSet presAssocID="{94F4290D-F856-4E5C-884A-ECCBD7B10876}" presName="Name28" presStyleLbl="parChTrans1D3" presStyleIdx="2" presStyleCnt="3"/>
      <dgm:spPr/>
    </dgm:pt>
    <dgm:pt modelId="{16993A91-81FC-4761-BDEF-98F4430AEC33}" type="pres">
      <dgm:prSet presAssocID="{BA365ECA-DDF4-4980-9D54-1B70C430BB3D}" presName="hierRoot2" presStyleCnt="0">
        <dgm:presLayoutVars>
          <dgm:hierBranch val="init"/>
        </dgm:presLayoutVars>
      </dgm:prSet>
      <dgm:spPr/>
    </dgm:pt>
    <dgm:pt modelId="{1CE40B23-483A-4BBE-B49D-4EC8E6C3DF94}" type="pres">
      <dgm:prSet presAssocID="{BA365ECA-DDF4-4980-9D54-1B70C430BB3D}" presName="rootComposite2" presStyleCnt="0"/>
      <dgm:spPr/>
    </dgm:pt>
    <dgm:pt modelId="{6389EC30-D290-427A-8348-2CCADF44D3BE}" type="pres">
      <dgm:prSet presAssocID="{BA365ECA-DDF4-4980-9D54-1B70C430BB3D}" presName="rootText2" presStyleLbl="alignAcc1" presStyleIdx="0" presStyleCnt="0">
        <dgm:presLayoutVars>
          <dgm:chPref val="3"/>
        </dgm:presLayoutVars>
      </dgm:prSet>
      <dgm:spPr/>
    </dgm:pt>
    <dgm:pt modelId="{0381E9E4-8F06-4EB7-9F5E-964BFB11B8A9}" type="pres">
      <dgm:prSet presAssocID="{BA365ECA-DDF4-4980-9D54-1B70C430BB3D}" presName="topArc2" presStyleLbl="parChTrans1D1" presStyleIdx="8" presStyleCnt="10"/>
      <dgm:spPr/>
    </dgm:pt>
    <dgm:pt modelId="{9250954D-DC65-4B10-A8A2-2AD5A7F9245F}" type="pres">
      <dgm:prSet presAssocID="{BA365ECA-DDF4-4980-9D54-1B70C430BB3D}" presName="bottomArc2" presStyleLbl="parChTrans1D1" presStyleIdx="9" presStyleCnt="10"/>
      <dgm:spPr/>
    </dgm:pt>
    <dgm:pt modelId="{037C69E0-5229-459D-8B7B-FF768F690C8C}" type="pres">
      <dgm:prSet presAssocID="{BA365ECA-DDF4-4980-9D54-1B70C430BB3D}" presName="topConnNode2" presStyleLbl="node3" presStyleIdx="0" presStyleCnt="0"/>
      <dgm:spPr/>
    </dgm:pt>
    <dgm:pt modelId="{215D33A7-9A53-4ECB-A884-1DA9E2279716}" type="pres">
      <dgm:prSet presAssocID="{BA365ECA-DDF4-4980-9D54-1B70C430BB3D}" presName="hierChild4" presStyleCnt="0"/>
      <dgm:spPr/>
    </dgm:pt>
    <dgm:pt modelId="{058B9997-32BF-4E2B-950D-DD58C7AF1DD4}" type="pres">
      <dgm:prSet presAssocID="{BA365ECA-DDF4-4980-9D54-1B70C430BB3D}" presName="hierChild5" presStyleCnt="0"/>
      <dgm:spPr/>
    </dgm:pt>
    <dgm:pt modelId="{817E4125-689C-403B-A060-CA1C0B2B8247}" type="pres">
      <dgm:prSet presAssocID="{4BC140BE-ABA1-42AE-BAB5-962944DABFC8}" presName="hierChild5" presStyleCnt="0"/>
      <dgm:spPr/>
    </dgm:pt>
    <dgm:pt modelId="{31002B9E-A6F3-4D74-A3FA-A96835FB7AAB}" type="pres">
      <dgm:prSet presAssocID="{D7D52D86-415E-4502-BAE8-6E478623F153}" presName="hierChild3" presStyleCnt="0"/>
      <dgm:spPr/>
    </dgm:pt>
  </dgm:ptLst>
  <dgm:cxnLst>
    <dgm:cxn modelId="{84BE7E0D-F91E-4DD7-997A-4C25E81EDD4F}" type="presOf" srcId="{E386C5A8-90BF-4635-A975-C5ECEB8FBCD4}" destId="{5112C311-7912-4DC6-A579-3C05A13A264F}" srcOrd="0" destOrd="0" presId="urn:microsoft.com/office/officeart/2008/layout/HalfCircleOrganizationChart"/>
    <dgm:cxn modelId="{18F3CF11-C4F6-49E6-8BC9-51680548EBA7}" type="presOf" srcId="{C2194FBD-A2F8-4589-B4C8-850A049CAEA2}" destId="{613573FA-1E9C-40D4-B5DE-9355D21F5C16}" srcOrd="0" destOrd="0" presId="urn:microsoft.com/office/officeart/2008/layout/HalfCircleOrganizationChart"/>
    <dgm:cxn modelId="{E8305314-A94D-4167-B350-D32635F10D14}" type="presOf" srcId="{D65173C7-A97E-4B1E-99C9-536C44D2FDED}" destId="{71CF3E0B-DF71-43D4-8AE9-B40B17656F92}" srcOrd="0" destOrd="0" presId="urn:microsoft.com/office/officeart/2008/layout/HalfCircleOrganizationChart"/>
    <dgm:cxn modelId="{2A2CD82F-7FDF-4A78-8094-543A9E14D84E}" type="presOf" srcId="{BA365ECA-DDF4-4980-9D54-1B70C430BB3D}" destId="{037C69E0-5229-459D-8B7B-FF768F690C8C}" srcOrd="1" destOrd="0" presId="urn:microsoft.com/office/officeart/2008/layout/HalfCircleOrganizationChart"/>
    <dgm:cxn modelId="{82C2393A-471D-4BDA-B401-98403953061D}" type="presOf" srcId="{BA365ECA-DDF4-4980-9D54-1B70C430BB3D}" destId="{6389EC30-D290-427A-8348-2CCADF44D3BE}" srcOrd="0" destOrd="0" presId="urn:microsoft.com/office/officeart/2008/layout/HalfCircleOrganizationChart"/>
    <dgm:cxn modelId="{0981065B-A391-471A-AE06-40C0ACCB8937}" type="presOf" srcId="{28F73ACF-1739-418E-AAE2-77CE32EC710A}" destId="{A6238D1F-D5EA-4F25-8D33-305E21733939}" srcOrd="0" destOrd="0" presId="urn:microsoft.com/office/officeart/2008/layout/HalfCircleOrganizationChart"/>
    <dgm:cxn modelId="{5A067E5B-64E1-4347-AC8A-98F16FCCAD5F}" type="presOf" srcId="{D7D52D86-415E-4502-BAE8-6E478623F153}" destId="{205F73EA-A131-48CA-900B-A25727FAF1D6}" srcOrd="1" destOrd="0" presId="urn:microsoft.com/office/officeart/2008/layout/HalfCircleOrganizationChart"/>
    <dgm:cxn modelId="{2F586061-3008-478B-80B3-3151E33DE96B}" type="presOf" srcId="{C2194FBD-A2F8-4589-B4C8-850A049CAEA2}" destId="{D6F60EE3-42D7-431A-8608-BE57CB4594EB}" srcOrd="1" destOrd="0" presId="urn:microsoft.com/office/officeart/2008/layout/HalfCircleOrganizationChart"/>
    <dgm:cxn modelId="{C01DDA6E-6B76-4E65-B400-E2DE1F966B41}" type="presOf" srcId="{D7D52D86-415E-4502-BAE8-6E478623F153}" destId="{3EE28227-8767-4B64-AF5A-3CD62C3BA9F4}" srcOrd="0" destOrd="0" presId="urn:microsoft.com/office/officeart/2008/layout/HalfCircleOrganizationChart"/>
    <dgm:cxn modelId="{227BC971-831D-46A2-B14E-5AF529DBB451}" srcId="{D7D52D86-415E-4502-BAE8-6E478623F153}" destId="{4BC140BE-ABA1-42AE-BAB5-962944DABFC8}" srcOrd="0" destOrd="0" parTransId="{A61DDC01-8DF3-4E07-8122-811FC3474730}" sibTransId="{A26195EA-667B-4DC1-A179-1D63BEB1EF27}"/>
    <dgm:cxn modelId="{DF49E455-6C4C-45C3-AD05-F39376A8C406}" srcId="{D65173C7-A97E-4B1E-99C9-536C44D2FDED}" destId="{D7D52D86-415E-4502-BAE8-6E478623F153}" srcOrd="0" destOrd="0" parTransId="{172625F1-D2A3-4D48-A110-0F951B2A2EC9}" sibTransId="{0EBA8979-857C-4D0B-AD90-0FC666458705}"/>
    <dgm:cxn modelId="{F986F159-09B7-4255-93D7-0F38D57430A5}" type="presOf" srcId="{94F4290D-F856-4E5C-884A-ECCBD7B10876}" destId="{4A730C15-745E-43B5-8E91-A4EC0A8AB64A}" srcOrd="0" destOrd="0" presId="urn:microsoft.com/office/officeart/2008/layout/HalfCircleOrganizationChart"/>
    <dgm:cxn modelId="{AC23BE7E-6561-413B-8921-B8ABB18A00DF}" type="presOf" srcId="{4BC140BE-ABA1-42AE-BAB5-962944DABFC8}" destId="{DBF4F698-A7E5-4FF9-A488-4AE6200910E2}" srcOrd="0" destOrd="0" presId="urn:microsoft.com/office/officeart/2008/layout/HalfCircleOrganizationChart"/>
    <dgm:cxn modelId="{7188B28F-791B-4110-B59C-7792F9D21A26}" type="presOf" srcId="{4BC140BE-ABA1-42AE-BAB5-962944DABFC8}" destId="{FA94A072-2B94-434E-B5D0-7DBF0BCB9C89}" srcOrd="1" destOrd="0" presId="urn:microsoft.com/office/officeart/2008/layout/HalfCircleOrganizationChart"/>
    <dgm:cxn modelId="{F014DF93-646B-4675-9BEA-CEADF8A41902}" type="presOf" srcId="{A61DDC01-8DF3-4E07-8122-811FC3474730}" destId="{39585304-9A19-43BE-86E1-525CECB40D52}" srcOrd="0" destOrd="0" presId="urn:microsoft.com/office/officeart/2008/layout/HalfCircleOrganizationChart"/>
    <dgm:cxn modelId="{E32641AC-E200-43AF-BB31-7E082446B9AC}" type="presOf" srcId="{6FACC345-CA7F-4AE6-9C7D-B6168EB6A5D6}" destId="{7F1DF828-CBDE-414F-B4F6-476EC028ADFC}" srcOrd="0" destOrd="0" presId="urn:microsoft.com/office/officeart/2008/layout/HalfCircleOrganizationChart"/>
    <dgm:cxn modelId="{69B170B4-2B1A-4C63-BA7E-BBEEA2426370}" type="presOf" srcId="{28F73ACF-1739-418E-AAE2-77CE32EC710A}" destId="{5AC62E6B-6BA9-4D7E-AF99-B9DDEAF1908E}" srcOrd="1" destOrd="0" presId="urn:microsoft.com/office/officeart/2008/layout/HalfCircleOrganizationChart"/>
    <dgm:cxn modelId="{B54CC4ED-20D4-4A31-8877-4BE1D12E831C}" srcId="{4BC140BE-ABA1-42AE-BAB5-962944DABFC8}" destId="{BA365ECA-DDF4-4980-9D54-1B70C430BB3D}" srcOrd="2" destOrd="0" parTransId="{94F4290D-F856-4E5C-884A-ECCBD7B10876}" sibTransId="{BEB91B1D-66CF-4952-8A44-1B6259F85BF4}"/>
    <dgm:cxn modelId="{781890F1-369A-442D-90C2-CE585D471B86}" srcId="{4BC140BE-ABA1-42AE-BAB5-962944DABFC8}" destId="{28F73ACF-1739-418E-AAE2-77CE32EC710A}" srcOrd="1" destOrd="0" parTransId="{E386C5A8-90BF-4635-A975-C5ECEB8FBCD4}" sibTransId="{AE99E993-3C78-4424-87B8-39046AC5380B}"/>
    <dgm:cxn modelId="{CAA70BFE-FF22-4145-815A-8618269E37CE}" srcId="{4BC140BE-ABA1-42AE-BAB5-962944DABFC8}" destId="{C2194FBD-A2F8-4589-B4C8-850A049CAEA2}" srcOrd="0" destOrd="0" parTransId="{6FACC345-CA7F-4AE6-9C7D-B6168EB6A5D6}" sibTransId="{513131A2-9BFF-460E-9243-712B9855919C}"/>
    <dgm:cxn modelId="{D693BB7F-76FB-47A7-B823-B7ED48A4E600}" type="presParOf" srcId="{71CF3E0B-DF71-43D4-8AE9-B40B17656F92}" destId="{4C56F45F-349A-40B0-BE1C-33252F9CA4C7}" srcOrd="0" destOrd="0" presId="urn:microsoft.com/office/officeart/2008/layout/HalfCircleOrganizationChart"/>
    <dgm:cxn modelId="{663C86D3-9F4A-4314-B68B-58CCF392FC19}" type="presParOf" srcId="{4C56F45F-349A-40B0-BE1C-33252F9CA4C7}" destId="{CF5ADD48-0594-47F0-9452-08E0A01DF422}" srcOrd="0" destOrd="0" presId="urn:microsoft.com/office/officeart/2008/layout/HalfCircleOrganizationChart"/>
    <dgm:cxn modelId="{BFEC00A4-8601-44EA-AA61-EA0145858AD7}" type="presParOf" srcId="{CF5ADD48-0594-47F0-9452-08E0A01DF422}" destId="{3EE28227-8767-4B64-AF5A-3CD62C3BA9F4}" srcOrd="0" destOrd="0" presId="urn:microsoft.com/office/officeart/2008/layout/HalfCircleOrganizationChart"/>
    <dgm:cxn modelId="{A24E9E33-5953-4309-9348-5614417FB775}" type="presParOf" srcId="{CF5ADD48-0594-47F0-9452-08E0A01DF422}" destId="{87A260DB-B2EB-40C4-8706-49C211F8437F}" srcOrd="1" destOrd="0" presId="urn:microsoft.com/office/officeart/2008/layout/HalfCircleOrganizationChart"/>
    <dgm:cxn modelId="{562EB539-F1D0-4B4E-8D93-2BF6C659AF73}" type="presParOf" srcId="{CF5ADD48-0594-47F0-9452-08E0A01DF422}" destId="{E8309785-B33B-4A9C-A8C0-C357EE941BE5}" srcOrd="2" destOrd="0" presId="urn:microsoft.com/office/officeart/2008/layout/HalfCircleOrganizationChart"/>
    <dgm:cxn modelId="{02B47E7E-BD8B-494D-B9D7-03B6C0E524CE}" type="presParOf" srcId="{CF5ADD48-0594-47F0-9452-08E0A01DF422}" destId="{205F73EA-A131-48CA-900B-A25727FAF1D6}" srcOrd="3" destOrd="0" presId="urn:microsoft.com/office/officeart/2008/layout/HalfCircleOrganizationChart"/>
    <dgm:cxn modelId="{7ED429D9-C1F5-42E4-8F7B-827AC0F3535C}" type="presParOf" srcId="{4C56F45F-349A-40B0-BE1C-33252F9CA4C7}" destId="{70BB84BE-0B14-45EE-B4A1-7ECC530DAC19}" srcOrd="1" destOrd="0" presId="urn:microsoft.com/office/officeart/2008/layout/HalfCircleOrganizationChart"/>
    <dgm:cxn modelId="{D94B43C2-8047-46BE-A9FF-13DBC8BA8A51}" type="presParOf" srcId="{70BB84BE-0B14-45EE-B4A1-7ECC530DAC19}" destId="{39585304-9A19-43BE-86E1-525CECB40D52}" srcOrd="0" destOrd="0" presId="urn:microsoft.com/office/officeart/2008/layout/HalfCircleOrganizationChart"/>
    <dgm:cxn modelId="{D329DEBC-8DFF-4082-BC58-E455E95CE93A}" type="presParOf" srcId="{70BB84BE-0B14-45EE-B4A1-7ECC530DAC19}" destId="{180987FA-125D-42BB-BA6B-47D890BED566}" srcOrd="1" destOrd="0" presId="urn:microsoft.com/office/officeart/2008/layout/HalfCircleOrganizationChart"/>
    <dgm:cxn modelId="{28D6C0F1-230F-48FC-A61B-AD4648DB6818}" type="presParOf" srcId="{180987FA-125D-42BB-BA6B-47D890BED566}" destId="{96DC4F5C-D56B-4810-A28E-29A55BACDCCD}" srcOrd="0" destOrd="0" presId="urn:microsoft.com/office/officeart/2008/layout/HalfCircleOrganizationChart"/>
    <dgm:cxn modelId="{A90AB2E5-7998-4A32-927B-DCC6C524F8BF}" type="presParOf" srcId="{96DC4F5C-D56B-4810-A28E-29A55BACDCCD}" destId="{DBF4F698-A7E5-4FF9-A488-4AE6200910E2}" srcOrd="0" destOrd="0" presId="urn:microsoft.com/office/officeart/2008/layout/HalfCircleOrganizationChart"/>
    <dgm:cxn modelId="{CFA9C158-F610-484D-B727-0957959D0EF7}" type="presParOf" srcId="{96DC4F5C-D56B-4810-A28E-29A55BACDCCD}" destId="{0986AF49-6C7B-4F82-A5BD-2015B087B4F8}" srcOrd="1" destOrd="0" presId="urn:microsoft.com/office/officeart/2008/layout/HalfCircleOrganizationChart"/>
    <dgm:cxn modelId="{709B4424-3D4B-4FF7-9165-FA84F84C4566}" type="presParOf" srcId="{96DC4F5C-D56B-4810-A28E-29A55BACDCCD}" destId="{106870EB-93A5-405A-916F-24AFF7B4FE91}" srcOrd="2" destOrd="0" presId="urn:microsoft.com/office/officeart/2008/layout/HalfCircleOrganizationChart"/>
    <dgm:cxn modelId="{4EB4ED6C-E2E1-4D83-B876-6C0C152BA281}" type="presParOf" srcId="{96DC4F5C-D56B-4810-A28E-29A55BACDCCD}" destId="{FA94A072-2B94-434E-B5D0-7DBF0BCB9C89}" srcOrd="3" destOrd="0" presId="urn:microsoft.com/office/officeart/2008/layout/HalfCircleOrganizationChart"/>
    <dgm:cxn modelId="{18B7839F-14A8-45D1-A896-0774FE8D4BB8}" type="presParOf" srcId="{180987FA-125D-42BB-BA6B-47D890BED566}" destId="{13C169E9-50C3-4C15-92CC-BC98F090A0F3}" srcOrd="1" destOrd="0" presId="urn:microsoft.com/office/officeart/2008/layout/HalfCircleOrganizationChart"/>
    <dgm:cxn modelId="{41BB9BEC-BF6C-4754-9C9A-F9514CB45749}" type="presParOf" srcId="{13C169E9-50C3-4C15-92CC-BC98F090A0F3}" destId="{7F1DF828-CBDE-414F-B4F6-476EC028ADFC}" srcOrd="0" destOrd="0" presId="urn:microsoft.com/office/officeart/2008/layout/HalfCircleOrganizationChart"/>
    <dgm:cxn modelId="{BDB46015-54FC-4712-B898-0970C04DF719}" type="presParOf" srcId="{13C169E9-50C3-4C15-92CC-BC98F090A0F3}" destId="{CD089DD0-800F-4411-A26F-CEE50F9ABE41}" srcOrd="1" destOrd="0" presId="urn:microsoft.com/office/officeart/2008/layout/HalfCircleOrganizationChart"/>
    <dgm:cxn modelId="{EF30EC0F-33C6-415F-AC0A-954008464C88}" type="presParOf" srcId="{CD089DD0-800F-4411-A26F-CEE50F9ABE41}" destId="{B19AF7A4-9DF8-465D-A6EF-80607393B666}" srcOrd="0" destOrd="0" presId="urn:microsoft.com/office/officeart/2008/layout/HalfCircleOrganizationChart"/>
    <dgm:cxn modelId="{BCA71BD9-0F7F-4AE9-A6E5-B7188CE16635}" type="presParOf" srcId="{B19AF7A4-9DF8-465D-A6EF-80607393B666}" destId="{613573FA-1E9C-40D4-B5DE-9355D21F5C16}" srcOrd="0" destOrd="0" presId="urn:microsoft.com/office/officeart/2008/layout/HalfCircleOrganizationChart"/>
    <dgm:cxn modelId="{3E2EB95A-2503-44D4-8F53-8E255573F290}" type="presParOf" srcId="{B19AF7A4-9DF8-465D-A6EF-80607393B666}" destId="{4D541EDF-54B3-43D8-8C7C-46A6F6B637A2}" srcOrd="1" destOrd="0" presId="urn:microsoft.com/office/officeart/2008/layout/HalfCircleOrganizationChart"/>
    <dgm:cxn modelId="{96B3FD5B-721E-40B2-B1CE-90BB43FA16D1}" type="presParOf" srcId="{B19AF7A4-9DF8-465D-A6EF-80607393B666}" destId="{156F6D90-3ECC-4E44-9C91-6EA2F61B4DE9}" srcOrd="2" destOrd="0" presId="urn:microsoft.com/office/officeart/2008/layout/HalfCircleOrganizationChart"/>
    <dgm:cxn modelId="{3ABB4938-88B3-473E-9E0B-7D7BA1B1586A}" type="presParOf" srcId="{B19AF7A4-9DF8-465D-A6EF-80607393B666}" destId="{D6F60EE3-42D7-431A-8608-BE57CB4594EB}" srcOrd="3" destOrd="0" presId="urn:microsoft.com/office/officeart/2008/layout/HalfCircleOrganizationChart"/>
    <dgm:cxn modelId="{2E1FB9EF-B4FE-4A48-8AB8-C1C38FF11AD0}" type="presParOf" srcId="{CD089DD0-800F-4411-A26F-CEE50F9ABE41}" destId="{959E9B90-6EBD-4B12-94B1-DDB653346583}" srcOrd="1" destOrd="0" presId="urn:microsoft.com/office/officeart/2008/layout/HalfCircleOrganizationChart"/>
    <dgm:cxn modelId="{7ADC0700-7230-49FA-A6A9-95A429C20EE8}" type="presParOf" srcId="{CD089DD0-800F-4411-A26F-CEE50F9ABE41}" destId="{C34A8B03-10FE-43E3-ABC0-BF12B775EDDD}" srcOrd="2" destOrd="0" presId="urn:microsoft.com/office/officeart/2008/layout/HalfCircleOrganizationChart"/>
    <dgm:cxn modelId="{8C6C276F-D18F-491F-A9CB-C91BF85DA2C9}" type="presParOf" srcId="{13C169E9-50C3-4C15-92CC-BC98F090A0F3}" destId="{5112C311-7912-4DC6-A579-3C05A13A264F}" srcOrd="2" destOrd="0" presId="urn:microsoft.com/office/officeart/2008/layout/HalfCircleOrganizationChart"/>
    <dgm:cxn modelId="{282AE689-D9AE-4E9F-891A-414FD9B41188}" type="presParOf" srcId="{13C169E9-50C3-4C15-92CC-BC98F090A0F3}" destId="{F465B942-262D-45BE-BDE5-ABD81456072F}" srcOrd="3" destOrd="0" presId="urn:microsoft.com/office/officeart/2008/layout/HalfCircleOrganizationChart"/>
    <dgm:cxn modelId="{B9E888BF-4C27-4DDB-94E9-7BF6B5A19D57}" type="presParOf" srcId="{F465B942-262D-45BE-BDE5-ABD81456072F}" destId="{6B48975E-B1B6-4F7A-943E-A5F6492FCCEE}" srcOrd="0" destOrd="0" presId="urn:microsoft.com/office/officeart/2008/layout/HalfCircleOrganizationChart"/>
    <dgm:cxn modelId="{8174ADD8-0A7E-4620-A25C-C44E86404D9D}" type="presParOf" srcId="{6B48975E-B1B6-4F7A-943E-A5F6492FCCEE}" destId="{A6238D1F-D5EA-4F25-8D33-305E21733939}" srcOrd="0" destOrd="0" presId="urn:microsoft.com/office/officeart/2008/layout/HalfCircleOrganizationChart"/>
    <dgm:cxn modelId="{5CC4FB41-4A4F-462D-984C-05705980B860}" type="presParOf" srcId="{6B48975E-B1B6-4F7A-943E-A5F6492FCCEE}" destId="{81956420-153A-4C08-ACFA-36858B07A0AB}" srcOrd="1" destOrd="0" presId="urn:microsoft.com/office/officeart/2008/layout/HalfCircleOrganizationChart"/>
    <dgm:cxn modelId="{97117A4C-BC8B-4623-BB1E-7551709178B5}" type="presParOf" srcId="{6B48975E-B1B6-4F7A-943E-A5F6492FCCEE}" destId="{1843D005-2660-4481-9988-3C37B08A2E08}" srcOrd="2" destOrd="0" presId="urn:microsoft.com/office/officeart/2008/layout/HalfCircleOrganizationChart"/>
    <dgm:cxn modelId="{DCF2BD03-D2EE-4E1A-B274-00F30D88C816}" type="presParOf" srcId="{6B48975E-B1B6-4F7A-943E-A5F6492FCCEE}" destId="{5AC62E6B-6BA9-4D7E-AF99-B9DDEAF1908E}" srcOrd="3" destOrd="0" presId="urn:microsoft.com/office/officeart/2008/layout/HalfCircleOrganizationChart"/>
    <dgm:cxn modelId="{1C4AC7DE-39ED-4127-AD51-C7C614FFA8DC}" type="presParOf" srcId="{F465B942-262D-45BE-BDE5-ABD81456072F}" destId="{7C723E39-1043-4D4D-AB60-AD4B27628A35}" srcOrd="1" destOrd="0" presId="urn:microsoft.com/office/officeart/2008/layout/HalfCircleOrganizationChart"/>
    <dgm:cxn modelId="{A2C95852-2D03-4024-B41F-C81C376FD3B1}" type="presParOf" srcId="{F465B942-262D-45BE-BDE5-ABD81456072F}" destId="{D1A2983B-9C44-4D20-A830-DDDA0EAF30CD}" srcOrd="2" destOrd="0" presId="urn:microsoft.com/office/officeart/2008/layout/HalfCircleOrganizationChart"/>
    <dgm:cxn modelId="{2B58F13D-379C-4501-AFE1-345AF363676E}" type="presParOf" srcId="{13C169E9-50C3-4C15-92CC-BC98F090A0F3}" destId="{4A730C15-745E-43B5-8E91-A4EC0A8AB64A}" srcOrd="4" destOrd="0" presId="urn:microsoft.com/office/officeart/2008/layout/HalfCircleOrganizationChart"/>
    <dgm:cxn modelId="{478557DD-364F-4EEA-A409-4063589F37F0}" type="presParOf" srcId="{13C169E9-50C3-4C15-92CC-BC98F090A0F3}" destId="{16993A91-81FC-4761-BDEF-98F4430AEC33}" srcOrd="5" destOrd="0" presId="urn:microsoft.com/office/officeart/2008/layout/HalfCircleOrganizationChart"/>
    <dgm:cxn modelId="{B976A612-569C-4AD1-A25F-5B6408221DA7}" type="presParOf" srcId="{16993A91-81FC-4761-BDEF-98F4430AEC33}" destId="{1CE40B23-483A-4BBE-B49D-4EC8E6C3DF94}" srcOrd="0" destOrd="0" presId="urn:microsoft.com/office/officeart/2008/layout/HalfCircleOrganizationChart"/>
    <dgm:cxn modelId="{1FF64191-D782-4AF9-A2F0-C8404591D881}" type="presParOf" srcId="{1CE40B23-483A-4BBE-B49D-4EC8E6C3DF94}" destId="{6389EC30-D290-427A-8348-2CCADF44D3BE}" srcOrd="0" destOrd="0" presId="urn:microsoft.com/office/officeart/2008/layout/HalfCircleOrganizationChart"/>
    <dgm:cxn modelId="{E9650BD3-D3BA-47D8-8AB7-CF436D0919E6}" type="presParOf" srcId="{1CE40B23-483A-4BBE-B49D-4EC8E6C3DF94}" destId="{0381E9E4-8F06-4EB7-9F5E-964BFB11B8A9}" srcOrd="1" destOrd="0" presId="urn:microsoft.com/office/officeart/2008/layout/HalfCircleOrganizationChart"/>
    <dgm:cxn modelId="{A5300F6F-3A1A-47CD-84B8-F7EF8277C9D2}" type="presParOf" srcId="{1CE40B23-483A-4BBE-B49D-4EC8E6C3DF94}" destId="{9250954D-DC65-4B10-A8A2-2AD5A7F9245F}" srcOrd="2" destOrd="0" presId="urn:microsoft.com/office/officeart/2008/layout/HalfCircleOrganizationChart"/>
    <dgm:cxn modelId="{AF7965EA-EE1A-48D0-BEBD-C5167FC9D5C5}" type="presParOf" srcId="{1CE40B23-483A-4BBE-B49D-4EC8E6C3DF94}" destId="{037C69E0-5229-459D-8B7B-FF768F690C8C}" srcOrd="3" destOrd="0" presId="urn:microsoft.com/office/officeart/2008/layout/HalfCircleOrganizationChart"/>
    <dgm:cxn modelId="{07963215-B675-459D-9AA1-C7934D15F7E3}" type="presParOf" srcId="{16993A91-81FC-4761-BDEF-98F4430AEC33}" destId="{215D33A7-9A53-4ECB-A884-1DA9E2279716}" srcOrd="1" destOrd="0" presId="urn:microsoft.com/office/officeart/2008/layout/HalfCircleOrganizationChart"/>
    <dgm:cxn modelId="{A5CB3A0A-9547-45E0-9FAB-8E8C9BEC8335}" type="presParOf" srcId="{16993A91-81FC-4761-BDEF-98F4430AEC33}" destId="{058B9997-32BF-4E2B-950D-DD58C7AF1DD4}" srcOrd="2" destOrd="0" presId="urn:microsoft.com/office/officeart/2008/layout/HalfCircleOrganizationChart"/>
    <dgm:cxn modelId="{7F55140B-F72E-4EC1-BB98-68B4ACA0258B}" type="presParOf" srcId="{180987FA-125D-42BB-BA6B-47D890BED566}" destId="{817E4125-689C-403B-A060-CA1C0B2B8247}" srcOrd="2" destOrd="0" presId="urn:microsoft.com/office/officeart/2008/layout/HalfCircleOrganizationChart"/>
    <dgm:cxn modelId="{7C7FBB5D-90D4-4643-9574-14E26144484B}" type="presParOf" srcId="{4C56F45F-349A-40B0-BE1C-33252F9CA4C7}" destId="{31002B9E-A6F3-4D74-A3FA-A96835FB7AAB}" srcOrd="2" destOrd="0" presId="urn:microsoft.com/office/officeart/2008/layout/HalfCircleOrganizationChar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8EC1ADB2-C9A9-43F2-B7A5-3D211BA1D8DE}" type="doc">
      <dgm:prSet loTypeId="urn:microsoft.com/office/officeart/2005/8/layout/arrow5" loCatId="relationship" qsTypeId="urn:microsoft.com/office/officeart/2005/8/quickstyle/simple1" qsCatId="simple" csTypeId="urn:microsoft.com/office/officeart/2005/8/colors/accent1_2" csCatId="accent1" phldr="1"/>
      <dgm:spPr/>
      <dgm:t>
        <a:bodyPr/>
        <a:lstStyle/>
        <a:p>
          <a:endParaRPr lang="en-US"/>
        </a:p>
      </dgm:t>
    </dgm:pt>
    <dgm:pt modelId="{9B1FDF47-B77A-41E3-AABB-D80BD8457B91}">
      <dgm:prSet custT="1"/>
      <dgm:spPr/>
      <dgm:t>
        <a:bodyPr/>
        <a:lstStyle/>
        <a:p>
          <a:r>
            <a:rPr lang="en-US" sz="1400" dirty="0"/>
            <a:t>Ease of Use</a:t>
          </a:r>
        </a:p>
      </dgm:t>
    </dgm:pt>
    <dgm:pt modelId="{D2950A79-265D-4871-8F8B-9CDBA77453C5}" type="parTrans" cxnId="{880CD5CA-634E-4BAD-8F89-4993BF44A805}">
      <dgm:prSet/>
      <dgm:spPr/>
      <dgm:t>
        <a:bodyPr/>
        <a:lstStyle/>
        <a:p>
          <a:endParaRPr lang="en-US"/>
        </a:p>
      </dgm:t>
    </dgm:pt>
    <dgm:pt modelId="{32A3ACF5-5BF2-4145-8016-5BD77471A52C}" type="sibTrans" cxnId="{880CD5CA-634E-4BAD-8F89-4993BF44A805}">
      <dgm:prSet/>
      <dgm:spPr/>
      <dgm:t>
        <a:bodyPr/>
        <a:lstStyle/>
        <a:p>
          <a:endParaRPr lang="en-US"/>
        </a:p>
      </dgm:t>
    </dgm:pt>
    <dgm:pt modelId="{E5604E5F-D5CF-48FD-A78F-0FD651627634}">
      <dgm:prSet custT="1"/>
      <dgm:spPr/>
      <dgm:t>
        <a:bodyPr/>
        <a:lstStyle/>
        <a:p>
          <a:r>
            <a:rPr lang="en-US" sz="1400" dirty="0"/>
            <a:t>Decentralized</a:t>
          </a:r>
        </a:p>
      </dgm:t>
    </dgm:pt>
    <dgm:pt modelId="{0B64DA2B-C57F-438D-AB98-6F94F8D92F22}" type="parTrans" cxnId="{5D2045F7-6D64-4EA6-8C7A-C656A52BDE6E}">
      <dgm:prSet/>
      <dgm:spPr/>
      <dgm:t>
        <a:bodyPr/>
        <a:lstStyle/>
        <a:p>
          <a:endParaRPr lang="en-US"/>
        </a:p>
      </dgm:t>
    </dgm:pt>
    <dgm:pt modelId="{61426F04-1264-4467-A824-CEE9A86F4ACB}" type="sibTrans" cxnId="{5D2045F7-6D64-4EA6-8C7A-C656A52BDE6E}">
      <dgm:prSet/>
      <dgm:spPr/>
      <dgm:t>
        <a:bodyPr/>
        <a:lstStyle/>
        <a:p>
          <a:endParaRPr lang="en-US"/>
        </a:p>
      </dgm:t>
    </dgm:pt>
    <dgm:pt modelId="{7DDF0596-78D0-4C97-8AC1-27066A1C641B}">
      <dgm:prSet custT="1"/>
      <dgm:spPr/>
      <dgm:t>
        <a:bodyPr/>
        <a:lstStyle/>
        <a:p>
          <a:r>
            <a:rPr lang="en-US" sz="1400" dirty="0"/>
            <a:t>No Double Spend</a:t>
          </a:r>
        </a:p>
      </dgm:t>
    </dgm:pt>
    <dgm:pt modelId="{D8A9346B-61A1-4403-A0FB-71B3A9A4DA8C}" type="parTrans" cxnId="{8B7EFB59-7268-47FE-AD7C-2575CFAE18ED}">
      <dgm:prSet/>
      <dgm:spPr/>
      <dgm:t>
        <a:bodyPr/>
        <a:lstStyle/>
        <a:p>
          <a:endParaRPr lang="en-US"/>
        </a:p>
      </dgm:t>
    </dgm:pt>
    <dgm:pt modelId="{28E4BE9B-3DCB-4991-A3BF-9C968DE32E6E}" type="sibTrans" cxnId="{8B7EFB59-7268-47FE-AD7C-2575CFAE18ED}">
      <dgm:prSet/>
      <dgm:spPr/>
      <dgm:t>
        <a:bodyPr/>
        <a:lstStyle/>
        <a:p>
          <a:endParaRPr lang="en-US"/>
        </a:p>
      </dgm:t>
    </dgm:pt>
    <dgm:pt modelId="{292127AD-1BD4-4650-A88C-6BC880730764}">
      <dgm:prSet custT="1"/>
      <dgm:spPr/>
      <dgm:t>
        <a:bodyPr/>
        <a:lstStyle/>
        <a:p>
          <a:r>
            <a:rPr lang="en-US" sz="1400" dirty="0"/>
            <a:t>Diverse Usage</a:t>
          </a:r>
        </a:p>
      </dgm:t>
    </dgm:pt>
    <dgm:pt modelId="{2006A725-CA44-46D8-AC5C-89D851DA53E0}" type="parTrans" cxnId="{6B4ED474-DF49-4D72-9208-03376D77B911}">
      <dgm:prSet/>
      <dgm:spPr/>
      <dgm:t>
        <a:bodyPr/>
        <a:lstStyle/>
        <a:p>
          <a:endParaRPr lang="en-US"/>
        </a:p>
      </dgm:t>
    </dgm:pt>
    <dgm:pt modelId="{2A180DC2-5574-495E-9E5A-E7DDB3446509}" type="sibTrans" cxnId="{6B4ED474-DF49-4D72-9208-03376D77B911}">
      <dgm:prSet/>
      <dgm:spPr/>
      <dgm:t>
        <a:bodyPr/>
        <a:lstStyle/>
        <a:p>
          <a:endParaRPr lang="en-US"/>
        </a:p>
      </dgm:t>
    </dgm:pt>
    <dgm:pt modelId="{430081EB-8EFB-47B5-AE01-AB18D8075531}">
      <dgm:prSet custT="1"/>
      <dgm:spPr/>
      <dgm:t>
        <a:bodyPr/>
        <a:lstStyle/>
        <a:p>
          <a:r>
            <a:rPr lang="en-US" sz="1400" dirty="0"/>
            <a:t>Ease of Ability to Invest</a:t>
          </a:r>
        </a:p>
      </dgm:t>
    </dgm:pt>
    <dgm:pt modelId="{A0FB8F85-5E07-4218-864B-EB7C57AE133A}" type="parTrans" cxnId="{E0EFB921-1394-4999-9AFA-2834AC299C5A}">
      <dgm:prSet/>
      <dgm:spPr/>
      <dgm:t>
        <a:bodyPr/>
        <a:lstStyle/>
        <a:p>
          <a:endParaRPr lang="en-US"/>
        </a:p>
      </dgm:t>
    </dgm:pt>
    <dgm:pt modelId="{1492370E-460B-437A-8DF7-C8C12C172F6C}" type="sibTrans" cxnId="{E0EFB921-1394-4999-9AFA-2834AC299C5A}">
      <dgm:prSet/>
      <dgm:spPr/>
      <dgm:t>
        <a:bodyPr/>
        <a:lstStyle/>
        <a:p>
          <a:endParaRPr lang="en-US"/>
        </a:p>
      </dgm:t>
    </dgm:pt>
    <dgm:pt modelId="{CCFDA63B-0C3B-4E6C-842B-06E97BB91CFF}" type="pres">
      <dgm:prSet presAssocID="{8EC1ADB2-C9A9-43F2-B7A5-3D211BA1D8DE}" presName="diagram" presStyleCnt="0">
        <dgm:presLayoutVars>
          <dgm:dir/>
          <dgm:resizeHandles val="exact"/>
        </dgm:presLayoutVars>
      </dgm:prSet>
      <dgm:spPr/>
    </dgm:pt>
    <dgm:pt modelId="{C2473A3D-147B-41AC-92BD-F6C98933ADF4}" type="pres">
      <dgm:prSet presAssocID="{9B1FDF47-B77A-41E3-AABB-D80BD8457B91}" presName="arrow" presStyleLbl="node1" presStyleIdx="0" presStyleCnt="5" custScaleX="100148" custScaleY="86222" custRadScaleRad="106323" custRadScaleInc="535">
        <dgm:presLayoutVars>
          <dgm:bulletEnabled val="1"/>
        </dgm:presLayoutVars>
      </dgm:prSet>
      <dgm:spPr/>
    </dgm:pt>
    <dgm:pt modelId="{D6860C71-830F-4AD4-A857-F7DDF3039C93}" type="pres">
      <dgm:prSet presAssocID="{E5604E5F-D5CF-48FD-A78F-0FD651627634}" presName="arrow" presStyleLbl="node1" presStyleIdx="1" presStyleCnt="5" custAng="345295" custScaleX="93964" custScaleY="101726" custRadScaleRad="142000" custRadScaleInc="-7170">
        <dgm:presLayoutVars>
          <dgm:bulletEnabled val="1"/>
        </dgm:presLayoutVars>
      </dgm:prSet>
      <dgm:spPr/>
    </dgm:pt>
    <dgm:pt modelId="{B6BE5DC8-BA78-4886-A41D-CDC50D5A5EC5}" type="pres">
      <dgm:prSet presAssocID="{7DDF0596-78D0-4C97-8AC1-27066A1C641B}" presName="arrow" presStyleLbl="node1" presStyleIdx="2" presStyleCnt="5" custScaleX="108247" custScaleY="91055" custRadScaleRad="101511" custRadScaleInc="-13513">
        <dgm:presLayoutVars>
          <dgm:bulletEnabled val="1"/>
        </dgm:presLayoutVars>
      </dgm:prSet>
      <dgm:spPr/>
    </dgm:pt>
    <dgm:pt modelId="{0236EC10-9BFB-4FEC-90CB-707CEEF71AA9}" type="pres">
      <dgm:prSet presAssocID="{292127AD-1BD4-4650-A88C-6BC880730764}" presName="arrow" presStyleLbl="node1" presStyleIdx="3" presStyleCnt="5" custScaleX="100716" custScaleY="98273" custRadScaleRad="103837" custRadScaleInc="16067">
        <dgm:presLayoutVars>
          <dgm:bulletEnabled val="1"/>
        </dgm:presLayoutVars>
      </dgm:prSet>
      <dgm:spPr/>
    </dgm:pt>
    <dgm:pt modelId="{35061B26-46C0-4FA6-83E9-4B88379854C2}" type="pres">
      <dgm:prSet presAssocID="{430081EB-8EFB-47B5-AE01-AB18D8075531}" presName="arrow" presStyleLbl="node1" presStyleIdx="4" presStyleCnt="5" custScaleX="95668" custScaleY="104834" custRadScaleRad="128929" custRadScaleInc="8622">
        <dgm:presLayoutVars>
          <dgm:bulletEnabled val="1"/>
        </dgm:presLayoutVars>
      </dgm:prSet>
      <dgm:spPr/>
    </dgm:pt>
  </dgm:ptLst>
  <dgm:cxnLst>
    <dgm:cxn modelId="{E0EFB921-1394-4999-9AFA-2834AC299C5A}" srcId="{8EC1ADB2-C9A9-43F2-B7A5-3D211BA1D8DE}" destId="{430081EB-8EFB-47B5-AE01-AB18D8075531}" srcOrd="4" destOrd="0" parTransId="{A0FB8F85-5E07-4218-864B-EB7C57AE133A}" sibTransId="{1492370E-460B-437A-8DF7-C8C12C172F6C}"/>
    <dgm:cxn modelId="{05868369-BA14-4907-9B4F-803C01D10D3D}" type="presOf" srcId="{7DDF0596-78D0-4C97-8AC1-27066A1C641B}" destId="{B6BE5DC8-BA78-4886-A41D-CDC50D5A5EC5}" srcOrd="0" destOrd="0" presId="urn:microsoft.com/office/officeart/2005/8/layout/arrow5"/>
    <dgm:cxn modelId="{B0903353-1421-44D3-9D4C-695992F5E4A4}" type="presOf" srcId="{430081EB-8EFB-47B5-AE01-AB18D8075531}" destId="{35061B26-46C0-4FA6-83E9-4B88379854C2}" srcOrd="0" destOrd="0" presId="urn:microsoft.com/office/officeart/2005/8/layout/arrow5"/>
    <dgm:cxn modelId="{6B4ED474-DF49-4D72-9208-03376D77B911}" srcId="{8EC1ADB2-C9A9-43F2-B7A5-3D211BA1D8DE}" destId="{292127AD-1BD4-4650-A88C-6BC880730764}" srcOrd="3" destOrd="0" parTransId="{2006A725-CA44-46D8-AC5C-89D851DA53E0}" sibTransId="{2A180DC2-5574-495E-9E5A-E7DDB3446509}"/>
    <dgm:cxn modelId="{8B7EFB59-7268-47FE-AD7C-2575CFAE18ED}" srcId="{8EC1ADB2-C9A9-43F2-B7A5-3D211BA1D8DE}" destId="{7DDF0596-78D0-4C97-8AC1-27066A1C641B}" srcOrd="2" destOrd="0" parTransId="{D8A9346B-61A1-4403-A0FB-71B3A9A4DA8C}" sibTransId="{28E4BE9B-3DCB-4991-A3BF-9C968DE32E6E}"/>
    <dgm:cxn modelId="{49080C7C-12E9-488B-92EE-09BAF9D700EA}" type="presOf" srcId="{E5604E5F-D5CF-48FD-A78F-0FD651627634}" destId="{D6860C71-830F-4AD4-A857-F7DDF3039C93}" srcOrd="0" destOrd="0" presId="urn:microsoft.com/office/officeart/2005/8/layout/arrow5"/>
    <dgm:cxn modelId="{7004C893-1E41-4C78-A5F5-87C6488236E3}" type="presOf" srcId="{292127AD-1BD4-4650-A88C-6BC880730764}" destId="{0236EC10-9BFB-4FEC-90CB-707CEEF71AA9}" srcOrd="0" destOrd="0" presId="urn:microsoft.com/office/officeart/2005/8/layout/arrow5"/>
    <dgm:cxn modelId="{483DE0A6-4018-4015-A1E5-EC12C6C9922B}" type="presOf" srcId="{8EC1ADB2-C9A9-43F2-B7A5-3D211BA1D8DE}" destId="{CCFDA63B-0C3B-4E6C-842B-06E97BB91CFF}" srcOrd="0" destOrd="0" presId="urn:microsoft.com/office/officeart/2005/8/layout/arrow5"/>
    <dgm:cxn modelId="{880CD5CA-634E-4BAD-8F89-4993BF44A805}" srcId="{8EC1ADB2-C9A9-43F2-B7A5-3D211BA1D8DE}" destId="{9B1FDF47-B77A-41E3-AABB-D80BD8457B91}" srcOrd="0" destOrd="0" parTransId="{D2950A79-265D-4871-8F8B-9CDBA77453C5}" sibTransId="{32A3ACF5-5BF2-4145-8016-5BD77471A52C}"/>
    <dgm:cxn modelId="{E9368CE1-13CC-4CBC-8D22-182F5B58A3B1}" type="presOf" srcId="{9B1FDF47-B77A-41E3-AABB-D80BD8457B91}" destId="{C2473A3D-147B-41AC-92BD-F6C98933ADF4}" srcOrd="0" destOrd="0" presId="urn:microsoft.com/office/officeart/2005/8/layout/arrow5"/>
    <dgm:cxn modelId="{5D2045F7-6D64-4EA6-8C7A-C656A52BDE6E}" srcId="{8EC1ADB2-C9A9-43F2-B7A5-3D211BA1D8DE}" destId="{E5604E5F-D5CF-48FD-A78F-0FD651627634}" srcOrd="1" destOrd="0" parTransId="{0B64DA2B-C57F-438D-AB98-6F94F8D92F22}" sibTransId="{61426F04-1264-4467-A824-CEE9A86F4ACB}"/>
    <dgm:cxn modelId="{8938FDDC-10FC-44EF-B5EB-D1C5AFBFD414}" type="presParOf" srcId="{CCFDA63B-0C3B-4E6C-842B-06E97BB91CFF}" destId="{C2473A3D-147B-41AC-92BD-F6C98933ADF4}" srcOrd="0" destOrd="0" presId="urn:microsoft.com/office/officeart/2005/8/layout/arrow5"/>
    <dgm:cxn modelId="{DCA164FF-5240-40F9-9C29-861A74AFCCDB}" type="presParOf" srcId="{CCFDA63B-0C3B-4E6C-842B-06E97BB91CFF}" destId="{D6860C71-830F-4AD4-A857-F7DDF3039C93}" srcOrd="1" destOrd="0" presId="urn:microsoft.com/office/officeart/2005/8/layout/arrow5"/>
    <dgm:cxn modelId="{6CF22D46-3BF5-4090-A416-D73E12AF717E}" type="presParOf" srcId="{CCFDA63B-0C3B-4E6C-842B-06E97BB91CFF}" destId="{B6BE5DC8-BA78-4886-A41D-CDC50D5A5EC5}" srcOrd="2" destOrd="0" presId="urn:microsoft.com/office/officeart/2005/8/layout/arrow5"/>
    <dgm:cxn modelId="{599A4A4F-CE7F-4421-8B6D-96E22D661A13}" type="presParOf" srcId="{CCFDA63B-0C3B-4E6C-842B-06E97BB91CFF}" destId="{0236EC10-9BFB-4FEC-90CB-707CEEF71AA9}" srcOrd="3" destOrd="0" presId="urn:microsoft.com/office/officeart/2005/8/layout/arrow5"/>
    <dgm:cxn modelId="{F8F606F3-1E37-4102-A709-F5B016C7732B}" type="presParOf" srcId="{CCFDA63B-0C3B-4E6C-842B-06E97BB91CFF}" destId="{35061B26-46C0-4FA6-83E9-4B88379854C2}" srcOrd="4" destOrd="0" presId="urn:microsoft.com/office/officeart/2005/8/layout/arrow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A730C15-745E-43B5-8E91-A4EC0A8AB64A}">
      <dsp:nvSpPr>
        <dsp:cNvPr id="0" name=""/>
        <dsp:cNvSpPr/>
      </dsp:nvSpPr>
      <dsp:spPr>
        <a:xfrm>
          <a:off x="2573015" y="1669286"/>
          <a:ext cx="633507" cy="2368768"/>
        </a:xfrm>
        <a:custGeom>
          <a:avLst/>
          <a:gdLst/>
          <a:ahLst/>
          <a:cxnLst/>
          <a:rect l="0" t="0" r="0" b="0"/>
          <a:pathLst>
            <a:path>
              <a:moveTo>
                <a:pt x="0" y="0"/>
              </a:moveTo>
              <a:lnTo>
                <a:pt x="0" y="2368768"/>
              </a:lnTo>
              <a:lnTo>
                <a:pt x="633507" y="2368768"/>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5112C311-7912-4DC6-A579-3C05A13A264F}">
      <dsp:nvSpPr>
        <dsp:cNvPr id="0" name=""/>
        <dsp:cNvSpPr/>
      </dsp:nvSpPr>
      <dsp:spPr>
        <a:xfrm>
          <a:off x="2573015" y="1669286"/>
          <a:ext cx="633507" cy="1390963"/>
        </a:xfrm>
        <a:custGeom>
          <a:avLst/>
          <a:gdLst/>
          <a:ahLst/>
          <a:cxnLst/>
          <a:rect l="0" t="0" r="0" b="0"/>
          <a:pathLst>
            <a:path>
              <a:moveTo>
                <a:pt x="0" y="0"/>
              </a:moveTo>
              <a:lnTo>
                <a:pt x="0" y="1390963"/>
              </a:lnTo>
              <a:lnTo>
                <a:pt x="633507" y="1390963"/>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7F1DF828-CBDE-414F-B4F6-476EC028ADFC}">
      <dsp:nvSpPr>
        <dsp:cNvPr id="0" name=""/>
        <dsp:cNvSpPr/>
      </dsp:nvSpPr>
      <dsp:spPr>
        <a:xfrm>
          <a:off x="2573015" y="1669286"/>
          <a:ext cx="633507" cy="413157"/>
        </a:xfrm>
        <a:custGeom>
          <a:avLst/>
          <a:gdLst/>
          <a:ahLst/>
          <a:cxnLst/>
          <a:rect l="0" t="0" r="0" b="0"/>
          <a:pathLst>
            <a:path>
              <a:moveTo>
                <a:pt x="0" y="0"/>
              </a:moveTo>
              <a:lnTo>
                <a:pt x="0" y="413157"/>
              </a:lnTo>
              <a:lnTo>
                <a:pt x="633507" y="413157"/>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39585304-9A19-43BE-86E1-525CECB40D52}">
      <dsp:nvSpPr>
        <dsp:cNvPr id="0" name=""/>
        <dsp:cNvSpPr/>
      </dsp:nvSpPr>
      <dsp:spPr>
        <a:xfrm>
          <a:off x="2527295" y="907250"/>
          <a:ext cx="91440" cy="91440"/>
        </a:xfrm>
        <a:custGeom>
          <a:avLst/>
          <a:gdLst/>
          <a:ahLst/>
          <a:cxnLst/>
          <a:rect l="0" t="0" r="0" b="0"/>
          <a:pathLst>
            <a:path>
              <a:moveTo>
                <a:pt x="97846" y="45720"/>
              </a:moveTo>
              <a:lnTo>
                <a:pt x="45720" y="45720"/>
              </a:lnTo>
              <a:lnTo>
                <a:pt x="45720" y="73440"/>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87A260DB-B2EB-40C4-8706-49C211F8437F}">
      <dsp:nvSpPr>
        <dsp:cNvPr id="0" name=""/>
        <dsp:cNvSpPr/>
      </dsp:nvSpPr>
      <dsp:spPr>
        <a:xfrm>
          <a:off x="2280844" y="264374"/>
          <a:ext cx="688595" cy="688595"/>
        </a:xfrm>
        <a:prstGeom prst="arc">
          <a:avLst>
            <a:gd name="adj1" fmla="val 13200000"/>
            <a:gd name="adj2" fmla="val 19200000"/>
          </a:avLst>
        </a:pr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E8309785-B33B-4A9C-A8C0-C357EE941BE5}">
      <dsp:nvSpPr>
        <dsp:cNvPr id="0" name=""/>
        <dsp:cNvSpPr/>
      </dsp:nvSpPr>
      <dsp:spPr>
        <a:xfrm>
          <a:off x="2280844" y="264374"/>
          <a:ext cx="688595" cy="688595"/>
        </a:xfrm>
        <a:prstGeom prst="arc">
          <a:avLst>
            <a:gd name="adj1" fmla="val 2400000"/>
            <a:gd name="adj2" fmla="val 8400000"/>
          </a:avLst>
        </a:pr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3EE28227-8767-4B64-AF5A-3CD62C3BA9F4}">
      <dsp:nvSpPr>
        <dsp:cNvPr id="0" name=""/>
        <dsp:cNvSpPr/>
      </dsp:nvSpPr>
      <dsp:spPr>
        <a:xfrm>
          <a:off x="1936546" y="388321"/>
          <a:ext cx="1377191" cy="440701"/>
        </a:xfrm>
        <a:prstGeom prst="rect">
          <a:avLst/>
        </a:prstGeom>
        <a:noFill/>
        <a:ln w="9525" cap="flat" cmpd="sng" algn="ctr">
          <a:noFill/>
          <a:prstDash val="solid"/>
        </a:ln>
        <a:effectLst/>
        <a:sp3d/>
      </dsp:spPr>
      <dsp:style>
        <a:lnRef idx="1">
          <a:scrgbClr r="0" g="0" b="0"/>
        </a:lnRef>
        <a:fillRef idx="1">
          <a:scrgbClr r="0" g="0" b="0"/>
        </a:fillRef>
        <a:effectRef idx="0">
          <a:scrgbClr r="0" g="0" b="0"/>
        </a:effectRef>
        <a:fontRef idx="minor"/>
      </dsp:style>
      <dsp:txBody>
        <a:bodyPr spcFirstLastPara="0" vert="horz" wrap="square" lIns="9525" tIns="9525" rIns="9525" bIns="9525" numCol="1" spcCol="1270" anchor="ctr" anchorCtr="0">
          <a:noAutofit/>
        </a:bodyPr>
        <a:lstStyle/>
        <a:p>
          <a:pPr marL="0" lvl="0" indent="0" algn="ctr" defTabSz="666750">
            <a:lnSpc>
              <a:spcPct val="90000"/>
            </a:lnSpc>
            <a:spcBef>
              <a:spcPct val="0"/>
            </a:spcBef>
            <a:spcAft>
              <a:spcPct val="35000"/>
            </a:spcAft>
            <a:buNone/>
          </a:pPr>
          <a:r>
            <a:rPr lang="en-US" sz="1500" kern="1200" dirty="0">
              <a:hlinkClick xmlns:r="http://schemas.openxmlformats.org/officeDocument/2006/relationships" r:id="rId1"/>
            </a:rPr>
            <a:t>Blockchain</a:t>
          </a:r>
          <a:endParaRPr lang="en-US" sz="1500" kern="1200" dirty="0"/>
        </a:p>
      </dsp:txBody>
      <dsp:txXfrm>
        <a:off x="1936546" y="388321"/>
        <a:ext cx="1377191" cy="440701"/>
      </dsp:txXfrm>
    </dsp:sp>
    <dsp:sp modelId="{0986AF49-6C7B-4F82-A5BD-2015B087B4F8}">
      <dsp:nvSpPr>
        <dsp:cNvPr id="0" name=""/>
        <dsp:cNvSpPr/>
      </dsp:nvSpPr>
      <dsp:spPr>
        <a:xfrm>
          <a:off x="2228717" y="980690"/>
          <a:ext cx="688595" cy="688595"/>
        </a:xfrm>
        <a:prstGeom prst="arc">
          <a:avLst>
            <a:gd name="adj1" fmla="val 13200000"/>
            <a:gd name="adj2" fmla="val 19200000"/>
          </a:avLst>
        </a:pr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106870EB-93A5-405A-916F-24AFF7B4FE91}">
      <dsp:nvSpPr>
        <dsp:cNvPr id="0" name=""/>
        <dsp:cNvSpPr/>
      </dsp:nvSpPr>
      <dsp:spPr>
        <a:xfrm>
          <a:off x="2228717" y="980690"/>
          <a:ext cx="688595" cy="688595"/>
        </a:xfrm>
        <a:prstGeom prst="arc">
          <a:avLst>
            <a:gd name="adj1" fmla="val 2400000"/>
            <a:gd name="adj2" fmla="val 8400000"/>
          </a:avLst>
        </a:pr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DBF4F698-A7E5-4FF9-A488-4AE6200910E2}">
      <dsp:nvSpPr>
        <dsp:cNvPr id="0" name=""/>
        <dsp:cNvSpPr/>
      </dsp:nvSpPr>
      <dsp:spPr>
        <a:xfrm>
          <a:off x="1884419" y="1104637"/>
          <a:ext cx="1377191" cy="440701"/>
        </a:xfrm>
        <a:prstGeom prst="rect">
          <a:avLst/>
        </a:prstGeom>
        <a:noFill/>
        <a:ln w="9525" cap="flat" cmpd="sng" algn="ctr">
          <a:noFill/>
          <a:prstDash val="solid"/>
        </a:ln>
        <a:effectLst/>
        <a:sp3d/>
      </dsp:spPr>
      <dsp:style>
        <a:lnRef idx="1">
          <a:scrgbClr r="0" g="0" b="0"/>
        </a:lnRef>
        <a:fillRef idx="1">
          <a:scrgbClr r="0" g="0" b="0"/>
        </a:fillRef>
        <a:effectRef idx="0">
          <a:scrgbClr r="0" g="0" b="0"/>
        </a:effectRef>
        <a:fontRef idx="minor"/>
      </dsp:style>
      <dsp:txBody>
        <a:bodyPr spcFirstLastPara="0" vert="horz" wrap="square" lIns="9525" tIns="9525" rIns="9525" bIns="9525" numCol="1" spcCol="1270" anchor="ctr" anchorCtr="0">
          <a:noAutofit/>
        </a:bodyPr>
        <a:lstStyle/>
        <a:p>
          <a:pPr marL="0" lvl="0" indent="0" algn="ctr" defTabSz="666750">
            <a:lnSpc>
              <a:spcPct val="90000"/>
            </a:lnSpc>
            <a:spcBef>
              <a:spcPct val="0"/>
            </a:spcBef>
            <a:spcAft>
              <a:spcPct val="35000"/>
            </a:spcAft>
            <a:buNone/>
          </a:pPr>
          <a:r>
            <a:rPr lang="en-US" sz="1500" kern="1200" dirty="0">
              <a:hlinkClick xmlns:r="http://schemas.openxmlformats.org/officeDocument/2006/relationships" r:id="rId2"/>
            </a:rPr>
            <a:t>What is Bitcoin?</a:t>
          </a:r>
          <a:endParaRPr lang="en-US" sz="1500" kern="1200" dirty="0"/>
        </a:p>
      </dsp:txBody>
      <dsp:txXfrm>
        <a:off x="1884419" y="1104637"/>
        <a:ext cx="1377191" cy="440701"/>
      </dsp:txXfrm>
    </dsp:sp>
    <dsp:sp modelId="{4D541EDF-54B3-43D8-8C7C-46A6F6B637A2}">
      <dsp:nvSpPr>
        <dsp:cNvPr id="0" name=""/>
        <dsp:cNvSpPr/>
      </dsp:nvSpPr>
      <dsp:spPr>
        <a:xfrm>
          <a:off x="3123891" y="1958496"/>
          <a:ext cx="688595" cy="688595"/>
        </a:xfrm>
        <a:prstGeom prst="arc">
          <a:avLst>
            <a:gd name="adj1" fmla="val 13200000"/>
            <a:gd name="adj2" fmla="val 19200000"/>
          </a:avLst>
        </a:pr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156F6D90-3ECC-4E44-9C91-6EA2F61B4DE9}">
      <dsp:nvSpPr>
        <dsp:cNvPr id="0" name=""/>
        <dsp:cNvSpPr/>
      </dsp:nvSpPr>
      <dsp:spPr>
        <a:xfrm>
          <a:off x="3123891" y="1958496"/>
          <a:ext cx="688595" cy="688595"/>
        </a:xfrm>
        <a:prstGeom prst="arc">
          <a:avLst>
            <a:gd name="adj1" fmla="val 2400000"/>
            <a:gd name="adj2" fmla="val 8400000"/>
          </a:avLst>
        </a:pr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613573FA-1E9C-40D4-B5DE-9355D21F5C16}">
      <dsp:nvSpPr>
        <dsp:cNvPr id="0" name=""/>
        <dsp:cNvSpPr/>
      </dsp:nvSpPr>
      <dsp:spPr>
        <a:xfrm>
          <a:off x="2779594" y="2082443"/>
          <a:ext cx="1377191" cy="440701"/>
        </a:xfrm>
        <a:prstGeom prst="rect">
          <a:avLst/>
        </a:prstGeom>
        <a:noFill/>
        <a:ln w="9525" cap="flat" cmpd="sng" algn="ctr">
          <a:noFill/>
          <a:prstDash val="solid"/>
        </a:ln>
        <a:effectLst/>
        <a:sp3d/>
      </dsp:spPr>
      <dsp:style>
        <a:lnRef idx="1">
          <a:scrgbClr r="0" g="0" b="0"/>
        </a:lnRef>
        <a:fillRef idx="1">
          <a:scrgbClr r="0" g="0" b="0"/>
        </a:fillRef>
        <a:effectRef idx="0">
          <a:scrgbClr r="0" g="0" b="0"/>
        </a:effectRef>
        <a:fontRef idx="minor"/>
      </dsp:style>
      <dsp:txBody>
        <a:bodyPr spcFirstLastPara="0" vert="horz" wrap="square" lIns="9525" tIns="9525" rIns="9525" bIns="9525" numCol="1" spcCol="1270" anchor="ctr" anchorCtr="0">
          <a:noAutofit/>
        </a:bodyPr>
        <a:lstStyle/>
        <a:p>
          <a:pPr marL="0" lvl="0" indent="0" algn="ctr" defTabSz="666750">
            <a:lnSpc>
              <a:spcPct val="90000"/>
            </a:lnSpc>
            <a:spcBef>
              <a:spcPct val="0"/>
            </a:spcBef>
            <a:spcAft>
              <a:spcPct val="35000"/>
            </a:spcAft>
            <a:buNone/>
          </a:pPr>
          <a:r>
            <a:rPr lang="en-US" sz="1500" kern="1200" dirty="0">
              <a:hlinkClick xmlns:r="http://schemas.openxmlformats.org/officeDocument/2006/relationships" r:id="rId3"/>
            </a:rPr>
            <a:t>Bitcoin Forks</a:t>
          </a:r>
          <a:endParaRPr lang="en-US" sz="1500" kern="1200" dirty="0"/>
        </a:p>
      </dsp:txBody>
      <dsp:txXfrm>
        <a:off x="2779594" y="2082443"/>
        <a:ext cx="1377191" cy="440701"/>
      </dsp:txXfrm>
    </dsp:sp>
    <dsp:sp modelId="{81956420-153A-4C08-ACFA-36858B07A0AB}">
      <dsp:nvSpPr>
        <dsp:cNvPr id="0" name=""/>
        <dsp:cNvSpPr/>
      </dsp:nvSpPr>
      <dsp:spPr>
        <a:xfrm>
          <a:off x="3123891" y="2936301"/>
          <a:ext cx="688595" cy="688595"/>
        </a:xfrm>
        <a:prstGeom prst="arc">
          <a:avLst>
            <a:gd name="adj1" fmla="val 13200000"/>
            <a:gd name="adj2" fmla="val 19200000"/>
          </a:avLst>
        </a:pr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1843D005-2660-4481-9988-3C37B08A2E08}">
      <dsp:nvSpPr>
        <dsp:cNvPr id="0" name=""/>
        <dsp:cNvSpPr/>
      </dsp:nvSpPr>
      <dsp:spPr>
        <a:xfrm>
          <a:off x="3123891" y="2936301"/>
          <a:ext cx="688595" cy="688595"/>
        </a:xfrm>
        <a:prstGeom prst="arc">
          <a:avLst>
            <a:gd name="adj1" fmla="val 2400000"/>
            <a:gd name="adj2" fmla="val 8400000"/>
          </a:avLst>
        </a:pr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A6238D1F-D5EA-4F25-8D33-305E21733939}">
      <dsp:nvSpPr>
        <dsp:cNvPr id="0" name=""/>
        <dsp:cNvSpPr/>
      </dsp:nvSpPr>
      <dsp:spPr>
        <a:xfrm>
          <a:off x="2779594" y="3060249"/>
          <a:ext cx="1377191" cy="440701"/>
        </a:xfrm>
        <a:prstGeom prst="rect">
          <a:avLst/>
        </a:prstGeom>
        <a:noFill/>
        <a:ln w="9525" cap="flat" cmpd="sng" algn="ctr">
          <a:noFill/>
          <a:prstDash val="solid"/>
        </a:ln>
        <a:effectLst/>
        <a:sp3d/>
      </dsp:spPr>
      <dsp:style>
        <a:lnRef idx="1">
          <a:scrgbClr r="0" g="0" b="0"/>
        </a:lnRef>
        <a:fillRef idx="1">
          <a:scrgbClr r="0" g="0" b="0"/>
        </a:fillRef>
        <a:effectRef idx="0">
          <a:scrgbClr r="0" g="0" b="0"/>
        </a:effectRef>
        <a:fontRef idx="minor"/>
      </dsp:style>
      <dsp:txBody>
        <a:bodyPr spcFirstLastPara="0" vert="horz" wrap="square" lIns="9525" tIns="9525" rIns="9525" bIns="9525" numCol="1" spcCol="1270" anchor="ctr" anchorCtr="0">
          <a:noAutofit/>
        </a:bodyPr>
        <a:lstStyle/>
        <a:p>
          <a:pPr marL="0" lvl="0" indent="0" algn="ctr" defTabSz="666750">
            <a:lnSpc>
              <a:spcPct val="90000"/>
            </a:lnSpc>
            <a:spcBef>
              <a:spcPct val="0"/>
            </a:spcBef>
            <a:spcAft>
              <a:spcPct val="35000"/>
            </a:spcAft>
            <a:buNone/>
          </a:pPr>
          <a:r>
            <a:rPr lang="en-US" sz="1500" kern="1200" dirty="0">
              <a:hlinkClick xmlns:r="http://schemas.openxmlformats.org/officeDocument/2006/relationships" r:id="rId4"/>
            </a:rPr>
            <a:t>Crypto Trade Platforms</a:t>
          </a:r>
          <a:endParaRPr lang="en-US" sz="1500" kern="1200" dirty="0"/>
        </a:p>
      </dsp:txBody>
      <dsp:txXfrm>
        <a:off x="2779594" y="3060249"/>
        <a:ext cx="1377191" cy="440701"/>
      </dsp:txXfrm>
    </dsp:sp>
    <dsp:sp modelId="{0381E9E4-8F06-4EB7-9F5E-964BFB11B8A9}">
      <dsp:nvSpPr>
        <dsp:cNvPr id="0" name=""/>
        <dsp:cNvSpPr/>
      </dsp:nvSpPr>
      <dsp:spPr>
        <a:xfrm>
          <a:off x="3123891" y="3914107"/>
          <a:ext cx="688595" cy="688595"/>
        </a:xfrm>
        <a:prstGeom prst="arc">
          <a:avLst>
            <a:gd name="adj1" fmla="val 13200000"/>
            <a:gd name="adj2" fmla="val 19200000"/>
          </a:avLst>
        </a:pr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9250954D-DC65-4B10-A8A2-2AD5A7F9245F}">
      <dsp:nvSpPr>
        <dsp:cNvPr id="0" name=""/>
        <dsp:cNvSpPr/>
      </dsp:nvSpPr>
      <dsp:spPr>
        <a:xfrm>
          <a:off x="3123891" y="3914107"/>
          <a:ext cx="688595" cy="688595"/>
        </a:xfrm>
        <a:prstGeom prst="arc">
          <a:avLst>
            <a:gd name="adj1" fmla="val 2400000"/>
            <a:gd name="adj2" fmla="val 8400000"/>
          </a:avLst>
        </a:pr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6389EC30-D290-427A-8348-2CCADF44D3BE}">
      <dsp:nvSpPr>
        <dsp:cNvPr id="0" name=""/>
        <dsp:cNvSpPr/>
      </dsp:nvSpPr>
      <dsp:spPr>
        <a:xfrm>
          <a:off x="2779594" y="4038054"/>
          <a:ext cx="1377191" cy="440701"/>
        </a:xfrm>
        <a:prstGeom prst="rect">
          <a:avLst/>
        </a:prstGeom>
        <a:noFill/>
        <a:ln w="9525" cap="flat" cmpd="sng" algn="ctr">
          <a:noFill/>
          <a:prstDash val="solid"/>
        </a:ln>
        <a:effectLst/>
        <a:sp3d/>
      </dsp:spPr>
      <dsp:style>
        <a:lnRef idx="1">
          <a:scrgbClr r="0" g="0" b="0"/>
        </a:lnRef>
        <a:fillRef idx="1">
          <a:scrgbClr r="0" g="0" b="0"/>
        </a:fillRef>
        <a:effectRef idx="0">
          <a:scrgbClr r="0" g="0" b="0"/>
        </a:effectRef>
        <a:fontRef idx="minor"/>
      </dsp:style>
      <dsp:txBody>
        <a:bodyPr spcFirstLastPara="0" vert="horz" wrap="square" lIns="9525" tIns="9525" rIns="9525" bIns="9525" numCol="1" spcCol="1270" anchor="ctr" anchorCtr="0">
          <a:noAutofit/>
        </a:bodyPr>
        <a:lstStyle/>
        <a:p>
          <a:pPr marL="0" lvl="0" indent="0" algn="ctr" defTabSz="666750">
            <a:lnSpc>
              <a:spcPct val="90000"/>
            </a:lnSpc>
            <a:spcBef>
              <a:spcPct val="0"/>
            </a:spcBef>
            <a:spcAft>
              <a:spcPct val="35000"/>
            </a:spcAft>
            <a:buNone/>
          </a:pPr>
          <a:r>
            <a:rPr lang="en-US" sz="1500" kern="1200" dirty="0">
              <a:hlinkClick xmlns:r="http://schemas.openxmlformats.org/officeDocument/2006/relationships" r:id="rId5"/>
            </a:rPr>
            <a:t>Diverse Cryptocurrency</a:t>
          </a:r>
          <a:endParaRPr lang="en-US" sz="1500" kern="1200" dirty="0"/>
        </a:p>
      </dsp:txBody>
      <dsp:txXfrm>
        <a:off x="2779594" y="4038054"/>
        <a:ext cx="1377191" cy="440701"/>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2473A3D-147B-41AC-92BD-F6C98933ADF4}">
      <dsp:nvSpPr>
        <dsp:cNvPr id="0" name=""/>
        <dsp:cNvSpPr/>
      </dsp:nvSpPr>
      <dsp:spPr>
        <a:xfrm>
          <a:off x="4345817" y="0"/>
          <a:ext cx="1480197" cy="1274370"/>
        </a:xfrm>
        <a:prstGeom prst="downArrow">
          <a:avLst>
            <a:gd name="adj1" fmla="val 50000"/>
            <a:gd name="adj2" fmla="val 35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568" tIns="99568" rIns="99568" bIns="99568" numCol="1" spcCol="1270" anchor="ctr" anchorCtr="0">
          <a:noAutofit/>
        </a:bodyPr>
        <a:lstStyle/>
        <a:p>
          <a:pPr marL="0" lvl="0" indent="0" algn="ctr" defTabSz="622300">
            <a:lnSpc>
              <a:spcPct val="90000"/>
            </a:lnSpc>
            <a:spcBef>
              <a:spcPct val="0"/>
            </a:spcBef>
            <a:spcAft>
              <a:spcPct val="35000"/>
            </a:spcAft>
            <a:buNone/>
          </a:pPr>
          <a:r>
            <a:rPr lang="en-US" sz="1400" kern="1200" dirty="0"/>
            <a:t>Ease of Use</a:t>
          </a:r>
        </a:p>
      </dsp:txBody>
      <dsp:txXfrm>
        <a:off x="4715866" y="0"/>
        <a:ext cx="740099" cy="1051355"/>
      </dsp:txXfrm>
    </dsp:sp>
    <dsp:sp modelId="{D6860C71-830F-4AD4-A857-F7DDF3039C93}">
      <dsp:nvSpPr>
        <dsp:cNvPr id="0" name=""/>
        <dsp:cNvSpPr/>
      </dsp:nvSpPr>
      <dsp:spPr>
        <a:xfrm rot="4665295">
          <a:off x="6085682" y="518855"/>
          <a:ext cx="1388797" cy="1503520"/>
        </a:xfrm>
        <a:prstGeom prst="downArrow">
          <a:avLst>
            <a:gd name="adj1" fmla="val 50000"/>
            <a:gd name="adj2" fmla="val 35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568" tIns="99568" rIns="99568" bIns="99568" numCol="1" spcCol="1270" anchor="ctr" anchorCtr="0">
          <a:noAutofit/>
        </a:bodyPr>
        <a:lstStyle/>
        <a:p>
          <a:pPr marL="0" lvl="0" indent="0" algn="ctr" defTabSz="622300">
            <a:lnSpc>
              <a:spcPct val="90000"/>
            </a:lnSpc>
            <a:spcBef>
              <a:spcPct val="0"/>
            </a:spcBef>
            <a:spcAft>
              <a:spcPct val="35000"/>
            </a:spcAft>
            <a:buNone/>
          </a:pPr>
          <a:r>
            <a:rPr lang="en-US" sz="1400" kern="1200" dirty="0"/>
            <a:t>Decentralized</a:t>
          </a:r>
        </a:p>
      </dsp:txBody>
      <dsp:txXfrm rot="-5400000">
        <a:off x="6268595" y="897642"/>
        <a:ext cx="1260481" cy="694399"/>
      </dsp:txXfrm>
    </dsp:sp>
    <dsp:sp modelId="{B6BE5DC8-BA78-4886-A41D-CDC50D5A5EC5}">
      <dsp:nvSpPr>
        <dsp:cNvPr id="0" name=""/>
        <dsp:cNvSpPr/>
      </dsp:nvSpPr>
      <dsp:spPr>
        <a:xfrm rot="8640000">
          <a:off x="5225072" y="2251098"/>
          <a:ext cx="1599901" cy="1345802"/>
        </a:xfrm>
        <a:prstGeom prst="downArrow">
          <a:avLst>
            <a:gd name="adj1" fmla="val 50000"/>
            <a:gd name="adj2" fmla="val 35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568" tIns="99568" rIns="99568" bIns="99568" numCol="1" spcCol="1270" anchor="ctr" anchorCtr="0">
          <a:noAutofit/>
        </a:bodyPr>
        <a:lstStyle/>
        <a:p>
          <a:pPr marL="0" lvl="0" indent="0" algn="ctr" defTabSz="622300">
            <a:lnSpc>
              <a:spcPct val="90000"/>
            </a:lnSpc>
            <a:spcBef>
              <a:spcPct val="0"/>
            </a:spcBef>
            <a:spcAft>
              <a:spcPct val="35000"/>
            </a:spcAft>
            <a:buNone/>
          </a:pPr>
          <a:r>
            <a:rPr lang="en-US" sz="1400" kern="1200" dirty="0"/>
            <a:t>No Double Spend</a:t>
          </a:r>
        </a:p>
      </dsp:txBody>
      <dsp:txXfrm rot="10800000">
        <a:off x="5694263" y="2464123"/>
        <a:ext cx="799951" cy="1110287"/>
      </dsp:txXfrm>
    </dsp:sp>
    <dsp:sp modelId="{0236EC10-9BFB-4FEC-90CB-707CEEF71AA9}">
      <dsp:nvSpPr>
        <dsp:cNvPr id="0" name=""/>
        <dsp:cNvSpPr/>
      </dsp:nvSpPr>
      <dsp:spPr>
        <a:xfrm rot="12960000">
          <a:off x="3332278" y="2187324"/>
          <a:ext cx="1488592" cy="1452485"/>
        </a:xfrm>
        <a:prstGeom prst="downArrow">
          <a:avLst>
            <a:gd name="adj1" fmla="val 50000"/>
            <a:gd name="adj2" fmla="val 35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568" tIns="99568" rIns="99568" bIns="99568" numCol="1" spcCol="1270" anchor="ctr" anchorCtr="0">
          <a:noAutofit/>
        </a:bodyPr>
        <a:lstStyle/>
        <a:p>
          <a:pPr marL="0" lvl="0" indent="0" algn="ctr" defTabSz="622300">
            <a:lnSpc>
              <a:spcPct val="90000"/>
            </a:lnSpc>
            <a:spcBef>
              <a:spcPct val="0"/>
            </a:spcBef>
            <a:spcAft>
              <a:spcPct val="35000"/>
            </a:spcAft>
            <a:buNone/>
          </a:pPr>
          <a:r>
            <a:rPr lang="en-US" sz="1400" kern="1200" dirty="0"/>
            <a:t>Diverse Usage</a:t>
          </a:r>
        </a:p>
      </dsp:txBody>
      <dsp:txXfrm rot="10800000">
        <a:off x="3629723" y="2417236"/>
        <a:ext cx="744296" cy="1198300"/>
      </dsp:txXfrm>
    </dsp:sp>
    <dsp:sp modelId="{35061B26-46C0-4FA6-83E9-4B88379854C2}">
      <dsp:nvSpPr>
        <dsp:cNvPr id="0" name=""/>
        <dsp:cNvSpPr/>
      </dsp:nvSpPr>
      <dsp:spPr>
        <a:xfrm rot="17280000">
          <a:off x="2835242" y="534862"/>
          <a:ext cx="1413982" cy="1549457"/>
        </a:xfrm>
        <a:prstGeom prst="downArrow">
          <a:avLst>
            <a:gd name="adj1" fmla="val 50000"/>
            <a:gd name="adj2" fmla="val 35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568" tIns="99568" rIns="99568" bIns="99568" numCol="1" spcCol="1270" anchor="ctr" anchorCtr="0">
          <a:noAutofit/>
        </a:bodyPr>
        <a:lstStyle/>
        <a:p>
          <a:pPr marL="0" lvl="0" indent="0" algn="ctr" defTabSz="622300">
            <a:lnSpc>
              <a:spcPct val="90000"/>
            </a:lnSpc>
            <a:spcBef>
              <a:spcPct val="0"/>
            </a:spcBef>
            <a:spcAft>
              <a:spcPct val="35000"/>
            </a:spcAft>
            <a:buNone/>
          </a:pPr>
          <a:r>
            <a:rPr lang="en-US" sz="1400" kern="1200" dirty="0"/>
            <a:t>Ease of Ability to Invest</a:t>
          </a:r>
        </a:p>
      </dsp:txBody>
      <dsp:txXfrm rot="5400000">
        <a:off x="2773561" y="917861"/>
        <a:ext cx="1302010" cy="706991"/>
      </dsp:txXfrm>
    </dsp:sp>
  </dsp:spTree>
</dsp:drawing>
</file>

<file path=ppt/diagrams/layout1.xml><?xml version="1.0" encoding="utf-8"?>
<dgm:layoutDef xmlns:dgm="http://schemas.openxmlformats.org/drawingml/2006/diagram" xmlns:a="http://schemas.openxmlformats.org/drawingml/2006/main" uniqueId="urn:microsoft.com/office/officeart/2008/layout/HalfCircleOrganizationChart">
  <dgm:title val=""/>
  <dgm:desc val=""/>
  <dgm:catLst>
    <dgm:cat type="hierarchy" pri="1500"/>
  </dgm:catLst>
  <dgm:sampData>
    <dgm:dataModel>
      <dgm:ptLst>
        <dgm:pt modelId="0" type="doc"/>
        <dgm:pt modelId="1">
          <dgm:prSet phldr="1"/>
        </dgm:pt>
        <dgm:pt modelId="11" type="asst">
          <dgm:prSet phldr="1"/>
        </dgm:pt>
        <dgm:pt modelId="12">
          <dgm:prSet phldr="1"/>
        </dgm:pt>
        <dgm:pt modelId="13">
          <dgm:prSet phldr="1"/>
        </dgm:pt>
        <dgm:pt modelId="14">
          <dgm:prSet phldr="1"/>
        </dgm:pt>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type="asst">
          <dgm:prSet phldr="1"/>
        </dgm:pt>
        <dgm:pt modelId="12">
          <dgm:prSet phldr="1"/>
        </dgm:pt>
        <dgm:pt modelId="13">
          <dgm:prSet phldr="1"/>
        </dgm:pt>
        <dgm:pt modelId="14">
          <dgm:prSet phldr="1"/>
        </dgm:pt>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Name0">
    <dgm:varLst>
      <dgm:orgChart val="1"/>
      <dgm:chPref val="1"/>
      <dgm:dir/>
      <dgm:animOne val="branch"/>
      <dgm:animLvl val="lvl"/>
      <dgm:resizeHandles/>
    </dgm:varLst>
    <dgm:choose name="Name1">
      <dgm:if name="Name2" func="var" arg="dir" op="equ" val="norm">
        <dgm:alg type="hierChild">
          <dgm:param type="linDir" val="fromL"/>
        </dgm:alg>
      </dgm:if>
      <dgm:else name="Name3">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2" refType="w" fact="10"/>
      <dgm:constr type="h" for="des" forName="rootComposite2"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forEach name="Name4" axis="ch">
      <dgm:forEach name="Name5" axis="self" ptType="node">
        <dgm:layoutNode name="hierRoot1">
          <dgm:varLst>
            <dgm:hierBranch val="init"/>
          </dgm:varLst>
          <dgm:choose name="Name6">
            <dgm:if name="Name7" func="var" arg="hierBranch" op="equ" val="l">
              <dgm:alg type="hierRoot">
                <dgm:param type="hierAlign" val="tR"/>
              </dgm:alg>
              <dgm:constrLst>
                <dgm:constr type="alignOff" val="0.65"/>
              </dgm:constrLst>
            </dgm:if>
            <dgm:if name="Name8" func="var" arg="hierBranch" op="equ" val="r">
              <dgm:alg type="hierRoot">
                <dgm:param type="hierAlign" val="tL"/>
              </dgm:alg>
              <dgm:constrLst>
                <dgm:constr type="alignOff" val="0.65"/>
              </dgm:constrLst>
            </dgm:if>
            <dgm:if name="Name9" func="var" arg="hierBranch" op="equ" val="hang">
              <dgm:alg type="hierRoot"/>
              <dgm:constrLst>
                <dgm:constr type="alignOff" val="0.65"/>
              </dgm:constrLst>
            </dgm:if>
            <dgm:else name="Name10">
              <dgm:alg type="hierRoot"/>
              <dgm:constrLst>
                <dgm:constr type="alignOff"/>
                <dgm:constr type="bendDist" for="des" ptType="parTrans" refType="sp" fact="0.5"/>
              </dgm:constrLst>
            </dgm:else>
          </dgm:choose>
          <dgm:shape xmlns:r="http://schemas.openxmlformats.org/officeDocument/2006/relationships" r:blip="">
            <dgm:adjLst/>
          </dgm:shape>
          <dgm:presOf/>
          <dgm:layoutNode name="rootComposite1">
            <dgm:alg type="composite"/>
            <dgm:shape xmlns:r="http://schemas.openxmlformats.org/officeDocument/2006/relationships" r:blip="">
              <dgm:adjLst/>
            </dgm:shape>
            <dgm:presOf axis="self" ptType="node" cnt="1"/>
            <dgm:choose name="Name11">
              <dgm:if name="Name12" func="var" arg="hierBranch" op="equ" val="init">
                <dgm:constrLst>
                  <dgm:constr type="l" for="ch" forName="rootText1"/>
                  <dgm:constr type="t" for="ch" forName="rootText1" refType="h" fact="0.18"/>
                  <dgm:constr type="w" for="ch" forName="rootText1" refType="w"/>
                  <dgm:constr type="h" for="ch" forName="rootText1" refType="h" fact="0.64"/>
                  <dgm:constr type="l" for="ch" forName="topArc1" refType="w" fact="0.25"/>
                  <dgm:constr type="t" for="ch" forName="topArc1"/>
                  <dgm:constr type="w" for="ch" forName="topArc1" refType="h" refFor="ch" refForName="topArc1"/>
                  <dgm:constr type="h" for="ch" forName="topArc1" refType="h"/>
                  <dgm:constr type="l" for="ch" forName="bottomArc1" refType="w" fact="0.25"/>
                  <dgm:constr type="t" for="ch" forName="bottomArc1"/>
                  <dgm:constr type="w" for="ch" forName="bottomArc1" refType="h" refFor="ch" refForName="bottomArc1"/>
                  <dgm:constr type="h" for="ch" forName="bottomArc1" refType="h"/>
                  <dgm:constr type="ctrX" for="ch" forName="topConnNode1" refType="w" fact="0.5"/>
                  <dgm:constr type="t" for="ch" forName="topConnNode1"/>
                  <dgm:constr type="w" for="ch" forName="topConnNode1" refType="h" fact="0.76"/>
                  <dgm:constr type="b" for="ch" forName="topConnNode1" refType="t" refFor="ch" refForName="rootText1"/>
                </dgm:constrLst>
              </dgm:if>
              <dgm:if name="Name13" func="var" arg="hierBranch" op="equ" val="l">
                <dgm:constrLst>
                  <dgm:constr type="l" for="ch" forName="rootText1"/>
                  <dgm:constr type="t" for="ch" forName="rootText1" refType="h" fact="0.18"/>
                  <dgm:constr type="w" for="ch" forName="rootText1" refType="w"/>
                  <dgm:constr type="h" for="ch" forName="rootText1" refType="h" fact="0.64"/>
                  <dgm:constr type="l" for="ch" forName="topArc1" refType="w" fact="0.25"/>
                  <dgm:constr type="t" for="ch" forName="topArc1"/>
                  <dgm:constr type="w" for="ch" forName="topArc1" refType="h" refFor="ch" refForName="topArc1"/>
                  <dgm:constr type="h" for="ch" forName="topArc1" refType="h"/>
                  <dgm:constr type="l" for="ch" forName="bottomArc1" refType="w" fact="0.25"/>
                  <dgm:constr type="t" for="ch" forName="bottomArc1"/>
                  <dgm:constr type="w" for="ch" forName="bottomArc1" refType="h" refFor="ch" refForName="bottomArc1"/>
                  <dgm:constr type="h" for="ch" forName="bottomArc1" refType="h"/>
                  <dgm:constr type="ctrX" for="ch" forName="topConnNode1" refType="w" fact="0.5"/>
                  <dgm:constr type="t" for="ch" forName="topConnNode1"/>
                  <dgm:constr type="w" for="ch" forName="topConnNode1" refType="h" fact="0.76"/>
                  <dgm:constr type="b" for="ch" forName="topConnNode1" refType="t" refFor="ch" refForName="rootText1"/>
                </dgm:constrLst>
              </dgm:if>
              <dgm:if name="Name14" func="var" arg="hierBranch" op="equ" val="r">
                <dgm:constrLst>
                  <dgm:constr type="l" for="ch" forName="rootText1"/>
                  <dgm:constr type="t" for="ch" forName="rootText1" refType="h" fact="0.18"/>
                  <dgm:constr type="w" for="ch" forName="rootText1" refType="w"/>
                  <dgm:constr type="h" for="ch" forName="rootText1" refType="h" fact="0.64"/>
                  <dgm:constr type="l" for="ch" forName="topArc1" refType="w" fact="0.25"/>
                  <dgm:constr type="t" for="ch" forName="topArc1"/>
                  <dgm:constr type="w" for="ch" forName="topArc1" refType="h" refFor="ch" refForName="topArc1"/>
                  <dgm:constr type="h" for="ch" forName="topArc1" refType="h"/>
                  <dgm:constr type="l" for="ch" forName="bottomArc1" refType="w" fact="0.25"/>
                  <dgm:constr type="t" for="ch" forName="bottomArc1"/>
                  <dgm:constr type="w" for="ch" forName="bottomArc1" refType="h" refFor="ch" refForName="bottomArc1"/>
                  <dgm:constr type="h" for="ch" forName="bottomArc1" refType="h"/>
                  <dgm:constr type="ctrX" for="ch" forName="topConnNode1" refType="w" fact="0.5"/>
                  <dgm:constr type="t" for="ch" forName="topConnNode1"/>
                  <dgm:constr type="w" for="ch" forName="topConnNode1" refType="h" fact="0.76"/>
                  <dgm:constr type="b" for="ch" forName="topConnNode1" refType="t" refFor="ch" refForName="rootText1"/>
                </dgm:constrLst>
              </dgm:if>
              <dgm:else name="Name15">
                <dgm:constrLst>
                  <dgm:constr type="l" for="ch" forName="rootText1"/>
                  <dgm:constr type="t" for="ch" forName="rootText1" refType="h" fact="0.18"/>
                  <dgm:constr type="w" for="ch" forName="rootText1" refType="w"/>
                  <dgm:constr type="h" for="ch" forName="rootText1" refType="h" fact="0.64"/>
                  <dgm:constr type="l" for="ch" forName="topArc1" refType="w" fact="0.25"/>
                  <dgm:constr type="t" for="ch" forName="topArc1"/>
                  <dgm:constr type="w" for="ch" forName="topArc1" refType="h" refFor="ch" refForName="topArc1"/>
                  <dgm:constr type="h" for="ch" forName="topArc1" refType="h"/>
                  <dgm:constr type="l" for="ch" forName="bottomArc1" refType="w" fact="0.25"/>
                  <dgm:constr type="t" for="ch" forName="bottomArc1"/>
                  <dgm:constr type="w" for="ch" forName="bottomArc1" refType="h" refFor="ch" refForName="bottomArc1"/>
                  <dgm:constr type="h" for="ch" forName="bottomArc1" refType="h"/>
                  <dgm:constr type="ctrX" for="ch" forName="topConnNode1" refType="w" fact="0.5"/>
                  <dgm:constr type="t" for="ch" forName="topConnNode1"/>
                  <dgm:constr type="w" for="ch" forName="topConnNode1" refType="h" fact="0.76"/>
                  <dgm:constr type="b" for="ch" forName="topConnNode1" refType="t" refFor="ch" refForName="rootText1"/>
                </dgm:constrLst>
              </dgm:else>
            </dgm:choose>
            <dgm:layoutNode name="rootText1" styleLbl="alignAcc1">
              <dgm:varLst>
                <dgm:chPref val="3"/>
              </dgm:varLst>
              <dgm:alg type="tx"/>
              <dgm:shape xmlns:r="http://schemas.openxmlformats.org/officeDocument/2006/relationships" type="rect" r:blip="" hideGeom="1">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topArc1" styleLbl="parChTrans1D1" moveWith="rootText1">
              <dgm:alg type="sp"/>
              <dgm:shape xmlns:r="http://schemas.openxmlformats.org/officeDocument/2006/relationships" type="arc" r:blip="" zOrderOff="-2">
                <dgm:adjLst>
                  <dgm:adj idx="1" val="-140"/>
                  <dgm:adj idx="2" val="-40"/>
                </dgm:adjLst>
              </dgm:shape>
              <dgm:presOf/>
            </dgm:layoutNode>
            <dgm:layoutNode name="bottomArc1" styleLbl="parChTrans1D1" moveWith="rootText1">
              <dgm:alg type="sp"/>
              <dgm:shape xmlns:r="http://schemas.openxmlformats.org/officeDocument/2006/relationships" type="arc" r:blip="" zOrderOff="-2">
                <dgm:adjLst>
                  <dgm:adj idx="1" val="40"/>
                  <dgm:adj idx="2" val="140"/>
                </dgm:adjLst>
              </dgm:shape>
              <dgm:presOf/>
            </dgm:layoutNode>
            <dgm:layoutNode name="topConnNode1" moveWith="rootText1">
              <dgm:alg type="sp"/>
              <dgm:shape xmlns:r="http://schemas.openxmlformats.org/officeDocument/2006/relationships" type="rect" r:blip="" hideGeom="1">
                <dgm:adjLst/>
              </dgm:shape>
              <dgm:presOf axis="self" ptType="node" cnt="1"/>
            </dgm:layoutNode>
          </dgm:layoutNode>
          <dgm:layoutNode name="hierChild2">
            <dgm:choose name="Name16">
              <dgm:if name="Name17" func="var" arg="hierBranch" op="equ" val="l">
                <dgm:alg type="hierChild">
                  <dgm:param type="chAlign" val="r"/>
                  <dgm:param type="linDir" val="fromT"/>
                </dgm:alg>
              </dgm:if>
              <dgm:if name="Name18" func="var" arg="hierBranch" op="equ" val="r">
                <dgm:alg type="hierChild">
                  <dgm:param type="chAlign" val="l"/>
                  <dgm:param type="linDir" val="fromT"/>
                </dgm:alg>
              </dgm:if>
              <dgm:if name="Name19" func="var" arg="hierBranch" op="equ" val="hang">
                <dgm:choose name="Name20">
                  <dgm:if name="Name21" func="var" arg="dir" op="equ" val="norm">
                    <dgm:alg type="hierChild">
                      <dgm:param type="chAlign" val="l"/>
                      <dgm:param type="linDir" val="fromL"/>
                      <dgm:param type="secChAlign" val="t"/>
                      <dgm:param type="secLinDir" val="fromT"/>
                    </dgm:alg>
                  </dgm:if>
                  <dgm:else name="Name22">
                    <dgm:alg type="hierChild">
                      <dgm:param type="chAlign" val="l"/>
                      <dgm:param type="linDir" val="fromR"/>
                      <dgm:param type="secChAlign" val="t"/>
                      <dgm:param type="secLinDir" val="fromT"/>
                    </dgm:alg>
                  </dgm:else>
                </dgm:choose>
              </dgm:if>
              <dgm:else name="Name23">
                <dgm:choose name="Name24">
                  <dgm:if name="Name25" func="var" arg="dir" op="equ" val="norm">
                    <dgm:alg type="hierChild"/>
                  </dgm:if>
                  <dgm:else name="Name26">
                    <dgm:alg type="hierChild">
                      <dgm:param type="linDir" val="fromR"/>
                    </dgm:alg>
                  </dgm:else>
                </dgm:choose>
              </dgm:else>
            </dgm:choose>
            <dgm:shape xmlns:r="http://schemas.openxmlformats.org/officeDocument/2006/relationships" r:blip="">
              <dgm:adjLst/>
            </dgm:shape>
            <dgm:presOf/>
            <dgm:forEach name="rep2a" axis="ch" ptType="nonAsst">
              <dgm:forEach name="Name27" axis="precedSib" ptType="parTrans" st="-1" cnt="1">
                <dgm:layoutNode name="Name28">
                  <dgm:choose name="Name29">
                    <dgm:if name="Name30" func="var" arg="hierBranch" op="equ" val="std">
                      <dgm:choose name="Name31">
                        <dgm:if name="Name32" axis="self" func="depth" op="lte" val="2">
                          <dgm:alg type="conn">
                            <dgm:param type="connRout" val="bend"/>
                            <dgm:param type="dim" val="1D"/>
                            <dgm:param type="endSty" val="noArr"/>
                            <dgm:param type="begPts" val="bCtr"/>
                            <dgm:param type="endPts" val="tCtr"/>
                            <dgm:param type="bendPt" val="end"/>
                            <dgm:param type="srcNode" val="bottomArc1"/>
                            <dgm:param type="dstNode" val="topArc2"/>
                          </dgm:alg>
                        </dgm:if>
                        <dgm:if name="Name33" axis="par" ptType="asst" func="cnt" op="equ" val="1">
                          <dgm:alg type="conn">
                            <dgm:param type="connRout" val="bend"/>
                            <dgm:param type="dim" val="1D"/>
                            <dgm:param type="endSty" val="noArr"/>
                            <dgm:param type="begPts" val="bCtr"/>
                            <dgm:param type="endPts" val="tCtr"/>
                            <dgm:param type="bendPt" val="end"/>
                            <dgm:param type="srcNode" val="bottomArc3"/>
                            <dgm:param type="dstNode" val="topArc2"/>
                          </dgm:alg>
                        </dgm:if>
                        <dgm:else name="Name34">
                          <dgm:alg type="conn">
                            <dgm:param type="connRout" val="bend"/>
                            <dgm:param type="dim" val="1D"/>
                            <dgm:param type="endSty" val="noArr"/>
                            <dgm:param type="begPts" val="bCtr"/>
                            <dgm:param type="endPts" val="tCtr"/>
                            <dgm:param type="bendPt" val="end"/>
                            <dgm:param type="srcNode" val="bottomArc2"/>
                            <dgm:param type="dstNode" val="topArc2"/>
                          </dgm:alg>
                        </dgm:else>
                      </dgm:choose>
                    </dgm:if>
                    <dgm:if name="Name35" func="var" arg="hierBranch" op="equ" val="init">
                      <dgm:choose name="Name36">
                        <dgm:if name="Name37" axis="self" func="depth" op="lte" val="2">
                          <dgm:choose name="Name38">
                            <dgm:if name="Name39" axis="self" func="depth" op="lte" val="2">
                              <dgm:alg type="conn">
                                <dgm:param type="connRout" val="bend"/>
                                <dgm:param type="dim" val="1D"/>
                                <dgm:param type="endSty" val="noArr"/>
                                <dgm:param type="begPts" val="bCtr"/>
                                <dgm:param type="endPts" val="tCtr"/>
                                <dgm:param type="bendPt" val="end"/>
                                <dgm:param type="srcNode" val="bottomArc1"/>
                                <dgm:param type="dstNode" val="topArc2"/>
                              </dgm:alg>
                            </dgm:if>
                            <dgm:if name="Name40" axis="par" ptType="asst" func="cnt" op="equ" val="1">
                              <dgm:alg type="conn">
                                <dgm:param type="connRout" val="bend"/>
                                <dgm:param type="dim" val="1D"/>
                                <dgm:param type="endSty" val="noArr"/>
                                <dgm:param type="begPts" val="bCtr"/>
                                <dgm:param type="endPts" val="tCtr"/>
                                <dgm:param type="bendPt" val="end"/>
                                <dgm:param type="srcNode" val="bottomArc3"/>
                                <dgm:param type="dstNode" val="topArc2"/>
                              </dgm:alg>
                            </dgm:if>
                            <dgm:else name="Name41">
                              <dgm:alg type="conn">
                                <dgm:param type="connRout" val="bend"/>
                                <dgm:param type="dim" val="1D"/>
                                <dgm:param type="endSty" val="noArr"/>
                                <dgm:param type="begPts" val="bCtr"/>
                                <dgm:param type="endPts" val="tCtr"/>
                                <dgm:param type="bendPt" val="end"/>
                                <dgm:param type="srcNode" val="bottomArc2"/>
                                <dgm:param type="dstNode" val="topArc2"/>
                              </dgm:alg>
                            </dgm:else>
                          </dgm:choose>
                        </dgm:if>
                        <dgm:else name="Name42">
                          <dgm:choose name="Name43">
                            <dgm:if name="Name44" axis="par des" func="maxDepth" op="lte" val="1">
                              <dgm:choose name="Name45">
                                <dgm:if name="Name46" axis="self" func="depth" op="lte" val="2">
                                  <dgm:alg type="conn">
                                    <dgm:param type="connRout" val="bend"/>
                                    <dgm:param type="dim" val="1D"/>
                                    <dgm:param type="endSty" val="noArr"/>
                                    <dgm:param type="begPts" val="bCtr"/>
                                    <dgm:param type="endPts" val="bL bR"/>
                                    <dgm:param type="srcNode" val="bottomArc1"/>
                                    <dgm:param type="dstNode" val="topConnNode2"/>
                                  </dgm:alg>
                                </dgm:if>
                                <dgm:if name="Name47" axis="par" ptType="asst" func="cnt" op="equ" val="1">
                                  <dgm:alg type="conn">
                                    <dgm:param type="connRout" val="bend"/>
                                    <dgm:param type="dim" val="1D"/>
                                    <dgm:param type="endSty" val="noArr"/>
                                    <dgm:param type="begPts" val="bCtr"/>
                                    <dgm:param type="endPts" val="bL bR"/>
                                    <dgm:param type="srcNode" val="bottomArc3"/>
                                    <dgm:param type="dstNode" val="topConnNode2"/>
                                  </dgm:alg>
                                </dgm:if>
                                <dgm:else name="Name48">
                                  <dgm:alg type="conn">
                                    <dgm:param type="connRout" val="bend"/>
                                    <dgm:param type="dim" val="1D"/>
                                    <dgm:param type="endSty" val="noArr"/>
                                    <dgm:param type="begPts" val="bCtr"/>
                                    <dgm:param type="endPts" val="bL bR"/>
                                    <dgm:param type="srcNode" val="bottomArc2"/>
                                    <dgm:param type="dstNode" val="topConnNode2"/>
                                  </dgm:alg>
                                </dgm:else>
                              </dgm:choose>
                            </dgm:if>
                            <dgm:else name="Name49">
                              <dgm:choose name="Name50">
                                <dgm:if name="Name51" axis="self" func="depth" op="lte" val="2">
                                  <dgm:alg type="conn">
                                    <dgm:param type="connRout" val="bend"/>
                                    <dgm:param type="dim" val="1D"/>
                                    <dgm:param type="endSty" val="noArr"/>
                                    <dgm:param type="begPts" val="bCtr"/>
                                    <dgm:param type="endPts" val="tCtr"/>
                                    <dgm:param type="bendPt" val="end"/>
                                    <dgm:param type="srcNode" val="bottomArc1"/>
                                    <dgm:param type="dstNode" val="topArc2"/>
                                  </dgm:alg>
                                </dgm:if>
                                <dgm:if name="Name52" axis="par" ptType="asst" func="cnt" op="equ" val="1">
                                  <dgm:alg type="conn">
                                    <dgm:param type="connRout" val="bend"/>
                                    <dgm:param type="dim" val="1D"/>
                                    <dgm:param type="endSty" val="noArr"/>
                                    <dgm:param type="begPts" val="bCtr"/>
                                    <dgm:param type="endPts" val="tCtr"/>
                                    <dgm:param type="bendPt" val="end"/>
                                    <dgm:param type="srcNode" val="bottomArc3"/>
                                    <dgm:param type="dstNode" val="topArc2"/>
                                  </dgm:alg>
                                </dgm:if>
                                <dgm:else name="Name53">
                                  <dgm:alg type="conn">
                                    <dgm:param type="connRout" val="bend"/>
                                    <dgm:param type="dim" val="1D"/>
                                    <dgm:param type="endSty" val="noArr"/>
                                    <dgm:param type="begPts" val="bCtr"/>
                                    <dgm:param type="endPts" val="tCtr"/>
                                    <dgm:param type="bendPt" val="end"/>
                                    <dgm:param type="srcNode" val="bottomArc2"/>
                                    <dgm:param type="dstNode" val="topArc2"/>
                                  </dgm:alg>
                                </dgm:else>
                              </dgm:choose>
                            </dgm:else>
                          </dgm:choose>
                        </dgm:else>
                      </dgm:choose>
                    </dgm:if>
                    <dgm:else name="Name54">
                      <dgm:choose name="Name55">
                        <dgm:if name="Name56" axis="self" func="depth" op="lte" val="2">
                          <dgm:alg type="conn">
                            <dgm:param type="connRout" val="bend"/>
                            <dgm:param type="dim" val="1D"/>
                            <dgm:param type="endSty" val="noArr"/>
                            <dgm:param type="begPts" val="bCtr"/>
                            <dgm:param type="endPts" val="bL bR"/>
                            <dgm:param type="srcNode" val="bottomArc1"/>
                            <dgm:param type="dstNode" val="topConnNode2"/>
                          </dgm:alg>
                        </dgm:if>
                        <dgm:if name="Name57" axis="par" ptType="asst" func="cnt" op="equ" val="1">
                          <dgm:alg type="conn">
                            <dgm:param type="connRout" val="bend"/>
                            <dgm:param type="dim" val="1D"/>
                            <dgm:param type="endSty" val="noArr"/>
                            <dgm:param type="begPts" val="bCtr"/>
                            <dgm:param type="endPts" val="bL bR"/>
                            <dgm:param type="srcNode" val="bottomArc3"/>
                            <dgm:param type="dstNode" val="topConnNode2"/>
                          </dgm:alg>
                        </dgm:if>
                        <dgm:else name="Name58">
                          <dgm:alg type="conn">
                            <dgm:param type="connRout" val="bend"/>
                            <dgm:param type="dim" val="1D"/>
                            <dgm:param type="endSty" val="noArr"/>
                            <dgm:param type="begPts" val="bCtr"/>
                            <dgm:param type="endPts" val="bL bR"/>
                            <dgm:param type="srcNode" val="bottomArc2"/>
                            <dgm:param type="dstNode" val="topConnNode2"/>
                          </dgm:alg>
                        </dgm:else>
                      </dgm:choose>
                    </dgm:else>
                  </dgm:choose>
                  <dgm:shape xmlns:r="http://schemas.openxmlformats.org/officeDocument/2006/relationships" type="conn" r:blip="" zOrderOff="-99999">
                    <dgm:adjLst/>
                  </dgm:shape>
                  <dgm:presOf axis="self"/>
                  <dgm:constrLst>
                    <dgm:constr type="begPad"/>
                    <dgm:constr type="endPad"/>
                  </dgm:constrLst>
                </dgm:layoutNode>
              </dgm:forEach>
              <dgm:layoutNode name="hierRoot2">
                <dgm:varLst>
                  <dgm:hierBranch val="init"/>
                </dgm:varLst>
                <dgm:choose name="Name59">
                  <dgm:if name="Name60" func="var" arg="hierBranch" op="equ" val="l">
                    <dgm:alg type="hierRoot">
                      <dgm:param type="hierAlign" val="tR"/>
                    </dgm:alg>
                    <dgm:shape xmlns:r="http://schemas.openxmlformats.org/officeDocument/2006/relationships" r:blip="">
                      <dgm:adjLst/>
                    </dgm:shape>
                    <dgm:presOf/>
                    <dgm:constrLst>
                      <dgm:constr type="alignOff" val="0.65"/>
                    </dgm:constrLst>
                  </dgm:if>
                  <dgm:if name="Name61" func="var" arg="hierBranch" op="equ" val="r">
                    <dgm:alg type="hierRoot">
                      <dgm:param type="hierAlign" val="tL"/>
                    </dgm:alg>
                    <dgm:shape xmlns:r="http://schemas.openxmlformats.org/officeDocument/2006/relationships" r:blip="">
                      <dgm:adjLst/>
                    </dgm:shape>
                    <dgm:presOf/>
                    <dgm:constrLst>
                      <dgm:constr type="alignOff" val="0.65"/>
                    </dgm:constrLst>
                  </dgm:if>
                  <dgm:if name="Name62"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63" func="var" arg="hierBranch" op="equ" val="init">
                    <dgm:choose name="Name64">
                      <dgm:if name="Name65" axis="des" func="maxDepth" op="lte" val="1">
                        <dgm:alg type="hierRoot">
                          <dgm:param type="hierAlign" val="tL"/>
                        </dgm:alg>
                        <dgm:shape xmlns:r="http://schemas.openxmlformats.org/officeDocument/2006/relationships" r:blip="">
                          <dgm:adjLst/>
                        </dgm:shape>
                        <dgm:presOf/>
                        <dgm:constrLst>
                          <dgm:constr type="alignOff" val="0.65"/>
                        </dgm:constrLst>
                      </dgm:if>
                      <dgm:else name="Name6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67">
                    <dgm:alg type="hierRoot"/>
                    <dgm:shape xmlns:r="http://schemas.openxmlformats.org/officeDocument/2006/relationships" r:blip="">
                      <dgm:adjLst/>
                    </dgm:shape>
                    <dgm:presOf/>
                    <dgm:constrLst>
                      <dgm:constr type="alignOff" val="0.65"/>
                    </dgm:constrLst>
                  </dgm:else>
                </dgm:choose>
                <dgm:layoutNode name="rootComposite2">
                  <dgm:alg type="composite"/>
                  <dgm:shape xmlns:r="http://schemas.openxmlformats.org/officeDocument/2006/relationships" r:blip="">
                    <dgm:adjLst/>
                  </dgm:shape>
                  <dgm:presOf axis="self" ptType="node" cnt="1"/>
                  <dgm:choose name="Name68">
                    <dgm:if name="Name69" func="var" arg="hierBranch" op="equ" val="init">
                      <dgm:constrLst>
                        <dgm:constr type="l" for="ch" forName="rootText2"/>
                        <dgm:constr type="t" for="ch" forName="rootText2" refType="h" fact="0.18"/>
                        <dgm:constr type="w" for="ch" forName="rootText2" refType="w"/>
                        <dgm:constr type="h" for="ch" forName="rootText2" refType="h" fact="0.64"/>
                        <dgm:constr type="l" for="ch" forName="topArc2" refType="w" fact="0.25"/>
                        <dgm:constr type="t" for="ch" forName="topArc2"/>
                        <dgm:constr type="w" for="ch" forName="topArc2" refType="h" refFor="ch" refForName="topArc2"/>
                        <dgm:constr type="h" for="ch" forName="topArc2" refType="h"/>
                        <dgm:constr type="l" for="ch" forName="bottomArc2" refType="w" fact="0.25"/>
                        <dgm:constr type="t" for="ch" forName="bottomArc2"/>
                        <dgm:constr type="w" for="ch" forName="bottomArc2" refType="h" refFor="ch" refForName="bottomArc2"/>
                        <dgm:constr type="h" for="ch" forName="bottomArc2" refType="h"/>
                        <dgm:constr type="ctrX" for="ch" forName="topConnNode2" refType="w" fact="0.5"/>
                        <dgm:constr type="t" for="ch" forName="topConnNode2"/>
                        <dgm:constr type="w" for="ch" forName="topConnNode2" refType="h" fact="0.76"/>
                        <dgm:constr type="b" for="ch" forName="topConnNode2" refType="t" refFor="ch" refForName="rootText2"/>
                      </dgm:constrLst>
                    </dgm:if>
                    <dgm:if name="Name70" func="var" arg="hierBranch" op="equ" val="l">
                      <dgm:constrLst>
                        <dgm:constr type="l" for="ch" forName="rootText2"/>
                        <dgm:constr type="t" for="ch" forName="rootText2" refType="h" fact="0.18"/>
                        <dgm:constr type="w" for="ch" forName="rootText2" refType="w"/>
                        <dgm:constr type="h" for="ch" forName="rootText2" refType="h" fact="0.64"/>
                        <dgm:constr type="l" for="ch" forName="topArc2" refType="w" fact="0.25"/>
                        <dgm:constr type="t" for="ch" forName="topArc2"/>
                        <dgm:constr type="w" for="ch" forName="topArc2" refType="h" refFor="ch" refForName="topArc2"/>
                        <dgm:constr type="h" for="ch" forName="topArc2" refType="h"/>
                        <dgm:constr type="l" for="ch" forName="bottomArc2" refType="w" fact="0.25"/>
                        <dgm:constr type="t" for="ch" forName="bottomArc2"/>
                        <dgm:constr type="w" for="ch" forName="bottomArc2" refType="h" refFor="ch" refForName="bottomArc2"/>
                        <dgm:constr type="h" for="ch" forName="bottomArc2" refType="h"/>
                        <dgm:constr type="ctrX" for="ch" forName="topConnNode2" refType="w" fact="0.5"/>
                        <dgm:constr type="t" for="ch" forName="topConnNode2"/>
                        <dgm:constr type="w" for="ch" forName="topConnNode2" refType="h" fact="0.76"/>
                        <dgm:constr type="b" for="ch" forName="topConnNode2" refType="t" refFor="ch" refForName="rootText2"/>
                      </dgm:constrLst>
                    </dgm:if>
                    <dgm:if name="Name71" func="var" arg="hierBranch" op="equ" val="r">
                      <dgm:constrLst>
                        <dgm:constr type="l" for="ch" forName="rootText2"/>
                        <dgm:constr type="t" for="ch" forName="rootText2" refType="h" fact="0.18"/>
                        <dgm:constr type="w" for="ch" forName="rootText2" refType="w"/>
                        <dgm:constr type="h" for="ch" forName="rootText2" refType="h" fact="0.64"/>
                        <dgm:constr type="l" for="ch" forName="topArc2" refType="w" fact="0.25"/>
                        <dgm:constr type="t" for="ch" forName="topArc2"/>
                        <dgm:constr type="w" for="ch" forName="topArc2" refType="h" refFor="ch" refForName="topArc2"/>
                        <dgm:constr type="h" for="ch" forName="topArc2" refType="h"/>
                        <dgm:constr type="l" for="ch" forName="bottomArc2" refType="w" fact="0.25"/>
                        <dgm:constr type="t" for="ch" forName="bottomArc2"/>
                        <dgm:constr type="w" for="ch" forName="bottomArc2" refType="h" refFor="ch" refForName="bottomArc2"/>
                        <dgm:constr type="h" for="ch" forName="bottomArc2" refType="h"/>
                        <dgm:constr type="ctrX" for="ch" forName="topConnNode2" refType="w" fact="0.5"/>
                        <dgm:constr type="t" for="ch" forName="topConnNode2"/>
                        <dgm:constr type="w" for="ch" forName="topConnNode2" refType="h" fact="0.76"/>
                        <dgm:constr type="b" for="ch" forName="topConnNode2" refType="t" refFor="ch" refForName="rootText2"/>
                      </dgm:constrLst>
                    </dgm:if>
                    <dgm:else name="Name72">
                      <dgm:constrLst>
                        <dgm:constr type="l" for="ch" forName="rootText2"/>
                        <dgm:constr type="t" for="ch" forName="rootText2" refType="h" fact="0.18"/>
                        <dgm:constr type="w" for="ch" forName="rootText2" refType="w"/>
                        <dgm:constr type="h" for="ch" forName="rootText2" refType="h" fact="0.64"/>
                        <dgm:constr type="l" for="ch" forName="topArc2" refType="w" fact="0.25"/>
                        <dgm:constr type="t" for="ch" forName="topArc2"/>
                        <dgm:constr type="w" for="ch" forName="topArc2" refType="h" refFor="ch" refForName="topArc2"/>
                        <dgm:constr type="h" for="ch" forName="topArc2" refType="h"/>
                        <dgm:constr type="l" for="ch" forName="bottomArc2" refType="w" fact="0.25"/>
                        <dgm:constr type="t" for="ch" forName="bottomArc2"/>
                        <dgm:constr type="w" for="ch" forName="bottomArc2" refType="h" refFor="ch" refForName="bottomArc2"/>
                        <dgm:constr type="h" for="ch" forName="bottomArc2" refType="h"/>
                        <dgm:constr type="ctrX" for="ch" forName="topConnNode2" refType="w" fact="0.5"/>
                        <dgm:constr type="t" for="ch" forName="topConnNode2"/>
                        <dgm:constr type="w" for="ch" forName="topConnNode2" refType="h" fact="0.76"/>
                        <dgm:constr type="b" for="ch" forName="topConnNode2" refType="t" refFor="ch" refForName="rootText2"/>
                      </dgm:constrLst>
                    </dgm:else>
                  </dgm:choose>
                  <dgm:layoutNode name="rootText2" styleLbl="alignAcc1">
                    <dgm:varLst>
                      <dgm:chPref val="3"/>
                    </dgm:varLst>
                    <dgm:alg type="tx"/>
                    <dgm:shape xmlns:r="http://schemas.openxmlformats.org/officeDocument/2006/relationships" type="rect" r:blip="" hideGeom="1">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topArc2" styleLbl="parChTrans1D1" moveWith="rootText2">
                    <dgm:alg type="sp"/>
                    <dgm:shape xmlns:r="http://schemas.openxmlformats.org/officeDocument/2006/relationships" type="arc" r:blip="" zOrderOff="-2">
                      <dgm:adjLst>
                        <dgm:adj idx="1" val="-140"/>
                        <dgm:adj idx="2" val="-40"/>
                      </dgm:adjLst>
                    </dgm:shape>
                    <dgm:presOf/>
                  </dgm:layoutNode>
                  <dgm:layoutNode name="bottomArc2" styleLbl="parChTrans1D1" moveWith="rootText2">
                    <dgm:alg type="sp"/>
                    <dgm:shape xmlns:r="http://schemas.openxmlformats.org/officeDocument/2006/relationships" type="arc" r:blip="" zOrderOff="-2">
                      <dgm:adjLst>
                        <dgm:adj idx="1" val="40"/>
                        <dgm:adj idx="2" val="140"/>
                      </dgm:adjLst>
                    </dgm:shape>
                    <dgm:presOf/>
                  </dgm:layoutNode>
                  <dgm:layoutNode name="topConnNode2" moveWith="rootText2">
                    <dgm:alg type="sp"/>
                    <dgm:shape xmlns:r="http://schemas.openxmlformats.org/officeDocument/2006/relationships" type="rect" r:blip="" hideGeom="1">
                      <dgm:adjLst/>
                    </dgm:shape>
                    <dgm:presOf axis="self" ptType="node" cnt="1"/>
                  </dgm:layoutNode>
                </dgm:layoutNode>
                <dgm:layoutNode name="hierChild4">
                  <dgm:choose name="Name73">
                    <dgm:if name="Name74" func="var" arg="hierBranch" op="equ" val="l">
                      <dgm:alg type="hierChild">
                        <dgm:param type="chAlign" val="r"/>
                        <dgm:param type="linDir" val="fromT"/>
                      </dgm:alg>
                    </dgm:if>
                    <dgm:if name="Name75" func="var" arg="hierBranch" op="equ" val="r">
                      <dgm:alg type="hierChild">
                        <dgm:param type="chAlign" val="l"/>
                        <dgm:param type="linDir" val="fromT"/>
                      </dgm:alg>
                    </dgm:if>
                    <dgm:if name="Name76" func="var" arg="hierBranch" op="equ" val="hang">
                      <dgm:choose name="Name77">
                        <dgm:if name="Name78" func="var" arg="dir" op="equ" val="norm">
                          <dgm:alg type="hierChild">
                            <dgm:param type="chAlign" val="l"/>
                            <dgm:param type="linDir" val="fromL"/>
                            <dgm:param type="secChAlign" val="t"/>
                            <dgm:param type="secLinDir" val="fromT"/>
                          </dgm:alg>
                        </dgm:if>
                        <dgm:else name="Name79">
                          <dgm:alg type="hierChild">
                            <dgm:param type="chAlign" val="l"/>
                            <dgm:param type="linDir" val="fromR"/>
                            <dgm:param type="secChAlign" val="t"/>
                            <dgm:param type="secLinDir" val="fromT"/>
                          </dgm:alg>
                        </dgm:else>
                      </dgm:choose>
                    </dgm:if>
                    <dgm:if name="Name80" func="var" arg="hierBranch" op="equ" val="std">
                      <dgm:choose name="Name81">
                        <dgm:if name="Name82" func="var" arg="dir" op="equ" val="norm">
                          <dgm:alg type="hierChild"/>
                        </dgm:if>
                        <dgm:else name="Name83">
                          <dgm:alg type="hierChild">
                            <dgm:param type="linDir" val="fromR"/>
                          </dgm:alg>
                        </dgm:else>
                      </dgm:choose>
                    </dgm:if>
                    <dgm:if name="Name84" func="var" arg="hierBranch" op="equ" val="init">
                      <dgm:choose name="Name85">
                        <dgm:if name="Name86" axis="des" func="maxDepth" op="lte" val="1">
                          <dgm:alg type="hierChild">
                            <dgm:param type="chAlign" val="l"/>
                            <dgm:param type="linDir" val="fromT"/>
                          </dgm:alg>
                        </dgm:if>
                        <dgm:else name="Name87">
                          <dgm:choose name="Name88">
                            <dgm:if name="Name89" func="var" arg="dir" op="equ" val="norm">
                              <dgm:alg type="hierChild"/>
                            </dgm:if>
                            <dgm:else name="Name90">
                              <dgm:alg type="hierChild">
                                <dgm:param type="linDir" val="fromR"/>
                              </dgm:alg>
                            </dgm:else>
                          </dgm:choose>
                        </dgm:else>
                      </dgm:choose>
                    </dgm:if>
                    <dgm:else name="Name91"/>
                  </dgm:choose>
                  <dgm:shape xmlns:r="http://schemas.openxmlformats.org/officeDocument/2006/relationships" r:blip="">
                    <dgm:adjLst/>
                  </dgm:shape>
                  <dgm:presOf/>
                  <dgm:forEach name="Name92" ref="rep2a"/>
                </dgm:layoutNode>
                <dgm:layoutNode name="hierChild5">
                  <dgm:choose name="Name93">
                    <dgm:if name="Name94" func="var" arg="dir" op="equ" val="norm">
                      <dgm:alg type="hierChild">
                        <dgm:param type="chAlign" val="l"/>
                        <dgm:param type="linDir" val="fromL"/>
                        <dgm:param type="secChAlign" val="t"/>
                        <dgm:param type="secLinDir" val="fromT"/>
                      </dgm:alg>
                    </dgm:if>
                    <dgm:else name="Name95">
                      <dgm:alg type="hierChild">
                        <dgm:param type="chAlign" val="l"/>
                        <dgm:param type="linDir" val="fromR"/>
                        <dgm:param type="secChAlign" val="t"/>
                        <dgm:param type="secLinDir" val="fromT"/>
                      </dgm:alg>
                    </dgm:else>
                  </dgm:choose>
                  <dgm:shape xmlns:r="http://schemas.openxmlformats.org/officeDocument/2006/relationships" r:blip="">
                    <dgm:adjLst/>
                  </dgm:shape>
                  <dgm:presOf/>
                  <dgm:forEach name="Name96" ref="rep2b"/>
                </dgm:layoutNode>
              </dgm:layoutNode>
            </dgm:forEach>
          </dgm:layoutNode>
          <dgm:layoutNode name="hierChild3">
            <dgm:choose name="Name97">
              <dgm:if name="Name98" func="var" arg="dir" op="equ" val="norm">
                <dgm:alg type="hierChild">
                  <dgm:param type="chAlign" val="l"/>
                  <dgm:param type="linDir" val="fromL"/>
                  <dgm:param type="secChAlign" val="t"/>
                  <dgm:param type="secLinDir" val="fromT"/>
                </dgm:alg>
              </dgm:if>
              <dgm:else name="Name99">
                <dgm:alg type="hierChild">
                  <dgm:param type="chAlign" val="l"/>
                  <dgm:param type="linDir" val="fromR"/>
                  <dgm:param type="secChAlign" val="t"/>
                  <dgm:param type="secLinDir" val="fromT"/>
                </dgm:alg>
              </dgm:else>
            </dgm:choose>
            <dgm:shape xmlns:r="http://schemas.openxmlformats.org/officeDocument/2006/relationships" r:blip="">
              <dgm:adjLst/>
            </dgm:shape>
            <dgm:presOf/>
            <dgm:forEach name="rep2b" axis="ch" ptType="asst">
              <dgm:forEach name="Name100" axis="precedSib" ptType="parTrans" st="-1" cnt="1">
                <dgm:layoutNode name="Name101">
                  <dgm:choose name="Name102">
                    <dgm:if name="Name103" axis="self" func="depth" op="lte" val="2">
                      <dgm:alg type="conn">
                        <dgm:param type="connRout" val="bend"/>
                        <dgm:param type="dim" val="1D"/>
                        <dgm:param type="endSty" val="noArr"/>
                        <dgm:param type="begPts" val="bCtr"/>
                        <dgm:param type="endPts" val="bL bR"/>
                        <dgm:param type="srcNode" val="bottomArc1"/>
                        <dgm:param type="dstNode" val="topConnNode3"/>
                      </dgm:alg>
                    </dgm:if>
                    <dgm:if name="Name104" axis="par" ptType="asst" func="cnt" op="equ" val="1">
                      <dgm:alg type="conn">
                        <dgm:param type="connRout" val="bend"/>
                        <dgm:param type="dim" val="1D"/>
                        <dgm:param type="endSty" val="noArr"/>
                        <dgm:param type="begPts" val="bCtr"/>
                        <dgm:param type="endPts" val="bL bR"/>
                        <dgm:param type="srcNode" val="bottomArc3"/>
                        <dgm:param type="dstNode" val="topConnNode3"/>
                      </dgm:alg>
                    </dgm:if>
                    <dgm:else name="Name105">
                      <dgm:alg type="conn">
                        <dgm:param type="connRout" val="bend"/>
                        <dgm:param type="dim" val="1D"/>
                        <dgm:param type="endSty" val="noArr"/>
                        <dgm:param type="begPts" val="bCtr"/>
                        <dgm:param type="endPts" val="bL bR"/>
                        <dgm:param type="srcNode" val="bottomArc2"/>
                        <dgm:param type="dstNode" val="topConnNode3"/>
                      </dgm:alg>
                    </dgm:else>
                  </dgm:choose>
                  <dgm:shape xmlns:r="http://schemas.openxmlformats.org/officeDocument/2006/relationships" type="conn" r:blip="" zOrderOff="-99999">
                    <dgm:adjLst/>
                  </dgm:shape>
                  <dgm:presOf axis="self"/>
                  <dgm:constrLst>
                    <dgm:constr type="begPad"/>
                    <dgm:constr type="endPad"/>
                  </dgm:constrLst>
                </dgm:layoutNode>
              </dgm:forEach>
              <dgm:layoutNode name="hierRoot3">
                <dgm:varLst>
                  <dgm:hierBranch val="init"/>
                </dgm:varLst>
                <dgm:choose name="Name106">
                  <dgm:if name="Name107" func="var" arg="hierBranch" op="equ" val="l">
                    <dgm:alg type="hierRoot">
                      <dgm:param type="hierAlign" val="tR"/>
                    </dgm:alg>
                    <dgm:shape xmlns:r="http://schemas.openxmlformats.org/officeDocument/2006/relationships" r:blip="">
                      <dgm:adjLst/>
                    </dgm:shape>
                    <dgm:presOf/>
                    <dgm:constrLst>
                      <dgm:constr type="alignOff" val="0.65"/>
                    </dgm:constrLst>
                  </dgm:if>
                  <dgm:if name="Name108" func="var" arg="hierBranch" op="equ" val="r">
                    <dgm:alg type="hierRoot">
                      <dgm:param type="hierAlign" val="tL"/>
                    </dgm:alg>
                    <dgm:shape xmlns:r="http://schemas.openxmlformats.org/officeDocument/2006/relationships" r:blip="">
                      <dgm:adjLst/>
                    </dgm:shape>
                    <dgm:presOf/>
                    <dgm:constrLst>
                      <dgm:constr type="alignOff" val="0.65"/>
                    </dgm:constrLst>
                  </dgm:if>
                  <dgm:if name="Name109" func="var" arg="hierBranch" op="equ" val="hang">
                    <dgm:alg type="hierRoot"/>
                    <dgm:shape xmlns:r="http://schemas.openxmlformats.org/officeDocument/2006/relationships" r:blip="">
                      <dgm:adjLst/>
                    </dgm:shape>
                    <dgm:presOf/>
                    <dgm:constrLst>
                      <dgm:constr type="alignOff" val="0.65"/>
                    </dgm:constrLst>
                  </dgm:if>
                  <dgm:if name="Name110"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1" func="var" arg="hierBranch" op="equ" val="init">
                    <dgm:choose name="Name112">
                      <dgm:if name="Name113" axis="des" func="maxDepth" op="lte" val="1">
                        <dgm:alg type="hierRoot">
                          <dgm:param type="hierAlign" val="tL"/>
                        </dgm:alg>
                        <dgm:shape xmlns:r="http://schemas.openxmlformats.org/officeDocument/2006/relationships" r:blip="">
                          <dgm:adjLst/>
                        </dgm:shape>
                        <dgm:presOf/>
                        <dgm:constrLst>
                          <dgm:constr type="alignOff" val="0.65"/>
                        </dgm:constrLst>
                      </dgm:if>
                      <dgm:else name="Name114">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15"/>
                </dgm:choose>
                <dgm:layoutNode name="rootComposite3">
                  <dgm:alg type="composite"/>
                  <dgm:shape xmlns:r="http://schemas.openxmlformats.org/officeDocument/2006/relationships" r:blip="">
                    <dgm:adjLst/>
                  </dgm:shape>
                  <dgm:presOf axis="self" ptType="node" cnt="1"/>
                  <dgm:choose name="Name116">
                    <dgm:if name="Name117" func="var" arg="hierBranch" op="equ" val="init">
                      <dgm:constrLst>
                        <dgm:constr type="l" for="ch" forName="rootText3"/>
                        <dgm:constr type="t" for="ch" forName="rootText3" refType="h" fact="0.18"/>
                        <dgm:constr type="w" for="ch" forName="rootText3" refType="w"/>
                        <dgm:constr type="h" for="ch" forName="rootText3" refType="h" fact="0.64"/>
                        <dgm:constr type="l" for="ch" forName="topArc3" refType="w" fact="0.25"/>
                        <dgm:constr type="t" for="ch" forName="topArc3"/>
                        <dgm:constr type="w" for="ch" forName="topArc3" refType="h" refFor="ch" refForName="topArc3"/>
                        <dgm:constr type="h" for="ch" forName="topArc3" refType="h"/>
                        <dgm:constr type="l" for="ch" forName="bottomArc3" refType="w" fact="0.25"/>
                        <dgm:constr type="t" for="ch" forName="bottomArc3"/>
                        <dgm:constr type="w" for="ch" forName="bottomArc3" refType="h" refFor="ch" refForName="bottomArc3"/>
                        <dgm:constr type="h" for="ch" forName="bottomArc3" refType="h"/>
                        <dgm:constr type="ctrX" for="ch" forName="topConnNode3" refType="w" fact="0.5"/>
                        <dgm:constr type="t" for="ch" forName="topConnNode3"/>
                        <dgm:constr type="w" for="ch" forName="topConnNode3" refType="h" fact="0.76"/>
                        <dgm:constr type="b" for="ch" forName="topConnNode3" refType="t" refFor="ch" refForName="rootText3"/>
                      </dgm:constrLst>
                    </dgm:if>
                    <dgm:if name="Name118" func="var" arg="hierBranch" op="equ" val="l">
                      <dgm:constrLst>
                        <dgm:constr type="l" for="ch" forName="rootText3"/>
                        <dgm:constr type="t" for="ch" forName="rootText3" refType="h" fact="0.18"/>
                        <dgm:constr type="w" for="ch" forName="rootText3" refType="w"/>
                        <dgm:constr type="h" for="ch" forName="rootText3" refType="h" fact="0.64"/>
                        <dgm:constr type="l" for="ch" forName="topArc3" refType="w" fact="0.25"/>
                        <dgm:constr type="t" for="ch" forName="topArc3"/>
                        <dgm:constr type="w" for="ch" forName="topArc3" refType="h" refFor="ch" refForName="topArc3"/>
                        <dgm:constr type="h" for="ch" forName="topArc3" refType="h"/>
                        <dgm:constr type="l" for="ch" forName="bottomArc3" refType="w" fact="0.25"/>
                        <dgm:constr type="t" for="ch" forName="bottomArc3"/>
                        <dgm:constr type="w" for="ch" forName="bottomArc3" refType="h" refFor="ch" refForName="bottomArc3"/>
                        <dgm:constr type="h" for="ch" forName="bottomArc3" refType="h"/>
                        <dgm:constr type="ctrX" for="ch" forName="topConnNode3" refType="w" fact="0.5"/>
                        <dgm:constr type="t" for="ch" forName="topConnNode3"/>
                        <dgm:constr type="w" for="ch" forName="topConnNode3" refType="h" fact="0.76"/>
                        <dgm:constr type="b" for="ch" forName="topConnNode3" refType="t" refFor="ch" refForName="rootText3"/>
                      </dgm:constrLst>
                    </dgm:if>
                    <dgm:if name="Name119" func="var" arg="hierBranch" op="equ" val="r">
                      <dgm:constrLst>
                        <dgm:constr type="l" for="ch" forName="rootText3"/>
                        <dgm:constr type="t" for="ch" forName="rootText3" refType="h" fact="0.18"/>
                        <dgm:constr type="w" for="ch" forName="rootText3" refType="w"/>
                        <dgm:constr type="h" for="ch" forName="rootText3" refType="h" fact="0.64"/>
                        <dgm:constr type="l" for="ch" forName="topArc3" refType="w" fact="0.25"/>
                        <dgm:constr type="t" for="ch" forName="topArc3"/>
                        <dgm:constr type="w" for="ch" forName="topArc3" refType="h" refFor="ch" refForName="topArc3"/>
                        <dgm:constr type="h" for="ch" forName="topArc3" refType="h"/>
                        <dgm:constr type="l" for="ch" forName="bottomArc3" refType="w" fact="0.25"/>
                        <dgm:constr type="t" for="ch" forName="bottomArc3"/>
                        <dgm:constr type="w" for="ch" forName="bottomArc3" refType="h" refFor="ch" refForName="bottomArc3"/>
                        <dgm:constr type="h" for="ch" forName="bottomArc3" refType="h"/>
                        <dgm:constr type="ctrX" for="ch" forName="topConnNode3" refType="w" fact="0.5"/>
                        <dgm:constr type="t" for="ch" forName="topConnNode3"/>
                        <dgm:constr type="w" for="ch" forName="topConnNode3" refType="h" fact="0.76"/>
                        <dgm:constr type="b" for="ch" forName="topConnNode3" refType="t" refFor="ch" refForName="rootText3"/>
                      </dgm:constrLst>
                    </dgm:if>
                    <dgm:else name="Name120">
                      <dgm:constrLst>
                        <dgm:constr type="l" for="ch" forName="rootText3"/>
                        <dgm:constr type="t" for="ch" forName="rootText3" refType="h" fact="0.18"/>
                        <dgm:constr type="w" for="ch" forName="rootText3" refType="w"/>
                        <dgm:constr type="h" for="ch" forName="rootText3" refType="h" fact="0.64"/>
                        <dgm:constr type="l" for="ch" forName="topArc3" refType="w" fact="0.25"/>
                        <dgm:constr type="t" for="ch" forName="topArc3"/>
                        <dgm:constr type="w" for="ch" forName="topArc3" refType="h" refFor="ch" refForName="topArc3"/>
                        <dgm:constr type="h" for="ch" forName="topArc3" refType="h"/>
                        <dgm:constr type="l" for="ch" forName="bottomArc3" refType="w" fact="0.25"/>
                        <dgm:constr type="t" for="ch" forName="bottomArc3"/>
                        <dgm:constr type="w" for="ch" forName="bottomArc3" refType="h" refFor="ch" refForName="bottomArc3"/>
                        <dgm:constr type="h" for="ch" forName="bottomArc3" refType="h"/>
                        <dgm:constr type="ctrX" for="ch" forName="topConnNode3" refType="w" fact="0.5"/>
                        <dgm:constr type="t" for="ch" forName="topConnNode3"/>
                        <dgm:constr type="w" for="ch" forName="topConnNode3" refType="h" fact="0.76"/>
                        <dgm:constr type="b" for="ch" forName="topConnNode3" refType="t" refFor="ch" refForName="rootText3"/>
                      </dgm:constrLst>
                    </dgm:else>
                  </dgm:choose>
                  <dgm:layoutNode name="rootText3" styleLbl="alignAcc1">
                    <dgm:varLst>
                      <dgm:chPref val="3"/>
                    </dgm:varLst>
                    <dgm:alg type="tx"/>
                    <dgm:shape xmlns:r="http://schemas.openxmlformats.org/officeDocument/2006/relationships" type="rect" r:blip="" hideGeom="1">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topArc3" styleLbl="parChTrans1D1" moveWith="rootText3">
                    <dgm:alg type="sp"/>
                    <dgm:shape xmlns:r="http://schemas.openxmlformats.org/officeDocument/2006/relationships" type="arc" r:blip="" zOrderOff="-2">
                      <dgm:adjLst>
                        <dgm:adj idx="1" val="-140"/>
                        <dgm:adj idx="2" val="-40"/>
                      </dgm:adjLst>
                    </dgm:shape>
                    <dgm:presOf/>
                  </dgm:layoutNode>
                  <dgm:layoutNode name="bottomArc3" styleLbl="parChTrans1D1" moveWith="rootText3">
                    <dgm:alg type="sp"/>
                    <dgm:shape xmlns:r="http://schemas.openxmlformats.org/officeDocument/2006/relationships" type="arc" r:blip="" zOrderOff="-2">
                      <dgm:adjLst>
                        <dgm:adj idx="1" val="40"/>
                        <dgm:adj idx="2" val="140"/>
                      </dgm:adjLst>
                    </dgm:shape>
                    <dgm:presOf/>
                  </dgm:layoutNode>
                  <dgm:layoutNode name="topConnNode3" moveWith="rootText3">
                    <dgm:alg type="sp"/>
                    <dgm:shape xmlns:r="http://schemas.openxmlformats.org/officeDocument/2006/relationships" type="rect" r:blip="" hideGeom="1">
                      <dgm:adjLst/>
                    </dgm:shape>
                    <dgm:presOf axis="self" ptType="node" cnt="1"/>
                  </dgm:layoutNode>
                </dgm:layoutNode>
                <dgm:layoutNode name="hierChild6">
                  <dgm:choose name="Name121">
                    <dgm:if name="Name122" func="var" arg="hierBranch" op="equ" val="l">
                      <dgm:alg type="hierChild">
                        <dgm:param type="chAlign" val="r"/>
                        <dgm:param type="linDir" val="fromT"/>
                      </dgm:alg>
                    </dgm:if>
                    <dgm:if name="Name123" func="var" arg="hierBranch" op="equ" val="r">
                      <dgm:alg type="hierChild">
                        <dgm:param type="chAlign" val="l"/>
                        <dgm:param type="linDir" val="fromT"/>
                      </dgm:alg>
                    </dgm:if>
                    <dgm:if name="Name124" func="var" arg="hierBranch" op="equ" val="hang">
                      <dgm:choose name="Name125">
                        <dgm:if name="Name126" func="var" arg="dir" op="equ" val="norm">
                          <dgm:alg type="hierChild">
                            <dgm:param type="chAlign" val="l"/>
                            <dgm:param type="linDir" val="fromL"/>
                            <dgm:param type="secChAlign" val="t"/>
                            <dgm:param type="secLinDir" val="fromT"/>
                          </dgm:alg>
                        </dgm:if>
                        <dgm:else name="Name127">
                          <dgm:alg type="hierChild">
                            <dgm:param type="chAlign" val="l"/>
                            <dgm:param type="linDir" val="fromR"/>
                            <dgm:param type="secChAlign" val="t"/>
                            <dgm:param type="secLinDir" val="fromT"/>
                          </dgm:alg>
                        </dgm:else>
                      </dgm:choose>
                    </dgm:if>
                    <dgm:if name="Name128" func="var" arg="hierBranch" op="equ" val="std">
                      <dgm:choose name="Name129">
                        <dgm:if name="Name130" func="var" arg="dir" op="equ" val="norm">
                          <dgm:alg type="hierChild"/>
                        </dgm:if>
                        <dgm:else name="Name131">
                          <dgm:alg type="hierChild">
                            <dgm:param type="linDir" val="fromR"/>
                          </dgm:alg>
                        </dgm:else>
                      </dgm:choose>
                    </dgm:if>
                    <dgm:if name="Name132" func="var" arg="hierBranch" op="equ" val="init">
                      <dgm:choose name="Name133">
                        <dgm:if name="Name134" axis="des" func="maxDepth" op="lte" val="1">
                          <dgm:alg type="hierChild">
                            <dgm:param type="chAlign" val="l"/>
                            <dgm:param type="linDir" val="fromT"/>
                          </dgm:alg>
                        </dgm:if>
                        <dgm:else name="Name135">
                          <dgm:alg type="hierChild"/>
                        </dgm:else>
                      </dgm:choose>
                    </dgm:if>
                    <dgm:else name="Name136"/>
                  </dgm:choose>
                  <dgm:shape xmlns:r="http://schemas.openxmlformats.org/officeDocument/2006/relationships" r:blip="">
                    <dgm:adjLst/>
                  </dgm:shape>
                  <dgm:presOf/>
                  <dgm:forEach name="Name137" ref="rep2a"/>
                </dgm:layoutNode>
                <dgm:layoutNode name="hierChild7">
                  <dgm:choose name="Name138">
                    <dgm:if name="Name139" func="var" arg="dir" op="equ" val="norm">
                      <dgm:alg type="hierChild">
                        <dgm:param type="chAlign" val="l"/>
                        <dgm:param type="linDir" val="fromL"/>
                        <dgm:param type="secChAlign" val="t"/>
                        <dgm:param type="secLinDir" val="fromT"/>
                      </dgm:alg>
                    </dgm:if>
                    <dgm:else name="Name140">
                      <dgm:alg type="hierChild">
                        <dgm:param type="chAlign" val="l"/>
                        <dgm:param type="linDir" val="fromR"/>
                        <dgm:param type="secChAlign" val="t"/>
                        <dgm:param type="secLinDir" val="fromT"/>
                      </dgm:alg>
                    </dgm:else>
                  </dgm:choose>
                  <dgm:shape xmlns:r="http://schemas.openxmlformats.org/officeDocument/2006/relationships" r:blip="">
                    <dgm:adjLst/>
                  </dgm:shape>
                  <dgm:presOf/>
                  <dgm:forEach name="Name141" ref="rep2b"/>
                </dgm:layoutNode>
              </dgm:layoutNode>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arrow5">
  <dgm:title val=""/>
  <dgm:desc val=""/>
  <dgm:catLst>
    <dgm:cat type="relationship" pri="6000"/>
    <dgm:cat type="process" pri="31000"/>
  </dgm:catLst>
  <dgm:sampData>
    <dgm:dataModel>
      <dgm:ptLst>
        <dgm:pt modelId="0" type="doc"/>
        <dgm:pt modelId="1">
          <dgm:prSet phldr="1"/>
        </dgm:pt>
        <dgm:pt modelId="2">
          <dgm:prSet phldr="1"/>
        </dgm:pt>
      </dgm:ptLst>
      <dgm:cxnLst>
        <dgm:cxn modelId="4" srcId="0" destId="1" srcOrd="0" destOrd="0"/>
        <dgm:cxn modelId="5" srcId="0" destId="2" srcOrd="1"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diagram">
    <dgm:varLst>
      <dgm:dir/>
      <dgm:resizeHandles val="exact"/>
    </dgm:varLst>
    <dgm:choose name="Name0">
      <dgm:if name="Name1" axis="ch" ptType="node" func="cnt" op="equ" val="2">
        <dgm:choose name="Name2">
          <dgm:if name="Name3" func="var" arg="dir" op="equ" val="norm">
            <dgm:alg type="cycle">
              <dgm:param type="rotPath" val="alongPath"/>
              <dgm:param type="stAng" val="270"/>
            </dgm:alg>
          </dgm:if>
          <dgm:else name="Name4">
            <dgm:alg type="cycle">
              <dgm:param type="rotPath" val="alongPath"/>
              <dgm:param type="stAng" val="90"/>
              <dgm:param type="spanAng" val="-360"/>
            </dgm:alg>
          </dgm:else>
        </dgm:choose>
      </dgm:if>
      <dgm:else name="Name5">
        <dgm:choose name="Name6">
          <dgm:if name="Name7" func="var" arg="dir" op="equ" val="norm">
            <dgm:alg type="cycle">
              <dgm:param type="rotPath" val="alongPath"/>
            </dgm:alg>
          </dgm:if>
          <dgm:else name="Name8">
            <dgm:alg type="cycle">
              <dgm:param type="rotPath" val="alongPath"/>
              <dgm:param type="spanAng" val="-360"/>
            </dgm:alg>
          </dgm:else>
        </dgm:choose>
      </dgm:else>
    </dgm:choose>
    <dgm:shape xmlns:r="http://schemas.openxmlformats.org/officeDocument/2006/relationships" r:blip="">
      <dgm:adjLst/>
    </dgm:shape>
    <dgm:presOf/>
    <dgm:choose name="Name9">
      <dgm:if name="Name10" axis="ch" ptType="node" func="cnt" op="lte" val="2">
        <dgm:constrLst>
          <dgm:constr type="primFontSz" for="ch" ptType="node" op="equ" val="65"/>
          <dgm:constr type="w" for="ch" ptType="node" refType="w"/>
          <dgm:constr type="h" for="ch" ptType="node" refType="w" refFor="ch" refPtType="node" op="equ"/>
          <dgm:constr type="sibSp" refType="w" refFor="ch" refPtType="node" fact="0.1"/>
          <dgm:constr type="sibSp" refType="h" op="lte" fact="0.1"/>
          <dgm:constr type="diam" refType="w" refFor="ch" refPtType="node" op="equ" fact="1.1"/>
        </dgm:constrLst>
      </dgm:if>
      <dgm:if name="Name11" axis="ch" ptType="node" func="cnt" op="equ" val="5">
        <dgm:constrLst>
          <dgm:constr type="primFontSz" for="ch" ptType="node" op="equ" val="65"/>
          <dgm:constr type="w" for="ch" ptType="node" refType="w"/>
          <dgm:constr type="h" for="ch" ptType="node" refType="w" refFor="ch" refPtType="node" op="equ"/>
          <dgm:constr type="sibSp" refType="w" refFor="ch" refPtType="node" fact="-0.2"/>
          <dgm:constr type="sibSp" refType="h" op="lte" fact="0.1"/>
        </dgm:constrLst>
      </dgm:if>
      <dgm:if name="Name12" axis="ch" ptType="node" func="cnt" op="equ" val="6">
        <dgm:constrLst>
          <dgm:constr type="primFontSz" for="ch" ptType="node" op="equ" val="65"/>
          <dgm:constr type="w" for="ch" ptType="node" refType="w"/>
          <dgm:constr type="h" for="ch" ptType="node" refType="w" refFor="ch" refPtType="node" op="equ"/>
          <dgm:constr type="sibSp" refType="w" refFor="ch" refPtType="node" fact="-0.1"/>
          <dgm:constr type="sibSp" refType="h" op="lte" fact="0.1"/>
        </dgm:constrLst>
      </dgm:if>
      <dgm:if name="Name13" axis="ch" ptType="node" func="cnt" op="equ" val="7">
        <dgm:constrLst>
          <dgm:constr type="primFontSz" for="ch" ptType="node" op="equ" val="65"/>
          <dgm:constr type="w" for="ch" ptType="node" refType="w"/>
          <dgm:constr type="h" for="ch" ptType="node" refType="w" refFor="ch" refPtType="node" op="equ"/>
          <dgm:constr type="sibSp" refType="w" refFor="ch" refPtType="node" fact="-0.1"/>
          <dgm:constr type="sibSp" refType="h" op="lte" fact="0.1"/>
        </dgm:constrLst>
      </dgm:if>
      <dgm:if name="Name14" axis="ch" ptType="node" func="cnt" op="equ" val="8">
        <dgm:constrLst>
          <dgm:constr type="primFontSz" for="ch" ptType="node" op="equ" val="65"/>
          <dgm:constr type="w" for="ch" ptType="node" refType="w"/>
          <dgm:constr type="h" for="ch" ptType="node" refType="w" refFor="ch" refPtType="node" op="equ"/>
          <dgm:constr type="sibSp"/>
          <dgm:constr type="sibSp" refType="h" op="lte" fact="0.1"/>
        </dgm:constrLst>
      </dgm:if>
      <dgm:if name="Name15" axis="ch" ptType="node" func="cnt" op="gte" val="9">
        <dgm:constrLst>
          <dgm:constr type="primFontSz" for="ch" ptType="node" op="equ" val="65"/>
          <dgm:constr type="w" for="ch" ptType="node" refType="w"/>
          <dgm:constr type="h" for="ch" ptType="node" refType="w" refFor="ch" refPtType="node" op="equ"/>
          <dgm:constr type="sibSp" refType="w" refFor="ch" refPtType="node" fact="-0.1"/>
          <dgm:constr type="sibSp" refType="h" op="lte" fact="0.1"/>
        </dgm:constrLst>
      </dgm:if>
      <dgm:else name="Name16">
        <dgm:constrLst>
          <dgm:constr type="primFontSz" for="ch" ptType="node" op="equ" val="65"/>
          <dgm:constr type="w" for="ch" ptType="node" refType="w"/>
          <dgm:constr type="h" for="ch" ptType="node" refType="w" refFor="ch" refPtType="node" op="equ"/>
          <dgm:constr type="sibSp" refType="w" refFor="ch" refPtType="node" fact="-0.35"/>
        </dgm:constrLst>
      </dgm:else>
    </dgm:choose>
    <dgm:ruleLst/>
    <dgm:forEach name="Name17" axis="ch" ptType="node">
      <dgm:layoutNode name="arrow">
        <dgm:varLst>
          <dgm:bulletEnabled val="1"/>
        </dgm:varLst>
        <dgm:alg type="tx"/>
        <dgm:shape xmlns:r="http://schemas.openxmlformats.org/officeDocument/2006/relationships" type="downArrow" r:blip="">
          <dgm:adjLst>
            <dgm:adj idx="2" val="0.35"/>
          </dgm:adjLst>
        </dgm:shape>
        <dgm:presOf axis="desOrSelf" ptType="node"/>
        <dgm:constrLst/>
        <dgm:ruleLst>
          <dgm:rule type="primFontSz" val="5" fact="NaN" max="NaN"/>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ea typeface="+mn-ea"/>
                <a:cs typeface="+mn-cs"/>
              </a:defRPr>
            </a:lvl1pPr>
          </a:lstStyle>
          <a:p>
            <a:pPr>
              <a:defRPr/>
            </a:pPr>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smtClean="0">
                <a:latin typeface="+mn-lt"/>
                <a:ea typeface="+mn-ea"/>
                <a:cs typeface="+mn-cs"/>
              </a:defRPr>
            </a:lvl1pPr>
          </a:lstStyle>
          <a:p>
            <a:pPr>
              <a:defRPr/>
            </a:pPr>
            <a:fld id="{C7AA5DFF-1E16-7F4C-8980-AB1611AD8891}" type="datetime1">
              <a:rPr lang="en-US"/>
              <a:pPr>
                <a:defRPr/>
              </a:pPr>
              <a:t>7/6/2021</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ea typeface="+mn-ea"/>
                <a:cs typeface="+mn-cs"/>
              </a:defRPr>
            </a:lvl1pPr>
          </a:lstStyle>
          <a:p>
            <a:pPr>
              <a:defRPr/>
            </a:pPr>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smtClean="0">
                <a:latin typeface="+mn-lt"/>
                <a:ea typeface="+mn-ea"/>
                <a:cs typeface="+mn-cs"/>
              </a:defRPr>
            </a:lvl1pPr>
          </a:lstStyle>
          <a:p>
            <a:pPr>
              <a:defRPr/>
            </a:pPr>
            <a:fld id="{D483F68B-FDA9-C243-94A1-26FE62BE8226}" type="slidenum">
              <a:rPr lang="en-US"/>
              <a:pPr>
                <a:defRPr/>
              </a:pPr>
              <a:t>‹#›</a:t>
            </a:fld>
            <a:endParaRPr lang="en-US" dirty="0"/>
          </a:p>
        </p:txBody>
      </p:sp>
    </p:spTree>
    <p:extLst>
      <p:ext uri="{BB962C8B-B14F-4D97-AF65-F5344CB8AC3E}">
        <p14:creationId xmlns:p14="http://schemas.microsoft.com/office/powerpoint/2010/main" val="4039772401"/>
      </p:ext>
    </p:extLst>
  </p:cSld>
  <p:clrMap bg1="lt1" tx1="dk1" bg2="lt2" tx2="dk2" accent1="accent1" accent2="accent2" accent3="accent3" accent4="accent4" accent5="accent5" accent6="accent6" hlink="hlink" folHlink="folHlink"/>
  <p:notesStyle>
    <a:lvl1pPr algn="l" defTabSz="457200" rtl="0" fontAlgn="base">
      <a:spcBef>
        <a:spcPct val="30000"/>
      </a:spcBef>
      <a:spcAft>
        <a:spcPct val="0"/>
      </a:spcAft>
      <a:defRPr sz="1200" kern="1200">
        <a:solidFill>
          <a:schemeClr val="tx1"/>
        </a:solidFill>
        <a:latin typeface="+mn-lt"/>
        <a:ea typeface="ＭＳ Ｐゴシック" pitchFamily="-108" charset="-128"/>
        <a:cs typeface="ＭＳ Ｐゴシック" pitchFamily="-108" charset="-128"/>
      </a:defRPr>
    </a:lvl1pPr>
    <a:lvl2pPr marL="457200" algn="l" defTabSz="457200" rtl="0" fontAlgn="base">
      <a:spcBef>
        <a:spcPct val="30000"/>
      </a:spcBef>
      <a:spcAft>
        <a:spcPct val="0"/>
      </a:spcAft>
      <a:defRPr sz="1200" kern="1200">
        <a:solidFill>
          <a:schemeClr val="tx1"/>
        </a:solidFill>
        <a:latin typeface="+mn-lt"/>
        <a:ea typeface="ＭＳ Ｐゴシック" pitchFamily="-108" charset="-128"/>
        <a:cs typeface="+mn-cs"/>
      </a:defRPr>
    </a:lvl2pPr>
    <a:lvl3pPr marL="914400" algn="l" defTabSz="457200" rtl="0" fontAlgn="base">
      <a:spcBef>
        <a:spcPct val="30000"/>
      </a:spcBef>
      <a:spcAft>
        <a:spcPct val="0"/>
      </a:spcAft>
      <a:defRPr sz="1200" kern="1200">
        <a:solidFill>
          <a:schemeClr val="tx1"/>
        </a:solidFill>
        <a:latin typeface="+mn-lt"/>
        <a:ea typeface="ＭＳ Ｐゴシック" pitchFamily="-108" charset="-128"/>
        <a:cs typeface="+mn-cs"/>
      </a:defRPr>
    </a:lvl3pPr>
    <a:lvl4pPr marL="1371600" algn="l" defTabSz="457200" rtl="0" fontAlgn="base">
      <a:spcBef>
        <a:spcPct val="30000"/>
      </a:spcBef>
      <a:spcAft>
        <a:spcPct val="0"/>
      </a:spcAft>
      <a:defRPr sz="1200" kern="1200">
        <a:solidFill>
          <a:schemeClr val="tx1"/>
        </a:solidFill>
        <a:latin typeface="+mn-lt"/>
        <a:ea typeface="ＭＳ Ｐゴシック" pitchFamily="-108" charset="-128"/>
        <a:cs typeface="+mn-cs"/>
      </a:defRPr>
    </a:lvl4pPr>
    <a:lvl5pPr marL="1828800" algn="l" defTabSz="457200" rtl="0" fontAlgn="base">
      <a:spcBef>
        <a:spcPct val="30000"/>
      </a:spcBef>
      <a:spcAft>
        <a:spcPct val="0"/>
      </a:spcAft>
      <a:defRPr sz="1200" kern="1200">
        <a:solidFill>
          <a:schemeClr val="tx1"/>
        </a:solidFill>
        <a:latin typeface="+mn-lt"/>
        <a:ea typeface="ＭＳ Ｐゴシック" pitchFamily="-108"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i="1" dirty="0">
              <a:cs typeface="Calibri"/>
            </a:endParaRPr>
          </a:p>
        </p:txBody>
      </p:sp>
      <p:sp>
        <p:nvSpPr>
          <p:cNvPr id="4" name="Slide Number Placeholder 3"/>
          <p:cNvSpPr>
            <a:spLocks noGrp="1"/>
          </p:cNvSpPr>
          <p:nvPr>
            <p:ph type="sldNum" sz="quarter" idx="5"/>
          </p:nvPr>
        </p:nvSpPr>
        <p:spPr/>
        <p:txBody>
          <a:bodyPr/>
          <a:lstStyle/>
          <a:p>
            <a:pPr>
              <a:defRPr/>
            </a:pPr>
            <a:fld id="{D483F68B-FDA9-C243-94A1-26FE62BE8226}" type="slidenum">
              <a:rPr lang="en-US"/>
              <a:pPr>
                <a:defRPr/>
              </a:pPr>
              <a:t>1</a:t>
            </a:fld>
            <a:endParaRPr lang="en-US" dirty="0"/>
          </a:p>
        </p:txBody>
      </p:sp>
    </p:spTree>
    <p:extLst>
      <p:ext uri="{BB962C8B-B14F-4D97-AF65-F5344CB8AC3E}">
        <p14:creationId xmlns:p14="http://schemas.microsoft.com/office/powerpoint/2010/main" val="377980515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https://www.youtube.com/watch?v=Cwgw6dqMY6k</a:t>
            </a:r>
          </a:p>
        </p:txBody>
      </p:sp>
      <p:sp>
        <p:nvSpPr>
          <p:cNvPr id="4" name="Slide Number Placeholder 3"/>
          <p:cNvSpPr>
            <a:spLocks noGrp="1"/>
          </p:cNvSpPr>
          <p:nvPr>
            <p:ph type="sldNum" sz="quarter" idx="5"/>
          </p:nvPr>
        </p:nvSpPr>
        <p:spPr/>
        <p:txBody>
          <a:bodyPr/>
          <a:lstStyle/>
          <a:p>
            <a:pPr>
              <a:defRPr/>
            </a:pPr>
            <a:fld id="{D483F68B-FDA9-C243-94A1-26FE62BE8226}" type="slidenum">
              <a:rPr lang="en-US" smtClean="0"/>
              <a:pPr>
                <a:defRPr/>
              </a:pPr>
              <a:t>25</a:t>
            </a:fld>
            <a:endParaRPr lang="en-US" dirty="0"/>
          </a:p>
        </p:txBody>
      </p:sp>
    </p:spTree>
    <p:extLst>
      <p:ext uri="{BB962C8B-B14F-4D97-AF65-F5344CB8AC3E}">
        <p14:creationId xmlns:p14="http://schemas.microsoft.com/office/powerpoint/2010/main" val="400370128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D483F68B-FDA9-C243-94A1-26FE62BE8226}" type="slidenum">
              <a:rPr lang="en-US" smtClean="0"/>
              <a:pPr>
                <a:defRPr/>
              </a:pPr>
              <a:t>27</a:t>
            </a:fld>
            <a:endParaRPr lang="en-US" dirty="0"/>
          </a:p>
        </p:txBody>
      </p:sp>
    </p:spTree>
    <p:extLst>
      <p:ext uri="{BB962C8B-B14F-4D97-AF65-F5344CB8AC3E}">
        <p14:creationId xmlns:p14="http://schemas.microsoft.com/office/powerpoint/2010/main" val="339748498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D483F68B-FDA9-C243-94A1-26FE62BE8226}" type="slidenum">
              <a:rPr lang="en-US"/>
              <a:pPr>
                <a:defRPr/>
              </a:pPr>
              <a:t>33</a:t>
            </a:fld>
            <a:endParaRPr lang="en-US" dirty="0"/>
          </a:p>
        </p:txBody>
      </p:sp>
    </p:spTree>
    <p:extLst>
      <p:ext uri="{BB962C8B-B14F-4D97-AF65-F5344CB8AC3E}">
        <p14:creationId xmlns:p14="http://schemas.microsoft.com/office/powerpoint/2010/main" val="407689294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D483F68B-FDA9-C243-94A1-26FE62BE8226}" type="slidenum">
              <a:rPr lang="en-US"/>
              <a:pPr>
                <a:defRPr/>
              </a:pPr>
              <a:t>34</a:t>
            </a:fld>
            <a:endParaRPr lang="en-US" dirty="0"/>
          </a:p>
        </p:txBody>
      </p:sp>
    </p:spTree>
    <p:extLst>
      <p:ext uri="{BB962C8B-B14F-4D97-AF65-F5344CB8AC3E}">
        <p14:creationId xmlns:p14="http://schemas.microsoft.com/office/powerpoint/2010/main" val="357378359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i="1" dirty="0">
              <a:cs typeface="Calibri"/>
            </a:endParaRPr>
          </a:p>
        </p:txBody>
      </p:sp>
      <p:sp>
        <p:nvSpPr>
          <p:cNvPr id="4" name="Slide Number Placeholder 3"/>
          <p:cNvSpPr>
            <a:spLocks noGrp="1"/>
          </p:cNvSpPr>
          <p:nvPr>
            <p:ph type="sldNum" sz="quarter" idx="5"/>
          </p:nvPr>
        </p:nvSpPr>
        <p:spPr/>
        <p:txBody>
          <a:bodyPr/>
          <a:lstStyle/>
          <a:p>
            <a:pPr>
              <a:defRPr/>
            </a:pPr>
            <a:fld id="{D483F68B-FDA9-C243-94A1-26FE62BE8226}" type="slidenum">
              <a:rPr lang="en-US"/>
              <a:pPr>
                <a:defRPr/>
              </a:pPr>
              <a:t>2</a:t>
            </a:fld>
            <a:endParaRPr lang="en-US" dirty="0"/>
          </a:p>
        </p:txBody>
      </p:sp>
    </p:spTree>
    <p:extLst>
      <p:ext uri="{BB962C8B-B14F-4D97-AF65-F5344CB8AC3E}">
        <p14:creationId xmlns:p14="http://schemas.microsoft.com/office/powerpoint/2010/main" val="8173763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i="1" dirty="0">
              <a:cs typeface="Calibri"/>
            </a:endParaRPr>
          </a:p>
        </p:txBody>
      </p:sp>
      <p:sp>
        <p:nvSpPr>
          <p:cNvPr id="4" name="Slide Number Placeholder 3"/>
          <p:cNvSpPr>
            <a:spLocks noGrp="1"/>
          </p:cNvSpPr>
          <p:nvPr>
            <p:ph type="sldNum" sz="quarter" idx="5"/>
          </p:nvPr>
        </p:nvSpPr>
        <p:spPr/>
        <p:txBody>
          <a:bodyPr/>
          <a:lstStyle/>
          <a:p>
            <a:pPr>
              <a:defRPr/>
            </a:pPr>
            <a:fld id="{D483F68B-FDA9-C243-94A1-26FE62BE8226}" type="slidenum">
              <a:rPr lang="en-US"/>
              <a:pPr>
                <a:defRPr/>
              </a:pPr>
              <a:t>3</a:t>
            </a:fld>
            <a:endParaRPr lang="en-US" dirty="0"/>
          </a:p>
        </p:txBody>
      </p:sp>
    </p:spTree>
    <p:extLst>
      <p:ext uri="{BB962C8B-B14F-4D97-AF65-F5344CB8AC3E}">
        <p14:creationId xmlns:p14="http://schemas.microsoft.com/office/powerpoint/2010/main" val="37933353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i="1" dirty="0">
              <a:cs typeface="Calibri"/>
            </a:endParaRPr>
          </a:p>
        </p:txBody>
      </p:sp>
      <p:sp>
        <p:nvSpPr>
          <p:cNvPr id="4" name="Slide Number Placeholder 3"/>
          <p:cNvSpPr>
            <a:spLocks noGrp="1"/>
          </p:cNvSpPr>
          <p:nvPr>
            <p:ph type="sldNum" sz="quarter" idx="5"/>
          </p:nvPr>
        </p:nvSpPr>
        <p:spPr/>
        <p:txBody>
          <a:bodyPr/>
          <a:lstStyle/>
          <a:p>
            <a:pPr>
              <a:defRPr/>
            </a:pPr>
            <a:fld id="{D483F68B-FDA9-C243-94A1-26FE62BE8226}" type="slidenum">
              <a:rPr lang="en-US"/>
              <a:pPr>
                <a:defRPr/>
              </a:pPr>
              <a:t>4</a:t>
            </a:fld>
            <a:endParaRPr lang="en-US" dirty="0"/>
          </a:p>
        </p:txBody>
      </p:sp>
    </p:spTree>
    <p:extLst>
      <p:ext uri="{BB962C8B-B14F-4D97-AF65-F5344CB8AC3E}">
        <p14:creationId xmlns:p14="http://schemas.microsoft.com/office/powerpoint/2010/main" val="200991840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cs typeface="Calibri"/>
            </a:endParaRPr>
          </a:p>
        </p:txBody>
      </p:sp>
      <p:sp>
        <p:nvSpPr>
          <p:cNvPr id="4" name="Slide Number Placeholder 3"/>
          <p:cNvSpPr>
            <a:spLocks noGrp="1"/>
          </p:cNvSpPr>
          <p:nvPr>
            <p:ph type="sldNum" sz="quarter" idx="5"/>
          </p:nvPr>
        </p:nvSpPr>
        <p:spPr/>
        <p:txBody>
          <a:bodyPr/>
          <a:lstStyle/>
          <a:p>
            <a:pPr>
              <a:defRPr/>
            </a:pPr>
            <a:fld id="{D483F68B-FDA9-C243-94A1-26FE62BE8226}" type="slidenum">
              <a:rPr lang="en-US"/>
              <a:pPr>
                <a:defRPr/>
              </a:pPr>
              <a:t>5</a:t>
            </a:fld>
            <a:endParaRPr lang="en-US" dirty="0"/>
          </a:p>
        </p:txBody>
      </p:sp>
    </p:spTree>
    <p:extLst>
      <p:ext uri="{BB962C8B-B14F-4D97-AF65-F5344CB8AC3E}">
        <p14:creationId xmlns:p14="http://schemas.microsoft.com/office/powerpoint/2010/main" val="349581512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cs typeface="Calibri"/>
            </a:endParaRPr>
          </a:p>
        </p:txBody>
      </p:sp>
      <p:sp>
        <p:nvSpPr>
          <p:cNvPr id="4" name="Slide Number Placeholder 3"/>
          <p:cNvSpPr>
            <a:spLocks noGrp="1"/>
          </p:cNvSpPr>
          <p:nvPr>
            <p:ph type="sldNum" sz="quarter" idx="5"/>
          </p:nvPr>
        </p:nvSpPr>
        <p:spPr/>
        <p:txBody>
          <a:bodyPr/>
          <a:lstStyle/>
          <a:p>
            <a:pPr>
              <a:defRPr/>
            </a:pPr>
            <a:fld id="{D483F68B-FDA9-C243-94A1-26FE62BE8226}" type="slidenum">
              <a:rPr lang="en-US"/>
              <a:pPr>
                <a:defRPr/>
              </a:pPr>
              <a:t>7</a:t>
            </a:fld>
            <a:endParaRPr lang="en-US" dirty="0"/>
          </a:p>
        </p:txBody>
      </p:sp>
    </p:spTree>
    <p:extLst>
      <p:ext uri="{BB962C8B-B14F-4D97-AF65-F5344CB8AC3E}">
        <p14:creationId xmlns:p14="http://schemas.microsoft.com/office/powerpoint/2010/main" val="28965008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cs typeface="Calibri"/>
            </a:endParaRPr>
          </a:p>
        </p:txBody>
      </p:sp>
      <p:sp>
        <p:nvSpPr>
          <p:cNvPr id="4" name="Slide Number Placeholder 3"/>
          <p:cNvSpPr>
            <a:spLocks noGrp="1"/>
          </p:cNvSpPr>
          <p:nvPr>
            <p:ph type="sldNum" sz="quarter" idx="5"/>
          </p:nvPr>
        </p:nvSpPr>
        <p:spPr/>
        <p:txBody>
          <a:bodyPr/>
          <a:lstStyle/>
          <a:p>
            <a:pPr>
              <a:defRPr/>
            </a:pPr>
            <a:fld id="{D483F68B-FDA9-C243-94A1-26FE62BE8226}" type="slidenum">
              <a:rPr lang="en-US"/>
              <a:pPr>
                <a:defRPr/>
              </a:pPr>
              <a:t>8</a:t>
            </a:fld>
            <a:endParaRPr lang="en-US" dirty="0"/>
          </a:p>
        </p:txBody>
      </p:sp>
    </p:spTree>
    <p:extLst>
      <p:ext uri="{BB962C8B-B14F-4D97-AF65-F5344CB8AC3E}">
        <p14:creationId xmlns:p14="http://schemas.microsoft.com/office/powerpoint/2010/main" val="109153209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cs typeface="Calibri"/>
            </a:endParaRPr>
          </a:p>
        </p:txBody>
      </p:sp>
      <p:sp>
        <p:nvSpPr>
          <p:cNvPr id="4" name="Slide Number Placeholder 3"/>
          <p:cNvSpPr>
            <a:spLocks noGrp="1"/>
          </p:cNvSpPr>
          <p:nvPr>
            <p:ph type="sldNum" sz="quarter" idx="5"/>
          </p:nvPr>
        </p:nvSpPr>
        <p:spPr/>
        <p:txBody>
          <a:bodyPr/>
          <a:lstStyle/>
          <a:p>
            <a:pPr>
              <a:defRPr/>
            </a:pPr>
            <a:fld id="{D483F68B-FDA9-C243-94A1-26FE62BE8226}" type="slidenum">
              <a:rPr lang="en-US"/>
              <a:pPr>
                <a:defRPr/>
              </a:pPr>
              <a:t>9</a:t>
            </a:fld>
            <a:endParaRPr lang="en-US" dirty="0"/>
          </a:p>
        </p:txBody>
      </p:sp>
    </p:spTree>
    <p:extLst>
      <p:ext uri="{BB962C8B-B14F-4D97-AF65-F5344CB8AC3E}">
        <p14:creationId xmlns:p14="http://schemas.microsoft.com/office/powerpoint/2010/main" val="333169090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D483F68B-FDA9-C243-94A1-26FE62BE8226}" type="slidenum">
              <a:rPr lang="en-US" smtClean="0"/>
              <a:pPr>
                <a:defRPr/>
              </a:pPr>
              <a:t>22</a:t>
            </a:fld>
            <a:endParaRPr lang="en-US" dirty="0"/>
          </a:p>
        </p:txBody>
      </p:sp>
    </p:spTree>
    <p:extLst>
      <p:ext uri="{BB962C8B-B14F-4D97-AF65-F5344CB8AC3E}">
        <p14:creationId xmlns:p14="http://schemas.microsoft.com/office/powerpoint/2010/main" val="169858730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lvl1pPr>
              <a:defRPr sz="6600" b="1" i="0">
                <a:solidFill>
                  <a:srgbClr val="005CB8"/>
                </a:solidFill>
                <a:effectLst>
                  <a:outerShdw blurRad="50800" dist="50800" dir="5400000" algn="ctr" rotWithShape="0">
                    <a:srgbClr val="000000">
                      <a:alpha val="0"/>
                    </a:srgbClr>
                  </a:outerShdw>
                </a:effectLst>
                <a:latin typeface="Calibri" panose="020F0502020204030204" pitchFamily="34" charset="0"/>
                <a:cs typeface="Calibri" panose="020F0502020204030204" pitchFamily="34" charset="0"/>
              </a:defRPr>
            </a:lvl1p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Tree>
  </p:cSld>
  <p:clrMapOvr>
    <a:masterClrMapping/>
  </p:clrMapOvr>
  <p:transition spd="slow"/>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transition spd="slow"/>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transition spd="slow"/>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914400"/>
            <a:ext cx="8229600" cy="1143000"/>
          </a:xfrm>
        </p:spPr>
        <p:txBody>
          <a:bodyPr/>
          <a:lstStyle/>
          <a:p>
            <a:r>
              <a:rPr lang="en-US"/>
              <a:t>Click to edit Master title style</a:t>
            </a:r>
          </a:p>
        </p:txBody>
      </p:sp>
      <p:sp>
        <p:nvSpPr>
          <p:cNvPr id="3" name="Content Placeholder 2"/>
          <p:cNvSpPr>
            <a:spLocks noGrp="1"/>
          </p:cNvSpPr>
          <p:nvPr>
            <p:ph idx="1"/>
          </p:nvPr>
        </p:nvSpPr>
        <p:spPr>
          <a:xfrm>
            <a:off x="457200" y="2377440"/>
            <a:ext cx="8229600" cy="377952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transition spd="slow"/>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Tree>
  </p:cSld>
  <p:clrMapOvr>
    <a:masterClrMapping/>
  </p:clrMapOvr>
  <p:transition spd="slow"/>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transition spd="slow"/>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transition spd="slow"/>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cSld>
  <p:clrMapOvr>
    <a:masterClrMapping/>
  </p:clrMapOvr>
  <p:transition spd="slow"/>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transition spd="slow"/>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cSld>
  <p:clrMapOvr>
    <a:masterClrMapping/>
  </p:clrMapOvr>
  <p:transition spd="slow"/>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cSld>
  <p:clrMapOvr>
    <a:masterClrMapping/>
  </p:clrMapOvr>
  <p:transition spd="slow"/>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106984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scene3d>
              <a:camera prst="orthographicFront">
                <a:rot lat="0" lon="0" rev="0"/>
              </a:camera>
              <a:lightRig rig="threePt" dir="t"/>
            </a:scene3d>
            <a:sp3d>
              <a:bevelT w="0"/>
            </a:sp3d>
          </a:bodyPr>
          <a:lstStyle/>
          <a:p>
            <a:pPr lvl="0"/>
            <a:r>
              <a:rPr lang="en-US"/>
              <a:t>Click to edit Master title style</a:t>
            </a:r>
          </a:p>
        </p:txBody>
      </p:sp>
      <p:sp>
        <p:nvSpPr>
          <p:cNvPr id="1027" name="Text Placeholder 2"/>
          <p:cNvSpPr>
            <a:spLocks noGrp="1"/>
          </p:cNvSpPr>
          <p:nvPr>
            <p:ph type="body" idx="1"/>
          </p:nvPr>
        </p:nvSpPr>
        <p:spPr bwMode="auto">
          <a:xfrm>
            <a:off x="228600" y="2055038"/>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spd="slow"/>
  <p:txStyles>
    <p:titleStyle>
      <a:lvl1pPr algn="ctr" rtl="0" fontAlgn="base">
        <a:lnSpc>
          <a:spcPts val="5700"/>
        </a:lnSpc>
        <a:spcBef>
          <a:spcPct val="0"/>
        </a:spcBef>
        <a:spcAft>
          <a:spcPct val="0"/>
        </a:spcAft>
        <a:defRPr sz="6600" b="1" i="0" kern="1200">
          <a:solidFill>
            <a:srgbClr val="005CB8"/>
          </a:solidFill>
          <a:effectLst>
            <a:glow>
              <a:schemeClr val="accent1">
                <a:alpha val="0"/>
              </a:schemeClr>
            </a:glow>
            <a:outerShdw blurRad="50800" dist="50800" dir="5400000" algn="ctr" rotWithShape="0">
              <a:srgbClr val="000000">
                <a:alpha val="0"/>
              </a:srgbClr>
            </a:outerShdw>
            <a:reflection stA="0" endPos="65000" dist="50800" dir="5400000" sy="-100000" algn="bl" rotWithShape="0"/>
          </a:effectLst>
          <a:latin typeface="Calibri" panose="020F0502020204030204" pitchFamily="34" charset="0"/>
          <a:ea typeface="ＭＳ Ｐゴシック" pitchFamily="-108" charset="-128"/>
          <a:cs typeface="Calibri" panose="020F0502020204030204" pitchFamily="34" charset="0"/>
        </a:defRPr>
      </a:lvl1pPr>
      <a:lvl2pPr algn="ctr" rtl="0" fontAlgn="base">
        <a:spcBef>
          <a:spcPct val="0"/>
        </a:spcBef>
        <a:spcAft>
          <a:spcPct val="0"/>
        </a:spcAft>
        <a:defRPr sz="4400">
          <a:solidFill>
            <a:schemeClr val="tx1"/>
          </a:solidFill>
          <a:latin typeface="Calibri" pitchFamily="-108" charset="0"/>
          <a:ea typeface="ＭＳ Ｐゴシック" pitchFamily="-108" charset="-128"/>
          <a:cs typeface="ＭＳ Ｐゴシック" pitchFamily="-108" charset="-128"/>
        </a:defRPr>
      </a:lvl2pPr>
      <a:lvl3pPr algn="ctr" rtl="0" fontAlgn="base">
        <a:spcBef>
          <a:spcPct val="0"/>
        </a:spcBef>
        <a:spcAft>
          <a:spcPct val="0"/>
        </a:spcAft>
        <a:defRPr sz="4400">
          <a:solidFill>
            <a:schemeClr val="tx1"/>
          </a:solidFill>
          <a:latin typeface="Calibri" pitchFamily="-108" charset="0"/>
          <a:ea typeface="ＭＳ Ｐゴシック" pitchFamily="-108" charset="-128"/>
          <a:cs typeface="ＭＳ Ｐゴシック" pitchFamily="-108" charset="-128"/>
        </a:defRPr>
      </a:lvl3pPr>
      <a:lvl4pPr algn="ctr" rtl="0" fontAlgn="base">
        <a:spcBef>
          <a:spcPct val="0"/>
        </a:spcBef>
        <a:spcAft>
          <a:spcPct val="0"/>
        </a:spcAft>
        <a:defRPr sz="4400">
          <a:solidFill>
            <a:schemeClr val="tx1"/>
          </a:solidFill>
          <a:latin typeface="Calibri" pitchFamily="-108" charset="0"/>
          <a:ea typeface="ＭＳ Ｐゴシック" pitchFamily="-108" charset="-128"/>
          <a:cs typeface="ＭＳ Ｐゴシック" pitchFamily="-108" charset="-128"/>
        </a:defRPr>
      </a:lvl4pPr>
      <a:lvl5pPr algn="ctr" rtl="0" fontAlgn="base">
        <a:spcBef>
          <a:spcPct val="0"/>
        </a:spcBef>
        <a:spcAft>
          <a:spcPct val="0"/>
        </a:spcAft>
        <a:defRPr sz="4400">
          <a:solidFill>
            <a:schemeClr val="tx1"/>
          </a:solidFill>
          <a:latin typeface="Calibri" pitchFamily="-108" charset="0"/>
          <a:ea typeface="ＭＳ Ｐゴシック" pitchFamily="-108" charset="-128"/>
          <a:cs typeface="ＭＳ Ｐゴシック" pitchFamily="-108" charset="-128"/>
        </a:defRPr>
      </a:lvl5pPr>
      <a:lvl6pPr marL="457200" algn="ctr" rtl="0" fontAlgn="base">
        <a:spcBef>
          <a:spcPct val="0"/>
        </a:spcBef>
        <a:spcAft>
          <a:spcPct val="0"/>
        </a:spcAft>
        <a:defRPr sz="4400">
          <a:solidFill>
            <a:schemeClr val="tx1"/>
          </a:solidFill>
          <a:latin typeface="Calibri" pitchFamily="-108" charset="0"/>
          <a:ea typeface="ＭＳ Ｐゴシック" pitchFamily="-108" charset="-128"/>
          <a:cs typeface="ＭＳ Ｐゴシック" pitchFamily="-108" charset="-128"/>
        </a:defRPr>
      </a:lvl6pPr>
      <a:lvl7pPr marL="914400" algn="ctr" rtl="0" fontAlgn="base">
        <a:spcBef>
          <a:spcPct val="0"/>
        </a:spcBef>
        <a:spcAft>
          <a:spcPct val="0"/>
        </a:spcAft>
        <a:defRPr sz="4400">
          <a:solidFill>
            <a:schemeClr val="tx1"/>
          </a:solidFill>
          <a:latin typeface="Calibri" pitchFamily="-108" charset="0"/>
          <a:ea typeface="ＭＳ Ｐゴシック" pitchFamily="-108" charset="-128"/>
          <a:cs typeface="ＭＳ Ｐゴシック" pitchFamily="-108" charset="-128"/>
        </a:defRPr>
      </a:lvl7pPr>
      <a:lvl8pPr marL="1371600" algn="ctr" rtl="0" fontAlgn="base">
        <a:spcBef>
          <a:spcPct val="0"/>
        </a:spcBef>
        <a:spcAft>
          <a:spcPct val="0"/>
        </a:spcAft>
        <a:defRPr sz="4400">
          <a:solidFill>
            <a:schemeClr val="tx1"/>
          </a:solidFill>
          <a:latin typeface="Calibri" pitchFamily="-108" charset="0"/>
          <a:ea typeface="ＭＳ Ｐゴシック" pitchFamily="-108" charset="-128"/>
          <a:cs typeface="ＭＳ Ｐゴシック" pitchFamily="-108" charset="-128"/>
        </a:defRPr>
      </a:lvl8pPr>
      <a:lvl9pPr marL="1828800" algn="ctr" rtl="0" fontAlgn="base">
        <a:spcBef>
          <a:spcPct val="0"/>
        </a:spcBef>
        <a:spcAft>
          <a:spcPct val="0"/>
        </a:spcAft>
        <a:defRPr sz="4400">
          <a:solidFill>
            <a:schemeClr val="tx1"/>
          </a:solidFill>
          <a:latin typeface="Calibri" pitchFamily="-108" charset="0"/>
          <a:ea typeface="ＭＳ Ｐゴシック" pitchFamily="-108" charset="-128"/>
          <a:cs typeface="ＭＳ Ｐゴシック" pitchFamily="-108" charset="-128"/>
        </a:defRPr>
      </a:lvl9pPr>
    </p:titleStyle>
    <p:bodyStyle>
      <a:lvl1pPr marL="342900" indent="-342900" algn="l" rtl="0" fontAlgn="base">
        <a:spcBef>
          <a:spcPts val="0"/>
        </a:spcBef>
        <a:spcAft>
          <a:spcPts val="1800"/>
        </a:spcAft>
        <a:buFont typeface="Arial" pitchFamily="-108" charset="0"/>
        <a:buChar char="•"/>
        <a:defRPr sz="2800" b="0" i="0" kern="1200">
          <a:solidFill>
            <a:schemeClr val="tx1"/>
          </a:solidFill>
          <a:latin typeface="Calibri Light" panose="020F0302020204030204" pitchFamily="34" charset="0"/>
          <a:ea typeface="ＭＳ Ｐゴシック" pitchFamily="-108" charset="-128"/>
          <a:cs typeface="Calibri Light" panose="020F0302020204030204" pitchFamily="34" charset="0"/>
        </a:defRPr>
      </a:lvl1pPr>
      <a:lvl2pPr marL="742950" indent="-285750" algn="l" rtl="0" fontAlgn="base">
        <a:spcBef>
          <a:spcPts val="0"/>
        </a:spcBef>
        <a:spcAft>
          <a:spcPts val="1800"/>
        </a:spcAft>
        <a:buFont typeface="Arial" pitchFamily="-108" charset="0"/>
        <a:buChar char="–"/>
        <a:defRPr sz="2800" b="0" i="0" kern="1200">
          <a:solidFill>
            <a:schemeClr val="tx1"/>
          </a:solidFill>
          <a:latin typeface="Calibri Light" panose="020F0302020204030204" pitchFamily="34" charset="0"/>
          <a:ea typeface="ＭＳ Ｐゴシック" pitchFamily="-108" charset="-128"/>
          <a:cs typeface="Calibri Light" panose="020F0302020204030204" pitchFamily="34" charset="0"/>
        </a:defRPr>
      </a:lvl2pPr>
      <a:lvl3pPr marL="1143000" indent="-228600" algn="l" rtl="0" fontAlgn="base">
        <a:spcBef>
          <a:spcPts val="0"/>
        </a:spcBef>
        <a:spcAft>
          <a:spcPts val="1800"/>
        </a:spcAft>
        <a:buFont typeface="Arial" pitchFamily="-108" charset="0"/>
        <a:buChar char="•"/>
        <a:defRPr sz="2800" b="0" i="0" kern="1200">
          <a:solidFill>
            <a:schemeClr val="tx1"/>
          </a:solidFill>
          <a:latin typeface="Calibri Light" panose="020F0302020204030204" pitchFamily="34" charset="0"/>
          <a:ea typeface="ＭＳ Ｐゴシック" pitchFamily="-108" charset="-128"/>
          <a:cs typeface="Calibri Light" panose="020F0302020204030204" pitchFamily="34" charset="0"/>
        </a:defRPr>
      </a:lvl3pPr>
      <a:lvl4pPr marL="1600200" indent="-228600" algn="l" rtl="0" fontAlgn="base">
        <a:spcBef>
          <a:spcPts val="0"/>
        </a:spcBef>
        <a:spcAft>
          <a:spcPts val="1800"/>
        </a:spcAft>
        <a:buFont typeface="Arial" pitchFamily="-108" charset="0"/>
        <a:buChar char="–"/>
        <a:defRPr sz="2800" b="0" i="0" kern="1200">
          <a:solidFill>
            <a:schemeClr val="tx1"/>
          </a:solidFill>
          <a:latin typeface="Calibri Light" panose="020F0302020204030204" pitchFamily="34" charset="0"/>
          <a:ea typeface="ＭＳ Ｐゴシック" pitchFamily="-108" charset="-128"/>
          <a:cs typeface="Calibri Light" panose="020F0302020204030204" pitchFamily="34" charset="0"/>
        </a:defRPr>
      </a:lvl4pPr>
      <a:lvl5pPr marL="2057400" indent="-228600" algn="l" rtl="0" fontAlgn="base">
        <a:spcBef>
          <a:spcPts val="0"/>
        </a:spcBef>
        <a:spcAft>
          <a:spcPts val="1800"/>
        </a:spcAft>
        <a:buFont typeface="Arial" pitchFamily="-108" charset="0"/>
        <a:buChar char="»"/>
        <a:defRPr sz="2800" b="0" i="0" kern="1200">
          <a:solidFill>
            <a:schemeClr val="tx1"/>
          </a:solidFill>
          <a:latin typeface="Calibri Light" panose="020F0302020204030204" pitchFamily="34" charset="0"/>
          <a:ea typeface="ＭＳ Ｐゴシック" pitchFamily="-108" charset="-128"/>
          <a:cs typeface="Calibri Light" panose="020F0302020204030204"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video" Target="https://www.youtube.com/embed/fpb-qJv6dBs?feature=oembed" TargetMode="External"/><Relationship Id="rId1" Type="http://schemas.openxmlformats.org/officeDocument/2006/relationships/video" Target="https://www.youtube.com/embed/u-vrdPtZVXc?feature=oembed" TargetMode="External"/><Relationship Id="rId5" Type="http://schemas.openxmlformats.org/officeDocument/2006/relationships/image" Target="../media/image3.jpeg"/><Relationship Id="rId4" Type="http://schemas.openxmlformats.org/officeDocument/2006/relationships/image" Target="../media/image2.jpeg"/></Relationships>
</file>

<file path=ppt/slides/_rels/slide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xml"/><Relationship Id="rId5" Type="http://schemas.openxmlformats.org/officeDocument/2006/relationships/hyperlink" Target="https://www.privateinternetaccess.com/blog/buying-bitcoin-4-criteria-for-choosing-the-right-crypto-exchange/" TargetMode="External"/><Relationship Id="rId4" Type="http://schemas.openxmlformats.org/officeDocument/2006/relationships/image" Target="../media/image6.jpeg"/></Relationships>
</file>

<file path=ppt/slides/_rels/slide1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hyperlink" Target="https://www.britannica.com/video/187664/history-money" TargetMode="Externa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8" Type="http://schemas.openxmlformats.org/officeDocument/2006/relationships/hyperlink" Target="http://www.schabell.org/2017/12/blockchain-powers-travel-new-hybrid-cloud-heights.html" TargetMode="External"/><Relationship Id="rId3" Type="http://schemas.openxmlformats.org/officeDocument/2006/relationships/diagramLayout" Target="../diagrams/layout1.xml"/><Relationship Id="rId7" Type="http://schemas.openxmlformats.org/officeDocument/2006/relationships/image" Target="../media/image10.jpeg"/><Relationship Id="rId2" Type="http://schemas.openxmlformats.org/officeDocument/2006/relationships/diagramData" Target="../diagrams/data1.xml"/><Relationship Id="rId1" Type="http://schemas.openxmlformats.org/officeDocument/2006/relationships/slideLayout" Target="../slideLayouts/slideLayout8.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7.xml.rels><?xml version="1.0" encoding="UTF-8" standalone="yes"?>
<Relationships xmlns="http://schemas.openxmlformats.org/package/2006/relationships"><Relationship Id="rId3" Type="http://schemas.openxmlformats.org/officeDocument/2006/relationships/hyperlink" Target="https://1drv.ms/p/s!AtVklInmq0vYk08qCA5VcyOA1tFg?e=jw406d" TargetMode="External"/><Relationship Id="rId2" Type="http://schemas.openxmlformats.org/officeDocument/2006/relationships/hyperlink" Target="https://share.nearpod.com/e/xa0XyJCaFhb" TargetMode="External"/><Relationship Id="rId1" Type="http://schemas.openxmlformats.org/officeDocument/2006/relationships/slideLayout" Target="../slideLayouts/slideLayout8.xml"/><Relationship Id="rId5" Type="http://schemas.openxmlformats.org/officeDocument/2006/relationships/hyperlink" Target="https://1drv.ms/w/s!AtVklInmq0vYk1gQUYdpQUyFODl6?e=Oju0Gp" TargetMode="External"/><Relationship Id="rId4" Type="http://schemas.openxmlformats.org/officeDocument/2006/relationships/hyperlink" Target="file:///C:\Users\corde\Downloads\Facts%20About%20Crypto%20(2).pdf" TargetMode="Externa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hyperlink" Target="https://www.kraken.com/en-us/learn/types-of-cryptocurrency" TargetMode="External"/><Relationship Id="rId2" Type="http://schemas.openxmlformats.org/officeDocument/2006/relationships/image" Target="../media/image11.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hyperlink" Target="https://econedlink.org/membership/"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hyperlink" Target="https://econedlink.org/professional-development/professional-development-upcoming/?view-by=dayGridMonth&amp;currentStart=2020-Mar-1&amp;activeStart=2020-Mar-1&amp;activeEnd=2020-Apr-11" TargetMode="External"/></Relationships>
</file>

<file path=ppt/slides/_rels/slide2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hyperlink" Target="https://www.msn.com/en-us/money/markets/federal-reserve-chief-announces-feds-exploring-creation-of-government-cryptocurrency/ar-AAKcZLS" TargetMode="External"/><Relationship Id="rId7" Type="http://schemas.openxmlformats.org/officeDocument/2006/relationships/hyperlink" Target="https://1drv.ms/w/s!AtVklInmq0vYk1qLfCfNQeU9k1Hc?e=neLMRi" TargetMode="External"/><Relationship Id="rId2" Type="http://schemas.openxmlformats.org/officeDocument/2006/relationships/notesSlide" Target="../notesSlides/notesSlide9.xml"/><Relationship Id="rId1" Type="http://schemas.openxmlformats.org/officeDocument/2006/relationships/slideLayout" Target="../slideLayouts/slideLayout8.xml"/><Relationship Id="rId6" Type="http://schemas.openxmlformats.org/officeDocument/2006/relationships/hyperlink" Target="https://share.nearpod.com/e/zga40XYgFhb" TargetMode="External"/><Relationship Id="rId5" Type="http://schemas.openxmlformats.org/officeDocument/2006/relationships/hyperlink" Target="https://1drv.ms/p/s!AtVklInmq0vYk1RQVsb0SdvmL3RY?e=BK9BrQ" TargetMode="External"/><Relationship Id="rId4" Type="http://schemas.openxmlformats.org/officeDocument/2006/relationships/hyperlink" Target="https://1drv.ms/w/s!AtVklInmq0vYk0LN35X9FdrP92PO?e=9dvgKc" TargetMode="Externa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8" Type="http://schemas.openxmlformats.org/officeDocument/2006/relationships/image" Target="../media/image15.jpeg"/><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0.xml"/><Relationship Id="rId1" Type="http://schemas.openxmlformats.org/officeDocument/2006/relationships/slideLayout" Target="../slideLayouts/slideLayout4.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 Id="rId9" Type="http://schemas.openxmlformats.org/officeDocument/2006/relationships/hyperlink" Target="https://medium.com/peerism/why-skill-currencies-are-an-inescapable-necessity-for-economy-3-0-7dc3cca94275" TargetMode="External"/></Relationships>
</file>

<file path=ppt/slides/_rels/slide26.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2.xml"/><Relationship Id="rId1" Type="http://schemas.openxmlformats.org/officeDocument/2006/relationships/video" Target="https://www.youtube.com/embed/jIA2iNZtglc?feature=oembed" TargetMode="External"/><Relationship Id="rId6" Type="http://schemas.openxmlformats.org/officeDocument/2006/relationships/image" Target="../media/image19.png"/><Relationship Id="rId5" Type="http://schemas.openxmlformats.org/officeDocument/2006/relationships/image" Target="../media/image18.jpeg"/><Relationship Id="rId4" Type="http://schemas.openxmlformats.org/officeDocument/2006/relationships/image" Target="../media/image17.png"/></Relationships>
</file>

<file path=ppt/slides/_rels/slide28.xml.rels><?xml version="1.0" encoding="UTF-8" standalone="yes"?>
<Relationships xmlns="http://schemas.openxmlformats.org/package/2006/relationships"><Relationship Id="rId8" Type="http://schemas.openxmlformats.org/officeDocument/2006/relationships/hyperlink" Target="https://researchleap.com/monotonic-correlation-diagnostics-share-price-volatility-shariah-compliant-islamic-bank-new-insight-islamic-financial-engineering/" TargetMode="External"/><Relationship Id="rId3" Type="http://schemas.openxmlformats.org/officeDocument/2006/relationships/hyperlink" Target="https://tekhdecoded.com/how-blockchain-technology-can-benefit-mobile-app-development/" TargetMode="External"/><Relationship Id="rId7" Type="http://schemas.openxmlformats.org/officeDocument/2006/relationships/image" Target="../media/image22.png"/><Relationship Id="rId2" Type="http://schemas.openxmlformats.org/officeDocument/2006/relationships/image" Target="../media/image20.png"/><Relationship Id="rId1" Type="http://schemas.openxmlformats.org/officeDocument/2006/relationships/slideLayout" Target="../slideLayouts/slideLayout2.xml"/><Relationship Id="rId6" Type="http://schemas.openxmlformats.org/officeDocument/2006/relationships/hyperlink" Target="https://www.businessinsider.com/personal-finance/crypto-apps-to-use-instead-of-robinhood-2021-5" TargetMode="External"/><Relationship Id="rId5" Type="http://schemas.openxmlformats.org/officeDocument/2006/relationships/hyperlink" Target="https://cointelegraph.com/bitcoin-for-beginners/what-is-bitcoin-wallets" TargetMode="External"/><Relationship Id="rId4" Type="http://schemas.openxmlformats.org/officeDocument/2006/relationships/image" Target="../media/image21.png"/><Relationship Id="rId9" Type="http://schemas.openxmlformats.org/officeDocument/2006/relationships/hyperlink" Target="https://www.youtube.com/watch?v=DUiH44B4brA" TargetMode="External"/></Relationships>
</file>

<file path=ppt/slides/_rels/slide29.xml.rels><?xml version="1.0" encoding="UTF-8" standalone="yes"?>
<Relationships xmlns="http://schemas.openxmlformats.org/package/2006/relationships"><Relationship Id="rId8" Type="http://schemas.openxmlformats.org/officeDocument/2006/relationships/hyperlink" Target="https://freesvg.org/light-bulb-drawing" TargetMode="External"/><Relationship Id="rId3" Type="http://schemas.openxmlformats.org/officeDocument/2006/relationships/image" Target="../media/image23.png"/><Relationship Id="rId7" Type="http://schemas.openxmlformats.org/officeDocument/2006/relationships/image" Target="../media/image25.png"/><Relationship Id="rId2" Type="http://schemas.openxmlformats.org/officeDocument/2006/relationships/hyperlink" Target="https://www.cnbc.com/video/2021/01/29/bitcoin-price-latest-what-is-happening-with-btc.html" TargetMode="External"/><Relationship Id="rId1" Type="http://schemas.openxmlformats.org/officeDocument/2006/relationships/slideLayout" Target="../slideLayouts/slideLayout2.xml"/><Relationship Id="rId6" Type="http://schemas.openxmlformats.org/officeDocument/2006/relationships/image" Target="../media/image24.png"/><Relationship Id="rId5" Type="http://schemas.microsoft.com/office/2017/06/relationships/model3d" Target="../media/model3d1.glb"/><Relationship Id="rId4" Type="http://schemas.openxmlformats.org/officeDocument/2006/relationships/hyperlink" Target="https://en.wikipedia.org/wiki/CNBC" TargetMode="External"/></Relationships>
</file>

<file path=ppt/slides/_rels/slide3.xml.rels><?xml version="1.0" encoding="UTF-8" standalone="yes"?>
<Relationships xmlns="http://schemas.openxmlformats.org/package/2006/relationships"><Relationship Id="rId3" Type="http://schemas.openxmlformats.org/officeDocument/2006/relationships/hyperlink" Target="http://www.econedlink.org/professional-development"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hyperlink" Target="https://www.nasdaq.com/articles/the-best-way-to-understand-bitcoin-volatility-2021-05-19" TargetMode="External"/><Relationship Id="rId2" Type="http://schemas.openxmlformats.org/officeDocument/2006/relationships/image" Target="../media/image26.pn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3" Type="http://schemas.openxmlformats.org/officeDocument/2006/relationships/hyperlink" Target="https://1drv.ms/w/s!AtVklInmq0vYkzrn64urePX6te-O?e=8saBuS" TargetMode="External"/><Relationship Id="rId2" Type="http://schemas.openxmlformats.org/officeDocument/2006/relationships/hyperlink" Target="https://1drv.ms/p/s!AtVklInmq0vYk0AsIlwInYdUz-af?e=GyH6QU" TargetMode="External"/><Relationship Id="rId1" Type="http://schemas.openxmlformats.org/officeDocument/2006/relationships/slideLayout" Target="../slideLayouts/slideLayout8.xml"/><Relationship Id="rId5" Type="http://schemas.openxmlformats.org/officeDocument/2006/relationships/hyperlink" Target="https://1drv.ms/w/s!AtVklInmq0vYk17JTEaGl5Z3i2JR?e=81OvFF" TargetMode="External"/><Relationship Id="rId4" Type="http://schemas.openxmlformats.org/officeDocument/2006/relationships/hyperlink" Target="https://share.nearpod.com/e/a0ARAgLmFhb" TargetMode="External"/></Relationships>
</file>

<file path=ppt/slides/_rels/slide32.xml.rels><?xml version="1.0" encoding="UTF-8" standalone="yes"?>
<Relationships xmlns="http://schemas.openxmlformats.org/package/2006/relationships"><Relationship Id="rId3" Type="http://schemas.openxmlformats.org/officeDocument/2006/relationships/hyperlink" Target="https://1drv.ms/w/s!AtVklInmq0vYkzrn64urePX6te-O?e=8saBuS" TargetMode="External"/><Relationship Id="rId2" Type="http://schemas.openxmlformats.org/officeDocument/2006/relationships/hyperlink" Target="https://1drv.ms/p/s!AtVklInmq0vYk0AsIlwInYdUz-af?e=GyH6QU" TargetMode="External"/><Relationship Id="rId1" Type="http://schemas.openxmlformats.org/officeDocument/2006/relationships/slideLayout" Target="../slideLayouts/slideLayout8.xml"/><Relationship Id="rId5" Type="http://schemas.openxmlformats.org/officeDocument/2006/relationships/hyperlink" Target="https://1drv.ms/w/s!AtVklInmq0vYk17JTEaGl5Z3i2JR?e=81OvFF" TargetMode="External"/><Relationship Id="rId4" Type="http://schemas.openxmlformats.org/officeDocument/2006/relationships/hyperlink" Target="https://share.nearpod.com/e/a0ARAgLmFhb" TargetMode="External"/></Relationships>
</file>

<file path=ppt/slides/_rels/slide33.xml.rels><?xml version="1.0" encoding="UTF-8" standalone="yes"?>
<Relationships xmlns="http://schemas.openxmlformats.org/package/2006/relationships"><Relationship Id="rId8" Type="http://schemas.openxmlformats.org/officeDocument/2006/relationships/hyperlink" Target="https://www.youtube.com/watch?v=41JCpzvnn_0" TargetMode="External"/><Relationship Id="rId3" Type="http://schemas.openxmlformats.org/officeDocument/2006/relationships/hyperlink" Target="https://www.investopedia.com/terms/c/cryptocurrency.asp" TargetMode="External"/><Relationship Id="rId7" Type="http://schemas.openxmlformats.org/officeDocument/2006/relationships/hyperlink" Target="https://www.youtube.com/watch?v=Cwgw6dqMY6k" TargetMode="External"/><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hyperlink" Target="https://www.youtube.com/watch?v=bBC-nXj3Ng4" TargetMode="External"/><Relationship Id="rId5" Type="http://schemas.openxmlformats.org/officeDocument/2006/relationships/hyperlink" Target="https://learn.easycrypto.ai/history-of-cryptocurrency/" TargetMode="External"/><Relationship Id="rId4" Type="http://schemas.openxmlformats.org/officeDocument/2006/relationships/hyperlink" Target="https://www.caminofinancial.com/what-is-cryptocurrency/" TargetMode="External"/></Relationships>
</file>

<file path=ppt/slides/_rels/slide34.xml.rels><?xml version="1.0" encoding="UTF-8" standalone="yes"?>
<Relationships xmlns="http://schemas.openxmlformats.org/package/2006/relationships"><Relationship Id="rId3" Type="http://schemas.openxmlformats.org/officeDocument/2006/relationships/hyperlink" Target="https://www.councilforeconed.org/resources/local-affiliates/" TargetMode="External"/><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27.png"/></Relationships>
</file>

<file path=ppt/slides/_rels/slide35.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jpeg"/><Relationship Id="rId1" Type="http://schemas.openxmlformats.org/officeDocument/2006/relationships/slideLayout" Target="../slideLayouts/slideLayout1.xml"/><Relationship Id="rId6" Type="http://schemas.openxmlformats.org/officeDocument/2006/relationships/image" Target="../media/image32.jpg"/><Relationship Id="rId5" Type="http://schemas.openxmlformats.org/officeDocument/2006/relationships/image" Target="../media/image31.jpg"/><Relationship Id="rId4" Type="http://schemas.openxmlformats.org/officeDocument/2006/relationships/image" Target="../media/image30.jpg"/></Relationships>
</file>

<file path=ppt/slides/_rels/slide36.xml.rels><?xml version="1.0" encoding="UTF-8" standalone="yes"?>
<Relationships xmlns="http://schemas.openxmlformats.org/package/2006/relationships"><Relationship Id="rId3" Type="http://schemas.openxmlformats.org/officeDocument/2006/relationships/hyperlink" Target="https://bit.ly/CEEConference2021" TargetMode="External"/><Relationship Id="rId2" Type="http://schemas.openxmlformats.org/officeDocument/2006/relationships/image" Target="../media/image33.jp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8" Type="http://schemas.openxmlformats.org/officeDocument/2006/relationships/hyperlink" Target="https://1drv.ms/w/s!AtVklInmq0vYkzrn64urePX6te-O?e=hAIYW9" TargetMode="External"/><Relationship Id="rId3" Type="http://schemas.openxmlformats.org/officeDocument/2006/relationships/hyperlink" Target="https://1drv.ms/w/s!AtVklInmq0vYk2BpOFEe_7jLwyvD?e=zkr1W3" TargetMode="External"/><Relationship Id="rId7" Type="http://schemas.openxmlformats.org/officeDocument/2006/relationships/hyperlink" Target="https://1drv.ms/p/s!AtVklInmq0vYk1RQVsb0SdvmL3RY?e=8kuvnd" TargetMode="External"/><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hyperlink" Target="https://1drv.ms/w/s!AtVklInmq0vYk0LN35X9FdrP92PO?e=RyegcW" TargetMode="External"/><Relationship Id="rId5" Type="http://schemas.openxmlformats.org/officeDocument/2006/relationships/hyperlink" Target="https://1drv.ms/p/s!AtVklInmq0vYk08qCA5VcyOA1tFg?e=wShA7m" TargetMode="External"/><Relationship Id="rId4" Type="http://schemas.openxmlformats.org/officeDocument/2006/relationships/hyperlink" Target="https://www.canva.com/design/DAEh26h0cSY/QUYfsEzdSQzxNxVwyZ_PAQ/view?utm_content=DAEh26h0cSY&amp;utm_campaign=designshare&amp;utm_medium=link&amp;utm_source=publishsharelink" TargetMode="External"/><Relationship Id="rId9" Type="http://schemas.openxmlformats.org/officeDocument/2006/relationships/hyperlink" Target="https://1drv.ms/p/s!AtVklInmq0vYk0AsIlwInYdUz-af?e=1qGBf2"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rtlCol="0">
            <a:normAutofit fontScale="90000"/>
            <a:scene3d>
              <a:camera prst="orthographicFront"/>
              <a:lightRig rig="glow" dir="tl">
                <a:rot lat="0" lon="0" rev="5400000"/>
              </a:lightRig>
            </a:scene3d>
            <a:sp3d>
              <a:bevelT w="0" h="0"/>
              <a:contourClr>
                <a:schemeClr val="accent6">
                  <a:shade val="73000"/>
                </a:schemeClr>
              </a:contourClr>
            </a:sp3d>
          </a:bodyPr>
          <a:lstStyle/>
          <a:p>
            <a:pPr>
              <a:spcAft>
                <a:spcPts val="0"/>
              </a:spcAft>
              <a:defRPr/>
            </a:pPr>
            <a:r>
              <a:rPr lang="en-US" sz="4000" dirty="0">
                <a:solidFill>
                  <a:srgbClr val="FFFFFF"/>
                </a:solidFill>
              </a:rPr>
              <a:t>And Introduction to </a:t>
            </a:r>
            <a:r>
              <a:rPr lang="en-US" sz="4000" dirty="0">
                <a:solidFill>
                  <a:srgbClr val="FFFFFF"/>
                </a:solidFill>
                <a:latin typeface="Calibri"/>
                <a:ea typeface="ＭＳ Ｐゴシック"/>
                <a:cs typeface="Calibri"/>
              </a:rPr>
              <a:t>Cryptocurrency</a:t>
            </a:r>
            <a:br>
              <a:rPr lang="en-US" sz="4000" b="1" dirty="0">
                <a:ln w="11430"/>
                <a:solidFill>
                  <a:srgbClr val="FFFFFF"/>
                </a:solidFill>
                <a:effectLst>
                  <a:outerShdw blurRad="80000" dist="40000" dir="5040000" algn="tl">
                    <a:srgbClr val="000000">
                      <a:alpha val="0"/>
                    </a:srgbClr>
                  </a:outerShdw>
                </a:effectLst>
                <a:ea typeface="+mj-ea"/>
                <a:cs typeface="+mj-cs"/>
              </a:rPr>
            </a:br>
            <a:r>
              <a:rPr lang="en-US" sz="4000" b="1" i="1" dirty="0" err="1">
                <a:ln w="11430"/>
                <a:effectLst>
                  <a:outerShdw blurRad="80000" dist="40000" dir="5040000" algn="tl">
                    <a:srgbClr val="000000">
                      <a:alpha val="0"/>
                    </a:srgbClr>
                  </a:outerShdw>
                </a:effectLst>
                <a:latin typeface="Calibri"/>
                <a:ea typeface="ＭＳ Ｐゴシック"/>
                <a:cs typeface="Calibri"/>
              </a:rPr>
              <a:t>Cryptocurrency</a:t>
            </a:r>
            <a:r>
              <a:rPr lang="en-US" sz="4000" b="1" i="1" dirty="0">
                <a:ln w="11430"/>
                <a:effectLst>
                  <a:outerShdw blurRad="80000" dist="40000" dir="5040000" algn="tl">
                    <a:srgbClr val="000000">
                      <a:alpha val="0"/>
                    </a:srgbClr>
                  </a:outerShdw>
                </a:effectLst>
                <a:latin typeface="Calibri"/>
                <a:ea typeface="ＭＳ Ｐゴシック"/>
                <a:cs typeface="Calibri"/>
              </a:rPr>
              <a:t>:</a:t>
            </a:r>
            <a:br>
              <a:rPr lang="en-US" sz="4000" b="1" i="1" dirty="0">
                <a:ln w="11430"/>
                <a:effectLst>
                  <a:outerShdw blurRad="80000" dist="40000" dir="5040000" algn="tl">
                    <a:srgbClr val="000000">
                      <a:alpha val="0"/>
                    </a:srgbClr>
                  </a:outerShdw>
                </a:effectLst>
                <a:latin typeface="Calibri"/>
                <a:ea typeface="ＭＳ Ｐゴシック"/>
                <a:cs typeface="Calibri"/>
              </a:rPr>
            </a:br>
            <a:r>
              <a:rPr lang="en-US" sz="3600" b="1" i="1" dirty="0">
                <a:solidFill>
                  <a:srgbClr val="7A9900"/>
                </a:solidFill>
              </a:rPr>
              <a:t>History, Booms &amp; Busts</a:t>
            </a:r>
            <a:br>
              <a:rPr lang="en-US" sz="3600" b="1" dirty="0">
                <a:solidFill>
                  <a:srgbClr val="7A9900"/>
                </a:solidFill>
              </a:rPr>
            </a:br>
            <a:br>
              <a:rPr lang="en-US" sz="4000" dirty="0">
                <a:solidFill>
                  <a:schemeClr val="tx2"/>
                </a:solidFill>
              </a:rPr>
            </a:br>
            <a:endParaRPr lang="en-US" dirty="0"/>
          </a:p>
        </p:txBody>
      </p:sp>
      <p:sp>
        <p:nvSpPr>
          <p:cNvPr id="4" name="Subtitle 3">
            <a:extLst>
              <a:ext uri="{FF2B5EF4-FFF2-40B4-BE49-F238E27FC236}">
                <a16:creationId xmlns:a16="http://schemas.microsoft.com/office/drawing/2014/main" id="{89C3A1B0-16B9-4304-B7F4-0E7B5B7046BC}"/>
              </a:ext>
            </a:extLst>
          </p:cNvPr>
          <p:cNvSpPr>
            <a:spLocks noGrp="1"/>
          </p:cNvSpPr>
          <p:nvPr>
            <p:ph type="subTitle" idx="1"/>
          </p:nvPr>
        </p:nvSpPr>
        <p:spPr/>
        <p:txBody>
          <a:bodyPr/>
          <a:lstStyle/>
          <a:p>
            <a:r>
              <a:rPr lang="en-US" dirty="0">
                <a:solidFill>
                  <a:schemeClr val="tx1"/>
                </a:solidFill>
              </a:rPr>
              <a:t>By </a:t>
            </a:r>
          </a:p>
          <a:p>
            <a:r>
              <a:rPr lang="en-US" dirty="0">
                <a:solidFill>
                  <a:schemeClr val="tx1"/>
                </a:solidFill>
              </a:rPr>
              <a:t>Cordelia Hammonds</a:t>
            </a:r>
            <a:br>
              <a:rPr lang="en-US" dirty="0">
                <a:solidFill>
                  <a:schemeClr val="tx1"/>
                </a:solidFill>
              </a:rPr>
            </a:br>
            <a:r>
              <a:rPr lang="en-US" sz="1800" i="1" dirty="0">
                <a:solidFill>
                  <a:schemeClr val="tx1"/>
                </a:solidFill>
              </a:rPr>
              <a:t>Cordelia.Hammonds@apsk12.org</a:t>
            </a:r>
          </a:p>
        </p:txBody>
      </p:sp>
    </p:spTree>
    <p:extLst>
      <p:ext uri="{BB962C8B-B14F-4D97-AF65-F5344CB8AC3E}">
        <p14:creationId xmlns:p14="http://schemas.microsoft.com/office/powerpoint/2010/main" val="26960247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AE32F9-96B6-44A5-8408-5A7B4F92ED20}"/>
              </a:ext>
            </a:extLst>
          </p:cNvPr>
          <p:cNvSpPr>
            <a:spLocks noGrp="1"/>
          </p:cNvSpPr>
          <p:nvPr>
            <p:ph type="ctrTitle"/>
          </p:nvPr>
        </p:nvSpPr>
        <p:spPr/>
        <p:txBody>
          <a:bodyPr/>
          <a:lstStyle/>
          <a:p>
            <a:r>
              <a:rPr lang="en-US" sz="3600" dirty="0"/>
              <a:t>How familiar are you with cryptocurrency?</a:t>
            </a:r>
          </a:p>
        </p:txBody>
      </p:sp>
      <p:sp>
        <p:nvSpPr>
          <p:cNvPr id="3" name="Subtitle 2">
            <a:extLst>
              <a:ext uri="{FF2B5EF4-FFF2-40B4-BE49-F238E27FC236}">
                <a16:creationId xmlns:a16="http://schemas.microsoft.com/office/drawing/2014/main" id="{1D904205-3949-4E56-BAD8-770066DF68FD}"/>
              </a:ext>
            </a:extLst>
          </p:cNvPr>
          <p:cNvSpPr>
            <a:spLocks noGrp="1"/>
          </p:cNvSpPr>
          <p:nvPr>
            <p:ph type="subTitle" idx="1"/>
          </p:nvPr>
        </p:nvSpPr>
        <p:spPr/>
        <p:txBody>
          <a:bodyPr/>
          <a:lstStyle/>
          <a:p>
            <a:pPr marL="514350" indent="-514350" algn="l">
              <a:buAutoNum type="arabicPeriod"/>
            </a:pPr>
            <a:r>
              <a:rPr lang="en-US" sz="2400" dirty="0">
                <a:solidFill>
                  <a:schemeClr val="tx1"/>
                </a:solidFill>
              </a:rPr>
              <a:t>A lot</a:t>
            </a:r>
          </a:p>
          <a:p>
            <a:pPr marL="514350" indent="-514350" algn="l">
              <a:buAutoNum type="arabicPeriod"/>
            </a:pPr>
            <a:r>
              <a:rPr lang="en-US" sz="2400" dirty="0">
                <a:solidFill>
                  <a:schemeClr val="tx1"/>
                </a:solidFill>
              </a:rPr>
              <a:t>Somewhat</a:t>
            </a:r>
          </a:p>
          <a:p>
            <a:pPr marL="514350" indent="-514350" algn="l">
              <a:buAutoNum type="arabicPeriod"/>
            </a:pPr>
            <a:r>
              <a:rPr lang="en-US" sz="2400" dirty="0">
                <a:solidFill>
                  <a:schemeClr val="tx1"/>
                </a:solidFill>
              </a:rPr>
              <a:t>Slightly</a:t>
            </a:r>
          </a:p>
          <a:p>
            <a:pPr marL="514350" indent="-514350" algn="l">
              <a:buAutoNum type="arabicPeriod"/>
            </a:pPr>
            <a:r>
              <a:rPr lang="en-US" sz="2400" dirty="0">
                <a:solidFill>
                  <a:schemeClr val="tx1"/>
                </a:solidFill>
              </a:rPr>
              <a:t>Not at all</a:t>
            </a:r>
          </a:p>
        </p:txBody>
      </p:sp>
    </p:spTree>
    <p:extLst>
      <p:ext uri="{BB962C8B-B14F-4D97-AF65-F5344CB8AC3E}">
        <p14:creationId xmlns:p14="http://schemas.microsoft.com/office/powerpoint/2010/main" val="899053130"/>
      </p:ext>
    </p:extLst>
  </p:cSld>
  <p:clrMapOvr>
    <a:masterClrMapping/>
  </p:clrMapOvr>
  <p:transition spd="slow"/>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8D1512-1A32-4BF8-9FD6-416396CD3B90}"/>
              </a:ext>
            </a:extLst>
          </p:cNvPr>
          <p:cNvSpPr>
            <a:spLocks noGrp="1"/>
          </p:cNvSpPr>
          <p:nvPr>
            <p:ph type="title"/>
          </p:nvPr>
        </p:nvSpPr>
        <p:spPr/>
        <p:txBody>
          <a:bodyPr/>
          <a:lstStyle/>
          <a:p>
            <a:r>
              <a:rPr lang="en-US" sz="2400" dirty="0">
                <a:ea typeface="Cambria" panose="02040503050406030204" pitchFamily="18" charset="0"/>
              </a:rPr>
              <a:t>Why Study Cryptocurrency?</a:t>
            </a:r>
          </a:p>
        </p:txBody>
      </p:sp>
      <p:pic>
        <p:nvPicPr>
          <p:cNvPr id="5" name="Online Media 4" title="Inside The Cryptocurrency Revolution">
            <a:hlinkClick r:id="" action="ppaction://media"/>
            <a:extLst>
              <a:ext uri="{FF2B5EF4-FFF2-40B4-BE49-F238E27FC236}">
                <a16:creationId xmlns:a16="http://schemas.microsoft.com/office/drawing/2014/main" id="{A8B3DEBD-9C7F-4F43-B6EB-F2B30F3550D5}"/>
              </a:ext>
            </a:extLst>
          </p:cNvPr>
          <p:cNvPicPr>
            <a:picLocks noGrp="1" noRot="1" noChangeAspect="1"/>
          </p:cNvPicPr>
          <p:nvPr>
            <p:ph idx="1"/>
            <a:videoFile r:link="rId1"/>
          </p:nvPr>
        </p:nvPicPr>
        <p:blipFill>
          <a:blip r:embed="rId4"/>
          <a:stretch>
            <a:fillRect/>
          </a:stretch>
        </p:blipFill>
        <p:spPr>
          <a:xfrm>
            <a:off x="457200" y="4497388"/>
            <a:ext cx="3149029" cy="1685925"/>
          </a:xfrm>
          <a:prstGeom prst="rect">
            <a:avLst/>
          </a:prstGeom>
        </p:spPr>
      </p:pic>
      <p:pic>
        <p:nvPicPr>
          <p:cNvPr id="4" name="Online Media 3" title="Could digital currencies put banks out of business? | The Economist">
            <a:hlinkClick r:id="" action="ppaction://media"/>
            <a:extLst>
              <a:ext uri="{FF2B5EF4-FFF2-40B4-BE49-F238E27FC236}">
                <a16:creationId xmlns:a16="http://schemas.microsoft.com/office/drawing/2014/main" id="{31FF3DB5-177E-4F4C-9582-956EA4D07A98}"/>
              </a:ext>
            </a:extLst>
          </p:cNvPr>
          <p:cNvPicPr>
            <a:picLocks noRot="1" noChangeAspect="1"/>
          </p:cNvPicPr>
          <p:nvPr>
            <a:videoFile r:link="rId2"/>
          </p:nvPr>
        </p:nvPicPr>
        <p:blipFill>
          <a:blip r:embed="rId5"/>
          <a:stretch>
            <a:fillRect/>
          </a:stretch>
        </p:blipFill>
        <p:spPr>
          <a:xfrm>
            <a:off x="457200" y="2228187"/>
            <a:ext cx="3209544" cy="1661510"/>
          </a:xfrm>
          <a:prstGeom prst="rect">
            <a:avLst/>
          </a:prstGeom>
        </p:spPr>
      </p:pic>
      <p:sp>
        <p:nvSpPr>
          <p:cNvPr id="9" name="TextBox 8">
            <a:extLst>
              <a:ext uri="{FF2B5EF4-FFF2-40B4-BE49-F238E27FC236}">
                <a16:creationId xmlns:a16="http://schemas.microsoft.com/office/drawing/2014/main" id="{FBB959ED-66DF-4C1D-A5B7-B8FE98560EC9}"/>
              </a:ext>
            </a:extLst>
          </p:cNvPr>
          <p:cNvSpPr txBox="1"/>
          <p:nvPr/>
        </p:nvSpPr>
        <p:spPr>
          <a:xfrm>
            <a:off x="3945276" y="2228187"/>
            <a:ext cx="4633645" cy="4370427"/>
          </a:xfrm>
          <a:prstGeom prst="rect">
            <a:avLst/>
          </a:prstGeom>
          <a:solidFill>
            <a:schemeClr val="accent5"/>
          </a:solidFill>
        </p:spPr>
        <p:txBody>
          <a:bodyPr wrap="square" rtlCol="0">
            <a:spAutoFit/>
          </a:bodyPr>
          <a:lstStyle/>
          <a:p>
            <a:pPr algn="ctr"/>
            <a:r>
              <a:rPr lang="en-US" b="1" dirty="0">
                <a:solidFill>
                  <a:schemeClr val="bg1">
                    <a:lumMod val="95000"/>
                  </a:schemeClr>
                </a:solidFill>
                <a:latin typeface="Calibri" panose="020F0502020204030204" pitchFamily="34" charset="0"/>
                <a:ea typeface="Cambria" panose="02040503050406030204" pitchFamily="18" charset="0"/>
                <a:cs typeface="Calibri" panose="020F0502020204030204" pitchFamily="34" charset="0"/>
              </a:rPr>
              <a:t>Why Study Cryptocurrency?</a:t>
            </a:r>
          </a:p>
          <a:p>
            <a:pPr algn="ctr"/>
            <a:endParaRPr lang="en-US" b="1" dirty="0">
              <a:solidFill>
                <a:schemeClr val="bg1">
                  <a:lumMod val="95000"/>
                </a:schemeClr>
              </a:solidFill>
              <a:latin typeface="Calibri" panose="020F0502020204030204" pitchFamily="34" charset="0"/>
              <a:ea typeface="Cambria" panose="02040503050406030204" pitchFamily="18" charset="0"/>
              <a:cs typeface="Calibri" panose="020F0502020204030204" pitchFamily="34" charset="0"/>
            </a:endParaRPr>
          </a:p>
          <a:p>
            <a:r>
              <a:rPr lang="en-US" sz="1600" b="1" dirty="0">
                <a:solidFill>
                  <a:schemeClr val="bg1">
                    <a:lumMod val="95000"/>
                  </a:schemeClr>
                </a:solidFill>
                <a:latin typeface="Calibri" panose="020F0502020204030204" pitchFamily="34" charset="0"/>
                <a:ea typeface="Cambria" panose="02040503050406030204" pitchFamily="18" charset="0"/>
                <a:cs typeface="Calibri" panose="020F0502020204030204" pitchFamily="34" charset="0"/>
              </a:rPr>
              <a:t>The idea of digital currency is becoming mainstream. Major businesses and banks are analyzing the risk and returns of digitizing currency. Some nations and companies have taken the leap into cryptocurrency investment. </a:t>
            </a:r>
          </a:p>
          <a:p>
            <a:endParaRPr lang="en-US" sz="1600" b="1" dirty="0">
              <a:solidFill>
                <a:schemeClr val="bg1">
                  <a:lumMod val="95000"/>
                </a:schemeClr>
              </a:solidFill>
              <a:latin typeface="Calibri" panose="020F0502020204030204" pitchFamily="34" charset="0"/>
              <a:ea typeface="Cambria" panose="02040503050406030204" pitchFamily="18" charset="0"/>
              <a:cs typeface="Calibri" panose="020F0502020204030204" pitchFamily="34" charset="0"/>
            </a:endParaRPr>
          </a:p>
          <a:p>
            <a:pPr marL="285750" indent="-285750">
              <a:buFont typeface="Arial" panose="020B0604020202020204" pitchFamily="34" charset="0"/>
              <a:buChar char="•"/>
            </a:pPr>
            <a:r>
              <a:rPr lang="en-US" sz="1600" b="1" dirty="0">
                <a:solidFill>
                  <a:schemeClr val="bg1">
                    <a:lumMod val="95000"/>
                  </a:schemeClr>
                </a:solidFill>
                <a:latin typeface="Calibri" panose="020F0502020204030204" pitchFamily="34" charset="0"/>
                <a:ea typeface="Cambria" panose="02040503050406030204" pitchFamily="18" charset="0"/>
                <a:cs typeface="Calibri" panose="020F0502020204030204" pitchFamily="34" charset="0"/>
              </a:rPr>
              <a:t>Volatility</a:t>
            </a:r>
          </a:p>
          <a:p>
            <a:pPr marL="285750" indent="-285750">
              <a:buFont typeface="Arial" panose="020B0604020202020204" pitchFamily="34" charset="0"/>
              <a:buChar char="•"/>
            </a:pPr>
            <a:endParaRPr lang="en-US" sz="1600" b="1" dirty="0">
              <a:solidFill>
                <a:schemeClr val="bg1">
                  <a:lumMod val="95000"/>
                </a:schemeClr>
              </a:solidFill>
              <a:latin typeface="Calibri" panose="020F0502020204030204" pitchFamily="34" charset="0"/>
              <a:ea typeface="Cambria" panose="02040503050406030204" pitchFamily="18" charset="0"/>
              <a:cs typeface="Calibri" panose="020F0502020204030204" pitchFamily="34" charset="0"/>
            </a:endParaRPr>
          </a:p>
          <a:p>
            <a:pPr marL="285750" indent="-285750">
              <a:buFont typeface="Arial" panose="020B0604020202020204" pitchFamily="34" charset="0"/>
              <a:buChar char="•"/>
            </a:pPr>
            <a:r>
              <a:rPr lang="en-US" sz="1600" b="1" dirty="0">
                <a:solidFill>
                  <a:schemeClr val="bg1">
                    <a:lumMod val="95000"/>
                  </a:schemeClr>
                </a:solidFill>
                <a:latin typeface="Calibri" panose="020F0502020204030204" pitchFamily="34" charset="0"/>
                <a:ea typeface="Cambria" panose="02040503050406030204" pitchFamily="18" charset="0"/>
                <a:cs typeface="Calibri" panose="020F0502020204030204" pitchFamily="34" charset="0"/>
              </a:rPr>
              <a:t>Ease of Accessibility </a:t>
            </a:r>
          </a:p>
          <a:p>
            <a:pPr marL="285750" indent="-285750">
              <a:buFont typeface="Arial" panose="020B0604020202020204" pitchFamily="34" charset="0"/>
              <a:buChar char="•"/>
            </a:pPr>
            <a:endParaRPr lang="en-US" sz="1600" b="1" dirty="0">
              <a:solidFill>
                <a:schemeClr val="bg1">
                  <a:lumMod val="95000"/>
                </a:schemeClr>
              </a:solidFill>
              <a:latin typeface="Calibri" panose="020F0502020204030204" pitchFamily="34" charset="0"/>
              <a:ea typeface="Cambria" panose="02040503050406030204" pitchFamily="18" charset="0"/>
              <a:cs typeface="Calibri" panose="020F0502020204030204" pitchFamily="34" charset="0"/>
            </a:endParaRPr>
          </a:p>
          <a:p>
            <a:pPr marL="285750" indent="-285750">
              <a:buFont typeface="Arial" panose="020B0604020202020204" pitchFamily="34" charset="0"/>
              <a:buChar char="•"/>
            </a:pPr>
            <a:r>
              <a:rPr lang="en-US" sz="1600" b="1" dirty="0">
                <a:solidFill>
                  <a:schemeClr val="bg1">
                    <a:lumMod val="95000"/>
                  </a:schemeClr>
                </a:solidFill>
                <a:latin typeface="Calibri" panose="020F0502020204030204" pitchFamily="34" charset="0"/>
                <a:ea typeface="Cambria" panose="02040503050406030204" pitchFamily="18" charset="0"/>
                <a:cs typeface="Calibri" panose="020F0502020204030204" pitchFamily="34" charset="0"/>
              </a:rPr>
              <a:t>Lower Cost and Decentralization</a:t>
            </a:r>
          </a:p>
          <a:p>
            <a:pPr marL="285750" indent="-285750">
              <a:buFont typeface="Arial" panose="020B0604020202020204" pitchFamily="34" charset="0"/>
              <a:buChar char="•"/>
            </a:pPr>
            <a:endParaRPr lang="en-US" sz="1600" b="1" dirty="0">
              <a:solidFill>
                <a:schemeClr val="bg1">
                  <a:lumMod val="95000"/>
                </a:schemeClr>
              </a:solidFill>
              <a:latin typeface="Calibri" panose="020F0502020204030204" pitchFamily="34" charset="0"/>
              <a:ea typeface="Cambria" panose="02040503050406030204" pitchFamily="18" charset="0"/>
              <a:cs typeface="Calibri" panose="020F0502020204030204" pitchFamily="34" charset="0"/>
            </a:endParaRPr>
          </a:p>
          <a:p>
            <a:pPr marL="285750" indent="-285750">
              <a:buFont typeface="Arial" panose="020B0604020202020204" pitchFamily="34" charset="0"/>
              <a:buChar char="•"/>
            </a:pPr>
            <a:r>
              <a:rPr lang="en-US" sz="1600" b="1" dirty="0">
                <a:solidFill>
                  <a:schemeClr val="bg1">
                    <a:lumMod val="95000"/>
                  </a:schemeClr>
                </a:solidFill>
                <a:latin typeface="Calibri" panose="020F0502020204030204" pitchFamily="34" charset="0"/>
                <a:ea typeface="Cambria" panose="02040503050406030204" pitchFamily="18" charset="0"/>
                <a:cs typeface="Calibri" panose="020F0502020204030204" pitchFamily="34" charset="0"/>
              </a:rPr>
              <a:t>Diverse Platforms</a:t>
            </a:r>
          </a:p>
          <a:p>
            <a:endParaRPr lang="en-US" sz="1600" b="1" dirty="0">
              <a:latin typeface="Cambria" panose="02040503050406030204" pitchFamily="18" charset="0"/>
              <a:ea typeface="Cambria" panose="02040503050406030204" pitchFamily="18" charset="0"/>
            </a:endParaRPr>
          </a:p>
          <a:p>
            <a:endParaRPr lang="en-US" b="1" dirty="0"/>
          </a:p>
        </p:txBody>
      </p:sp>
    </p:spTree>
    <p:extLst>
      <p:ext uri="{BB962C8B-B14F-4D97-AF65-F5344CB8AC3E}">
        <p14:creationId xmlns:p14="http://schemas.microsoft.com/office/powerpoint/2010/main" val="997105859"/>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4"/>
                                        </p:tgtEl>
                                      </p:cBhvr>
                                    </p:cmd>
                                  </p:childTnLst>
                                </p:cTn>
                              </p:par>
                            </p:childTnLst>
                          </p:cTn>
                        </p:par>
                      </p:childTnLst>
                    </p:cTn>
                  </p:par>
                  <p:par>
                    <p:cTn id="7" fill="hold">
                      <p:stCondLst>
                        <p:cond delay="indefinite"/>
                      </p:stCondLst>
                      <p:childTnLst>
                        <p:par>
                          <p:cTn id="8" fill="hold">
                            <p:stCondLst>
                              <p:cond delay="0"/>
                            </p:stCondLst>
                            <p:childTnLst>
                              <p:par>
                                <p:cTn id="9" presetID="1" presetClass="mediacall" presetSubtype="0" fill="hold" nodeType="clickEffect">
                                  <p:stCondLst>
                                    <p:cond delay="0"/>
                                  </p:stCondLst>
                                  <p:childTnLst>
                                    <p:cmd type="call" cmd="playFrom(0.0)">
                                      <p:cBhvr>
                                        <p:cTn id="10" dur="1"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11" fill="hold" display="0">
                  <p:stCondLst>
                    <p:cond delay="indefinite"/>
                  </p:stCondLst>
                </p:cTn>
                <p:tgtEl>
                  <p:spTgt spid="4"/>
                </p:tgtEl>
              </p:cMediaNode>
            </p:video>
            <p:seq concurrent="1" nextAc="seek">
              <p:cTn id="12" restart="whenNotActive" fill="hold" evtFilter="cancelBubble" nodeType="interactiveSeq">
                <p:stCondLst>
                  <p:cond evt="onClick" delay="0">
                    <p:tgtEl>
                      <p:spTgt spid="4"/>
                    </p:tgtEl>
                  </p:cond>
                </p:stCondLst>
                <p:endSync evt="end" delay="0">
                  <p:rtn val="all"/>
                </p:endSync>
                <p:childTnLst>
                  <p:par>
                    <p:cTn id="13" fill="hold">
                      <p:stCondLst>
                        <p:cond delay="0"/>
                      </p:stCondLst>
                      <p:childTnLst>
                        <p:par>
                          <p:cTn id="14" fill="hold">
                            <p:stCondLst>
                              <p:cond delay="0"/>
                            </p:stCondLst>
                            <p:childTnLst>
                              <p:par>
                                <p:cTn id="15" presetID="2" presetClass="mediacall" presetSubtype="0" fill="hold" nodeType="clickEffect">
                                  <p:stCondLst>
                                    <p:cond delay="0"/>
                                  </p:stCondLst>
                                  <p:childTnLst>
                                    <p:cmd type="call" cmd="togglePause">
                                      <p:cBhvr>
                                        <p:cTn id="16" dur="1" fill="hold"/>
                                        <p:tgtEl>
                                          <p:spTgt spid="4"/>
                                        </p:tgtEl>
                                      </p:cBhvr>
                                    </p:cmd>
                                  </p:childTnLst>
                                </p:cTn>
                              </p:par>
                            </p:childTnLst>
                          </p:cTn>
                        </p:par>
                      </p:childTnLst>
                    </p:cTn>
                  </p:par>
                </p:childTnLst>
              </p:cTn>
              <p:nextCondLst>
                <p:cond evt="onClick" delay="0">
                  <p:tgtEl>
                    <p:spTgt spid="4"/>
                  </p:tgtEl>
                </p:cond>
              </p:nextCondLst>
            </p:seq>
            <p:video>
              <p:cMediaNode vol="80000">
                <p:cTn id="17" fill="hold" display="0">
                  <p:stCondLst>
                    <p:cond delay="indefinite"/>
                  </p:stCondLst>
                </p:cTn>
                <p:tgtEl>
                  <p:spTgt spid="5"/>
                </p:tgtEl>
              </p:cMediaNode>
            </p:video>
            <p:seq concurrent="1" nextAc="seek">
              <p:cTn id="18" restart="whenNotActive" fill="hold" evtFilter="cancelBubble" nodeType="interactiveSeq">
                <p:stCondLst>
                  <p:cond evt="onClick" delay="0">
                    <p:tgtEl>
                      <p:spTgt spid="5"/>
                    </p:tgtEl>
                  </p:cond>
                </p:stCondLst>
                <p:endSync evt="end" delay="0">
                  <p:rtn val="all"/>
                </p:endSync>
                <p:childTnLst>
                  <p:par>
                    <p:cTn id="19" fill="hold">
                      <p:stCondLst>
                        <p:cond delay="0"/>
                      </p:stCondLst>
                      <p:childTnLst>
                        <p:par>
                          <p:cTn id="20" fill="hold">
                            <p:stCondLst>
                              <p:cond delay="0"/>
                            </p:stCondLst>
                            <p:childTnLst>
                              <p:par>
                                <p:cTn id="21" presetID="2" presetClass="mediacall" presetSubtype="0" fill="hold" nodeType="clickEffect">
                                  <p:stCondLst>
                                    <p:cond delay="0"/>
                                  </p:stCondLst>
                                  <p:childTnLst>
                                    <p:cmd type="call" cmd="togglePause">
                                      <p:cBhvr>
                                        <p:cTn id="22" dur="1" fill="hold"/>
                                        <p:tgtEl>
                                          <p:spTgt spid="5"/>
                                        </p:tgtEl>
                                      </p:cBhvr>
                                    </p:cmd>
                                  </p:childTnLst>
                                </p:cTn>
                              </p:par>
                            </p:childTnLst>
                          </p:cTn>
                        </p:par>
                      </p:childTnLst>
                    </p:cTn>
                  </p:par>
                </p:childTnLst>
              </p:cTn>
              <p:nextCondLst>
                <p:cond evt="onClick" delay="0">
                  <p:tgtEl>
                    <p:spTgt spid="5"/>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CDA0648A-696C-4146-9643-A43236578F0B}"/>
              </a:ext>
            </a:extLst>
          </p:cNvPr>
          <p:cNvPicPr>
            <a:picLocks noChangeAspect="1"/>
          </p:cNvPicPr>
          <p:nvPr/>
        </p:nvPicPr>
        <p:blipFill rotWithShape="1">
          <a:blip r:embed="rId2"/>
          <a:srcRect l="-1" t="706" r="64947"/>
          <a:stretch/>
        </p:blipFill>
        <p:spPr>
          <a:xfrm>
            <a:off x="102741" y="1479479"/>
            <a:ext cx="2776077" cy="4998923"/>
          </a:xfrm>
          <a:prstGeom prst="rect">
            <a:avLst/>
          </a:prstGeom>
        </p:spPr>
      </p:pic>
      <p:sp>
        <p:nvSpPr>
          <p:cNvPr id="13" name="TextBox 12">
            <a:extLst>
              <a:ext uri="{FF2B5EF4-FFF2-40B4-BE49-F238E27FC236}">
                <a16:creationId xmlns:a16="http://schemas.microsoft.com/office/drawing/2014/main" id="{E54F14C4-7E87-4C68-B248-6F11085E0960}"/>
              </a:ext>
            </a:extLst>
          </p:cNvPr>
          <p:cNvSpPr txBox="1"/>
          <p:nvPr/>
        </p:nvSpPr>
        <p:spPr>
          <a:xfrm>
            <a:off x="3193721" y="1479479"/>
            <a:ext cx="5137079" cy="400110"/>
          </a:xfrm>
          <a:prstGeom prst="rect">
            <a:avLst/>
          </a:prstGeom>
          <a:noFill/>
        </p:spPr>
        <p:txBody>
          <a:bodyPr wrap="square" rtlCol="0">
            <a:spAutoFit/>
          </a:bodyPr>
          <a:lstStyle/>
          <a:p>
            <a:pPr algn="ctr"/>
            <a:r>
              <a:rPr lang="en-US" sz="2000" b="1" dirty="0">
                <a:solidFill>
                  <a:schemeClr val="accent6"/>
                </a:solidFill>
                <a:latin typeface="Calibri" panose="020F0502020204030204" pitchFamily="34" charset="0"/>
                <a:ea typeface="Cambria" panose="02040503050406030204" pitchFamily="18" charset="0"/>
                <a:cs typeface="Calibri" panose="020F0502020204030204" pitchFamily="34" charset="0"/>
              </a:rPr>
              <a:t>CRYPTO FUN FACTS:</a:t>
            </a:r>
          </a:p>
        </p:txBody>
      </p:sp>
      <p:pic>
        <p:nvPicPr>
          <p:cNvPr id="15" name="Picture 14">
            <a:extLst>
              <a:ext uri="{FF2B5EF4-FFF2-40B4-BE49-F238E27FC236}">
                <a16:creationId xmlns:a16="http://schemas.microsoft.com/office/drawing/2014/main" id="{CDAEFFF4-00A9-4C5E-A7C9-BBB8AA0C1036}"/>
              </a:ext>
            </a:extLst>
          </p:cNvPr>
          <p:cNvPicPr>
            <a:picLocks noChangeAspect="1"/>
          </p:cNvPicPr>
          <p:nvPr/>
        </p:nvPicPr>
        <p:blipFill>
          <a:blip r:embed="rId3"/>
          <a:stretch>
            <a:fillRect/>
          </a:stretch>
        </p:blipFill>
        <p:spPr>
          <a:xfrm>
            <a:off x="2979506" y="1879589"/>
            <a:ext cx="6061753" cy="2565559"/>
          </a:xfrm>
          <a:prstGeom prst="rect">
            <a:avLst/>
          </a:prstGeom>
        </p:spPr>
      </p:pic>
      <p:pic>
        <p:nvPicPr>
          <p:cNvPr id="17" name="Picture 16" descr="A picture containing text&#10;&#10;Description automatically generated">
            <a:extLst>
              <a:ext uri="{FF2B5EF4-FFF2-40B4-BE49-F238E27FC236}">
                <a16:creationId xmlns:a16="http://schemas.microsoft.com/office/drawing/2014/main" id="{D854A359-985B-4060-A801-7376EB05EFE4}"/>
              </a:ext>
            </a:extLst>
          </p:cNvPr>
          <p:cNvPicPr>
            <a:picLocks noChangeAspect="1"/>
          </p:cNvPicPr>
          <p:nvPr/>
        </p:nvPicPr>
        <p:blipFill>
          <a:blip r:embed="rId4" cstate="print">
            <a:extLst>
              <a:ext uri="{28A0092B-C50C-407E-A947-70E740481C1C}">
                <a14:useLocalDpi xmlns:a14="http://schemas.microsoft.com/office/drawing/2010/main" val="0"/>
              </a:ext>
              <a:ext uri="{837473B0-CC2E-450A-ABE3-18F120FF3D39}">
                <a1611:picAttrSrcUrl xmlns:a1611="http://schemas.microsoft.com/office/drawing/2016/11/main" r:id="rId5"/>
              </a:ext>
            </a:extLst>
          </a:blip>
          <a:stretch>
            <a:fillRect/>
          </a:stretch>
        </p:blipFill>
        <p:spPr>
          <a:xfrm>
            <a:off x="6426063" y="4613269"/>
            <a:ext cx="2302255" cy="1838490"/>
          </a:xfrm>
          <a:prstGeom prst="rect">
            <a:avLst/>
          </a:prstGeom>
        </p:spPr>
      </p:pic>
    </p:spTree>
    <p:extLst>
      <p:ext uri="{BB962C8B-B14F-4D97-AF65-F5344CB8AC3E}">
        <p14:creationId xmlns:p14="http://schemas.microsoft.com/office/powerpoint/2010/main" val="2802447599"/>
      </p:ext>
    </p:extLst>
  </p:cSld>
  <p:clrMapOvr>
    <a:masterClrMapping/>
  </p:clrMapOvr>
  <p:transition spd="slow"/>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A3A626C9-8218-48C2-B422-F93C8429605F}"/>
              </a:ext>
            </a:extLst>
          </p:cNvPr>
          <p:cNvPicPr>
            <a:picLocks noChangeAspect="1"/>
          </p:cNvPicPr>
          <p:nvPr/>
        </p:nvPicPr>
        <p:blipFill rotWithShape="1">
          <a:blip r:embed="rId2"/>
          <a:srcRect l="36251"/>
          <a:stretch/>
        </p:blipFill>
        <p:spPr>
          <a:xfrm>
            <a:off x="3328416" y="1181320"/>
            <a:ext cx="5632704" cy="5085144"/>
          </a:xfrm>
          <a:prstGeom prst="rect">
            <a:avLst/>
          </a:prstGeom>
        </p:spPr>
      </p:pic>
      <p:sp>
        <p:nvSpPr>
          <p:cNvPr id="2" name="TextBox 1">
            <a:extLst>
              <a:ext uri="{FF2B5EF4-FFF2-40B4-BE49-F238E27FC236}">
                <a16:creationId xmlns:a16="http://schemas.microsoft.com/office/drawing/2014/main" id="{0EF54821-42A4-4C8D-AF7A-89673C619906}"/>
              </a:ext>
            </a:extLst>
          </p:cNvPr>
          <p:cNvSpPr txBox="1"/>
          <p:nvPr/>
        </p:nvSpPr>
        <p:spPr>
          <a:xfrm>
            <a:off x="182880" y="1417320"/>
            <a:ext cx="3154680" cy="3231654"/>
          </a:xfrm>
          <a:prstGeom prst="rect">
            <a:avLst/>
          </a:prstGeom>
          <a:noFill/>
        </p:spPr>
        <p:txBody>
          <a:bodyPr wrap="square" rtlCol="0">
            <a:spAutoFit/>
          </a:bodyPr>
          <a:lstStyle/>
          <a:p>
            <a:r>
              <a:rPr lang="en-US" b="1" dirty="0">
                <a:latin typeface="Calibri" panose="020F0502020204030204" pitchFamily="34" charset="0"/>
                <a:ea typeface="Cambria" panose="02040503050406030204" pitchFamily="18" charset="0"/>
                <a:cs typeface="Calibri" panose="020F0502020204030204" pitchFamily="34" charset="0"/>
              </a:rPr>
              <a:t>The cryptocurrency market has grown over 1000% since 2008, and the creation of Bitcoin.</a:t>
            </a:r>
          </a:p>
          <a:p>
            <a:endParaRPr lang="en-US" b="1" dirty="0">
              <a:latin typeface="Calibri" panose="020F0502020204030204" pitchFamily="34" charset="0"/>
              <a:ea typeface="Cambria" panose="02040503050406030204" pitchFamily="18" charset="0"/>
              <a:cs typeface="Calibri" panose="020F0502020204030204" pitchFamily="34" charset="0"/>
            </a:endParaRPr>
          </a:p>
          <a:p>
            <a:r>
              <a:rPr lang="en-US" sz="1600" dirty="0">
                <a:latin typeface="Calibri" panose="020F0502020204030204" pitchFamily="34" charset="0"/>
                <a:ea typeface="Cambria" panose="02040503050406030204" pitchFamily="18" charset="0"/>
                <a:cs typeface="Calibri" panose="020F0502020204030204" pitchFamily="34" charset="0"/>
              </a:rPr>
              <a:t>Cryptocurrency has been considered as a mostly speculative market, soon to bust but it is proving those predictions wrong.</a:t>
            </a:r>
          </a:p>
          <a:p>
            <a:endParaRPr lang="en-US" sz="1600" dirty="0">
              <a:latin typeface="Cambria" panose="02040503050406030204" pitchFamily="18" charset="0"/>
              <a:ea typeface="Cambria" panose="02040503050406030204" pitchFamily="18" charset="0"/>
            </a:endParaRPr>
          </a:p>
          <a:p>
            <a:endParaRPr lang="en-US" sz="1600" dirty="0">
              <a:latin typeface="Cambria" panose="02040503050406030204" pitchFamily="18" charset="0"/>
              <a:ea typeface="Cambria" panose="02040503050406030204" pitchFamily="18" charset="0"/>
            </a:endParaRPr>
          </a:p>
          <a:p>
            <a:endParaRPr lang="en-US" b="1" dirty="0">
              <a:latin typeface="Cambria" panose="02040503050406030204" pitchFamily="18" charset="0"/>
              <a:ea typeface="Cambria" panose="02040503050406030204" pitchFamily="18" charset="0"/>
            </a:endParaRPr>
          </a:p>
          <a:p>
            <a:endParaRPr lang="en-US" dirty="0">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2467426983"/>
      </p:ext>
    </p:extLst>
  </p:cSld>
  <p:clrMapOvr>
    <a:masterClrMapping/>
  </p:clrMapOvr>
  <p:transition spd="slow"/>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BAACBED6-2A16-472A-B30E-3327C5108A88}"/>
              </a:ext>
            </a:extLst>
          </p:cNvPr>
          <p:cNvPicPr>
            <a:picLocks noGrp="1" noChangeAspect="1"/>
          </p:cNvPicPr>
          <p:nvPr>
            <p:ph idx="1"/>
          </p:nvPr>
        </p:nvPicPr>
        <p:blipFill>
          <a:blip r:embed="rId2"/>
          <a:stretch>
            <a:fillRect/>
          </a:stretch>
        </p:blipFill>
        <p:spPr>
          <a:xfrm>
            <a:off x="548640" y="1255037"/>
            <a:ext cx="8247392" cy="4901288"/>
          </a:xfrm>
        </p:spPr>
      </p:pic>
    </p:spTree>
    <p:extLst>
      <p:ext uri="{BB962C8B-B14F-4D97-AF65-F5344CB8AC3E}">
        <p14:creationId xmlns:p14="http://schemas.microsoft.com/office/powerpoint/2010/main" val="2806983933"/>
      </p:ext>
    </p:extLst>
  </p:cSld>
  <p:clrMapOvr>
    <a:masterClrMapping/>
  </p:clrMapOvr>
  <p:transition spd="slow"/>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3133B1-0F63-4DD5-9EBF-E4A6B80A8BD4}"/>
              </a:ext>
            </a:extLst>
          </p:cNvPr>
          <p:cNvSpPr>
            <a:spLocks noGrp="1"/>
          </p:cNvSpPr>
          <p:nvPr>
            <p:ph type="title"/>
          </p:nvPr>
        </p:nvSpPr>
        <p:spPr>
          <a:xfrm>
            <a:off x="457200" y="1403824"/>
            <a:ext cx="8229600" cy="653576"/>
          </a:xfrm>
        </p:spPr>
        <p:txBody>
          <a:bodyPr/>
          <a:lstStyle/>
          <a:p>
            <a:br>
              <a:rPr lang="en-US" sz="2400" dirty="0">
                <a:hlinkClick r:id="rId2" tooltip="Crypto to Currency"/>
              </a:rPr>
            </a:br>
            <a:endParaRPr lang="en-US" sz="2400" dirty="0">
              <a:hlinkClick r:id="rId2" tooltip="Crypto to Currency"/>
            </a:endParaRPr>
          </a:p>
        </p:txBody>
      </p:sp>
      <p:sp>
        <p:nvSpPr>
          <p:cNvPr id="5" name="Text Placeholder 4">
            <a:extLst>
              <a:ext uri="{FF2B5EF4-FFF2-40B4-BE49-F238E27FC236}">
                <a16:creationId xmlns:a16="http://schemas.microsoft.com/office/drawing/2014/main" id="{B0C837EE-01A3-4C8B-83B3-E35C3DC69DDE}"/>
              </a:ext>
            </a:extLst>
          </p:cNvPr>
          <p:cNvSpPr>
            <a:spLocks noGrp="1"/>
          </p:cNvSpPr>
          <p:nvPr>
            <p:ph type="body" sz="half" idx="4294967295"/>
          </p:nvPr>
        </p:nvSpPr>
        <p:spPr>
          <a:xfrm>
            <a:off x="0" y="1530350"/>
            <a:ext cx="2541588" cy="4432300"/>
          </a:xfrm>
        </p:spPr>
        <p:txBody>
          <a:bodyPr/>
          <a:lstStyle/>
          <a:p>
            <a:endParaRPr lang="en-US" sz="1800" dirty="0"/>
          </a:p>
          <a:p>
            <a:endParaRPr lang="en-US" sz="1800" dirty="0"/>
          </a:p>
        </p:txBody>
      </p:sp>
      <p:pic>
        <p:nvPicPr>
          <p:cNvPr id="8" name="Content Placeholder 4">
            <a:extLst>
              <a:ext uri="{FF2B5EF4-FFF2-40B4-BE49-F238E27FC236}">
                <a16:creationId xmlns:a16="http://schemas.microsoft.com/office/drawing/2014/main" id="{9CA674EF-F11D-41CE-8052-B672AC72807D}"/>
              </a:ext>
            </a:extLst>
          </p:cNvPr>
          <p:cNvPicPr>
            <a:picLocks noChangeAspect="1"/>
          </p:cNvPicPr>
          <p:nvPr/>
        </p:nvPicPr>
        <p:blipFill rotWithShape="1">
          <a:blip r:embed="rId3"/>
          <a:srcRect t="8890"/>
          <a:stretch/>
        </p:blipFill>
        <p:spPr bwMode="auto">
          <a:xfrm>
            <a:off x="694944" y="1937081"/>
            <a:ext cx="6858000" cy="4144061"/>
          </a:xfrm>
          <a:prstGeom prst="rect">
            <a:avLst/>
          </a:prstGeom>
          <a:solidFill>
            <a:schemeClr val="accent4"/>
          </a:solidFill>
          <a:ln w="9525">
            <a:solidFill>
              <a:schemeClr val="accent4"/>
            </a:solidFill>
            <a:miter lim="800000"/>
            <a:headEnd/>
            <a:tailEnd/>
          </a:ln>
        </p:spPr>
      </p:pic>
      <p:sp>
        <p:nvSpPr>
          <p:cNvPr id="14" name="TextBox 13">
            <a:extLst>
              <a:ext uri="{FF2B5EF4-FFF2-40B4-BE49-F238E27FC236}">
                <a16:creationId xmlns:a16="http://schemas.microsoft.com/office/drawing/2014/main" id="{A2C18741-5201-4934-BE0C-360A559EA49A}"/>
              </a:ext>
            </a:extLst>
          </p:cNvPr>
          <p:cNvSpPr txBox="1"/>
          <p:nvPr/>
        </p:nvSpPr>
        <p:spPr>
          <a:xfrm>
            <a:off x="457200" y="1042525"/>
            <a:ext cx="7434072" cy="954107"/>
          </a:xfrm>
          <a:prstGeom prst="rect">
            <a:avLst/>
          </a:prstGeom>
          <a:noFill/>
        </p:spPr>
        <p:txBody>
          <a:bodyPr wrap="square" rtlCol="0">
            <a:spAutoFit/>
          </a:bodyPr>
          <a:lstStyle/>
          <a:p>
            <a:pPr algn="ctr"/>
            <a:r>
              <a:rPr lang="en-US" sz="2800" b="1" dirty="0">
                <a:solidFill>
                  <a:srgbClr val="7A9900"/>
                </a:solidFill>
                <a:latin typeface="Calibri" panose="020F0502020204030204" pitchFamily="34" charset="0"/>
                <a:cs typeface="Calibri" panose="020F0502020204030204" pitchFamily="34" charset="0"/>
                <a:hlinkClick r:id="rId2">
                  <a:extLst>
                    <a:ext uri="{A12FA001-AC4F-418D-AE19-62706E023703}">
                      <ahyp:hlinkClr xmlns:ahyp="http://schemas.microsoft.com/office/drawing/2018/hyperlinkcolor" val="tx"/>
                    </a:ext>
                  </a:extLst>
                </a:hlinkClick>
              </a:rPr>
              <a:t>We, (You and I), are experiencing the </a:t>
            </a:r>
          </a:p>
          <a:p>
            <a:pPr algn="ctr"/>
            <a:r>
              <a:rPr lang="en-US" sz="2800" b="1" dirty="0">
                <a:solidFill>
                  <a:srgbClr val="7A9900"/>
                </a:solidFill>
                <a:latin typeface="Calibri" panose="020F0502020204030204" pitchFamily="34" charset="0"/>
                <a:cs typeface="Calibri" panose="020F0502020204030204" pitchFamily="34" charset="0"/>
                <a:hlinkClick r:id="rId2">
                  <a:extLst>
                    <a:ext uri="{A12FA001-AC4F-418D-AE19-62706E023703}">
                      <ahyp:hlinkClr xmlns:ahyp="http://schemas.microsoft.com/office/drawing/2018/hyperlinkcolor" val="tx"/>
                    </a:ext>
                  </a:extLst>
                </a:hlinkClick>
              </a:rPr>
              <a:t>Evolution of Currency</a:t>
            </a:r>
            <a:endParaRPr lang="en-US" sz="2800" b="1" dirty="0">
              <a:solidFill>
                <a:srgbClr val="7A9900"/>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358132276"/>
      </p:ext>
    </p:extLst>
  </p:cSld>
  <p:clrMapOvr>
    <a:masterClrMapping/>
  </p:clrMapOvr>
  <p:transition spd="slow"/>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7A8D8F-2135-40F9-B912-86D76184D06A}"/>
              </a:ext>
            </a:extLst>
          </p:cNvPr>
          <p:cNvSpPr>
            <a:spLocks noGrp="1"/>
          </p:cNvSpPr>
          <p:nvPr>
            <p:ph type="title"/>
          </p:nvPr>
        </p:nvSpPr>
        <p:spPr>
          <a:xfrm>
            <a:off x="410966" y="273050"/>
            <a:ext cx="6647379" cy="1247525"/>
          </a:xfrm>
        </p:spPr>
        <p:txBody>
          <a:bodyPr/>
          <a:lstStyle/>
          <a:p>
            <a:pPr algn="ctr"/>
            <a:r>
              <a:rPr lang="en-US" sz="2800" dirty="0">
                <a:ea typeface="Cambria" panose="02040503050406030204" pitchFamily="18" charset="0"/>
              </a:rPr>
              <a:t>Crypto Basics &amp; Resource Outline</a:t>
            </a:r>
          </a:p>
        </p:txBody>
      </p:sp>
      <p:sp>
        <p:nvSpPr>
          <p:cNvPr id="4" name="Text Placeholder 3">
            <a:extLst>
              <a:ext uri="{FF2B5EF4-FFF2-40B4-BE49-F238E27FC236}">
                <a16:creationId xmlns:a16="http://schemas.microsoft.com/office/drawing/2014/main" id="{9DF79C39-CB6F-4DEB-94CE-EE7D2F4C1A7F}"/>
              </a:ext>
            </a:extLst>
          </p:cNvPr>
          <p:cNvSpPr>
            <a:spLocks noGrp="1"/>
          </p:cNvSpPr>
          <p:nvPr>
            <p:ph type="body" sz="half" idx="2"/>
          </p:nvPr>
        </p:nvSpPr>
        <p:spPr>
          <a:xfrm>
            <a:off x="226032" y="1593428"/>
            <a:ext cx="4345968" cy="3142201"/>
          </a:xfrm>
        </p:spPr>
        <p:txBody>
          <a:bodyPr/>
          <a:lstStyle/>
          <a:p>
            <a:pPr algn="just"/>
            <a:r>
              <a:rPr lang="en-US" sz="1800" b="1" kern="1200" dirty="0">
                <a:solidFill>
                  <a:schemeClr val="tx2">
                    <a:lumMod val="75000"/>
                  </a:schemeClr>
                </a:solidFill>
                <a:latin typeface="Calibri" panose="020F0502020204030204" pitchFamily="34" charset="0"/>
                <a:ea typeface="Cambria" panose="02040503050406030204" pitchFamily="18" charset="0"/>
                <a:cs typeface="Calibri" panose="020F0502020204030204" pitchFamily="34" charset="0"/>
              </a:rPr>
              <a:t>The major advent of basic  </a:t>
            </a:r>
            <a:r>
              <a:rPr lang="en-US" sz="1800" b="1" kern="1200" dirty="0">
                <a:solidFill>
                  <a:schemeClr val="tx2">
                    <a:lumMod val="75000"/>
                  </a:schemeClr>
                </a:solidFill>
                <a:highlight>
                  <a:srgbClr val="FFFF00"/>
                </a:highlight>
                <a:latin typeface="Calibri" panose="020F0502020204030204" pitchFamily="34" charset="0"/>
                <a:ea typeface="Cambria" panose="02040503050406030204" pitchFamily="18" charset="0"/>
                <a:cs typeface="Calibri" panose="020F0502020204030204" pitchFamily="34" charset="0"/>
              </a:rPr>
              <a:t>blockchain</a:t>
            </a:r>
            <a:r>
              <a:rPr lang="en-US" sz="1800" b="1" kern="1200" dirty="0">
                <a:solidFill>
                  <a:schemeClr val="tx2">
                    <a:lumMod val="75000"/>
                  </a:schemeClr>
                </a:solidFill>
                <a:latin typeface="Calibri" panose="020F0502020204030204" pitchFamily="34" charset="0"/>
                <a:ea typeface="Cambria" panose="02040503050406030204" pitchFamily="18" charset="0"/>
                <a:cs typeface="Calibri" panose="020F0502020204030204" pitchFamily="34" charset="0"/>
              </a:rPr>
              <a:t> technology in the 1970s by MIT professors Ron  Rivest, Adi Shamir and Leonard Adleman  and perfected in the 1990s by Satoshi Nakamoto is significant in the creation of cryptocurrency.</a:t>
            </a:r>
          </a:p>
          <a:p>
            <a:pPr algn="just"/>
            <a:r>
              <a:rPr lang="en-US" sz="1800" b="1" dirty="0">
                <a:solidFill>
                  <a:srgbClr val="7A9900"/>
                </a:solidFill>
                <a:latin typeface="Calibri" panose="020F0502020204030204" pitchFamily="34" charset="0"/>
                <a:ea typeface="Cambria" panose="02040503050406030204" pitchFamily="18" charset="0"/>
                <a:cs typeface="Calibri" panose="020F0502020204030204" pitchFamily="34" charset="0"/>
              </a:rPr>
              <a:t>Why?</a:t>
            </a:r>
          </a:p>
          <a:p>
            <a:pPr algn="just"/>
            <a:br>
              <a:rPr lang="en-US" sz="1800" b="1" kern="1200" dirty="0">
                <a:solidFill>
                  <a:schemeClr val="tx2">
                    <a:lumMod val="75000"/>
                  </a:schemeClr>
                </a:solidFill>
                <a:latin typeface="Calibri" panose="020F0502020204030204" pitchFamily="34" charset="0"/>
                <a:ea typeface="Cambria" panose="02040503050406030204" pitchFamily="18" charset="0"/>
                <a:cs typeface="Calibri" panose="020F0502020204030204" pitchFamily="34" charset="0"/>
              </a:rPr>
            </a:br>
            <a:r>
              <a:rPr lang="en-US" sz="1800" b="1" dirty="0">
                <a:solidFill>
                  <a:schemeClr val="tx2">
                    <a:lumMod val="75000"/>
                  </a:schemeClr>
                </a:solidFill>
                <a:latin typeface="Calibri" panose="020F0502020204030204" pitchFamily="34" charset="0"/>
                <a:ea typeface="Cambria" panose="02040503050406030204" pitchFamily="18" charset="0"/>
                <a:cs typeface="Calibri" panose="020F0502020204030204" pitchFamily="34" charset="0"/>
              </a:rPr>
              <a:t>Blockchains are unique records of transactions written in </a:t>
            </a:r>
            <a:r>
              <a:rPr lang="en-US" sz="1800" b="1" dirty="0">
                <a:solidFill>
                  <a:schemeClr val="tx2">
                    <a:lumMod val="75000"/>
                  </a:schemeClr>
                </a:solidFill>
                <a:highlight>
                  <a:srgbClr val="FFFF00"/>
                </a:highlight>
                <a:latin typeface="Calibri" panose="020F0502020204030204" pitchFamily="34" charset="0"/>
                <a:ea typeface="Cambria" panose="02040503050406030204" pitchFamily="18" charset="0"/>
                <a:cs typeface="Calibri" panose="020F0502020204030204" pitchFamily="34" charset="0"/>
              </a:rPr>
              <a:t>cryptography</a:t>
            </a:r>
            <a:r>
              <a:rPr lang="en-US" sz="1800" b="1" dirty="0">
                <a:solidFill>
                  <a:schemeClr val="tx2">
                    <a:lumMod val="75000"/>
                  </a:schemeClr>
                </a:solidFill>
                <a:latin typeface="Calibri" panose="020F0502020204030204" pitchFamily="34" charset="0"/>
                <a:ea typeface="Cambria" panose="02040503050406030204" pitchFamily="18" charset="0"/>
                <a:cs typeface="Calibri" panose="020F0502020204030204" pitchFamily="34" charset="0"/>
              </a:rPr>
              <a:t> or coded language.</a:t>
            </a:r>
            <a:br>
              <a:rPr lang="en-US" sz="1800" b="1" dirty="0">
                <a:solidFill>
                  <a:schemeClr val="tx2">
                    <a:lumMod val="75000"/>
                  </a:schemeClr>
                </a:solidFill>
                <a:latin typeface="Calibri" panose="020F0502020204030204" pitchFamily="34" charset="0"/>
                <a:ea typeface="Cambria" panose="02040503050406030204" pitchFamily="18" charset="0"/>
                <a:cs typeface="Calibri" panose="020F0502020204030204" pitchFamily="34" charset="0"/>
              </a:rPr>
            </a:br>
            <a:r>
              <a:rPr lang="en-US" sz="1800" b="1" dirty="0">
                <a:solidFill>
                  <a:schemeClr val="tx2">
                    <a:lumMod val="75000"/>
                  </a:schemeClr>
                </a:solidFill>
                <a:latin typeface="Calibri" panose="020F0502020204030204" pitchFamily="34" charset="0"/>
                <a:ea typeface="Cambria" panose="02040503050406030204" pitchFamily="18" charset="0"/>
                <a:cs typeface="Calibri" panose="020F0502020204030204" pitchFamily="34" charset="0"/>
              </a:rPr>
              <a:t>The cryptic coded signature on each block is called a</a:t>
            </a:r>
            <a:r>
              <a:rPr lang="en-US" sz="1800" b="1" dirty="0">
                <a:solidFill>
                  <a:schemeClr val="tx2">
                    <a:lumMod val="75000"/>
                  </a:schemeClr>
                </a:solidFill>
                <a:highlight>
                  <a:srgbClr val="FFFF00"/>
                </a:highlight>
                <a:latin typeface="Calibri" panose="020F0502020204030204" pitchFamily="34" charset="0"/>
                <a:ea typeface="Cambria" panose="02040503050406030204" pitchFamily="18" charset="0"/>
                <a:cs typeface="Calibri" panose="020F0502020204030204" pitchFamily="34" charset="0"/>
              </a:rPr>
              <a:t> hash </a:t>
            </a:r>
            <a:r>
              <a:rPr lang="en-US" sz="1800" b="1" dirty="0">
                <a:solidFill>
                  <a:schemeClr val="tx2">
                    <a:lumMod val="75000"/>
                  </a:schemeClr>
                </a:solidFill>
                <a:latin typeface="Calibri" panose="020F0502020204030204" pitchFamily="34" charset="0"/>
                <a:ea typeface="Cambria" panose="02040503050406030204" pitchFamily="18" charset="0"/>
                <a:cs typeface="Calibri" panose="020F0502020204030204" pitchFamily="34" charset="0"/>
              </a:rPr>
              <a:t>which allows for each block to be protected.</a:t>
            </a:r>
            <a:br>
              <a:rPr lang="en-US" sz="1800" b="1" dirty="0">
                <a:solidFill>
                  <a:schemeClr val="tx2">
                    <a:lumMod val="75000"/>
                  </a:schemeClr>
                </a:solidFill>
                <a:latin typeface="Calibri" panose="020F0502020204030204" pitchFamily="34" charset="0"/>
                <a:ea typeface="Cambria" panose="02040503050406030204" pitchFamily="18" charset="0"/>
                <a:cs typeface="Calibri" panose="020F0502020204030204" pitchFamily="34" charset="0"/>
              </a:rPr>
            </a:br>
            <a:r>
              <a:rPr lang="en-US" sz="1800" b="1" dirty="0">
                <a:solidFill>
                  <a:schemeClr val="tx2">
                    <a:lumMod val="75000"/>
                  </a:schemeClr>
                </a:solidFill>
                <a:highlight>
                  <a:srgbClr val="FFFF00"/>
                </a:highlight>
                <a:latin typeface="Calibri" panose="020F0502020204030204" pitchFamily="34" charset="0"/>
                <a:ea typeface="Cambria" panose="02040503050406030204" pitchFamily="18" charset="0"/>
                <a:cs typeface="Calibri" panose="020F0502020204030204" pitchFamily="34" charset="0"/>
              </a:rPr>
              <a:t>Miners </a:t>
            </a:r>
            <a:r>
              <a:rPr lang="en-US" sz="1800" b="1" dirty="0">
                <a:solidFill>
                  <a:schemeClr val="tx2">
                    <a:lumMod val="75000"/>
                  </a:schemeClr>
                </a:solidFill>
                <a:latin typeface="Calibri" panose="020F0502020204030204" pitchFamily="34" charset="0"/>
                <a:ea typeface="Cambria" panose="02040503050406030204" pitchFamily="18" charset="0"/>
                <a:cs typeface="Calibri" panose="020F0502020204030204" pitchFamily="34" charset="0"/>
              </a:rPr>
              <a:t>manage the programs.</a:t>
            </a:r>
          </a:p>
        </p:txBody>
      </p:sp>
      <p:graphicFrame>
        <p:nvGraphicFramePr>
          <p:cNvPr id="5" name="Content Placeholder 4">
            <a:extLst>
              <a:ext uri="{FF2B5EF4-FFF2-40B4-BE49-F238E27FC236}">
                <a16:creationId xmlns:a16="http://schemas.microsoft.com/office/drawing/2014/main" id="{96F712CB-E818-4441-BBAF-23AD3BD9CA58}"/>
              </a:ext>
            </a:extLst>
          </p:cNvPr>
          <p:cNvGraphicFramePr>
            <a:graphicFrameLocks noGrp="1"/>
          </p:cNvGraphicFramePr>
          <p:nvPr>
            <p:ph idx="1"/>
            <p:extLst>
              <p:ext uri="{D42A27DB-BD31-4B8C-83A1-F6EECF244321}">
                <p14:modId xmlns:p14="http://schemas.microsoft.com/office/powerpoint/2010/main" val="3408639735"/>
              </p:ext>
            </p:extLst>
          </p:nvPr>
        </p:nvGraphicFramePr>
        <p:xfrm>
          <a:off x="3215811" y="1520575"/>
          <a:ext cx="6041205" cy="460558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10" name="Picture 9" descr="Diagram&#10;&#10;Description automatically generated">
            <a:extLst>
              <a:ext uri="{FF2B5EF4-FFF2-40B4-BE49-F238E27FC236}">
                <a16:creationId xmlns:a16="http://schemas.microsoft.com/office/drawing/2014/main" id="{1369D895-844E-441A-A654-7099CC55C76C}"/>
              </a:ext>
            </a:extLst>
          </p:cNvPr>
          <p:cNvPicPr>
            <a:picLocks noChangeAspect="1"/>
          </p:cNvPicPr>
          <p:nvPr/>
        </p:nvPicPr>
        <p:blipFill>
          <a:blip r:embed="rId7" cstate="print">
            <a:extLst>
              <a:ext uri="{28A0092B-C50C-407E-A947-70E740481C1C}">
                <a14:useLocalDpi xmlns:a14="http://schemas.microsoft.com/office/drawing/2010/main" val="0"/>
              </a:ext>
              <a:ext uri="{837473B0-CC2E-450A-ABE3-18F120FF3D39}">
                <a1611:picAttrSrcUrl xmlns:a1611="http://schemas.microsoft.com/office/drawing/2016/11/main" r:id="rId8"/>
              </a:ext>
            </a:extLst>
          </a:blip>
          <a:stretch>
            <a:fillRect/>
          </a:stretch>
        </p:blipFill>
        <p:spPr>
          <a:xfrm>
            <a:off x="6893797" y="1787703"/>
            <a:ext cx="1793003" cy="1122522"/>
          </a:xfrm>
          <a:prstGeom prst="rect">
            <a:avLst/>
          </a:prstGeom>
        </p:spPr>
      </p:pic>
    </p:spTree>
    <p:extLst>
      <p:ext uri="{BB962C8B-B14F-4D97-AF65-F5344CB8AC3E}">
        <p14:creationId xmlns:p14="http://schemas.microsoft.com/office/powerpoint/2010/main" val="3753388500"/>
      </p:ext>
    </p:extLst>
  </p:cSld>
  <p:clrMapOvr>
    <a:masterClrMapping/>
  </p:clrMapOvr>
  <p:transition spd="slow"/>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DBC304-A508-456F-A701-76FBBFEE39F5}"/>
              </a:ext>
            </a:extLst>
          </p:cNvPr>
          <p:cNvSpPr>
            <a:spLocks noGrp="1"/>
          </p:cNvSpPr>
          <p:nvPr>
            <p:ph type="title"/>
          </p:nvPr>
        </p:nvSpPr>
        <p:spPr>
          <a:xfrm>
            <a:off x="1240972" y="306614"/>
            <a:ext cx="6205224" cy="1162050"/>
          </a:xfrm>
        </p:spPr>
        <p:txBody>
          <a:bodyPr/>
          <a:lstStyle/>
          <a:p>
            <a:pPr algn="ctr"/>
            <a:r>
              <a:rPr lang="en-US" dirty="0"/>
              <a:t>Lesson Plan 1, Part 1:  Introduction to Cryptocurrency</a:t>
            </a:r>
          </a:p>
        </p:txBody>
      </p:sp>
      <p:sp>
        <p:nvSpPr>
          <p:cNvPr id="3" name="Content Placeholder 2">
            <a:extLst>
              <a:ext uri="{FF2B5EF4-FFF2-40B4-BE49-F238E27FC236}">
                <a16:creationId xmlns:a16="http://schemas.microsoft.com/office/drawing/2014/main" id="{0A0092E4-CB7B-4400-B34D-E200A735E8B2}"/>
              </a:ext>
            </a:extLst>
          </p:cNvPr>
          <p:cNvSpPr>
            <a:spLocks noGrp="1"/>
          </p:cNvSpPr>
          <p:nvPr>
            <p:ph idx="1"/>
          </p:nvPr>
        </p:nvSpPr>
        <p:spPr>
          <a:xfrm>
            <a:off x="3821987" y="1435099"/>
            <a:ext cx="4762071" cy="5149851"/>
          </a:xfrm>
        </p:spPr>
        <p:txBody>
          <a:bodyPr/>
          <a:lstStyle/>
          <a:p>
            <a:pPr marL="0" indent="0">
              <a:buNone/>
            </a:pPr>
            <a:r>
              <a:rPr lang="en-US" sz="1800" b="1" dirty="0">
                <a:latin typeface="+mn-lt"/>
              </a:rPr>
              <a:t>Procedures: </a:t>
            </a:r>
            <a:r>
              <a:rPr lang="en-US" sz="1800" dirty="0">
                <a:latin typeface="+mn-lt"/>
              </a:rPr>
              <a:t>Teacher will use editable Nearpod to deliver lesson, infographic activity and quiz. Power Point with notes and resources are attached.</a:t>
            </a:r>
            <a:endParaRPr lang="en-US" sz="1800" b="1" dirty="0">
              <a:latin typeface="+mn-lt"/>
            </a:endParaRPr>
          </a:p>
          <a:p>
            <a:pPr marL="0" indent="0">
              <a:buNone/>
            </a:pPr>
            <a:r>
              <a:rPr lang="en-US" sz="1800" b="1" dirty="0">
                <a:latin typeface="+mn-lt"/>
              </a:rPr>
              <a:t>Links &amp; Resources</a:t>
            </a:r>
          </a:p>
          <a:p>
            <a:pPr marL="0" indent="0">
              <a:buNone/>
            </a:pPr>
            <a:r>
              <a:rPr lang="en-US" sz="1800" b="1" dirty="0">
                <a:latin typeface="+mn-lt"/>
              </a:rPr>
              <a:t>Nearpod: </a:t>
            </a:r>
            <a:r>
              <a:rPr lang="en-US" sz="1800" b="1" dirty="0">
                <a:latin typeface="+mn-lt"/>
                <a:hlinkClick r:id="rId2"/>
              </a:rPr>
              <a:t>https://share.nearpod.com/e/xa0XyJCaFhb</a:t>
            </a:r>
            <a:endParaRPr lang="en-US" sz="1800" b="1" dirty="0">
              <a:latin typeface="+mn-lt"/>
            </a:endParaRPr>
          </a:p>
          <a:p>
            <a:pPr marL="0" indent="0">
              <a:buNone/>
            </a:pPr>
            <a:r>
              <a:rPr lang="en-US" sz="1800" b="1" dirty="0">
                <a:latin typeface="+mn-lt"/>
              </a:rPr>
              <a:t>Power Point: </a:t>
            </a:r>
            <a:r>
              <a:rPr lang="en-US" sz="1800" b="1" dirty="0">
                <a:latin typeface="+mn-lt"/>
                <a:ea typeface="Cambria" panose="02040503050406030204" pitchFamily="18" charset="0"/>
                <a:hlinkClick r:id="rId3"/>
              </a:rPr>
              <a:t>What is Cryptocurrency?</a:t>
            </a:r>
            <a:endParaRPr lang="en-US" sz="1800" b="1" dirty="0">
              <a:latin typeface="+mn-lt"/>
              <a:ea typeface="Cambria" panose="02040503050406030204" pitchFamily="18" charset="0"/>
            </a:endParaRPr>
          </a:p>
          <a:p>
            <a:pPr marL="0" indent="0">
              <a:buNone/>
            </a:pPr>
            <a:r>
              <a:rPr lang="en-US" sz="1800" b="1" dirty="0">
                <a:latin typeface="+mn-lt"/>
              </a:rPr>
              <a:t>Handout &amp; Infographic: </a:t>
            </a:r>
            <a:r>
              <a:rPr lang="en-US" sz="1800" b="1" dirty="0">
                <a:latin typeface="+mn-lt"/>
                <a:hlinkClick r:id="rId4"/>
              </a:rPr>
              <a:t>Introduction to Cryptocurrency and Infographic</a:t>
            </a:r>
            <a:endParaRPr lang="en-US" sz="1800" b="1" dirty="0">
              <a:latin typeface="+mn-lt"/>
            </a:endParaRPr>
          </a:p>
          <a:p>
            <a:pPr marL="0" indent="0">
              <a:buNone/>
            </a:pPr>
            <a:r>
              <a:rPr lang="en-US" sz="1800" b="1" dirty="0">
                <a:latin typeface="+mn-lt"/>
                <a:ea typeface="Cambria" panose="02040503050406030204" pitchFamily="18" charset="0"/>
              </a:rPr>
              <a:t>Assessment (In Nearpod): </a:t>
            </a:r>
            <a:r>
              <a:rPr lang="en-US" sz="1800" b="1" dirty="0">
                <a:latin typeface="+mn-lt"/>
                <a:ea typeface="Cambria" panose="02040503050406030204" pitchFamily="18" charset="0"/>
                <a:hlinkClick r:id="rId5"/>
              </a:rPr>
              <a:t>Quiz 1 What is Cryptocurrency?</a:t>
            </a:r>
            <a:endParaRPr lang="en-US" sz="1800" b="1" dirty="0">
              <a:latin typeface="+mn-lt"/>
              <a:ea typeface="Cambria" panose="02040503050406030204" pitchFamily="18" charset="0"/>
            </a:endParaRPr>
          </a:p>
          <a:p>
            <a:pPr marL="0" indent="0">
              <a:buNone/>
            </a:pPr>
            <a:endParaRPr lang="en-US" sz="1600" b="1" dirty="0">
              <a:latin typeface="+mn-lt"/>
            </a:endParaRPr>
          </a:p>
        </p:txBody>
      </p:sp>
      <p:sp>
        <p:nvSpPr>
          <p:cNvPr id="4" name="Text Placeholder 3">
            <a:extLst>
              <a:ext uri="{FF2B5EF4-FFF2-40B4-BE49-F238E27FC236}">
                <a16:creationId xmlns:a16="http://schemas.microsoft.com/office/drawing/2014/main" id="{10434D12-636C-45D9-9605-0B833DF13193}"/>
              </a:ext>
            </a:extLst>
          </p:cNvPr>
          <p:cNvSpPr>
            <a:spLocks noGrp="1"/>
          </p:cNvSpPr>
          <p:nvPr>
            <p:ph type="body" sz="half" idx="2"/>
          </p:nvPr>
        </p:nvSpPr>
        <p:spPr>
          <a:xfrm>
            <a:off x="174662" y="1435099"/>
            <a:ext cx="3423672" cy="4924603"/>
          </a:xfrm>
          <a:solidFill>
            <a:schemeClr val="accent1">
              <a:lumMod val="20000"/>
              <a:lumOff val="80000"/>
            </a:schemeClr>
          </a:solidFill>
        </p:spPr>
        <p:txBody>
          <a:bodyPr/>
          <a:lstStyle/>
          <a:p>
            <a:r>
              <a:rPr lang="en-US" b="1" dirty="0">
                <a:highlight>
                  <a:srgbClr val="FFFF00"/>
                </a:highlight>
                <a:latin typeface="Calibri" panose="020F0502020204030204" pitchFamily="34" charset="0"/>
                <a:ea typeface="Cambria" panose="02040503050406030204" pitchFamily="18" charset="0"/>
                <a:cs typeface="Calibri" panose="020F0502020204030204" pitchFamily="34" charset="0"/>
              </a:rPr>
              <a:t>Central Question: </a:t>
            </a:r>
            <a:r>
              <a:rPr lang="en-US" dirty="0">
                <a:highlight>
                  <a:srgbClr val="FFFF00"/>
                </a:highlight>
                <a:latin typeface="Calibri" panose="020F0502020204030204" pitchFamily="34" charset="0"/>
                <a:ea typeface="Cambria" panose="02040503050406030204" pitchFamily="18" charset="0"/>
                <a:cs typeface="Calibri" panose="020F0502020204030204" pitchFamily="34" charset="0"/>
              </a:rPr>
              <a:t>“What are the origins of cryptocurrency?”  </a:t>
            </a:r>
          </a:p>
          <a:p>
            <a:r>
              <a:rPr lang="en-US" b="1" dirty="0">
                <a:latin typeface="Calibri" panose="020F0502020204030204" pitchFamily="34" charset="0"/>
                <a:ea typeface="Cambria" panose="02040503050406030204" pitchFamily="18" charset="0"/>
                <a:cs typeface="Calibri" panose="020F0502020204030204" pitchFamily="34" charset="0"/>
              </a:rPr>
              <a:t>Lesson Summary: </a:t>
            </a:r>
          </a:p>
          <a:p>
            <a:r>
              <a:rPr lang="en-US" dirty="0">
                <a:latin typeface="Calibri" panose="020F0502020204030204" pitchFamily="34" charset="0"/>
                <a:ea typeface="Cambria" panose="02040503050406030204" pitchFamily="18" charset="0"/>
                <a:cs typeface="Calibri" panose="020F0502020204030204" pitchFamily="34" charset="0"/>
              </a:rPr>
              <a:t>Students will use digital guided notes and infographic to discover the history and creation of cryptocurrency.</a:t>
            </a:r>
          </a:p>
          <a:p>
            <a:r>
              <a:rPr lang="en-US" b="1" dirty="0">
                <a:latin typeface="Calibri" panose="020F0502020204030204" pitchFamily="34" charset="0"/>
                <a:ea typeface="Cambria" panose="02040503050406030204" pitchFamily="18" charset="0"/>
                <a:cs typeface="Calibri" panose="020F0502020204030204" pitchFamily="34" charset="0"/>
              </a:rPr>
              <a:t>Objectives:</a:t>
            </a:r>
            <a:r>
              <a:rPr lang="en-US" dirty="0">
                <a:latin typeface="Calibri" panose="020F0502020204030204" pitchFamily="34" charset="0"/>
                <a:ea typeface="Cambria" panose="02040503050406030204" pitchFamily="18" charset="0"/>
                <a:cs typeface="Calibri" panose="020F0502020204030204" pitchFamily="34" charset="0"/>
              </a:rPr>
              <a:t> </a:t>
            </a:r>
          </a:p>
          <a:p>
            <a:r>
              <a:rPr lang="en-US" dirty="0">
                <a:latin typeface="Calibri" panose="020F0502020204030204" pitchFamily="34" charset="0"/>
                <a:ea typeface="Cambria" panose="02040503050406030204" pitchFamily="18" charset="0"/>
                <a:cs typeface="Calibri" panose="020F0502020204030204" pitchFamily="34" charset="0"/>
              </a:rPr>
              <a:t>To describe the history of cryptocurrency as a trending digital currency.</a:t>
            </a:r>
          </a:p>
          <a:p>
            <a:endParaRPr lang="en-US" sz="1600" dirty="0">
              <a:latin typeface="+mn-lt"/>
              <a:ea typeface="Cambria" panose="02040503050406030204" pitchFamily="18" charset="0"/>
            </a:endParaRPr>
          </a:p>
          <a:p>
            <a:endParaRPr lang="en-US" sz="1600" dirty="0">
              <a:latin typeface="+mn-lt"/>
              <a:ea typeface="Cambria" panose="02040503050406030204" pitchFamily="18" charset="0"/>
            </a:endParaRPr>
          </a:p>
          <a:p>
            <a:endParaRPr lang="en-US" sz="1600" b="1" dirty="0">
              <a:latin typeface="+mn-lt"/>
              <a:ea typeface="Cambria" panose="02040503050406030204" pitchFamily="18" charset="0"/>
            </a:endParaRPr>
          </a:p>
          <a:p>
            <a:endParaRPr lang="en-US" sz="1600" dirty="0">
              <a:latin typeface="+mn-lt"/>
              <a:ea typeface="Cambria" panose="02040503050406030204" pitchFamily="18" charset="0"/>
            </a:endParaRPr>
          </a:p>
          <a:p>
            <a:endParaRPr lang="en-US" sz="1600" dirty="0">
              <a:latin typeface="+mn-lt"/>
              <a:ea typeface="Cambria" panose="02040503050406030204" pitchFamily="18" charset="0"/>
            </a:endParaRPr>
          </a:p>
          <a:p>
            <a:endParaRPr lang="en-US" sz="1400" dirty="0">
              <a:latin typeface="+mn-lt"/>
            </a:endParaRPr>
          </a:p>
          <a:p>
            <a:endParaRPr lang="en-US" sz="1400" dirty="0">
              <a:latin typeface="+mn-lt"/>
            </a:endParaRPr>
          </a:p>
          <a:p>
            <a:endParaRPr lang="en-US" dirty="0"/>
          </a:p>
        </p:txBody>
      </p:sp>
    </p:spTree>
    <p:extLst>
      <p:ext uri="{BB962C8B-B14F-4D97-AF65-F5344CB8AC3E}">
        <p14:creationId xmlns:p14="http://schemas.microsoft.com/office/powerpoint/2010/main" val="3944105363"/>
      </p:ext>
    </p:extLst>
  </p:cSld>
  <p:clrMapOvr>
    <a:masterClrMapping/>
  </p:clrMapOvr>
  <p:transition spd="slow"/>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D44932-B63C-45B2-87A4-81E332C63BEB}"/>
              </a:ext>
            </a:extLst>
          </p:cNvPr>
          <p:cNvSpPr>
            <a:spLocks noGrp="1"/>
          </p:cNvSpPr>
          <p:nvPr>
            <p:ph type="ctrTitle"/>
          </p:nvPr>
        </p:nvSpPr>
        <p:spPr/>
        <p:txBody>
          <a:bodyPr/>
          <a:lstStyle/>
          <a:p>
            <a:r>
              <a:rPr lang="en-US" sz="3600" dirty="0"/>
              <a:t>Do you believe Cryptocurrency is a Viable Currency?</a:t>
            </a:r>
          </a:p>
        </p:txBody>
      </p:sp>
      <p:sp>
        <p:nvSpPr>
          <p:cNvPr id="3" name="Subtitle 2">
            <a:extLst>
              <a:ext uri="{FF2B5EF4-FFF2-40B4-BE49-F238E27FC236}">
                <a16:creationId xmlns:a16="http://schemas.microsoft.com/office/drawing/2014/main" id="{2B82E53F-27C9-4A8C-BAC1-622C36F2CD00}"/>
              </a:ext>
            </a:extLst>
          </p:cNvPr>
          <p:cNvSpPr>
            <a:spLocks noGrp="1"/>
          </p:cNvSpPr>
          <p:nvPr>
            <p:ph type="subTitle" idx="1"/>
          </p:nvPr>
        </p:nvSpPr>
        <p:spPr/>
        <p:txBody>
          <a:bodyPr/>
          <a:lstStyle/>
          <a:p>
            <a:r>
              <a:rPr lang="en-US" dirty="0"/>
              <a:t>Yes</a:t>
            </a:r>
          </a:p>
          <a:p>
            <a:r>
              <a:rPr lang="en-US" dirty="0"/>
              <a:t>No</a:t>
            </a:r>
          </a:p>
        </p:txBody>
      </p:sp>
    </p:spTree>
    <p:extLst>
      <p:ext uri="{BB962C8B-B14F-4D97-AF65-F5344CB8AC3E}">
        <p14:creationId xmlns:p14="http://schemas.microsoft.com/office/powerpoint/2010/main" val="2215899729"/>
      </p:ext>
    </p:extLst>
  </p:cSld>
  <p:clrMapOvr>
    <a:masterClrMapping/>
  </p:clrMapOvr>
  <p:transition spd="slow"/>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B49F96E7-5DD2-421C-A4E2-AC70664D5B07}"/>
              </a:ext>
            </a:extLst>
          </p:cNvPr>
          <p:cNvSpPr>
            <a:spLocks noGrp="1"/>
          </p:cNvSpPr>
          <p:nvPr>
            <p:ph type="subTitle" idx="1"/>
          </p:nvPr>
        </p:nvSpPr>
        <p:spPr/>
        <p:txBody>
          <a:bodyPr/>
          <a:lstStyle/>
          <a:p>
            <a:r>
              <a:rPr lang="en-US" dirty="0"/>
              <a:t>Choices:</a:t>
            </a:r>
          </a:p>
        </p:txBody>
      </p:sp>
      <p:pic>
        <p:nvPicPr>
          <p:cNvPr id="5" name="Content Placeholder 4">
            <a:extLst>
              <a:ext uri="{FF2B5EF4-FFF2-40B4-BE49-F238E27FC236}">
                <a16:creationId xmlns:a16="http://schemas.microsoft.com/office/drawing/2014/main" id="{8D3567A8-E615-4234-BA3A-0CD6DBE914B9}"/>
              </a:ext>
            </a:extLst>
          </p:cNvPr>
          <p:cNvPicPr>
            <a:picLocks noChangeAspect="1"/>
          </p:cNvPicPr>
          <p:nvPr/>
        </p:nvPicPr>
        <p:blipFill rotWithShape="1">
          <a:blip r:embed="rId2"/>
          <a:srcRect l="8321" r="4455" b="-2"/>
          <a:stretch/>
        </p:blipFill>
        <p:spPr bwMode="auto">
          <a:xfrm>
            <a:off x="137160" y="1115568"/>
            <a:ext cx="6400800" cy="5047825"/>
          </a:xfrm>
          <a:custGeom>
            <a:avLst/>
            <a:gdLst/>
            <a:ahLst/>
            <a:cxnLst/>
            <a:rect l="l" t="t" r="r" b="b"/>
            <a:pathLst>
              <a:path w="11827082" h="6534092">
                <a:moveTo>
                  <a:pt x="6610089" y="5"/>
                </a:moveTo>
                <a:cubicBezTo>
                  <a:pt x="6763993" y="-277"/>
                  <a:pt x="6862741" y="14300"/>
                  <a:pt x="6956523" y="21390"/>
                </a:cubicBezTo>
                <a:cubicBezTo>
                  <a:pt x="7271939" y="-12207"/>
                  <a:pt x="7581352" y="149"/>
                  <a:pt x="7768349" y="21390"/>
                </a:cubicBezTo>
                <a:lnTo>
                  <a:pt x="7831642" y="23688"/>
                </a:lnTo>
                <a:lnTo>
                  <a:pt x="7886307" y="21390"/>
                </a:lnTo>
                <a:cubicBezTo>
                  <a:pt x="7951978" y="17798"/>
                  <a:pt x="8007622" y="16567"/>
                  <a:pt x="8057445" y="16600"/>
                </a:cubicBezTo>
                <a:lnTo>
                  <a:pt x="8096254" y="17396"/>
                </a:lnTo>
                <a:lnTo>
                  <a:pt x="8199591" y="12947"/>
                </a:lnTo>
                <a:cubicBezTo>
                  <a:pt x="8247971" y="12558"/>
                  <a:pt x="8296272" y="14617"/>
                  <a:pt x="8344260" y="21390"/>
                </a:cubicBezTo>
                <a:lnTo>
                  <a:pt x="8355505" y="22738"/>
                </a:lnTo>
                <a:lnTo>
                  <a:pt x="8462217" y="21390"/>
                </a:lnTo>
                <a:cubicBezTo>
                  <a:pt x="8567700" y="16869"/>
                  <a:pt x="8666620" y="17239"/>
                  <a:pt x="8761697" y="18554"/>
                </a:cubicBezTo>
                <a:lnTo>
                  <a:pt x="8808871" y="19038"/>
                </a:lnTo>
                <a:lnTo>
                  <a:pt x="8941246" y="13930"/>
                </a:lnTo>
                <a:cubicBezTo>
                  <a:pt x="9040199" y="10800"/>
                  <a:pt x="9149474" y="10157"/>
                  <a:pt x="9260166" y="21390"/>
                </a:cubicBezTo>
                <a:lnTo>
                  <a:pt x="9339613" y="26448"/>
                </a:lnTo>
                <a:lnTo>
                  <a:pt x="9432845" y="28493"/>
                </a:lnTo>
                <a:cubicBezTo>
                  <a:pt x="9587011" y="31230"/>
                  <a:pt x="9744909" y="31599"/>
                  <a:pt x="9849954" y="21390"/>
                </a:cubicBezTo>
                <a:cubicBezTo>
                  <a:pt x="10060044" y="972"/>
                  <a:pt x="10204432" y="2657"/>
                  <a:pt x="10425865" y="21390"/>
                </a:cubicBezTo>
                <a:lnTo>
                  <a:pt x="10477895" y="25158"/>
                </a:lnTo>
                <a:lnTo>
                  <a:pt x="10566351" y="27751"/>
                </a:lnTo>
                <a:cubicBezTo>
                  <a:pt x="10727031" y="32755"/>
                  <a:pt x="10877889" y="35639"/>
                  <a:pt x="11001775" y="21390"/>
                </a:cubicBezTo>
                <a:cubicBezTo>
                  <a:pt x="11249546" y="-7108"/>
                  <a:pt x="11434553" y="12510"/>
                  <a:pt x="11813601" y="21390"/>
                </a:cubicBezTo>
                <a:cubicBezTo>
                  <a:pt x="11817928" y="208271"/>
                  <a:pt x="11818867" y="336567"/>
                  <a:pt x="11813601" y="475847"/>
                </a:cubicBezTo>
                <a:cubicBezTo>
                  <a:pt x="11808335" y="615127"/>
                  <a:pt x="11845853" y="1008651"/>
                  <a:pt x="11813601" y="1254916"/>
                </a:cubicBezTo>
                <a:cubicBezTo>
                  <a:pt x="11809570" y="1285699"/>
                  <a:pt x="11806768" y="1314174"/>
                  <a:pt x="11804923" y="1340777"/>
                </a:cubicBezTo>
                <a:lnTo>
                  <a:pt x="11803652" y="1373115"/>
                </a:lnTo>
                <a:lnTo>
                  <a:pt x="11804560" y="1395572"/>
                </a:lnTo>
                <a:cubicBezTo>
                  <a:pt x="11806656" y="1431340"/>
                  <a:pt x="11809600" y="1470662"/>
                  <a:pt x="11813601" y="1514605"/>
                </a:cubicBezTo>
                <a:cubicBezTo>
                  <a:pt x="11829606" y="1690380"/>
                  <a:pt x="11822955" y="1813845"/>
                  <a:pt x="11815628" y="1920902"/>
                </a:cubicBezTo>
                <a:lnTo>
                  <a:pt x="11811346" y="1995660"/>
                </a:lnTo>
                <a:lnTo>
                  <a:pt x="11813868" y="2104640"/>
                </a:lnTo>
                <a:lnTo>
                  <a:pt x="11817197" y="2264365"/>
                </a:lnTo>
                <a:lnTo>
                  <a:pt x="11821465" y="2306631"/>
                </a:lnTo>
                <a:cubicBezTo>
                  <a:pt x="11835170" y="2477814"/>
                  <a:pt x="11818400" y="2578773"/>
                  <a:pt x="11813601" y="2683208"/>
                </a:cubicBezTo>
                <a:cubicBezTo>
                  <a:pt x="11809487" y="2772725"/>
                  <a:pt x="11816027" y="2930030"/>
                  <a:pt x="11816192" y="3070653"/>
                </a:cubicBezTo>
                <a:lnTo>
                  <a:pt x="11813610" y="3202145"/>
                </a:lnTo>
                <a:lnTo>
                  <a:pt x="11813601" y="3267510"/>
                </a:lnTo>
                <a:cubicBezTo>
                  <a:pt x="11811419" y="3587194"/>
                  <a:pt x="11813535" y="3497122"/>
                  <a:pt x="11813601" y="3721967"/>
                </a:cubicBezTo>
                <a:cubicBezTo>
                  <a:pt x="11813617" y="3778178"/>
                  <a:pt x="11814293" y="3835214"/>
                  <a:pt x="11815131" y="3894088"/>
                </a:cubicBezTo>
                <a:lnTo>
                  <a:pt x="11816203" y="3972593"/>
                </a:lnTo>
                <a:lnTo>
                  <a:pt x="11816265" y="3973919"/>
                </a:lnTo>
                <a:cubicBezTo>
                  <a:pt x="11819902" y="4062998"/>
                  <a:pt x="11819694" y="4122248"/>
                  <a:pt x="11818174" y="4171327"/>
                </a:cubicBezTo>
                <a:lnTo>
                  <a:pt x="11817878" y="4178488"/>
                </a:lnTo>
                <a:lnTo>
                  <a:pt x="11818118" y="4277530"/>
                </a:lnTo>
                <a:cubicBezTo>
                  <a:pt x="11817612" y="4347824"/>
                  <a:pt x="11816272" y="4421987"/>
                  <a:pt x="11813601" y="4501036"/>
                </a:cubicBezTo>
                <a:cubicBezTo>
                  <a:pt x="11824398" y="4779554"/>
                  <a:pt x="11834923" y="4895505"/>
                  <a:pt x="11813601" y="5020415"/>
                </a:cubicBezTo>
                <a:cubicBezTo>
                  <a:pt x="11808270" y="5051643"/>
                  <a:pt x="11804885" y="5094410"/>
                  <a:pt x="11802984" y="5145366"/>
                </a:cubicBezTo>
                <a:lnTo>
                  <a:pt x="11802805" y="5153576"/>
                </a:lnTo>
                <a:lnTo>
                  <a:pt x="11813601" y="5280104"/>
                </a:lnTo>
                <a:cubicBezTo>
                  <a:pt x="11848339" y="5545832"/>
                  <a:pt x="11803810" y="5568088"/>
                  <a:pt x="11813601" y="5734561"/>
                </a:cubicBezTo>
                <a:cubicBezTo>
                  <a:pt x="11814825" y="5755370"/>
                  <a:pt x="11815354" y="5777180"/>
                  <a:pt x="11815391" y="5800160"/>
                </a:cubicBezTo>
                <a:lnTo>
                  <a:pt x="11814403" y="5861994"/>
                </a:lnTo>
                <a:lnTo>
                  <a:pt x="11814897" y="5940552"/>
                </a:lnTo>
                <a:cubicBezTo>
                  <a:pt x="11813455" y="6007961"/>
                  <a:pt x="11810716" y="6074118"/>
                  <a:pt x="11808410" y="6139030"/>
                </a:cubicBezTo>
                <a:lnTo>
                  <a:pt x="11805249" y="6294204"/>
                </a:lnTo>
                <a:lnTo>
                  <a:pt x="11806853" y="6377232"/>
                </a:lnTo>
                <a:lnTo>
                  <a:pt x="11813601" y="6513630"/>
                </a:lnTo>
                <a:cubicBezTo>
                  <a:pt x="11755932" y="6520071"/>
                  <a:pt x="11702085" y="6522123"/>
                  <a:pt x="11651008" y="6521869"/>
                </a:cubicBezTo>
                <a:lnTo>
                  <a:pt x="11606878" y="6520178"/>
                </a:lnTo>
                <a:lnTo>
                  <a:pt x="11480359" y="6526470"/>
                </a:lnTo>
                <a:cubicBezTo>
                  <a:pt x="11411497" y="6529079"/>
                  <a:pt x="11340067" y="6529281"/>
                  <a:pt x="11235913" y="6522672"/>
                </a:cubicBezTo>
                <a:lnTo>
                  <a:pt x="11167376" y="6517338"/>
                </a:lnTo>
                <a:lnTo>
                  <a:pt x="11118099" y="6519937"/>
                </a:lnTo>
                <a:cubicBezTo>
                  <a:pt x="11008080" y="6519923"/>
                  <a:pt x="10918905" y="6505169"/>
                  <a:pt x="10779737" y="6513630"/>
                </a:cubicBezTo>
                <a:lnTo>
                  <a:pt x="10756340" y="6513513"/>
                </a:lnTo>
                <a:lnTo>
                  <a:pt x="10748952" y="6514346"/>
                </a:lnTo>
                <a:cubicBezTo>
                  <a:pt x="10725838" y="6516206"/>
                  <a:pt x="10699773" y="6516641"/>
                  <a:pt x="10661780" y="6513630"/>
                </a:cubicBezTo>
                <a:lnTo>
                  <a:pt x="10643067" y="6512943"/>
                </a:lnTo>
                <a:lnTo>
                  <a:pt x="10627638" y="6512866"/>
                </a:lnTo>
                <a:lnTo>
                  <a:pt x="10598539" y="6511309"/>
                </a:lnTo>
                <a:lnTo>
                  <a:pt x="10590670" y="6511020"/>
                </a:lnTo>
                <a:cubicBezTo>
                  <a:pt x="10422654" y="6509230"/>
                  <a:pt x="10114537" y="6525711"/>
                  <a:pt x="9930443" y="6519069"/>
                </a:cubicBezTo>
                <a:lnTo>
                  <a:pt x="9908887" y="6517613"/>
                </a:lnTo>
                <a:lnTo>
                  <a:pt x="9697150" y="6531900"/>
                </a:lnTo>
                <a:cubicBezTo>
                  <a:pt x="9438634" y="6540253"/>
                  <a:pt x="9217380" y="6522684"/>
                  <a:pt x="9038128" y="6513630"/>
                </a:cubicBezTo>
                <a:lnTo>
                  <a:pt x="8901719" y="6509665"/>
                </a:lnTo>
                <a:lnTo>
                  <a:pt x="8766922" y="6512046"/>
                </a:lnTo>
                <a:cubicBezTo>
                  <a:pt x="8694433" y="6513288"/>
                  <a:pt x="8629372" y="6514112"/>
                  <a:pt x="8580175" y="6513630"/>
                </a:cubicBezTo>
                <a:lnTo>
                  <a:pt x="8571277" y="6513524"/>
                </a:lnTo>
                <a:lnTo>
                  <a:pt x="8462217" y="6513630"/>
                </a:lnTo>
                <a:cubicBezTo>
                  <a:pt x="8225188" y="6509968"/>
                  <a:pt x="7780127" y="6525503"/>
                  <a:pt x="7532434" y="6513630"/>
                </a:cubicBezTo>
                <a:lnTo>
                  <a:pt x="7448622" y="6511320"/>
                </a:lnTo>
                <a:lnTo>
                  <a:pt x="7428354" y="6513630"/>
                </a:lnTo>
                <a:cubicBezTo>
                  <a:pt x="7293248" y="6538560"/>
                  <a:pt x="7186080" y="6533261"/>
                  <a:pt x="7078782" y="6523679"/>
                </a:cubicBezTo>
                <a:lnTo>
                  <a:pt x="6973169" y="6513887"/>
                </a:lnTo>
                <a:lnTo>
                  <a:pt x="6954249" y="6514033"/>
                </a:lnTo>
                <a:cubicBezTo>
                  <a:pt x="6918701" y="6514123"/>
                  <a:pt x="6880374" y="6514018"/>
                  <a:pt x="6838566" y="6513630"/>
                </a:cubicBezTo>
                <a:lnTo>
                  <a:pt x="6790865" y="6514652"/>
                </a:lnTo>
                <a:lnTo>
                  <a:pt x="6717520" y="6518204"/>
                </a:lnTo>
                <a:lnTo>
                  <a:pt x="6690736" y="6516798"/>
                </a:lnTo>
                <a:lnTo>
                  <a:pt x="6604647" y="6518643"/>
                </a:lnTo>
                <a:cubicBezTo>
                  <a:pt x="6383546" y="6528740"/>
                  <a:pt x="6188571" y="6547337"/>
                  <a:pt x="5908782" y="6513630"/>
                </a:cubicBezTo>
                <a:lnTo>
                  <a:pt x="5827432" y="6506155"/>
                </a:lnTo>
                <a:lnTo>
                  <a:pt x="5818169" y="6505897"/>
                </a:lnTo>
                <a:cubicBezTo>
                  <a:pt x="5656134" y="6501940"/>
                  <a:pt x="5476891" y="6500561"/>
                  <a:pt x="5360626" y="6513630"/>
                </a:cubicBezTo>
                <a:cubicBezTo>
                  <a:pt x="5244362" y="6526700"/>
                  <a:pt x="5155294" y="6523407"/>
                  <a:pt x="5082581" y="6518492"/>
                </a:cubicBezTo>
                <a:lnTo>
                  <a:pt x="5011539" y="6513612"/>
                </a:lnTo>
                <a:lnTo>
                  <a:pt x="4978999" y="6513630"/>
                </a:lnTo>
                <a:lnTo>
                  <a:pt x="4947560" y="6512597"/>
                </a:lnTo>
                <a:lnTo>
                  <a:pt x="4902673" y="6513630"/>
                </a:lnTo>
                <a:cubicBezTo>
                  <a:pt x="4851834" y="6520217"/>
                  <a:pt x="4795188" y="6523001"/>
                  <a:pt x="4737076" y="6522747"/>
                </a:cubicBezTo>
                <a:lnTo>
                  <a:pt x="4649328" y="6518160"/>
                </a:lnTo>
                <a:lnTo>
                  <a:pt x="4624935" y="6519597"/>
                </a:lnTo>
                <a:cubicBezTo>
                  <a:pt x="4598495" y="6519851"/>
                  <a:pt x="4566987" y="6518389"/>
                  <a:pt x="4521046" y="6513630"/>
                </a:cubicBezTo>
                <a:lnTo>
                  <a:pt x="4456833" y="6510131"/>
                </a:lnTo>
                <a:lnTo>
                  <a:pt x="4343538" y="6512337"/>
                </a:lnTo>
                <a:cubicBezTo>
                  <a:pt x="4260681" y="6514690"/>
                  <a:pt x="4174545" y="6517475"/>
                  <a:pt x="4104725" y="6513630"/>
                </a:cubicBezTo>
                <a:cubicBezTo>
                  <a:pt x="3965085" y="6505941"/>
                  <a:pt x="3802107" y="6535988"/>
                  <a:pt x="3528815" y="6513630"/>
                </a:cubicBezTo>
                <a:lnTo>
                  <a:pt x="3407613" y="6504978"/>
                </a:lnTo>
                <a:lnTo>
                  <a:pt x="3251268" y="6513630"/>
                </a:lnTo>
                <a:cubicBezTo>
                  <a:pt x="3103602" y="6529652"/>
                  <a:pt x="3004932" y="6519904"/>
                  <a:pt x="2867035" y="6513929"/>
                </a:cubicBezTo>
                <a:lnTo>
                  <a:pt x="2840124" y="6513045"/>
                </a:lnTo>
                <a:lnTo>
                  <a:pt x="2834946" y="6513630"/>
                </a:lnTo>
                <a:cubicBezTo>
                  <a:pt x="2691933" y="6538293"/>
                  <a:pt x="2614008" y="6529004"/>
                  <a:pt x="2502859" y="6520536"/>
                </a:cubicBezTo>
                <a:lnTo>
                  <a:pt x="2442001" y="6517197"/>
                </a:lnTo>
                <a:lnTo>
                  <a:pt x="2438245" y="6517313"/>
                </a:lnTo>
                <a:cubicBezTo>
                  <a:pt x="2401807" y="6517985"/>
                  <a:pt x="2368299" y="6518156"/>
                  <a:pt x="2336678" y="6517988"/>
                </a:cubicBezTo>
                <a:lnTo>
                  <a:pt x="2185932" y="6514754"/>
                </a:lnTo>
                <a:lnTo>
                  <a:pt x="1960620" y="6520062"/>
                </a:lnTo>
                <a:cubicBezTo>
                  <a:pt x="1876521" y="6521810"/>
                  <a:pt x="1788378" y="6523022"/>
                  <a:pt x="1701155" y="6522387"/>
                </a:cubicBezTo>
                <a:lnTo>
                  <a:pt x="1589271" y="6518529"/>
                </a:lnTo>
                <a:lnTo>
                  <a:pt x="1539168" y="6519829"/>
                </a:lnTo>
                <a:cubicBezTo>
                  <a:pt x="1395291" y="6522782"/>
                  <a:pt x="1407110" y="6517174"/>
                  <a:pt x="1287620" y="6513630"/>
                </a:cubicBezTo>
                <a:cubicBezTo>
                  <a:pt x="1168131" y="6510087"/>
                  <a:pt x="1041230" y="6513238"/>
                  <a:pt x="932033" y="6514000"/>
                </a:cubicBezTo>
                <a:lnTo>
                  <a:pt x="918750" y="6513952"/>
                </a:lnTo>
                <a:lnTo>
                  <a:pt x="858917" y="6514806"/>
                </a:lnTo>
                <a:cubicBezTo>
                  <a:pt x="826932" y="6514879"/>
                  <a:pt x="792070" y="6514545"/>
                  <a:pt x="753341" y="6513630"/>
                </a:cubicBezTo>
                <a:cubicBezTo>
                  <a:pt x="443511" y="6506311"/>
                  <a:pt x="354936" y="6524642"/>
                  <a:pt x="17841" y="6513630"/>
                </a:cubicBezTo>
                <a:cubicBezTo>
                  <a:pt x="-956" y="6342673"/>
                  <a:pt x="-10467" y="6012653"/>
                  <a:pt x="17841" y="5799484"/>
                </a:cubicBezTo>
                <a:lnTo>
                  <a:pt x="19845" y="5756408"/>
                </a:lnTo>
                <a:lnTo>
                  <a:pt x="17841" y="5734561"/>
                </a:lnTo>
                <a:cubicBezTo>
                  <a:pt x="13149" y="5695472"/>
                  <a:pt x="12578" y="5648752"/>
                  <a:pt x="13918" y="5598323"/>
                </a:cubicBezTo>
                <a:lnTo>
                  <a:pt x="18180" y="5508699"/>
                </a:lnTo>
                <a:lnTo>
                  <a:pt x="16493" y="5477760"/>
                </a:lnTo>
                <a:cubicBezTo>
                  <a:pt x="8966" y="5369709"/>
                  <a:pt x="1889" y="5260695"/>
                  <a:pt x="17841" y="5150260"/>
                </a:cubicBezTo>
                <a:cubicBezTo>
                  <a:pt x="-3463" y="5038150"/>
                  <a:pt x="-2139" y="4857473"/>
                  <a:pt x="6850" y="4650409"/>
                </a:cubicBezTo>
                <a:lnTo>
                  <a:pt x="14633" y="4498670"/>
                </a:lnTo>
                <a:lnTo>
                  <a:pt x="14494" y="4495758"/>
                </a:lnTo>
                <a:cubicBezTo>
                  <a:pt x="12245" y="4421472"/>
                  <a:pt x="13025" y="4335511"/>
                  <a:pt x="14442" y="4243130"/>
                </a:cubicBezTo>
                <a:lnTo>
                  <a:pt x="16801" y="4091152"/>
                </a:lnTo>
                <a:lnTo>
                  <a:pt x="13537" y="4018512"/>
                </a:lnTo>
                <a:lnTo>
                  <a:pt x="17696" y="3920163"/>
                </a:lnTo>
                <a:lnTo>
                  <a:pt x="17841" y="3851812"/>
                </a:lnTo>
                <a:cubicBezTo>
                  <a:pt x="15571" y="3651484"/>
                  <a:pt x="26219" y="3546077"/>
                  <a:pt x="24551" y="3386181"/>
                </a:cubicBezTo>
                <a:lnTo>
                  <a:pt x="24397" y="3379573"/>
                </a:lnTo>
                <a:lnTo>
                  <a:pt x="22173" y="3327681"/>
                </a:lnTo>
                <a:cubicBezTo>
                  <a:pt x="20895" y="3304536"/>
                  <a:pt x="19446" y="3284181"/>
                  <a:pt x="17841" y="3267510"/>
                </a:cubicBezTo>
                <a:cubicBezTo>
                  <a:pt x="8213" y="3167488"/>
                  <a:pt x="-3113" y="2984082"/>
                  <a:pt x="3931" y="2799801"/>
                </a:cubicBezTo>
                <a:lnTo>
                  <a:pt x="4125" y="2797274"/>
                </a:lnTo>
                <a:lnTo>
                  <a:pt x="3717" y="2776150"/>
                </a:lnTo>
                <a:cubicBezTo>
                  <a:pt x="3237" y="2640023"/>
                  <a:pt x="7465" y="2516197"/>
                  <a:pt x="17841" y="2423520"/>
                </a:cubicBezTo>
                <a:cubicBezTo>
                  <a:pt x="20435" y="2400350"/>
                  <a:pt x="22069" y="2375698"/>
                  <a:pt x="22982" y="2349684"/>
                </a:cubicBezTo>
                <a:lnTo>
                  <a:pt x="23157" y="2331991"/>
                </a:lnTo>
                <a:lnTo>
                  <a:pt x="21648" y="2290240"/>
                </a:lnTo>
                <a:cubicBezTo>
                  <a:pt x="18695" y="2240502"/>
                  <a:pt x="15426" y="2193755"/>
                  <a:pt x="14054" y="2150784"/>
                </a:cubicBezTo>
                <a:lnTo>
                  <a:pt x="17291" y="2050968"/>
                </a:lnTo>
                <a:lnTo>
                  <a:pt x="12351" y="1872365"/>
                </a:lnTo>
                <a:cubicBezTo>
                  <a:pt x="11665" y="1799113"/>
                  <a:pt x="12859" y="1722821"/>
                  <a:pt x="17841" y="1644450"/>
                </a:cubicBezTo>
                <a:lnTo>
                  <a:pt x="21169" y="1569934"/>
                </a:lnTo>
                <a:lnTo>
                  <a:pt x="20488" y="1547698"/>
                </a:lnTo>
                <a:cubicBezTo>
                  <a:pt x="19568" y="1516527"/>
                  <a:pt x="18663" y="1483900"/>
                  <a:pt x="17841" y="1449683"/>
                </a:cubicBezTo>
                <a:cubicBezTo>
                  <a:pt x="11271" y="1175953"/>
                  <a:pt x="1415" y="1152151"/>
                  <a:pt x="17841" y="995226"/>
                </a:cubicBezTo>
                <a:lnTo>
                  <a:pt x="19885" y="968921"/>
                </a:lnTo>
                <a:lnTo>
                  <a:pt x="17841" y="930304"/>
                </a:lnTo>
                <a:cubicBezTo>
                  <a:pt x="7442" y="768208"/>
                  <a:pt x="7865" y="285783"/>
                  <a:pt x="17841" y="21390"/>
                </a:cubicBezTo>
                <a:cubicBezTo>
                  <a:pt x="147136" y="10433"/>
                  <a:pt x="296588" y="9602"/>
                  <a:pt x="440468" y="11925"/>
                </a:cubicBezTo>
                <a:lnTo>
                  <a:pt x="473966" y="12726"/>
                </a:lnTo>
                <a:lnTo>
                  <a:pt x="478805" y="12539"/>
                </a:lnTo>
                <a:lnTo>
                  <a:pt x="484496" y="12977"/>
                </a:lnTo>
                <a:lnTo>
                  <a:pt x="648894" y="16905"/>
                </a:lnTo>
                <a:cubicBezTo>
                  <a:pt x="714833" y="18773"/>
                  <a:pt x="776163" y="20559"/>
                  <a:pt x="829667" y="21390"/>
                </a:cubicBezTo>
                <a:lnTo>
                  <a:pt x="916694" y="22693"/>
                </a:lnTo>
                <a:lnTo>
                  <a:pt x="933747" y="21390"/>
                </a:lnTo>
                <a:cubicBezTo>
                  <a:pt x="1086511" y="12604"/>
                  <a:pt x="1591110" y="15003"/>
                  <a:pt x="1863531" y="21390"/>
                </a:cubicBezTo>
                <a:lnTo>
                  <a:pt x="1920387" y="22646"/>
                </a:lnTo>
                <a:lnTo>
                  <a:pt x="2054705" y="24358"/>
                </a:lnTo>
                <a:cubicBezTo>
                  <a:pt x="2107717" y="24456"/>
                  <a:pt x="2161143" y="23719"/>
                  <a:pt x="2217404" y="21390"/>
                </a:cubicBezTo>
                <a:cubicBezTo>
                  <a:pt x="2442445" y="12073"/>
                  <a:pt x="2732199" y="18194"/>
                  <a:pt x="2911273" y="21390"/>
                </a:cubicBezTo>
                <a:lnTo>
                  <a:pt x="3023675" y="20799"/>
                </a:lnTo>
                <a:lnTo>
                  <a:pt x="3093869" y="15816"/>
                </a:lnTo>
                <a:cubicBezTo>
                  <a:pt x="3182922" y="11551"/>
                  <a:pt x="3301373" y="10993"/>
                  <a:pt x="3429365" y="12165"/>
                </a:cubicBezTo>
                <a:lnTo>
                  <a:pt x="3575555" y="14425"/>
                </a:lnTo>
                <a:lnTo>
                  <a:pt x="3605772" y="13210"/>
                </a:lnTo>
                <a:cubicBezTo>
                  <a:pt x="3774503" y="6974"/>
                  <a:pt x="3960371" y="3465"/>
                  <a:pt x="4063093" y="21390"/>
                </a:cubicBezTo>
                <a:lnTo>
                  <a:pt x="4088792" y="24677"/>
                </a:lnTo>
                <a:lnTo>
                  <a:pt x="4129769" y="25744"/>
                </a:lnTo>
                <a:cubicBezTo>
                  <a:pt x="4269845" y="29597"/>
                  <a:pt x="4297423" y="30995"/>
                  <a:pt x="4403088" y="21390"/>
                </a:cubicBezTo>
                <a:cubicBezTo>
                  <a:pt x="4473592" y="10814"/>
                  <a:pt x="4858406" y="-6032"/>
                  <a:pt x="5096956" y="21390"/>
                </a:cubicBezTo>
                <a:lnTo>
                  <a:pt x="5251798" y="27914"/>
                </a:lnTo>
                <a:lnTo>
                  <a:pt x="5332872" y="21390"/>
                </a:lnTo>
                <a:cubicBezTo>
                  <a:pt x="5422885" y="11295"/>
                  <a:pt x="5502187" y="8863"/>
                  <a:pt x="5576462" y="10240"/>
                </a:cubicBezTo>
                <a:lnTo>
                  <a:pt x="5700011" y="17015"/>
                </a:lnTo>
                <a:lnTo>
                  <a:pt x="5761151" y="15143"/>
                </a:lnTo>
                <a:cubicBezTo>
                  <a:pt x="5846776" y="14123"/>
                  <a:pt x="5935566" y="15403"/>
                  <a:pt x="6026740" y="21390"/>
                </a:cubicBezTo>
                <a:lnTo>
                  <a:pt x="6161088" y="29209"/>
                </a:lnTo>
                <a:lnTo>
                  <a:pt x="6262655" y="21390"/>
                </a:lnTo>
                <a:cubicBezTo>
                  <a:pt x="6405549" y="5694"/>
                  <a:pt x="6517747" y="175"/>
                  <a:pt x="6610089" y="5"/>
                </a:cubicBezTo>
                <a:close/>
              </a:path>
            </a:pathLst>
          </a:custGeom>
          <a:noFill/>
          <a:ln w="9525">
            <a:noFill/>
            <a:miter lim="800000"/>
            <a:headEnd/>
            <a:tailEnd/>
          </a:ln>
        </p:spPr>
      </p:pic>
      <p:sp>
        <p:nvSpPr>
          <p:cNvPr id="8" name="TextBox 7">
            <a:extLst>
              <a:ext uri="{FF2B5EF4-FFF2-40B4-BE49-F238E27FC236}">
                <a16:creationId xmlns:a16="http://schemas.microsoft.com/office/drawing/2014/main" id="{143C1596-D0CE-44C5-ACA4-E3F12275FE69}"/>
              </a:ext>
            </a:extLst>
          </p:cNvPr>
          <p:cNvSpPr txBox="1"/>
          <p:nvPr/>
        </p:nvSpPr>
        <p:spPr>
          <a:xfrm>
            <a:off x="6537960" y="1444752"/>
            <a:ext cx="2468880" cy="4555093"/>
          </a:xfrm>
          <a:prstGeom prst="rect">
            <a:avLst/>
          </a:prstGeom>
          <a:solidFill>
            <a:schemeClr val="accent4">
              <a:lumMod val="60000"/>
              <a:lumOff val="40000"/>
            </a:schemeClr>
          </a:solidFill>
        </p:spPr>
        <p:txBody>
          <a:bodyPr wrap="square" rtlCol="0">
            <a:spAutoFit/>
          </a:bodyPr>
          <a:lstStyle/>
          <a:p>
            <a:pPr algn="ctr"/>
            <a:endParaRPr lang="en-US" dirty="0">
              <a:latin typeface="Calibri" panose="020F0502020204030204" pitchFamily="34" charset="0"/>
              <a:cs typeface="Calibri" panose="020F0502020204030204" pitchFamily="34" charset="0"/>
            </a:endParaRPr>
          </a:p>
          <a:p>
            <a:pPr algn="ctr"/>
            <a:r>
              <a:rPr lang="en-US" sz="1600" dirty="0">
                <a:latin typeface="Calibri" panose="020F0502020204030204" pitchFamily="34" charset="0"/>
                <a:cs typeface="Calibri" panose="020F0502020204030204" pitchFamily="34" charset="0"/>
              </a:rPr>
              <a:t>All Cryptocurrency is </a:t>
            </a:r>
            <a:r>
              <a:rPr lang="en-US" sz="1600" dirty="0">
                <a:highlight>
                  <a:srgbClr val="FFFF00"/>
                </a:highlight>
                <a:latin typeface="Calibri" panose="020F0502020204030204" pitchFamily="34" charset="0"/>
                <a:cs typeface="Calibri" panose="020F0502020204030204" pitchFamily="34" charset="0"/>
              </a:rPr>
              <a:t>NOT</a:t>
            </a:r>
            <a:r>
              <a:rPr lang="en-US" sz="1600" dirty="0">
                <a:latin typeface="Calibri" panose="020F0502020204030204" pitchFamily="34" charset="0"/>
                <a:cs typeface="Calibri" panose="020F0502020204030204" pitchFamily="34" charset="0"/>
              </a:rPr>
              <a:t> used for payment purposes.</a:t>
            </a:r>
          </a:p>
          <a:p>
            <a:pPr algn="ctr"/>
            <a:endParaRPr lang="en-US" sz="1600" dirty="0">
              <a:latin typeface="Calibri" panose="020F0502020204030204" pitchFamily="34" charset="0"/>
              <a:cs typeface="Calibri" panose="020F0502020204030204" pitchFamily="34" charset="0"/>
            </a:endParaRPr>
          </a:p>
          <a:p>
            <a:pPr algn="ctr"/>
            <a:r>
              <a:rPr lang="en-US" sz="1600" dirty="0">
                <a:latin typeface="Calibri" panose="020F0502020204030204" pitchFamily="34" charset="0"/>
                <a:cs typeface="Calibri" panose="020F0502020204030204" pitchFamily="34" charset="0"/>
                <a:hlinkClick r:id="rId3"/>
              </a:rPr>
              <a:t>Crypto Types</a:t>
            </a:r>
            <a:endParaRPr lang="en-US" sz="1600" dirty="0">
              <a:latin typeface="Calibri" panose="020F0502020204030204" pitchFamily="34" charset="0"/>
              <a:cs typeface="Calibri" panose="020F0502020204030204" pitchFamily="34" charset="0"/>
            </a:endParaRPr>
          </a:p>
          <a:p>
            <a:pPr algn="ctr"/>
            <a:endParaRPr lang="en-US" sz="1600" dirty="0">
              <a:latin typeface="Calibri" panose="020F0502020204030204" pitchFamily="34" charset="0"/>
              <a:cs typeface="Calibri" panose="020F0502020204030204" pitchFamily="34" charset="0"/>
            </a:endParaRPr>
          </a:p>
          <a:p>
            <a:pPr algn="ctr"/>
            <a:r>
              <a:rPr lang="en-US" sz="1600" dirty="0">
                <a:latin typeface="Calibri" panose="020F0502020204030204" pitchFamily="34" charset="0"/>
                <a:cs typeface="Calibri" panose="020F0502020204030204" pitchFamily="34" charset="0"/>
              </a:rPr>
              <a:t>Cryptocurrency is divided into two forms:</a:t>
            </a:r>
          </a:p>
          <a:p>
            <a:pPr algn="ctr"/>
            <a:r>
              <a:rPr lang="en-US" sz="1600" b="1" dirty="0">
                <a:latin typeface="Calibri" panose="020F0502020204030204" pitchFamily="34" charset="0"/>
                <a:cs typeface="Calibri" panose="020F0502020204030204" pitchFamily="34" charset="0"/>
              </a:rPr>
              <a:t>Altcoins</a:t>
            </a:r>
            <a:r>
              <a:rPr lang="en-US" sz="1600" dirty="0">
                <a:latin typeface="Calibri" panose="020F0502020204030204" pitchFamily="34" charset="0"/>
                <a:cs typeface="Calibri" panose="020F0502020204030204" pitchFamily="34" charset="0"/>
              </a:rPr>
              <a:t>, mostly used for payment.</a:t>
            </a:r>
          </a:p>
          <a:p>
            <a:pPr algn="ctr"/>
            <a:r>
              <a:rPr lang="en-US" sz="1600" dirty="0">
                <a:latin typeface="Calibri" panose="020F0502020204030204" pitchFamily="34" charset="0"/>
                <a:cs typeface="Calibri" panose="020F0502020204030204" pitchFamily="34" charset="0"/>
              </a:rPr>
              <a:t>        </a:t>
            </a:r>
          </a:p>
          <a:p>
            <a:pPr algn="ctr"/>
            <a:r>
              <a:rPr lang="en-US" sz="1600" b="1" dirty="0">
                <a:latin typeface="Calibri" panose="020F0502020204030204" pitchFamily="34" charset="0"/>
                <a:cs typeface="Calibri" panose="020F0502020204030204" pitchFamily="34" charset="0"/>
              </a:rPr>
              <a:t>Tokens</a:t>
            </a:r>
            <a:r>
              <a:rPr lang="en-US" sz="1600" dirty="0">
                <a:latin typeface="Calibri" panose="020F0502020204030204" pitchFamily="34" charset="0"/>
                <a:cs typeface="Calibri" panose="020F0502020204030204" pitchFamily="34" charset="0"/>
              </a:rPr>
              <a:t>, mostly used for diverse purposes such as “smart contracts” and application use, to represent an important item.</a:t>
            </a:r>
          </a:p>
        </p:txBody>
      </p:sp>
    </p:spTree>
    <p:extLst>
      <p:ext uri="{BB962C8B-B14F-4D97-AF65-F5344CB8AC3E}">
        <p14:creationId xmlns:p14="http://schemas.microsoft.com/office/powerpoint/2010/main" val="1836049148"/>
      </p:ext>
    </p:extLst>
  </p:cSld>
  <p:clrMapOvr>
    <a:masterClrMapping/>
  </p:clrMapOvr>
  <p:transition spd="slow"/>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199" y="762421"/>
            <a:ext cx="8229600" cy="1143000"/>
          </a:xfrm>
        </p:spPr>
        <p:txBody>
          <a:bodyPr rtlCol="0">
            <a:normAutofit/>
            <a:scene3d>
              <a:camera prst="orthographicFront"/>
              <a:lightRig rig="glow" dir="tl">
                <a:rot lat="0" lon="0" rev="5400000"/>
              </a:lightRig>
            </a:scene3d>
            <a:sp3d>
              <a:bevelT w="0" h="0"/>
              <a:contourClr>
                <a:schemeClr val="accent6">
                  <a:shade val="73000"/>
                </a:schemeClr>
              </a:contourClr>
            </a:sp3d>
          </a:bodyPr>
          <a:lstStyle/>
          <a:p>
            <a:pPr>
              <a:spcAft>
                <a:spcPts val="0"/>
              </a:spcAft>
              <a:defRPr/>
            </a:pPr>
            <a:r>
              <a:rPr lang="en-US" sz="4000" dirty="0">
                <a:latin typeface="Calibri"/>
                <a:ea typeface="ＭＳ Ｐゴシック"/>
                <a:cs typeface="Calibri"/>
              </a:rPr>
              <a:t>EconEdLink Membership</a:t>
            </a:r>
            <a:endParaRPr lang="en-US" dirty="0"/>
          </a:p>
        </p:txBody>
      </p:sp>
      <p:sp>
        <p:nvSpPr>
          <p:cNvPr id="3" name="TextBox 2">
            <a:extLst>
              <a:ext uri="{FF2B5EF4-FFF2-40B4-BE49-F238E27FC236}">
                <a16:creationId xmlns:a16="http://schemas.microsoft.com/office/drawing/2014/main" id="{D213714B-F9E8-8C44-9AF8-383F3F244D95}"/>
              </a:ext>
            </a:extLst>
          </p:cNvPr>
          <p:cNvSpPr txBox="1"/>
          <p:nvPr/>
        </p:nvSpPr>
        <p:spPr>
          <a:xfrm>
            <a:off x="482538" y="2114894"/>
            <a:ext cx="8175171" cy="4247317"/>
          </a:xfrm>
          <a:prstGeom prst="rect">
            <a:avLst/>
          </a:prstGeom>
          <a:noFill/>
        </p:spPr>
        <p:txBody>
          <a:bodyPr wrap="square" rtlCol="0" anchor="t">
            <a:spAutoFit/>
          </a:bodyPr>
          <a:lstStyle/>
          <a:p>
            <a:r>
              <a:rPr lang="en-US" dirty="0">
                <a:latin typeface="Arial"/>
                <a:ea typeface="ＭＳ Ｐゴシック"/>
                <a:cs typeface="Arial"/>
              </a:rPr>
              <a:t>You can now access CEE’s professional development webinars directly on EconEdLink.org! To receive these new professional development benefits, </a:t>
            </a:r>
            <a:r>
              <a:rPr lang="en-US" b="1" dirty="0">
                <a:latin typeface="Arial"/>
                <a:ea typeface="ＭＳ Ｐゴシック"/>
                <a:cs typeface="Arial"/>
              </a:rPr>
              <a:t>become an EconEdLink </a:t>
            </a:r>
            <a:r>
              <a:rPr lang="en-US" b="1" dirty="0">
                <a:latin typeface="Arial"/>
                <a:ea typeface="ＭＳ Ｐゴシック"/>
                <a:cs typeface="Arial"/>
                <a:hlinkClick r:id="rId3"/>
              </a:rPr>
              <a:t>member</a:t>
            </a:r>
            <a:r>
              <a:rPr lang="en-US" dirty="0">
                <a:latin typeface="Arial"/>
                <a:ea typeface="ＭＳ Ｐゴシック"/>
                <a:cs typeface="Arial"/>
              </a:rPr>
              <a:t>. As a member, you will now be able to: </a:t>
            </a:r>
            <a:endParaRPr lang="en-US" dirty="0"/>
          </a:p>
          <a:p>
            <a:endParaRPr lang="en-US" dirty="0"/>
          </a:p>
          <a:p>
            <a:pPr marL="285750" indent="-285750">
              <a:buFont typeface="Arial"/>
              <a:buChar char="•"/>
            </a:pPr>
            <a:r>
              <a:rPr lang="en-US" dirty="0">
                <a:latin typeface="Arial"/>
                <a:ea typeface="ＭＳ Ｐゴシック"/>
                <a:cs typeface="Arial"/>
              </a:rPr>
              <a:t>Automatically receive a professional development certificate via e-mail within 24 hours after viewing any webinar for a minimum of 45 minutes</a:t>
            </a:r>
            <a:endParaRPr lang="en-US" dirty="0"/>
          </a:p>
          <a:p>
            <a:pPr marL="285750" indent="-285750">
              <a:buFont typeface="Arial"/>
              <a:buChar char="•"/>
            </a:pPr>
            <a:r>
              <a:rPr lang="en-US" dirty="0">
                <a:latin typeface="Arial"/>
                <a:ea typeface="ＭＳ Ｐゴシック"/>
                <a:cs typeface="Arial"/>
              </a:rPr>
              <a:t>Register for upcoming webinars with a simple one-click process </a:t>
            </a:r>
            <a:endParaRPr lang="en-US" dirty="0"/>
          </a:p>
          <a:p>
            <a:pPr marL="285750" indent="-285750">
              <a:buFont typeface="Arial"/>
              <a:buChar char="•"/>
            </a:pPr>
            <a:r>
              <a:rPr lang="en-US" dirty="0">
                <a:latin typeface="Arial"/>
                <a:ea typeface="ＭＳ Ｐゴシック"/>
                <a:cs typeface="Arial"/>
              </a:rPr>
              <a:t>Easily download presentations, lesson plan materials and activities for each webinar </a:t>
            </a:r>
            <a:endParaRPr lang="en-US" dirty="0"/>
          </a:p>
          <a:p>
            <a:pPr marL="285750" indent="-285750">
              <a:buFont typeface="Arial"/>
              <a:buChar char="•"/>
            </a:pPr>
            <a:r>
              <a:rPr lang="en-US" dirty="0">
                <a:latin typeface="Arial"/>
                <a:ea typeface="ＭＳ Ｐゴシック"/>
                <a:cs typeface="Arial"/>
              </a:rPr>
              <a:t>Search and view all webinars at your convenience </a:t>
            </a:r>
            <a:endParaRPr lang="en-US" dirty="0"/>
          </a:p>
          <a:p>
            <a:pPr marL="285750" indent="-285750">
              <a:buFont typeface="Arial"/>
              <a:buChar char="•"/>
            </a:pPr>
            <a:r>
              <a:rPr lang="en-US" dirty="0">
                <a:latin typeface="Arial"/>
                <a:ea typeface="ＭＳ Ｐゴシック"/>
                <a:cs typeface="Arial"/>
              </a:rPr>
              <a:t>Save webinars to your EconEdLink dashboard for easy access to the event</a:t>
            </a:r>
            <a:endParaRPr lang="en-US" dirty="0"/>
          </a:p>
          <a:p>
            <a:endParaRPr lang="en-US" dirty="0">
              <a:latin typeface="Arial"/>
              <a:ea typeface="ＭＳ Ｐゴシック"/>
              <a:cs typeface="Arial"/>
            </a:endParaRPr>
          </a:p>
          <a:p>
            <a:pPr algn="ctr"/>
            <a:r>
              <a:rPr lang="en-US" dirty="0">
                <a:latin typeface="Arial"/>
                <a:ea typeface="ＭＳ Ｐゴシック"/>
                <a:cs typeface="Arial"/>
              </a:rPr>
              <a:t>You may access our new </a:t>
            </a:r>
            <a:r>
              <a:rPr lang="en-US" b="1" dirty="0">
                <a:latin typeface="Arial"/>
                <a:ea typeface="ＭＳ Ｐゴシック"/>
                <a:cs typeface="Arial"/>
              </a:rPr>
              <a:t>Professional Development</a:t>
            </a:r>
            <a:r>
              <a:rPr lang="en-US" dirty="0">
                <a:latin typeface="Arial"/>
                <a:ea typeface="ＭＳ Ｐゴシック"/>
                <a:cs typeface="Arial"/>
              </a:rPr>
              <a:t> page </a:t>
            </a:r>
            <a:r>
              <a:rPr lang="en-US" dirty="0">
                <a:latin typeface="Arial"/>
                <a:ea typeface="ＭＳ Ｐゴシック"/>
                <a:cs typeface="Arial"/>
                <a:hlinkClick r:id="rId4"/>
              </a:rPr>
              <a:t>here</a:t>
            </a:r>
            <a:endParaRPr lang="en-US" dirty="0">
              <a:latin typeface="Arial"/>
              <a:ea typeface="ＭＳ Ｐゴシック"/>
              <a:cs typeface="Arial"/>
            </a:endParaRPr>
          </a:p>
          <a:p>
            <a:endParaRPr lang="en-US" dirty="0">
              <a:latin typeface="Arial"/>
              <a:ea typeface="ＭＳ Ｐゴシック"/>
              <a:cs typeface="Arial"/>
            </a:endParaRPr>
          </a:p>
        </p:txBody>
      </p:sp>
    </p:spTree>
    <p:extLst>
      <p:ext uri="{BB962C8B-B14F-4D97-AF65-F5344CB8AC3E}">
        <p14:creationId xmlns:p14="http://schemas.microsoft.com/office/powerpoint/2010/main" val="30396053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91B2ECF3-C38B-46FC-9032-DAE0ACD86BA7}"/>
              </a:ext>
            </a:extLst>
          </p:cNvPr>
          <p:cNvPicPr>
            <a:picLocks noGrp="1" noChangeAspect="1"/>
          </p:cNvPicPr>
          <p:nvPr>
            <p:ph idx="1"/>
          </p:nvPr>
        </p:nvPicPr>
        <p:blipFill>
          <a:blip r:embed="rId2"/>
          <a:stretch>
            <a:fillRect/>
          </a:stretch>
        </p:blipFill>
        <p:spPr>
          <a:xfrm>
            <a:off x="688239" y="1246949"/>
            <a:ext cx="8073586" cy="4364101"/>
          </a:xfrm>
        </p:spPr>
      </p:pic>
    </p:spTree>
    <p:extLst>
      <p:ext uri="{BB962C8B-B14F-4D97-AF65-F5344CB8AC3E}">
        <p14:creationId xmlns:p14="http://schemas.microsoft.com/office/powerpoint/2010/main" val="1176247063"/>
      </p:ext>
    </p:extLst>
  </p:cSld>
  <p:clrMapOvr>
    <a:masterClrMapping/>
  </p:clrMapOvr>
  <p:transition spd="slow"/>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F4F2A3CC-2C26-4442-B67D-E95986885A17}"/>
              </a:ext>
            </a:extLst>
          </p:cNvPr>
          <p:cNvPicPr>
            <a:picLocks noChangeAspect="1"/>
          </p:cNvPicPr>
          <p:nvPr/>
        </p:nvPicPr>
        <p:blipFill>
          <a:blip r:embed="rId2"/>
          <a:stretch>
            <a:fillRect/>
          </a:stretch>
        </p:blipFill>
        <p:spPr>
          <a:xfrm>
            <a:off x="256032" y="1252378"/>
            <a:ext cx="8759952" cy="4353244"/>
          </a:xfrm>
          <a:prstGeom prst="rect">
            <a:avLst/>
          </a:prstGeom>
        </p:spPr>
      </p:pic>
    </p:spTree>
    <p:extLst>
      <p:ext uri="{BB962C8B-B14F-4D97-AF65-F5344CB8AC3E}">
        <p14:creationId xmlns:p14="http://schemas.microsoft.com/office/powerpoint/2010/main" val="1249519903"/>
      </p:ext>
    </p:extLst>
  </p:cSld>
  <p:clrMapOvr>
    <a:masterClrMapping/>
  </p:clrMapOvr>
  <p:transition spd="slow"/>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A0092E4-CB7B-4400-B34D-E200A735E8B2}"/>
              </a:ext>
            </a:extLst>
          </p:cNvPr>
          <p:cNvSpPr>
            <a:spLocks noGrp="1"/>
          </p:cNvSpPr>
          <p:nvPr>
            <p:ph idx="1"/>
          </p:nvPr>
        </p:nvSpPr>
        <p:spPr>
          <a:xfrm>
            <a:off x="3360184" y="1507067"/>
            <a:ext cx="5326616" cy="4420605"/>
          </a:xfrm>
        </p:spPr>
        <p:txBody>
          <a:bodyPr/>
          <a:lstStyle/>
          <a:p>
            <a:pPr marL="0" indent="0">
              <a:buNone/>
            </a:pPr>
            <a:r>
              <a:rPr lang="en-US" sz="1800" b="1" dirty="0">
                <a:latin typeface="+mn-lt"/>
                <a:ea typeface="Cambria" panose="02040503050406030204" pitchFamily="18" charset="0"/>
              </a:rPr>
              <a:t>Procedures: </a:t>
            </a:r>
            <a:r>
              <a:rPr lang="en-US" sz="1800" dirty="0">
                <a:latin typeface="+mn-lt"/>
                <a:ea typeface="Cambria" panose="02040503050406030204" pitchFamily="18" charset="0"/>
              </a:rPr>
              <a:t>Teacher can use editable Nearpod to deliver lesson, quiz and activity or use editable Power Point notes and handout to work through lesson. </a:t>
            </a:r>
          </a:p>
          <a:p>
            <a:pPr marL="0" indent="0">
              <a:buNone/>
            </a:pPr>
            <a:r>
              <a:rPr lang="en-US" sz="1800" b="1" dirty="0">
                <a:latin typeface="+mn-lt"/>
                <a:ea typeface="Cambria" panose="02040503050406030204" pitchFamily="18" charset="0"/>
              </a:rPr>
              <a:t>Links &amp; Resources</a:t>
            </a:r>
          </a:p>
          <a:p>
            <a:pPr marL="0" indent="0">
              <a:buNone/>
            </a:pPr>
            <a:r>
              <a:rPr lang="en-US" sz="1800" b="1" dirty="0">
                <a:latin typeface="+mn-lt"/>
                <a:ea typeface="Cambria" panose="02040503050406030204" pitchFamily="18" charset="0"/>
              </a:rPr>
              <a:t>Article: </a:t>
            </a:r>
            <a:r>
              <a:rPr lang="en-US" sz="1800" b="1" dirty="0">
                <a:latin typeface="+mn-lt"/>
                <a:ea typeface="Cambria" panose="02040503050406030204" pitchFamily="18" charset="0"/>
                <a:hlinkClick r:id="rId3"/>
              </a:rPr>
              <a:t>The Federal Reserve and Cryptocurrency</a:t>
            </a:r>
            <a:endParaRPr lang="en-US" sz="1800" b="1" dirty="0">
              <a:latin typeface="+mn-lt"/>
              <a:ea typeface="Cambria" panose="02040503050406030204" pitchFamily="18" charset="0"/>
            </a:endParaRPr>
          </a:p>
          <a:p>
            <a:pPr marL="0" indent="0">
              <a:buNone/>
            </a:pPr>
            <a:r>
              <a:rPr lang="en-US" sz="1800" b="1" dirty="0">
                <a:latin typeface="+mn-lt"/>
                <a:ea typeface="Cambria" panose="02040503050406030204" pitchFamily="18" charset="0"/>
              </a:rPr>
              <a:t>Handouts: </a:t>
            </a:r>
            <a:r>
              <a:rPr lang="en-US" sz="1800" b="1" dirty="0">
                <a:latin typeface="+mn-lt"/>
                <a:hlinkClick r:id="rId4"/>
              </a:rPr>
              <a:t>Federal Reserve and Cryptocurrency Rating.docx</a:t>
            </a:r>
            <a:endParaRPr lang="en-US" sz="1800" b="1" dirty="0">
              <a:latin typeface="+mn-lt"/>
              <a:ea typeface="Cambria" panose="02040503050406030204" pitchFamily="18" charset="0"/>
            </a:endParaRPr>
          </a:p>
          <a:p>
            <a:pPr marL="0" indent="0">
              <a:buNone/>
            </a:pPr>
            <a:r>
              <a:rPr lang="en-US" sz="1800" b="1" dirty="0">
                <a:latin typeface="+mn-lt"/>
                <a:ea typeface="Cambria" panose="02040503050406030204" pitchFamily="18" charset="0"/>
              </a:rPr>
              <a:t>Power Point: </a:t>
            </a:r>
            <a:r>
              <a:rPr lang="en-US" sz="1800" b="1" dirty="0">
                <a:latin typeface="+mn-lt"/>
                <a:ea typeface="Cambria" panose="02040503050406030204" pitchFamily="18" charset="0"/>
                <a:hlinkClick r:id="rId5"/>
              </a:rPr>
              <a:t>Crypto to Currency</a:t>
            </a:r>
            <a:endParaRPr lang="en-US" sz="1800" b="1" dirty="0">
              <a:latin typeface="+mn-lt"/>
            </a:endParaRPr>
          </a:p>
          <a:p>
            <a:pPr marL="0" indent="0">
              <a:buNone/>
            </a:pPr>
            <a:r>
              <a:rPr lang="en-US" sz="1800" b="1" dirty="0">
                <a:latin typeface="+mn-lt"/>
                <a:ea typeface="Cambria" panose="02040503050406030204" pitchFamily="18" charset="0"/>
              </a:rPr>
              <a:t>Nearpod: </a:t>
            </a:r>
            <a:r>
              <a:rPr lang="en-US" sz="1800" b="1" dirty="0">
                <a:latin typeface="+mn-lt"/>
                <a:ea typeface="Cambria" panose="02040503050406030204" pitchFamily="18" charset="0"/>
                <a:hlinkClick r:id="rId6"/>
              </a:rPr>
              <a:t>https://share.nearpod.com/e/zga40XYgFhb</a:t>
            </a:r>
            <a:endParaRPr lang="en-US" sz="1800" b="1" dirty="0">
              <a:latin typeface="+mn-lt"/>
              <a:ea typeface="Cambria" panose="02040503050406030204" pitchFamily="18" charset="0"/>
            </a:endParaRPr>
          </a:p>
          <a:p>
            <a:pPr marL="0" indent="0">
              <a:buNone/>
            </a:pPr>
            <a:r>
              <a:rPr lang="en-US" sz="1800" b="1" dirty="0">
                <a:latin typeface="+mn-lt"/>
                <a:ea typeface="Cambria" panose="02040503050406030204" pitchFamily="18" charset="0"/>
              </a:rPr>
              <a:t>Assessment (in Nearpod): </a:t>
            </a:r>
            <a:r>
              <a:rPr lang="en-US" sz="1800" b="1" dirty="0">
                <a:latin typeface="+mn-lt"/>
                <a:ea typeface="Cambria" panose="02040503050406030204" pitchFamily="18" charset="0"/>
                <a:hlinkClick r:id="rId7"/>
              </a:rPr>
              <a:t>Lesson Plan 2 Assessment</a:t>
            </a:r>
            <a:endParaRPr lang="en-US" sz="1800" b="1" dirty="0">
              <a:latin typeface="+mn-lt"/>
              <a:ea typeface="Cambria" panose="02040503050406030204" pitchFamily="18" charset="0"/>
            </a:endParaRPr>
          </a:p>
          <a:p>
            <a:pPr marL="0" indent="0">
              <a:buNone/>
            </a:pPr>
            <a:endParaRPr lang="en-US" sz="1400" b="1" dirty="0">
              <a:latin typeface="Amasis MT Pro" panose="02040504050005020304" pitchFamily="18" charset="0"/>
              <a:ea typeface="Cambria" panose="02040503050406030204" pitchFamily="18" charset="0"/>
            </a:endParaRPr>
          </a:p>
          <a:p>
            <a:pPr marL="0" indent="0">
              <a:buNone/>
            </a:pPr>
            <a:endParaRPr lang="en-US" sz="1400" dirty="0">
              <a:highlight>
                <a:srgbClr val="FFFF00"/>
              </a:highlight>
              <a:latin typeface="Calibri" panose="020F0502020204030204" pitchFamily="34" charset="0"/>
              <a:cs typeface="Calibri" panose="020F0502020204030204" pitchFamily="34" charset="0"/>
            </a:endParaRPr>
          </a:p>
          <a:p>
            <a:pPr marL="0" indent="0">
              <a:buNone/>
            </a:pPr>
            <a:endParaRPr lang="en-US" dirty="0"/>
          </a:p>
        </p:txBody>
      </p:sp>
      <p:sp>
        <p:nvSpPr>
          <p:cNvPr id="4" name="Text Placeholder 3">
            <a:extLst>
              <a:ext uri="{FF2B5EF4-FFF2-40B4-BE49-F238E27FC236}">
                <a16:creationId xmlns:a16="http://schemas.microsoft.com/office/drawing/2014/main" id="{10434D12-636C-45D9-9605-0B833DF13193}"/>
              </a:ext>
            </a:extLst>
          </p:cNvPr>
          <p:cNvSpPr>
            <a:spLocks noGrp="1"/>
          </p:cNvSpPr>
          <p:nvPr>
            <p:ph type="body" sz="half" idx="2"/>
          </p:nvPr>
        </p:nvSpPr>
        <p:spPr>
          <a:xfrm>
            <a:off x="238434" y="1435100"/>
            <a:ext cx="2987651" cy="4691063"/>
          </a:xfrm>
          <a:solidFill>
            <a:schemeClr val="accent1">
              <a:lumMod val="20000"/>
              <a:lumOff val="80000"/>
            </a:schemeClr>
          </a:solidFill>
        </p:spPr>
        <p:txBody>
          <a:bodyPr/>
          <a:lstStyle/>
          <a:p>
            <a:r>
              <a:rPr lang="en-US" dirty="0">
                <a:highlight>
                  <a:srgbClr val="FFFF00"/>
                </a:highlight>
                <a:latin typeface="Calibri" panose="020F0502020204030204" pitchFamily="34" charset="0"/>
                <a:ea typeface="Cambria" panose="02040503050406030204" pitchFamily="18" charset="0"/>
                <a:cs typeface="Calibri" panose="020F0502020204030204" pitchFamily="34" charset="0"/>
              </a:rPr>
              <a:t>Central Question: </a:t>
            </a:r>
            <a:r>
              <a:rPr lang="en-US" b="1" dirty="0">
                <a:highlight>
                  <a:srgbClr val="FFFF00"/>
                </a:highlight>
                <a:latin typeface="Calibri" panose="020F0502020204030204" pitchFamily="34" charset="0"/>
                <a:ea typeface="Cambria" panose="02040503050406030204" pitchFamily="18" charset="0"/>
                <a:cs typeface="Calibri" panose="020F0502020204030204" pitchFamily="34" charset="0"/>
              </a:rPr>
              <a:t>In what ways does cryptocurrency demonstrate the characteristics and functions of currency?</a:t>
            </a:r>
            <a:endParaRPr lang="en-US" b="1" dirty="0">
              <a:latin typeface="Calibri" panose="020F0502020204030204" pitchFamily="34" charset="0"/>
              <a:ea typeface="Cambria" panose="02040503050406030204" pitchFamily="18" charset="0"/>
              <a:cs typeface="Calibri" panose="020F0502020204030204" pitchFamily="34" charset="0"/>
            </a:endParaRPr>
          </a:p>
          <a:p>
            <a:r>
              <a:rPr lang="en-US" b="1" dirty="0">
                <a:solidFill>
                  <a:srgbClr val="333333"/>
                </a:solidFill>
                <a:latin typeface="Calibri" panose="020F0502020204030204" pitchFamily="34" charset="0"/>
                <a:ea typeface="Cambria" panose="02040503050406030204" pitchFamily="18" charset="0"/>
                <a:cs typeface="Calibri" panose="020F0502020204030204" pitchFamily="34" charset="0"/>
              </a:rPr>
              <a:t>Lesson Summary: </a:t>
            </a:r>
          </a:p>
          <a:p>
            <a:r>
              <a:rPr lang="en-US" dirty="0">
                <a:solidFill>
                  <a:srgbClr val="333333"/>
                </a:solidFill>
                <a:latin typeface="Calibri" panose="020F0502020204030204" pitchFamily="34" charset="0"/>
                <a:ea typeface="Cambria" panose="02040503050406030204" pitchFamily="18" charset="0"/>
                <a:cs typeface="Calibri" panose="020F0502020204030204" pitchFamily="34" charset="0"/>
              </a:rPr>
              <a:t>Students will decide as Federal Reserve members if cryptocurrency measures up to the functions of currency by.</a:t>
            </a:r>
          </a:p>
          <a:p>
            <a:r>
              <a:rPr lang="en-US" b="1" i="0" dirty="0">
                <a:solidFill>
                  <a:srgbClr val="1D2B5A"/>
                </a:solidFill>
                <a:effectLst/>
                <a:latin typeface="Calibri" panose="020F0502020204030204" pitchFamily="34" charset="0"/>
                <a:ea typeface="Cambria" panose="02040503050406030204" pitchFamily="18" charset="0"/>
                <a:cs typeface="Calibri" panose="020F0502020204030204" pitchFamily="34" charset="0"/>
              </a:rPr>
              <a:t>Objective</a:t>
            </a:r>
            <a:r>
              <a:rPr lang="en-US" b="0" i="0" dirty="0">
                <a:solidFill>
                  <a:srgbClr val="1D2B5A"/>
                </a:solidFill>
                <a:effectLst/>
                <a:latin typeface="Calibri" panose="020F0502020204030204" pitchFamily="34" charset="0"/>
                <a:ea typeface="Cambria" panose="02040503050406030204" pitchFamily="18" charset="0"/>
                <a:cs typeface="Calibri" panose="020F0502020204030204" pitchFamily="34" charset="0"/>
              </a:rPr>
              <a:t>: The student will determine and judge </a:t>
            </a:r>
            <a:r>
              <a:rPr lang="en-US" dirty="0">
                <a:solidFill>
                  <a:srgbClr val="1D2B5A"/>
                </a:solidFill>
                <a:latin typeface="Calibri" panose="020F0502020204030204" pitchFamily="34" charset="0"/>
                <a:ea typeface="Cambria" panose="02040503050406030204" pitchFamily="18" charset="0"/>
                <a:cs typeface="Calibri" panose="020F0502020204030204" pitchFamily="34" charset="0"/>
              </a:rPr>
              <a:t>chosen currency status of </a:t>
            </a:r>
            <a:r>
              <a:rPr lang="en-US" b="0" i="0" dirty="0">
                <a:solidFill>
                  <a:srgbClr val="1D2B5A"/>
                </a:solidFill>
                <a:effectLst/>
                <a:latin typeface="Calibri" panose="020F0502020204030204" pitchFamily="34" charset="0"/>
                <a:ea typeface="Cambria" panose="02040503050406030204" pitchFamily="18" charset="0"/>
                <a:cs typeface="Calibri" panose="020F0502020204030204" pitchFamily="34" charset="0"/>
              </a:rPr>
              <a:t>stable coins</a:t>
            </a:r>
            <a:r>
              <a:rPr lang="en-US" dirty="0">
                <a:solidFill>
                  <a:srgbClr val="1D2B5A"/>
                </a:solidFill>
                <a:latin typeface="Calibri" panose="020F0502020204030204" pitchFamily="34" charset="0"/>
                <a:ea typeface="Cambria" panose="02040503050406030204" pitchFamily="18" charset="0"/>
                <a:cs typeface="Calibri" panose="020F0502020204030204" pitchFamily="34" charset="0"/>
              </a:rPr>
              <a:t> and </a:t>
            </a:r>
            <a:r>
              <a:rPr lang="en-US" b="0" i="0" dirty="0">
                <a:solidFill>
                  <a:srgbClr val="1D2B5A"/>
                </a:solidFill>
                <a:effectLst/>
                <a:latin typeface="Calibri" panose="020F0502020204030204" pitchFamily="34" charset="0"/>
                <a:ea typeface="Cambria" panose="02040503050406030204" pitchFamily="18" charset="0"/>
                <a:cs typeface="Calibri" panose="020F0502020204030204" pitchFamily="34" charset="0"/>
              </a:rPr>
              <a:t>forms of cryptocurrency using chart and readings.</a:t>
            </a:r>
            <a:endParaRPr lang="en-US" dirty="0">
              <a:solidFill>
                <a:srgbClr val="1D2B5A"/>
              </a:solidFill>
              <a:latin typeface="Calibri" panose="020F0502020204030204" pitchFamily="34" charset="0"/>
              <a:ea typeface="Cambria" panose="02040503050406030204" pitchFamily="18" charset="0"/>
              <a:cs typeface="Calibri" panose="020F0502020204030204" pitchFamily="34" charset="0"/>
            </a:endParaRPr>
          </a:p>
          <a:p>
            <a:endParaRPr lang="en-US" sz="1600" dirty="0">
              <a:solidFill>
                <a:srgbClr val="333333"/>
              </a:solidFill>
              <a:latin typeface="+mn-lt"/>
            </a:endParaRPr>
          </a:p>
          <a:p>
            <a:endParaRPr lang="en-US" dirty="0"/>
          </a:p>
        </p:txBody>
      </p:sp>
      <p:sp>
        <p:nvSpPr>
          <p:cNvPr id="6" name="TextBox 5">
            <a:extLst>
              <a:ext uri="{FF2B5EF4-FFF2-40B4-BE49-F238E27FC236}">
                <a16:creationId xmlns:a16="http://schemas.microsoft.com/office/drawing/2014/main" id="{70D5D13A-0B04-4D38-A5B3-8D6F9EA26B31}"/>
              </a:ext>
            </a:extLst>
          </p:cNvPr>
          <p:cNvSpPr txBox="1"/>
          <p:nvPr/>
        </p:nvSpPr>
        <p:spPr>
          <a:xfrm>
            <a:off x="1920537" y="1065768"/>
            <a:ext cx="6544637" cy="369332"/>
          </a:xfrm>
          <a:prstGeom prst="rect">
            <a:avLst/>
          </a:prstGeom>
          <a:noFill/>
        </p:spPr>
        <p:txBody>
          <a:bodyPr wrap="square" rtlCol="0">
            <a:spAutoFit/>
          </a:bodyPr>
          <a:lstStyle/>
          <a:p>
            <a:r>
              <a:rPr lang="en-US" b="1" dirty="0">
                <a:solidFill>
                  <a:srgbClr val="0070C0"/>
                </a:solidFill>
              </a:rPr>
              <a:t>Lesson Plan 1, Part 2:  Introduction to Cryptocurrency</a:t>
            </a:r>
          </a:p>
        </p:txBody>
      </p:sp>
    </p:spTree>
    <p:extLst>
      <p:ext uri="{BB962C8B-B14F-4D97-AF65-F5344CB8AC3E}">
        <p14:creationId xmlns:p14="http://schemas.microsoft.com/office/powerpoint/2010/main" val="2196153485"/>
      </p:ext>
    </p:extLst>
  </p:cSld>
  <p:clrMapOvr>
    <a:masterClrMapping/>
  </p:clrMapOvr>
  <p:transition spd="slow"/>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4466C6-05A4-4A1B-8EE2-6551AF5A9866}"/>
              </a:ext>
            </a:extLst>
          </p:cNvPr>
          <p:cNvSpPr>
            <a:spLocks noGrp="1"/>
          </p:cNvSpPr>
          <p:nvPr>
            <p:ph type="ctrTitle"/>
          </p:nvPr>
        </p:nvSpPr>
        <p:spPr>
          <a:xfrm>
            <a:off x="310896" y="1636649"/>
            <a:ext cx="7772400" cy="1470025"/>
          </a:xfrm>
        </p:spPr>
        <p:txBody>
          <a:bodyPr/>
          <a:lstStyle/>
          <a:p>
            <a:r>
              <a:rPr lang="en-US" sz="3600" dirty="0"/>
              <a:t>Do you believe the US will adopt a cryptocurrency in the next ten years?</a:t>
            </a:r>
          </a:p>
        </p:txBody>
      </p:sp>
      <p:sp>
        <p:nvSpPr>
          <p:cNvPr id="3" name="Subtitle 2">
            <a:extLst>
              <a:ext uri="{FF2B5EF4-FFF2-40B4-BE49-F238E27FC236}">
                <a16:creationId xmlns:a16="http://schemas.microsoft.com/office/drawing/2014/main" id="{05780B2D-0D4B-4D65-A4D1-AC5CCF988CD0}"/>
              </a:ext>
            </a:extLst>
          </p:cNvPr>
          <p:cNvSpPr>
            <a:spLocks noGrp="1"/>
          </p:cNvSpPr>
          <p:nvPr>
            <p:ph type="subTitle" idx="1"/>
          </p:nvPr>
        </p:nvSpPr>
        <p:spPr>
          <a:xfrm>
            <a:off x="1234440" y="3751327"/>
            <a:ext cx="6537960" cy="2338577"/>
          </a:xfrm>
        </p:spPr>
        <p:txBody>
          <a:bodyPr/>
          <a:lstStyle/>
          <a:p>
            <a:r>
              <a:rPr lang="en-US" dirty="0">
                <a:solidFill>
                  <a:schemeClr val="tx1"/>
                </a:solidFill>
              </a:rPr>
              <a:t>Yes</a:t>
            </a:r>
          </a:p>
          <a:p>
            <a:r>
              <a:rPr lang="en-US" dirty="0">
                <a:solidFill>
                  <a:schemeClr val="tx1"/>
                </a:solidFill>
              </a:rPr>
              <a:t>No</a:t>
            </a:r>
          </a:p>
        </p:txBody>
      </p:sp>
    </p:spTree>
    <p:extLst>
      <p:ext uri="{BB962C8B-B14F-4D97-AF65-F5344CB8AC3E}">
        <p14:creationId xmlns:p14="http://schemas.microsoft.com/office/powerpoint/2010/main" val="956079348"/>
      </p:ext>
    </p:extLst>
  </p:cSld>
  <p:clrMapOvr>
    <a:masterClrMapping/>
  </p:clrMapOvr>
  <p:transition spd="slow"/>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9540E3E3-75AD-4134-8C26-DA1291D308BA}"/>
              </a:ext>
            </a:extLst>
          </p:cNvPr>
          <p:cNvPicPr>
            <a:picLocks noChangeAspect="1"/>
          </p:cNvPicPr>
          <p:nvPr/>
        </p:nvPicPr>
        <p:blipFill>
          <a:blip r:embed="rId2"/>
          <a:stretch>
            <a:fillRect/>
          </a:stretch>
        </p:blipFill>
        <p:spPr>
          <a:xfrm>
            <a:off x="483672" y="1175927"/>
            <a:ext cx="8386008" cy="4839110"/>
          </a:xfrm>
          <a:prstGeom prst="rect">
            <a:avLst/>
          </a:prstGeom>
        </p:spPr>
      </p:pic>
    </p:spTree>
    <p:extLst>
      <p:ext uri="{BB962C8B-B14F-4D97-AF65-F5344CB8AC3E}">
        <p14:creationId xmlns:p14="http://schemas.microsoft.com/office/powerpoint/2010/main" val="3496542819"/>
      </p:ext>
    </p:extLst>
  </p:cSld>
  <p:clrMapOvr>
    <a:masterClrMapping/>
  </p:clrMapOvr>
  <p:transition spd="slow"/>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10F24D38-B79E-44B4-830E-043F45D96DC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21" name="Straight Connector 20">
            <a:extLst>
              <a:ext uri="{FF2B5EF4-FFF2-40B4-BE49-F238E27FC236}">
                <a16:creationId xmlns:a16="http://schemas.microsoft.com/office/drawing/2014/main" id="{FC469874-256B-45B3-A79C-7591B4BA1EC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571500" y="826324"/>
            <a:ext cx="0" cy="914400"/>
          </a:xfrm>
          <a:prstGeom prst="line">
            <a:avLst/>
          </a:prstGeom>
          <a:ln w="19050">
            <a:solidFill>
              <a:srgbClr val="FFFFFF">
                <a:alpha val="80000"/>
              </a:srgbClr>
            </a:solidFill>
          </a:ln>
        </p:spPr>
        <p:style>
          <a:lnRef idx="1">
            <a:schemeClr val="accent1"/>
          </a:lnRef>
          <a:fillRef idx="0">
            <a:schemeClr val="accent1"/>
          </a:fillRef>
          <a:effectRef idx="0">
            <a:schemeClr val="accent1"/>
          </a:effectRef>
          <a:fontRef idx="minor">
            <a:schemeClr val="tx1"/>
          </a:fontRef>
        </p:style>
      </p:cxnSp>
      <p:graphicFrame>
        <p:nvGraphicFramePr>
          <p:cNvPr id="23" name="Content Placeholder 3">
            <a:extLst>
              <a:ext uri="{FF2B5EF4-FFF2-40B4-BE49-F238E27FC236}">
                <a16:creationId xmlns:a16="http://schemas.microsoft.com/office/drawing/2014/main" id="{B6912F21-AE28-473C-A143-16D95A0AE73A}"/>
              </a:ext>
            </a:extLst>
          </p:cNvPr>
          <p:cNvGraphicFramePr>
            <a:graphicFrameLocks noGrp="1"/>
          </p:cNvGraphicFramePr>
          <p:nvPr>
            <p:ph sz="half" idx="1"/>
            <p:extLst>
              <p:ext uri="{D42A27DB-BD31-4B8C-83A1-F6EECF244321}">
                <p14:modId xmlns:p14="http://schemas.microsoft.com/office/powerpoint/2010/main" val="1514931655"/>
              </p:ext>
            </p:extLst>
          </p:nvPr>
        </p:nvGraphicFramePr>
        <p:xfrm>
          <a:off x="-380143" y="3019318"/>
          <a:ext cx="10140587" cy="383868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TextBox 2">
            <a:extLst>
              <a:ext uri="{FF2B5EF4-FFF2-40B4-BE49-F238E27FC236}">
                <a16:creationId xmlns:a16="http://schemas.microsoft.com/office/drawing/2014/main" id="{4B67FD09-EA3B-4957-97F7-A89F84BCC2A4}"/>
              </a:ext>
            </a:extLst>
          </p:cNvPr>
          <p:cNvSpPr txBox="1"/>
          <p:nvPr/>
        </p:nvSpPr>
        <p:spPr>
          <a:xfrm>
            <a:off x="3606228" y="4491374"/>
            <a:ext cx="2370759" cy="646331"/>
          </a:xfrm>
          <a:prstGeom prst="rect">
            <a:avLst/>
          </a:prstGeom>
          <a:noFill/>
        </p:spPr>
        <p:txBody>
          <a:bodyPr wrap="square" rtlCol="0">
            <a:spAutoFit/>
          </a:bodyPr>
          <a:lstStyle/>
          <a:p>
            <a:pPr algn="ctr"/>
            <a:r>
              <a:rPr lang="en-US" dirty="0"/>
              <a:t>Crypto </a:t>
            </a:r>
          </a:p>
          <a:p>
            <a:pPr algn="ctr"/>
            <a:r>
              <a:rPr lang="en-US" dirty="0"/>
              <a:t>Characteristics</a:t>
            </a:r>
          </a:p>
        </p:txBody>
      </p:sp>
      <p:pic>
        <p:nvPicPr>
          <p:cNvPr id="9" name="Picture 8">
            <a:extLst>
              <a:ext uri="{FF2B5EF4-FFF2-40B4-BE49-F238E27FC236}">
                <a16:creationId xmlns:a16="http://schemas.microsoft.com/office/drawing/2014/main" id="{4434F39E-C23C-4B09-92C6-64F6A36852A0}"/>
              </a:ext>
            </a:extLst>
          </p:cNvPr>
          <p:cNvPicPr>
            <a:picLocks noChangeAspect="1"/>
          </p:cNvPicPr>
          <p:nvPr/>
        </p:nvPicPr>
        <p:blipFill>
          <a:blip r:embed="rId8">
            <a:extLst>
              <a:ext uri="{28A0092B-C50C-407E-A947-70E740481C1C}">
                <a14:useLocalDpi xmlns:a14="http://schemas.microsoft.com/office/drawing/2010/main" val="0"/>
              </a:ext>
              <a:ext uri="{837473B0-CC2E-450A-ABE3-18F120FF3D39}">
                <a1611:picAttrSrcUrl xmlns:a1611="http://schemas.microsoft.com/office/drawing/2016/11/main" r:id="rId9"/>
              </a:ext>
            </a:extLst>
          </a:blip>
          <a:stretch>
            <a:fillRect/>
          </a:stretch>
        </p:blipFill>
        <p:spPr>
          <a:xfrm>
            <a:off x="226031" y="199808"/>
            <a:ext cx="8712486" cy="2819510"/>
          </a:xfrm>
          <a:prstGeom prst="rect">
            <a:avLst/>
          </a:prstGeom>
        </p:spPr>
      </p:pic>
      <p:sp>
        <p:nvSpPr>
          <p:cNvPr id="13" name="TextBox 12">
            <a:extLst>
              <a:ext uri="{FF2B5EF4-FFF2-40B4-BE49-F238E27FC236}">
                <a16:creationId xmlns:a16="http://schemas.microsoft.com/office/drawing/2014/main" id="{22005D2B-42B9-40A1-86B4-7313B656536F}"/>
              </a:ext>
            </a:extLst>
          </p:cNvPr>
          <p:cNvSpPr txBox="1"/>
          <p:nvPr/>
        </p:nvSpPr>
        <p:spPr>
          <a:xfrm>
            <a:off x="226030" y="3219126"/>
            <a:ext cx="2270589" cy="1200329"/>
          </a:xfrm>
          <a:prstGeom prst="rect">
            <a:avLst/>
          </a:prstGeom>
          <a:noFill/>
        </p:spPr>
        <p:txBody>
          <a:bodyPr wrap="square" rtlCol="0">
            <a:spAutoFit/>
          </a:bodyPr>
          <a:lstStyle/>
          <a:p>
            <a:r>
              <a:rPr lang="en-US" b="1" dirty="0">
                <a:latin typeface="Articulate Narrow" panose="02000506040000020004" pitchFamily="2" charset="0"/>
              </a:rPr>
              <a:t>The recent craze can be attributed to the inherent nature of cryptocurrency...</a:t>
            </a:r>
          </a:p>
        </p:txBody>
      </p:sp>
    </p:spTree>
    <p:extLst>
      <p:ext uri="{BB962C8B-B14F-4D97-AF65-F5344CB8AC3E}">
        <p14:creationId xmlns:p14="http://schemas.microsoft.com/office/powerpoint/2010/main" val="3377632793"/>
      </p:ext>
    </p:extLst>
  </p:cSld>
  <p:clrMapOvr>
    <a:overrideClrMapping bg1="dk1" tx1="lt1" bg2="dk2" tx2="lt2" accent1="accent1" accent2="accent2" accent3="accent3" accent4="accent4" accent5="accent5" accent6="accent6" hlink="hlink" folHlink="folHlink"/>
  </p:clrMapOvr>
  <p:transition spd="slow"/>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13687B-FAE4-46D3-B03D-4F7DEC47F9DD}"/>
              </a:ext>
            </a:extLst>
          </p:cNvPr>
          <p:cNvSpPr>
            <a:spLocks noGrp="1"/>
          </p:cNvSpPr>
          <p:nvPr>
            <p:ph type="title"/>
          </p:nvPr>
        </p:nvSpPr>
        <p:spPr/>
        <p:txBody>
          <a:bodyPr/>
          <a:lstStyle/>
          <a:p>
            <a:r>
              <a:rPr lang="en-US" sz="3600" dirty="0">
                <a:ea typeface="Cambria" panose="02040503050406030204" pitchFamily="18" charset="0"/>
              </a:rPr>
              <a:t>New Class of Investors Created…</a:t>
            </a:r>
          </a:p>
        </p:txBody>
      </p:sp>
      <p:pic>
        <p:nvPicPr>
          <p:cNvPr id="4" name="Content Placeholder 6">
            <a:extLst>
              <a:ext uri="{FF2B5EF4-FFF2-40B4-BE49-F238E27FC236}">
                <a16:creationId xmlns:a16="http://schemas.microsoft.com/office/drawing/2014/main" id="{DB314163-64A9-4231-819B-E6A1C2E66832}"/>
              </a:ext>
            </a:extLst>
          </p:cNvPr>
          <p:cNvPicPr>
            <a:picLocks noGrp="1" noChangeAspect="1"/>
          </p:cNvPicPr>
          <p:nvPr>
            <p:ph idx="1"/>
          </p:nvPr>
        </p:nvPicPr>
        <p:blipFill rotWithShape="1">
          <a:blip r:embed="rId2"/>
          <a:srcRect l="-4162" r="-4162"/>
          <a:stretch/>
        </p:blipFill>
        <p:spPr>
          <a:xfrm>
            <a:off x="283464" y="1966128"/>
            <a:ext cx="5367528" cy="3365489"/>
          </a:xfrm>
          <a:solidFill>
            <a:schemeClr val="accent5"/>
          </a:solidFill>
        </p:spPr>
      </p:pic>
      <p:sp>
        <p:nvSpPr>
          <p:cNvPr id="5" name="TextBox 4">
            <a:extLst>
              <a:ext uri="{FF2B5EF4-FFF2-40B4-BE49-F238E27FC236}">
                <a16:creationId xmlns:a16="http://schemas.microsoft.com/office/drawing/2014/main" id="{7AAD2D84-EE7C-4E30-8D06-74F5EF69A14E}"/>
              </a:ext>
            </a:extLst>
          </p:cNvPr>
          <p:cNvSpPr txBox="1"/>
          <p:nvPr/>
        </p:nvSpPr>
        <p:spPr>
          <a:xfrm>
            <a:off x="5952744" y="2011680"/>
            <a:ext cx="3017520" cy="2677656"/>
          </a:xfrm>
          <a:prstGeom prst="rect">
            <a:avLst/>
          </a:prstGeom>
          <a:noFill/>
        </p:spPr>
        <p:txBody>
          <a:bodyPr wrap="square">
            <a:spAutoFit/>
          </a:bodyPr>
          <a:lstStyle/>
          <a:p>
            <a:pPr algn="l" fontAlgn="base"/>
            <a:r>
              <a:rPr lang="en-US" sz="1400" b="1" i="0" dirty="0">
                <a:solidFill>
                  <a:srgbClr val="333333"/>
                </a:solidFill>
                <a:effectLst/>
                <a:latin typeface="+mn-lt"/>
              </a:rPr>
              <a:t>According to the Wall Street </a:t>
            </a:r>
            <a:r>
              <a:rPr lang="en-US" sz="1400" b="1" dirty="0">
                <a:solidFill>
                  <a:srgbClr val="333333"/>
                </a:solidFill>
                <a:latin typeface="+mn-lt"/>
              </a:rPr>
              <a:t>Journal…”</a:t>
            </a:r>
            <a:r>
              <a:rPr lang="en-US" sz="1400" b="0" i="0" dirty="0">
                <a:solidFill>
                  <a:srgbClr val="333333"/>
                </a:solidFill>
                <a:effectLst/>
                <a:latin typeface="+mn-lt"/>
              </a:rPr>
              <a:t>One in four customers who traded crypto so far in 2021 on the </a:t>
            </a:r>
            <a:r>
              <a:rPr lang="en-US" sz="1400" b="0" i="0" dirty="0">
                <a:solidFill>
                  <a:srgbClr val="7A9900"/>
                </a:solidFill>
                <a:effectLst/>
                <a:latin typeface="+mn-lt"/>
              </a:rPr>
              <a:t>Robinhood Markets Inc</a:t>
            </a:r>
            <a:r>
              <a:rPr lang="en-US" sz="1400" b="0" i="0" dirty="0">
                <a:solidFill>
                  <a:srgbClr val="333333"/>
                </a:solidFill>
                <a:effectLst/>
                <a:latin typeface="+mn-lt"/>
              </a:rPr>
              <a:t>. platform is a woman,” said Christine Brown, chief operating officer of Robinhood Crypto. </a:t>
            </a:r>
          </a:p>
          <a:p>
            <a:pPr algn="l" fontAlgn="base"/>
            <a:endParaRPr lang="en-US" sz="1400" dirty="0">
              <a:solidFill>
                <a:srgbClr val="333333"/>
              </a:solidFill>
              <a:latin typeface="+mn-lt"/>
            </a:endParaRPr>
          </a:p>
          <a:p>
            <a:pPr algn="l" fontAlgn="base"/>
            <a:r>
              <a:rPr lang="en-US" sz="1400" b="0" i="0" dirty="0">
                <a:solidFill>
                  <a:srgbClr val="333333"/>
                </a:solidFill>
                <a:effectLst/>
                <a:latin typeface="+mn-lt"/>
              </a:rPr>
              <a:t>Over the past two years, digital trading platform </a:t>
            </a:r>
            <a:r>
              <a:rPr lang="en-US" sz="1400" b="0" i="0" dirty="0">
                <a:solidFill>
                  <a:srgbClr val="7A9900"/>
                </a:solidFill>
                <a:effectLst/>
                <a:latin typeface="+mn-lt"/>
              </a:rPr>
              <a:t>eToro Group Ltd. </a:t>
            </a:r>
            <a:r>
              <a:rPr lang="en-US" sz="1400" b="0" i="0" dirty="0">
                <a:solidFill>
                  <a:srgbClr val="333333"/>
                </a:solidFill>
                <a:effectLst/>
                <a:latin typeface="+mn-lt"/>
              </a:rPr>
              <a:t>said the number of female crypto traders in the U.S. on its platform has jumped by half, to about 20% of all users in the U.S.</a:t>
            </a:r>
          </a:p>
        </p:txBody>
      </p:sp>
    </p:spTree>
    <p:extLst>
      <p:ext uri="{BB962C8B-B14F-4D97-AF65-F5344CB8AC3E}">
        <p14:creationId xmlns:p14="http://schemas.microsoft.com/office/powerpoint/2010/main" val="93915964"/>
      </p:ext>
    </p:extLst>
  </p:cSld>
  <p:clrMapOvr>
    <a:masterClrMapping/>
  </p:clrMapOvr>
  <p:transition spd="slow"/>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1C598A69-FFFE-4C09-8FE9-D660337B0C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63474" y="485804"/>
            <a:ext cx="4150143" cy="3510776"/>
          </a:xfrm>
          <a:prstGeom prst="rect">
            <a:avLst/>
          </a:prstGeom>
          <a:solidFill>
            <a:srgbClr val="FFFFFF"/>
          </a:solidFill>
          <a:ln w="63500">
            <a:solidFill>
              <a:srgbClr val="77664F"/>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6" name="Picture 5">
            <a:extLst>
              <a:ext uri="{FF2B5EF4-FFF2-40B4-BE49-F238E27FC236}">
                <a16:creationId xmlns:a16="http://schemas.microsoft.com/office/drawing/2014/main" id="{740701EF-0B03-4720-B684-071D7F9AD0EC}"/>
              </a:ext>
            </a:extLst>
          </p:cNvPr>
          <p:cNvPicPr>
            <a:picLocks noChangeAspect="1"/>
          </p:cNvPicPr>
          <p:nvPr/>
        </p:nvPicPr>
        <p:blipFill>
          <a:blip r:embed="rId4"/>
          <a:stretch>
            <a:fillRect/>
          </a:stretch>
        </p:blipFill>
        <p:spPr>
          <a:xfrm>
            <a:off x="491463" y="1008120"/>
            <a:ext cx="3894163" cy="1495594"/>
          </a:xfrm>
          <a:prstGeom prst="rect">
            <a:avLst/>
          </a:prstGeom>
        </p:spPr>
      </p:pic>
      <p:sp>
        <p:nvSpPr>
          <p:cNvPr id="15" name="Rectangle 14">
            <a:extLst>
              <a:ext uri="{FF2B5EF4-FFF2-40B4-BE49-F238E27FC236}">
                <a16:creationId xmlns:a16="http://schemas.microsoft.com/office/drawing/2014/main" id="{2B6121AA-FB9C-49D8-9295-014C895AFB6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63474" y="4157449"/>
            <a:ext cx="2342150" cy="2216840"/>
          </a:xfrm>
          <a:prstGeom prst="rect">
            <a:avLst/>
          </a:prstGeom>
          <a:solidFill>
            <a:srgbClr val="FFFFFF"/>
          </a:solidFill>
          <a:ln w="63500">
            <a:solidFill>
              <a:schemeClr val="accent1"/>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 name="Online Media 7" title="Why Suze Orman says she 'loves Bitcoin'">
            <a:hlinkClick r:id="" action="ppaction://media"/>
            <a:extLst>
              <a:ext uri="{FF2B5EF4-FFF2-40B4-BE49-F238E27FC236}">
                <a16:creationId xmlns:a16="http://schemas.microsoft.com/office/drawing/2014/main" id="{DEA91821-C9C6-4489-B74D-361139D6E733}"/>
              </a:ext>
            </a:extLst>
          </p:cNvPr>
          <p:cNvPicPr>
            <a:picLocks noRot="1" noChangeAspect="1"/>
          </p:cNvPicPr>
          <p:nvPr>
            <a:videoFile r:link="rId1"/>
          </p:nvPr>
        </p:nvPicPr>
        <p:blipFill>
          <a:blip r:embed="rId5"/>
          <a:stretch>
            <a:fillRect/>
          </a:stretch>
        </p:blipFill>
        <p:spPr>
          <a:xfrm>
            <a:off x="500900" y="4681858"/>
            <a:ext cx="2067297" cy="1168022"/>
          </a:xfrm>
          <a:prstGeom prst="rect">
            <a:avLst/>
          </a:prstGeom>
        </p:spPr>
      </p:pic>
      <p:sp>
        <p:nvSpPr>
          <p:cNvPr id="17" name="Rectangle 16">
            <a:extLst>
              <a:ext uri="{FF2B5EF4-FFF2-40B4-BE49-F238E27FC236}">
                <a16:creationId xmlns:a16="http://schemas.microsoft.com/office/drawing/2014/main" id="{2C188CD4-9C38-4BEB-8E94-633B1B48BCC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820662" y="4132885"/>
            <a:ext cx="1716552" cy="2274541"/>
          </a:xfrm>
          <a:prstGeom prst="rect">
            <a:avLst/>
          </a:prstGeom>
          <a:solidFill>
            <a:srgbClr val="77664F">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Rectangle 18">
            <a:extLst>
              <a:ext uri="{FF2B5EF4-FFF2-40B4-BE49-F238E27FC236}">
                <a16:creationId xmlns:a16="http://schemas.microsoft.com/office/drawing/2014/main" id="{2E8BD155-F3B5-4CE9-AB1C-08C964CDC7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47141" y="485805"/>
            <a:ext cx="4133384" cy="5888484"/>
          </a:xfrm>
          <a:prstGeom prst="rect">
            <a:avLst/>
          </a:prstGeom>
          <a:solidFill>
            <a:srgbClr val="FFFFFF"/>
          </a:solidFill>
          <a:ln w="63500">
            <a:solidFill>
              <a:schemeClr val="accent1"/>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5" name="Picture 4">
            <a:extLst>
              <a:ext uri="{FF2B5EF4-FFF2-40B4-BE49-F238E27FC236}">
                <a16:creationId xmlns:a16="http://schemas.microsoft.com/office/drawing/2014/main" id="{6CB5CBAB-20C3-4F5B-9E41-846B4064009D}"/>
              </a:ext>
            </a:extLst>
          </p:cNvPr>
          <p:cNvPicPr>
            <a:picLocks noChangeAspect="1"/>
          </p:cNvPicPr>
          <p:nvPr/>
        </p:nvPicPr>
        <p:blipFill>
          <a:blip r:embed="rId6"/>
          <a:stretch>
            <a:fillRect/>
          </a:stretch>
        </p:blipFill>
        <p:spPr>
          <a:xfrm>
            <a:off x="4751536" y="564682"/>
            <a:ext cx="3964998" cy="5640319"/>
          </a:xfrm>
          <a:prstGeom prst="rect">
            <a:avLst/>
          </a:prstGeom>
        </p:spPr>
      </p:pic>
      <p:sp>
        <p:nvSpPr>
          <p:cNvPr id="9" name="TextBox 8">
            <a:extLst>
              <a:ext uri="{FF2B5EF4-FFF2-40B4-BE49-F238E27FC236}">
                <a16:creationId xmlns:a16="http://schemas.microsoft.com/office/drawing/2014/main" id="{A648D56D-45AD-4D66-84FC-8215A4E64A3D}"/>
              </a:ext>
            </a:extLst>
          </p:cNvPr>
          <p:cNvSpPr txBox="1"/>
          <p:nvPr/>
        </p:nvSpPr>
        <p:spPr>
          <a:xfrm>
            <a:off x="3108960" y="4389120"/>
            <a:ext cx="1276667" cy="1815882"/>
          </a:xfrm>
          <a:prstGeom prst="rect">
            <a:avLst/>
          </a:prstGeom>
          <a:noFill/>
        </p:spPr>
        <p:txBody>
          <a:bodyPr wrap="square" rtlCol="0">
            <a:spAutoFit/>
          </a:bodyPr>
          <a:lstStyle/>
          <a:p>
            <a:r>
              <a:rPr lang="en-US" sz="1400" dirty="0"/>
              <a:t>Financial Influencer </a:t>
            </a:r>
            <a:r>
              <a:rPr lang="en-US" sz="1400" b="1" dirty="0"/>
              <a:t>Suze Orman </a:t>
            </a:r>
            <a:r>
              <a:rPr lang="en-US" sz="1400" dirty="0"/>
              <a:t>advises investors to invest at a low rate due to volatility</a:t>
            </a:r>
          </a:p>
        </p:txBody>
      </p:sp>
    </p:spTree>
    <p:extLst>
      <p:ext uri="{BB962C8B-B14F-4D97-AF65-F5344CB8AC3E}">
        <p14:creationId xmlns:p14="http://schemas.microsoft.com/office/powerpoint/2010/main" val="635579281"/>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8"/>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8"/>
                </p:tgtEl>
              </p:cMediaNode>
            </p:video>
            <p:seq concurrent="1" nextAc="seek">
              <p:cTn id="8" restart="whenNotActive" fill="hold" evtFilter="cancelBubble" nodeType="interactiveSeq">
                <p:stCondLst>
                  <p:cond evt="onClick" delay="0">
                    <p:tgtEl>
                      <p:spTgt spid="8"/>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8"/>
                                        </p:tgtEl>
                                      </p:cBhvr>
                                    </p:cmd>
                                  </p:childTnLst>
                                </p:cTn>
                              </p:par>
                            </p:childTnLst>
                          </p:cTn>
                        </p:par>
                      </p:childTnLst>
                    </p:cTn>
                  </p:par>
                </p:childTnLst>
              </p:cTn>
              <p:nextCondLst>
                <p:cond evt="onClick" delay="0">
                  <p:tgtEl>
                    <p:spTgt spid="8"/>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EFF618AD-1E52-4497-815D-89B4E7F7A4F9}"/>
              </a:ext>
            </a:extLst>
          </p:cNvPr>
          <p:cNvSpPr>
            <a:spLocks noGrp="1"/>
          </p:cNvSpPr>
          <p:nvPr>
            <p:ph type="title"/>
          </p:nvPr>
        </p:nvSpPr>
        <p:spPr/>
        <p:txBody>
          <a:bodyPr/>
          <a:lstStyle/>
          <a:p>
            <a:r>
              <a:rPr lang="en-US" sz="4000" dirty="0">
                <a:solidFill>
                  <a:srgbClr val="7A9900"/>
                </a:solidFill>
              </a:rPr>
              <a:t>What’s So Hot about Crypto?</a:t>
            </a:r>
          </a:p>
        </p:txBody>
      </p:sp>
      <p:pic>
        <p:nvPicPr>
          <p:cNvPr id="9" name="Content Placeholder 6" descr="A picture containing orange&#10;&#10;Description automatically generated">
            <a:extLst>
              <a:ext uri="{FF2B5EF4-FFF2-40B4-BE49-F238E27FC236}">
                <a16:creationId xmlns:a16="http://schemas.microsoft.com/office/drawing/2014/main" id="{9322454B-2860-4DFB-8775-A75FD35967CB}"/>
              </a:ext>
            </a:extLst>
          </p:cNvPr>
          <p:cNvPicPr>
            <a:picLocks noGrp="1" noChangeAspect="1"/>
          </p:cNvPicPr>
          <p:nvPr>
            <p:ph idx="1"/>
          </p:nvPr>
        </p:nvPicPr>
        <p:blipFill>
          <a:blip r:embed="rId2" cstate="print">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457200" y="2126749"/>
            <a:ext cx="2450387" cy="1633593"/>
          </a:xfrm>
        </p:spPr>
      </p:pic>
      <p:pic>
        <p:nvPicPr>
          <p:cNvPr id="10" name="Picture 9">
            <a:extLst>
              <a:ext uri="{FF2B5EF4-FFF2-40B4-BE49-F238E27FC236}">
                <a16:creationId xmlns:a16="http://schemas.microsoft.com/office/drawing/2014/main" id="{B9419267-6366-41CD-9263-A26E4ED70D4B}"/>
              </a:ext>
            </a:extLst>
          </p:cNvPr>
          <p:cNvPicPr>
            <a:picLocks noChangeAspect="1"/>
          </p:cNvPicPr>
          <p:nvPr/>
        </p:nvPicPr>
        <p:blipFill rotWithShape="1">
          <a:blip r:embed="rId4"/>
          <a:srcRect t="4752" r="2703"/>
          <a:stretch/>
        </p:blipFill>
        <p:spPr>
          <a:xfrm>
            <a:off x="3346807" y="2172663"/>
            <a:ext cx="2362932" cy="1686251"/>
          </a:xfrm>
          <a:prstGeom prst="rect">
            <a:avLst/>
          </a:prstGeom>
        </p:spPr>
      </p:pic>
      <p:sp>
        <p:nvSpPr>
          <p:cNvPr id="11" name="TextBox 10">
            <a:extLst>
              <a:ext uri="{FF2B5EF4-FFF2-40B4-BE49-F238E27FC236}">
                <a16:creationId xmlns:a16="http://schemas.microsoft.com/office/drawing/2014/main" id="{47A6E1C1-9063-4A47-88F0-88773C2F5397}"/>
              </a:ext>
            </a:extLst>
          </p:cNvPr>
          <p:cNvSpPr txBox="1"/>
          <p:nvPr/>
        </p:nvSpPr>
        <p:spPr>
          <a:xfrm>
            <a:off x="236146" y="3829691"/>
            <a:ext cx="2239766" cy="2031325"/>
          </a:xfrm>
          <a:prstGeom prst="rect">
            <a:avLst/>
          </a:prstGeom>
          <a:noFill/>
        </p:spPr>
        <p:txBody>
          <a:bodyPr wrap="square" rtlCol="0">
            <a:spAutoFit/>
          </a:bodyPr>
          <a:lstStyle/>
          <a:p>
            <a:endParaRPr lang="en-US" dirty="0"/>
          </a:p>
          <a:p>
            <a:pPr algn="ctr"/>
            <a:r>
              <a:rPr lang="en-US" dirty="0">
                <a:hlinkClick r:id="rId5"/>
              </a:rPr>
              <a:t>Technology</a:t>
            </a:r>
            <a:endParaRPr lang="en-US" dirty="0"/>
          </a:p>
          <a:p>
            <a:pPr algn="ctr"/>
            <a:r>
              <a:rPr lang="en-US" dirty="0"/>
              <a:t>Cryptocurrency is available on electronic wallets which makes it easy to access.</a:t>
            </a:r>
          </a:p>
        </p:txBody>
      </p:sp>
      <p:sp>
        <p:nvSpPr>
          <p:cNvPr id="12" name="TextBox 11">
            <a:extLst>
              <a:ext uri="{FF2B5EF4-FFF2-40B4-BE49-F238E27FC236}">
                <a16:creationId xmlns:a16="http://schemas.microsoft.com/office/drawing/2014/main" id="{FF21F5DF-C0A2-48B7-817A-284538DE088E}"/>
              </a:ext>
            </a:extLst>
          </p:cNvPr>
          <p:cNvSpPr txBox="1"/>
          <p:nvPr/>
        </p:nvSpPr>
        <p:spPr>
          <a:xfrm>
            <a:off x="3411145" y="4109663"/>
            <a:ext cx="2166695" cy="1754326"/>
          </a:xfrm>
          <a:prstGeom prst="rect">
            <a:avLst/>
          </a:prstGeom>
          <a:noFill/>
        </p:spPr>
        <p:txBody>
          <a:bodyPr wrap="square" rtlCol="0">
            <a:spAutoFit/>
          </a:bodyPr>
          <a:lstStyle/>
          <a:p>
            <a:pPr algn="ctr"/>
            <a:r>
              <a:rPr lang="en-US" dirty="0">
                <a:hlinkClick r:id="rId6"/>
              </a:rPr>
              <a:t>Accessibility</a:t>
            </a:r>
            <a:endParaRPr lang="en-US" dirty="0"/>
          </a:p>
          <a:p>
            <a:pPr algn="ctr"/>
            <a:r>
              <a:rPr lang="en-US" dirty="0"/>
              <a:t>Cryptocurrency is extremely accessible as a result of online transactions.</a:t>
            </a:r>
          </a:p>
        </p:txBody>
      </p:sp>
      <p:pic>
        <p:nvPicPr>
          <p:cNvPr id="21" name="Picture 20" descr="Diagram&#10;&#10;Description automatically generated">
            <a:extLst>
              <a:ext uri="{FF2B5EF4-FFF2-40B4-BE49-F238E27FC236}">
                <a16:creationId xmlns:a16="http://schemas.microsoft.com/office/drawing/2014/main" id="{99153DE9-4B2C-4343-A740-787B81449341}"/>
              </a:ext>
            </a:extLst>
          </p:cNvPr>
          <p:cNvPicPr>
            <a:picLocks noChangeAspect="1"/>
          </p:cNvPicPr>
          <p:nvPr/>
        </p:nvPicPr>
        <p:blipFill>
          <a:blip r:embed="rId7" cstate="print">
            <a:extLst>
              <a:ext uri="{28A0092B-C50C-407E-A947-70E740481C1C}">
                <a14:useLocalDpi xmlns:a14="http://schemas.microsoft.com/office/drawing/2010/main" val="0"/>
              </a:ext>
              <a:ext uri="{837473B0-CC2E-450A-ABE3-18F120FF3D39}">
                <a1611:picAttrSrcUrl xmlns:a1611="http://schemas.microsoft.com/office/drawing/2016/11/main" r:id="rId8"/>
              </a:ext>
            </a:extLst>
          </a:blip>
          <a:stretch>
            <a:fillRect/>
          </a:stretch>
        </p:blipFill>
        <p:spPr>
          <a:xfrm>
            <a:off x="6141413" y="2137475"/>
            <a:ext cx="2622443" cy="1732179"/>
          </a:xfrm>
          <a:prstGeom prst="rect">
            <a:avLst/>
          </a:prstGeom>
        </p:spPr>
      </p:pic>
      <p:sp>
        <p:nvSpPr>
          <p:cNvPr id="23" name="TextBox 22">
            <a:extLst>
              <a:ext uri="{FF2B5EF4-FFF2-40B4-BE49-F238E27FC236}">
                <a16:creationId xmlns:a16="http://schemas.microsoft.com/office/drawing/2014/main" id="{9F787C41-0A44-4178-9D36-575B3BD8555A}"/>
              </a:ext>
            </a:extLst>
          </p:cNvPr>
          <p:cNvSpPr txBox="1"/>
          <p:nvPr/>
        </p:nvSpPr>
        <p:spPr>
          <a:xfrm>
            <a:off x="6141413" y="4109663"/>
            <a:ext cx="2622443" cy="2031325"/>
          </a:xfrm>
          <a:prstGeom prst="rect">
            <a:avLst/>
          </a:prstGeom>
          <a:noFill/>
        </p:spPr>
        <p:txBody>
          <a:bodyPr wrap="square" rtlCol="0">
            <a:spAutoFit/>
          </a:bodyPr>
          <a:lstStyle/>
          <a:p>
            <a:pPr algn="ctr"/>
            <a:r>
              <a:rPr lang="en-US" dirty="0">
                <a:hlinkClick r:id="rId9"/>
              </a:rPr>
              <a:t>Volatility</a:t>
            </a:r>
            <a:endParaRPr lang="en-US" dirty="0"/>
          </a:p>
          <a:p>
            <a:pPr algn="ctr"/>
            <a:r>
              <a:rPr lang="en-US" dirty="0"/>
              <a:t>The cryptocurrency market is extremely volatile for many reasons, such as speculation and supply and demand factors</a:t>
            </a:r>
          </a:p>
        </p:txBody>
      </p:sp>
    </p:spTree>
    <p:extLst>
      <p:ext uri="{BB962C8B-B14F-4D97-AF65-F5344CB8AC3E}">
        <p14:creationId xmlns:p14="http://schemas.microsoft.com/office/powerpoint/2010/main" val="549376645"/>
      </p:ext>
    </p:extLst>
  </p:cSld>
  <p:clrMapOvr>
    <a:masterClrMapping/>
  </p:clrMapOvr>
  <p:transition spd="slow"/>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D60B5E-5B2A-46A8-AB49-8E2619231614}"/>
              </a:ext>
            </a:extLst>
          </p:cNvPr>
          <p:cNvSpPr>
            <a:spLocks noGrp="1"/>
          </p:cNvSpPr>
          <p:nvPr>
            <p:ph type="title"/>
          </p:nvPr>
        </p:nvSpPr>
        <p:spPr>
          <a:xfrm>
            <a:off x="870735" y="1044882"/>
            <a:ext cx="7402530" cy="762856"/>
          </a:xfrm>
        </p:spPr>
        <p:txBody>
          <a:bodyPr/>
          <a:lstStyle/>
          <a:p>
            <a:r>
              <a:rPr lang="en-US" sz="4400" dirty="0">
                <a:solidFill>
                  <a:srgbClr val="7A9900"/>
                </a:solidFill>
              </a:rPr>
              <a:t>So, is volatility </a:t>
            </a:r>
            <a:r>
              <a:rPr lang="en-US" sz="4400" i="1" dirty="0">
                <a:solidFill>
                  <a:srgbClr val="7A9900"/>
                </a:solidFill>
              </a:rPr>
              <a:t>really</a:t>
            </a:r>
            <a:r>
              <a:rPr lang="en-US" sz="4400" dirty="0">
                <a:solidFill>
                  <a:srgbClr val="7A9900"/>
                </a:solidFill>
              </a:rPr>
              <a:t> bad?</a:t>
            </a:r>
          </a:p>
        </p:txBody>
      </p:sp>
      <p:sp>
        <p:nvSpPr>
          <p:cNvPr id="3" name="Content Placeholder 2">
            <a:extLst>
              <a:ext uri="{FF2B5EF4-FFF2-40B4-BE49-F238E27FC236}">
                <a16:creationId xmlns:a16="http://schemas.microsoft.com/office/drawing/2014/main" id="{D4CC0337-FF33-4DAD-820E-C8AD70C95F45}"/>
              </a:ext>
            </a:extLst>
          </p:cNvPr>
          <p:cNvSpPr>
            <a:spLocks noGrp="1"/>
          </p:cNvSpPr>
          <p:nvPr>
            <p:ph idx="1"/>
          </p:nvPr>
        </p:nvSpPr>
        <p:spPr/>
        <p:txBody>
          <a:bodyPr/>
          <a:lstStyle/>
          <a:p>
            <a:pPr marL="0" indent="0">
              <a:buNone/>
            </a:pPr>
            <a:r>
              <a:rPr lang="en-US" sz="2000" b="1" dirty="0">
                <a:hlinkClick r:id="rId2"/>
              </a:rPr>
              <a:t>CNBC Finance Bitcoin Volatility</a:t>
            </a:r>
            <a:endParaRPr lang="en-US" sz="2000" b="1" dirty="0"/>
          </a:p>
          <a:p>
            <a:pPr marL="0" indent="0">
              <a:buNone/>
            </a:pPr>
            <a:r>
              <a:rPr lang="en-US" dirty="0"/>
              <a:t> </a:t>
            </a:r>
          </a:p>
        </p:txBody>
      </p:sp>
      <p:pic>
        <p:nvPicPr>
          <p:cNvPr id="5" name="Picture 4" descr="Logo&#10;&#10;Description automatically generated">
            <a:extLst>
              <a:ext uri="{FF2B5EF4-FFF2-40B4-BE49-F238E27FC236}">
                <a16:creationId xmlns:a16="http://schemas.microsoft.com/office/drawing/2014/main" id="{074A2B74-2690-4F65-8EB6-CE936FAAB206}"/>
              </a:ext>
            </a:extLst>
          </p:cNvPr>
          <p:cNvPicPr>
            <a:picLocks noChangeAspect="1"/>
          </p:cNvPicPr>
          <p:nvPr/>
        </p:nvPicPr>
        <p:blipFill>
          <a:blip r:embed="rId3" cstate="print">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457200" y="1622811"/>
            <a:ext cx="944270" cy="754629"/>
          </a:xfrm>
          <a:prstGeom prst="rect">
            <a:avLst/>
          </a:prstGeom>
        </p:spPr>
      </p:pic>
      <mc:AlternateContent xmlns:mc="http://schemas.openxmlformats.org/markup-compatibility/2006">
        <mc:Choice xmlns:am3d="http://schemas.microsoft.com/office/drawing/2017/model3d" Requires="am3d">
          <p:graphicFrame>
            <p:nvGraphicFramePr>
              <p:cNvPr id="7" name="3D Model 6" descr="Upward Trend">
                <a:extLst>
                  <a:ext uri="{FF2B5EF4-FFF2-40B4-BE49-F238E27FC236}">
                    <a16:creationId xmlns:a16="http://schemas.microsoft.com/office/drawing/2014/main" id="{5FF7DC0C-539E-4380-9E31-82ECDC48B619}"/>
                  </a:ext>
                </a:extLst>
              </p:cNvPr>
              <p:cNvGraphicFramePr>
                <a:graphicFrameLocks noChangeAspect="1"/>
              </p:cNvGraphicFramePr>
              <p:nvPr>
                <p:extLst>
                  <p:ext uri="{D42A27DB-BD31-4B8C-83A1-F6EECF244321}">
                    <p14:modId xmlns:p14="http://schemas.microsoft.com/office/powerpoint/2010/main" val="3780311148"/>
                  </p:ext>
                </p:extLst>
              </p:nvPr>
            </p:nvGraphicFramePr>
            <p:xfrm>
              <a:off x="672033" y="3209290"/>
              <a:ext cx="2292985" cy="2115820"/>
            </p:xfrm>
            <a:graphic>
              <a:graphicData uri="http://schemas.microsoft.com/office/drawing/2017/model3d">
                <am3d:model3d r:embed="rId5">
                  <am3d:spPr>
                    <a:xfrm>
                      <a:off x="0" y="0"/>
                      <a:ext cx="2292985" cy="2115820"/>
                    </a:xfrm>
                    <a:prstGeom prst="rect">
                      <a:avLst/>
                    </a:prstGeom>
                  </am3d:spPr>
                  <am3d:camera>
                    <am3d:pos x="0" y="0" z="65012918"/>
                    <am3d:up dx="0" dy="36000000" dz="0"/>
                    <am3d:lookAt x="0" y="0" z="0"/>
                    <am3d:perspective fov="2700000"/>
                  </am3d:camera>
                  <am3d:trans>
                    <am3d:meterPerModelUnit n="101711" d="1000000"/>
                    <am3d:preTrans dx="0" dy="-16609428" dz="0"/>
                    <am3d:scale>
                      <am3d:sx n="1000000" d="1000000"/>
                      <am3d:sy n="1000000" d="1000000"/>
                      <am3d:sz n="1000000" d="1000000"/>
                    </am3d:scale>
                    <am3d:rot/>
                    <am3d:postTrans dx="0" dy="0" dz="0"/>
                  </am3d:trans>
                  <am3d:raster rName="Office3DRenderer" rVer="16.0.8326">
                    <am3d:blip r:embed="rId6"/>
                  </am3d:raster>
                  <am3d:objViewport viewportSz="3199764"/>
                  <am3d:ambientLight>
                    <am3d:clr>
                      <a:scrgbClr r="50000" g="50000" b="50000"/>
                    </am3d:clr>
                    <am3d:illuminance n="500000" d="1000000"/>
                  </am3d:ambientLight>
                  <am3d:ptLight rad="0">
                    <am3d:clr>
                      <a:scrgbClr r="100000" g="75000" b="50000"/>
                    </am3d:clr>
                    <am3d:intensity n="9765625" d="1000000"/>
                    <am3d:pos x="21959998" y="70920001" z="16344003"/>
                  </am3d:ptLight>
                  <am3d:ptLight rad="0">
                    <am3d:clr>
                      <a:scrgbClr r="40000" g="60000" b="95000"/>
                    </am3d:clr>
                    <am3d:intensity n="12250000" d="1000000"/>
                    <am3d:pos x="-37964106" y="51130435" z="57631972"/>
                  </am3d:ptLight>
                  <am3d:ptLight rad="0">
                    <am3d:clr>
                      <a:scrgbClr r="86837" g="72700" b="100000"/>
                    </am3d:clr>
                    <am3d:intensity n="3125000" d="1000000"/>
                    <am3d:pos x="-37739122" y="58056624" z="-34769649"/>
                  </am3d:ptLight>
                </am3d:model3d>
              </a:graphicData>
            </a:graphic>
          </p:graphicFrame>
        </mc:Choice>
        <mc:Fallback>
          <p:pic>
            <p:nvPicPr>
              <p:cNvPr id="7" name="3D Model 6" descr="Upward Trend">
                <a:extLst>
                  <a:ext uri="{FF2B5EF4-FFF2-40B4-BE49-F238E27FC236}">
                    <a16:creationId xmlns:a16="http://schemas.microsoft.com/office/drawing/2014/main" id="{5FF7DC0C-539E-4380-9E31-82ECDC48B619}"/>
                  </a:ext>
                </a:extLst>
              </p:cNvPr>
              <p:cNvPicPr>
                <a:picLocks noGrp="1" noRot="1" noChangeAspect="1" noMove="1" noResize="1" noEditPoints="1" noAdjustHandles="1" noChangeArrowheads="1" noChangeShapeType="1" noCrop="1"/>
              </p:cNvPicPr>
              <p:nvPr/>
            </p:nvPicPr>
            <p:blipFill>
              <a:blip r:embed="rId6"/>
              <a:stretch>
                <a:fillRect/>
              </a:stretch>
            </p:blipFill>
            <p:spPr>
              <a:xfrm>
                <a:off x="672033" y="3209290"/>
                <a:ext cx="2292985" cy="2115820"/>
              </a:xfrm>
              <a:prstGeom prst="rect">
                <a:avLst/>
              </a:prstGeom>
            </p:spPr>
          </p:pic>
        </mc:Fallback>
      </mc:AlternateContent>
      <p:sp>
        <p:nvSpPr>
          <p:cNvPr id="8" name="TextBox 7">
            <a:extLst>
              <a:ext uri="{FF2B5EF4-FFF2-40B4-BE49-F238E27FC236}">
                <a16:creationId xmlns:a16="http://schemas.microsoft.com/office/drawing/2014/main" id="{BCD26F59-5801-4A4A-B10C-50814C242A35}"/>
              </a:ext>
            </a:extLst>
          </p:cNvPr>
          <p:cNvSpPr txBox="1"/>
          <p:nvPr/>
        </p:nvSpPr>
        <p:spPr>
          <a:xfrm>
            <a:off x="3958118" y="2658724"/>
            <a:ext cx="4315147" cy="1815882"/>
          </a:xfrm>
          <a:prstGeom prst="rect">
            <a:avLst/>
          </a:prstGeom>
          <a:noFill/>
        </p:spPr>
        <p:txBody>
          <a:bodyPr wrap="square" rtlCol="0">
            <a:spAutoFit/>
          </a:bodyPr>
          <a:lstStyle/>
          <a:p>
            <a:r>
              <a:rPr lang="en-US" sz="1600" b="1" dirty="0">
                <a:latin typeface="Calibri" panose="020F0502020204030204" pitchFamily="34" charset="0"/>
                <a:ea typeface="Cambria" panose="02040503050406030204" pitchFamily="18" charset="0"/>
                <a:cs typeface="Calibri" panose="020F0502020204030204" pitchFamily="34" charset="0"/>
              </a:rPr>
              <a:t>Volatility is the 30-day return in an asset.</a:t>
            </a:r>
          </a:p>
          <a:p>
            <a:r>
              <a:rPr lang="en-US" sz="1600" dirty="0">
                <a:latin typeface="Calibri" panose="020F0502020204030204" pitchFamily="34" charset="0"/>
                <a:ea typeface="Cambria" panose="02040503050406030204" pitchFamily="18" charset="0"/>
                <a:cs typeface="Calibri" panose="020F0502020204030204" pitchFamily="34" charset="0"/>
              </a:rPr>
              <a:t>Volatility indicates movement in the market which is often caused by shifting factors related to supply and demand.  These factors can be caused by: change in preference or taste, market pressure, supply or/and variety of an item.</a:t>
            </a:r>
          </a:p>
          <a:p>
            <a:r>
              <a:rPr lang="en-US" sz="1600" dirty="0">
                <a:latin typeface="Calibri" panose="020F0502020204030204" pitchFamily="34" charset="0"/>
                <a:ea typeface="Cambria" panose="02040503050406030204" pitchFamily="18" charset="0"/>
                <a:cs typeface="Calibri" panose="020F0502020204030204" pitchFamily="34" charset="0"/>
              </a:rPr>
              <a:t>Cryptocurrency does not differ, in this respect. </a:t>
            </a:r>
          </a:p>
        </p:txBody>
      </p:sp>
      <p:pic>
        <p:nvPicPr>
          <p:cNvPr id="12" name="Picture 11" descr="Icon&#10;&#10;Description automatically generated">
            <a:extLst>
              <a:ext uri="{FF2B5EF4-FFF2-40B4-BE49-F238E27FC236}">
                <a16:creationId xmlns:a16="http://schemas.microsoft.com/office/drawing/2014/main" id="{83DAF4F6-C767-4A49-AE1B-EC7FE3807293}"/>
              </a:ext>
            </a:extLst>
          </p:cNvPr>
          <p:cNvPicPr>
            <a:picLocks noChangeAspect="1"/>
          </p:cNvPicPr>
          <p:nvPr/>
        </p:nvPicPr>
        <p:blipFill>
          <a:blip r:embed="rId7" cstate="print">
            <a:extLst>
              <a:ext uri="{28A0092B-C50C-407E-A947-70E740481C1C}">
                <a14:useLocalDpi xmlns:a14="http://schemas.microsoft.com/office/drawing/2010/main" val="0"/>
              </a:ext>
              <a:ext uri="{837473B0-CC2E-450A-ABE3-18F120FF3D39}">
                <a1611:picAttrSrcUrl xmlns:a1611="http://schemas.microsoft.com/office/drawing/2016/11/main" r:id="rId8"/>
              </a:ext>
            </a:extLst>
          </a:blip>
          <a:stretch>
            <a:fillRect/>
          </a:stretch>
        </p:blipFill>
        <p:spPr>
          <a:xfrm>
            <a:off x="7682502" y="1807738"/>
            <a:ext cx="1004298" cy="1004298"/>
          </a:xfrm>
          <a:prstGeom prst="rect">
            <a:avLst/>
          </a:prstGeom>
        </p:spPr>
      </p:pic>
    </p:spTree>
    <p:extLst>
      <p:ext uri="{BB962C8B-B14F-4D97-AF65-F5344CB8AC3E}">
        <p14:creationId xmlns:p14="http://schemas.microsoft.com/office/powerpoint/2010/main" val="728323858"/>
      </p:ext>
    </p:extLst>
  </p:cSld>
  <p:clrMapOvr>
    <a:masterClrMapping/>
  </p:clrMapOvr>
  <p:transition spd="slow"/>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3551" y="1061966"/>
            <a:ext cx="8229600" cy="1143000"/>
          </a:xfrm>
        </p:spPr>
        <p:txBody>
          <a:bodyPr rtlCol="0">
            <a:normAutofit/>
            <a:scene3d>
              <a:camera prst="orthographicFront"/>
              <a:lightRig rig="glow" dir="tl">
                <a:rot lat="0" lon="0" rev="5400000"/>
              </a:lightRig>
            </a:scene3d>
            <a:sp3d>
              <a:bevelT w="0" h="0"/>
              <a:contourClr>
                <a:schemeClr val="accent6">
                  <a:shade val="73000"/>
                </a:schemeClr>
              </a:contourClr>
            </a:sp3d>
          </a:bodyPr>
          <a:lstStyle/>
          <a:p>
            <a:pPr fontAlgn="auto">
              <a:spcAft>
                <a:spcPts val="0"/>
              </a:spcAft>
              <a:defRPr/>
            </a:pPr>
            <a:r>
              <a:rPr lang="en-US" sz="4000" dirty="0">
                <a:latin typeface="Calibri"/>
                <a:ea typeface="ＭＳ Ｐゴシック"/>
                <a:cs typeface="Calibri"/>
              </a:rPr>
              <a:t>Professional Development Certificate</a:t>
            </a:r>
            <a:endParaRPr lang="en-US" sz="4000" b="1" dirty="0">
              <a:solidFill>
                <a:srgbClr val="005CB8"/>
              </a:solidFill>
              <a:effectLst>
                <a:glow>
                  <a:srgbClr val="4F81BD">
                    <a:alpha val="0"/>
                  </a:srgbClr>
                </a:glow>
                <a:outerShdw blurRad="50800" dist="50800" dir="5400000" algn="ctr" rotWithShape="0">
                  <a:srgbClr val="000000">
                    <a:alpha val="0"/>
                  </a:srgbClr>
                </a:outerShdw>
                <a:reflection stA="0" endPos="65000" dist="50800" dir="5400000" sy="-100000" algn="bl" rotWithShape="0"/>
              </a:effectLst>
              <a:latin typeface="Calibri" panose="020F0502020204030204" pitchFamily="34" charset="0"/>
              <a:ea typeface="ＭＳ Ｐゴシック"/>
              <a:cs typeface="Calibri" panose="020F0502020204030204" pitchFamily="34" charset="0"/>
            </a:endParaRPr>
          </a:p>
        </p:txBody>
      </p:sp>
      <p:sp>
        <p:nvSpPr>
          <p:cNvPr id="3" name="TextBox 2">
            <a:extLst>
              <a:ext uri="{FF2B5EF4-FFF2-40B4-BE49-F238E27FC236}">
                <a16:creationId xmlns:a16="http://schemas.microsoft.com/office/drawing/2014/main" id="{D213714B-F9E8-8C44-9AF8-383F3F244D95}"/>
              </a:ext>
            </a:extLst>
          </p:cNvPr>
          <p:cNvSpPr txBox="1"/>
          <p:nvPr/>
        </p:nvSpPr>
        <p:spPr>
          <a:xfrm>
            <a:off x="588955" y="2359260"/>
            <a:ext cx="8175171" cy="2862322"/>
          </a:xfrm>
          <a:prstGeom prst="rect">
            <a:avLst/>
          </a:prstGeom>
          <a:noFill/>
        </p:spPr>
        <p:txBody>
          <a:bodyPr wrap="square" rtlCol="0" anchor="t">
            <a:spAutoFit/>
          </a:bodyPr>
          <a:lstStyle/>
          <a:p>
            <a:r>
              <a:rPr lang="en-US" dirty="0">
                <a:latin typeface="Arial"/>
                <a:ea typeface="ＭＳ Ｐゴシック"/>
              </a:rPr>
              <a:t>To earn your professional development certificate for this webinar, you must:</a:t>
            </a:r>
          </a:p>
          <a:p>
            <a:endParaRPr lang="en-US" dirty="0">
              <a:latin typeface="Arial"/>
              <a:ea typeface="ＭＳ Ｐゴシック"/>
            </a:endParaRPr>
          </a:p>
          <a:p>
            <a:pPr marL="285750" indent="-285750">
              <a:buFont typeface="Arial"/>
              <a:buChar char="•"/>
            </a:pPr>
            <a:r>
              <a:rPr lang="en-US" dirty="0">
                <a:latin typeface="Arial"/>
                <a:ea typeface="ＭＳ Ｐゴシック"/>
              </a:rPr>
              <a:t>Watch a minimum of 45-minutes and you will automatically receive a professional development </a:t>
            </a:r>
            <a:r>
              <a:rPr lang="en-US" b="1" dirty="0">
                <a:solidFill>
                  <a:srgbClr val="7A9900"/>
                </a:solidFill>
                <a:latin typeface="Arial"/>
                <a:ea typeface="ＭＳ Ｐゴシック"/>
              </a:rPr>
              <a:t>certificate </a:t>
            </a:r>
            <a:r>
              <a:rPr lang="en-US" dirty="0">
                <a:latin typeface="Arial"/>
                <a:ea typeface="ＭＳ Ｐゴシック"/>
              </a:rPr>
              <a:t>via e-mail within 24 hours.</a:t>
            </a:r>
          </a:p>
          <a:p>
            <a:endParaRPr lang="en-US" dirty="0">
              <a:latin typeface="Arial"/>
              <a:ea typeface="ＭＳ Ｐゴシック"/>
            </a:endParaRPr>
          </a:p>
          <a:p>
            <a:r>
              <a:rPr lang="en-US" dirty="0">
                <a:latin typeface="Arial"/>
                <a:ea typeface="ＭＳ Ｐゴシック"/>
                <a:cs typeface="Arial"/>
              </a:rPr>
              <a:t>Accessing resources: </a:t>
            </a:r>
            <a:endParaRPr lang="en-US" dirty="0"/>
          </a:p>
          <a:p>
            <a:endParaRPr lang="en-US" dirty="0">
              <a:cs typeface="Arial"/>
            </a:endParaRPr>
          </a:p>
          <a:p>
            <a:pPr marL="285750" indent="-285750">
              <a:buFont typeface="Arial,Sans-Serif"/>
              <a:buChar char="•"/>
            </a:pPr>
            <a:r>
              <a:rPr lang="en-US" dirty="0">
                <a:latin typeface="Arial"/>
                <a:ea typeface="ＭＳ Ｐゴシック"/>
                <a:cs typeface="Arial"/>
              </a:rPr>
              <a:t>You can now easily download presentations, lesson plan materials, and activities for each webinar from </a:t>
            </a:r>
            <a:r>
              <a:rPr lang="en-US" sz="1600" b="1" i="1" dirty="0">
                <a:solidFill>
                  <a:srgbClr val="005CB8"/>
                </a:solidFill>
                <a:latin typeface="Arial"/>
                <a:ea typeface="ＭＳ Ｐゴシック"/>
                <a:cs typeface="Arial"/>
                <a:hlinkClick r:id="rId3"/>
              </a:rPr>
              <a:t>EconEdLink.org/professional-development/</a:t>
            </a:r>
            <a:endParaRPr lang="en-US" sz="1600" b="1" i="1" dirty="0">
              <a:solidFill>
                <a:srgbClr val="005CB8"/>
              </a:solidFill>
              <a:latin typeface="Arial"/>
              <a:ea typeface="ＭＳ Ｐゴシック"/>
              <a:cs typeface="Arial"/>
            </a:endParaRPr>
          </a:p>
          <a:p>
            <a:endParaRPr lang="en-US" b="1" i="1" dirty="0">
              <a:solidFill>
                <a:srgbClr val="005CB8"/>
              </a:solidFill>
              <a:latin typeface="Arial"/>
              <a:ea typeface="ＭＳ Ｐゴシック"/>
              <a:cs typeface="Arial"/>
            </a:endParaRPr>
          </a:p>
        </p:txBody>
      </p:sp>
    </p:spTree>
    <p:extLst>
      <p:ext uri="{BB962C8B-B14F-4D97-AF65-F5344CB8AC3E}">
        <p14:creationId xmlns:p14="http://schemas.microsoft.com/office/powerpoint/2010/main" val="3489039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BD5AB543-F83D-4FBD-89C9-98B66F45B324}"/>
              </a:ext>
            </a:extLst>
          </p:cNvPr>
          <p:cNvPicPr>
            <a:picLocks noChangeAspect="1"/>
          </p:cNvPicPr>
          <p:nvPr/>
        </p:nvPicPr>
        <p:blipFill rotWithShape="1">
          <a:blip r:embed="rId2"/>
          <a:srcRect l="5102"/>
          <a:stretch/>
        </p:blipFill>
        <p:spPr>
          <a:xfrm>
            <a:off x="698642" y="2856037"/>
            <a:ext cx="7366571" cy="3225031"/>
          </a:xfrm>
          <a:prstGeom prst="rect">
            <a:avLst/>
          </a:prstGeom>
        </p:spPr>
      </p:pic>
      <p:sp>
        <p:nvSpPr>
          <p:cNvPr id="8" name="TextBox 7">
            <a:extLst>
              <a:ext uri="{FF2B5EF4-FFF2-40B4-BE49-F238E27FC236}">
                <a16:creationId xmlns:a16="http://schemas.microsoft.com/office/drawing/2014/main" id="{72D6D878-A700-4AA6-BF1D-A95F0A8E62CF}"/>
              </a:ext>
            </a:extLst>
          </p:cNvPr>
          <p:cNvSpPr txBox="1"/>
          <p:nvPr/>
        </p:nvSpPr>
        <p:spPr>
          <a:xfrm>
            <a:off x="462338" y="1141886"/>
            <a:ext cx="7983020" cy="1877437"/>
          </a:xfrm>
          <a:prstGeom prst="rect">
            <a:avLst/>
          </a:prstGeom>
          <a:noFill/>
        </p:spPr>
        <p:txBody>
          <a:bodyPr wrap="square" rtlCol="0">
            <a:spAutoFit/>
          </a:bodyPr>
          <a:lstStyle/>
          <a:p>
            <a:pPr algn="ctr"/>
            <a:r>
              <a:rPr lang="en-US" b="1" dirty="0">
                <a:latin typeface="Calibri" panose="020F0502020204030204" pitchFamily="34" charset="0"/>
                <a:ea typeface="Cambria" panose="02040503050406030204" pitchFamily="18" charset="0"/>
                <a:cs typeface="Calibri" panose="020F0502020204030204" pitchFamily="34" charset="0"/>
                <a:hlinkClick r:id="rId3"/>
              </a:rPr>
              <a:t>Volatility Explained</a:t>
            </a:r>
            <a:endParaRPr lang="en-US" b="1" dirty="0">
              <a:latin typeface="Calibri" panose="020F0502020204030204" pitchFamily="34" charset="0"/>
              <a:ea typeface="Cambria" panose="02040503050406030204" pitchFamily="18" charset="0"/>
              <a:cs typeface="Calibri" panose="020F0502020204030204" pitchFamily="34" charset="0"/>
            </a:endParaRPr>
          </a:p>
          <a:p>
            <a:pPr algn="ctr"/>
            <a:endParaRPr lang="en-US" dirty="0">
              <a:latin typeface="Calibri" panose="020F0502020204030204" pitchFamily="34" charset="0"/>
              <a:ea typeface="Cambria" panose="02040503050406030204" pitchFamily="18" charset="0"/>
              <a:cs typeface="Calibri" panose="020F0502020204030204" pitchFamily="34" charset="0"/>
            </a:endParaRPr>
          </a:p>
          <a:p>
            <a:r>
              <a:rPr lang="en-US" sz="1600" dirty="0">
                <a:latin typeface="Calibri" panose="020F0502020204030204" pitchFamily="34" charset="0"/>
                <a:ea typeface="Cambria" panose="02040503050406030204" pitchFamily="18" charset="0"/>
                <a:cs typeface="Calibri" panose="020F0502020204030204" pitchFamily="34" charset="0"/>
              </a:rPr>
              <a:t>The cryptocurrency market has demonstrated high volatility at various times which is over 100%.</a:t>
            </a:r>
          </a:p>
          <a:p>
            <a:pPr algn="ctr"/>
            <a:r>
              <a:rPr lang="en-US" sz="1600" dirty="0">
                <a:latin typeface="Calibri" panose="020F0502020204030204" pitchFamily="34" charset="0"/>
                <a:ea typeface="Cambria" panose="02040503050406030204" pitchFamily="18" charset="0"/>
                <a:cs typeface="Calibri" panose="020F0502020204030204" pitchFamily="34" charset="0"/>
              </a:rPr>
              <a:t>Volatility is divided into three categories – </a:t>
            </a:r>
          </a:p>
          <a:p>
            <a:pPr algn="ctr"/>
            <a:r>
              <a:rPr lang="en-US" sz="1600" dirty="0">
                <a:highlight>
                  <a:srgbClr val="FFFF00"/>
                </a:highlight>
                <a:latin typeface="Calibri" panose="020F0502020204030204" pitchFamily="34" charset="0"/>
                <a:ea typeface="Cambria" panose="02040503050406030204" pitchFamily="18" charset="0"/>
                <a:cs typeface="Calibri" panose="020F0502020204030204" pitchFamily="34" charset="0"/>
              </a:rPr>
              <a:t>high</a:t>
            </a:r>
            <a:r>
              <a:rPr lang="en-US" sz="1600" dirty="0">
                <a:latin typeface="Calibri" panose="020F0502020204030204" pitchFamily="34" charset="0"/>
                <a:ea typeface="Cambria" panose="02040503050406030204" pitchFamily="18" charset="0"/>
                <a:cs typeface="Calibri" panose="020F0502020204030204" pitchFamily="34" charset="0"/>
              </a:rPr>
              <a:t> (100%-), </a:t>
            </a:r>
            <a:r>
              <a:rPr lang="en-US" sz="1600" dirty="0">
                <a:highlight>
                  <a:srgbClr val="FFFF00"/>
                </a:highlight>
                <a:latin typeface="Calibri" panose="020F0502020204030204" pitchFamily="34" charset="0"/>
                <a:ea typeface="Cambria" panose="02040503050406030204" pitchFamily="18" charset="0"/>
                <a:cs typeface="Calibri" panose="020F0502020204030204" pitchFamily="34" charset="0"/>
              </a:rPr>
              <a:t>average</a:t>
            </a:r>
            <a:r>
              <a:rPr lang="en-US" sz="1600" dirty="0">
                <a:latin typeface="Calibri" panose="020F0502020204030204" pitchFamily="34" charset="0"/>
                <a:ea typeface="Cambria" panose="02040503050406030204" pitchFamily="18" charset="0"/>
                <a:cs typeface="Calibri" panose="020F0502020204030204" pitchFamily="34" charset="0"/>
              </a:rPr>
              <a:t> (50%-100%), and </a:t>
            </a:r>
            <a:r>
              <a:rPr lang="en-US" sz="1600" dirty="0">
                <a:highlight>
                  <a:srgbClr val="FFFF00"/>
                </a:highlight>
                <a:latin typeface="Calibri" panose="020F0502020204030204" pitchFamily="34" charset="0"/>
                <a:ea typeface="Cambria" panose="02040503050406030204" pitchFamily="18" charset="0"/>
                <a:cs typeface="Calibri" panose="020F0502020204030204" pitchFamily="34" charset="0"/>
              </a:rPr>
              <a:t>low</a:t>
            </a:r>
            <a:r>
              <a:rPr lang="en-US" sz="1600" dirty="0">
                <a:latin typeface="Calibri" panose="020F0502020204030204" pitchFamily="34" charset="0"/>
                <a:ea typeface="Cambria" panose="02040503050406030204" pitchFamily="18" charset="0"/>
                <a:cs typeface="Calibri" panose="020F0502020204030204" pitchFamily="34" charset="0"/>
              </a:rPr>
              <a:t> (0-50%) </a:t>
            </a:r>
          </a:p>
          <a:p>
            <a:endParaRPr lang="en-US" sz="1600" b="1" dirty="0">
              <a:latin typeface="Cambria" panose="02040503050406030204" pitchFamily="18" charset="0"/>
              <a:ea typeface="Cambria" panose="02040503050406030204" pitchFamily="18" charset="0"/>
              <a:cs typeface="Aharoni" panose="02010803020104030203" pitchFamily="2" charset="-79"/>
            </a:endParaRPr>
          </a:p>
        </p:txBody>
      </p:sp>
    </p:spTree>
    <p:extLst>
      <p:ext uri="{BB962C8B-B14F-4D97-AF65-F5344CB8AC3E}">
        <p14:creationId xmlns:p14="http://schemas.microsoft.com/office/powerpoint/2010/main" val="907797847"/>
      </p:ext>
    </p:extLst>
  </p:cSld>
  <p:clrMapOvr>
    <a:masterClrMapping/>
  </p:clrMapOvr>
  <p:transition spd="slow"/>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DBC304-A508-456F-A701-76FBBFEE39F5}"/>
              </a:ext>
            </a:extLst>
          </p:cNvPr>
          <p:cNvSpPr>
            <a:spLocks noGrp="1"/>
          </p:cNvSpPr>
          <p:nvPr>
            <p:ph type="title"/>
          </p:nvPr>
        </p:nvSpPr>
        <p:spPr>
          <a:xfrm>
            <a:off x="2455524" y="894636"/>
            <a:ext cx="6544638" cy="657278"/>
          </a:xfrm>
        </p:spPr>
        <p:txBody>
          <a:bodyPr/>
          <a:lstStyle/>
          <a:p>
            <a:r>
              <a:rPr lang="en-US" dirty="0"/>
              <a:t>Lesson Plan 2: Crypto to Currency</a:t>
            </a:r>
          </a:p>
        </p:txBody>
      </p:sp>
      <p:sp>
        <p:nvSpPr>
          <p:cNvPr id="3" name="Content Placeholder 2">
            <a:extLst>
              <a:ext uri="{FF2B5EF4-FFF2-40B4-BE49-F238E27FC236}">
                <a16:creationId xmlns:a16="http://schemas.microsoft.com/office/drawing/2014/main" id="{0A0092E4-CB7B-4400-B34D-E200A735E8B2}"/>
              </a:ext>
            </a:extLst>
          </p:cNvPr>
          <p:cNvSpPr>
            <a:spLocks noGrp="1"/>
          </p:cNvSpPr>
          <p:nvPr>
            <p:ph idx="1"/>
          </p:nvPr>
        </p:nvSpPr>
        <p:spPr>
          <a:xfrm>
            <a:off x="3471333" y="1551914"/>
            <a:ext cx="5528829" cy="4807789"/>
          </a:xfrm>
        </p:spPr>
        <p:txBody>
          <a:bodyPr/>
          <a:lstStyle/>
          <a:p>
            <a:pPr marL="0" indent="0">
              <a:buNone/>
            </a:pPr>
            <a:r>
              <a:rPr lang="en-US" sz="1800" b="1" i="0" dirty="0">
                <a:solidFill>
                  <a:srgbClr val="333333"/>
                </a:solidFill>
                <a:effectLst/>
                <a:latin typeface="+mj-lt"/>
              </a:rPr>
              <a:t>Procedures:</a:t>
            </a:r>
          </a:p>
          <a:p>
            <a:pPr marL="0" indent="0">
              <a:buNone/>
            </a:pPr>
            <a:r>
              <a:rPr lang="en-US" sz="1800" i="0" dirty="0">
                <a:solidFill>
                  <a:srgbClr val="333333"/>
                </a:solidFill>
                <a:effectLst/>
                <a:latin typeface="+mj-lt"/>
              </a:rPr>
              <a:t>Students will break into pairs to complete the currency chart using a rubric and assigned cryptocurrency informational handout. </a:t>
            </a:r>
            <a:r>
              <a:rPr lang="en-US" sz="1800" dirty="0">
                <a:solidFill>
                  <a:srgbClr val="333333"/>
                </a:solidFill>
                <a:latin typeface="+mj-lt"/>
              </a:rPr>
              <a:t>Students will </a:t>
            </a:r>
            <a:r>
              <a:rPr lang="en-US" sz="1800" i="0" dirty="0">
                <a:solidFill>
                  <a:srgbClr val="333333"/>
                </a:solidFill>
                <a:effectLst/>
                <a:latin typeface="+mj-lt"/>
              </a:rPr>
              <a:t>share in the open class forum.</a:t>
            </a:r>
          </a:p>
          <a:p>
            <a:pPr marL="0" indent="0">
              <a:buNone/>
            </a:pPr>
            <a:r>
              <a:rPr lang="en-US" sz="1800" b="1" dirty="0">
                <a:solidFill>
                  <a:srgbClr val="1D2B5A"/>
                </a:solidFill>
                <a:latin typeface="+mj-lt"/>
                <a:cs typeface="Calibri" panose="020F0502020204030204" pitchFamily="34" charset="0"/>
              </a:rPr>
              <a:t>Links &amp; Resources</a:t>
            </a:r>
            <a:endParaRPr lang="en-US" sz="1800" dirty="0">
              <a:solidFill>
                <a:srgbClr val="1D2B5A"/>
              </a:solidFill>
              <a:latin typeface="+mj-lt"/>
              <a:cs typeface="Calibri" panose="020F0502020204030204" pitchFamily="34" charset="0"/>
            </a:endParaRPr>
          </a:p>
          <a:p>
            <a:pPr marL="0" indent="0">
              <a:buNone/>
            </a:pPr>
            <a:r>
              <a:rPr lang="en-US" sz="1800" b="1" dirty="0">
                <a:solidFill>
                  <a:srgbClr val="1D2B5A"/>
                </a:solidFill>
                <a:latin typeface="+mj-lt"/>
                <a:cs typeface="Calibri" panose="020F0502020204030204" pitchFamily="34" charset="0"/>
              </a:rPr>
              <a:t>Power Point: </a:t>
            </a:r>
            <a:r>
              <a:rPr lang="en-US" sz="1800" dirty="0">
                <a:solidFill>
                  <a:srgbClr val="1D2B5A"/>
                </a:solidFill>
                <a:latin typeface="+mj-lt"/>
                <a:cs typeface="Calibri" panose="020F0502020204030204" pitchFamily="34" charset="0"/>
                <a:hlinkClick r:id="rId2"/>
              </a:rPr>
              <a:t>Boom and Bust of Cryptocurrency</a:t>
            </a:r>
            <a:endParaRPr lang="en-US" sz="1800" dirty="0">
              <a:solidFill>
                <a:srgbClr val="1D2B5A"/>
              </a:solidFill>
              <a:latin typeface="+mj-lt"/>
              <a:cs typeface="Calibri" panose="020F0502020204030204" pitchFamily="34" charset="0"/>
            </a:endParaRPr>
          </a:p>
          <a:p>
            <a:pPr marL="0" indent="0">
              <a:buNone/>
            </a:pPr>
            <a:r>
              <a:rPr lang="en-US" sz="1800" b="1" i="0" dirty="0">
                <a:solidFill>
                  <a:srgbClr val="1D2B5A"/>
                </a:solidFill>
                <a:effectLst/>
                <a:latin typeface="+mj-lt"/>
                <a:cs typeface="Calibri" panose="020F0502020204030204" pitchFamily="34" charset="0"/>
              </a:rPr>
              <a:t>Guided Practice: </a:t>
            </a:r>
            <a:r>
              <a:rPr lang="en-US" sz="1800" dirty="0">
                <a:latin typeface="+mj-lt"/>
                <a:hlinkClick r:id="rId3"/>
              </a:rPr>
              <a:t>Trending Volatility.docx</a:t>
            </a:r>
            <a:endParaRPr lang="en-US" sz="1800" dirty="0">
              <a:latin typeface="+mj-lt"/>
            </a:endParaRPr>
          </a:p>
          <a:p>
            <a:pPr marL="0" indent="0">
              <a:buNone/>
            </a:pPr>
            <a:r>
              <a:rPr lang="en-US" sz="1800" b="1" dirty="0">
                <a:solidFill>
                  <a:srgbClr val="1D2B5A"/>
                </a:solidFill>
                <a:latin typeface="+mj-lt"/>
                <a:cs typeface="Calibri" panose="020F0502020204030204" pitchFamily="34" charset="0"/>
              </a:rPr>
              <a:t>Nearpod: </a:t>
            </a:r>
            <a:r>
              <a:rPr lang="en-US" sz="1800" dirty="0">
                <a:solidFill>
                  <a:srgbClr val="1D2B5A"/>
                </a:solidFill>
                <a:latin typeface="+mj-lt"/>
                <a:cs typeface="Calibri" panose="020F0502020204030204" pitchFamily="34" charset="0"/>
                <a:hlinkClick r:id="rId4"/>
              </a:rPr>
              <a:t>https://share.nearpod.com/e/a0ARAgLmFhb</a:t>
            </a:r>
            <a:endParaRPr lang="en-US" sz="1800" dirty="0">
              <a:solidFill>
                <a:srgbClr val="1D2B5A"/>
              </a:solidFill>
              <a:latin typeface="+mj-lt"/>
              <a:cs typeface="Calibri" panose="020F0502020204030204" pitchFamily="34" charset="0"/>
            </a:endParaRPr>
          </a:p>
          <a:p>
            <a:pPr marL="0" indent="0">
              <a:buNone/>
            </a:pPr>
            <a:r>
              <a:rPr lang="en-US" sz="1800" b="1" dirty="0">
                <a:solidFill>
                  <a:srgbClr val="1D2B5A"/>
                </a:solidFill>
                <a:latin typeface="+mj-lt"/>
                <a:cs typeface="Calibri" panose="020F0502020204030204" pitchFamily="34" charset="0"/>
              </a:rPr>
              <a:t>Assessment: </a:t>
            </a:r>
            <a:r>
              <a:rPr lang="en-US" sz="1800" dirty="0">
                <a:solidFill>
                  <a:srgbClr val="1D2B5A"/>
                </a:solidFill>
                <a:latin typeface="+mj-lt"/>
                <a:cs typeface="Calibri" panose="020F0502020204030204" pitchFamily="34" charset="0"/>
                <a:hlinkClick r:id="rId5"/>
              </a:rPr>
              <a:t>Lesson Plan Assessment 3</a:t>
            </a:r>
            <a:endParaRPr lang="en-US" sz="1800" dirty="0">
              <a:solidFill>
                <a:srgbClr val="1D2B5A"/>
              </a:solidFill>
              <a:latin typeface="+mj-lt"/>
              <a:cs typeface="Calibri" panose="020F0502020204030204" pitchFamily="34" charset="0"/>
            </a:endParaRPr>
          </a:p>
          <a:p>
            <a:pPr marL="0" indent="0">
              <a:buNone/>
            </a:pPr>
            <a:endParaRPr lang="en-US" sz="1600" dirty="0">
              <a:latin typeface="+mj-lt"/>
            </a:endParaRPr>
          </a:p>
          <a:p>
            <a:pPr marL="0" indent="0">
              <a:buNone/>
            </a:pPr>
            <a:endParaRPr lang="en-US" sz="1400" dirty="0">
              <a:highlight>
                <a:srgbClr val="FFFF00"/>
              </a:highlight>
              <a:latin typeface="Calibri" panose="020F0502020204030204" pitchFamily="34" charset="0"/>
              <a:cs typeface="Calibri" panose="020F0502020204030204" pitchFamily="34" charset="0"/>
            </a:endParaRPr>
          </a:p>
          <a:p>
            <a:pPr marL="0" indent="0">
              <a:buNone/>
            </a:pPr>
            <a:endParaRPr lang="en-US" dirty="0"/>
          </a:p>
        </p:txBody>
      </p:sp>
      <p:sp>
        <p:nvSpPr>
          <p:cNvPr id="4" name="Text Placeholder 3">
            <a:extLst>
              <a:ext uri="{FF2B5EF4-FFF2-40B4-BE49-F238E27FC236}">
                <a16:creationId xmlns:a16="http://schemas.microsoft.com/office/drawing/2014/main" id="{10434D12-636C-45D9-9605-0B833DF13193}"/>
              </a:ext>
            </a:extLst>
          </p:cNvPr>
          <p:cNvSpPr>
            <a:spLocks noGrp="1"/>
          </p:cNvSpPr>
          <p:nvPr>
            <p:ph type="body" sz="half" idx="2"/>
          </p:nvPr>
        </p:nvSpPr>
        <p:spPr>
          <a:xfrm>
            <a:off x="143838" y="1652814"/>
            <a:ext cx="3197453" cy="4924603"/>
          </a:xfrm>
          <a:solidFill>
            <a:schemeClr val="accent1">
              <a:lumMod val="20000"/>
              <a:lumOff val="80000"/>
            </a:schemeClr>
          </a:solidFill>
        </p:spPr>
        <p:txBody>
          <a:bodyPr/>
          <a:lstStyle/>
          <a:p>
            <a:r>
              <a:rPr lang="en-US" dirty="0">
                <a:highlight>
                  <a:srgbClr val="FFFF00"/>
                </a:highlight>
                <a:latin typeface="Calibri" panose="020F0502020204030204" pitchFamily="34" charset="0"/>
                <a:ea typeface="Cambria" panose="02040503050406030204" pitchFamily="18" charset="0"/>
                <a:cs typeface="Calibri" panose="020F0502020204030204" pitchFamily="34" charset="0"/>
              </a:rPr>
              <a:t>Central Question: </a:t>
            </a:r>
            <a:r>
              <a:rPr lang="en-US" b="1" dirty="0">
                <a:highlight>
                  <a:srgbClr val="FFFF00"/>
                </a:highlight>
                <a:latin typeface="Calibri" panose="020F0502020204030204" pitchFamily="34" charset="0"/>
                <a:ea typeface="Cambria" panose="02040503050406030204" pitchFamily="18" charset="0"/>
                <a:cs typeface="Calibri" panose="020F0502020204030204" pitchFamily="34" charset="0"/>
              </a:rPr>
              <a:t>What are the current cryptocurrency trends? Why are certain groups more attracted to cryptocurrency than other groups?</a:t>
            </a:r>
          </a:p>
          <a:p>
            <a:r>
              <a:rPr lang="en-US" b="1" dirty="0">
                <a:solidFill>
                  <a:srgbClr val="333333"/>
                </a:solidFill>
                <a:latin typeface="Calibri" panose="020F0502020204030204" pitchFamily="34" charset="0"/>
                <a:ea typeface="Cambria" panose="02040503050406030204" pitchFamily="18" charset="0"/>
                <a:cs typeface="Calibri" panose="020F0502020204030204" pitchFamily="34" charset="0"/>
              </a:rPr>
              <a:t>Lesson Summary: </a:t>
            </a:r>
          </a:p>
          <a:p>
            <a:r>
              <a:rPr lang="en-US" dirty="0">
                <a:solidFill>
                  <a:srgbClr val="333333"/>
                </a:solidFill>
                <a:latin typeface="Calibri" panose="020F0502020204030204" pitchFamily="34" charset="0"/>
                <a:ea typeface="Cambria" panose="02040503050406030204" pitchFamily="18" charset="0"/>
                <a:cs typeface="Calibri" panose="020F0502020204030204" pitchFamily="34" charset="0"/>
              </a:rPr>
              <a:t>Using the guided notes and trend poster, students will analyze cryptocurrency trends.</a:t>
            </a:r>
          </a:p>
          <a:p>
            <a:r>
              <a:rPr lang="en-US" dirty="0">
                <a:solidFill>
                  <a:srgbClr val="333333"/>
                </a:solidFill>
                <a:latin typeface="Calibri" panose="020F0502020204030204" pitchFamily="34" charset="0"/>
                <a:ea typeface="Cambria" panose="02040503050406030204" pitchFamily="18" charset="0"/>
                <a:cs typeface="Calibri" panose="020F0502020204030204" pitchFamily="34" charset="0"/>
              </a:rPr>
              <a:t>Students will decide volatility of cryptocurrency using charted data; and advise a client on crypto-investment.</a:t>
            </a:r>
          </a:p>
          <a:p>
            <a:r>
              <a:rPr lang="en-US" b="1" i="0" dirty="0">
                <a:effectLst/>
                <a:latin typeface="Calibri" panose="020F0502020204030204" pitchFamily="34" charset="0"/>
                <a:ea typeface="Cambria" panose="02040503050406030204" pitchFamily="18" charset="0"/>
                <a:cs typeface="Calibri" panose="020F0502020204030204" pitchFamily="34" charset="0"/>
              </a:rPr>
              <a:t>Objective</a:t>
            </a:r>
            <a:r>
              <a:rPr lang="en-US" b="0" i="0" dirty="0">
                <a:effectLst/>
                <a:latin typeface="Calibri" panose="020F0502020204030204" pitchFamily="34" charset="0"/>
                <a:ea typeface="Cambria" panose="02040503050406030204" pitchFamily="18" charset="0"/>
                <a:cs typeface="Calibri" panose="020F0502020204030204" pitchFamily="34" charset="0"/>
              </a:rPr>
              <a:t>: </a:t>
            </a:r>
          </a:p>
          <a:p>
            <a:r>
              <a:rPr lang="en-US" b="0" i="0" dirty="0">
                <a:effectLst/>
                <a:latin typeface="Calibri" panose="020F0502020204030204" pitchFamily="34" charset="0"/>
                <a:ea typeface="Cambria" panose="02040503050406030204" pitchFamily="18" charset="0"/>
                <a:cs typeface="Calibri" panose="020F0502020204030204" pitchFamily="34" charset="0"/>
              </a:rPr>
              <a:t>To identify engaging trends of cryptocurrency; to </a:t>
            </a:r>
            <a:r>
              <a:rPr lang="en-US" dirty="0">
                <a:latin typeface="Calibri" panose="020F0502020204030204" pitchFamily="34" charset="0"/>
                <a:ea typeface="Cambria" panose="02040503050406030204" pitchFamily="18" charset="0"/>
                <a:cs typeface="Calibri" panose="020F0502020204030204" pitchFamily="34" charset="0"/>
              </a:rPr>
              <a:t>analyze cryptocurrency as an investment option.</a:t>
            </a:r>
          </a:p>
        </p:txBody>
      </p:sp>
    </p:spTree>
    <p:extLst>
      <p:ext uri="{BB962C8B-B14F-4D97-AF65-F5344CB8AC3E}">
        <p14:creationId xmlns:p14="http://schemas.microsoft.com/office/powerpoint/2010/main" val="1088373493"/>
      </p:ext>
    </p:extLst>
  </p:cSld>
  <p:clrMapOvr>
    <a:masterClrMapping/>
  </p:clrMapOvr>
  <p:transition spd="slow"/>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DBC304-A508-456F-A701-76FBBFEE39F5}"/>
              </a:ext>
            </a:extLst>
          </p:cNvPr>
          <p:cNvSpPr>
            <a:spLocks noGrp="1"/>
          </p:cNvSpPr>
          <p:nvPr>
            <p:ph type="title"/>
          </p:nvPr>
        </p:nvSpPr>
        <p:spPr>
          <a:xfrm>
            <a:off x="2036617" y="149629"/>
            <a:ext cx="5602779" cy="780699"/>
          </a:xfrm>
        </p:spPr>
        <p:txBody>
          <a:bodyPr/>
          <a:lstStyle/>
          <a:p>
            <a:pPr algn="ctr">
              <a:lnSpc>
                <a:spcPct val="100000"/>
              </a:lnSpc>
            </a:pPr>
            <a:r>
              <a:rPr lang="en-US" dirty="0"/>
              <a:t>Lesson Plan 3: Is Cryptocurrency an ideal investment?</a:t>
            </a:r>
          </a:p>
        </p:txBody>
      </p:sp>
      <p:sp>
        <p:nvSpPr>
          <p:cNvPr id="3" name="Content Placeholder 2">
            <a:extLst>
              <a:ext uri="{FF2B5EF4-FFF2-40B4-BE49-F238E27FC236}">
                <a16:creationId xmlns:a16="http://schemas.microsoft.com/office/drawing/2014/main" id="{0A0092E4-CB7B-4400-B34D-E200A735E8B2}"/>
              </a:ext>
            </a:extLst>
          </p:cNvPr>
          <p:cNvSpPr>
            <a:spLocks noGrp="1"/>
          </p:cNvSpPr>
          <p:nvPr>
            <p:ph idx="1"/>
          </p:nvPr>
        </p:nvSpPr>
        <p:spPr>
          <a:xfrm>
            <a:off x="3471333" y="1119883"/>
            <a:ext cx="5528829" cy="4807789"/>
          </a:xfrm>
        </p:spPr>
        <p:txBody>
          <a:bodyPr/>
          <a:lstStyle/>
          <a:p>
            <a:pPr marL="0" indent="0">
              <a:buNone/>
            </a:pPr>
            <a:r>
              <a:rPr lang="en-US" sz="1600" b="1" i="0" dirty="0">
                <a:solidFill>
                  <a:srgbClr val="333333"/>
                </a:solidFill>
                <a:effectLst/>
                <a:latin typeface="+mj-lt"/>
              </a:rPr>
              <a:t>Procedures: </a:t>
            </a:r>
            <a:r>
              <a:rPr lang="en-US" sz="1600" i="0" dirty="0">
                <a:solidFill>
                  <a:srgbClr val="333333"/>
                </a:solidFill>
                <a:effectLst/>
                <a:latin typeface="+mj-lt"/>
              </a:rPr>
              <a:t>Teacher begins lesson by asking students to collaborate about, “What is a trend?” After discussion, students will describe </a:t>
            </a:r>
            <a:r>
              <a:rPr lang="en-US" sz="1600" dirty="0">
                <a:solidFill>
                  <a:srgbClr val="333333"/>
                </a:solidFill>
                <a:latin typeface="+mj-lt"/>
              </a:rPr>
              <a:t>and </a:t>
            </a:r>
            <a:r>
              <a:rPr lang="en-US" sz="1600" i="0" dirty="0">
                <a:solidFill>
                  <a:srgbClr val="333333"/>
                </a:solidFill>
                <a:effectLst/>
                <a:latin typeface="+mj-lt"/>
              </a:rPr>
              <a:t>discuss the trends behind cryptocurrency through teacher notes and discussion.  Students will use trendline handout to assess the “real-time” trends of cryptocurrency.</a:t>
            </a:r>
          </a:p>
          <a:p>
            <a:pPr marL="0" indent="0">
              <a:buNone/>
            </a:pPr>
            <a:r>
              <a:rPr lang="en-US" sz="1600" dirty="0">
                <a:solidFill>
                  <a:srgbClr val="333333"/>
                </a:solidFill>
                <a:latin typeface="+mj-lt"/>
              </a:rPr>
              <a:t>Lastly, students will use the trendline and their notes to advise a client cryptocurrency investment by providing one warning, two encouraging facts, and a final overall statement on crypto-investment.</a:t>
            </a:r>
            <a:endParaRPr lang="en-US" sz="1600" i="0" dirty="0">
              <a:solidFill>
                <a:srgbClr val="333333"/>
              </a:solidFill>
              <a:effectLst/>
              <a:latin typeface="+mj-lt"/>
            </a:endParaRPr>
          </a:p>
          <a:p>
            <a:pPr marL="0" indent="0">
              <a:buNone/>
            </a:pPr>
            <a:r>
              <a:rPr lang="en-US" sz="1600" b="1" dirty="0">
                <a:solidFill>
                  <a:srgbClr val="1D2B5A"/>
                </a:solidFill>
                <a:latin typeface="+mj-lt"/>
                <a:cs typeface="Calibri" panose="020F0502020204030204" pitchFamily="34" charset="0"/>
              </a:rPr>
              <a:t>Links &amp; Resources</a:t>
            </a:r>
            <a:endParaRPr lang="en-US" sz="1600" dirty="0">
              <a:solidFill>
                <a:srgbClr val="1D2B5A"/>
              </a:solidFill>
              <a:latin typeface="+mj-lt"/>
              <a:cs typeface="Calibri" panose="020F0502020204030204" pitchFamily="34" charset="0"/>
            </a:endParaRPr>
          </a:p>
          <a:p>
            <a:pPr marL="0" indent="0">
              <a:buNone/>
            </a:pPr>
            <a:r>
              <a:rPr lang="en-US" sz="1600" b="1" dirty="0">
                <a:solidFill>
                  <a:srgbClr val="1D2B5A"/>
                </a:solidFill>
                <a:latin typeface="+mj-lt"/>
                <a:cs typeface="Calibri" panose="020F0502020204030204" pitchFamily="34" charset="0"/>
              </a:rPr>
              <a:t>Power Point: </a:t>
            </a:r>
            <a:r>
              <a:rPr lang="en-US" sz="1600" dirty="0">
                <a:solidFill>
                  <a:srgbClr val="1D2B5A"/>
                </a:solidFill>
                <a:latin typeface="+mj-lt"/>
                <a:cs typeface="Calibri" panose="020F0502020204030204" pitchFamily="34" charset="0"/>
                <a:hlinkClick r:id="rId2"/>
              </a:rPr>
              <a:t>Boom and Bust of Cryptocurrency</a:t>
            </a:r>
            <a:endParaRPr lang="en-US" sz="1600" dirty="0">
              <a:solidFill>
                <a:srgbClr val="1D2B5A"/>
              </a:solidFill>
              <a:latin typeface="+mj-lt"/>
              <a:cs typeface="Calibri" panose="020F0502020204030204" pitchFamily="34" charset="0"/>
            </a:endParaRPr>
          </a:p>
          <a:p>
            <a:pPr marL="0" indent="0">
              <a:buNone/>
            </a:pPr>
            <a:r>
              <a:rPr lang="en-US" sz="1600" b="1" i="0" dirty="0">
                <a:solidFill>
                  <a:srgbClr val="1D2B5A"/>
                </a:solidFill>
                <a:effectLst/>
                <a:latin typeface="+mj-lt"/>
                <a:cs typeface="Calibri" panose="020F0502020204030204" pitchFamily="34" charset="0"/>
              </a:rPr>
              <a:t>Guided Practice</a:t>
            </a:r>
            <a:r>
              <a:rPr lang="en-US" sz="1600" i="0" dirty="0">
                <a:solidFill>
                  <a:srgbClr val="1D2B5A"/>
                </a:solidFill>
                <a:effectLst/>
                <a:latin typeface="+mj-lt"/>
                <a:cs typeface="Calibri" panose="020F0502020204030204" pitchFamily="34" charset="0"/>
              </a:rPr>
              <a:t>: </a:t>
            </a:r>
            <a:r>
              <a:rPr lang="en-US" sz="1600" dirty="0">
                <a:latin typeface="+mj-lt"/>
                <a:hlinkClick r:id="rId3"/>
              </a:rPr>
              <a:t>Trending Volatility.docx</a:t>
            </a:r>
            <a:endParaRPr lang="en-US" sz="1600" dirty="0">
              <a:latin typeface="+mj-lt"/>
            </a:endParaRPr>
          </a:p>
          <a:p>
            <a:pPr marL="0" indent="0">
              <a:buNone/>
            </a:pPr>
            <a:r>
              <a:rPr lang="en-US" sz="1600" b="1" dirty="0">
                <a:solidFill>
                  <a:srgbClr val="1D2B5A"/>
                </a:solidFill>
                <a:latin typeface="+mj-lt"/>
                <a:cs typeface="Calibri" panose="020F0502020204030204" pitchFamily="34" charset="0"/>
              </a:rPr>
              <a:t>Nearpod</a:t>
            </a:r>
            <a:r>
              <a:rPr lang="en-US" sz="1600" dirty="0">
                <a:solidFill>
                  <a:srgbClr val="1D2B5A"/>
                </a:solidFill>
                <a:latin typeface="+mj-lt"/>
                <a:cs typeface="Calibri" panose="020F0502020204030204" pitchFamily="34" charset="0"/>
              </a:rPr>
              <a:t>: </a:t>
            </a:r>
            <a:r>
              <a:rPr lang="en-US" sz="1600" dirty="0">
                <a:solidFill>
                  <a:srgbClr val="1D2B5A"/>
                </a:solidFill>
                <a:latin typeface="+mj-lt"/>
                <a:cs typeface="Calibri" panose="020F0502020204030204" pitchFamily="34" charset="0"/>
                <a:hlinkClick r:id="rId4"/>
              </a:rPr>
              <a:t>https://share.nearpod.com/e/a0ARAgLmFhb</a:t>
            </a:r>
            <a:endParaRPr lang="en-US" sz="1600" dirty="0">
              <a:solidFill>
                <a:srgbClr val="1D2B5A"/>
              </a:solidFill>
              <a:latin typeface="+mj-lt"/>
              <a:cs typeface="Calibri" panose="020F0502020204030204" pitchFamily="34" charset="0"/>
            </a:endParaRPr>
          </a:p>
          <a:p>
            <a:pPr marL="0" indent="0">
              <a:buNone/>
            </a:pPr>
            <a:r>
              <a:rPr lang="en-US" sz="1600" b="1" dirty="0">
                <a:solidFill>
                  <a:srgbClr val="1D2B5A"/>
                </a:solidFill>
                <a:latin typeface="+mj-lt"/>
                <a:cs typeface="Calibri" panose="020F0502020204030204" pitchFamily="34" charset="0"/>
              </a:rPr>
              <a:t>Assessment</a:t>
            </a:r>
            <a:r>
              <a:rPr lang="en-US" sz="1600" dirty="0">
                <a:solidFill>
                  <a:srgbClr val="1D2B5A"/>
                </a:solidFill>
                <a:latin typeface="+mj-lt"/>
                <a:cs typeface="Calibri" panose="020F0502020204030204" pitchFamily="34" charset="0"/>
              </a:rPr>
              <a:t>: </a:t>
            </a:r>
            <a:r>
              <a:rPr lang="en-US" sz="1600" dirty="0">
                <a:solidFill>
                  <a:srgbClr val="1D2B5A"/>
                </a:solidFill>
                <a:latin typeface="+mj-lt"/>
                <a:cs typeface="Calibri" panose="020F0502020204030204" pitchFamily="34" charset="0"/>
                <a:hlinkClick r:id="rId5"/>
              </a:rPr>
              <a:t>Lesson Plan Assessment 3</a:t>
            </a:r>
            <a:endParaRPr lang="en-US" sz="1600" dirty="0">
              <a:solidFill>
                <a:srgbClr val="1D2B5A"/>
              </a:solidFill>
              <a:latin typeface="+mj-lt"/>
              <a:cs typeface="Calibri" panose="020F0502020204030204" pitchFamily="34" charset="0"/>
            </a:endParaRPr>
          </a:p>
          <a:p>
            <a:pPr marL="0" indent="0">
              <a:buNone/>
            </a:pPr>
            <a:endParaRPr lang="en-US" sz="1600" dirty="0">
              <a:latin typeface="+mj-lt"/>
            </a:endParaRPr>
          </a:p>
          <a:p>
            <a:pPr marL="0" indent="0">
              <a:buNone/>
            </a:pPr>
            <a:endParaRPr lang="en-US" sz="1400" dirty="0">
              <a:highlight>
                <a:srgbClr val="FFFF00"/>
              </a:highlight>
              <a:latin typeface="Calibri" panose="020F0502020204030204" pitchFamily="34" charset="0"/>
              <a:cs typeface="Calibri" panose="020F0502020204030204" pitchFamily="34" charset="0"/>
            </a:endParaRPr>
          </a:p>
          <a:p>
            <a:pPr marL="0" indent="0">
              <a:buNone/>
            </a:pPr>
            <a:endParaRPr lang="en-US" dirty="0"/>
          </a:p>
        </p:txBody>
      </p:sp>
      <p:sp>
        <p:nvSpPr>
          <p:cNvPr id="4" name="Text Placeholder 3">
            <a:extLst>
              <a:ext uri="{FF2B5EF4-FFF2-40B4-BE49-F238E27FC236}">
                <a16:creationId xmlns:a16="http://schemas.microsoft.com/office/drawing/2014/main" id="{10434D12-636C-45D9-9605-0B833DF13193}"/>
              </a:ext>
            </a:extLst>
          </p:cNvPr>
          <p:cNvSpPr>
            <a:spLocks noGrp="1"/>
          </p:cNvSpPr>
          <p:nvPr>
            <p:ph type="body" sz="half" idx="2"/>
          </p:nvPr>
        </p:nvSpPr>
        <p:spPr>
          <a:xfrm>
            <a:off x="135033" y="1435100"/>
            <a:ext cx="3197453" cy="4924603"/>
          </a:xfrm>
          <a:solidFill>
            <a:schemeClr val="accent1">
              <a:lumMod val="20000"/>
              <a:lumOff val="80000"/>
            </a:schemeClr>
          </a:solidFill>
        </p:spPr>
        <p:txBody>
          <a:bodyPr/>
          <a:lstStyle/>
          <a:p>
            <a:r>
              <a:rPr lang="en-US" dirty="0">
                <a:highlight>
                  <a:srgbClr val="FFFF00"/>
                </a:highlight>
                <a:latin typeface="Calibri" panose="020F0502020204030204" pitchFamily="34" charset="0"/>
                <a:ea typeface="Cambria" panose="02040503050406030204" pitchFamily="18" charset="0"/>
                <a:cs typeface="Calibri" panose="020F0502020204030204" pitchFamily="34" charset="0"/>
              </a:rPr>
              <a:t>Central Questions: </a:t>
            </a:r>
            <a:r>
              <a:rPr lang="en-US" b="1" dirty="0">
                <a:highlight>
                  <a:srgbClr val="FFFF00"/>
                </a:highlight>
                <a:latin typeface="Calibri" panose="020F0502020204030204" pitchFamily="34" charset="0"/>
                <a:ea typeface="Cambria" panose="02040503050406030204" pitchFamily="18" charset="0"/>
                <a:cs typeface="Calibri" panose="020F0502020204030204" pitchFamily="34" charset="0"/>
              </a:rPr>
              <a:t>What are the current cryptocurrency trends? Why are certain groups more attracted to cryptocurrency than other groups? How does trending volatility affect the cryptocurrency market?</a:t>
            </a:r>
          </a:p>
          <a:p>
            <a:r>
              <a:rPr lang="en-US" b="1" dirty="0">
                <a:latin typeface="Calibri" panose="020F0502020204030204" pitchFamily="34" charset="0"/>
                <a:ea typeface="Cambria" panose="02040503050406030204" pitchFamily="18" charset="0"/>
                <a:cs typeface="Calibri" panose="020F0502020204030204" pitchFamily="34" charset="0"/>
              </a:rPr>
              <a:t>Lesson Summary: </a:t>
            </a:r>
          </a:p>
          <a:p>
            <a:r>
              <a:rPr lang="en-US" dirty="0">
                <a:latin typeface="Calibri" panose="020F0502020204030204" pitchFamily="34" charset="0"/>
                <a:ea typeface="Cambria" panose="02040503050406030204" pitchFamily="18" charset="0"/>
                <a:cs typeface="Calibri" panose="020F0502020204030204" pitchFamily="34" charset="0"/>
              </a:rPr>
              <a:t>Using the guided notes and trend poster, students will  examine the trends and volatility of  cryptocurrency. </a:t>
            </a:r>
          </a:p>
          <a:p>
            <a:r>
              <a:rPr lang="en-US" dirty="0">
                <a:latin typeface="Calibri" panose="020F0502020204030204" pitchFamily="34" charset="0"/>
                <a:ea typeface="Cambria" panose="02040503050406030204" pitchFamily="18" charset="0"/>
                <a:cs typeface="Calibri" panose="020F0502020204030204" pitchFamily="34" charset="0"/>
              </a:rPr>
              <a:t>Students will decide volatility of cryptocurrency using charted data; and advise a client on crypto-investment.</a:t>
            </a:r>
          </a:p>
          <a:p>
            <a:r>
              <a:rPr lang="en-US" b="1" i="0" dirty="0">
                <a:effectLst/>
                <a:latin typeface="Calibri" panose="020F0502020204030204" pitchFamily="34" charset="0"/>
                <a:ea typeface="Cambria" panose="02040503050406030204" pitchFamily="18" charset="0"/>
                <a:cs typeface="Calibri" panose="020F0502020204030204" pitchFamily="34" charset="0"/>
              </a:rPr>
              <a:t>Objective</a:t>
            </a:r>
            <a:r>
              <a:rPr lang="en-US" b="0" i="0" dirty="0">
                <a:effectLst/>
                <a:latin typeface="Calibri" panose="020F0502020204030204" pitchFamily="34" charset="0"/>
                <a:ea typeface="Cambria" panose="02040503050406030204" pitchFamily="18" charset="0"/>
                <a:cs typeface="Calibri" panose="020F0502020204030204" pitchFamily="34" charset="0"/>
              </a:rPr>
              <a:t>: </a:t>
            </a:r>
          </a:p>
          <a:p>
            <a:r>
              <a:rPr lang="en-US" b="0" i="0" dirty="0">
                <a:effectLst/>
                <a:latin typeface="Calibri" panose="020F0502020204030204" pitchFamily="34" charset="0"/>
                <a:ea typeface="Cambria" panose="02040503050406030204" pitchFamily="18" charset="0"/>
                <a:cs typeface="Calibri" panose="020F0502020204030204" pitchFamily="34" charset="0"/>
              </a:rPr>
              <a:t>To identify engaging trends of cryptocurrency; and to </a:t>
            </a:r>
            <a:r>
              <a:rPr lang="en-US" dirty="0">
                <a:latin typeface="Calibri" panose="020F0502020204030204" pitchFamily="34" charset="0"/>
                <a:ea typeface="Cambria" panose="02040503050406030204" pitchFamily="18" charset="0"/>
                <a:cs typeface="Calibri" panose="020F0502020204030204" pitchFamily="34" charset="0"/>
              </a:rPr>
              <a:t>analyze cryptocurrency as an investment option.</a:t>
            </a:r>
          </a:p>
        </p:txBody>
      </p:sp>
    </p:spTree>
    <p:extLst>
      <p:ext uri="{BB962C8B-B14F-4D97-AF65-F5344CB8AC3E}">
        <p14:creationId xmlns:p14="http://schemas.microsoft.com/office/powerpoint/2010/main" val="4055169493"/>
      </p:ext>
    </p:extLst>
  </p:cSld>
  <p:clrMapOvr>
    <a:masterClrMapping/>
  </p:clrMapOvr>
  <p:transition spd="slow"/>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noFill/>
        </p:spPr>
        <p:txBody>
          <a:bodyPr rtlCol="0">
            <a:normAutofit/>
            <a:scene3d>
              <a:camera prst="orthographicFront"/>
              <a:lightRig rig="glow" dir="tl">
                <a:rot lat="0" lon="0" rev="5400000"/>
              </a:lightRig>
            </a:scene3d>
            <a:sp3d>
              <a:bevelT w="0" h="0"/>
              <a:contourClr>
                <a:schemeClr val="accent6">
                  <a:shade val="73000"/>
                </a:schemeClr>
              </a:contourClr>
            </a:sp3d>
          </a:bodyPr>
          <a:lstStyle/>
          <a:p>
            <a:pPr fontAlgn="auto">
              <a:spcAft>
                <a:spcPts val="0"/>
              </a:spcAft>
              <a:defRPr/>
            </a:pPr>
            <a:r>
              <a:rPr lang="en-US" sz="4800" dirty="0"/>
              <a:t>References</a:t>
            </a:r>
            <a:endParaRPr lang="en-US" sz="4800" b="1" dirty="0">
              <a:ln w="11430"/>
              <a:effectLst>
                <a:outerShdw blurRad="80000" dist="40000" dir="5040000" algn="tl">
                  <a:srgbClr val="000000">
                    <a:alpha val="0"/>
                  </a:srgbClr>
                </a:outerShdw>
              </a:effectLst>
              <a:ea typeface="+mj-ea"/>
              <a:cs typeface="+mj-cs"/>
            </a:endParaRPr>
          </a:p>
        </p:txBody>
      </p:sp>
      <p:sp>
        <p:nvSpPr>
          <p:cNvPr id="5" name="Content Placeholder 4">
            <a:extLst>
              <a:ext uri="{FF2B5EF4-FFF2-40B4-BE49-F238E27FC236}">
                <a16:creationId xmlns:a16="http://schemas.microsoft.com/office/drawing/2014/main" id="{28F1D3A3-98BD-4497-A322-D25C364A1332}"/>
              </a:ext>
            </a:extLst>
          </p:cNvPr>
          <p:cNvSpPr>
            <a:spLocks noGrp="1"/>
          </p:cNvSpPr>
          <p:nvPr>
            <p:ph idx="1"/>
          </p:nvPr>
        </p:nvSpPr>
        <p:spPr/>
        <p:txBody>
          <a:bodyPr/>
          <a:lstStyle/>
          <a:p>
            <a:endParaRPr lang="en-US" sz="1400" dirty="0"/>
          </a:p>
          <a:p>
            <a:endParaRPr lang="en-US" dirty="0"/>
          </a:p>
          <a:p>
            <a:endParaRPr lang="en-US" dirty="0"/>
          </a:p>
        </p:txBody>
      </p:sp>
      <p:graphicFrame>
        <p:nvGraphicFramePr>
          <p:cNvPr id="3" name="Table 3">
            <a:extLst>
              <a:ext uri="{FF2B5EF4-FFF2-40B4-BE49-F238E27FC236}">
                <a16:creationId xmlns:a16="http://schemas.microsoft.com/office/drawing/2014/main" id="{3638C345-3B26-4A1E-A98F-E5D1B9A3AFAF}"/>
              </a:ext>
            </a:extLst>
          </p:cNvPr>
          <p:cNvGraphicFramePr>
            <a:graphicFrameLocks noGrp="1"/>
          </p:cNvGraphicFramePr>
          <p:nvPr>
            <p:extLst>
              <p:ext uri="{D42A27DB-BD31-4B8C-83A1-F6EECF244321}">
                <p14:modId xmlns:p14="http://schemas.microsoft.com/office/powerpoint/2010/main" val="796588661"/>
              </p:ext>
            </p:extLst>
          </p:nvPr>
        </p:nvGraphicFramePr>
        <p:xfrm>
          <a:off x="381000" y="2273643"/>
          <a:ext cx="8417012" cy="4042630"/>
        </p:xfrm>
        <a:graphic>
          <a:graphicData uri="http://schemas.openxmlformats.org/drawingml/2006/table">
            <a:tbl>
              <a:tblPr firstRow="1" bandRow="1">
                <a:tableStyleId>{5C22544A-7EE6-4342-B048-85BDC9FD1C3A}</a:tableStyleId>
              </a:tblPr>
              <a:tblGrid>
                <a:gridCol w="4139732">
                  <a:extLst>
                    <a:ext uri="{9D8B030D-6E8A-4147-A177-3AD203B41FA5}">
                      <a16:colId xmlns:a16="http://schemas.microsoft.com/office/drawing/2014/main" val="1569677456"/>
                    </a:ext>
                  </a:extLst>
                </a:gridCol>
                <a:gridCol w="4277280">
                  <a:extLst>
                    <a:ext uri="{9D8B030D-6E8A-4147-A177-3AD203B41FA5}">
                      <a16:colId xmlns:a16="http://schemas.microsoft.com/office/drawing/2014/main" val="997798337"/>
                    </a:ext>
                  </a:extLst>
                </a:gridCol>
              </a:tblGrid>
              <a:tr h="3676870">
                <a:tc>
                  <a:txBody>
                    <a:bodyPr/>
                    <a:lstStyle/>
                    <a:p>
                      <a:pPr marL="285750" indent="-285750" algn="ctr">
                        <a:buFont typeface="Wingdings" panose="05000000000000000000" pitchFamily="2" charset="2"/>
                        <a:buChar char="§"/>
                      </a:pPr>
                      <a:r>
                        <a:rPr lang="en-US" sz="1800" dirty="0">
                          <a:solidFill>
                            <a:srgbClr val="005CB8"/>
                          </a:solidFill>
                          <a:hlinkClick r:id="rId3">
                            <a:extLst>
                              <a:ext uri="{A12FA001-AC4F-418D-AE19-62706E023703}">
                                <ahyp:hlinkClr xmlns:ahyp="http://schemas.microsoft.com/office/drawing/2018/hyperlinkcolor" val="tx"/>
                              </a:ext>
                            </a:extLst>
                          </a:hlinkClick>
                        </a:rPr>
                        <a:t>Cryptocurrency Definition (investopedia.com)</a:t>
                      </a:r>
                      <a:endParaRPr lang="en-US" sz="1800" dirty="0">
                        <a:solidFill>
                          <a:srgbClr val="005CB8"/>
                        </a:solidFill>
                      </a:endParaRPr>
                    </a:p>
                    <a:p>
                      <a:pPr marL="285750" indent="-285750" algn="ctr">
                        <a:buFont typeface="Wingdings" panose="05000000000000000000" pitchFamily="2" charset="2"/>
                        <a:buChar char="§"/>
                      </a:pPr>
                      <a:r>
                        <a:rPr lang="en-US" sz="1800" dirty="0">
                          <a:solidFill>
                            <a:srgbClr val="005CB8"/>
                          </a:solidFill>
                          <a:hlinkClick r:id="rId4">
                            <a:extLst>
                              <a:ext uri="{A12FA001-AC4F-418D-AE19-62706E023703}">
                                <ahyp:hlinkClr xmlns:ahyp="http://schemas.microsoft.com/office/drawing/2018/hyperlinkcolor" val="tx"/>
                              </a:ext>
                            </a:extLst>
                          </a:hlinkClick>
                        </a:rPr>
                        <a:t>https://www.caminofinancial.com/what-is-cryptocurrency/</a:t>
                      </a:r>
                      <a:endParaRPr lang="en-US" sz="1800" dirty="0">
                        <a:solidFill>
                          <a:srgbClr val="005CB8"/>
                        </a:solidFill>
                      </a:endParaRPr>
                    </a:p>
                    <a:p>
                      <a:pPr marL="285750" indent="-285750" algn="ctr">
                        <a:buFont typeface="Wingdings" panose="05000000000000000000" pitchFamily="2" charset="2"/>
                        <a:buChar char="§"/>
                      </a:pPr>
                      <a:r>
                        <a:rPr lang="en-US" sz="1800" dirty="0">
                          <a:solidFill>
                            <a:srgbClr val="005CB8"/>
                          </a:solidFill>
                          <a:hlinkClick r:id="rId5">
                            <a:extLst>
                              <a:ext uri="{A12FA001-AC4F-418D-AE19-62706E023703}">
                                <ahyp:hlinkClr xmlns:ahyp="http://schemas.microsoft.com/office/drawing/2018/hyperlinkcolor" val="tx"/>
                              </a:ext>
                            </a:extLst>
                          </a:hlinkClick>
                        </a:rPr>
                        <a:t>https://learn.easycrypto.ai/history-of-cryptocurrency/</a:t>
                      </a:r>
                      <a:endParaRPr lang="en-US" sz="1800" dirty="0">
                        <a:solidFill>
                          <a:srgbClr val="005CB8"/>
                        </a:solidFill>
                      </a:endParaRPr>
                    </a:p>
                    <a:p>
                      <a:pPr marL="285750" indent="-285750" algn="ctr">
                        <a:buFont typeface="Wingdings" panose="05000000000000000000" pitchFamily="2" charset="2"/>
                        <a:buChar char="§"/>
                      </a:pPr>
                      <a:r>
                        <a:rPr lang="en-US" sz="1800" dirty="0">
                          <a:solidFill>
                            <a:srgbClr val="005CB8"/>
                          </a:solidFill>
                        </a:rPr>
                        <a:t>https://www.cnbctv18.com/cryptocurrency/a-timeline-of-bitcoins-journey-from-2008-to-2021-9395091.htm</a:t>
                      </a:r>
                    </a:p>
                    <a:p>
                      <a:pPr algn="ctr"/>
                      <a:endParaRPr lang="en-US" dirty="0"/>
                    </a:p>
                  </a:txBody>
                  <a:tcPr>
                    <a:solidFill>
                      <a:schemeClr val="tx2">
                        <a:lumMod val="40000"/>
                        <a:lumOff val="60000"/>
                      </a:schemeClr>
                    </a:solidFill>
                  </a:tcPr>
                </a:tc>
                <a:tc>
                  <a:txBody>
                    <a:bodyPr/>
                    <a:lstStyle/>
                    <a:p>
                      <a:pPr marL="285750" indent="-285750" algn="ctr">
                        <a:buFont typeface="Wingdings" panose="05000000000000000000" pitchFamily="2" charset="2"/>
                        <a:buChar char="§"/>
                      </a:pPr>
                      <a:r>
                        <a:rPr lang="en-US" sz="1800" dirty="0">
                          <a:solidFill>
                            <a:srgbClr val="005CB8"/>
                          </a:solidFill>
                          <a:hlinkClick r:id="rId6">
                            <a:extLst>
                              <a:ext uri="{A12FA001-AC4F-418D-AE19-62706E023703}">
                                <ahyp:hlinkClr xmlns:ahyp="http://schemas.microsoft.com/office/drawing/2018/hyperlinkcolor" val="tx"/>
                              </a:ext>
                            </a:extLst>
                          </a:hlinkClick>
                        </a:rPr>
                        <a:t>https://www.youtube.com/watch?v=bBC-nXj3Ng4</a:t>
                      </a:r>
                      <a:endParaRPr lang="en-US" sz="1800" dirty="0">
                        <a:solidFill>
                          <a:srgbClr val="005CB8"/>
                        </a:solidFill>
                      </a:endParaRPr>
                    </a:p>
                    <a:p>
                      <a:pPr marL="285750" indent="-285750" algn="ctr">
                        <a:buFont typeface="Wingdings" panose="05000000000000000000" pitchFamily="2" charset="2"/>
                        <a:buChar char="§"/>
                      </a:pPr>
                      <a:r>
                        <a:rPr lang="en-US" sz="1800" dirty="0">
                          <a:solidFill>
                            <a:srgbClr val="005CB8"/>
                          </a:solidFill>
                          <a:hlinkClick r:id="rId7">
                            <a:extLst>
                              <a:ext uri="{A12FA001-AC4F-418D-AE19-62706E023703}">
                                <ahyp:hlinkClr xmlns:ahyp="http://schemas.microsoft.com/office/drawing/2018/hyperlinkcolor" val="tx"/>
                              </a:ext>
                            </a:extLst>
                          </a:hlinkClick>
                        </a:rPr>
                        <a:t>https://www.youtube.com/watch?v=Cwgw6dqMY6k</a:t>
                      </a:r>
                      <a:endParaRPr lang="en-US" sz="1800" dirty="0">
                        <a:solidFill>
                          <a:srgbClr val="005CB8"/>
                        </a:solidFill>
                      </a:endParaRPr>
                    </a:p>
                    <a:p>
                      <a:pPr marL="285750" indent="-285750" algn="ctr">
                        <a:buFont typeface="Wingdings" panose="05000000000000000000" pitchFamily="2" charset="2"/>
                        <a:buChar char="§"/>
                      </a:pPr>
                      <a:endParaRPr lang="en-US" sz="1800" dirty="0">
                        <a:solidFill>
                          <a:srgbClr val="005CB8"/>
                        </a:solidFill>
                      </a:endParaRPr>
                    </a:p>
                    <a:p>
                      <a:pPr marL="285750" indent="-285750" algn="ctr">
                        <a:buFont typeface="Wingdings" panose="05000000000000000000" pitchFamily="2" charset="2"/>
                        <a:buChar char="§"/>
                      </a:pPr>
                      <a:r>
                        <a:rPr lang="en-US" sz="1800" dirty="0">
                          <a:solidFill>
                            <a:srgbClr val="0000FF"/>
                          </a:solidFill>
                          <a:hlinkClick r:id="rId8">
                            <a:extLst>
                              <a:ext uri="{A12FA001-AC4F-418D-AE19-62706E023703}">
                                <ahyp:hlinkClr xmlns:ahyp="http://schemas.microsoft.com/office/drawing/2018/hyperlinkcolor" val="tx"/>
                              </a:ext>
                            </a:extLst>
                          </a:hlinkClick>
                        </a:rPr>
                        <a:t>https://www.youtube.com/watch?v=41JCpzvnn_</a:t>
                      </a:r>
                      <a:r>
                        <a:rPr lang="en-US" sz="1800" dirty="0">
                          <a:solidFill>
                            <a:srgbClr val="005CB8"/>
                          </a:solidFill>
                          <a:hlinkClick r:id="rId8">
                            <a:extLst>
                              <a:ext uri="{A12FA001-AC4F-418D-AE19-62706E023703}">
                                <ahyp:hlinkClr xmlns:ahyp="http://schemas.microsoft.com/office/drawing/2018/hyperlinkcolor" val="tx"/>
                              </a:ext>
                            </a:extLst>
                          </a:hlinkClick>
                        </a:rPr>
                        <a:t>0</a:t>
                      </a:r>
                      <a:endParaRPr lang="en-US" sz="1800" dirty="0">
                        <a:solidFill>
                          <a:srgbClr val="005CB8"/>
                        </a:solidFill>
                      </a:endParaRPr>
                    </a:p>
                    <a:p>
                      <a:pPr marL="285750" indent="-285750" algn="ctr">
                        <a:buFont typeface="Wingdings" panose="05000000000000000000" pitchFamily="2" charset="2"/>
                        <a:buChar char="§"/>
                      </a:pPr>
                      <a:r>
                        <a:rPr lang="en-US" sz="1800" dirty="0">
                          <a:solidFill>
                            <a:srgbClr val="005CB8"/>
                          </a:solidFill>
                        </a:rPr>
                        <a:t>https://explorer.theday.co.uk/briefings/the-evolution-of-money-explorer</a:t>
                      </a:r>
                    </a:p>
                    <a:p>
                      <a:pPr marL="285750" indent="-285750" algn="ctr">
                        <a:buFont typeface="Wingdings" panose="05000000000000000000" pitchFamily="2" charset="2"/>
                        <a:buChar char="§"/>
                      </a:pPr>
                      <a:endParaRPr lang="en-US" sz="1800" dirty="0">
                        <a:solidFill>
                          <a:srgbClr val="005CB8"/>
                        </a:solidFill>
                      </a:endParaRPr>
                    </a:p>
                    <a:p>
                      <a:pPr algn="ctr"/>
                      <a:endParaRPr lang="en-US" dirty="0">
                        <a:solidFill>
                          <a:schemeClr val="tx2"/>
                        </a:solidFill>
                      </a:endParaRPr>
                    </a:p>
                  </a:txBody>
                  <a:tcPr>
                    <a:solidFill>
                      <a:schemeClr val="accent5">
                        <a:lumMod val="20000"/>
                        <a:lumOff val="80000"/>
                      </a:schemeClr>
                    </a:solidFill>
                  </a:tcPr>
                </a:tc>
                <a:extLst>
                  <a:ext uri="{0D108BD9-81ED-4DB2-BD59-A6C34878D82A}">
                    <a16:rowId xmlns:a16="http://schemas.microsoft.com/office/drawing/2014/main" val="164841630"/>
                  </a:ext>
                </a:extLst>
              </a:tr>
              <a:tr h="351433">
                <a:tc>
                  <a:txBody>
                    <a:bodyPr/>
                    <a:lstStyle/>
                    <a:p>
                      <a:endParaRPr lang="en-US" dirty="0"/>
                    </a:p>
                  </a:txBody>
                  <a:tcPr>
                    <a:solidFill>
                      <a:schemeClr val="tx2">
                        <a:lumMod val="40000"/>
                        <a:lumOff val="60000"/>
                      </a:schemeClr>
                    </a:solidFill>
                  </a:tcPr>
                </a:tc>
                <a:tc>
                  <a:txBody>
                    <a:bodyPr/>
                    <a:lstStyle/>
                    <a:p>
                      <a:endParaRPr lang="en-US" dirty="0">
                        <a:solidFill>
                          <a:schemeClr val="tx2"/>
                        </a:solidFill>
                      </a:endParaRPr>
                    </a:p>
                  </a:txBody>
                  <a:tcPr>
                    <a:solidFill>
                      <a:schemeClr val="accent5">
                        <a:lumMod val="20000"/>
                        <a:lumOff val="80000"/>
                      </a:schemeClr>
                    </a:solidFill>
                  </a:tcPr>
                </a:tc>
                <a:extLst>
                  <a:ext uri="{0D108BD9-81ED-4DB2-BD59-A6C34878D82A}">
                    <a16:rowId xmlns:a16="http://schemas.microsoft.com/office/drawing/2014/main" val="2812822820"/>
                  </a:ext>
                </a:extLst>
              </a:tr>
            </a:tbl>
          </a:graphicData>
        </a:graphic>
      </p:graphicFrame>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069848"/>
            <a:ext cx="8229600" cy="1143000"/>
          </a:xfrm>
          <a:noFill/>
        </p:spPr>
        <p:txBody>
          <a:bodyPr rtlCol="0">
            <a:normAutofit/>
            <a:scene3d>
              <a:camera prst="orthographicFront"/>
              <a:lightRig rig="glow" dir="tl">
                <a:rot lat="0" lon="0" rev="5400000"/>
              </a:lightRig>
            </a:scene3d>
            <a:sp3d>
              <a:bevelT w="0" h="0"/>
              <a:contourClr>
                <a:schemeClr val="accent6">
                  <a:shade val="73000"/>
                </a:schemeClr>
              </a:contourClr>
            </a:sp3d>
          </a:bodyPr>
          <a:lstStyle/>
          <a:p>
            <a:pPr fontAlgn="auto">
              <a:spcAft>
                <a:spcPts val="0"/>
              </a:spcAft>
              <a:defRPr/>
            </a:pPr>
            <a:r>
              <a:rPr lang="en-US" sz="5500" dirty="0">
                <a:latin typeface="Calibri"/>
                <a:ea typeface="ＭＳ Ｐゴシック"/>
                <a:cs typeface="Calibri"/>
              </a:rPr>
              <a:t>CEE Affiliates</a:t>
            </a:r>
            <a:endParaRPr lang="en-US" sz="5500" b="1" dirty="0">
              <a:ln w="11430"/>
              <a:effectLst>
                <a:outerShdw blurRad="80000" dist="40000" dir="5040000" algn="tl">
                  <a:srgbClr val="000000">
                    <a:alpha val="0"/>
                  </a:srgbClr>
                </a:outerShdw>
              </a:effectLst>
              <a:ea typeface="+mj-ea"/>
              <a:cs typeface="+mj-cs"/>
            </a:endParaRPr>
          </a:p>
        </p:txBody>
      </p:sp>
      <p:sp>
        <p:nvSpPr>
          <p:cNvPr id="3" name="TextBox 2">
            <a:extLst>
              <a:ext uri="{FF2B5EF4-FFF2-40B4-BE49-F238E27FC236}">
                <a16:creationId xmlns:a16="http://schemas.microsoft.com/office/drawing/2014/main" id="{03AF44DA-7F29-495C-9279-01A773172FC7}"/>
              </a:ext>
            </a:extLst>
          </p:cNvPr>
          <p:cNvSpPr txBox="1"/>
          <p:nvPr/>
        </p:nvSpPr>
        <p:spPr>
          <a:xfrm>
            <a:off x="1501666" y="5134678"/>
            <a:ext cx="6140667"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dirty="0">
                <a:latin typeface="Arial"/>
                <a:cs typeface="Arial"/>
                <a:hlinkClick r:id="rId3"/>
              </a:rPr>
              <a:t>https://www.councilforeconed.org/resources/local-affiliates/</a:t>
            </a:r>
            <a:endParaRPr lang="en-US" dirty="0"/>
          </a:p>
          <a:p>
            <a:pPr algn="l"/>
            <a:endParaRPr lang="en-US" dirty="0"/>
          </a:p>
        </p:txBody>
      </p:sp>
      <p:pic>
        <p:nvPicPr>
          <p:cNvPr id="4" name="Picture 4" descr="A picture containing bird&#10;&#10;Description generated with very high confidence">
            <a:extLst>
              <a:ext uri="{FF2B5EF4-FFF2-40B4-BE49-F238E27FC236}">
                <a16:creationId xmlns:a16="http://schemas.microsoft.com/office/drawing/2014/main" id="{85988BD1-7DE7-45DD-9D4C-654DA4937CCE}"/>
              </a:ext>
            </a:extLst>
          </p:cNvPr>
          <p:cNvPicPr>
            <a:picLocks noChangeAspect="1"/>
          </p:cNvPicPr>
          <p:nvPr/>
        </p:nvPicPr>
        <p:blipFill>
          <a:blip r:embed="rId4"/>
          <a:stretch>
            <a:fillRect/>
          </a:stretch>
        </p:blipFill>
        <p:spPr>
          <a:xfrm>
            <a:off x="1524001" y="2335947"/>
            <a:ext cx="6095999" cy="2403817"/>
          </a:xfrm>
          <a:prstGeom prst="rect">
            <a:avLst/>
          </a:prstGeom>
        </p:spPr>
      </p:pic>
    </p:spTree>
    <p:extLst>
      <p:ext uri="{BB962C8B-B14F-4D97-AF65-F5344CB8AC3E}">
        <p14:creationId xmlns:p14="http://schemas.microsoft.com/office/powerpoint/2010/main" val="33426158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81C49A-50A7-49D5-B1A2-57AAF226F525}"/>
              </a:ext>
            </a:extLst>
          </p:cNvPr>
          <p:cNvSpPr>
            <a:spLocks noGrp="1"/>
          </p:cNvSpPr>
          <p:nvPr>
            <p:ph type="ctrTitle"/>
          </p:nvPr>
        </p:nvSpPr>
        <p:spPr>
          <a:xfrm>
            <a:off x="756139" y="1145686"/>
            <a:ext cx="7772400" cy="1470025"/>
          </a:xfrm>
        </p:spPr>
        <p:txBody>
          <a:bodyPr/>
          <a:lstStyle/>
          <a:p>
            <a:r>
              <a:rPr lang="en-US" sz="5400" dirty="0">
                <a:latin typeface="Calibri"/>
                <a:ea typeface="ＭＳ Ｐゴシック"/>
                <a:cs typeface="Calibri"/>
              </a:rPr>
              <a:t>Thank You to Our Sponsors!</a:t>
            </a:r>
            <a:endParaRPr lang="en-US" sz="5400" dirty="0"/>
          </a:p>
        </p:txBody>
      </p:sp>
      <p:sp>
        <p:nvSpPr>
          <p:cNvPr id="3" name="Subtitle 2">
            <a:extLst>
              <a:ext uri="{FF2B5EF4-FFF2-40B4-BE49-F238E27FC236}">
                <a16:creationId xmlns:a16="http://schemas.microsoft.com/office/drawing/2014/main" id="{88D6CDAE-25F6-4A13-9FAD-1DA0236E53C3}"/>
              </a:ext>
            </a:extLst>
          </p:cNvPr>
          <p:cNvSpPr>
            <a:spLocks noGrp="1"/>
          </p:cNvSpPr>
          <p:nvPr>
            <p:ph type="subTitle" idx="1"/>
          </p:nvPr>
        </p:nvSpPr>
        <p:spPr/>
        <p:txBody>
          <a:bodyPr/>
          <a:lstStyle/>
          <a:p>
            <a:endParaRPr lang="en-US"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918479" y="2622632"/>
            <a:ext cx="2378110" cy="2378110"/>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91116" y="2690224"/>
            <a:ext cx="4725799" cy="1302970"/>
          </a:xfrm>
          <a:prstGeom prst="rect">
            <a:avLst/>
          </a:prstGeo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211831" y="5899538"/>
            <a:ext cx="6217920" cy="594360"/>
          </a:xfrm>
          <a:prstGeom prst="rect">
            <a:avLst/>
          </a:prstGeom>
        </p:spPr>
      </p:pic>
      <p:sp>
        <p:nvSpPr>
          <p:cNvPr id="7" name="Rectangle 6"/>
          <p:cNvSpPr/>
          <p:nvPr/>
        </p:nvSpPr>
        <p:spPr>
          <a:xfrm>
            <a:off x="4450813" y="3244334"/>
            <a:ext cx="242374" cy="369332"/>
          </a:xfrm>
          <a:prstGeom prst="rect">
            <a:avLst/>
          </a:prstGeom>
        </p:spPr>
        <p:txBody>
          <a:bodyPr wrap="none">
            <a:spAutoFit/>
          </a:bodyPr>
          <a:lstStyle/>
          <a:p>
            <a:r>
              <a:rPr lang="en-US" dirty="0">
                <a:solidFill>
                  <a:srgbClr val="000000"/>
                </a:solidFill>
                <a:latin typeface="Times New Roman" panose="02020603050405020304" pitchFamily="18" charset="0"/>
              </a:rPr>
              <a:t> </a:t>
            </a:r>
            <a:endParaRPr lang="en-US" dirty="0"/>
          </a:p>
        </p:txBody>
      </p:sp>
      <p:pic>
        <p:nvPicPr>
          <p:cNvPr id="8" name="Picture 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654015" y="3811687"/>
            <a:ext cx="1905000" cy="1874520"/>
          </a:xfrm>
          <a:prstGeom prst="rect">
            <a:avLst/>
          </a:prstGeom>
        </p:spPr>
      </p:pic>
      <p:pic>
        <p:nvPicPr>
          <p:cNvPr id="10" name="Picture 9" descr="A picture containing drawing&#10;&#10;Description automatically generated">
            <a:extLst>
              <a:ext uri="{FF2B5EF4-FFF2-40B4-BE49-F238E27FC236}">
                <a16:creationId xmlns:a16="http://schemas.microsoft.com/office/drawing/2014/main" id="{3A7E8432-E2ED-4609-928F-7A71E7351466}"/>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737274" y="5243613"/>
            <a:ext cx="1188720" cy="1196340"/>
          </a:xfrm>
          <a:prstGeom prst="rect">
            <a:avLst/>
          </a:prstGeom>
        </p:spPr>
      </p:pic>
    </p:spTree>
    <p:extLst>
      <p:ext uri="{BB962C8B-B14F-4D97-AF65-F5344CB8AC3E}">
        <p14:creationId xmlns:p14="http://schemas.microsoft.com/office/powerpoint/2010/main" val="672654274"/>
      </p:ext>
    </p:extLst>
  </p:cSld>
  <p:clrMapOvr>
    <a:masterClrMapping/>
  </p:clrMapOvr>
  <p:transition spd="slow"/>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Graphical user interface, text&#10;&#10;Description automatically generated">
            <a:extLst>
              <a:ext uri="{FF2B5EF4-FFF2-40B4-BE49-F238E27FC236}">
                <a16:creationId xmlns:a16="http://schemas.microsoft.com/office/drawing/2014/main" id="{1756CE22-CFF4-48A3-9EF0-413A76675C6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82600" y="1128713"/>
            <a:ext cx="8178799" cy="4600574"/>
          </a:xfrm>
          <a:prstGeom prst="rect">
            <a:avLst/>
          </a:prstGeom>
        </p:spPr>
      </p:pic>
      <p:sp>
        <p:nvSpPr>
          <p:cNvPr id="4" name="TextBox 3">
            <a:extLst>
              <a:ext uri="{FF2B5EF4-FFF2-40B4-BE49-F238E27FC236}">
                <a16:creationId xmlns:a16="http://schemas.microsoft.com/office/drawing/2014/main" id="{2BE01766-BAAB-4128-8B7E-CB789D2B789B}"/>
              </a:ext>
            </a:extLst>
          </p:cNvPr>
          <p:cNvSpPr txBox="1"/>
          <p:nvPr/>
        </p:nvSpPr>
        <p:spPr>
          <a:xfrm>
            <a:off x="2162287" y="5841402"/>
            <a:ext cx="5099125" cy="367945"/>
          </a:xfrm>
          <a:prstGeom prst="rect">
            <a:avLst/>
          </a:prstGeom>
          <a:noFill/>
        </p:spPr>
        <p:txBody>
          <a:bodyPr wrap="square" rtlCol="0">
            <a:spAutoFit/>
          </a:bodyPr>
          <a:lstStyle/>
          <a:p>
            <a:pPr algn="ctr"/>
            <a:r>
              <a:rPr lang="en-US" b="1" i="1" dirty="0">
                <a:solidFill>
                  <a:srgbClr val="8BAF00"/>
                </a:solidFill>
                <a:hlinkClick r:id="rId3">
                  <a:extLst>
                    <a:ext uri="{A12FA001-AC4F-418D-AE19-62706E023703}">
                      <ahyp:hlinkClr xmlns:ahyp="http://schemas.microsoft.com/office/drawing/2018/hyperlinkcolor" val="tx"/>
                    </a:ext>
                  </a:extLst>
                </a:hlinkClick>
              </a:rPr>
              <a:t>https://bit.ly/CEEConference2021</a:t>
            </a:r>
            <a:endParaRPr lang="en-US" b="1" i="1" dirty="0">
              <a:solidFill>
                <a:srgbClr val="8BAF00"/>
              </a:solidFill>
            </a:endParaRPr>
          </a:p>
        </p:txBody>
      </p:sp>
    </p:spTree>
    <p:extLst>
      <p:ext uri="{BB962C8B-B14F-4D97-AF65-F5344CB8AC3E}">
        <p14:creationId xmlns:p14="http://schemas.microsoft.com/office/powerpoint/2010/main" val="4054097380"/>
      </p:ext>
    </p:extLst>
  </p:cSld>
  <p:clrMapOvr>
    <a:masterClrMapping/>
  </p:clrMapOvr>
  <p:transition spd="slow"/>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a:scene3d>
              <a:camera prst="orthographicFront"/>
              <a:lightRig rig="glow" dir="tl">
                <a:rot lat="0" lon="0" rev="5400000"/>
              </a:lightRig>
            </a:scene3d>
            <a:sp3d>
              <a:bevelT w="0" h="0"/>
              <a:contourClr>
                <a:schemeClr val="accent6">
                  <a:shade val="73000"/>
                </a:schemeClr>
              </a:contourClr>
            </a:sp3d>
          </a:bodyPr>
          <a:lstStyle/>
          <a:p>
            <a:pPr fontAlgn="auto">
              <a:spcAft>
                <a:spcPts val="0"/>
              </a:spcAft>
              <a:defRPr/>
            </a:pPr>
            <a:r>
              <a:rPr lang="en-US" sz="3600" dirty="0"/>
              <a:t>Agenda</a:t>
            </a:r>
            <a:endParaRPr lang="en-US" sz="3600" b="1" dirty="0">
              <a:ln w="11430"/>
              <a:solidFill>
                <a:srgbClr val="005CB8"/>
              </a:solidFill>
              <a:effectLst>
                <a:outerShdw blurRad="80000" dist="40000" dir="5040000" algn="tl">
                  <a:srgbClr val="000000">
                    <a:alpha val="0"/>
                  </a:srgbClr>
                </a:outerShdw>
              </a:effectLst>
              <a:latin typeface="Calibri" panose="020F0502020204030204" pitchFamily="34" charset="0"/>
              <a:ea typeface="+mj-ea"/>
              <a:cs typeface="Calibri" panose="020F0502020204030204" pitchFamily="34" charset="0"/>
            </a:endParaRPr>
          </a:p>
        </p:txBody>
      </p:sp>
      <p:sp>
        <p:nvSpPr>
          <p:cNvPr id="15363" name="Content Placeholder 2"/>
          <p:cNvSpPr>
            <a:spLocks noGrp="1"/>
          </p:cNvSpPr>
          <p:nvPr>
            <p:ph idx="1"/>
          </p:nvPr>
        </p:nvSpPr>
        <p:spPr>
          <a:xfrm>
            <a:off x="457200" y="2681554"/>
            <a:ext cx="8229600" cy="2681555"/>
          </a:xfrm>
          <a:solidFill>
            <a:schemeClr val="tx2">
              <a:lumMod val="20000"/>
              <a:lumOff val="80000"/>
            </a:schemeClr>
          </a:solidFill>
        </p:spPr>
        <p:txBody>
          <a:bodyPr/>
          <a:lstStyle/>
          <a:p>
            <a:pPr marL="514350" indent="-514350">
              <a:buAutoNum type="romanUcPeriod"/>
            </a:pPr>
            <a:r>
              <a:rPr lang="en-US" sz="2400" dirty="0">
                <a:latin typeface="+mn-lt"/>
                <a:ea typeface="Cambria" panose="02040503050406030204" pitchFamily="18" charset="0"/>
                <a:cs typeface="Aldhabi" panose="020B0604020202020204" pitchFamily="2" charset="-78"/>
              </a:rPr>
              <a:t>Cryptocurrency History/ Lesson 1 </a:t>
            </a:r>
          </a:p>
          <a:p>
            <a:pPr marL="514350" indent="-514350">
              <a:buAutoNum type="romanUcPeriod"/>
            </a:pPr>
            <a:r>
              <a:rPr lang="en-US" sz="2400" dirty="0">
                <a:latin typeface="+mn-lt"/>
                <a:ea typeface="Cambria" panose="02040503050406030204" pitchFamily="18" charset="0"/>
                <a:cs typeface="Aldhabi" panose="020B0604020202020204" pitchFamily="2" charset="-78"/>
              </a:rPr>
              <a:t>Crypto to Currency/ Lesson 2</a:t>
            </a:r>
          </a:p>
          <a:p>
            <a:pPr marL="514350" indent="-514350">
              <a:buAutoNum type="romanUcPeriod"/>
            </a:pPr>
            <a:r>
              <a:rPr lang="en-US" sz="2400" dirty="0">
                <a:latin typeface="+mn-lt"/>
                <a:ea typeface="Cambria" panose="02040503050406030204" pitchFamily="18" charset="0"/>
                <a:cs typeface="Aldhabi" panose="020B0604020202020204" pitchFamily="2" charset="-78"/>
              </a:rPr>
              <a:t>Bust &amp; Boom Crypto/ Lesson 3</a:t>
            </a:r>
          </a:p>
          <a:p>
            <a:pPr marL="514350" indent="-514350">
              <a:buAutoNum type="romanUcPeriod"/>
            </a:pPr>
            <a:r>
              <a:rPr lang="en-US" sz="2400" dirty="0">
                <a:latin typeface="+mn-lt"/>
                <a:ea typeface="Cambria" panose="02040503050406030204" pitchFamily="18" charset="0"/>
                <a:cs typeface="Aldhabi" panose="020B0604020202020204" pitchFamily="2" charset="-78"/>
              </a:rPr>
              <a:t>Assessments</a:t>
            </a:r>
          </a:p>
          <a:p>
            <a:pPr marL="514350" indent="-514350">
              <a:buAutoNum type="romanUcPeriod"/>
            </a:pPr>
            <a:endParaRPr lang="en-US" sz="2500"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069848"/>
            <a:ext cx="8229600" cy="1143000"/>
          </a:xfrm>
        </p:spPr>
        <p:txBody>
          <a:bodyPr rtlCol="0">
            <a:normAutofit/>
            <a:scene3d>
              <a:camera prst="orthographicFront"/>
              <a:lightRig rig="glow" dir="tl">
                <a:rot lat="0" lon="0" rev="5400000"/>
              </a:lightRig>
            </a:scene3d>
            <a:sp3d>
              <a:bevelT w="0" h="0"/>
              <a:contourClr>
                <a:schemeClr val="accent6">
                  <a:shade val="73000"/>
                </a:schemeClr>
              </a:contourClr>
            </a:sp3d>
          </a:bodyPr>
          <a:lstStyle/>
          <a:p>
            <a:pPr fontAlgn="auto">
              <a:spcAft>
                <a:spcPts val="0"/>
              </a:spcAft>
              <a:defRPr/>
            </a:pPr>
            <a:r>
              <a:rPr lang="en-US" sz="4000" dirty="0"/>
              <a:t>Objectives</a:t>
            </a:r>
            <a:endParaRPr lang="en-US" sz="4000" b="1" dirty="0">
              <a:ln w="11430">
                <a:noFill/>
              </a:ln>
              <a:effectLst>
                <a:outerShdw blurRad="80000" dist="40000" dir="5040000" algn="tl">
                  <a:srgbClr val="000000">
                    <a:alpha val="0"/>
                  </a:srgbClr>
                </a:outerShdw>
              </a:effectLst>
              <a:ea typeface="+mj-ea"/>
              <a:cs typeface="+mj-cs"/>
            </a:endParaRPr>
          </a:p>
        </p:txBody>
      </p:sp>
      <p:sp>
        <p:nvSpPr>
          <p:cNvPr id="3" name="Content Placeholder 2"/>
          <p:cNvSpPr>
            <a:spLocks noGrp="1"/>
          </p:cNvSpPr>
          <p:nvPr>
            <p:ph idx="4294967295"/>
          </p:nvPr>
        </p:nvSpPr>
        <p:spPr>
          <a:xfrm>
            <a:off x="457200" y="2377441"/>
            <a:ext cx="8229600" cy="3489103"/>
          </a:xfrm>
          <a:solidFill>
            <a:schemeClr val="tx2">
              <a:lumMod val="20000"/>
              <a:lumOff val="80000"/>
            </a:schemeClr>
          </a:solidFill>
        </p:spPr>
        <p:txBody>
          <a:bodyPr>
            <a:noAutofit/>
          </a:bodyPr>
          <a:lstStyle/>
          <a:p>
            <a:pPr defTabSz="905255">
              <a:buFont typeface="Wingdings" panose="05000000000000000000" pitchFamily="2" charset="2"/>
              <a:buChar char="Ø"/>
              <a:defRPr sz="3168"/>
            </a:pPr>
            <a:r>
              <a:rPr lang="en-US" sz="2400" dirty="0">
                <a:latin typeface="Calibri"/>
                <a:ea typeface="ＭＳ Ｐゴシック"/>
                <a:cs typeface="Calibri"/>
              </a:rPr>
              <a:t>To provide and present ideas, as well as resources, to facilitate cryptocurrency lessons.</a:t>
            </a:r>
          </a:p>
          <a:p>
            <a:pPr defTabSz="905255">
              <a:buFont typeface="Wingdings" panose="05000000000000000000" pitchFamily="2" charset="2"/>
              <a:buChar char="Ø"/>
              <a:defRPr sz="3168"/>
            </a:pPr>
            <a:r>
              <a:rPr lang="en-US" sz="2400" dirty="0">
                <a:latin typeface="Calibri"/>
                <a:ea typeface="ＭＳ Ｐゴシック"/>
                <a:cs typeface="Calibri"/>
              </a:rPr>
              <a:t>To provide interesting and editable handouts to facilitate cryptocurrency education.</a:t>
            </a:r>
          </a:p>
        </p:txBody>
      </p:sp>
    </p:spTree>
    <p:extLst>
      <p:ext uri="{BB962C8B-B14F-4D97-AF65-F5344CB8AC3E}">
        <p14:creationId xmlns:p14="http://schemas.microsoft.com/office/powerpoint/2010/main" val="10004969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74F2C7-DFFB-4541-B6F0-2001C8850B87}"/>
              </a:ext>
            </a:extLst>
          </p:cNvPr>
          <p:cNvSpPr>
            <a:spLocks noGrp="1"/>
          </p:cNvSpPr>
          <p:nvPr>
            <p:ph type="title"/>
          </p:nvPr>
        </p:nvSpPr>
        <p:spPr>
          <a:xfrm>
            <a:off x="457200" y="914400"/>
            <a:ext cx="8229600" cy="673100"/>
          </a:xfrm>
        </p:spPr>
        <p:txBody>
          <a:bodyPr/>
          <a:lstStyle/>
          <a:p>
            <a:r>
              <a:rPr lang="en-US" sz="4000" dirty="0"/>
              <a:t>Contents</a:t>
            </a:r>
          </a:p>
        </p:txBody>
      </p:sp>
      <p:sp>
        <p:nvSpPr>
          <p:cNvPr id="3" name="Content Placeholder 2">
            <a:extLst>
              <a:ext uri="{FF2B5EF4-FFF2-40B4-BE49-F238E27FC236}">
                <a16:creationId xmlns:a16="http://schemas.microsoft.com/office/drawing/2014/main" id="{B851DEC2-C8D0-437B-9F5B-49FCD07C4929}"/>
              </a:ext>
            </a:extLst>
          </p:cNvPr>
          <p:cNvSpPr>
            <a:spLocks noGrp="1"/>
          </p:cNvSpPr>
          <p:nvPr>
            <p:ph idx="1"/>
          </p:nvPr>
        </p:nvSpPr>
        <p:spPr>
          <a:xfrm>
            <a:off x="520700" y="1720850"/>
            <a:ext cx="8166100" cy="4436110"/>
          </a:xfrm>
          <a:solidFill>
            <a:schemeClr val="accent1">
              <a:lumMod val="40000"/>
              <a:lumOff val="60000"/>
            </a:schemeClr>
          </a:solidFill>
        </p:spPr>
        <p:txBody>
          <a:bodyPr/>
          <a:lstStyle/>
          <a:p>
            <a:pPr marL="0" indent="0">
              <a:buNone/>
            </a:pPr>
            <a:r>
              <a:rPr lang="en-US" sz="2000" dirty="0">
                <a:latin typeface="Cambria" panose="02040503050406030204" pitchFamily="18" charset="0"/>
                <a:ea typeface="Cambria" panose="02040503050406030204" pitchFamily="18" charset="0"/>
                <a:cs typeface="Calibri" panose="020F0502020204030204" pitchFamily="34" charset="0"/>
              </a:rPr>
              <a:t>I. What is cryptocurrency? </a:t>
            </a:r>
          </a:p>
          <a:p>
            <a:pPr marL="971550" lvl="1" indent="-571500">
              <a:buFont typeface="+mj-lt"/>
              <a:buAutoNum type="romanUcPeriod"/>
            </a:pPr>
            <a:r>
              <a:rPr lang="en-US" sz="2000" dirty="0">
                <a:latin typeface="Cambria" panose="02040503050406030204" pitchFamily="18" charset="0"/>
                <a:ea typeface="Cambria" panose="02040503050406030204" pitchFamily="18" charset="0"/>
                <a:cs typeface="Calibri" panose="020F0502020204030204" pitchFamily="34" charset="0"/>
              </a:rPr>
              <a:t>Crypto Timeline &amp; Cryptology &amp; Blockchains</a:t>
            </a:r>
          </a:p>
          <a:p>
            <a:pPr marL="1371600" lvl="2" indent="-571500">
              <a:buFont typeface="+mj-lt"/>
              <a:buAutoNum type="romanUcPeriod"/>
            </a:pPr>
            <a:r>
              <a:rPr lang="en-US" sz="2000" dirty="0">
                <a:latin typeface="Cambria" panose="02040503050406030204" pitchFamily="18" charset="0"/>
                <a:ea typeface="Cambria" panose="02040503050406030204" pitchFamily="18" charset="0"/>
                <a:cs typeface="Calibri" panose="020F0502020204030204" pitchFamily="34" charset="0"/>
              </a:rPr>
              <a:t>Lesson Plan 1</a:t>
            </a:r>
          </a:p>
          <a:p>
            <a:pPr marL="971550" lvl="1" indent="-571500">
              <a:buFont typeface="+mj-lt"/>
              <a:buAutoNum type="romanUcPeriod"/>
            </a:pPr>
            <a:r>
              <a:rPr lang="en-US" sz="2000" dirty="0">
                <a:latin typeface="Cambria" panose="02040503050406030204" pitchFamily="18" charset="0"/>
                <a:ea typeface="Cambria" panose="02040503050406030204" pitchFamily="18" charset="0"/>
                <a:cs typeface="Calibri" panose="020F0502020204030204" pitchFamily="34" charset="0"/>
              </a:rPr>
              <a:t>Crypto to Currency</a:t>
            </a:r>
          </a:p>
          <a:p>
            <a:pPr marL="1371600" lvl="2" indent="-571500">
              <a:buFont typeface="+mj-lt"/>
              <a:buAutoNum type="romanUcPeriod"/>
            </a:pPr>
            <a:r>
              <a:rPr lang="en-US" sz="2000" dirty="0">
                <a:latin typeface="Cambria" panose="02040503050406030204" pitchFamily="18" charset="0"/>
                <a:ea typeface="Cambria" panose="02040503050406030204" pitchFamily="18" charset="0"/>
                <a:cs typeface="Calibri" panose="020F0502020204030204" pitchFamily="34" charset="0"/>
              </a:rPr>
              <a:t>Lesson Plan 2 – Is cryptocurrency a viable currency?</a:t>
            </a:r>
          </a:p>
          <a:p>
            <a:pPr marL="0" indent="0">
              <a:buNone/>
            </a:pPr>
            <a:r>
              <a:rPr lang="en-US" sz="2000" dirty="0">
                <a:latin typeface="Cambria" panose="02040503050406030204" pitchFamily="18" charset="0"/>
                <a:ea typeface="Cambria" panose="02040503050406030204" pitchFamily="18" charset="0"/>
                <a:cs typeface="Calibri" panose="020F0502020204030204" pitchFamily="34" charset="0"/>
              </a:rPr>
              <a:t>II. What are Booms and Bust of Cryptocurrency?</a:t>
            </a:r>
          </a:p>
          <a:p>
            <a:pPr marL="0" indent="0">
              <a:buNone/>
            </a:pPr>
            <a:r>
              <a:rPr lang="en-US" sz="2000" dirty="0">
                <a:latin typeface="Cambria" panose="02040503050406030204" pitchFamily="18" charset="0"/>
                <a:ea typeface="Cambria" panose="02040503050406030204" pitchFamily="18" charset="0"/>
                <a:cs typeface="Calibri" panose="020F0502020204030204" pitchFamily="34" charset="0"/>
              </a:rPr>
              <a:t>	I.    Lesson Plan 3 – Trends &amp; Volatility</a:t>
            </a:r>
          </a:p>
          <a:p>
            <a:pPr marL="0" indent="0">
              <a:buNone/>
            </a:pPr>
            <a:endParaRPr lang="en-US" sz="1600" dirty="0">
              <a:latin typeface="Calibri" panose="020F0502020204030204" pitchFamily="34" charset="0"/>
              <a:cs typeface="Calibri" panose="020F0502020204030204" pitchFamily="34" charset="0"/>
            </a:endParaRPr>
          </a:p>
          <a:p>
            <a:pPr marL="571500" indent="-571500">
              <a:buFont typeface="+mj-lt"/>
              <a:buAutoNum type="romanUcPeriod"/>
            </a:pPr>
            <a:endParaRPr lang="en-US" dirty="0"/>
          </a:p>
        </p:txBody>
      </p:sp>
    </p:spTree>
    <p:extLst>
      <p:ext uri="{BB962C8B-B14F-4D97-AF65-F5344CB8AC3E}">
        <p14:creationId xmlns:p14="http://schemas.microsoft.com/office/powerpoint/2010/main" val="811389806"/>
      </p:ext>
    </p:extLst>
  </p:cSld>
  <p:clrMapOvr>
    <a:masterClrMapping/>
  </p:clrMapOvr>
  <p:transition spd="slow"/>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069848"/>
            <a:ext cx="8229600" cy="1143000"/>
          </a:xfrm>
        </p:spPr>
        <p:txBody>
          <a:bodyPr rtlCol="0">
            <a:normAutofit/>
            <a:scene3d>
              <a:camera prst="orthographicFront"/>
              <a:lightRig rig="glow" dir="tl">
                <a:rot lat="0" lon="0" rev="5400000"/>
              </a:lightRig>
            </a:scene3d>
            <a:sp3d>
              <a:bevelT w="0" h="0"/>
              <a:contourClr>
                <a:schemeClr val="accent6">
                  <a:shade val="73000"/>
                </a:schemeClr>
              </a:contourClr>
            </a:sp3d>
          </a:bodyPr>
          <a:lstStyle/>
          <a:p>
            <a:pPr fontAlgn="auto">
              <a:spcAft>
                <a:spcPts val="0"/>
              </a:spcAft>
              <a:defRPr/>
            </a:pPr>
            <a:r>
              <a:rPr lang="en-US" sz="5500" dirty="0"/>
              <a:t>National Standards</a:t>
            </a:r>
            <a:endParaRPr lang="en-US" sz="5500" b="1" dirty="0">
              <a:ln w="11430">
                <a:noFill/>
              </a:ln>
              <a:effectLst>
                <a:outerShdw blurRad="80000" dist="40000" dir="5040000" algn="tl">
                  <a:srgbClr val="000000">
                    <a:alpha val="0"/>
                  </a:srgbClr>
                </a:outerShdw>
              </a:effectLst>
              <a:ea typeface="+mj-ea"/>
              <a:cs typeface="+mj-cs"/>
            </a:endParaRPr>
          </a:p>
        </p:txBody>
      </p:sp>
      <p:sp>
        <p:nvSpPr>
          <p:cNvPr id="3" name="Content Placeholder 2"/>
          <p:cNvSpPr>
            <a:spLocks noGrp="1"/>
          </p:cNvSpPr>
          <p:nvPr>
            <p:ph idx="4294967295"/>
          </p:nvPr>
        </p:nvSpPr>
        <p:spPr>
          <a:xfrm>
            <a:off x="457200" y="2377441"/>
            <a:ext cx="8229600" cy="3828150"/>
          </a:xfrm>
          <a:solidFill>
            <a:schemeClr val="tx2">
              <a:lumMod val="20000"/>
              <a:lumOff val="80000"/>
            </a:schemeClr>
          </a:solidFill>
        </p:spPr>
        <p:txBody>
          <a:bodyPr>
            <a:noAutofit/>
          </a:bodyPr>
          <a:lstStyle/>
          <a:p>
            <a:pPr marL="0" indent="0" defTabSz="905255">
              <a:buNone/>
              <a:defRPr sz="3168"/>
            </a:pPr>
            <a:r>
              <a:rPr lang="en-US" sz="1800" dirty="0">
                <a:highlight>
                  <a:srgbClr val="00FFFF"/>
                </a:highlight>
                <a:latin typeface="Calibri" panose="020F0502020204030204" pitchFamily="34" charset="0"/>
                <a:ea typeface="Cambria" panose="02040503050406030204" pitchFamily="18" charset="0"/>
                <a:cs typeface="Calibri" panose="020F0502020204030204" pitchFamily="34" charset="0"/>
              </a:rPr>
              <a:t>Lesson 1 &amp;2 – Standard 11</a:t>
            </a:r>
          </a:p>
          <a:p>
            <a:pPr marL="0" indent="0" defTabSz="905255">
              <a:buNone/>
              <a:defRPr sz="3168"/>
            </a:pPr>
            <a:r>
              <a:rPr lang="en-US" sz="1800" dirty="0">
                <a:latin typeface="Calibri" panose="020F0502020204030204" pitchFamily="34" charset="0"/>
                <a:ea typeface="Cambria" panose="02040503050406030204" pitchFamily="18" charset="0"/>
                <a:cs typeface="Calibri" panose="020F0502020204030204" pitchFamily="34" charset="0"/>
              </a:rPr>
              <a:t>Students will understand:</a:t>
            </a:r>
          </a:p>
          <a:p>
            <a:pPr marL="0" indent="0" defTabSz="905255">
              <a:buNone/>
              <a:defRPr sz="3168"/>
            </a:pPr>
            <a:r>
              <a:rPr lang="en-US" sz="1800" dirty="0">
                <a:latin typeface="Calibri" panose="020F0502020204030204" pitchFamily="34" charset="0"/>
                <a:ea typeface="Cambria" panose="02040503050406030204" pitchFamily="18" charset="0"/>
                <a:cs typeface="Calibri" panose="020F0502020204030204" pitchFamily="34" charset="0"/>
              </a:rPr>
              <a:t>Money makes it easier to trade, borrow, save, invest, and compare the value of goods and services.</a:t>
            </a:r>
          </a:p>
          <a:p>
            <a:pPr marL="0" indent="0" defTabSz="905255">
              <a:buNone/>
              <a:defRPr sz="3168"/>
            </a:pPr>
            <a:r>
              <a:rPr lang="en-US" sz="1800" dirty="0">
                <a:highlight>
                  <a:srgbClr val="00FFFF"/>
                </a:highlight>
                <a:latin typeface="Calibri" panose="020F0502020204030204" pitchFamily="34" charset="0"/>
                <a:ea typeface="Cambria" panose="02040503050406030204" pitchFamily="18" charset="0"/>
                <a:cs typeface="Calibri" panose="020F0502020204030204" pitchFamily="34" charset="0"/>
              </a:rPr>
              <a:t>Lesson 3 – Standard 5 ( Financial Literature)</a:t>
            </a:r>
          </a:p>
          <a:p>
            <a:pPr marL="0" indent="0" defTabSz="905255">
              <a:buNone/>
              <a:defRPr sz="3168"/>
            </a:pPr>
            <a:r>
              <a:rPr lang="en-US" sz="1800" dirty="0">
                <a:latin typeface="Calibri" panose="020F0502020204030204" pitchFamily="34" charset="0"/>
                <a:ea typeface="Cambria" panose="02040503050406030204" pitchFamily="18" charset="0"/>
                <a:cs typeface="Calibri" panose="020F0502020204030204" pitchFamily="34" charset="0"/>
              </a:rPr>
              <a:t>Students will understand:</a:t>
            </a:r>
          </a:p>
          <a:p>
            <a:pPr marL="0" indent="0" defTabSz="905255">
              <a:buNone/>
              <a:defRPr sz="3168"/>
            </a:pPr>
            <a:r>
              <a:rPr lang="en-US" sz="1800" dirty="0">
                <a:latin typeface="Calibri" panose="020F0502020204030204" pitchFamily="34" charset="0"/>
                <a:ea typeface="Cambria" panose="02040503050406030204" pitchFamily="18" charset="0"/>
                <a:cs typeface="Calibri" panose="020F0502020204030204" pitchFamily="34" charset="0"/>
              </a:rPr>
              <a:t>There risk and returns associated with investment; as well factors the many factors impacting investment decisions.</a:t>
            </a:r>
          </a:p>
          <a:p>
            <a:pPr marL="0" indent="0" defTabSz="905255">
              <a:buNone/>
              <a:defRPr sz="3168"/>
            </a:pPr>
            <a:endParaRPr lang="en-US" sz="2400" dirty="0">
              <a:latin typeface="Cambria" panose="02040503050406030204" pitchFamily="18" charset="0"/>
              <a:ea typeface="Cambria" panose="02040503050406030204" pitchFamily="18" charset="0"/>
            </a:endParaRPr>
          </a:p>
          <a:p>
            <a:pPr marL="0" indent="0" defTabSz="905255">
              <a:buNone/>
              <a:defRPr sz="3168"/>
            </a:pPr>
            <a:endParaRPr lang="en-US" sz="2750" dirty="0"/>
          </a:p>
        </p:txBody>
      </p:sp>
    </p:spTree>
    <p:extLst>
      <p:ext uri="{BB962C8B-B14F-4D97-AF65-F5344CB8AC3E}">
        <p14:creationId xmlns:p14="http://schemas.microsoft.com/office/powerpoint/2010/main" val="4850281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 calcmode="lin" valueType="num">
                                      <p:cBhvr additive="base">
                                        <p:cTn id="3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069848"/>
            <a:ext cx="8229600" cy="789774"/>
          </a:xfrm>
        </p:spPr>
        <p:txBody>
          <a:bodyPr rtlCol="0">
            <a:normAutofit/>
            <a:scene3d>
              <a:camera prst="orthographicFront"/>
              <a:lightRig rig="glow" dir="tl">
                <a:rot lat="0" lon="0" rev="5400000"/>
              </a:lightRig>
            </a:scene3d>
            <a:sp3d>
              <a:bevelT w="0" h="0"/>
              <a:contourClr>
                <a:schemeClr val="accent6">
                  <a:shade val="73000"/>
                </a:schemeClr>
              </a:contourClr>
            </a:sp3d>
          </a:bodyPr>
          <a:lstStyle/>
          <a:p>
            <a:pPr fontAlgn="auto">
              <a:spcAft>
                <a:spcPts val="0"/>
              </a:spcAft>
              <a:defRPr/>
            </a:pPr>
            <a:r>
              <a:rPr lang="en-US" sz="3600" dirty="0">
                <a:ea typeface="Cambria" panose="02040503050406030204" pitchFamily="18" charset="0"/>
              </a:rPr>
              <a:t>Georgia State Standards</a:t>
            </a:r>
            <a:endParaRPr lang="en-US" sz="3600" b="1" dirty="0">
              <a:ln w="11430">
                <a:noFill/>
              </a:ln>
              <a:effectLst>
                <a:outerShdw blurRad="80000" dist="40000" dir="5040000" algn="tl">
                  <a:srgbClr val="000000">
                    <a:alpha val="0"/>
                  </a:srgbClr>
                </a:outerShdw>
              </a:effectLst>
              <a:ea typeface="Cambria" panose="02040503050406030204" pitchFamily="18" charset="0"/>
            </a:endParaRPr>
          </a:p>
        </p:txBody>
      </p:sp>
      <p:sp>
        <p:nvSpPr>
          <p:cNvPr id="3" name="Content Placeholder 2"/>
          <p:cNvSpPr>
            <a:spLocks noGrp="1"/>
          </p:cNvSpPr>
          <p:nvPr>
            <p:ph idx="4294967295"/>
          </p:nvPr>
        </p:nvSpPr>
        <p:spPr>
          <a:xfrm>
            <a:off x="626724" y="2065107"/>
            <a:ext cx="8060076" cy="3723046"/>
          </a:xfrm>
          <a:solidFill>
            <a:schemeClr val="tx2">
              <a:lumMod val="20000"/>
              <a:lumOff val="80000"/>
            </a:schemeClr>
          </a:solidFill>
        </p:spPr>
        <p:txBody>
          <a:bodyPr>
            <a:noAutofit/>
          </a:bodyPr>
          <a:lstStyle/>
          <a:p>
            <a:pPr marL="0" indent="0" defTabSz="905255">
              <a:buNone/>
              <a:defRPr sz="3168"/>
            </a:pPr>
            <a:r>
              <a:rPr lang="en-US" sz="2000" dirty="0">
                <a:highlight>
                  <a:srgbClr val="00FFFF"/>
                </a:highlight>
                <a:latin typeface="Calibri" panose="020F0502020204030204" pitchFamily="34" charset="0"/>
                <a:ea typeface="Cambria" panose="02040503050406030204" pitchFamily="18" charset="0"/>
                <a:cs typeface="Calibri" panose="020F0502020204030204" pitchFamily="34" charset="0"/>
              </a:rPr>
              <a:t>(SSEMA2 Explain the role and functions of the Federal Reserve System. )</a:t>
            </a:r>
          </a:p>
          <a:p>
            <a:pPr defTabSz="905255">
              <a:buAutoNum type="alphaLcPeriod"/>
              <a:defRPr sz="3168"/>
            </a:pPr>
            <a:r>
              <a:rPr lang="en-US" sz="1800" dirty="0">
                <a:latin typeface="Calibri" panose="020F0502020204030204" pitchFamily="34" charset="0"/>
                <a:ea typeface="Cambria" panose="02040503050406030204" pitchFamily="18" charset="0"/>
                <a:cs typeface="Calibri" panose="020F0502020204030204" pitchFamily="34" charset="0"/>
              </a:rPr>
              <a:t>Explain the roles/functions of money as a medium of exchange, store of value, and unit of account/standard of value. </a:t>
            </a:r>
          </a:p>
          <a:p>
            <a:pPr marL="0" indent="0" defTabSz="905255">
              <a:buNone/>
              <a:defRPr sz="3168"/>
            </a:pPr>
            <a:r>
              <a:rPr lang="en-US" sz="2000" dirty="0">
                <a:highlight>
                  <a:srgbClr val="00FFFF"/>
                </a:highlight>
                <a:latin typeface="Calibri" panose="020F0502020204030204" pitchFamily="34" charset="0"/>
                <a:ea typeface="Cambria" panose="02040503050406030204" pitchFamily="18" charset="0"/>
                <a:cs typeface="Calibri" panose="020F0502020204030204" pitchFamily="34" charset="0"/>
              </a:rPr>
              <a:t>(SSEPF2 Explain that banks and other financial institutions are businesses that channel funds from savers to investors. )</a:t>
            </a:r>
          </a:p>
          <a:p>
            <a:pPr marL="0" indent="0" defTabSz="905255">
              <a:buNone/>
              <a:defRPr sz="3168"/>
            </a:pPr>
            <a:r>
              <a:rPr lang="en-US" sz="1800" dirty="0">
                <a:latin typeface="Calibri" panose="020F0502020204030204" pitchFamily="34" charset="0"/>
                <a:ea typeface="Cambria" panose="02040503050406030204" pitchFamily="18" charset="0"/>
                <a:cs typeface="Calibri" panose="020F0502020204030204" pitchFamily="34" charset="0"/>
              </a:rPr>
              <a:t>c. Give examples of the direct relationship between risk and return. </a:t>
            </a:r>
          </a:p>
          <a:p>
            <a:pPr marL="0" indent="0" defTabSz="905255">
              <a:buNone/>
              <a:defRPr sz="3168"/>
            </a:pPr>
            <a:r>
              <a:rPr lang="en-US" sz="1800" dirty="0">
                <a:latin typeface="Calibri" panose="020F0502020204030204" pitchFamily="34" charset="0"/>
                <a:ea typeface="Cambria" panose="02040503050406030204" pitchFamily="18" charset="0"/>
                <a:cs typeface="Calibri" panose="020F0502020204030204" pitchFamily="34" charset="0"/>
              </a:rPr>
              <a:t>d. Evaluate the risk and return of a variety of savings and investment options, which includes savings accounts, certificates of deposit, retirement accounts, stocks, bonds, and mutual funds. </a:t>
            </a:r>
          </a:p>
          <a:p>
            <a:pPr marL="0" indent="0" defTabSz="905255">
              <a:buNone/>
              <a:defRPr sz="3168"/>
            </a:pPr>
            <a:endParaRPr lang="en-US" sz="2750" dirty="0"/>
          </a:p>
        </p:txBody>
      </p:sp>
    </p:spTree>
    <p:extLst>
      <p:ext uri="{BB962C8B-B14F-4D97-AF65-F5344CB8AC3E}">
        <p14:creationId xmlns:p14="http://schemas.microsoft.com/office/powerpoint/2010/main" val="42322753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069848"/>
            <a:ext cx="8229600" cy="1143000"/>
          </a:xfrm>
        </p:spPr>
        <p:txBody>
          <a:bodyPr rtlCol="0">
            <a:normAutofit/>
            <a:scene3d>
              <a:camera prst="orthographicFront"/>
              <a:lightRig rig="glow" dir="tl">
                <a:rot lat="0" lon="0" rev="5400000"/>
              </a:lightRig>
            </a:scene3d>
            <a:sp3d>
              <a:bevelT w="0" h="0"/>
              <a:contourClr>
                <a:schemeClr val="accent6">
                  <a:shade val="73000"/>
                </a:schemeClr>
              </a:contourClr>
            </a:sp3d>
          </a:bodyPr>
          <a:lstStyle/>
          <a:p>
            <a:pPr fontAlgn="auto">
              <a:spcAft>
                <a:spcPts val="0"/>
              </a:spcAft>
              <a:defRPr/>
            </a:pPr>
            <a:r>
              <a:rPr lang="en-US" sz="3600" dirty="0">
                <a:ln w="11430">
                  <a:noFill/>
                </a:ln>
                <a:effectLst>
                  <a:outerShdw blurRad="80000" dist="40000" dir="5040000" algn="tl">
                    <a:srgbClr val="000000">
                      <a:alpha val="0"/>
                    </a:srgbClr>
                  </a:outerShdw>
                </a:effectLst>
                <a:ea typeface="+mj-ea"/>
                <a:cs typeface="+mj-cs"/>
              </a:rPr>
              <a:t>Resources</a:t>
            </a:r>
            <a:endParaRPr lang="en-US" sz="3600" b="1" dirty="0">
              <a:ln w="11430">
                <a:noFill/>
              </a:ln>
              <a:effectLst>
                <a:outerShdw blurRad="80000" dist="40000" dir="5040000" algn="tl">
                  <a:srgbClr val="000000">
                    <a:alpha val="0"/>
                  </a:srgbClr>
                </a:outerShdw>
              </a:effectLst>
              <a:ea typeface="+mj-ea"/>
              <a:cs typeface="+mj-cs"/>
            </a:endParaRPr>
          </a:p>
        </p:txBody>
      </p:sp>
      <p:sp>
        <p:nvSpPr>
          <p:cNvPr id="3" name="Content Placeholder 2"/>
          <p:cNvSpPr>
            <a:spLocks noGrp="1"/>
          </p:cNvSpPr>
          <p:nvPr>
            <p:ph idx="4294967295"/>
          </p:nvPr>
        </p:nvSpPr>
        <p:spPr>
          <a:xfrm>
            <a:off x="457200" y="2377441"/>
            <a:ext cx="8229600" cy="4175760"/>
          </a:xfrm>
          <a:solidFill>
            <a:schemeClr val="tx2">
              <a:lumMod val="20000"/>
              <a:lumOff val="80000"/>
            </a:schemeClr>
          </a:solidFill>
        </p:spPr>
        <p:txBody>
          <a:bodyPr>
            <a:noAutofit/>
          </a:bodyPr>
          <a:lstStyle/>
          <a:p>
            <a:pPr defTabSz="905255">
              <a:defRPr sz="3168"/>
            </a:pPr>
            <a:r>
              <a:rPr lang="en-US" sz="2500" dirty="0">
                <a:latin typeface="Calibri" panose="020F0502020204030204" pitchFamily="34" charset="0"/>
                <a:cs typeface="Calibri" panose="020F0502020204030204" pitchFamily="34" charset="0"/>
              </a:rPr>
              <a:t>Assessments 5 Guiding Questions (list discussion prompts)</a:t>
            </a:r>
          </a:p>
          <a:p>
            <a:pPr defTabSz="905255">
              <a:defRPr sz="3168"/>
            </a:pPr>
            <a:r>
              <a:rPr lang="en-US" sz="2500" dirty="0">
                <a:latin typeface="Calibri" panose="020F0502020204030204" pitchFamily="34" charset="0"/>
                <a:cs typeface="Calibri" panose="020F0502020204030204" pitchFamily="34" charset="0"/>
                <a:hlinkClick r:id="rId3"/>
              </a:rPr>
              <a:t>Lesson Plan 1 Worksheets</a:t>
            </a:r>
            <a:r>
              <a:rPr lang="en-US" sz="2500" dirty="0">
                <a:latin typeface="Calibri" panose="020F0502020204030204" pitchFamily="34" charset="0"/>
                <a:cs typeface="Calibri" panose="020F0502020204030204" pitchFamily="34" charset="0"/>
                <a:hlinkClick r:id="rId4"/>
              </a:rPr>
              <a:t> </a:t>
            </a:r>
            <a:r>
              <a:rPr lang="en-US" sz="2500" dirty="0">
                <a:latin typeface="Calibri" panose="020F0502020204030204" pitchFamily="34" charset="0"/>
                <a:cs typeface="Calibri" panose="020F0502020204030204" pitchFamily="34" charset="0"/>
              </a:rPr>
              <a:t>&amp; </a:t>
            </a:r>
            <a:r>
              <a:rPr lang="en-US" sz="2500" dirty="0">
                <a:latin typeface="Calibri" panose="020F0502020204030204" pitchFamily="34" charset="0"/>
                <a:cs typeface="Calibri" panose="020F0502020204030204" pitchFamily="34" charset="0"/>
                <a:hlinkClick r:id="rId5"/>
              </a:rPr>
              <a:t>PPT</a:t>
            </a:r>
            <a:endParaRPr lang="en-US" sz="2500" dirty="0">
              <a:latin typeface="Calibri" panose="020F0502020204030204" pitchFamily="34" charset="0"/>
              <a:cs typeface="Calibri" panose="020F0502020204030204" pitchFamily="34" charset="0"/>
            </a:endParaRPr>
          </a:p>
          <a:p>
            <a:pPr defTabSz="905255">
              <a:defRPr sz="3168"/>
            </a:pPr>
            <a:r>
              <a:rPr lang="en-US" sz="2500" dirty="0">
                <a:latin typeface="Calibri" panose="020F0502020204030204" pitchFamily="34" charset="0"/>
                <a:cs typeface="Calibri" panose="020F0502020204030204" pitchFamily="34" charset="0"/>
                <a:hlinkClick r:id="rId6"/>
              </a:rPr>
              <a:t>Lesson Plan 2 Worksheets </a:t>
            </a:r>
            <a:r>
              <a:rPr lang="en-US" sz="2500" dirty="0">
                <a:latin typeface="Calibri" panose="020F0502020204030204" pitchFamily="34" charset="0"/>
                <a:cs typeface="Calibri" panose="020F0502020204030204" pitchFamily="34" charset="0"/>
              </a:rPr>
              <a:t>&amp; </a:t>
            </a:r>
            <a:r>
              <a:rPr lang="en-US" sz="2500" dirty="0">
                <a:latin typeface="Calibri" panose="020F0502020204030204" pitchFamily="34" charset="0"/>
                <a:cs typeface="Calibri" panose="020F0502020204030204" pitchFamily="34" charset="0"/>
                <a:hlinkClick r:id="rId7"/>
              </a:rPr>
              <a:t>PPT</a:t>
            </a:r>
            <a:endParaRPr lang="en-US" sz="2500" dirty="0">
              <a:latin typeface="Calibri" panose="020F0502020204030204" pitchFamily="34" charset="0"/>
              <a:cs typeface="Calibri" panose="020F0502020204030204" pitchFamily="34" charset="0"/>
            </a:endParaRPr>
          </a:p>
          <a:p>
            <a:pPr defTabSz="905255">
              <a:defRPr sz="3168"/>
            </a:pPr>
            <a:r>
              <a:rPr lang="en-US" sz="2500" dirty="0">
                <a:latin typeface="Calibri" panose="020F0502020204030204" pitchFamily="34" charset="0"/>
                <a:cs typeface="Calibri" panose="020F0502020204030204" pitchFamily="34" charset="0"/>
                <a:hlinkClick r:id="rId8"/>
              </a:rPr>
              <a:t>Lesson Plan 3 Worksheets </a:t>
            </a:r>
            <a:r>
              <a:rPr lang="en-US" sz="2500" dirty="0">
                <a:latin typeface="Calibri" panose="020F0502020204030204" pitchFamily="34" charset="0"/>
                <a:cs typeface="Calibri" panose="020F0502020204030204" pitchFamily="34" charset="0"/>
              </a:rPr>
              <a:t>&amp; </a:t>
            </a:r>
            <a:r>
              <a:rPr lang="en-US" sz="2500" dirty="0">
                <a:latin typeface="Calibri" panose="020F0502020204030204" pitchFamily="34" charset="0"/>
                <a:cs typeface="Calibri" panose="020F0502020204030204" pitchFamily="34" charset="0"/>
                <a:hlinkClick r:id="rId9"/>
              </a:rPr>
              <a:t>PPT</a:t>
            </a:r>
            <a:endParaRPr lang="en-US" sz="2500" dirty="0">
              <a:latin typeface="Calibri" panose="020F0502020204030204" pitchFamily="34" charset="0"/>
              <a:cs typeface="Calibri" panose="020F0502020204030204" pitchFamily="34" charset="0"/>
            </a:endParaRPr>
          </a:p>
          <a:p>
            <a:pPr marL="0" indent="0" defTabSz="905255">
              <a:buNone/>
              <a:defRPr sz="3168"/>
            </a:pPr>
            <a:endParaRPr lang="en-US" sz="2750" dirty="0"/>
          </a:p>
        </p:txBody>
      </p:sp>
    </p:spTree>
    <p:extLst>
      <p:ext uri="{BB962C8B-B14F-4D97-AF65-F5344CB8AC3E}">
        <p14:creationId xmlns:p14="http://schemas.microsoft.com/office/powerpoint/2010/main" val="12873340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SLIDO_APP_VERSION" val="0.18.2.1721"/>
  <p:tag name="SLIDO_PRESENTATION_ID" val="00000000-0000-0000-0000-000000000000"/>
  <p:tag name="SLIDO_EVENT_UUID" val="b09d1782-88b4-43c6-88a9-606c92eeb2cc"/>
  <p:tag name="SLIDO_EVENT_SECTION_UUID" val="8d2e2a3e-1482-4701-963b-077f8d23f04d"/>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SharedWithUsers xmlns="9cd82c5b-74c9-4827-94f1-5bf219ae6b20">
      <UserInfo>
        <DisplayName/>
        <AccountId xsi:nil="true"/>
        <AccountType/>
      </UserInfo>
    </SharedWithUser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481A42C9A1FF0C4E8EFDD6E1EC68268E" ma:contentTypeVersion="12" ma:contentTypeDescription="Create a new document." ma:contentTypeScope="" ma:versionID="74f415700e677f67570d1265c4de6c02">
  <xsd:schema xmlns:xsd="http://www.w3.org/2001/XMLSchema" xmlns:xs="http://www.w3.org/2001/XMLSchema" xmlns:p="http://schemas.microsoft.com/office/2006/metadata/properties" xmlns:ns2="bfa4db11-c700-41fb-b639-f7e6b4e680b5" xmlns:ns3="9cd82c5b-74c9-4827-94f1-5bf219ae6b20" targetNamespace="http://schemas.microsoft.com/office/2006/metadata/properties" ma:root="true" ma:fieldsID="60f53a838a094153ce095486d560252d" ns2:_="" ns3:_="">
    <xsd:import namespace="bfa4db11-c700-41fb-b639-f7e6b4e680b5"/>
    <xsd:import namespace="9cd82c5b-74c9-4827-94f1-5bf219ae6b20"/>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DateTaken" minOccurs="0"/>
                <xsd:element ref="ns2:MediaServiceAutoTags" minOccurs="0"/>
                <xsd:element ref="ns2:MediaServiceGenerationTime" minOccurs="0"/>
                <xsd:element ref="ns2:MediaServiceEventHashCode" minOccurs="0"/>
                <xsd:element ref="ns2:MediaServiceOCR" minOccurs="0"/>
                <xsd:element ref="ns2:MediaServiceLocation"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fa4db11-c700-41fb-b639-f7e6b4e680b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ServiceAutoTags" ma:index="13" nillable="true" ma:displayName="Tags" ma:internalName="MediaServiceAutoTags" ma:readOnly="true">
      <xsd:simpleType>
        <xsd:restriction base="dms:Text"/>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Location" ma:index="17" nillable="true" ma:displayName="Location"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9cd82c5b-74c9-4827-94f1-5bf219ae6b20"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7F8332A4-542C-494D-8506-1C720B46413C}">
  <ds:schemaRefs>
    <ds:schemaRef ds:uri="http://schemas.microsoft.com/office/infopath/2007/PartnerControls"/>
    <ds:schemaRef ds:uri="http://purl.org/dc/terms/"/>
    <ds:schemaRef ds:uri="http://schemas.microsoft.com/office/2006/documentManagement/types"/>
    <ds:schemaRef ds:uri="http://purl.org/dc/elements/1.1/"/>
    <ds:schemaRef ds:uri="9cd82c5b-74c9-4827-94f1-5bf219ae6b20"/>
    <ds:schemaRef ds:uri="bfa4db11-c700-41fb-b639-f7e6b4e680b5"/>
    <ds:schemaRef ds:uri="http://schemas.openxmlformats.org/package/2006/metadata/core-properties"/>
    <ds:schemaRef ds:uri="http://www.w3.org/XML/1998/namespace"/>
    <ds:schemaRef ds:uri="http://schemas.microsoft.com/office/2006/metadata/properties"/>
    <ds:schemaRef ds:uri="http://purl.org/dc/dcmitype/"/>
  </ds:schemaRefs>
</ds:datastoreItem>
</file>

<file path=customXml/itemProps2.xml><?xml version="1.0" encoding="utf-8"?>
<ds:datastoreItem xmlns:ds="http://schemas.openxmlformats.org/officeDocument/2006/customXml" ds:itemID="{0F85DF1F-BC57-4156-92DD-D8D43BF52544}">
  <ds:schemaRefs>
    <ds:schemaRef ds:uri="http://schemas.microsoft.com/sharepoint/v3/contenttype/forms"/>
  </ds:schemaRefs>
</ds:datastoreItem>
</file>

<file path=customXml/itemProps3.xml><?xml version="1.0" encoding="utf-8"?>
<ds:datastoreItem xmlns:ds="http://schemas.openxmlformats.org/officeDocument/2006/customXml" ds:itemID="{3D6113DE-D385-4A48-8B16-CD7F492379D6}">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bfa4db11-c700-41fb-b639-f7e6b4e680b5"/>
    <ds:schemaRef ds:uri="9cd82c5b-74c9-4827-94f1-5bf219ae6b20"/>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
  <TotalTime>12362</TotalTime>
  <Words>1883</Words>
  <Application>Microsoft Office PowerPoint</Application>
  <PresentationFormat>On-screen Show (4:3)</PresentationFormat>
  <Paragraphs>229</Paragraphs>
  <Slides>36</Slides>
  <Notes>13</Notes>
  <HiddenSlides>0</HiddenSlides>
  <MMClips>3</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36</vt:i4>
      </vt:variant>
    </vt:vector>
  </HeadingPairs>
  <TitlesOfParts>
    <vt:vector size="46" baseType="lpstr">
      <vt:lpstr>Amasis MT Pro</vt:lpstr>
      <vt:lpstr>Arial</vt:lpstr>
      <vt:lpstr>Arial,Sans-Serif</vt:lpstr>
      <vt:lpstr>Articulate Narrow</vt:lpstr>
      <vt:lpstr>Calibri</vt:lpstr>
      <vt:lpstr>Calibri Light</vt:lpstr>
      <vt:lpstr>Cambria</vt:lpstr>
      <vt:lpstr>Times New Roman</vt:lpstr>
      <vt:lpstr>Wingdings</vt:lpstr>
      <vt:lpstr>Office Theme</vt:lpstr>
      <vt:lpstr>And Introduction to Cryptocurrency Cryptocurrency: History, Booms &amp; Busts  </vt:lpstr>
      <vt:lpstr>EconEdLink Membership</vt:lpstr>
      <vt:lpstr>Professional Development Certificate</vt:lpstr>
      <vt:lpstr>Agenda</vt:lpstr>
      <vt:lpstr>Objectives</vt:lpstr>
      <vt:lpstr>Contents</vt:lpstr>
      <vt:lpstr>National Standards</vt:lpstr>
      <vt:lpstr>Georgia State Standards</vt:lpstr>
      <vt:lpstr>Resources</vt:lpstr>
      <vt:lpstr>How familiar are you with cryptocurrency?</vt:lpstr>
      <vt:lpstr>Why Study Cryptocurrency?</vt:lpstr>
      <vt:lpstr>PowerPoint Presentation</vt:lpstr>
      <vt:lpstr>PowerPoint Presentation</vt:lpstr>
      <vt:lpstr>PowerPoint Presentation</vt:lpstr>
      <vt:lpstr> </vt:lpstr>
      <vt:lpstr>Crypto Basics &amp; Resource Outline</vt:lpstr>
      <vt:lpstr>Lesson Plan 1, Part 1:  Introduction to Cryptocurrency</vt:lpstr>
      <vt:lpstr>Do you believe Cryptocurrency is a Viable Currency?</vt:lpstr>
      <vt:lpstr>PowerPoint Presentation</vt:lpstr>
      <vt:lpstr>PowerPoint Presentation</vt:lpstr>
      <vt:lpstr>PowerPoint Presentation</vt:lpstr>
      <vt:lpstr>PowerPoint Presentation</vt:lpstr>
      <vt:lpstr>Do you believe the US will adopt a cryptocurrency in the next ten years?</vt:lpstr>
      <vt:lpstr>PowerPoint Presentation</vt:lpstr>
      <vt:lpstr>PowerPoint Presentation</vt:lpstr>
      <vt:lpstr>New Class of Investors Created…</vt:lpstr>
      <vt:lpstr>PowerPoint Presentation</vt:lpstr>
      <vt:lpstr>What’s So Hot about Crypto?</vt:lpstr>
      <vt:lpstr>So, is volatility really bad?</vt:lpstr>
      <vt:lpstr>PowerPoint Presentation</vt:lpstr>
      <vt:lpstr>Lesson Plan 2: Crypto to Currency</vt:lpstr>
      <vt:lpstr>Lesson Plan 3: Is Cryptocurrency an ideal investment?</vt:lpstr>
      <vt:lpstr>References</vt:lpstr>
      <vt:lpstr>CEE Affiliates</vt:lpstr>
      <vt:lpstr>Thank You to Our Sponsors!</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 the Business of….?</dc:title>
  <dc:creator>Marsha Masters</dc:creator>
  <cp:lastModifiedBy>Jarvon Carson</cp:lastModifiedBy>
  <cp:revision>117</cp:revision>
  <dcterms:created xsi:type="dcterms:W3CDTF">2012-09-11T15:07:18Z</dcterms:created>
  <dcterms:modified xsi:type="dcterms:W3CDTF">2021-07-06T21:22:45Z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0x010100481A42C9A1FF0C4E8EFDD6E1EC68268E</vt:lpwstr>
  </property>
  <property fmtid="{D5CDD505-2E9C-101B-9397-08002B2CF9AE}" pid="3" name="Order">
    <vt:r8>2199100</vt:r8>
  </property>
  <property fmtid="{D5CDD505-2E9C-101B-9397-08002B2CF9AE}" pid="4" name="xd_Signature">
    <vt:bool>false</vt:bool>
  </property>
  <property fmtid="{D5CDD505-2E9C-101B-9397-08002B2CF9AE}" pid="5" name="xd_ProgID">
    <vt:lpwstr/>
  </property>
  <property fmtid="{D5CDD505-2E9C-101B-9397-08002B2CF9AE}" pid="6" name="ComplianceAssetId">
    <vt:lpwstr/>
  </property>
  <property fmtid="{D5CDD505-2E9C-101B-9397-08002B2CF9AE}" pid="7" name="TemplateUrl">
    <vt:lpwstr/>
  </property>
  <property fmtid="{D5CDD505-2E9C-101B-9397-08002B2CF9AE}" pid="8" name="SlidoAppVersion">
    <vt:lpwstr>0.18.2.1721</vt:lpwstr>
  </property>
</Properties>
</file>