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61" r:id="rId6"/>
    <p:sldId id="267" r:id="rId7"/>
    <p:sldId id="258" r:id="rId8"/>
    <p:sldId id="270" r:id="rId9"/>
    <p:sldId id="262" r:id="rId10"/>
    <p:sldId id="263" r:id="rId11"/>
    <p:sldId id="265" r:id="rId12"/>
    <p:sldId id="266" r:id="rId13"/>
    <p:sldId id="269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C6F8"/>
    <a:srgbClr val="7A9900"/>
    <a:srgbClr val="005CB8"/>
    <a:srgbClr val="8BAF00"/>
    <a:srgbClr val="004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3BB6B0-A296-4695-A9D5-668977BDA117}" v="1" dt="2021-07-06T16:43:50.910"/>
  </p1510:revLst>
</p1510:revInfo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78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von Carson" userId="f1f62c45-4a19-4f8e-934b-b4c64f876624" providerId="ADAL" clId="{4F3BB6B0-A296-4695-A9D5-668977BDA117}"/>
    <pc:docChg chg="addSld modSld">
      <pc:chgData name="Jarvon Carson" userId="f1f62c45-4a19-4f8e-934b-b4c64f876624" providerId="ADAL" clId="{4F3BB6B0-A296-4695-A9D5-668977BDA117}" dt="2021-07-06T16:43:50.910" v="1"/>
      <pc:docMkLst>
        <pc:docMk/>
      </pc:docMkLst>
      <pc:sldChg chg="delSp add setBg delDesignElem">
        <pc:chgData name="Jarvon Carson" userId="f1f62c45-4a19-4f8e-934b-b4c64f876624" providerId="ADAL" clId="{4F3BB6B0-A296-4695-A9D5-668977BDA117}" dt="2021-07-06T16:43:50.910" v="1"/>
        <pc:sldMkLst>
          <pc:docMk/>
          <pc:sldMk cId="4054097380" sldId="271"/>
        </pc:sldMkLst>
        <pc:spChg chg="del">
          <ac:chgData name="Jarvon Carson" userId="f1f62c45-4a19-4f8e-934b-b4c64f876624" providerId="ADAL" clId="{4F3BB6B0-A296-4695-A9D5-668977BDA117}" dt="2021-07-06T16:43:50.910" v="1"/>
          <ac:spMkLst>
            <pc:docMk/>
            <pc:sldMk cId="4054097380" sldId="271"/>
            <ac:spMk id="8" creationId="{32BC26D8-82FB-445E-AA49-62A77D7C1EE0}"/>
          </ac:spMkLst>
        </pc:spChg>
        <pc:spChg chg="del">
          <ac:chgData name="Jarvon Carson" userId="f1f62c45-4a19-4f8e-934b-b4c64f876624" providerId="ADAL" clId="{4F3BB6B0-A296-4695-A9D5-668977BDA117}" dt="2021-07-06T16:43:50.910" v="1"/>
          <ac:spMkLst>
            <pc:docMk/>
            <pc:sldMk cId="4054097380" sldId="271"/>
            <ac:spMk id="10" creationId="{CB44330D-EA18-4254-AA95-EB49948539B8}"/>
          </ac:spMkLst>
        </pc:spChg>
      </pc:sldChg>
      <pc:sldChg chg="add">
        <pc:chgData name="Jarvon Carson" userId="f1f62c45-4a19-4f8e-934b-b4c64f876624" providerId="ADAL" clId="{4F3BB6B0-A296-4695-A9D5-668977BDA117}" dt="2021-07-06T16:43:50.910" v="1"/>
        <pc:sldMkLst>
          <pc:docMk/>
          <pc:sldMk cId="15969238" sldId="272"/>
        </pc:sldMkLst>
      </pc:sldChg>
      <pc:sldChg chg="add">
        <pc:chgData name="Jarvon Carson" userId="f1f62c45-4a19-4f8e-934b-b4c64f876624" providerId="ADAL" clId="{4F3BB6B0-A296-4695-A9D5-668977BDA117}" dt="2021-07-06T16:43:50.910" v="1"/>
        <pc:sldMkLst>
          <pc:docMk/>
          <pc:sldMk cId="96389289" sldId="27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7AA5DFF-1E16-7F4C-8980-AB1611AD8891}" type="datetime1">
              <a:rPr lang="en-US"/>
              <a:pPr>
                <a:defRPr/>
              </a:pPr>
              <a:t>7/6/2021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724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 pitchFamily="-108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675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7835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285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05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3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18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7958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8151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00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6909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783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6600" b="1" i="0">
                <a:solidFill>
                  <a:srgbClr val="005CB8"/>
                </a:solidFill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77440"/>
            <a:ext cx="8229600" cy="3779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6984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threePt" dir="t"/>
            </a:scene3d>
            <a:sp3d>
              <a:bevelT w="0"/>
            </a:sp3d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28600" y="2055038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fontAlgn="base">
        <a:lnSpc>
          <a:spcPts val="5700"/>
        </a:lnSpc>
        <a:spcBef>
          <a:spcPct val="0"/>
        </a:spcBef>
        <a:spcAft>
          <a:spcPct val="0"/>
        </a:spcAft>
        <a:defRPr sz="6600" b="1" i="0" kern="1200">
          <a:solidFill>
            <a:srgbClr val="005CB8"/>
          </a:solidFill>
          <a:effectLst>
            <a:glow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reflection stA="0" endPos="65000" dist="50800" dir="5400000" sy="-100000" algn="bl" rotWithShape="0"/>
          </a:effectLst>
          <a:latin typeface="Calibri" panose="020F0502020204030204" pitchFamily="34" charset="0"/>
          <a:ea typeface="ＭＳ Ｐゴシック" pitchFamily="-108" charset="-128"/>
          <a:cs typeface="Calibri" panose="020F050202020403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rtl="0" fontAlgn="base">
        <a:spcBef>
          <a:spcPts val="0"/>
        </a:spcBef>
        <a:spcAft>
          <a:spcPts val="1800"/>
        </a:spcAft>
        <a:buFont typeface="Arial" pitchFamily="-108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1pPr>
      <a:lvl2pPr marL="742950" indent="-285750" algn="l" rtl="0" fontAlgn="base">
        <a:spcBef>
          <a:spcPts val="0"/>
        </a:spcBef>
        <a:spcAft>
          <a:spcPts val="1800"/>
        </a:spcAft>
        <a:buFont typeface="Arial" pitchFamily="-108" charset="0"/>
        <a:buChar char="–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2pPr>
      <a:lvl3pPr marL="11430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3pPr>
      <a:lvl4pPr marL="16002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–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4pPr>
      <a:lvl5pPr marL="20574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»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CEEConference2021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ouncilforeconed2021.us2.pathable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rveymonkey.com/r/SummerInstitute2021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conedlink.org/membership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conedlink.org/professional-development/professional-development-upcoming/?view-by=dayGridMonth&amp;currentStart=2020-Mar-1&amp;activeStart=2020-Mar-1&amp;activeEnd=2020-Apr-1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onedlink.org/professional-developme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uncilforeconed.org/resources/local-affiliates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428999"/>
          </a:xfrm>
        </p:spPr>
        <p:txBody>
          <a:bodyPr rtlCol="0"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n-US" sz="6000" dirty="0"/>
            </a:br>
            <a:br>
              <a:rPr lang="en-US" sz="6000" dirty="0"/>
            </a:br>
            <a:r>
              <a:rPr lang="en-US" sz="6000" dirty="0"/>
              <a:t>Personal Finance</a:t>
            </a:r>
            <a:br>
              <a:rPr lang="en-US" sz="4400" dirty="0"/>
            </a:br>
            <a:r>
              <a:rPr lang="en-US" sz="2200" i="1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Presented by </a:t>
            </a:r>
            <a:br>
              <a:rPr lang="en-US" sz="2200" i="1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</a:br>
            <a:r>
              <a:rPr lang="en-US" sz="3100" i="1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Brett Burkey, Director of Education FCEE</a:t>
            </a:r>
            <a:br>
              <a:rPr lang="en-US" sz="1600" dirty="0"/>
            </a:br>
            <a:r>
              <a:rPr lang="en-US" sz="3100" dirty="0"/>
              <a:t>July 12 and 13/2-5 pm</a:t>
            </a:r>
            <a:br>
              <a:rPr lang="en-US" sz="16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</a:br>
            <a:r>
              <a:rPr lang="en-US" sz="31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bburkey@fcee.org</a:t>
            </a:r>
            <a:endParaRPr lang="en-US" sz="3100" dirty="0">
              <a:ln w="11430"/>
              <a:solidFill>
                <a:schemeClr val="tx1"/>
              </a:solidFill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1C49A-50A7-49D5-B1A2-57AAF226F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6139" y="1145686"/>
            <a:ext cx="7772400" cy="1470025"/>
          </a:xfrm>
        </p:spPr>
        <p:txBody>
          <a:bodyPr/>
          <a:lstStyle/>
          <a:p>
            <a:r>
              <a:rPr lang="en-US" sz="5400" dirty="0">
                <a:latin typeface="Calibri"/>
                <a:ea typeface="ＭＳ Ｐゴシック"/>
                <a:cs typeface="Calibri"/>
              </a:rPr>
              <a:t>Thank You to Our Sponsors!</a:t>
            </a:r>
            <a:endParaRPr lang="en-US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D6CDAE-25F6-4A13-9FAD-1DA0236E53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479" y="2622632"/>
            <a:ext cx="2378110" cy="23781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16" y="2690224"/>
            <a:ext cx="4725799" cy="13029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831" y="5899538"/>
            <a:ext cx="6217920" cy="59436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450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015" y="3811687"/>
            <a:ext cx="1905000" cy="1874520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3A7E8432-E2ED-4609-928F-7A71E73514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7274" y="5243613"/>
            <a:ext cx="1188720" cy="119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654274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1756CE22-CFF4-48A3-9EF0-413A76675C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00" y="1128713"/>
            <a:ext cx="8178799" cy="46005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BE01766-BAAB-4128-8B7E-CB789D2B789B}"/>
              </a:ext>
            </a:extLst>
          </p:cNvPr>
          <p:cNvSpPr txBox="1"/>
          <p:nvPr/>
        </p:nvSpPr>
        <p:spPr>
          <a:xfrm>
            <a:off x="2162287" y="5841402"/>
            <a:ext cx="5099125" cy="36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srgbClr val="8BAF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https://bit.ly/CEEConference2021</a:t>
            </a:r>
            <a:endParaRPr lang="en-US" b="1" i="1" dirty="0">
              <a:solidFill>
                <a:srgbClr val="8BA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097380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76991"/>
            <a:ext cx="9144000" cy="1396009"/>
          </a:xfrm>
          <a:noFill/>
        </p:spPr>
        <p:txBody>
          <a:bodyPr rtlCol="0">
            <a:no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800" i="1" dirty="0">
                <a:ln w="11430"/>
                <a:solidFill>
                  <a:srgbClr val="8BAF00"/>
                </a:solidFill>
                <a:effectLst>
                  <a:outerShdw blurRad="80000" dist="40000" dir="5040000" algn="tl">
                    <a:srgbClr val="000000">
                      <a:alpha val="0"/>
                    </a:srgbClr>
                  </a:outerShdw>
                </a:effectLst>
                <a:latin typeface="Calibri"/>
                <a:ea typeface="ＭＳ Ｐゴシック"/>
                <a:cs typeface="Calibri"/>
              </a:rPr>
              <a:t>60</a:t>
            </a:r>
            <a:r>
              <a:rPr lang="en-US" sz="4800" i="1" baseline="30000" dirty="0">
                <a:ln w="11430"/>
                <a:solidFill>
                  <a:srgbClr val="8BAF00"/>
                </a:solidFill>
                <a:effectLst>
                  <a:outerShdw blurRad="80000" dist="40000" dir="5040000" algn="tl">
                    <a:srgbClr val="000000">
                      <a:alpha val="0"/>
                    </a:srgbClr>
                  </a:outerShdw>
                </a:effectLst>
                <a:latin typeface="Calibri"/>
                <a:ea typeface="ＭＳ Ｐゴシック"/>
                <a:cs typeface="Calibri"/>
              </a:rPr>
              <a:t>th</a:t>
            </a:r>
            <a:r>
              <a:rPr lang="en-US" sz="4800" i="1" dirty="0">
                <a:ln w="11430"/>
                <a:solidFill>
                  <a:srgbClr val="8BAF00"/>
                </a:solidFill>
                <a:effectLst>
                  <a:outerShdw blurRad="80000" dist="40000" dir="5040000" algn="tl">
                    <a:srgbClr val="000000">
                      <a:alpha val="0"/>
                    </a:srgbClr>
                  </a:outerShdw>
                </a:effectLst>
                <a:latin typeface="Calibri"/>
                <a:ea typeface="ＭＳ Ｐゴシック"/>
                <a:cs typeface="Calibri"/>
              </a:rPr>
              <a:t> Financial Literacy and Economic Education Conference</a:t>
            </a:r>
            <a:endParaRPr lang="en-US" sz="4800" b="1" i="1" dirty="0">
              <a:ln w="11430"/>
              <a:solidFill>
                <a:srgbClr val="8BAF00"/>
              </a:solidFill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55305D-26D8-A644-8012-6212B0D8AC73}"/>
              </a:ext>
            </a:extLst>
          </p:cNvPr>
          <p:cNvSpPr txBox="1"/>
          <p:nvPr/>
        </p:nvSpPr>
        <p:spPr>
          <a:xfrm>
            <a:off x="104996" y="4384999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latin typeface="+mn-lt"/>
              </a:rPr>
              <a:t>Register</a:t>
            </a:r>
          </a:p>
          <a:p>
            <a:pPr algn="ctr"/>
            <a:r>
              <a:rPr lang="en-US" sz="2400" dirty="0">
                <a:latin typeface="+mn-lt"/>
                <a:hlinkClick r:id="rId3"/>
              </a:rPr>
              <a:t>https://councilforeconed2021.us2.pathable.com/</a:t>
            </a:r>
            <a:r>
              <a:rPr lang="en-US" sz="2400" dirty="0">
                <a:latin typeface="+mn-lt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FF3526-17FB-6640-8228-90B652A7845B}"/>
              </a:ext>
            </a:extLst>
          </p:cNvPr>
          <p:cNvSpPr txBox="1"/>
          <p:nvPr/>
        </p:nvSpPr>
        <p:spPr>
          <a:xfrm>
            <a:off x="678915" y="3478786"/>
            <a:ext cx="77861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+mn-lt"/>
              </a:rPr>
              <a:t>$20 discount for Summer Institute attendees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95C69E-7715-3045-A75F-C6F2CD3C82EA}"/>
              </a:ext>
            </a:extLst>
          </p:cNvPr>
          <p:cNvSpPr txBox="1"/>
          <p:nvPr/>
        </p:nvSpPr>
        <p:spPr>
          <a:xfrm>
            <a:off x="5944266" y="4385460"/>
            <a:ext cx="17518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Promo Code</a:t>
            </a:r>
          </a:p>
          <a:p>
            <a:pPr algn="ctr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CEE60SI</a:t>
            </a:r>
          </a:p>
          <a:p>
            <a:pPr algn="ctr"/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39BFD95-465A-184D-B54F-510916B7F4B8}"/>
              </a:ext>
            </a:extLst>
          </p:cNvPr>
          <p:cNvSpPr txBox="1"/>
          <p:nvPr/>
        </p:nvSpPr>
        <p:spPr>
          <a:xfrm>
            <a:off x="3451500" y="5868094"/>
            <a:ext cx="24509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+mn-lt"/>
              </a:rPr>
              <a:t>SEE YOU THERE!!!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E20D51-7DDC-9A43-AAB4-DD76FF516E70}"/>
              </a:ext>
            </a:extLst>
          </p:cNvPr>
          <p:cNvSpPr txBox="1"/>
          <p:nvPr/>
        </p:nvSpPr>
        <p:spPr>
          <a:xfrm>
            <a:off x="2205935" y="2647789"/>
            <a:ext cx="47321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5CB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September 29</a:t>
            </a:r>
            <a:r>
              <a:rPr lang="en-US" sz="2400" b="1" baseline="30000" dirty="0">
                <a:solidFill>
                  <a:srgbClr val="005CB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400" b="1" dirty="0">
                <a:solidFill>
                  <a:srgbClr val="005CB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- October 1</a:t>
            </a:r>
            <a:r>
              <a:rPr lang="en-US" sz="2400" b="1" baseline="30000" dirty="0">
                <a:solidFill>
                  <a:srgbClr val="005CB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sz="2400" b="1" dirty="0">
                <a:solidFill>
                  <a:srgbClr val="005CB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 2021</a:t>
            </a:r>
          </a:p>
          <a:p>
            <a:pPr algn="ctr"/>
            <a:r>
              <a:rPr lang="en-US" sz="2400" b="1" dirty="0">
                <a:solidFill>
                  <a:srgbClr val="005CB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2-7 PM ET Daily</a:t>
            </a:r>
            <a:endParaRPr lang="en-US" sz="2400" dirty="0">
              <a:solidFill>
                <a:srgbClr val="005CB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9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26819"/>
            <a:ext cx="9144000" cy="1396009"/>
          </a:xfrm>
          <a:noFill/>
        </p:spPr>
        <p:txBody>
          <a:bodyPr rtlCol="0"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 dirty="0">
                <a:ln w="11430"/>
                <a:solidFill>
                  <a:srgbClr val="8BAF00"/>
                </a:solidFill>
                <a:effectLst>
                  <a:outerShdw blurRad="80000" dist="40000" dir="5040000" algn="tl">
                    <a:srgbClr val="000000">
                      <a:alpha val="0"/>
                    </a:srgbClr>
                  </a:outerShdw>
                </a:effectLst>
                <a:latin typeface="Calibri"/>
                <a:ea typeface="ＭＳ Ｐゴシック"/>
                <a:cs typeface="Calibri"/>
              </a:rPr>
              <a:t>How did we do? Let us know!</a:t>
            </a:r>
            <a:br>
              <a:rPr lang="en-US" sz="5500" dirty="0">
                <a:ln w="11430"/>
                <a:effectLst>
                  <a:outerShdw blurRad="80000" dist="40000" dir="5040000" algn="tl">
                    <a:srgbClr val="000000">
                      <a:alpha val="0"/>
                    </a:srgbClr>
                  </a:outerShdw>
                </a:effectLst>
                <a:latin typeface="Calibri"/>
                <a:ea typeface="ＭＳ Ｐゴシック"/>
                <a:cs typeface="Calibri"/>
              </a:rPr>
            </a:br>
            <a:br>
              <a:rPr lang="en-US" sz="5500" dirty="0">
                <a:ln w="11430"/>
                <a:effectLst>
                  <a:outerShdw blurRad="80000" dist="40000" dir="5040000" algn="tl">
                    <a:srgbClr val="000000">
                      <a:alpha val="0"/>
                    </a:srgbClr>
                  </a:outerShdw>
                </a:effectLst>
                <a:latin typeface="Calibri"/>
                <a:ea typeface="ＭＳ Ｐゴシック"/>
                <a:cs typeface="Calibri"/>
              </a:rPr>
            </a:br>
            <a:r>
              <a:rPr lang="en-US" sz="5500" dirty="0">
                <a:ln w="11430"/>
                <a:effectLst>
                  <a:outerShdw blurRad="80000" dist="40000" dir="5040000" algn="tl">
                    <a:srgbClr val="000000">
                      <a:alpha val="0"/>
                    </a:srgbClr>
                  </a:outerShdw>
                </a:effectLst>
                <a:latin typeface="Calibri"/>
                <a:ea typeface="ＭＳ Ｐゴシック"/>
                <a:cs typeface="Calibri"/>
              </a:rPr>
              <a:t>Please complete our survey:</a:t>
            </a:r>
            <a:br>
              <a:rPr lang="en-US" sz="5500" dirty="0">
                <a:ln w="11430"/>
                <a:effectLst>
                  <a:outerShdw blurRad="80000" dist="40000" dir="5040000" algn="tl">
                    <a:srgbClr val="000000">
                      <a:alpha val="0"/>
                    </a:srgbClr>
                  </a:outerShdw>
                </a:effectLst>
                <a:latin typeface="Calibri"/>
                <a:ea typeface="ＭＳ Ｐゴシック"/>
                <a:cs typeface="Calibri"/>
              </a:rPr>
            </a:br>
            <a:r>
              <a:rPr lang="en-US" sz="3100" dirty="0">
                <a:ln w="11430"/>
                <a:effectLst>
                  <a:outerShdw blurRad="80000" dist="40000" dir="5040000" algn="tl">
                    <a:srgbClr val="000000">
                      <a:alpha val="0"/>
                    </a:srgbClr>
                  </a:outerShdw>
                </a:effectLst>
                <a:latin typeface="Calibri"/>
                <a:ea typeface="ＭＳ Ｐゴシック"/>
                <a:cs typeface="Calibri"/>
                <a:hlinkClick r:id="rId3"/>
              </a:rPr>
              <a:t>https://www.surveymonkey.com/r/SummerInstitute2021</a:t>
            </a:r>
            <a:r>
              <a:rPr lang="en-US" sz="3100" dirty="0">
                <a:ln w="11430"/>
                <a:effectLst>
                  <a:outerShdw blurRad="80000" dist="40000" dir="5040000" algn="tl">
                    <a:srgbClr val="000000">
                      <a:alpha val="0"/>
                    </a:srgbClr>
                  </a:outerShdw>
                </a:effectLst>
                <a:latin typeface="Calibri"/>
                <a:ea typeface="ＭＳ Ｐゴシック"/>
                <a:cs typeface="Calibri"/>
              </a:rPr>
              <a:t> </a:t>
            </a:r>
            <a:endParaRPr lang="en-US" sz="3100" b="1" dirty="0">
              <a:ln w="11430"/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6389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762421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spcAft>
                <a:spcPts val="0"/>
              </a:spcAft>
              <a:defRPr/>
            </a:pPr>
            <a:r>
              <a:rPr lang="en-US" sz="4000" dirty="0">
                <a:latin typeface="Calibri"/>
                <a:ea typeface="ＭＳ Ｐゴシック"/>
                <a:cs typeface="Calibri"/>
              </a:rPr>
              <a:t>EconEdLink Membership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13714B-F9E8-8C44-9AF8-383F3F244D95}"/>
              </a:ext>
            </a:extLst>
          </p:cNvPr>
          <p:cNvSpPr txBox="1"/>
          <p:nvPr/>
        </p:nvSpPr>
        <p:spPr>
          <a:xfrm>
            <a:off x="482538" y="2114894"/>
            <a:ext cx="8175171" cy="424731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dirty="0">
                <a:latin typeface="Arial"/>
                <a:ea typeface="ＭＳ Ｐゴシック"/>
                <a:cs typeface="Arial"/>
              </a:rPr>
              <a:t>You can now access CEE’s professional development webinars directly on EconEdLink.org! To receive these new professional development benefits, </a:t>
            </a:r>
            <a:r>
              <a:rPr lang="en-US" b="1" dirty="0">
                <a:latin typeface="Arial"/>
                <a:ea typeface="ＭＳ Ｐゴシック"/>
                <a:cs typeface="Arial"/>
              </a:rPr>
              <a:t>become an EconEdLink </a:t>
            </a:r>
            <a:r>
              <a:rPr lang="en-US" b="1" dirty="0">
                <a:latin typeface="Arial"/>
                <a:ea typeface="ＭＳ Ｐゴシック"/>
                <a:cs typeface="Arial"/>
                <a:hlinkClick r:id="rId3"/>
              </a:rPr>
              <a:t>member</a:t>
            </a:r>
            <a:r>
              <a:rPr lang="en-US" dirty="0">
                <a:latin typeface="Arial"/>
                <a:ea typeface="ＭＳ Ｐゴシック"/>
                <a:cs typeface="Arial"/>
              </a:rPr>
              <a:t>. As a member, you will now be able to: </a:t>
            </a:r>
            <a:endParaRPr lang="en-US" dirty="0"/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Automatically receive a professional development certificate via e-mail within 24 hours after viewing any webinar for a minimum of 45 minutes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Register for upcoming webinars with a simple one-click process 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Easily download presentations, lesson plan materials and activities for each webinar 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Search and view all webinars at your convenience 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Save webinars to your EconEdLink dashboard for easy access to the event</a:t>
            </a:r>
            <a:endParaRPr lang="en-US" dirty="0"/>
          </a:p>
          <a:p>
            <a:endParaRPr lang="en-US" dirty="0">
              <a:latin typeface="Arial"/>
              <a:ea typeface="ＭＳ Ｐゴシック"/>
              <a:cs typeface="Arial"/>
            </a:endParaRPr>
          </a:p>
          <a:p>
            <a:pPr algn="ctr"/>
            <a:r>
              <a:rPr lang="en-US" dirty="0">
                <a:latin typeface="Arial"/>
                <a:ea typeface="ＭＳ Ｐゴシック"/>
                <a:cs typeface="Arial"/>
              </a:rPr>
              <a:t>You may access our new </a:t>
            </a:r>
            <a:r>
              <a:rPr lang="en-US" b="1" dirty="0">
                <a:latin typeface="Arial"/>
                <a:ea typeface="ＭＳ Ｐゴシック"/>
                <a:cs typeface="Arial"/>
              </a:rPr>
              <a:t>Professional Development</a:t>
            </a:r>
            <a:r>
              <a:rPr lang="en-US" dirty="0">
                <a:latin typeface="Arial"/>
                <a:ea typeface="ＭＳ Ｐゴシック"/>
                <a:cs typeface="Arial"/>
              </a:rPr>
              <a:t> page </a:t>
            </a:r>
            <a:r>
              <a:rPr lang="en-US" dirty="0">
                <a:latin typeface="Arial"/>
                <a:ea typeface="ＭＳ Ｐゴシック"/>
                <a:cs typeface="Arial"/>
                <a:hlinkClick r:id="rId4"/>
              </a:rPr>
              <a:t>here</a:t>
            </a:r>
            <a:endParaRPr lang="en-US" dirty="0">
              <a:latin typeface="Arial"/>
              <a:ea typeface="ＭＳ Ｐゴシック"/>
              <a:cs typeface="Arial"/>
            </a:endParaRPr>
          </a:p>
          <a:p>
            <a:endParaRPr lang="en-US" dirty="0">
              <a:latin typeface="Arial"/>
              <a:ea typeface="ＭＳ Ｐゴシック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602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551" y="1061966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>
                <a:latin typeface="Calibri"/>
                <a:ea typeface="ＭＳ Ｐゴシック"/>
                <a:cs typeface="Calibri"/>
              </a:rPr>
              <a:t>Professional Development Certificate</a:t>
            </a:r>
            <a:endParaRPr lang="en-US" sz="4000" b="1">
              <a:solidFill>
                <a:srgbClr val="005CB8"/>
              </a:solidFill>
              <a:effectLst>
                <a:glow>
                  <a:srgbClr val="4F81BD">
                    <a:alpha val="0"/>
                  </a:srgbClr>
                </a:glow>
                <a:outerShdw blurRad="50800" dist="50800" dir="5400000" algn="ctr" rotWithShape="0">
                  <a:srgbClr val="000000">
                    <a:alpha val="0"/>
                  </a:srgbClr>
                </a:outerShdw>
                <a:reflection stA="0" endPos="65000" dist="50800" dir="5400000" sy="-100000" algn="bl" rotWithShape="0"/>
              </a:effectLst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13714B-F9E8-8C44-9AF8-383F3F244D95}"/>
              </a:ext>
            </a:extLst>
          </p:cNvPr>
          <p:cNvSpPr txBox="1"/>
          <p:nvPr/>
        </p:nvSpPr>
        <p:spPr>
          <a:xfrm>
            <a:off x="588955" y="2359260"/>
            <a:ext cx="8175171" cy="286232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dirty="0">
                <a:latin typeface="Arial"/>
                <a:ea typeface="ＭＳ Ｐゴシック"/>
              </a:rPr>
              <a:t>To earn your professional development certificate for this webinar, you must:</a:t>
            </a:r>
          </a:p>
          <a:p>
            <a:endParaRPr lang="en-US" dirty="0">
              <a:latin typeface="Arial"/>
              <a:ea typeface="ＭＳ Ｐゴシック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</a:rPr>
              <a:t>Watch a minimum of 45-minutes and you will automatically receive a professional development </a:t>
            </a:r>
            <a:r>
              <a:rPr lang="en-US" b="1" dirty="0">
                <a:solidFill>
                  <a:srgbClr val="7A9900"/>
                </a:solidFill>
                <a:latin typeface="Arial"/>
                <a:ea typeface="ＭＳ Ｐゴシック"/>
              </a:rPr>
              <a:t>certificate </a:t>
            </a:r>
            <a:r>
              <a:rPr lang="en-US" dirty="0">
                <a:latin typeface="Arial"/>
                <a:ea typeface="ＭＳ Ｐゴシック"/>
              </a:rPr>
              <a:t>via e-mail within 24 hours.</a:t>
            </a:r>
          </a:p>
          <a:p>
            <a:endParaRPr lang="en-US" dirty="0">
              <a:latin typeface="Arial"/>
              <a:ea typeface="ＭＳ Ｐゴシック"/>
            </a:endParaRPr>
          </a:p>
          <a:p>
            <a:r>
              <a:rPr lang="en-US" dirty="0">
                <a:latin typeface="Arial"/>
                <a:ea typeface="ＭＳ Ｐゴシック"/>
                <a:cs typeface="Arial"/>
              </a:rPr>
              <a:t>Accessing resources: </a:t>
            </a:r>
            <a:endParaRPr lang="en-US" dirty="0"/>
          </a:p>
          <a:p>
            <a:endParaRPr lang="en-US" dirty="0">
              <a:cs typeface="Arial"/>
            </a:endParaRPr>
          </a:p>
          <a:p>
            <a:pPr marL="285750" indent="-285750">
              <a:buFont typeface="Arial,Sans-Serif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You can now easily download presentations, lesson plan materials, and activities for each webinar from </a:t>
            </a:r>
            <a:r>
              <a:rPr lang="en-US" sz="1600" b="1" i="1" dirty="0">
                <a:solidFill>
                  <a:srgbClr val="005CB8"/>
                </a:solidFill>
                <a:latin typeface="Arial"/>
                <a:ea typeface="ＭＳ Ｐゴシック"/>
                <a:cs typeface="Arial"/>
                <a:hlinkClick r:id="rId3"/>
              </a:rPr>
              <a:t>EconEdLink.org/professional-development/</a:t>
            </a:r>
            <a:endParaRPr lang="en-US" sz="1600" b="1" i="1" dirty="0">
              <a:solidFill>
                <a:srgbClr val="005CB8"/>
              </a:solidFill>
              <a:latin typeface="Arial"/>
              <a:ea typeface="ＭＳ Ｐゴシック"/>
              <a:cs typeface="Arial"/>
            </a:endParaRPr>
          </a:p>
          <a:p>
            <a:endParaRPr lang="en-US" b="1" i="1" dirty="0">
              <a:solidFill>
                <a:srgbClr val="005CB8"/>
              </a:solidFill>
              <a:latin typeface="Arial"/>
              <a:ea typeface="ＭＳ Ｐゴシック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90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 dirty="0"/>
              <a:t>Agenda/Day 1</a:t>
            </a:r>
            <a:endParaRPr lang="en-US" sz="5500" b="1" dirty="0">
              <a:ln w="11430"/>
              <a:solidFill>
                <a:srgbClr val="005CB8"/>
              </a:solidFill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377441"/>
            <a:ext cx="8229600" cy="4175760"/>
          </a:xfrm>
        </p:spPr>
        <p:txBody>
          <a:bodyPr/>
          <a:lstStyle/>
          <a:p>
            <a:r>
              <a:rPr lang="en-US" sz="2500" dirty="0">
                <a:latin typeface="Calibri Light"/>
                <a:ea typeface="ＭＳ Ｐゴシック"/>
                <a:cs typeface="Calibri Light"/>
              </a:rPr>
              <a:t>The Economics Behind Financial Decisions</a:t>
            </a:r>
          </a:p>
          <a:p>
            <a:r>
              <a:rPr lang="en-US" sz="2500" dirty="0">
                <a:latin typeface="Calibri Light"/>
                <a:ea typeface="ＭＳ Ｐゴシック"/>
                <a:cs typeface="Calibri Light"/>
              </a:rPr>
              <a:t>Introduction to Budgeting</a:t>
            </a:r>
          </a:p>
          <a:p>
            <a:r>
              <a:rPr lang="en-US" sz="2500" dirty="0">
                <a:latin typeface="Calibri Light"/>
                <a:ea typeface="ＭＳ Ｐゴシック"/>
                <a:cs typeface="Calibri Light"/>
              </a:rPr>
              <a:t>History of the American Consumer</a:t>
            </a:r>
          </a:p>
          <a:p>
            <a:r>
              <a:rPr lang="en-US" sz="2500" dirty="0">
                <a:latin typeface="Calibri Light"/>
                <a:ea typeface="ＭＳ Ｐゴシック"/>
                <a:cs typeface="Calibri Light"/>
              </a:rPr>
              <a:t>Lifestyle Inflation</a:t>
            </a:r>
          </a:p>
          <a:p>
            <a:pPr marL="0" indent="0">
              <a:buNone/>
            </a:pPr>
            <a:endParaRPr lang="en-US" sz="2500" dirty="0">
              <a:latin typeface="Calibri Light"/>
              <a:ea typeface="ＭＳ Ｐゴシック"/>
              <a:cs typeface="Calibri Light"/>
            </a:endParaRPr>
          </a:p>
          <a:p>
            <a:pPr marL="0" indent="0">
              <a:buNone/>
            </a:pPr>
            <a:endParaRPr lang="en-US" sz="2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 dirty="0"/>
              <a:t>Agenda/Day 2</a:t>
            </a:r>
            <a:endParaRPr lang="en-US" sz="5500" b="1" dirty="0">
              <a:ln w="11430"/>
              <a:solidFill>
                <a:srgbClr val="005CB8"/>
              </a:solidFill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377441"/>
            <a:ext cx="8229600" cy="4175760"/>
          </a:xfrm>
        </p:spPr>
        <p:txBody>
          <a:bodyPr/>
          <a:lstStyle/>
          <a:p>
            <a:r>
              <a:rPr lang="en-US" sz="2500" dirty="0">
                <a:latin typeface="Calibri Light"/>
                <a:ea typeface="ＭＳ Ｐゴシック"/>
                <a:cs typeface="Calibri Light"/>
              </a:rPr>
              <a:t>The Influence of Amazon and Instagram</a:t>
            </a:r>
          </a:p>
          <a:p>
            <a:r>
              <a:rPr lang="en-US" sz="2500" dirty="0">
                <a:latin typeface="Calibri Light"/>
                <a:ea typeface="ＭＳ Ｐゴシック"/>
                <a:cs typeface="Calibri Light"/>
              </a:rPr>
              <a:t>Types of Credit</a:t>
            </a:r>
          </a:p>
          <a:p>
            <a:r>
              <a:rPr lang="en-US" sz="2500" dirty="0">
                <a:latin typeface="Calibri Light"/>
                <a:ea typeface="ＭＳ Ｐゴシック"/>
                <a:cs typeface="Calibri Light"/>
              </a:rPr>
              <a:t>Credit Reports</a:t>
            </a:r>
          </a:p>
          <a:p>
            <a:r>
              <a:rPr lang="en-US" sz="2500" dirty="0">
                <a:latin typeface="Calibri Light"/>
                <a:ea typeface="ＭＳ Ｐゴシック"/>
                <a:cs typeface="Calibri Light"/>
              </a:rPr>
              <a:t>Instruments of Investing</a:t>
            </a:r>
          </a:p>
          <a:p>
            <a:pPr marL="0" indent="0">
              <a:buNone/>
            </a:pP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972486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/>
              <a:t>Objectives</a:t>
            </a:r>
            <a:endParaRPr lang="en-US" sz="5500" b="1">
              <a:ln w="11430">
                <a:noFill/>
              </a:ln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377441"/>
            <a:ext cx="8229600" cy="4175760"/>
          </a:xfrm>
        </p:spPr>
        <p:txBody>
          <a:bodyPr>
            <a:noAutofit/>
          </a:bodyPr>
          <a:lstStyle/>
          <a:p>
            <a:pPr defTabSz="905255">
              <a:defRPr sz="3168"/>
            </a:pPr>
            <a:r>
              <a:rPr lang="en-US" sz="2500" dirty="0">
                <a:latin typeface="Calibri"/>
                <a:ea typeface="ＭＳ Ｐゴシック"/>
                <a:cs typeface="Calibri"/>
              </a:rPr>
              <a:t>Present the content in a sequence that will allow students to build on past knowledge</a:t>
            </a:r>
          </a:p>
          <a:p>
            <a:pPr defTabSz="905255">
              <a:defRPr sz="3168"/>
            </a:pPr>
            <a:r>
              <a:rPr lang="en-US" sz="2500" dirty="0">
                <a:latin typeface="Calibri"/>
                <a:ea typeface="ＭＳ Ｐゴシック"/>
                <a:cs typeface="Calibri"/>
              </a:rPr>
              <a:t>Provide resources that are classroom ready and engaging</a:t>
            </a:r>
          </a:p>
          <a:p>
            <a:pPr defTabSz="905255">
              <a:defRPr sz="3168"/>
            </a:pPr>
            <a:endParaRPr lang="en-US" sz="2500" dirty="0">
              <a:latin typeface="Calibri"/>
              <a:ea typeface="ＭＳ Ｐゴシック"/>
              <a:cs typeface="Calibri"/>
            </a:endParaRPr>
          </a:p>
          <a:p>
            <a:pPr defTabSz="905255">
              <a:defRPr sz="3168"/>
            </a:pPr>
            <a:endParaRPr lang="en-US" sz="2500" dirty="0"/>
          </a:p>
          <a:p>
            <a:pPr marL="0" indent="0" defTabSz="905255">
              <a:buNone/>
              <a:defRPr sz="3168"/>
            </a:pPr>
            <a:endParaRPr lang="en-US" sz="2750" dirty="0"/>
          </a:p>
        </p:txBody>
      </p:sp>
    </p:spTree>
    <p:extLst>
      <p:ext uri="{BB962C8B-B14F-4D97-AF65-F5344CB8AC3E}">
        <p14:creationId xmlns:p14="http://schemas.microsoft.com/office/powerpoint/2010/main" val="1000496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/>
              <a:t>National Standards</a:t>
            </a:r>
            <a:endParaRPr lang="en-US" sz="5500" b="1">
              <a:ln w="11430">
                <a:noFill/>
              </a:ln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377441"/>
            <a:ext cx="8229600" cy="4175760"/>
          </a:xfrm>
        </p:spPr>
        <p:txBody>
          <a:bodyPr>
            <a:noAutofit/>
          </a:bodyPr>
          <a:lstStyle/>
          <a:p>
            <a:pPr defTabSz="905255">
              <a:defRPr sz="3168"/>
            </a:pPr>
            <a:r>
              <a:rPr lang="en-US" sz="2750" dirty="0"/>
              <a:t>Earning Income</a:t>
            </a:r>
          </a:p>
          <a:p>
            <a:pPr defTabSz="905255">
              <a:defRPr sz="3168"/>
            </a:pPr>
            <a:r>
              <a:rPr lang="en-US" sz="2750" dirty="0"/>
              <a:t>Buying Goods and Services</a:t>
            </a:r>
          </a:p>
          <a:p>
            <a:pPr defTabSz="905255">
              <a:defRPr sz="3168"/>
            </a:pPr>
            <a:r>
              <a:rPr lang="en-US" sz="2750" dirty="0"/>
              <a:t>Saving</a:t>
            </a:r>
          </a:p>
          <a:p>
            <a:pPr defTabSz="905255">
              <a:defRPr sz="3168"/>
            </a:pPr>
            <a:r>
              <a:rPr lang="en-US" sz="2750" dirty="0"/>
              <a:t>Using Credit</a:t>
            </a:r>
          </a:p>
          <a:p>
            <a:pPr defTabSz="905255">
              <a:defRPr sz="3168"/>
            </a:pPr>
            <a:r>
              <a:rPr lang="en-US" sz="2750" dirty="0"/>
              <a:t>Financial Investing</a:t>
            </a:r>
          </a:p>
        </p:txBody>
      </p:sp>
    </p:spTree>
    <p:extLst>
      <p:ext uri="{BB962C8B-B14F-4D97-AF65-F5344CB8AC3E}">
        <p14:creationId xmlns:p14="http://schemas.microsoft.com/office/powerpoint/2010/main" val="48502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/>
              <a:t>Assessment Questions</a:t>
            </a:r>
            <a:endParaRPr lang="en-US" sz="5500" b="1">
              <a:ln w="11430">
                <a:noFill/>
              </a:ln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048668"/>
            <a:ext cx="8229600" cy="4175760"/>
          </a:xfrm>
        </p:spPr>
        <p:txBody>
          <a:bodyPr>
            <a:noAutofit/>
          </a:bodyPr>
          <a:lstStyle/>
          <a:p>
            <a:pPr defTabSz="905255">
              <a:defRPr sz="3168"/>
            </a:pPr>
            <a:r>
              <a:rPr lang="en-US" sz="2750" dirty="0"/>
              <a:t>Why is it so difficult for Americans to save?</a:t>
            </a:r>
          </a:p>
          <a:p>
            <a:pPr defTabSz="905255">
              <a:defRPr sz="3168"/>
            </a:pPr>
            <a:r>
              <a:rPr lang="en-US" sz="2750" dirty="0"/>
              <a:t>What are the influences on the American consumer that make it so challenging to budget?</a:t>
            </a:r>
          </a:p>
          <a:p>
            <a:pPr defTabSz="905255">
              <a:defRPr sz="3168"/>
            </a:pPr>
            <a:r>
              <a:rPr lang="en-US" sz="2750" dirty="0"/>
              <a:t>What are the different types of credit?</a:t>
            </a:r>
          </a:p>
          <a:p>
            <a:pPr defTabSz="905255">
              <a:defRPr sz="3168"/>
            </a:pPr>
            <a:r>
              <a:rPr lang="en-US" sz="2750" dirty="0"/>
              <a:t>What is the difference between a credit score and credit report?</a:t>
            </a:r>
          </a:p>
          <a:p>
            <a:pPr defTabSz="905255">
              <a:defRPr sz="3168"/>
            </a:pPr>
            <a:r>
              <a:rPr lang="en-US" sz="2750" dirty="0"/>
              <a:t>What are the different investment instruments and how do young people get started?</a:t>
            </a:r>
          </a:p>
        </p:txBody>
      </p:sp>
    </p:spTree>
    <p:extLst>
      <p:ext uri="{BB962C8B-B14F-4D97-AF65-F5344CB8AC3E}">
        <p14:creationId xmlns:p14="http://schemas.microsoft.com/office/powerpoint/2010/main" val="1287334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  <a:noFill/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>
                <a:latin typeface="Calibri"/>
                <a:ea typeface="ＭＳ Ｐゴシック"/>
                <a:cs typeface="Calibri"/>
              </a:rPr>
              <a:t>CEE Affiliates</a:t>
            </a:r>
            <a:endParaRPr lang="en-US" sz="5500" b="1">
              <a:ln w="11430"/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AF44DA-7F29-495C-9279-01A773172FC7}"/>
              </a:ext>
            </a:extLst>
          </p:cNvPr>
          <p:cNvSpPr txBox="1"/>
          <p:nvPr/>
        </p:nvSpPr>
        <p:spPr>
          <a:xfrm>
            <a:off x="1501666" y="5134678"/>
            <a:ext cx="614066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/>
                <a:cs typeface="Arial"/>
                <a:hlinkClick r:id="rId3"/>
              </a:rPr>
              <a:t>https://www.councilforeconed.org/resources/local-affiliates/</a:t>
            </a:r>
            <a:endParaRPr lang="en-US"/>
          </a:p>
          <a:p>
            <a:pPr algn="l"/>
            <a:endParaRPr lang="en-US"/>
          </a:p>
        </p:txBody>
      </p:sp>
      <p:pic>
        <p:nvPicPr>
          <p:cNvPr id="4" name="Picture 4" descr="A picture containing bird&#10;&#10;Description generated with very high confidence">
            <a:extLst>
              <a:ext uri="{FF2B5EF4-FFF2-40B4-BE49-F238E27FC236}">
                <a16:creationId xmlns:a16="http://schemas.microsoft.com/office/drawing/2014/main" id="{85988BD1-7DE7-45DD-9D4C-654DA4937C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1" y="2335947"/>
            <a:ext cx="6095999" cy="2403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615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1A42C9A1FF0C4E8EFDD6E1EC68268E" ma:contentTypeVersion="12" ma:contentTypeDescription="Create a new document." ma:contentTypeScope="" ma:versionID="74f415700e677f67570d1265c4de6c02">
  <xsd:schema xmlns:xsd="http://www.w3.org/2001/XMLSchema" xmlns:xs="http://www.w3.org/2001/XMLSchema" xmlns:p="http://schemas.microsoft.com/office/2006/metadata/properties" xmlns:ns2="bfa4db11-c700-41fb-b639-f7e6b4e680b5" xmlns:ns3="9cd82c5b-74c9-4827-94f1-5bf219ae6b20" targetNamespace="http://schemas.microsoft.com/office/2006/metadata/properties" ma:root="true" ma:fieldsID="60f53a838a094153ce095486d560252d" ns2:_="" ns3:_="">
    <xsd:import namespace="bfa4db11-c700-41fb-b639-f7e6b4e680b5"/>
    <xsd:import namespace="9cd82c5b-74c9-4827-94f1-5bf219ae6b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a4db11-c700-41fb-b639-f7e6b4e680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d82c5b-74c9-4827-94f1-5bf219ae6b2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cd82c5b-74c9-4827-94f1-5bf219ae6b20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0F85DF1F-BC57-4156-92DD-D8D43BF525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D6113DE-D385-4A48-8B16-CD7F492379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a4db11-c700-41fb-b639-f7e6b4e680b5"/>
    <ds:schemaRef ds:uri="9cd82c5b-74c9-4827-94f1-5bf219ae6b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F8332A4-542C-494D-8506-1C720B46413C}">
  <ds:schemaRefs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terms/"/>
    <ds:schemaRef ds:uri="bfa4db11-c700-41fb-b639-f7e6b4e680b5"/>
    <ds:schemaRef ds:uri="http://schemas.microsoft.com/office/infopath/2007/PartnerControls"/>
    <ds:schemaRef ds:uri="9cd82c5b-74c9-4827-94f1-5bf219ae6b20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1125</TotalTime>
  <Words>446</Words>
  <Application>Microsoft Office PowerPoint</Application>
  <PresentationFormat>On-screen Show (4:3)</PresentationFormat>
  <Paragraphs>71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Arial,Sans-Serif</vt:lpstr>
      <vt:lpstr>Calibri</vt:lpstr>
      <vt:lpstr>Calibri Light</vt:lpstr>
      <vt:lpstr>Times New Roman</vt:lpstr>
      <vt:lpstr>Office Theme</vt:lpstr>
      <vt:lpstr>  Personal Finance Presented by  Brett Burkey, Director of Education FCEE July 12 and 13/2-5 pm bburkey@fcee.org</vt:lpstr>
      <vt:lpstr>EconEdLink Membership</vt:lpstr>
      <vt:lpstr>Professional Development Certificate</vt:lpstr>
      <vt:lpstr>Agenda/Day 1</vt:lpstr>
      <vt:lpstr>Agenda/Day 2</vt:lpstr>
      <vt:lpstr>Objectives</vt:lpstr>
      <vt:lpstr>National Standards</vt:lpstr>
      <vt:lpstr>Assessment Questions</vt:lpstr>
      <vt:lpstr>CEE Affiliates</vt:lpstr>
      <vt:lpstr>Thank You to Our Sponsors!</vt:lpstr>
      <vt:lpstr>PowerPoint Presentation</vt:lpstr>
      <vt:lpstr>60th Financial Literacy and Economic Education Conference</vt:lpstr>
      <vt:lpstr>How did we do? Let us know!  Please complete our survey: https://www.surveymonkey.com/r/SummerInstitute2021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Business of….?</dc:title>
  <dc:creator>Marsha Masters</dc:creator>
  <cp:lastModifiedBy>Jarvon Carson</cp:lastModifiedBy>
  <cp:revision>101</cp:revision>
  <dcterms:created xsi:type="dcterms:W3CDTF">2012-09-11T15:07:18Z</dcterms:created>
  <dcterms:modified xsi:type="dcterms:W3CDTF">2021-07-06T16:43:57Z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0x010100481A42C9A1FF0C4E8EFDD6E1EC68268E</vt:lpwstr>
  </property>
  <property fmtid="{D5CDD505-2E9C-101B-9397-08002B2CF9AE}" pid="3" name="Order">
    <vt:r8>2199100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</Properties>
</file>