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6"/>
  </p:notesMasterIdLst>
  <p:sldIdLst>
    <p:sldId id="267" r:id="rId5"/>
    <p:sldId id="257" r:id="rId6"/>
    <p:sldId id="258" r:id="rId7"/>
    <p:sldId id="261" r:id="rId8"/>
    <p:sldId id="262" r:id="rId9"/>
    <p:sldId id="260" r:id="rId10"/>
    <p:sldId id="269" r:id="rId11"/>
    <p:sldId id="264" r:id="rId12"/>
    <p:sldId id="392" r:id="rId13"/>
    <p:sldId id="379" r:id="rId14"/>
    <p:sldId id="321" r:id="rId15"/>
    <p:sldId id="268" r:id="rId16"/>
    <p:sldId id="387" r:id="rId17"/>
    <p:sldId id="388" r:id="rId18"/>
    <p:sldId id="381" r:id="rId19"/>
    <p:sldId id="390" r:id="rId20"/>
    <p:sldId id="380" r:id="rId21"/>
    <p:sldId id="391" r:id="rId22"/>
    <p:sldId id="263" r:id="rId23"/>
    <p:sldId id="265" r:id="rId24"/>
    <p:sldId id="266"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jeHUBYJaDGaAdNx+y1Ejbm6NGnv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447C0C-B827-4C7D-8A81-E3B3F772B4DB}" v="47" dt="2021-06-08T17:45:17.7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786"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customschemas.google.com/relationships/presentationmetadata" Target="metadata"/><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von Carson" userId="f1f62c45-4a19-4f8e-934b-b4c64f876624" providerId="ADAL" clId="{79447C0C-B827-4C7D-8A81-E3B3F772B4DB}"/>
    <pc:docChg chg="custSel modSld">
      <pc:chgData name="Jarvon Carson" userId="f1f62c45-4a19-4f8e-934b-b4c64f876624" providerId="ADAL" clId="{79447C0C-B827-4C7D-8A81-E3B3F772B4DB}" dt="2021-06-08T17:45:17.737" v="202" actId="114"/>
      <pc:docMkLst>
        <pc:docMk/>
      </pc:docMkLst>
      <pc:sldChg chg="modSp mod">
        <pc:chgData name="Jarvon Carson" userId="f1f62c45-4a19-4f8e-934b-b4c64f876624" providerId="ADAL" clId="{79447C0C-B827-4C7D-8A81-E3B3F772B4DB}" dt="2021-06-08T17:37:30.012" v="160" actId="207"/>
        <pc:sldMkLst>
          <pc:docMk/>
          <pc:sldMk cId="0" sldId="257"/>
        </pc:sldMkLst>
        <pc:spChg chg="mod">
          <ac:chgData name="Jarvon Carson" userId="f1f62c45-4a19-4f8e-934b-b4c64f876624" providerId="ADAL" clId="{79447C0C-B827-4C7D-8A81-E3B3F772B4DB}" dt="2021-06-08T17:33:16.891" v="92" actId="207"/>
          <ac:spMkLst>
            <pc:docMk/>
            <pc:sldMk cId="0" sldId="257"/>
            <ac:spMk id="59" creationId="{00000000-0000-0000-0000-000000000000}"/>
          </ac:spMkLst>
        </pc:spChg>
        <pc:spChg chg="mod">
          <ac:chgData name="Jarvon Carson" userId="f1f62c45-4a19-4f8e-934b-b4c64f876624" providerId="ADAL" clId="{79447C0C-B827-4C7D-8A81-E3B3F772B4DB}" dt="2021-06-08T17:37:30.012" v="160" actId="207"/>
          <ac:spMkLst>
            <pc:docMk/>
            <pc:sldMk cId="0" sldId="257"/>
            <ac:spMk id="60" creationId="{00000000-0000-0000-0000-000000000000}"/>
          </ac:spMkLst>
        </pc:spChg>
      </pc:sldChg>
      <pc:sldChg chg="modSp mod">
        <pc:chgData name="Jarvon Carson" userId="f1f62c45-4a19-4f8e-934b-b4c64f876624" providerId="ADAL" clId="{79447C0C-B827-4C7D-8A81-E3B3F772B4DB}" dt="2021-06-08T17:33:21.205" v="93" actId="207"/>
        <pc:sldMkLst>
          <pc:docMk/>
          <pc:sldMk cId="0" sldId="258"/>
        </pc:sldMkLst>
        <pc:spChg chg="mod">
          <ac:chgData name="Jarvon Carson" userId="f1f62c45-4a19-4f8e-934b-b4c64f876624" providerId="ADAL" clId="{79447C0C-B827-4C7D-8A81-E3B3F772B4DB}" dt="2021-06-08T17:33:21.205" v="93" actId="207"/>
          <ac:spMkLst>
            <pc:docMk/>
            <pc:sldMk cId="0" sldId="258"/>
            <ac:spMk id="66" creationId="{00000000-0000-0000-0000-000000000000}"/>
          </ac:spMkLst>
        </pc:spChg>
      </pc:sldChg>
      <pc:sldChg chg="modSp mod">
        <pc:chgData name="Jarvon Carson" userId="f1f62c45-4a19-4f8e-934b-b4c64f876624" providerId="ADAL" clId="{79447C0C-B827-4C7D-8A81-E3B3F772B4DB}" dt="2021-06-08T17:35:58.185" v="125" actId="20577"/>
        <pc:sldMkLst>
          <pc:docMk/>
          <pc:sldMk cId="0" sldId="260"/>
        </pc:sldMkLst>
        <pc:spChg chg="mod">
          <ac:chgData name="Jarvon Carson" userId="f1f62c45-4a19-4f8e-934b-b4c64f876624" providerId="ADAL" clId="{79447C0C-B827-4C7D-8A81-E3B3F772B4DB}" dt="2021-06-08T17:34:11.679" v="96" actId="207"/>
          <ac:spMkLst>
            <pc:docMk/>
            <pc:sldMk cId="0" sldId="260"/>
            <ac:spMk id="80" creationId="{00000000-0000-0000-0000-000000000000}"/>
          </ac:spMkLst>
        </pc:spChg>
        <pc:spChg chg="mod">
          <ac:chgData name="Jarvon Carson" userId="f1f62c45-4a19-4f8e-934b-b4c64f876624" providerId="ADAL" clId="{79447C0C-B827-4C7D-8A81-E3B3F772B4DB}" dt="2021-06-08T17:35:58.185" v="125" actId="20577"/>
          <ac:spMkLst>
            <pc:docMk/>
            <pc:sldMk cId="0" sldId="260"/>
            <ac:spMk id="81" creationId="{00000000-0000-0000-0000-000000000000}"/>
          </ac:spMkLst>
        </pc:spChg>
      </pc:sldChg>
      <pc:sldChg chg="modSp mod modAnim">
        <pc:chgData name="Jarvon Carson" userId="f1f62c45-4a19-4f8e-934b-b4c64f876624" providerId="ADAL" clId="{79447C0C-B827-4C7D-8A81-E3B3F772B4DB}" dt="2021-06-08T17:45:17.737" v="202" actId="114"/>
        <pc:sldMkLst>
          <pc:docMk/>
          <pc:sldMk cId="0" sldId="261"/>
        </pc:sldMkLst>
        <pc:spChg chg="mod">
          <ac:chgData name="Jarvon Carson" userId="f1f62c45-4a19-4f8e-934b-b4c64f876624" providerId="ADAL" clId="{79447C0C-B827-4C7D-8A81-E3B3F772B4DB}" dt="2021-06-08T17:33:29.464" v="94" actId="207"/>
          <ac:spMkLst>
            <pc:docMk/>
            <pc:sldMk cId="0" sldId="261"/>
            <ac:spMk id="87" creationId="{00000000-0000-0000-0000-000000000000}"/>
          </ac:spMkLst>
        </pc:spChg>
        <pc:spChg chg="mod">
          <ac:chgData name="Jarvon Carson" userId="f1f62c45-4a19-4f8e-934b-b4c64f876624" providerId="ADAL" clId="{79447C0C-B827-4C7D-8A81-E3B3F772B4DB}" dt="2021-06-08T17:45:17.737" v="202" actId="114"/>
          <ac:spMkLst>
            <pc:docMk/>
            <pc:sldMk cId="0" sldId="261"/>
            <ac:spMk id="88" creationId="{00000000-0000-0000-0000-000000000000}"/>
          </ac:spMkLst>
        </pc:spChg>
      </pc:sldChg>
      <pc:sldChg chg="modSp mod">
        <pc:chgData name="Jarvon Carson" userId="f1f62c45-4a19-4f8e-934b-b4c64f876624" providerId="ADAL" clId="{79447C0C-B827-4C7D-8A81-E3B3F772B4DB}" dt="2021-06-08T17:33:36.904" v="95" actId="207"/>
        <pc:sldMkLst>
          <pc:docMk/>
          <pc:sldMk cId="0" sldId="262"/>
        </pc:sldMkLst>
        <pc:spChg chg="mod">
          <ac:chgData name="Jarvon Carson" userId="f1f62c45-4a19-4f8e-934b-b4c64f876624" providerId="ADAL" clId="{79447C0C-B827-4C7D-8A81-E3B3F772B4DB}" dt="2021-06-08T17:33:36.904" v="95" actId="207"/>
          <ac:spMkLst>
            <pc:docMk/>
            <pc:sldMk cId="0" sldId="262"/>
            <ac:spMk id="94" creationId="{00000000-0000-0000-0000-000000000000}"/>
          </ac:spMkLst>
        </pc:spChg>
      </pc:sldChg>
      <pc:sldChg chg="modSp mod">
        <pc:chgData name="Jarvon Carson" userId="f1f62c45-4a19-4f8e-934b-b4c64f876624" providerId="ADAL" clId="{79447C0C-B827-4C7D-8A81-E3B3F772B4DB}" dt="2021-06-08T17:40:31.452" v="198" actId="20577"/>
        <pc:sldMkLst>
          <pc:docMk/>
          <pc:sldMk cId="0" sldId="263"/>
        </pc:sldMkLst>
        <pc:spChg chg="mod">
          <ac:chgData name="Jarvon Carson" userId="f1f62c45-4a19-4f8e-934b-b4c64f876624" providerId="ADAL" clId="{79447C0C-B827-4C7D-8A81-E3B3F772B4DB}" dt="2021-06-08T17:39:29.417" v="185" actId="207"/>
          <ac:spMkLst>
            <pc:docMk/>
            <pc:sldMk cId="0" sldId="263"/>
            <ac:spMk id="101" creationId="{00000000-0000-0000-0000-000000000000}"/>
          </ac:spMkLst>
        </pc:spChg>
        <pc:spChg chg="mod">
          <ac:chgData name="Jarvon Carson" userId="f1f62c45-4a19-4f8e-934b-b4c64f876624" providerId="ADAL" clId="{79447C0C-B827-4C7D-8A81-E3B3F772B4DB}" dt="2021-06-08T17:40:31.452" v="198" actId="20577"/>
          <ac:spMkLst>
            <pc:docMk/>
            <pc:sldMk cId="0" sldId="263"/>
            <ac:spMk id="102" creationId="{00000000-0000-0000-0000-000000000000}"/>
          </ac:spMkLst>
        </pc:spChg>
      </pc:sldChg>
      <pc:sldChg chg="modSp mod">
        <pc:chgData name="Jarvon Carson" userId="f1f62c45-4a19-4f8e-934b-b4c64f876624" providerId="ADAL" clId="{79447C0C-B827-4C7D-8A81-E3B3F772B4DB}" dt="2021-06-08T17:37:03.326" v="157" actId="20577"/>
        <pc:sldMkLst>
          <pc:docMk/>
          <pc:sldMk cId="0" sldId="264"/>
        </pc:sldMkLst>
        <pc:spChg chg="mod">
          <ac:chgData name="Jarvon Carson" userId="f1f62c45-4a19-4f8e-934b-b4c64f876624" providerId="ADAL" clId="{79447C0C-B827-4C7D-8A81-E3B3F772B4DB}" dt="2021-06-08T17:36:59.093" v="156" actId="207"/>
          <ac:spMkLst>
            <pc:docMk/>
            <pc:sldMk cId="0" sldId="264"/>
            <ac:spMk id="108" creationId="{00000000-0000-0000-0000-000000000000}"/>
          </ac:spMkLst>
        </pc:spChg>
        <pc:spChg chg="mod">
          <ac:chgData name="Jarvon Carson" userId="f1f62c45-4a19-4f8e-934b-b4c64f876624" providerId="ADAL" clId="{79447C0C-B827-4C7D-8A81-E3B3F772B4DB}" dt="2021-06-08T17:37:03.326" v="157" actId="20577"/>
          <ac:spMkLst>
            <pc:docMk/>
            <pc:sldMk cId="0" sldId="264"/>
            <ac:spMk id="109" creationId="{00000000-0000-0000-0000-000000000000}"/>
          </ac:spMkLst>
        </pc:spChg>
      </pc:sldChg>
      <pc:sldChg chg="modSp mod">
        <pc:chgData name="Jarvon Carson" userId="f1f62c45-4a19-4f8e-934b-b4c64f876624" providerId="ADAL" clId="{79447C0C-B827-4C7D-8A81-E3B3F772B4DB}" dt="2021-06-08T17:33:07.872" v="91" actId="207"/>
        <pc:sldMkLst>
          <pc:docMk/>
          <pc:sldMk cId="0" sldId="267"/>
        </pc:sldMkLst>
        <pc:spChg chg="mod">
          <ac:chgData name="Jarvon Carson" userId="f1f62c45-4a19-4f8e-934b-b4c64f876624" providerId="ADAL" clId="{79447C0C-B827-4C7D-8A81-E3B3F772B4DB}" dt="2021-06-08T17:33:07.872" v="91" actId="207"/>
          <ac:spMkLst>
            <pc:docMk/>
            <pc:sldMk cId="0" sldId="267"/>
            <ac:spMk id="53" creationId="{00000000-0000-0000-0000-000000000000}"/>
          </ac:spMkLst>
        </pc:spChg>
      </pc:sldChg>
      <pc:sldChg chg="modSp mod">
        <pc:chgData name="Jarvon Carson" userId="f1f62c45-4a19-4f8e-934b-b4c64f876624" providerId="ADAL" clId="{79447C0C-B827-4C7D-8A81-E3B3F772B4DB}" dt="2021-06-08T17:38:17.329" v="164" actId="207"/>
        <pc:sldMkLst>
          <pc:docMk/>
          <pc:sldMk cId="3113636549" sldId="268"/>
        </pc:sldMkLst>
        <pc:spChg chg="mod">
          <ac:chgData name="Jarvon Carson" userId="f1f62c45-4a19-4f8e-934b-b4c64f876624" providerId="ADAL" clId="{79447C0C-B827-4C7D-8A81-E3B3F772B4DB}" dt="2021-06-08T17:38:17.329" v="164" actId="207"/>
          <ac:spMkLst>
            <pc:docMk/>
            <pc:sldMk cId="3113636549" sldId="268"/>
            <ac:spMk id="2" creationId="{805CEEA4-E488-4DCB-A883-410E08FB9104}"/>
          </ac:spMkLst>
        </pc:spChg>
      </pc:sldChg>
      <pc:sldChg chg="modSp mod">
        <pc:chgData name="Jarvon Carson" userId="f1f62c45-4a19-4f8e-934b-b4c64f876624" providerId="ADAL" clId="{79447C0C-B827-4C7D-8A81-E3B3F772B4DB}" dt="2021-06-08T17:36:49.040" v="155" actId="20577"/>
        <pc:sldMkLst>
          <pc:docMk/>
          <pc:sldMk cId="0" sldId="269"/>
        </pc:sldMkLst>
        <pc:spChg chg="mod">
          <ac:chgData name="Jarvon Carson" userId="f1f62c45-4a19-4f8e-934b-b4c64f876624" providerId="ADAL" clId="{79447C0C-B827-4C7D-8A81-E3B3F772B4DB}" dt="2021-06-08T17:36:08.160" v="126" actId="207"/>
          <ac:spMkLst>
            <pc:docMk/>
            <pc:sldMk cId="0" sldId="269"/>
            <ac:spMk id="73" creationId="{00000000-0000-0000-0000-000000000000}"/>
          </ac:spMkLst>
        </pc:spChg>
        <pc:spChg chg="mod">
          <ac:chgData name="Jarvon Carson" userId="f1f62c45-4a19-4f8e-934b-b4c64f876624" providerId="ADAL" clId="{79447C0C-B827-4C7D-8A81-E3B3F772B4DB}" dt="2021-06-08T17:36:49.040" v="155" actId="20577"/>
          <ac:spMkLst>
            <pc:docMk/>
            <pc:sldMk cId="0" sldId="269"/>
            <ac:spMk id="74" creationId="{00000000-0000-0000-0000-000000000000}"/>
          </ac:spMkLst>
        </pc:spChg>
      </pc:sldChg>
      <pc:sldChg chg="modSp mod">
        <pc:chgData name="Jarvon Carson" userId="f1f62c45-4a19-4f8e-934b-b4c64f876624" providerId="ADAL" clId="{79447C0C-B827-4C7D-8A81-E3B3F772B4DB}" dt="2021-06-08T17:38:01.216" v="163" actId="207"/>
        <pc:sldMkLst>
          <pc:docMk/>
          <pc:sldMk cId="904240903" sldId="321"/>
        </pc:sldMkLst>
        <pc:spChg chg="mod">
          <ac:chgData name="Jarvon Carson" userId="f1f62c45-4a19-4f8e-934b-b4c64f876624" providerId="ADAL" clId="{79447C0C-B827-4C7D-8A81-E3B3F772B4DB}" dt="2021-06-08T17:38:01.216" v="163" actId="207"/>
          <ac:spMkLst>
            <pc:docMk/>
            <pc:sldMk cId="904240903" sldId="321"/>
            <ac:spMk id="47107" creationId="{00000000-0000-0000-0000-000000000000}"/>
          </ac:spMkLst>
        </pc:spChg>
      </pc:sldChg>
      <pc:sldChg chg="modSp">
        <pc:chgData name="Jarvon Carson" userId="f1f62c45-4a19-4f8e-934b-b4c64f876624" providerId="ADAL" clId="{79447C0C-B827-4C7D-8A81-E3B3F772B4DB}" dt="2021-06-08T17:37:50.313" v="162" actId="1076"/>
        <pc:sldMkLst>
          <pc:docMk/>
          <pc:sldMk cId="531715122" sldId="379"/>
        </pc:sldMkLst>
        <pc:picChg chg="mod">
          <ac:chgData name="Jarvon Carson" userId="f1f62c45-4a19-4f8e-934b-b4c64f876624" providerId="ADAL" clId="{79447C0C-B827-4C7D-8A81-E3B3F772B4DB}" dt="2021-06-08T17:37:50.313" v="162" actId="1076"/>
          <ac:picMkLst>
            <pc:docMk/>
            <pc:sldMk cId="531715122" sldId="379"/>
            <ac:picMk id="2052" creationId="{97C1FC45-5515-4B33-B322-3F7367AC232B}"/>
          </ac:picMkLst>
        </pc:picChg>
      </pc:sldChg>
      <pc:sldChg chg="modSp mod">
        <pc:chgData name="Jarvon Carson" userId="f1f62c45-4a19-4f8e-934b-b4c64f876624" providerId="ADAL" clId="{79447C0C-B827-4C7D-8A81-E3B3F772B4DB}" dt="2021-06-08T17:39:11.676" v="176" actId="207"/>
        <pc:sldMkLst>
          <pc:docMk/>
          <pc:sldMk cId="3637581282" sldId="380"/>
        </pc:sldMkLst>
        <pc:spChg chg="mod">
          <ac:chgData name="Jarvon Carson" userId="f1f62c45-4a19-4f8e-934b-b4c64f876624" providerId="ADAL" clId="{79447C0C-B827-4C7D-8A81-E3B3F772B4DB}" dt="2021-06-08T17:39:11.676" v="176" actId="207"/>
          <ac:spMkLst>
            <pc:docMk/>
            <pc:sldMk cId="3637581282" sldId="380"/>
            <ac:spMk id="5" creationId="{E9325DF6-F64F-4B39-9FD0-4E894FB5BD8F}"/>
          </ac:spMkLst>
        </pc:spChg>
      </pc:sldChg>
      <pc:sldChg chg="modSp mod">
        <pc:chgData name="Jarvon Carson" userId="f1f62c45-4a19-4f8e-934b-b4c64f876624" providerId="ADAL" clId="{79447C0C-B827-4C7D-8A81-E3B3F772B4DB}" dt="2021-06-08T17:38:42.726" v="166" actId="207"/>
        <pc:sldMkLst>
          <pc:docMk/>
          <pc:sldMk cId="1551865280" sldId="381"/>
        </pc:sldMkLst>
        <pc:spChg chg="mod">
          <ac:chgData name="Jarvon Carson" userId="f1f62c45-4a19-4f8e-934b-b4c64f876624" providerId="ADAL" clId="{79447C0C-B827-4C7D-8A81-E3B3F772B4DB}" dt="2021-06-08T17:38:42.726" v="166" actId="207"/>
          <ac:spMkLst>
            <pc:docMk/>
            <pc:sldMk cId="1551865280" sldId="381"/>
            <ac:spMk id="2" creationId="{426AE7B6-894A-4D6D-85B5-4D86ABE53AC3}"/>
          </ac:spMkLst>
        </pc:spChg>
      </pc:sldChg>
      <pc:sldChg chg="modSp mod">
        <pc:chgData name="Jarvon Carson" userId="f1f62c45-4a19-4f8e-934b-b4c64f876624" providerId="ADAL" clId="{79447C0C-B827-4C7D-8A81-E3B3F772B4DB}" dt="2021-06-08T17:39:04.289" v="175" actId="207"/>
        <pc:sldMkLst>
          <pc:docMk/>
          <pc:sldMk cId="341309660" sldId="390"/>
        </pc:sldMkLst>
        <pc:spChg chg="mod">
          <ac:chgData name="Jarvon Carson" userId="f1f62c45-4a19-4f8e-934b-b4c64f876624" providerId="ADAL" clId="{79447C0C-B827-4C7D-8A81-E3B3F772B4DB}" dt="2021-06-08T17:39:04.289" v="175" actId="207"/>
          <ac:spMkLst>
            <pc:docMk/>
            <pc:sldMk cId="341309660" sldId="390"/>
            <ac:spMk id="2" creationId="{426AE7B6-894A-4D6D-85B5-4D86ABE53AC3}"/>
          </ac:spMkLst>
        </pc:spChg>
      </pc:sldChg>
      <pc:sldChg chg="modSp mod">
        <pc:chgData name="Jarvon Carson" userId="f1f62c45-4a19-4f8e-934b-b4c64f876624" providerId="ADAL" clId="{79447C0C-B827-4C7D-8A81-E3B3F772B4DB}" dt="2021-06-08T17:39:24.469" v="184" actId="207"/>
        <pc:sldMkLst>
          <pc:docMk/>
          <pc:sldMk cId="2154458731" sldId="391"/>
        </pc:sldMkLst>
        <pc:spChg chg="mod">
          <ac:chgData name="Jarvon Carson" userId="f1f62c45-4a19-4f8e-934b-b4c64f876624" providerId="ADAL" clId="{79447C0C-B827-4C7D-8A81-E3B3F772B4DB}" dt="2021-06-08T17:39:24.469" v="184" actId="207"/>
          <ac:spMkLst>
            <pc:docMk/>
            <pc:sldMk cId="2154458731" sldId="391"/>
            <ac:spMk id="5" creationId="{E9325DF6-F64F-4B39-9FD0-4E894FB5BD8F}"/>
          </ac:spMkLst>
        </pc:spChg>
      </pc:sldChg>
      <pc:sldChg chg="modSp mod">
        <pc:chgData name="Jarvon Carson" userId="f1f62c45-4a19-4f8e-934b-b4c64f876624" providerId="ADAL" clId="{79447C0C-B827-4C7D-8A81-E3B3F772B4DB}" dt="2021-06-08T17:37:40.626" v="161" actId="207"/>
        <pc:sldMkLst>
          <pc:docMk/>
          <pc:sldMk cId="220336505" sldId="392"/>
        </pc:sldMkLst>
        <pc:spChg chg="mod">
          <ac:chgData name="Jarvon Carson" userId="f1f62c45-4a19-4f8e-934b-b4c64f876624" providerId="ADAL" clId="{79447C0C-B827-4C7D-8A81-E3B3F772B4DB}" dt="2021-06-08T17:37:40.626" v="161" actId="207"/>
          <ac:spMkLst>
            <pc:docMk/>
            <pc:sldMk cId="220336505" sldId="392"/>
            <ac:spMk id="2" creationId="{6310F262-D965-4D0E-9D04-823429E0BF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51" name="Google Shape;51;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164FD85-E875-4ADD-9227-CC326A3265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5823176-E47F-4C09-9716-A69F63D9F8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045568F-20E3-47DD-AA32-876BDC9EED96}"/>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DAA8E9C1-D267-47FD-9739-949510F478D0}" type="slidenum">
              <a:rPr lang="en-US" altLang="en-US" smtClean="0">
                <a:solidFill>
                  <a:schemeClr val="bg1"/>
                </a:solidFill>
              </a:rPr>
              <a:pPr>
                <a:defRPr/>
              </a:pPr>
              <a:t>13</a:t>
            </a:fld>
            <a:endParaRPr lang="en-US" altLang="en-US">
              <a:solidFill>
                <a:schemeClr val="bg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DB6DF72-4F71-45E4-8FF2-D82520D99C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3027853-5260-4A0B-A2AF-3CCD50D32A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B0E5B6F-929A-4034-A452-C596AE26FB75}"/>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fld id="{92D2DF89-E9DC-40EE-B2D1-1B1A4AA3751A}" type="slidenum">
              <a:rPr lang="en-US" altLang="en-US" smtClean="0">
                <a:solidFill>
                  <a:schemeClr val="bg1"/>
                </a:solidFill>
              </a:rPr>
              <a:pPr>
                <a:defRPr/>
              </a:pPr>
              <a:t>14</a:t>
            </a:fld>
            <a:endParaRPr lang="en-US" altLang="en-US">
              <a:solidFill>
                <a:schemeClr val="bg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9" name="Google Shape;99;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3" name="Google Shape;113;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0" name="Google Shape;120;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i="1"/>
          </a:p>
        </p:txBody>
      </p:sp>
      <p:sp>
        <p:nvSpPr>
          <p:cNvPr id="57" name="Google Shape;5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 name="Google Shape;6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i="1"/>
          </a:p>
        </p:txBody>
      </p:sp>
      <p:sp>
        <p:nvSpPr>
          <p:cNvPr id="64" name="Google Shape;6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 name="Google Shape;8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5" name="Google Shape;8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2" name="Google Shape;92;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78" name="Google Shape;78;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4: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i="1"/>
          </a:p>
        </p:txBody>
      </p:sp>
      <p:sp>
        <p:nvSpPr>
          <p:cNvPr id="71" name="Google Shape;71;p4: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06" name="Google Shape;106;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48D7780E-B414-41FA-A41E-34ECD2181002}" type="slidenum">
              <a:rPr lang="en-US" smtClean="0"/>
              <a:pPr/>
              <a:t>11</a:t>
            </a:fld>
            <a:endParaRPr lang="en-US"/>
          </a:p>
        </p:txBody>
      </p:sp>
      <p:sp>
        <p:nvSpPr>
          <p:cNvPr id="92163" name="Rectangle 2"/>
          <p:cNvSpPr>
            <a:spLocks noGrp="1" noRot="1" noChangeAspect="1" noChangeArrowheads="1" noTextEdit="1"/>
          </p:cNvSpPr>
          <p:nvPr>
            <p:ph type="sldImg"/>
          </p:nvPr>
        </p:nvSpPr>
        <p:spPr>
          <a:solidFill>
            <a:srgbClr val="FFFFFF"/>
          </a:solidFill>
          <a:ln/>
        </p:spPr>
      </p:sp>
      <p:sp>
        <p:nvSpPr>
          <p:cNvPr id="921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999116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1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lnSpc>
                <a:spcPct val="86363"/>
              </a:lnSpc>
              <a:spcBef>
                <a:spcPts val="0"/>
              </a:spcBef>
              <a:spcAft>
                <a:spcPts val="0"/>
              </a:spcAft>
              <a:buSzPts val="1400"/>
              <a:buNone/>
              <a:defRPr sz="6600" b="1" i="0">
                <a:solidFill>
                  <a:srgbClr val="005CB8"/>
                </a:solidFill>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 name="Google Shape;14;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Clr>
                <a:srgbClr val="888888"/>
              </a:buClr>
              <a:buSzPts val="2800"/>
              <a:buNone/>
              <a:defRPr>
                <a:solidFill>
                  <a:srgbClr val="888888"/>
                </a:solidFill>
              </a:defRPr>
            </a:lvl1pPr>
            <a:lvl2pPr lvl="1" algn="ctr">
              <a:spcBef>
                <a:spcPts val="1800"/>
              </a:spcBef>
              <a:spcAft>
                <a:spcPts val="0"/>
              </a:spcAft>
              <a:buClr>
                <a:srgbClr val="888888"/>
              </a:buClr>
              <a:buSzPts val="2800"/>
              <a:buNone/>
              <a:defRPr>
                <a:solidFill>
                  <a:srgbClr val="888888"/>
                </a:solidFill>
              </a:defRPr>
            </a:lvl2pPr>
            <a:lvl3pPr lvl="2" algn="ctr">
              <a:spcBef>
                <a:spcPts val="1800"/>
              </a:spcBef>
              <a:spcAft>
                <a:spcPts val="0"/>
              </a:spcAft>
              <a:buClr>
                <a:srgbClr val="888888"/>
              </a:buClr>
              <a:buSzPts val="2800"/>
              <a:buNone/>
              <a:defRPr>
                <a:solidFill>
                  <a:srgbClr val="888888"/>
                </a:solidFill>
              </a:defRPr>
            </a:lvl3pPr>
            <a:lvl4pPr lvl="3" algn="ctr">
              <a:spcBef>
                <a:spcPts val="1800"/>
              </a:spcBef>
              <a:spcAft>
                <a:spcPts val="0"/>
              </a:spcAft>
              <a:buClr>
                <a:srgbClr val="888888"/>
              </a:buClr>
              <a:buSzPts val="2800"/>
              <a:buNone/>
              <a:defRPr>
                <a:solidFill>
                  <a:srgbClr val="888888"/>
                </a:solidFill>
              </a:defRPr>
            </a:lvl4pPr>
            <a:lvl5pPr lvl="4" algn="ctr">
              <a:spcBef>
                <a:spcPts val="1800"/>
              </a:spcBef>
              <a:spcAft>
                <a:spcPts val="0"/>
              </a:spcAft>
              <a:buClr>
                <a:srgbClr val="888888"/>
              </a:buClr>
              <a:buSzPts val="2800"/>
              <a:buNone/>
              <a:defRPr>
                <a:solidFill>
                  <a:srgbClr val="888888"/>
                </a:solidFill>
              </a:defRPr>
            </a:lvl5pPr>
            <a:lvl6pPr lvl="5" algn="ctr">
              <a:spcBef>
                <a:spcPts val="18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2"/>
        <p:cNvGrpSpPr/>
        <p:nvPr/>
      </p:nvGrpSpPr>
      <p:grpSpPr>
        <a:xfrm>
          <a:off x="0" y="0"/>
          <a:ext cx="0" cy="0"/>
          <a:chOff x="0" y="0"/>
          <a:chExt cx="0" cy="0"/>
        </a:xfrm>
      </p:grpSpPr>
      <p:sp>
        <p:nvSpPr>
          <p:cNvPr id="43" name="Google Shape;43;p23"/>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23"/>
          <p:cNvSpPr txBox="1">
            <a:spLocks noGrp="1"/>
          </p:cNvSpPr>
          <p:nvPr>
            <p:ph type="body" idx="1"/>
          </p:nvPr>
        </p:nvSpPr>
        <p:spPr>
          <a:xfrm rot="5400000">
            <a:off x="2080418" y="203220"/>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2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59B7E861-3EE2-48E3-962D-65DF493ABEFA}"/>
              </a:ext>
            </a:extLst>
          </p:cNvPr>
          <p:cNvSpPr>
            <a:spLocks noGrp="1" noChangeArrowheads="1"/>
          </p:cNvSpPr>
          <p:nvPr>
            <p:ph type="dt" sz="half" idx="10"/>
          </p:nvPr>
        </p:nvSpPr>
        <p:spPr>
          <a:ln/>
        </p:spPr>
        <p:txBody>
          <a:bodyPr/>
          <a:lstStyle>
            <a:lvl1pPr>
              <a:defRPr/>
            </a:lvl1pPr>
          </a:lstStyle>
          <a:p>
            <a:pPr>
              <a:defRPr/>
            </a:pPr>
            <a:fld id="{58CF64AA-F18D-4247-8220-1EF3D2922FEC}" type="datetimeFigureOut">
              <a:rPr lang="en-US"/>
              <a:pPr>
                <a:defRPr/>
              </a:pPr>
              <a:t>6/8/2021</a:t>
            </a:fld>
            <a:endParaRPr lang="en-US"/>
          </a:p>
        </p:txBody>
      </p:sp>
      <p:sp>
        <p:nvSpPr>
          <p:cNvPr id="5" name="Rectangle 41">
            <a:extLst>
              <a:ext uri="{FF2B5EF4-FFF2-40B4-BE49-F238E27FC236}">
                <a16:creationId xmlns:a16="http://schemas.microsoft.com/office/drawing/2014/main" id="{1867DFDD-9086-46F9-95B2-500CF8AB42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6F580318-10E4-474C-9899-B4186BFC2285}"/>
              </a:ext>
            </a:extLst>
          </p:cNvPr>
          <p:cNvSpPr>
            <a:spLocks noGrp="1" noChangeArrowheads="1"/>
          </p:cNvSpPr>
          <p:nvPr>
            <p:ph type="sldNum" sz="quarter" idx="12"/>
          </p:nvPr>
        </p:nvSpPr>
        <p:spPr>
          <a:ln/>
        </p:spPr>
        <p:txBody>
          <a:bodyPr/>
          <a:lstStyle>
            <a:lvl1pPr>
              <a:defRPr/>
            </a:lvl1pPr>
          </a:lstStyle>
          <a:p>
            <a:pPr>
              <a:defRPr/>
            </a:pPr>
            <a:fld id="{96477426-27F8-4540-8EC2-785D3B3A1CBD}" type="slidenum">
              <a:rPr lang="en-US" altLang="en-US"/>
              <a:pPr>
                <a:defRPr/>
              </a:pPr>
              <a:t>‹#›</a:t>
            </a:fld>
            <a:endParaRPr lang="en-US" altLang="en-US"/>
          </a:p>
        </p:txBody>
      </p:sp>
    </p:spTree>
    <p:extLst>
      <p:ext uri="{BB962C8B-B14F-4D97-AF65-F5344CB8AC3E}">
        <p14:creationId xmlns:p14="http://schemas.microsoft.com/office/powerpoint/2010/main" val="36676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15"/>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15"/>
          <p:cNvSpPr txBox="1">
            <a:spLocks noGrp="1"/>
          </p:cNvSpPr>
          <p:nvPr>
            <p:ph type="body" idx="1"/>
          </p:nvPr>
        </p:nvSpPr>
        <p:spPr>
          <a:xfrm>
            <a:off x="457200" y="2377440"/>
            <a:ext cx="8229600" cy="377952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1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lnSpc>
                <a:spcPct val="142500"/>
              </a:lnSpc>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1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rgbClr val="888888"/>
              </a:buClr>
              <a:buSzPts val="2000"/>
              <a:buNone/>
              <a:defRPr sz="2000">
                <a:solidFill>
                  <a:srgbClr val="888888"/>
                </a:solidFill>
              </a:defRPr>
            </a:lvl1pPr>
            <a:lvl2pPr marL="914400" lvl="1" indent="-228600" algn="l">
              <a:spcBef>
                <a:spcPts val="1800"/>
              </a:spcBef>
              <a:spcAft>
                <a:spcPts val="0"/>
              </a:spcAft>
              <a:buClr>
                <a:srgbClr val="888888"/>
              </a:buClr>
              <a:buSzPts val="1800"/>
              <a:buNone/>
              <a:defRPr sz="1800">
                <a:solidFill>
                  <a:srgbClr val="888888"/>
                </a:solidFill>
              </a:defRPr>
            </a:lvl2pPr>
            <a:lvl3pPr marL="1371600" lvl="2" indent="-228600" algn="l">
              <a:spcBef>
                <a:spcPts val="1800"/>
              </a:spcBef>
              <a:spcAft>
                <a:spcPts val="0"/>
              </a:spcAft>
              <a:buClr>
                <a:srgbClr val="888888"/>
              </a:buClr>
              <a:buSzPts val="1600"/>
              <a:buNone/>
              <a:defRPr sz="1600">
                <a:solidFill>
                  <a:srgbClr val="888888"/>
                </a:solidFill>
              </a:defRPr>
            </a:lvl3pPr>
            <a:lvl4pPr marL="1828800" lvl="3" indent="-228600" algn="l">
              <a:spcBef>
                <a:spcPts val="1800"/>
              </a:spcBef>
              <a:spcAft>
                <a:spcPts val="0"/>
              </a:spcAft>
              <a:buClr>
                <a:srgbClr val="888888"/>
              </a:buClr>
              <a:buSzPts val="1400"/>
              <a:buNone/>
              <a:defRPr sz="1400">
                <a:solidFill>
                  <a:srgbClr val="888888"/>
                </a:solidFill>
              </a:defRPr>
            </a:lvl4pPr>
            <a:lvl5pPr marL="2286000" lvl="4" indent="-228600" algn="l">
              <a:spcBef>
                <a:spcPts val="1800"/>
              </a:spcBef>
              <a:spcAft>
                <a:spcPts val="0"/>
              </a:spcAft>
              <a:buClr>
                <a:srgbClr val="888888"/>
              </a:buClr>
              <a:buSzPts val="1400"/>
              <a:buNone/>
              <a:defRPr sz="1400">
                <a:solidFill>
                  <a:srgbClr val="888888"/>
                </a:solidFill>
              </a:defRPr>
            </a:lvl5pPr>
            <a:lvl6pPr marL="2743200" lvl="5" indent="-228600" algn="l">
              <a:spcBef>
                <a:spcPts val="180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17"/>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1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0"/>
              </a:spcBef>
              <a:spcAft>
                <a:spcPts val="0"/>
              </a:spcAft>
              <a:buClr>
                <a:schemeClr val="dk1"/>
              </a:buClr>
              <a:buSzPts val="2800"/>
              <a:buChar char="•"/>
              <a:defRPr sz="2800"/>
            </a:lvl1pPr>
            <a:lvl2pPr marL="914400" lvl="1" indent="-381000" algn="l">
              <a:spcBef>
                <a:spcPts val="1800"/>
              </a:spcBef>
              <a:spcAft>
                <a:spcPts val="0"/>
              </a:spcAft>
              <a:buClr>
                <a:schemeClr val="dk1"/>
              </a:buClr>
              <a:buSzPts val="2400"/>
              <a:buChar char="–"/>
              <a:defRPr sz="2400"/>
            </a:lvl2pPr>
            <a:lvl3pPr marL="1371600" lvl="2" indent="-355600" algn="l">
              <a:spcBef>
                <a:spcPts val="1800"/>
              </a:spcBef>
              <a:spcAft>
                <a:spcPts val="0"/>
              </a:spcAft>
              <a:buClr>
                <a:schemeClr val="dk1"/>
              </a:buClr>
              <a:buSzPts val="2000"/>
              <a:buChar char="•"/>
              <a:defRPr sz="2000"/>
            </a:lvl3pPr>
            <a:lvl4pPr marL="1828800" lvl="3" indent="-342900" algn="l">
              <a:spcBef>
                <a:spcPts val="1800"/>
              </a:spcBef>
              <a:spcAft>
                <a:spcPts val="0"/>
              </a:spcAft>
              <a:buClr>
                <a:schemeClr val="dk1"/>
              </a:buClr>
              <a:buSzPts val="1800"/>
              <a:buChar char="–"/>
              <a:defRPr sz="1800"/>
            </a:lvl4pPr>
            <a:lvl5pPr marL="2286000" lvl="4" indent="-342900" algn="l">
              <a:spcBef>
                <a:spcPts val="1800"/>
              </a:spcBef>
              <a:spcAft>
                <a:spcPts val="0"/>
              </a:spcAft>
              <a:buClr>
                <a:schemeClr val="dk1"/>
              </a:buClr>
              <a:buSzPts val="1800"/>
              <a:buChar char="»"/>
              <a:defRPr sz="1800"/>
            </a:lvl5pPr>
            <a:lvl6pPr marL="2743200" lvl="5" indent="-342900" algn="l">
              <a:spcBef>
                <a:spcPts val="180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4" name="Google Shape;24;p1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0"/>
              </a:spcBef>
              <a:spcAft>
                <a:spcPts val="0"/>
              </a:spcAft>
              <a:buClr>
                <a:schemeClr val="dk1"/>
              </a:buClr>
              <a:buSzPts val="2800"/>
              <a:buChar char="•"/>
              <a:defRPr sz="2800"/>
            </a:lvl1pPr>
            <a:lvl2pPr marL="914400" lvl="1" indent="-381000" algn="l">
              <a:spcBef>
                <a:spcPts val="1800"/>
              </a:spcBef>
              <a:spcAft>
                <a:spcPts val="0"/>
              </a:spcAft>
              <a:buClr>
                <a:schemeClr val="dk1"/>
              </a:buClr>
              <a:buSzPts val="2400"/>
              <a:buChar char="–"/>
              <a:defRPr sz="2400"/>
            </a:lvl2pPr>
            <a:lvl3pPr marL="1371600" lvl="2" indent="-355600" algn="l">
              <a:spcBef>
                <a:spcPts val="1800"/>
              </a:spcBef>
              <a:spcAft>
                <a:spcPts val="0"/>
              </a:spcAft>
              <a:buClr>
                <a:schemeClr val="dk1"/>
              </a:buClr>
              <a:buSzPts val="2000"/>
              <a:buChar char="•"/>
              <a:defRPr sz="2000"/>
            </a:lvl3pPr>
            <a:lvl4pPr marL="1828800" lvl="3" indent="-342900" algn="l">
              <a:spcBef>
                <a:spcPts val="1800"/>
              </a:spcBef>
              <a:spcAft>
                <a:spcPts val="0"/>
              </a:spcAft>
              <a:buClr>
                <a:schemeClr val="dk1"/>
              </a:buClr>
              <a:buSzPts val="1800"/>
              <a:buChar char="–"/>
              <a:defRPr sz="1800"/>
            </a:lvl4pPr>
            <a:lvl5pPr marL="2286000" lvl="4" indent="-342900" algn="l">
              <a:spcBef>
                <a:spcPts val="1800"/>
              </a:spcBef>
              <a:spcAft>
                <a:spcPts val="0"/>
              </a:spcAft>
              <a:buClr>
                <a:schemeClr val="dk1"/>
              </a:buClr>
              <a:buSzPts val="1800"/>
              <a:buChar char="»"/>
              <a:defRPr sz="1800"/>
            </a:lvl5pPr>
            <a:lvl6pPr marL="2743200" lvl="5" indent="-342900" algn="l">
              <a:spcBef>
                <a:spcPts val="180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18"/>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86363"/>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1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chemeClr val="dk1"/>
              </a:buClr>
              <a:buSzPts val="2400"/>
              <a:buNone/>
              <a:defRPr sz="2400" b="1"/>
            </a:lvl1pPr>
            <a:lvl2pPr marL="914400" lvl="1" indent="-228600" algn="l">
              <a:spcBef>
                <a:spcPts val="1800"/>
              </a:spcBef>
              <a:spcAft>
                <a:spcPts val="0"/>
              </a:spcAft>
              <a:buClr>
                <a:schemeClr val="dk1"/>
              </a:buClr>
              <a:buSzPts val="2000"/>
              <a:buNone/>
              <a:defRPr sz="2000" b="1"/>
            </a:lvl2pPr>
            <a:lvl3pPr marL="1371600" lvl="2" indent="-228600" algn="l">
              <a:spcBef>
                <a:spcPts val="1800"/>
              </a:spcBef>
              <a:spcAft>
                <a:spcPts val="0"/>
              </a:spcAft>
              <a:buClr>
                <a:schemeClr val="dk1"/>
              </a:buClr>
              <a:buSzPts val="1800"/>
              <a:buNone/>
              <a:defRPr sz="1800" b="1"/>
            </a:lvl3pPr>
            <a:lvl4pPr marL="1828800" lvl="3" indent="-228600" algn="l">
              <a:spcBef>
                <a:spcPts val="1800"/>
              </a:spcBef>
              <a:spcAft>
                <a:spcPts val="0"/>
              </a:spcAft>
              <a:buClr>
                <a:schemeClr val="dk1"/>
              </a:buClr>
              <a:buSzPts val="1600"/>
              <a:buNone/>
              <a:defRPr sz="1600" b="1"/>
            </a:lvl4pPr>
            <a:lvl5pPr marL="2286000" lvl="4" indent="-228600" algn="l">
              <a:spcBef>
                <a:spcPts val="1800"/>
              </a:spcBef>
              <a:spcAft>
                <a:spcPts val="0"/>
              </a:spcAft>
              <a:buClr>
                <a:schemeClr val="dk1"/>
              </a:buClr>
              <a:buSzPts val="1600"/>
              <a:buNone/>
              <a:defRPr sz="1600" b="1"/>
            </a:lvl5pPr>
            <a:lvl6pPr marL="2743200" lvl="5" indent="-228600" algn="l">
              <a:spcBef>
                <a:spcPts val="180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8" name="Google Shape;28;p1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Clr>
                <a:schemeClr val="dk1"/>
              </a:buClr>
              <a:buSzPts val="2400"/>
              <a:buChar char="•"/>
              <a:defRPr sz="2400"/>
            </a:lvl1pPr>
            <a:lvl2pPr marL="914400" lvl="1" indent="-355600" algn="l">
              <a:spcBef>
                <a:spcPts val="1800"/>
              </a:spcBef>
              <a:spcAft>
                <a:spcPts val="0"/>
              </a:spcAft>
              <a:buClr>
                <a:schemeClr val="dk1"/>
              </a:buClr>
              <a:buSzPts val="2000"/>
              <a:buChar char="–"/>
              <a:defRPr sz="2000"/>
            </a:lvl2pPr>
            <a:lvl3pPr marL="1371600" lvl="2" indent="-342900" algn="l">
              <a:spcBef>
                <a:spcPts val="1800"/>
              </a:spcBef>
              <a:spcAft>
                <a:spcPts val="0"/>
              </a:spcAft>
              <a:buClr>
                <a:schemeClr val="dk1"/>
              </a:buClr>
              <a:buSzPts val="1800"/>
              <a:buChar char="•"/>
              <a:defRPr sz="1800"/>
            </a:lvl3pPr>
            <a:lvl4pPr marL="1828800" lvl="3" indent="-330200" algn="l">
              <a:spcBef>
                <a:spcPts val="1800"/>
              </a:spcBef>
              <a:spcAft>
                <a:spcPts val="0"/>
              </a:spcAft>
              <a:buClr>
                <a:schemeClr val="dk1"/>
              </a:buClr>
              <a:buSzPts val="1600"/>
              <a:buChar char="–"/>
              <a:defRPr sz="1600"/>
            </a:lvl4pPr>
            <a:lvl5pPr marL="2286000" lvl="4" indent="-330200" algn="l">
              <a:spcBef>
                <a:spcPts val="1800"/>
              </a:spcBef>
              <a:spcAft>
                <a:spcPts val="0"/>
              </a:spcAft>
              <a:buClr>
                <a:schemeClr val="dk1"/>
              </a:buClr>
              <a:buSzPts val="1600"/>
              <a:buChar char="»"/>
              <a:defRPr sz="1600"/>
            </a:lvl5pPr>
            <a:lvl6pPr marL="2743200" lvl="5" indent="-330200" algn="l">
              <a:spcBef>
                <a:spcPts val="180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9" name="Google Shape;29;p1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chemeClr val="dk1"/>
              </a:buClr>
              <a:buSzPts val="2400"/>
              <a:buNone/>
              <a:defRPr sz="2400" b="1"/>
            </a:lvl1pPr>
            <a:lvl2pPr marL="914400" lvl="1" indent="-228600" algn="l">
              <a:spcBef>
                <a:spcPts val="1800"/>
              </a:spcBef>
              <a:spcAft>
                <a:spcPts val="0"/>
              </a:spcAft>
              <a:buClr>
                <a:schemeClr val="dk1"/>
              </a:buClr>
              <a:buSzPts val="2000"/>
              <a:buNone/>
              <a:defRPr sz="2000" b="1"/>
            </a:lvl2pPr>
            <a:lvl3pPr marL="1371600" lvl="2" indent="-228600" algn="l">
              <a:spcBef>
                <a:spcPts val="1800"/>
              </a:spcBef>
              <a:spcAft>
                <a:spcPts val="0"/>
              </a:spcAft>
              <a:buClr>
                <a:schemeClr val="dk1"/>
              </a:buClr>
              <a:buSzPts val="1800"/>
              <a:buNone/>
              <a:defRPr sz="1800" b="1"/>
            </a:lvl3pPr>
            <a:lvl4pPr marL="1828800" lvl="3" indent="-228600" algn="l">
              <a:spcBef>
                <a:spcPts val="1800"/>
              </a:spcBef>
              <a:spcAft>
                <a:spcPts val="0"/>
              </a:spcAft>
              <a:buClr>
                <a:schemeClr val="dk1"/>
              </a:buClr>
              <a:buSzPts val="1600"/>
              <a:buNone/>
              <a:defRPr sz="1600" b="1"/>
            </a:lvl4pPr>
            <a:lvl5pPr marL="2286000" lvl="4" indent="-228600" algn="l">
              <a:spcBef>
                <a:spcPts val="1800"/>
              </a:spcBef>
              <a:spcAft>
                <a:spcPts val="0"/>
              </a:spcAft>
              <a:buClr>
                <a:schemeClr val="dk1"/>
              </a:buClr>
              <a:buSzPts val="1600"/>
              <a:buNone/>
              <a:defRPr sz="1600" b="1"/>
            </a:lvl5pPr>
            <a:lvl6pPr marL="2743200" lvl="5" indent="-228600" algn="l">
              <a:spcBef>
                <a:spcPts val="180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0" name="Google Shape;30;p1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Clr>
                <a:schemeClr val="dk1"/>
              </a:buClr>
              <a:buSzPts val="2400"/>
              <a:buChar char="•"/>
              <a:defRPr sz="2400"/>
            </a:lvl1pPr>
            <a:lvl2pPr marL="914400" lvl="1" indent="-355600" algn="l">
              <a:spcBef>
                <a:spcPts val="1800"/>
              </a:spcBef>
              <a:spcAft>
                <a:spcPts val="0"/>
              </a:spcAft>
              <a:buClr>
                <a:schemeClr val="dk1"/>
              </a:buClr>
              <a:buSzPts val="2000"/>
              <a:buChar char="–"/>
              <a:defRPr sz="2000"/>
            </a:lvl2pPr>
            <a:lvl3pPr marL="1371600" lvl="2" indent="-342900" algn="l">
              <a:spcBef>
                <a:spcPts val="1800"/>
              </a:spcBef>
              <a:spcAft>
                <a:spcPts val="0"/>
              </a:spcAft>
              <a:buClr>
                <a:schemeClr val="dk1"/>
              </a:buClr>
              <a:buSzPts val="1800"/>
              <a:buChar char="•"/>
              <a:defRPr sz="1800"/>
            </a:lvl3pPr>
            <a:lvl4pPr marL="1828800" lvl="3" indent="-330200" algn="l">
              <a:spcBef>
                <a:spcPts val="1800"/>
              </a:spcBef>
              <a:spcAft>
                <a:spcPts val="0"/>
              </a:spcAft>
              <a:buClr>
                <a:schemeClr val="dk1"/>
              </a:buClr>
              <a:buSzPts val="1600"/>
              <a:buChar char="–"/>
              <a:defRPr sz="1600"/>
            </a:lvl4pPr>
            <a:lvl5pPr marL="2286000" lvl="4" indent="-330200" algn="l">
              <a:spcBef>
                <a:spcPts val="1800"/>
              </a:spcBef>
              <a:spcAft>
                <a:spcPts val="0"/>
              </a:spcAft>
              <a:buClr>
                <a:schemeClr val="dk1"/>
              </a:buClr>
              <a:buSzPts val="1600"/>
              <a:buChar char="»"/>
              <a:defRPr sz="1600"/>
            </a:lvl5pPr>
            <a:lvl6pPr marL="2743200" lvl="5" indent="-330200" algn="l">
              <a:spcBef>
                <a:spcPts val="180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9"/>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4"/>
        <p:cNvGrpSpPr/>
        <p:nvPr/>
      </p:nvGrpSpPr>
      <p:grpSpPr>
        <a:xfrm>
          <a:off x="0" y="0"/>
          <a:ext cx="0" cy="0"/>
          <a:chOff x="0" y="0"/>
          <a:chExt cx="0" cy="0"/>
        </a:xfrm>
      </p:grpSpPr>
      <p:sp>
        <p:nvSpPr>
          <p:cNvPr id="35" name="Google Shape;35;p2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lnSpc>
                <a:spcPct val="285000"/>
              </a:lnSpc>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2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0"/>
              </a:spcBef>
              <a:spcAft>
                <a:spcPts val="0"/>
              </a:spcAft>
              <a:buClr>
                <a:schemeClr val="dk1"/>
              </a:buClr>
              <a:buSzPts val="3200"/>
              <a:buChar char="•"/>
              <a:defRPr sz="3200"/>
            </a:lvl1pPr>
            <a:lvl2pPr marL="914400" lvl="1" indent="-406400" algn="l">
              <a:spcBef>
                <a:spcPts val="1800"/>
              </a:spcBef>
              <a:spcAft>
                <a:spcPts val="0"/>
              </a:spcAft>
              <a:buClr>
                <a:schemeClr val="dk1"/>
              </a:buClr>
              <a:buSzPts val="2800"/>
              <a:buChar char="–"/>
              <a:defRPr sz="2800"/>
            </a:lvl2pPr>
            <a:lvl3pPr marL="1371600" lvl="2" indent="-381000" algn="l">
              <a:spcBef>
                <a:spcPts val="1800"/>
              </a:spcBef>
              <a:spcAft>
                <a:spcPts val="0"/>
              </a:spcAft>
              <a:buClr>
                <a:schemeClr val="dk1"/>
              </a:buClr>
              <a:buSzPts val="2400"/>
              <a:buChar char="•"/>
              <a:defRPr sz="2400"/>
            </a:lvl3pPr>
            <a:lvl4pPr marL="1828800" lvl="3" indent="-355600" algn="l">
              <a:spcBef>
                <a:spcPts val="1800"/>
              </a:spcBef>
              <a:spcAft>
                <a:spcPts val="0"/>
              </a:spcAft>
              <a:buClr>
                <a:schemeClr val="dk1"/>
              </a:buClr>
              <a:buSzPts val="2000"/>
              <a:buChar char="–"/>
              <a:defRPr sz="2000"/>
            </a:lvl4pPr>
            <a:lvl5pPr marL="2286000" lvl="4" indent="-355600" algn="l">
              <a:spcBef>
                <a:spcPts val="1800"/>
              </a:spcBef>
              <a:spcAft>
                <a:spcPts val="0"/>
              </a:spcAft>
              <a:buClr>
                <a:schemeClr val="dk1"/>
              </a:buClr>
              <a:buSzPts val="2000"/>
              <a:buChar char="»"/>
              <a:defRPr sz="2000"/>
            </a:lvl5pPr>
            <a:lvl6pPr marL="2743200" lvl="5" indent="-355600" algn="l">
              <a:spcBef>
                <a:spcPts val="18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37" name="Google Shape;37;p2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Clr>
                <a:schemeClr val="dk1"/>
              </a:buClr>
              <a:buSzPts val="1400"/>
              <a:buNone/>
              <a:defRPr sz="1400"/>
            </a:lvl1pPr>
            <a:lvl2pPr marL="914400" lvl="1" indent="-228600" algn="l">
              <a:spcBef>
                <a:spcPts val="1800"/>
              </a:spcBef>
              <a:spcAft>
                <a:spcPts val="0"/>
              </a:spcAft>
              <a:buClr>
                <a:schemeClr val="dk1"/>
              </a:buClr>
              <a:buSzPts val="1200"/>
              <a:buNone/>
              <a:defRPr sz="1200"/>
            </a:lvl2pPr>
            <a:lvl3pPr marL="1371600" lvl="2" indent="-228600" algn="l">
              <a:spcBef>
                <a:spcPts val="1800"/>
              </a:spcBef>
              <a:spcAft>
                <a:spcPts val="0"/>
              </a:spcAft>
              <a:buClr>
                <a:schemeClr val="dk1"/>
              </a:buClr>
              <a:buSzPts val="1000"/>
              <a:buNone/>
              <a:defRPr sz="1000"/>
            </a:lvl3pPr>
            <a:lvl4pPr marL="1828800" lvl="3" indent="-228600" algn="l">
              <a:spcBef>
                <a:spcPts val="1800"/>
              </a:spcBef>
              <a:spcAft>
                <a:spcPts val="0"/>
              </a:spcAft>
              <a:buClr>
                <a:schemeClr val="dk1"/>
              </a:buClr>
              <a:buSzPts val="900"/>
              <a:buNone/>
              <a:defRPr sz="900"/>
            </a:lvl4pPr>
            <a:lvl5pPr marL="2286000" lvl="4" indent="-228600" algn="l">
              <a:spcBef>
                <a:spcPts val="1800"/>
              </a:spcBef>
              <a:spcAft>
                <a:spcPts val="0"/>
              </a:spcAft>
              <a:buClr>
                <a:schemeClr val="dk1"/>
              </a:buClr>
              <a:buSzPts val="900"/>
              <a:buNone/>
              <a:defRPr sz="900"/>
            </a:lvl5pPr>
            <a:lvl6pPr marL="2743200" lvl="5" indent="-228600" algn="l">
              <a:spcBef>
                <a:spcPts val="180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8"/>
        <p:cNvGrpSpPr/>
        <p:nvPr/>
      </p:nvGrpSpPr>
      <p:grpSpPr>
        <a:xfrm>
          <a:off x="0" y="0"/>
          <a:ext cx="0" cy="0"/>
          <a:chOff x="0" y="0"/>
          <a:chExt cx="0" cy="0"/>
        </a:xfrm>
      </p:grpSpPr>
      <p:sp>
        <p:nvSpPr>
          <p:cNvPr id="39" name="Google Shape;39;p2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lnSpc>
                <a:spcPct val="285000"/>
              </a:lnSpc>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2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18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1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1" name="Google Shape;41;p2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Clr>
                <a:schemeClr val="dk1"/>
              </a:buClr>
              <a:buSzPts val="1400"/>
              <a:buNone/>
              <a:defRPr sz="1400"/>
            </a:lvl1pPr>
            <a:lvl2pPr marL="914400" lvl="1" indent="-228600" algn="l">
              <a:spcBef>
                <a:spcPts val="1800"/>
              </a:spcBef>
              <a:spcAft>
                <a:spcPts val="0"/>
              </a:spcAft>
              <a:buClr>
                <a:schemeClr val="dk1"/>
              </a:buClr>
              <a:buSzPts val="1200"/>
              <a:buNone/>
              <a:defRPr sz="1200"/>
            </a:lvl2pPr>
            <a:lvl3pPr marL="1371600" lvl="2" indent="-228600" algn="l">
              <a:spcBef>
                <a:spcPts val="1800"/>
              </a:spcBef>
              <a:spcAft>
                <a:spcPts val="0"/>
              </a:spcAft>
              <a:buClr>
                <a:schemeClr val="dk1"/>
              </a:buClr>
              <a:buSzPts val="1000"/>
              <a:buNone/>
              <a:defRPr sz="1000"/>
            </a:lvl3pPr>
            <a:lvl4pPr marL="1828800" lvl="3" indent="-228600" algn="l">
              <a:spcBef>
                <a:spcPts val="1800"/>
              </a:spcBef>
              <a:spcAft>
                <a:spcPts val="0"/>
              </a:spcAft>
              <a:buClr>
                <a:schemeClr val="dk1"/>
              </a:buClr>
              <a:buSzPts val="900"/>
              <a:buNone/>
              <a:defRPr sz="900"/>
            </a:lvl4pPr>
            <a:lvl5pPr marL="2286000" lvl="4" indent="-228600" algn="l">
              <a:spcBef>
                <a:spcPts val="1800"/>
              </a:spcBef>
              <a:spcAft>
                <a:spcPts val="0"/>
              </a:spcAft>
              <a:buClr>
                <a:schemeClr val="dk1"/>
              </a:buClr>
              <a:buSzPts val="900"/>
              <a:buNone/>
              <a:defRPr sz="900"/>
            </a:lvl5pPr>
            <a:lvl6pPr marL="2743200" lvl="5" indent="-228600" algn="l">
              <a:spcBef>
                <a:spcPts val="180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86363"/>
              </a:lnSpc>
              <a:spcBef>
                <a:spcPts val="0"/>
              </a:spcBef>
              <a:spcAft>
                <a:spcPts val="0"/>
              </a:spcAft>
              <a:buSzPts val="1400"/>
              <a:buNone/>
              <a:defRPr sz="6600" b="1" i="0" u="none" strike="noStrike" cap="none">
                <a:solidFill>
                  <a:srgbClr val="005CB8"/>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3"/>
          <p:cNvSpPr txBox="1">
            <a:spLocks noGrp="1"/>
          </p:cNvSpPr>
          <p:nvPr>
            <p:ph type="body" idx="1"/>
          </p:nvPr>
        </p:nvSpPr>
        <p:spPr>
          <a:xfrm>
            <a:off x="228600" y="2055038"/>
            <a:ext cx="8229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3pPr>
            <a:lvl4pPr marL="1828800" marR="0" lvl="3"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4pPr>
            <a:lvl5pPr marL="2286000" marR="0" lvl="4"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5pPr>
            <a:lvl6pPr marL="2743200" marR="0" lvl="5" indent="-355600" algn="l" rtl="0">
              <a:spcBef>
                <a:spcPts val="18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econedlink.org/resources/compound-interest-calculato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6.png"/><Relationship Id="rId7" Type="http://schemas.openxmlformats.org/officeDocument/2006/relationships/slide" Target="slide20.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slide" Target="slide1.xml"/><Relationship Id="rId5" Type="http://schemas.openxmlformats.org/officeDocument/2006/relationships/slide" Target="slide19.xml"/><Relationship Id="rId4" Type="http://schemas.openxmlformats.org/officeDocument/2006/relationships/slide" Target="slide8.xml"/><Relationship Id="rId9" Type="http://schemas.openxmlformats.org/officeDocument/2006/relationships/slide" Target="slide17.xml"/></Relationships>
</file>

<file path=ppt/slides/_rels/slide14.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6.png"/><Relationship Id="rId7" Type="http://schemas.openxmlformats.org/officeDocument/2006/relationships/slide" Target="slide20.xm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slide" Target="slide1.xml"/><Relationship Id="rId5" Type="http://schemas.openxmlformats.org/officeDocument/2006/relationships/slide" Target="slide19.xml"/><Relationship Id="rId4" Type="http://schemas.openxmlformats.org/officeDocument/2006/relationships/slide" Target="slide8.xml"/><Relationship Id="rId9" Type="http://schemas.openxmlformats.org/officeDocument/2006/relationships/slide" Target="slide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conedlink.org/resources/budgetodyssey/"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econedlink.org/resources/what-is-a-bond-lesson-demo/" TargetMode="External"/><Relationship Id="rId3" Type="http://schemas.openxmlformats.org/officeDocument/2006/relationships/hyperlink" Target="https://www.econedlink.org/resources/managing-your-money/" TargetMode="External"/><Relationship Id="rId7" Type="http://schemas.openxmlformats.org/officeDocument/2006/relationships/hyperlink" Target="https://www.econedlink.org/resources/what-is-a-stock-lesson-dem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econedlink.org/resources/what-is-credit/" TargetMode="External"/><Relationship Id="rId5" Type="http://schemas.openxmlformats.org/officeDocument/2006/relationships/hyperlink" Target="https://www.econedlink.org/resources/getting-out-of-debt/" TargetMode="External"/><Relationship Id="rId4" Type="http://schemas.openxmlformats.org/officeDocument/2006/relationships/hyperlink" Target="https://www.econedlink.org/resources/credit-reports-and-credit-scores/" TargetMode="External"/><Relationship Id="rId9" Type="http://schemas.openxmlformats.org/officeDocument/2006/relationships/hyperlink" Target="https://www.econedlink.org/resources/what-are-mutual-funds-lesson-demo/"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riticalcommons.org/view?m=3nlomZhMc"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ttps://www.youtube.com/watch?v=GvQmDIcd4SU" TargetMode="External"/><Relationship Id="rId4" Type="http://schemas.openxmlformats.org/officeDocument/2006/relationships/hyperlink" Target="https://www.youtube.com/watch?v=GXE_n2q08Y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
          <p:cNvSpPr txBox="1">
            <a:spLocks noGrp="1"/>
          </p:cNvSpPr>
          <p:nvPr>
            <p:ph type="ctrTitle"/>
          </p:nvPr>
        </p:nvSpPr>
        <p:spPr>
          <a:xfrm>
            <a:off x="457200" y="0"/>
            <a:ext cx="8229600" cy="3107787"/>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Aft>
                <a:spcPts val="0"/>
              </a:spcAft>
              <a:buNone/>
            </a:pPr>
            <a:br>
              <a:rPr lang="en-US" sz="5400" dirty="0"/>
            </a:br>
            <a:r>
              <a:rPr lang="en-US" sz="3100" dirty="0">
                <a:solidFill>
                  <a:schemeClr val="accent3">
                    <a:lumMod val="75000"/>
                  </a:schemeClr>
                </a:solidFill>
                <a:latin typeface="Calibri"/>
                <a:ea typeface="Calibri"/>
                <a:cs typeface="Calibri"/>
                <a:sym typeface="Calibri"/>
              </a:rPr>
              <a:t>Using Games to Explore Essential Financial Challenges</a:t>
            </a:r>
            <a:br>
              <a:rPr lang="en-US" sz="3100" dirty="0">
                <a:solidFill>
                  <a:schemeClr val="accent3">
                    <a:lumMod val="75000"/>
                  </a:schemeClr>
                </a:solidFill>
                <a:latin typeface="Calibri"/>
                <a:ea typeface="Calibri"/>
                <a:cs typeface="Calibri"/>
                <a:sym typeface="Calibri"/>
              </a:rPr>
            </a:br>
            <a:br>
              <a:rPr lang="en-US" sz="3300" b="1" dirty="0"/>
            </a:br>
            <a:br>
              <a:rPr lang="en-US" sz="3300" dirty="0"/>
            </a:br>
            <a:endParaRPr sz="1979" dirty="0">
              <a:solidFill>
                <a:schemeClr val="dk1"/>
              </a:solidFill>
            </a:endParaRPr>
          </a:p>
        </p:txBody>
      </p:sp>
      <p:pic>
        <p:nvPicPr>
          <p:cNvPr id="1026" name="Picture 2" descr="6 Steps to Overcoming Financial Challenges - Christian Finances">
            <a:extLst>
              <a:ext uri="{FF2B5EF4-FFF2-40B4-BE49-F238E27FC236}">
                <a16:creationId xmlns:a16="http://schemas.microsoft.com/office/drawing/2014/main" id="{9DCE7AE1-527C-4FAB-B202-674F01EAF3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1734671"/>
            <a:ext cx="8229599" cy="340210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974920D-BCB8-45C6-B029-3DD7F1B1452D}"/>
              </a:ext>
            </a:extLst>
          </p:cNvPr>
          <p:cNvSpPr txBox="1"/>
          <p:nvPr/>
        </p:nvSpPr>
        <p:spPr>
          <a:xfrm>
            <a:off x="1721224" y="5311588"/>
            <a:ext cx="6172200" cy="1200329"/>
          </a:xfrm>
          <a:prstGeom prst="rect">
            <a:avLst/>
          </a:prstGeom>
          <a:noFill/>
        </p:spPr>
        <p:txBody>
          <a:bodyPr wrap="square" rtlCol="0">
            <a:spAutoFit/>
          </a:bodyPr>
          <a:lstStyle/>
          <a:p>
            <a:pPr algn="ctr"/>
            <a:r>
              <a:rPr lang="en-US" sz="2400" b="1" dirty="0">
                <a:latin typeface="Calibri"/>
                <a:ea typeface="Calibri"/>
                <a:cs typeface="Calibri"/>
                <a:sym typeface="Calibri"/>
              </a:rPr>
              <a:t>Doug Young</a:t>
            </a:r>
            <a:br>
              <a:rPr lang="en-US" sz="2400" b="1" dirty="0">
                <a:latin typeface="Calibri"/>
                <a:ea typeface="Calibri"/>
                <a:cs typeface="Calibri"/>
                <a:sym typeface="Calibri"/>
              </a:rPr>
            </a:br>
            <a:r>
              <a:rPr lang="en-US" sz="2400" b="1" dirty="0">
                <a:latin typeface="Calibri"/>
                <a:ea typeface="Calibri"/>
                <a:cs typeface="Calibri"/>
                <a:sym typeface="Calibri"/>
              </a:rPr>
              <a:t>June 10</a:t>
            </a:r>
            <a:r>
              <a:rPr lang="en-US" sz="2400" b="1" baseline="30000" dirty="0">
                <a:latin typeface="Calibri"/>
                <a:ea typeface="Calibri"/>
                <a:cs typeface="Calibri"/>
                <a:sym typeface="Calibri"/>
              </a:rPr>
              <a:t>th</a:t>
            </a:r>
            <a:r>
              <a:rPr lang="en-US" sz="2400" b="1" dirty="0">
                <a:latin typeface="Calibri"/>
                <a:ea typeface="Calibri"/>
                <a:cs typeface="Calibri"/>
                <a:sym typeface="Calibri"/>
              </a:rPr>
              <a:t>, 2021</a:t>
            </a:r>
            <a:br>
              <a:rPr lang="en-US" sz="2400" b="1" dirty="0">
                <a:latin typeface="Calibri"/>
                <a:ea typeface="Calibri"/>
                <a:cs typeface="Calibri"/>
                <a:sym typeface="Calibri"/>
              </a:rPr>
            </a:br>
            <a:r>
              <a:rPr lang="en-US" sz="2400" b="1" dirty="0">
                <a:latin typeface="Calibri"/>
                <a:ea typeface="Calibri"/>
                <a:cs typeface="Calibri"/>
                <a:sym typeface="Calibri"/>
              </a:rPr>
              <a:t>doug.n.young@gmail.com</a:t>
            </a:r>
            <a:endParaRPr lang="en-US" sz="2400" b="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NTRODUCTION TO INVESTING - ppt video online download">
            <a:extLst>
              <a:ext uri="{FF2B5EF4-FFF2-40B4-BE49-F238E27FC236}">
                <a16:creationId xmlns:a16="http://schemas.microsoft.com/office/drawing/2014/main" id="{97C1FC45-5515-4B33-B322-3F7367AC23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74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71512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3" cstate="print"/>
          <a:srcRect/>
          <a:stretch>
            <a:fillRect/>
          </a:stretch>
        </p:blipFill>
        <p:spPr bwMode="auto">
          <a:xfrm>
            <a:off x="639762" y="2765817"/>
            <a:ext cx="8229600" cy="3234934"/>
          </a:xfrm>
          <a:prstGeom prst="rect">
            <a:avLst/>
          </a:prstGeom>
          <a:noFill/>
          <a:ln w="9525">
            <a:noFill/>
            <a:miter lim="800000"/>
            <a:headEnd/>
            <a:tailEnd/>
          </a:ln>
        </p:spPr>
      </p:pic>
      <p:sp>
        <p:nvSpPr>
          <p:cNvPr id="47107" name="Text Box 3"/>
          <p:cNvSpPr txBox="1">
            <a:spLocks noChangeArrowheads="1"/>
          </p:cNvSpPr>
          <p:nvPr/>
        </p:nvSpPr>
        <p:spPr bwMode="auto">
          <a:xfrm>
            <a:off x="906462" y="1048877"/>
            <a:ext cx="7331075" cy="1631216"/>
          </a:xfrm>
          <a:prstGeom prst="rect">
            <a:avLst/>
          </a:prstGeom>
          <a:noFill/>
          <a:ln w="9525">
            <a:noFill/>
            <a:miter lim="800000"/>
            <a:headEnd/>
            <a:tailEnd/>
          </a:ln>
          <a:effectLst/>
        </p:spPr>
        <p:txBody>
          <a:bodyPr>
            <a:spAutoFit/>
          </a:bodyPr>
          <a:lstStyle/>
          <a:p>
            <a:pPr>
              <a:defRPr/>
            </a:pPr>
            <a:r>
              <a:rPr lang="en-US" sz="2800" b="1" dirty="0">
                <a:solidFill>
                  <a:schemeClr val="accent3">
                    <a:lumMod val="75000"/>
                  </a:schemeClr>
                </a:solidFill>
                <a:effectLst>
                  <a:outerShdw blurRad="38100" dist="38100" dir="2700000" algn="tl">
                    <a:srgbClr val="000000"/>
                  </a:outerShdw>
                </a:effectLst>
              </a:rPr>
              <a:t>The Rule of 72</a:t>
            </a:r>
          </a:p>
          <a:p>
            <a:pPr>
              <a:defRPr/>
            </a:pPr>
            <a:r>
              <a:rPr lang="en-US" sz="2400" b="1" dirty="0">
                <a:solidFill>
                  <a:schemeClr val="accent3">
                    <a:lumMod val="75000"/>
                  </a:schemeClr>
                </a:solidFill>
              </a:rPr>
              <a:t>……states that 72 divided by the interest rate will result in the number of years it will take your investment to double…...</a:t>
            </a:r>
          </a:p>
        </p:txBody>
      </p:sp>
      <p:sp>
        <p:nvSpPr>
          <p:cNvPr id="2" name="TextBox 1">
            <a:extLst>
              <a:ext uri="{FF2B5EF4-FFF2-40B4-BE49-F238E27FC236}">
                <a16:creationId xmlns:a16="http://schemas.microsoft.com/office/drawing/2014/main" id="{125BF021-108D-46AE-8A24-807BB8E993D7}"/>
              </a:ext>
            </a:extLst>
          </p:cNvPr>
          <p:cNvSpPr txBox="1"/>
          <p:nvPr/>
        </p:nvSpPr>
        <p:spPr>
          <a:xfrm>
            <a:off x="906462" y="6172200"/>
            <a:ext cx="7696200" cy="369332"/>
          </a:xfrm>
          <a:prstGeom prst="rect">
            <a:avLst/>
          </a:prstGeom>
          <a:noFill/>
        </p:spPr>
        <p:txBody>
          <a:bodyPr wrap="square" rtlCol="0">
            <a:spAutoFit/>
          </a:bodyPr>
          <a:lstStyle/>
          <a:p>
            <a:r>
              <a:rPr lang="en-US" dirty="0">
                <a:hlinkClick r:id="rId4"/>
              </a:rPr>
              <a:t>https://www.econedlink.org/resources/compound-interest-calculator/</a:t>
            </a:r>
            <a:endParaRPr lang="en-US" dirty="0"/>
          </a:p>
        </p:txBody>
      </p:sp>
    </p:spTree>
    <p:extLst>
      <p:ext uri="{BB962C8B-B14F-4D97-AF65-F5344CB8AC3E}">
        <p14:creationId xmlns:p14="http://schemas.microsoft.com/office/powerpoint/2010/main" val="90424090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CEEA4-E488-4DCB-A883-410E08FB9104}"/>
              </a:ext>
            </a:extLst>
          </p:cNvPr>
          <p:cNvSpPr>
            <a:spLocks noGrp="1"/>
          </p:cNvSpPr>
          <p:nvPr>
            <p:ph type="title"/>
          </p:nvPr>
        </p:nvSpPr>
        <p:spPr>
          <a:xfrm>
            <a:off x="457200" y="323874"/>
            <a:ext cx="8229600" cy="154744"/>
          </a:xfrm>
        </p:spPr>
        <p:txBody>
          <a:bodyPr/>
          <a:lstStyle/>
          <a:p>
            <a:r>
              <a:rPr lang="en-US" sz="4000" dirty="0">
                <a:solidFill>
                  <a:srgbClr val="0070C0"/>
                </a:solidFill>
              </a:rPr>
              <a:t>Vocabulary</a:t>
            </a:r>
          </a:p>
        </p:txBody>
      </p:sp>
      <p:sp>
        <p:nvSpPr>
          <p:cNvPr id="3" name="Text Placeholder 2">
            <a:extLst>
              <a:ext uri="{FF2B5EF4-FFF2-40B4-BE49-F238E27FC236}">
                <a16:creationId xmlns:a16="http://schemas.microsoft.com/office/drawing/2014/main" id="{2F0B0D9B-33E0-4F6D-A592-C7841CC30581}"/>
              </a:ext>
            </a:extLst>
          </p:cNvPr>
          <p:cNvSpPr>
            <a:spLocks noGrp="1"/>
          </p:cNvSpPr>
          <p:nvPr>
            <p:ph type="body" idx="1"/>
          </p:nvPr>
        </p:nvSpPr>
        <p:spPr>
          <a:xfrm>
            <a:off x="457200" y="1166018"/>
            <a:ext cx="4038600" cy="5368108"/>
          </a:xfrm>
        </p:spPr>
        <p:txBody>
          <a:bodyPr/>
          <a:lstStyle/>
          <a:p>
            <a:pPr marL="50800" indent="0">
              <a:buNone/>
            </a:pPr>
            <a:r>
              <a:rPr lang="en-US" sz="2200" dirty="0"/>
              <a:t>A.P.R.</a:t>
            </a:r>
          </a:p>
          <a:p>
            <a:pPr marL="50800" indent="0">
              <a:buNone/>
            </a:pPr>
            <a:r>
              <a:rPr lang="en-US" sz="2200" dirty="0"/>
              <a:t>Bonds</a:t>
            </a:r>
          </a:p>
          <a:p>
            <a:pPr marL="50800" indent="0">
              <a:buNone/>
            </a:pPr>
            <a:r>
              <a:rPr lang="en-US" sz="2200" dirty="0"/>
              <a:t>Budgeting</a:t>
            </a:r>
          </a:p>
          <a:p>
            <a:pPr marL="50800" indent="0">
              <a:buNone/>
            </a:pPr>
            <a:r>
              <a:rPr lang="en-US" sz="2200" dirty="0"/>
              <a:t>C.D.’s, Money Market Funds</a:t>
            </a:r>
          </a:p>
          <a:p>
            <a:pPr marL="50800" indent="0">
              <a:buNone/>
            </a:pPr>
            <a:r>
              <a:rPr lang="en-US" sz="2200" dirty="0"/>
              <a:t>Commercial Bank</a:t>
            </a:r>
          </a:p>
          <a:p>
            <a:pPr marL="50800" indent="0">
              <a:buNone/>
            </a:pPr>
            <a:r>
              <a:rPr lang="en-US" sz="2200" dirty="0"/>
              <a:t>Compounding Interest</a:t>
            </a:r>
          </a:p>
          <a:p>
            <a:pPr marL="50800" indent="0">
              <a:buNone/>
            </a:pPr>
            <a:r>
              <a:rPr lang="en-US" sz="2200" dirty="0"/>
              <a:t>Credit Card</a:t>
            </a:r>
          </a:p>
          <a:p>
            <a:pPr marL="50800" indent="0">
              <a:buNone/>
            </a:pPr>
            <a:r>
              <a:rPr lang="en-US" sz="2200" dirty="0"/>
              <a:t>Credit Union</a:t>
            </a:r>
          </a:p>
          <a:p>
            <a:pPr marL="50800" indent="0">
              <a:buNone/>
            </a:pPr>
            <a:r>
              <a:rPr lang="en-US" sz="2200" dirty="0"/>
              <a:t>Credit Reports (components)</a:t>
            </a:r>
          </a:p>
          <a:p>
            <a:pPr marL="50800" indent="0">
              <a:buNone/>
            </a:pPr>
            <a:r>
              <a:rPr lang="en-US" sz="2200" dirty="0"/>
              <a:t>Credit Score (components)</a:t>
            </a:r>
          </a:p>
          <a:p>
            <a:pPr marL="50800" indent="0">
              <a:buNone/>
            </a:pPr>
            <a:r>
              <a:rPr lang="en-US" sz="2200" dirty="0"/>
              <a:t>Debit Card</a:t>
            </a:r>
          </a:p>
          <a:p>
            <a:pPr marL="50800" indent="0">
              <a:buNone/>
            </a:pPr>
            <a:r>
              <a:rPr lang="en-US" sz="2200" dirty="0"/>
              <a:t>Deposit/Withdrawal</a:t>
            </a:r>
          </a:p>
          <a:p>
            <a:pPr marL="50800" indent="0">
              <a:buNone/>
            </a:pPr>
            <a:r>
              <a:rPr lang="en-US" sz="2200" dirty="0"/>
              <a:t>Dividends/Capital Gains</a:t>
            </a:r>
          </a:p>
          <a:p>
            <a:pPr marL="50800" indent="0">
              <a:buNone/>
            </a:pPr>
            <a:r>
              <a:rPr lang="en-US" sz="2200" dirty="0"/>
              <a:t>F.D.I.C.</a:t>
            </a:r>
          </a:p>
          <a:p>
            <a:pPr marL="50800" indent="0">
              <a:buNone/>
            </a:pPr>
            <a:r>
              <a:rPr lang="en-US" sz="2200" dirty="0"/>
              <a:t>Fraud in Investing</a:t>
            </a:r>
          </a:p>
          <a:p>
            <a:pPr marL="50800" indent="0">
              <a:buNone/>
            </a:pPr>
            <a:endParaRPr lang="en-US" sz="2200" dirty="0"/>
          </a:p>
        </p:txBody>
      </p:sp>
      <p:sp>
        <p:nvSpPr>
          <p:cNvPr id="4" name="Text Placeholder 3">
            <a:extLst>
              <a:ext uri="{FF2B5EF4-FFF2-40B4-BE49-F238E27FC236}">
                <a16:creationId xmlns:a16="http://schemas.microsoft.com/office/drawing/2014/main" id="{A4A77757-FFA2-4755-B248-6257CF8EFBCD}"/>
              </a:ext>
            </a:extLst>
          </p:cNvPr>
          <p:cNvSpPr>
            <a:spLocks noGrp="1"/>
          </p:cNvSpPr>
          <p:nvPr>
            <p:ph type="body" idx="2"/>
          </p:nvPr>
        </p:nvSpPr>
        <p:spPr>
          <a:xfrm>
            <a:off x="4495800" y="1166018"/>
            <a:ext cx="4445390" cy="5136308"/>
          </a:xfrm>
        </p:spPr>
        <p:txBody>
          <a:bodyPr/>
          <a:lstStyle/>
          <a:p>
            <a:pPr marL="50800" indent="0">
              <a:buNone/>
            </a:pPr>
            <a:r>
              <a:rPr lang="en-US" sz="2200" dirty="0"/>
              <a:t>Federal Reserve Bank</a:t>
            </a:r>
          </a:p>
          <a:p>
            <a:pPr marL="50800" indent="0">
              <a:buNone/>
            </a:pPr>
            <a:r>
              <a:rPr lang="en-US" sz="2200" dirty="0"/>
              <a:t>Gift Card</a:t>
            </a:r>
          </a:p>
          <a:p>
            <a:pPr marL="50800" indent="0">
              <a:buNone/>
            </a:pPr>
            <a:r>
              <a:rPr lang="en-US" sz="2200" dirty="0"/>
              <a:t>Goal Setting (short – long)</a:t>
            </a:r>
          </a:p>
          <a:p>
            <a:pPr marL="50800" indent="0">
              <a:buNone/>
            </a:pPr>
            <a:r>
              <a:rPr lang="en-US" sz="2200" dirty="0"/>
              <a:t>Gross v. Net Pay</a:t>
            </a:r>
          </a:p>
          <a:p>
            <a:pPr marL="50800" indent="0">
              <a:buNone/>
            </a:pPr>
            <a:r>
              <a:rPr lang="en-US" sz="2200" dirty="0"/>
              <a:t>Investing and Saving</a:t>
            </a:r>
          </a:p>
          <a:p>
            <a:pPr marL="50800" indent="0">
              <a:buNone/>
            </a:pPr>
            <a:r>
              <a:rPr lang="en-US" sz="2200" dirty="0"/>
              <a:t>Monthly Living Expenses</a:t>
            </a:r>
          </a:p>
          <a:p>
            <a:pPr marL="50800" indent="0">
              <a:buNone/>
            </a:pPr>
            <a:r>
              <a:rPr lang="en-US" sz="2200" dirty="0"/>
              <a:t>Mutual Funds</a:t>
            </a:r>
          </a:p>
          <a:p>
            <a:pPr marL="50800" indent="0">
              <a:buNone/>
            </a:pPr>
            <a:r>
              <a:rPr lang="en-US" sz="2200" dirty="0"/>
              <a:t>Net Worth</a:t>
            </a:r>
          </a:p>
          <a:p>
            <a:pPr marL="50800" indent="0">
              <a:buNone/>
            </a:pPr>
            <a:r>
              <a:rPr lang="en-US" sz="2200" dirty="0"/>
              <a:t>Overdraft</a:t>
            </a:r>
          </a:p>
          <a:p>
            <a:pPr marL="50800" indent="0">
              <a:buNone/>
            </a:pPr>
            <a:r>
              <a:rPr lang="en-US" sz="2200" dirty="0"/>
              <a:t>Predatory Lenders</a:t>
            </a:r>
          </a:p>
          <a:p>
            <a:pPr marL="50800" indent="0">
              <a:buNone/>
            </a:pPr>
            <a:r>
              <a:rPr lang="en-US" sz="2200" dirty="0"/>
              <a:t>Pre-paid Card</a:t>
            </a:r>
          </a:p>
          <a:p>
            <a:pPr marL="50800" indent="0">
              <a:buNone/>
            </a:pPr>
            <a:r>
              <a:rPr lang="en-US" sz="2200" dirty="0"/>
              <a:t>Rule of 72</a:t>
            </a:r>
          </a:p>
          <a:p>
            <a:pPr marL="50800" indent="0">
              <a:buNone/>
            </a:pPr>
            <a:r>
              <a:rPr lang="en-US" sz="2200" dirty="0"/>
              <a:t>Stocks/Bonds/ Mutual Funds</a:t>
            </a:r>
          </a:p>
          <a:p>
            <a:pPr marL="50800" indent="0">
              <a:buNone/>
            </a:pPr>
            <a:r>
              <a:rPr lang="en-US" sz="2200" dirty="0"/>
              <a:t>Store Cards</a:t>
            </a:r>
          </a:p>
          <a:p>
            <a:pPr marL="50800" indent="0">
              <a:buNone/>
            </a:pPr>
            <a:r>
              <a:rPr lang="en-US" sz="2200" dirty="0"/>
              <a:t>4 C’s for a loan</a:t>
            </a:r>
          </a:p>
        </p:txBody>
      </p:sp>
    </p:spTree>
    <p:extLst>
      <p:ext uri="{BB962C8B-B14F-4D97-AF65-F5344CB8AC3E}">
        <p14:creationId xmlns:p14="http://schemas.microsoft.com/office/powerpoint/2010/main" val="3113636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descr="C:\Documents and Settings\Sam Grogan\My Documents\Proxima\Set1.5\5.bmp">
            <a:extLst>
              <a:ext uri="{FF2B5EF4-FFF2-40B4-BE49-F238E27FC236}">
                <a16:creationId xmlns:a16="http://schemas.microsoft.com/office/drawing/2014/main" id="{B46933E2-529C-48CA-A106-4BD3063A56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6681"/>
          <a:stretch>
            <a:fillRect/>
          </a:stretch>
        </p:blipFill>
        <p:spPr bwMode="auto">
          <a:xfrm>
            <a:off x="74613" y="23813"/>
            <a:ext cx="9140825" cy="68500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4409" name="Group 73">
            <a:extLst>
              <a:ext uri="{FF2B5EF4-FFF2-40B4-BE49-F238E27FC236}">
                <a16:creationId xmlns:a16="http://schemas.microsoft.com/office/drawing/2014/main" id="{D2EC3933-7813-426B-84F6-2B9A6F411687}"/>
              </a:ext>
            </a:extLst>
          </p:cNvPr>
          <p:cNvGraphicFramePr>
            <a:graphicFrameLocks noGrp="1"/>
          </p:cNvGraphicFramePr>
          <p:nvPr/>
        </p:nvGraphicFramePr>
        <p:xfrm>
          <a:off x="298450" y="228600"/>
          <a:ext cx="8693150" cy="6437313"/>
        </p:xfrm>
        <a:graphic>
          <a:graphicData uri="http://schemas.openxmlformats.org/drawingml/2006/table">
            <a:tbl>
              <a:tblPr/>
              <a:tblGrid>
                <a:gridCol w="1449387">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gridCol w="1449387">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9388">
                  <a:extLst>
                    <a:ext uri="{9D8B030D-6E8A-4147-A177-3AD203B41FA5}">
                      <a16:colId xmlns:a16="http://schemas.microsoft.com/office/drawing/2014/main" val="20005"/>
                    </a:ext>
                  </a:extLst>
                </a:gridCol>
              </a:tblGrid>
              <a:tr h="114328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Wall Street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Animals</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Types </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of</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Stocks</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Stock </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Markets</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Market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Jargon</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Investment Fraud</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Types of Investment</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extLst>
                  <a:ext uri="{0D108BD9-81ED-4DB2-BD59-A6C34878D82A}">
                    <a16:rowId xmlns:a16="http://schemas.microsoft.com/office/drawing/2014/main" val="10000"/>
                  </a:ext>
                </a:extLst>
              </a:tr>
              <a:tr h="10638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4" action="ppaction://hlinksldjump">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5" action="ppaction://hlinksldjump">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1"/>
                  </a:ext>
                </a:extLst>
              </a:tr>
              <a:tr h="104483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6" action="ppaction://hlinksldjump">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7" action="ppaction://hlinksldjump">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2"/>
                  </a:ext>
                </a:extLst>
              </a:tr>
              <a:tr h="105594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8" action="ppaction://hlinksldjump">
                            <a:extLst>
                              <a:ext uri="{A12FA001-AC4F-418D-AE19-62706E023703}">
                                <ahyp:hlinkClr xmlns:ahyp="http://schemas.microsoft.com/office/drawing/2018/hyperlinkcolor" val="tx"/>
                              </a:ext>
                            </a:extLst>
                          </a:hlinkClick>
                        </a:rPr>
                        <a:t>300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3"/>
                  </a:ext>
                </a:extLst>
              </a:tr>
              <a:tr h="10638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4" action="ppaction://hlinksldjump">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4"/>
                  </a:ext>
                </a:extLst>
              </a:tr>
              <a:tr h="106547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9" action="ppaction://hlinksldjump">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5"/>
                  </a:ext>
                </a:extLst>
              </a:tr>
            </a:tbl>
          </a:graphicData>
        </a:graphic>
      </p:graphicFrame>
      <p:sp>
        <p:nvSpPr>
          <p:cNvPr id="20443" name="Text Box 987">
            <a:hlinkClick r:id="" action="ppaction://noaction"/>
            <a:extLst>
              <a:ext uri="{FF2B5EF4-FFF2-40B4-BE49-F238E27FC236}">
                <a16:creationId xmlns:a16="http://schemas.microsoft.com/office/drawing/2014/main" id="{2B8CA047-0896-4745-BB60-6A0ECF9147FD}"/>
              </a:ext>
            </a:extLst>
          </p:cNvPr>
          <p:cNvSpPr txBox="1">
            <a:spLocks noChangeArrowheads="1"/>
          </p:cNvSpPr>
          <p:nvPr/>
        </p:nvSpPr>
        <p:spPr bwMode="auto">
          <a:xfrm>
            <a:off x="7620000" y="6629400"/>
            <a:ext cx="1371600" cy="244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1" hangingPunct="1">
              <a:spcBef>
                <a:spcPct val="50000"/>
              </a:spcBef>
              <a:defRPr/>
            </a:pPr>
            <a:r>
              <a:rPr lang="en-US" sz="1000" dirty="0">
                <a:solidFill>
                  <a:schemeClr val="bg1"/>
                </a:solidFill>
                <a:effectLst>
                  <a:outerShdw blurRad="38100" dist="38100" dir="2700000" algn="tl">
                    <a:srgbClr val="000000"/>
                  </a:outerShdw>
                </a:effectLst>
                <a:hlinkClick r:id="" action="ppaction://noaction"/>
              </a:rPr>
              <a:t>FINAL QUESTION</a:t>
            </a:r>
            <a:endParaRPr lang="en-US" sz="1000" dirty="0">
              <a:solidFill>
                <a:schemeClr val="bg1"/>
              </a:solidFill>
              <a:effectLst>
                <a:outerShdw blurRad="38100" dist="38100" dir="2700000" algn="tl">
                  <a:srgbClr val="000000"/>
                </a:outerShdw>
              </a:effectLst>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1" descr="C:\Documents and Settings\Sam Grogan\My Documents\Proxima\Set1.5\5.bmp">
            <a:extLst>
              <a:ext uri="{FF2B5EF4-FFF2-40B4-BE49-F238E27FC236}">
                <a16:creationId xmlns:a16="http://schemas.microsoft.com/office/drawing/2014/main" id="{C214B65B-92FB-4628-A949-A5DA1DC80D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6681"/>
          <a:stretch>
            <a:fillRect/>
          </a:stretch>
        </p:blipFill>
        <p:spPr bwMode="auto">
          <a:xfrm>
            <a:off x="0" y="22225"/>
            <a:ext cx="9140825" cy="6850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4409" name="Group 73">
            <a:extLst>
              <a:ext uri="{FF2B5EF4-FFF2-40B4-BE49-F238E27FC236}">
                <a16:creationId xmlns:a16="http://schemas.microsoft.com/office/drawing/2014/main" id="{959CF5C7-CBBA-4510-8544-4AB625699B98}"/>
              </a:ext>
            </a:extLst>
          </p:cNvPr>
          <p:cNvGraphicFramePr>
            <a:graphicFrameLocks noGrp="1"/>
          </p:cNvGraphicFramePr>
          <p:nvPr/>
        </p:nvGraphicFramePr>
        <p:xfrm>
          <a:off x="290513" y="228600"/>
          <a:ext cx="8693150" cy="6435726"/>
        </p:xfrm>
        <a:graphic>
          <a:graphicData uri="http://schemas.openxmlformats.org/drawingml/2006/table">
            <a:tbl>
              <a:tblPr/>
              <a:tblGrid>
                <a:gridCol w="1449387">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gridCol w="1449387">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9388">
                  <a:extLst>
                    <a:ext uri="{9D8B030D-6E8A-4147-A177-3AD203B41FA5}">
                      <a16:colId xmlns:a16="http://schemas.microsoft.com/office/drawing/2014/main" val="20005"/>
                    </a:ext>
                  </a:extLst>
                </a:gridCol>
              </a:tblGrid>
              <a:tr h="1143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Managing Money</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Banking and Saving</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Debt</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Credit Scores</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Investing</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Plastic Money Cards</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extLst>
                  <a:ext uri="{0D108BD9-81ED-4DB2-BD59-A6C34878D82A}">
                    <a16:rowId xmlns:a16="http://schemas.microsoft.com/office/drawing/2014/main" val="10000"/>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4" action="ppaction://hlinksldjump">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5" action="ppaction://hlinksldjump">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1"/>
                  </a:ext>
                </a:extLst>
              </a:tr>
              <a:tr h="1044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6" action="ppaction://hlinksldjump">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7" action="ppaction://hlinksldjump">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2"/>
                  </a:ext>
                </a:extLst>
              </a:tr>
              <a:tr h="1055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rId8" action="ppaction://hlinksldjump">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3"/>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rId4" action="ppaction://hlinksldjump">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4"/>
                  </a:ext>
                </a:extLst>
              </a:tr>
              <a:tr h="10652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rId9" action="ppaction://hlinksldjump">
                            <a:extLst>
                              <a:ext uri="{A12FA001-AC4F-418D-AE19-62706E023703}">
                                <ahyp:hlinkClr xmlns:ahyp="http://schemas.microsoft.com/office/drawing/2018/hyperlinkcolor" val="tx"/>
                              </a:ext>
                            </a:extLst>
                          </a:hlinkClick>
                        </a:rPr>
                        <a:t>500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5"/>
                  </a:ext>
                </a:extLst>
              </a:tr>
            </a:tbl>
          </a:graphicData>
        </a:graphic>
      </p:graphicFrame>
      <p:sp>
        <p:nvSpPr>
          <p:cNvPr id="20443" name="Text Box 987">
            <a:hlinkClick r:id="" action="ppaction://noaction"/>
            <a:extLst>
              <a:ext uri="{FF2B5EF4-FFF2-40B4-BE49-F238E27FC236}">
                <a16:creationId xmlns:a16="http://schemas.microsoft.com/office/drawing/2014/main" id="{B061A7C3-2F86-4674-8427-40EF94823328}"/>
              </a:ext>
            </a:extLst>
          </p:cNvPr>
          <p:cNvSpPr txBox="1">
            <a:spLocks noChangeArrowheads="1"/>
          </p:cNvSpPr>
          <p:nvPr/>
        </p:nvSpPr>
        <p:spPr bwMode="auto">
          <a:xfrm>
            <a:off x="7620000" y="6629400"/>
            <a:ext cx="1371600" cy="244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1" hangingPunct="1">
              <a:spcBef>
                <a:spcPct val="50000"/>
              </a:spcBef>
              <a:defRPr/>
            </a:pPr>
            <a:r>
              <a:rPr lang="en-US" sz="1000" dirty="0">
                <a:solidFill>
                  <a:schemeClr val="bg1"/>
                </a:solidFill>
                <a:effectLst>
                  <a:outerShdw blurRad="38100" dist="38100" dir="2700000" algn="tl">
                    <a:srgbClr val="000000"/>
                  </a:outerShdw>
                </a:effectLst>
                <a:hlinkClick r:id="" action="ppaction://noaction"/>
              </a:rPr>
              <a:t>FINAL QUESTION</a:t>
            </a:r>
            <a:endParaRPr lang="en-US" sz="1000" dirty="0">
              <a:solidFill>
                <a:schemeClr val="bg1"/>
              </a:solidFill>
              <a:effectLst>
                <a:outerShdw blurRad="38100" dist="38100" dir="2700000" algn="tl">
                  <a:srgbClr val="000000"/>
                </a:outerShdw>
              </a:effectLst>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E7B6-894A-4D6D-85B5-4D86ABE53AC3}"/>
              </a:ext>
            </a:extLst>
          </p:cNvPr>
          <p:cNvSpPr>
            <a:spLocks noGrp="1"/>
          </p:cNvSpPr>
          <p:nvPr>
            <p:ph type="title"/>
          </p:nvPr>
        </p:nvSpPr>
        <p:spPr>
          <a:xfrm>
            <a:off x="457200" y="506505"/>
            <a:ext cx="8229600" cy="57150"/>
          </a:xfrm>
        </p:spPr>
        <p:txBody>
          <a:bodyPr/>
          <a:lstStyle/>
          <a:p>
            <a:r>
              <a:rPr lang="en-US" sz="2400" dirty="0">
                <a:solidFill>
                  <a:srgbClr val="0070C0"/>
                </a:solidFill>
              </a:rPr>
              <a:t>Category Change: Credit Reports</a:t>
            </a:r>
          </a:p>
        </p:txBody>
      </p:sp>
      <p:sp>
        <p:nvSpPr>
          <p:cNvPr id="3" name="Text Placeholder 2">
            <a:extLst>
              <a:ext uri="{FF2B5EF4-FFF2-40B4-BE49-F238E27FC236}">
                <a16:creationId xmlns:a16="http://schemas.microsoft.com/office/drawing/2014/main" id="{AB7AD276-3ED9-4331-AFC4-DBE2C4F3EE14}"/>
              </a:ext>
            </a:extLst>
          </p:cNvPr>
          <p:cNvSpPr>
            <a:spLocks noGrp="1"/>
          </p:cNvSpPr>
          <p:nvPr>
            <p:ph type="body" idx="1"/>
          </p:nvPr>
        </p:nvSpPr>
        <p:spPr>
          <a:xfrm>
            <a:off x="457200" y="1295400"/>
            <a:ext cx="8229600" cy="5257800"/>
          </a:xfrm>
        </p:spPr>
        <p:txBody>
          <a:bodyPr/>
          <a:lstStyle/>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1</a:t>
            </a:r>
            <a:r>
              <a:rPr lang="en-US" sz="1600" dirty="0">
                <a:effectLst/>
                <a:latin typeface="Calibri" panose="020F0502020204030204" pitchFamily="34" charset="0"/>
                <a:ea typeface="Calibri" panose="020F0502020204030204" pitchFamily="34" charset="0"/>
                <a:cs typeface="Calibri" panose="020F0502020204030204" pitchFamily="34" charset="0"/>
              </a:rPr>
              <a:t>.  Which of the following is not a credit reporting agency?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  Experian		</a:t>
            </a:r>
            <a:r>
              <a:rPr lang="en-US" sz="1600" dirty="0">
                <a:latin typeface="Calibri" panose="020F0502020204030204" pitchFamily="34" charset="0"/>
                <a:ea typeface="Calibri" panose="020F0502020204030204" pitchFamily="34" charset="0"/>
                <a:cs typeface="Calibri" panose="020F0502020204030204" pitchFamily="34" charset="0"/>
              </a:rPr>
              <a:t>C.  Fair </a:t>
            </a:r>
            <a:r>
              <a:rPr lang="en-US" sz="1600" dirty="0" err="1">
                <a:latin typeface="Calibri" panose="020F0502020204030204" pitchFamily="34" charset="0"/>
                <a:ea typeface="Calibri" panose="020F0502020204030204" pitchFamily="34" charset="0"/>
                <a:cs typeface="Calibri" panose="020F0502020204030204" pitchFamily="34" charset="0"/>
              </a:rPr>
              <a:t>Issac</a:t>
            </a:r>
            <a:r>
              <a:rPr lang="en-US" sz="1600" dirty="0">
                <a:latin typeface="Calibri" panose="020F0502020204030204" pitchFamily="34" charset="0"/>
                <a:ea typeface="Calibri" panose="020F0502020204030204" pitchFamily="34" charset="0"/>
                <a:cs typeface="Calibri" panose="020F0502020204030204" pitchFamily="34" charset="0"/>
              </a:rPr>
              <a:t> Company </a:t>
            </a: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B.  Trans Union		</a:t>
            </a:r>
            <a:r>
              <a:rPr lang="en-US" sz="1600" dirty="0">
                <a:latin typeface="Calibri" panose="020F0502020204030204" pitchFamily="34" charset="0"/>
                <a:ea typeface="Calibri" panose="020F0502020204030204" pitchFamily="34" charset="0"/>
                <a:cs typeface="Calibri" panose="020F0502020204030204" pitchFamily="34" charset="0"/>
              </a:rPr>
              <a:t>D.  Equifax</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2</a:t>
            </a:r>
            <a:r>
              <a:rPr lang="en-US" sz="1600" dirty="0">
                <a:effectLst/>
                <a:latin typeface="Calibri" panose="020F0502020204030204" pitchFamily="34" charset="0"/>
                <a:ea typeface="Calibri" panose="020F0502020204030204" pitchFamily="34" charset="0"/>
                <a:cs typeface="Calibri" panose="020F0502020204030204" pitchFamily="34" charset="0"/>
              </a:rPr>
              <a:t>.  Which of the following terms </a:t>
            </a: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DOES NOT </a:t>
            </a:r>
            <a:r>
              <a:rPr lang="en-US" sz="1600" dirty="0">
                <a:effectLst/>
                <a:latin typeface="Calibri" panose="020F0502020204030204" pitchFamily="34" charset="0"/>
                <a:ea typeface="Calibri" panose="020F0502020204030204" pitchFamily="34" charset="0"/>
                <a:cs typeface="Calibri" panose="020F0502020204030204" pitchFamily="34" charset="0"/>
              </a:rPr>
              <a:t>appear on a credit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  Salary			C.  Credit information</a:t>
            </a: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B.  Social security		D.  Bankruptcies, if any.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600" dirty="0">
                <a:latin typeface="Calibri" panose="020F0502020204030204" pitchFamily="34" charset="0"/>
                <a:ea typeface="Calibri" panose="020F0502020204030204" pitchFamily="34" charset="0"/>
                <a:cs typeface="Calibri" panose="020F0502020204030204" pitchFamily="34" charset="0"/>
              </a:rPr>
              <a:t>3</a:t>
            </a:r>
            <a:r>
              <a:rPr lang="en-US" sz="1600" dirty="0">
                <a:effectLst/>
                <a:latin typeface="Calibri" panose="020F0502020204030204" pitchFamily="34" charset="0"/>
                <a:ea typeface="Calibri" panose="020F0502020204030204" pitchFamily="34" charset="0"/>
                <a:cs typeface="Calibri" panose="020F0502020204030204" pitchFamily="34" charset="0"/>
              </a:rPr>
              <a:t>. Which of the following terms </a:t>
            </a:r>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DOES</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appear on a credit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  Race			C.  Marital Status</a:t>
            </a: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B.  Education		D.  Debts owed</a:t>
            </a: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a:lnSpc>
                <a:spcPct val="107000"/>
              </a:lnSpc>
              <a:spcBef>
                <a:spcPts val="0"/>
              </a:spcBef>
              <a:spcAft>
                <a:spcPts val="0"/>
              </a:spcAft>
              <a:buAutoNum type="arabicPeriod" startAt="4"/>
            </a:pPr>
            <a:r>
              <a:rPr lang="en-US" sz="1600" dirty="0">
                <a:effectLst/>
                <a:latin typeface="Calibri" panose="020F0502020204030204" pitchFamily="34" charset="0"/>
                <a:ea typeface="Calibri" panose="020F0502020204030204" pitchFamily="34" charset="0"/>
                <a:cs typeface="Calibri" panose="020F0502020204030204" pitchFamily="34" charset="0"/>
              </a:rPr>
              <a:t>How long do most items, good or bad, remain on a credit report?</a:t>
            </a: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A.  One year		C.  Seven years</a:t>
            </a: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B.  Five years		D.  Ten years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5</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Which of the following is not one of the four stages of investing?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  Earning		C. Growing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 B.  Saving			D. Spending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pPr>
            <a:endParaRPr lang="en-US" sz="1200" dirty="0"/>
          </a:p>
        </p:txBody>
      </p:sp>
    </p:spTree>
    <p:extLst>
      <p:ext uri="{BB962C8B-B14F-4D97-AF65-F5344CB8AC3E}">
        <p14:creationId xmlns:p14="http://schemas.microsoft.com/office/powerpoint/2010/main" val="1551865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E7B6-894A-4D6D-85B5-4D86ABE53AC3}"/>
              </a:ext>
            </a:extLst>
          </p:cNvPr>
          <p:cNvSpPr>
            <a:spLocks noGrp="1"/>
          </p:cNvSpPr>
          <p:nvPr>
            <p:ph type="title"/>
          </p:nvPr>
        </p:nvSpPr>
        <p:spPr>
          <a:xfrm>
            <a:off x="457200" y="533401"/>
            <a:ext cx="8229600" cy="57150"/>
          </a:xfrm>
        </p:spPr>
        <p:txBody>
          <a:bodyPr/>
          <a:lstStyle/>
          <a:p>
            <a:r>
              <a:rPr lang="en-US" sz="2400" dirty="0">
                <a:solidFill>
                  <a:srgbClr val="0070C0"/>
                </a:solidFill>
              </a:rPr>
              <a:t>Answers: Credit Reports</a:t>
            </a:r>
          </a:p>
        </p:txBody>
      </p:sp>
      <p:sp>
        <p:nvSpPr>
          <p:cNvPr id="3" name="Text Placeholder 2">
            <a:extLst>
              <a:ext uri="{FF2B5EF4-FFF2-40B4-BE49-F238E27FC236}">
                <a16:creationId xmlns:a16="http://schemas.microsoft.com/office/drawing/2014/main" id="{AB7AD276-3ED9-4331-AFC4-DBE2C4F3EE14}"/>
              </a:ext>
            </a:extLst>
          </p:cNvPr>
          <p:cNvSpPr>
            <a:spLocks noGrp="1"/>
          </p:cNvSpPr>
          <p:nvPr>
            <p:ph type="body" idx="1"/>
          </p:nvPr>
        </p:nvSpPr>
        <p:spPr>
          <a:xfrm>
            <a:off x="457200" y="1295400"/>
            <a:ext cx="8229600" cy="5257800"/>
          </a:xfrm>
        </p:spPr>
        <p:txBody>
          <a:bodyPr/>
          <a:lstStyle/>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1</a:t>
            </a:r>
            <a:r>
              <a:rPr lang="en-US" sz="1600" dirty="0">
                <a:effectLst/>
                <a:latin typeface="Calibri" panose="020F0502020204030204" pitchFamily="34" charset="0"/>
                <a:ea typeface="Calibri" panose="020F0502020204030204" pitchFamily="34" charset="0"/>
                <a:cs typeface="Calibri" panose="020F0502020204030204" pitchFamily="34" charset="0"/>
              </a:rPr>
              <a:t>.  Which of the following is not a credit reporting agency?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  Experian		</a:t>
            </a: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C.  Fair </a:t>
            </a:r>
            <a:r>
              <a:rPr lang="en-US" sz="1600" dirty="0" err="1">
                <a:solidFill>
                  <a:srgbClr val="FF0000"/>
                </a:solidFill>
                <a:latin typeface="Calibri" panose="020F0502020204030204" pitchFamily="34" charset="0"/>
                <a:ea typeface="Calibri" panose="020F0502020204030204" pitchFamily="34" charset="0"/>
                <a:cs typeface="Calibri" panose="020F0502020204030204" pitchFamily="34" charset="0"/>
              </a:rPr>
              <a:t>Issac</a:t>
            </a: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 Company </a:t>
            </a: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B.  Trans Union		</a:t>
            </a:r>
            <a:r>
              <a:rPr lang="en-US" sz="1600" dirty="0">
                <a:latin typeface="Calibri" panose="020F0502020204030204" pitchFamily="34" charset="0"/>
                <a:ea typeface="Calibri" panose="020F0502020204030204" pitchFamily="34" charset="0"/>
                <a:cs typeface="Calibri" panose="020F0502020204030204" pitchFamily="34" charset="0"/>
              </a:rPr>
              <a:t>D.  Equifax</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2</a:t>
            </a:r>
            <a:r>
              <a:rPr lang="en-US" sz="1600" dirty="0">
                <a:effectLst/>
                <a:latin typeface="Calibri" panose="020F0502020204030204" pitchFamily="34" charset="0"/>
                <a:ea typeface="Calibri" panose="020F0502020204030204" pitchFamily="34" charset="0"/>
                <a:cs typeface="Calibri" panose="020F0502020204030204" pitchFamily="34" charset="0"/>
              </a:rPr>
              <a:t>.  Which of the following terms </a:t>
            </a: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DOES NOT </a:t>
            </a:r>
            <a:r>
              <a:rPr lang="en-US" sz="1600" dirty="0">
                <a:effectLst/>
                <a:latin typeface="Calibri" panose="020F0502020204030204" pitchFamily="34" charset="0"/>
                <a:ea typeface="Calibri" panose="020F0502020204030204" pitchFamily="34" charset="0"/>
                <a:cs typeface="Calibri" panose="020F0502020204030204" pitchFamily="34" charset="0"/>
              </a:rPr>
              <a:t>appear on a credit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  Salary	</a:t>
            </a:r>
            <a:r>
              <a:rPr lang="en-US" sz="1600" dirty="0">
                <a:effectLst/>
                <a:latin typeface="Calibri" panose="020F0502020204030204" pitchFamily="34" charset="0"/>
                <a:ea typeface="Calibri" panose="020F0502020204030204" pitchFamily="34" charset="0"/>
                <a:cs typeface="Calibri" panose="020F0502020204030204" pitchFamily="34" charset="0"/>
              </a:rPr>
              <a:t>		C.  Credit information</a:t>
            </a: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B.  Social security		D.  Bankruptcies, if any.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600" dirty="0">
                <a:latin typeface="Calibri" panose="020F0502020204030204" pitchFamily="34" charset="0"/>
                <a:ea typeface="Calibri" panose="020F0502020204030204" pitchFamily="34" charset="0"/>
                <a:cs typeface="Calibri" panose="020F0502020204030204" pitchFamily="34" charset="0"/>
              </a:rPr>
              <a:t>3</a:t>
            </a:r>
            <a:r>
              <a:rPr lang="en-US" sz="1600" dirty="0">
                <a:effectLst/>
                <a:latin typeface="Calibri" panose="020F0502020204030204" pitchFamily="34" charset="0"/>
                <a:ea typeface="Calibri" panose="020F0502020204030204" pitchFamily="34" charset="0"/>
                <a:cs typeface="Calibri" panose="020F0502020204030204" pitchFamily="34" charset="0"/>
              </a:rPr>
              <a:t>. Which of the following terms </a:t>
            </a:r>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DOES</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appear on a credit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  Race			C.  Marital Status</a:t>
            </a: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B.  Education		</a:t>
            </a: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D.  Debts owed</a:t>
            </a:r>
            <a:r>
              <a:rPr lang="en-US"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a:lnSpc>
                <a:spcPct val="107000"/>
              </a:lnSpc>
              <a:spcBef>
                <a:spcPts val="0"/>
              </a:spcBef>
              <a:spcAft>
                <a:spcPts val="0"/>
              </a:spcAft>
              <a:buAutoNum type="arabicPeriod" startAt="4"/>
            </a:pPr>
            <a:r>
              <a:rPr lang="en-US" sz="1600" dirty="0">
                <a:effectLst/>
                <a:latin typeface="Calibri" panose="020F0502020204030204" pitchFamily="34" charset="0"/>
                <a:ea typeface="Calibri" panose="020F0502020204030204" pitchFamily="34" charset="0"/>
                <a:cs typeface="Calibri" panose="020F0502020204030204" pitchFamily="34" charset="0"/>
              </a:rPr>
              <a:t>How long do most items, good or bad, remain on a credit report?</a:t>
            </a:r>
          </a:p>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Calibri" panose="020F0502020204030204" pitchFamily="34" charset="0"/>
              </a:rPr>
              <a:t>	A.  One year		</a:t>
            </a: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C.  Seven years</a:t>
            </a: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B.  Five years		D.  Ten years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5</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Which of the following is not one of the four stages of investing?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  Earning		C. Growing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 B.  Saving			</a:t>
            </a: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D. Spending</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pPr>
            <a:endParaRPr lang="en-US" sz="1200" dirty="0"/>
          </a:p>
        </p:txBody>
      </p:sp>
    </p:spTree>
    <p:extLst>
      <p:ext uri="{BB962C8B-B14F-4D97-AF65-F5344CB8AC3E}">
        <p14:creationId xmlns:p14="http://schemas.microsoft.com/office/powerpoint/2010/main" val="341309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325DF6-F64F-4B39-9FD0-4E894FB5BD8F}"/>
              </a:ext>
            </a:extLst>
          </p:cNvPr>
          <p:cNvSpPr>
            <a:spLocks noGrp="1"/>
          </p:cNvSpPr>
          <p:nvPr>
            <p:ph type="title"/>
          </p:nvPr>
        </p:nvSpPr>
        <p:spPr>
          <a:xfrm>
            <a:off x="457200" y="208671"/>
            <a:ext cx="8229600" cy="492369"/>
          </a:xfrm>
        </p:spPr>
        <p:txBody>
          <a:bodyPr/>
          <a:lstStyle/>
          <a:p>
            <a:r>
              <a:rPr lang="en-US" sz="4000" dirty="0">
                <a:solidFill>
                  <a:srgbClr val="0070C0"/>
                </a:solidFill>
              </a:rPr>
              <a:t>Kahoot Lesson</a:t>
            </a:r>
          </a:p>
        </p:txBody>
      </p:sp>
      <p:sp>
        <p:nvSpPr>
          <p:cNvPr id="6" name="Text Placeholder 5">
            <a:extLst>
              <a:ext uri="{FF2B5EF4-FFF2-40B4-BE49-F238E27FC236}">
                <a16:creationId xmlns:a16="http://schemas.microsoft.com/office/drawing/2014/main" id="{C56DBE0D-CD36-4329-875C-368FB5AEB2EC}"/>
              </a:ext>
            </a:extLst>
          </p:cNvPr>
          <p:cNvSpPr>
            <a:spLocks noGrp="1"/>
          </p:cNvSpPr>
          <p:nvPr>
            <p:ph type="body" idx="1"/>
          </p:nvPr>
        </p:nvSpPr>
        <p:spPr>
          <a:xfrm>
            <a:off x="457200" y="1266092"/>
            <a:ext cx="8229600" cy="4890868"/>
          </a:xfrm>
        </p:spPr>
        <p:txBody>
          <a:bodyPr/>
          <a:lstStyle/>
          <a:p>
            <a:pPr marL="0" marR="0" indent="0">
              <a:lnSpc>
                <a:spcPct val="107000"/>
              </a:lnSpc>
              <a:spcBef>
                <a:spcPts val="0"/>
              </a:spcBef>
              <a:spcAft>
                <a:spcPts val="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1.  Monthly costs (good debt) which you need to pay to survive in life? </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D.  Net Pay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457200" lvl="1" indent="0">
              <a:lnSpc>
                <a:spcPct val="107000"/>
              </a:lnSpc>
              <a:spcBef>
                <a:spcPts val="0"/>
              </a:spcBef>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2.  Your assets (savings, stocks, bonds, etc.) minus your debt is known as: </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D.  Net Pay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800100" lvl="1">
              <a:lnSpc>
                <a:spcPct val="107000"/>
              </a:lnSpc>
              <a:spcBef>
                <a:spcPts val="0"/>
              </a:spcBef>
              <a:buAutoNum type="alphaUcPeriod"/>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3.  Wages you actually receive after taxes are deducted?</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D</a:t>
            </a:r>
            <a:r>
              <a:rPr lang="en-US" sz="1400" dirty="0">
                <a:effectLst/>
                <a:latin typeface="Calibri" panose="020F0502020204030204" pitchFamily="34" charset="0"/>
                <a:ea typeface="Calibri" panose="020F0502020204030204" pitchFamily="34" charset="0"/>
                <a:cs typeface="Times New Roman" panose="02020603050405020304" pitchFamily="18" charset="0"/>
              </a:rPr>
              <a:t>.  Net Pay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457200" lvl="1" indent="0">
              <a:lnSpc>
                <a:spcPct val="107000"/>
              </a:lnSpc>
              <a:spcBef>
                <a:spcPts val="0"/>
              </a:spcBef>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4.  A long term goal is on that is usually needs how many years to accomplish?</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D.  N</a:t>
            </a:r>
            <a:r>
              <a:rPr lang="en-US" sz="1400" dirty="0">
                <a:effectLst/>
                <a:latin typeface="Calibri" panose="020F0502020204030204" pitchFamily="34" charset="0"/>
                <a:ea typeface="Calibri" panose="020F0502020204030204" pitchFamily="34" charset="0"/>
                <a:cs typeface="Times New Roman" panose="02020603050405020304" pitchFamily="18" charset="0"/>
              </a:rPr>
              <a:t>et Pay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0" indent="0">
              <a:lnSpc>
                <a:spcPct val="107000"/>
              </a:lnSpc>
              <a:buNone/>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500" dirty="0">
                <a:latin typeface="Calibri" panose="020F0502020204030204" pitchFamily="34" charset="0"/>
                <a:ea typeface="Calibri" panose="020F0502020204030204" pitchFamily="34" charset="0"/>
                <a:cs typeface="Times New Roman" panose="02020603050405020304" pitchFamily="18" charset="0"/>
              </a:rPr>
              <a:t>5.  The average American spends  most of their </a:t>
            </a:r>
            <a:r>
              <a:rPr lang="en-US" sz="1500" dirty="0" err="1">
                <a:latin typeface="Calibri" panose="020F0502020204030204" pitchFamily="34" charset="0"/>
                <a:ea typeface="Calibri" panose="020F0502020204030204" pitchFamily="34" charset="0"/>
                <a:cs typeface="Times New Roman" panose="02020603050405020304" pitchFamily="18" charset="0"/>
              </a:rPr>
              <a:t>monthy</a:t>
            </a:r>
            <a:r>
              <a:rPr lang="en-US" sz="1500" dirty="0">
                <a:latin typeface="Calibri" panose="020F0502020204030204" pitchFamily="34" charset="0"/>
                <a:ea typeface="Calibri" panose="020F0502020204030204" pitchFamily="34" charset="0"/>
                <a:cs typeface="Times New Roman" panose="02020603050405020304" pitchFamily="18" charset="0"/>
              </a:rPr>
              <a:t> income (25-30%) on this need?</a:t>
            </a:r>
          </a:p>
          <a:p>
            <a:pPr marL="457200" lvl="1" indent="0">
              <a:lnSpc>
                <a:spcPct val="107000"/>
              </a:lnSpc>
              <a:spcBef>
                <a:spcPts val="0"/>
              </a:spcBef>
              <a:buNone/>
            </a:pPr>
            <a:r>
              <a:rPr lang="en-US" sz="16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600" dirty="0">
                <a:latin typeface="Calibri" panose="020F0502020204030204" pitchFamily="34" charset="0"/>
                <a:ea typeface="Calibri" panose="020F0502020204030204" pitchFamily="34" charset="0"/>
                <a:cs typeface="Times New Roman" panose="02020603050405020304" pitchFamily="18" charset="0"/>
              </a:rPr>
              <a:t>D.  N</a:t>
            </a:r>
            <a:r>
              <a:rPr lang="en-US" sz="1600" dirty="0">
                <a:effectLst/>
                <a:latin typeface="Calibri" panose="020F0502020204030204" pitchFamily="34" charset="0"/>
                <a:ea typeface="Calibri" panose="020F0502020204030204" pitchFamily="34" charset="0"/>
                <a:cs typeface="Times New Roman" panose="02020603050405020304" pitchFamily="18" charset="0"/>
              </a:rPr>
              <a:t>et Pay		E.  Five or </a:t>
            </a:r>
            <a:r>
              <a:rPr lang="en-US" sz="1600" dirty="0">
                <a:latin typeface="Calibri" panose="020F0502020204030204" pitchFamily="34" charset="0"/>
                <a:ea typeface="Calibri" panose="020F0502020204030204" pitchFamily="34" charset="0"/>
                <a:cs typeface="Times New Roman" panose="02020603050405020304" pitchFamily="18" charset="0"/>
              </a:rPr>
              <a:t>M</a:t>
            </a:r>
            <a:r>
              <a:rPr lang="en-US" sz="1600" dirty="0">
                <a:effectLst/>
                <a:latin typeface="Calibri" panose="020F0502020204030204" pitchFamily="34" charset="0"/>
                <a:ea typeface="Calibri" panose="020F0502020204030204" pitchFamily="34" charset="0"/>
                <a:cs typeface="Times New Roman" panose="02020603050405020304" pitchFamily="18" charset="0"/>
              </a:rPr>
              <a:t>ore</a:t>
            </a:r>
          </a:p>
          <a:p>
            <a:pPr marL="0" indent="0">
              <a:lnSpc>
                <a:spcPct val="107000"/>
              </a:lnSpc>
              <a:buNone/>
            </a:pPr>
            <a:endParaRPr lang="en-US" sz="15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7581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325DF6-F64F-4B39-9FD0-4E894FB5BD8F}"/>
              </a:ext>
            </a:extLst>
          </p:cNvPr>
          <p:cNvSpPr>
            <a:spLocks noGrp="1"/>
          </p:cNvSpPr>
          <p:nvPr>
            <p:ph type="title"/>
          </p:nvPr>
        </p:nvSpPr>
        <p:spPr>
          <a:xfrm>
            <a:off x="457200" y="208671"/>
            <a:ext cx="8229600" cy="492369"/>
          </a:xfrm>
        </p:spPr>
        <p:txBody>
          <a:bodyPr/>
          <a:lstStyle/>
          <a:p>
            <a:r>
              <a:rPr lang="en-US" sz="4000" dirty="0">
                <a:solidFill>
                  <a:srgbClr val="0070C0"/>
                </a:solidFill>
              </a:rPr>
              <a:t>Kahoot Answers</a:t>
            </a:r>
          </a:p>
        </p:txBody>
      </p:sp>
      <p:sp>
        <p:nvSpPr>
          <p:cNvPr id="6" name="Text Placeholder 5">
            <a:extLst>
              <a:ext uri="{FF2B5EF4-FFF2-40B4-BE49-F238E27FC236}">
                <a16:creationId xmlns:a16="http://schemas.microsoft.com/office/drawing/2014/main" id="{C56DBE0D-CD36-4329-875C-368FB5AEB2EC}"/>
              </a:ext>
            </a:extLst>
          </p:cNvPr>
          <p:cNvSpPr>
            <a:spLocks noGrp="1"/>
          </p:cNvSpPr>
          <p:nvPr>
            <p:ph type="body" idx="1"/>
          </p:nvPr>
        </p:nvSpPr>
        <p:spPr>
          <a:xfrm>
            <a:off x="457200" y="1266092"/>
            <a:ext cx="8229600" cy="4890868"/>
          </a:xfrm>
        </p:spPr>
        <p:txBody>
          <a:bodyPr/>
          <a:lstStyle/>
          <a:p>
            <a:pPr marL="0" marR="0" indent="0">
              <a:lnSpc>
                <a:spcPct val="107000"/>
              </a:lnSpc>
              <a:spcBef>
                <a:spcPts val="0"/>
              </a:spcBef>
              <a:spcAft>
                <a:spcPts val="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1.  Monthly costs (good debt) which you need to pay to survive in life? </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a:t>
            </a:r>
            <a:r>
              <a:rPr lang="en-US"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  Living Expenses</a:t>
            </a:r>
            <a:r>
              <a:rPr lang="en-US" sz="1400" dirty="0">
                <a:latin typeface="Calibri" panose="020F0502020204030204" pitchFamily="34" charset="0"/>
                <a:ea typeface="Calibri" panose="020F0502020204030204" pitchFamily="34" charset="0"/>
                <a:cs typeface="Times New Roman" panose="02020603050405020304" pitchFamily="18" charset="0"/>
              </a:rPr>
              <a:t>		C.  Housing</a:t>
            </a:r>
          </a:p>
          <a:p>
            <a:pPr marL="457200" lvl="1" indent="0">
              <a:lnSpc>
                <a:spcPct val="107000"/>
              </a:lnSpc>
              <a:spcBef>
                <a:spcPts val="0"/>
              </a:spcBef>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D.  Net Pay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457200" lvl="1" indent="0">
              <a:lnSpc>
                <a:spcPct val="107000"/>
              </a:lnSpc>
              <a:spcBef>
                <a:spcPts val="0"/>
              </a:spcBef>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2.  Your assets (savings, stocks, bonds, etc.) minus your debt is known as: </a:t>
            </a:r>
          </a:p>
          <a:p>
            <a:pPr marL="457200" lvl="1" indent="0">
              <a:lnSpc>
                <a:spcPct val="107000"/>
              </a:lnSpc>
              <a:spcBef>
                <a:spcPts val="0"/>
              </a:spcBef>
              <a:buNone/>
            </a:pPr>
            <a:r>
              <a:rPr lang="en-US"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Net Worth</a:t>
            </a:r>
            <a:r>
              <a:rPr lang="en-US" sz="1400" dirty="0">
                <a:latin typeface="Calibri" panose="020F0502020204030204" pitchFamily="34" charset="0"/>
                <a:ea typeface="Calibri" panose="020F0502020204030204" pitchFamily="34" charset="0"/>
                <a:cs typeface="Times New Roman" panose="02020603050405020304" pitchFamily="18" charset="0"/>
              </a:rPr>
              <a:t>		B.  Living Expenses		C.  Housing</a:t>
            </a:r>
          </a:p>
          <a:p>
            <a:pPr marL="457200" lvl="1" indent="0">
              <a:lnSpc>
                <a:spcPct val="107000"/>
              </a:lnSpc>
              <a:spcBef>
                <a:spcPts val="0"/>
              </a:spcBef>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D.  Net Pay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800100" lvl="1">
              <a:lnSpc>
                <a:spcPct val="107000"/>
              </a:lnSpc>
              <a:spcBef>
                <a:spcPts val="0"/>
              </a:spcBef>
              <a:buAutoNum type="alphaUcPeriod"/>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3.  Wages you actually receive after taxes are deducted?</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Net Pay</a:t>
            </a:r>
            <a:r>
              <a:rPr lang="en-US" sz="1400" dirty="0">
                <a:effectLst/>
                <a:latin typeface="Calibri" panose="020F0502020204030204" pitchFamily="34" charset="0"/>
                <a:ea typeface="Calibri" panose="020F0502020204030204" pitchFamily="34" charset="0"/>
                <a:cs typeface="Times New Roman" panose="02020603050405020304" pitchFamily="18" charset="0"/>
              </a:rPr>
              <a:t>		E.  Five or </a:t>
            </a:r>
            <a:r>
              <a:rPr lang="en-US" sz="1400" dirty="0">
                <a:latin typeface="Calibri" panose="020F0502020204030204" pitchFamily="34" charset="0"/>
                <a:ea typeface="Calibri" panose="020F0502020204030204" pitchFamily="34" charset="0"/>
                <a:cs typeface="Times New Roman" panose="02020603050405020304" pitchFamily="18" charset="0"/>
              </a:rPr>
              <a:t>M</a:t>
            </a:r>
            <a:r>
              <a:rPr lang="en-US" sz="1400" dirty="0">
                <a:effectLst/>
                <a:latin typeface="Calibri" panose="020F0502020204030204" pitchFamily="34" charset="0"/>
                <a:ea typeface="Calibri" panose="020F0502020204030204" pitchFamily="34" charset="0"/>
                <a:cs typeface="Times New Roman" panose="02020603050405020304" pitchFamily="18" charset="0"/>
              </a:rPr>
              <a:t>ore</a:t>
            </a:r>
          </a:p>
          <a:p>
            <a:pPr marL="457200" lvl="1" indent="0">
              <a:lnSpc>
                <a:spcPct val="107000"/>
              </a:lnSpc>
              <a:spcBef>
                <a:spcPts val="0"/>
              </a:spcBef>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4.  A long term goal is on that is usually needs how many years to accomplish?</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A.  Net Worth		B.  Living Expenses		C.  Housing</a:t>
            </a:r>
          </a:p>
          <a:p>
            <a:pPr marL="457200" lvl="1" indent="0">
              <a:lnSpc>
                <a:spcPct val="107000"/>
              </a:lnSpc>
              <a:spcBef>
                <a:spcPts val="0"/>
              </a:spcBef>
              <a:buNone/>
            </a:pPr>
            <a:r>
              <a:rPr lang="en-US" sz="1400" dirty="0">
                <a:latin typeface="Calibri" panose="020F0502020204030204" pitchFamily="34" charset="0"/>
                <a:ea typeface="Calibri" panose="020F0502020204030204" pitchFamily="34" charset="0"/>
                <a:cs typeface="Times New Roman" panose="02020603050405020304" pitchFamily="18" charset="0"/>
              </a:rPr>
              <a:t>D.  N</a:t>
            </a:r>
            <a:r>
              <a:rPr lang="en-US" sz="1400" dirty="0">
                <a:effectLst/>
                <a:latin typeface="Calibri" panose="020F0502020204030204" pitchFamily="34" charset="0"/>
                <a:ea typeface="Calibri" panose="020F0502020204030204" pitchFamily="34" charset="0"/>
                <a:cs typeface="Times New Roman" panose="02020603050405020304" pitchFamily="18" charset="0"/>
              </a:rPr>
              <a:t>et Pay		</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  Five or </a:t>
            </a:r>
            <a:r>
              <a:rPr lang="en-US"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M</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ore</a:t>
            </a:r>
          </a:p>
          <a:p>
            <a:pPr marL="0" indent="0">
              <a:lnSpc>
                <a:spcPct val="107000"/>
              </a:lnSpc>
              <a:buNone/>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sz="1500" dirty="0">
                <a:latin typeface="Calibri" panose="020F0502020204030204" pitchFamily="34" charset="0"/>
                <a:ea typeface="Calibri" panose="020F0502020204030204" pitchFamily="34" charset="0"/>
                <a:cs typeface="Times New Roman" panose="02020603050405020304" pitchFamily="18" charset="0"/>
              </a:rPr>
              <a:t>5.  The average American spends  most of their monthly income (25-30%) on this need?</a:t>
            </a:r>
          </a:p>
          <a:p>
            <a:pPr marL="457200" lvl="1" indent="0">
              <a:lnSpc>
                <a:spcPct val="107000"/>
              </a:lnSpc>
              <a:spcBef>
                <a:spcPts val="0"/>
              </a:spcBef>
              <a:buNone/>
            </a:pPr>
            <a:r>
              <a:rPr lang="en-US" sz="1600" dirty="0">
                <a:latin typeface="Calibri" panose="020F0502020204030204" pitchFamily="34" charset="0"/>
                <a:ea typeface="Calibri" panose="020F0502020204030204" pitchFamily="34" charset="0"/>
                <a:cs typeface="Times New Roman" panose="02020603050405020304" pitchFamily="18" charset="0"/>
              </a:rPr>
              <a:t>A.  Net Worth		B.  Living Expenses		</a:t>
            </a:r>
            <a:r>
              <a:rPr lang="en-US"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C.  Housing</a:t>
            </a:r>
          </a:p>
          <a:p>
            <a:pPr marL="457200" lvl="1" indent="0">
              <a:lnSpc>
                <a:spcPct val="107000"/>
              </a:lnSpc>
              <a:spcBef>
                <a:spcPts val="0"/>
              </a:spcBef>
              <a:buNone/>
            </a:pPr>
            <a:r>
              <a:rPr lang="en-US" sz="1600" dirty="0">
                <a:latin typeface="Calibri" panose="020F0502020204030204" pitchFamily="34" charset="0"/>
                <a:ea typeface="Calibri" panose="020F0502020204030204" pitchFamily="34" charset="0"/>
                <a:cs typeface="Times New Roman" panose="02020603050405020304" pitchFamily="18" charset="0"/>
              </a:rPr>
              <a:t>D.  N</a:t>
            </a:r>
            <a:r>
              <a:rPr lang="en-US" sz="1600" dirty="0">
                <a:effectLst/>
                <a:latin typeface="Calibri" panose="020F0502020204030204" pitchFamily="34" charset="0"/>
                <a:ea typeface="Calibri" panose="020F0502020204030204" pitchFamily="34" charset="0"/>
                <a:cs typeface="Times New Roman" panose="02020603050405020304" pitchFamily="18" charset="0"/>
              </a:rPr>
              <a:t>et Pay		E.  Five or </a:t>
            </a:r>
            <a:r>
              <a:rPr lang="en-US" sz="1600" dirty="0">
                <a:latin typeface="Calibri" panose="020F0502020204030204" pitchFamily="34" charset="0"/>
                <a:ea typeface="Calibri" panose="020F0502020204030204" pitchFamily="34" charset="0"/>
                <a:cs typeface="Times New Roman" panose="02020603050405020304" pitchFamily="18" charset="0"/>
              </a:rPr>
              <a:t>M</a:t>
            </a:r>
            <a:r>
              <a:rPr lang="en-US" sz="1600" dirty="0">
                <a:effectLst/>
                <a:latin typeface="Calibri" panose="020F0502020204030204" pitchFamily="34" charset="0"/>
                <a:ea typeface="Calibri" panose="020F0502020204030204" pitchFamily="34" charset="0"/>
                <a:cs typeface="Times New Roman" panose="02020603050405020304" pitchFamily="18" charset="0"/>
              </a:rPr>
              <a:t>ore</a:t>
            </a:r>
          </a:p>
          <a:p>
            <a:pPr marL="0" indent="0">
              <a:lnSpc>
                <a:spcPct val="107000"/>
              </a:lnSpc>
              <a:buNone/>
            </a:pPr>
            <a:endParaRPr lang="en-US" sz="15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4458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8"/>
          <p:cNvSpPr txBox="1">
            <a:spLocks noGrp="1"/>
          </p:cNvSpPr>
          <p:nvPr>
            <p:ph type="title"/>
          </p:nvPr>
        </p:nvSpPr>
        <p:spPr>
          <a:xfrm>
            <a:off x="457200" y="1554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3600" dirty="0">
                <a:solidFill>
                  <a:srgbClr val="0070C0"/>
                </a:solidFill>
              </a:rPr>
              <a:t>Summative Assessments</a:t>
            </a:r>
            <a:endParaRPr sz="3600" b="1" dirty="0">
              <a:solidFill>
                <a:srgbClr val="0070C0"/>
              </a:solidFill>
            </a:endParaRPr>
          </a:p>
        </p:txBody>
      </p:sp>
      <p:sp>
        <p:nvSpPr>
          <p:cNvPr id="102" name="Google Shape;102;p8"/>
          <p:cNvSpPr txBox="1">
            <a:spLocks noGrp="1"/>
          </p:cNvSpPr>
          <p:nvPr>
            <p:ph type="body" idx="4294967295"/>
          </p:nvPr>
        </p:nvSpPr>
        <p:spPr>
          <a:xfrm>
            <a:off x="457200" y="1505243"/>
            <a:ext cx="8405446" cy="5047958"/>
          </a:xfrm>
          <a:prstGeom prst="rect">
            <a:avLst/>
          </a:prstGeom>
          <a:noFill/>
          <a:ln>
            <a:noFill/>
          </a:ln>
        </p:spPr>
        <p:txBody>
          <a:bodyPr spcFirstLastPara="1" wrap="square" lIns="91425" tIns="45700" rIns="91425" bIns="45700" anchor="t" anchorCtr="0">
            <a:noAutofit/>
          </a:bodyPr>
          <a:lstStyle/>
          <a:p>
            <a:pPr marL="50800" indent="0">
              <a:buNone/>
            </a:pPr>
            <a:r>
              <a:rPr lang="en-US" sz="1800" dirty="0"/>
              <a:t>1.  Have students test their budget knowledge playing “</a:t>
            </a:r>
            <a:r>
              <a:rPr lang="en-US" sz="1800" b="1" dirty="0"/>
              <a:t>Budget Odyssey”: </a:t>
            </a:r>
            <a:r>
              <a:rPr lang="en-US" sz="1800" dirty="0">
                <a:hlinkClick r:id="rId3"/>
              </a:rPr>
              <a:t>https://econedlink.org/resources/budgetodyssey/</a:t>
            </a:r>
            <a:r>
              <a:rPr lang="en-US" sz="1800" dirty="0"/>
              <a:t>.  When complete, check for understanding by discussing the following questions.</a:t>
            </a:r>
          </a:p>
          <a:p>
            <a:r>
              <a:rPr lang="en-US" sz="1800" dirty="0"/>
              <a:t>  	</a:t>
            </a:r>
            <a:r>
              <a:rPr lang="en-US" sz="1800" i="1" dirty="0">
                <a:solidFill>
                  <a:schemeClr val="accent3">
                    <a:lumMod val="75000"/>
                  </a:schemeClr>
                </a:solidFill>
              </a:rPr>
              <a:t>What is income (net v. gross) and why the difference?</a:t>
            </a:r>
          </a:p>
          <a:p>
            <a:r>
              <a:rPr lang="en-US" sz="1800" i="1" dirty="0">
                <a:solidFill>
                  <a:schemeClr val="accent3">
                    <a:lumMod val="75000"/>
                  </a:schemeClr>
                </a:solidFill>
              </a:rPr>
              <a:t>	What is a fixed v. variable expense? Provide two examples for each</a:t>
            </a:r>
          </a:p>
          <a:p>
            <a:r>
              <a:rPr lang="en-US" sz="1800" i="1" dirty="0">
                <a:solidFill>
                  <a:schemeClr val="accent3">
                    <a:lumMod val="75000"/>
                  </a:schemeClr>
                </a:solidFill>
              </a:rPr>
              <a:t>	Five reasons why is it important to establish a balanced budget?  </a:t>
            </a:r>
          </a:p>
          <a:p>
            <a:endParaRPr lang="en-US" sz="1800" i="1" dirty="0">
              <a:solidFill>
                <a:schemeClr val="accent3">
                  <a:lumMod val="75000"/>
                </a:schemeClr>
              </a:solidFill>
            </a:endParaRPr>
          </a:p>
          <a:p>
            <a:pPr marL="50800" indent="0">
              <a:buNone/>
            </a:pPr>
            <a:r>
              <a:rPr lang="en-US" sz="1800" dirty="0">
                <a:solidFill>
                  <a:schemeClr val="tx1"/>
                </a:solidFill>
              </a:rPr>
              <a:t>2. </a:t>
            </a:r>
            <a:r>
              <a:rPr lang="en-US" sz="1800" dirty="0"/>
              <a:t>Research a </a:t>
            </a:r>
            <a:r>
              <a:rPr lang="en-US" sz="1800" b="1" dirty="0"/>
              <a:t>local financial institution </a:t>
            </a:r>
            <a:r>
              <a:rPr lang="en-US" sz="1800" dirty="0"/>
              <a:t>to determine the specific services they provide. Write a few paragraphs explaining how they would advise a fictitious family to use the services offered to solve a family’s financial dilemma.</a:t>
            </a:r>
          </a:p>
          <a:p>
            <a:pPr marL="50800" indent="0">
              <a:buNone/>
            </a:pPr>
            <a:endParaRPr lang="en-US" sz="1800" dirty="0">
              <a:solidFill>
                <a:schemeClr val="tx1"/>
              </a:solidFill>
            </a:endParaRPr>
          </a:p>
          <a:p>
            <a:pPr marL="50800" indent="0">
              <a:buNone/>
            </a:pPr>
            <a:r>
              <a:rPr lang="en-US" sz="1800" dirty="0">
                <a:solidFill>
                  <a:schemeClr val="tx1"/>
                </a:solidFill>
              </a:rPr>
              <a:t>3.  Have students form groups of 2-3.  Create a </a:t>
            </a:r>
            <a:r>
              <a:rPr lang="en-US" sz="1800" b="1" dirty="0">
                <a:solidFill>
                  <a:schemeClr val="tx1"/>
                </a:solidFill>
              </a:rPr>
              <a:t>questionnaire</a:t>
            </a:r>
            <a:r>
              <a:rPr lang="en-US" sz="1800" dirty="0">
                <a:solidFill>
                  <a:schemeClr val="tx1"/>
                </a:solidFill>
              </a:rPr>
              <a:t> with each student interviewing at least 2-3 adults.  Questions might be on the number of credit cards, the interest rates on each, their credit score, the three credit reporting agencies and “Utilization Rate” of existing credit.  Have students use butcher block paper to record answers and then discuss.  The results will be amazing.</a:t>
            </a:r>
            <a:endParaRPr sz="18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anim calcmode="lin" valueType="num">
                                      <p:cBhvr additive="base">
                                        <p:cTn id="7" dur="500"/>
                                        <p:tgtEl>
                                          <p:spTgt spid="1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
                                            <p:txEl>
                                              <p:pRg st="1" end="1"/>
                                            </p:txEl>
                                          </p:spTgt>
                                        </p:tgtEl>
                                        <p:attrNameLst>
                                          <p:attrName>style.visibility</p:attrName>
                                        </p:attrNameLst>
                                      </p:cBhvr>
                                      <p:to>
                                        <p:strVal val="visible"/>
                                      </p:to>
                                    </p:set>
                                    <p:anim calcmode="lin" valueType="num">
                                      <p:cBhvr additive="base">
                                        <p:cTn id="12" dur="500"/>
                                        <p:tgtEl>
                                          <p:spTgt spid="1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
                                            <p:txEl>
                                              <p:pRg st="2" end="2"/>
                                            </p:txEl>
                                          </p:spTgt>
                                        </p:tgtEl>
                                        <p:attrNameLst>
                                          <p:attrName>style.visibility</p:attrName>
                                        </p:attrNameLst>
                                      </p:cBhvr>
                                      <p:to>
                                        <p:strVal val="visible"/>
                                      </p:to>
                                    </p:set>
                                    <p:anim calcmode="lin" valueType="num">
                                      <p:cBhvr additive="base">
                                        <p:cTn id="17" dur="500"/>
                                        <p:tgtEl>
                                          <p:spTgt spid="1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2">
                                            <p:txEl>
                                              <p:pRg st="3" end="3"/>
                                            </p:txEl>
                                          </p:spTgt>
                                        </p:tgtEl>
                                        <p:attrNameLst>
                                          <p:attrName>style.visibility</p:attrName>
                                        </p:attrNameLst>
                                      </p:cBhvr>
                                      <p:to>
                                        <p:strVal val="visible"/>
                                      </p:to>
                                    </p:set>
                                    <p:anim calcmode="lin" valueType="num">
                                      <p:cBhvr additive="base">
                                        <p:cTn id="22" dur="500"/>
                                        <p:tgtEl>
                                          <p:spTgt spid="10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2">
                                            <p:txEl>
                                              <p:pRg st="5" end="5"/>
                                            </p:txEl>
                                          </p:spTgt>
                                        </p:tgtEl>
                                        <p:attrNameLst>
                                          <p:attrName>style.visibility</p:attrName>
                                        </p:attrNameLst>
                                      </p:cBhvr>
                                      <p:to>
                                        <p:strVal val="visible"/>
                                      </p:to>
                                    </p:set>
                                    <p:anim calcmode="lin" valueType="num">
                                      <p:cBhvr additive="base">
                                        <p:cTn id="27" dur="500"/>
                                        <p:tgtEl>
                                          <p:spTgt spid="10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2">
                                            <p:txEl>
                                              <p:pRg st="7" end="7"/>
                                            </p:txEl>
                                          </p:spTgt>
                                        </p:tgtEl>
                                        <p:attrNameLst>
                                          <p:attrName>style.visibility</p:attrName>
                                        </p:attrNameLst>
                                      </p:cBhvr>
                                      <p:to>
                                        <p:strVal val="visible"/>
                                      </p:to>
                                    </p:set>
                                    <p:anim calcmode="lin" valueType="num">
                                      <p:cBhvr additive="base">
                                        <p:cTn id="32" dur="500"/>
                                        <p:tgtEl>
                                          <p:spTgt spid="10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2"/>
          <p:cNvSpPr txBox="1">
            <a:spLocks noGrp="1"/>
          </p:cNvSpPr>
          <p:nvPr>
            <p:ph type="title"/>
          </p:nvPr>
        </p:nvSpPr>
        <p:spPr>
          <a:xfrm>
            <a:off x="457199" y="762421"/>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dirty="0" err="1">
                <a:solidFill>
                  <a:srgbClr val="0070C0"/>
                </a:solidFill>
                <a:latin typeface="Calibri"/>
                <a:ea typeface="Calibri"/>
                <a:cs typeface="Calibri"/>
                <a:sym typeface="Calibri"/>
              </a:rPr>
              <a:t>EconEdLink</a:t>
            </a:r>
            <a:r>
              <a:rPr lang="en-US" sz="4000" dirty="0">
                <a:solidFill>
                  <a:srgbClr val="0070C0"/>
                </a:solidFill>
                <a:latin typeface="Calibri"/>
                <a:ea typeface="Calibri"/>
                <a:cs typeface="Calibri"/>
                <a:sym typeface="Calibri"/>
              </a:rPr>
              <a:t> Membership</a:t>
            </a:r>
            <a:endParaRPr dirty="0">
              <a:solidFill>
                <a:srgbClr val="0070C0"/>
              </a:solidFill>
            </a:endParaRPr>
          </a:p>
        </p:txBody>
      </p:sp>
      <p:sp>
        <p:nvSpPr>
          <p:cNvPr id="60" name="Google Shape;60;p2"/>
          <p:cNvSpPr txBox="1"/>
          <p:nvPr/>
        </p:nvSpPr>
        <p:spPr>
          <a:xfrm>
            <a:off x="482538" y="2114894"/>
            <a:ext cx="8175171" cy="424731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dirty="0">
                <a:solidFill>
                  <a:schemeClr val="dk1"/>
                </a:solidFill>
                <a:latin typeface="Arial"/>
                <a:ea typeface="Arial"/>
                <a:cs typeface="Arial"/>
                <a:sym typeface="Arial"/>
              </a:rPr>
              <a:t>You can now access CEE’s professional development webinars directly on EconEdLink.org! To receive these new professional development benefits, </a:t>
            </a:r>
            <a:r>
              <a:rPr lang="en-US" sz="1800" b="1" i="0" u="none" strike="noStrike" cap="none" dirty="0">
                <a:solidFill>
                  <a:schemeClr val="accent3">
                    <a:lumMod val="75000"/>
                  </a:schemeClr>
                </a:solidFill>
                <a:latin typeface="Arial"/>
                <a:ea typeface="Arial"/>
                <a:cs typeface="Arial"/>
                <a:sym typeface="Arial"/>
              </a:rPr>
              <a:t>become an EconEdLink </a:t>
            </a:r>
            <a:r>
              <a:rPr lang="en-US" sz="1800" b="1" i="0" u="sng" strike="noStrike" cap="none" dirty="0">
                <a:solidFill>
                  <a:schemeClr val="accent3">
                    <a:lumMod val="75000"/>
                  </a:schemeClr>
                </a:solidFill>
                <a:latin typeface="Arial"/>
                <a:ea typeface="Arial"/>
                <a:cs typeface="Arial"/>
                <a:sym typeface="Arial"/>
                <a:hlinkClick r:id="rId3">
                  <a:extLst>
                    <a:ext uri="{A12FA001-AC4F-418D-AE19-62706E023703}">
                      <ahyp:hlinkClr xmlns:ahyp="http://schemas.microsoft.com/office/drawing/2018/hyperlinkcolor" val="tx"/>
                    </a:ext>
                  </a:extLst>
                </a:hlinkClick>
              </a:rPr>
              <a:t>member</a:t>
            </a:r>
            <a:r>
              <a:rPr lang="en-US" sz="1800" b="0" i="0" u="none" strike="noStrike" cap="none" dirty="0">
                <a:solidFill>
                  <a:schemeClr val="dk1"/>
                </a:solidFill>
                <a:latin typeface="Arial"/>
                <a:ea typeface="Arial"/>
                <a:cs typeface="Arial"/>
                <a:sym typeface="Arial"/>
              </a:rPr>
              <a:t>. As a member, you will now be able to: </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Automatically receive a professional development certificate via e-mail within 24 hours after viewing any webinar for a minimum of 45 minutes</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Register for upcoming webinars with a simple one-click process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Easily download presentations, lesson plan materials and activities for each webinar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Search and view all webinars at your convenience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Save webinars to your EconEdLink dashboard for easy access to the event</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ctr" rtl="0">
              <a:spcBef>
                <a:spcPts val="0"/>
              </a:spcBef>
              <a:spcAft>
                <a:spcPts val="0"/>
              </a:spcAft>
              <a:buNone/>
            </a:pPr>
            <a:r>
              <a:rPr lang="en-US" sz="1800" dirty="0">
                <a:solidFill>
                  <a:schemeClr val="dk1"/>
                </a:solidFill>
                <a:latin typeface="Arial"/>
                <a:ea typeface="Arial"/>
                <a:cs typeface="Arial"/>
                <a:sym typeface="Arial"/>
              </a:rPr>
              <a:t>You may access our new </a:t>
            </a:r>
            <a:r>
              <a:rPr lang="en-US" sz="1800" b="1" dirty="0">
                <a:solidFill>
                  <a:schemeClr val="accent3">
                    <a:lumMod val="75000"/>
                  </a:schemeClr>
                </a:solidFill>
                <a:latin typeface="Arial"/>
                <a:ea typeface="Arial"/>
                <a:cs typeface="Arial"/>
                <a:sym typeface="Arial"/>
              </a:rPr>
              <a:t>Professional Development</a:t>
            </a:r>
            <a:r>
              <a:rPr lang="en-US" sz="1800" dirty="0">
                <a:solidFill>
                  <a:schemeClr val="accent3">
                    <a:lumMod val="75000"/>
                  </a:schemeClr>
                </a:solidFill>
                <a:latin typeface="Arial"/>
                <a:ea typeface="Arial"/>
                <a:cs typeface="Arial"/>
                <a:sym typeface="Arial"/>
              </a:rPr>
              <a:t> </a:t>
            </a:r>
            <a:r>
              <a:rPr lang="en-US" sz="1800" dirty="0">
                <a:solidFill>
                  <a:schemeClr val="dk1"/>
                </a:solidFill>
                <a:latin typeface="Arial"/>
                <a:ea typeface="Arial"/>
                <a:cs typeface="Arial"/>
                <a:sym typeface="Arial"/>
              </a:rPr>
              <a:t>page </a:t>
            </a:r>
            <a:r>
              <a:rPr lang="en-US" sz="1800" u="sng" dirty="0">
                <a:solidFill>
                  <a:srgbClr val="0070C0"/>
                </a:solidFill>
                <a:latin typeface="Arial"/>
                <a:ea typeface="Arial"/>
                <a:cs typeface="Arial"/>
                <a:sym typeface="Arial"/>
                <a:hlinkClick r:id="rId4">
                  <a:extLst>
                    <a:ext uri="{A12FA001-AC4F-418D-AE19-62706E023703}">
                      <ahyp:hlinkClr xmlns:ahyp="http://schemas.microsoft.com/office/drawing/2018/hyperlinkcolor" val="tx"/>
                    </a:ext>
                  </a:extLst>
                </a:hlinkClick>
              </a:rPr>
              <a:t>here</a:t>
            </a:r>
            <a:endParaRPr sz="1800" dirty="0">
              <a:solidFill>
                <a:srgbClr val="0070C0"/>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0"/>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latin typeface="Calibri"/>
                <a:ea typeface="Calibri"/>
                <a:cs typeface="Calibri"/>
                <a:sym typeface="Calibri"/>
              </a:rPr>
              <a:t>CEE Affiliates</a:t>
            </a:r>
            <a:endParaRPr sz="5500" b="1"/>
          </a:p>
        </p:txBody>
      </p:sp>
      <p:sp>
        <p:nvSpPr>
          <p:cNvPr id="116" name="Google Shape;116;p10"/>
          <p:cNvSpPr txBox="1"/>
          <p:nvPr/>
        </p:nvSpPr>
        <p:spPr>
          <a:xfrm>
            <a:off x="1501666" y="5134678"/>
            <a:ext cx="6140667"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https://www.councilforeconed.org/resources/local-affiliates/</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7" name="Google Shape;117;p10" descr="A picture containing bird&#10;&#10;Description generated with very high confidence"/>
          <p:cNvPicPr preferRelativeResize="0"/>
          <p:nvPr/>
        </p:nvPicPr>
        <p:blipFill rotWithShape="1">
          <a:blip r:embed="rId4">
            <a:alphaModFix/>
          </a:blip>
          <a:srcRect/>
          <a:stretch/>
        </p:blipFill>
        <p:spPr>
          <a:xfrm>
            <a:off x="1524001" y="2335947"/>
            <a:ext cx="6095999" cy="240381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1"/>
          <p:cNvSpPr txBox="1">
            <a:spLocks noGrp="1"/>
          </p:cNvSpPr>
          <p:nvPr>
            <p:ph type="ctrTitle"/>
          </p:nvPr>
        </p:nvSpPr>
        <p:spPr>
          <a:xfrm>
            <a:off x="756139" y="1145686"/>
            <a:ext cx="7772400" cy="1470025"/>
          </a:xfrm>
          <a:prstGeom prst="rect">
            <a:avLst/>
          </a:prstGeom>
          <a:noFill/>
          <a:ln>
            <a:noFill/>
          </a:ln>
        </p:spPr>
        <p:txBody>
          <a:bodyPr spcFirstLastPara="1" wrap="square" lIns="91425" tIns="45700" rIns="91425" bIns="45700" anchor="ctr" anchorCtr="0">
            <a:noAutofit/>
          </a:bodyPr>
          <a:lstStyle/>
          <a:p>
            <a:pPr marL="0" lvl="0" indent="0" algn="ctr" rtl="0">
              <a:lnSpc>
                <a:spcPct val="105555"/>
              </a:lnSpc>
              <a:spcBef>
                <a:spcPts val="0"/>
              </a:spcBef>
              <a:spcAft>
                <a:spcPts val="0"/>
              </a:spcAft>
              <a:buNone/>
            </a:pPr>
            <a:r>
              <a:rPr lang="en-US" sz="5400">
                <a:latin typeface="Calibri"/>
                <a:ea typeface="Calibri"/>
                <a:cs typeface="Calibri"/>
                <a:sym typeface="Calibri"/>
              </a:rPr>
              <a:t>Thank You to Our Sponsors!</a:t>
            </a:r>
            <a:endParaRPr sz="5400"/>
          </a:p>
        </p:txBody>
      </p:sp>
      <p:sp>
        <p:nvSpPr>
          <p:cNvPr id="123" name="Google Shape;123;p1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2800"/>
              <a:buNone/>
            </a:pPr>
            <a:endParaRPr/>
          </a:p>
        </p:txBody>
      </p:sp>
      <p:pic>
        <p:nvPicPr>
          <p:cNvPr id="124" name="Google Shape;124;p11"/>
          <p:cNvPicPr preferRelativeResize="0"/>
          <p:nvPr/>
        </p:nvPicPr>
        <p:blipFill rotWithShape="1">
          <a:blip r:embed="rId3">
            <a:alphaModFix/>
          </a:blip>
          <a:srcRect/>
          <a:stretch/>
        </p:blipFill>
        <p:spPr>
          <a:xfrm>
            <a:off x="5918479" y="2622632"/>
            <a:ext cx="2378110" cy="2378110"/>
          </a:xfrm>
          <a:prstGeom prst="rect">
            <a:avLst/>
          </a:prstGeom>
          <a:noFill/>
          <a:ln>
            <a:noFill/>
          </a:ln>
        </p:spPr>
      </p:pic>
      <p:pic>
        <p:nvPicPr>
          <p:cNvPr id="125" name="Google Shape;125;p11"/>
          <p:cNvPicPr preferRelativeResize="0"/>
          <p:nvPr/>
        </p:nvPicPr>
        <p:blipFill rotWithShape="1">
          <a:blip r:embed="rId4">
            <a:alphaModFix/>
          </a:blip>
          <a:srcRect/>
          <a:stretch/>
        </p:blipFill>
        <p:spPr>
          <a:xfrm>
            <a:off x="291116" y="2690224"/>
            <a:ext cx="4725799" cy="1302970"/>
          </a:xfrm>
          <a:prstGeom prst="rect">
            <a:avLst/>
          </a:prstGeom>
          <a:noFill/>
          <a:ln>
            <a:noFill/>
          </a:ln>
        </p:spPr>
      </p:pic>
      <p:pic>
        <p:nvPicPr>
          <p:cNvPr id="126" name="Google Shape;126;p11"/>
          <p:cNvPicPr preferRelativeResize="0"/>
          <p:nvPr/>
        </p:nvPicPr>
        <p:blipFill rotWithShape="1">
          <a:blip r:embed="rId5">
            <a:alphaModFix/>
          </a:blip>
          <a:srcRect/>
          <a:stretch/>
        </p:blipFill>
        <p:spPr>
          <a:xfrm>
            <a:off x="1211831" y="5899538"/>
            <a:ext cx="6217920" cy="594360"/>
          </a:xfrm>
          <a:prstGeom prst="rect">
            <a:avLst/>
          </a:prstGeom>
          <a:noFill/>
          <a:ln>
            <a:noFill/>
          </a:ln>
        </p:spPr>
      </p:pic>
      <p:sp>
        <p:nvSpPr>
          <p:cNvPr id="127" name="Google Shape;127;p11"/>
          <p:cNvSpPr/>
          <p:nvPr/>
        </p:nvSpPr>
        <p:spPr>
          <a:xfrm>
            <a:off x="4450813" y="3244334"/>
            <a:ext cx="24237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rgbClr val="000000"/>
                </a:solidFill>
                <a:latin typeface="Times New Roman"/>
                <a:ea typeface="Times New Roman"/>
                <a:cs typeface="Times New Roman"/>
                <a:sym typeface="Times New Roman"/>
              </a:rPr>
              <a:t> </a:t>
            </a:r>
            <a:endParaRPr sz="1800">
              <a:solidFill>
                <a:schemeClr val="dk1"/>
              </a:solidFill>
              <a:latin typeface="Arial"/>
              <a:ea typeface="Arial"/>
              <a:cs typeface="Arial"/>
              <a:sym typeface="Arial"/>
            </a:endParaRPr>
          </a:p>
        </p:txBody>
      </p:sp>
      <p:pic>
        <p:nvPicPr>
          <p:cNvPr id="128" name="Google Shape;128;p11"/>
          <p:cNvPicPr preferRelativeResize="0"/>
          <p:nvPr/>
        </p:nvPicPr>
        <p:blipFill rotWithShape="1">
          <a:blip r:embed="rId6">
            <a:alphaModFix/>
          </a:blip>
          <a:srcRect/>
          <a:stretch/>
        </p:blipFill>
        <p:spPr>
          <a:xfrm>
            <a:off x="2654015" y="3811687"/>
            <a:ext cx="1905000" cy="1874520"/>
          </a:xfrm>
          <a:prstGeom prst="rect">
            <a:avLst/>
          </a:prstGeom>
          <a:noFill/>
          <a:ln>
            <a:noFill/>
          </a:ln>
        </p:spPr>
      </p:pic>
      <p:pic>
        <p:nvPicPr>
          <p:cNvPr id="129" name="Google Shape;129;p11" descr="A picture containing drawing&#10;&#10;Description automatically generated"/>
          <p:cNvPicPr preferRelativeResize="0"/>
          <p:nvPr/>
        </p:nvPicPr>
        <p:blipFill rotWithShape="1">
          <a:blip r:embed="rId7">
            <a:alphaModFix/>
          </a:blip>
          <a:srcRect/>
          <a:stretch/>
        </p:blipFill>
        <p:spPr>
          <a:xfrm>
            <a:off x="7737274" y="5243613"/>
            <a:ext cx="1188720" cy="119634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3"/>
          <p:cNvSpPr txBox="1">
            <a:spLocks noGrp="1"/>
          </p:cNvSpPr>
          <p:nvPr>
            <p:ph type="title"/>
          </p:nvPr>
        </p:nvSpPr>
        <p:spPr>
          <a:xfrm>
            <a:off x="433551" y="1061966"/>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dirty="0">
                <a:solidFill>
                  <a:srgbClr val="0070C0"/>
                </a:solidFill>
                <a:latin typeface="Calibri"/>
                <a:ea typeface="Calibri"/>
                <a:cs typeface="Calibri"/>
                <a:sym typeface="Calibri"/>
              </a:rPr>
              <a:t>Professional Development Certificate</a:t>
            </a:r>
            <a:endParaRPr sz="4000" b="1" dirty="0">
              <a:solidFill>
                <a:srgbClr val="0070C0"/>
              </a:solidFill>
              <a:latin typeface="Calibri"/>
              <a:ea typeface="Calibri"/>
              <a:cs typeface="Calibri"/>
              <a:sym typeface="Calibri"/>
            </a:endParaRPr>
          </a:p>
        </p:txBody>
      </p:sp>
      <p:sp>
        <p:nvSpPr>
          <p:cNvPr id="67" name="Google Shape;67;p3"/>
          <p:cNvSpPr txBox="1"/>
          <p:nvPr/>
        </p:nvSpPr>
        <p:spPr>
          <a:xfrm>
            <a:off x="588955" y="2359260"/>
            <a:ext cx="8175171" cy="286232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To earn your professional development certificate for this webinar, you must:</a:t>
            </a:r>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Watch a minimum of 45-minutes and you will automatically receive a professional development </a:t>
            </a:r>
            <a:r>
              <a:rPr lang="en-US" sz="1800" b="1">
                <a:solidFill>
                  <a:srgbClr val="7A9900"/>
                </a:solidFill>
                <a:latin typeface="Arial"/>
                <a:ea typeface="Arial"/>
                <a:cs typeface="Arial"/>
                <a:sym typeface="Arial"/>
              </a:rPr>
              <a:t>certificate </a:t>
            </a:r>
            <a:r>
              <a:rPr lang="en-US" sz="1800">
                <a:solidFill>
                  <a:schemeClr val="dk1"/>
                </a:solidFill>
                <a:latin typeface="Arial"/>
                <a:ea typeface="Arial"/>
                <a:cs typeface="Arial"/>
                <a:sym typeface="Arial"/>
              </a:rPr>
              <a:t>via e-mail within 24 hours.</a:t>
            </a:r>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n-US" sz="1800">
                <a:solidFill>
                  <a:schemeClr val="dk1"/>
                </a:solidFill>
                <a:latin typeface="Arial"/>
                <a:ea typeface="Arial"/>
                <a:cs typeface="Arial"/>
                <a:sym typeface="Arial"/>
              </a:rPr>
              <a:t>Accessing resources: </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
              <a:buChar char="•"/>
            </a:pPr>
            <a:r>
              <a:rPr lang="en-US" sz="1800">
                <a:solidFill>
                  <a:schemeClr val="dk1"/>
                </a:solidFill>
                <a:latin typeface="Arial"/>
                <a:ea typeface="Arial"/>
                <a:cs typeface="Arial"/>
                <a:sym typeface="Arial"/>
              </a:rPr>
              <a:t>You can now easily download presentations, lesson plan materials, and activities for each webinar from </a:t>
            </a:r>
            <a:r>
              <a:rPr lang="en-US" sz="1600" b="1" i="1">
                <a:solidFill>
                  <a:srgbClr val="005CB8"/>
                </a:solidFill>
                <a:latin typeface="Arial"/>
                <a:ea typeface="Arial"/>
                <a:cs typeface="Arial"/>
                <a:sym typeface="Arial"/>
              </a:rPr>
              <a:t>EconEdLink.org/professional-development/</a:t>
            </a:r>
            <a:endParaRPr/>
          </a:p>
          <a:p>
            <a:pPr marL="0" marR="0" lvl="0" indent="0" algn="l" rtl="0">
              <a:spcBef>
                <a:spcPts val="0"/>
              </a:spcBef>
              <a:spcAft>
                <a:spcPts val="0"/>
              </a:spcAft>
              <a:buNone/>
            </a:pPr>
            <a:endParaRPr sz="1800" b="1" i="1">
              <a:solidFill>
                <a:srgbClr val="005CB8"/>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a:spLocks noGrp="1"/>
          </p:cNvSpPr>
          <p:nvPr>
            <p:ph type="title"/>
          </p:nvPr>
        </p:nvSpPr>
        <p:spPr>
          <a:xfrm>
            <a:off x="609600" y="33867"/>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000" dirty="0">
                <a:solidFill>
                  <a:srgbClr val="0070C0"/>
                </a:solidFill>
              </a:rPr>
              <a:t>National Standards</a:t>
            </a:r>
            <a:endParaRPr sz="4000" b="1" dirty="0">
              <a:solidFill>
                <a:srgbClr val="0070C0"/>
              </a:solidFill>
            </a:endParaRPr>
          </a:p>
        </p:txBody>
      </p:sp>
      <p:sp>
        <p:nvSpPr>
          <p:cNvPr id="88" name="Google Shape;88;p6"/>
          <p:cNvSpPr txBox="1">
            <a:spLocks noGrp="1"/>
          </p:cNvSpPr>
          <p:nvPr>
            <p:ph type="body" idx="4294967295"/>
          </p:nvPr>
        </p:nvSpPr>
        <p:spPr>
          <a:xfrm>
            <a:off x="457200" y="1176867"/>
            <a:ext cx="8229600" cy="5105400"/>
          </a:xfrm>
          <a:prstGeom prst="rect">
            <a:avLst/>
          </a:prstGeom>
          <a:noFill/>
          <a:ln>
            <a:noFill/>
          </a:ln>
        </p:spPr>
        <p:txBody>
          <a:bodyPr spcFirstLastPara="1" wrap="square" lIns="91425" tIns="45700" rIns="91425" bIns="45700" anchor="t" anchorCtr="0">
            <a:noAutofit/>
          </a:bodyPr>
          <a:lstStyle/>
          <a:p>
            <a:pPr marL="0" indent="0">
              <a:spcBef>
                <a:spcPts val="1800"/>
              </a:spcBef>
              <a:buSzPts val="2750"/>
              <a:buNone/>
            </a:pPr>
            <a:r>
              <a:rPr lang="en-US" sz="1800" dirty="0"/>
              <a:t>Students will understand that: People cannot buy or make all the goods and services they want; as a result, people choose to buy some goods and services and not buy others. People can improve their economic wellbeing by making informed spending decisions, which entails collecting information, planning, and budgeting.</a:t>
            </a:r>
          </a:p>
          <a:p>
            <a:pPr marL="0" indent="0">
              <a:spcBef>
                <a:spcPts val="1800"/>
              </a:spcBef>
              <a:buSzPts val="2750"/>
              <a:buNone/>
            </a:pPr>
            <a:r>
              <a:rPr lang="en-US" sz="1800" dirty="0"/>
              <a:t>Students will understand that: Credit allows people to purchase goods and services that they can use today and pay for those goods and services in the future with interest. People choose among different credit options that have different costs. Lenders approve or deny applications for loans based on an evaluation of the borrower’s past credit history and expected ability to pay in the future. Higher-risk borrowers are charged higher interest rates; lower-risk borrowers are charged lower interest rates.</a:t>
            </a:r>
          </a:p>
          <a:p>
            <a:pPr marL="0" indent="0">
              <a:spcBef>
                <a:spcPts val="1800"/>
              </a:spcBef>
              <a:buSzPts val="2750"/>
              <a:buNone/>
            </a:pPr>
            <a:r>
              <a:rPr lang="en-US" sz="1800" dirty="0"/>
              <a:t>Students will understand that: Saving is the part of income that people choose to set aside for future uses. People save for different reasons during the course of their lives. People make different choices about how they save and how much they save. Time, interest rates, and inflation affect the value of savings.</a:t>
            </a:r>
          </a:p>
          <a:p>
            <a:pPr marL="0" indent="0">
              <a:spcBef>
                <a:spcPts val="1800"/>
              </a:spcBef>
              <a:buSzPts val="2750"/>
              <a:buNone/>
            </a:pPr>
            <a:r>
              <a:rPr lang="en-US" sz="1200" i="1" dirty="0"/>
              <a:t>https://www.councilforeconed.org/wp-content/uploads/2013/02/national-standards-for-financial-literacy.pdf</a:t>
            </a:r>
          </a:p>
          <a:p>
            <a:pPr marL="0" lvl="0" indent="0" algn="l" rtl="0">
              <a:spcBef>
                <a:spcPts val="1800"/>
              </a:spcBef>
              <a:spcAft>
                <a:spcPts val="0"/>
              </a:spcAft>
              <a:buClr>
                <a:schemeClr val="dk1"/>
              </a:buClr>
              <a:buSzPts val="2750"/>
              <a:buNone/>
            </a:pPr>
            <a:endParaRPr sz="2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 calcmode="lin" valueType="num">
                                      <p:cBhvr additive="base">
                                        <p:cTn id="7" dur="500"/>
                                        <p:tgtEl>
                                          <p:spTgt spid="8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8">
                                            <p:txEl>
                                              <p:pRg st="1" end="1"/>
                                            </p:txEl>
                                          </p:spTgt>
                                        </p:tgtEl>
                                        <p:attrNameLst>
                                          <p:attrName>style.visibility</p:attrName>
                                        </p:attrNameLst>
                                      </p:cBhvr>
                                      <p:to>
                                        <p:strVal val="visible"/>
                                      </p:to>
                                    </p:set>
                                    <p:anim calcmode="lin" valueType="num">
                                      <p:cBhvr additive="base">
                                        <p:cTn id="12" dur="500"/>
                                        <p:tgtEl>
                                          <p:spTgt spid="8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8">
                                            <p:txEl>
                                              <p:pRg st="2" end="2"/>
                                            </p:txEl>
                                          </p:spTgt>
                                        </p:tgtEl>
                                        <p:attrNameLst>
                                          <p:attrName>style.visibility</p:attrName>
                                        </p:attrNameLst>
                                      </p:cBhvr>
                                      <p:to>
                                        <p:strVal val="visible"/>
                                      </p:to>
                                    </p:set>
                                    <p:anim calcmode="lin" valueType="num">
                                      <p:cBhvr additive="base">
                                        <p:cTn id="17" dur="500"/>
                                        <p:tgtEl>
                                          <p:spTgt spid="8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88">
                                            <p:txEl>
                                              <p:pRg st="3" end="3"/>
                                            </p:txEl>
                                          </p:spTgt>
                                        </p:tgtEl>
                                        <p:attrNameLst>
                                          <p:attrName>style.visibility</p:attrName>
                                        </p:attrNameLst>
                                      </p:cBhvr>
                                      <p:to>
                                        <p:strVal val="visible"/>
                                      </p:to>
                                    </p:set>
                                    <p:anim calcmode="lin" valueType="num">
                                      <p:cBhvr additive="base">
                                        <p:cTn id="22" dur="500"/>
                                        <p:tgtEl>
                                          <p:spTgt spid="8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7"/>
          <p:cNvSpPr txBox="1">
            <a:spLocks noGrp="1"/>
          </p:cNvSpPr>
          <p:nvPr>
            <p:ph type="title"/>
          </p:nvPr>
        </p:nvSpPr>
        <p:spPr>
          <a:xfrm>
            <a:off x="457200" y="1554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000" dirty="0">
                <a:solidFill>
                  <a:srgbClr val="0070C0"/>
                </a:solidFill>
              </a:rPr>
              <a:t>N.Y. State Standards</a:t>
            </a:r>
            <a:endParaRPr sz="4000" b="1" dirty="0">
              <a:solidFill>
                <a:srgbClr val="0070C0"/>
              </a:solidFill>
            </a:endParaRPr>
          </a:p>
        </p:txBody>
      </p:sp>
      <p:sp>
        <p:nvSpPr>
          <p:cNvPr id="95" name="Google Shape;95;p7"/>
          <p:cNvSpPr txBox="1">
            <a:spLocks noGrp="1"/>
          </p:cNvSpPr>
          <p:nvPr>
            <p:ph type="body" idx="4294967295"/>
          </p:nvPr>
        </p:nvSpPr>
        <p:spPr>
          <a:xfrm>
            <a:off x="457200" y="1298448"/>
            <a:ext cx="8229600" cy="479755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endParaRPr sz="2500" dirty="0">
              <a:latin typeface="Calibri"/>
              <a:ea typeface="Calibri"/>
              <a:cs typeface="Calibri"/>
              <a:sym typeface="Calibri"/>
            </a:endParaRPr>
          </a:p>
          <a:p>
            <a:pPr marL="0" lvl="0" indent="0" algn="l" rtl="0">
              <a:spcBef>
                <a:spcPts val="1800"/>
              </a:spcBef>
              <a:spcAft>
                <a:spcPts val="0"/>
              </a:spcAft>
              <a:buClr>
                <a:schemeClr val="dk1"/>
              </a:buClr>
              <a:buSzPts val="2750"/>
              <a:buNone/>
            </a:pPr>
            <a:endParaRPr sz="2750" dirty="0"/>
          </a:p>
        </p:txBody>
      </p:sp>
      <p:sp>
        <p:nvSpPr>
          <p:cNvPr id="5" name="TextBox 4">
            <a:extLst>
              <a:ext uri="{FF2B5EF4-FFF2-40B4-BE49-F238E27FC236}">
                <a16:creationId xmlns:a16="http://schemas.microsoft.com/office/drawing/2014/main" id="{0A919007-0B72-403F-B905-96485387B5AD}"/>
              </a:ext>
            </a:extLst>
          </p:cNvPr>
          <p:cNvSpPr txBox="1"/>
          <p:nvPr/>
        </p:nvSpPr>
        <p:spPr>
          <a:xfrm>
            <a:off x="592665" y="1484715"/>
            <a:ext cx="8229599" cy="4832092"/>
          </a:xfrm>
          <a:prstGeom prst="rect">
            <a:avLst/>
          </a:prstGeom>
          <a:noFill/>
        </p:spPr>
        <p:txBody>
          <a:bodyPr wrap="square">
            <a:spAutoFit/>
          </a:bodyPr>
          <a:lstStyle/>
          <a:p>
            <a:r>
              <a:rPr lang="en-US" sz="2000" b="1" dirty="0">
                <a:latin typeface="Calibri" panose="020F0502020204030204" pitchFamily="34" charset="0"/>
                <a:cs typeface="Calibri" panose="020F0502020204030204" pitchFamily="34" charset="0"/>
              </a:rPr>
              <a:t>12.E1 INDIVIDUAL RESPONSIBILITY AND THE ECONOMY:                      </a:t>
            </a:r>
            <a:r>
              <a:rPr lang="en-US" sz="1800" dirty="0">
                <a:latin typeface="Calibri" panose="020F0502020204030204" pitchFamily="34" charset="0"/>
                <a:cs typeface="Calibri" panose="020F0502020204030204" pitchFamily="34" charset="0"/>
              </a:rPr>
              <a:t>Individuals should set personal financial goals, recognize their income needs and debt obligations, and know how to utilize effective budgeting, borrowing, and investment strategies to maximize well-being. 12.E1a In making economic decisions in any role, individuals should consider the set of opportunities that they have, their resources (e.g., income and wealth), their preferences, and their ethics. 12.E1b Sound personal financial (money management) practices take into account wealth and income, the present and the future, and risk factors when setting goals and budgeting for anticipated saving and spending. Cost-benefit analysis is an important tool for sound decision making. All financial investments carry with them varying risks and rewards that must be fully understood in order to make informed decisions. Greater rewards generally come with higher risks. 12.E1c Managing personal finance effectively requires an understanding of the forms and purposes of financial credit, the effects of personal debt, the role and impact of interest, and the distinction between nominal and real returns. Predatory lending practices target and affect those who are least informed and can least afford such practices. Interest rates reflect perceived risk, so maintaining a healthy credit rating lowers the cost of borrowing.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95">
                                            <p:txEl>
                                              <p:pRg st="0" end="0"/>
                                            </p:txEl>
                                          </p:spTgt>
                                        </p:tgtEl>
                                        <p:attrNameLst>
                                          <p:attrName>style.visibility</p:attrName>
                                        </p:attrNameLst>
                                      </p:cBhvr>
                                      <p:to>
                                        <p:strVal val="visible"/>
                                      </p:to>
                                    </p:set>
                                    <p:anim calcmode="lin" valueType="num">
                                      <p:cBhvr additive="base">
                                        <p:cTn id="7" dur="500"/>
                                        <p:tgtEl>
                                          <p:spTgt spid="9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457200" y="141380"/>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000" dirty="0">
                <a:solidFill>
                  <a:srgbClr val="0070C0"/>
                </a:solidFill>
              </a:rPr>
              <a:t>Objectives</a:t>
            </a:r>
            <a:endParaRPr sz="4000" b="1" dirty="0">
              <a:solidFill>
                <a:srgbClr val="0070C0"/>
              </a:solidFill>
            </a:endParaRPr>
          </a:p>
        </p:txBody>
      </p:sp>
      <p:sp>
        <p:nvSpPr>
          <p:cNvPr id="81" name="Google Shape;81;p5"/>
          <p:cNvSpPr txBox="1">
            <a:spLocks noGrp="1"/>
          </p:cNvSpPr>
          <p:nvPr>
            <p:ph type="body" idx="4294967295"/>
          </p:nvPr>
        </p:nvSpPr>
        <p:spPr>
          <a:xfrm>
            <a:off x="323557" y="1439125"/>
            <a:ext cx="8363243" cy="4820998"/>
          </a:xfrm>
          <a:prstGeom prst="rect">
            <a:avLst/>
          </a:prstGeom>
          <a:noFill/>
          <a:ln>
            <a:noFill/>
          </a:ln>
        </p:spPr>
        <p:txBody>
          <a:bodyPr spcFirstLastPara="1" wrap="square" lIns="91425" tIns="45700" rIns="91425" bIns="45700" anchor="t" anchorCtr="0">
            <a:noAutofit/>
          </a:bodyPr>
          <a:lstStyle/>
          <a:p>
            <a:pPr fontAlgn="base">
              <a:buFont typeface="Arial" panose="020B0604020202020204" pitchFamily="34" charset="0"/>
              <a:buChar char="•"/>
            </a:pPr>
            <a:r>
              <a:rPr lang="en-US" sz="1800" dirty="0"/>
              <a:t>Identify the elements of a typical monthly family </a:t>
            </a:r>
            <a:r>
              <a:rPr lang="en-US" sz="1800" b="1" dirty="0">
                <a:solidFill>
                  <a:srgbClr val="FF0000"/>
                </a:solidFill>
              </a:rPr>
              <a:t>budget</a:t>
            </a:r>
            <a:r>
              <a:rPr lang="en-US" sz="1800" dirty="0"/>
              <a:t> including income, living expenses, savings and net worth.</a:t>
            </a:r>
          </a:p>
          <a:p>
            <a:pPr marL="50800" indent="0" fontAlgn="base">
              <a:buNone/>
            </a:pPr>
            <a:endParaRPr lang="en-US" sz="1800" dirty="0"/>
          </a:p>
          <a:p>
            <a:pPr fontAlgn="base">
              <a:buFont typeface="Arial" panose="020B0604020202020204" pitchFamily="34" charset="0"/>
              <a:buChar char="•"/>
            </a:pPr>
            <a:r>
              <a:rPr lang="en-US" sz="1800" dirty="0"/>
              <a:t>Understand the financial </a:t>
            </a:r>
            <a:r>
              <a:rPr lang="en-US" sz="1800" b="1" dirty="0">
                <a:solidFill>
                  <a:srgbClr val="FF0000"/>
                </a:solidFill>
              </a:rPr>
              <a:t>risk versus return </a:t>
            </a:r>
            <a:r>
              <a:rPr lang="en-US" sz="1800" dirty="0"/>
              <a:t>costs offered by banks, including </a:t>
            </a:r>
            <a:r>
              <a:rPr lang="en-US" sz="1800" b="1" dirty="0">
                <a:solidFill>
                  <a:srgbClr val="FF0000"/>
                </a:solidFill>
              </a:rPr>
              <a:t>compounding</a:t>
            </a:r>
            <a:r>
              <a:rPr lang="en-US" sz="1800" dirty="0"/>
              <a:t> of investments and loans.</a:t>
            </a:r>
          </a:p>
          <a:p>
            <a:pPr marL="50800" indent="0" fontAlgn="base">
              <a:buNone/>
            </a:pPr>
            <a:endParaRPr lang="en-US" sz="1800" dirty="0"/>
          </a:p>
          <a:p>
            <a:pPr fontAlgn="base">
              <a:buFont typeface="Arial" panose="020B0604020202020204" pitchFamily="34" charset="0"/>
              <a:buChar char="•"/>
            </a:pPr>
            <a:r>
              <a:rPr lang="en-US" sz="1800" dirty="0"/>
              <a:t>Classify </a:t>
            </a:r>
            <a:r>
              <a:rPr lang="en-US" sz="1800" b="1" dirty="0">
                <a:solidFill>
                  <a:srgbClr val="FF0000"/>
                </a:solidFill>
              </a:rPr>
              <a:t>goals</a:t>
            </a:r>
            <a:r>
              <a:rPr lang="en-US" sz="1800" dirty="0"/>
              <a:t> as short, mid or long-term and see how </a:t>
            </a:r>
            <a:r>
              <a:rPr lang="en-US" sz="1800" b="1" dirty="0">
                <a:solidFill>
                  <a:srgbClr val="FF0000"/>
                </a:solidFill>
              </a:rPr>
              <a:t>debt and budgeting </a:t>
            </a:r>
            <a:r>
              <a:rPr lang="en-US" sz="1800" dirty="0"/>
              <a:t>impacts these goals.</a:t>
            </a:r>
          </a:p>
          <a:p>
            <a:pPr marL="50800" indent="0" fontAlgn="base">
              <a:buNone/>
            </a:pPr>
            <a:endParaRPr lang="en-US" sz="1800" dirty="0"/>
          </a:p>
          <a:p>
            <a:pPr fontAlgn="base">
              <a:buFont typeface="Arial" panose="020B0604020202020204" pitchFamily="34" charset="0"/>
              <a:buChar char="•"/>
            </a:pPr>
            <a:r>
              <a:rPr lang="en-US" sz="1800" dirty="0"/>
              <a:t>Describe the characteristics of the five main types of </a:t>
            </a:r>
            <a:r>
              <a:rPr lang="en-US" sz="1800" b="1" dirty="0">
                <a:solidFill>
                  <a:srgbClr val="FF0000"/>
                </a:solidFill>
              </a:rPr>
              <a:t>plastic money cards</a:t>
            </a:r>
            <a:r>
              <a:rPr lang="en-US" sz="1800" dirty="0"/>
              <a:t> and the costs and benefits associated with each.</a:t>
            </a:r>
          </a:p>
          <a:p>
            <a:pPr marL="50800" indent="0" fontAlgn="base">
              <a:buNone/>
            </a:pPr>
            <a:endParaRPr lang="en-US" sz="1800" dirty="0"/>
          </a:p>
          <a:p>
            <a:pPr fontAlgn="base">
              <a:buFont typeface="Arial" panose="020B0604020202020204" pitchFamily="34" charset="0"/>
              <a:buChar char="•"/>
            </a:pPr>
            <a:r>
              <a:rPr lang="en-US" sz="1800" dirty="0"/>
              <a:t>Know the 3 main </a:t>
            </a:r>
            <a:r>
              <a:rPr lang="en-US" sz="1800" b="1" dirty="0">
                <a:solidFill>
                  <a:srgbClr val="FF0000"/>
                </a:solidFill>
              </a:rPr>
              <a:t>credit reporting agencies </a:t>
            </a:r>
            <a:r>
              <a:rPr lang="en-US" sz="1800" dirty="0"/>
              <a:t>and their tracking of debt.</a:t>
            </a:r>
          </a:p>
          <a:p>
            <a:pPr marL="50800" indent="0" fontAlgn="base">
              <a:buNone/>
            </a:pPr>
            <a:endParaRPr lang="en-US" sz="1800" dirty="0"/>
          </a:p>
          <a:p>
            <a:pPr fontAlgn="base">
              <a:buFont typeface="Arial" panose="020B0604020202020204" pitchFamily="34" charset="0"/>
              <a:buChar char="•"/>
            </a:pPr>
            <a:r>
              <a:rPr lang="en-US" sz="1800" dirty="0"/>
              <a:t>Know how </a:t>
            </a:r>
            <a:r>
              <a:rPr lang="en-US" sz="1800" b="1" dirty="0">
                <a:solidFill>
                  <a:srgbClr val="FF0000"/>
                </a:solidFill>
              </a:rPr>
              <a:t>credit scores </a:t>
            </a:r>
            <a:r>
              <a:rPr lang="en-US" sz="1800" dirty="0"/>
              <a:t>are created, the characteristics of a score and its impact. </a:t>
            </a:r>
          </a:p>
          <a:p>
            <a:pPr fontAlgn="base">
              <a:buFont typeface="Arial" panose="020B0604020202020204" pitchFamily="34" charset="0"/>
              <a:buChar char="•"/>
            </a:pPr>
            <a:endParaRPr lang="en-US" sz="1800" dirty="0"/>
          </a:p>
          <a:p>
            <a:pPr fontAlgn="base">
              <a:buFont typeface="Arial" panose="020B0604020202020204" pitchFamily="34" charset="0"/>
              <a:buChar char="•"/>
            </a:pPr>
            <a:r>
              <a:rPr lang="en-US" sz="1800" dirty="0"/>
              <a:t>Know the </a:t>
            </a:r>
            <a:r>
              <a:rPr lang="en-US" sz="1800" b="1" dirty="0">
                <a:solidFill>
                  <a:srgbClr val="FF0000"/>
                </a:solidFill>
              </a:rPr>
              <a:t>basics of investing </a:t>
            </a:r>
            <a:r>
              <a:rPr lang="en-US" sz="1800" dirty="0"/>
              <a:t>needed for financial stability and wealth growth. </a:t>
            </a:r>
          </a:p>
          <a:p>
            <a:pPr fontAlgn="base" latinLnBrk="0"/>
            <a:endParaRPr lang="en-US" sz="2000" dirty="0"/>
          </a:p>
          <a:p>
            <a:pPr lvl="1" fontAlgn="base">
              <a:buFont typeface="Arial" panose="020B0604020202020204" pitchFamily="34" charset="0"/>
              <a:buChar char="•"/>
            </a:pPr>
            <a:endParaRPr lang="en-US" sz="2000" dirty="0"/>
          </a:p>
          <a:p>
            <a:pPr lvl="1" fontAlgn="base">
              <a:buFont typeface="Arial" panose="020B0604020202020204" pitchFamily="34" charset="0"/>
              <a:buChar char="•"/>
            </a:pPr>
            <a:endParaRPr sz="2500" dirty="0"/>
          </a:p>
          <a:p>
            <a:pPr marL="0" lvl="0" indent="0" algn="l" rtl="0">
              <a:spcBef>
                <a:spcPts val="1800"/>
              </a:spcBef>
              <a:spcAft>
                <a:spcPts val="0"/>
              </a:spcAft>
              <a:buClr>
                <a:schemeClr val="dk1"/>
              </a:buClr>
              <a:buSzPts val="2750"/>
              <a:buNone/>
            </a:pPr>
            <a:endParaRPr sz="2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anim calcmode="lin" valueType="num">
                                      <p:cBhvr additive="base">
                                        <p:cTn id="7" dur="500" fill="hold"/>
                                        <p:tgtEl>
                                          <p:spTgt spid="8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
                                            <p:txEl>
                                              <p:pRg st="2" end="2"/>
                                            </p:txEl>
                                          </p:spTgt>
                                        </p:tgtEl>
                                        <p:attrNameLst>
                                          <p:attrName>style.visibility</p:attrName>
                                        </p:attrNameLst>
                                      </p:cBhvr>
                                      <p:to>
                                        <p:strVal val="visible"/>
                                      </p:to>
                                    </p:set>
                                    <p:anim calcmode="lin" valueType="num">
                                      <p:cBhvr additive="base">
                                        <p:cTn id="13" dur="500" fill="hold"/>
                                        <p:tgtEl>
                                          <p:spTgt spid="8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
                                            <p:txEl>
                                              <p:pRg st="4" end="4"/>
                                            </p:txEl>
                                          </p:spTgt>
                                        </p:tgtEl>
                                        <p:attrNameLst>
                                          <p:attrName>style.visibility</p:attrName>
                                        </p:attrNameLst>
                                      </p:cBhvr>
                                      <p:to>
                                        <p:strVal val="visible"/>
                                      </p:to>
                                    </p:set>
                                    <p:anim calcmode="lin" valueType="num">
                                      <p:cBhvr additive="base">
                                        <p:cTn id="19" dur="500" fill="hold"/>
                                        <p:tgtEl>
                                          <p:spTgt spid="8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
                                            <p:txEl>
                                              <p:pRg st="6" end="6"/>
                                            </p:txEl>
                                          </p:spTgt>
                                        </p:tgtEl>
                                        <p:attrNameLst>
                                          <p:attrName>style.visibility</p:attrName>
                                        </p:attrNameLst>
                                      </p:cBhvr>
                                      <p:to>
                                        <p:strVal val="visible"/>
                                      </p:to>
                                    </p:set>
                                    <p:anim calcmode="lin" valueType="num">
                                      <p:cBhvr additive="base">
                                        <p:cTn id="25" dur="500" fill="hold"/>
                                        <p:tgtEl>
                                          <p:spTgt spid="8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
                                            <p:txEl>
                                              <p:pRg st="8" end="8"/>
                                            </p:txEl>
                                          </p:spTgt>
                                        </p:tgtEl>
                                        <p:attrNameLst>
                                          <p:attrName>style.visibility</p:attrName>
                                        </p:attrNameLst>
                                      </p:cBhvr>
                                      <p:to>
                                        <p:strVal val="visible"/>
                                      </p:to>
                                    </p:set>
                                    <p:anim calcmode="lin" valueType="num">
                                      <p:cBhvr additive="base">
                                        <p:cTn id="31" dur="500" fill="hold"/>
                                        <p:tgtEl>
                                          <p:spTgt spid="81">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
                                            <p:txEl>
                                              <p:pRg st="10" end="10"/>
                                            </p:txEl>
                                          </p:spTgt>
                                        </p:tgtEl>
                                        <p:attrNameLst>
                                          <p:attrName>style.visibility</p:attrName>
                                        </p:attrNameLst>
                                      </p:cBhvr>
                                      <p:to>
                                        <p:strVal val="visible"/>
                                      </p:to>
                                    </p:set>
                                    <p:anim calcmode="lin" valueType="num">
                                      <p:cBhvr additive="base">
                                        <p:cTn id="37" dur="500" fill="hold"/>
                                        <p:tgtEl>
                                          <p:spTgt spid="81">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
                                            <p:txEl>
                                              <p:pRg st="12" end="12"/>
                                            </p:txEl>
                                          </p:spTgt>
                                        </p:tgtEl>
                                        <p:attrNameLst>
                                          <p:attrName>style.visibility</p:attrName>
                                        </p:attrNameLst>
                                      </p:cBhvr>
                                      <p:to>
                                        <p:strVal val="visible"/>
                                      </p:to>
                                    </p:set>
                                    <p:anim calcmode="lin" valueType="num">
                                      <p:cBhvr additive="base">
                                        <p:cTn id="43" dur="500" fill="hold"/>
                                        <p:tgtEl>
                                          <p:spTgt spid="81">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4"/>
          <p:cNvSpPr txBox="1">
            <a:spLocks noGrp="1"/>
          </p:cNvSpPr>
          <p:nvPr>
            <p:ph type="title"/>
          </p:nvPr>
        </p:nvSpPr>
        <p:spPr>
          <a:xfrm>
            <a:off x="260252" y="99177"/>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800" dirty="0">
                <a:solidFill>
                  <a:srgbClr val="0070C0"/>
                </a:solidFill>
              </a:rPr>
              <a:t>Agenda</a:t>
            </a:r>
            <a:endParaRPr sz="4800" b="1" dirty="0">
              <a:solidFill>
                <a:srgbClr val="0070C0"/>
              </a:solidFill>
              <a:latin typeface="Calibri"/>
              <a:ea typeface="Calibri"/>
              <a:cs typeface="Calibri"/>
              <a:sym typeface="Calibri"/>
            </a:endParaRPr>
          </a:p>
        </p:txBody>
      </p:sp>
      <p:sp>
        <p:nvSpPr>
          <p:cNvPr id="74" name="Google Shape;74;p4"/>
          <p:cNvSpPr txBox="1">
            <a:spLocks noGrp="1"/>
          </p:cNvSpPr>
          <p:nvPr>
            <p:ph type="body" idx="4294967295"/>
          </p:nvPr>
        </p:nvSpPr>
        <p:spPr>
          <a:xfrm>
            <a:off x="597877" y="1354718"/>
            <a:ext cx="8229600" cy="5271165"/>
          </a:xfrm>
          <a:prstGeom prst="rect">
            <a:avLst/>
          </a:prstGeom>
          <a:noFill/>
          <a:ln>
            <a:noFill/>
          </a:ln>
        </p:spPr>
        <p:txBody>
          <a:bodyPr spcFirstLastPara="1" wrap="square" lIns="91425" tIns="45700" rIns="91425" bIns="45700" anchor="t" anchorCtr="0">
            <a:noAutofit/>
          </a:bodyPr>
          <a:lstStyle/>
          <a:p>
            <a:pPr marL="342900" indent="-342900">
              <a:lnSpc>
                <a:spcPct val="150000"/>
              </a:lnSpc>
              <a:buClr>
                <a:srgbClr val="FF0000"/>
              </a:buClr>
              <a:buSzPts val="2500"/>
              <a:buFont typeface="Wingdings" panose="05000000000000000000" pitchFamily="2" charset="2"/>
              <a:buChar char="Ø"/>
            </a:pPr>
            <a:r>
              <a:rPr lang="en-US" sz="2000" dirty="0"/>
              <a:t>Less</a:t>
            </a:r>
            <a:r>
              <a:rPr lang="en-US" sz="2000" dirty="0">
                <a:latin typeface="Calibri"/>
                <a:ea typeface="Calibri"/>
                <a:cs typeface="Calibri"/>
                <a:sym typeface="Calibri"/>
              </a:rPr>
              <a:t>ons on Managing Money</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000" dirty="0">
                <a:latin typeface="Calibri"/>
                <a:ea typeface="Calibri"/>
                <a:cs typeface="Calibri"/>
                <a:sym typeface="Calibri"/>
              </a:rPr>
              <a:t>Budgeting:  Know Your </a:t>
            </a:r>
            <a:r>
              <a:rPr lang="en-US" sz="2000" dirty="0"/>
              <a:t>N</a:t>
            </a:r>
            <a:r>
              <a:rPr lang="en-US" sz="2000" dirty="0">
                <a:latin typeface="Calibri"/>
                <a:ea typeface="Calibri"/>
                <a:cs typeface="Calibri"/>
                <a:sym typeface="Calibri"/>
              </a:rPr>
              <a:t>umbers</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000" dirty="0"/>
              <a:t>Understanding “risks versus returns” when investing</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000" dirty="0"/>
              <a:t>Strategies, Concepts and Jargon</a:t>
            </a:r>
          </a:p>
          <a:p>
            <a:pPr marL="342900" indent="-342900">
              <a:lnSpc>
                <a:spcPct val="150000"/>
              </a:lnSpc>
              <a:buClr>
                <a:srgbClr val="FF0000"/>
              </a:buClr>
              <a:buSzPts val="2500"/>
              <a:buFont typeface="Wingdings" panose="05000000000000000000" pitchFamily="2" charset="2"/>
              <a:buChar char="Ø"/>
            </a:pPr>
            <a:r>
              <a:rPr lang="en-US" sz="2000" dirty="0"/>
              <a:t>C</a:t>
            </a:r>
            <a:r>
              <a:rPr lang="en-US" sz="2000" dirty="0">
                <a:latin typeface="Calibri"/>
                <a:ea typeface="Calibri"/>
                <a:cs typeface="Calibri"/>
                <a:sym typeface="Calibri"/>
              </a:rPr>
              <a:t>ustomizing “Jeopardy Template” for in- class and hybrid use</a:t>
            </a:r>
            <a:endParaRPr lang="en-US" sz="2000" dirty="0"/>
          </a:p>
          <a:p>
            <a:pPr marL="342900" indent="-342900">
              <a:lnSpc>
                <a:spcPct val="150000"/>
              </a:lnSpc>
              <a:spcBef>
                <a:spcPts val="600"/>
              </a:spcBef>
              <a:buClr>
                <a:srgbClr val="FF0000"/>
              </a:buClr>
              <a:buSzPts val="2500"/>
              <a:buFont typeface="Wingdings" panose="05000000000000000000" pitchFamily="2" charset="2"/>
              <a:buChar char="Ø"/>
            </a:pPr>
            <a:r>
              <a:rPr lang="en-US" sz="2000" dirty="0"/>
              <a:t>Formative Assessments</a:t>
            </a:r>
          </a:p>
          <a:p>
            <a:pPr marL="800100" lvl="1" indent="-342900">
              <a:lnSpc>
                <a:spcPct val="150000"/>
              </a:lnSpc>
              <a:spcBef>
                <a:spcPts val="600"/>
              </a:spcBef>
              <a:buSzPts val="2500"/>
              <a:buFont typeface="Arial" panose="020B0604020202020204" pitchFamily="34" charset="0"/>
              <a:buChar char="•"/>
            </a:pPr>
            <a:r>
              <a:rPr lang="en-US" sz="2000" dirty="0">
                <a:latin typeface="Calibri"/>
                <a:ea typeface="Calibri"/>
                <a:cs typeface="Calibri"/>
                <a:sym typeface="Calibri"/>
              </a:rPr>
              <a:t>Playi</a:t>
            </a:r>
            <a:r>
              <a:rPr lang="en-US" sz="2000" dirty="0"/>
              <a:t>ng “Wall Street Jeopardy”</a:t>
            </a:r>
          </a:p>
          <a:p>
            <a:pPr marL="800100" lvl="1" indent="-342900">
              <a:lnSpc>
                <a:spcPct val="150000"/>
              </a:lnSpc>
              <a:spcBef>
                <a:spcPts val="600"/>
              </a:spcBef>
              <a:buSzPts val="2500"/>
              <a:buFont typeface="Arial" panose="020B0604020202020204" pitchFamily="34" charset="0"/>
              <a:buChar char="•"/>
            </a:pPr>
            <a:r>
              <a:rPr lang="en-US" sz="2000" dirty="0"/>
              <a:t>Kahoot Game</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000" dirty="0">
                <a:latin typeface="Calibri"/>
                <a:ea typeface="Calibri"/>
                <a:cs typeface="Calibri"/>
                <a:sym typeface="Calibri"/>
              </a:rPr>
              <a:t>Summative Assessment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9"/>
          <p:cNvSpPr txBox="1">
            <a:spLocks noGrp="1"/>
          </p:cNvSpPr>
          <p:nvPr>
            <p:ph type="title"/>
          </p:nvPr>
        </p:nvSpPr>
        <p:spPr>
          <a:xfrm>
            <a:off x="457200" y="129540"/>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400" dirty="0">
                <a:solidFill>
                  <a:srgbClr val="0070C0"/>
                </a:solidFill>
              </a:rPr>
              <a:t>References</a:t>
            </a:r>
            <a:endParaRPr sz="4400" b="1" dirty="0">
              <a:solidFill>
                <a:srgbClr val="0070C0"/>
              </a:solidFill>
            </a:endParaRPr>
          </a:p>
        </p:txBody>
      </p:sp>
      <p:sp>
        <p:nvSpPr>
          <p:cNvPr id="109" name="Google Shape;109;p9"/>
          <p:cNvSpPr txBox="1">
            <a:spLocks noGrp="1"/>
          </p:cNvSpPr>
          <p:nvPr>
            <p:ph type="body" idx="1"/>
          </p:nvPr>
        </p:nvSpPr>
        <p:spPr>
          <a:xfrm>
            <a:off x="358726" y="1272539"/>
            <a:ext cx="8433582" cy="4973515"/>
          </a:xfrm>
          <a:prstGeom prst="rect">
            <a:avLst/>
          </a:prstGeom>
          <a:noFill/>
          <a:ln>
            <a:noFill/>
          </a:ln>
        </p:spPr>
        <p:txBody>
          <a:bodyPr spcFirstLastPara="1" wrap="square" lIns="91425" tIns="45700" rIns="91425" bIns="45700" anchor="t" anchorCtr="0">
            <a:noAutofit/>
          </a:bodyPr>
          <a:lstStyle/>
          <a:p>
            <a:pPr marL="285750" indent="-285750">
              <a:buClr>
                <a:srgbClr val="FF0000"/>
              </a:buClr>
              <a:buSzPts val="2800"/>
              <a:buFont typeface="Wingdings" panose="05000000000000000000" pitchFamily="2" charset="2"/>
              <a:buChar char="Ø"/>
            </a:pPr>
            <a:r>
              <a:rPr lang="en-US" sz="1800" b="0" i="0" dirty="0">
                <a:solidFill>
                  <a:schemeClr val="tx1"/>
                </a:solidFill>
                <a:effectLst/>
                <a:latin typeface="Calibri" panose="020F0502020204030204" pitchFamily="34" charset="0"/>
                <a:cs typeface="Calibri" panose="020F0502020204030204" pitchFamily="34" charset="0"/>
              </a:rPr>
              <a:t> Managing Your Money </a:t>
            </a:r>
          </a:p>
          <a:p>
            <a:pPr marL="0" indent="0">
              <a:buSzPts val="2800"/>
              <a:buNone/>
            </a:pPr>
            <a:r>
              <a:rPr lang="en-US" sz="1800" dirty="0">
                <a:solidFill>
                  <a:schemeClr val="tx1"/>
                </a:solidFill>
                <a:latin typeface="Calibri" panose="020F0502020204030204" pitchFamily="34" charset="0"/>
                <a:cs typeface="Calibri" panose="020F0502020204030204" pitchFamily="34" charset="0"/>
              </a:rPr>
              <a:t>	</a:t>
            </a:r>
            <a:r>
              <a:rPr lang="en-US" sz="1800" b="0" i="0" dirty="0">
                <a:solidFill>
                  <a:schemeClr val="tx1"/>
                </a:solidFill>
                <a:effectLst/>
                <a:latin typeface="Calibri" panose="020F0502020204030204" pitchFamily="34" charset="0"/>
                <a:cs typeface="Calibri" panose="020F0502020204030204" pitchFamily="34" charset="0"/>
                <a:hlinkClick r:id="rId3"/>
              </a:rPr>
              <a:t>https://www.econedlink.org/resources/managing-your-money/</a:t>
            </a:r>
            <a:endParaRPr lang="en-US" sz="1800" b="0" i="0" dirty="0">
              <a:solidFill>
                <a:schemeClr val="tx1"/>
              </a:solidFill>
              <a:effectLst/>
              <a:latin typeface="Calibri" panose="020F0502020204030204" pitchFamily="34" charset="0"/>
              <a:cs typeface="Calibri" panose="020F0502020204030204" pitchFamily="34" charset="0"/>
            </a:endParaRPr>
          </a:p>
          <a:p>
            <a:pPr marL="0" indent="0">
              <a:buSzPts val="2800"/>
              <a:buNone/>
            </a:pPr>
            <a:endParaRPr lang="en-US" sz="1800" dirty="0">
              <a:solidFill>
                <a:schemeClr val="tx1"/>
              </a:solidFill>
              <a:latin typeface="Calibri" panose="020F0502020204030204" pitchFamily="34" charset="0"/>
              <a:cs typeface="Calibri" panose="020F0502020204030204" pitchFamily="34" charset="0"/>
            </a:endParaRPr>
          </a:p>
          <a:p>
            <a:pPr marL="285750" indent="-285750">
              <a:buClr>
                <a:srgbClr val="FF0000"/>
              </a:buClr>
              <a:buSzPts val="2800"/>
              <a:buFont typeface="Wingdings" panose="05000000000000000000" pitchFamily="2" charset="2"/>
              <a:buChar char="Ø"/>
            </a:pPr>
            <a:r>
              <a:rPr lang="en-US" sz="1800" b="0" i="0" dirty="0">
                <a:solidFill>
                  <a:schemeClr val="tx1"/>
                </a:solidFill>
                <a:effectLst/>
                <a:latin typeface="Calibri" panose="020F0502020204030204" pitchFamily="34" charset="0"/>
                <a:cs typeface="Calibri" panose="020F0502020204030204" pitchFamily="34" charset="0"/>
              </a:rPr>
              <a:t> Credit Reports and Credit Scores</a:t>
            </a:r>
          </a:p>
          <a:p>
            <a:pPr marL="0" indent="0">
              <a:buSzPts val="2800"/>
              <a:buNone/>
            </a:pPr>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hlinkClick r:id="rId4"/>
              </a:rPr>
              <a:t>https://www.econedlink.org/resources/credit-reports-and-credit-scores/</a:t>
            </a:r>
            <a:endParaRPr lang="en-US" sz="1800" dirty="0">
              <a:solidFill>
                <a:schemeClr val="tx1"/>
              </a:solidFill>
              <a:latin typeface="Calibri" panose="020F0502020204030204" pitchFamily="34" charset="0"/>
              <a:cs typeface="Calibri" panose="020F0502020204030204" pitchFamily="34" charset="0"/>
            </a:endParaRPr>
          </a:p>
          <a:p>
            <a:pPr marL="0" indent="0">
              <a:buSzPts val="2800"/>
              <a:buNone/>
            </a:pPr>
            <a:endParaRPr lang="en-US" sz="1800" dirty="0">
              <a:solidFill>
                <a:schemeClr val="tx1"/>
              </a:solidFill>
              <a:latin typeface="Calibri" panose="020F0502020204030204" pitchFamily="34" charset="0"/>
              <a:cs typeface="Calibri" panose="020F0502020204030204" pitchFamily="34" charset="0"/>
            </a:endParaRPr>
          </a:p>
          <a:p>
            <a:pPr marL="285750" indent="-285750">
              <a:buClr>
                <a:srgbClr val="FF0000"/>
              </a:buClr>
              <a:buSzPts val="2800"/>
              <a:buFont typeface="Wingdings" panose="05000000000000000000" pitchFamily="2" charset="2"/>
              <a:buChar char="Ø"/>
            </a:pPr>
            <a:r>
              <a:rPr lang="en-US" sz="1800" b="0" i="0" dirty="0">
                <a:solidFill>
                  <a:schemeClr val="tx1"/>
                </a:solidFill>
                <a:effectLst/>
                <a:latin typeface="Calibri" panose="020F0502020204030204" pitchFamily="34" charset="0"/>
                <a:cs typeface="Calibri" panose="020F0502020204030204" pitchFamily="34" charset="0"/>
              </a:rPr>
              <a:t> Getting Out of Debt</a:t>
            </a:r>
          </a:p>
          <a:p>
            <a:pPr marL="0" indent="0">
              <a:buSzPts val="2800"/>
              <a:buNone/>
            </a:pPr>
            <a:r>
              <a:rPr lang="en-US" sz="1800" dirty="0">
                <a:solidFill>
                  <a:schemeClr val="tx1"/>
                </a:solidFill>
                <a:latin typeface="Calibri" panose="020F0502020204030204" pitchFamily="34" charset="0"/>
                <a:cs typeface="Calibri" panose="020F0502020204030204" pitchFamily="34" charset="0"/>
              </a:rPr>
              <a:t>	</a:t>
            </a:r>
            <a:r>
              <a:rPr lang="en-US" sz="1800" dirty="0">
                <a:solidFill>
                  <a:schemeClr val="tx1"/>
                </a:solidFill>
                <a:latin typeface="Calibri" panose="020F0502020204030204" pitchFamily="34" charset="0"/>
                <a:cs typeface="Calibri" panose="020F0502020204030204" pitchFamily="34" charset="0"/>
                <a:hlinkClick r:id="rId5"/>
              </a:rPr>
              <a:t>https://www.econedlink.org/resources/getting-out-of-debt/</a:t>
            </a:r>
            <a:endParaRPr lang="en-US" sz="1800" dirty="0">
              <a:solidFill>
                <a:schemeClr val="tx1"/>
              </a:solidFill>
              <a:latin typeface="Calibri" panose="020F0502020204030204" pitchFamily="34" charset="0"/>
              <a:cs typeface="Calibri" panose="020F0502020204030204" pitchFamily="34" charset="0"/>
            </a:endParaRPr>
          </a:p>
          <a:p>
            <a:pPr marL="0" indent="0">
              <a:buSzPts val="2800"/>
              <a:buNone/>
            </a:pPr>
            <a:endParaRPr lang="en-US" sz="1800" b="0" i="0" dirty="0">
              <a:solidFill>
                <a:schemeClr val="tx1"/>
              </a:solidFill>
              <a:effectLst/>
              <a:latin typeface="Calibri" panose="020F0502020204030204" pitchFamily="34" charset="0"/>
              <a:cs typeface="Calibri" panose="020F0502020204030204" pitchFamily="34" charset="0"/>
            </a:endParaRPr>
          </a:p>
          <a:p>
            <a:pPr marL="0" indent="0">
              <a:buSzPts val="2800"/>
              <a:buNone/>
            </a:pPr>
            <a:r>
              <a:rPr lang="en-US" sz="1000" b="0" i="0" dirty="0">
                <a:solidFill>
                  <a:srgbClr val="FFFFFF"/>
                </a:solidFill>
                <a:effectLst/>
                <a:latin typeface="effra"/>
              </a:rPr>
              <a:t>What is Credit?</a:t>
            </a:r>
          </a:p>
          <a:p>
            <a:pPr marL="285750" indent="-285750">
              <a:buClr>
                <a:srgbClr val="FF0000"/>
              </a:buClr>
              <a:buSzPts val="2800"/>
              <a:buFont typeface="Wingdings" panose="05000000000000000000" pitchFamily="2" charset="2"/>
              <a:buChar char="Ø"/>
            </a:pPr>
            <a:r>
              <a:rPr lang="en-US" sz="1800" b="0" i="0" dirty="0">
                <a:solidFill>
                  <a:schemeClr val="tx1"/>
                </a:solidFill>
                <a:effectLst/>
                <a:latin typeface="Calibri" panose="020F0502020204030204" pitchFamily="34" charset="0"/>
                <a:cs typeface="Calibri" panose="020F0502020204030204" pitchFamily="34" charset="0"/>
              </a:rPr>
              <a:t> What is Credit?</a:t>
            </a:r>
          </a:p>
          <a:p>
            <a:pPr marL="0" indent="0">
              <a:buSzPts val="2800"/>
              <a:buNone/>
            </a:pPr>
            <a:r>
              <a:rPr lang="en-US" sz="1800" b="0" i="0" dirty="0">
                <a:solidFill>
                  <a:schemeClr val="tx1"/>
                </a:solidFill>
                <a:effectLst/>
                <a:latin typeface="Calibri" panose="020F0502020204030204" pitchFamily="34" charset="0"/>
                <a:cs typeface="Calibri" panose="020F0502020204030204" pitchFamily="34" charset="0"/>
              </a:rPr>
              <a:t>	</a:t>
            </a:r>
            <a:r>
              <a:rPr lang="en-US" sz="1800" b="0" i="0" dirty="0">
                <a:solidFill>
                  <a:schemeClr val="tx1"/>
                </a:solidFill>
                <a:effectLst/>
                <a:latin typeface="Calibri" panose="020F0502020204030204" pitchFamily="34" charset="0"/>
                <a:cs typeface="Calibri" panose="020F0502020204030204" pitchFamily="34" charset="0"/>
                <a:hlinkClick r:id="rId6"/>
              </a:rPr>
              <a:t>https://www.econedlink.org/resources/what-is-credit/</a:t>
            </a:r>
            <a:r>
              <a:rPr lang="en-US" sz="1800" b="0" i="0" dirty="0">
                <a:solidFill>
                  <a:schemeClr val="tx1"/>
                </a:solidFill>
                <a:effectLst/>
                <a:latin typeface="Calibri" panose="020F0502020204030204" pitchFamily="34" charset="0"/>
                <a:cs typeface="Calibri" panose="020F0502020204030204" pitchFamily="34" charset="0"/>
              </a:rPr>
              <a:t> </a:t>
            </a:r>
          </a:p>
          <a:p>
            <a:pPr marL="0" indent="0">
              <a:buSzPts val="2800"/>
              <a:buNone/>
            </a:pPr>
            <a:endParaRPr lang="en-US" sz="1800" dirty="0">
              <a:solidFill>
                <a:schemeClr val="tx1"/>
              </a:solidFill>
              <a:latin typeface="Calibri" panose="020F0502020204030204" pitchFamily="34" charset="0"/>
              <a:cs typeface="Calibri" panose="020F0502020204030204" pitchFamily="34" charset="0"/>
            </a:endParaRPr>
          </a:p>
          <a:p>
            <a:pPr marL="342900">
              <a:spcBef>
                <a:spcPts val="600"/>
              </a:spcBef>
              <a:buClr>
                <a:srgbClr val="FF0000"/>
              </a:buClr>
              <a:buSzPts val="2800"/>
              <a:buFont typeface="Wingdings" panose="05000000000000000000" pitchFamily="2" charset="2"/>
              <a:buChar char="Ø"/>
            </a:pPr>
            <a:r>
              <a:rPr lang="en-US" sz="2000" dirty="0"/>
              <a:t>Learning, Earning </a:t>
            </a:r>
            <a:r>
              <a:rPr lang="en-US" sz="2000" dirty="0">
                <a:latin typeface="Calibri" panose="020F0502020204030204" pitchFamily="34" charset="0"/>
                <a:cs typeface="Calibri" panose="020F0502020204030204" pitchFamily="34" charset="0"/>
              </a:rPr>
              <a:t>and </a:t>
            </a:r>
            <a:r>
              <a:rPr lang="en-US" sz="2000" dirty="0">
                <a:solidFill>
                  <a:schemeClr val="tx1"/>
                </a:solidFill>
                <a:latin typeface="Calibri" panose="020F0502020204030204" pitchFamily="34" charset="0"/>
                <a:cs typeface="Calibri" panose="020F0502020204030204" pitchFamily="34" charset="0"/>
              </a:rPr>
              <a:t>Investing		</a:t>
            </a:r>
            <a:r>
              <a:rPr lang="en-US" sz="1600" dirty="0">
                <a:solidFill>
                  <a:schemeClr val="tx1"/>
                </a:solidFill>
                <a:latin typeface="Calibri" panose="020F0502020204030204" pitchFamily="34" charset="0"/>
                <a:cs typeface="Calibri" panose="020F0502020204030204" pitchFamily="34" charset="0"/>
                <a:hlinkClick r:id="rId7"/>
              </a:rPr>
              <a:t>https://www.econedlink.org/resources/what-is-a-stock-lesson-demo/</a:t>
            </a:r>
            <a:r>
              <a:rPr lang="en-US" sz="1600" dirty="0">
                <a:solidFill>
                  <a:schemeClr val="tx1"/>
                </a:solidFill>
                <a:latin typeface="Calibri" panose="020F0502020204030204" pitchFamily="34" charset="0"/>
                <a:cs typeface="Calibri" panose="020F0502020204030204" pitchFamily="34" charset="0"/>
              </a:rPr>
              <a:t> 	</a:t>
            </a:r>
            <a:r>
              <a:rPr lang="en-US" sz="1600" dirty="0">
                <a:solidFill>
                  <a:schemeClr val="tx1"/>
                </a:solidFill>
                <a:latin typeface="Calibri" panose="020F0502020204030204" pitchFamily="34" charset="0"/>
                <a:cs typeface="Calibri" panose="020F0502020204030204" pitchFamily="34" charset="0"/>
                <a:hlinkClick r:id="rId8"/>
              </a:rPr>
              <a:t>https://www.econedlink.org/resources/what-is-a-bond-lesson-demo/</a:t>
            </a:r>
            <a:r>
              <a:rPr lang="en-US" sz="1600" dirty="0">
                <a:solidFill>
                  <a:schemeClr val="tx1"/>
                </a:solidFill>
                <a:latin typeface="Calibri" panose="020F0502020204030204" pitchFamily="34" charset="0"/>
                <a:cs typeface="Calibri" panose="020F0502020204030204" pitchFamily="34" charset="0"/>
              </a:rPr>
              <a:t>  	</a:t>
            </a:r>
            <a:r>
              <a:rPr lang="en-US" sz="1600" dirty="0">
                <a:solidFill>
                  <a:schemeClr val="tx1"/>
                </a:solidFill>
                <a:latin typeface="Calibri" panose="020F0502020204030204" pitchFamily="34" charset="0"/>
                <a:cs typeface="Calibri" panose="020F0502020204030204" pitchFamily="34" charset="0"/>
                <a:hlinkClick r:id="rId9"/>
              </a:rPr>
              <a:t>https://www.econedlink.org/resources/what-are-mutual-funds-lesson-demo/</a:t>
            </a:r>
            <a:r>
              <a:rPr lang="en-US" sz="1600" dirty="0">
                <a:solidFill>
                  <a:schemeClr val="tx1"/>
                </a:solidFill>
                <a:latin typeface="Calibri" panose="020F0502020204030204" pitchFamily="34" charset="0"/>
                <a:cs typeface="Calibri" panose="020F0502020204030204" pitchFamily="34" charset="0"/>
              </a:rPr>
              <a:t>   </a:t>
            </a:r>
            <a:endParaRPr lang="en-US" sz="1600" dirty="0"/>
          </a:p>
          <a:p>
            <a:pPr marL="0" indent="0">
              <a:buSzPts val="2800"/>
              <a:buNone/>
            </a:pPr>
            <a:endParaRPr lang="en-US" sz="1800" b="0" i="0" dirty="0">
              <a:solidFill>
                <a:schemeClr val="tx1"/>
              </a:solidFill>
              <a:effectLst/>
              <a:latin typeface="Calibri" panose="020F0502020204030204" pitchFamily="34" charset="0"/>
              <a:cs typeface="Calibri" panose="020F0502020204030204" pitchFamily="34" charset="0"/>
            </a:endParaRPr>
          </a:p>
          <a:p>
            <a:pPr marL="114300" indent="0" algn="ctr" fontAlgn="base" latinLnBrk="0">
              <a:buNone/>
            </a:pPr>
            <a:r>
              <a:rPr lang="en-US" sz="1800" dirty="0">
                <a:solidFill>
                  <a:schemeClr val="tx1"/>
                </a:solidFill>
                <a:latin typeface="Calibri" panose="020F0502020204030204" pitchFamily="34" charset="0"/>
                <a:cs typeface="Calibri" panose="020F0502020204030204" pitchFamily="34" charset="0"/>
              </a:rPr>
              <a:t>								</a:t>
            </a:r>
          </a:p>
          <a:p>
            <a:pPr marL="0" indent="0">
              <a:buSzPts val="2800"/>
              <a:buNone/>
            </a:pPr>
            <a:endParaRPr lang="en-US" sz="2000" b="0" i="0" dirty="0">
              <a:solidFill>
                <a:schemeClr val="tx1"/>
              </a:solidFill>
              <a:effectLst/>
              <a:latin typeface="effra"/>
            </a:endParaRPr>
          </a:p>
          <a:p>
            <a:pPr marL="0" lvl="0" indent="0" algn="l" rtl="0">
              <a:spcBef>
                <a:spcPts val="0"/>
              </a:spcBef>
              <a:spcAft>
                <a:spcPts val="0"/>
              </a:spcAft>
              <a:buClr>
                <a:schemeClr val="dk1"/>
              </a:buClr>
              <a:buSzPts val="28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erving up a budgeting pie will help youth stay financially healthy - MSU  Extension">
            <a:extLst>
              <a:ext uri="{FF2B5EF4-FFF2-40B4-BE49-F238E27FC236}">
                <a16:creationId xmlns:a16="http://schemas.microsoft.com/office/drawing/2014/main" id="{2C53CD00-8E63-4FE2-934C-DCD482B315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19" t="4733" b="7535"/>
          <a:stretch/>
        </p:blipFill>
        <p:spPr bwMode="auto">
          <a:xfrm>
            <a:off x="1331361" y="1097280"/>
            <a:ext cx="7342094" cy="429154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310F262-D965-4D0E-9D04-823429E0BFF3}"/>
              </a:ext>
            </a:extLst>
          </p:cNvPr>
          <p:cNvSpPr txBox="1"/>
          <p:nvPr/>
        </p:nvSpPr>
        <p:spPr>
          <a:xfrm>
            <a:off x="1176617" y="293697"/>
            <a:ext cx="6790765" cy="584775"/>
          </a:xfrm>
          <a:prstGeom prst="rect">
            <a:avLst/>
          </a:prstGeom>
          <a:noFill/>
        </p:spPr>
        <p:txBody>
          <a:bodyPr wrap="square" rtlCol="0">
            <a:spAutoFit/>
          </a:bodyPr>
          <a:lstStyle/>
          <a:p>
            <a:pPr algn="ctr"/>
            <a:r>
              <a:rPr lang="en-US" sz="3200" b="1" dirty="0">
                <a:solidFill>
                  <a:srgbClr val="0070C0"/>
                </a:solidFill>
              </a:rPr>
              <a:t>Sample Family Budget</a:t>
            </a:r>
          </a:p>
        </p:txBody>
      </p:sp>
      <p:sp>
        <p:nvSpPr>
          <p:cNvPr id="3" name="TextBox 2">
            <a:extLst>
              <a:ext uri="{FF2B5EF4-FFF2-40B4-BE49-F238E27FC236}">
                <a16:creationId xmlns:a16="http://schemas.microsoft.com/office/drawing/2014/main" id="{40E55F4F-3DF4-4DBC-8074-AD38BEFE7DF2}"/>
              </a:ext>
            </a:extLst>
          </p:cNvPr>
          <p:cNvSpPr txBox="1"/>
          <p:nvPr/>
        </p:nvSpPr>
        <p:spPr>
          <a:xfrm>
            <a:off x="900951" y="5268903"/>
            <a:ext cx="7919491" cy="2031325"/>
          </a:xfrm>
          <a:prstGeom prst="rect">
            <a:avLst/>
          </a:prstGeom>
          <a:noFill/>
        </p:spPr>
        <p:txBody>
          <a:bodyPr wrap="square" rtlCol="0">
            <a:spAutoFit/>
          </a:bodyPr>
          <a:lstStyle/>
          <a:p>
            <a:r>
              <a:rPr lang="en-US" dirty="0">
                <a:hlinkClick r:id="rId3"/>
              </a:rPr>
              <a:t>https://criticalcommons.org/view?m=3nlomZhMc</a:t>
            </a:r>
            <a:r>
              <a:rPr lang="en-US" dirty="0"/>
              <a:t>  “Ka Ching” by CXO-CBX</a:t>
            </a:r>
          </a:p>
          <a:p>
            <a:endParaRPr lang="en-US" dirty="0"/>
          </a:p>
          <a:p>
            <a:r>
              <a:rPr lang="en-US" dirty="0">
                <a:hlinkClick r:id="rId4"/>
              </a:rPr>
              <a:t>https://www.youtube.com/watch?v=GXE_n2q08Yw</a:t>
            </a:r>
            <a:r>
              <a:rPr lang="en-US" dirty="0"/>
              <a:t>  “For the Love of Money” by The </a:t>
            </a:r>
            <a:r>
              <a:rPr lang="en-US" dirty="0" err="1"/>
              <a:t>O’Jays</a:t>
            </a:r>
            <a:endParaRPr lang="en-US" dirty="0"/>
          </a:p>
          <a:p>
            <a:endParaRPr lang="en-US" dirty="0"/>
          </a:p>
          <a:p>
            <a:r>
              <a:rPr lang="en-US" dirty="0">
                <a:hlinkClick r:id="rId5"/>
              </a:rPr>
              <a:t>https://www.youtube.com/watch?v=GvQmDIcd4SU</a:t>
            </a:r>
            <a:r>
              <a:rPr lang="en-US" dirty="0"/>
              <a:t>  “Money (That’s What I Want) by Barret Strong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0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5F2470-6ECF-4EBD-A3F2-D1BB34477D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E390B6-5E55-4A26-A9B8-F66AFD30874D}">
  <ds:schemaRefs>
    <ds:schemaRef ds:uri="http://schemas.microsoft.com/office/2006/documentManagement/types"/>
    <ds:schemaRef ds:uri="http://schemas.openxmlformats.org/package/2006/metadata/core-properties"/>
    <ds:schemaRef ds:uri="http://purl.org/dc/terms/"/>
    <ds:schemaRef ds:uri="http://purl.org/dc/dcmitype/"/>
    <ds:schemaRef ds:uri="http://purl.org/dc/elements/1.1/"/>
    <ds:schemaRef ds:uri="http://www.w3.org/XML/1998/namespace"/>
    <ds:schemaRef ds:uri="9cd82c5b-74c9-4827-94f1-5bf219ae6b20"/>
    <ds:schemaRef ds:uri="http://schemas.microsoft.com/office/infopath/2007/PartnerControls"/>
    <ds:schemaRef ds:uri="bfa4db11-c700-41fb-b639-f7e6b4e680b5"/>
    <ds:schemaRef ds:uri="http://schemas.microsoft.com/office/2006/metadata/properties"/>
  </ds:schemaRefs>
</ds:datastoreItem>
</file>

<file path=customXml/itemProps3.xml><?xml version="1.0" encoding="utf-8"?>
<ds:datastoreItem xmlns:ds="http://schemas.openxmlformats.org/officeDocument/2006/customXml" ds:itemID="{46D120DB-06FD-4259-93DF-244FC4B7E7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271</TotalTime>
  <Words>2317</Words>
  <Application>Microsoft Office PowerPoint</Application>
  <PresentationFormat>On-screen Show (4:3)</PresentationFormat>
  <Paragraphs>297</Paragraphs>
  <Slides>21</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vt:lpstr>
      <vt:lpstr>Calibri</vt:lpstr>
      <vt:lpstr>effra</vt:lpstr>
      <vt:lpstr>Times New Roman</vt:lpstr>
      <vt:lpstr>Verdana</vt:lpstr>
      <vt:lpstr>Wingdings</vt:lpstr>
      <vt:lpstr>Office Theme</vt:lpstr>
      <vt:lpstr> Using Games to Explore Essential Financial Challenges   </vt:lpstr>
      <vt:lpstr>EconEdLink Membership</vt:lpstr>
      <vt:lpstr>Professional Development Certificate</vt:lpstr>
      <vt:lpstr>National Standards</vt:lpstr>
      <vt:lpstr>N.Y. State Standards</vt:lpstr>
      <vt:lpstr>Objectives</vt:lpstr>
      <vt:lpstr>Agenda</vt:lpstr>
      <vt:lpstr>References</vt:lpstr>
      <vt:lpstr>PowerPoint Presentation</vt:lpstr>
      <vt:lpstr>PowerPoint Presentation</vt:lpstr>
      <vt:lpstr>PowerPoint Presentation</vt:lpstr>
      <vt:lpstr>Vocabulary</vt:lpstr>
      <vt:lpstr>PowerPoint Presentation</vt:lpstr>
      <vt:lpstr>PowerPoint Presentation</vt:lpstr>
      <vt:lpstr>Category Change: Credit Reports</vt:lpstr>
      <vt:lpstr>Answers: Credit Reports</vt:lpstr>
      <vt:lpstr>Kahoot Lesson</vt:lpstr>
      <vt:lpstr>Kahoot Answers</vt:lpstr>
      <vt:lpstr>Summative Assessments</vt:lpstr>
      <vt:lpstr>CEE Affiliates</vt:lpstr>
      <vt:lpstr>Thank You to Our Sponsors!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Subtitle Presented by Date Professional Email</dc:title>
  <dc:creator>Marsha Masters</dc:creator>
  <cp:lastModifiedBy>Jarvon Carson</cp:lastModifiedBy>
  <cp:revision>32</cp:revision>
  <dcterms:created xsi:type="dcterms:W3CDTF">2012-09-11T15:07:18Z</dcterms:created>
  <dcterms:modified xsi:type="dcterms:W3CDTF">2021-06-08T17:45:21Z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