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6" r:id="rId5"/>
    <p:sldId id="261" r:id="rId6"/>
    <p:sldId id="267" r:id="rId7"/>
    <p:sldId id="258" r:id="rId8"/>
    <p:sldId id="262" r:id="rId9"/>
    <p:sldId id="276" r:id="rId10"/>
    <p:sldId id="280" r:id="rId11"/>
    <p:sldId id="287" r:id="rId12"/>
    <p:sldId id="288" r:id="rId13"/>
    <p:sldId id="290" r:id="rId14"/>
    <p:sldId id="278" r:id="rId15"/>
    <p:sldId id="289" r:id="rId16"/>
    <p:sldId id="281" r:id="rId17"/>
    <p:sldId id="291" r:id="rId18"/>
    <p:sldId id="282" r:id="rId19"/>
    <p:sldId id="265" r:id="rId20"/>
    <p:sldId id="266" r:id="rId21"/>
    <p:sldId id="270" r:id="rId22"/>
    <p:sldId id="26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9900"/>
    <a:srgbClr val="C7C6F8"/>
    <a:srgbClr val="005CB8"/>
    <a:srgbClr val="8BAF00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026AF0-A6F6-4DC4-950C-AC27500A9759}" v="289" dt="2021-07-27T18:38:52.189"/>
    <p1510:client id="{7BB5410E-E96D-4F65-A561-60326D081157}" v="17" dt="2021-07-27T20:18:57.834"/>
  </p1510:revLst>
</p1510:revInfo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30" autoAdjust="0"/>
  </p:normalViewPr>
  <p:slideViewPr>
    <p:cSldViewPr snapToGrid="0">
      <p:cViewPr varScale="1">
        <p:scale>
          <a:sx n="42" d="100"/>
          <a:sy n="42" d="100"/>
        </p:scale>
        <p:origin x="1469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AA5DFF-1E16-7F4C-8980-AB1611AD8891}" type="datetime1">
              <a:rPr lang="en-US"/>
              <a:pPr>
                <a:defRPr/>
              </a:pPr>
              <a:t>7/28/2021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67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477A4-4B98-4D77-89FE-15CF583287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526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477A4-4B98-4D77-89FE-15CF583287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251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477A4-4B98-4D77-89FE-15CF583287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709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90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83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05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3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18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15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E05AA7-AD11-49B0-B480-3C81A10D76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26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477A4-4B98-4D77-89FE-15CF583287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497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477A4-4B98-4D77-89FE-15CF583287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394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477A4-4B98-4D77-89FE-15CF583287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356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6600" b="1" i="0">
                <a:solidFill>
                  <a:srgbClr val="005CB8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7440"/>
            <a:ext cx="8229600" cy="3779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698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2055038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fontAlgn="base">
        <a:lnSpc>
          <a:spcPts val="5700"/>
        </a:lnSpc>
        <a:spcBef>
          <a:spcPct val="0"/>
        </a:spcBef>
        <a:spcAft>
          <a:spcPct val="0"/>
        </a:spcAft>
        <a:defRPr sz="6600" b="1" i="0" kern="1200">
          <a:solidFill>
            <a:srgbClr val="005CB8"/>
          </a:solidFill>
          <a:effectLst>
            <a:glow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latin typeface="Calibri" panose="020F0502020204030204" pitchFamily="34" charset="0"/>
          <a:ea typeface="ＭＳ Ｐゴシック" pitchFamily="-108" charset="-128"/>
          <a:cs typeface="Calibri" panose="020F050202020403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1pPr>
      <a:lvl2pPr marL="742950" indent="-28575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2pPr>
      <a:lvl3pPr marL="11430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3pPr>
      <a:lvl4pPr marL="16002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4pPr>
      <a:lvl5pPr marL="20574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»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thinglink.com/scene/857041693755572224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thinglink.com/scene/1048249942214180865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ttingsmart.com/2012/08/5-ways-use-thinglink-teaching-learning/" TargetMode="External"/><Relationship Id="rId2" Type="http://schemas.openxmlformats.org/officeDocument/2006/relationships/hyperlink" Target="https://www.gettingsmart.com/2013/01/10-innovative-ways-to-use-thinglink-in-the-classro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instructables.com/Digital-Escape-Rooms-With-ThingLink-Google-Form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ncilforeconed.org/resources/local-affiliate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CEEConference2021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edlink.org/membershi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onedlink.org/professional-development/professional-development-upcoming/?view-by=dayGridMonth&amp;currentStart=2020-Mar-1&amp;activeStart=2020-Mar-1&amp;activeEnd=2020-Apr-1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edlink.org/professional-developme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nglink.com/en-u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3428999"/>
          </a:xfrm>
        </p:spPr>
        <p:txBody>
          <a:bodyPr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sz="6000" dirty="0"/>
            </a:br>
            <a:br>
              <a:rPr lang="en-US" sz="6000" dirty="0"/>
            </a:br>
            <a:r>
              <a:rPr lang="en-US" sz="6000" dirty="0">
                <a:latin typeface="Calibri"/>
                <a:ea typeface="ＭＳ Ｐゴシック"/>
                <a:cs typeface="Calibri"/>
              </a:rPr>
              <a:t>Using Tech Tools to Teach:</a:t>
            </a:r>
            <a:br>
              <a:rPr lang="en-US" sz="6000" dirty="0">
                <a:ln w="11430"/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latin typeface="Calibri"/>
                <a:ea typeface="+mj-ea"/>
                <a:cs typeface="+mj-cs"/>
              </a:rPr>
            </a:br>
            <a:r>
              <a:rPr lang="en-US" sz="6000" dirty="0">
                <a:ln w="11430"/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latin typeface="Calibri"/>
                <a:ea typeface="+mj-ea"/>
                <a:cs typeface="+mj-cs"/>
              </a:rPr>
              <a:t>ThingLink</a:t>
            </a:r>
            <a:br>
              <a:rPr lang="en-US" sz="4400" dirty="0"/>
            </a:br>
            <a:r>
              <a:rPr lang="en-US" sz="2200" i="1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Presented by Kathy Pondy, Arizona Council on Economic Education</a:t>
            </a:r>
            <a:br>
              <a:rPr lang="en-US" sz="1600" dirty="0"/>
            </a:br>
            <a:r>
              <a:rPr lang="en-US" sz="22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July 28, 2021</a:t>
            </a:r>
            <a:br>
              <a:rPr lang="en-US" sz="16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</a:br>
            <a:r>
              <a:rPr lang="en-US" sz="2200" dirty="0">
                <a:solidFill>
                  <a:srgbClr val="7A9900"/>
                </a:solidFill>
                <a:latin typeface="Calibri"/>
                <a:ea typeface="ＭＳ Ｐゴシック"/>
                <a:cs typeface="Calibri"/>
              </a:rPr>
              <a:t>kathy.pondy@azecon.org</a:t>
            </a:r>
            <a:endParaRPr lang="en-US" sz="2200" dirty="0">
              <a:ln w="11430"/>
              <a:solidFill>
                <a:srgbClr val="7A9900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8FFA5554-15AD-45A2-8A43-5E52C7AD3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732" y="1182924"/>
            <a:ext cx="5556536" cy="541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5366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E88ADFB1-C815-4FA5-B97F-247F466126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5177">
            <a:off x="5870565" y="4052006"/>
            <a:ext cx="2485665" cy="13991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F2322A-82B4-4D71-ABF3-FEE80173C60D}"/>
              </a:ext>
            </a:extLst>
          </p:cNvPr>
          <p:cNvSpPr txBox="1"/>
          <p:nvPr/>
        </p:nvSpPr>
        <p:spPr>
          <a:xfrm>
            <a:off x="169523" y="1097592"/>
            <a:ext cx="8804953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rgbClr val="7A9900"/>
                </a:solidFill>
              </a:rPr>
              <a:t>Creating a ThingLink</a:t>
            </a:r>
          </a:p>
          <a:p>
            <a:endParaRPr lang="en-US" sz="2700" dirty="0"/>
          </a:p>
          <a:p>
            <a:pPr marL="557213" indent="-557213">
              <a:buFont typeface="+mj-lt"/>
              <a:buAutoNum type="arabicPeriod"/>
            </a:pPr>
            <a:r>
              <a:rPr lang="en-US" sz="2700" dirty="0">
                <a:latin typeface="+mn-lt"/>
              </a:rPr>
              <a:t>Have your </a:t>
            </a:r>
            <a:r>
              <a:rPr lang="en-US" sz="2700" b="1" dirty="0">
                <a:latin typeface="+mn-lt"/>
              </a:rPr>
              <a:t>idea</a:t>
            </a:r>
            <a:r>
              <a:rPr lang="en-US" sz="2700" dirty="0">
                <a:latin typeface="+mn-lt"/>
              </a:rPr>
              <a:t> in mind</a:t>
            </a:r>
          </a:p>
          <a:p>
            <a:pPr marL="557213" indent="-557213">
              <a:buFont typeface="+mj-lt"/>
              <a:buAutoNum type="arabicPeriod"/>
            </a:pPr>
            <a:r>
              <a:rPr lang="en-US" sz="2700" dirty="0">
                <a:latin typeface="+mn-lt"/>
              </a:rPr>
              <a:t>Create </a:t>
            </a:r>
            <a:r>
              <a:rPr lang="en-US" sz="2700" b="1" dirty="0">
                <a:latin typeface="+mn-lt"/>
              </a:rPr>
              <a:t>folder</a:t>
            </a:r>
            <a:r>
              <a:rPr lang="en-US" sz="2700" dirty="0">
                <a:latin typeface="+mn-lt"/>
              </a:rPr>
              <a:t> on your desktop to save images you will use </a:t>
            </a:r>
          </a:p>
          <a:p>
            <a:pPr marL="514350" indent="-514350">
              <a:buAutoNum type="arabicPeriod" startAt="3"/>
            </a:pPr>
            <a:r>
              <a:rPr lang="en-US" sz="2700" b="1" dirty="0">
                <a:latin typeface="+mn-lt"/>
              </a:rPr>
              <a:t>Create</a:t>
            </a:r>
            <a:r>
              <a:rPr lang="en-US" sz="2700" dirty="0">
                <a:latin typeface="+mn-lt"/>
              </a:rPr>
              <a:t> a doc/spreadsheet containing links to other items to be added </a:t>
            </a:r>
          </a:p>
          <a:p>
            <a:pPr marL="514350" indent="-514350">
              <a:buAutoNum type="arabicPeriod" startAt="3"/>
            </a:pPr>
            <a:r>
              <a:rPr lang="en-US" sz="2700" dirty="0">
                <a:latin typeface="+mn-lt"/>
              </a:rPr>
              <a:t>Create </a:t>
            </a:r>
            <a:r>
              <a:rPr lang="en-US" sz="2700" dirty="0" err="1">
                <a:latin typeface="+mn-lt"/>
              </a:rPr>
              <a:t>ThingLink</a:t>
            </a:r>
            <a:r>
              <a:rPr lang="en-US" sz="2700" dirty="0">
                <a:latin typeface="+mn-lt"/>
              </a:rPr>
              <a:t> </a:t>
            </a:r>
            <a:r>
              <a:rPr lang="en-US" sz="2700" b="1" dirty="0">
                <a:latin typeface="+mn-lt"/>
              </a:rPr>
              <a:t>account</a:t>
            </a:r>
          </a:p>
          <a:p>
            <a:pPr marL="514350" indent="-514350">
              <a:buAutoNum type="arabicPeriod" startAt="3"/>
            </a:pPr>
            <a:r>
              <a:rPr lang="en-US" sz="2700" dirty="0">
                <a:latin typeface="+mn-lt"/>
              </a:rPr>
              <a:t>Choose </a:t>
            </a:r>
            <a:r>
              <a:rPr lang="en-US" sz="2700" b="1" dirty="0">
                <a:latin typeface="+mn-lt"/>
              </a:rPr>
              <a:t>type</a:t>
            </a:r>
            <a:r>
              <a:rPr lang="en-US" sz="2700" dirty="0">
                <a:latin typeface="+mn-lt"/>
              </a:rPr>
              <a:t> of </a:t>
            </a:r>
            <a:r>
              <a:rPr lang="en-US" sz="2700" dirty="0" err="1">
                <a:latin typeface="+mn-lt"/>
              </a:rPr>
              <a:t>ThingLink</a:t>
            </a:r>
            <a:endParaRPr lang="en-US" sz="2700" dirty="0">
              <a:latin typeface="+mn-lt"/>
            </a:endParaRPr>
          </a:p>
          <a:p>
            <a:pPr marL="514350" indent="-514350">
              <a:buAutoNum type="arabicPeriod" startAt="3"/>
            </a:pPr>
            <a:r>
              <a:rPr lang="en-US" sz="2700" b="1" dirty="0">
                <a:latin typeface="+mn-lt"/>
              </a:rPr>
              <a:t>Edit</a:t>
            </a:r>
            <a:r>
              <a:rPr lang="en-US" sz="2700" dirty="0">
                <a:latin typeface="+mn-lt"/>
              </a:rPr>
              <a:t> your </a:t>
            </a:r>
            <a:r>
              <a:rPr lang="en-US" sz="2700" dirty="0" err="1">
                <a:latin typeface="+mn-lt"/>
              </a:rPr>
              <a:t>ThingLink</a:t>
            </a:r>
            <a:endParaRPr lang="en-US" sz="2700" dirty="0">
              <a:latin typeface="+mn-lt"/>
            </a:endParaRPr>
          </a:p>
          <a:p>
            <a:pPr marL="514350" indent="-514350">
              <a:buAutoNum type="arabicPeriod" startAt="3"/>
            </a:pPr>
            <a:r>
              <a:rPr lang="en-US" sz="2700" dirty="0">
                <a:latin typeface="+mn-lt"/>
              </a:rPr>
              <a:t> </a:t>
            </a:r>
            <a:r>
              <a:rPr lang="en-US" sz="2700" b="1" dirty="0">
                <a:latin typeface="+mn-lt"/>
              </a:rPr>
              <a:t>Share</a:t>
            </a:r>
            <a:r>
              <a:rPr lang="en-US" sz="2700" dirty="0">
                <a:latin typeface="+mn-lt"/>
              </a:rPr>
              <a:t> your ThingLink</a:t>
            </a:r>
          </a:p>
          <a:p>
            <a:pPr lvl="1" algn="r"/>
            <a:r>
              <a:rPr lang="en-US" sz="2700" dirty="0"/>
              <a:t>						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9987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05A0AC6-8BC8-4CED-82C2-4AAD3B82B9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2286">
            <a:off x="5419057" y="1518596"/>
            <a:ext cx="3678168" cy="20703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F2322A-82B4-4D71-ABF3-FEE80173C60D}"/>
              </a:ext>
            </a:extLst>
          </p:cNvPr>
          <p:cNvSpPr txBox="1"/>
          <p:nvPr/>
        </p:nvSpPr>
        <p:spPr>
          <a:xfrm>
            <a:off x="410966" y="1091851"/>
            <a:ext cx="593846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err="1">
                <a:solidFill>
                  <a:srgbClr val="7A9900"/>
                </a:solidFill>
                <a:latin typeface="+mn-lt"/>
              </a:rPr>
              <a:t>ThingLink</a:t>
            </a:r>
            <a:r>
              <a:rPr lang="en-US" sz="2700" b="1" dirty="0">
                <a:solidFill>
                  <a:srgbClr val="7A9900"/>
                </a:solidFill>
                <a:latin typeface="+mn-lt"/>
              </a:rPr>
              <a:t> Accounts</a:t>
            </a:r>
          </a:p>
          <a:p>
            <a:endParaRPr lang="en-US" sz="2700" dirty="0">
              <a:latin typeface="+mn-lt"/>
            </a:endParaRPr>
          </a:p>
          <a:p>
            <a:pPr marL="557213" indent="-557213">
              <a:buFont typeface="Wingdings" panose="05000000000000000000" pitchFamily="2" charset="2"/>
              <a:buChar char="ü"/>
            </a:pPr>
            <a:r>
              <a:rPr lang="en-US" sz="2700" dirty="0">
                <a:latin typeface="+mn-lt"/>
              </a:rPr>
              <a:t>Free or Premium for teachers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700" dirty="0">
              <a:latin typeface="+mn-lt"/>
            </a:endParaRPr>
          </a:p>
          <a:p>
            <a:pPr marL="557213" indent="-557213">
              <a:buFont typeface="Wingdings" panose="05000000000000000000" pitchFamily="2" charset="2"/>
              <a:buChar char="ü"/>
            </a:pPr>
            <a:r>
              <a:rPr lang="en-US" sz="2700" dirty="0">
                <a:latin typeface="+mn-lt"/>
              </a:rPr>
              <a:t>Free or Premium for districts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/>
          </a:p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907753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622A8DF-6E32-4652-93E4-19AB1AE6D1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7711">
            <a:off x="153875" y="1439776"/>
            <a:ext cx="2959655" cy="16659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F2322A-82B4-4D71-ABF3-FEE80173C60D}"/>
              </a:ext>
            </a:extLst>
          </p:cNvPr>
          <p:cNvSpPr txBox="1"/>
          <p:nvPr/>
        </p:nvSpPr>
        <p:spPr>
          <a:xfrm>
            <a:off x="1345916" y="2415542"/>
            <a:ext cx="75232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A9900"/>
                </a:solidFill>
                <a:latin typeface="+mn-lt"/>
              </a:rPr>
              <a:t>Ideas for Your Classroom</a:t>
            </a:r>
          </a:p>
          <a:p>
            <a:endParaRPr lang="en-US" sz="2000" dirty="0">
              <a:latin typeface="+mn-lt"/>
            </a:endParaRPr>
          </a:p>
          <a:p>
            <a:pPr marL="557213" indent="-557213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Virtual Field Trips </a:t>
            </a:r>
          </a:p>
          <a:p>
            <a:pPr marL="557213" indent="-557213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Bookshelf </a:t>
            </a:r>
          </a:p>
          <a:p>
            <a:pPr marL="557213" indent="-557213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Display student work</a:t>
            </a:r>
          </a:p>
          <a:p>
            <a:pPr marL="557213" indent="-557213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Tech Tips/FAQ about tech tools</a:t>
            </a:r>
          </a:p>
          <a:p>
            <a:pPr marL="557213" indent="-557213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Introducing new content </a:t>
            </a:r>
          </a:p>
          <a:p>
            <a:pPr marL="557213" indent="-557213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Escape Room</a:t>
            </a:r>
          </a:p>
          <a:p>
            <a:pPr marL="557213" indent="-557213">
              <a:buFont typeface="+mj-lt"/>
              <a:buAutoNum type="arabicPeriod"/>
            </a:pPr>
            <a:endParaRPr lang="en-US" sz="2800" dirty="0"/>
          </a:p>
          <a:p>
            <a:pPr marL="557213" indent="-557213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5797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BA5D0810-1C02-420C-8719-E1A6D8821A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4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91839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03BD0E-456C-46A8-8D96-BD38510504F5}"/>
              </a:ext>
            </a:extLst>
          </p:cNvPr>
          <p:cNvSpPr txBox="1"/>
          <p:nvPr/>
        </p:nvSpPr>
        <p:spPr>
          <a:xfrm>
            <a:off x="708916" y="1620532"/>
            <a:ext cx="79111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A9900"/>
                </a:solidFill>
                <a:latin typeface="+mn-lt"/>
              </a:rPr>
              <a:t>Great Uses for ThingLink</a:t>
            </a:r>
          </a:p>
          <a:p>
            <a:endParaRPr lang="en-GB" dirty="0">
              <a:latin typeface="+mn-lt"/>
            </a:endParaRPr>
          </a:p>
          <a:p>
            <a:pPr algn="ctr"/>
            <a:r>
              <a:rPr lang="en-US" sz="2400" dirty="0">
                <a:latin typeface="+mn-lt"/>
              </a:rPr>
              <a:t>WebQuest </a:t>
            </a:r>
          </a:p>
          <a:p>
            <a:pPr algn="ctr"/>
            <a:r>
              <a:rPr lang="en-US" dirty="0">
                <a:latin typeface="+mn-lt"/>
                <a:hlinkClick r:id="rId2"/>
              </a:rPr>
              <a:t>https://www.gettingsmart.com/2013/01/10-innovative-ways-to-use-thinglink-in-the-classroom/</a:t>
            </a:r>
            <a:r>
              <a:rPr lang="en-US" dirty="0">
                <a:latin typeface="+mn-lt"/>
              </a:rPr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 algn="ctr"/>
            <a:r>
              <a:rPr lang="en-US" sz="2400" dirty="0">
                <a:latin typeface="+mn-lt"/>
              </a:rPr>
              <a:t>5 Best Practices </a:t>
            </a:r>
          </a:p>
          <a:p>
            <a:pPr algn="ctr"/>
            <a:r>
              <a:rPr lang="en-US" dirty="0">
                <a:latin typeface="+mn-lt"/>
                <a:hlinkClick r:id="rId3"/>
              </a:rPr>
              <a:t>https://www.gettingsmart.com/2012/08/5-ways-use-thinglink-teaching-learning/</a:t>
            </a:r>
            <a:r>
              <a:rPr lang="en-US" dirty="0">
                <a:latin typeface="+mn-lt"/>
              </a:rPr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 algn="ctr"/>
            <a:r>
              <a:rPr lang="en-US" sz="2400" dirty="0">
                <a:latin typeface="+mn-lt"/>
              </a:rPr>
              <a:t>Escape Room </a:t>
            </a:r>
          </a:p>
          <a:p>
            <a:pPr algn="ctr"/>
            <a:r>
              <a:rPr lang="en-US" dirty="0">
                <a:latin typeface="+mn-lt"/>
                <a:hlinkClick r:id="rId4"/>
              </a:rPr>
              <a:t>https://www.instructables.com/Digital-Escape-Rooms-With-ThingLink-Google-Forms/</a:t>
            </a:r>
            <a:r>
              <a:rPr lang="en-US" dirty="0">
                <a:latin typeface="+mn-lt"/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4828937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89" y="266325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 dirty="0"/>
              <a:t>Questions?</a:t>
            </a:r>
            <a:endParaRPr lang="en-US" sz="5500" b="1" dirty="0">
              <a:ln w="11430">
                <a:noFill/>
              </a:ln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1311" y="4165245"/>
            <a:ext cx="52419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Kathy Pondy</a:t>
            </a:r>
          </a:p>
          <a:p>
            <a:pPr algn="ctr"/>
            <a:r>
              <a:rPr lang="en-US" i="1" dirty="0"/>
              <a:t>Director of Student Programs </a:t>
            </a:r>
          </a:p>
          <a:p>
            <a:pPr algn="ctr"/>
            <a:r>
              <a:rPr lang="en-US" i="1" dirty="0"/>
              <a:t>Arizona Council on Economic Education</a:t>
            </a:r>
          </a:p>
          <a:p>
            <a:pPr algn="ctr"/>
            <a:r>
              <a:rPr lang="en-US" i="1" dirty="0">
                <a:solidFill>
                  <a:srgbClr val="7A9900"/>
                </a:solidFill>
              </a:rPr>
              <a:t>Kathy.pondy@azecon.org</a:t>
            </a:r>
            <a:endParaRPr lang="en-US" dirty="0">
              <a:solidFill>
                <a:srgbClr val="7A9900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870" y="5468293"/>
            <a:ext cx="1074838" cy="105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3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noFill/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>
                <a:latin typeface="Calibri"/>
                <a:ea typeface="ＭＳ Ｐゴシック"/>
                <a:cs typeface="Calibri"/>
              </a:rPr>
              <a:t>CEE Affiliates</a:t>
            </a:r>
            <a:endParaRPr lang="en-US" sz="5500" b="1">
              <a:ln w="11430"/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AF44DA-7F29-495C-9279-01A773172FC7}"/>
              </a:ext>
            </a:extLst>
          </p:cNvPr>
          <p:cNvSpPr txBox="1"/>
          <p:nvPr/>
        </p:nvSpPr>
        <p:spPr>
          <a:xfrm>
            <a:off x="1501666" y="5134678"/>
            <a:ext cx="614066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  <a:hlinkClick r:id="rId3"/>
              </a:rPr>
              <a:t>https://www.councilforeconed.org/resources/local-affiliates/</a:t>
            </a:r>
            <a:endParaRPr lang="en-US"/>
          </a:p>
          <a:p>
            <a:pPr algn="l"/>
            <a:endParaRPr lang="en-US"/>
          </a:p>
        </p:txBody>
      </p:sp>
      <p:pic>
        <p:nvPicPr>
          <p:cNvPr id="4" name="Picture 4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85988BD1-7DE7-45DD-9D4C-654DA4937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2335947"/>
            <a:ext cx="6095999" cy="240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1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756CE22-CFF4-48A3-9EF0-413A76675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128713"/>
            <a:ext cx="8178799" cy="46005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E01766-BAAB-4128-8B7E-CB789D2B789B}"/>
              </a:ext>
            </a:extLst>
          </p:cNvPr>
          <p:cNvSpPr txBox="1"/>
          <p:nvPr/>
        </p:nvSpPr>
        <p:spPr>
          <a:xfrm>
            <a:off x="2162287" y="5841402"/>
            <a:ext cx="5099125" cy="36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8BA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https://bit.ly/CEEConference2021</a:t>
            </a:r>
            <a:endParaRPr lang="en-US" b="1" i="1" dirty="0">
              <a:solidFill>
                <a:srgbClr val="8BA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97380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1C49A-50A7-49D5-B1A2-57AAF226F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139" y="1145686"/>
            <a:ext cx="7772400" cy="1470025"/>
          </a:xfrm>
        </p:spPr>
        <p:txBody>
          <a:bodyPr/>
          <a:lstStyle/>
          <a:p>
            <a:r>
              <a:rPr lang="en-US" sz="5400" dirty="0">
                <a:latin typeface="Calibri"/>
                <a:ea typeface="ＭＳ Ｐゴシック"/>
                <a:cs typeface="Calibri"/>
              </a:rPr>
              <a:t>Thank You to Our Sponsors!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D6CDAE-25F6-4A13-9FAD-1DA0236E53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479" y="2622632"/>
            <a:ext cx="2378110" cy="2378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16" y="2690224"/>
            <a:ext cx="4725799" cy="1302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31" y="5899538"/>
            <a:ext cx="6217920" cy="5943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015" y="3811687"/>
            <a:ext cx="1905000" cy="1874520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7E8432-E2ED-4609-928F-7A71E73514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74" y="5243613"/>
            <a:ext cx="1188720" cy="119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54274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62421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Aft>
                <a:spcPts val="0"/>
              </a:spcAft>
              <a:defRPr/>
            </a:pPr>
            <a:r>
              <a:rPr lang="en-US" sz="4000" dirty="0">
                <a:latin typeface="Calibri"/>
                <a:ea typeface="ＭＳ Ｐゴシック"/>
                <a:cs typeface="Calibri"/>
              </a:rPr>
              <a:t>EconEdLink Membership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3714B-F9E8-8C44-9AF8-383F3F244D95}"/>
              </a:ext>
            </a:extLst>
          </p:cNvPr>
          <p:cNvSpPr txBox="1"/>
          <p:nvPr/>
        </p:nvSpPr>
        <p:spPr>
          <a:xfrm>
            <a:off x="482538" y="2114894"/>
            <a:ext cx="8175171" cy="42473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Arial"/>
                <a:ea typeface="ＭＳ Ｐゴシック"/>
                <a:cs typeface="Arial"/>
              </a:rPr>
              <a:t>You can now access CEE’s professional development webinars directly on EconEdLink.org! To receive these new professional development benefits, </a:t>
            </a:r>
            <a:r>
              <a:rPr lang="en-US" b="1" dirty="0">
                <a:latin typeface="Arial"/>
                <a:ea typeface="ＭＳ Ｐゴシック"/>
                <a:cs typeface="Arial"/>
              </a:rPr>
              <a:t>become an EconEdLink </a:t>
            </a:r>
            <a:r>
              <a:rPr lang="en-US" b="1" dirty="0">
                <a:latin typeface="Arial"/>
                <a:ea typeface="ＭＳ Ｐゴシック"/>
                <a:cs typeface="Arial"/>
                <a:hlinkClick r:id="rId3"/>
              </a:rPr>
              <a:t>member</a:t>
            </a:r>
            <a:r>
              <a:rPr lang="en-US" dirty="0">
                <a:latin typeface="Arial"/>
                <a:ea typeface="ＭＳ Ｐゴシック"/>
                <a:cs typeface="Arial"/>
              </a:rPr>
              <a:t>. As a member, you will now be able to: 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Automatically receive a professional development certificate via e-mail within 24 hours after viewing any webinar for a minimum of 45 minutes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Register for upcoming webinars with a simple one-click process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Easily download presentations, lesson plan materials and activities for each webinar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Search and view all webinars at your convenience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Save webinars to your EconEdLink dashboard for easy access to the event</a:t>
            </a:r>
            <a:endParaRPr lang="en-US" dirty="0"/>
          </a:p>
          <a:p>
            <a:endParaRPr lang="en-US" dirty="0">
              <a:latin typeface="Arial"/>
              <a:ea typeface="ＭＳ Ｐゴシック"/>
              <a:cs typeface="Arial"/>
            </a:endParaRPr>
          </a:p>
          <a:p>
            <a:pPr algn="ctr"/>
            <a:r>
              <a:rPr lang="en-US" dirty="0">
                <a:latin typeface="Arial"/>
                <a:ea typeface="ＭＳ Ｐゴシック"/>
                <a:cs typeface="Arial"/>
              </a:rPr>
              <a:t>You may access our new </a:t>
            </a:r>
            <a:r>
              <a:rPr lang="en-US" b="1" dirty="0">
                <a:latin typeface="Arial"/>
                <a:ea typeface="ＭＳ Ｐゴシック"/>
                <a:cs typeface="Arial"/>
              </a:rPr>
              <a:t>Professional Development</a:t>
            </a:r>
            <a:r>
              <a:rPr lang="en-US" dirty="0">
                <a:latin typeface="Arial"/>
                <a:ea typeface="ＭＳ Ｐゴシック"/>
                <a:cs typeface="Arial"/>
              </a:rPr>
              <a:t> page </a:t>
            </a:r>
            <a:r>
              <a:rPr lang="en-US" dirty="0">
                <a:latin typeface="Arial"/>
                <a:ea typeface="ＭＳ Ｐゴシック"/>
                <a:cs typeface="Arial"/>
                <a:hlinkClick r:id="rId4"/>
              </a:rPr>
              <a:t>here</a:t>
            </a:r>
            <a:endParaRPr lang="en-US" dirty="0">
              <a:latin typeface="Arial"/>
              <a:ea typeface="ＭＳ Ｐゴシック"/>
              <a:cs typeface="Arial"/>
            </a:endParaRPr>
          </a:p>
          <a:p>
            <a:endParaRPr lang="en-US" dirty="0"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602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51" y="1061966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>
                <a:latin typeface="Calibri"/>
                <a:ea typeface="ＭＳ Ｐゴシック"/>
                <a:cs typeface="Calibri"/>
              </a:rPr>
              <a:t>Professional Development Certificate</a:t>
            </a:r>
            <a:endParaRPr lang="en-US" sz="4000" b="1">
              <a:solidFill>
                <a:srgbClr val="005CB8"/>
              </a:solidFill>
              <a:effectLst>
                <a:glow>
                  <a:srgbClr val="4F81BD">
                    <a:alpha val="0"/>
                  </a:srgbClr>
                </a:glow>
                <a:outerShdw blurRad="50800" dist="50800" dir="5400000" algn="ctr" rotWithShape="0">
                  <a:srgbClr val="000000">
                    <a:alpha val="0"/>
                  </a:srgbClr>
                </a:outerShdw>
                <a:reflection stA="0" endPos="65000" dist="50800" dir="5400000" sy="-100000" algn="bl" rotWithShape="0"/>
              </a:effectLst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3714B-F9E8-8C44-9AF8-383F3F244D95}"/>
              </a:ext>
            </a:extLst>
          </p:cNvPr>
          <p:cNvSpPr txBox="1"/>
          <p:nvPr/>
        </p:nvSpPr>
        <p:spPr>
          <a:xfrm>
            <a:off x="588955" y="2359260"/>
            <a:ext cx="8175171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Arial"/>
                <a:ea typeface="ＭＳ Ｐゴシック"/>
              </a:rPr>
              <a:t>To earn your professional development certificate for this webinar, you must:</a:t>
            </a:r>
          </a:p>
          <a:p>
            <a:endParaRPr lang="en-US" dirty="0">
              <a:latin typeface="Arial"/>
              <a:ea typeface="ＭＳ Ｐゴシック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</a:rPr>
              <a:t>Watch a minimum of 45-minutes and you will automatically receive a professional development </a:t>
            </a:r>
            <a:r>
              <a:rPr lang="en-US" b="1" dirty="0">
                <a:solidFill>
                  <a:srgbClr val="7A9900"/>
                </a:solidFill>
                <a:latin typeface="Arial"/>
                <a:ea typeface="ＭＳ Ｐゴシック"/>
              </a:rPr>
              <a:t>certificate </a:t>
            </a:r>
            <a:r>
              <a:rPr lang="en-US" dirty="0">
                <a:latin typeface="Arial"/>
                <a:ea typeface="ＭＳ Ｐゴシック"/>
              </a:rPr>
              <a:t>via e-mail within 24 hours.</a:t>
            </a:r>
          </a:p>
          <a:p>
            <a:endParaRPr lang="en-US" dirty="0">
              <a:latin typeface="Arial"/>
              <a:ea typeface="ＭＳ Ｐゴシック"/>
            </a:endParaRPr>
          </a:p>
          <a:p>
            <a:r>
              <a:rPr lang="en-US" dirty="0">
                <a:latin typeface="Arial"/>
                <a:ea typeface="ＭＳ Ｐゴシック"/>
                <a:cs typeface="Arial"/>
              </a:rPr>
              <a:t>Accessing resources: </a:t>
            </a:r>
            <a:endParaRPr lang="en-US" dirty="0"/>
          </a:p>
          <a:p>
            <a:endParaRPr lang="en-US" dirty="0"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You can now easily download presentations, lesson plan materials, and activities for each webinar from </a:t>
            </a:r>
            <a:r>
              <a:rPr lang="en-US" sz="1600" b="1" i="1" dirty="0">
                <a:solidFill>
                  <a:srgbClr val="005CB8"/>
                </a:solidFill>
                <a:latin typeface="Arial"/>
                <a:ea typeface="ＭＳ Ｐゴシック"/>
                <a:cs typeface="Arial"/>
                <a:hlinkClick r:id="rId3"/>
              </a:rPr>
              <a:t>EconEdLink.org/professional-development/</a:t>
            </a:r>
            <a:endParaRPr lang="en-US" sz="1600" b="1" i="1" dirty="0">
              <a:solidFill>
                <a:srgbClr val="005CB8"/>
              </a:solidFill>
              <a:latin typeface="Arial"/>
              <a:ea typeface="ＭＳ Ｐゴシック"/>
              <a:cs typeface="Arial"/>
            </a:endParaRPr>
          </a:p>
          <a:p>
            <a:endParaRPr lang="en-US" b="1" i="1" dirty="0">
              <a:solidFill>
                <a:srgbClr val="005CB8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90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 dirty="0"/>
              <a:t>Agenda</a:t>
            </a:r>
            <a:endParaRPr lang="en-US" sz="5500" b="1" dirty="0">
              <a:ln w="11430"/>
              <a:solidFill>
                <a:srgbClr val="005CB8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377441"/>
            <a:ext cx="8229600" cy="4175760"/>
          </a:xfrm>
        </p:spPr>
        <p:txBody>
          <a:bodyPr/>
          <a:lstStyle/>
          <a:p>
            <a:r>
              <a:rPr lang="en-US" b="1" dirty="0">
                <a:latin typeface="Calibri Light"/>
                <a:ea typeface="ＭＳ Ｐゴシック"/>
                <a:cs typeface="Calibri Light"/>
              </a:rPr>
              <a:t>Introduction to Thinglink</a:t>
            </a:r>
          </a:p>
          <a:p>
            <a:r>
              <a:rPr lang="en-US" b="1" dirty="0">
                <a:latin typeface="Calibri Light"/>
                <a:ea typeface="ＭＳ Ｐゴシック"/>
                <a:cs typeface="Calibri Light"/>
              </a:rPr>
              <a:t>Why Thinglink</a:t>
            </a:r>
          </a:p>
          <a:p>
            <a:r>
              <a:rPr lang="en-US" b="1" dirty="0">
                <a:latin typeface="Calibri Light"/>
                <a:ea typeface="ＭＳ Ｐゴシック"/>
                <a:cs typeface="Calibri Light"/>
              </a:rPr>
              <a:t>Creating a ThingLink - Demonstration </a:t>
            </a:r>
          </a:p>
          <a:p>
            <a:r>
              <a:rPr lang="en-US" b="1" dirty="0">
                <a:latin typeface="Calibri Light"/>
                <a:ea typeface="ＭＳ Ｐゴシック"/>
                <a:cs typeface="Calibri Light"/>
              </a:rPr>
              <a:t>Questions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/>
              <a:t>Objectives</a:t>
            </a:r>
            <a:endParaRPr lang="en-US" sz="5500" b="1">
              <a:ln w="11430">
                <a:noFill/>
              </a:ln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377441"/>
            <a:ext cx="8229600" cy="2574703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Participants will be given an overview of </a:t>
            </a:r>
            <a:r>
              <a:rPr lang="en-US" sz="3200" dirty="0" err="1"/>
              <a:t>ThingLink</a:t>
            </a: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Participants will explore examples of </a:t>
            </a:r>
            <a:r>
              <a:rPr lang="en-US" sz="3200" dirty="0" err="1"/>
              <a:t>Thinglink</a:t>
            </a:r>
            <a:r>
              <a:rPr lang="en-US" sz="3200" dirty="0"/>
              <a:t> use in the classroom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Participants will learn the steps to create a ThingLink presentation</a:t>
            </a:r>
          </a:p>
          <a:p>
            <a:pPr marL="0" indent="0" defTabSz="905255">
              <a:buNone/>
              <a:defRPr sz="3168"/>
            </a:pPr>
            <a:endParaRPr lang="en-US" sz="2750" dirty="0"/>
          </a:p>
        </p:txBody>
      </p:sp>
    </p:spTree>
    <p:extLst>
      <p:ext uri="{BB962C8B-B14F-4D97-AF65-F5344CB8AC3E}">
        <p14:creationId xmlns:p14="http://schemas.microsoft.com/office/powerpoint/2010/main" val="100049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804A143-3416-460D-8BE3-F5CBC6057049}"/>
              </a:ext>
            </a:extLst>
          </p:cNvPr>
          <p:cNvSpPr txBox="1">
            <a:spLocks/>
          </p:cNvSpPr>
          <p:nvPr/>
        </p:nvSpPr>
        <p:spPr>
          <a:xfrm>
            <a:off x="1789823" y="2060282"/>
            <a:ext cx="4351808" cy="20509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b="1" dirty="0">
              <a:solidFill>
                <a:srgbClr val="FF0000"/>
              </a:solidFill>
              <a:latin typeface="Book Antiqua"/>
              <a:cs typeface="Calibri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935B6D-9F7E-4040-A2A9-380344DE2C34}"/>
              </a:ext>
            </a:extLst>
          </p:cNvPr>
          <p:cNvSpPr txBox="1"/>
          <p:nvPr/>
        </p:nvSpPr>
        <p:spPr>
          <a:xfrm>
            <a:off x="2285999" y="5680650"/>
            <a:ext cx="4572000" cy="438582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en-US" sz="2400" dirty="0">
                <a:ea typeface="+mn-lt"/>
                <a:cs typeface="+mn-lt"/>
                <a:hlinkClick r:id="rId3"/>
              </a:rPr>
              <a:t>https://www.thinglink.com/en-us/</a:t>
            </a:r>
            <a:endParaRPr lang="en-US" sz="3600"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1BCE1165-E0CC-4B6E-9E7C-15C24409FB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95" y="1209929"/>
            <a:ext cx="7510409" cy="422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40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05A0AC6-8BC8-4CED-82C2-4AAD3B82B9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2286">
            <a:off x="5419057" y="1518596"/>
            <a:ext cx="3678168" cy="20703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F2322A-82B4-4D71-ABF3-FEE80173C60D}"/>
              </a:ext>
            </a:extLst>
          </p:cNvPr>
          <p:cNvSpPr txBox="1"/>
          <p:nvPr/>
        </p:nvSpPr>
        <p:spPr>
          <a:xfrm>
            <a:off x="390418" y="1378820"/>
            <a:ext cx="5938464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A9900"/>
                </a:solidFill>
                <a:latin typeface="+mj-lt"/>
              </a:rPr>
              <a:t>What is ThingLink?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700" dirty="0">
              <a:latin typeface="+mj-lt"/>
            </a:endParaRPr>
          </a:p>
          <a:p>
            <a:pPr marL="557213" indent="-557213">
              <a:buFont typeface="Wingdings" panose="05000000000000000000" pitchFamily="2" charset="2"/>
              <a:buChar char="ü"/>
            </a:pPr>
            <a:r>
              <a:rPr lang="en-US" sz="2700" dirty="0">
                <a:latin typeface="+mj-lt"/>
              </a:rPr>
              <a:t>Web based tool to turn images into interactive learning experience</a:t>
            </a:r>
          </a:p>
          <a:p>
            <a:pPr marL="557213" indent="-557213">
              <a:buFont typeface="Wingdings" panose="05000000000000000000" pitchFamily="2" charset="2"/>
              <a:buChar char="ü"/>
            </a:pPr>
            <a:endParaRPr lang="en-US" sz="2700" dirty="0">
              <a:latin typeface="+mj-lt"/>
            </a:endParaRPr>
          </a:p>
          <a:p>
            <a:pPr marL="557213" indent="-557213">
              <a:buFont typeface="Wingdings" panose="05000000000000000000" pitchFamily="2" charset="2"/>
              <a:buChar char="ü"/>
            </a:pPr>
            <a:r>
              <a:rPr lang="en-US" sz="2700" dirty="0">
                <a:latin typeface="+mj-lt"/>
              </a:rPr>
              <a:t>Rich media can be easily linked or tagged </a:t>
            </a:r>
          </a:p>
          <a:p>
            <a:pPr marL="557213" indent="-557213">
              <a:buFont typeface="Wingdings" panose="05000000000000000000" pitchFamily="2" charset="2"/>
              <a:buChar char="ü"/>
            </a:pPr>
            <a:endParaRPr lang="en-US" sz="2700" dirty="0">
              <a:latin typeface="+mj-lt"/>
            </a:endParaRPr>
          </a:p>
          <a:p>
            <a:pPr marL="557213" indent="-557213">
              <a:buFont typeface="Wingdings" panose="05000000000000000000" pitchFamily="2" charset="2"/>
              <a:buChar char="ü"/>
            </a:pPr>
            <a:r>
              <a:rPr lang="en-US" sz="2700" dirty="0">
                <a:latin typeface="+mj-lt"/>
              </a:rPr>
              <a:t>Keeps students engaged while limiting likely distractions</a:t>
            </a:r>
          </a:p>
        </p:txBody>
      </p:sp>
    </p:spTree>
    <p:extLst>
      <p:ext uri="{BB962C8B-B14F-4D97-AF65-F5344CB8AC3E}">
        <p14:creationId xmlns:p14="http://schemas.microsoft.com/office/powerpoint/2010/main" val="2458418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05A0AC6-8BC8-4CED-82C2-4AAD3B82B9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2286">
            <a:off x="5419057" y="1518596"/>
            <a:ext cx="3678168" cy="20703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F2322A-82B4-4D71-ABF3-FEE80173C60D}"/>
              </a:ext>
            </a:extLst>
          </p:cNvPr>
          <p:cNvSpPr txBox="1"/>
          <p:nvPr/>
        </p:nvSpPr>
        <p:spPr>
          <a:xfrm>
            <a:off x="565078" y="1667204"/>
            <a:ext cx="593846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A9900"/>
                </a:solidFill>
                <a:latin typeface="+mn-lt"/>
              </a:rPr>
              <a:t>Cool Things to Know about Thinglink</a:t>
            </a:r>
          </a:p>
          <a:p>
            <a:endParaRPr lang="en-US" sz="2700" dirty="0">
              <a:latin typeface="+mn-lt"/>
            </a:endParaRPr>
          </a:p>
          <a:p>
            <a:pPr marL="557213" indent="-557213">
              <a:buFont typeface="Arial" panose="020B0604020202020204" pitchFamily="34" charset="0"/>
              <a:buChar char="•"/>
            </a:pPr>
            <a:r>
              <a:rPr lang="en-US" sz="2700" dirty="0">
                <a:latin typeface="+mn-lt"/>
              </a:rPr>
              <a:t>Easy to tag </a:t>
            </a:r>
            <a:r>
              <a:rPr lang="en-US" sz="2700" dirty="0">
                <a:solidFill>
                  <a:srgbClr val="7A9900"/>
                </a:solidFill>
                <a:latin typeface="+mn-lt"/>
              </a:rPr>
              <a:t>websites, videos, voice over, uploaded photos </a:t>
            </a:r>
            <a:r>
              <a:rPr lang="en-US" sz="2700" dirty="0">
                <a:latin typeface="+mn-lt"/>
              </a:rPr>
              <a:t>for an all-in-one place learning experience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latin typeface="+mn-lt"/>
            </a:endParaRPr>
          </a:p>
          <a:p>
            <a:pPr marL="557213" indent="-557213">
              <a:buFont typeface="Arial" panose="020B0604020202020204" pitchFamily="34" charset="0"/>
              <a:buChar char="•"/>
            </a:pPr>
            <a:r>
              <a:rPr lang="en-US" sz="2700" dirty="0">
                <a:latin typeface="+mn-lt"/>
              </a:rPr>
              <a:t>Immersive Reader – more than 60 </a:t>
            </a:r>
            <a:r>
              <a:rPr lang="en-US" sz="2700" dirty="0">
                <a:solidFill>
                  <a:srgbClr val="7A9900"/>
                </a:solidFill>
                <a:latin typeface="+mn-lt"/>
              </a:rPr>
              <a:t>languages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latin typeface="+mn-lt"/>
            </a:endParaRPr>
          </a:p>
          <a:p>
            <a:pPr marL="557213" indent="-557213">
              <a:buFont typeface="Arial" panose="020B0604020202020204" pitchFamily="34" charset="0"/>
              <a:buChar char="•"/>
            </a:pPr>
            <a:r>
              <a:rPr lang="en-US" sz="2700" dirty="0">
                <a:latin typeface="+mn-lt"/>
              </a:rPr>
              <a:t>Virtual Fieldtrip </a:t>
            </a:r>
          </a:p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01484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05A0AC6-8BC8-4CED-82C2-4AAD3B82B9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2286">
            <a:off x="5490975" y="1518596"/>
            <a:ext cx="3678168" cy="20703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F2322A-82B4-4D71-ABF3-FEE80173C60D}"/>
              </a:ext>
            </a:extLst>
          </p:cNvPr>
          <p:cNvSpPr txBox="1"/>
          <p:nvPr/>
        </p:nvSpPr>
        <p:spPr>
          <a:xfrm>
            <a:off x="176444" y="1141446"/>
            <a:ext cx="6616558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A9900"/>
                </a:solidFill>
                <a:latin typeface="+mn-lt"/>
              </a:rPr>
              <a:t>ThingLink in the Classroom</a:t>
            </a:r>
          </a:p>
          <a:p>
            <a:endParaRPr lang="en-US" sz="2700" dirty="0">
              <a:latin typeface="+mn-lt"/>
            </a:endParaRPr>
          </a:p>
          <a:p>
            <a:pPr marL="557213" indent="-557213">
              <a:buFont typeface="Wingdings" panose="05000000000000000000" pitchFamily="2" charset="2"/>
              <a:buChar char="ü"/>
            </a:pPr>
            <a:r>
              <a:rPr lang="en-US" sz="2700" dirty="0">
                <a:latin typeface="+mn-lt"/>
              </a:rPr>
              <a:t>Appropriate for grades K - 12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700" dirty="0">
              <a:latin typeface="+mn-lt"/>
            </a:endParaRPr>
          </a:p>
          <a:p>
            <a:pPr marL="557213" indent="-557213">
              <a:buFont typeface="Wingdings" panose="05000000000000000000" pitchFamily="2" charset="2"/>
              <a:buChar char="ü"/>
            </a:pPr>
            <a:r>
              <a:rPr lang="en-US" sz="2700" dirty="0">
                <a:latin typeface="+mn-lt"/>
              </a:rPr>
              <a:t>Flexible across platforms (web and app based, iOS and Android) with or without wireless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700" dirty="0">
              <a:latin typeface="+mn-lt"/>
            </a:endParaRPr>
          </a:p>
          <a:p>
            <a:pPr marL="557213" indent="-557213">
              <a:buFont typeface="Wingdings" panose="05000000000000000000" pitchFamily="2" charset="2"/>
              <a:buChar char="ü"/>
            </a:pPr>
            <a:r>
              <a:rPr lang="en-US" sz="2700" dirty="0">
                <a:latin typeface="+mn-lt"/>
              </a:rPr>
              <a:t>With Premium, student rosters can be connected</a:t>
            </a:r>
          </a:p>
          <a:p>
            <a:pPr marL="557213" indent="-557213">
              <a:buFont typeface="Wingdings" panose="05000000000000000000" pitchFamily="2" charset="2"/>
              <a:buChar char="ü"/>
            </a:pPr>
            <a:endParaRPr lang="en-US" sz="2700" dirty="0">
              <a:latin typeface="+mn-lt"/>
            </a:endParaRPr>
          </a:p>
          <a:p>
            <a:pPr marL="557213" indent="-557213">
              <a:buFont typeface="Wingdings" panose="05000000000000000000" pitchFamily="2" charset="2"/>
              <a:buChar char="ü"/>
            </a:pPr>
            <a:r>
              <a:rPr lang="en-US" sz="2700" dirty="0">
                <a:latin typeface="+mn-lt"/>
              </a:rPr>
              <a:t>Can be connected to </a:t>
            </a:r>
            <a:r>
              <a:rPr lang="en-US" sz="2700">
                <a:latin typeface="+mn-lt"/>
              </a:rPr>
              <a:t>Google Forms </a:t>
            </a:r>
            <a:r>
              <a:rPr lang="en-US" sz="2700" dirty="0">
                <a:latin typeface="+mn-lt"/>
              </a:rPr>
              <a:t>– think formative assessment ideas</a:t>
            </a:r>
          </a:p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204616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A42C9A1FF0C4E8EFDD6E1EC68268E" ma:contentTypeVersion="12" ma:contentTypeDescription="Create a new document." ma:contentTypeScope="" ma:versionID="74f415700e677f67570d1265c4de6c02">
  <xsd:schema xmlns:xsd="http://www.w3.org/2001/XMLSchema" xmlns:xs="http://www.w3.org/2001/XMLSchema" xmlns:p="http://schemas.microsoft.com/office/2006/metadata/properties" xmlns:ns2="bfa4db11-c700-41fb-b639-f7e6b4e680b5" xmlns:ns3="9cd82c5b-74c9-4827-94f1-5bf219ae6b20" targetNamespace="http://schemas.microsoft.com/office/2006/metadata/properties" ma:root="true" ma:fieldsID="60f53a838a094153ce095486d560252d" ns2:_="" ns3:_="">
    <xsd:import namespace="bfa4db11-c700-41fb-b639-f7e6b4e680b5"/>
    <xsd:import namespace="9cd82c5b-74c9-4827-94f1-5bf219ae6b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4db11-c700-41fb-b639-f7e6b4e68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82c5b-74c9-4827-94f1-5bf219ae6b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cd82c5b-74c9-4827-94f1-5bf219ae6b20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D4AA3AA-7CA5-43C5-84FF-BEB3145F4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a4db11-c700-41fb-b639-f7e6b4e680b5"/>
    <ds:schemaRef ds:uri="9cd82c5b-74c9-4827-94f1-5bf219ae6b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85DF1F-BC57-4156-92DD-D8D43BF525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8332A4-542C-494D-8506-1C720B46413C}">
  <ds:schemaRefs>
    <ds:schemaRef ds:uri="http://purl.org/dc/elements/1.1/"/>
    <ds:schemaRef ds:uri="bfa4db11-c700-41fb-b639-f7e6b4e680b5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9cd82c5b-74c9-4827-94f1-5bf219ae6b20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</TotalTime>
  <Words>555</Words>
  <Application>Microsoft Office PowerPoint</Application>
  <PresentationFormat>On-screen Show (4:3)</PresentationFormat>
  <Paragraphs>109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Arial,Sans-Serif</vt:lpstr>
      <vt:lpstr>Book Antiqua</vt:lpstr>
      <vt:lpstr>Calibri</vt:lpstr>
      <vt:lpstr>Calibri Light</vt:lpstr>
      <vt:lpstr>Times New Roman</vt:lpstr>
      <vt:lpstr>Wingdings</vt:lpstr>
      <vt:lpstr>Office Theme</vt:lpstr>
      <vt:lpstr>  Using Tech Tools to Teach: ThingLink Presented by Kathy Pondy, Arizona Council on Economic Education July 28, 2021 kathy.pondy@azecon.org</vt:lpstr>
      <vt:lpstr>EconEdLink Membership</vt:lpstr>
      <vt:lpstr>Professional Development Certificate</vt:lpstr>
      <vt:lpstr>Agenda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CEE Affiliates</vt:lpstr>
      <vt:lpstr>PowerPoint Presentation</vt:lpstr>
      <vt:lpstr>Thank You to Our Sponsors!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Business of….?</dc:title>
  <dc:creator>Marsha Masters</dc:creator>
  <cp:lastModifiedBy>Jarvon Carson</cp:lastModifiedBy>
  <cp:revision>108</cp:revision>
  <dcterms:created xsi:type="dcterms:W3CDTF">2012-09-11T15:07:18Z</dcterms:created>
  <dcterms:modified xsi:type="dcterms:W3CDTF">2021-07-28T20:38:05Z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0x010100481A42C9A1FF0C4E8EFDD6E1EC68268E</vt:lpwstr>
  </property>
  <property fmtid="{D5CDD505-2E9C-101B-9397-08002B2CF9AE}" pid="3" name="Order">
    <vt:r8>2199100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