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61" r:id="rId6"/>
    <p:sldId id="267" r:id="rId7"/>
    <p:sldId id="258" r:id="rId8"/>
    <p:sldId id="262" r:id="rId9"/>
    <p:sldId id="273" r:id="rId10"/>
    <p:sldId id="274" r:id="rId11"/>
    <p:sldId id="486" r:id="rId12"/>
    <p:sldId id="499" r:id="rId13"/>
    <p:sldId id="301" r:id="rId14"/>
    <p:sldId id="489" r:id="rId15"/>
    <p:sldId id="497" r:id="rId16"/>
    <p:sldId id="492" r:id="rId17"/>
    <p:sldId id="493" r:id="rId18"/>
    <p:sldId id="494" r:id="rId19"/>
    <p:sldId id="495" r:id="rId20"/>
    <p:sldId id="496" r:id="rId21"/>
    <p:sldId id="502" r:id="rId22"/>
    <p:sldId id="559" r:id="rId23"/>
    <p:sldId id="558" r:id="rId24"/>
    <p:sldId id="569" r:id="rId25"/>
    <p:sldId id="566" r:id="rId26"/>
    <p:sldId id="567" r:id="rId27"/>
    <p:sldId id="565" r:id="rId28"/>
    <p:sldId id="568" r:id="rId29"/>
    <p:sldId id="503" r:id="rId30"/>
    <p:sldId id="472" r:id="rId31"/>
    <p:sldId id="467" r:id="rId32"/>
    <p:sldId id="570" r:id="rId33"/>
    <p:sldId id="476" r:id="rId34"/>
    <p:sldId id="477" r:id="rId35"/>
    <p:sldId id="504" r:id="rId36"/>
    <p:sldId id="571" r:id="rId37"/>
    <p:sldId id="500" r:id="rId38"/>
    <p:sldId id="501" r:id="rId39"/>
    <p:sldId id="498" r:id="rId40"/>
    <p:sldId id="572" r:id="rId41"/>
    <p:sldId id="488" r:id="rId42"/>
    <p:sldId id="265" r:id="rId43"/>
    <p:sldId id="260" r:id="rId44"/>
    <p:sldId id="266" r:id="rId45"/>
    <p:sldId id="270" r:id="rId46"/>
    <p:sldId id="269"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ver, Lynne - stoverlf" initials="SL-s" lastIdx="2" clrIdx="0">
    <p:extLst>
      <p:ext uri="{19B8F6BF-5375-455C-9EA6-DF929625EA0E}">
        <p15:presenceInfo xmlns:p15="http://schemas.microsoft.com/office/powerpoint/2012/main" userId="S::stoverlf@jmu.edu::da401ec8-f34a-48fc-b2af-8ef102eb30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8"/>
    <a:srgbClr val="7A9900"/>
    <a:srgbClr val="004080"/>
    <a:srgbClr val="FF9933"/>
    <a:srgbClr val="CBD49E"/>
    <a:srgbClr val="681846"/>
    <a:srgbClr val="FF6600"/>
    <a:srgbClr val="8BAF00"/>
    <a:srgbClr val="4E482C"/>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FE1F2-3DA8-4719-8CE8-6E45913146DF}" v="26" dt="2021-07-06T19:54:14.248"/>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0"/>
  </p:normalViewPr>
  <p:slideViewPr>
    <p:cSldViewPr snapToGrid="0">
      <p:cViewPr varScale="1">
        <p:scale>
          <a:sx n="71" d="100"/>
          <a:sy n="71" d="100"/>
        </p:scale>
        <p:origin x="120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von Carson" userId="f1f62c45-4a19-4f8e-934b-b4c64f876624" providerId="ADAL" clId="{047FE1F2-3DA8-4719-8CE8-6E45913146DF}"/>
    <pc:docChg chg="undo custSel addSld modSld sldOrd">
      <pc:chgData name="Jarvon Carson" userId="f1f62c45-4a19-4f8e-934b-b4c64f876624" providerId="ADAL" clId="{047FE1F2-3DA8-4719-8CE8-6E45913146DF}" dt="2021-07-06T19:59:45.474" v="256" actId="1076"/>
      <pc:docMkLst>
        <pc:docMk/>
      </pc:docMkLst>
      <pc:sldChg chg="modSp mod">
        <pc:chgData name="Jarvon Carson" userId="f1f62c45-4a19-4f8e-934b-b4c64f876624" providerId="ADAL" clId="{047FE1F2-3DA8-4719-8CE8-6E45913146DF}" dt="2021-07-06T19:15:34.502" v="6" actId="114"/>
        <pc:sldMkLst>
          <pc:docMk/>
          <pc:sldMk cId="0" sldId="256"/>
        </pc:sldMkLst>
        <pc:spChg chg="mod">
          <ac:chgData name="Jarvon Carson" userId="f1f62c45-4a19-4f8e-934b-b4c64f876624" providerId="ADAL" clId="{047FE1F2-3DA8-4719-8CE8-6E45913146DF}" dt="2021-07-06T19:15:34.502" v="6" actId="114"/>
          <ac:spMkLst>
            <pc:docMk/>
            <pc:sldMk cId="0" sldId="256"/>
            <ac:spMk id="2" creationId="{00000000-0000-0000-0000-000000000000}"/>
          </ac:spMkLst>
        </pc:spChg>
      </pc:sldChg>
      <pc:sldChg chg="modSp mod">
        <pc:chgData name="Jarvon Carson" userId="f1f62c45-4a19-4f8e-934b-b4c64f876624" providerId="ADAL" clId="{047FE1F2-3DA8-4719-8CE8-6E45913146DF}" dt="2021-07-06T19:16:56.766" v="8" actId="207"/>
        <pc:sldMkLst>
          <pc:docMk/>
          <pc:sldMk cId="0" sldId="258"/>
        </pc:sldMkLst>
        <pc:spChg chg="mod">
          <ac:chgData name="Jarvon Carson" userId="f1f62c45-4a19-4f8e-934b-b4c64f876624" providerId="ADAL" clId="{047FE1F2-3DA8-4719-8CE8-6E45913146DF}" dt="2021-07-06T19:16:56.766" v="8" actId="207"/>
          <ac:spMkLst>
            <pc:docMk/>
            <pc:sldMk cId="0" sldId="258"/>
            <ac:spMk id="3" creationId="{11CF34CF-9134-41DC-9BC2-9C06C735AD7E}"/>
          </ac:spMkLst>
        </pc:spChg>
      </pc:sldChg>
      <pc:sldChg chg="modSp mod">
        <pc:chgData name="Jarvon Carson" userId="f1f62c45-4a19-4f8e-934b-b4c64f876624" providerId="ADAL" clId="{047FE1F2-3DA8-4719-8CE8-6E45913146DF}" dt="2021-07-06T19:59:45.474" v="256" actId="1076"/>
        <pc:sldMkLst>
          <pc:docMk/>
          <pc:sldMk cId="0" sldId="260"/>
        </pc:sldMkLst>
        <pc:spChg chg="mod">
          <ac:chgData name="Jarvon Carson" userId="f1f62c45-4a19-4f8e-934b-b4c64f876624" providerId="ADAL" clId="{047FE1F2-3DA8-4719-8CE8-6E45913146DF}" dt="2021-07-06T19:59:45.474" v="256" actId="1076"/>
          <ac:spMkLst>
            <pc:docMk/>
            <pc:sldMk cId="0" sldId="260"/>
            <ac:spMk id="2" creationId="{00000000-0000-0000-0000-000000000000}"/>
          </ac:spMkLst>
        </pc:spChg>
      </pc:sldChg>
      <pc:sldChg chg="modSp">
        <pc:chgData name="Jarvon Carson" userId="f1f62c45-4a19-4f8e-934b-b4c64f876624" providerId="ADAL" clId="{047FE1F2-3DA8-4719-8CE8-6E45913146DF}" dt="2021-07-06T19:23:38.056" v="11" actId="113"/>
        <pc:sldMkLst>
          <pc:docMk/>
          <pc:sldMk cId="1000496981" sldId="262"/>
        </pc:sldMkLst>
        <pc:spChg chg="mod">
          <ac:chgData name="Jarvon Carson" userId="f1f62c45-4a19-4f8e-934b-b4c64f876624" providerId="ADAL" clId="{047FE1F2-3DA8-4719-8CE8-6E45913146DF}" dt="2021-07-06T19:23:38.056" v="11" actId="113"/>
          <ac:spMkLst>
            <pc:docMk/>
            <pc:sldMk cId="1000496981" sldId="262"/>
            <ac:spMk id="3" creationId="{00000000-0000-0000-0000-000000000000}"/>
          </ac:spMkLst>
        </pc:spChg>
      </pc:sldChg>
      <pc:sldChg chg="modSp mod">
        <pc:chgData name="Jarvon Carson" userId="f1f62c45-4a19-4f8e-934b-b4c64f876624" providerId="ADAL" clId="{047FE1F2-3DA8-4719-8CE8-6E45913146DF}" dt="2021-07-06T19:58:55.643" v="254" actId="20577"/>
        <pc:sldMkLst>
          <pc:docMk/>
          <pc:sldMk cId="1287334080" sldId="265"/>
        </pc:sldMkLst>
        <pc:spChg chg="mod">
          <ac:chgData name="Jarvon Carson" userId="f1f62c45-4a19-4f8e-934b-b4c64f876624" providerId="ADAL" clId="{047FE1F2-3DA8-4719-8CE8-6E45913146DF}" dt="2021-07-06T19:58:55.643" v="254" actId="20577"/>
          <ac:spMkLst>
            <pc:docMk/>
            <pc:sldMk cId="1287334080" sldId="265"/>
            <ac:spMk id="2" creationId="{00000000-0000-0000-0000-000000000000}"/>
          </ac:spMkLst>
        </pc:spChg>
      </pc:sldChg>
      <pc:sldChg chg="ord">
        <pc:chgData name="Jarvon Carson" userId="f1f62c45-4a19-4f8e-934b-b4c64f876624" providerId="ADAL" clId="{047FE1F2-3DA8-4719-8CE8-6E45913146DF}" dt="2021-07-06T18:56:06.074" v="3"/>
        <pc:sldMkLst>
          <pc:docMk/>
          <pc:sldMk cId="672654274" sldId="269"/>
        </pc:sldMkLst>
      </pc:sldChg>
      <pc:sldChg chg="delSp add setBg delDesignElem">
        <pc:chgData name="Jarvon Carson" userId="f1f62c45-4a19-4f8e-934b-b4c64f876624" providerId="ADAL" clId="{047FE1F2-3DA8-4719-8CE8-6E45913146DF}" dt="2021-07-06T18:55:44.501" v="1"/>
        <pc:sldMkLst>
          <pc:docMk/>
          <pc:sldMk cId="4054097380" sldId="270"/>
        </pc:sldMkLst>
        <pc:spChg chg="del">
          <ac:chgData name="Jarvon Carson" userId="f1f62c45-4a19-4f8e-934b-b4c64f876624" providerId="ADAL" clId="{047FE1F2-3DA8-4719-8CE8-6E45913146DF}" dt="2021-07-06T18:55:44.501" v="1"/>
          <ac:spMkLst>
            <pc:docMk/>
            <pc:sldMk cId="4054097380" sldId="270"/>
            <ac:spMk id="8" creationId="{32BC26D8-82FB-445E-AA49-62A77D7C1EE0}"/>
          </ac:spMkLst>
        </pc:spChg>
        <pc:spChg chg="del">
          <ac:chgData name="Jarvon Carson" userId="f1f62c45-4a19-4f8e-934b-b4c64f876624" providerId="ADAL" clId="{047FE1F2-3DA8-4719-8CE8-6E45913146DF}" dt="2021-07-06T18:55:44.501" v="1"/>
          <ac:spMkLst>
            <pc:docMk/>
            <pc:sldMk cId="4054097380" sldId="270"/>
            <ac:spMk id="10" creationId="{CB44330D-EA18-4254-AA95-EB49948539B8}"/>
          </ac:spMkLst>
        </pc:spChg>
      </pc:sldChg>
      <pc:sldChg chg="modSp mod">
        <pc:chgData name="Jarvon Carson" userId="f1f62c45-4a19-4f8e-934b-b4c64f876624" providerId="ADAL" clId="{047FE1F2-3DA8-4719-8CE8-6E45913146DF}" dt="2021-07-06T19:30:44.636" v="38" actId="113"/>
        <pc:sldMkLst>
          <pc:docMk/>
          <pc:sldMk cId="1778587629" sldId="301"/>
        </pc:sldMkLst>
        <pc:spChg chg="mod">
          <ac:chgData name="Jarvon Carson" userId="f1f62c45-4a19-4f8e-934b-b4c64f876624" providerId="ADAL" clId="{047FE1F2-3DA8-4719-8CE8-6E45913146DF}" dt="2021-07-06T19:30:40.848" v="37" actId="207"/>
          <ac:spMkLst>
            <pc:docMk/>
            <pc:sldMk cId="1778587629" sldId="301"/>
            <ac:spMk id="2" creationId="{00000000-0000-0000-0000-000000000000}"/>
          </ac:spMkLst>
        </pc:spChg>
        <pc:spChg chg="mod">
          <ac:chgData name="Jarvon Carson" userId="f1f62c45-4a19-4f8e-934b-b4c64f876624" providerId="ADAL" clId="{047FE1F2-3DA8-4719-8CE8-6E45913146DF}" dt="2021-07-06T19:30:44.636" v="38" actId="113"/>
          <ac:spMkLst>
            <pc:docMk/>
            <pc:sldMk cId="1778587629" sldId="301"/>
            <ac:spMk id="3" creationId="{00000000-0000-0000-0000-000000000000}"/>
          </ac:spMkLst>
        </pc:spChg>
      </pc:sldChg>
      <pc:sldChg chg="modSp mod">
        <pc:chgData name="Jarvon Carson" userId="f1f62c45-4a19-4f8e-934b-b4c64f876624" providerId="ADAL" clId="{047FE1F2-3DA8-4719-8CE8-6E45913146DF}" dt="2021-07-06T19:52:34.821" v="187" actId="207"/>
        <pc:sldMkLst>
          <pc:docMk/>
          <pc:sldMk cId="1608831281" sldId="467"/>
        </pc:sldMkLst>
        <pc:spChg chg="mod">
          <ac:chgData name="Jarvon Carson" userId="f1f62c45-4a19-4f8e-934b-b4c64f876624" providerId="ADAL" clId="{047FE1F2-3DA8-4719-8CE8-6E45913146DF}" dt="2021-07-06T19:52:34.821" v="187" actId="207"/>
          <ac:spMkLst>
            <pc:docMk/>
            <pc:sldMk cId="1608831281" sldId="467"/>
            <ac:spMk id="2" creationId="{0C89A440-F095-46B6-897A-1E90CE615C58}"/>
          </ac:spMkLst>
        </pc:spChg>
      </pc:sldChg>
      <pc:sldChg chg="modSp mod">
        <pc:chgData name="Jarvon Carson" userId="f1f62c45-4a19-4f8e-934b-b4c64f876624" providerId="ADAL" clId="{047FE1F2-3DA8-4719-8CE8-6E45913146DF}" dt="2021-07-06T19:52:13.828" v="181" actId="207"/>
        <pc:sldMkLst>
          <pc:docMk/>
          <pc:sldMk cId="1954964278" sldId="472"/>
        </pc:sldMkLst>
        <pc:spChg chg="mod">
          <ac:chgData name="Jarvon Carson" userId="f1f62c45-4a19-4f8e-934b-b4c64f876624" providerId="ADAL" clId="{047FE1F2-3DA8-4719-8CE8-6E45913146DF}" dt="2021-07-06T19:42:21.955" v="156" actId="207"/>
          <ac:spMkLst>
            <pc:docMk/>
            <pc:sldMk cId="1954964278" sldId="472"/>
            <ac:spMk id="2" creationId="{D90B945E-C7FA-48F9-A097-17DA4104B574}"/>
          </ac:spMkLst>
        </pc:spChg>
        <pc:spChg chg="mod">
          <ac:chgData name="Jarvon Carson" userId="f1f62c45-4a19-4f8e-934b-b4c64f876624" providerId="ADAL" clId="{047FE1F2-3DA8-4719-8CE8-6E45913146DF}" dt="2021-07-06T19:52:13.828" v="181" actId="207"/>
          <ac:spMkLst>
            <pc:docMk/>
            <pc:sldMk cId="1954964278" sldId="472"/>
            <ac:spMk id="3" creationId="{F59E5690-3988-4470-ADB9-CBF6FAF3C5D4}"/>
          </ac:spMkLst>
        </pc:spChg>
      </pc:sldChg>
      <pc:sldChg chg="modSp mod">
        <pc:chgData name="Jarvon Carson" userId="f1f62c45-4a19-4f8e-934b-b4c64f876624" providerId="ADAL" clId="{047FE1F2-3DA8-4719-8CE8-6E45913146DF}" dt="2021-07-06T19:33:57.429" v="138" actId="207"/>
        <pc:sldMkLst>
          <pc:docMk/>
          <pc:sldMk cId="654435203" sldId="486"/>
        </pc:sldMkLst>
        <pc:spChg chg="mod">
          <ac:chgData name="Jarvon Carson" userId="f1f62c45-4a19-4f8e-934b-b4c64f876624" providerId="ADAL" clId="{047FE1F2-3DA8-4719-8CE8-6E45913146DF}" dt="2021-07-06T19:33:57.429" v="138" actId="207"/>
          <ac:spMkLst>
            <pc:docMk/>
            <pc:sldMk cId="654435203" sldId="486"/>
            <ac:spMk id="3" creationId="{52736E45-18CA-45EB-92D1-A6C3A5E79AA6}"/>
          </ac:spMkLst>
        </pc:spChg>
      </pc:sldChg>
      <pc:sldChg chg="addSp modSp mod">
        <pc:chgData name="Jarvon Carson" userId="f1f62c45-4a19-4f8e-934b-b4c64f876624" providerId="ADAL" clId="{047FE1F2-3DA8-4719-8CE8-6E45913146DF}" dt="2021-07-06T19:54:36.483" v="228" actId="113"/>
        <pc:sldMkLst>
          <pc:docMk/>
          <pc:sldMk cId="1332936620" sldId="494"/>
        </pc:sldMkLst>
        <pc:spChg chg="add mod">
          <ac:chgData name="Jarvon Carson" userId="f1f62c45-4a19-4f8e-934b-b4c64f876624" providerId="ADAL" clId="{047FE1F2-3DA8-4719-8CE8-6E45913146DF}" dt="2021-07-06T19:54:36.483" v="228" actId="113"/>
          <ac:spMkLst>
            <pc:docMk/>
            <pc:sldMk cId="1332936620" sldId="494"/>
            <ac:spMk id="2" creationId="{4F165920-5847-441A-A1DF-509852041DF1}"/>
          </ac:spMkLst>
        </pc:spChg>
        <pc:spChg chg="mod">
          <ac:chgData name="Jarvon Carson" userId="f1f62c45-4a19-4f8e-934b-b4c64f876624" providerId="ADAL" clId="{047FE1F2-3DA8-4719-8CE8-6E45913146DF}" dt="2021-07-06T19:54:06.535" v="198" actId="6549"/>
          <ac:spMkLst>
            <pc:docMk/>
            <pc:sldMk cId="1332936620" sldId="494"/>
            <ac:spMk id="3" creationId="{E014A523-E07B-4105-9CA3-271E081D78AC}"/>
          </ac:spMkLst>
        </pc:spChg>
      </pc:sldChg>
      <pc:sldChg chg="modSp mod">
        <pc:chgData name="Jarvon Carson" userId="f1f62c45-4a19-4f8e-934b-b4c64f876624" providerId="ADAL" clId="{047FE1F2-3DA8-4719-8CE8-6E45913146DF}" dt="2021-07-06T19:31:28.870" v="42" actId="1076"/>
        <pc:sldMkLst>
          <pc:docMk/>
          <pc:sldMk cId="3666291424" sldId="495"/>
        </pc:sldMkLst>
        <pc:picChg chg="mod">
          <ac:chgData name="Jarvon Carson" userId="f1f62c45-4a19-4f8e-934b-b4c64f876624" providerId="ADAL" clId="{047FE1F2-3DA8-4719-8CE8-6E45913146DF}" dt="2021-07-06T19:31:28.870" v="42" actId="1076"/>
          <ac:picMkLst>
            <pc:docMk/>
            <pc:sldMk cId="3666291424" sldId="495"/>
            <ac:picMk id="5" creationId="{70FD4BC8-0BE4-4505-BCD1-71EBB22EBF77}"/>
          </ac:picMkLst>
        </pc:picChg>
      </pc:sldChg>
      <pc:sldChg chg="modSp mod">
        <pc:chgData name="Jarvon Carson" userId="f1f62c45-4a19-4f8e-934b-b4c64f876624" providerId="ADAL" clId="{047FE1F2-3DA8-4719-8CE8-6E45913146DF}" dt="2021-07-06T19:31:36.037" v="43" actId="1076"/>
        <pc:sldMkLst>
          <pc:docMk/>
          <pc:sldMk cId="3812136279" sldId="496"/>
        </pc:sldMkLst>
        <pc:picChg chg="mod">
          <ac:chgData name="Jarvon Carson" userId="f1f62c45-4a19-4f8e-934b-b4c64f876624" providerId="ADAL" clId="{047FE1F2-3DA8-4719-8CE8-6E45913146DF}" dt="2021-07-06T19:31:36.037" v="43" actId="1076"/>
          <ac:picMkLst>
            <pc:docMk/>
            <pc:sldMk cId="3812136279" sldId="496"/>
            <ac:picMk id="11" creationId="{586AD3FF-4344-41D9-8762-DE2F9A4D903B}"/>
          </ac:picMkLst>
        </pc:picChg>
      </pc:sldChg>
      <pc:sldChg chg="modSp mod">
        <pc:chgData name="Jarvon Carson" userId="f1f62c45-4a19-4f8e-934b-b4c64f876624" providerId="ADAL" clId="{047FE1F2-3DA8-4719-8CE8-6E45913146DF}" dt="2021-07-06T19:56:57.364" v="230" actId="1076"/>
        <pc:sldMkLst>
          <pc:docMk/>
          <pc:sldMk cId="2794295006" sldId="498"/>
        </pc:sldMkLst>
        <pc:picChg chg="mod">
          <ac:chgData name="Jarvon Carson" userId="f1f62c45-4a19-4f8e-934b-b4c64f876624" providerId="ADAL" clId="{047FE1F2-3DA8-4719-8CE8-6E45913146DF}" dt="2021-07-06T19:56:57.364" v="230" actId="1076"/>
          <ac:picMkLst>
            <pc:docMk/>
            <pc:sldMk cId="2794295006" sldId="498"/>
            <ac:picMk id="5" creationId="{23FEFE73-6B48-4CD9-8E0A-02F0815A560F}"/>
          </ac:picMkLst>
        </pc:picChg>
      </pc:sldChg>
      <pc:sldChg chg="modSp mod">
        <pc:chgData name="Jarvon Carson" userId="f1f62c45-4a19-4f8e-934b-b4c64f876624" providerId="ADAL" clId="{047FE1F2-3DA8-4719-8CE8-6E45913146DF}" dt="2021-07-06T19:30:25.001" v="36" actId="20577"/>
        <pc:sldMkLst>
          <pc:docMk/>
          <pc:sldMk cId="893372630" sldId="499"/>
        </pc:sldMkLst>
        <pc:spChg chg="mod">
          <ac:chgData name="Jarvon Carson" userId="f1f62c45-4a19-4f8e-934b-b4c64f876624" providerId="ADAL" clId="{047FE1F2-3DA8-4719-8CE8-6E45913146DF}" dt="2021-07-06T19:29:33.590" v="28" actId="115"/>
          <ac:spMkLst>
            <pc:docMk/>
            <pc:sldMk cId="893372630" sldId="499"/>
            <ac:spMk id="2" creationId="{00000000-0000-0000-0000-000000000000}"/>
          </ac:spMkLst>
        </pc:spChg>
        <pc:spChg chg="mod">
          <ac:chgData name="Jarvon Carson" userId="f1f62c45-4a19-4f8e-934b-b4c64f876624" providerId="ADAL" clId="{047FE1F2-3DA8-4719-8CE8-6E45913146DF}" dt="2021-07-06T19:30:25.001" v="36" actId="20577"/>
          <ac:spMkLst>
            <pc:docMk/>
            <pc:sldMk cId="893372630" sldId="499"/>
            <ac:spMk id="3" creationId="{00000000-0000-0000-0000-000000000000}"/>
          </ac:spMkLst>
        </pc:spChg>
      </pc:sldChg>
      <pc:sldChg chg="modSp mod">
        <pc:chgData name="Jarvon Carson" userId="f1f62c45-4a19-4f8e-934b-b4c64f876624" providerId="ADAL" clId="{047FE1F2-3DA8-4719-8CE8-6E45913146DF}" dt="2021-07-06T19:53:47.190" v="197" actId="207"/>
        <pc:sldMkLst>
          <pc:docMk/>
          <pc:sldMk cId="2052832618" sldId="500"/>
        </pc:sldMkLst>
        <pc:spChg chg="mod">
          <ac:chgData name="Jarvon Carson" userId="f1f62c45-4a19-4f8e-934b-b4c64f876624" providerId="ADAL" clId="{047FE1F2-3DA8-4719-8CE8-6E45913146DF}" dt="2021-07-06T19:53:47.190" v="197" actId="207"/>
          <ac:spMkLst>
            <pc:docMk/>
            <pc:sldMk cId="2052832618" sldId="500"/>
            <ac:spMk id="2" creationId="{C00FEDCD-19E6-4F9D-B94B-48A185523AA9}"/>
          </ac:spMkLst>
        </pc:spChg>
      </pc:sldChg>
      <pc:sldChg chg="modSp mod">
        <pc:chgData name="Jarvon Carson" userId="f1f62c45-4a19-4f8e-934b-b4c64f876624" providerId="ADAL" clId="{047FE1F2-3DA8-4719-8CE8-6E45913146DF}" dt="2021-07-06T19:32:01.810" v="48" actId="114"/>
        <pc:sldMkLst>
          <pc:docMk/>
          <pc:sldMk cId="823450336" sldId="502"/>
        </pc:sldMkLst>
        <pc:spChg chg="mod">
          <ac:chgData name="Jarvon Carson" userId="f1f62c45-4a19-4f8e-934b-b4c64f876624" providerId="ADAL" clId="{047FE1F2-3DA8-4719-8CE8-6E45913146DF}" dt="2021-07-06T19:32:01.810" v="48" actId="114"/>
          <ac:spMkLst>
            <pc:docMk/>
            <pc:sldMk cId="823450336" sldId="502"/>
            <ac:spMk id="10" creationId="{D20F0F75-6BCA-4F45-8750-7C86A513937F}"/>
          </ac:spMkLst>
        </pc:spChg>
      </pc:sldChg>
      <pc:sldChg chg="modSp mod">
        <pc:chgData name="Jarvon Carson" userId="f1f62c45-4a19-4f8e-934b-b4c64f876624" providerId="ADAL" clId="{047FE1F2-3DA8-4719-8CE8-6E45913146DF}" dt="2021-07-06T19:50:02.343" v="172" actId="20577"/>
        <pc:sldMkLst>
          <pc:docMk/>
          <pc:sldMk cId="4109001685" sldId="503"/>
        </pc:sldMkLst>
        <pc:spChg chg="mod">
          <ac:chgData name="Jarvon Carson" userId="f1f62c45-4a19-4f8e-934b-b4c64f876624" providerId="ADAL" clId="{047FE1F2-3DA8-4719-8CE8-6E45913146DF}" dt="2021-07-06T19:50:02.343" v="172" actId="20577"/>
          <ac:spMkLst>
            <pc:docMk/>
            <pc:sldMk cId="4109001685" sldId="503"/>
            <ac:spMk id="7" creationId="{AC5BBBF8-6A93-4380-8A43-DC5B91E5DBFE}"/>
          </ac:spMkLst>
        </pc:spChg>
        <pc:spChg chg="mod">
          <ac:chgData name="Jarvon Carson" userId="f1f62c45-4a19-4f8e-934b-b4c64f876624" providerId="ADAL" clId="{047FE1F2-3DA8-4719-8CE8-6E45913146DF}" dt="2021-07-06T19:49:57.665" v="170" actId="114"/>
          <ac:spMkLst>
            <pc:docMk/>
            <pc:sldMk cId="4109001685" sldId="503"/>
            <ac:spMk id="11" creationId="{01EED162-C90F-44CC-A288-EBCD5C9FF237}"/>
          </ac:spMkLst>
        </pc:spChg>
      </pc:sldChg>
      <pc:sldChg chg="modSp mod">
        <pc:chgData name="Jarvon Carson" userId="f1f62c45-4a19-4f8e-934b-b4c64f876624" providerId="ADAL" clId="{047FE1F2-3DA8-4719-8CE8-6E45913146DF}" dt="2021-07-06T19:41:59.544" v="152" actId="255"/>
        <pc:sldMkLst>
          <pc:docMk/>
          <pc:sldMk cId="1917572736" sldId="558"/>
        </pc:sldMkLst>
        <pc:spChg chg="mod">
          <ac:chgData name="Jarvon Carson" userId="f1f62c45-4a19-4f8e-934b-b4c64f876624" providerId="ADAL" clId="{047FE1F2-3DA8-4719-8CE8-6E45913146DF}" dt="2021-07-06T19:41:59.544" v="152" actId="255"/>
          <ac:spMkLst>
            <pc:docMk/>
            <pc:sldMk cId="1917572736" sldId="558"/>
            <ac:spMk id="2" creationId="{9882B804-70AC-4F30-9D3A-F57ECB4BCED0}"/>
          </ac:spMkLst>
        </pc:spChg>
        <pc:picChg chg="mod">
          <ac:chgData name="Jarvon Carson" userId="f1f62c45-4a19-4f8e-934b-b4c64f876624" providerId="ADAL" clId="{047FE1F2-3DA8-4719-8CE8-6E45913146DF}" dt="2021-07-06T19:41:51.683" v="150" actId="14100"/>
          <ac:picMkLst>
            <pc:docMk/>
            <pc:sldMk cId="1917572736" sldId="558"/>
            <ac:picMk id="4" creationId="{7316CEE8-C019-4947-A2E4-4D9D2A7BC3B6}"/>
          </ac:picMkLst>
        </pc:picChg>
        <pc:picChg chg="mod">
          <ac:chgData name="Jarvon Carson" userId="f1f62c45-4a19-4f8e-934b-b4c64f876624" providerId="ADAL" clId="{047FE1F2-3DA8-4719-8CE8-6E45913146DF}" dt="2021-07-06T19:41:54.221" v="151" actId="14100"/>
          <ac:picMkLst>
            <pc:docMk/>
            <pc:sldMk cId="1917572736" sldId="558"/>
            <ac:picMk id="5" creationId="{957DE44D-2200-4A7C-8396-77741F3CCD2D}"/>
          </ac:picMkLst>
        </pc:picChg>
      </pc:sldChg>
      <pc:sldChg chg="modSp mod">
        <pc:chgData name="Jarvon Carson" userId="f1f62c45-4a19-4f8e-934b-b4c64f876624" providerId="ADAL" clId="{047FE1F2-3DA8-4719-8CE8-6E45913146DF}" dt="2021-07-06T19:42:09.708" v="153" actId="207"/>
        <pc:sldMkLst>
          <pc:docMk/>
          <pc:sldMk cId="479362741" sldId="559"/>
        </pc:sldMkLst>
        <pc:spChg chg="mod">
          <ac:chgData name="Jarvon Carson" userId="f1f62c45-4a19-4f8e-934b-b4c64f876624" providerId="ADAL" clId="{047FE1F2-3DA8-4719-8CE8-6E45913146DF}" dt="2021-07-06T19:42:09.708" v="153" actId="207"/>
          <ac:spMkLst>
            <pc:docMk/>
            <pc:sldMk cId="479362741" sldId="559"/>
            <ac:spMk id="2" creationId="{6BBC91D5-8CB2-4489-B964-A509EAF25C96}"/>
          </ac:spMkLst>
        </pc:spChg>
        <pc:spChg chg="mod">
          <ac:chgData name="Jarvon Carson" userId="f1f62c45-4a19-4f8e-934b-b4c64f876624" providerId="ADAL" clId="{047FE1F2-3DA8-4719-8CE8-6E45913146DF}" dt="2021-07-06T19:41:20.340" v="146" actId="207"/>
          <ac:spMkLst>
            <pc:docMk/>
            <pc:sldMk cId="479362741" sldId="559"/>
            <ac:spMk id="3" creationId="{5138F52A-B089-42B4-B473-DEEDF97CE406}"/>
          </ac:spMkLst>
        </pc:spChg>
        <pc:picChg chg="mod">
          <ac:chgData name="Jarvon Carson" userId="f1f62c45-4a19-4f8e-934b-b4c64f876624" providerId="ADAL" clId="{047FE1F2-3DA8-4719-8CE8-6E45913146DF}" dt="2021-07-06T19:41:43.725" v="148" actId="692"/>
          <ac:picMkLst>
            <pc:docMk/>
            <pc:sldMk cId="479362741" sldId="559"/>
            <ac:picMk id="7" creationId="{6A0F27EC-9B72-4FAC-B59D-FA92FD56F5C9}"/>
          </ac:picMkLst>
        </pc:picChg>
      </pc:sldChg>
      <pc:sldChg chg="modSp mod">
        <pc:chgData name="Jarvon Carson" userId="f1f62c45-4a19-4f8e-934b-b4c64f876624" providerId="ADAL" clId="{047FE1F2-3DA8-4719-8CE8-6E45913146DF}" dt="2021-07-06T19:49:13.128" v="165" actId="14100"/>
        <pc:sldMkLst>
          <pc:docMk/>
          <pc:sldMk cId="1905763910" sldId="565"/>
        </pc:sldMkLst>
        <pc:spChg chg="mod">
          <ac:chgData name="Jarvon Carson" userId="f1f62c45-4a19-4f8e-934b-b4c64f876624" providerId="ADAL" clId="{047FE1F2-3DA8-4719-8CE8-6E45913146DF}" dt="2021-07-06T19:49:09.586" v="164" actId="1076"/>
          <ac:spMkLst>
            <pc:docMk/>
            <pc:sldMk cId="1905763910" sldId="565"/>
            <ac:spMk id="2" creationId="{5D8555D3-79BF-4788-AA40-54CD2EF85602}"/>
          </ac:spMkLst>
        </pc:spChg>
        <pc:picChg chg="mod">
          <ac:chgData name="Jarvon Carson" userId="f1f62c45-4a19-4f8e-934b-b4c64f876624" providerId="ADAL" clId="{047FE1F2-3DA8-4719-8CE8-6E45913146DF}" dt="2021-07-06T19:49:13.128" v="165" actId="14100"/>
          <ac:picMkLst>
            <pc:docMk/>
            <pc:sldMk cId="1905763910" sldId="565"/>
            <ac:picMk id="5" creationId="{D7FEFC9C-1D0F-4AC8-A0FA-39FCC9B589F9}"/>
          </ac:picMkLst>
        </pc:picChg>
      </pc:sldChg>
      <pc:sldChg chg="modSp mod">
        <pc:chgData name="Jarvon Carson" userId="f1f62c45-4a19-4f8e-934b-b4c64f876624" providerId="ADAL" clId="{047FE1F2-3DA8-4719-8CE8-6E45913146DF}" dt="2021-07-06T19:49:03.114" v="163" actId="1076"/>
        <pc:sldMkLst>
          <pc:docMk/>
          <pc:sldMk cId="4188405250" sldId="567"/>
        </pc:sldMkLst>
        <pc:spChg chg="mod">
          <ac:chgData name="Jarvon Carson" userId="f1f62c45-4a19-4f8e-934b-b4c64f876624" providerId="ADAL" clId="{047FE1F2-3DA8-4719-8CE8-6E45913146DF}" dt="2021-07-06T19:49:03.114" v="163" actId="1076"/>
          <ac:spMkLst>
            <pc:docMk/>
            <pc:sldMk cId="4188405250" sldId="567"/>
            <ac:spMk id="3" creationId="{891594B3-B367-46DB-94EB-2C18F058BD05}"/>
          </ac:spMkLst>
        </pc:spChg>
      </pc:sldChg>
      <pc:sldChg chg="modSp mod">
        <pc:chgData name="Jarvon Carson" userId="f1f62c45-4a19-4f8e-934b-b4c64f876624" providerId="ADAL" clId="{047FE1F2-3DA8-4719-8CE8-6E45913146DF}" dt="2021-07-06T19:49:31.364" v="166" actId="207"/>
        <pc:sldMkLst>
          <pc:docMk/>
          <pc:sldMk cId="3991567468" sldId="568"/>
        </pc:sldMkLst>
        <pc:spChg chg="mod">
          <ac:chgData name="Jarvon Carson" userId="f1f62c45-4a19-4f8e-934b-b4c64f876624" providerId="ADAL" clId="{047FE1F2-3DA8-4719-8CE8-6E45913146DF}" dt="2021-07-06T19:49:31.364" v="166" actId="207"/>
          <ac:spMkLst>
            <pc:docMk/>
            <pc:sldMk cId="3991567468" sldId="568"/>
            <ac:spMk id="8" creationId="{A2054FD6-5B1D-4B64-B51F-78C38411FE6D}"/>
          </ac:spMkLst>
        </pc:spChg>
      </pc:sldChg>
      <pc:sldChg chg="modSp mod">
        <pc:chgData name="Jarvon Carson" userId="f1f62c45-4a19-4f8e-934b-b4c64f876624" providerId="ADAL" clId="{047FE1F2-3DA8-4719-8CE8-6E45913146DF}" dt="2021-07-06T19:56:33.834" v="229" actId="20577"/>
        <pc:sldMkLst>
          <pc:docMk/>
          <pc:sldMk cId="628138276" sldId="569"/>
        </pc:sldMkLst>
        <pc:spChg chg="mod">
          <ac:chgData name="Jarvon Carson" userId="f1f62c45-4a19-4f8e-934b-b4c64f876624" providerId="ADAL" clId="{047FE1F2-3DA8-4719-8CE8-6E45913146DF}" dt="2021-07-06T19:56:33.834" v="229" actId="20577"/>
          <ac:spMkLst>
            <pc:docMk/>
            <pc:sldMk cId="628138276" sldId="569"/>
            <ac:spMk id="5" creationId="{BD6E1059-CF0B-4E7B-9F32-999D03FCF503}"/>
          </ac:spMkLst>
        </pc:spChg>
        <pc:spChg chg="mod">
          <ac:chgData name="Jarvon Carson" userId="f1f62c45-4a19-4f8e-934b-b4c64f876624" providerId="ADAL" clId="{047FE1F2-3DA8-4719-8CE8-6E45913146DF}" dt="2021-07-06T19:48:00.224" v="158" actId="207"/>
          <ac:spMkLst>
            <pc:docMk/>
            <pc:sldMk cId="628138276" sldId="569"/>
            <ac:spMk id="7" creationId="{73794780-393E-45F0-A5C9-BE60EEBAF49B}"/>
          </ac:spMkLst>
        </pc:spChg>
      </pc:sldChg>
      <pc:sldChg chg="modSp mod">
        <pc:chgData name="Jarvon Carson" userId="f1f62c45-4a19-4f8e-934b-b4c64f876624" providerId="ADAL" clId="{047FE1F2-3DA8-4719-8CE8-6E45913146DF}" dt="2021-07-06T19:52:41.832" v="188" actId="1076"/>
        <pc:sldMkLst>
          <pc:docMk/>
          <pc:sldMk cId="2038411911" sldId="570"/>
        </pc:sldMkLst>
        <pc:picChg chg="mod">
          <ac:chgData name="Jarvon Carson" userId="f1f62c45-4a19-4f8e-934b-b4c64f876624" providerId="ADAL" clId="{047FE1F2-3DA8-4719-8CE8-6E45913146DF}" dt="2021-07-06T19:52:41.832" v="188" actId="1076"/>
          <ac:picMkLst>
            <pc:docMk/>
            <pc:sldMk cId="2038411911" sldId="570"/>
            <ac:picMk id="5" creationId="{DE1F60B7-4374-435F-9169-79F95ADD3684}"/>
          </ac:picMkLst>
        </pc:picChg>
      </pc:sldChg>
      <pc:sldChg chg="modSp mod">
        <pc:chgData name="Jarvon Carson" userId="f1f62c45-4a19-4f8e-934b-b4c64f876624" providerId="ADAL" clId="{047FE1F2-3DA8-4719-8CE8-6E45913146DF}" dt="2021-07-06T19:53:39.154" v="196" actId="1076"/>
        <pc:sldMkLst>
          <pc:docMk/>
          <pc:sldMk cId="1198858635" sldId="571"/>
        </pc:sldMkLst>
        <pc:spChg chg="mod">
          <ac:chgData name="Jarvon Carson" userId="f1f62c45-4a19-4f8e-934b-b4c64f876624" providerId="ADAL" clId="{047FE1F2-3DA8-4719-8CE8-6E45913146DF}" dt="2021-07-06T19:42:30.871" v="157" actId="207"/>
          <ac:spMkLst>
            <pc:docMk/>
            <pc:sldMk cId="1198858635" sldId="571"/>
            <ac:spMk id="2" creationId="{56C129B3-3E29-47D8-8945-0BC2E0CEDD0D}"/>
          </ac:spMkLst>
        </pc:spChg>
        <pc:spChg chg="mod">
          <ac:chgData name="Jarvon Carson" userId="f1f62c45-4a19-4f8e-934b-b4c64f876624" providerId="ADAL" clId="{047FE1F2-3DA8-4719-8CE8-6E45913146DF}" dt="2021-07-06T19:53:35.487" v="195" actId="20577"/>
          <ac:spMkLst>
            <pc:docMk/>
            <pc:sldMk cId="1198858635" sldId="571"/>
            <ac:spMk id="3" creationId="{DDE9A511-EF77-4E51-9573-EAB4D5EB5C6D}"/>
          </ac:spMkLst>
        </pc:spChg>
        <pc:picChg chg="mod">
          <ac:chgData name="Jarvon Carson" userId="f1f62c45-4a19-4f8e-934b-b4c64f876624" providerId="ADAL" clId="{047FE1F2-3DA8-4719-8CE8-6E45913146DF}" dt="2021-07-06T19:53:39.154" v="196" actId="1076"/>
          <ac:picMkLst>
            <pc:docMk/>
            <pc:sldMk cId="1198858635" sldId="571"/>
            <ac:picMk id="6" creationId="{3A103785-D1A6-424C-9E31-C43CB9B7F8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7/6/2021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dirty="0"/>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dirty="0"/>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39</a:t>
            </a:fld>
            <a:endParaRPr lang="en-US" dirty="0"/>
          </a:p>
        </p:txBody>
      </p:sp>
    </p:spTree>
    <p:extLst>
      <p:ext uri="{BB962C8B-B14F-4D97-AF65-F5344CB8AC3E}">
        <p14:creationId xmlns:p14="http://schemas.microsoft.com/office/powerpoint/2010/main" val="333169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40</a:t>
            </a:fld>
            <a:endParaRPr lang="en-US" dirty="0"/>
          </a:p>
        </p:txBody>
      </p:sp>
    </p:spTree>
    <p:extLst>
      <p:ext uri="{BB962C8B-B14F-4D97-AF65-F5344CB8AC3E}">
        <p14:creationId xmlns:p14="http://schemas.microsoft.com/office/powerpoint/2010/main" val="4076892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41</a:t>
            </a:fld>
            <a:endParaRPr lang="en-US" dirty="0"/>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dirty="0"/>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dirty="0"/>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dirty="0"/>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dirty="0"/>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dirty="0"/>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dirty="0"/>
          </a:p>
        </p:txBody>
      </p:sp>
    </p:spTree>
    <p:extLst>
      <p:ext uri="{BB962C8B-B14F-4D97-AF65-F5344CB8AC3E}">
        <p14:creationId xmlns:p14="http://schemas.microsoft.com/office/powerpoint/2010/main" val="109153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t>9</a:t>
            </a:fld>
            <a:endParaRPr lang="en-US" dirty="0"/>
          </a:p>
        </p:txBody>
      </p:sp>
    </p:spTree>
    <p:extLst>
      <p:ext uri="{BB962C8B-B14F-4D97-AF65-F5344CB8AC3E}">
        <p14:creationId xmlns:p14="http://schemas.microsoft.com/office/powerpoint/2010/main" val="2886714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t>10</a:t>
            </a:fld>
            <a:endParaRPr lang="en-US" dirty="0"/>
          </a:p>
        </p:txBody>
      </p:sp>
    </p:spTree>
    <p:extLst>
      <p:ext uri="{BB962C8B-B14F-4D97-AF65-F5344CB8AC3E}">
        <p14:creationId xmlns:p14="http://schemas.microsoft.com/office/powerpoint/2010/main" val="119389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overlf@j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3ceVZG2SsGs" TargetMode="External"/><Relationship Id="rId2" Type="http://schemas.openxmlformats.org/officeDocument/2006/relationships/hyperlink" Target="https://www.socialstudies.org/system/files/publications/articles/yl_27011430.pdf"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1BDayN0lEEY" TargetMode="External"/><Relationship Id="rId2" Type="http://schemas.openxmlformats.org/officeDocument/2006/relationships/hyperlink" Target="https://www.you/"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lCuBSL-njsM" TargetMode="External"/><Relationship Id="rId2" Type="http://schemas.openxmlformats.org/officeDocument/2006/relationships/hyperlink" Target="https://va.agclassroom.org/matrix/lesson/print/686/" TargetMode="Externa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watch?v=lCuBSL-njsM" TargetMode="External"/><Relationship Id="rId13" Type="http://schemas.openxmlformats.org/officeDocument/2006/relationships/image" Target="../media/image75.jpeg"/><Relationship Id="rId3" Type="http://schemas.openxmlformats.org/officeDocument/2006/relationships/image" Target="../media/image5.png"/><Relationship Id="rId7" Type="http://schemas.openxmlformats.org/officeDocument/2006/relationships/hyperlink" Target="https://www.youtube.com/watch?v=ZCZ912r1OM8" TargetMode="External"/><Relationship Id="rId12" Type="http://schemas.openxmlformats.org/officeDocument/2006/relationships/hyperlink" Target="https://www.councilforeconed.org/wp-content/uploads/2012/03/voluntary-national-content-standards-2010.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1BDayN0lEEY" TargetMode="External"/><Relationship Id="rId11" Type="http://schemas.openxmlformats.org/officeDocument/2006/relationships/hyperlink" Target="https://www.doe.virginia.gov/testing/index.shtml" TargetMode="External"/><Relationship Id="rId5" Type="http://schemas.openxmlformats.org/officeDocument/2006/relationships/hyperlink" Target="https://www.youtube.com/watch?v=-x97ApD-Cd0" TargetMode="External"/><Relationship Id="rId10" Type="http://schemas.openxmlformats.org/officeDocument/2006/relationships/hyperlink" Target="https://va.agclassroom.org/matrix/lesson/print/686/" TargetMode="External"/><Relationship Id="rId4" Type="http://schemas.openxmlformats.org/officeDocument/2006/relationships/hyperlink" Target="https://www.youtube.com/watch?v=3ceVZG2SsGs" TargetMode="External"/><Relationship Id="rId9" Type="http://schemas.openxmlformats.org/officeDocument/2006/relationships/hyperlink" Target="https://storage.googleapis.com/classroom-portal-production/uploads/2021/04/9c78f1c0-monneybunny-activities.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hyperlink" Target="https://bit.ly/CEEConference2021" TargetMode="External"/><Relationship Id="rId2" Type="http://schemas.openxmlformats.org/officeDocument/2006/relationships/image" Target="../media/image7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1.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ouncilforeconed.org/wp-content/uploads/2012/03/voluntary-national-content-standards-2010.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2145"/>
            <a:ext cx="7772400" cy="3173202"/>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lnSpc>
                <a:spcPct val="100000"/>
              </a:lnSpc>
              <a:spcAft>
                <a:spcPts val="0"/>
              </a:spcAft>
              <a:defRPr/>
            </a:pPr>
            <a:br>
              <a:rPr lang="en-US" sz="6000" dirty="0"/>
            </a:br>
            <a:br>
              <a:rPr lang="en-US" sz="6000" dirty="0"/>
            </a:br>
            <a:r>
              <a:rPr lang="en-US" sz="6000" dirty="0"/>
              <a:t>Bunnyland</a:t>
            </a:r>
            <a:r>
              <a:rPr lang="en-US" sz="4400" b="1" dirty="0">
                <a:effectLst/>
                <a:latin typeface="Calibri" panose="020F0502020204030204" pitchFamily="34" charset="0"/>
                <a:ea typeface="Calibri" panose="020F0502020204030204" pitchFamily="34" charset="0"/>
                <a:cs typeface="Times New Roman" panose="02020603050405020304" pitchFamily="18" charset="0"/>
              </a:rPr>
              <a:t>: </a:t>
            </a:r>
            <a:br>
              <a:rPr lang="en-US" sz="4400" b="1" dirty="0">
                <a:effectLst/>
                <a:latin typeface="Calibri" panose="020F0502020204030204" pitchFamily="34" charset="0"/>
                <a:ea typeface="Calibri" panose="020F0502020204030204" pitchFamily="34" charset="0"/>
                <a:cs typeface="Times New Roman" panose="02020603050405020304" pitchFamily="18" charset="0"/>
              </a:rPr>
            </a:br>
            <a:r>
              <a:rPr lang="en-US" sz="4000" b="1" i="1" dirty="0">
                <a:solidFill>
                  <a:srgbClr val="7A9900"/>
                </a:solidFill>
                <a:effectLst/>
                <a:latin typeface="Calibri" panose="020F0502020204030204" pitchFamily="34" charset="0"/>
                <a:ea typeface="Calibri" panose="020F0502020204030204" pitchFamily="34" charset="0"/>
                <a:cs typeface="Times New Roman" panose="02020603050405020304" pitchFamily="18" charset="0"/>
              </a:rPr>
              <a:t>Economics and Personal Finance Lessons for the Primary Classroom </a:t>
            </a:r>
            <a:br>
              <a:rPr lang="en-US" sz="3600" b="1" i="1" dirty="0">
                <a:effectLst/>
                <a:latin typeface="Calibri" panose="020F0502020204030204" pitchFamily="34" charset="0"/>
                <a:ea typeface="Calibri" panose="020F0502020204030204" pitchFamily="34" charset="0"/>
                <a:cs typeface="Times New Roman" panose="02020603050405020304" pitchFamily="18" charset="0"/>
              </a:rPr>
            </a:br>
            <a:br>
              <a:rPr lang="en-US" sz="1800" i="1"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4400" dirty="0"/>
            </a:br>
            <a:br>
              <a:rPr lang="en-US" sz="4400" dirty="0">
                <a:solidFill>
                  <a:schemeClr val="tx1"/>
                </a:solidFill>
              </a:rPr>
            </a:br>
            <a:br>
              <a:rPr lang="en-US" sz="4400" dirty="0">
                <a:solidFill>
                  <a:schemeClr val="tx1"/>
                </a:solidFill>
              </a:rPr>
            </a:br>
            <a:br>
              <a:rPr lang="en-US" sz="4400" dirty="0">
                <a:solidFill>
                  <a:schemeClr val="tx1"/>
                </a:solidFill>
              </a:rPr>
            </a:br>
            <a:r>
              <a:rPr lang="en-US" sz="2000" dirty="0">
                <a:solidFill>
                  <a:schemeClr val="tx1"/>
                </a:solidFill>
              </a:rPr>
              <a:t>Lynne Farrell Stover</a:t>
            </a:r>
            <a:br>
              <a:rPr lang="en-US" sz="2000" dirty="0">
                <a:solidFill>
                  <a:schemeClr val="tx1"/>
                </a:solidFill>
              </a:rPr>
            </a:br>
            <a:r>
              <a:rPr lang="en-US" sz="2000" dirty="0">
                <a:solidFill>
                  <a:schemeClr val="tx1"/>
                </a:solidFill>
                <a:latin typeface="Calibri"/>
                <a:ea typeface="ＭＳ Ｐゴシック"/>
                <a:cs typeface="Calibri"/>
              </a:rPr>
              <a:t>July 20, 2021</a:t>
            </a:r>
            <a:br>
              <a:rPr lang="en-US" sz="2000" dirty="0">
                <a:solidFill>
                  <a:schemeClr val="tx1"/>
                </a:solidFill>
                <a:latin typeface="Calibri"/>
                <a:ea typeface="ＭＳ Ｐゴシック"/>
                <a:cs typeface="Calibri"/>
              </a:rPr>
            </a:br>
            <a:r>
              <a:rPr lang="en-US" sz="2000" dirty="0">
                <a:solidFill>
                  <a:schemeClr val="tx1"/>
                </a:solidFill>
                <a:latin typeface="Calibri"/>
                <a:ea typeface="ＭＳ Ｐゴシック"/>
                <a:cs typeface="Calibri"/>
                <a:hlinkClick r:id="rId3">
                  <a:extLst>
                    <a:ext uri="{A12FA001-AC4F-418D-AE19-62706E023703}">
                      <ahyp:hlinkClr xmlns:ahyp="http://schemas.microsoft.com/office/drawing/2018/hyperlinkcolor" val="tx"/>
                    </a:ext>
                  </a:extLst>
                </a:hlinkClick>
              </a:rPr>
              <a:t>stoverlf@jmu.edu</a:t>
            </a:r>
            <a:r>
              <a:rPr lang="en-US" sz="2000" dirty="0">
                <a:solidFill>
                  <a:schemeClr val="tx1"/>
                </a:solidFill>
                <a:latin typeface="Calibri"/>
                <a:ea typeface="ＭＳ Ｐゴシック"/>
                <a:cs typeface="Calibri"/>
              </a:rPr>
              <a:t> </a:t>
            </a:r>
            <a:endParaRPr lang="en-US" sz="2000" dirty="0">
              <a:ln w="11430"/>
              <a:solidFill>
                <a:schemeClr val="tx1"/>
              </a:solidFill>
              <a:effectLst>
                <a:outerShdw blurRad="80000" dist="40000" dir="5040000" algn="tl">
                  <a:srgbClr val="000000">
                    <a:alpha val="0"/>
                  </a:srgbClr>
                </a:outerShdw>
              </a:effectLst>
              <a:ea typeface="+mj-ea"/>
              <a:cs typeface="Calibri"/>
            </a:endParaRPr>
          </a:p>
        </p:txBody>
      </p:sp>
      <p:pic>
        <p:nvPicPr>
          <p:cNvPr id="8" name="Picture 7" descr="The Moneybunny Books: EARN IT! SPEND IT! SAVE IT! GIVE IT! - financial  literacy for 3-8yr PenguinRandomHouse | Financial literacy, Teaching kids,  Literacy">
            <a:extLst>
              <a:ext uri="{FF2B5EF4-FFF2-40B4-BE49-F238E27FC236}">
                <a16:creationId xmlns:a16="http://schemas.microsoft.com/office/drawing/2014/main" id="{DBF3B20F-86B7-4DFC-A6D4-ED03367B2FC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87014" y="2819267"/>
            <a:ext cx="2500604" cy="27791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66121" y="858221"/>
            <a:ext cx="5449079" cy="923925"/>
          </a:xfrm>
        </p:spPr>
        <p:txBody>
          <a:bodyPr>
            <a:normAutofit/>
          </a:bodyPr>
          <a:lstStyle/>
          <a:p>
            <a:pPr algn="ctr"/>
            <a:r>
              <a:rPr lang="en-US" sz="3600" dirty="0">
                <a:latin typeface="+mn-lt"/>
              </a:rPr>
              <a:t>Lesson Features</a:t>
            </a:r>
            <a:endParaRPr lang="en-US" sz="3600" b="1" dirty="0">
              <a:latin typeface="+mn-lt"/>
            </a:endParaRPr>
          </a:p>
        </p:txBody>
      </p:sp>
      <p:sp>
        <p:nvSpPr>
          <p:cNvPr id="3" name="Content Placeholder 2"/>
          <p:cNvSpPr>
            <a:spLocks noGrp="1"/>
          </p:cNvSpPr>
          <p:nvPr>
            <p:ph idx="4294967295"/>
          </p:nvPr>
        </p:nvSpPr>
        <p:spPr>
          <a:xfrm>
            <a:off x="243191" y="1782146"/>
            <a:ext cx="8511703" cy="4618653"/>
          </a:xfrm>
        </p:spPr>
        <p:txBody>
          <a:bodyPr>
            <a:noAutofit/>
          </a:bodyPr>
          <a:lstStyle/>
          <a:p>
            <a:r>
              <a:rPr lang="en-US" dirty="0">
                <a:latin typeface="+mn-lt"/>
              </a:rPr>
              <a:t>Reading information</a:t>
            </a:r>
          </a:p>
          <a:p>
            <a:r>
              <a:rPr lang="en-US" dirty="0">
                <a:latin typeface="+mn-lt"/>
              </a:rPr>
              <a:t>Story Synopsis </a:t>
            </a:r>
          </a:p>
          <a:p>
            <a:r>
              <a:rPr lang="en-US" dirty="0">
                <a:latin typeface="+mn-lt"/>
              </a:rPr>
              <a:t>Structured Lesson Plan</a:t>
            </a:r>
          </a:p>
          <a:p>
            <a:r>
              <a:rPr lang="en-US" dirty="0">
                <a:latin typeface="+mn-lt"/>
              </a:rPr>
              <a:t>Assessment</a:t>
            </a:r>
          </a:p>
          <a:p>
            <a:r>
              <a:rPr lang="en-US" dirty="0">
                <a:latin typeface="+mn-lt"/>
              </a:rPr>
              <a:t>Cross-Curricular Enrichment Activities</a:t>
            </a:r>
          </a:p>
          <a:p>
            <a:r>
              <a:rPr lang="en-US" dirty="0">
                <a:latin typeface="+mn-lt"/>
              </a:rPr>
              <a:t>YouTube Reading Link</a:t>
            </a:r>
          </a:p>
          <a:p>
            <a:r>
              <a:rPr lang="en-US" dirty="0">
                <a:latin typeface="+mn-lt"/>
              </a:rPr>
              <a:t>Discussion Questions </a:t>
            </a:r>
          </a:p>
        </p:txBody>
      </p:sp>
      <p:pic>
        <p:nvPicPr>
          <p:cNvPr id="6" name="Picture 5">
            <a:extLst>
              <a:ext uri="{FF2B5EF4-FFF2-40B4-BE49-F238E27FC236}">
                <a16:creationId xmlns:a16="http://schemas.microsoft.com/office/drawing/2014/main" id="{19C0D2A4-DE5C-491B-A13E-44805B03BFA3}"/>
              </a:ext>
            </a:extLst>
          </p:cNvPr>
          <p:cNvPicPr>
            <a:picLocks noChangeAspect="1"/>
          </p:cNvPicPr>
          <p:nvPr/>
        </p:nvPicPr>
        <p:blipFill>
          <a:blip r:embed="rId3"/>
          <a:stretch>
            <a:fillRect/>
          </a:stretch>
        </p:blipFill>
        <p:spPr>
          <a:xfrm flipH="1">
            <a:off x="6679313" y="3478842"/>
            <a:ext cx="1792882" cy="2824083"/>
          </a:xfrm>
          <a:prstGeom prst="rect">
            <a:avLst/>
          </a:prstGeom>
        </p:spPr>
      </p:pic>
    </p:spTree>
    <p:extLst>
      <p:ext uri="{BB962C8B-B14F-4D97-AF65-F5344CB8AC3E}">
        <p14:creationId xmlns:p14="http://schemas.microsoft.com/office/powerpoint/2010/main" val="177858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993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4B0D28-2DFA-4A8A-AF23-B8F02D674FED}"/>
              </a:ext>
            </a:extLst>
          </p:cNvPr>
          <p:cNvPicPr>
            <a:picLocks noChangeAspect="1"/>
          </p:cNvPicPr>
          <p:nvPr/>
        </p:nvPicPr>
        <p:blipFill>
          <a:blip r:embed="rId2"/>
          <a:stretch>
            <a:fillRect/>
          </a:stretch>
        </p:blipFill>
        <p:spPr>
          <a:xfrm rot="21180193">
            <a:off x="841834" y="582650"/>
            <a:ext cx="1666043" cy="2330983"/>
          </a:xfrm>
          <a:prstGeom prst="rect">
            <a:avLst/>
          </a:prstGeom>
          <a:ln w="38100">
            <a:solidFill>
              <a:srgbClr val="C00000"/>
            </a:solidFill>
          </a:ln>
        </p:spPr>
      </p:pic>
      <p:pic>
        <p:nvPicPr>
          <p:cNvPr id="10" name="Content Placeholder 6">
            <a:extLst>
              <a:ext uri="{FF2B5EF4-FFF2-40B4-BE49-F238E27FC236}">
                <a16:creationId xmlns:a16="http://schemas.microsoft.com/office/drawing/2014/main" id="{062955F6-B78E-4846-AFE5-88F48DCAE1CC}"/>
              </a:ext>
            </a:extLst>
          </p:cNvPr>
          <p:cNvPicPr>
            <a:picLocks noChangeAspect="1"/>
          </p:cNvPicPr>
          <p:nvPr/>
        </p:nvPicPr>
        <p:blipFill>
          <a:blip r:embed="rId3"/>
          <a:stretch>
            <a:fillRect/>
          </a:stretch>
        </p:blipFill>
        <p:spPr bwMode="auto">
          <a:xfrm>
            <a:off x="689942" y="3006427"/>
            <a:ext cx="2696085" cy="3361717"/>
          </a:xfrm>
          <a:prstGeom prst="rect">
            <a:avLst/>
          </a:prstGeom>
          <a:solidFill>
            <a:srgbClr val="CBD49E"/>
          </a:solidFill>
          <a:ln w="28575">
            <a:solidFill>
              <a:schemeClr val="accent2">
                <a:lumMod val="75000"/>
              </a:schemeClr>
            </a:solidFill>
            <a:miter lim="800000"/>
            <a:headEnd/>
            <a:tailEnd/>
          </a:ln>
        </p:spPr>
      </p:pic>
      <p:pic>
        <p:nvPicPr>
          <p:cNvPr id="12" name="Picture 11">
            <a:extLst>
              <a:ext uri="{FF2B5EF4-FFF2-40B4-BE49-F238E27FC236}">
                <a16:creationId xmlns:a16="http://schemas.microsoft.com/office/drawing/2014/main" id="{8E12EB9E-5433-40F8-B688-D8EF0DE8EEF2}"/>
              </a:ext>
            </a:extLst>
          </p:cNvPr>
          <p:cNvPicPr>
            <a:picLocks noChangeAspect="1"/>
          </p:cNvPicPr>
          <p:nvPr/>
        </p:nvPicPr>
        <p:blipFill>
          <a:blip r:embed="rId4"/>
          <a:stretch>
            <a:fillRect/>
          </a:stretch>
        </p:blipFill>
        <p:spPr>
          <a:xfrm>
            <a:off x="3760237" y="118773"/>
            <a:ext cx="4889241" cy="6459181"/>
          </a:xfrm>
          <a:prstGeom prst="rect">
            <a:avLst/>
          </a:prstGeom>
          <a:ln w="28575">
            <a:solidFill>
              <a:schemeClr val="tx1"/>
            </a:solidFill>
          </a:ln>
        </p:spPr>
      </p:pic>
    </p:spTree>
    <p:extLst>
      <p:ext uri="{BB962C8B-B14F-4D97-AF65-F5344CB8AC3E}">
        <p14:creationId xmlns:p14="http://schemas.microsoft.com/office/powerpoint/2010/main" val="38506341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C9795BF-47C8-4894-9DA7-BDA37B79F7C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049" name="Picture 26" descr="Amazon.com: Earn It! (9780399544446): McLeod, Cinders, McLeod, Cinders:  Books">
            <a:extLst>
              <a:ext uri="{FF2B5EF4-FFF2-40B4-BE49-F238E27FC236}">
                <a16:creationId xmlns:a16="http://schemas.microsoft.com/office/drawing/2014/main" id="{587EB213-68BF-4D25-BC77-7F40C0D11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78" y="1060704"/>
            <a:ext cx="3152986" cy="408512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B191CA-111F-4B34-8F98-CDE1A55B0668}"/>
              </a:ext>
            </a:extLst>
          </p:cNvPr>
          <p:cNvSpPr txBox="1"/>
          <p:nvPr/>
        </p:nvSpPr>
        <p:spPr>
          <a:xfrm>
            <a:off x="902457" y="5038362"/>
            <a:ext cx="2528749" cy="1323439"/>
          </a:xfrm>
          <a:prstGeom prst="rect">
            <a:avLst/>
          </a:prstGeom>
          <a:solidFill>
            <a:schemeClr val="tx2">
              <a:lumMod val="20000"/>
              <a:lumOff val="80000"/>
            </a:schemeClr>
          </a:solidFill>
          <a:ln w="12700">
            <a:solidFill>
              <a:schemeClr val="tx1"/>
            </a:solidFill>
          </a:ln>
        </p:spPr>
        <p:txBody>
          <a:bodyPr wrap="square" rtlCol="0">
            <a:spAutoFit/>
          </a:bodyPr>
          <a:lstStyle/>
          <a:p>
            <a:r>
              <a:rPr lang="en-US" sz="2000" dirty="0">
                <a:latin typeface="+mn-lt"/>
              </a:rPr>
              <a:t>Publisher: Penguin</a:t>
            </a:r>
          </a:p>
          <a:p>
            <a:r>
              <a:rPr lang="en-US" sz="2000" dirty="0">
                <a:latin typeface="+mn-lt"/>
              </a:rPr>
              <a:t>Copyright Date: 2017</a:t>
            </a:r>
          </a:p>
          <a:p>
            <a:r>
              <a:rPr lang="en-US" sz="2000" dirty="0">
                <a:latin typeface="+mn-lt"/>
              </a:rPr>
              <a:t>Reading Level: 2.0</a:t>
            </a:r>
          </a:p>
          <a:p>
            <a:r>
              <a:rPr lang="en-US" sz="2000" dirty="0">
                <a:latin typeface="+mn-lt"/>
              </a:rPr>
              <a:t>Interest Level: PK-2 </a:t>
            </a:r>
          </a:p>
        </p:txBody>
      </p:sp>
      <p:pic>
        <p:nvPicPr>
          <p:cNvPr id="2053" name="Picture 5" descr="Amazon.com: Earn It! (A Moneybunny Book) (9780399544446): McLeod, Cinders,  McLeod, Cinders: Books">
            <a:extLst>
              <a:ext uri="{FF2B5EF4-FFF2-40B4-BE49-F238E27FC236}">
                <a16:creationId xmlns:a16="http://schemas.microsoft.com/office/drawing/2014/main" id="{FA11F40F-651F-46B4-8F20-719B0FCB91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227" y="1974093"/>
            <a:ext cx="4977895" cy="326674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5BBBF8-6A93-4380-8A43-DC5B91E5DBFE}"/>
              </a:ext>
            </a:extLst>
          </p:cNvPr>
          <p:cNvSpPr txBox="1"/>
          <p:nvPr/>
        </p:nvSpPr>
        <p:spPr>
          <a:xfrm>
            <a:off x="4873752" y="1395518"/>
            <a:ext cx="3378707" cy="400110"/>
          </a:xfrm>
          <a:prstGeom prst="rect">
            <a:avLst/>
          </a:prstGeom>
          <a:solidFill>
            <a:schemeClr val="tx2">
              <a:lumMod val="20000"/>
              <a:lumOff val="80000"/>
            </a:schemeClr>
          </a:solidFill>
          <a:ln w="12700">
            <a:solidFill>
              <a:schemeClr val="tx1"/>
            </a:solidFill>
          </a:ln>
        </p:spPr>
        <p:txBody>
          <a:bodyPr wrap="square" rtlCol="0">
            <a:spAutoFit/>
          </a:bodyPr>
          <a:lstStyle/>
          <a:p>
            <a:r>
              <a:rPr lang="en-US" sz="2000" dirty="0"/>
              <a:t>Investing in Human Capital</a:t>
            </a:r>
          </a:p>
        </p:txBody>
      </p:sp>
    </p:spTree>
    <p:extLst>
      <p:ext uri="{BB962C8B-B14F-4D97-AF65-F5344CB8AC3E}">
        <p14:creationId xmlns:p14="http://schemas.microsoft.com/office/powerpoint/2010/main" val="150103184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CDD2-5590-45B7-B1AC-436A6605A372}"/>
              </a:ext>
            </a:extLst>
          </p:cNvPr>
          <p:cNvSpPr>
            <a:spLocks noGrp="1"/>
          </p:cNvSpPr>
          <p:nvPr>
            <p:ph type="title"/>
          </p:nvPr>
        </p:nvSpPr>
        <p:spPr>
          <a:xfrm>
            <a:off x="457200" y="265176"/>
            <a:ext cx="8229600" cy="1243584"/>
          </a:xfrm>
        </p:spPr>
        <p:txBody>
          <a:bodyPr/>
          <a:lstStyle/>
          <a:p>
            <a:r>
              <a:rPr lang="en-US" i="1" dirty="0"/>
              <a:t>Earn It!</a:t>
            </a:r>
          </a:p>
        </p:txBody>
      </p:sp>
      <p:pic>
        <p:nvPicPr>
          <p:cNvPr id="5" name="Content Placeholder 4">
            <a:extLst>
              <a:ext uri="{FF2B5EF4-FFF2-40B4-BE49-F238E27FC236}">
                <a16:creationId xmlns:a16="http://schemas.microsoft.com/office/drawing/2014/main" id="{D7FAC5F8-CE21-4169-A21E-0271911B6A11}"/>
              </a:ext>
            </a:extLst>
          </p:cNvPr>
          <p:cNvPicPr>
            <a:picLocks noGrp="1" noChangeAspect="1"/>
          </p:cNvPicPr>
          <p:nvPr>
            <p:ph idx="1"/>
          </p:nvPr>
        </p:nvPicPr>
        <p:blipFill>
          <a:blip r:embed="rId2"/>
          <a:stretch>
            <a:fillRect/>
          </a:stretch>
        </p:blipFill>
        <p:spPr>
          <a:xfrm>
            <a:off x="2895403" y="1179576"/>
            <a:ext cx="3770574" cy="5157216"/>
          </a:xfrm>
          <a:ln w="28575">
            <a:solidFill>
              <a:schemeClr val="tx1"/>
            </a:solidFill>
          </a:ln>
        </p:spPr>
      </p:pic>
      <p:pic>
        <p:nvPicPr>
          <p:cNvPr id="6" name="Picture 2" descr="LitStack Review: Earn It! by Cinders McLeod">
            <a:extLst>
              <a:ext uri="{FF2B5EF4-FFF2-40B4-BE49-F238E27FC236}">
                <a16:creationId xmlns:a16="http://schemas.microsoft.com/office/drawing/2014/main" id="{FF1BA22F-1C1B-4C77-A78A-B42D75D5DE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580" y="3558464"/>
            <a:ext cx="1966261" cy="27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94803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86A4-45A5-41E1-888C-30DC3C2E0118}"/>
              </a:ext>
            </a:extLst>
          </p:cNvPr>
          <p:cNvSpPr>
            <a:spLocks noGrp="1"/>
          </p:cNvSpPr>
          <p:nvPr>
            <p:ph type="title"/>
          </p:nvPr>
        </p:nvSpPr>
        <p:spPr>
          <a:xfrm>
            <a:off x="2645942" y="155448"/>
            <a:ext cx="3654274" cy="758952"/>
          </a:xfrm>
        </p:spPr>
        <p:txBody>
          <a:bodyPr/>
          <a:lstStyle/>
          <a:p>
            <a:r>
              <a:rPr lang="en-US" sz="2800" dirty="0"/>
              <a:t>Quick Introduction</a:t>
            </a:r>
          </a:p>
        </p:txBody>
      </p:sp>
      <p:sp>
        <p:nvSpPr>
          <p:cNvPr id="3" name="Content Placeholder 2">
            <a:extLst>
              <a:ext uri="{FF2B5EF4-FFF2-40B4-BE49-F238E27FC236}">
                <a16:creationId xmlns:a16="http://schemas.microsoft.com/office/drawing/2014/main" id="{D8CEB8AC-F5CD-40C4-B771-AFDDDE8E87B3}"/>
              </a:ext>
            </a:extLst>
          </p:cNvPr>
          <p:cNvSpPr>
            <a:spLocks noGrp="1"/>
          </p:cNvSpPr>
          <p:nvPr>
            <p:ph idx="1"/>
          </p:nvPr>
        </p:nvSpPr>
        <p:spPr>
          <a:xfrm>
            <a:off x="335002" y="1115568"/>
            <a:ext cx="8473996" cy="5349240"/>
          </a:xfrm>
          <a:solidFill>
            <a:schemeClr val="tx2">
              <a:lumMod val="20000"/>
              <a:lumOff val="80000"/>
            </a:schemeClr>
          </a:solidFill>
        </p:spPr>
        <p:txBody>
          <a:bodyPr/>
          <a:lstStyle/>
          <a:p>
            <a:pPr marL="0" indent="0">
              <a:buNone/>
            </a:pPr>
            <a:endParaRPr lang="en-US" dirty="0"/>
          </a:p>
        </p:txBody>
      </p:sp>
      <p:pic>
        <p:nvPicPr>
          <p:cNvPr id="5" name="Picture 4">
            <a:extLst>
              <a:ext uri="{FF2B5EF4-FFF2-40B4-BE49-F238E27FC236}">
                <a16:creationId xmlns:a16="http://schemas.microsoft.com/office/drawing/2014/main" id="{0B242D56-801A-4F62-B42C-A1A376059BBF}"/>
              </a:ext>
            </a:extLst>
          </p:cNvPr>
          <p:cNvPicPr>
            <a:picLocks noChangeAspect="1"/>
          </p:cNvPicPr>
          <p:nvPr/>
        </p:nvPicPr>
        <p:blipFill>
          <a:blip r:embed="rId2"/>
          <a:stretch>
            <a:fillRect/>
          </a:stretch>
        </p:blipFill>
        <p:spPr>
          <a:xfrm>
            <a:off x="742941" y="1298448"/>
            <a:ext cx="3951257" cy="4654296"/>
          </a:xfrm>
          <a:prstGeom prst="rect">
            <a:avLst/>
          </a:prstGeom>
          <a:ln w="28575">
            <a:solidFill>
              <a:schemeClr val="tx1"/>
            </a:solidFill>
          </a:ln>
        </p:spPr>
      </p:pic>
      <p:pic>
        <p:nvPicPr>
          <p:cNvPr id="7" name="Picture 6">
            <a:extLst>
              <a:ext uri="{FF2B5EF4-FFF2-40B4-BE49-F238E27FC236}">
                <a16:creationId xmlns:a16="http://schemas.microsoft.com/office/drawing/2014/main" id="{D15E8DB5-7E66-4AE4-BC1A-9D66D6403A71}"/>
              </a:ext>
            </a:extLst>
          </p:cNvPr>
          <p:cNvPicPr>
            <a:picLocks noChangeAspect="1"/>
          </p:cNvPicPr>
          <p:nvPr/>
        </p:nvPicPr>
        <p:blipFill>
          <a:blip r:embed="rId3"/>
          <a:stretch>
            <a:fillRect/>
          </a:stretch>
        </p:blipFill>
        <p:spPr>
          <a:xfrm>
            <a:off x="5102137" y="1554480"/>
            <a:ext cx="3586734" cy="4677296"/>
          </a:xfrm>
          <a:prstGeom prst="rect">
            <a:avLst/>
          </a:prstGeom>
          <a:ln w="28575">
            <a:solidFill>
              <a:schemeClr val="tx1"/>
            </a:solidFill>
          </a:ln>
        </p:spPr>
      </p:pic>
    </p:spTree>
    <p:extLst>
      <p:ext uri="{BB962C8B-B14F-4D97-AF65-F5344CB8AC3E}">
        <p14:creationId xmlns:p14="http://schemas.microsoft.com/office/powerpoint/2010/main" val="388125617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4A523-E07B-4105-9CA3-271E081D78AC}"/>
              </a:ext>
            </a:extLst>
          </p:cNvPr>
          <p:cNvSpPr>
            <a:spLocks noGrp="1"/>
          </p:cNvSpPr>
          <p:nvPr>
            <p:ph idx="1"/>
          </p:nvPr>
        </p:nvSpPr>
        <p:spPr>
          <a:xfrm>
            <a:off x="457200" y="1179576"/>
            <a:ext cx="8531352" cy="5242560"/>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Create a class collage using photos, drawings, words, and clippings from old magazines that depicts different kinds of jobs.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Creative Problem Solving-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Challenge the students to create a class ABC Book that contains a job for every letter in the alphabet.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Online Resources: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Exploring Human Capital with Primary Children: What We Learn in School </a:t>
            </a:r>
            <a:r>
              <a:rPr lang="en-US" sz="1800" dirty="0">
                <a:effectLst/>
                <a:latin typeface="Calibri" panose="020F0502020204030204" pitchFamily="34" charset="0"/>
                <a:ea typeface="Calibri" panose="020F0502020204030204" pitchFamily="34" charset="0"/>
                <a:cs typeface="Times New Roman" panose="02020603050405020304" pitchFamily="18" charset="0"/>
              </a:rPr>
              <a:t>Does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Bonnie T. Meszaros and Mary C. Suiter. Social Studies and the Young Learner 27 pp. 30–32 ©2014 National Council for the Social Studies.</a:t>
            </a:r>
          </a:p>
          <a:p>
            <a:pPr marL="0" marR="0" lvl="0" indent="0">
              <a:lnSpc>
                <a:spcPct val="107000"/>
              </a:lnSpc>
              <a:spcBef>
                <a:spcPts val="0"/>
              </a:spcBef>
              <a:spcAft>
                <a:spcPts val="0"/>
              </a:spcAft>
              <a:buNone/>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https://www.socialstudies.org/system/files/publications/articles/yl_27011430.pdf</a:t>
            </a: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YouTube Book Reading Link: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https://www.youtube.com/watch?v=3ceVZG2SsGs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(4:34 Reading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349406C1-8DD8-4AF9-A070-D74DC4B9ECED}"/>
              </a:ext>
            </a:extLst>
          </p:cNvPr>
          <p:cNvPicPr>
            <a:picLocks noChangeAspect="1"/>
          </p:cNvPicPr>
          <p:nvPr/>
        </p:nvPicPr>
        <p:blipFill>
          <a:blip r:embed="rId4"/>
          <a:stretch>
            <a:fillRect/>
          </a:stretch>
        </p:blipFill>
        <p:spPr>
          <a:xfrm>
            <a:off x="3129057" y="4675762"/>
            <a:ext cx="2330534" cy="1654934"/>
          </a:xfrm>
          <a:prstGeom prst="rect">
            <a:avLst/>
          </a:prstGeom>
          <a:ln w="19050">
            <a:solidFill>
              <a:schemeClr val="tx1"/>
            </a:solidFill>
          </a:ln>
        </p:spPr>
      </p:pic>
      <p:sp>
        <p:nvSpPr>
          <p:cNvPr id="2" name="TextBox 1">
            <a:extLst>
              <a:ext uri="{FF2B5EF4-FFF2-40B4-BE49-F238E27FC236}">
                <a16:creationId xmlns:a16="http://schemas.microsoft.com/office/drawing/2014/main" id="{4F165920-5847-441A-A1DF-509852041DF1}"/>
              </a:ext>
            </a:extLst>
          </p:cNvPr>
          <p:cNvSpPr txBox="1"/>
          <p:nvPr/>
        </p:nvSpPr>
        <p:spPr>
          <a:xfrm>
            <a:off x="2097741" y="398033"/>
            <a:ext cx="4722607" cy="523220"/>
          </a:xfrm>
          <a:prstGeom prst="rect">
            <a:avLst/>
          </a:prstGeom>
          <a:noFill/>
        </p:spPr>
        <p:txBody>
          <a:bodyPr wrap="square" rtlCol="0">
            <a:spAutoFit/>
          </a:bodyPr>
          <a:lstStyle/>
          <a:p>
            <a:pPr algn="ctr"/>
            <a:r>
              <a:rPr lang="en-US" sz="2800" b="1" dirty="0">
                <a:solidFill>
                  <a:srgbClr val="005CB8"/>
                </a:solidFill>
                <a:latin typeface="+mn-lt"/>
              </a:rPr>
              <a:t>ENRICHMENT &amp; EXTENSION</a:t>
            </a:r>
            <a:endParaRPr lang="en-US" b="1" dirty="0">
              <a:solidFill>
                <a:srgbClr val="005CB8"/>
              </a:solidFill>
              <a:latin typeface="+mn-lt"/>
            </a:endParaRPr>
          </a:p>
        </p:txBody>
      </p:sp>
    </p:spTree>
    <p:extLst>
      <p:ext uri="{BB962C8B-B14F-4D97-AF65-F5344CB8AC3E}">
        <p14:creationId xmlns:p14="http://schemas.microsoft.com/office/powerpoint/2010/main" val="133293662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CC76-3751-4F36-A604-9F573C4800F6}"/>
              </a:ext>
            </a:extLst>
          </p:cNvPr>
          <p:cNvSpPr>
            <a:spLocks noGrp="1"/>
          </p:cNvSpPr>
          <p:nvPr>
            <p:ph type="title"/>
          </p:nvPr>
        </p:nvSpPr>
        <p:spPr>
          <a:xfrm>
            <a:off x="612648" y="0"/>
            <a:ext cx="8229600" cy="1143000"/>
          </a:xfrm>
        </p:spPr>
        <p:txBody>
          <a:bodyPr/>
          <a:lstStyle/>
          <a:p>
            <a:r>
              <a:rPr lang="en-US" sz="4000" dirty="0"/>
              <a:t>Activity Sheet</a:t>
            </a:r>
          </a:p>
        </p:txBody>
      </p:sp>
      <p:pic>
        <p:nvPicPr>
          <p:cNvPr id="5" name="Picture 4">
            <a:extLst>
              <a:ext uri="{FF2B5EF4-FFF2-40B4-BE49-F238E27FC236}">
                <a16:creationId xmlns:a16="http://schemas.microsoft.com/office/drawing/2014/main" id="{70FD4BC8-0BE4-4505-BCD1-71EBB22EBF77}"/>
              </a:ext>
            </a:extLst>
          </p:cNvPr>
          <p:cNvPicPr>
            <a:picLocks noChangeAspect="1"/>
          </p:cNvPicPr>
          <p:nvPr/>
        </p:nvPicPr>
        <p:blipFill>
          <a:blip r:embed="rId2"/>
          <a:stretch>
            <a:fillRect/>
          </a:stretch>
        </p:blipFill>
        <p:spPr>
          <a:xfrm>
            <a:off x="2549537" y="1143000"/>
            <a:ext cx="4355822" cy="5413248"/>
          </a:xfrm>
          <a:prstGeom prst="rect">
            <a:avLst/>
          </a:prstGeom>
          <a:ln w="28575">
            <a:solidFill>
              <a:schemeClr val="tx1"/>
            </a:solidFill>
          </a:ln>
        </p:spPr>
      </p:pic>
      <p:pic>
        <p:nvPicPr>
          <p:cNvPr id="6" name="Content Placeholder 5">
            <a:extLst>
              <a:ext uri="{FF2B5EF4-FFF2-40B4-BE49-F238E27FC236}">
                <a16:creationId xmlns:a16="http://schemas.microsoft.com/office/drawing/2014/main" id="{5EAE29DF-17A2-42E1-B3B0-1BAB341767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105661">
            <a:off x="6499302" y="2817309"/>
            <a:ext cx="2168314" cy="8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29142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A81E-28F0-49C2-BE99-C424D8989F1F}"/>
              </a:ext>
            </a:extLst>
          </p:cNvPr>
          <p:cNvSpPr>
            <a:spLocks noGrp="1"/>
          </p:cNvSpPr>
          <p:nvPr>
            <p:ph type="title"/>
          </p:nvPr>
        </p:nvSpPr>
        <p:spPr>
          <a:xfrm>
            <a:off x="457200" y="0"/>
            <a:ext cx="8229600" cy="1143000"/>
          </a:xfrm>
        </p:spPr>
        <p:txBody>
          <a:bodyPr/>
          <a:lstStyle/>
          <a:p>
            <a:r>
              <a:rPr lang="en-US" sz="2800" dirty="0"/>
              <a:t>Assessment </a:t>
            </a:r>
          </a:p>
        </p:txBody>
      </p:sp>
      <p:pic>
        <p:nvPicPr>
          <p:cNvPr id="1026" name="Picture 2" descr="3,812 Grocery Store Clerk Illustrations &amp;amp; Clip Art - iStock">
            <a:extLst>
              <a:ext uri="{FF2B5EF4-FFF2-40B4-BE49-F238E27FC236}">
                <a16:creationId xmlns:a16="http://schemas.microsoft.com/office/drawing/2014/main" id="{174326F5-F529-4DC9-A19B-8AF4E538C4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755" y="4123944"/>
            <a:ext cx="1881378" cy="18813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8AA9D69-19B1-4013-AC1B-6ACF5D5BC43B}"/>
              </a:ext>
            </a:extLst>
          </p:cNvPr>
          <p:cNvPicPr>
            <a:picLocks noChangeAspect="1"/>
          </p:cNvPicPr>
          <p:nvPr/>
        </p:nvPicPr>
        <p:blipFill>
          <a:blip r:embed="rId3"/>
          <a:stretch>
            <a:fillRect/>
          </a:stretch>
        </p:blipFill>
        <p:spPr>
          <a:xfrm>
            <a:off x="7074598" y="1292733"/>
            <a:ext cx="1647825" cy="1657350"/>
          </a:xfrm>
          <a:prstGeom prst="rect">
            <a:avLst/>
          </a:prstGeom>
        </p:spPr>
      </p:pic>
      <p:pic>
        <p:nvPicPr>
          <p:cNvPr id="11" name="Picture 10">
            <a:extLst>
              <a:ext uri="{FF2B5EF4-FFF2-40B4-BE49-F238E27FC236}">
                <a16:creationId xmlns:a16="http://schemas.microsoft.com/office/drawing/2014/main" id="{586AD3FF-4344-41D9-8762-DE2F9A4D903B}"/>
              </a:ext>
            </a:extLst>
          </p:cNvPr>
          <p:cNvPicPr>
            <a:picLocks noChangeAspect="1"/>
          </p:cNvPicPr>
          <p:nvPr/>
        </p:nvPicPr>
        <p:blipFill>
          <a:blip r:embed="rId4"/>
          <a:stretch>
            <a:fillRect/>
          </a:stretch>
        </p:blipFill>
        <p:spPr>
          <a:xfrm>
            <a:off x="2446305" y="914568"/>
            <a:ext cx="4251389" cy="5637027"/>
          </a:xfrm>
          <a:prstGeom prst="rect">
            <a:avLst/>
          </a:prstGeom>
          <a:ln w="38100">
            <a:solidFill>
              <a:schemeClr val="tx1"/>
            </a:solidFill>
          </a:ln>
        </p:spPr>
      </p:pic>
    </p:spTree>
    <p:extLst>
      <p:ext uri="{BB962C8B-B14F-4D97-AF65-F5344CB8AC3E}">
        <p14:creationId xmlns:p14="http://schemas.microsoft.com/office/powerpoint/2010/main" val="381213627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C9795BF-47C8-4894-9DA7-BDA37B79F7C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AC5BBBF8-6A93-4380-8A43-DC5B91E5DBFE}"/>
              </a:ext>
            </a:extLst>
          </p:cNvPr>
          <p:cNvSpPr txBox="1"/>
          <p:nvPr/>
        </p:nvSpPr>
        <p:spPr>
          <a:xfrm>
            <a:off x="5680708" y="1195638"/>
            <a:ext cx="1764791" cy="400110"/>
          </a:xfrm>
          <a:prstGeom prst="rect">
            <a:avLst/>
          </a:prstGeom>
          <a:solidFill>
            <a:schemeClr val="bg2">
              <a:lumMod val="75000"/>
            </a:schemeClr>
          </a:solidFill>
          <a:ln w="12700">
            <a:solidFill>
              <a:schemeClr val="tx1"/>
            </a:solidFill>
          </a:ln>
        </p:spPr>
        <p:txBody>
          <a:bodyPr wrap="square" rtlCol="0">
            <a:spAutoFit/>
          </a:bodyPr>
          <a:lstStyle/>
          <a:p>
            <a:r>
              <a:rPr lang="en-US" sz="2000" dirty="0"/>
              <a:t>Saving Goals</a:t>
            </a:r>
          </a:p>
        </p:txBody>
      </p:sp>
      <p:pic>
        <p:nvPicPr>
          <p:cNvPr id="8" name="Picture 7" descr="Save It!">
            <a:extLst>
              <a:ext uri="{FF2B5EF4-FFF2-40B4-BE49-F238E27FC236}">
                <a16:creationId xmlns:a16="http://schemas.microsoft.com/office/drawing/2014/main" id="{4F1EE490-9718-44BA-91CA-AD21673499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2649" y="1088136"/>
            <a:ext cx="3282696" cy="4023360"/>
          </a:xfrm>
          <a:prstGeom prst="rect">
            <a:avLst/>
          </a:prstGeom>
          <a:noFill/>
          <a:ln>
            <a:noFill/>
          </a:ln>
        </p:spPr>
      </p:pic>
      <p:sp>
        <p:nvSpPr>
          <p:cNvPr id="10" name="TextBox 9">
            <a:extLst>
              <a:ext uri="{FF2B5EF4-FFF2-40B4-BE49-F238E27FC236}">
                <a16:creationId xmlns:a16="http://schemas.microsoft.com/office/drawing/2014/main" id="{D20F0F75-6BCA-4F45-8750-7C86A513937F}"/>
              </a:ext>
            </a:extLst>
          </p:cNvPr>
          <p:cNvSpPr txBox="1"/>
          <p:nvPr/>
        </p:nvSpPr>
        <p:spPr>
          <a:xfrm>
            <a:off x="4167512" y="4841185"/>
            <a:ext cx="2528749" cy="1323439"/>
          </a:xfrm>
          <a:prstGeom prst="rect">
            <a:avLst/>
          </a:prstGeom>
          <a:solidFill>
            <a:schemeClr val="bg2">
              <a:lumMod val="75000"/>
            </a:schemeClr>
          </a:solidFill>
          <a:ln w="12700">
            <a:solidFill>
              <a:schemeClr val="tx1"/>
            </a:solidFill>
          </a:ln>
        </p:spPr>
        <p:txBody>
          <a:bodyPr wrap="square" rtlCol="0">
            <a:spAutoFit/>
          </a:bodyPr>
          <a:lstStyle/>
          <a:p>
            <a:r>
              <a:rPr lang="en-US" sz="2000" i="1" dirty="0">
                <a:latin typeface="+mn-lt"/>
              </a:rPr>
              <a:t>Publisher: </a:t>
            </a:r>
            <a:r>
              <a:rPr lang="en-US" sz="2000" dirty="0">
                <a:latin typeface="+mn-lt"/>
              </a:rPr>
              <a:t>Penguin</a:t>
            </a:r>
          </a:p>
          <a:p>
            <a:r>
              <a:rPr lang="en-US" sz="2000" i="1" dirty="0">
                <a:latin typeface="+mn-lt"/>
              </a:rPr>
              <a:t>Copyright Date</a:t>
            </a:r>
            <a:r>
              <a:rPr lang="en-US" sz="2000" dirty="0">
                <a:latin typeface="+mn-lt"/>
              </a:rPr>
              <a:t>: 2019</a:t>
            </a:r>
          </a:p>
          <a:p>
            <a:r>
              <a:rPr lang="en-US" sz="2000" i="1" dirty="0">
                <a:latin typeface="+mn-lt"/>
              </a:rPr>
              <a:t>Reading Level: </a:t>
            </a:r>
            <a:r>
              <a:rPr lang="en-US" sz="2000" dirty="0">
                <a:latin typeface="+mn-lt"/>
              </a:rPr>
              <a:t>1.0</a:t>
            </a:r>
          </a:p>
          <a:p>
            <a:r>
              <a:rPr lang="en-US" sz="2000" i="1" dirty="0">
                <a:latin typeface="+mn-lt"/>
              </a:rPr>
              <a:t>Interest Level: </a:t>
            </a:r>
            <a:r>
              <a:rPr lang="en-US" sz="2000" dirty="0">
                <a:latin typeface="+mn-lt"/>
              </a:rPr>
              <a:t>PK-2 </a:t>
            </a:r>
          </a:p>
        </p:txBody>
      </p:sp>
      <p:pic>
        <p:nvPicPr>
          <p:cNvPr id="3076" name="Picture 4" descr="Amazon.com: Save It! (A Moneybunny Book) (9781984812407): McLeod, Cinders,  McLeod, Cinders: Books">
            <a:extLst>
              <a:ext uri="{FF2B5EF4-FFF2-40B4-BE49-F238E27FC236}">
                <a16:creationId xmlns:a16="http://schemas.microsoft.com/office/drawing/2014/main" id="{0FA82EB5-E347-4792-B666-57B459ED8F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8786" y="1707702"/>
            <a:ext cx="4468637" cy="293254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45033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91D5-8CB2-4489-B964-A509EAF25C96}"/>
              </a:ext>
            </a:extLst>
          </p:cNvPr>
          <p:cNvSpPr>
            <a:spLocks noGrp="1"/>
          </p:cNvSpPr>
          <p:nvPr>
            <p:ph type="title"/>
          </p:nvPr>
        </p:nvSpPr>
        <p:spPr>
          <a:xfrm>
            <a:off x="1794510" y="437372"/>
            <a:ext cx="5554980" cy="571500"/>
          </a:xfrm>
        </p:spPr>
        <p:txBody>
          <a:bodyPr>
            <a:noAutofit/>
          </a:bodyPr>
          <a:lstStyle/>
          <a:p>
            <a:pPr algn="ctr"/>
            <a:r>
              <a:rPr lang="en-US" sz="5400" i="1" dirty="0">
                <a:solidFill>
                  <a:srgbClr val="7A9900"/>
                </a:solidFill>
              </a:rPr>
              <a:t>Save It!</a:t>
            </a:r>
          </a:p>
        </p:txBody>
      </p:sp>
      <p:sp>
        <p:nvSpPr>
          <p:cNvPr id="3" name="Content Placeholder 2">
            <a:extLst>
              <a:ext uri="{FF2B5EF4-FFF2-40B4-BE49-F238E27FC236}">
                <a16:creationId xmlns:a16="http://schemas.microsoft.com/office/drawing/2014/main" id="{5138F52A-B089-42B4-B473-DEEDF97CE406}"/>
              </a:ext>
            </a:extLst>
          </p:cNvPr>
          <p:cNvSpPr>
            <a:spLocks noGrp="1"/>
          </p:cNvSpPr>
          <p:nvPr>
            <p:ph idx="1"/>
          </p:nvPr>
        </p:nvSpPr>
        <p:spPr>
          <a:xfrm>
            <a:off x="4898940" y="1521733"/>
            <a:ext cx="3630915" cy="3814533"/>
          </a:xfrm>
          <a:ln w="19050">
            <a:solidFill>
              <a:schemeClr val="tx1"/>
            </a:solidFill>
          </a:ln>
        </p:spPr>
        <p:txBody>
          <a:bodyPr>
            <a:normAutofit lnSpcReduction="10000"/>
          </a:bodyPr>
          <a:lstStyle/>
          <a:p>
            <a:pPr marL="0" indent="0">
              <a:buNone/>
            </a:pPr>
            <a:r>
              <a:rPr lang="en-US" sz="1800" b="1" dirty="0">
                <a:solidFill>
                  <a:srgbClr val="333333"/>
                </a:solidFill>
                <a:latin typeface="Calibri" panose="020F0502020204030204" pitchFamily="34" charset="0"/>
                <a:ea typeface="Calibri" panose="020F0502020204030204" pitchFamily="34" charset="0"/>
                <a:cs typeface="Calibri" panose="020F0502020204030204" pitchFamily="34" charset="0"/>
              </a:rPr>
              <a:t>Story Synopsis:</a:t>
            </a:r>
            <a:r>
              <a:rPr lang="en-US" sz="1800" dirty="0">
                <a:solidFill>
                  <a:srgbClr val="333333"/>
                </a:solidFill>
                <a:latin typeface="Calibri" panose="020F0502020204030204" pitchFamily="34" charset="0"/>
                <a:ea typeface="Calibri" panose="020F0502020204030204" pitchFamily="34" charset="0"/>
                <a:cs typeface="Calibri" panose="020F0502020204030204" pitchFamily="34" charset="0"/>
              </a:rPr>
              <a:t> Honey works hard taking care of her </a:t>
            </a:r>
            <a:r>
              <a:rPr lang="en-US" sz="1800" dirty="0">
                <a:solidFill>
                  <a:srgbClr val="7A9900"/>
                </a:solidFill>
                <a:latin typeface="Calibri" panose="020F0502020204030204" pitchFamily="34" charset="0"/>
                <a:ea typeface="Calibri" panose="020F0502020204030204" pitchFamily="34" charset="0"/>
                <a:cs typeface="Calibri" panose="020F0502020204030204" pitchFamily="34" charset="0"/>
              </a:rPr>
              <a:t>five younger siblings, </a:t>
            </a:r>
            <a:r>
              <a:rPr lang="en-US" sz="1800" dirty="0">
                <a:solidFill>
                  <a:srgbClr val="333333"/>
                </a:solidFill>
                <a:latin typeface="Calibri" panose="020F0502020204030204" pitchFamily="34" charset="0"/>
                <a:ea typeface="Calibri" panose="020F0502020204030204" pitchFamily="34" charset="0"/>
                <a:cs typeface="Calibri" panose="020F0502020204030204" pitchFamily="34" charset="0"/>
              </a:rPr>
              <a:t>for which she earns two carrots a week. She would really like to have a quiet place of her own. </a:t>
            </a:r>
          </a:p>
          <a:p>
            <a:pPr marL="0" indent="0">
              <a:buNone/>
            </a:pPr>
            <a:r>
              <a:rPr lang="en-US" sz="1800" dirty="0">
                <a:solidFill>
                  <a:srgbClr val="333333"/>
                </a:solidFill>
                <a:latin typeface="Calibri" panose="020F0502020204030204" pitchFamily="34" charset="0"/>
                <a:ea typeface="Calibri" panose="020F0502020204030204" pitchFamily="34" charset="0"/>
                <a:cs typeface="Calibri" panose="020F0502020204030204" pitchFamily="34" charset="0"/>
              </a:rPr>
              <a:t>Her father suggests she save her money to buy her own playhouse. After some </a:t>
            </a:r>
            <a:r>
              <a:rPr lang="en-US" sz="1800" dirty="0">
                <a:solidFill>
                  <a:srgbClr val="7A9900"/>
                </a:solidFill>
                <a:latin typeface="Calibri" panose="020F0502020204030204" pitchFamily="34" charset="0"/>
                <a:ea typeface="Calibri" panose="020F0502020204030204" pitchFamily="34" charset="0"/>
                <a:cs typeface="Calibri" panose="020F0502020204030204" pitchFamily="34" charset="0"/>
              </a:rPr>
              <a:t>creative problem solving</a:t>
            </a:r>
            <a:r>
              <a:rPr lang="en-US" sz="1800" dirty="0">
                <a:solidFill>
                  <a:srgbClr val="333333"/>
                </a:solidFill>
                <a:latin typeface="Calibri" panose="020F0502020204030204" pitchFamily="34" charset="0"/>
                <a:ea typeface="Calibri" panose="020F0502020204030204" pitchFamily="34" charset="0"/>
                <a:cs typeface="Calibri" panose="020F0502020204030204" pitchFamily="34" charset="0"/>
              </a:rPr>
              <a:t>, Honey decides to </a:t>
            </a:r>
            <a:r>
              <a:rPr lang="en-US" sz="1800" dirty="0">
                <a:solidFill>
                  <a:srgbClr val="7A9900"/>
                </a:solidFill>
                <a:latin typeface="Calibri" panose="020F0502020204030204" pitchFamily="34" charset="0"/>
                <a:ea typeface="Calibri" panose="020F0502020204030204" pitchFamily="34" charset="0"/>
                <a:cs typeface="Calibri" panose="020F0502020204030204" pitchFamily="34" charset="0"/>
              </a:rPr>
              <a:t>save a portion </a:t>
            </a:r>
            <a:r>
              <a:rPr lang="en-US" sz="1800" dirty="0">
                <a:solidFill>
                  <a:srgbClr val="333333"/>
                </a:solidFill>
                <a:latin typeface="Calibri" panose="020F0502020204030204" pitchFamily="34" charset="0"/>
                <a:ea typeface="Calibri" panose="020F0502020204030204" pitchFamily="34" charset="0"/>
                <a:cs typeface="Calibri" panose="020F0502020204030204" pitchFamily="34" charset="0"/>
              </a:rPr>
              <a:t>of her weekly allowance. </a:t>
            </a:r>
          </a:p>
          <a:p>
            <a:pPr marL="0" indent="0">
              <a:buNone/>
            </a:pPr>
            <a:r>
              <a:rPr lang="en-US" sz="1800" dirty="0">
                <a:solidFill>
                  <a:srgbClr val="333333"/>
                </a:solidFill>
                <a:latin typeface="Calibri" panose="020F0502020204030204" pitchFamily="34" charset="0"/>
                <a:ea typeface="Calibri" panose="020F0502020204030204" pitchFamily="34" charset="0"/>
                <a:cs typeface="Calibri" panose="020F0502020204030204" pitchFamily="34" charset="0"/>
              </a:rPr>
              <a:t>This method might take a while longer, but she will still be able to enjoy some of her favorite treats. </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A0F27EC-9B72-4FAC-B59D-FA92FD56F5C9}"/>
              </a:ext>
            </a:extLst>
          </p:cNvPr>
          <p:cNvPicPr>
            <a:picLocks noChangeAspect="1"/>
          </p:cNvPicPr>
          <p:nvPr/>
        </p:nvPicPr>
        <p:blipFill>
          <a:blip r:embed="rId2"/>
          <a:stretch>
            <a:fillRect/>
          </a:stretch>
        </p:blipFill>
        <p:spPr>
          <a:xfrm>
            <a:off x="760420" y="1443266"/>
            <a:ext cx="3811579" cy="4815743"/>
          </a:xfrm>
          <a:prstGeom prst="rect">
            <a:avLst/>
          </a:prstGeom>
          <a:ln w="57150">
            <a:solidFill>
              <a:schemeClr val="tx1"/>
            </a:solidFill>
          </a:ln>
        </p:spPr>
      </p:pic>
    </p:spTree>
    <p:extLst>
      <p:ext uri="{BB962C8B-B14F-4D97-AF65-F5344CB8AC3E}">
        <p14:creationId xmlns:p14="http://schemas.microsoft.com/office/powerpoint/2010/main" val="47936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B804-70AC-4F30-9D3A-F57ECB4BCED0}"/>
              </a:ext>
            </a:extLst>
          </p:cNvPr>
          <p:cNvSpPr>
            <a:spLocks noGrp="1"/>
          </p:cNvSpPr>
          <p:nvPr>
            <p:ph type="title"/>
          </p:nvPr>
        </p:nvSpPr>
        <p:spPr/>
        <p:txBody>
          <a:bodyPr/>
          <a:lstStyle/>
          <a:p>
            <a:pPr algn="ctr"/>
            <a:r>
              <a:rPr lang="en-US" sz="5400" dirty="0"/>
              <a:t>Discussion Questions</a:t>
            </a:r>
          </a:p>
        </p:txBody>
      </p:sp>
      <p:pic>
        <p:nvPicPr>
          <p:cNvPr id="4" name="Content Placeholder 3">
            <a:extLst>
              <a:ext uri="{FF2B5EF4-FFF2-40B4-BE49-F238E27FC236}">
                <a16:creationId xmlns:a16="http://schemas.microsoft.com/office/drawing/2014/main" id="{7316CEE8-C019-4947-A2E4-4D9D2A7BC3B6}"/>
              </a:ext>
            </a:extLst>
          </p:cNvPr>
          <p:cNvPicPr>
            <a:picLocks noGrp="1" noChangeAspect="1"/>
          </p:cNvPicPr>
          <p:nvPr>
            <p:ph idx="1"/>
          </p:nvPr>
        </p:nvPicPr>
        <p:blipFill>
          <a:blip r:embed="rId2"/>
          <a:stretch>
            <a:fillRect/>
          </a:stretch>
        </p:blipFill>
        <p:spPr>
          <a:xfrm>
            <a:off x="357524" y="1803693"/>
            <a:ext cx="4214476" cy="4665500"/>
          </a:xfrm>
          <a:prstGeom prst="rect">
            <a:avLst/>
          </a:prstGeom>
          <a:ln w="28575">
            <a:solidFill>
              <a:schemeClr val="tx1"/>
            </a:solidFill>
          </a:ln>
        </p:spPr>
      </p:pic>
      <p:pic>
        <p:nvPicPr>
          <p:cNvPr id="5" name="Picture 4">
            <a:extLst>
              <a:ext uri="{FF2B5EF4-FFF2-40B4-BE49-F238E27FC236}">
                <a16:creationId xmlns:a16="http://schemas.microsoft.com/office/drawing/2014/main" id="{957DE44D-2200-4A7C-8396-77741F3CCD2D}"/>
              </a:ext>
            </a:extLst>
          </p:cNvPr>
          <p:cNvPicPr>
            <a:picLocks noChangeAspect="1"/>
          </p:cNvPicPr>
          <p:nvPr/>
        </p:nvPicPr>
        <p:blipFill>
          <a:blip r:embed="rId3"/>
          <a:stretch>
            <a:fillRect/>
          </a:stretch>
        </p:blipFill>
        <p:spPr>
          <a:xfrm>
            <a:off x="4772344" y="1978748"/>
            <a:ext cx="3817881" cy="1883247"/>
          </a:xfrm>
          <a:prstGeom prst="rect">
            <a:avLst/>
          </a:prstGeom>
          <a:ln w="28575">
            <a:solidFill>
              <a:schemeClr val="tx1"/>
            </a:solidFill>
          </a:ln>
        </p:spPr>
      </p:pic>
      <p:pic>
        <p:nvPicPr>
          <p:cNvPr id="7" name="Picture 6">
            <a:extLst>
              <a:ext uri="{FF2B5EF4-FFF2-40B4-BE49-F238E27FC236}">
                <a16:creationId xmlns:a16="http://schemas.microsoft.com/office/drawing/2014/main" id="{9B278F27-5921-4F06-8A72-EB561067C18A}"/>
              </a:ext>
            </a:extLst>
          </p:cNvPr>
          <p:cNvPicPr>
            <a:picLocks noChangeAspect="1"/>
          </p:cNvPicPr>
          <p:nvPr/>
        </p:nvPicPr>
        <p:blipFill>
          <a:blip r:embed="rId4"/>
          <a:stretch>
            <a:fillRect/>
          </a:stretch>
        </p:blipFill>
        <p:spPr>
          <a:xfrm flipH="1">
            <a:off x="6646252" y="4099064"/>
            <a:ext cx="1436915" cy="2144864"/>
          </a:xfrm>
          <a:prstGeom prst="rect">
            <a:avLst/>
          </a:prstGeom>
        </p:spPr>
      </p:pic>
    </p:spTree>
    <p:extLst>
      <p:ext uri="{BB962C8B-B14F-4D97-AF65-F5344CB8AC3E}">
        <p14:creationId xmlns:p14="http://schemas.microsoft.com/office/powerpoint/2010/main" val="1917572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6E1059-CF0B-4E7B-9F32-999D03FCF503}"/>
              </a:ext>
            </a:extLst>
          </p:cNvPr>
          <p:cNvSpPr txBox="1"/>
          <p:nvPr/>
        </p:nvSpPr>
        <p:spPr>
          <a:xfrm>
            <a:off x="774441" y="1924036"/>
            <a:ext cx="7368343" cy="3700244"/>
          </a:xfrm>
          <a:prstGeom prst="rect">
            <a:avLst/>
          </a:prstGeom>
          <a:noFill/>
          <a:ln w="12700">
            <a:solidFill>
              <a:schemeClr val="tx2">
                <a:lumMod val="75000"/>
              </a:schemeClr>
            </a:solidFill>
          </a:ln>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Rhyming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Tell the students that in this story Honey, bunny, and money are </a:t>
            </a:r>
            <a:r>
              <a:rPr lang="en-US" sz="2000" dirty="0">
                <a:solidFill>
                  <a:srgbClr val="7A9900"/>
                </a:solidFill>
                <a:effectLst/>
                <a:latin typeface="Calibri" panose="020F0502020204030204" pitchFamily="34" charset="0"/>
                <a:ea typeface="Calibri" panose="020F0502020204030204" pitchFamily="34" charset="0"/>
                <a:cs typeface="Calibri" panose="020F0502020204030204" pitchFamily="34" charset="0"/>
              </a:rPr>
              <a:t>rhyming words</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They sound alike. Challenge them to think of other words in the story and find words that rhyme with them.  Possible words include: Dad, Earn, Playhouse, Save, and Spend. </a:t>
            </a:r>
          </a:p>
          <a:p>
            <a:pPr marR="0" lvl="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Creative Problem Solving</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Carrots are money in Bunnyland.</a:t>
            </a:r>
            <a:r>
              <a:rPr lang="en-US" sz="2000" dirty="0">
                <a:solidFill>
                  <a:srgbClr val="7A9900"/>
                </a:solidFill>
                <a:effectLst/>
                <a:latin typeface="Calibri" panose="020F0502020204030204" pitchFamily="34" charset="0"/>
                <a:ea typeface="Calibri" panose="020F0502020204030204" pitchFamily="34" charset="0"/>
                <a:cs typeface="Calibri" panose="020F0502020204030204" pitchFamily="34" charset="0"/>
              </a:rPr>
              <a:t>  We save our money in banks and credit unions where it is safe</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 you think there are banks in Bunnyland?  If so, what would they look like?  Would there be wallets and pocketbooks in Bunnyland? What do you think they would look like?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73794780-393E-45F0-A5C9-BE60EEBAF49B}"/>
              </a:ext>
            </a:extLst>
          </p:cNvPr>
          <p:cNvSpPr>
            <a:spLocks noGrp="1"/>
          </p:cNvSpPr>
          <p:nvPr>
            <p:ph type="title"/>
          </p:nvPr>
        </p:nvSpPr>
        <p:spPr>
          <a:xfrm>
            <a:off x="559836" y="1138335"/>
            <a:ext cx="8229600" cy="1143000"/>
          </a:xfrm>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panose="020F0502020204030204" pitchFamily="34" charset="0"/>
                <a:ea typeface="Calibri" panose="020F0502020204030204" pitchFamily="34" charset="0"/>
                <a:cs typeface="Calibri" panose="020F0502020204030204" pitchFamily="34" charset="0"/>
              </a:rPr>
              <a:t>ENRICHMENT AND EXTENSION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8" name="Picture 7">
            <a:extLst>
              <a:ext uri="{FF2B5EF4-FFF2-40B4-BE49-F238E27FC236}">
                <a16:creationId xmlns:a16="http://schemas.microsoft.com/office/drawing/2014/main" id="{E680F550-5427-48D5-BCD3-7599F8494854}"/>
              </a:ext>
            </a:extLst>
          </p:cNvPr>
          <p:cNvPicPr>
            <a:picLocks noChangeAspect="1"/>
          </p:cNvPicPr>
          <p:nvPr/>
        </p:nvPicPr>
        <p:blipFill>
          <a:blip r:embed="rId2"/>
          <a:stretch>
            <a:fillRect/>
          </a:stretch>
        </p:blipFill>
        <p:spPr>
          <a:xfrm flipH="1">
            <a:off x="8289233" y="4453228"/>
            <a:ext cx="854767" cy="1974105"/>
          </a:xfrm>
          <a:prstGeom prst="rect">
            <a:avLst/>
          </a:prstGeom>
        </p:spPr>
      </p:pic>
    </p:spTree>
    <p:extLst>
      <p:ext uri="{BB962C8B-B14F-4D97-AF65-F5344CB8AC3E}">
        <p14:creationId xmlns:p14="http://schemas.microsoft.com/office/powerpoint/2010/main" val="62813827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5DD94-5A40-4897-9FA6-01FB266470B9}"/>
              </a:ext>
            </a:extLst>
          </p:cNvPr>
          <p:cNvSpPr>
            <a:spLocks noGrp="1"/>
          </p:cNvSpPr>
          <p:nvPr>
            <p:ph type="title"/>
          </p:nvPr>
        </p:nvSpPr>
        <p:spPr>
          <a:xfrm>
            <a:off x="457200" y="914400"/>
            <a:ext cx="2659224" cy="1143000"/>
          </a:xfrm>
        </p:spPr>
        <p:txBody>
          <a:bodyPr/>
          <a:lstStyle/>
          <a:p>
            <a:r>
              <a:rPr lang="en-US" sz="4000" dirty="0"/>
              <a:t>Visuals</a:t>
            </a:r>
          </a:p>
        </p:txBody>
      </p:sp>
      <p:sp>
        <p:nvSpPr>
          <p:cNvPr id="3" name="Content Placeholder 2">
            <a:extLst>
              <a:ext uri="{FF2B5EF4-FFF2-40B4-BE49-F238E27FC236}">
                <a16:creationId xmlns:a16="http://schemas.microsoft.com/office/drawing/2014/main" id="{3F03FA5B-2023-4582-96FF-199678E02AB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7416AFA-46C4-4505-A95E-CC62DFE4C9B3}"/>
              </a:ext>
            </a:extLst>
          </p:cNvPr>
          <p:cNvPicPr>
            <a:picLocks noChangeAspect="1"/>
          </p:cNvPicPr>
          <p:nvPr/>
        </p:nvPicPr>
        <p:blipFill>
          <a:blip r:embed="rId2"/>
          <a:stretch>
            <a:fillRect/>
          </a:stretch>
        </p:blipFill>
        <p:spPr>
          <a:xfrm>
            <a:off x="3240159" y="1185420"/>
            <a:ext cx="4562281" cy="5320002"/>
          </a:xfrm>
          <a:prstGeom prst="rect">
            <a:avLst/>
          </a:prstGeom>
          <a:ln w="28575">
            <a:solidFill>
              <a:schemeClr val="tx2">
                <a:lumMod val="75000"/>
              </a:schemeClr>
            </a:solidFill>
          </a:ln>
        </p:spPr>
      </p:pic>
      <p:pic>
        <p:nvPicPr>
          <p:cNvPr id="6" name="Picture 5">
            <a:extLst>
              <a:ext uri="{FF2B5EF4-FFF2-40B4-BE49-F238E27FC236}">
                <a16:creationId xmlns:a16="http://schemas.microsoft.com/office/drawing/2014/main" id="{C30508DC-BCD4-4563-AD68-6C57DD13A818}"/>
              </a:ext>
            </a:extLst>
          </p:cNvPr>
          <p:cNvPicPr>
            <a:picLocks noChangeAspect="1"/>
          </p:cNvPicPr>
          <p:nvPr/>
        </p:nvPicPr>
        <p:blipFill>
          <a:blip r:embed="rId3"/>
          <a:stretch>
            <a:fillRect/>
          </a:stretch>
        </p:blipFill>
        <p:spPr>
          <a:xfrm rot="21352753">
            <a:off x="393794" y="2119029"/>
            <a:ext cx="2616236" cy="3055294"/>
          </a:xfrm>
          <a:prstGeom prst="rect">
            <a:avLst/>
          </a:prstGeom>
          <a:ln w="28575">
            <a:solidFill>
              <a:schemeClr val="tx1"/>
            </a:solidFill>
          </a:ln>
        </p:spPr>
      </p:pic>
    </p:spTree>
    <p:extLst>
      <p:ext uri="{BB962C8B-B14F-4D97-AF65-F5344CB8AC3E}">
        <p14:creationId xmlns:p14="http://schemas.microsoft.com/office/powerpoint/2010/main" val="411528822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1594B3-B367-46DB-94EB-2C18F058BD05}"/>
              </a:ext>
            </a:extLst>
          </p:cNvPr>
          <p:cNvSpPr>
            <a:spLocks noGrp="1"/>
          </p:cNvSpPr>
          <p:nvPr>
            <p:ph idx="1"/>
          </p:nvPr>
        </p:nvSpPr>
        <p:spPr>
          <a:xfrm>
            <a:off x="3663638" y="65989"/>
            <a:ext cx="3041780" cy="533711"/>
          </a:xfrm>
        </p:spPr>
        <p:txBody>
          <a:bodyPr/>
          <a:lstStyle/>
          <a:p>
            <a:pPr marL="0" indent="0">
              <a:buNone/>
            </a:pPr>
            <a:r>
              <a:rPr lang="en-US" sz="4000" b="1" dirty="0">
                <a:solidFill>
                  <a:srgbClr val="005CB8"/>
                </a:solidFill>
                <a:latin typeface="+mn-lt"/>
              </a:rPr>
              <a:t>Activity Sheet</a:t>
            </a:r>
          </a:p>
        </p:txBody>
      </p:sp>
      <p:pic>
        <p:nvPicPr>
          <p:cNvPr id="5" name="Picture 4">
            <a:extLst>
              <a:ext uri="{FF2B5EF4-FFF2-40B4-BE49-F238E27FC236}">
                <a16:creationId xmlns:a16="http://schemas.microsoft.com/office/drawing/2014/main" id="{D7500465-3770-42D2-8F7E-66264C274CFB}"/>
              </a:ext>
            </a:extLst>
          </p:cNvPr>
          <p:cNvPicPr>
            <a:picLocks noChangeAspect="1"/>
          </p:cNvPicPr>
          <p:nvPr/>
        </p:nvPicPr>
        <p:blipFill>
          <a:blip r:embed="rId2"/>
          <a:stretch>
            <a:fillRect/>
          </a:stretch>
        </p:blipFill>
        <p:spPr>
          <a:xfrm>
            <a:off x="2369975" y="793102"/>
            <a:ext cx="4771673" cy="5732053"/>
          </a:xfrm>
          <a:prstGeom prst="rect">
            <a:avLst/>
          </a:prstGeom>
          <a:ln w="19050">
            <a:solidFill>
              <a:schemeClr val="tx1"/>
            </a:solidFill>
          </a:ln>
        </p:spPr>
      </p:pic>
      <p:pic>
        <p:nvPicPr>
          <p:cNvPr id="1030" name="Picture 6" descr="coloured pencils png - Google Search | Colored pencils, Pencil cup, Pencil  and paper">
            <a:extLst>
              <a:ext uri="{FF2B5EF4-FFF2-40B4-BE49-F238E27FC236}">
                <a16:creationId xmlns:a16="http://schemas.microsoft.com/office/drawing/2014/main" id="{89D91FEA-C6E1-42D6-B281-172269ED6A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30" y="4152122"/>
            <a:ext cx="1534758" cy="222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40525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55D3-79BF-4788-AA40-54CD2EF85602}"/>
              </a:ext>
            </a:extLst>
          </p:cNvPr>
          <p:cNvSpPr>
            <a:spLocks noGrp="1"/>
          </p:cNvSpPr>
          <p:nvPr>
            <p:ph type="title"/>
          </p:nvPr>
        </p:nvSpPr>
        <p:spPr>
          <a:xfrm>
            <a:off x="457200" y="47486"/>
            <a:ext cx="8229600" cy="1143000"/>
          </a:xfrm>
        </p:spPr>
        <p:txBody>
          <a:bodyPr/>
          <a:lstStyle/>
          <a:p>
            <a:r>
              <a:rPr lang="en-US" sz="5400" dirty="0"/>
              <a:t>Assessment </a:t>
            </a:r>
          </a:p>
        </p:txBody>
      </p:sp>
      <p:pic>
        <p:nvPicPr>
          <p:cNvPr id="5" name="Picture 4">
            <a:extLst>
              <a:ext uri="{FF2B5EF4-FFF2-40B4-BE49-F238E27FC236}">
                <a16:creationId xmlns:a16="http://schemas.microsoft.com/office/drawing/2014/main" id="{D7FEFC9C-1D0F-4AC8-A0FA-39FCC9B589F9}"/>
              </a:ext>
            </a:extLst>
          </p:cNvPr>
          <p:cNvPicPr>
            <a:picLocks noChangeAspect="1"/>
          </p:cNvPicPr>
          <p:nvPr/>
        </p:nvPicPr>
        <p:blipFill>
          <a:blip r:embed="rId2"/>
          <a:stretch>
            <a:fillRect/>
          </a:stretch>
        </p:blipFill>
        <p:spPr>
          <a:xfrm>
            <a:off x="2379306" y="1190487"/>
            <a:ext cx="4824279" cy="5048528"/>
          </a:xfrm>
          <a:prstGeom prst="rect">
            <a:avLst/>
          </a:prstGeom>
          <a:ln w="28575">
            <a:solidFill>
              <a:schemeClr val="tx1"/>
            </a:solidFill>
          </a:ln>
        </p:spPr>
      </p:pic>
      <p:pic>
        <p:nvPicPr>
          <p:cNvPr id="8" name="Content Placeholder 5">
            <a:extLst>
              <a:ext uri="{FF2B5EF4-FFF2-40B4-BE49-F238E27FC236}">
                <a16:creationId xmlns:a16="http://schemas.microsoft.com/office/drawing/2014/main" id="{76B0EBAB-97E0-4388-84E1-7F85E2182D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445254">
            <a:off x="1198960" y="2933328"/>
            <a:ext cx="1607611" cy="99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76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389F3-F094-4905-9173-E5B48CEFCC30}"/>
              </a:ext>
            </a:extLst>
          </p:cNvPr>
          <p:cNvSpPr>
            <a:spLocks noGrp="1"/>
          </p:cNvSpPr>
          <p:nvPr>
            <p:ph idx="1"/>
          </p:nvPr>
        </p:nvSpPr>
        <p:spPr>
          <a:xfrm>
            <a:off x="345233" y="5700071"/>
            <a:ext cx="8229600" cy="487058"/>
          </a:xfrm>
        </p:spPr>
        <p:txBody>
          <a:bodyPr/>
          <a:lstStyle/>
          <a:p>
            <a:pPr marL="0" indent="0" algn="ctr">
              <a:buNone/>
            </a:pPr>
            <a:r>
              <a:rPr lang="en-US" sz="2400" b="1" i="0" dirty="0">
                <a:effectLst/>
                <a:latin typeface="Calibri" panose="020F0502020204030204" pitchFamily="34" charset="0"/>
                <a:cs typeface="Calibri" panose="020F0502020204030204" pitchFamily="34" charset="0"/>
              </a:rPr>
              <a:t>First Lady Northam reading "Save It!"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https://www.you</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tube.com/watch?v=1BDayN0lEEY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(7:45 Reading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84FE5668-3E44-47F8-92A1-E89789C51ABC}"/>
              </a:ext>
            </a:extLst>
          </p:cNvPr>
          <p:cNvPicPr>
            <a:picLocks noChangeAspect="1"/>
          </p:cNvPicPr>
          <p:nvPr/>
        </p:nvPicPr>
        <p:blipFill>
          <a:blip r:embed="rId4"/>
          <a:stretch>
            <a:fillRect/>
          </a:stretch>
        </p:blipFill>
        <p:spPr>
          <a:xfrm>
            <a:off x="1507429" y="1111219"/>
            <a:ext cx="6129142" cy="4134623"/>
          </a:xfrm>
          <a:prstGeom prst="rect">
            <a:avLst/>
          </a:prstGeom>
          <a:ln w="28575">
            <a:solidFill>
              <a:schemeClr val="tx2">
                <a:lumMod val="75000"/>
              </a:schemeClr>
            </a:solidFill>
          </a:ln>
        </p:spPr>
      </p:pic>
      <p:pic>
        <p:nvPicPr>
          <p:cNvPr id="7" name="Picture 6">
            <a:extLst>
              <a:ext uri="{FF2B5EF4-FFF2-40B4-BE49-F238E27FC236}">
                <a16:creationId xmlns:a16="http://schemas.microsoft.com/office/drawing/2014/main" id="{465BA482-4B7F-487A-9636-4458ECAFC926}"/>
              </a:ext>
            </a:extLst>
          </p:cNvPr>
          <p:cNvPicPr>
            <a:picLocks noChangeAspect="1"/>
          </p:cNvPicPr>
          <p:nvPr/>
        </p:nvPicPr>
        <p:blipFill>
          <a:blip r:embed="rId5"/>
          <a:stretch>
            <a:fillRect/>
          </a:stretch>
        </p:blipFill>
        <p:spPr>
          <a:xfrm>
            <a:off x="5784978" y="3834882"/>
            <a:ext cx="2975101" cy="1703574"/>
          </a:xfrm>
          <a:prstGeom prst="rect">
            <a:avLst/>
          </a:prstGeom>
          <a:ln w="12700">
            <a:solidFill>
              <a:schemeClr val="tx1"/>
            </a:solidFill>
          </a:ln>
        </p:spPr>
      </p:pic>
      <p:sp>
        <p:nvSpPr>
          <p:cNvPr id="8" name="TextBox 7">
            <a:extLst>
              <a:ext uri="{FF2B5EF4-FFF2-40B4-BE49-F238E27FC236}">
                <a16:creationId xmlns:a16="http://schemas.microsoft.com/office/drawing/2014/main" id="{A2054FD6-5B1D-4B64-B51F-78C38411FE6D}"/>
              </a:ext>
            </a:extLst>
          </p:cNvPr>
          <p:cNvSpPr txBox="1"/>
          <p:nvPr/>
        </p:nvSpPr>
        <p:spPr>
          <a:xfrm>
            <a:off x="2369975" y="245582"/>
            <a:ext cx="4562669" cy="523220"/>
          </a:xfrm>
          <a:prstGeom prst="rect">
            <a:avLst/>
          </a:prstGeom>
          <a:noFill/>
        </p:spPr>
        <p:txBody>
          <a:bodyPr wrap="square" rtlCol="0">
            <a:spAutoFit/>
          </a:bodyPr>
          <a:lstStyle/>
          <a:p>
            <a:pPr algn="ctr"/>
            <a:r>
              <a:rPr lang="en-US" sz="2800" b="1" dirty="0">
                <a:solidFill>
                  <a:srgbClr val="005CB8"/>
                </a:solidFill>
                <a:latin typeface="Calibri" panose="020F0502020204030204" pitchFamily="34" charset="0"/>
                <a:cs typeface="Calibri" panose="020F0502020204030204" pitchFamily="34" charset="0"/>
              </a:rPr>
              <a:t>Unintended Consequences?</a:t>
            </a:r>
          </a:p>
        </p:txBody>
      </p:sp>
    </p:spTree>
    <p:extLst>
      <p:ext uri="{BB962C8B-B14F-4D97-AF65-F5344CB8AC3E}">
        <p14:creationId xmlns:p14="http://schemas.microsoft.com/office/powerpoint/2010/main" val="399156746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C9795BF-47C8-4894-9DA7-BDA37B79F7C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AC5BBBF8-6A93-4380-8A43-DC5B91E5DBFE}"/>
              </a:ext>
            </a:extLst>
          </p:cNvPr>
          <p:cNvSpPr txBox="1"/>
          <p:nvPr/>
        </p:nvSpPr>
        <p:spPr>
          <a:xfrm>
            <a:off x="5262805" y="1195638"/>
            <a:ext cx="2512316" cy="400110"/>
          </a:xfrm>
          <a:prstGeom prst="rect">
            <a:avLst/>
          </a:prstGeom>
          <a:solidFill>
            <a:schemeClr val="bg2">
              <a:lumMod val="75000"/>
            </a:schemeClr>
          </a:solidFill>
          <a:ln w="12700">
            <a:solidFill>
              <a:schemeClr val="tx1"/>
            </a:solidFill>
          </a:ln>
        </p:spPr>
        <p:txBody>
          <a:bodyPr wrap="square" rtlCol="0">
            <a:spAutoFit/>
          </a:bodyPr>
          <a:lstStyle/>
          <a:p>
            <a:r>
              <a:rPr lang="en-US" sz="2000" dirty="0"/>
              <a:t>  Opportunity Cost</a:t>
            </a:r>
          </a:p>
        </p:txBody>
      </p:sp>
      <p:pic>
        <p:nvPicPr>
          <p:cNvPr id="9" name="Picture 8" descr="Spend It!">
            <a:extLst>
              <a:ext uri="{FF2B5EF4-FFF2-40B4-BE49-F238E27FC236}">
                <a16:creationId xmlns:a16="http://schemas.microsoft.com/office/drawing/2014/main" id="{E772157D-BB02-43AF-A0A0-EA1FBF3607C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768" y="1195638"/>
            <a:ext cx="3033525" cy="4510218"/>
          </a:xfrm>
          <a:prstGeom prst="rect">
            <a:avLst/>
          </a:prstGeom>
          <a:noFill/>
          <a:ln w="19050">
            <a:solidFill>
              <a:schemeClr val="tx1"/>
            </a:solidFill>
          </a:ln>
        </p:spPr>
      </p:pic>
      <p:sp>
        <p:nvSpPr>
          <p:cNvPr id="11" name="TextBox 10">
            <a:extLst>
              <a:ext uri="{FF2B5EF4-FFF2-40B4-BE49-F238E27FC236}">
                <a16:creationId xmlns:a16="http://schemas.microsoft.com/office/drawing/2014/main" id="{01EED162-C90F-44CC-A288-EBCD5C9FF237}"/>
              </a:ext>
            </a:extLst>
          </p:cNvPr>
          <p:cNvSpPr txBox="1"/>
          <p:nvPr/>
        </p:nvSpPr>
        <p:spPr>
          <a:xfrm>
            <a:off x="2660904" y="5044136"/>
            <a:ext cx="2528749" cy="1323439"/>
          </a:xfrm>
          <a:prstGeom prst="rect">
            <a:avLst/>
          </a:prstGeom>
          <a:solidFill>
            <a:schemeClr val="bg2">
              <a:lumMod val="75000"/>
            </a:schemeClr>
          </a:solidFill>
          <a:ln w="19050">
            <a:solidFill>
              <a:schemeClr val="tx1"/>
            </a:solidFill>
          </a:ln>
        </p:spPr>
        <p:txBody>
          <a:bodyPr wrap="square" rtlCol="0">
            <a:spAutoFit/>
          </a:bodyPr>
          <a:lstStyle/>
          <a:p>
            <a:r>
              <a:rPr lang="en-US" sz="2000" i="1" dirty="0">
                <a:latin typeface="+mn-lt"/>
              </a:rPr>
              <a:t>Publisher: </a:t>
            </a:r>
            <a:r>
              <a:rPr lang="en-US" sz="2000" dirty="0">
                <a:latin typeface="+mn-lt"/>
              </a:rPr>
              <a:t>Penguin</a:t>
            </a:r>
          </a:p>
          <a:p>
            <a:r>
              <a:rPr lang="en-US" sz="2000" i="1" dirty="0">
                <a:latin typeface="+mn-lt"/>
              </a:rPr>
              <a:t>Copyright Date: </a:t>
            </a:r>
            <a:r>
              <a:rPr lang="en-US" sz="2000" dirty="0">
                <a:latin typeface="+mn-lt"/>
              </a:rPr>
              <a:t>2019</a:t>
            </a:r>
          </a:p>
          <a:p>
            <a:r>
              <a:rPr lang="en-US" sz="2000" i="1" dirty="0">
                <a:latin typeface="+mn-lt"/>
              </a:rPr>
              <a:t>Reading Level: </a:t>
            </a:r>
            <a:r>
              <a:rPr lang="en-US" sz="2000" dirty="0">
                <a:latin typeface="+mn-lt"/>
              </a:rPr>
              <a:t>1.0</a:t>
            </a:r>
          </a:p>
          <a:p>
            <a:r>
              <a:rPr lang="en-US" sz="2000" i="1" dirty="0">
                <a:latin typeface="+mn-lt"/>
              </a:rPr>
              <a:t>Interest Level: </a:t>
            </a:r>
            <a:r>
              <a:rPr lang="en-US" sz="2000" dirty="0">
                <a:latin typeface="+mn-lt"/>
              </a:rPr>
              <a:t>PK-2 </a:t>
            </a:r>
          </a:p>
        </p:txBody>
      </p:sp>
      <p:pic>
        <p:nvPicPr>
          <p:cNvPr id="4098" name="Picture 2" descr="Buy Spend It! (Moneybunny) Book Online at Low Prices in India | Spend It!  (Moneybunny) Reviews &amp;amp; Ratings - Amazon.in">
            <a:extLst>
              <a:ext uri="{FF2B5EF4-FFF2-40B4-BE49-F238E27FC236}">
                <a16:creationId xmlns:a16="http://schemas.microsoft.com/office/drawing/2014/main" id="{B8D16706-AB29-43BF-81E1-6BBB0D2C16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8430" y="1678885"/>
            <a:ext cx="4926114" cy="323276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00168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2F7F37-9978-47A4-9146-76D04EFC3619}"/>
              </a:ext>
            </a:extLst>
          </p:cNvPr>
          <p:cNvPicPr>
            <a:picLocks noChangeAspect="1"/>
          </p:cNvPicPr>
          <p:nvPr/>
        </p:nvPicPr>
        <p:blipFill>
          <a:blip r:embed="rId2"/>
          <a:stretch>
            <a:fillRect/>
          </a:stretch>
        </p:blipFill>
        <p:spPr>
          <a:xfrm>
            <a:off x="2792810" y="4699113"/>
            <a:ext cx="3109770" cy="1722449"/>
          </a:xfrm>
          <a:prstGeom prst="rect">
            <a:avLst/>
          </a:prstGeom>
          <a:ln w="28575">
            <a:solidFill>
              <a:schemeClr val="tx1"/>
            </a:solidFill>
          </a:ln>
        </p:spPr>
      </p:pic>
      <p:sp>
        <p:nvSpPr>
          <p:cNvPr id="3" name="Content Placeholder 2">
            <a:extLst>
              <a:ext uri="{FF2B5EF4-FFF2-40B4-BE49-F238E27FC236}">
                <a16:creationId xmlns:a16="http://schemas.microsoft.com/office/drawing/2014/main" id="{F59E5690-3988-4470-ADB9-CBF6FAF3C5D4}"/>
              </a:ext>
            </a:extLst>
          </p:cNvPr>
          <p:cNvSpPr>
            <a:spLocks noGrp="1"/>
          </p:cNvSpPr>
          <p:nvPr>
            <p:ph idx="1"/>
          </p:nvPr>
        </p:nvSpPr>
        <p:spPr>
          <a:xfrm>
            <a:off x="654742" y="1284529"/>
            <a:ext cx="8038695" cy="3220509"/>
          </a:xfrm>
        </p:spPr>
        <p:txBody>
          <a:bodyPr>
            <a:normAutofit lnSpcReduction="10000"/>
          </a:bodyPr>
          <a:lstStyle/>
          <a:p>
            <a:pPr marL="0" indent="0" algn="just">
              <a:buNone/>
            </a:pPr>
            <a:r>
              <a:rPr lang="en-US" sz="2000" b="1" dirty="0">
                <a:latin typeface="+mn-lt"/>
              </a:rPr>
              <a:t>STORY SYNOPSIS</a:t>
            </a:r>
            <a:r>
              <a:rPr lang="en-US" sz="2000" dirty="0">
                <a:latin typeface="+mn-lt"/>
              </a:rPr>
              <a:t>: Sonny gets three whole carrots a week for his </a:t>
            </a:r>
            <a:r>
              <a:rPr lang="en-US" sz="2000" dirty="0">
                <a:solidFill>
                  <a:srgbClr val="7A9900"/>
                </a:solidFill>
                <a:latin typeface="+mn-lt"/>
              </a:rPr>
              <a:t>allowance </a:t>
            </a:r>
            <a:r>
              <a:rPr lang="en-US" sz="2000" dirty="0">
                <a:latin typeface="+mn-lt"/>
              </a:rPr>
              <a:t>and wants to buy everything with it! But he soon discovers his money won't go that far, and his mom tells him he needs to make some choices. </a:t>
            </a:r>
          </a:p>
          <a:p>
            <a:pPr marL="0" indent="0" algn="just">
              <a:buNone/>
            </a:pPr>
            <a:r>
              <a:rPr lang="en-US" sz="2000" dirty="0">
                <a:latin typeface="+mn-lt"/>
              </a:rPr>
              <a:t>That doesn't sound like much fun to Sonny, especially when he learns that the bouncy castle he's been eyeing goes for ONE HUNDRED carrots. Ridiculous! </a:t>
            </a:r>
          </a:p>
          <a:p>
            <a:pPr marL="0" indent="0" algn="just">
              <a:buNone/>
            </a:pPr>
            <a:r>
              <a:rPr lang="en-US" sz="2000" dirty="0">
                <a:latin typeface="+mn-lt"/>
              </a:rPr>
              <a:t>But eventually, after a little math and a little more thinking, he has a blast discovering what's really important to him and </a:t>
            </a:r>
            <a:r>
              <a:rPr lang="en-US" sz="2000" dirty="0">
                <a:solidFill>
                  <a:srgbClr val="7A9900"/>
                </a:solidFill>
                <a:latin typeface="+mn-lt"/>
              </a:rPr>
              <a:t>worth spending </a:t>
            </a:r>
            <a:r>
              <a:rPr lang="en-US" sz="2000" dirty="0">
                <a:latin typeface="+mn-lt"/>
              </a:rPr>
              <a:t>his carrots on.</a:t>
            </a:r>
          </a:p>
        </p:txBody>
      </p:sp>
      <p:sp>
        <p:nvSpPr>
          <p:cNvPr id="2" name="TextBox 1">
            <a:extLst>
              <a:ext uri="{FF2B5EF4-FFF2-40B4-BE49-F238E27FC236}">
                <a16:creationId xmlns:a16="http://schemas.microsoft.com/office/drawing/2014/main" id="{D90B945E-C7FA-48F9-A097-17DA4104B574}"/>
              </a:ext>
            </a:extLst>
          </p:cNvPr>
          <p:cNvSpPr txBox="1"/>
          <p:nvPr/>
        </p:nvSpPr>
        <p:spPr>
          <a:xfrm>
            <a:off x="2752928" y="321013"/>
            <a:ext cx="2665378" cy="769441"/>
          </a:xfrm>
          <a:prstGeom prst="rect">
            <a:avLst/>
          </a:prstGeom>
          <a:noFill/>
        </p:spPr>
        <p:txBody>
          <a:bodyPr wrap="square" rtlCol="0">
            <a:spAutoFit/>
          </a:bodyPr>
          <a:lstStyle/>
          <a:p>
            <a:pPr algn="ctr"/>
            <a:r>
              <a:rPr lang="en-US" sz="4400" b="1" i="1" dirty="0">
                <a:solidFill>
                  <a:srgbClr val="7A9900"/>
                </a:solidFill>
                <a:latin typeface="+mn-lt"/>
              </a:rPr>
              <a:t>Spend It!</a:t>
            </a:r>
          </a:p>
        </p:txBody>
      </p:sp>
    </p:spTree>
    <p:extLst>
      <p:ext uri="{BB962C8B-B14F-4D97-AF65-F5344CB8AC3E}">
        <p14:creationId xmlns:p14="http://schemas.microsoft.com/office/powerpoint/2010/main" val="1954964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F580CA-204B-486B-949F-F0C3CA6CDD56}"/>
              </a:ext>
            </a:extLst>
          </p:cNvPr>
          <p:cNvPicPr>
            <a:picLocks noGrp="1" noChangeAspect="1"/>
          </p:cNvPicPr>
          <p:nvPr>
            <p:ph idx="1"/>
          </p:nvPr>
        </p:nvPicPr>
        <p:blipFill>
          <a:blip r:embed="rId2"/>
          <a:stretch>
            <a:fillRect/>
          </a:stretch>
        </p:blipFill>
        <p:spPr>
          <a:xfrm>
            <a:off x="476073" y="2062331"/>
            <a:ext cx="2485681" cy="3637305"/>
          </a:xfrm>
          <a:prstGeom prst="rect">
            <a:avLst/>
          </a:prstGeom>
          <a:solidFill>
            <a:srgbClr val="C00000"/>
          </a:solidFill>
          <a:ln w="19050">
            <a:solidFill>
              <a:schemeClr val="tx1"/>
            </a:solidFill>
          </a:ln>
        </p:spPr>
      </p:pic>
      <p:pic>
        <p:nvPicPr>
          <p:cNvPr id="3" name="Picture 2">
            <a:extLst>
              <a:ext uri="{FF2B5EF4-FFF2-40B4-BE49-F238E27FC236}">
                <a16:creationId xmlns:a16="http://schemas.microsoft.com/office/drawing/2014/main" id="{F8D3435B-D6FA-46A8-98BF-160D348F8C62}"/>
              </a:ext>
            </a:extLst>
          </p:cNvPr>
          <p:cNvPicPr>
            <a:picLocks noChangeAspect="1"/>
          </p:cNvPicPr>
          <p:nvPr/>
        </p:nvPicPr>
        <p:blipFill>
          <a:blip r:embed="rId3"/>
          <a:stretch>
            <a:fillRect/>
          </a:stretch>
        </p:blipFill>
        <p:spPr>
          <a:xfrm>
            <a:off x="3152691" y="1167386"/>
            <a:ext cx="5631386" cy="3411266"/>
          </a:xfrm>
          <a:prstGeom prst="rect">
            <a:avLst/>
          </a:prstGeom>
          <a:solidFill>
            <a:schemeClr val="accent4">
              <a:lumMod val="20000"/>
              <a:lumOff val="80000"/>
            </a:schemeClr>
          </a:solidFill>
          <a:ln w="19050">
            <a:solidFill>
              <a:schemeClr val="tx1"/>
            </a:solidFill>
          </a:ln>
        </p:spPr>
      </p:pic>
      <p:sp>
        <p:nvSpPr>
          <p:cNvPr id="2" name="TextBox 1">
            <a:extLst>
              <a:ext uri="{FF2B5EF4-FFF2-40B4-BE49-F238E27FC236}">
                <a16:creationId xmlns:a16="http://schemas.microsoft.com/office/drawing/2014/main" id="{0C89A440-F095-46B6-897A-1E90CE615C58}"/>
              </a:ext>
            </a:extLst>
          </p:cNvPr>
          <p:cNvSpPr txBox="1"/>
          <p:nvPr/>
        </p:nvSpPr>
        <p:spPr>
          <a:xfrm>
            <a:off x="2442572" y="350264"/>
            <a:ext cx="4562272" cy="461665"/>
          </a:xfrm>
          <a:prstGeom prst="rect">
            <a:avLst/>
          </a:prstGeom>
          <a:noFill/>
        </p:spPr>
        <p:txBody>
          <a:bodyPr wrap="square" rtlCol="0">
            <a:spAutoFit/>
          </a:bodyPr>
          <a:lstStyle/>
          <a:p>
            <a:pPr algn="ctr"/>
            <a:r>
              <a:rPr lang="en-US" sz="2400" i="1" dirty="0">
                <a:solidFill>
                  <a:srgbClr val="005CB8"/>
                </a:solidFill>
                <a:latin typeface="+mn-lt"/>
              </a:rPr>
              <a:t>Sonny is a relatable character…</a:t>
            </a:r>
          </a:p>
        </p:txBody>
      </p:sp>
      <p:pic>
        <p:nvPicPr>
          <p:cNvPr id="6" name="Picture 5">
            <a:extLst>
              <a:ext uri="{FF2B5EF4-FFF2-40B4-BE49-F238E27FC236}">
                <a16:creationId xmlns:a16="http://schemas.microsoft.com/office/drawing/2014/main" id="{09370387-31EB-4840-A668-F11188C784C2}"/>
              </a:ext>
            </a:extLst>
          </p:cNvPr>
          <p:cNvPicPr>
            <a:picLocks noChangeAspect="1"/>
          </p:cNvPicPr>
          <p:nvPr/>
        </p:nvPicPr>
        <p:blipFill>
          <a:blip r:embed="rId4"/>
          <a:stretch>
            <a:fillRect/>
          </a:stretch>
        </p:blipFill>
        <p:spPr>
          <a:xfrm>
            <a:off x="4130320" y="4417666"/>
            <a:ext cx="3194607" cy="2090070"/>
          </a:xfrm>
          <a:prstGeom prst="rect">
            <a:avLst/>
          </a:prstGeom>
        </p:spPr>
      </p:pic>
    </p:spTree>
    <p:extLst>
      <p:ext uri="{BB962C8B-B14F-4D97-AF65-F5344CB8AC3E}">
        <p14:creationId xmlns:p14="http://schemas.microsoft.com/office/powerpoint/2010/main" val="1608831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1F60B7-4374-435F-9169-79F95ADD3684}"/>
              </a:ext>
            </a:extLst>
          </p:cNvPr>
          <p:cNvPicPr>
            <a:picLocks noChangeAspect="1"/>
          </p:cNvPicPr>
          <p:nvPr/>
        </p:nvPicPr>
        <p:blipFill>
          <a:blip r:embed="rId2"/>
          <a:stretch>
            <a:fillRect/>
          </a:stretch>
        </p:blipFill>
        <p:spPr>
          <a:xfrm>
            <a:off x="419468" y="2826165"/>
            <a:ext cx="8562554" cy="3643313"/>
          </a:xfrm>
          <a:prstGeom prst="rect">
            <a:avLst/>
          </a:prstGeom>
        </p:spPr>
      </p:pic>
      <p:pic>
        <p:nvPicPr>
          <p:cNvPr id="7" name="Picture 6">
            <a:extLst>
              <a:ext uri="{FF2B5EF4-FFF2-40B4-BE49-F238E27FC236}">
                <a16:creationId xmlns:a16="http://schemas.microsoft.com/office/drawing/2014/main" id="{9BC46255-BAFB-4249-946C-EE332CE6F1A3}"/>
              </a:ext>
            </a:extLst>
          </p:cNvPr>
          <p:cNvPicPr>
            <a:picLocks noChangeAspect="1"/>
          </p:cNvPicPr>
          <p:nvPr/>
        </p:nvPicPr>
        <p:blipFill>
          <a:blip r:embed="rId3"/>
          <a:stretch>
            <a:fillRect/>
          </a:stretch>
        </p:blipFill>
        <p:spPr>
          <a:xfrm rot="21055242">
            <a:off x="2447378" y="493314"/>
            <a:ext cx="1494666" cy="2097311"/>
          </a:xfrm>
          <a:prstGeom prst="rect">
            <a:avLst/>
          </a:prstGeom>
          <a:ln w="19050">
            <a:solidFill>
              <a:schemeClr val="tx1"/>
            </a:solidFill>
          </a:ln>
        </p:spPr>
      </p:pic>
      <p:pic>
        <p:nvPicPr>
          <p:cNvPr id="9" name="Picture 8">
            <a:extLst>
              <a:ext uri="{FF2B5EF4-FFF2-40B4-BE49-F238E27FC236}">
                <a16:creationId xmlns:a16="http://schemas.microsoft.com/office/drawing/2014/main" id="{20A32551-7158-4D79-855C-95B0E128E7E1}"/>
              </a:ext>
            </a:extLst>
          </p:cNvPr>
          <p:cNvPicPr>
            <a:picLocks noChangeAspect="1"/>
          </p:cNvPicPr>
          <p:nvPr/>
        </p:nvPicPr>
        <p:blipFill>
          <a:blip r:embed="rId4"/>
          <a:stretch>
            <a:fillRect/>
          </a:stretch>
        </p:blipFill>
        <p:spPr>
          <a:xfrm rot="565530">
            <a:off x="3948242" y="398535"/>
            <a:ext cx="1505007" cy="2173149"/>
          </a:xfrm>
          <a:prstGeom prst="rect">
            <a:avLst/>
          </a:prstGeom>
          <a:ln w="19050">
            <a:solidFill>
              <a:schemeClr val="tx1"/>
            </a:solidFill>
          </a:ln>
        </p:spPr>
      </p:pic>
      <p:pic>
        <p:nvPicPr>
          <p:cNvPr id="11" name="Picture 10">
            <a:extLst>
              <a:ext uri="{FF2B5EF4-FFF2-40B4-BE49-F238E27FC236}">
                <a16:creationId xmlns:a16="http://schemas.microsoft.com/office/drawing/2014/main" id="{AA2415BB-36D0-43F0-A48D-646EDA90F8AB}"/>
              </a:ext>
            </a:extLst>
          </p:cNvPr>
          <p:cNvPicPr>
            <a:picLocks noChangeAspect="1"/>
          </p:cNvPicPr>
          <p:nvPr/>
        </p:nvPicPr>
        <p:blipFill>
          <a:blip r:embed="rId5"/>
          <a:stretch>
            <a:fillRect/>
          </a:stretch>
        </p:blipFill>
        <p:spPr>
          <a:xfrm>
            <a:off x="5587356" y="503779"/>
            <a:ext cx="1516421" cy="2176470"/>
          </a:xfrm>
          <a:prstGeom prst="rect">
            <a:avLst/>
          </a:prstGeom>
          <a:ln w="19050">
            <a:solidFill>
              <a:schemeClr val="tx1"/>
            </a:solidFill>
          </a:ln>
        </p:spPr>
      </p:pic>
    </p:spTree>
    <p:extLst>
      <p:ext uri="{BB962C8B-B14F-4D97-AF65-F5344CB8AC3E}">
        <p14:creationId xmlns:p14="http://schemas.microsoft.com/office/powerpoint/2010/main" val="203841191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3FB3-5E6A-4BF8-8261-1DD78DDC59B5}"/>
              </a:ext>
            </a:extLst>
          </p:cNvPr>
          <p:cNvSpPr>
            <a:spLocks noGrp="1"/>
          </p:cNvSpPr>
          <p:nvPr>
            <p:ph type="title"/>
          </p:nvPr>
        </p:nvSpPr>
        <p:spPr>
          <a:xfrm>
            <a:off x="116900" y="-59788"/>
            <a:ext cx="8229600" cy="1143000"/>
          </a:xfrm>
        </p:spPr>
        <p:txBody>
          <a:bodyPr/>
          <a:lstStyle/>
          <a:p>
            <a:r>
              <a:rPr lang="en-US" sz="2800" b="1" i="1" dirty="0"/>
              <a:t>Spend It! </a:t>
            </a:r>
            <a:r>
              <a:rPr lang="en-US" sz="2800" dirty="0"/>
              <a:t>Color Sheets </a:t>
            </a:r>
          </a:p>
        </p:txBody>
      </p:sp>
      <p:pic>
        <p:nvPicPr>
          <p:cNvPr id="4" name="Picture 3">
            <a:extLst>
              <a:ext uri="{FF2B5EF4-FFF2-40B4-BE49-F238E27FC236}">
                <a16:creationId xmlns:a16="http://schemas.microsoft.com/office/drawing/2014/main" id="{0FED6BBA-1349-4AC8-BB3F-7D61D167DF01}"/>
              </a:ext>
            </a:extLst>
          </p:cNvPr>
          <p:cNvPicPr>
            <a:picLocks noChangeAspect="1"/>
          </p:cNvPicPr>
          <p:nvPr/>
        </p:nvPicPr>
        <p:blipFill>
          <a:blip r:embed="rId2"/>
          <a:stretch>
            <a:fillRect/>
          </a:stretch>
        </p:blipFill>
        <p:spPr>
          <a:xfrm rot="21021971">
            <a:off x="631141" y="1574299"/>
            <a:ext cx="1670999" cy="2914221"/>
          </a:xfrm>
          <a:prstGeom prst="rect">
            <a:avLst/>
          </a:prstGeom>
          <a:ln w="19050">
            <a:solidFill>
              <a:schemeClr val="tx1"/>
            </a:solidFill>
          </a:ln>
        </p:spPr>
      </p:pic>
      <p:pic>
        <p:nvPicPr>
          <p:cNvPr id="7" name="Picture 6">
            <a:extLst>
              <a:ext uri="{FF2B5EF4-FFF2-40B4-BE49-F238E27FC236}">
                <a16:creationId xmlns:a16="http://schemas.microsoft.com/office/drawing/2014/main" id="{8C2FDCB9-78EC-465A-A43E-1163E1B3E6A9}"/>
              </a:ext>
            </a:extLst>
          </p:cNvPr>
          <p:cNvPicPr>
            <a:picLocks noChangeAspect="1"/>
          </p:cNvPicPr>
          <p:nvPr/>
        </p:nvPicPr>
        <p:blipFill>
          <a:blip r:embed="rId3"/>
          <a:stretch>
            <a:fillRect/>
          </a:stretch>
        </p:blipFill>
        <p:spPr>
          <a:xfrm rot="289170">
            <a:off x="4730243" y="1148935"/>
            <a:ext cx="2001690" cy="2715669"/>
          </a:xfrm>
          <a:prstGeom prst="rect">
            <a:avLst/>
          </a:prstGeom>
          <a:ln w="19050">
            <a:solidFill>
              <a:schemeClr val="tx1"/>
            </a:solidFill>
          </a:ln>
        </p:spPr>
      </p:pic>
      <p:pic>
        <p:nvPicPr>
          <p:cNvPr id="8" name="Picture 7">
            <a:extLst>
              <a:ext uri="{FF2B5EF4-FFF2-40B4-BE49-F238E27FC236}">
                <a16:creationId xmlns:a16="http://schemas.microsoft.com/office/drawing/2014/main" id="{3C277479-55DC-4205-B6B9-B3C961CBC2D0}"/>
              </a:ext>
            </a:extLst>
          </p:cNvPr>
          <p:cNvPicPr>
            <a:picLocks noChangeAspect="1"/>
          </p:cNvPicPr>
          <p:nvPr/>
        </p:nvPicPr>
        <p:blipFill>
          <a:blip r:embed="rId4"/>
          <a:stretch>
            <a:fillRect/>
          </a:stretch>
        </p:blipFill>
        <p:spPr>
          <a:xfrm rot="20545204">
            <a:off x="7484054" y="1686207"/>
            <a:ext cx="1071847" cy="1417415"/>
          </a:xfrm>
          <a:prstGeom prst="rect">
            <a:avLst/>
          </a:prstGeom>
        </p:spPr>
      </p:pic>
      <p:pic>
        <p:nvPicPr>
          <p:cNvPr id="9" name="Picture 8">
            <a:extLst>
              <a:ext uri="{FF2B5EF4-FFF2-40B4-BE49-F238E27FC236}">
                <a16:creationId xmlns:a16="http://schemas.microsoft.com/office/drawing/2014/main" id="{FB70EC83-CD87-4931-832C-82002D949EC2}"/>
              </a:ext>
            </a:extLst>
          </p:cNvPr>
          <p:cNvPicPr>
            <a:picLocks noChangeAspect="1"/>
          </p:cNvPicPr>
          <p:nvPr/>
        </p:nvPicPr>
        <p:blipFill>
          <a:blip r:embed="rId5"/>
          <a:stretch>
            <a:fillRect/>
          </a:stretch>
        </p:blipFill>
        <p:spPr>
          <a:xfrm>
            <a:off x="889436" y="4804943"/>
            <a:ext cx="1154407" cy="1556258"/>
          </a:xfrm>
          <a:prstGeom prst="rect">
            <a:avLst/>
          </a:prstGeom>
        </p:spPr>
      </p:pic>
      <p:pic>
        <p:nvPicPr>
          <p:cNvPr id="10" name="Picture 9">
            <a:extLst>
              <a:ext uri="{FF2B5EF4-FFF2-40B4-BE49-F238E27FC236}">
                <a16:creationId xmlns:a16="http://schemas.microsoft.com/office/drawing/2014/main" id="{623130D7-E076-4A48-951F-7D1BF2FBDB03}"/>
              </a:ext>
            </a:extLst>
          </p:cNvPr>
          <p:cNvPicPr>
            <a:picLocks noChangeAspect="1"/>
          </p:cNvPicPr>
          <p:nvPr/>
        </p:nvPicPr>
        <p:blipFill>
          <a:blip r:embed="rId6"/>
          <a:stretch>
            <a:fillRect/>
          </a:stretch>
        </p:blipFill>
        <p:spPr>
          <a:xfrm>
            <a:off x="5343460" y="3538463"/>
            <a:ext cx="2515838" cy="2911474"/>
          </a:xfrm>
          <a:prstGeom prst="rect">
            <a:avLst/>
          </a:prstGeom>
          <a:ln w="19050">
            <a:solidFill>
              <a:schemeClr val="tx1"/>
            </a:solidFill>
          </a:ln>
        </p:spPr>
      </p:pic>
      <p:pic>
        <p:nvPicPr>
          <p:cNvPr id="11" name="Picture 10">
            <a:extLst>
              <a:ext uri="{FF2B5EF4-FFF2-40B4-BE49-F238E27FC236}">
                <a16:creationId xmlns:a16="http://schemas.microsoft.com/office/drawing/2014/main" id="{068C06C8-160F-4B96-8149-3427F46CA298}"/>
              </a:ext>
            </a:extLst>
          </p:cNvPr>
          <p:cNvPicPr>
            <a:picLocks noChangeAspect="1"/>
          </p:cNvPicPr>
          <p:nvPr/>
        </p:nvPicPr>
        <p:blipFill>
          <a:blip r:embed="rId7"/>
          <a:stretch>
            <a:fillRect/>
          </a:stretch>
        </p:blipFill>
        <p:spPr>
          <a:xfrm rot="316498">
            <a:off x="2519924" y="2690980"/>
            <a:ext cx="2192486" cy="2955724"/>
          </a:xfrm>
          <a:prstGeom prst="rect">
            <a:avLst/>
          </a:prstGeom>
          <a:ln w="19050">
            <a:solidFill>
              <a:schemeClr val="tx1"/>
            </a:solidFill>
          </a:ln>
        </p:spPr>
      </p:pic>
      <p:pic>
        <p:nvPicPr>
          <p:cNvPr id="12" name="Picture 11" descr="C:\Users\JMU Econed\AppData\Local\Microsoft\Windows\Temporary Internet Files\Content.IE5\WNZJDG6C\MC900129382[1].wmf">
            <a:extLst>
              <a:ext uri="{FF2B5EF4-FFF2-40B4-BE49-F238E27FC236}">
                <a16:creationId xmlns:a16="http://schemas.microsoft.com/office/drawing/2014/main" id="{C97D742B-1EB8-4312-A8CB-F35C3A9B93E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121122">
            <a:off x="2517403" y="1207480"/>
            <a:ext cx="1853488" cy="186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740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D1EB-B44E-4056-9323-08F40D3FDBBF}"/>
              </a:ext>
            </a:extLst>
          </p:cNvPr>
          <p:cNvSpPr>
            <a:spLocks noGrp="1"/>
          </p:cNvSpPr>
          <p:nvPr>
            <p:ph type="title"/>
          </p:nvPr>
        </p:nvSpPr>
        <p:spPr>
          <a:xfrm>
            <a:off x="243761" y="365126"/>
            <a:ext cx="8271589" cy="520091"/>
          </a:xfrm>
        </p:spPr>
        <p:txBody>
          <a:bodyPr/>
          <a:lstStyle/>
          <a:p>
            <a:r>
              <a:rPr lang="en-US" sz="4400" dirty="0"/>
              <a:t>Assessment Activity</a:t>
            </a:r>
          </a:p>
        </p:txBody>
      </p:sp>
      <p:pic>
        <p:nvPicPr>
          <p:cNvPr id="5" name="Picture 4">
            <a:extLst>
              <a:ext uri="{FF2B5EF4-FFF2-40B4-BE49-F238E27FC236}">
                <a16:creationId xmlns:a16="http://schemas.microsoft.com/office/drawing/2014/main" id="{D32DDF76-DDBB-4264-82FF-6900BD499EE0}"/>
              </a:ext>
            </a:extLst>
          </p:cNvPr>
          <p:cNvPicPr>
            <a:picLocks noChangeAspect="1"/>
          </p:cNvPicPr>
          <p:nvPr/>
        </p:nvPicPr>
        <p:blipFill>
          <a:blip r:embed="rId2"/>
          <a:stretch>
            <a:fillRect/>
          </a:stretch>
        </p:blipFill>
        <p:spPr>
          <a:xfrm>
            <a:off x="611634" y="4270443"/>
            <a:ext cx="1483514" cy="1585825"/>
          </a:xfrm>
          <a:prstGeom prst="rect">
            <a:avLst/>
          </a:prstGeom>
        </p:spPr>
      </p:pic>
      <p:pic>
        <p:nvPicPr>
          <p:cNvPr id="7" name="Picture 6">
            <a:extLst>
              <a:ext uri="{FF2B5EF4-FFF2-40B4-BE49-F238E27FC236}">
                <a16:creationId xmlns:a16="http://schemas.microsoft.com/office/drawing/2014/main" id="{F36FC4B6-D2C3-49A3-A158-2E0863038988}"/>
              </a:ext>
            </a:extLst>
          </p:cNvPr>
          <p:cNvPicPr>
            <a:picLocks noChangeAspect="1"/>
          </p:cNvPicPr>
          <p:nvPr/>
        </p:nvPicPr>
        <p:blipFill>
          <a:blip r:embed="rId3"/>
          <a:stretch>
            <a:fillRect/>
          </a:stretch>
        </p:blipFill>
        <p:spPr>
          <a:xfrm>
            <a:off x="2385124" y="1336131"/>
            <a:ext cx="4093497" cy="5156743"/>
          </a:xfrm>
          <a:prstGeom prst="rect">
            <a:avLst/>
          </a:prstGeom>
          <a:ln w="19050">
            <a:solidFill>
              <a:schemeClr val="tx1"/>
            </a:solidFill>
          </a:ln>
        </p:spPr>
      </p:pic>
    </p:spTree>
    <p:extLst>
      <p:ext uri="{BB962C8B-B14F-4D97-AF65-F5344CB8AC3E}">
        <p14:creationId xmlns:p14="http://schemas.microsoft.com/office/powerpoint/2010/main" val="3117397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C9795BF-47C8-4894-9DA7-BDA37B79F7C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AC5BBBF8-6A93-4380-8A43-DC5B91E5DBFE}"/>
              </a:ext>
            </a:extLst>
          </p:cNvPr>
          <p:cNvSpPr txBox="1"/>
          <p:nvPr/>
        </p:nvSpPr>
        <p:spPr>
          <a:xfrm>
            <a:off x="5262805" y="1195638"/>
            <a:ext cx="2512316" cy="400110"/>
          </a:xfrm>
          <a:prstGeom prst="rect">
            <a:avLst/>
          </a:prstGeom>
          <a:solidFill>
            <a:schemeClr val="bg2">
              <a:lumMod val="75000"/>
            </a:schemeClr>
          </a:solidFill>
          <a:ln w="12700">
            <a:solidFill>
              <a:schemeClr val="tx1"/>
            </a:solidFill>
          </a:ln>
        </p:spPr>
        <p:txBody>
          <a:bodyPr wrap="square" rtlCol="0">
            <a:spAutoFit/>
          </a:bodyPr>
          <a:lstStyle/>
          <a:p>
            <a:pPr algn="ctr"/>
            <a:r>
              <a:rPr lang="en-US" sz="2000" dirty="0"/>
              <a:t>Goods &amp; Services</a:t>
            </a:r>
          </a:p>
        </p:txBody>
      </p:sp>
      <p:pic>
        <p:nvPicPr>
          <p:cNvPr id="3" name="Picture 2">
            <a:extLst>
              <a:ext uri="{FF2B5EF4-FFF2-40B4-BE49-F238E27FC236}">
                <a16:creationId xmlns:a16="http://schemas.microsoft.com/office/drawing/2014/main" id="{295AD2FD-EF02-421B-B70A-057317EA4364}"/>
              </a:ext>
            </a:extLst>
          </p:cNvPr>
          <p:cNvPicPr>
            <a:picLocks noChangeAspect="1"/>
          </p:cNvPicPr>
          <p:nvPr/>
        </p:nvPicPr>
        <p:blipFill>
          <a:blip r:embed="rId2"/>
          <a:stretch>
            <a:fillRect/>
          </a:stretch>
        </p:blipFill>
        <p:spPr>
          <a:xfrm>
            <a:off x="4327356" y="1689856"/>
            <a:ext cx="4469172" cy="3202453"/>
          </a:xfrm>
          <a:prstGeom prst="rect">
            <a:avLst/>
          </a:prstGeom>
          <a:ln w="19050">
            <a:solidFill>
              <a:schemeClr val="tx1"/>
            </a:solidFill>
          </a:ln>
        </p:spPr>
      </p:pic>
      <p:pic>
        <p:nvPicPr>
          <p:cNvPr id="2052" name="Picture 4" descr="Give It!">
            <a:extLst>
              <a:ext uri="{FF2B5EF4-FFF2-40B4-BE49-F238E27FC236}">
                <a16:creationId xmlns:a16="http://schemas.microsoft.com/office/drawing/2014/main" id="{1B89FC79-0A99-4DC4-8796-E583A5511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19" y="1195638"/>
            <a:ext cx="3193597" cy="416445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64C05A-612D-4477-80ED-3AE851B95879}"/>
              </a:ext>
            </a:extLst>
          </p:cNvPr>
          <p:cNvSpPr txBox="1"/>
          <p:nvPr/>
        </p:nvSpPr>
        <p:spPr>
          <a:xfrm>
            <a:off x="2660904" y="5044136"/>
            <a:ext cx="2528749" cy="1323439"/>
          </a:xfrm>
          <a:prstGeom prst="rect">
            <a:avLst/>
          </a:prstGeom>
          <a:solidFill>
            <a:schemeClr val="bg2">
              <a:lumMod val="75000"/>
            </a:schemeClr>
          </a:solidFill>
          <a:ln w="19050">
            <a:solidFill>
              <a:schemeClr val="tx1"/>
            </a:solidFill>
          </a:ln>
        </p:spPr>
        <p:txBody>
          <a:bodyPr wrap="square" rtlCol="0">
            <a:spAutoFit/>
          </a:bodyPr>
          <a:lstStyle/>
          <a:p>
            <a:r>
              <a:rPr lang="en-US" sz="2000" dirty="0">
                <a:latin typeface="+mn-lt"/>
              </a:rPr>
              <a:t>Publisher: Penguin</a:t>
            </a:r>
          </a:p>
          <a:p>
            <a:r>
              <a:rPr lang="en-US" sz="2000" dirty="0">
                <a:latin typeface="+mn-lt"/>
              </a:rPr>
              <a:t>Copyright Date: 2020</a:t>
            </a:r>
          </a:p>
          <a:p>
            <a:r>
              <a:rPr lang="en-US" sz="2000" dirty="0">
                <a:latin typeface="+mn-lt"/>
              </a:rPr>
              <a:t>Reading Level: 2.0</a:t>
            </a:r>
          </a:p>
          <a:p>
            <a:r>
              <a:rPr lang="en-US" sz="2000" dirty="0">
                <a:latin typeface="+mn-lt"/>
              </a:rPr>
              <a:t>Interest Level: PK-2</a:t>
            </a:r>
          </a:p>
        </p:txBody>
      </p:sp>
    </p:spTree>
    <p:extLst>
      <p:ext uri="{BB962C8B-B14F-4D97-AF65-F5344CB8AC3E}">
        <p14:creationId xmlns:p14="http://schemas.microsoft.com/office/powerpoint/2010/main" val="222358571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29B3-3E29-47D8-8945-0BC2E0CEDD0D}"/>
              </a:ext>
            </a:extLst>
          </p:cNvPr>
          <p:cNvSpPr>
            <a:spLocks noGrp="1"/>
          </p:cNvSpPr>
          <p:nvPr>
            <p:ph type="title"/>
          </p:nvPr>
        </p:nvSpPr>
        <p:spPr>
          <a:xfrm>
            <a:off x="457200" y="68094"/>
            <a:ext cx="8229600" cy="1143000"/>
          </a:xfrm>
        </p:spPr>
        <p:txBody>
          <a:bodyPr/>
          <a:lstStyle/>
          <a:p>
            <a:r>
              <a:rPr lang="en-US" i="1" dirty="0">
                <a:solidFill>
                  <a:srgbClr val="7A9900"/>
                </a:solidFill>
              </a:rPr>
              <a:t>Give It!</a:t>
            </a:r>
          </a:p>
        </p:txBody>
      </p:sp>
      <p:sp>
        <p:nvSpPr>
          <p:cNvPr id="3" name="Content Placeholder 2">
            <a:extLst>
              <a:ext uri="{FF2B5EF4-FFF2-40B4-BE49-F238E27FC236}">
                <a16:creationId xmlns:a16="http://schemas.microsoft.com/office/drawing/2014/main" id="{DDE9A511-EF77-4E51-9573-EAB4D5EB5C6D}"/>
              </a:ext>
            </a:extLst>
          </p:cNvPr>
          <p:cNvSpPr>
            <a:spLocks noGrp="1"/>
          </p:cNvSpPr>
          <p:nvPr>
            <p:ph idx="1"/>
          </p:nvPr>
        </p:nvSpPr>
        <p:spPr>
          <a:xfrm>
            <a:off x="2416309" y="1891057"/>
            <a:ext cx="6131094" cy="4606562"/>
          </a:xfrm>
          <a:ln w="28575">
            <a:solidFill>
              <a:srgbClr val="004080"/>
            </a:solidFill>
          </a:ln>
        </p:spPr>
        <p:txBody>
          <a:bodyPr/>
          <a:lstStyle/>
          <a:p>
            <a:pPr marL="0" indent="0" algn="just">
              <a:buNone/>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Story Synopsis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When Chummy’s grandmother gives him ten carrots for his birthday, he has to make some decisions. </a:t>
            </a:r>
          </a:p>
          <a:p>
            <a:pPr marL="0" indent="0" algn="just">
              <a:buNone/>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definitely </a:t>
            </a:r>
            <a:r>
              <a:rPr lang="en-US" sz="2400" dirty="0">
                <a:solidFill>
                  <a:srgbClr val="7A9900"/>
                </a:solidFill>
                <a:effectLst/>
                <a:latin typeface="Calibri" panose="020F0502020204030204" pitchFamily="34" charset="0"/>
                <a:ea typeface="Calibri" panose="020F0502020204030204" pitchFamily="34" charset="0"/>
                <a:cs typeface="Calibri" panose="020F0502020204030204" pitchFamily="34" charset="0"/>
              </a:rPr>
              <a:t>wants to help others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but he is not sure of the best way to do so. </a:t>
            </a:r>
          </a:p>
          <a:p>
            <a:pPr marL="0" indent="0" algn="just">
              <a:buNone/>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some </a:t>
            </a:r>
            <a:r>
              <a:rPr lang="en-US" sz="2400" dirty="0">
                <a:solidFill>
                  <a:srgbClr val="7A9900"/>
                </a:solidFill>
                <a:effectLst/>
                <a:latin typeface="Calibri" panose="020F0502020204030204" pitchFamily="34" charset="0"/>
                <a:ea typeface="Calibri" panose="020F0502020204030204" pitchFamily="34" charset="0"/>
                <a:cs typeface="Calibri" panose="020F0502020204030204" pitchFamily="34" charset="0"/>
              </a:rPr>
              <a:t>sensible discussion, informative graph making and charitable consideration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 makes a choice that will have an impact on others and the environment.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3A103785-D1A6-424C-9E31-C43CB9B7F8F0}"/>
              </a:ext>
            </a:extLst>
          </p:cNvPr>
          <p:cNvPicPr>
            <a:picLocks noChangeAspect="1"/>
          </p:cNvPicPr>
          <p:nvPr/>
        </p:nvPicPr>
        <p:blipFill>
          <a:blip r:embed="rId2"/>
          <a:stretch>
            <a:fillRect/>
          </a:stretch>
        </p:blipFill>
        <p:spPr>
          <a:xfrm>
            <a:off x="457200" y="1686261"/>
            <a:ext cx="1761346" cy="2747699"/>
          </a:xfrm>
          <a:prstGeom prst="rect">
            <a:avLst/>
          </a:prstGeom>
          <a:ln w="28575">
            <a:solidFill>
              <a:schemeClr val="tx1"/>
            </a:solidFill>
          </a:ln>
        </p:spPr>
      </p:pic>
    </p:spTree>
    <p:extLst>
      <p:ext uri="{BB962C8B-B14F-4D97-AF65-F5344CB8AC3E}">
        <p14:creationId xmlns:p14="http://schemas.microsoft.com/office/powerpoint/2010/main" val="119885863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EDCD-19E6-4F9D-B94B-48A185523AA9}"/>
              </a:ext>
            </a:extLst>
          </p:cNvPr>
          <p:cNvSpPr>
            <a:spLocks noGrp="1"/>
          </p:cNvSpPr>
          <p:nvPr>
            <p:ph type="title"/>
          </p:nvPr>
        </p:nvSpPr>
        <p:spPr>
          <a:xfrm>
            <a:off x="457200" y="603115"/>
            <a:ext cx="8229600" cy="1143000"/>
          </a:xfrm>
        </p:spPr>
        <p:txBody>
          <a:bodyPr/>
          <a:lstStyle/>
          <a:p>
            <a:r>
              <a:rPr lang="en-US" sz="3200" b="1" dirty="0">
                <a:effectLst/>
                <a:latin typeface="Calibri" panose="020F0502020204030204" pitchFamily="34" charset="0"/>
                <a:ea typeface="Calibri" panose="020F0502020204030204" pitchFamily="34" charset="0"/>
                <a:cs typeface="Calibri" panose="020F0502020204030204" pitchFamily="34" charset="0"/>
              </a:rPr>
              <a:t>ENRICHMENT &amp; EXTENSION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5" name="TextBox 4">
            <a:extLst>
              <a:ext uri="{FF2B5EF4-FFF2-40B4-BE49-F238E27FC236}">
                <a16:creationId xmlns:a16="http://schemas.microsoft.com/office/drawing/2014/main" id="{32F1B15F-3743-4E96-B5B9-50D8A0D5FE20}"/>
              </a:ext>
            </a:extLst>
          </p:cNvPr>
          <p:cNvSpPr txBox="1"/>
          <p:nvPr/>
        </p:nvSpPr>
        <p:spPr>
          <a:xfrm>
            <a:off x="165371" y="1490825"/>
            <a:ext cx="8978629" cy="5070812"/>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Chummy wanted to be a superhero and save the world. Create a superhero who specializes in helping others. Give him/her a special name like Captain Charity or Great Giver. Draw a picture of this new super hero. </a:t>
            </a: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Class Charitable Activity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Encourage students to bring in an donate coins to put in a glass jar.  Once the jar is full, decide on a local charity to donate it to, such as an animal shelter or a food pantry. </a:t>
            </a:r>
          </a:p>
          <a:p>
            <a:pPr marR="0" lvl="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Science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Chummy chose to use his carrots to plant flowers for honeybees. Ask the students why bees are important. Information about this topic is provided by Virginia Agriculture in the Classroom in a K-2 unit, “The Amazing Honey Bee”.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https://va.agclassroom.org/matrix/lesson/print/686/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YouTube Book Reading Link</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https://www.youtube.com/watch?v=lCuBSL-njsM</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(3:35 Reading Time)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600" b="1" kern="1800" dirty="0">
                <a:solidFill>
                  <a:srgbClr val="45454A"/>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8F9C0E9-3CAB-4F5D-AC79-5E5930B14D1F}"/>
              </a:ext>
            </a:extLst>
          </p:cNvPr>
          <p:cNvPicPr>
            <a:picLocks noChangeAspect="1"/>
          </p:cNvPicPr>
          <p:nvPr/>
        </p:nvPicPr>
        <p:blipFill>
          <a:blip r:embed="rId4"/>
          <a:stretch>
            <a:fillRect/>
          </a:stretch>
        </p:blipFill>
        <p:spPr>
          <a:xfrm rot="244932" flipH="1">
            <a:off x="7721182" y="5645098"/>
            <a:ext cx="1227898" cy="873942"/>
          </a:xfrm>
          <a:prstGeom prst="rect">
            <a:avLst/>
          </a:prstGeom>
        </p:spPr>
      </p:pic>
    </p:spTree>
    <p:extLst>
      <p:ext uri="{BB962C8B-B14F-4D97-AF65-F5344CB8AC3E}">
        <p14:creationId xmlns:p14="http://schemas.microsoft.com/office/powerpoint/2010/main" val="205283261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9467-7DB3-485F-89A0-EF37761EA985}"/>
              </a:ext>
            </a:extLst>
          </p:cNvPr>
          <p:cNvSpPr>
            <a:spLocks noGrp="1"/>
          </p:cNvSpPr>
          <p:nvPr>
            <p:ph type="title"/>
          </p:nvPr>
        </p:nvSpPr>
        <p:spPr>
          <a:xfrm>
            <a:off x="457200" y="174612"/>
            <a:ext cx="8229600" cy="1143000"/>
          </a:xfrm>
        </p:spPr>
        <p:txBody>
          <a:bodyPr/>
          <a:lstStyle/>
          <a:p>
            <a:r>
              <a:rPr lang="en-US" dirty="0"/>
              <a:t>Visual</a:t>
            </a:r>
          </a:p>
        </p:txBody>
      </p:sp>
      <p:pic>
        <p:nvPicPr>
          <p:cNvPr id="5" name="Picture 4">
            <a:extLst>
              <a:ext uri="{FF2B5EF4-FFF2-40B4-BE49-F238E27FC236}">
                <a16:creationId xmlns:a16="http://schemas.microsoft.com/office/drawing/2014/main" id="{B352DACA-7CB4-408D-9DCF-1645BCC158E6}"/>
              </a:ext>
            </a:extLst>
          </p:cNvPr>
          <p:cNvPicPr>
            <a:picLocks noChangeAspect="1"/>
          </p:cNvPicPr>
          <p:nvPr/>
        </p:nvPicPr>
        <p:blipFill>
          <a:blip r:embed="rId2"/>
          <a:stretch>
            <a:fillRect/>
          </a:stretch>
        </p:blipFill>
        <p:spPr>
          <a:xfrm>
            <a:off x="2471756" y="1120803"/>
            <a:ext cx="4200488" cy="4850650"/>
          </a:xfrm>
          <a:prstGeom prst="rect">
            <a:avLst/>
          </a:prstGeom>
          <a:ln w="19050">
            <a:solidFill>
              <a:schemeClr val="tx1"/>
            </a:solidFill>
          </a:ln>
        </p:spPr>
      </p:pic>
      <p:pic>
        <p:nvPicPr>
          <p:cNvPr id="7" name="Picture 6">
            <a:extLst>
              <a:ext uri="{FF2B5EF4-FFF2-40B4-BE49-F238E27FC236}">
                <a16:creationId xmlns:a16="http://schemas.microsoft.com/office/drawing/2014/main" id="{73620349-81EF-4799-A40E-B63B19C3A8E0}"/>
              </a:ext>
            </a:extLst>
          </p:cNvPr>
          <p:cNvPicPr>
            <a:picLocks noChangeAspect="1"/>
          </p:cNvPicPr>
          <p:nvPr/>
        </p:nvPicPr>
        <p:blipFill>
          <a:blip r:embed="rId3"/>
          <a:stretch>
            <a:fillRect/>
          </a:stretch>
        </p:blipFill>
        <p:spPr>
          <a:xfrm>
            <a:off x="554984" y="2130356"/>
            <a:ext cx="2054180" cy="2106433"/>
          </a:xfrm>
          <a:prstGeom prst="rect">
            <a:avLst/>
          </a:prstGeom>
          <a:ln w="28575">
            <a:solidFill>
              <a:schemeClr val="tx1"/>
            </a:solidFill>
          </a:ln>
        </p:spPr>
      </p:pic>
      <p:pic>
        <p:nvPicPr>
          <p:cNvPr id="3074" name="Picture 2" descr="draw round your hand - Clip Art Library">
            <a:extLst>
              <a:ext uri="{FF2B5EF4-FFF2-40B4-BE49-F238E27FC236}">
                <a16:creationId xmlns:a16="http://schemas.microsoft.com/office/drawing/2014/main" id="{A094A7E9-E09D-499E-9F62-CC331AF4005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17455341">
            <a:off x="6263386" y="3625053"/>
            <a:ext cx="2934262" cy="14383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0719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9A82-779F-44BC-B508-EBBBD314B0E1}"/>
              </a:ext>
            </a:extLst>
          </p:cNvPr>
          <p:cNvSpPr>
            <a:spLocks noGrp="1"/>
          </p:cNvSpPr>
          <p:nvPr>
            <p:ph type="title"/>
          </p:nvPr>
        </p:nvSpPr>
        <p:spPr>
          <a:xfrm>
            <a:off x="204281" y="33845"/>
            <a:ext cx="8229600" cy="1143000"/>
          </a:xfrm>
        </p:spPr>
        <p:txBody>
          <a:bodyPr/>
          <a:lstStyle/>
          <a:p>
            <a:r>
              <a:rPr lang="en-US" sz="3600" dirty="0"/>
              <a:t>Activity Sheet</a:t>
            </a:r>
          </a:p>
        </p:txBody>
      </p:sp>
      <p:pic>
        <p:nvPicPr>
          <p:cNvPr id="5" name="Picture 4">
            <a:extLst>
              <a:ext uri="{FF2B5EF4-FFF2-40B4-BE49-F238E27FC236}">
                <a16:creationId xmlns:a16="http://schemas.microsoft.com/office/drawing/2014/main" id="{23FEFE73-6B48-4CD9-8E0A-02F0815A560F}"/>
              </a:ext>
            </a:extLst>
          </p:cNvPr>
          <p:cNvPicPr>
            <a:picLocks noChangeAspect="1"/>
          </p:cNvPicPr>
          <p:nvPr/>
        </p:nvPicPr>
        <p:blipFill>
          <a:blip r:embed="rId2"/>
          <a:stretch>
            <a:fillRect/>
          </a:stretch>
        </p:blipFill>
        <p:spPr>
          <a:xfrm>
            <a:off x="1914018" y="1095221"/>
            <a:ext cx="4810125" cy="5553075"/>
          </a:xfrm>
          <a:prstGeom prst="rect">
            <a:avLst/>
          </a:prstGeom>
          <a:ln w="38100">
            <a:solidFill>
              <a:schemeClr val="tx1"/>
            </a:solidFill>
          </a:ln>
        </p:spPr>
      </p:pic>
      <p:pic>
        <p:nvPicPr>
          <p:cNvPr id="12" name="Content Placeholder 5">
            <a:extLst>
              <a:ext uri="{FF2B5EF4-FFF2-40B4-BE49-F238E27FC236}">
                <a16:creationId xmlns:a16="http://schemas.microsoft.com/office/drawing/2014/main" id="{6C4A09E0-E30D-48C0-8CCF-BBD713B55A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909153">
            <a:off x="6288275" y="2771485"/>
            <a:ext cx="2293006" cy="99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29500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97FF-FE80-4B07-B920-E8C8996858CF}"/>
              </a:ext>
            </a:extLst>
          </p:cNvPr>
          <p:cNvSpPr>
            <a:spLocks noGrp="1"/>
          </p:cNvSpPr>
          <p:nvPr>
            <p:ph type="title"/>
          </p:nvPr>
        </p:nvSpPr>
        <p:spPr>
          <a:xfrm>
            <a:off x="457200" y="0"/>
            <a:ext cx="8229600" cy="1143000"/>
          </a:xfrm>
        </p:spPr>
        <p:txBody>
          <a:bodyPr/>
          <a:lstStyle/>
          <a:p>
            <a:r>
              <a:rPr lang="en-US" sz="4400" dirty="0"/>
              <a:t>Assessment</a:t>
            </a:r>
          </a:p>
        </p:txBody>
      </p:sp>
      <p:pic>
        <p:nvPicPr>
          <p:cNvPr id="5" name="Picture 4">
            <a:extLst>
              <a:ext uri="{FF2B5EF4-FFF2-40B4-BE49-F238E27FC236}">
                <a16:creationId xmlns:a16="http://schemas.microsoft.com/office/drawing/2014/main" id="{F44E6997-88F3-4F9C-8CB8-48ECDF1F2686}"/>
              </a:ext>
            </a:extLst>
          </p:cNvPr>
          <p:cNvPicPr>
            <a:picLocks noChangeAspect="1"/>
          </p:cNvPicPr>
          <p:nvPr/>
        </p:nvPicPr>
        <p:blipFill>
          <a:blip r:embed="rId2"/>
          <a:stretch>
            <a:fillRect/>
          </a:stretch>
        </p:blipFill>
        <p:spPr>
          <a:xfrm>
            <a:off x="2141956" y="914400"/>
            <a:ext cx="4628497" cy="5742764"/>
          </a:xfrm>
          <a:prstGeom prst="rect">
            <a:avLst/>
          </a:prstGeom>
          <a:ln w="28575">
            <a:solidFill>
              <a:schemeClr val="tx1"/>
            </a:solidFill>
          </a:ln>
        </p:spPr>
      </p:pic>
      <p:pic>
        <p:nvPicPr>
          <p:cNvPr id="6" name="Content Placeholder 5">
            <a:extLst>
              <a:ext uri="{FF2B5EF4-FFF2-40B4-BE49-F238E27FC236}">
                <a16:creationId xmlns:a16="http://schemas.microsoft.com/office/drawing/2014/main" id="{F07A7017-CDD7-4077-A61C-E61FB03DAC73}"/>
              </a:ext>
            </a:extLst>
          </p:cNvPr>
          <p:cNvPicPr>
            <a:picLocks noGrp="1" noChangeAspect="1"/>
          </p:cNvPicPr>
          <p:nvPr>
            <p:ph idx="1"/>
          </p:nvPr>
        </p:nvPicPr>
        <p:blipFill>
          <a:blip r:embed="rId3"/>
          <a:stretch>
            <a:fillRect/>
          </a:stretch>
        </p:blipFill>
        <p:spPr>
          <a:xfrm>
            <a:off x="7002044" y="4494177"/>
            <a:ext cx="1672630" cy="1856699"/>
          </a:xfrm>
          <a:prstGeom prst="rect">
            <a:avLst/>
          </a:prstGeom>
          <a:ln w="19050">
            <a:solidFill>
              <a:schemeClr val="tx1"/>
            </a:solidFill>
          </a:ln>
        </p:spPr>
      </p:pic>
      <p:pic>
        <p:nvPicPr>
          <p:cNvPr id="7" name="Content Placeholder 5">
            <a:extLst>
              <a:ext uri="{FF2B5EF4-FFF2-40B4-BE49-F238E27FC236}">
                <a16:creationId xmlns:a16="http://schemas.microsoft.com/office/drawing/2014/main" id="{52854D2B-C33A-45A6-B139-3C333464F0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040044">
            <a:off x="658082" y="1803195"/>
            <a:ext cx="1801280" cy="77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43886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E160F4-62E8-4DD6-AC1C-01B19B3F9DCD}"/>
              </a:ext>
            </a:extLst>
          </p:cNvPr>
          <p:cNvPicPr>
            <a:picLocks noChangeAspect="1"/>
          </p:cNvPicPr>
          <p:nvPr/>
        </p:nvPicPr>
        <p:blipFill>
          <a:blip r:embed="rId2"/>
          <a:stretch>
            <a:fillRect/>
          </a:stretch>
        </p:blipFill>
        <p:spPr>
          <a:xfrm>
            <a:off x="7239927" y="1017884"/>
            <a:ext cx="1677503" cy="1493836"/>
          </a:xfrm>
          <a:prstGeom prst="rect">
            <a:avLst/>
          </a:prstGeom>
          <a:ln w="28575">
            <a:solidFill>
              <a:schemeClr val="tx1"/>
            </a:solidFill>
          </a:ln>
        </p:spPr>
      </p:pic>
      <p:pic>
        <p:nvPicPr>
          <p:cNvPr id="10" name="Picture 6" descr="Keeping the City Going">
            <a:extLst>
              <a:ext uri="{FF2B5EF4-FFF2-40B4-BE49-F238E27FC236}">
                <a16:creationId xmlns:a16="http://schemas.microsoft.com/office/drawing/2014/main" id="{4956FB5F-37CB-4EED-BA0D-374A7A87C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50" y="1185664"/>
            <a:ext cx="1601631" cy="1774608"/>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1" name="Picture 2" descr="Someone Builds the Dream">
            <a:extLst>
              <a:ext uri="{FF2B5EF4-FFF2-40B4-BE49-F238E27FC236}">
                <a16:creationId xmlns:a16="http://schemas.microsoft.com/office/drawing/2014/main" id="{F98210A9-D205-4B8B-9C5F-4FC137B5D6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84" y="4865782"/>
            <a:ext cx="1833856" cy="1437743"/>
          </a:xfrm>
          <a:prstGeom prst="rect">
            <a:avLst/>
          </a:prstGeom>
          <a:noFill/>
          <a:ln w="28575">
            <a:solidFill>
              <a:schemeClr val="bg2">
                <a:lumMod val="25000"/>
              </a:schemeClr>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16F42-497C-4A37-A8CC-20A368FC5B75}"/>
              </a:ext>
            </a:extLst>
          </p:cNvPr>
          <p:cNvPicPr>
            <a:picLocks noChangeAspect="1"/>
          </p:cNvPicPr>
          <p:nvPr/>
        </p:nvPicPr>
        <p:blipFill>
          <a:blip r:embed="rId5"/>
          <a:stretch>
            <a:fillRect/>
          </a:stretch>
        </p:blipFill>
        <p:spPr>
          <a:xfrm>
            <a:off x="7302653" y="4425992"/>
            <a:ext cx="1552050" cy="2086362"/>
          </a:xfrm>
          <a:prstGeom prst="rect">
            <a:avLst/>
          </a:prstGeom>
          <a:ln w="19050">
            <a:solidFill>
              <a:schemeClr val="tx1"/>
            </a:solidFill>
          </a:ln>
        </p:spPr>
      </p:pic>
      <p:pic>
        <p:nvPicPr>
          <p:cNvPr id="4098" name="Picture 2" descr="Sloth and Squirrel in a Pickle">
            <a:extLst>
              <a:ext uri="{FF2B5EF4-FFF2-40B4-BE49-F238E27FC236}">
                <a16:creationId xmlns:a16="http://schemas.microsoft.com/office/drawing/2014/main" id="{8ABE2757-C0B0-4CB4-B2C9-76A730066F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76141">
            <a:off x="484991" y="3014072"/>
            <a:ext cx="1703732" cy="15401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2ED139-D768-4D61-AB81-ACFE9D29BD90}"/>
              </a:ext>
            </a:extLst>
          </p:cNvPr>
          <p:cNvSpPr txBox="1"/>
          <p:nvPr/>
        </p:nvSpPr>
        <p:spPr>
          <a:xfrm>
            <a:off x="2976664" y="252919"/>
            <a:ext cx="3550596" cy="369332"/>
          </a:xfrm>
          <a:prstGeom prst="rect">
            <a:avLst/>
          </a:prstGeom>
          <a:noFill/>
        </p:spPr>
        <p:txBody>
          <a:bodyPr wrap="square" rtlCol="0">
            <a:spAutoFit/>
          </a:bodyPr>
          <a:lstStyle/>
          <a:p>
            <a:r>
              <a:rPr lang="en-US" dirty="0"/>
              <a:t>New Children’s Picture Books</a:t>
            </a:r>
          </a:p>
        </p:txBody>
      </p:sp>
      <p:pic>
        <p:nvPicPr>
          <p:cNvPr id="13" name="Picture 10" descr="Dirt Cheap">
            <a:extLst>
              <a:ext uri="{FF2B5EF4-FFF2-40B4-BE49-F238E27FC236}">
                <a16:creationId xmlns:a16="http://schemas.microsoft.com/office/drawing/2014/main" id="{CF0CD04A-474F-42BE-A906-3CA46D7B6A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9473">
            <a:off x="7256323" y="2660883"/>
            <a:ext cx="1644709" cy="1644709"/>
          </a:xfrm>
          <a:prstGeom prst="rect">
            <a:avLst/>
          </a:prstGeom>
          <a:solidFill>
            <a:schemeClr val="accent3">
              <a:lumMod val="50000"/>
            </a:schemeClr>
          </a:solidFill>
          <a:ln w="28575">
            <a:solidFill>
              <a:schemeClr val="accent3">
                <a:lumMod val="50000"/>
              </a:schemeClr>
            </a:solidFill>
          </a:ln>
        </p:spPr>
      </p:pic>
      <p:pic>
        <p:nvPicPr>
          <p:cNvPr id="16" name="Picture 15">
            <a:extLst>
              <a:ext uri="{FF2B5EF4-FFF2-40B4-BE49-F238E27FC236}">
                <a16:creationId xmlns:a16="http://schemas.microsoft.com/office/drawing/2014/main" id="{86FB01CF-CC0E-4DE8-AE58-822589C070A3}"/>
              </a:ext>
            </a:extLst>
          </p:cNvPr>
          <p:cNvPicPr>
            <a:picLocks noChangeAspect="1"/>
          </p:cNvPicPr>
          <p:nvPr/>
        </p:nvPicPr>
        <p:blipFill>
          <a:blip r:embed="rId8"/>
          <a:stretch>
            <a:fillRect/>
          </a:stretch>
        </p:blipFill>
        <p:spPr>
          <a:xfrm>
            <a:off x="2439770" y="794251"/>
            <a:ext cx="4716792" cy="5509274"/>
          </a:xfrm>
          <a:prstGeom prst="rect">
            <a:avLst/>
          </a:prstGeom>
          <a:ln w="19050">
            <a:solidFill>
              <a:schemeClr val="tx1"/>
            </a:solidFill>
          </a:ln>
        </p:spPr>
      </p:pic>
    </p:spTree>
    <p:extLst>
      <p:ext uri="{BB962C8B-B14F-4D97-AF65-F5344CB8AC3E}">
        <p14:creationId xmlns:p14="http://schemas.microsoft.com/office/powerpoint/2010/main" val="1930933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400" dirty="0"/>
              <a:t>Assessment/Reflection Questions</a:t>
            </a:r>
            <a:endParaRPr lang="en-US" sz="44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2000" dirty="0">
                <a:latin typeface="Calibri" panose="020F0502020204030204" pitchFamily="34" charset="0"/>
                <a:cs typeface="Calibri" panose="020F0502020204030204" pitchFamily="34" charset="0"/>
              </a:rPr>
              <a:t>What are the benefits of using children’s literature to teach economics and personal finance?</a:t>
            </a:r>
          </a:p>
          <a:p>
            <a:pPr defTabSz="905255">
              <a:defRPr sz="3168"/>
            </a:pPr>
            <a:r>
              <a:rPr lang="en-US" sz="2000" dirty="0">
                <a:latin typeface="Calibri" panose="020F0502020204030204" pitchFamily="34" charset="0"/>
                <a:cs typeface="Calibri" panose="020F0502020204030204" pitchFamily="34" charset="0"/>
              </a:rPr>
              <a:t>Is the availability to online readings of the featured books helpful?  If so, in what way? </a:t>
            </a:r>
          </a:p>
          <a:p>
            <a:pPr defTabSz="905255">
              <a:defRPr sz="3168"/>
            </a:pPr>
            <a:r>
              <a:rPr lang="en-US" sz="2000" dirty="0">
                <a:latin typeface="Calibri" panose="020F0502020204030204" pitchFamily="34" charset="0"/>
                <a:cs typeface="Calibri" panose="020F0502020204030204" pitchFamily="34" charset="0"/>
              </a:rPr>
              <a:t>Is using a children’s book more difficult with online instruction? </a:t>
            </a:r>
          </a:p>
          <a:p>
            <a:pPr defTabSz="905255">
              <a:defRPr sz="3168"/>
            </a:pPr>
            <a:r>
              <a:rPr lang="en-US" sz="2000" dirty="0">
                <a:latin typeface="Calibri" panose="020F0502020204030204" pitchFamily="34" charset="0"/>
                <a:cs typeface="Calibri" panose="020F0502020204030204" pitchFamily="34" charset="0"/>
              </a:rPr>
              <a:t>How can picture books be used with older students?</a:t>
            </a:r>
          </a:p>
          <a:p>
            <a:pPr defTabSz="905255">
              <a:defRPr sz="3168"/>
            </a:pPr>
            <a:r>
              <a:rPr lang="en-US" sz="2000" dirty="0">
                <a:latin typeface="Calibri" panose="020F0502020204030204" pitchFamily="34" charset="0"/>
                <a:cs typeface="Calibri" panose="020F0502020204030204" pitchFamily="34" charset="0"/>
              </a:rPr>
              <a:t>Do you know of any new titles that can be added to the bibliography? </a:t>
            </a:r>
          </a:p>
          <a:p>
            <a:pPr marL="0" indent="0" defTabSz="905255">
              <a:buNone/>
              <a:defRPr sz="3168"/>
            </a:pPr>
            <a:endParaRPr lang="en-US" sz="2750"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02" y="2584"/>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Agenda</a:t>
            </a:r>
            <a:endParaRPr lang="en-US" sz="55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3" name="TextBox 2">
            <a:extLst>
              <a:ext uri="{FF2B5EF4-FFF2-40B4-BE49-F238E27FC236}">
                <a16:creationId xmlns:a16="http://schemas.microsoft.com/office/drawing/2014/main" id="{11CF34CF-9134-41DC-9BC2-9C06C735AD7E}"/>
              </a:ext>
            </a:extLst>
          </p:cNvPr>
          <p:cNvSpPr txBox="1"/>
          <p:nvPr/>
        </p:nvSpPr>
        <p:spPr>
          <a:xfrm>
            <a:off x="836579" y="1342417"/>
            <a:ext cx="7675123" cy="5663089"/>
          </a:xfrm>
          <a:prstGeom prst="rect">
            <a:avLst/>
          </a:prstGeom>
          <a:noFill/>
        </p:spPr>
        <p:txBody>
          <a:bodyPr wrap="square" rtlCol="0">
            <a:spAutoFit/>
          </a:bodyPr>
          <a:lstStyle/>
          <a:p>
            <a:pPr marL="0" indent="0">
              <a:buNone/>
            </a:pPr>
            <a:r>
              <a:rPr lang="en-US" sz="2000" dirty="0">
                <a:effectLst/>
                <a:latin typeface="+mn-lt"/>
                <a:ea typeface="Calibri" panose="020F0502020204030204" pitchFamily="34" charset="0"/>
                <a:cs typeface="Times New Roman" panose="02020603050405020304" pitchFamily="18" charset="0"/>
              </a:rPr>
              <a:t>In this webinar we will discover a set of new picture books that engage young students as they learn about:</a:t>
            </a:r>
          </a:p>
          <a:p>
            <a:pPr marL="342900" indent="-342900">
              <a:buFont typeface="Arial" panose="020B0604020202020204" pitchFamily="34" charset="0"/>
              <a:buChar char="•"/>
            </a:pPr>
            <a:r>
              <a:rPr lang="en-US" sz="2000" dirty="0">
                <a:solidFill>
                  <a:srgbClr val="7A9900"/>
                </a:solidFill>
                <a:latin typeface="+mn-lt"/>
                <a:ea typeface="Calibri" panose="020F0502020204030204" pitchFamily="34" charset="0"/>
                <a:cs typeface="Times New Roman" panose="02020603050405020304" pitchFamily="18" charset="0"/>
              </a:rPr>
              <a:t>Opportunity Cost</a:t>
            </a:r>
          </a:p>
          <a:p>
            <a:pPr marL="342900" indent="-342900">
              <a:buFont typeface="Arial" panose="020B0604020202020204" pitchFamily="34" charset="0"/>
              <a:buChar char="•"/>
            </a:pPr>
            <a:r>
              <a:rPr lang="en-US" sz="2000" dirty="0">
                <a:solidFill>
                  <a:srgbClr val="7A9900"/>
                </a:solidFill>
                <a:effectLst/>
                <a:latin typeface="+mn-lt"/>
                <a:ea typeface="Calibri" panose="020F0502020204030204" pitchFamily="34" charset="0"/>
                <a:cs typeface="Times New Roman" panose="02020603050405020304" pitchFamily="18" charset="0"/>
              </a:rPr>
              <a:t>Entrepreneurship</a:t>
            </a:r>
          </a:p>
          <a:p>
            <a:pPr marL="342900" indent="-342900">
              <a:buFont typeface="Arial" panose="020B0604020202020204" pitchFamily="34" charset="0"/>
              <a:buChar char="•"/>
            </a:pPr>
            <a:r>
              <a:rPr lang="en-US" sz="2000" dirty="0">
                <a:solidFill>
                  <a:srgbClr val="7A9900"/>
                </a:solidFill>
                <a:latin typeface="+mn-lt"/>
                <a:ea typeface="Calibri" panose="020F0502020204030204" pitchFamily="34" charset="0"/>
                <a:cs typeface="Times New Roman" panose="02020603050405020304" pitchFamily="18" charset="0"/>
              </a:rPr>
              <a:t>Productive Resources </a:t>
            </a:r>
            <a:endParaRPr lang="en-US" sz="2000" dirty="0">
              <a:solidFill>
                <a:srgbClr val="7A9900"/>
              </a:solidFill>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7A9900"/>
                </a:solidFill>
                <a:latin typeface="+mn-lt"/>
                <a:ea typeface="Calibri" panose="020F0502020204030204" pitchFamily="34" charset="0"/>
                <a:cs typeface="Times New Roman" panose="02020603050405020304" pitchFamily="18" charset="0"/>
              </a:rPr>
              <a:t>Money</a:t>
            </a:r>
            <a:endParaRPr lang="en-US" sz="2000" dirty="0">
              <a:solidFill>
                <a:srgbClr val="7A9900"/>
              </a:solidFill>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7A9900"/>
                </a:solidFill>
                <a:latin typeface="+mn-lt"/>
              </a:rPr>
              <a:t>Choices</a:t>
            </a:r>
          </a:p>
          <a:p>
            <a:pPr marL="342900" indent="-342900">
              <a:buFont typeface="Arial" panose="020B0604020202020204" pitchFamily="34" charset="0"/>
              <a:buChar char="•"/>
            </a:pPr>
            <a:r>
              <a:rPr lang="en-US" sz="2000" dirty="0">
                <a:solidFill>
                  <a:srgbClr val="7A9900"/>
                </a:solidFill>
                <a:latin typeface="+mn-lt"/>
              </a:rPr>
              <a:t>Human Capital </a:t>
            </a:r>
          </a:p>
          <a:p>
            <a:endParaRPr lang="en-US" sz="2000" dirty="0">
              <a:latin typeface="+mn-lt"/>
            </a:endParaRPr>
          </a:p>
          <a:p>
            <a:r>
              <a:rPr lang="en-US" sz="2000" dirty="0">
                <a:latin typeface="+mn-lt"/>
              </a:rPr>
              <a:t>Also provided:</a:t>
            </a:r>
          </a:p>
          <a:p>
            <a:pPr marL="342900" indent="-342900">
              <a:buFont typeface="Arial" panose="020B0604020202020204" pitchFamily="34" charset="0"/>
              <a:buChar char="•"/>
            </a:pPr>
            <a:r>
              <a:rPr lang="en-US" sz="2000" dirty="0">
                <a:solidFill>
                  <a:srgbClr val="005CB8"/>
                </a:solidFill>
                <a:latin typeface="+mn-lt"/>
              </a:rPr>
              <a:t>Hands on lessons and activities</a:t>
            </a:r>
          </a:p>
          <a:p>
            <a:pPr marL="342900" indent="-342900">
              <a:buFont typeface="Arial" panose="020B0604020202020204" pitchFamily="34" charset="0"/>
              <a:buChar char="•"/>
            </a:pPr>
            <a:r>
              <a:rPr lang="en-US" sz="2000" dirty="0">
                <a:solidFill>
                  <a:srgbClr val="005CB8"/>
                </a:solidFill>
                <a:latin typeface="+mn-lt"/>
              </a:rPr>
              <a:t>Websites providing support materials</a:t>
            </a:r>
          </a:p>
          <a:p>
            <a:pPr marL="342900" indent="-342900">
              <a:buFont typeface="Arial" panose="020B0604020202020204" pitchFamily="34" charset="0"/>
              <a:buChar char="•"/>
            </a:pPr>
            <a:r>
              <a:rPr lang="en-US" sz="2000" dirty="0">
                <a:solidFill>
                  <a:srgbClr val="005CB8"/>
                </a:solidFill>
                <a:latin typeface="+mn-lt"/>
              </a:rPr>
              <a:t>Related standards</a:t>
            </a:r>
          </a:p>
          <a:p>
            <a:pPr marL="342900" indent="-342900">
              <a:buFont typeface="Arial" panose="020B0604020202020204" pitchFamily="34" charset="0"/>
              <a:buChar char="•"/>
            </a:pPr>
            <a:r>
              <a:rPr lang="en-US" sz="2000" dirty="0">
                <a:solidFill>
                  <a:srgbClr val="005CB8"/>
                </a:solidFill>
                <a:latin typeface="+mn-lt"/>
              </a:rPr>
              <a:t>Annotated bibliography </a:t>
            </a:r>
          </a:p>
          <a:p>
            <a:pPr marL="342900" indent="-342900">
              <a:buFont typeface="Arial" panose="020B0604020202020204" pitchFamily="34" charset="0"/>
              <a:buChar char="•"/>
            </a:pPr>
            <a:r>
              <a:rPr lang="en-US" sz="2000" dirty="0">
                <a:solidFill>
                  <a:srgbClr val="005CB8"/>
                </a:solidFill>
                <a:latin typeface="+mn-lt"/>
              </a:rPr>
              <a:t>Q &amp; A opportunities </a:t>
            </a:r>
          </a:p>
          <a:p>
            <a:pPr marL="342900" indent="-342900">
              <a:buFont typeface="Arial" panose="020B0604020202020204" pitchFamily="34" charset="0"/>
              <a:buChar char="•"/>
            </a:pPr>
            <a:endParaRPr lang="en-US" sz="2000" dirty="0">
              <a:latin typeface="+mn-lt"/>
            </a:endParaRPr>
          </a:p>
          <a:p>
            <a:endParaRPr lang="en-US" sz="2400" dirty="0">
              <a:latin typeface="+mn-lt"/>
            </a:endParaRPr>
          </a:p>
          <a:p>
            <a:endParaRPr lang="en-US" dirty="0"/>
          </a:p>
        </p:txBody>
      </p:sp>
      <p:pic>
        <p:nvPicPr>
          <p:cNvPr id="4" name="Picture 3">
            <a:extLst>
              <a:ext uri="{FF2B5EF4-FFF2-40B4-BE49-F238E27FC236}">
                <a16:creationId xmlns:a16="http://schemas.microsoft.com/office/drawing/2014/main" id="{E58FA8C2-2AD7-4A45-80E8-AA32D7B611FE}"/>
              </a:ext>
            </a:extLst>
          </p:cNvPr>
          <p:cNvPicPr>
            <a:picLocks noChangeAspect="1"/>
          </p:cNvPicPr>
          <p:nvPr/>
        </p:nvPicPr>
        <p:blipFill>
          <a:blip r:embed="rId3"/>
          <a:stretch>
            <a:fillRect/>
          </a:stretch>
        </p:blipFill>
        <p:spPr>
          <a:xfrm flipH="1">
            <a:off x="6780178" y="3536226"/>
            <a:ext cx="1293780" cy="24512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8339"/>
            <a:ext cx="8229600" cy="1143000"/>
          </a:xfrm>
          <a:noFill/>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600" dirty="0"/>
              <a:t>References</a:t>
            </a:r>
            <a:br>
              <a:rPr lang="en-US" sz="3600" dirty="0"/>
            </a:br>
            <a:endParaRPr lang="en-US" sz="3600" b="1" dirty="0">
              <a:ln w="11430"/>
              <a:effectLst>
                <a:outerShdw blurRad="80000" dist="40000" dir="5040000" algn="tl">
                  <a:srgbClr val="000000">
                    <a:alpha val="0"/>
                  </a:srgbClr>
                </a:outerShdw>
              </a:effectLst>
              <a:ea typeface="+mj-ea"/>
              <a:cs typeface="+mj-cs"/>
            </a:endParaRPr>
          </a:p>
        </p:txBody>
      </p:sp>
      <p:pic>
        <p:nvPicPr>
          <p:cNvPr id="4" name="Picture 3">
            <a:extLst>
              <a:ext uri="{FF2B5EF4-FFF2-40B4-BE49-F238E27FC236}">
                <a16:creationId xmlns:a16="http://schemas.microsoft.com/office/drawing/2014/main" id="{261AAD5A-F4E7-46AD-9A54-04219456992A}"/>
              </a:ext>
            </a:extLst>
          </p:cNvPr>
          <p:cNvPicPr>
            <a:picLocks noChangeAspect="1"/>
          </p:cNvPicPr>
          <p:nvPr/>
        </p:nvPicPr>
        <p:blipFill>
          <a:blip r:embed="rId3"/>
          <a:stretch>
            <a:fillRect/>
          </a:stretch>
        </p:blipFill>
        <p:spPr>
          <a:xfrm rot="568652">
            <a:off x="7730169" y="1283152"/>
            <a:ext cx="962190" cy="1273375"/>
          </a:xfrm>
          <a:prstGeom prst="rect">
            <a:avLst/>
          </a:prstGeom>
          <a:ln w="19050">
            <a:solidFill>
              <a:schemeClr val="tx1"/>
            </a:solidFill>
          </a:ln>
        </p:spPr>
      </p:pic>
      <p:graphicFrame>
        <p:nvGraphicFramePr>
          <p:cNvPr id="7" name="Table 6">
            <a:extLst>
              <a:ext uri="{FF2B5EF4-FFF2-40B4-BE49-F238E27FC236}">
                <a16:creationId xmlns:a16="http://schemas.microsoft.com/office/drawing/2014/main" id="{F6FDD271-E717-4B76-9AAB-52CB96E77546}"/>
              </a:ext>
            </a:extLst>
          </p:cNvPr>
          <p:cNvGraphicFramePr>
            <a:graphicFrameLocks noGrp="1"/>
          </p:cNvGraphicFramePr>
          <p:nvPr>
            <p:extLst>
              <p:ext uri="{D42A27DB-BD31-4B8C-83A1-F6EECF244321}">
                <p14:modId xmlns:p14="http://schemas.microsoft.com/office/powerpoint/2010/main" val="4137044292"/>
              </p:ext>
            </p:extLst>
          </p:nvPr>
        </p:nvGraphicFramePr>
        <p:xfrm>
          <a:off x="851068" y="2872120"/>
          <a:ext cx="7234204" cy="3189085"/>
        </p:xfrm>
        <a:graphic>
          <a:graphicData uri="http://schemas.openxmlformats.org/drawingml/2006/table">
            <a:tbl>
              <a:tblPr firstRow="1" firstCol="1" bandRow="1">
                <a:tableStyleId>{5940675A-B579-460E-94D1-54222C63F5DA}</a:tableStyleId>
              </a:tblPr>
              <a:tblGrid>
                <a:gridCol w="1528081">
                  <a:extLst>
                    <a:ext uri="{9D8B030D-6E8A-4147-A177-3AD203B41FA5}">
                      <a16:colId xmlns:a16="http://schemas.microsoft.com/office/drawing/2014/main" val="1195014250"/>
                    </a:ext>
                  </a:extLst>
                </a:gridCol>
                <a:gridCol w="5706123">
                  <a:extLst>
                    <a:ext uri="{9D8B030D-6E8A-4147-A177-3AD203B41FA5}">
                      <a16:colId xmlns:a16="http://schemas.microsoft.com/office/drawing/2014/main" val="974410757"/>
                    </a:ext>
                  </a:extLst>
                </a:gridCol>
              </a:tblGrid>
              <a:tr h="199590">
                <a:tc>
                  <a:txBody>
                    <a:bodyPr/>
                    <a:lstStyle/>
                    <a:p>
                      <a:pPr marL="0" marR="0" algn="l">
                        <a:lnSpc>
                          <a:spcPct val="107000"/>
                        </a:lnSpc>
                        <a:spcBef>
                          <a:spcPts val="0"/>
                        </a:spcBef>
                        <a:spcAft>
                          <a:spcPts val="0"/>
                        </a:spcAft>
                      </a:pPr>
                      <a:r>
                        <a:rPr lang="en-US" sz="1200" dirty="0">
                          <a:effectLst/>
                        </a:rPr>
                        <a:t>Earn It! Reading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u="sng">
                          <a:effectLst/>
                          <a:hlinkClick r:id="rId4"/>
                        </a:rPr>
                        <a:t>https://www.youtube.com/watch?v=3ceVZG2SsGs</a:t>
                      </a: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8972849"/>
                  </a:ext>
                </a:extLst>
              </a:tr>
              <a:tr h="655248">
                <a:tc>
                  <a:txBody>
                    <a:bodyPr/>
                    <a:lstStyle/>
                    <a:p>
                      <a:pPr marL="0" marR="0" algn="l">
                        <a:lnSpc>
                          <a:spcPct val="107000"/>
                        </a:lnSpc>
                        <a:spcBef>
                          <a:spcPts val="0"/>
                        </a:spcBef>
                        <a:spcAft>
                          <a:spcPts val="0"/>
                        </a:spcAft>
                      </a:pPr>
                      <a:r>
                        <a:rPr lang="en-US" sz="1200" dirty="0">
                          <a:effectLst/>
                        </a:rPr>
                        <a:t>Save It! Readings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u="sng">
                          <a:effectLst/>
                          <a:hlinkClick r:id="rId5"/>
                        </a:rPr>
                        <a:t>https://www.youtube.com/watch?v=-x97ApD-Cd0</a:t>
                      </a:r>
                      <a:r>
                        <a:rPr lang="en-US" sz="1200">
                          <a:effectLst/>
                        </a:rPr>
                        <a:t>  (3:19 Reading Time)</a:t>
                      </a:r>
                    </a:p>
                    <a:p>
                      <a:pPr marL="0" marR="0" algn="l">
                        <a:lnSpc>
                          <a:spcPct val="107000"/>
                        </a:lnSpc>
                        <a:spcBef>
                          <a:spcPts val="0"/>
                        </a:spcBef>
                        <a:spcAft>
                          <a:spcPts val="0"/>
                        </a:spcAft>
                      </a:pPr>
                      <a:r>
                        <a:rPr lang="en-US" sz="1200" u="sng">
                          <a:effectLst/>
                          <a:hlinkClick r:id="rId6"/>
                        </a:rPr>
                        <a:t>https://www.youtube.com/watch?v=1BDayN0lEEY</a:t>
                      </a:r>
                      <a:r>
                        <a:rPr lang="en-US" sz="1200">
                          <a:effectLst/>
                        </a:rPr>
                        <a:t> (7:45 Reading Time) </a:t>
                      </a:r>
                    </a:p>
                    <a:p>
                      <a:pPr marL="0" marR="0" algn="l">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4589387"/>
                  </a:ext>
                </a:extLst>
              </a:tr>
              <a:tr h="217775">
                <a:tc>
                  <a:txBody>
                    <a:bodyPr/>
                    <a:lstStyle/>
                    <a:p>
                      <a:pPr marL="0" marR="0" algn="l">
                        <a:lnSpc>
                          <a:spcPct val="107000"/>
                        </a:lnSpc>
                        <a:spcBef>
                          <a:spcPts val="0"/>
                        </a:spcBef>
                        <a:spcAft>
                          <a:spcPts val="0"/>
                        </a:spcAft>
                      </a:pPr>
                      <a:r>
                        <a:rPr lang="en-US" sz="1200">
                          <a:effectLst/>
                        </a:rPr>
                        <a:t>Spend It! Reading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u="sng">
                          <a:effectLst/>
                          <a:hlinkClick r:id="rId7"/>
                        </a:rPr>
                        <a:t>https://www.youtube.com/watch?v=ZCZ912r1OM8</a:t>
                      </a:r>
                      <a:r>
                        <a:rPr lang="en-US" sz="1200">
                          <a:effectLst/>
                        </a:rPr>
                        <a:t> (4:22 Reading Time)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1026672"/>
                  </a:ext>
                </a:extLst>
              </a:tr>
              <a:tr h="217775">
                <a:tc>
                  <a:txBody>
                    <a:bodyPr/>
                    <a:lstStyle/>
                    <a:p>
                      <a:pPr marL="0" marR="0" algn="l">
                        <a:lnSpc>
                          <a:spcPct val="107000"/>
                        </a:lnSpc>
                        <a:spcBef>
                          <a:spcPts val="0"/>
                        </a:spcBef>
                        <a:spcAft>
                          <a:spcPts val="0"/>
                        </a:spcAft>
                      </a:pPr>
                      <a:r>
                        <a:rPr lang="en-US" sz="1200">
                          <a:effectLst/>
                        </a:rPr>
                        <a:t>Give It! Reading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u="sng">
                          <a:effectLst/>
                          <a:hlinkClick r:id="rId8"/>
                        </a:rPr>
                        <a:t>https://www.youtube.com/watch?v=lCuBSL-njsM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4440569"/>
                  </a:ext>
                </a:extLst>
              </a:tr>
              <a:tr h="445604">
                <a:tc>
                  <a:txBody>
                    <a:bodyPr/>
                    <a:lstStyle/>
                    <a:p>
                      <a:pPr marL="0" marR="0" algn="l">
                        <a:lnSpc>
                          <a:spcPct val="107000"/>
                        </a:lnSpc>
                        <a:spcBef>
                          <a:spcPts val="0"/>
                        </a:spcBef>
                        <a:spcAft>
                          <a:spcPts val="0"/>
                        </a:spcAft>
                      </a:pPr>
                      <a:r>
                        <a:rPr lang="en-US" sz="1200">
                          <a:effectLst/>
                        </a:rPr>
                        <a:t>Publisher Activity Sheets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u="sng" dirty="0">
                          <a:effectLst/>
                          <a:hlinkClick r:id="rId9"/>
                        </a:rPr>
                        <a:t>https://storage.googleapis.com/classroom-portal-production/uploads/2021/04/9c78f1c0-monneybunny-activities.pdf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3504365"/>
                  </a:ext>
                </a:extLst>
              </a:tr>
              <a:tr h="408422">
                <a:tc>
                  <a:txBody>
                    <a:bodyPr/>
                    <a:lstStyle/>
                    <a:p>
                      <a:pPr marL="0" marR="0" algn="l">
                        <a:lnSpc>
                          <a:spcPct val="107000"/>
                        </a:lnSpc>
                        <a:spcBef>
                          <a:spcPts val="0"/>
                        </a:spcBef>
                        <a:spcAft>
                          <a:spcPts val="0"/>
                        </a:spcAft>
                      </a:pPr>
                      <a:r>
                        <a:rPr lang="en-US" sz="1200">
                          <a:effectLst/>
                        </a:rPr>
                        <a:t>“The Amazing Honey Bee” Unit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u="sng" dirty="0">
                          <a:effectLst/>
                          <a:hlinkClick r:id="rId10"/>
                        </a:rPr>
                        <a:t>https://va.agclassroom.org/matrix/lesson/print/686/</a:t>
                      </a:r>
                      <a:endParaRPr lang="en-US" sz="1200" dirty="0">
                        <a:effectLst/>
                      </a:endParaRPr>
                    </a:p>
                    <a:p>
                      <a:pPr marL="0" marR="0" algn="l">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5583651"/>
                  </a:ext>
                </a:extLst>
              </a:tr>
              <a:tr h="427419">
                <a:tc>
                  <a:txBody>
                    <a:bodyPr/>
                    <a:lstStyle/>
                    <a:p>
                      <a:pPr marL="0" marR="0" algn="l">
                        <a:lnSpc>
                          <a:spcPct val="107000"/>
                        </a:lnSpc>
                        <a:spcBef>
                          <a:spcPts val="0"/>
                        </a:spcBef>
                        <a:spcAft>
                          <a:spcPts val="0"/>
                        </a:spcAft>
                      </a:pPr>
                      <a:r>
                        <a:rPr lang="en-US" sz="1200">
                          <a:effectLst/>
                        </a:rPr>
                        <a:t>Virginia Standards of Learning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u="sng">
                          <a:effectLst/>
                          <a:hlinkClick r:id="rId11"/>
                        </a:rPr>
                        <a:t>https://www.doe.virginia.gov/testing/index.shtml</a:t>
                      </a:r>
                      <a:endParaRPr lang="en-US" sz="1200">
                        <a:effectLst/>
                      </a:endParaRPr>
                    </a:p>
                    <a:p>
                      <a:pPr marL="0" marR="0" algn="l">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5173009"/>
                  </a:ext>
                </a:extLst>
              </a:tr>
              <a:tr h="617252">
                <a:tc>
                  <a:txBody>
                    <a:bodyPr/>
                    <a:lstStyle/>
                    <a:p>
                      <a:pPr marL="0" marR="0" algn="l">
                        <a:lnSpc>
                          <a:spcPct val="107000"/>
                        </a:lnSpc>
                        <a:spcBef>
                          <a:spcPts val="0"/>
                        </a:spcBef>
                        <a:spcAft>
                          <a:spcPts val="0"/>
                        </a:spcAft>
                      </a:pPr>
                      <a:r>
                        <a:rPr lang="en-US" sz="1200">
                          <a:effectLst/>
                        </a:rPr>
                        <a:t>National Content Standards in Economics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u="sng" dirty="0">
                          <a:effectLst/>
                          <a:hlinkClick r:id="rId12"/>
                        </a:rPr>
                        <a:t>https://www.councilforeconed.org/wp-content/uploads/2012/03/voluntary-national-content-standards-2010.pdf </a:t>
                      </a:r>
                      <a:endParaRPr lang="en-US" sz="1200" dirty="0">
                        <a:effectLst/>
                      </a:endParaRPr>
                    </a:p>
                    <a:p>
                      <a:pPr marL="0" marR="0" algn="l">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9063436"/>
                  </a:ext>
                </a:extLst>
              </a:tr>
            </a:tbl>
          </a:graphicData>
        </a:graphic>
      </p:graphicFrame>
      <p:pic>
        <p:nvPicPr>
          <p:cNvPr id="12" name="Picture 11" descr="The Moneybunny Books: EARN IT! SPEND IT! SAVE IT! GIVE IT! - financial  literacy for 3-8yr PenguinRandomHouse | Financial literacy, Teaching kids,  Literacy">
            <a:extLst>
              <a:ext uri="{FF2B5EF4-FFF2-40B4-BE49-F238E27FC236}">
                <a16:creationId xmlns:a16="http://schemas.microsoft.com/office/drawing/2014/main" id="{3F2FFD7B-DCF1-403E-A96F-825EAC37F842}"/>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1066053">
            <a:off x="396946" y="1299423"/>
            <a:ext cx="1232239" cy="141443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latin typeface="Calibri"/>
                <a:ea typeface="ＭＳ Ｐゴシック"/>
                <a:cs typeface="Calibri"/>
              </a:rPr>
              <a:t>CEE Affiliates</a:t>
            </a:r>
            <a:endParaRPr lang="en-US" sz="5500" b="1" dirty="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https://www.councilforeconed.org/resources/local-affiliates/</a:t>
            </a:r>
            <a:endParaRPr lang="en-US" dirty="0"/>
          </a:p>
          <a:p>
            <a:pPr algn="l"/>
            <a:endParaRPr lang="en-US" dirty="0"/>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1756CE22-CFF4-48A3-9EF0-413A76675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128713"/>
            <a:ext cx="8178799" cy="4600574"/>
          </a:xfrm>
          <a:prstGeom prst="rect">
            <a:avLst/>
          </a:prstGeom>
        </p:spPr>
      </p:pic>
      <p:sp>
        <p:nvSpPr>
          <p:cNvPr id="4" name="TextBox 3">
            <a:extLst>
              <a:ext uri="{FF2B5EF4-FFF2-40B4-BE49-F238E27FC236}">
                <a16:creationId xmlns:a16="http://schemas.microsoft.com/office/drawing/2014/main" id="{2BE01766-BAAB-4128-8B7E-CB789D2B789B}"/>
              </a:ext>
            </a:extLst>
          </p:cNvPr>
          <p:cNvSpPr txBox="1"/>
          <p:nvPr/>
        </p:nvSpPr>
        <p:spPr>
          <a:xfrm>
            <a:off x="2162287" y="5841402"/>
            <a:ext cx="5099125" cy="367945"/>
          </a:xfrm>
          <a:prstGeom prst="rect">
            <a:avLst/>
          </a:prstGeom>
          <a:noFill/>
        </p:spPr>
        <p:txBody>
          <a:bodyPr wrap="square" rtlCol="0">
            <a:spAutoFit/>
          </a:bodyPr>
          <a:lstStyle/>
          <a:p>
            <a:pPr algn="ctr"/>
            <a:r>
              <a:rPr lang="en-US" b="1" i="1" dirty="0">
                <a:solidFill>
                  <a:srgbClr val="8BAF00"/>
                </a:solidFill>
                <a:hlinkClick r:id="rId3">
                  <a:extLst>
                    <a:ext uri="{A12FA001-AC4F-418D-AE19-62706E023703}">
                      <ahyp:hlinkClr xmlns:ahyp="http://schemas.microsoft.com/office/drawing/2018/hyperlinkcolor" val="tx"/>
                    </a:ext>
                  </a:extLst>
                </a:hlinkClick>
              </a:rPr>
              <a:t>https://bit.ly/CEEConference2021</a:t>
            </a:r>
            <a:endParaRPr lang="en-US" b="1" i="1" dirty="0">
              <a:solidFill>
                <a:srgbClr val="8BAF00"/>
              </a:solidFill>
            </a:endParaRPr>
          </a:p>
        </p:txBody>
      </p:sp>
    </p:spTree>
    <p:extLst>
      <p:ext uri="{BB962C8B-B14F-4D97-AF65-F5344CB8AC3E}">
        <p14:creationId xmlns:p14="http://schemas.microsoft.com/office/powerpoint/2010/main" val="405409738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Objectives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022382"/>
            <a:ext cx="8229600" cy="3702346"/>
          </a:xfrm>
        </p:spPr>
        <p:txBody>
          <a:bodyPr>
            <a:noAutofit/>
          </a:bodyPr>
          <a:lstStyle/>
          <a:p>
            <a:pPr marL="0" indent="0">
              <a:buNone/>
            </a:pPr>
            <a:r>
              <a:rPr lang="en-US" dirty="0">
                <a:latin typeface="+mn-lt"/>
              </a:rPr>
              <a:t>Teachers will be able to:</a:t>
            </a:r>
          </a:p>
          <a:p>
            <a:pPr lvl="0"/>
            <a:r>
              <a:rPr lang="en-US" b="1" dirty="0">
                <a:latin typeface="+mn-lt"/>
              </a:rPr>
              <a:t>Review</a:t>
            </a:r>
            <a:r>
              <a:rPr lang="en-US" dirty="0">
                <a:latin typeface="+mn-lt"/>
              </a:rPr>
              <a:t> basic economic concepts.</a:t>
            </a:r>
          </a:p>
          <a:p>
            <a:pPr lvl="0"/>
            <a:r>
              <a:rPr lang="en-US" b="1" dirty="0">
                <a:latin typeface="+mn-lt"/>
              </a:rPr>
              <a:t>Explore</a:t>
            </a:r>
            <a:r>
              <a:rPr lang="en-US" dirty="0">
                <a:latin typeface="+mn-lt"/>
              </a:rPr>
              <a:t> a set of new picture books (copyrights 2017-2020) and learn how to identify the economic concepts found in them.</a:t>
            </a:r>
          </a:p>
          <a:p>
            <a:pPr lvl="0"/>
            <a:r>
              <a:rPr lang="en-US" b="1" dirty="0">
                <a:latin typeface="+mn-lt"/>
              </a:rPr>
              <a:t>Learn</a:t>
            </a:r>
            <a:r>
              <a:rPr lang="en-US" dirty="0">
                <a:latin typeface="+mn-lt"/>
              </a:rPr>
              <a:t> how to use book content to teach age appropriate lessons and activities based on the featured concepts.</a:t>
            </a:r>
          </a:p>
          <a:p>
            <a:pPr marL="0" indent="0" defTabSz="905255">
              <a:buNone/>
              <a:defRPr sz="3168"/>
            </a:pPr>
            <a:endParaRPr lang="en-US" sz="2750" dirty="0"/>
          </a:p>
        </p:txBody>
      </p:sp>
      <p:pic>
        <p:nvPicPr>
          <p:cNvPr id="4" name="Picture 2" descr="LitStack Review: Earn It! by Cinders McLeod">
            <a:extLst>
              <a:ext uri="{FF2B5EF4-FFF2-40B4-BE49-F238E27FC236}">
                <a16:creationId xmlns:a16="http://schemas.microsoft.com/office/drawing/2014/main" id="{777A3132-47FC-4D0E-94FC-D6B14D2FA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48665" y="1133272"/>
            <a:ext cx="1324949" cy="19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96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847"/>
            <a:ext cx="8229600" cy="1493001"/>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National Standards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38531"/>
            <a:ext cx="8229600" cy="4175760"/>
          </a:xfrm>
        </p:spPr>
        <p:txBody>
          <a:bodyPr>
            <a:noAutofit/>
          </a:bodyPr>
          <a:lstStyle/>
          <a:p>
            <a:pPr marL="0" indent="0" defTabSz="905255">
              <a:buNone/>
              <a:defRPr sz="3168"/>
            </a:pPr>
            <a:r>
              <a:rPr lang="en-US" sz="2500" dirty="0">
                <a:latin typeface="Calibri"/>
                <a:ea typeface="ＭＳ Ｐゴシック"/>
                <a:cs typeface="Calibri"/>
              </a:rPr>
              <a:t> </a:t>
            </a:r>
            <a:endParaRPr lang="en-US" sz="2750" dirty="0"/>
          </a:p>
        </p:txBody>
      </p:sp>
      <p:pic>
        <p:nvPicPr>
          <p:cNvPr id="4" name="Picture 3">
            <a:extLst>
              <a:ext uri="{FF2B5EF4-FFF2-40B4-BE49-F238E27FC236}">
                <a16:creationId xmlns:a16="http://schemas.microsoft.com/office/drawing/2014/main" id="{04C9C351-8680-4F49-B061-6021D10CCBB4}"/>
              </a:ext>
            </a:extLst>
          </p:cNvPr>
          <p:cNvPicPr>
            <a:picLocks noChangeAspect="1"/>
          </p:cNvPicPr>
          <p:nvPr/>
        </p:nvPicPr>
        <p:blipFill>
          <a:blip r:embed="rId3"/>
          <a:stretch>
            <a:fillRect/>
          </a:stretch>
        </p:blipFill>
        <p:spPr>
          <a:xfrm rot="488531">
            <a:off x="7089572" y="1902301"/>
            <a:ext cx="1688098" cy="2234051"/>
          </a:xfrm>
          <a:prstGeom prst="rect">
            <a:avLst/>
          </a:prstGeom>
          <a:ln w="19050">
            <a:solidFill>
              <a:schemeClr val="tx1"/>
            </a:solidFill>
          </a:ln>
        </p:spPr>
      </p:pic>
      <p:pic>
        <p:nvPicPr>
          <p:cNvPr id="5" name="Picture 4">
            <a:extLst>
              <a:ext uri="{FF2B5EF4-FFF2-40B4-BE49-F238E27FC236}">
                <a16:creationId xmlns:a16="http://schemas.microsoft.com/office/drawing/2014/main" id="{5A0FF1A1-3CF6-4FA9-9503-89D6BCE366D7}"/>
              </a:ext>
            </a:extLst>
          </p:cNvPr>
          <p:cNvPicPr>
            <a:picLocks noChangeAspect="1"/>
          </p:cNvPicPr>
          <p:nvPr/>
        </p:nvPicPr>
        <p:blipFill>
          <a:blip r:embed="rId4"/>
          <a:stretch>
            <a:fillRect/>
          </a:stretch>
        </p:blipFill>
        <p:spPr>
          <a:xfrm>
            <a:off x="1203502" y="1731708"/>
            <a:ext cx="4472317" cy="1764829"/>
          </a:xfrm>
          <a:prstGeom prst="rect">
            <a:avLst/>
          </a:prstGeom>
          <a:ln w="28575">
            <a:solidFill>
              <a:schemeClr val="tx1"/>
            </a:solidFill>
          </a:ln>
        </p:spPr>
      </p:pic>
      <p:pic>
        <p:nvPicPr>
          <p:cNvPr id="6" name="Picture 5">
            <a:extLst>
              <a:ext uri="{FF2B5EF4-FFF2-40B4-BE49-F238E27FC236}">
                <a16:creationId xmlns:a16="http://schemas.microsoft.com/office/drawing/2014/main" id="{A43B754C-1586-469B-9923-BE2688E162C6}"/>
              </a:ext>
            </a:extLst>
          </p:cNvPr>
          <p:cNvPicPr>
            <a:picLocks noChangeAspect="1"/>
          </p:cNvPicPr>
          <p:nvPr/>
        </p:nvPicPr>
        <p:blipFill>
          <a:blip r:embed="rId5"/>
          <a:stretch>
            <a:fillRect/>
          </a:stretch>
        </p:blipFill>
        <p:spPr>
          <a:xfrm>
            <a:off x="1700742" y="3643768"/>
            <a:ext cx="5073171" cy="2194024"/>
          </a:xfrm>
          <a:prstGeom prst="rect">
            <a:avLst/>
          </a:prstGeom>
          <a:ln w="28575">
            <a:solidFill>
              <a:schemeClr val="tx1"/>
            </a:solidFill>
          </a:ln>
        </p:spPr>
      </p:pic>
      <p:sp>
        <p:nvSpPr>
          <p:cNvPr id="8" name="TextBox 7">
            <a:extLst>
              <a:ext uri="{FF2B5EF4-FFF2-40B4-BE49-F238E27FC236}">
                <a16:creationId xmlns:a16="http://schemas.microsoft.com/office/drawing/2014/main" id="{6EDF187B-5361-4A86-AFCC-521EDE2CA935}"/>
              </a:ext>
            </a:extLst>
          </p:cNvPr>
          <p:cNvSpPr txBox="1"/>
          <p:nvPr/>
        </p:nvSpPr>
        <p:spPr>
          <a:xfrm>
            <a:off x="457200" y="6022153"/>
            <a:ext cx="8382618" cy="307777"/>
          </a:xfrm>
          <a:prstGeom prst="rect">
            <a:avLst/>
          </a:prstGeom>
          <a:noFill/>
        </p:spPr>
        <p:txBody>
          <a:bodyPr wrap="square">
            <a:spAutoFit/>
          </a:bodyPr>
          <a:lstStyle/>
          <a:p>
            <a:pPr marL="0" indent="0" defTabSz="905255">
              <a:buNone/>
              <a:defRPr sz="3168"/>
            </a:pPr>
            <a:r>
              <a:rPr lang="en-US" sz="1400" b="1" dirty="0">
                <a:latin typeface="Calibri"/>
                <a:ea typeface="ＭＳ Ｐゴシック"/>
                <a:cs typeface="Calibri"/>
              </a:rPr>
              <a:t> </a:t>
            </a:r>
            <a:r>
              <a:rPr lang="en-US" sz="1400" b="1" dirty="0">
                <a:latin typeface="Calibri Light"/>
                <a:ea typeface="ＭＳ Ｐゴシック"/>
                <a:cs typeface="Calibri Light"/>
                <a:hlinkClick r:id="rId6"/>
              </a:rPr>
              <a:t>https://www.councilforeconed.org/wp-content/uploads/2012/03/voluntary-national-content-standards-2010.pdf</a:t>
            </a:r>
            <a:endParaRPr lang="en-US" sz="1400" b="1" dirty="0"/>
          </a:p>
        </p:txBody>
      </p:sp>
    </p:spTree>
    <p:extLst>
      <p:ext uri="{BB962C8B-B14F-4D97-AF65-F5344CB8AC3E}">
        <p14:creationId xmlns:p14="http://schemas.microsoft.com/office/powerpoint/2010/main" val="3765930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39" y="1202734"/>
            <a:ext cx="8229600" cy="214203"/>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t>State Standards</a:t>
            </a:r>
            <a:endParaRPr lang="en-US" sz="4000" b="1" dirty="0">
              <a:ln w="11430">
                <a:noFill/>
              </a:ln>
              <a:effectLst>
                <a:outerShdw blurRad="80000" dist="40000" dir="5040000" algn="tl">
                  <a:srgbClr val="000000">
                    <a:alpha val="0"/>
                  </a:srgbClr>
                </a:outerShdw>
              </a:effectLst>
              <a:ea typeface="+mj-ea"/>
              <a:cs typeface="+mj-cs"/>
            </a:endParaRPr>
          </a:p>
        </p:txBody>
      </p:sp>
      <p:sp>
        <p:nvSpPr>
          <p:cNvPr id="5" name="TextBox 4">
            <a:extLst>
              <a:ext uri="{FF2B5EF4-FFF2-40B4-BE49-F238E27FC236}">
                <a16:creationId xmlns:a16="http://schemas.microsoft.com/office/drawing/2014/main" id="{ACB5873B-C065-42FD-820C-973EB5CC59FB}"/>
              </a:ext>
            </a:extLst>
          </p:cNvPr>
          <p:cNvSpPr txBox="1"/>
          <p:nvPr/>
        </p:nvSpPr>
        <p:spPr>
          <a:xfrm>
            <a:off x="301557" y="1731110"/>
            <a:ext cx="8229600" cy="369332"/>
          </a:xfrm>
          <a:prstGeom prst="rect">
            <a:avLst/>
          </a:prstGeom>
          <a:noFill/>
        </p:spPr>
        <p:txBody>
          <a:bodyPr wrap="square">
            <a:spAutoFit/>
          </a:bodyPr>
          <a:lstStyle/>
          <a:p>
            <a:pPr algn="ctr"/>
            <a:endParaRPr lang="en-US" dirty="0"/>
          </a:p>
        </p:txBody>
      </p:sp>
      <p:pic>
        <p:nvPicPr>
          <p:cNvPr id="6154" name="Picture 10" descr="Virginia Department of Education: Virginia is for Learners">
            <a:extLst>
              <a:ext uri="{FF2B5EF4-FFF2-40B4-BE49-F238E27FC236}">
                <a16:creationId xmlns:a16="http://schemas.microsoft.com/office/drawing/2014/main" id="{E0CFC448-57C4-429A-8AE7-5DE879FADB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339" y="220022"/>
            <a:ext cx="1938035" cy="59196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EBA120-018A-48E6-BCB2-90FBB6DC1022}"/>
              </a:ext>
            </a:extLst>
          </p:cNvPr>
          <p:cNvSpPr txBox="1"/>
          <p:nvPr/>
        </p:nvSpPr>
        <p:spPr>
          <a:xfrm>
            <a:off x="457200" y="1615913"/>
            <a:ext cx="8686800" cy="369332"/>
          </a:xfrm>
          <a:prstGeom prst="rect">
            <a:avLst/>
          </a:prstGeom>
          <a:noFill/>
        </p:spPr>
        <p:txBody>
          <a:bodyPr wrap="square" rtlCol="0">
            <a:spAutoFit/>
          </a:bodyPr>
          <a:lstStyle/>
          <a:p>
            <a:pPr algn="ctr"/>
            <a:r>
              <a:rPr lang="en-US" b="0" i="0" cap="all" dirty="0">
                <a:solidFill>
                  <a:srgbClr val="333333"/>
                </a:solidFill>
                <a:effectLst/>
                <a:latin typeface="+mn-lt"/>
              </a:rPr>
              <a:t>Virginia HISTORY &amp; SOCIAL SCIENCE Standards of Learning </a:t>
            </a:r>
          </a:p>
        </p:txBody>
      </p:sp>
      <p:sp>
        <p:nvSpPr>
          <p:cNvPr id="6" name="TextBox 5">
            <a:extLst>
              <a:ext uri="{FF2B5EF4-FFF2-40B4-BE49-F238E27FC236}">
                <a16:creationId xmlns:a16="http://schemas.microsoft.com/office/drawing/2014/main" id="{AC8319A2-1EDD-4FFD-ADD6-761AAAC829F0}"/>
              </a:ext>
            </a:extLst>
          </p:cNvPr>
          <p:cNvSpPr txBox="1"/>
          <p:nvPr/>
        </p:nvSpPr>
        <p:spPr>
          <a:xfrm>
            <a:off x="467526" y="2408733"/>
            <a:ext cx="8153959" cy="738664"/>
          </a:xfrm>
          <a:prstGeom prst="rect">
            <a:avLst/>
          </a:prstGeom>
          <a:noFill/>
        </p:spPr>
        <p:txBody>
          <a:bodyPr wrap="square" rtlCol="0">
            <a:spAutoFit/>
          </a:bodyPr>
          <a:lstStyle/>
          <a:p>
            <a:pPr marL="575945" marR="0" indent="-575945">
              <a:spcBef>
                <a:spcPts val="0"/>
              </a:spcBef>
              <a:spcAft>
                <a:spcPts val="0"/>
              </a:spcAft>
            </a:pPr>
            <a:r>
              <a:rPr lang="en-US" sz="1400" dirty="0">
                <a:effectLst/>
                <a:latin typeface="Calibri" panose="020F0502020204030204" pitchFamily="34" charset="0"/>
                <a:ea typeface="Times" panose="02020603050405020304" pitchFamily="18" charset="0"/>
                <a:cs typeface="Calibri" panose="020F0502020204030204" pitchFamily="34" charset="0"/>
              </a:rPr>
              <a:t>K.9 The student will </a:t>
            </a:r>
          </a:p>
          <a:p>
            <a:pPr marL="800100" marR="0" indent="-224155">
              <a:spcBef>
                <a:spcPts val="0"/>
              </a:spcBef>
              <a:spcAft>
                <a:spcPts val="0"/>
              </a:spcAft>
            </a:pPr>
            <a:r>
              <a:rPr lang="en-US" sz="1400" dirty="0">
                <a:effectLst/>
                <a:latin typeface="Calibri" panose="020F0502020204030204" pitchFamily="34" charset="0"/>
                <a:ea typeface="Times" panose="02020603050405020304" pitchFamily="18" charset="0"/>
                <a:cs typeface="Calibri" panose="020F0502020204030204" pitchFamily="34" charset="0"/>
              </a:rPr>
              <a:t>a)	recognize that people make choices because they cannot have everything they want; and</a:t>
            </a:r>
          </a:p>
          <a:p>
            <a:pPr marL="918845" marR="0" indent="-342900">
              <a:spcBef>
                <a:spcPts val="0"/>
              </a:spcBef>
              <a:spcAft>
                <a:spcPts val="0"/>
              </a:spcAft>
              <a:buAutoNum type="alphaLcParenR" startAt="2"/>
            </a:pPr>
            <a:r>
              <a:rPr lang="en-US" sz="1400" dirty="0">
                <a:effectLst/>
                <a:latin typeface="Calibri" panose="020F0502020204030204" pitchFamily="34" charset="0"/>
                <a:ea typeface="Times" panose="02020603050405020304" pitchFamily="18" charset="0"/>
                <a:cs typeface="Calibri" panose="020F0502020204030204" pitchFamily="34" charset="0"/>
              </a:rPr>
              <a:t>explain that people work to earn money to buy the things they want.</a:t>
            </a:r>
          </a:p>
        </p:txBody>
      </p:sp>
      <p:sp>
        <p:nvSpPr>
          <p:cNvPr id="7" name="TextBox 6">
            <a:extLst>
              <a:ext uri="{FF2B5EF4-FFF2-40B4-BE49-F238E27FC236}">
                <a16:creationId xmlns:a16="http://schemas.microsoft.com/office/drawing/2014/main" id="{9F22D01C-4EE7-436B-B254-8253C21D2519}"/>
              </a:ext>
            </a:extLst>
          </p:cNvPr>
          <p:cNvSpPr txBox="1"/>
          <p:nvPr/>
        </p:nvSpPr>
        <p:spPr>
          <a:xfrm>
            <a:off x="438043" y="3709158"/>
            <a:ext cx="8267913" cy="307777"/>
          </a:xfrm>
          <a:prstGeom prst="rect">
            <a:avLst/>
          </a:prstGeom>
          <a:noFill/>
        </p:spPr>
        <p:txBody>
          <a:bodyPr wrap="square" rtlCol="0">
            <a:spAutoFit/>
          </a:bodyPr>
          <a:lstStyle/>
          <a:p>
            <a:pPr marL="575945" marR="0" indent="-575945">
              <a:spcBef>
                <a:spcPts val="0"/>
              </a:spcBef>
              <a:spcAft>
                <a:spcPts val="0"/>
              </a:spcAft>
            </a:pPr>
            <a:r>
              <a:rPr lang="en-US" sz="1400" dirty="0">
                <a:effectLst/>
                <a:latin typeface="+mn-lt"/>
                <a:ea typeface="Times" panose="02020603050405020304" pitchFamily="18" charset="0"/>
              </a:rPr>
              <a:t>1.9 The student will recognize that people save money for the future to purchase goods and services.</a:t>
            </a:r>
          </a:p>
        </p:txBody>
      </p:sp>
      <p:sp>
        <p:nvSpPr>
          <p:cNvPr id="9" name="TextBox 8">
            <a:extLst>
              <a:ext uri="{FF2B5EF4-FFF2-40B4-BE49-F238E27FC236}">
                <a16:creationId xmlns:a16="http://schemas.microsoft.com/office/drawing/2014/main" id="{4708E50E-0E18-4A3A-AC4F-67F806C0B860}"/>
              </a:ext>
            </a:extLst>
          </p:cNvPr>
          <p:cNvSpPr txBox="1"/>
          <p:nvPr/>
        </p:nvSpPr>
        <p:spPr>
          <a:xfrm>
            <a:off x="457201" y="5552734"/>
            <a:ext cx="8073956" cy="800219"/>
          </a:xfrm>
          <a:prstGeom prst="rect">
            <a:avLst/>
          </a:prstGeom>
          <a:noFill/>
        </p:spPr>
        <p:txBody>
          <a:bodyPr wrap="square" rtlCol="0">
            <a:spAutoFit/>
          </a:bodyPr>
          <a:lstStyle/>
          <a:p>
            <a:r>
              <a:rPr lang="en-US" sz="1400" dirty="0">
                <a:effectLst/>
                <a:latin typeface="Calibri" panose="020F0502020204030204" pitchFamily="34" charset="0"/>
                <a:ea typeface="Times" panose="02020603050405020304" pitchFamily="18" charset="0"/>
                <a:cs typeface="Calibri" panose="020F0502020204030204" pitchFamily="34" charset="0"/>
              </a:rPr>
              <a:t>3.10 The student will identify examples of making an economic choice and will explain</a:t>
            </a:r>
            <a:r>
              <a:rPr lang="en-US" sz="1400" b="1" dirty="0">
                <a:effectLst/>
                <a:latin typeface="Calibri" panose="020F0502020204030204" pitchFamily="34" charset="0"/>
                <a:ea typeface="Times" panose="02020603050405020304" pitchFamily="18" charset="0"/>
                <a:cs typeface="Calibri" panose="020F0502020204030204" pitchFamily="34" charset="0"/>
              </a:rPr>
              <a:t> </a:t>
            </a:r>
            <a:r>
              <a:rPr lang="en-US" sz="1400" dirty="0">
                <a:effectLst/>
                <a:latin typeface="Calibri" panose="020F0502020204030204" pitchFamily="34" charset="0"/>
                <a:ea typeface="Times" panose="02020603050405020304" pitchFamily="18" charset="0"/>
                <a:cs typeface="Calibri" panose="020F0502020204030204" pitchFamily="34" charset="0"/>
              </a:rPr>
              <a:t>the idea of </a:t>
            </a:r>
          </a:p>
          <a:p>
            <a:r>
              <a:rPr lang="en-US" sz="1400" dirty="0">
                <a:latin typeface="Calibri" panose="020F0502020204030204" pitchFamily="34" charset="0"/>
                <a:ea typeface="Times" panose="02020603050405020304" pitchFamily="18" charset="0"/>
                <a:cs typeface="Calibri" panose="020F0502020204030204" pitchFamily="34" charset="0"/>
              </a:rPr>
              <a:t>        </a:t>
            </a:r>
            <a:r>
              <a:rPr lang="en-US" sz="1400" dirty="0">
                <a:effectLst/>
                <a:latin typeface="Calibri" panose="020F0502020204030204" pitchFamily="34" charset="0"/>
                <a:ea typeface="Times" panose="02020603050405020304" pitchFamily="18" charset="0"/>
                <a:cs typeface="Calibri" panose="020F0502020204030204" pitchFamily="34" charset="0"/>
              </a:rPr>
              <a:t>opportunity cost (what is given up when making a choice).</a:t>
            </a:r>
          </a:p>
          <a:p>
            <a:endParaRPr lang="en-US" dirty="0"/>
          </a:p>
        </p:txBody>
      </p:sp>
      <p:sp>
        <p:nvSpPr>
          <p:cNvPr id="11" name="TextBox 10">
            <a:extLst>
              <a:ext uri="{FF2B5EF4-FFF2-40B4-BE49-F238E27FC236}">
                <a16:creationId xmlns:a16="http://schemas.microsoft.com/office/drawing/2014/main" id="{9B54E92E-000D-45E7-ABA8-1E0A8B24EB2D}"/>
              </a:ext>
            </a:extLst>
          </p:cNvPr>
          <p:cNvSpPr txBox="1"/>
          <p:nvPr/>
        </p:nvSpPr>
        <p:spPr>
          <a:xfrm>
            <a:off x="457201" y="1996960"/>
            <a:ext cx="8278238" cy="307777"/>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K.8 The student will match simple descriptions of work that people do with the names of those jobs.</a:t>
            </a:r>
            <a:endParaRPr lang="en-US" sz="1400" dirty="0"/>
          </a:p>
        </p:txBody>
      </p:sp>
      <p:sp>
        <p:nvSpPr>
          <p:cNvPr id="13" name="TextBox 12">
            <a:extLst>
              <a:ext uri="{FF2B5EF4-FFF2-40B4-BE49-F238E27FC236}">
                <a16:creationId xmlns:a16="http://schemas.microsoft.com/office/drawing/2014/main" id="{40C1338F-EBAE-4F5A-90EB-2905E1458EA3}"/>
              </a:ext>
            </a:extLst>
          </p:cNvPr>
          <p:cNvSpPr txBox="1"/>
          <p:nvPr/>
        </p:nvSpPr>
        <p:spPr>
          <a:xfrm>
            <a:off x="467526" y="2767858"/>
            <a:ext cx="7696760" cy="70673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575945" marR="0" indent="-575945">
              <a:spcBef>
                <a:spcPts val="0"/>
              </a:spcBef>
              <a:spcAft>
                <a:spcPts val="0"/>
              </a:spcAft>
            </a:pPr>
            <a:r>
              <a:rPr lang="en-US" sz="1400" dirty="0">
                <a:effectLst/>
                <a:latin typeface="Calibri" panose="020F0502020204030204" pitchFamily="34" charset="0"/>
                <a:ea typeface="Times" panose="02020603050405020304" pitchFamily="18" charset="0"/>
                <a:cs typeface="Calibri" panose="020F0502020204030204" pitchFamily="34" charset="0"/>
              </a:rPr>
              <a:t>1.8 The student will explain that people make choices because they cannot have everything they want.</a:t>
            </a:r>
          </a:p>
        </p:txBody>
      </p:sp>
      <p:sp>
        <p:nvSpPr>
          <p:cNvPr id="15" name="TextBox 14">
            <a:extLst>
              <a:ext uri="{FF2B5EF4-FFF2-40B4-BE49-F238E27FC236}">
                <a16:creationId xmlns:a16="http://schemas.microsoft.com/office/drawing/2014/main" id="{54C97338-FFC9-4452-B8E5-A0604049B385}"/>
              </a:ext>
            </a:extLst>
          </p:cNvPr>
          <p:cNvSpPr txBox="1"/>
          <p:nvPr/>
        </p:nvSpPr>
        <p:spPr>
          <a:xfrm>
            <a:off x="252919" y="4898136"/>
            <a:ext cx="8278238" cy="523220"/>
          </a:xfrm>
          <a:prstGeom prst="rect">
            <a:avLst/>
          </a:prstGeom>
          <a:noFill/>
        </p:spPr>
        <p:txBody>
          <a:bodyPr wrap="square">
            <a:spAutoFit/>
          </a:bodyPr>
          <a:lstStyle/>
          <a:p>
            <a:pPr marL="575945" marR="0" indent="-575945">
              <a:spcBef>
                <a:spcPts val="0"/>
              </a:spcBef>
              <a:spcAft>
                <a:spcPts val="0"/>
              </a:spcAft>
            </a:pPr>
            <a:r>
              <a:rPr lang="en-US" sz="1400" dirty="0">
                <a:effectLst/>
                <a:latin typeface="Calibri" panose="020F0502020204030204" pitchFamily="34" charset="0"/>
                <a:ea typeface="Times" panose="02020603050405020304" pitchFamily="18" charset="0"/>
                <a:cs typeface="Calibri" panose="020F0502020204030204" pitchFamily="34" charset="0"/>
              </a:rPr>
              <a:t>      2.10 The student will explain that scarcity (limited resources) requires people to make choices about producing and consuming goods and services.</a:t>
            </a:r>
          </a:p>
        </p:txBody>
      </p:sp>
      <p:sp>
        <p:nvSpPr>
          <p:cNvPr id="17" name="TextBox 16">
            <a:extLst>
              <a:ext uri="{FF2B5EF4-FFF2-40B4-BE49-F238E27FC236}">
                <a16:creationId xmlns:a16="http://schemas.microsoft.com/office/drawing/2014/main" id="{4D324D61-2D70-47FE-B3FC-40D3F6B0337D}"/>
              </a:ext>
            </a:extLst>
          </p:cNvPr>
          <p:cNvSpPr txBox="1"/>
          <p:nvPr/>
        </p:nvSpPr>
        <p:spPr>
          <a:xfrm>
            <a:off x="457200" y="4243538"/>
            <a:ext cx="8153958" cy="523220"/>
          </a:xfrm>
          <a:prstGeom prst="rect">
            <a:avLst/>
          </a:prstGeom>
          <a:noFill/>
        </p:spPr>
        <p:txBody>
          <a:bodyPr wrap="square">
            <a:spAutoFit/>
          </a:bodyPr>
          <a:lstStyle/>
          <a:p>
            <a:pPr marL="575945" marR="0" indent="-575945">
              <a:spcBef>
                <a:spcPts val="0"/>
              </a:spcBef>
              <a:spcAft>
                <a:spcPts val="0"/>
              </a:spcAft>
            </a:pPr>
            <a:r>
              <a:rPr lang="en-US" sz="1400" dirty="0">
                <a:effectLst/>
                <a:latin typeface="Calibri" panose="020F0502020204030204" pitchFamily="34" charset="0"/>
                <a:ea typeface="Times" panose="02020603050405020304" pitchFamily="18" charset="0"/>
                <a:cs typeface="Calibri" panose="020F0502020204030204" pitchFamily="34" charset="0"/>
              </a:rPr>
              <a:t>2.8 The student will describe natural resources (water, soil, wood, and coal), human resources (people at work), and capital resources (machines, tools, and buildings).</a:t>
            </a:r>
          </a:p>
        </p:txBody>
      </p:sp>
    </p:spTree>
    <p:extLst>
      <p:ext uri="{BB962C8B-B14F-4D97-AF65-F5344CB8AC3E}">
        <p14:creationId xmlns:p14="http://schemas.microsoft.com/office/powerpoint/2010/main" val="2184820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22A4-DEB6-4C71-9A42-10EFB591EAA3}"/>
              </a:ext>
            </a:extLst>
          </p:cNvPr>
          <p:cNvSpPr>
            <a:spLocks noGrp="1"/>
          </p:cNvSpPr>
          <p:nvPr>
            <p:ph type="title"/>
          </p:nvPr>
        </p:nvSpPr>
        <p:spPr/>
        <p:txBody>
          <a:bodyPr/>
          <a:lstStyle/>
          <a:p>
            <a:r>
              <a:rPr lang="en-US" sz="3200" dirty="0"/>
              <a:t>Using Children’s Literature to Teach Economics</a:t>
            </a:r>
          </a:p>
        </p:txBody>
      </p:sp>
      <p:sp>
        <p:nvSpPr>
          <p:cNvPr id="3" name="Content Placeholder 2">
            <a:extLst>
              <a:ext uri="{FF2B5EF4-FFF2-40B4-BE49-F238E27FC236}">
                <a16:creationId xmlns:a16="http://schemas.microsoft.com/office/drawing/2014/main" id="{52736E45-18CA-45EB-92D1-A6C3A5E79AA6}"/>
              </a:ext>
            </a:extLst>
          </p:cNvPr>
          <p:cNvSpPr>
            <a:spLocks noGrp="1"/>
          </p:cNvSpPr>
          <p:nvPr>
            <p:ph idx="1"/>
          </p:nvPr>
        </p:nvSpPr>
        <p:spPr>
          <a:xfrm>
            <a:off x="457200" y="1925619"/>
            <a:ext cx="8229600" cy="3779520"/>
          </a:xfrm>
        </p:spPr>
        <p:txBody>
          <a:bodyPr/>
          <a:lstStyle/>
          <a:p>
            <a:pPr marL="0" indent="0" algn="just">
              <a:buNone/>
              <a:defRPr/>
            </a:pPr>
            <a:r>
              <a:rPr lang="en-US" sz="2400" b="0" i="0" dirty="0">
                <a:solidFill>
                  <a:srgbClr val="222222"/>
                </a:solidFill>
                <a:effectLst/>
                <a:latin typeface="Roboto"/>
              </a:rPr>
              <a:t>It is to be noted that by using children’s picture books to teach in the content areas</a:t>
            </a:r>
            <a:r>
              <a:rPr lang="en-US" sz="2400" dirty="0">
                <a:solidFill>
                  <a:srgbClr val="222222"/>
                </a:solidFill>
                <a:latin typeface="Roboto"/>
              </a:rPr>
              <a:t> </a:t>
            </a:r>
            <a:r>
              <a:rPr lang="en-US" sz="2400" b="0" i="0" dirty="0">
                <a:solidFill>
                  <a:srgbClr val="222222"/>
                </a:solidFill>
                <a:effectLst/>
                <a:latin typeface="Roboto"/>
              </a:rPr>
              <a:t>we are providing students with engaging background information that encourages them to </a:t>
            </a:r>
            <a:r>
              <a:rPr lang="en-US" sz="2400" b="0" i="0" dirty="0">
                <a:solidFill>
                  <a:srgbClr val="7A9900"/>
                </a:solidFill>
                <a:effectLst/>
                <a:latin typeface="Roboto"/>
              </a:rPr>
              <a:t>relate to concepts, improve vocabulary, and promote reading and writing skills</a:t>
            </a:r>
            <a:r>
              <a:rPr lang="en-US" sz="2400" b="0" i="0" dirty="0">
                <a:solidFill>
                  <a:srgbClr val="222222"/>
                </a:solidFill>
                <a:effectLst/>
                <a:latin typeface="Roboto"/>
              </a:rPr>
              <a:t>. </a:t>
            </a:r>
          </a:p>
          <a:p>
            <a:pPr marL="0" indent="0" algn="just">
              <a:buNone/>
              <a:defRPr/>
            </a:pPr>
            <a:r>
              <a:rPr lang="en-US" sz="2400" dirty="0">
                <a:solidFill>
                  <a:srgbClr val="222222"/>
                </a:solidFill>
                <a:latin typeface="Roboto"/>
              </a:rPr>
              <a:t>Children’s literature offers many </a:t>
            </a:r>
            <a:r>
              <a:rPr lang="en-US" sz="2400" dirty="0">
                <a:solidFill>
                  <a:srgbClr val="7A9900"/>
                </a:solidFill>
                <a:latin typeface="Roboto"/>
              </a:rPr>
              <a:t>interdisciplinary possibilities </a:t>
            </a:r>
            <a:r>
              <a:rPr lang="en-US" sz="2400" dirty="0">
                <a:solidFill>
                  <a:srgbClr val="222222"/>
                </a:solidFill>
                <a:latin typeface="Roboto"/>
              </a:rPr>
              <a:t>including those of economics and personal finance. </a:t>
            </a:r>
          </a:p>
          <a:p>
            <a:pPr marL="0" indent="0" algn="just">
              <a:buNone/>
              <a:defRPr/>
            </a:pPr>
            <a:r>
              <a:rPr lang="en-US" sz="2400" dirty="0">
                <a:solidFill>
                  <a:srgbClr val="222222"/>
                </a:solidFill>
                <a:latin typeface="Roboto"/>
              </a:rPr>
              <a:t>These titles are part of the </a:t>
            </a:r>
            <a:r>
              <a:rPr lang="en-US" sz="2400" dirty="0" err="1">
                <a:solidFill>
                  <a:srgbClr val="7A9900"/>
                </a:solidFill>
                <a:latin typeface="Roboto"/>
              </a:rPr>
              <a:t>Moneybunnies</a:t>
            </a:r>
            <a:r>
              <a:rPr lang="en-US" sz="2400" dirty="0">
                <a:solidFill>
                  <a:srgbClr val="7A9900"/>
                </a:solidFill>
                <a:latin typeface="Roboto"/>
              </a:rPr>
              <a:t> series </a:t>
            </a:r>
            <a:r>
              <a:rPr lang="en-US" sz="2400" dirty="0">
                <a:solidFill>
                  <a:srgbClr val="222222"/>
                </a:solidFill>
                <a:latin typeface="Roboto"/>
              </a:rPr>
              <a:t>by author </a:t>
            </a:r>
            <a:r>
              <a:rPr lang="en-US" sz="2400" dirty="0">
                <a:solidFill>
                  <a:srgbClr val="7A9900"/>
                </a:solidFill>
                <a:latin typeface="Roboto"/>
              </a:rPr>
              <a:t>Cinders McLeod</a:t>
            </a:r>
            <a:r>
              <a:rPr lang="en-US" sz="2400" dirty="0">
                <a:solidFill>
                  <a:srgbClr val="222222"/>
                </a:solidFill>
                <a:latin typeface="Roboto"/>
              </a:rPr>
              <a:t>.</a:t>
            </a:r>
            <a:endParaRPr lang="en-US" sz="2400" b="0" i="0" dirty="0">
              <a:solidFill>
                <a:srgbClr val="222222"/>
              </a:solidFill>
              <a:effectLst/>
              <a:latin typeface="Roboto"/>
            </a:endParaRPr>
          </a:p>
          <a:p>
            <a:pPr marL="0" indent="0">
              <a:buNone/>
            </a:pPr>
            <a:endParaRPr lang="en-US" sz="1800" dirty="0"/>
          </a:p>
        </p:txBody>
      </p:sp>
    </p:spTree>
    <p:extLst>
      <p:ext uri="{BB962C8B-B14F-4D97-AF65-F5344CB8AC3E}">
        <p14:creationId xmlns:p14="http://schemas.microsoft.com/office/powerpoint/2010/main" val="65443520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2400"/>
            <a:ext cx="8647890" cy="923925"/>
          </a:xfrm>
        </p:spPr>
        <p:txBody>
          <a:bodyPr>
            <a:normAutofit/>
          </a:bodyPr>
          <a:lstStyle/>
          <a:p>
            <a:pPr algn="ctr"/>
            <a:r>
              <a:rPr lang="en-US" sz="2000" b="1" dirty="0">
                <a:latin typeface="+mj-lt"/>
              </a:rPr>
              <a:t>Featured Economic Concepts</a:t>
            </a:r>
          </a:p>
        </p:txBody>
      </p:sp>
      <p:sp>
        <p:nvSpPr>
          <p:cNvPr id="3" name="Content Placeholder 2"/>
          <p:cNvSpPr>
            <a:spLocks noGrp="1"/>
          </p:cNvSpPr>
          <p:nvPr>
            <p:ph idx="4294967295"/>
          </p:nvPr>
        </p:nvSpPr>
        <p:spPr>
          <a:xfrm>
            <a:off x="243191" y="1066800"/>
            <a:ext cx="8511703" cy="5334000"/>
          </a:xfrm>
        </p:spPr>
        <p:txBody>
          <a:bodyPr>
            <a:noAutofit/>
          </a:bodyPr>
          <a:lstStyle/>
          <a:p>
            <a:r>
              <a:rPr lang="en-US" sz="1600" b="1" dirty="0">
                <a:latin typeface="+mn-lt"/>
              </a:rPr>
              <a:t>Choice- </a:t>
            </a:r>
            <a:r>
              <a:rPr lang="en-US" sz="1600" dirty="0">
                <a:latin typeface="+mn-lt"/>
              </a:rPr>
              <a:t>An act of selecting or making a decision when faced with two or more alternatives.</a:t>
            </a:r>
          </a:p>
          <a:p>
            <a:r>
              <a:rPr lang="en-US" sz="1600" b="1" dirty="0">
                <a:latin typeface="+mn-lt"/>
              </a:rPr>
              <a:t>Entrepreneur - </a:t>
            </a:r>
            <a:r>
              <a:rPr lang="en-US" sz="1600" dirty="0">
                <a:latin typeface="+mn-lt"/>
              </a:rPr>
              <a:t>The person who organizes, operates and assumes the risk for a business venture.</a:t>
            </a:r>
          </a:p>
          <a:p>
            <a:r>
              <a:rPr lang="en-US" sz="1600" b="1" dirty="0">
                <a:latin typeface="+mn-lt"/>
              </a:rPr>
              <a:t>Human Capital- </a:t>
            </a:r>
            <a:r>
              <a:rPr lang="en-US" sz="1600" dirty="0">
                <a:latin typeface="+mn-lt"/>
              </a:rPr>
              <a:t>Intangible assets possessed by individuals, including knowledge, talent, skills, health and values (also known as human resources).</a:t>
            </a:r>
            <a:endParaRPr lang="en-US" sz="1600" b="1" dirty="0">
              <a:latin typeface="+mn-lt"/>
            </a:endParaRPr>
          </a:p>
          <a:p>
            <a:r>
              <a:rPr lang="en-US" sz="1600" b="1" dirty="0">
                <a:latin typeface="+mn-lt"/>
              </a:rPr>
              <a:t>Money –</a:t>
            </a:r>
            <a:r>
              <a:rPr lang="en-US" sz="1600" dirty="0">
                <a:latin typeface="+mn-lt"/>
              </a:rPr>
              <a:t> Any generally accepted medium of exchange.</a:t>
            </a:r>
          </a:p>
          <a:p>
            <a:r>
              <a:rPr lang="en-US" sz="1600" b="1" dirty="0">
                <a:latin typeface="+mn-lt"/>
              </a:rPr>
              <a:t>Opportunity Cost</a:t>
            </a:r>
            <a:r>
              <a:rPr lang="en-US" sz="1600" dirty="0">
                <a:latin typeface="+mn-lt"/>
              </a:rPr>
              <a:t> - The real cost of a choice.   It is the next best alternative that is given up—the lost opportunity.</a:t>
            </a:r>
          </a:p>
          <a:p>
            <a:r>
              <a:rPr lang="en-US" sz="1600" b="1" dirty="0">
                <a:latin typeface="+mn-lt"/>
              </a:rPr>
              <a:t>Productive Resources-</a:t>
            </a:r>
            <a:r>
              <a:rPr lang="en-US" sz="1600" dirty="0">
                <a:latin typeface="+mn-lt"/>
              </a:rPr>
              <a:t> Things used in the production of goods and services including: Natural Resources (gifts of nature that are present without human intervention), Human Resources (the quantity and quality of human effort directed toward producing goods and services) and Capital Resources (manmade resources such tools, buildings, and vehicles used in production).  </a:t>
            </a:r>
          </a:p>
          <a:p>
            <a:r>
              <a:rPr lang="en-US" sz="1600" b="1" dirty="0">
                <a:latin typeface="+mn-lt"/>
              </a:rPr>
              <a:t>Wants - </a:t>
            </a:r>
            <a:r>
              <a:rPr lang="en-US" sz="1600" dirty="0">
                <a:latin typeface="+mn-lt"/>
              </a:rPr>
              <a:t>A desire that can be satisfied by consuming or using a good or service.</a:t>
            </a:r>
            <a:endParaRPr lang="en-US" sz="1600" b="1" dirty="0">
              <a:latin typeface="+mn-lt"/>
            </a:endParaRPr>
          </a:p>
          <a:p>
            <a:r>
              <a:rPr lang="en-US" sz="1600" b="1" dirty="0">
                <a:latin typeface="+mn-lt"/>
              </a:rPr>
              <a:t>Wage-</a:t>
            </a:r>
            <a:r>
              <a:rPr lang="en-US" sz="1600" dirty="0">
                <a:latin typeface="+mn-lt"/>
              </a:rPr>
              <a:t> Payments for labor services that are directly tied to time worked or pieces produce</a:t>
            </a:r>
            <a:r>
              <a:rPr lang="en-US" sz="1800" dirty="0">
                <a:latin typeface="+mn-lt"/>
              </a:rPr>
              <a:t>d.</a:t>
            </a:r>
          </a:p>
        </p:txBody>
      </p:sp>
    </p:spTree>
    <p:extLst>
      <p:ext uri="{BB962C8B-B14F-4D97-AF65-F5344CB8AC3E}">
        <p14:creationId xmlns:p14="http://schemas.microsoft.com/office/powerpoint/2010/main" val="89337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7F8332A4-542C-494D-8506-1C720B46413C}">
  <ds:schemaRefs>
    <ds:schemaRef ds:uri="http://schemas.microsoft.com/office/2006/documentManagement/types"/>
    <ds:schemaRef ds:uri="http://www.w3.org/XML/1998/namespace"/>
    <ds:schemaRef ds:uri="9cd82c5b-74c9-4827-94f1-5bf219ae6b20"/>
    <ds:schemaRef ds:uri="http://schemas.microsoft.com/office/2006/metadata/properties"/>
    <ds:schemaRef ds:uri="http://purl.org/dc/terms/"/>
    <ds:schemaRef ds:uri="http://schemas.openxmlformats.org/package/2006/metadata/core-properties"/>
    <ds:schemaRef ds:uri="http://schemas.microsoft.com/office/infopath/2007/PartnerControls"/>
    <ds:schemaRef ds:uri="bfa4db11-c700-41fb-b639-f7e6b4e680b5"/>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6677</TotalTime>
  <Words>1956</Words>
  <Application>Microsoft Office PowerPoint</Application>
  <PresentationFormat>On-screen Show (4:3)</PresentationFormat>
  <Paragraphs>192</Paragraphs>
  <Slides>43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Arial,Sans-Serif</vt:lpstr>
      <vt:lpstr>Calibri</vt:lpstr>
      <vt:lpstr>Calibri Light</vt:lpstr>
      <vt:lpstr>Open Sans</vt:lpstr>
      <vt:lpstr>Roboto</vt:lpstr>
      <vt:lpstr>Symbol</vt:lpstr>
      <vt:lpstr>Times New Roman</vt:lpstr>
      <vt:lpstr>Office Theme</vt:lpstr>
      <vt:lpstr>  Bunnyland:  Economics and Personal Finance Lessons for the Primary Classroom        Lynne Farrell Stover July 20, 2021 stoverlf@jmu.edu </vt:lpstr>
      <vt:lpstr>EconEdLink Membership</vt:lpstr>
      <vt:lpstr>Professional Development Certificate</vt:lpstr>
      <vt:lpstr>Agenda</vt:lpstr>
      <vt:lpstr>Objectives</vt:lpstr>
      <vt:lpstr>National Standards</vt:lpstr>
      <vt:lpstr>State Standards</vt:lpstr>
      <vt:lpstr>Using Children’s Literature to Teach Economics</vt:lpstr>
      <vt:lpstr>Featured Economic Concepts</vt:lpstr>
      <vt:lpstr>Lesson Features</vt:lpstr>
      <vt:lpstr>PowerPoint Presentation</vt:lpstr>
      <vt:lpstr>PowerPoint Presentation</vt:lpstr>
      <vt:lpstr>Earn It!</vt:lpstr>
      <vt:lpstr>Quick Introduction</vt:lpstr>
      <vt:lpstr>PowerPoint Presentation</vt:lpstr>
      <vt:lpstr>Activity Sheet</vt:lpstr>
      <vt:lpstr>Assessment </vt:lpstr>
      <vt:lpstr>PowerPoint Presentation</vt:lpstr>
      <vt:lpstr>Save It!</vt:lpstr>
      <vt:lpstr>Discussion Questions</vt:lpstr>
      <vt:lpstr>  ENRICHMENT AND EXTENSION </vt:lpstr>
      <vt:lpstr>Visuals</vt:lpstr>
      <vt:lpstr>PowerPoint Presentation</vt:lpstr>
      <vt:lpstr>Assessment </vt:lpstr>
      <vt:lpstr>PowerPoint Presentation</vt:lpstr>
      <vt:lpstr>PowerPoint Presentation</vt:lpstr>
      <vt:lpstr>PowerPoint Presentation</vt:lpstr>
      <vt:lpstr>PowerPoint Presentation</vt:lpstr>
      <vt:lpstr>PowerPoint Presentation</vt:lpstr>
      <vt:lpstr>Spend It! Color Sheets </vt:lpstr>
      <vt:lpstr>Assessment Activity</vt:lpstr>
      <vt:lpstr>PowerPoint Presentation</vt:lpstr>
      <vt:lpstr>Give It!</vt:lpstr>
      <vt:lpstr>ENRICHMENT &amp; EXTENSION  </vt:lpstr>
      <vt:lpstr>Visual</vt:lpstr>
      <vt:lpstr>Activity Sheet</vt:lpstr>
      <vt:lpstr>Assessment</vt:lpstr>
      <vt:lpstr>PowerPoint Presentation</vt:lpstr>
      <vt:lpstr>Assessment/Reflection Questions</vt:lpstr>
      <vt:lpstr>References </vt:lpstr>
      <vt:lpstr>CEE Affiliates</vt:lpstr>
      <vt:lpstr>PowerPoint Presentation</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197</cp:revision>
  <dcterms:created xsi:type="dcterms:W3CDTF">2012-09-11T15:07:18Z</dcterms:created>
  <dcterms:modified xsi:type="dcterms:W3CDTF">2021-07-06T19:59:49Z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