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61" r:id="rId6"/>
    <p:sldId id="267" r:id="rId7"/>
    <p:sldId id="262" r:id="rId8"/>
    <p:sldId id="258" r:id="rId9"/>
    <p:sldId id="265" r:id="rId10"/>
    <p:sldId id="271" r:id="rId11"/>
    <p:sldId id="270" r:id="rId12"/>
    <p:sldId id="272" r:id="rId13"/>
    <p:sldId id="260" r:id="rId14"/>
    <p:sldId id="266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C7C6F8"/>
    <a:srgbClr val="005CB8"/>
    <a:srgbClr val="8BAF00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F1094-03BD-4867-81F4-24F479AFA775}" v="28" dt="2021-06-14T13:18:13.379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278"/>
  </p:normalViewPr>
  <p:slideViewPr>
    <p:cSldViewPr snapToGrid="0">
      <p:cViewPr varScale="1">
        <p:scale>
          <a:sx n="70" d="100"/>
          <a:sy n="70" d="100"/>
        </p:scale>
        <p:origin x="181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https://native-</a:t>
            </a:r>
            <a:r>
              <a:rPr lang="en-US" dirty="0" err="1">
                <a:cs typeface="Calibri"/>
              </a:rPr>
              <a:t>land.ca</a:t>
            </a:r>
            <a:r>
              <a:rPr lang="en-US" dirty="0">
                <a:cs typeface="Calibri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3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75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2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ve-land.ca/" TargetMode="External"/><Relationship Id="rId7" Type="http://schemas.openxmlformats.org/officeDocument/2006/relationships/hyperlink" Target="https://www.nytimes.com/2017/03/15/learning/lesson-plans/25-mini-films-for-exploring-race-bias-and-identity-with-student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69GVhNiCkWc" TargetMode="External"/><Relationship Id="rId5" Type="http://schemas.openxmlformats.org/officeDocument/2006/relationships/hyperlink" Target="https://www.youtube.com/watch?v=7ODLvTBvKow" TargetMode="External"/><Relationship Id="rId4" Type="http://schemas.openxmlformats.org/officeDocument/2006/relationships/hyperlink" Target="https://www.artofhosting.org/what-is-aoh/method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9GVhNiCkW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6000" dirty="0"/>
              <a:t>The </a:t>
            </a:r>
            <a:r>
              <a:rPr lang="en-US" sz="5300" dirty="0">
                <a:latin typeface="Calibri"/>
                <a:ea typeface="ＭＳ Ｐゴシック"/>
                <a:cs typeface="Calibri"/>
              </a:rPr>
              <a:t>Art of Hosting Conversations Around Racial Equity:</a:t>
            </a:r>
            <a:br>
              <a:rPr lang="en-US" sz="6000" b="1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dirty="0">
                <a:ln w="11430"/>
                <a:solidFill>
                  <a:srgbClr val="7A9900"/>
                </a:solidFill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latin typeface="Calibri"/>
                <a:ea typeface="ＭＳ Ｐゴシック"/>
                <a:cs typeface="Calibri"/>
              </a:rPr>
              <a:t>W</a:t>
            </a:r>
            <a:r>
              <a:rPr lang="en-US" sz="4400" dirty="0">
                <a:solidFill>
                  <a:srgbClr val="7A9900"/>
                </a:solidFill>
                <a:latin typeface="Calibri"/>
                <a:ea typeface="ＭＳ Ｐゴシック"/>
                <a:cs typeface="Calibri"/>
              </a:rPr>
              <a:t>hy is This Vital?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 Gabriel A. Tanglao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Monday, June 14, 2021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njea.gt@gmail.com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Debrief / Resources</a:t>
            </a:r>
            <a:endParaRPr lang="en-US" sz="5500" b="1" dirty="0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Native Land Acknowledgement</a:t>
            </a:r>
            <a:endParaRPr lang="en-US" dirty="0"/>
          </a:p>
          <a:p>
            <a:r>
              <a:rPr lang="en-US" dirty="0">
                <a:hlinkClick r:id="rId4"/>
              </a:rPr>
              <a:t>Art of Hosting</a:t>
            </a:r>
            <a:endParaRPr lang="en-US" dirty="0"/>
          </a:p>
          <a:p>
            <a:r>
              <a:rPr lang="en-US" dirty="0">
                <a:hlinkClick r:id="rId5"/>
              </a:rPr>
              <a:t>World Café</a:t>
            </a:r>
            <a:endParaRPr lang="en-US" dirty="0"/>
          </a:p>
          <a:p>
            <a:r>
              <a:rPr lang="en-US" dirty="0">
                <a:hlinkClick r:id="rId6"/>
              </a:rPr>
              <a:t>Racial Literacy: Tell Me Who You Are</a:t>
            </a:r>
            <a:endParaRPr lang="en-US" dirty="0"/>
          </a:p>
          <a:p>
            <a:r>
              <a:rPr lang="en-US" dirty="0">
                <a:hlinkClick r:id="rId7"/>
              </a:rPr>
              <a:t>NYT Mini-Films Exploring Race with Students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36933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pPr algn="just"/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Download presentations, lesson plan materials &amp; activities for each webinar </a:t>
            </a: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pPr algn="just"/>
            <a:endParaRPr lang="en-US" dirty="0">
              <a:latin typeface="Arial"/>
              <a:ea typeface="ＭＳ Ｐゴシック"/>
              <a:cs typeface="Arial"/>
            </a:endParaRPr>
          </a:p>
          <a:p>
            <a:pPr algn="just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pPr algn="just"/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pPr algn="just"/>
            <a:endParaRPr lang="en-US" dirty="0">
              <a:latin typeface="Arial"/>
              <a:ea typeface="ＭＳ Ｐゴシック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pPr algn="just"/>
            <a:endParaRPr lang="en-US" dirty="0">
              <a:latin typeface="Arial"/>
              <a:ea typeface="ＭＳ Ｐゴシック"/>
            </a:endParaRPr>
          </a:p>
          <a:p>
            <a:pPr algn="just"/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pPr algn="just"/>
            <a:endParaRPr lang="en-US" dirty="0">
              <a:cs typeface="Arial"/>
            </a:endParaRPr>
          </a:p>
          <a:p>
            <a:pPr marL="285750" indent="-285750" algn="just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pPr algn="just"/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algn="just"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500" b="1" dirty="0">
                <a:latin typeface="Calibri"/>
                <a:ea typeface="ＭＳ Ｐゴシック"/>
                <a:cs typeface="Calibri"/>
              </a:rPr>
              <a:t>Learn</a:t>
            </a:r>
            <a:r>
              <a:rPr lang="en-US" sz="2500" dirty="0">
                <a:latin typeface="Calibri"/>
                <a:ea typeface="ＭＳ Ｐゴシック"/>
                <a:cs typeface="Calibri"/>
              </a:rPr>
              <a:t> a facilitation model of “hosted conversations” to create more inclusive student-driven classrooms</a:t>
            </a:r>
          </a:p>
          <a:p>
            <a:pPr algn="just"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500" b="1" dirty="0">
                <a:latin typeface="Calibri"/>
                <a:ea typeface="ＭＳ Ｐゴシック"/>
                <a:cs typeface="Calibri"/>
              </a:rPr>
              <a:t>Engage</a:t>
            </a:r>
            <a:r>
              <a:rPr lang="en-US" sz="2500" dirty="0">
                <a:latin typeface="Calibri"/>
                <a:ea typeface="ＭＳ Ｐゴシック"/>
                <a:cs typeface="Calibri"/>
              </a:rPr>
              <a:t> in dialogue with colleagues to share best practices, strategies and techniques that create safe learning spaces </a:t>
            </a:r>
          </a:p>
          <a:p>
            <a:pPr algn="just" defTabSz="905255">
              <a:defRPr sz="3168"/>
            </a:pPr>
            <a:r>
              <a:rPr lang="en-US" sz="2500" dirty="0">
                <a:latin typeface="Calibri"/>
                <a:ea typeface="ＭＳ Ｐゴシック"/>
                <a:cs typeface="Calibri"/>
              </a:rPr>
              <a:t> </a:t>
            </a:r>
            <a:r>
              <a:rPr lang="en-US" sz="2500" b="1" dirty="0">
                <a:latin typeface="Calibri"/>
                <a:ea typeface="ＭＳ Ｐゴシック"/>
                <a:cs typeface="Calibri"/>
              </a:rPr>
              <a:t>Discuss</a:t>
            </a:r>
            <a:r>
              <a:rPr lang="en-US" sz="2500" dirty="0">
                <a:latin typeface="Calibri"/>
                <a:ea typeface="ＭＳ Ｐゴシック"/>
                <a:cs typeface="Calibri"/>
              </a:rPr>
              <a:t> approaches to engage students in dialogue around challenging conversations around race and equity</a:t>
            </a:r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Agenda</a:t>
            </a:r>
            <a:endParaRPr lang="en-US" sz="5500" b="1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r>
              <a:rPr lang="en-US" sz="2400" dirty="0"/>
              <a:t>Welcome and Introductions</a:t>
            </a:r>
          </a:p>
          <a:p>
            <a:pPr lvl="1"/>
            <a:r>
              <a:rPr lang="en-US" sz="2400" dirty="0"/>
              <a:t>Land and Labor Recognition</a:t>
            </a:r>
          </a:p>
          <a:p>
            <a:pPr lvl="1"/>
            <a:r>
              <a:rPr lang="en-US" sz="2400" dirty="0"/>
              <a:t>Community Agreements</a:t>
            </a:r>
          </a:p>
          <a:p>
            <a:r>
              <a:rPr lang="en-US" sz="2400" dirty="0"/>
              <a:t>World Café Discussions</a:t>
            </a:r>
          </a:p>
          <a:p>
            <a:pPr lvl="1"/>
            <a:r>
              <a:rPr lang="en-US" sz="2400" dirty="0"/>
              <a:t>Round 1: Why is racial equity vital?</a:t>
            </a:r>
          </a:p>
          <a:p>
            <a:pPr lvl="1"/>
            <a:r>
              <a:rPr lang="en-US" sz="2400" dirty="0"/>
              <a:t>Round 2: What support is needed?</a:t>
            </a:r>
          </a:p>
          <a:p>
            <a:pPr lvl="1"/>
            <a:r>
              <a:rPr lang="en-US" sz="2400" dirty="0"/>
              <a:t>Debrief Process and Resources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Land &amp; Labor Recognition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C5A946-6AD8-F849-B2B3-464C28FE7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308" y="2212848"/>
            <a:ext cx="6735384" cy="3786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DEFEDF-8744-4A48-B0E0-BC097A154650}"/>
              </a:ext>
            </a:extLst>
          </p:cNvPr>
          <p:cNvSpPr/>
          <p:nvPr/>
        </p:nvSpPr>
        <p:spPr>
          <a:xfrm>
            <a:off x="2466295" y="4511661"/>
            <a:ext cx="4211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Avenir" panose="02000503020000020003" pitchFamily="2" charset="0"/>
              </a:rPr>
              <a:t>AND LABOR RECOGNITION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b="1" dirty="0">
                <a:ln w="11430">
                  <a:noFill/>
                </a:ln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  <a:t>Community Agreements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DEFEDF-8744-4A48-B0E0-BC097A154650}"/>
              </a:ext>
            </a:extLst>
          </p:cNvPr>
          <p:cNvSpPr/>
          <p:nvPr/>
        </p:nvSpPr>
        <p:spPr>
          <a:xfrm>
            <a:off x="2466295" y="4511661"/>
            <a:ext cx="42114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FFFFFF"/>
                </a:solidFill>
                <a:latin typeface="Avenir" panose="02000503020000020003" pitchFamily="2" charset="0"/>
              </a:rPr>
              <a:t>AND LABOR RECOGNITION</a:t>
            </a:r>
            <a:endParaRPr lang="en-US" sz="2400" dirty="0">
              <a:effectLst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9BA272-8A68-B54B-B72F-ADE76B5E53B9}"/>
              </a:ext>
            </a:extLst>
          </p:cNvPr>
          <p:cNvSpPr txBox="1">
            <a:spLocks/>
          </p:cNvSpPr>
          <p:nvPr/>
        </p:nvSpPr>
        <p:spPr bwMode="auto">
          <a:xfrm>
            <a:off x="457200" y="2377441"/>
            <a:ext cx="8229600" cy="417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1pPr>
            <a:lvl2pPr marL="742950" indent="-28575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2pPr>
            <a:lvl3pPr marL="11430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•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3pPr>
            <a:lvl4pPr marL="16002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–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4pPr>
            <a:lvl5pPr marL="2057400" indent="-228600" algn="l" rtl="0" fontAlgn="base">
              <a:spcBef>
                <a:spcPts val="0"/>
              </a:spcBef>
              <a:spcAft>
                <a:spcPts val="1800"/>
              </a:spcAft>
              <a:buFont typeface="Arial" pitchFamily="-108" charset="0"/>
              <a:buChar char="»"/>
              <a:defRPr sz="2800" b="0" i="0" kern="1200">
                <a:solidFill>
                  <a:schemeClr val="tx1"/>
                </a:solidFill>
                <a:latin typeface="Calibri Light" panose="020F0302020204030204" pitchFamily="34" charset="0"/>
                <a:ea typeface="ＭＳ Ｐゴシック" pitchFamily="-108" charset="-128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05255">
              <a:defRPr sz="3168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Make Space / Take Space</a:t>
            </a:r>
          </a:p>
          <a:p>
            <a:pPr algn="ctr" defTabSz="905255">
              <a:defRPr sz="3168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Lead with Curiosity</a:t>
            </a:r>
          </a:p>
          <a:p>
            <a:pPr algn="ctr" defTabSz="905255">
              <a:defRPr sz="3168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Intent vs. Impact</a:t>
            </a:r>
          </a:p>
          <a:p>
            <a:pPr algn="ctr" defTabSz="905255">
              <a:defRPr sz="3168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Push Your Growing Edge</a:t>
            </a:r>
          </a:p>
          <a:p>
            <a:pPr algn="ctr" defTabSz="905255">
              <a:defRPr sz="3168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Expect &amp; Accept Non-Closure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033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Round One Discussion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marL="0" indent="0" algn="ctr" defTabSz="905255">
              <a:buNone/>
              <a:defRPr sz="3168"/>
            </a:pPr>
            <a:r>
              <a:rPr lang="en-US" sz="4000" dirty="0"/>
              <a:t>Why is it </a:t>
            </a:r>
            <a:r>
              <a:rPr lang="en-US" sz="4000" dirty="0">
                <a:solidFill>
                  <a:srgbClr val="7A9900"/>
                </a:solidFill>
              </a:rPr>
              <a:t>vital</a:t>
            </a:r>
            <a:r>
              <a:rPr lang="en-US" sz="4000" dirty="0"/>
              <a:t> for economics educators to create space for students to engage in dialogue around racial equity?</a:t>
            </a:r>
          </a:p>
          <a:p>
            <a:pPr marL="0" indent="0" algn="ctr" defTabSz="905255">
              <a:buNone/>
              <a:defRPr sz="3168"/>
            </a:pPr>
            <a:r>
              <a:rPr lang="en-US" sz="4000" dirty="0"/>
              <a:t>(And what makes this challenging?)</a:t>
            </a:r>
          </a:p>
          <a:p>
            <a:pPr marL="0" indent="0" algn="ctr" defTabSz="905255">
              <a:buNone/>
              <a:defRPr sz="3168"/>
            </a:pPr>
            <a:r>
              <a:rPr lang="en-US" sz="3600" dirty="0">
                <a:hlinkClick r:id="rId3"/>
              </a:rPr>
              <a:t>Video Clip: Priya Vulchi &amp; Winona Guo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821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Round Two Discussion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 marL="0" indent="0" algn="ctr" defTabSz="905255">
              <a:buNone/>
              <a:defRPr sz="3168"/>
            </a:pPr>
            <a:r>
              <a:rPr lang="en-US" sz="4400" dirty="0"/>
              <a:t>What </a:t>
            </a:r>
            <a:r>
              <a:rPr lang="en-US" sz="4400" dirty="0">
                <a:solidFill>
                  <a:srgbClr val="7A9900"/>
                </a:solidFill>
              </a:rPr>
              <a:t>supports</a:t>
            </a:r>
            <a:r>
              <a:rPr lang="en-US" sz="4400" dirty="0"/>
              <a:t> would you consider most helpful to navigate the challenges discussed in round one?</a:t>
            </a:r>
          </a:p>
        </p:txBody>
      </p:sp>
    </p:spTree>
    <p:extLst>
      <p:ext uri="{BB962C8B-B14F-4D97-AF65-F5344CB8AC3E}">
        <p14:creationId xmlns:p14="http://schemas.microsoft.com/office/powerpoint/2010/main" val="336705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8332A4-542C-494D-8506-1C720B46413C}">
  <ds:schemaRefs>
    <ds:schemaRef ds:uri="bfa4db11-c700-41fb-b639-f7e6b4e680b5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9cd82c5b-74c9-4827-94f1-5bf219ae6b20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D6113DE-D385-4A48-8B16-CD7F49237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</TotalTime>
  <Words>448</Words>
  <Application>Microsoft Office PowerPoint</Application>
  <PresentationFormat>On-screen Show (4:3)</PresentationFormat>
  <Paragraphs>68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Arial,Sans-Serif</vt:lpstr>
      <vt:lpstr>Avenir</vt:lpstr>
      <vt:lpstr>Calibri</vt:lpstr>
      <vt:lpstr>Calibri Light</vt:lpstr>
      <vt:lpstr>Times New Roman</vt:lpstr>
      <vt:lpstr>Office Theme</vt:lpstr>
      <vt:lpstr>  The Art of Hosting Conversations Around Racial Equity: Why is This Vital? Presented by Gabriel A. Tanglao Monday, June 14, 2021 njea.gt@gmail.com</vt:lpstr>
      <vt:lpstr>EconEdLink Membership</vt:lpstr>
      <vt:lpstr>Professional Development Certificate</vt:lpstr>
      <vt:lpstr>Objectives</vt:lpstr>
      <vt:lpstr>Agenda</vt:lpstr>
      <vt:lpstr>Land &amp; Labor Recognition</vt:lpstr>
      <vt:lpstr>Community Agreements</vt:lpstr>
      <vt:lpstr>Round One Discussion</vt:lpstr>
      <vt:lpstr>Round Two Discussion</vt:lpstr>
      <vt:lpstr>Debrief / Resources</vt:lpstr>
      <vt:lpstr>CEE Affiliates</vt:lpstr>
      <vt:lpstr>Thank You to Our Sponsors!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106</cp:revision>
  <dcterms:created xsi:type="dcterms:W3CDTF">2012-09-11T15:07:18Z</dcterms:created>
  <dcterms:modified xsi:type="dcterms:W3CDTF">2021-06-14T13:20:15Z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