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Josefin Slab"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gTXRzVmX3pOpwDFHEyB6JNSxxQ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250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1162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60de812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9b60de812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89b60de812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7151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9b60de81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9b60de81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89b60de812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59479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9b60de81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89b60de81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89b60de812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53428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8c6360c4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88c6360c4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88c6360c4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736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5" name="Google Shape;15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27757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58" name="Google Shape;5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00659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65" name="Google Shape;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0927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i="1"/>
              <a:t>This is an overview of simulations to supplement and support what you already do with practice and traditional/direct instruction.</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chocolate activity overview guide</a:t>
            </a:r>
            <a:endParaRPr i="1"/>
          </a:p>
          <a:p>
            <a:pPr marL="0" lvl="0" indent="0" algn="l" rtl="0">
              <a:spcBef>
                <a:spcPts val="0"/>
              </a:spcBef>
              <a:spcAft>
                <a:spcPts val="0"/>
              </a:spcAft>
              <a:buNone/>
            </a:pPr>
            <a:r>
              <a:rPr lang="en-US" i="1"/>
              <a:t>monopoly - oil simulation</a:t>
            </a:r>
            <a:endParaRPr i="1"/>
          </a:p>
          <a:p>
            <a:pPr marL="0" lvl="0" indent="0" algn="l" rtl="0">
              <a:spcBef>
                <a:spcPts val="0"/>
              </a:spcBef>
              <a:spcAft>
                <a:spcPts val="0"/>
              </a:spcAft>
              <a:buNone/>
            </a:pPr>
            <a:r>
              <a:rPr lang="en-US" i="1"/>
              <a:t>oligopoly - question of trust, family feud </a:t>
            </a:r>
            <a:endParaRPr i="1"/>
          </a:p>
          <a:p>
            <a:pPr marL="0" lvl="0" indent="0" algn="l" rtl="0">
              <a:spcBef>
                <a:spcPts val="0"/>
              </a:spcBef>
              <a:spcAft>
                <a:spcPts val="0"/>
              </a:spcAft>
              <a:buNone/>
            </a:pPr>
            <a:r>
              <a:rPr lang="en-US" i="1"/>
              <a:t>mono comp - differentiation project</a:t>
            </a:r>
            <a:endParaRPr i="1"/>
          </a:p>
          <a:p>
            <a:pPr marL="0" lvl="0" indent="0" algn="l" rtl="0">
              <a:spcBef>
                <a:spcPts val="0"/>
              </a:spcBef>
              <a:spcAft>
                <a:spcPts val="0"/>
              </a:spcAft>
              <a:buNone/>
            </a:pPr>
            <a:r>
              <a:rPr lang="en-US" i="1"/>
              <a:t>perfect comp - </a:t>
            </a:r>
            <a:endParaRPr i="1"/>
          </a:p>
          <a:p>
            <a:pPr marL="0" lvl="0" indent="0" algn="l" rtl="0">
              <a:spcBef>
                <a:spcPts val="0"/>
              </a:spcBef>
              <a:spcAft>
                <a:spcPts val="0"/>
              </a:spcAft>
              <a:buNone/>
            </a:pPr>
            <a:endParaRPr i="1"/>
          </a:p>
        </p:txBody>
      </p:sp>
      <p:sp>
        <p:nvSpPr>
          <p:cNvPr id="72" name="Google Shape;7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98361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 name="Google Shape;8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1404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4977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c6360c4d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88c6360c4d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88c6360c4d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2851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8c6360c4d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8c6360c4d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88c6360c4d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9030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9b60de81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89b60de81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89b60de812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30931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1"/>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1"/>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AlexMLam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R_wwfWA8hni7Lp-ze0UtX3Y7c481SonUBTeaDZaamRw/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ncase.me/trust/" TargetMode="External"/><Relationship Id="rId7" Type="http://schemas.openxmlformats.org/officeDocument/2006/relationships/hyperlink" Target="https://www.youtube.com/watch?v=S0qjK3TWZE8&amp;feature=emb_tit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ED9gaAb2BEw&amp;feature=emb_title" TargetMode="External"/><Relationship Id="rId5" Type="http://schemas.openxmlformats.org/officeDocument/2006/relationships/hyperlink" Target="https://www.youtube.com/watch?v=2d_dtTZQyUM&amp;feature=emb_title" TargetMode="External"/><Relationship Id="rId4" Type="http://schemas.openxmlformats.org/officeDocument/2006/relationships/hyperlink" Target="https://docs.google.com/document/d/1SXbwsly532aKdQSO2YuOpAMr5UUlUDswuIC0QnBO6gk/ed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presentation/d/1vDMUtHwFQdFUnHM5DOXIWGnK6kSDgUPLkzbkgtMzlT4/edit#slide=id.g56aacbc7ba_0_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AlexMLam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IPNpIOqLt7DNCZ1rYmVr2m_oMbTcwbZpiXWJutxSEsk/e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awwapp.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hyperlink" Target="https://docs.google.com/document/d/12jTTOV9p_eyFBho7flOi9YnygLR0rd5EHrV7gQYGNVI/edit" TargetMode="External"/><Relationship Id="rId3" Type="http://schemas.openxmlformats.org/officeDocument/2006/relationships/hyperlink" Target="https://docs.google.com/document/d/1cneyE6lK-SpdG8ciITRGr4PaoZFYH3JU6QYQ-_xdWlY/edit" TargetMode="External"/><Relationship Id="rId7" Type="http://schemas.openxmlformats.org/officeDocument/2006/relationships/hyperlink" Target="https://docs.google.com/presentation/d/1Uop-2Q1CNqCP30kXdVV7EV3I5aiP0WkkS0cZ96AF4rs/edit#slide=id.p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cs.google.com/document/d/1tA7xptO_rWFEECOLzNHTwanddIbxpJMmNDXmv79xRxk/edit" TargetMode="External"/><Relationship Id="rId5" Type="http://schemas.openxmlformats.org/officeDocument/2006/relationships/hyperlink" Target="https://docs.google.com/document/d/1Cvxwxe5rJW9FojuzxTDhmWZ6LIjboAo0P58ShKtiUbE/edit" TargetMode="External"/><Relationship Id="rId10" Type="http://schemas.openxmlformats.org/officeDocument/2006/relationships/image" Target="../media/image13.jpg"/><Relationship Id="rId4" Type="http://schemas.openxmlformats.org/officeDocument/2006/relationships/hyperlink" Target="https://docs.google.com/document/d/1cwzJJ4421iXMUMet1DwSfgtNnwSVbv6hIDtmeblfUbg/edit" TargetMode="External"/><Relationship Id="rId9" Type="http://schemas.openxmlformats.org/officeDocument/2006/relationships/hyperlink" Target="https://docs.google.com/document/d/1ChpoJD9uDReSReiPkXdRi6fH_KcOad-2_ZZjEEM1WVk/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685800" y="1322100"/>
            <a:ext cx="7772400" cy="3299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5555"/>
              </a:lnSpc>
              <a:spcBef>
                <a:spcPts val="0"/>
              </a:spcBef>
              <a:spcAft>
                <a:spcPts val="0"/>
              </a:spcAft>
              <a:buNone/>
            </a:pP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Microeconomics 203: Market Structures and Types of Businesses</a:t>
            </a:r>
            <a:r>
              <a:rPr lang="en-US" sz="3959">
                <a:latin typeface="Josefin Slab"/>
                <a:ea typeface="Josefin Slab"/>
                <a:cs typeface="Josefin Slab"/>
                <a:sym typeface="Josefin Slab"/>
              </a:rPr>
              <a:t/>
            </a:r>
            <a:br>
              <a:rPr lang="en-US" sz="3959">
                <a:latin typeface="Josefin Slab"/>
                <a:ea typeface="Josefin Slab"/>
                <a:cs typeface="Josefin Slab"/>
                <a:sym typeface="Josefin Slab"/>
              </a:rPr>
            </a:br>
            <a:r>
              <a:rPr lang="en-US" sz="1979">
                <a:solidFill>
                  <a:schemeClr val="dk1"/>
                </a:solidFill>
                <a:latin typeface="Josefin Slab"/>
                <a:ea typeface="Josefin Slab"/>
                <a:cs typeface="Josefin Slab"/>
                <a:sym typeface="Josefin Slab"/>
              </a:rPr>
              <a:t>Presented by Alex Lamon</a:t>
            </a:r>
            <a:endParaRPr sz="1979">
              <a:solidFill>
                <a:schemeClr val="dk1"/>
              </a:solidFill>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1440">
                <a:latin typeface="Josefin Slab"/>
                <a:ea typeface="Josefin Slab"/>
                <a:cs typeface="Josefin Slab"/>
                <a:sym typeface="Josefin Slab"/>
              </a:rPr>
              <a:t>CEE Master Teacher</a:t>
            </a:r>
            <a:br>
              <a:rPr lang="en-US" sz="1440">
                <a:latin typeface="Josefin Slab"/>
                <a:ea typeface="Josefin Slab"/>
                <a:cs typeface="Josefin Slab"/>
                <a:sym typeface="Josefin Slab"/>
              </a:rPr>
            </a:br>
            <a:r>
              <a:rPr lang="en-US" sz="1979">
                <a:solidFill>
                  <a:schemeClr val="dk1"/>
                </a:solidFill>
                <a:latin typeface="Josefin Slab"/>
                <a:ea typeface="Josefin Slab"/>
                <a:cs typeface="Josefin Slab"/>
                <a:sym typeface="Josefin Slab"/>
              </a:rPr>
              <a:t>June 16th, 2020</a:t>
            </a:r>
            <a:r>
              <a:rPr lang="en-US" sz="1440">
                <a:solidFill>
                  <a:schemeClr val="dk1"/>
                </a:solidFill>
                <a:latin typeface="Josefin Slab"/>
                <a:ea typeface="Josefin Slab"/>
                <a:cs typeface="Josefin Slab"/>
                <a:sym typeface="Josefin Slab"/>
              </a:rPr>
              <a:t/>
            </a:r>
            <a:br>
              <a:rPr lang="en-US" sz="1440">
                <a:solidFill>
                  <a:schemeClr val="dk1"/>
                </a:solidFill>
                <a:latin typeface="Josefin Slab"/>
                <a:ea typeface="Josefin Slab"/>
                <a:cs typeface="Josefin Slab"/>
                <a:sym typeface="Josefin Slab"/>
              </a:rPr>
            </a:br>
            <a:r>
              <a:rPr lang="en-US" sz="1979" u="sng">
                <a:solidFill>
                  <a:schemeClr val="hlink"/>
                </a:solidFill>
                <a:latin typeface="Josefin Slab"/>
                <a:ea typeface="Josefin Slab"/>
                <a:cs typeface="Josefin Slab"/>
                <a:sym typeface="Josefin Slab"/>
                <a:hlinkClick r:id="rId3"/>
              </a:rPr>
              <a:t>@AlexMLamon</a:t>
            </a:r>
            <a:endParaRPr sz="1979">
              <a:solidFill>
                <a:schemeClr val="dk1"/>
              </a:solidFill>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1979">
                <a:solidFill>
                  <a:schemeClr val="dk1"/>
                </a:solidFill>
                <a:latin typeface="Josefin Slab"/>
                <a:ea typeface="Josefin Slab"/>
                <a:cs typeface="Josefin Slab"/>
                <a:sym typeface="Josefin Slab"/>
              </a:rPr>
              <a:t>lamonteach@gmail.com</a:t>
            </a:r>
            <a:endParaRPr sz="1979">
              <a:solidFill>
                <a:schemeClr val="dk1"/>
              </a:solidFill>
              <a:latin typeface="Josefin Slab"/>
              <a:ea typeface="Josefin Slab"/>
              <a:cs typeface="Josefin Slab"/>
              <a:sym typeface="Josefin Slab"/>
            </a:endParaRPr>
          </a:p>
        </p:txBody>
      </p:sp>
      <p:pic>
        <p:nvPicPr>
          <p:cNvPr id="54" name="Google Shape;54;p1"/>
          <p:cNvPicPr preferRelativeResize="0"/>
          <p:nvPr/>
        </p:nvPicPr>
        <p:blipFill>
          <a:blip r:embed="rId4">
            <a:alphaModFix/>
          </a:blip>
          <a:stretch>
            <a:fillRect/>
          </a:stretch>
        </p:blipFill>
        <p:spPr>
          <a:xfrm>
            <a:off x="6432275" y="4297675"/>
            <a:ext cx="19050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89b60de812_0_4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(Bonus) </a:t>
            </a:r>
            <a:r>
              <a:rPr lang="en-US" sz="5500" u="sng">
                <a:solidFill>
                  <a:schemeClr val="hlink"/>
                </a:solidFill>
                <a:latin typeface="Josefin Slab"/>
                <a:ea typeface="Josefin Slab"/>
                <a:cs typeface="Josefin Slab"/>
                <a:sym typeface="Josefin Slab"/>
                <a:hlinkClick r:id="rId3"/>
              </a:rPr>
              <a:t>Conglomerates</a:t>
            </a:r>
            <a:endParaRPr sz="5500">
              <a:latin typeface="Josefin Slab"/>
              <a:ea typeface="Josefin Slab"/>
              <a:cs typeface="Josefin Slab"/>
              <a:sym typeface="Josefin Slab"/>
            </a:endParaRPr>
          </a:p>
        </p:txBody>
      </p:sp>
      <p:pic>
        <p:nvPicPr>
          <p:cNvPr id="128" name="Google Shape;128;g89b60de812_0_47" descr="Media Conglomerates Mind Map (With images) | Decorative plates ..."/>
          <p:cNvPicPr preferRelativeResize="0"/>
          <p:nvPr/>
        </p:nvPicPr>
        <p:blipFill>
          <a:blip r:embed="rId4">
            <a:alphaModFix/>
          </a:blip>
          <a:stretch>
            <a:fillRect/>
          </a:stretch>
        </p:blipFill>
        <p:spPr>
          <a:xfrm>
            <a:off x="403250" y="1947087"/>
            <a:ext cx="8337499" cy="4689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9b60de812_0_12"/>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Oligopoly</a:t>
            </a:r>
            <a:endParaRPr sz="5500">
              <a:latin typeface="Josefin Slab"/>
              <a:ea typeface="Josefin Slab"/>
              <a:cs typeface="Josefin Slab"/>
              <a:sym typeface="Josefin Slab"/>
            </a:endParaRPr>
          </a:p>
        </p:txBody>
      </p:sp>
      <p:sp>
        <p:nvSpPr>
          <p:cNvPr id="135" name="Google Shape;135;g89b60de812_0_12"/>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Activities: </a:t>
            </a:r>
            <a:r>
              <a:rPr lang="en-US" sz="2500" u="sng">
                <a:solidFill>
                  <a:schemeClr val="hlink"/>
                </a:solidFill>
                <a:latin typeface="Josefin Slab"/>
                <a:ea typeface="Josefin Slab"/>
                <a:cs typeface="Josefin Slab"/>
                <a:sym typeface="Josefin Slab"/>
                <a:hlinkClick r:id="rId3"/>
              </a:rPr>
              <a:t>Evolution of Trust</a:t>
            </a:r>
            <a:r>
              <a:rPr lang="en-US" sz="2500">
                <a:latin typeface="Josefin Slab"/>
                <a:ea typeface="Josefin Slab"/>
                <a:cs typeface="Josefin Slab"/>
                <a:sym typeface="Josefin Slab"/>
              </a:rPr>
              <a:t>, Family Feud, </a:t>
            </a:r>
            <a:r>
              <a:rPr lang="en-US" sz="2500" u="sng">
                <a:solidFill>
                  <a:schemeClr val="hlink"/>
                </a:solidFill>
                <a:latin typeface="Josefin Slab"/>
                <a:ea typeface="Josefin Slab"/>
                <a:cs typeface="Josefin Slab"/>
                <a:sym typeface="Josefin Slab"/>
                <a:hlinkClick r:id="rId4"/>
              </a:rPr>
              <a:t>current events</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5"/>
              </a:rPr>
              <a:t>A Beautiful Mind</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6"/>
              </a:rPr>
              <a:t>Dilbert's Prisoner's Dilemma </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7"/>
              </a:rPr>
              <a:t>Golden Balls Split or Steal</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p:txBody>
      </p:sp>
      <p:pic>
        <p:nvPicPr>
          <p:cNvPr id="136" name="Google Shape;136;g89b60de812_0_12" descr="Answer Quiz Buzzers Set of 4 by Learning Resources - Game Show ..."/>
          <p:cNvPicPr preferRelativeResize="0"/>
          <p:nvPr/>
        </p:nvPicPr>
        <p:blipFill>
          <a:blip r:embed="rId8">
            <a:alphaModFix/>
          </a:blip>
          <a:stretch>
            <a:fillRect/>
          </a:stretch>
        </p:blipFill>
        <p:spPr>
          <a:xfrm>
            <a:off x="5463275" y="3431225"/>
            <a:ext cx="2998850" cy="299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additive="base">
                                        <p:cTn id="7" dur="500"/>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 calcmode="lin" valueType="num">
                                      <p:cBhvr additive="base">
                                        <p:cTn id="12" dur="500"/>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 calcmode="lin" valueType="num">
                                      <p:cBhvr additive="base">
                                        <p:cTn id="17" dur="500"/>
                                        <p:tgtEl>
                                          <p:spTgt spid="1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 calcmode="lin" valueType="num">
                                      <p:cBhvr additive="base">
                                        <p:cTn id="22" dur="500"/>
                                        <p:tgtEl>
                                          <p:spTgt spid="1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 calcmode="lin" valueType="num">
                                      <p:cBhvr additive="base">
                                        <p:cTn id="27" dur="500"/>
                                        <p:tgtEl>
                                          <p:spTgt spid="1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 calcmode="lin" valueType="num">
                                      <p:cBhvr additive="base">
                                        <p:cTn id="32" dur="500"/>
                                        <p:tgtEl>
                                          <p:spTgt spid="1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9b60de812_0_18"/>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Monopolistic Competition</a:t>
            </a:r>
            <a:endParaRPr sz="5500">
              <a:latin typeface="Josefin Slab"/>
              <a:ea typeface="Josefin Slab"/>
              <a:cs typeface="Josefin Slab"/>
              <a:sym typeface="Josefin Slab"/>
            </a:endParaRPr>
          </a:p>
        </p:txBody>
      </p:sp>
      <p:sp>
        <p:nvSpPr>
          <p:cNvPr id="143" name="Google Shape;143;g89b60de812_0_18"/>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Activity: </a:t>
            </a:r>
            <a:r>
              <a:rPr lang="en-US" sz="2500" u="sng">
                <a:solidFill>
                  <a:schemeClr val="hlink"/>
                </a:solidFill>
                <a:latin typeface="Josefin Slab"/>
                <a:ea typeface="Josefin Slab"/>
                <a:cs typeface="Josefin Slab"/>
                <a:sym typeface="Josefin Slab"/>
                <a:hlinkClick r:id="rId3"/>
              </a:rPr>
              <a:t>Mono Comp Differentiation </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p:txBody>
      </p:sp>
      <p:pic>
        <p:nvPicPr>
          <p:cNvPr id="144" name="Google Shape;144;g89b60de812_0_18" descr="Best Buy to offer new in-store consultationsBest Buy Corporate ..."/>
          <p:cNvPicPr preferRelativeResize="0"/>
          <p:nvPr/>
        </p:nvPicPr>
        <p:blipFill>
          <a:blip r:embed="rId4">
            <a:alphaModFix/>
          </a:blip>
          <a:stretch>
            <a:fillRect/>
          </a:stretch>
        </p:blipFill>
        <p:spPr>
          <a:xfrm>
            <a:off x="1056825" y="3889038"/>
            <a:ext cx="2847975" cy="1609725"/>
          </a:xfrm>
          <a:prstGeom prst="rect">
            <a:avLst/>
          </a:prstGeom>
          <a:noFill/>
          <a:ln>
            <a:noFill/>
          </a:ln>
        </p:spPr>
      </p:pic>
      <p:pic>
        <p:nvPicPr>
          <p:cNvPr id="145" name="Google Shape;145;g89b60de812_0_18" descr="P.C. Richard &amp; Son in Jersey City, NJ - Appliances, TVs &amp; More"/>
          <p:cNvPicPr preferRelativeResize="0"/>
          <p:nvPr/>
        </p:nvPicPr>
        <p:blipFill>
          <a:blip r:embed="rId5">
            <a:alphaModFix/>
          </a:blip>
          <a:stretch>
            <a:fillRect/>
          </a:stretch>
        </p:blipFill>
        <p:spPr>
          <a:xfrm>
            <a:off x="4248050" y="3741400"/>
            <a:ext cx="43815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 calcmode="lin" valueType="num">
                                      <p:cBhvr additive="base">
                                        <p:cTn id="12" dur="500"/>
                                        <p:tgtEl>
                                          <p:spTgt spid="1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88c6360c4d_0_7"/>
          <p:cNvSpPr txBox="1">
            <a:spLocks noGrp="1"/>
          </p:cNvSpPr>
          <p:nvPr>
            <p:ph type="ctrTitle"/>
          </p:nvPr>
        </p:nvSpPr>
        <p:spPr>
          <a:xfrm>
            <a:off x="685800" y="914400"/>
            <a:ext cx="7772400" cy="3429000"/>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
            </a:r>
            <a:br>
              <a:rPr lang="en-US" sz="5400">
                <a:latin typeface="Josefin Slab"/>
                <a:ea typeface="Josefin Slab"/>
                <a:cs typeface="Josefin Slab"/>
                <a:sym typeface="Josefin Slab"/>
              </a:rPr>
            </a:br>
            <a:r>
              <a:rPr lang="en-US" sz="5400">
                <a:latin typeface="Josefin Slab"/>
                <a:ea typeface="Josefin Slab"/>
                <a:cs typeface="Josefin Slab"/>
                <a:sym typeface="Josefin Slab"/>
              </a:rPr>
              <a:t>Thank you! </a:t>
            </a:r>
            <a:endParaRPr sz="5400">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5400">
                <a:latin typeface="Josefin Slab"/>
                <a:ea typeface="Josefin Slab"/>
                <a:cs typeface="Josefin Slab"/>
                <a:sym typeface="Josefin Slab"/>
              </a:rPr>
              <a:t>Enjoy some well-deserved time off!!</a:t>
            </a:r>
            <a:r>
              <a:rPr lang="en-US" sz="3959">
                <a:latin typeface="Josefin Slab"/>
                <a:ea typeface="Josefin Slab"/>
                <a:cs typeface="Josefin Slab"/>
                <a:sym typeface="Josefin Slab"/>
              </a:rPr>
              <a:t/>
            </a:r>
            <a:br>
              <a:rPr lang="en-US" sz="3959">
                <a:latin typeface="Josefin Slab"/>
                <a:ea typeface="Josefin Slab"/>
                <a:cs typeface="Josefin Slab"/>
                <a:sym typeface="Josefin Slab"/>
              </a:rPr>
            </a:br>
            <a:r>
              <a:rPr lang="en-US" sz="1440">
                <a:solidFill>
                  <a:schemeClr val="dk1"/>
                </a:solidFill>
                <a:latin typeface="Josefin Slab"/>
                <a:ea typeface="Josefin Slab"/>
                <a:cs typeface="Josefin Slab"/>
                <a:sym typeface="Josefin Slab"/>
              </a:rPr>
              <a:t/>
            </a:r>
            <a:br>
              <a:rPr lang="en-US" sz="1440">
                <a:solidFill>
                  <a:schemeClr val="dk1"/>
                </a:solidFill>
                <a:latin typeface="Josefin Slab"/>
                <a:ea typeface="Josefin Slab"/>
                <a:cs typeface="Josefin Slab"/>
                <a:sym typeface="Josefin Slab"/>
              </a:rPr>
            </a:br>
            <a:r>
              <a:rPr lang="en-US" sz="2280" u="sng">
                <a:solidFill>
                  <a:schemeClr val="hlink"/>
                </a:solidFill>
                <a:latin typeface="Josefin Slab"/>
                <a:ea typeface="Josefin Slab"/>
                <a:cs typeface="Josefin Slab"/>
                <a:sym typeface="Josefin Slab"/>
                <a:hlinkClick r:id="rId3"/>
              </a:rPr>
              <a:t>@AlexMLamon</a:t>
            </a:r>
            <a:endParaRPr sz="2280">
              <a:solidFill>
                <a:schemeClr val="dk1"/>
              </a:solidFill>
              <a:latin typeface="Josefin Slab"/>
              <a:ea typeface="Josefin Slab"/>
              <a:cs typeface="Josefin Slab"/>
              <a:sym typeface="Josefin Slab"/>
            </a:endParaRPr>
          </a:p>
          <a:p>
            <a:pPr marL="0" lvl="0" indent="0" algn="ctr" rtl="0">
              <a:lnSpc>
                <a:spcPct val="105555"/>
              </a:lnSpc>
              <a:spcBef>
                <a:spcPts val="0"/>
              </a:spcBef>
              <a:spcAft>
                <a:spcPts val="0"/>
              </a:spcAft>
              <a:buNone/>
            </a:pPr>
            <a:r>
              <a:rPr lang="en-US" sz="2280">
                <a:solidFill>
                  <a:schemeClr val="dk1"/>
                </a:solidFill>
                <a:latin typeface="Josefin Slab"/>
                <a:ea typeface="Josefin Slab"/>
                <a:cs typeface="Josefin Slab"/>
                <a:sym typeface="Josefin Slab"/>
              </a:rPr>
              <a:t>lamonteach@gmail.com</a:t>
            </a:r>
            <a:endParaRPr sz="2280">
              <a:solidFill>
                <a:schemeClr val="dk1"/>
              </a:solidFill>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CEE Affiliates</a:t>
            </a:r>
            <a:endParaRPr sz="5500">
              <a:latin typeface="Josefin Slab"/>
              <a:ea typeface="Josefin Slab"/>
              <a:cs typeface="Josefin Slab"/>
              <a:sym typeface="Josefin Slab"/>
            </a:endParaRPr>
          </a:p>
        </p:txBody>
      </p:sp>
      <p:sp>
        <p:nvSpPr>
          <p:cNvPr id="158" name="Google Shape;158;p10"/>
          <p:cNvSpPr txBox="1"/>
          <p:nvPr/>
        </p:nvSpPr>
        <p:spPr>
          <a:xfrm>
            <a:off x="1501666" y="5134678"/>
            <a:ext cx="614066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Josefin Slab"/>
                <a:ea typeface="Josefin Slab"/>
                <a:cs typeface="Josefin Slab"/>
                <a:sym typeface="Josefin Slab"/>
                <a:hlinkClick r:id="rId3"/>
              </a:rPr>
              <a:t>https://www.councilforeconed.org/resources/local-affiliates/</a:t>
            </a:r>
            <a:endParaRPr sz="180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p:txBody>
      </p:sp>
      <p:pic>
        <p:nvPicPr>
          <p:cNvPr id="159" name="Google Shape;159;p10"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457199" y="91482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Josefin Slab"/>
                <a:ea typeface="Josefin Slab"/>
                <a:cs typeface="Josefin Slab"/>
                <a:sym typeface="Josefin Slab"/>
              </a:rPr>
              <a:t>EconEdLink Membership</a:t>
            </a:r>
            <a:endParaRPr>
              <a:latin typeface="Josefin Slab"/>
              <a:ea typeface="Josefin Slab"/>
              <a:cs typeface="Josefin Slab"/>
              <a:sym typeface="Josefin Slab"/>
            </a:endParaRPr>
          </a:p>
        </p:txBody>
      </p:sp>
      <p:sp>
        <p:nvSpPr>
          <p:cNvPr id="61" name="Google Shape;61;p2"/>
          <p:cNvSpPr txBox="1"/>
          <p:nvPr/>
        </p:nvSpPr>
        <p:spPr>
          <a:xfrm>
            <a:off x="482538" y="2114894"/>
            <a:ext cx="8175171"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0" u="none" strike="noStrike" cap="none" dirty="0">
                <a:solidFill>
                  <a:schemeClr val="dk1"/>
                </a:solidFill>
                <a:latin typeface="Josefin Slab"/>
                <a:ea typeface="Josefin Slab"/>
                <a:cs typeface="Josefin Slab"/>
                <a:sym typeface="Josefin Slab"/>
              </a:rPr>
              <a:t>You can now access CEE’s professional development webinars directly on EconEdLink.org! To receive these new professional development benefits, </a:t>
            </a:r>
            <a:r>
              <a:rPr lang="en-US" sz="1800" b="1" i="0" u="none" strike="noStrike" cap="none" dirty="0">
                <a:solidFill>
                  <a:schemeClr val="dk1"/>
                </a:solidFill>
                <a:latin typeface="Josefin Slab"/>
                <a:ea typeface="Josefin Slab"/>
                <a:cs typeface="Josefin Slab"/>
                <a:sym typeface="Josefin Slab"/>
              </a:rPr>
              <a:t>become an </a:t>
            </a:r>
            <a:r>
              <a:rPr lang="en-US" sz="1800" b="1" i="0" u="none" strike="noStrike" cap="none" dirty="0" err="1">
                <a:solidFill>
                  <a:schemeClr val="dk1"/>
                </a:solidFill>
                <a:latin typeface="Josefin Slab"/>
                <a:ea typeface="Josefin Slab"/>
                <a:cs typeface="Josefin Slab"/>
                <a:sym typeface="Josefin Slab"/>
              </a:rPr>
              <a:t>EconEdLink</a:t>
            </a:r>
            <a:r>
              <a:rPr lang="en-US" sz="1800" b="1" i="0" u="none" strike="noStrike" cap="none" dirty="0">
                <a:solidFill>
                  <a:schemeClr val="dk1"/>
                </a:solidFill>
                <a:latin typeface="Josefin Slab"/>
                <a:ea typeface="Josefin Slab"/>
                <a:cs typeface="Josefin Slab"/>
                <a:sym typeface="Josefin Slab"/>
              </a:rPr>
              <a:t> </a:t>
            </a:r>
            <a:r>
              <a:rPr lang="en-US" sz="1800" b="1" i="0" u="sng" strike="noStrike" cap="none" dirty="0">
                <a:solidFill>
                  <a:schemeClr val="dk1"/>
                </a:solidFill>
                <a:latin typeface="Josefin Slab"/>
                <a:ea typeface="Josefin Slab"/>
                <a:cs typeface="Josefin Slab"/>
                <a:sym typeface="Josefin Slab"/>
                <a:hlinkClick r:id="rId3"/>
              </a:rPr>
              <a:t>member</a:t>
            </a:r>
            <a:r>
              <a:rPr lang="en-US" sz="1800" i="0" u="none" strike="noStrike" cap="none" dirty="0">
                <a:solidFill>
                  <a:schemeClr val="dk1"/>
                </a:solidFill>
                <a:latin typeface="Josefin Slab"/>
                <a:ea typeface="Josefin Slab"/>
                <a:cs typeface="Josefin Slab"/>
                <a:sym typeface="Josefin Slab"/>
              </a:rPr>
              <a:t>. As a member, you will now be able to: </a:t>
            </a:r>
            <a:endParaRPr sz="1800" dirty="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dirty="0">
              <a:solidFill>
                <a:schemeClr val="dk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Automatically receive a professional development certificate via e-mail within 24 hours after viewing any webinar for a minimum of 45 minutes</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Register for upcoming webinars with a simple one-click process </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Easily download presentations, lesson plan materials, and activities for each webinar </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Search and view all webinars at your convenience </a:t>
            </a:r>
            <a:endParaRPr sz="1800" dirty="0">
              <a:solidFill>
                <a:schemeClr val="tx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Josefin Slab"/>
              <a:buChar char="•"/>
            </a:pPr>
            <a:r>
              <a:rPr lang="en-US" sz="1800" dirty="0">
                <a:solidFill>
                  <a:schemeClr val="tx1"/>
                </a:solidFill>
                <a:latin typeface="Josefin Slab"/>
                <a:ea typeface="Josefin Slab"/>
                <a:cs typeface="Josefin Slab"/>
                <a:sym typeface="Josefin Slab"/>
              </a:rPr>
              <a:t>Save webinars to your </a:t>
            </a:r>
            <a:r>
              <a:rPr lang="en-US" sz="1800" dirty="0" err="1">
                <a:solidFill>
                  <a:schemeClr val="tx1"/>
                </a:solidFill>
                <a:latin typeface="Josefin Slab"/>
                <a:ea typeface="Josefin Slab"/>
                <a:cs typeface="Josefin Slab"/>
                <a:sym typeface="Josefin Slab"/>
              </a:rPr>
              <a:t>EconEdLink</a:t>
            </a:r>
            <a:r>
              <a:rPr lang="en-US" sz="1800" dirty="0">
                <a:solidFill>
                  <a:schemeClr val="tx1"/>
                </a:solidFill>
                <a:latin typeface="Josefin Slab"/>
                <a:ea typeface="Josefin Slab"/>
                <a:cs typeface="Josefin Slab"/>
                <a:sym typeface="Josefin Slab"/>
              </a:rPr>
              <a:t> dashboard for easy access to the event</a:t>
            </a:r>
            <a:endParaRPr sz="1800" dirty="0">
              <a:solidFill>
                <a:schemeClr val="tx1"/>
              </a:solidFill>
              <a:latin typeface="Josefin Slab"/>
              <a:ea typeface="Josefin Slab"/>
              <a:cs typeface="Josefin Slab"/>
              <a:sym typeface="Josefin Slab"/>
            </a:endParaRPr>
          </a:p>
          <a:p>
            <a:pPr marL="0" marR="0" lvl="0" indent="0" algn="l" rtl="0">
              <a:spcBef>
                <a:spcPts val="0"/>
              </a:spcBef>
              <a:spcAft>
                <a:spcPts val="0"/>
              </a:spcAft>
              <a:buNone/>
            </a:pPr>
            <a:endParaRPr sz="1800" dirty="0">
              <a:solidFill>
                <a:schemeClr val="dk1"/>
              </a:solidFill>
              <a:latin typeface="Josefin Slab"/>
              <a:ea typeface="Josefin Slab"/>
              <a:cs typeface="Josefin Slab"/>
              <a:sym typeface="Josefin Slab"/>
            </a:endParaRPr>
          </a:p>
          <a:p>
            <a:pPr marL="0" marR="0" lvl="0" indent="0" algn="ctr" rtl="0">
              <a:spcBef>
                <a:spcPts val="0"/>
              </a:spcBef>
              <a:spcAft>
                <a:spcPts val="0"/>
              </a:spcAft>
              <a:buNone/>
            </a:pPr>
            <a:r>
              <a:rPr lang="en-US" sz="1800" dirty="0">
                <a:solidFill>
                  <a:schemeClr val="dk1"/>
                </a:solidFill>
                <a:latin typeface="Josefin Slab"/>
                <a:ea typeface="Josefin Slab"/>
                <a:cs typeface="Josefin Slab"/>
                <a:sym typeface="Josefin Slab"/>
              </a:rPr>
              <a:t>You may access our new </a:t>
            </a:r>
            <a:r>
              <a:rPr lang="en-US" sz="1800" b="1" dirty="0">
                <a:solidFill>
                  <a:schemeClr val="dk1"/>
                </a:solidFill>
                <a:latin typeface="Josefin Slab"/>
                <a:ea typeface="Josefin Slab"/>
                <a:cs typeface="Josefin Slab"/>
                <a:sym typeface="Josefin Slab"/>
              </a:rPr>
              <a:t>Professional Development</a:t>
            </a:r>
            <a:r>
              <a:rPr lang="en-US" sz="1800" dirty="0">
                <a:solidFill>
                  <a:schemeClr val="dk1"/>
                </a:solidFill>
                <a:latin typeface="Josefin Slab"/>
                <a:ea typeface="Josefin Slab"/>
                <a:cs typeface="Josefin Slab"/>
                <a:sym typeface="Josefin Slab"/>
              </a:rPr>
              <a:t> page </a:t>
            </a:r>
            <a:r>
              <a:rPr lang="en-US" sz="1800" u="sng" dirty="0">
                <a:solidFill>
                  <a:schemeClr val="dk1"/>
                </a:solidFill>
                <a:latin typeface="Josefin Slab"/>
                <a:ea typeface="Josefin Slab"/>
                <a:cs typeface="Josefin Slab"/>
                <a:sym typeface="Josefin Slab"/>
                <a:hlinkClick r:id="rId4"/>
              </a:rPr>
              <a:t>here</a:t>
            </a:r>
            <a:endParaRPr sz="1800" dirty="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dirty="0">
              <a:solidFill>
                <a:schemeClr val="dk1"/>
              </a:solidFill>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Josefin Slab"/>
                <a:ea typeface="Josefin Slab"/>
                <a:cs typeface="Josefin Slab"/>
                <a:sym typeface="Josefin Slab"/>
              </a:rPr>
              <a:t>Professional Development Certificate</a:t>
            </a:r>
            <a:endParaRPr sz="4000">
              <a:solidFill>
                <a:srgbClr val="005CB8"/>
              </a:solidFill>
              <a:latin typeface="Josefin Slab"/>
              <a:ea typeface="Josefin Slab"/>
              <a:cs typeface="Josefin Slab"/>
              <a:sym typeface="Josefin Slab"/>
            </a:endParaRPr>
          </a:p>
        </p:txBody>
      </p:sp>
      <p:sp>
        <p:nvSpPr>
          <p:cNvPr id="68" name="Google Shape;68;p3"/>
          <p:cNvSpPr txBox="1"/>
          <p:nvPr/>
        </p:nvSpPr>
        <p:spPr>
          <a:xfrm>
            <a:off x="588955" y="2359260"/>
            <a:ext cx="817517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Josefin Slab"/>
                <a:ea typeface="Josefin Slab"/>
                <a:cs typeface="Josefin Slab"/>
                <a:sym typeface="Josefin Slab"/>
              </a:rPr>
              <a:t>To earn your professional development certificate for this webinar, you must:</a:t>
            </a:r>
            <a:endParaRPr>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Josefin Slab"/>
                <a:ea typeface="Josefin Slab"/>
                <a:cs typeface="Josefin Slab"/>
                <a:sym typeface="Josefin Slab"/>
              </a:rPr>
              <a:t>Watch a minimum of 45-minutes and you will automatically receive a professional development </a:t>
            </a:r>
            <a:r>
              <a:rPr lang="en-US" sz="1800" b="1">
                <a:solidFill>
                  <a:srgbClr val="7A9900"/>
                </a:solidFill>
                <a:latin typeface="Josefin Slab"/>
                <a:ea typeface="Josefin Slab"/>
                <a:cs typeface="Josefin Slab"/>
                <a:sym typeface="Josefin Slab"/>
              </a:rPr>
              <a:t>certificate </a:t>
            </a:r>
            <a:r>
              <a:rPr lang="en-US" sz="1800">
                <a:solidFill>
                  <a:schemeClr val="dk1"/>
                </a:solidFill>
                <a:latin typeface="Josefin Slab"/>
                <a:ea typeface="Josefin Slab"/>
                <a:cs typeface="Josefin Slab"/>
                <a:sym typeface="Josefin Slab"/>
              </a:rPr>
              <a:t>via e-mail within 24 hours.</a:t>
            </a:r>
            <a:endParaRPr>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a:p>
            <a:pPr marL="0" marR="0" lvl="0" indent="0" algn="l" rtl="0">
              <a:spcBef>
                <a:spcPts val="0"/>
              </a:spcBef>
              <a:spcAft>
                <a:spcPts val="0"/>
              </a:spcAft>
              <a:buNone/>
            </a:pPr>
            <a:r>
              <a:rPr lang="en-US" sz="1800">
                <a:solidFill>
                  <a:schemeClr val="dk1"/>
                </a:solidFill>
                <a:latin typeface="Josefin Slab"/>
                <a:ea typeface="Josefin Slab"/>
                <a:cs typeface="Josefin Slab"/>
                <a:sym typeface="Josefin Slab"/>
              </a:rPr>
              <a:t>Accessing resources: </a:t>
            </a:r>
            <a:endParaRPr sz="1800">
              <a:solidFill>
                <a:schemeClr val="dk1"/>
              </a:solidFill>
              <a:latin typeface="Josefin Slab"/>
              <a:ea typeface="Josefin Slab"/>
              <a:cs typeface="Josefin Slab"/>
              <a:sym typeface="Josefin Slab"/>
            </a:endParaRPr>
          </a:p>
          <a:p>
            <a:pPr marL="0" marR="0" lvl="0" indent="0" algn="l" rtl="0">
              <a:spcBef>
                <a:spcPts val="0"/>
              </a:spcBef>
              <a:spcAft>
                <a:spcPts val="0"/>
              </a:spcAft>
              <a:buNone/>
            </a:pPr>
            <a:endParaRPr sz="1800">
              <a:solidFill>
                <a:schemeClr val="dk1"/>
              </a:solidFill>
              <a:latin typeface="Josefin Slab"/>
              <a:ea typeface="Josefin Slab"/>
              <a:cs typeface="Josefin Slab"/>
              <a:sym typeface="Josefin Slab"/>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Josefin Slab"/>
                <a:ea typeface="Josefin Slab"/>
                <a:cs typeface="Josefin Slab"/>
                <a:sym typeface="Josefin Slab"/>
              </a:rPr>
              <a:t>You can now easily download presentations, lesson plan materials, and activities for each webinar from </a:t>
            </a:r>
            <a:r>
              <a:rPr lang="en-US" sz="1800" b="1" i="1">
                <a:solidFill>
                  <a:srgbClr val="005CB8"/>
                </a:solidFill>
                <a:latin typeface="Josefin Slab"/>
                <a:ea typeface="Josefin Slab"/>
                <a:cs typeface="Josefin Slab"/>
                <a:sym typeface="Josefin Slab"/>
              </a:rPr>
              <a:t>EconEdLink.org/professional-development/</a:t>
            </a:r>
            <a:endParaRPr>
              <a:latin typeface="Josefin Slab"/>
              <a:ea typeface="Josefin Slab"/>
              <a:cs typeface="Josefin Slab"/>
              <a:sym typeface="Josefin Slab"/>
            </a:endParaRPr>
          </a:p>
          <a:p>
            <a:pPr marL="0" marR="0" lvl="0" indent="0" algn="l" rtl="0">
              <a:spcBef>
                <a:spcPts val="0"/>
              </a:spcBef>
              <a:spcAft>
                <a:spcPts val="0"/>
              </a:spcAft>
              <a:buNone/>
            </a:pPr>
            <a:endParaRPr sz="1800" b="1" i="1">
              <a:solidFill>
                <a:srgbClr val="005CB8"/>
              </a:solidFill>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Agenda</a:t>
            </a:r>
            <a:endParaRPr sz="5500">
              <a:solidFill>
                <a:srgbClr val="005CB8"/>
              </a:solidFill>
              <a:latin typeface="Josefin Slab"/>
              <a:ea typeface="Josefin Slab"/>
              <a:cs typeface="Josefin Slab"/>
              <a:sym typeface="Josefin Slab"/>
            </a:endParaRPr>
          </a:p>
        </p:txBody>
      </p:sp>
      <p:sp>
        <p:nvSpPr>
          <p:cNvPr id="75" name="Google Shape;75;p4"/>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Font typeface="Josefin Slab"/>
              <a:buChar char="•"/>
            </a:pPr>
            <a:r>
              <a:rPr lang="en-US" sz="2500">
                <a:latin typeface="Josefin Slab"/>
                <a:ea typeface="Josefin Slab"/>
                <a:cs typeface="Josefin Slab"/>
                <a:sym typeface="Josefin Slab"/>
              </a:rPr>
              <a:t>Introducing market structures to your students</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Perfect competition activity &amp; practice</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Monopoly activity &amp; practice</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Oligopoly activity &amp; practice</a:t>
            </a: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Monopolistic competition activity &amp; practice</a:t>
            </a:r>
            <a:endParaRPr sz="2500">
              <a:latin typeface="Josefin Slab"/>
              <a:ea typeface="Josefin Slab"/>
              <a:cs typeface="Josefin Slab"/>
              <a:sym typeface="Josefin Slab"/>
            </a:endParaRPr>
          </a:p>
        </p:txBody>
      </p:sp>
      <p:pic>
        <p:nvPicPr>
          <p:cNvPr id="76" name="Google Shape;76;p4" descr="Studio Nail Spa - New look from the outside get away from ..."/>
          <p:cNvPicPr preferRelativeResize="0"/>
          <p:nvPr/>
        </p:nvPicPr>
        <p:blipFill>
          <a:blip r:embed="rId3">
            <a:alphaModFix/>
          </a:blip>
          <a:stretch>
            <a:fillRect/>
          </a:stretch>
        </p:blipFill>
        <p:spPr>
          <a:xfrm>
            <a:off x="0" y="4612300"/>
            <a:ext cx="1381125" cy="1847850"/>
          </a:xfrm>
          <a:prstGeom prst="rect">
            <a:avLst/>
          </a:prstGeom>
          <a:noFill/>
          <a:ln>
            <a:noFill/>
          </a:ln>
        </p:spPr>
      </p:pic>
      <p:pic>
        <p:nvPicPr>
          <p:cNvPr id="77" name="Google Shape;77;p4" descr="Live Nation Shares Ticket Relief Plan for Postponed and Cancelled ..."/>
          <p:cNvPicPr preferRelativeResize="0"/>
          <p:nvPr/>
        </p:nvPicPr>
        <p:blipFill>
          <a:blip r:embed="rId4">
            <a:alphaModFix/>
          </a:blip>
          <a:stretch>
            <a:fillRect/>
          </a:stretch>
        </p:blipFill>
        <p:spPr>
          <a:xfrm>
            <a:off x="1343025" y="4726600"/>
            <a:ext cx="2828925" cy="1619250"/>
          </a:xfrm>
          <a:prstGeom prst="rect">
            <a:avLst/>
          </a:prstGeom>
          <a:noFill/>
          <a:ln>
            <a:noFill/>
          </a:ln>
        </p:spPr>
      </p:pic>
      <p:pic>
        <p:nvPicPr>
          <p:cNvPr id="78" name="Google Shape;78;p4" descr="General Mills Careers – Home - Default"/>
          <p:cNvPicPr preferRelativeResize="0"/>
          <p:nvPr/>
        </p:nvPicPr>
        <p:blipFill>
          <a:blip r:embed="rId5">
            <a:alphaModFix/>
          </a:blip>
          <a:stretch>
            <a:fillRect/>
          </a:stretch>
        </p:blipFill>
        <p:spPr>
          <a:xfrm>
            <a:off x="4171950" y="4659925"/>
            <a:ext cx="2619375" cy="1752600"/>
          </a:xfrm>
          <a:prstGeom prst="rect">
            <a:avLst/>
          </a:prstGeom>
          <a:noFill/>
          <a:ln>
            <a:noFill/>
          </a:ln>
        </p:spPr>
      </p:pic>
      <p:pic>
        <p:nvPicPr>
          <p:cNvPr id="79" name="Google Shape;79;p4" descr="TGI Fridays - Wikipedia"/>
          <p:cNvPicPr preferRelativeResize="0"/>
          <p:nvPr/>
        </p:nvPicPr>
        <p:blipFill rotWithShape="1">
          <a:blip r:embed="rId6">
            <a:alphaModFix/>
          </a:blip>
          <a:srcRect l="9017" r="8935"/>
          <a:stretch/>
        </p:blipFill>
        <p:spPr>
          <a:xfrm>
            <a:off x="6709625" y="4869475"/>
            <a:ext cx="2434375" cy="133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Objectives</a:t>
            </a:r>
            <a:endParaRPr sz="5500">
              <a:latin typeface="Josefin Slab"/>
              <a:ea typeface="Josefin Slab"/>
              <a:cs typeface="Josefin Slab"/>
              <a:sym typeface="Josefin Slab"/>
            </a:endParaRPr>
          </a:p>
        </p:txBody>
      </p:sp>
      <p:sp>
        <p:nvSpPr>
          <p:cNvPr id="86" name="Google Shape;86;p5"/>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Font typeface="Josefin Slab"/>
              <a:buChar char="•"/>
            </a:pPr>
            <a:r>
              <a:rPr lang="en-US" sz="2500">
                <a:latin typeface="Josefin Slab"/>
                <a:ea typeface="Josefin Slab"/>
                <a:cs typeface="Josefin Slab"/>
                <a:sym typeface="Josefin Slab"/>
              </a:rPr>
              <a:t>Take away activities and formative assessment that you can easily implement in your classroom</a:t>
            </a:r>
            <a:endParaRPr sz="2500">
              <a:latin typeface="Josefin Slab"/>
              <a:ea typeface="Josefin Slab"/>
              <a:cs typeface="Josefin Slab"/>
              <a:sym typeface="Josefin Slab"/>
            </a:endParaRPr>
          </a:p>
          <a:p>
            <a:pPr marL="0" lvl="0" indent="0" algn="l" rtl="0">
              <a:spcBef>
                <a:spcPts val="0"/>
              </a:spcBef>
              <a:spcAft>
                <a:spcPts val="0"/>
              </a:spcAft>
              <a:buNone/>
            </a:pP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Reflect on best practices for implementation </a:t>
            </a:r>
            <a:endParaRPr sz="2500">
              <a:latin typeface="Josefin Slab"/>
              <a:ea typeface="Josefin Slab"/>
              <a:cs typeface="Josefin Slab"/>
              <a:sym typeface="Josefin Slab"/>
            </a:endParaRPr>
          </a:p>
          <a:p>
            <a:pPr marL="0" lvl="0" indent="0" algn="l" rtl="0">
              <a:spcBef>
                <a:spcPts val="0"/>
              </a:spcBef>
              <a:spcAft>
                <a:spcPts val="0"/>
              </a:spcAft>
              <a:buNone/>
            </a:pPr>
            <a:endParaRPr sz="2500">
              <a:latin typeface="Josefin Slab"/>
              <a:ea typeface="Josefin Slab"/>
              <a:cs typeface="Josefin Slab"/>
              <a:sym typeface="Josefin Slab"/>
            </a:endParaRPr>
          </a:p>
          <a:p>
            <a:pPr marL="342900" lvl="0" indent="-342900" algn="l" rtl="0">
              <a:spcBef>
                <a:spcPts val="0"/>
              </a:spcBef>
              <a:spcAft>
                <a:spcPts val="0"/>
              </a:spcAft>
              <a:buSzPts val="2500"/>
              <a:buFont typeface="Josefin Slab"/>
              <a:buChar char="•"/>
            </a:pPr>
            <a:r>
              <a:rPr lang="en-US" sz="2500">
                <a:latin typeface="Josefin Slab"/>
                <a:ea typeface="Josefin Slab"/>
                <a:cs typeface="Josefin Slab"/>
                <a:sym typeface="Josefin Slab"/>
              </a:rPr>
              <a:t>Toolbox session: take what you need, modify, and leave the rest!</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750">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p:tgtEl>
                                          <p:spTgt spid="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 calcmode="lin" valueType="num">
                                      <p:cBhvr additive="base">
                                        <p:cTn id="12" dur="500"/>
                                        <p:tgtEl>
                                          <p:spTgt spid="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xEl>
                                              <p:pRg st="2" end="2"/>
                                            </p:txEl>
                                          </p:spTgt>
                                        </p:tgtEl>
                                        <p:attrNameLst>
                                          <p:attrName>style.visibility</p:attrName>
                                        </p:attrNameLst>
                                      </p:cBhvr>
                                      <p:to>
                                        <p:strVal val="visible"/>
                                      </p:to>
                                    </p:set>
                                    <p:anim calcmode="lin" valueType="num">
                                      <p:cBhvr additive="base">
                                        <p:cTn id="17" dur="500"/>
                                        <p:tgtEl>
                                          <p:spTgt spid="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xEl>
                                              <p:pRg st="3" end="3"/>
                                            </p:txEl>
                                          </p:spTgt>
                                        </p:tgtEl>
                                        <p:attrNameLst>
                                          <p:attrName>style.visibility</p:attrName>
                                        </p:attrNameLst>
                                      </p:cBhvr>
                                      <p:to>
                                        <p:strVal val="visible"/>
                                      </p:to>
                                    </p:set>
                                    <p:anim calcmode="lin" valueType="num">
                                      <p:cBhvr additive="base">
                                        <p:cTn id="22" dur="500"/>
                                        <p:tgtEl>
                                          <p:spTgt spid="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6">
                                            <p:txEl>
                                              <p:pRg st="4" end="4"/>
                                            </p:txEl>
                                          </p:spTgt>
                                        </p:tgtEl>
                                        <p:attrNameLst>
                                          <p:attrName>style.visibility</p:attrName>
                                        </p:attrNameLst>
                                      </p:cBhvr>
                                      <p:to>
                                        <p:strVal val="visible"/>
                                      </p:to>
                                    </p:set>
                                    <p:anim calcmode="lin" valueType="num">
                                      <p:cBhvr additive="base">
                                        <p:cTn id="27" dur="500"/>
                                        <p:tgtEl>
                                          <p:spTgt spid="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6">
                                            <p:txEl>
                                              <p:pRg st="5" end="5"/>
                                            </p:txEl>
                                          </p:spTgt>
                                        </p:tgtEl>
                                        <p:attrNameLst>
                                          <p:attrName>style.visibility</p:attrName>
                                        </p:attrNameLst>
                                      </p:cBhvr>
                                      <p:to>
                                        <p:strVal val="visible"/>
                                      </p:to>
                                    </p:set>
                                    <p:anim calcmode="lin" valueType="num">
                                      <p:cBhvr additive="base">
                                        <p:cTn id="32" dur="500"/>
                                        <p:tgtEl>
                                          <p:spTgt spid="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u="sng">
                <a:solidFill>
                  <a:schemeClr val="hlink"/>
                </a:solidFill>
                <a:latin typeface="Josefin Slab"/>
                <a:ea typeface="Josefin Slab"/>
                <a:cs typeface="Josefin Slab"/>
                <a:sym typeface="Josefin Slab"/>
                <a:hlinkClick r:id="rId3"/>
              </a:rPr>
              <a:t>National Standards</a:t>
            </a:r>
            <a:endParaRPr sz="5500">
              <a:latin typeface="Josefin Slab"/>
              <a:ea typeface="Josefin Slab"/>
              <a:cs typeface="Josefin Slab"/>
              <a:sym typeface="Josefin Slab"/>
            </a:endParaRPr>
          </a:p>
        </p:txBody>
      </p:sp>
      <p:sp>
        <p:nvSpPr>
          <p:cNvPr id="93" name="Google Shape;93;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342900" lvl="0" indent="-311150" algn="l" rtl="0">
              <a:spcBef>
                <a:spcPts val="0"/>
              </a:spcBef>
              <a:spcAft>
                <a:spcPts val="0"/>
              </a:spcAft>
              <a:buClr>
                <a:schemeClr val="dk1"/>
              </a:buClr>
              <a:buSzPts val="2000"/>
              <a:buFont typeface="Josefin Slab"/>
              <a:buChar char="•"/>
            </a:pPr>
            <a:r>
              <a:rPr lang="en-US" sz="2000" dirty="0">
                <a:latin typeface="Josefin Slab"/>
                <a:ea typeface="Josefin Slab"/>
                <a:cs typeface="Josefin Slab"/>
                <a:sym typeface="Josefin Slab"/>
              </a:rPr>
              <a:t>The level of competition in an industry is affected by the ease with which new producers can enter the industry, and by consumers’ information about the availability, price and quantity of substitute goods and services. </a:t>
            </a:r>
            <a:r>
              <a:rPr lang="en-US" sz="2000" dirty="0" smtClean="0">
                <a:latin typeface="Josefin Slab"/>
                <a:ea typeface="Josefin Slab"/>
                <a:cs typeface="Josefin Slab"/>
                <a:sym typeface="Josefin Slab"/>
              </a:rPr>
              <a:t>(9.2)</a:t>
            </a:r>
            <a:endParaRPr sz="2000" dirty="0">
              <a:latin typeface="Josefin Slab"/>
              <a:ea typeface="Josefin Slab"/>
              <a:cs typeface="Josefin Slab"/>
              <a:sym typeface="Josefin Slab"/>
            </a:endParaRPr>
          </a:p>
          <a:p>
            <a:pPr marL="342900" lvl="0" indent="-311150" algn="l" rtl="0">
              <a:spcBef>
                <a:spcPts val="0"/>
              </a:spcBef>
              <a:spcAft>
                <a:spcPts val="0"/>
              </a:spcAft>
              <a:buSzPts val="2000"/>
              <a:buFont typeface="Josefin Slab"/>
              <a:buChar char="•"/>
            </a:pPr>
            <a:r>
              <a:rPr lang="en-US" sz="2000" dirty="0">
                <a:latin typeface="Josefin Slab"/>
                <a:ea typeface="Josefin Slab"/>
                <a:cs typeface="Josefin Slab"/>
                <a:sym typeface="Josefin Slab"/>
              </a:rPr>
              <a:t>Some market structures are dominated by large firms, often competing against only a few other firms. Prices in such markets may be higher than they would be in more competitive markets</a:t>
            </a:r>
            <a:r>
              <a:rPr lang="en-US" sz="2000" dirty="0" smtClean="0">
                <a:latin typeface="Josefin Slab"/>
                <a:ea typeface="Josefin Slab"/>
                <a:cs typeface="Josefin Slab"/>
                <a:sym typeface="Josefin Slab"/>
              </a:rPr>
              <a:t>. (9.3)</a:t>
            </a:r>
            <a:endParaRPr sz="2000" dirty="0">
              <a:latin typeface="Josefin Slab"/>
              <a:ea typeface="Josefin Slab"/>
              <a:cs typeface="Josefin Slab"/>
              <a:sym typeface="Josefin Slab"/>
            </a:endParaRPr>
          </a:p>
          <a:p>
            <a:pPr marL="342900" lvl="0" indent="-311150" algn="l" rtl="0">
              <a:spcBef>
                <a:spcPts val="0"/>
              </a:spcBef>
              <a:spcAft>
                <a:spcPts val="0"/>
              </a:spcAft>
              <a:buSzPts val="2000"/>
              <a:buFont typeface="Josefin Slab"/>
              <a:buChar char="•"/>
            </a:pPr>
            <a:r>
              <a:rPr lang="en-US" sz="2000" dirty="0">
                <a:latin typeface="Josefin Slab"/>
                <a:ea typeface="Josefin Slab"/>
                <a:cs typeface="Josefin Slab"/>
                <a:sym typeface="Josefin Slab"/>
              </a:rPr>
              <a:t>Collusion among buyers or sellers reduces the level of competition in a market. Collusion is more difficult in markets with large numbers of buyers and sellers</a:t>
            </a:r>
            <a:r>
              <a:rPr lang="en-US" sz="2000" dirty="0" smtClean="0">
                <a:latin typeface="Josefin Slab"/>
                <a:ea typeface="Josefin Slab"/>
                <a:cs typeface="Josefin Slab"/>
                <a:sym typeface="Josefin Slab"/>
              </a:rPr>
              <a:t>. (9.4)</a:t>
            </a:r>
            <a:endParaRPr sz="2000" dirty="0">
              <a:latin typeface="Josefin Slab"/>
              <a:ea typeface="Josefin Slab"/>
              <a:cs typeface="Josefin Slab"/>
              <a:sym typeface="Josefin Slab"/>
            </a:endParaRPr>
          </a:p>
          <a:p>
            <a:pPr marL="342900" lvl="0" indent="-311150" algn="l" rtl="0">
              <a:spcBef>
                <a:spcPts val="0"/>
              </a:spcBef>
              <a:spcAft>
                <a:spcPts val="0"/>
              </a:spcAft>
              <a:buSzPts val="2000"/>
              <a:buFont typeface="Josefin Slab"/>
              <a:buChar char="•"/>
            </a:pPr>
            <a:r>
              <a:rPr lang="en-US" sz="2000" dirty="0">
                <a:latin typeface="Josefin Slab"/>
                <a:ea typeface="Josefin Slab"/>
                <a:cs typeface="Josefin Slab"/>
                <a:sym typeface="Josefin Slab"/>
              </a:rPr>
              <a:t>The introduction of new products and production methods is an important form of competition and is a source of technological progress and economic growth</a:t>
            </a:r>
            <a:r>
              <a:rPr lang="en-US" sz="2000" dirty="0" smtClean="0">
                <a:latin typeface="Josefin Slab"/>
                <a:ea typeface="Josefin Slab"/>
                <a:cs typeface="Josefin Slab"/>
                <a:sym typeface="Josefin Slab"/>
              </a:rPr>
              <a:t>. (9.5)</a:t>
            </a:r>
            <a:endParaRPr sz="2000"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250" dirty="0">
              <a:latin typeface="Josefin Slab"/>
              <a:ea typeface="Josefin Slab"/>
              <a:cs typeface="Josefin Slab"/>
              <a:sym typeface="Josefin Slab"/>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 calcmode="lin" valueType="num">
                                      <p:cBhvr additive="base">
                                        <p:cTn id="12"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 calcmode="lin" valueType="num">
                                      <p:cBhvr additive="base">
                                        <p:cTn id="22" dur="500"/>
                                        <p:tgtEl>
                                          <p:spTgt spid="9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88c6360c4d_0_37"/>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Introducing Market Structures</a:t>
            </a:r>
            <a:endParaRPr sz="5500">
              <a:latin typeface="Josefin Slab"/>
              <a:ea typeface="Josefin Slab"/>
              <a:cs typeface="Josefin Slab"/>
              <a:sym typeface="Josefin Slab"/>
            </a:endParaRPr>
          </a:p>
        </p:txBody>
      </p:sp>
      <p:sp>
        <p:nvSpPr>
          <p:cNvPr id="100" name="Google Shape;100;g88c6360c4d_0_37"/>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Candy purchasing activity</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u="sng">
                <a:solidFill>
                  <a:schemeClr val="hlink"/>
                </a:solidFill>
                <a:latin typeface="Josefin Slab"/>
                <a:ea typeface="Josefin Slab"/>
                <a:cs typeface="Josefin Slab"/>
                <a:sym typeface="Josefin Slab"/>
                <a:hlinkClick r:id="rId3"/>
              </a:rPr>
              <a:t>Notes overview</a:t>
            </a:r>
            <a:endParaRPr sz="2500">
              <a:latin typeface="Josefin Slab"/>
              <a:ea typeface="Josefin Slab"/>
              <a:cs typeface="Josefin Slab"/>
              <a:sym typeface="Josefin Slab"/>
            </a:endParaRPr>
          </a:p>
        </p:txBody>
      </p:sp>
      <p:pic>
        <p:nvPicPr>
          <p:cNvPr id="101" name="Google Shape;101;g88c6360c4d_0_37" descr="Amazon.com : Blue Raspberry Jolly Ranchers 160 pieces : Hard Candy ..."/>
          <p:cNvPicPr preferRelativeResize="0"/>
          <p:nvPr/>
        </p:nvPicPr>
        <p:blipFill>
          <a:blip r:embed="rId4">
            <a:alphaModFix/>
          </a:blip>
          <a:stretch>
            <a:fillRect/>
          </a:stretch>
        </p:blipFill>
        <p:spPr>
          <a:xfrm>
            <a:off x="845475" y="4185000"/>
            <a:ext cx="1514475" cy="1714500"/>
          </a:xfrm>
          <a:prstGeom prst="rect">
            <a:avLst/>
          </a:prstGeom>
          <a:noFill/>
          <a:ln>
            <a:noFill/>
          </a:ln>
        </p:spPr>
      </p:pic>
      <p:pic>
        <p:nvPicPr>
          <p:cNvPr id="102" name="Google Shape;102;g88c6360c4d_0_37"/>
          <p:cNvPicPr preferRelativeResize="0"/>
          <p:nvPr/>
        </p:nvPicPr>
        <p:blipFill>
          <a:blip r:embed="rId5">
            <a:alphaModFix/>
          </a:blip>
          <a:stretch>
            <a:fillRect/>
          </a:stretch>
        </p:blipFill>
        <p:spPr>
          <a:xfrm>
            <a:off x="3714750" y="4185000"/>
            <a:ext cx="1714500" cy="1714500"/>
          </a:xfrm>
          <a:prstGeom prst="rect">
            <a:avLst/>
          </a:prstGeom>
          <a:noFill/>
          <a:ln>
            <a:noFill/>
          </a:ln>
        </p:spPr>
      </p:pic>
      <p:pic>
        <p:nvPicPr>
          <p:cNvPr id="103" name="Google Shape;103;g88c6360c4d_0_37"/>
          <p:cNvPicPr preferRelativeResize="0"/>
          <p:nvPr/>
        </p:nvPicPr>
        <p:blipFill>
          <a:blip r:embed="rId6">
            <a:alphaModFix/>
          </a:blip>
          <a:stretch>
            <a:fillRect/>
          </a:stretch>
        </p:blipFill>
        <p:spPr>
          <a:xfrm>
            <a:off x="6435425" y="4113063"/>
            <a:ext cx="1858375" cy="1858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 calcmode="lin" valueType="num">
                                      <p:cBhvr additive="base">
                                        <p:cTn id="12" dur="500"/>
                                        <p:tgtEl>
                                          <p:spTgt spid="10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88c6360c4d_0_43"/>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Perfect Competition</a:t>
            </a:r>
            <a:endParaRPr sz="5500">
              <a:latin typeface="Josefin Slab"/>
              <a:ea typeface="Josefin Slab"/>
              <a:cs typeface="Josefin Slab"/>
              <a:sym typeface="Josefin Slab"/>
            </a:endParaRPr>
          </a:p>
        </p:txBody>
      </p:sp>
      <p:sp>
        <p:nvSpPr>
          <p:cNvPr id="110" name="Google Shape;110;g88c6360c4d_0_43"/>
          <p:cNvSpPr txBox="1">
            <a:spLocks noGrp="1"/>
          </p:cNvSpPr>
          <p:nvPr>
            <p:ph type="body" idx="4294967295"/>
          </p:nvPr>
        </p:nvSpPr>
        <p:spPr>
          <a:xfrm>
            <a:off x="457200" y="20726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Activity: Graphs, Graphs, Graphs!</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a:latin typeface="Josefin Slab"/>
                <a:ea typeface="Josefin Slab"/>
                <a:cs typeface="Josefin Slab"/>
                <a:sym typeface="Josefin Slab"/>
              </a:rPr>
              <a:t>Making practice fun through: sidewalk chalk, desk graphs, Wikistix, </a:t>
            </a:r>
            <a:r>
              <a:rPr lang="en-US" sz="2500" u="sng">
                <a:solidFill>
                  <a:schemeClr val="hlink"/>
                </a:solidFill>
                <a:latin typeface="Josefin Slab"/>
                <a:ea typeface="Josefin Slab"/>
                <a:cs typeface="Josefin Slab"/>
                <a:sym typeface="Josefin Slab"/>
                <a:hlinkClick r:id="rId3"/>
              </a:rPr>
              <a:t>collaborative whiteboards</a:t>
            </a:r>
            <a:r>
              <a:rPr lang="en-US" sz="2500">
                <a:latin typeface="Josefin Slab"/>
                <a:ea typeface="Josefin Slab"/>
                <a:cs typeface="Josefin Slab"/>
                <a:sym typeface="Josefin Slab"/>
              </a:rPr>
              <a:t>, peer feedback</a:t>
            </a:r>
            <a:endParaRPr sz="250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a:latin typeface="Josefin Slab"/>
              <a:ea typeface="Josefin Slab"/>
              <a:cs typeface="Josefin Slab"/>
              <a:sym typeface="Josefin Slab"/>
            </a:endParaRPr>
          </a:p>
        </p:txBody>
      </p:sp>
      <p:pic>
        <p:nvPicPr>
          <p:cNvPr id="111" name="Google Shape;111;g88c6360c4d_0_43" descr="Image"/>
          <p:cNvPicPr preferRelativeResize="0"/>
          <p:nvPr/>
        </p:nvPicPr>
        <p:blipFill>
          <a:blip r:embed="rId4">
            <a:alphaModFix/>
          </a:blip>
          <a:stretch>
            <a:fillRect/>
          </a:stretch>
        </p:blipFill>
        <p:spPr>
          <a:xfrm>
            <a:off x="367650" y="4064550"/>
            <a:ext cx="2911750" cy="2183800"/>
          </a:xfrm>
          <a:prstGeom prst="rect">
            <a:avLst/>
          </a:prstGeom>
          <a:noFill/>
          <a:ln>
            <a:noFill/>
          </a:ln>
        </p:spPr>
      </p:pic>
      <p:pic>
        <p:nvPicPr>
          <p:cNvPr id="112" name="Google Shape;112;g88c6360c4d_0_43" descr="Image"/>
          <p:cNvPicPr preferRelativeResize="0"/>
          <p:nvPr/>
        </p:nvPicPr>
        <p:blipFill>
          <a:blip r:embed="rId5">
            <a:alphaModFix/>
          </a:blip>
          <a:stretch>
            <a:fillRect/>
          </a:stretch>
        </p:blipFill>
        <p:spPr>
          <a:xfrm>
            <a:off x="5970500" y="3899275"/>
            <a:ext cx="2514349" cy="2514349"/>
          </a:xfrm>
          <a:prstGeom prst="rect">
            <a:avLst/>
          </a:prstGeom>
          <a:noFill/>
          <a:ln>
            <a:noFill/>
          </a:ln>
        </p:spPr>
      </p:pic>
      <p:pic>
        <p:nvPicPr>
          <p:cNvPr id="113" name="Google Shape;113;g88c6360c4d_0_43" descr="Image"/>
          <p:cNvPicPr preferRelativeResize="0"/>
          <p:nvPr/>
        </p:nvPicPr>
        <p:blipFill rotWithShape="1">
          <a:blip r:embed="rId6">
            <a:alphaModFix/>
          </a:blip>
          <a:srcRect t="21123"/>
          <a:stretch/>
        </p:blipFill>
        <p:spPr>
          <a:xfrm>
            <a:off x="3522071" y="4298425"/>
            <a:ext cx="2205766" cy="171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base">
                                        <p:cTn id="7" dur="500"/>
                                        <p:tgtEl>
                                          <p:spTgt spid="1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 calcmode="lin" valueType="num">
                                      <p:cBhvr additive="base">
                                        <p:cTn id="12" dur="500"/>
                                        <p:tgtEl>
                                          <p:spTgt spid="1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 calcmode="lin" valueType="num">
                                      <p:cBhvr additive="base">
                                        <p:cTn id="17" dur="500"/>
                                        <p:tgtEl>
                                          <p:spTgt spid="1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89b60de812_0_6"/>
          <p:cNvSpPr txBox="1">
            <a:spLocks noGrp="1"/>
          </p:cNvSpPr>
          <p:nvPr>
            <p:ph type="title"/>
          </p:nvPr>
        </p:nvSpPr>
        <p:spPr>
          <a:xfrm>
            <a:off x="457200" y="12984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5500">
                <a:latin typeface="Josefin Slab"/>
                <a:ea typeface="Josefin Slab"/>
                <a:cs typeface="Josefin Slab"/>
                <a:sym typeface="Josefin Slab"/>
              </a:rPr>
              <a:t>Monopoly</a:t>
            </a:r>
            <a:endParaRPr sz="5500">
              <a:latin typeface="Josefin Slab"/>
              <a:ea typeface="Josefin Slab"/>
              <a:cs typeface="Josefin Slab"/>
              <a:sym typeface="Josefin Slab"/>
            </a:endParaRPr>
          </a:p>
        </p:txBody>
      </p:sp>
      <p:sp>
        <p:nvSpPr>
          <p:cNvPr id="120" name="Google Shape;120;g89b60de812_0_6"/>
          <p:cNvSpPr txBox="1">
            <a:spLocks noGrp="1"/>
          </p:cNvSpPr>
          <p:nvPr>
            <p:ph type="body" idx="4294967295"/>
          </p:nvPr>
        </p:nvSpPr>
        <p:spPr>
          <a:xfrm>
            <a:off x="457200" y="2606041"/>
            <a:ext cx="8229600" cy="41757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r>
              <a:rPr lang="en-US" sz="2500" dirty="0">
                <a:latin typeface="Josefin Slab"/>
                <a:ea typeface="Josefin Slab"/>
                <a:cs typeface="Josefin Slab"/>
                <a:sym typeface="Josefin Slab"/>
              </a:rPr>
              <a:t>Activity: </a:t>
            </a:r>
            <a:r>
              <a:rPr lang="en-US" sz="2500" u="sng" dirty="0">
                <a:solidFill>
                  <a:schemeClr val="hlink"/>
                </a:solidFill>
                <a:latin typeface="Josefin Slab"/>
                <a:ea typeface="Josefin Slab"/>
                <a:cs typeface="Josefin Slab"/>
                <a:sym typeface="Josefin Slab"/>
                <a:hlinkClick r:id="rId3"/>
              </a:rPr>
              <a:t>‘Question of Trust’</a:t>
            </a:r>
            <a:r>
              <a:rPr lang="en-US" sz="2500" dirty="0">
                <a:latin typeface="Josefin Slab"/>
                <a:ea typeface="Josefin Slab"/>
                <a:cs typeface="Josefin Slab"/>
                <a:sym typeface="Josefin Slab"/>
              </a:rPr>
              <a:t> simulation</a:t>
            </a:r>
            <a:endParaRPr sz="2500"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r>
              <a:rPr lang="en-US" sz="2500" dirty="0">
                <a:latin typeface="Josefin Slab"/>
                <a:ea typeface="Josefin Slab"/>
                <a:cs typeface="Josefin Slab"/>
                <a:sym typeface="Josefin Slab"/>
              </a:rPr>
              <a:t>Materials: </a:t>
            </a:r>
            <a:r>
              <a:rPr lang="en-US" sz="2500" u="sng" dirty="0">
                <a:solidFill>
                  <a:schemeClr val="hlink"/>
                </a:solidFill>
                <a:latin typeface="Josefin Slab"/>
                <a:ea typeface="Josefin Slab"/>
                <a:cs typeface="Josefin Slab"/>
                <a:sym typeface="Josefin Slab"/>
                <a:hlinkClick r:id="rId4"/>
              </a:rPr>
              <a:t>Simulation production cards</a:t>
            </a:r>
            <a:r>
              <a:rPr lang="en-US" sz="2500" dirty="0">
                <a:latin typeface="Josefin Slab"/>
                <a:ea typeface="Josefin Slab"/>
                <a:cs typeface="Josefin Slab"/>
                <a:sym typeface="Josefin Slab"/>
              </a:rPr>
              <a:t> (print for 6 rounds), </a:t>
            </a:r>
            <a:r>
              <a:rPr lang="en-US" sz="2500" u="sng" dirty="0">
                <a:solidFill>
                  <a:schemeClr val="hlink"/>
                </a:solidFill>
                <a:latin typeface="Josefin Slab"/>
                <a:ea typeface="Josefin Slab"/>
                <a:cs typeface="Josefin Slab"/>
                <a:sym typeface="Josefin Slab"/>
                <a:hlinkClick r:id="rId5"/>
              </a:rPr>
              <a:t>scoresheet</a:t>
            </a:r>
            <a:r>
              <a:rPr lang="en-US" sz="2500" dirty="0">
                <a:latin typeface="Josefin Slab"/>
                <a:ea typeface="Josefin Slab"/>
                <a:cs typeface="Josefin Slab"/>
                <a:sym typeface="Josefin Slab"/>
              </a:rPr>
              <a:t>, </a:t>
            </a:r>
            <a:r>
              <a:rPr lang="en-US" sz="2500" u="sng" dirty="0">
                <a:solidFill>
                  <a:schemeClr val="hlink"/>
                </a:solidFill>
                <a:latin typeface="Josefin Slab"/>
                <a:ea typeface="Josefin Slab"/>
                <a:cs typeface="Josefin Slab"/>
                <a:sym typeface="Josefin Slab"/>
                <a:hlinkClick r:id="rId6"/>
              </a:rPr>
              <a:t>trust certificate &amp; telegram</a:t>
            </a:r>
            <a:r>
              <a:rPr lang="en-US" sz="2500" dirty="0">
                <a:latin typeface="Josefin Slab"/>
                <a:ea typeface="Josefin Slab"/>
                <a:cs typeface="Josefin Slab"/>
                <a:sym typeface="Josefin Slab"/>
              </a:rPr>
              <a:t>, </a:t>
            </a:r>
            <a:r>
              <a:rPr lang="en-US" sz="2500" u="sng" dirty="0">
                <a:solidFill>
                  <a:schemeClr val="hlink"/>
                </a:solidFill>
                <a:latin typeface="Josefin Slab"/>
                <a:ea typeface="Josefin Slab"/>
                <a:cs typeface="Josefin Slab"/>
                <a:sym typeface="Josefin Slab"/>
                <a:hlinkClick r:id="rId7"/>
              </a:rPr>
              <a:t>slides </a:t>
            </a:r>
            <a:endParaRPr sz="2500"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dirty="0">
              <a:latin typeface="Josefin Slab"/>
              <a:ea typeface="Josefin Slab"/>
              <a:cs typeface="Josefin Slab"/>
              <a:sym typeface="Josefin Slab"/>
            </a:endParaRPr>
          </a:p>
          <a:p>
            <a:pPr marL="0" lvl="0" indent="0" rtl="0">
              <a:spcBef>
                <a:spcPts val="1800"/>
              </a:spcBef>
              <a:spcAft>
                <a:spcPts val="0"/>
              </a:spcAft>
              <a:buClr>
                <a:schemeClr val="dk1"/>
              </a:buClr>
              <a:buSzPts val="2750"/>
              <a:buNone/>
            </a:pPr>
            <a:r>
              <a:rPr lang="en-US" sz="2500" dirty="0">
                <a:latin typeface="Josefin Slab"/>
                <a:ea typeface="Josefin Slab"/>
                <a:cs typeface="Josefin Slab"/>
                <a:sym typeface="Josefin Slab"/>
              </a:rPr>
              <a:t>			</a:t>
            </a:r>
            <a:r>
              <a:rPr lang="en-US" sz="2500" u="sng" dirty="0" smtClean="0">
                <a:solidFill>
                  <a:schemeClr val="hlink"/>
                </a:solidFill>
                <a:latin typeface="Josefin Slab"/>
                <a:ea typeface="Josefin Slab"/>
                <a:cs typeface="Josefin Slab"/>
                <a:sym typeface="Josefin Slab"/>
                <a:hlinkClick r:id="rId8"/>
              </a:rPr>
              <a:t>Luxottica </a:t>
            </a:r>
            <a:r>
              <a:rPr lang="en-US" sz="2500" u="sng" dirty="0">
                <a:solidFill>
                  <a:schemeClr val="hlink"/>
                </a:solidFill>
                <a:latin typeface="Josefin Slab"/>
                <a:ea typeface="Josefin Slab"/>
                <a:cs typeface="Josefin Slab"/>
                <a:sym typeface="Josefin Slab"/>
                <a:hlinkClick r:id="rId8"/>
              </a:rPr>
              <a:t>example</a:t>
            </a:r>
            <a:endParaRPr sz="2500" dirty="0">
              <a:latin typeface="Josefin Slab"/>
              <a:ea typeface="Josefin Slab"/>
              <a:cs typeface="Josefin Slab"/>
              <a:sym typeface="Josefin Slab"/>
            </a:endParaRPr>
          </a:p>
          <a:p>
            <a:pPr marL="1371600" lvl="0" indent="457200" algn="l" rtl="0">
              <a:spcBef>
                <a:spcPts val="1800"/>
              </a:spcBef>
              <a:spcAft>
                <a:spcPts val="0"/>
              </a:spcAft>
              <a:buClr>
                <a:schemeClr val="dk1"/>
              </a:buClr>
              <a:buSzPts val="2750"/>
              <a:buNone/>
            </a:pPr>
            <a:r>
              <a:rPr lang="en-US" sz="2500" i="1" dirty="0">
                <a:latin typeface="Josefin Slab"/>
                <a:ea typeface="Josefin Slab"/>
                <a:cs typeface="Josefin Slab"/>
                <a:sym typeface="Josefin Slab"/>
              </a:rPr>
              <a:t>Do you play </a:t>
            </a:r>
            <a:r>
              <a:rPr lang="en-US" sz="2500" i="1" u="sng" dirty="0">
                <a:solidFill>
                  <a:schemeClr val="hlink"/>
                </a:solidFill>
                <a:latin typeface="Josefin Slab"/>
                <a:ea typeface="Josefin Slab"/>
                <a:cs typeface="Josefin Slab"/>
                <a:sym typeface="Josefin Slab"/>
                <a:hlinkClick r:id="rId9"/>
              </a:rPr>
              <a:t>monopoly</a:t>
            </a:r>
            <a:r>
              <a:rPr lang="en-US" sz="2500" i="1" dirty="0">
                <a:latin typeface="Josefin Slab"/>
                <a:ea typeface="Josefin Slab"/>
                <a:cs typeface="Josefin Slab"/>
                <a:sym typeface="Josefin Slab"/>
              </a:rPr>
              <a:t>?</a:t>
            </a:r>
            <a:endParaRPr sz="2500" i="1" dirty="0">
              <a:latin typeface="Josefin Slab"/>
              <a:ea typeface="Josefin Slab"/>
              <a:cs typeface="Josefin Slab"/>
              <a:sym typeface="Josefin Slab"/>
            </a:endParaRPr>
          </a:p>
          <a:p>
            <a:pPr marL="0" lvl="0" indent="0" algn="l" rtl="0">
              <a:spcBef>
                <a:spcPts val="1800"/>
              </a:spcBef>
              <a:spcAft>
                <a:spcPts val="0"/>
              </a:spcAft>
              <a:buClr>
                <a:schemeClr val="dk1"/>
              </a:buClr>
              <a:buSzPts val="2750"/>
              <a:buNone/>
            </a:pPr>
            <a:endParaRPr sz="2500" dirty="0">
              <a:latin typeface="Josefin Slab"/>
              <a:ea typeface="Josefin Slab"/>
              <a:cs typeface="Josefin Slab"/>
              <a:sym typeface="Josefin Slab"/>
            </a:endParaRPr>
          </a:p>
        </p:txBody>
      </p:sp>
      <p:pic>
        <p:nvPicPr>
          <p:cNvPr id="121" name="Google Shape;121;g89b60de812_0_6" descr="Image"/>
          <p:cNvPicPr preferRelativeResize="0"/>
          <p:nvPr/>
        </p:nvPicPr>
        <p:blipFill>
          <a:blip r:embed="rId10">
            <a:alphaModFix/>
          </a:blip>
          <a:stretch>
            <a:fillRect/>
          </a:stretch>
        </p:blipFill>
        <p:spPr>
          <a:xfrm>
            <a:off x="6274726" y="4499690"/>
            <a:ext cx="2518476" cy="188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 calcmode="lin" valueType="num">
                                      <p:cBhvr additive="base">
                                        <p:cTn id="12" dur="500"/>
                                        <p:tgtEl>
                                          <p:spTgt spid="1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
                                            <p:txEl>
                                              <p:pRg st="3" end="3"/>
                                            </p:txEl>
                                          </p:spTgt>
                                        </p:tgtEl>
                                        <p:attrNameLst>
                                          <p:attrName>style.visibility</p:attrName>
                                        </p:attrNameLst>
                                      </p:cBhvr>
                                      <p:to>
                                        <p:strVal val="visible"/>
                                      </p:to>
                                    </p:set>
                                    <p:anim calcmode="lin" valueType="num">
                                      <p:cBhvr additive="base">
                                        <p:cTn id="17" dur="500"/>
                                        <p:tgtEl>
                                          <p:spTgt spid="1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0">
                                            <p:txEl>
                                              <p:pRg st="4" end="4"/>
                                            </p:txEl>
                                          </p:spTgt>
                                        </p:tgtEl>
                                        <p:attrNameLst>
                                          <p:attrName>style.visibility</p:attrName>
                                        </p:attrNameLst>
                                      </p:cBhvr>
                                      <p:to>
                                        <p:strVal val="visible"/>
                                      </p:to>
                                    </p:set>
                                    <p:anim calcmode="lin" valueType="num">
                                      <p:cBhvr additive="base">
                                        <p:cTn id="22" dur="500"/>
                                        <p:tgtEl>
                                          <p:spTgt spid="1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F367EA-1040-40B6-A713-8039D1853F54}"/>
</file>

<file path=customXml/itemProps2.xml><?xml version="1.0" encoding="utf-8"?>
<ds:datastoreItem xmlns:ds="http://schemas.openxmlformats.org/officeDocument/2006/customXml" ds:itemID="{35FE7FDA-B653-4D0A-9C37-75DCC7B9CDF2}"/>
</file>

<file path=customXml/itemProps3.xml><?xml version="1.0" encoding="utf-8"?>
<ds:datastoreItem xmlns:ds="http://schemas.openxmlformats.org/officeDocument/2006/customXml" ds:itemID="{C1CC5DAF-8849-4DFA-8A81-B78A6FAE5696}"/>
</file>

<file path=docProps/app.xml><?xml version="1.0" encoding="utf-8"?>
<Properties xmlns="http://schemas.openxmlformats.org/officeDocument/2006/extended-properties" xmlns:vt="http://schemas.openxmlformats.org/officeDocument/2006/docPropsVTypes">
  <TotalTime>29</TotalTime>
  <Words>424</Words>
  <Application>Microsoft Office PowerPoint</Application>
  <PresentationFormat>On-screen Show (4:3)</PresentationFormat>
  <Paragraphs>85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Josefin Slab</vt:lpstr>
      <vt:lpstr>Calibri</vt:lpstr>
      <vt:lpstr>Arial</vt:lpstr>
      <vt:lpstr>Office Theme</vt:lpstr>
      <vt:lpstr>  Microeconomics 203: Market Structures and Types of Businesses Presented by Alex Lamon CEE Master Teacher June 16th, 2020 @AlexMLamon lamonteach@gmail.com</vt:lpstr>
      <vt:lpstr>EconEdLink Membership</vt:lpstr>
      <vt:lpstr>Professional Development Certificate</vt:lpstr>
      <vt:lpstr>Agenda</vt:lpstr>
      <vt:lpstr>Objectives</vt:lpstr>
      <vt:lpstr>National Standards</vt:lpstr>
      <vt:lpstr>Introducing Market Structures</vt:lpstr>
      <vt:lpstr>Perfect Competition</vt:lpstr>
      <vt:lpstr>Monopoly</vt:lpstr>
      <vt:lpstr>(Bonus) Conglomerates</vt:lpstr>
      <vt:lpstr>Oligopoly</vt:lpstr>
      <vt:lpstr>Monopolistic Competition</vt:lpstr>
      <vt:lpstr>  Thank you!  Enjoy some well-deserved time off!!  @AlexMLamon lamonteach@gmail.com</vt:lpstr>
      <vt:lpstr>CEE Affiliates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Microeconomics 203: Market Structures and Types of Businesses Presented by Alex Lamon CEE Master Teacher June 16th, 2020 @AlexMLamon lamonteach@gmail.com</dc:title>
  <dc:creator>Marsha Masters</dc:creator>
  <cp:lastModifiedBy>Conference3 NoteBook</cp:lastModifiedBy>
  <cp:revision>3</cp:revision>
  <dcterms:created xsi:type="dcterms:W3CDTF">2012-09-11T15:07:18Z</dcterms:created>
  <dcterms:modified xsi:type="dcterms:W3CDTF">2020-06-16T13:55:55Z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