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sldIdLst>
    <p:sldId id="256" r:id="rId5"/>
    <p:sldId id="261" r:id="rId6"/>
    <p:sldId id="267" r:id="rId7"/>
    <p:sldId id="258" r:id="rId8"/>
    <p:sldId id="262" r:id="rId9"/>
    <p:sldId id="263" r:id="rId10"/>
    <p:sldId id="268" r:id="rId11"/>
    <p:sldId id="269" r:id="rId12"/>
    <p:sldId id="270" r:id="rId13"/>
    <p:sldId id="282" r:id="rId14"/>
    <p:sldId id="1206" r:id="rId15"/>
    <p:sldId id="1205" r:id="rId16"/>
    <p:sldId id="1185" r:id="rId17"/>
    <p:sldId id="277" r:id="rId18"/>
    <p:sldId id="278" r:id="rId19"/>
    <p:sldId id="279" r:id="rId20"/>
    <p:sldId id="280" r:id="rId21"/>
    <p:sldId id="281" r:id="rId22"/>
    <p:sldId id="275" r:id="rId23"/>
    <p:sldId id="276" r:id="rId24"/>
    <p:sldId id="283" r:id="rId25"/>
    <p:sldId id="274" r:id="rId26"/>
    <p:sldId id="284" r:id="rId27"/>
    <p:sldId id="285" r:id="rId28"/>
    <p:sldId id="272" r:id="rId29"/>
    <p:sldId id="1207" r:id="rId30"/>
    <p:sldId id="1208" r:id="rId31"/>
    <p:sldId id="273" r:id="rId32"/>
    <p:sldId id="1209" r:id="rId33"/>
    <p:sldId id="1210" r:id="rId34"/>
    <p:sldId id="265" r:id="rId35"/>
    <p:sldId id="266"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8"/>
    <a:srgbClr val="7A9900"/>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9" d="100"/>
          <a:sy n="89" d="100"/>
        </p:scale>
        <p:origin x="855"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31</a:t>
            </a:fld>
            <a:endParaRPr lang="en-US"/>
          </a:p>
        </p:txBody>
      </p:sp>
    </p:spTree>
    <p:extLst>
      <p:ext uri="{BB962C8B-B14F-4D97-AF65-F5344CB8AC3E}">
        <p14:creationId xmlns:p14="http://schemas.microsoft.com/office/powerpoint/2010/main" val="3331690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32</a:t>
            </a:fld>
            <a:endParaRPr lang="en-US"/>
          </a:p>
        </p:txBody>
      </p:sp>
    </p:spTree>
    <p:extLst>
      <p:ext uri="{BB962C8B-B14F-4D97-AF65-F5344CB8AC3E}">
        <p14:creationId xmlns:p14="http://schemas.microsoft.com/office/powerpoint/2010/main" val="3573783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3779805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379333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5</a:t>
            </a:fld>
            <a:endParaRPr lang="en-US"/>
          </a:p>
        </p:txBody>
      </p:sp>
    </p:spTree>
    <p:extLst>
      <p:ext uri="{BB962C8B-B14F-4D97-AF65-F5344CB8AC3E}">
        <p14:creationId xmlns:p14="http://schemas.microsoft.com/office/powerpoint/2010/main" val="3495815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6</a:t>
            </a:fld>
            <a:endParaRPr lang="en-US"/>
          </a:p>
        </p:txBody>
      </p:sp>
    </p:spTree>
    <p:extLst>
      <p:ext uri="{BB962C8B-B14F-4D97-AF65-F5344CB8AC3E}">
        <p14:creationId xmlns:p14="http://schemas.microsoft.com/office/powerpoint/2010/main" val="289650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563669dee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g563669deea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able" type="tbl">
  <p:cSld name="Title and Table">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4" name="Google Shape;34;p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noAutofit/>
          </a:bodyPr>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Google Shape;35;p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6" name="Google Shape;36;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74567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a:t>Click to edit Master title style</a:t>
            </a:r>
          </a:p>
        </p:txBody>
      </p:sp>
      <p:sp>
        <p:nvSpPr>
          <p:cNvPr id="3" name="Content Placeholder 2"/>
          <p:cNvSpPr>
            <a:spLocks noGrp="1"/>
          </p:cNvSpPr>
          <p:nvPr>
            <p:ph idx="1"/>
          </p:nvPr>
        </p:nvSpPr>
        <p:spPr>
          <a:xfrm>
            <a:off x="457200" y="2377440"/>
            <a:ext cx="82296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228600" y="2055038"/>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manda.Stiglbauer@moore.s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ocs.google.com/document/d/11vIJetYmo0cOg4obQSVOQiHebokI14nOQhBYT5KoR6k/edit?usp=sharin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42899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r>
              <a:rPr lang="en-US" sz="6000" dirty="0">
                <a:latin typeface="Calibri"/>
                <a:ea typeface="ＭＳ Ｐゴシック"/>
                <a:cs typeface="Calibri"/>
              </a:rPr>
              <a:t>Economics 102</a:t>
            </a:r>
            <a:br>
              <a:rPr lang="en-US" sz="6000" b="1" dirty="0">
                <a:ln w="11430"/>
                <a:effectLst>
                  <a:outerShdw blurRad="80000" dist="40000" dir="5040000" algn="tl">
                    <a:srgbClr val="000000">
                      <a:alpha val="0"/>
                    </a:srgbClr>
                  </a:outerShdw>
                </a:effectLst>
                <a:ea typeface="+mj-ea"/>
                <a:cs typeface="+mj-cs"/>
              </a:rPr>
            </a:br>
            <a:r>
              <a:rPr lang="en-US" sz="4400" dirty="0">
                <a:solidFill>
                  <a:schemeClr val="tx1"/>
                </a:solidFill>
                <a:latin typeface="Calibri"/>
                <a:ea typeface="ＭＳ Ｐゴシック"/>
                <a:cs typeface="Calibri"/>
              </a:rPr>
              <a:t>Opportunity Cost, Cost-Benefit, Marginal Analysis, and Comparative Advantage</a:t>
            </a:r>
            <a:br>
              <a:rPr lang="en-US" sz="4400" dirty="0"/>
            </a:br>
            <a:r>
              <a:rPr lang="en-US" sz="1600" dirty="0">
                <a:solidFill>
                  <a:schemeClr val="tx1"/>
                </a:solidFill>
                <a:latin typeface="Calibri"/>
                <a:ea typeface="ＭＳ Ｐゴシック"/>
                <a:cs typeface="Calibri"/>
              </a:rPr>
              <a:t>Presented by Amanda Stiglbauer</a:t>
            </a:r>
            <a:br>
              <a:rPr lang="en-US" sz="1600" dirty="0"/>
            </a:br>
            <a:r>
              <a:rPr lang="en-US" sz="1600" dirty="0">
                <a:solidFill>
                  <a:schemeClr val="tx1"/>
                </a:solidFill>
                <a:latin typeface="Calibri"/>
                <a:ea typeface="ＭＳ Ｐゴシック"/>
                <a:cs typeface="Calibri"/>
              </a:rPr>
              <a:t>May 14, 2020</a:t>
            </a:r>
            <a:br>
              <a:rPr lang="en-US" sz="1600" dirty="0">
                <a:solidFill>
                  <a:schemeClr val="tx1"/>
                </a:solidFill>
                <a:latin typeface="Calibri"/>
                <a:ea typeface="ＭＳ Ｐゴシック"/>
                <a:cs typeface="Calibri"/>
              </a:rPr>
            </a:br>
            <a:r>
              <a:rPr lang="en-US" sz="1600" dirty="0">
                <a:solidFill>
                  <a:schemeClr val="tx1"/>
                </a:solidFill>
                <a:latin typeface="Calibri"/>
                <a:ea typeface="ＭＳ Ｐゴシック"/>
                <a:cs typeface="Calibri"/>
                <a:hlinkClick r:id="rId3"/>
              </a:rPr>
              <a:t>Amanda.Stiglbauer@moore.sc.edu</a:t>
            </a:r>
            <a:r>
              <a:rPr lang="en-US" sz="1600" dirty="0">
                <a:solidFill>
                  <a:schemeClr val="tx1"/>
                </a:solidFill>
                <a:latin typeface="Calibri"/>
                <a:ea typeface="ＭＳ Ｐゴシック"/>
                <a:cs typeface="Calibri"/>
              </a:rPr>
              <a:t> </a:t>
            </a:r>
            <a:endParaRPr lang="en-US" sz="16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D4A97-9315-43C4-ABB8-04ADD754E0E5}"/>
              </a:ext>
            </a:extLst>
          </p:cNvPr>
          <p:cNvSpPr>
            <a:spLocks noGrp="1"/>
          </p:cNvSpPr>
          <p:nvPr>
            <p:ph type="title"/>
          </p:nvPr>
        </p:nvSpPr>
        <p:spPr/>
        <p:txBody>
          <a:bodyPr/>
          <a:lstStyle/>
          <a:p>
            <a:r>
              <a:rPr lang="en-US" dirty="0"/>
              <a:t>Hamdi Ulukaya </a:t>
            </a:r>
          </a:p>
        </p:txBody>
      </p:sp>
      <p:sp>
        <p:nvSpPr>
          <p:cNvPr id="3" name="Content Placeholder 2">
            <a:extLst>
              <a:ext uri="{FF2B5EF4-FFF2-40B4-BE49-F238E27FC236}">
                <a16:creationId xmlns:a16="http://schemas.microsoft.com/office/drawing/2014/main" id="{17F4EE45-06D7-45BE-8DF9-1AE5EBAC5B7F}"/>
              </a:ext>
            </a:extLst>
          </p:cNvPr>
          <p:cNvSpPr>
            <a:spLocks noGrp="1"/>
          </p:cNvSpPr>
          <p:nvPr>
            <p:ph idx="1"/>
          </p:nvPr>
        </p:nvSpPr>
        <p:spPr>
          <a:xfrm>
            <a:off x="365760" y="1791149"/>
            <a:ext cx="8229600" cy="3779520"/>
          </a:xfrm>
        </p:spPr>
        <p:txBody>
          <a:bodyPr/>
          <a:lstStyle/>
          <a:p>
            <a:pPr marL="0" indent="0">
              <a:buNone/>
            </a:pPr>
            <a:r>
              <a:rPr lang="en-US" dirty="0"/>
              <a:t>CEO of </a:t>
            </a:r>
            <a:r>
              <a:rPr lang="en-US" dirty="0" err="1"/>
              <a:t>Agro</a:t>
            </a:r>
            <a:r>
              <a:rPr lang="en-US" dirty="0"/>
              <a:t> </a:t>
            </a:r>
            <a:r>
              <a:rPr lang="en-US" dirty="0" err="1"/>
              <a:t>Farma</a:t>
            </a:r>
            <a:r>
              <a:rPr lang="en-US" dirty="0"/>
              <a:t>, came from Turkey to learn English and go to college at Albany State University. His family ran a dairy in Turkey. He didn’t think the yogurt sold in America was as good as the yogurt back home. When in 2005 he saw a dairy in upstate New York being sold, he bought it. In 2007, he started making Greek yogurt there. He chose the brand name Chobani because that word means “shepherd” in Turkish. By the end of 2011, Chobani was selling over $250 million worth of yogurt per year. What incentives did he have to come to the U.S.? </a:t>
            </a:r>
          </a:p>
        </p:txBody>
      </p:sp>
    </p:spTree>
    <p:extLst>
      <p:ext uri="{BB962C8B-B14F-4D97-AF65-F5344CB8AC3E}">
        <p14:creationId xmlns:p14="http://schemas.microsoft.com/office/powerpoint/2010/main" val="389936960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491B4-FC53-4975-A260-22730623CE91}"/>
              </a:ext>
            </a:extLst>
          </p:cNvPr>
          <p:cNvSpPr>
            <a:spLocks noGrp="1"/>
          </p:cNvSpPr>
          <p:nvPr>
            <p:ph type="title"/>
          </p:nvPr>
        </p:nvSpPr>
        <p:spPr>
          <a:xfrm>
            <a:off x="103094" y="731837"/>
            <a:ext cx="9090212" cy="1143000"/>
          </a:xfrm>
        </p:spPr>
        <p:txBody>
          <a:bodyPr/>
          <a:lstStyle/>
          <a:p>
            <a:r>
              <a:rPr lang="en-US" sz="4800" dirty="0"/>
              <a:t>Costs and Benefits of Immigration</a:t>
            </a:r>
          </a:p>
        </p:txBody>
      </p:sp>
      <p:graphicFrame>
        <p:nvGraphicFramePr>
          <p:cNvPr id="5" name="Table 5">
            <a:extLst>
              <a:ext uri="{FF2B5EF4-FFF2-40B4-BE49-F238E27FC236}">
                <a16:creationId xmlns:a16="http://schemas.microsoft.com/office/drawing/2014/main" id="{88945864-40DD-440D-9175-E0A670482E78}"/>
              </a:ext>
            </a:extLst>
          </p:cNvPr>
          <p:cNvGraphicFramePr>
            <a:graphicFrameLocks noGrp="1"/>
          </p:cNvGraphicFramePr>
          <p:nvPr>
            <p:extLst>
              <p:ext uri="{D42A27DB-BD31-4B8C-83A1-F6EECF244321}">
                <p14:modId xmlns:p14="http://schemas.microsoft.com/office/powerpoint/2010/main" val="3843998441"/>
              </p:ext>
            </p:extLst>
          </p:nvPr>
        </p:nvGraphicFramePr>
        <p:xfrm>
          <a:off x="457200" y="1816547"/>
          <a:ext cx="8251116" cy="3947192"/>
        </p:xfrm>
        <a:graphic>
          <a:graphicData uri="http://schemas.openxmlformats.org/drawingml/2006/table">
            <a:tbl>
              <a:tblPr firstRow="1" bandRow="1">
                <a:tableStyleId>{5C22544A-7EE6-4342-B048-85BDC9FD1C3A}</a:tableStyleId>
              </a:tblPr>
              <a:tblGrid>
                <a:gridCol w="4125558">
                  <a:extLst>
                    <a:ext uri="{9D8B030D-6E8A-4147-A177-3AD203B41FA5}">
                      <a16:colId xmlns:a16="http://schemas.microsoft.com/office/drawing/2014/main" val="3721075637"/>
                    </a:ext>
                  </a:extLst>
                </a:gridCol>
                <a:gridCol w="4125558">
                  <a:extLst>
                    <a:ext uri="{9D8B030D-6E8A-4147-A177-3AD203B41FA5}">
                      <a16:colId xmlns:a16="http://schemas.microsoft.com/office/drawing/2014/main" val="1857590455"/>
                    </a:ext>
                  </a:extLst>
                </a:gridCol>
              </a:tblGrid>
              <a:tr h="1206352">
                <a:tc>
                  <a:txBody>
                    <a:bodyPr/>
                    <a:lstStyle/>
                    <a:p>
                      <a:pPr algn="ctr"/>
                      <a:r>
                        <a:rPr lang="en-US" dirty="0"/>
                        <a:t>What were the costs of coming to the U.S.? </a:t>
                      </a:r>
                    </a:p>
                    <a:p>
                      <a:pPr algn="ctr"/>
                      <a:r>
                        <a:rPr lang="en-US" dirty="0"/>
                        <a:t>(What did they give up?)</a:t>
                      </a:r>
                    </a:p>
                  </a:txBody>
                  <a:tcPr/>
                </a:tc>
                <a:tc>
                  <a:txBody>
                    <a:bodyPr/>
                    <a:lstStyle/>
                    <a:p>
                      <a:pPr algn="ctr"/>
                      <a:r>
                        <a:rPr lang="en-US" dirty="0"/>
                        <a:t>What were the benefits of coming to the U.S.? </a:t>
                      </a:r>
                    </a:p>
                    <a:p>
                      <a:pPr algn="ctr"/>
                      <a:r>
                        <a:rPr lang="en-US" dirty="0"/>
                        <a:t>(What did they gain?)</a:t>
                      </a:r>
                    </a:p>
                  </a:txBody>
                  <a:tcPr/>
                </a:tc>
                <a:extLst>
                  <a:ext uri="{0D108BD9-81ED-4DB2-BD59-A6C34878D82A}">
                    <a16:rowId xmlns:a16="http://schemas.microsoft.com/office/drawing/2014/main" val="2269393503"/>
                  </a:ext>
                </a:extLst>
              </a:tr>
              <a:tr h="274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54338573"/>
                  </a:ext>
                </a:extLst>
              </a:tr>
            </a:tbl>
          </a:graphicData>
        </a:graphic>
      </p:graphicFrame>
    </p:spTree>
    <p:extLst>
      <p:ext uri="{BB962C8B-B14F-4D97-AF65-F5344CB8AC3E}">
        <p14:creationId xmlns:p14="http://schemas.microsoft.com/office/powerpoint/2010/main" val="71297854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27AEE-912A-2140-A373-B39091A64320}"/>
              </a:ext>
            </a:extLst>
          </p:cNvPr>
          <p:cNvSpPr>
            <a:spLocks noGrp="1"/>
          </p:cNvSpPr>
          <p:nvPr>
            <p:ph type="title"/>
          </p:nvPr>
        </p:nvSpPr>
        <p:spPr>
          <a:ln>
            <a:solidFill>
              <a:srgbClr val="522D80"/>
            </a:solidFill>
          </a:ln>
        </p:spPr>
        <p:txBody>
          <a:bodyPr/>
          <a:lstStyle/>
          <a:p>
            <a:r>
              <a:rPr lang="en-US" sz="4800" dirty="0"/>
              <a:t> </a:t>
            </a:r>
            <a:r>
              <a:rPr lang="en-US" sz="4000" dirty="0">
                <a:solidFill>
                  <a:srgbClr val="522D80"/>
                </a:solidFill>
              </a:rPr>
              <a:t>Cost Benefit Analysis: Tradeoffs</a:t>
            </a:r>
          </a:p>
        </p:txBody>
      </p:sp>
      <p:sp>
        <p:nvSpPr>
          <p:cNvPr id="5" name="Slide Number Placeholder 4">
            <a:extLst>
              <a:ext uri="{FF2B5EF4-FFF2-40B4-BE49-F238E27FC236}">
                <a16:creationId xmlns:a16="http://schemas.microsoft.com/office/drawing/2014/main" id="{0712C6BF-7B0D-AB4C-9ADB-67EEE3EED0CA}"/>
              </a:ext>
            </a:extLst>
          </p:cNvPr>
          <p:cNvSpPr>
            <a:spLocks noGrp="1"/>
          </p:cNvSpPr>
          <p:nvPr>
            <p:ph type="sldNum" sz="quarter" idx="12"/>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400" kern="1200">
                <a:solidFill>
                  <a:schemeClr val="tx1"/>
                </a:solidFill>
                <a:latin typeface="+mn-lt"/>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E1C52437-F6C3-4DD8-BBAE-1F1D4E17EF20}" type="slidenum">
              <a:rPr lang="en-US" smtClean="0"/>
              <a:pPr>
                <a:defRPr/>
              </a:pPr>
              <a:t>12</a:t>
            </a:fld>
            <a:endParaRPr lang="en-GB" dirty="0"/>
          </a:p>
        </p:txBody>
      </p:sp>
      <p:sp>
        <p:nvSpPr>
          <p:cNvPr id="3" name="Content Placeholder 2">
            <a:extLst>
              <a:ext uri="{FF2B5EF4-FFF2-40B4-BE49-F238E27FC236}">
                <a16:creationId xmlns:a16="http://schemas.microsoft.com/office/drawing/2014/main" id="{4EF19AFC-B156-F849-9052-5935EC1AFEC8}"/>
              </a:ext>
            </a:extLst>
          </p:cNvPr>
          <p:cNvSpPr>
            <a:spLocks noGrp="1"/>
          </p:cNvSpPr>
          <p:nvPr>
            <p:ph sz="half" idx="4294967295"/>
          </p:nvPr>
        </p:nvSpPr>
        <p:spPr>
          <a:xfrm>
            <a:off x="457200" y="2427344"/>
            <a:ext cx="3352797" cy="2357438"/>
          </a:xfrm>
          <a:ln>
            <a:solidFill>
              <a:srgbClr val="FF0000"/>
            </a:solidFill>
          </a:ln>
        </p:spPr>
        <p:txBody>
          <a:bodyPr>
            <a:normAutofit fontScale="70000" lnSpcReduction="20000"/>
          </a:bodyPr>
          <a:lstStyle/>
          <a:p>
            <a:r>
              <a:rPr lang="en-US" dirty="0"/>
              <a:t>No containment policies</a:t>
            </a:r>
          </a:p>
          <a:p>
            <a:pPr lvl="1"/>
            <a:r>
              <a:rPr lang="en-US" b="1" dirty="0"/>
              <a:t>Reduced</a:t>
            </a:r>
            <a:r>
              <a:rPr lang="en-US" dirty="0"/>
              <a:t> economic activity</a:t>
            </a:r>
          </a:p>
          <a:p>
            <a:pPr lvl="1"/>
            <a:r>
              <a:rPr lang="en-US" b="1" dirty="0">
                <a:solidFill>
                  <a:srgbClr val="FF0000"/>
                </a:solidFill>
              </a:rPr>
              <a:t>More</a:t>
            </a:r>
            <a:r>
              <a:rPr lang="en-US" dirty="0"/>
              <a:t> coronavirus deaths</a:t>
            </a:r>
          </a:p>
          <a:p>
            <a:pPr lvl="1"/>
            <a:r>
              <a:rPr lang="en-US" b="1" dirty="0"/>
              <a:t>Non-coronavirus deaths</a:t>
            </a:r>
          </a:p>
        </p:txBody>
      </p:sp>
      <p:sp>
        <p:nvSpPr>
          <p:cNvPr id="4" name="Content Placeholder 3">
            <a:extLst>
              <a:ext uri="{FF2B5EF4-FFF2-40B4-BE49-F238E27FC236}">
                <a16:creationId xmlns:a16="http://schemas.microsoft.com/office/drawing/2014/main" id="{1D488419-1CD5-C442-904C-C4379C030285}"/>
              </a:ext>
            </a:extLst>
          </p:cNvPr>
          <p:cNvSpPr>
            <a:spLocks noGrp="1"/>
          </p:cNvSpPr>
          <p:nvPr>
            <p:ph sz="half" idx="4294967295"/>
          </p:nvPr>
        </p:nvSpPr>
        <p:spPr>
          <a:xfrm>
            <a:off x="5003631" y="2388347"/>
            <a:ext cx="3352800" cy="2356247"/>
          </a:xfrm>
          <a:ln>
            <a:solidFill>
              <a:srgbClr val="0432FF"/>
            </a:solidFill>
          </a:ln>
        </p:spPr>
        <p:txBody>
          <a:bodyPr>
            <a:normAutofit fontScale="62500" lnSpcReduction="20000"/>
          </a:bodyPr>
          <a:lstStyle/>
          <a:p>
            <a:r>
              <a:rPr lang="en-US" dirty="0"/>
              <a:t>Stringent containment policies</a:t>
            </a:r>
          </a:p>
          <a:p>
            <a:pPr lvl="1"/>
            <a:r>
              <a:rPr lang="en-US" b="1" dirty="0">
                <a:solidFill>
                  <a:srgbClr val="C00000"/>
                </a:solidFill>
              </a:rPr>
              <a:t>Dramatically</a:t>
            </a:r>
            <a:r>
              <a:rPr lang="en-US" b="1" dirty="0"/>
              <a:t> reduced </a:t>
            </a:r>
            <a:r>
              <a:rPr lang="en-US" dirty="0"/>
              <a:t>economic activity</a:t>
            </a:r>
          </a:p>
          <a:p>
            <a:pPr lvl="1"/>
            <a:r>
              <a:rPr lang="en-US" b="1" dirty="0">
                <a:solidFill>
                  <a:srgbClr val="0432FF"/>
                </a:solidFill>
              </a:rPr>
              <a:t>Fewer</a:t>
            </a:r>
            <a:r>
              <a:rPr lang="en-US" dirty="0"/>
              <a:t> coronavirus deaths</a:t>
            </a:r>
          </a:p>
          <a:p>
            <a:pPr lvl="1"/>
            <a:r>
              <a:rPr lang="en-US" b="1" dirty="0"/>
              <a:t>Non-coronavirus deaths(?)</a:t>
            </a:r>
          </a:p>
        </p:txBody>
      </p:sp>
      <p:cxnSp>
        <p:nvCxnSpPr>
          <p:cNvPr id="7" name="Straight Connector 6">
            <a:extLst>
              <a:ext uri="{FF2B5EF4-FFF2-40B4-BE49-F238E27FC236}">
                <a16:creationId xmlns:a16="http://schemas.microsoft.com/office/drawing/2014/main" id="{93741184-37B4-F440-AF37-F37B81147D82}"/>
              </a:ext>
            </a:extLst>
          </p:cNvPr>
          <p:cNvCxnSpPr/>
          <p:nvPr/>
        </p:nvCxnSpPr>
        <p:spPr>
          <a:xfrm>
            <a:off x="3072010" y="5149258"/>
            <a:ext cx="2789592" cy="0"/>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F9BA6D8-B008-224D-93D9-6B7AB616DDE7}"/>
              </a:ext>
            </a:extLst>
          </p:cNvPr>
          <p:cNvCxnSpPr>
            <a:cxnSpLocks/>
          </p:cNvCxnSpPr>
          <p:nvPr/>
        </p:nvCxnSpPr>
        <p:spPr>
          <a:xfrm flipV="1">
            <a:off x="3072010" y="4840002"/>
            <a:ext cx="0" cy="334068"/>
          </a:xfrm>
          <a:prstGeom prst="line">
            <a:avLst/>
          </a:prstGeom>
          <a:ln w="63500">
            <a:tailEnd type="stealt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88D82CC-8C78-3C4D-9B1B-50581E870266}"/>
              </a:ext>
            </a:extLst>
          </p:cNvPr>
          <p:cNvCxnSpPr>
            <a:cxnSpLocks/>
          </p:cNvCxnSpPr>
          <p:nvPr/>
        </p:nvCxnSpPr>
        <p:spPr>
          <a:xfrm flipV="1">
            <a:off x="5880486" y="4881257"/>
            <a:ext cx="0" cy="292813"/>
          </a:xfrm>
          <a:prstGeom prst="line">
            <a:avLst/>
          </a:prstGeom>
          <a:ln w="63500">
            <a:tailEnd type="stealth"/>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06232AF-16D9-1046-B9E9-A3E52C23C447}"/>
              </a:ext>
            </a:extLst>
          </p:cNvPr>
          <p:cNvSpPr txBox="1"/>
          <p:nvPr/>
        </p:nvSpPr>
        <p:spPr>
          <a:xfrm>
            <a:off x="4265645" y="4715898"/>
            <a:ext cx="758169" cy="248209"/>
          </a:xfrm>
          <a:prstGeom prst="rect">
            <a:avLst/>
          </a:prstGeom>
          <a:noFill/>
        </p:spPr>
        <p:txBody>
          <a:bodyPr wrap="square" rtlCol="0">
            <a:spAutoFit/>
          </a:bodyPr>
          <a:lstStyle/>
          <a:p>
            <a:r>
              <a:rPr lang="en-US" sz="1013" b="1" dirty="0">
                <a:solidFill>
                  <a:srgbClr val="0C4C88"/>
                </a:solidFill>
              </a:rPr>
              <a:t>???</a:t>
            </a:r>
          </a:p>
        </p:txBody>
      </p:sp>
      <p:sp>
        <p:nvSpPr>
          <p:cNvPr id="13" name="Rectangle 12">
            <a:extLst>
              <a:ext uri="{FF2B5EF4-FFF2-40B4-BE49-F238E27FC236}">
                <a16:creationId xmlns:a16="http://schemas.microsoft.com/office/drawing/2014/main" id="{33A4B3AD-F75E-E746-8977-E05C3889E5D0}"/>
              </a:ext>
            </a:extLst>
          </p:cNvPr>
          <p:cNvSpPr/>
          <p:nvPr/>
        </p:nvSpPr>
        <p:spPr>
          <a:xfrm>
            <a:off x="923120" y="3574092"/>
            <a:ext cx="2414003" cy="54828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4" name="Rectangle 13">
            <a:extLst>
              <a:ext uri="{FF2B5EF4-FFF2-40B4-BE49-F238E27FC236}">
                <a16:creationId xmlns:a16="http://schemas.microsoft.com/office/drawing/2014/main" id="{F2A79009-C48F-FE42-A5D8-8FABF9244001}"/>
              </a:ext>
            </a:extLst>
          </p:cNvPr>
          <p:cNvSpPr/>
          <p:nvPr/>
        </p:nvSpPr>
        <p:spPr>
          <a:xfrm>
            <a:off x="5688592" y="3451652"/>
            <a:ext cx="2606930" cy="47678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5" name="TextBox 14">
            <a:extLst>
              <a:ext uri="{FF2B5EF4-FFF2-40B4-BE49-F238E27FC236}">
                <a16:creationId xmlns:a16="http://schemas.microsoft.com/office/drawing/2014/main" id="{BA813B2F-3C09-0844-91FA-8DCE2143C0FF}"/>
              </a:ext>
            </a:extLst>
          </p:cNvPr>
          <p:cNvSpPr txBox="1"/>
          <p:nvPr/>
        </p:nvSpPr>
        <p:spPr>
          <a:xfrm>
            <a:off x="3427899" y="5363755"/>
            <a:ext cx="2077813" cy="248209"/>
          </a:xfrm>
          <a:prstGeom prst="rect">
            <a:avLst/>
          </a:prstGeom>
          <a:noFill/>
        </p:spPr>
        <p:txBody>
          <a:bodyPr wrap="none" rtlCol="0">
            <a:spAutoFit/>
          </a:bodyPr>
          <a:lstStyle/>
          <a:p>
            <a:r>
              <a:rPr lang="en-US" sz="1013" u="sng" dirty="0"/>
              <a:t>Analysis of Containment Policies</a:t>
            </a:r>
          </a:p>
        </p:txBody>
      </p:sp>
      <p:sp>
        <p:nvSpPr>
          <p:cNvPr id="16" name="TextBox 15">
            <a:extLst>
              <a:ext uri="{FF2B5EF4-FFF2-40B4-BE49-F238E27FC236}">
                <a16:creationId xmlns:a16="http://schemas.microsoft.com/office/drawing/2014/main" id="{7CB444E7-98BB-AB44-B980-FBF4B7120C3D}"/>
              </a:ext>
            </a:extLst>
          </p:cNvPr>
          <p:cNvSpPr txBox="1"/>
          <p:nvPr/>
        </p:nvSpPr>
        <p:spPr>
          <a:xfrm>
            <a:off x="2871053" y="5983398"/>
            <a:ext cx="3401893" cy="248209"/>
          </a:xfrm>
          <a:prstGeom prst="rect">
            <a:avLst/>
          </a:prstGeom>
          <a:noFill/>
        </p:spPr>
        <p:txBody>
          <a:bodyPr wrap="none" rtlCol="0">
            <a:spAutoFit/>
          </a:bodyPr>
          <a:lstStyle/>
          <a:p>
            <a:r>
              <a:rPr lang="en-US" sz="1013" dirty="0"/>
              <a:t>Reduced economic activity  &lt; value of additional deaths</a:t>
            </a:r>
          </a:p>
        </p:txBody>
      </p:sp>
    </p:spTree>
    <p:extLst>
      <p:ext uri="{BB962C8B-B14F-4D97-AF65-F5344CB8AC3E}">
        <p14:creationId xmlns:p14="http://schemas.microsoft.com/office/powerpoint/2010/main" val="3056308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0A861-D697-B747-BDC7-885A00E0FD1C}"/>
              </a:ext>
            </a:extLst>
          </p:cNvPr>
          <p:cNvSpPr>
            <a:spLocks noGrp="1"/>
          </p:cNvSpPr>
          <p:nvPr>
            <p:ph type="title"/>
          </p:nvPr>
        </p:nvSpPr>
        <p:spPr>
          <a:ln>
            <a:solidFill>
              <a:srgbClr val="522D80"/>
            </a:solidFill>
          </a:ln>
        </p:spPr>
        <p:txBody>
          <a:bodyPr/>
          <a:lstStyle/>
          <a:p>
            <a:r>
              <a:rPr lang="en-US" dirty="0">
                <a:solidFill>
                  <a:srgbClr val="522D80"/>
                </a:solidFill>
              </a:rPr>
              <a:t>Cost – Benefit Analysis</a:t>
            </a:r>
          </a:p>
        </p:txBody>
      </p:sp>
      <p:sp>
        <p:nvSpPr>
          <p:cNvPr id="3" name="Content Placeholder 2">
            <a:extLst>
              <a:ext uri="{FF2B5EF4-FFF2-40B4-BE49-F238E27FC236}">
                <a16:creationId xmlns:a16="http://schemas.microsoft.com/office/drawing/2014/main" id="{B24AC530-6EFA-2843-9861-BEBC1AB49631}"/>
              </a:ext>
            </a:extLst>
          </p:cNvPr>
          <p:cNvSpPr>
            <a:spLocks noGrp="1"/>
          </p:cNvSpPr>
          <p:nvPr>
            <p:ph idx="1"/>
          </p:nvPr>
        </p:nvSpPr>
        <p:spPr>
          <a:ln>
            <a:solidFill>
              <a:srgbClr val="EA6A20"/>
            </a:solidFill>
          </a:ln>
        </p:spPr>
        <p:txBody>
          <a:bodyPr>
            <a:normAutofit fontScale="92500" lnSpcReduction="20000"/>
          </a:bodyPr>
          <a:lstStyle/>
          <a:p>
            <a:r>
              <a:rPr lang="en-US" dirty="0"/>
              <a:t>BENEFITS of social distancing:</a:t>
            </a:r>
          </a:p>
          <a:p>
            <a:pPr lvl="1"/>
            <a:r>
              <a:rPr lang="en-US" dirty="0"/>
              <a:t>$</a:t>
            </a:r>
            <a:r>
              <a:rPr lang="en-US" sz="1800" dirty="0"/>
              <a:t>5 million/life and 600,000 lives saved ($3.0 trillion)</a:t>
            </a:r>
          </a:p>
          <a:p>
            <a:pPr lvl="1"/>
            <a:r>
              <a:rPr lang="en-US" sz="1800" dirty="0"/>
              <a:t>Long term health issues avoided: 2 million at $500,000  ($1 trillion)</a:t>
            </a:r>
          </a:p>
          <a:p>
            <a:pPr lvl="1"/>
            <a:r>
              <a:rPr lang="en-US" dirty="0">
                <a:solidFill>
                  <a:srgbClr val="FF0000"/>
                </a:solidFill>
              </a:rPr>
              <a:t>Total Benefit of Social Distancing: $4.0 Trillion</a:t>
            </a:r>
          </a:p>
          <a:p>
            <a:r>
              <a:rPr lang="en-US" dirty="0"/>
              <a:t>COSTS of “Shelter in Place” or “Lockdown”</a:t>
            </a:r>
          </a:p>
          <a:p>
            <a:pPr lvl="1"/>
            <a:r>
              <a:rPr lang="en-US" sz="1800" dirty="0"/>
              <a:t>There are about 70+ workdays in a quarter (plus March).</a:t>
            </a:r>
          </a:p>
          <a:p>
            <a:pPr lvl="1"/>
            <a:r>
              <a:rPr lang="en-US" dirty="0">
                <a:solidFill>
                  <a:srgbClr val="FF0000"/>
                </a:solidFill>
              </a:rPr>
              <a:t>The cost of a “lockdown” is roughly $1.3 Trillion</a:t>
            </a:r>
          </a:p>
          <a:p>
            <a:endParaRPr lang="en-US" dirty="0"/>
          </a:p>
        </p:txBody>
      </p:sp>
      <p:sp>
        <p:nvSpPr>
          <p:cNvPr id="13" name="Slide Number Placeholder 3">
            <a:extLst>
              <a:ext uri="{FF2B5EF4-FFF2-40B4-BE49-F238E27FC236}">
                <a16:creationId xmlns:a16="http://schemas.microsoft.com/office/drawing/2014/main" id="{79F1C3D8-45DE-1342-8755-F50D683F1E94}"/>
              </a:ext>
            </a:extLst>
          </p:cNvPr>
          <p:cNvSpPr>
            <a:spLocks noGrp="1"/>
          </p:cNvSpPr>
          <p:nvPr>
            <p:ph type="sldNum" sz="quarter" idx="12"/>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400" kern="1200">
                <a:solidFill>
                  <a:schemeClr val="tx1"/>
                </a:solidFill>
                <a:latin typeface="+mn-lt"/>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7441B078-CE74-40C7-9798-80B225B1CC3E}" type="slidenum">
              <a:rPr lang="en-US" smtClean="0"/>
              <a:pPr>
                <a:defRPr/>
              </a:pPr>
              <a:t>13</a:t>
            </a:fld>
            <a:endParaRPr lang="en-GB"/>
          </a:p>
        </p:txBody>
      </p:sp>
      <p:sp>
        <p:nvSpPr>
          <p:cNvPr id="32" name="TextBox 31">
            <a:extLst>
              <a:ext uri="{FF2B5EF4-FFF2-40B4-BE49-F238E27FC236}">
                <a16:creationId xmlns:a16="http://schemas.microsoft.com/office/drawing/2014/main" id="{D54FC677-F6B4-4B42-B0A4-B711E11FF42D}"/>
              </a:ext>
            </a:extLst>
          </p:cNvPr>
          <p:cNvSpPr txBox="1"/>
          <p:nvPr/>
        </p:nvSpPr>
        <p:spPr>
          <a:xfrm>
            <a:off x="1189209" y="6156960"/>
            <a:ext cx="6008376" cy="415498"/>
          </a:xfrm>
          <a:prstGeom prst="rect">
            <a:avLst/>
          </a:prstGeom>
          <a:noFill/>
        </p:spPr>
        <p:txBody>
          <a:bodyPr wrap="none" rtlCol="0">
            <a:spAutoFit/>
          </a:bodyPr>
          <a:lstStyle/>
          <a:p>
            <a:r>
              <a:rPr lang="en-US" sz="2100" b="1" dirty="0"/>
              <a:t>Benefit: $4.0 trillion      &gt;      Cost:  $1.3 trillion</a:t>
            </a:r>
          </a:p>
        </p:txBody>
      </p:sp>
    </p:spTree>
    <p:extLst>
      <p:ext uri="{BB962C8B-B14F-4D97-AF65-F5344CB8AC3E}">
        <p14:creationId xmlns:p14="http://schemas.microsoft.com/office/powerpoint/2010/main" val="419285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ssolve">
                                      <p:cBhvr>
                                        <p:cTn id="24" dur="500"/>
                                        <p:tgtEl>
                                          <p:spTgt spid="3">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386;p67">
            <a:extLst>
              <a:ext uri="{FF2B5EF4-FFF2-40B4-BE49-F238E27FC236}">
                <a16:creationId xmlns:a16="http://schemas.microsoft.com/office/drawing/2014/main" id="{68E12353-D20C-49EC-838A-70CCEF9684ED}"/>
              </a:ext>
            </a:extLst>
          </p:cNvPr>
          <p:cNvGraphicFramePr/>
          <p:nvPr>
            <p:extLst>
              <p:ext uri="{D42A27DB-BD31-4B8C-83A1-F6EECF244321}">
                <p14:modId xmlns:p14="http://schemas.microsoft.com/office/powerpoint/2010/main" val="2572412116"/>
              </p:ext>
            </p:extLst>
          </p:nvPr>
        </p:nvGraphicFramePr>
        <p:xfrm>
          <a:off x="457200" y="2668696"/>
          <a:ext cx="8229600" cy="2925960"/>
        </p:xfrm>
        <a:graphic>
          <a:graphicData uri="http://schemas.openxmlformats.org/drawingml/2006/table">
            <a:tbl>
              <a:tblPr>
                <a:noFill/>
              </a:tblPr>
              <a:tblGrid>
                <a:gridCol w="2322400">
                  <a:extLst>
                    <a:ext uri="{9D8B030D-6E8A-4147-A177-3AD203B41FA5}">
                      <a16:colId xmlns:a16="http://schemas.microsoft.com/office/drawing/2014/main" val="20000"/>
                    </a:ext>
                  </a:extLst>
                </a:gridCol>
                <a:gridCol w="2341040">
                  <a:extLst>
                    <a:ext uri="{9D8B030D-6E8A-4147-A177-3AD203B41FA5}">
                      <a16:colId xmlns:a16="http://schemas.microsoft.com/office/drawing/2014/main" val="20001"/>
                    </a:ext>
                  </a:extLst>
                </a:gridCol>
                <a:gridCol w="2259106">
                  <a:extLst>
                    <a:ext uri="{9D8B030D-6E8A-4147-A177-3AD203B41FA5}">
                      <a16:colId xmlns:a16="http://schemas.microsoft.com/office/drawing/2014/main" val="20002"/>
                    </a:ext>
                  </a:extLst>
                </a:gridCol>
                <a:gridCol w="1307054">
                  <a:extLst>
                    <a:ext uri="{9D8B030D-6E8A-4147-A177-3AD203B41FA5}">
                      <a16:colId xmlns:a16="http://schemas.microsoft.com/office/drawing/2014/main" val="20003"/>
                    </a:ext>
                  </a:extLst>
                </a:gridCol>
              </a:tblGrid>
              <a:tr h="459625">
                <a:tc>
                  <a:txBody>
                    <a:bodyPr/>
                    <a:lstStyle/>
                    <a:p>
                      <a:pPr marL="0" lvl="0" indent="0" algn="l" rtl="0">
                        <a:spcBef>
                          <a:spcPts val="0"/>
                        </a:spcBef>
                        <a:spcAft>
                          <a:spcPts val="0"/>
                        </a:spcAft>
                        <a:buNone/>
                      </a:pPr>
                      <a:r>
                        <a:rPr lang="en" dirty="0">
                          <a:latin typeface="Acme"/>
                          <a:ea typeface="Acme"/>
                          <a:cs typeface="Acme"/>
                          <a:sym typeface="Acme"/>
                        </a:rPr>
                        <a:t>Alternatives</a:t>
                      </a: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dirty="0">
                          <a:latin typeface="Acme"/>
                          <a:ea typeface="Acme"/>
                          <a:cs typeface="Acme"/>
                          <a:sym typeface="Acme"/>
                        </a:rPr>
                        <a:t>Possible Costs</a:t>
                      </a: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a:latin typeface="Acme"/>
                          <a:ea typeface="Acme"/>
                          <a:cs typeface="Acme"/>
                          <a:sym typeface="Acme"/>
                        </a:rPr>
                        <a:t>Possible Benefits</a:t>
                      </a: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a:latin typeface="Acme"/>
                          <a:ea typeface="Acme"/>
                          <a:cs typeface="Acme"/>
                          <a:sym typeface="Acme"/>
                        </a:rPr>
                        <a:t>Rank (at the end)</a:t>
                      </a:r>
                      <a:endParaRPr>
                        <a:latin typeface="Acme"/>
                        <a:ea typeface="Acme"/>
                        <a:cs typeface="Acme"/>
                        <a:sym typeface="Acme"/>
                      </a:endParaRPr>
                    </a:p>
                  </a:txBody>
                  <a:tcPr marL="91425" marR="91425" marT="91425" marB="91425"/>
                </a:tc>
                <a:extLst>
                  <a:ext uri="{0D108BD9-81ED-4DB2-BD59-A6C34878D82A}">
                    <a16:rowId xmlns:a16="http://schemas.microsoft.com/office/drawing/2014/main" val="10000"/>
                  </a:ext>
                </a:extLst>
              </a:tr>
              <a:tr h="459625">
                <a:tc>
                  <a:txBody>
                    <a:bodyPr/>
                    <a:lstStyle/>
                    <a:p>
                      <a:pPr marL="0" lvl="0" indent="0" algn="l" rtl="0">
                        <a:spcBef>
                          <a:spcPts val="0"/>
                        </a:spcBef>
                        <a:spcAft>
                          <a:spcPts val="0"/>
                        </a:spcAft>
                        <a:buNone/>
                      </a:pPr>
                      <a:endParaRPr dirty="0">
                        <a:latin typeface="Acme"/>
                        <a:ea typeface="Acme"/>
                        <a:cs typeface="Acme"/>
                        <a:sym typeface="Acme"/>
                      </a:endParaRPr>
                    </a:p>
                    <a:p>
                      <a:pPr marL="0" lvl="0" indent="0" algn="l" rtl="0">
                        <a:spcBef>
                          <a:spcPts val="0"/>
                        </a:spcBef>
                        <a:spcAft>
                          <a:spcPts val="0"/>
                        </a:spcAft>
                        <a:buNone/>
                      </a:pP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extLst>
                  <a:ext uri="{0D108BD9-81ED-4DB2-BD59-A6C34878D82A}">
                    <a16:rowId xmlns:a16="http://schemas.microsoft.com/office/drawing/2014/main" val="10001"/>
                  </a:ext>
                </a:extLst>
              </a:tr>
              <a:tr h="459625">
                <a:tc>
                  <a:txBody>
                    <a:bodyPr/>
                    <a:lstStyle/>
                    <a:p>
                      <a:pPr marL="0" lvl="0" indent="0" algn="l" rtl="0">
                        <a:spcBef>
                          <a:spcPts val="0"/>
                        </a:spcBef>
                        <a:spcAft>
                          <a:spcPts val="0"/>
                        </a:spcAft>
                        <a:buNone/>
                      </a:pPr>
                      <a:endParaRPr>
                        <a:latin typeface="Acme"/>
                        <a:ea typeface="Acme"/>
                        <a:cs typeface="Acme"/>
                        <a:sym typeface="Acme"/>
                      </a:endParaRPr>
                    </a:p>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extLst>
                  <a:ext uri="{0D108BD9-81ED-4DB2-BD59-A6C34878D82A}">
                    <a16:rowId xmlns:a16="http://schemas.microsoft.com/office/drawing/2014/main" val="10002"/>
                  </a:ext>
                </a:extLst>
              </a:tr>
              <a:tr h="459625">
                <a:tc>
                  <a:txBody>
                    <a:bodyPr/>
                    <a:lstStyle/>
                    <a:p>
                      <a:pPr marL="0" lvl="0" indent="0" algn="l" rtl="0">
                        <a:spcBef>
                          <a:spcPts val="0"/>
                        </a:spcBef>
                        <a:spcAft>
                          <a:spcPts val="0"/>
                        </a:spcAft>
                        <a:buNone/>
                      </a:pP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3"/>
                  </a:ext>
                </a:extLst>
              </a:tr>
            </a:tbl>
          </a:graphicData>
        </a:graphic>
      </p:graphicFrame>
      <p:sp>
        <p:nvSpPr>
          <p:cNvPr id="5" name="Rectangle 4">
            <a:extLst>
              <a:ext uri="{FF2B5EF4-FFF2-40B4-BE49-F238E27FC236}">
                <a16:creationId xmlns:a16="http://schemas.microsoft.com/office/drawing/2014/main" id="{D211FA5B-1A9E-45D9-9B25-C8BD3F69749C}"/>
              </a:ext>
            </a:extLst>
          </p:cNvPr>
          <p:cNvSpPr/>
          <p:nvPr/>
        </p:nvSpPr>
        <p:spPr>
          <a:xfrm>
            <a:off x="494853" y="1109367"/>
            <a:ext cx="8450131" cy="1477328"/>
          </a:xfrm>
          <a:prstGeom prst="rect">
            <a:avLst/>
          </a:prstGeom>
        </p:spPr>
        <p:txBody>
          <a:bodyPr wrap="square">
            <a:spAutoFit/>
          </a:bodyPr>
          <a:lstStyle/>
          <a:p>
            <a:pPr lvl="0">
              <a:spcBef>
                <a:spcPts val="640"/>
              </a:spcBef>
              <a:spcAft>
                <a:spcPts val="0"/>
              </a:spcAft>
            </a:pPr>
            <a:r>
              <a:rPr lang="en-US" dirty="0">
                <a:latin typeface="Bubblegum Sans"/>
                <a:ea typeface="Bubblegum Sans"/>
                <a:cs typeface="Bubblegum Sans"/>
                <a:sym typeface="Bubblegum Sans"/>
              </a:rPr>
              <a:t>Amanda receives an email from her daughter’s dance studio that they will be reopening next week with limited capacity. She needs to notify the teachers if Harper plans to dance at the studio or continue with online dance instruction. Harper has company tryouts on June 1 and a recital June 1 – 4. Does Amanda have a choice in this situation?</a:t>
            </a:r>
          </a:p>
        </p:txBody>
      </p:sp>
      <p:sp>
        <p:nvSpPr>
          <p:cNvPr id="6" name="Rectangle 5">
            <a:extLst>
              <a:ext uri="{FF2B5EF4-FFF2-40B4-BE49-F238E27FC236}">
                <a16:creationId xmlns:a16="http://schemas.microsoft.com/office/drawing/2014/main" id="{A91C02A9-09C5-426A-9DAC-62013EBB1FFB}"/>
              </a:ext>
            </a:extLst>
          </p:cNvPr>
          <p:cNvSpPr/>
          <p:nvPr/>
        </p:nvSpPr>
        <p:spPr>
          <a:xfrm>
            <a:off x="279699" y="5594656"/>
            <a:ext cx="8294145" cy="923330"/>
          </a:xfrm>
          <a:prstGeom prst="rect">
            <a:avLst/>
          </a:prstGeom>
        </p:spPr>
        <p:txBody>
          <a:bodyPr wrap="square">
            <a:spAutoFit/>
          </a:bodyPr>
          <a:lstStyle/>
          <a:p>
            <a:pPr marL="457200" lvl="0" indent="-317500">
              <a:spcBef>
                <a:spcPts val="0"/>
              </a:spcBef>
              <a:spcAft>
                <a:spcPts val="0"/>
              </a:spcAft>
              <a:buSzPts val="1400"/>
              <a:buFont typeface="Acme"/>
              <a:buAutoNum type="arabicPeriod"/>
            </a:pPr>
            <a:r>
              <a:rPr lang="en-US" dirty="0">
                <a:latin typeface="Acme"/>
                <a:ea typeface="Acme"/>
                <a:cs typeface="Acme"/>
                <a:sym typeface="Acme"/>
              </a:rPr>
              <a:t>Rank Alyssa’s alternatives.</a:t>
            </a:r>
          </a:p>
          <a:p>
            <a:pPr marL="457200" lvl="0" indent="-317500">
              <a:spcBef>
                <a:spcPts val="0"/>
              </a:spcBef>
              <a:spcAft>
                <a:spcPts val="0"/>
              </a:spcAft>
              <a:buSzPts val="1400"/>
              <a:buFont typeface="Acme"/>
              <a:buAutoNum type="arabicPeriod"/>
            </a:pPr>
            <a:r>
              <a:rPr lang="en-US" dirty="0">
                <a:latin typeface="Acme"/>
                <a:ea typeface="Acme"/>
                <a:cs typeface="Acme"/>
                <a:sym typeface="Acme"/>
              </a:rPr>
              <a:t>Alyssa’s best choice would be ________________________.</a:t>
            </a:r>
          </a:p>
          <a:p>
            <a:pPr marL="457200" lvl="0" indent="-317500">
              <a:spcBef>
                <a:spcPts val="0"/>
              </a:spcBef>
              <a:spcAft>
                <a:spcPts val="0"/>
              </a:spcAft>
              <a:buSzPts val="1400"/>
              <a:buAutoNum type="arabicPeriod"/>
            </a:pPr>
            <a:r>
              <a:rPr lang="en-US" dirty="0">
                <a:latin typeface="Acme"/>
                <a:ea typeface="Acme"/>
                <a:cs typeface="Acme"/>
                <a:sym typeface="Acme"/>
              </a:rPr>
              <a:t>Based on this choice, Alyssa’s </a:t>
            </a:r>
            <a:r>
              <a:rPr lang="en-US" b="1" u="sng" dirty="0">
                <a:latin typeface="Acme"/>
                <a:ea typeface="Acme"/>
                <a:cs typeface="Acme"/>
                <a:sym typeface="Acme"/>
              </a:rPr>
              <a:t>opportunity cost</a:t>
            </a:r>
            <a:r>
              <a:rPr lang="en-US" dirty="0">
                <a:latin typeface="Acme"/>
                <a:ea typeface="Acme"/>
                <a:cs typeface="Acme"/>
                <a:sym typeface="Acme"/>
              </a:rPr>
              <a:t> was: </a:t>
            </a:r>
          </a:p>
        </p:txBody>
      </p:sp>
    </p:spTree>
    <p:extLst>
      <p:ext uri="{BB962C8B-B14F-4D97-AF65-F5344CB8AC3E}">
        <p14:creationId xmlns:p14="http://schemas.microsoft.com/office/powerpoint/2010/main" val="1499386098"/>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386;p67">
            <a:extLst>
              <a:ext uri="{FF2B5EF4-FFF2-40B4-BE49-F238E27FC236}">
                <a16:creationId xmlns:a16="http://schemas.microsoft.com/office/drawing/2014/main" id="{68E12353-D20C-49EC-838A-70CCEF9684ED}"/>
              </a:ext>
            </a:extLst>
          </p:cNvPr>
          <p:cNvGraphicFramePr/>
          <p:nvPr>
            <p:extLst>
              <p:ext uri="{D42A27DB-BD31-4B8C-83A1-F6EECF244321}">
                <p14:modId xmlns:p14="http://schemas.microsoft.com/office/powerpoint/2010/main" val="1202926949"/>
              </p:ext>
            </p:extLst>
          </p:nvPr>
        </p:nvGraphicFramePr>
        <p:xfrm>
          <a:off x="83372" y="2490536"/>
          <a:ext cx="8977256" cy="3200280"/>
        </p:xfrm>
        <a:graphic>
          <a:graphicData uri="http://schemas.openxmlformats.org/drawingml/2006/table">
            <a:tbl>
              <a:tblPr>
                <a:noFill/>
              </a:tblPr>
              <a:tblGrid>
                <a:gridCol w="2533389">
                  <a:extLst>
                    <a:ext uri="{9D8B030D-6E8A-4147-A177-3AD203B41FA5}">
                      <a16:colId xmlns:a16="http://schemas.microsoft.com/office/drawing/2014/main" val="20000"/>
                    </a:ext>
                  </a:extLst>
                </a:gridCol>
                <a:gridCol w="2553723">
                  <a:extLst>
                    <a:ext uri="{9D8B030D-6E8A-4147-A177-3AD203B41FA5}">
                      <a16:colId xmlns:a16="http://schemas.microsoft.com/office/drawing/2014/main" val="20001"/>
                    </a:ext>
                  </a:extLst>
                </a:gridCol>
                <a:gridCol w="2464345">
                  <a:extLst>
                    <a:ext uri="{9D8B030D-6E8A-4147-A177-3AD203B41FA5}">
                      <a16:colId xmlns:a16="http://schemas.microsoft.com/office/drawing/2014/main" val="20002"/>
                    </a:ext>
                  </a:extLst>
                </a:gridCol>
                <a:gridCol w="1425799">
                  <a:extLst>
                    <a:ext uri="{9D8B030D-6E8A-4147-A177-3AD203B41FA5}">
                      <a16:colId xmlns:a16="http://schemas.microsoft.com/office/drawing/2014/main" val="20003"/>
                    </a:ext>
                  </a:extLst>
                </a:gridCol>
              </a:tblGrid>
              <a:tr h="459625">
                <a:tc>
                  <a:txBody>
                    <a:bodyPr/>
                    <a:lstStyle/>
                    <a:p>
                      <a:pPr marL="0" lvl="0" indent="0" algn="l" rtl="0">
                        <a:spcBef>
                          <a:spcPts val="0"/>
                        </a:spcBef>
                        <a:spcAft>
                          <a:spcPts val="0"/>
                        </a:spcAft>
                        <a:buNone/>
                      </a:pPr>
                      <a:r>
                        <a:rPr lang="en" dirty="0">
                          <a:latin typeface="Acme"/>
                          <a:ea typeface="Acme"/>
                          <a:cs typeface="Acme"/>
                          <a:sym typeface="Acme"/>
                        </a:rPr>
                        <a:t>Alternatives</a:t>
                      </a: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dirty="0">
                          <a:latin typeface="Acme"/>
                          <a:ea typeface="Acme"/>
                          <a:cs typeface="Acme"/>
                          <a:sym typeface="Acme"/>
                        </a:rPr>
                        <a:t>Possible Costs</a:t>
                      </a: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a:latin typeface="Acme"/>
                          <a:ea typeface="Acme"/>
                          <a:cs typeface="Acme"/>
                          <a:sym typeface="Acme"/>
                        </a:rPr>
                        <a:t>Possible Benefits</a:t>
                      </a: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a:latin typeface="Acme"/>
                          <a:ea typeface="Acme"/>
                          <a:cs typeface="Acme"/>
                          <a:sym typeface="Acme"/>
                        </a:rPr>
                        <a:t>Rank (at the end)</a:t>
                      </a:r>
                      <a:endParaRPr>
                        <a:latin typeface="Acme"/>
                        <a:ea typeface="Acme"/>
                        <a:cs typeface="Acme"/>
                        <a:sym typeface="Acme"/>
                      </a:endParaRPr>
                    </a:p>
                  </a:txBody>
                  <a:tcPr marL="91425" marR="91425" marT="91425" marB="91425"/>
                </a:tc>
                <a:extLst>
                  <a:ext uri="{0D108BD9-81ED-4DB2-BD59-A6C34878D82A}">
                    <a16:rowId xmlns:a16="http://schemas.microsoft.com/office/drawing/2014/main" val="10000"/>
                  </a:ext>
                </a:extLst>
              </a:tr>
              <a:tr h="459625">
                <a:tc>
                  <a:txBody>
                    <a:bodyPr/>
                    <a:lstStyle/>
                    <a:p>
                      <a:pPr marL="0" lvl="0" indent="0" algn="l" rtl="0">
                        <a:spcBef>
                          <a:spcPts val="0"/>
                        </a:spcBef>
                        <a:spcAft>
                          <a:spcPts val="0"/>
                        </a:spcAft>
                        <a:buNone/>
                      </a:pPr>
                      <a:r>
                        <a:rPr lang="en-US" dirty="0">
                          <a:solidFill>
                            <a:srgbClr val="FF0000"/>
                          </a:solidFill>
                          <a:latin typeface="Acme"/>
                          <a:ea typeface="Acme"/>
                          <a:cs typeface="Acme"/>
                          <a:sym typeface="Acme"/>
                        </a:rPr>
                        <a:t>Send Harper to all in person dance classes</a:t>
                      </a:r>
                      <a:endParaRPr dirty="0">
                        <a:solidFill>
                          <a:srgbClr val="FF0000"/>
                        </a:solidFill>
                        <a:latin typeface="Acme"/>
                        <a:ea typeface="Acme"/>
                        <a:cs typeface="Acme"/>
                        <a:sym typeface="Acme"/>
                      </a:endParaRPr>
                    </a:p>
                    <a:p>
                      <a:pPr marL="0" lvl="0" indent="0" algn="l" rtl="0">
                        <a:spcBef>
                          <a:spcPts val="0"/>
                        </a:spcBef>
                        <a:spcAft>
                          <a:spcPts val="0"/>
                        </a:spcAft>
                        <a:buNone/>
                      </a:pPr>
                      <a:endParaRPr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dirty="0">
                          <a:solidFill>
                            <a:srgbClr val="FF0000"/>
                          </a:solidFill>
                          <a:latin typeface="Acme"/>
                          <a:ea typeface="Acme"/>
                          <a:cs typeface="Acme"/>
                          <a:sym typeface="Acme"/>
                        </a:rPr>
                        <a:t>Contracting virus or spreading it to others</a:t>
                      </a:r>
                      <a:endParaRPr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dirty="0">
                          <a:solidFill>
                            <a:srgbClr val="FF0000"/>
                          </a:solidFill>
                          <a:latin typeface="Acme"/>
                          <a:ea typeface="Acme"/>
                          <a:cs typeface="Acme"/>
                          <a:sym typeface="Acme"/>
                        </a:rPr>
                        <a:t>In person attention of instructors</a:t>
                      </a:r>
                      <a:endParaRPr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dirty="0">
                        <a:solidFill>
                          <a:srgbClr val="FF0000"/>
                        </a:solidFill>
                        <a:latin typeface="Acme"/>
                        <a:ea typeface="Acme"/>
                        <a:cs typeface="Acme"/>
                        <a:sym typeface="Acme"/>
                      </a:endParaRPr>
                    </a:p>
                  </a:txBody>
                  <a:tcPr marL="91425" marR="91425" marT="91425" marB="91425"/>
                </a:tc>
                <a:extLst>
                  <a:ext uri="{0D108BD9-81ED-4DB2-BD59-A6C34878D82A}">
                    <a16:rowId xmlns:a16="http://schemas.microsoft.com/office/drawing/2014/main" val="10001"/>
                  </a:ext>
                </a:extLst>
              </a:tr>
              <a:tr h="459625">
                <a:tc>
                  <a:txBody>
                    <a:bodyPr/>
                    <a:lstStyle/>
                    <a:p>
                      <a:pPr marL="0" lvl="0" indent="0" algn="l" rtl="0">
                        <a:spcBef>
                          <a:spcPts val="0"/>
                        </a:spcBef>
                        <a:spcAft>
                          <a:spcPts val="0"/>
                        </a:spcAft>
                        <a:buNone/>
                      </a:pPr>
                      <a:endParaRPr dirty="0">
                        <a:latin typeface="Acme"/>
                        <a:ea typeface="Acme"/>
                        <a:cs typeface="Acme"/>
                        <a:sym typeface="Acme"/>
                      </a:endParaRPr>
                    </a:p>
                    <a:p>
                      <a:pPr marL="0" lvl="0" indent="0" algn="l" rtl="0">
                        <a:spcBef>
                          <a:spcPts val="0"/>
                        </a:spcBef>
                        <a:spcAft>
                          <a:spcPts val="0"/>
                        </a:spcAft>
                        <a:buNone/>
                      </a:pP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extLst>
                  <a:ext uri="{0D108BD9-81ED-4DB2-BD59-A6C34878D82A}">
                    <a16:rowId xmlns:a16="http://schemas.microsoft.com/office/drawing/2014/main" val="10002"/>
                  </a:ext>
                </a:extLst>
              </a:tr>
              <a:tr h="459625">
                <a:tc>
                  <a:txBody>
                    <a:bodyPr/>
                    <a:lstStyle/>
                    <a:p>
                      <a:pPr marL="0" lvl="0" indent="0" algn="l" rtl="0">
                        <a:spcBef>
                          <a:spcPts val="0"/>
                        </a:spcBef>
                        <a:spcAft>
                          <a:spcPts val="0"/>
                        </a:spcAft>
                        <a:buNone/>
                      </a:pP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3"/>
                  </a:ext>
                </a:extLst>
              </a:tr>
            </a:tbl>
          </a:graphicData>
        </a:graphic>
      </p:graphicFrame>
      <p:sp>
        <p:nvSpPr>
          <p:cNvPr id="5" name="Rectangle 4">
            <a:extLst>
              <a:ext uri="{FF2B5EF4-FFF2-40B4-BE49-F238E27FC236}">
                <a16:creationId xmlns:a16="http://schemas.microsoft.com/office/drawing/2014/main" id="{D211FA5B-1A9E-45D9-9B25-C8BD3F69749C}"/>
              </a:ext>
            </a:extLst>
          </p:cNvPr>
          <p:cNvSpPr/>
          <p:nvPr/>
        </p:nvSpPr>
        <p:spPr>
          <a:xfrm>
            <a:off x="0" y="1060957"/>
            <a:ext cx="9060627" cy="1477328"/>
          </a:xfrm>
          <a:prstGeom prst="rect">
            <a:avLst/>
          </a:prstGeom>
        </p:spPr>
        <p:txBody>
          <a:bodyPr wrap="square">
            <a:spAutoFit/>
          </a:bodyPr>
          <a:lstStyle/>
          <a:p>
            <a:pPr lvl="0">
              <a:spcBef>
                <a:spcPts val="640"/>
              </a:spcBef>
              <a:spcAft>
                <a:spcPts val="0"/>
              </a:spcAft>
            </a:pPr>
            <a:r>
              <a:rPr lang="en-US" dirty="0">
                <a:latin typeface="Bubblegum Sans"/>
                <a:ea typeface="Bubblegum Sans"/>
                <a:cs typeface="Bubblegum Sans"/>
                <a:sym typeface="Bubblegum Sans"/>
              </a:rPr>
              <a:t>Amanda receives an email from her daughter’s dance studio that they will be reopening next week with limited capacity. She needs to notify the teachers if Harper plans to dance at the studio or continue with online dance instruction. Harper has company tryouts on June 1 and a recital June 1 – 4. Does Amanda have a choice in this situation?</a:t>
            </a:r>
          </a:p>
        </p:txBody>
      </p:sp>
      <p:sp>
        <p:nvSpPr>
          <p:cNvPr id="6" name="Rectangle 5">
            <a:extLst>
              <a:ext uri="{FF2B5EF4-FFF2-40B4-BE49-F238E27FC236}">
                <a16:creationId xmlns:a16="http://schemas.microsoft.com/office/drawing/2014/main" id="{A91C02A9-09C5-426A-9DAC-62013EBB1FFB}"/>
              </a:ext>
            </a:extLst>
          </p:cNvPr>
          <p:cNvSpPr/>
          <p:nvPr/>
        </p:nvSpPr>
        <p:spPr>
          <a:xfrm>
            <a:off x="279699" y="5594656"/>
            <a:ext cx="8294145" cy="923330"/>
          </a:xfrm>
          <a:prstGeom prst="rect">
            <a:avLst/>
          </a:prstGeom>
        </p:spPr>
        <p:txBody>
          <a:bodyPr wrap="square">
            <a:spAutoFit/>
          </a:bodyPr>
          <a:lstStyle/>
          <a:p>
            <a:pPr marL="457200" lvl="0" indent="-317500">
              <a:spcBef>
                <a:spcPts val="0"/>
              </a:spcBef>
              <a:spcAft>
                <a:spcPts val="0"/>
              </a:spcAft>
              <a:buSzPts val="1400"/>
              <a:buFont typeface="Acme"/>
              <a:buAutoNum type="arabicPeriod"/>
            </a:pPr>
            <a:r>
              <a:rPr lang="en-US" dirty="0">
                <a:latin typeface="Acme"/>
                <a:ea typeface="Acme"/>
                <a:cs typeface="Acme"/>
                <a:sym typeface="Acme"/>
              </a:rPr>
              <a:t>Rank Amanda’s alternatives.</a:t>
            </a:r>
          </a:p>
          <a:p>
            <a:pPr marL="457200" lvl="0" indent="-317500">
              <a:spcBef>
                <a:spcPts val="0"/>
              </a:spcBef>
              <a:spcAft>
                <a:spcPts val="0"/>
              </a:spcAft>
              <a:buSzPts val="1400"/>
              <a:buFont typeface="Acme"/>
              <a:buAutoNum type="arabicPeriod"/>
            </a:pPr>
            <a:r>
              <a:rPr lang="en-US" dirty="0">
                <a:latin typeface="Acme"/>
                <a:ea typeface="Acme"/>
                <a:cs typeface="Acme"/>
                <a:sym typeface="Acme"/>
              </a:rPr>
              <a:t>Amanda’s best choice would be ________________________.</a:t>
            </a:r>
          </a:p>
          <a:p>
            <a:pPr marL="457200" lvl="0" indent="-317500">
              <a:spcBef>
                <a:spcPts val="0"/>
              </a:spcBef>
              <a:spcAft>
                <a:spcPts val="0"/>
              </a:spcAft>
              <a:buSzPts val="1400"/>
              <a:buAutoNum type="arabicPeriod"/>
            </a:pPr>
            <a:r>
              <a:rPr lang="en-US" dirty="0">
                <a:latin typeface="Acme"/>
                <a:ea typeface="Acme"/>
                <a:cs typeface="Acme"/>
                <a:sym typeface="Acme"/>
              </a:rPr>
              <a:t>Based on this choice, Amanda’s </a:t>
            </a:r>
            <a:r>
              <a:rPr lang="en-US" b="1" u="sng" dirty="0">
                <a:latin typeface="Acme"/>
                <a:ea typeface="Acme"/>
                <a:cs typeface="Acme"/>
                <a:sym typeface="Acme"/>
              </a:rPr>
              <a:t>opportunity cost</a:t>
            </a:r>
            <a:r>
              <a:rPr lang="en-US" dirty="0">
                <a:latin typeface="Acme"/>
                <a:ea typeface="Acme"/>
                <a:cs typeface="Acme"/>
                <a:sym typeface="Acme"/>
              </a:rPr>
              <a:t> was: </a:t>
            </a:r>
          </a:p>
        </p:txBody>
      </p:sp>
    </p:spTree>
    <p:extLst>
      <p:ext uri="{BB962C8B-B14F-4D97-AF65-F5344CB8AC3E}">
        <p14:creationId xmlns:p14="http://schemas.microsoft.com/office/powerpoint/2010/main" val="174343352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386;p67">
            <a:extLst>
              <a:ext uri="{FF2B5EF4-FFF2-40B4-BE49-F238E27FC236}">
                <a16:creationId xmlns:a16="http://schemas.microsoft.com/office/drawing/2014/main" id="{68E12353-D20C-49EC-838A-70CCEF9684ED}"/>
              </a:ext>
            </a:extLst>
          </p:cNvPr>
          <p:cNvGraphicFramePr/>
          <p:nvPr>
            <p:extLst>
              <p:ext uri="{D42A27DB-BD31-4B8C-83A1-F6EECF244321}">
                <p14:modId xmlns:p14="http://schemas.microsoft.com/office/powerpoint/2010/main" val="1744346288"/>
              </p:ext>
            </p:extLst>
          </p:nvPr>
        </p:nvGraphicFramePr>
        <p:xfrm>
          <a:off x="83371" y="2174207"/>
          <a:ext cx="8977256" cy="3228643"/>
        </p:xfrm>
        <a:graphic>
          <a:graphicData uri="http://schemas.openxmlformats.org/drawingml/2006/table">
            <a:tbl>
              <a:tblPr>
                <a:noFill/>
              </a:tblPr>
              <a:tblGrid>
                <a:gridCol w="2533389">
                  <a:extLst>
                    <a:ext uri="{9D8B030D-6E8A-4147-A177-3AD203B41FA5}">
                      <a16:colId xmlns:a16="http://schemas.microsoft.com/office/drawing/2014/main" val="20000"/>
                    </a:ext>
                  </a:extLst>
                </a:gridCol>
                <a:gridCol w="2553723">
                  <a:extLst>
                    <a:ext uri="{9D8B030D-6E8A-4147-A177-3AD203B41FA5}">
                      <a16:colId xmlns:a16="http://schemas.microsoft.com/office/drawing/2014/main" val="20001"/>
                    </a:ext>
                  </a:extLst>
                </a:gridCol>
                <a:gridCol w="2464345">
                  <a:extLst>
                    <a:ext uri="{9D8B030D-6E8A-4147-A177-3AD203B41FA5}">
                      <a16:colId xmlns:a16="http://schemas.microsoft.com/office/drawing/2014/main" val="20002"/>
                    </a:ext>
                  </a:extLst>
                </a:gridCol>
                <a:gridCol w="1425799">
                  <a:extLst>
                    <a:ext uri="{9D8B030D-6E8A-4147-A177-3AD203B41FA5}">
                      <a16:colId xmlns:a16="http://schemas.microsoft.com/office/drawing/2014/main" val="20003"/>
                    </a:ext>
                  </a:extLst>
                </a:gridCol>
              </a:tblGrid>
              <a:tr h="580347">
                <a:tc>
                  <a:txBody>
                    <a:bodyPr/>
                    <a:lstStyle/>
                    <a:p>
                      <a:pPr marL="0" lvl="0" indent="0" algn="l" rtl="0">
                        <a:spcBef>
                          <a:spcPts val="0"/>
                        </a:spcBef>
                        <a:spcAft>
                          <a:spcPts val="0"/>
                        </a:spcAft>
                        <a:buNone/>
                      </a:pPr>
                      <a:r>
                        <a:rPr lang="en" sz="1600" dirty="0">
                          <a:latin typeface="Acme"/>
                          <a:ea typeface="Acme"/>
                          <a:cs typeface="Acme"/>
                          <a:sym typeface="Acme"/>
                        </a:rPr>
                        <a:t>Alternatives</a:t>
                      </a:r>
                      <a:endParaRPr sz="1600"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sz="1600" dirty="0">
                          <a:latin typeface="Acme"/>
                          <a:ea typeface="Acme"/>
                          <a:cs typeface="Acme"/>
                          <a:sym typeface="Acme"/>
                        </a:rPr>
                        <a:t>Possible Costs</a:t>
                      </a:r>
                      <a:endParaRPr sz="1600"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sz="1600">
                          <a:latin typeface="Acme"/>
                          <a:ea typeface="Acme"/>
                          <a:cs typeface="Acme"/>
                          <a:sym typeface="Acme"/>
                        </a:rPr>
                        <a:t>Possible Benefits</a:t>
                      </a:r>
                      <a:endParaRPr sz="160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sz="1600" dirty="0">
                          <a:latin typeface="Acme"/>
                          <a:ea typeface="Acme"/>
                          <a:cs typeface="Acme"/>
                          <a:sym typeface="Acme"/>
                        </a:rPr>
                        <a:t>Rank</a:t>
                      </a:r>
                      <a:endParaRPr sz="1600" dirty="0">
                        <a:latin typeface="Acme"/>
                        <a:ea typeface="Acme"/>
                        <a:cs typeface="Acme"/>
                        <a:sym typeface="Acme"/>
                      </a:endParaRPr>
                    </a:p>
                  </a:txBody>
                  <a:tcPr marL="91425" marR="91425" marT="91425" marB="91425"/>
                </a:tc>
                <a:extLst>
                  <a:ext uri="{0D108BD9-81ED-4DB2-BD59-A6C34878D82A}">
                    <a16:rowId xmlns:a16="http://schemas.microsoft.com/office/drawing/2014/main" val="10000"/>
                  </a:ext>
                </a:extLst>
              </a:tr>
              <a:tr h="791391">
                <a:tc>
                  <a:txBody>
                    <a:bodyPr/>
                    <a:lstStyle/>
                    <a:p>
                      <a:pPr marL="0" lvl="0" indent="0" algn="l" rtl="0">
                        <a:spcBef>
                          <a:spcPts val="0"/>
                        </a:spcBef>
                        <a:spcAft>
                          <a:spcPts val="0"/>
                        </a:spcAft>
                        <a:buNone/>
                      </a:pPr>
                      <a:r>
                        <a:rPr lang="en-US" sz="1600" dirty="0">
                          <a:solidFill>
                            <a:srgbClr val="FF0000"/>
                          </a:solidFill>
                          <a:latin typeface="Acme"/>
                          <a:ea typeface="Acme"/>
                          <a:cs typeface="Acme"/>
                          <a:sym typeface="Acme"/>
                        </a:rPr>
                        <a:t>Send Harper to all in person dance classes</a:t>
                      </a:r>
                      <a:endParaRPr sz="1600" dirty="0">
                        <a:solidFill>
                          <a:srgbClr val="FF0000"/>
                        </a:solidFill>
                        <a:latin typeface="Acme"/>
                        <a:ea typeface="Acme"/>
                        <a:cs typeface="Acme"/>
                        <a:sym typeface="Acme"/>
                      </a:endParaRPr>
                    </a:p>
                    <a:p>
                      <a:pPr marL="0" lvl="0" indent="0" algn="l" rtl="0">
                        <a:spcBef>
                          <a:spcPts val="0"/>
                        </a:spcBef>
                        <a:spcAft>
                          <a:spcPts val="0"/>
                        </a:spcAft>
                        <a:buNone/>
                      </a:pPr>
                      <a:endParaRPr sz="1600"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FF0000"/>
                          </a:solidFill>
                          <a:latin typeface="Acme"/>
                          <a:ea typeface="Acme"/>
                          <a:cs typeface="Acme"/>
                          <a:sym typeface="Acme"/>
                        </a:rPr>
                        <a:t>Contracting virus or spreading it to others</a:t>
                      </a:r>
                      <a:endParaRPr sz="1600"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FF0000"/>
                          </a:solidFill>
                          <a:latin typeface="Acme"/>
                          <a:ea typeface="Acme"/>
                          <a:cs typeface="Acme"/>
                          <a:sym typeface="Acme"/>
                        </a:rPr>
                        <a:t>In person attention of instructors</a:t>
                      </a:r>
                      <a:endParaRPr sz="1600"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sz="1600" dirty="0">
                        <a:solidFill>
                          <a:srgbClr val="FF0000"/>
                        </a:solidFill>
                        <a:latin typeface="Acme"/>
                        <a:ea typeface="Acme"/>
                        <a:cs typeface="Acme"/>
                        <a:sym typeface="Acme"/>
                      </a:endParaRPr>
                    </a:p>
                  </a:txBody>
                  <a:tcPr marL="91425" marR="91425" marT="91425" marB="91425"/>
                </a:tc>
                <a:extLst>
                  <a:ext uri="{0D108BD9-81ED-4DB2-BD59-A6C34878D82A}">
                    <a16:rowId xmlns:a16="http://schemas.microsoft.com/office/drawing/2014/main" val="10001"/>
                  </a:ext>
                </a:extLst>
              </a:tr>
              <a:tr h="1002436">
                <a:tc>
                  <a:txBody>
                    <a:bodyPr/>
                    <a:lstStyle/>
                    <a:p>
                      <a:pPr marL="0" lvl="0" indent="0" algn="l" rtl="0">
                        <a:spcBef>
                          <a:spcPts val="0"/>
                        </a:spcBef>
                        <a:spcAft>
                          <a:spcPts val="0"/>
                        </a:spcAft>
                        <a:buNone/>
                      </a:pPr>
                      <a:r>
                        <a:rPr lang="en-US" sz="1600" dirty="0">
                          <a:solidFill>
                            <a:srgbClr val="7A9900"/>
                          </a:solidFill>
                          <a:latin typeface="Acme"/>
                          <a:ea typeface="Acme"/>
                          <a:cs typeface="Acme"/>
                          <a:sym typeface="Acme"/>
                        </a:rPr>
                        <a:t>Allow Harper to attend classes when the studio is only running one class</a:t>
                      </a:r>
                      <a:endParaRPr sz="1600" dirty="0">
                        <a:solidFill>
                          <a:srgbClr val="7A99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7A9900"/>
                          </a:solidFill>
                          <a:latin typeface="Acme"/>
                          <a:ea typeface="Acme"/>
                          <a:cs typeface="Acme"/>
                          <a:sym typeface="Acme"/>
                        </a:rPr>
                        <a:t>Contracting virus or spreading it to others</a:t>
                      </a:r>
                      <a:endParaRPr sz="1600" dirty="0">
                        <a:solidFill>
                          <a:srgbClr val="7A99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7A9900"/>
                          </a:solidFill>
                          <a:latin typeface="Acme"/>
                          <a:ea typeface="Acme"/>
                          <a:cs typeface="Acme"/>
                          <a:sym typeface="Acme"/>
                        </a:rPr>
                        <a:t>Some in person attention of instructors</a:t>
                      </a:r>
                      <a:endParaRPr sz="1600" dirty="0">
                        <a:solidFill>
                          <a:srgbClr val="7A99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sz="1600" dirty="0">
                        <a:solidFill>
                          <a:srgbClr val="7A9900"/>
                        </a:solidFill>
                        <a:latin typeface="Acme"/>
                        <a:ea typeface="Acme"/>
                        <a:cs typeface="Acme"/>
                        <a:sym typeface="Acme"/>
                      </a:endParaRPr>
                    </a:p>
                  </a:txBody>
                  <a:tcPr marL="91425" marR="91425" marT="91425" marB="91425"/>
                </a:tc>
                <a:extLst>
                  <a:ext uri="{0D108BD9-81ED-4DB2-BD59-A6C34878D82A}">
                    <a16:rowId xmlns:a16="http://schemas.microsoft.com/office/drawing/2014/main" val="10002"/>
                  </a:ext>
                </a:extLst>
              </a:tr>
              <a:tr h="633108">
                <a:tc>
                  <a:txBody>
                    <a:bodyPr/>
                    <a:lstStyle/>
                    <a:p>
                      <a:pPr marL="0" lvl="0" indent="0" algn="l" rtl="0">
                        <a:spcBef>
                          <a:spcPts val="0"/>
                        </a:spcBef>
                        <a:spcAft>
                          <a:spcPts val="0"/>
                        </a:spcAft>
                        <a:buNone/>
                      </a:pP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3"/>
                  </a:ext>
                </a:extLst>
              </a:tr>
            </a:tbl>
          </a:graphicData>
        </a:graphic>
      </p:graphicFrame>
      <p:sp>
        <p:nvSpPr>
          <p:cNvPr id="5" name="Rectangle 4">
            <a:extLst>
              <a:ext uri="{FF2B5EF4-FFF2-40B4-BE49-F238E27FC236}">
                <a16:creationId xmlns:a16="http://schemas.microsoft.com/office/drawing/2014/main" id="{D211FA5B-1A9E-45D9-9B25-C8BD3F69749C}"/>
              </a:ext>
            </a:extLst>
          </p:cNvPr>
          <p:cNvSpPr/>
          <p:nvPr/>
        </p:nvSpPr>
        <p:spPr>
          <a:xfrm>
            <a:off x="0" y="1060957"/>
            <a:ext cx="9060627" cy="1154162"/>
          </a:xfrm>
          <a:prstGeom prst="rect">
            <a:avLst/>
          </a:prstGeom>
        </p:spPr>
        <p:txBody>
          <a:bodyPr wrap="square">
            <a:spAutoFit/>
          </a:bodyPr>
          <a:lstStyle/>
          <a:p>
            <a:pPr lvl="0">
              <a:spcBef>
                <a:spcPts val="640"/>
              </a:spcBef>
              <a:spcAft>
                <a:spcPts val="0"/>
              </a:spcAft>
            </a:pPr>
            <a:r>
              <a:rPr lang="en-US" sz="1600" dirty="0">
                <a:latin typeface="Bubblegum Sans"/>
                <a:ea typeface="Bubblegum Sans"/>
                <a:cs typeface="Bubblegum Sans"/>
                <a:sym typeface="Bubblegum Sans"/>
              </a:rPr>
              <a:t>Amanda receives an email from her daughter’s dance studio that they will be reopening next week with limited capacity. She needs to notify the teachers if Harper plans to dance at the studio or continue with online dance instruction. Harper has company tryouts on June 1 and a recital </a:t>
            </a:r>
          </a:p>
          <a:p>
            <a:pPr lvl="0">
              <a:spcBef>
                <a:spcPts val="640"/>
              </a:spcBef>
              <a:spcAft>
                <a:spcPts val="0"/>
              </a:spcAft>
            </a:pPr>
            <a:r>
              <a:rPr lang="en-US" sz="1600" dirty="0">
                <a:latin typeface="Bubblegum Sans"/>
                <a:ea typeface="Bubblegum Sans"/>
                <a:cs typeface="Bubblegum Sans"/>
                <a:sym typeface="Bubblegum Sans"/>
              </a:rPr>
              <a:t>June 1 – 4. Does Amanda have a choice in this situation?</a:t>
            </a:r>
          </a:p>
        </p:txBody>
      </p:sp>
      <p:sp>
        <p:nvSpPr>
          <p:cNvPr id="6" name="Rectangle 5">
            <a:extLst>
              <a:ext uri="{FF2B5EF4-FFF2-40B4-BE49-F238E27FC236}">
                <a16:creationId xmlns:a16="http://schemas.microsoft.com/office/drawing/2014/main" id="{A91C02A9-09C5-426A-9DAC-62013EBB1FFB}"/>
              </a:ext>
            </a:extLst>
          </p:cNvPr>
          <p:cNvSpPr/>
          <p:nvPr/>
        </p:nvSpPr>
        <p:spPr>
          <a:xfrm>
            <a:off x="279699" y="5594656"/>
            <a:ext cx="8294145" cy="923330"/>
          </a:xfrm>
          <a:prstGeom prst="rect">
            <a:avLst/>
          </a:prstGeom>
        </p:spPr>
        <p:txBody>
          <a:bodyPr wrap="square">
            <a:spAutoFit/>
          </a:bodyPr>
          <a:lstStyle/>
          <a:p>
            <a:pPr marL="457200" lvl="0" indent="-317500">
              <a:spcBef>
                <a:spcPts val="0"/>
              </a:spcBef>
              <a:spcAft>
                <a:spcPts val="0"/>
              </a:spcAft>
              <a:buSzPts val="1400"/>
              <a:buFont typeface="Acme"/>
              <a:buAutoNum type="arabicPeriod"/>
            </a:pPr>
            <a:r>
              <a:rPr lang="en-US" dirty="0">
                <a:latin typeface="Acme"/>
                <a:ea typeface="Acme"/>
                <a:cs typeface="Acme"/>
                <a:sym typeface="Acme"/>
              </a:rPr>
              <a:t>Rank Amanda’s alternatives.</a:t>
            </a:r>
          </a:p>
          <a:p>
            <a:pPr marL="457200" lvl="0" indent="-317500">
              <a:spcBef>
                <a:spcPts val="0"/>
              </a:spcBef>
              <a:spcAft>
                <a:spcPts val="0"/>
              </a:spcAft>
              <a:buSzPts val="1400"/>
              <a:buFont typeface="Acme"/>
              <a:buAutoNum type="arabicPeriod"/>
            </a:pPr>
            <a:r>
              <a:rPr lang="en-US" dirty="0">
                <a:latin typeface="Acme"/>
                <a:ea typeface="Acme"/>
                <a:cs typeface="Acme"/>
                <a:sym typeface="Acme"/>
              </a:rPr>
              <a:t>Amanda’s best choice would be ________________________.</a:t>
            </a:r>
          </a:p>
          <a:p>
            <a:pPr marL="457200" lvl="0" indent="-317500">
              <a:spcBef>
                <a:spcPts val="0"/>
              </a:spcBef>
              <a:spcAft>
                <a:spcPts val="0"/>
              </a:spcAft>
              <a:buSzPts val="1400"/>
              <a:buAutoNum type="arabicPeriod"/>
            </a:pPr>
            <a:r>
              <a:rPr lang="en-US" dirty="0">
                <a:latin typeface="Acme"/>
                <a:ea typeface="Acme"/>
                <a:cs typeface="Acme"/>
                <a:sym typeface="Acme"/>
              </a:rPr>
              <a:t>Based on this choice, Amanda’s </a:t>
            </a:r>
            <a:r>
              <a:rPr lang="en-US" b="1" u="sng" dirty="0">
                <a:latin typeface="Acme"/>
                <a:ea typeface="Acme"/>
                <a:cs typeface="Acme"/>
                <a:sym typeface="Acme"/>
              </a:rPr>
              <a:t>opportunity cost</a:t>
            </a:r>
            <a:r>
              <a:rPr lang="en-US" dirty="0">
                <a:latin typeface="Acme"/>
                <a:ea typeface="Acme"/>
                <a:cs typeface="Acme"/>
                <a:sym typeface="Acme"/>
              </a:rPr>
              <a:t> was: </a:t>
            </a:r>
          </a:p>
        </p:txBody>
      </p:sp>
    </p:spTree>
    <p:extLst>
      <p:ext uri="{BB962C8B-B14F-4D97-AF65-F5344CB8AC3E}">
        <p14:creationId xmlns:p14="http://schemas.microsoft.com/office/powerpoint/2010/main" val="3151070298"/>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386;p67">
            <a:extLst>
              <a:ext uri="{FF2B5EF4-FFF2-40B4-BE49-F238E27FC236}">
                <a16:creationId xmlns:a16="http://schemas.microsoft.com/office/drawing/2014/main" id="{68E12353-D20C-49EC-838A-70CCEF9684ED}"/>
              </a:ext>
            </a:extLst>
          </p:cNvPr>
          <p:cNvGraphicFramePr/>
          <p:nvPr>
            <p:extLst>
              <p:ext uri="{D42A27DB-BD31-4B8C-83A1-F6EECF244321}">
                <p14:modId xmlns:p14="http://schemas.microsoft.com/office/powerpoint/2010/main" val="2183160965"/>
              </p:ext>
            </p:extLst>
          </p:nvPr>
        </p:nvGraphicFramePr>
        <p:xfrm>
          <a:off x="83371" y="2174207"/>
          <a:ext cx="8977256" cy="3620940"/>
        </p:xfrm>
        <a:graphic>
          <a:graphicData uri="http://schemas.openxmlformats.org/drawingml/2006/table">
            <a:tbl>
              <a:tblPr>
                <a:noFill/>
              </a:tblPr>
              <a:tblGrid>
                <a:gridCol w="2533389">
                  <a:extLst>
                    <a:ext uri="{9D8B030D-6E8A-4147-A177-3AD203B41FA5}">
                      <a16:colId xmlns:a16="http://schemas.microsoft.com/office/drawing/2014/main" val="20000"/>
                    </a:ext>
                  </a:extLst>
                </a:gridCol>
                <a:gridCol w="2553723">
                  <a:extLst>
                    <a:ext uri="{9D8B030D-6E8A-4147-A177-3AD203B41FA5}">
                      <a16:colId xmlns:a16="http://schemas.microsoft.com/office/drawing/2014/main" val="20001"/>
                    </a:ext>
                  </a:extLst>
                </a:gridCol>
                <a:gridCol w="2464345">
                  <a:extLst>
                    <a:ext uri="{9D8B030D-6E8A-4147-A177-3AD203B41FA5}">
                      <a16:colId xmlns:a16="http://schemas.microsoft.com/office/drawing/2014/main" val="20002"/>
                    </a:ext>
                  </a:extLst>
                </a:gridCol>
                <a:gridCol w="1425799">
                  <a:extLst>
                    <a:ext uri="{9D8B030D-6E8A-4147-A177-3AD203B41FA5}">
                      <a16:colId xmlns:a16="http://schemas.microsoft.com/office/drawing/2014/main" val="20003"/>
                    </a:ext>
                  </a:extLst>
                </a:gridCol>
              </a:tblGrid>
              <a:tr h="542550">
                <a:tc>
                  <a:txBody>
                    <a:bodyPr/>
                    <a:lstStyle/>
                    <a:p>
                      <a:pPr marL="0" lvl="0" indent="0" algn="l" rtl="0">
                        <a:spcBef>
                          <a:spcPts val="0"/>
                        </a:spcBef>
                        <a:spcAft>
                          <a:spcPts val="0"/>
                        </a:spcAft>
                        <a:buNone/>
                      </a:pPr>
                      <a:r>
                        <a:rPr lang="en" sz="1600" dirty="0">
                          <a:latin typeface="Acme"/>
                          <a:ea typeface="Acme"/>
                          <a:cs typeface="Acme"/>
                          <a:sym typeface="Acme"/>
                        </a:rPr>
                        <a:t>Alternatives</a:t>
                      </a:r>
                      <a:endParaRPr sz="1600"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sz="1600" dirty="0">
                          <a:latin typeface="Acme"/>
                          <a:ea typeface="Acme"/>
                          <a:cs typeface="Acme"/>
                          <a:sym typeface="Acme"/>
                        </a:rPr>
                        <a:t>Possible Costs</a:t>
                      </a:r>
                      <a:endParaRPr sz="1600"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sz="1600">
                          <a:latin typeface="Acme"/>
                          <a:ea typeface="Acme"/>
                          <a:cs typeface="Acme"/>
                          <a:sym typeface="Acme"/>
                        </a:rPr>
                        <a:t>Possible Benefits</a:t>
                      </a:r>
                      <a:endParaRPr sz="160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sz="1600" dirty="0">
                          <a:latin typeface="Acme"/>
                          <a:ea typeface="Acme"/>
                          <a:cs typeface="Acme"/>
                          <a:sym typeface="Acme"/>
                        </a:rPr>
                        <a:t>Rank</a:t>
                      </a:r>
                      <a:endParaRPr sz="1600" dirty="0">
                        <a:latin typeface="Acme"/>
                        <a:ea typeface="Acme"/>
                        <a:cs typeface="Acme"/>
                        <a:sym typeface="Acme"/>
                      </a:endParaRPr>
                    </a:p>
                  </a:txBody>
                  <a:tcPr marL="91425" marR="91425" marT="91425" marB="91425"/>
                </a:tc>
                <a:extLst>
                  <a:ext uri="{0D108BD9-81ED-4DB2-BD59-A6C34878D82A}">
                    <a16:rowId xmlns:a16="http://schemas.microsoft.com/office/drawing/2014/main" val="10000"/>
                  </a:ext>
                </a:extLst>
              </a:tr>
              <a:tr h="854818">
                <a:tc>
                  <a:txBody>
                    <a:bodyPr/>
                    <a:lstStyle/>
                    <a:p>
                      <a:pPr marL="0" lvl="0" indent="0" algn="l" rtl="0">
                        <a:spcBef>
                          <a:spcPts val="0"/>
                        </a:spcBef>
                        <a:spcAft>
                          <a:spcPts val="0"/>
                        </a:spcAft>
                        <a:buNone/>
                      </a:pPr>
                      <a:r>
                        <a:rPr lang="en-US" sz="1600" dirty="0">
                          <a:solidFill>
                            <a:srgbClr val="FF0000"/>
                          </a:solidFill>
                          <a:latin typeface="Acme"/>
                          <a:ea typeface="Acme"/>
                          <a:cs typeface="Acme"/>
                          <a:sym typeface="Acme"/>
                        </a:rPr>
                        <a:t>Send Harper to all in person dance classes</a:t>
                      </a:r>
                      <a:endParaRPr sz="1600" dirty="0">
                        <a:solidFill>
                          <a:srgbClr val="FF0000"/>
                        </a:solidFill>
                        <a:latin typeface="Acme"/>
                        <a:ea typeface="Acme"/>
                        <a:cs typeface="Acme"/>
                        <a:sym typeface="Acme"/>
                      </a:endParaRPr>
                    </a:p>
                    <a:p>
                      <a:pPr marL="0" lvl="0" indent="0" algn="l" rtl="0">
                        <a:spcBef>
                          <a:spcPts val="0"/>
                        </a:spcBef>
                        <a:spcAft>
                          <a:spcPts val="0"/>
                        </a:spcAft>
                        <a:buNone/>
                      </a:pPr>
                      <a:endParaRPr sz="1600"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FF0000"/>
                          </a:solidFill>
                          <a:latin typeface="Acme"/>
                          <a:ea typeface="Acme"/>
                          <a:cs typeface="Acme"/>
                          <a:sym typeface="Acme"/>
                        </a:rPr>
                        <a:t>Contracting virus or spreading it to others</a:t>
                      </a:r>
                      <a:endParaRPr sz="1600"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FF0000"/>
                          </a:solidFill>
                          <a:latin typeface="Acme"/>
                          <a:ea typeface="Acme"/>
                          <a:cs typeface="Acme"/>
                          <a:sym typeface="Acme"/>
                        </a:rPr>
                        <a:t>In person attention of instructors</a:t>
                      </a:r>
                      <a:endParaRPr sz="1600"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sz="1600" dirty="0">
                        <a:solidFill>
                          <a:srgbClr val="FF0000"/>
                        </a:solidFill>
                        <a:latin typeface="Acme"/>
                        <a:ea typeface="Acme"/>
                        <a:cs typeface="Acme"/>
                        <a:sym typeface="Acme"/>
                      </a:endParaRPr>
                    </a:p>
                  </a:txBody>
                  <a:tcPr marL="91425" marR="91425" marT="91425" marB="91425"/>
                </a:tc>
                <a:extLst>
                  <a:ext uri="{0D108BD9-81ED-4DB2-BD59-A6C34878D82A}">
                    <a16:rowId xmlns:a16="http://schemas.microsoft.com/office/drawing/2014/main" val="10001"/>
                  </a:ext>
                </a:extLst>
              </a:tr>
              <a:tr h="1082778">
                <a:tc>
                  <a:txBody>
                    <a:bodyPr/>
                    <a:lstStyle/>
                    <a:p>
                      <a:pPr marL="0" lvl="0" indent="0" algn="l" rtl="0">
                        <a:spcBef>
                          <a:spcPts val="0"/>
                        </a:spcBef>
                        <a:spcAft>
                          <a:spcPts val="0"/>
                        </a:spcAft>
                        <a:buNone/>
                      </a:pPr>
                      <a:r>
                        <a:rPr lang="en-US" sz="1600" dirty="0">
                          <a:solidFill>
                            <a:srgbClr val="7A9900"/>
                          </a:solidFill>
                          <a:latin typeface="Acme"/>
                          <a:ea typeface="Acme"/>
                          <a:cs typeface="Acme"/>
                          <a:sym typeface="Acme"/>
                        </a:rPr>
                        <a:t>Allow Harper to attend classes when the studio is only running one class</a:t>
                      </a:r>
                      <a:endParaRPr sz="1600" dirty="0">
                        <a:solidFill>
                          <a:srgbClr val="7A9900"/>
                        </a:solidFill>
                        <a:latin typeface="Acme"/>
                        <a:ea typeface="Acme"/>
                        <a:cs typeface="Acme"/>
                        <a:sym typeface="Acme"/>
                      </a:endParaRPr>
                    </a:p>
                    <a:p>
                      <a:pPr marL="0" lvl="0" indent="0" algn="l" rtl="0">
                        <a:spcBef>
                          <a:spcPts val="0"/>
                        </a:spcBef>
                        <a:spcAft>
                          <a:spcPts val="0"/>
                        </a:spcAft>
                        <a:buNone/>
                      </a:pPr>
                      <a:endParaRPr sz="1600" dirty="0">
                        <a:solidFill>
                          <a:srgbClr val="7A99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7A9900"/>
                          </a:solidFill>
                          <a:latin typeface="Acme"/>
                          <a:ea typeface="Acme"/>
                          <a:cs typeface="Acme"/>
                          <a:sym typeface="Acme"/>
                        </a:rPr>
                        <a:t>Contracting virus or spreading it to others</a:t>
                      </a:r>
                      <a:endParaRPr sz="1600" dirty="0">
                        <a:solidFill>
                          <a:srgbClr val="7A99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7A9900"/>
                          </a:solidFill>
                          <a:latin typeface="Acme"/>
                          <a:ea typeface="Acme"/>
                          <a:cs typeface="Acme"/>
                          <a:sym typeface="Acme"/>
                        </a:rPr>
                        <a:t>Some in person attention of instructors</a:t>
                      </a:r>
                      <a:endParaRPr sz="1600" dirty="0">
                        <a:solidFill>
                          <a:srgbClr val="7A99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sz="1600" dirty="0">
                        <a:solidFill>
                          <a:srgbClr val="7A9900"/>
                        </a:solidFill>
                        <a:latin typeface="Acme"/>
                        <a:ea typeface="Acme"/>
                        <a:cs typeface="Acme"/>
                        <a:sym typeface="Acme"/>
                      </a:endParaRPr>
                    </a:p>
                  </a:txBody>
                  <a:tcPr marL="91425" marR="91425" marT="91425" marB="91425"/>
                </a:tc>
                <a:extLst>
                  <a:ext uri="{0D108BD9-81ED-4DB2-BD59-A6C34878D82A}">
                    <a16:rowId xmlns:a16="http://schemas.microsoft.com/office/drawing/2014/main" val="10002"/>
                  </a:ext>
                </a:extLst>
              </a:tr>
              <a:tr h="940303">
                <a:tc>
                  <a:txBody>
                    <a:bodyPr/>
                    <a:lstStyle/>
                    <a:p>
                      <a:pPr marL="0" lvl="0" indent="0" algn="l" rtl="0">
                        <a:spcBef>
                          <a:spcPts val="0"/>
                        </a:spcBef>
                        <a:spcAft>
                          <a:spcPts val="0"/>
                        </a:spcAft>
                        <a:buNone/>
                      </a:pPr>
                      <a:r>
                        <a:rPr lang="en-US" dirty="0">
                          <a:solidFill>
                            <a:srgbClr val="005CB8"/>
                          </a:solidFill>
                        </a:rPr>
                        <a:t>Continue Zoom classes only</a:t>
                      </a:r>
                      <a:endParaRPr dirty="0">
                        <a:solidFill>
                          <a:srgbClr val="005CB8"/>
                        </a:solidFill>
                      </a:endParaRPr>
                    </a:p>
                    <a:p>
                      <a:pPr marL="0" lvl="0" indent="0" algn="l" rtl="0">
                        <a:spcBef>
                          <a:spcPts val="0"/>
                        </a:spcBef>
                        <a:spcAft>
                          <a:spcPts val="0"/>
                        </a:spcAft>
                        <a:buNone/>
                      </a:pPr>
                      <a:endParaRPr dirty="0">
                        <a:solidFill>
                          <a:srgbClr val="005CB8"/>
                        </a:solidFill>
                      </a:endParaRPr>
                    </a:p>
                  </a:txBody>
                  <a:tcPr marL="91425" marR="91425" marT="91425" marB="91425"/>
                </a:tc>
                <a:tc>
                  <a:txBody>
                    <a:bodyPr/>
                    <a:lstStyle/>
                    <a:p>
                      <a:pPr marL="0" lvl="0" indent="0" algn="l" rtl="0">
                        <a:spcBef>
                          <a:spcPts val="0"/>
                        </a:spcBef>
                        <a:spcAft>
                          <a:spcPts val="0"/>
                        </a:spcAft>
                        <a:buNone/>
                      </a:pPr>
                      <a:r>
                        <a:rPr lang="en-US" dirty="0">
                          <a:solidFill>
                            <a:srgbClr val="005CB8"/>
                          </a:solidFill>
                        </a:rPr>
                        <a:t>Less one-on-one attention</a:t>
                      </a:r>
                      <a:endParaRPr dirty="0">
                        <a:solidFill>
                          <a:srgbClr val="005CB8"/>
                        </a:solidFill>
                      </a:endParaRPr>
                    </a:p>
                  </a:txBody>
                  <a:tcPr marL="91425" marR="91425" marT="91425" marB="91425"/>
                </a:tc>
                <a:tc>
                  <a:txBody>
                    <a:bodyPr/>
                    <a:lstStyle/>
                    <a:p>
                      <a:pPr marL="0" lvl="0" indent="0" algn="l" rtl="0">
                        <a:spcBef>
                          <a:spcPts val="0"/>
                        </a:spcBef>
                        <a:spcAft>
                          <a:spcPts val="0"/>
                        </a:spcAft>
                        <a:buNone/>
                      </a:pPr>
                      <a:r>
                        <a:rPr lang="en-US" dirty="0">
                          <a:solidFill>
                            <a:srgbClr val="005CB8"/>
                          </a:solidFill>
                        </a:rPr>
                        <a:t>Safety and piece of mind; no chance to compromise health</a:t>
                      </a:r>
                      <a:endParaRPr dirty="0">
                        <a:solidFill>
                          <a:srgbClr val="005CB8"/>
                        </a:solidFill>
                      </a:endParaRPr>
                    </a:p>
                  </a:txBody>
                  <a:tcPr marL="91425" marR="91425" marT="91425" marB="91425"/>
                </a:tc>
                <a:tc>
                  <a:txBody>
                    <a:bodyPr/>
                    <a:lstStyle/>
                    <a:p>
                      <a:pPr marL="0" lvl="0" indent="0" algn="l" rtl="0">
                        <a:spcBef>
                          <a:spcPts val="0"/>
                        </a:spcBef>
                        <a:spcAft>
                          <a:spcPts val="0"/>
                        </a:spcAft>
                        <a:buNone/>
                      </a:pPr>
                      <a:endParaRPr dirty="0">
                        <a:solidFill>
                          <a:srgbClr val="005CB8"/>
                        </a:solidFill>
                      </a:endParaRPr>
                    </a:p>
                  </a:txBody>
                  <a:tcPr marL="91425" marR="91425" marT="91425" marB="91425"/>
                </a:tc>
                <a:extLst>
                  <a:ext uri="{0D108BD9-81ED-4DB2-BD59-A6C34878D82A}">
                    <a16:rowId xmlns:a16="http://schemas.microsoft.com/office/drawing/2014/main" val="10003"/>
                  </a:ext>
                </a:extLst>
              </a:tr>
            </a:tbl>
          </a:graphicData>
        </a:graphic>
      </p:graphicFrame>
      <p:sp>
        <p:nvSpPr>
          <p:cNvPr id="5" name="Rectangle 4">
            <a:extLst>
              <a:ext uri="{FF2B5EF4-FFF2-40B4-BE49-F238E27FC236}">
                <a16:creationId xmlns:a16="http://schemas.microsoft.com/office/drawing/2014/main" id="{D211FA5B-1A9E-45D9-9B25-C8BD3F69749C}"/>
              </a:ext>
            </a:extLst>
          </p:cNvPr>
          <p:cNvSpPr/>
          <p:nvPr/>
        </p:nvSpPr>
        <p:spPr>
          <a:xfrm>
            <a:off x="0" y="1060957"/>
            <a:ext cx="9060627" cy="1154162"/>
          </a:xfrm>
          <a:prstGeom prst="rect">
            <a:avLst/>
          </a:prstGeom>
        </p:spPr>
        <p:txBody>
          <a:bodyPr wrap="square">
            <a:spAutoFit/>
          </a:bodyPr>
          <a:lstStyle/>
          <a:p>
            <a:pPr lvl="0">
              <a:spcBef>
                <a:spcPts val="640"/>
              </a:spcBef>
              <a:spcAft>
                <a:spcPts val="0"/>
              </a:spcAft>
            </a:pPr>
            <a:r>
              <a:rPr lang="en-US" sz="1600" dirty="0">
                <a:latin typeface="Bubblegum Sans"/>
                <a:ea typeface="Bubblegum Sans"/>
                <a:cs typeface="Bubblegum Sans"/>
                <a:sym typeface="Bubblegum Sans"/>
              </a:rPr>
              <a:t>Amanda receives an email from her daughter’s dance studio that they will be reopening next week with limited capacity. She needs to notify the teachers if Harper plans to dance at the studio or continue with online dance instruction. Harper has company tryouts on June 1 and a recital </a:t>
            </a:r>
          </a:p>
          <a:p>
            <a:pPr lvl="0">
              <a:spcBef>
                <a:spcPts val="640"/>
              </a:spcBef>
              <a:spcAft>
                <a:spcPts val="0"/>
              </a:spcAft>
            </a:pPr>
            <a:r>
              <a:rPr lang="en-US" sz="1600" dirty="0">
                <a:latin typeface="Bubblegum Sans"/>
                <a:ea typeface="Bubblegum Sans"/>
                <a:cs typeface="Bubblegum Sans"/>
                <a:sym typeface="Bubblegum Sans"/>
              </a:rPr>
              <a:t>June 1 – 4. Does Amanda have a choice in this situation?</a:t>
            </a:r>
          </a:p>
        </p:txBody>
      </p:sp>
    </p:spTree>
    <p:extLst>
      <p:ext uri="{BB962C8B-B14F-4D97-AF65-F5344CB8AC3E}">
        <p14:creationId xmlns:p14="http://schemas.microsoft.com/office/powerpoint/2010/main" val="428811321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386;p67">
            <a:extLst>
              <a:ext uri="{FF2B5EF4-FFF2-40B4-BE49-F238E27FC236}">
                <a16:creationId xmlns:a16="http://schemas.microsoft.com/office/drawing/2014/main" id="{68E12353-D20C-49EC-838A-70CCEF9684ED}"/>
              </a:ext>
            </a:extLst>
          </p:cNvPr>
          <p:cNvGraphicFramePr/>
          <p:nvPr>
            <p:extLst>
              <p:ext uri="{D42A27DB-BD31-4B8C-83A1-F6EECF244321}">
                <p14:modId xmlns:p14="http://schemas.microsoft.com/office/powerpoint/2010/main" val="3084339096"/>
              </p:ext>
            </p:extLst>
          </p:nvPr>
        </p:nvGraphicFramePr>
        <p:xfrm>
          <a:off x="83371" y="2174207"/>
          <a:ext cx="8977256" cy="3620940"/>
        </p:xfrm>
        <a:graphic>
          <a:graphicData uri="http://schemas.openxmlformats.org/drawingml/2006/table">
            <a:tbl>
              <a:tblPr>
                <a:noFill/>
              </a:tblPr>
              <a:tblGrid>
                <a:gridCol w="2533389">
                  <a:extLst>
                    <a:ext uri="{9D8B030D-6E8A-4147-A177-3AD203B41FA5}">
                      <a16:colId xmlns:a16="http://schemas.microsoft.com/office/drawing/2014/main" val="20000"/>
                    </a:ext>
                  </a:extLst>
                </a:gridCol>
                <a:gridCol w="2553723">
                  <a:extLst>
                    <a:ext uri="{9D8B030D-6E8A-4147-A177-3AD203B41FA5}">
                      <a16:colId xmlns:a16="http://schemas.microsoft.com/office/drawing/2014/main" val="20001"/>
                    </a:ext>
                  </a:extLst>
                </a:gridCol>
                <a:gridCol w="2464345">
                  <a:extLst>
                    <a:ext uri="{9D8B030D-6E8A-4147-A177-3AD203B41FA5}">
                      <a16:colId xmlns:a16="http://schemas.microsoft.com/office/drawing/2014/main" val="20002"/>
                    </a:ext>
                  </a:extLst>
                </a:gridCol>
                <a:gridCol w="1425799">
                  <a:extLst>
                    <a:ext uri="{9D8B030D-6E8A-4147-A177-3AD203B41FA5}">
                      <a16:colId xmlns:a16="http://schemas.microsoft.com/office/drawing/2014/main" val="20003"/>
                    </a:ext>
                  </a:extLst>
                </a:gridCol>
              </a:tblGrid>
              <a:tr h="542550">
                <a:tc>
                  <a:txBody>
                    <a:bodyPr/>
                    <a:lstStyle/>
                    <a:p>
                      <a:pPr marL="0" lvl="0" indent="0" algn="l" rtl="0">
                        <a:spcBef>
                          <a:spcPts val="0"/>
                        </a:spcBef>
                        <a:spcAft>
                          <a:spcPts val="0"/>
                        </a:spcAft>
                        <a:buNone/>
                      </a:pPr>
                      <a:r>
                        <a:rPr lang="en" sz="1600" dirty="0">
                          <a:latin typeface="Acme"/>
                          <a:ea typeface="Acme"/>
                          <a:cs typeface="Acme"/>
                          <a:sym typeface="Acme"/>
                        </a:rPr>
                        <a:t>Alternatives</a:t>
                      </a:r>
                      <a:endParaRPr sz="1600"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sz="1600" dirty="0">
                          <a:latin typeface="Acme"/>
                          <a:ea typeface="Acme"/>
                          <a:cs typeface="Acme"/>
                          <a:sym typeface="Acme"/>
                        </a:rPr>
                        <a:t>Possible Costs</a:t>
                      </a:r>
                      <a:endParaRPr sz="1600"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sz="1600">
                          <a:latin typeface="Acme"/>
                          <a:ea typeface="Acme"/>
                          <a:cs typeface="Acme"/>
                          <a:sym typeface="Acme"/>
                        </a:rPr>
                        <a:t>Possible Benefits</a:t>
                      </a:r>
                      <a:endParaRPr sz="160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sz="1600" dirty="0">
                          <a:latin typeface="Acme"/>
                          <a:ea typeface="Acme"/>
                          <a:cs typeface="Acme"/>
                          <a:sym typeface="Acme"/>
                        </a:rPr>
                        <a:t>Rank</a:t>
                      </a:r>
                      <a:endParaRPr sz="1600" dirty="0">
                        <a:latin typeface="Acme"/>
                        <a:ea typeface="Acme"/>
                        <a:cs typeface="Acme"/>
                        <a:sym typeface="Acme"/>
                      </a:endParaRPr>
                    </a:p>
                  </a:txBody>
                  <a:tcPr marL="91425" marR="91425" marT="91425" marB="91425"/>
                </a:tc>
                <a:extLst>
                  <a:ext uri="{0D108BD9-81ED-4DB2-BD59-A6C34878D82A}">
                    <a16:rowId xmlns:a16="http://schemas.microsoft.com/office/drawing/2014/main" val="10000"/>
                  </a:ext>
                </a:extLst>
              </a:tr>
              <a:tr h="854818">
                <a:tc>
                  <a:txBody>
                    <a:bodyPr/>
                    <a:lstStyle/>
                    <a:p>
                      <a:pPr marL="0" lvl="0" indent="0" algn="l" rtl="0">
                        <a:spcBef>
                          <a:spcPts val="0"/>
                        </a:spcBef>
                        <a:spcAft>
                          <a:spcPts val="0"/>
                        </a:spcAft>
                        <a:buNone/>
                      </a:pPr>
                      <a:r>
                        <a:rPr lang="en-US" sz="1600" dirty="0">
                          <a:solidFill>
                            <a:srgbClr val="FF0000"/>
                          </a:solidFill>
                          <a:latin typeface="Acme"/>
                          <a:ea typeface="Acme"/>
                          <a:cs typeface="Acme"/>
                          <a:sym typeface="Acme"/>
                        </a:rPr>
                        <a:t>Send Harper to all in person dance classes</a:t>
                      </a:r>
                      <a:endParaRPr sz="1600" dirty="0">
                        <a:solidFill>
                          <a:srgbClr val="FF0000"/>
                        </a:solidFill>
                        <a:latin typeface="Acme"/>
                        <a:ea typeface="Acme"/>
                        <a:cs typeface="Acme"/>
                        <a:sym typeface="Acme"/>
                      </a:endParaRPr>
                    </a:p>
                    <a:p>
                      <a:pPr marL="0" lvl="0" indent="0" algn="l" rtl="0">
                        <a:spcBef>
                          <a:spcPts val="0"/>
                        </a:spcBef>
                        <a:spcAft>
                          <a:spcPts val="0"/>
                        </a:spcAft>
                        <a:buNone/>
                      </a:pPr>
                      <a:endParaRPr sz="1600"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FF0000"/>
                          </a:solidFill>
                          <a:latin typeface="Acme"/>
                          <a:ea typeface="Acme"/>
                          <a:cs typeface="Acme"/>
                          <a:sym typeface="Acme"/>
                        </a:rPr>
                        <a:t>Contracting virus or spreading it to others</a:t>
                      </a:r>
                      <a:endParaRPr sz="1600"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FF0000"/>
                          </a:solidFill>
                          <a:latin typeface="Acme"/>
                          <a:ea typeface="Acme"/>
                          <a:cs typeface="Acme"/>
                          <a:sym typeface="Acme"/>
                        </a:rPr>
                        <a:t>In person attention of instructors</a:t>
                      </a:r>
                      <a:endParaRPr sz="1600" dirty="0">
                        <a:solidFill>
                          <a:srgbClr val="FF00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FF0000"/>
                          </a:solidFill>
                          <a:latin typeface="Acme"/>
                          <a:ea typeface="Acme"/>
                          <a:cs typeface="Acme"/>
                          <a:sym typeface="Acme"/>
                        </a:rPr>
                        <a:t>3</a:t>
                      </a:r>
                      <a:endParaRPr sz="1600" dirty="0">
                        <a:solidFill>
                          <a:srgbClr val="FF0000"/>
                        </a:solidFill>
                        <a:latin typeface="Acme"/>
                        <a:ea typeface="Acme"/>
                        <a:cs typeface="Acme"/>
                        <a:sym typeface="Acme"/>
                      </a:endParaRPr>
                    </a:p>
                  </a:txBody>
                  <a:tcPr marL="91425" marR="91425" marT="91425" marB="91425"/>
                </a:tc>
                <a:extLst>
                  <a:ext uri="{0D108BD9-81ED-4DB2-BD59-A6C34878D82A}">
                    <a16:rowId xmlns:a16="http://schemas.microsoft.com/office/drawing/2014/main" val="10001"/>
                  </a:ext>
                </a:extLst>
              </a:tr>
              <a:tr h="1082778">
                <a:tc>
                  <a:txBody>
                    <a:bodyPr/>
                    <a:lstStyle/>
                    <a:p>
                      <a:pPr marL="0" lvl="0" indent="0" algn="l" rtl="0">
                        <a:spcBef>
                          <a:spcPts val="0"/>
                        </a:spcBef>
                        <a:spcAft>
                          <a:spcPts val="0"/>
                        </a:spcAft>
                        <a:buNone/>
                      </a:pPr>
                      <a:r>
                        <a:rPr lang="en-US" sz="1600" dirty="0">
                          <a:solidFill>
                            <a:srgbClr val="7A9900"/>
                          </a:solidFill>
                          <a:latin typeface="Acme"/>
                          <a:ea typeface="Acme"/>
                          <a:cs typeface="Acme"/>
                          <a:sym typeface="Acme"/>
                        </a:rPr>
                        <a:t>Allow Harper to attend classes when the studio is only running one class</a:t>
                      </a:r>
                      <a:endParaRPr sz="1600" dirty="0">
                        <a:solidFill>
                          <a:srgbClr val="7A9900"/>
                        </a:solidFill>
                        <a:latin typeface="Acme"/>
                        <a:ea typeface="Acme"/>
                        <a:cs typeface="Acme"/>
                        <a:sym typeface="Acme"/>
                      </a:endParaRPr>
                    </a:p>
                    <a:p>
                      <a:pPr marL="0" lvl="0" indent="0" algn="l" rtl="0">
                        <a:spcBef>
                          <a:spcPts val="0"/>
                        </a:spcBef>
                        <a:spcAft>
                          <a:spcPts val="0"/>
                        </a:spcAft>
                        <a:buNone/>
                      </a:pPr>
                      <a:endParaRPr sz="1600" dirty="0">
                        <a:solidFill>
                          <a:srgbClr val="7A99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7A9900"/>
                          </a:solidFill>
                          <a:latin typeface="Acme"/>
                          <a:ea typeface="Acme"/>
                          <a:cs typeface="Acme"/>
                          <a:sym typeface="Acme"/>
                        </a:rPr>
                        <a:t>Contracting virus or spreading it to others</a:t>
                      </a:r>
                      <a:endParaRPr sz="1600" dirty="0">
                        <a:solidFill>
                          <a:srgbClr val="7A99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7A9900"/>
                          </a:solidFill>
                          <a:latin typeface="Acme"/>
                          <a:ea typeface="Acme"/>
                          <a:cs typeface="Acme"/>
                          <a:sym typeface="Acme"/>
                        </a:rPr>
                        <a:t>Some in person attention of instructors</a:t>
                      </a:r>
                      <a:endParaRPr sz="1600" dirty="0">
                        <a:solidFill>
                          <a:srgbClr val="7A9900"/>
                        </a:solidFill>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US" sz="1600" dirty="0">
                          <a:solidFill>
                            <a:srgbClr val="7A9900"/>
                          </a:solidFill>
                          <a:latin typeface="Acme"/>
                          <a:ea typeface="Acme"/>
                          <a:cs typeface="Acme"/>
                          <a:sym typeface="Acme"/>
                        </a:rPr>
                        <a:t>2</a:t>
                      </a:r>
                      <a:endParaRPr sz="1600" dirty="0">
                        <a:solidFill>
                          <a:srgbClr val="7A9900"/>
                        </a:solidFill>
                        <a:latin typeface="Acme"/>
                        <a:ea typeface="Acme"/>
                        <a:cs typeface="Acme"/>
                        <a:sym typeface="Acme"/>
                      </a:endParaRPr>
                    </a:p>
                  </a:txBody>
                  <a:tcPr marL="91425" marR="91425" marT="91425" marB="91425"/>
                </a:tc>
                <a:extLst>
                  <a:ext uri="{0D108BD9-81ED-4DB2-BD59-A6C34878D82A}">
                    <a16:rowId xmlns:a16="http://schemas.microsoft.com/office/drawing/2014/main" val="10002"/>
                  </a:ext>
                </a:extLst>
              </a:tr>
              <a:tr h="940303">
                <a:tc>
                  <a:txBody>
                    <a:bodyPr/>
                    <a:lstStyle/>
                    <a:p>
                      <a:pPr marL="0" lvl="0" indent="0" algn="l" rtl="0">
                        <a:spcBef>
                          <a:spcPts val="0"/>
                        </a:spcBef>
                        <a:spcAft>
                          <a:spcPts val="0"/>
                        </a:spcAft>
                        <a:buNone/>
                      </a:pPr>
                      <a:r>
                        <a:rPr lang="en-US" dirty="0">
                          <a:solidFill>
                            <a:srgbClr val="005CB8"/>
                          </a:solidFill>
                        </a:rPr>
                        <a:t>Continue Zoom classes only</a:t>
                      </a:r>
                      <a:endParaRPr dirty="0">
                        <a:solidFill>
                          <a:srgbClr val="005CB8"/>
                        </a:solidFill>
                      </a:endParaRPr>
                    </a:p>
                    <a:p>
                      <a:pPr marL="0" lvl="0" indent="0" algn="l" rtl="0">
                        <a:spcBef>
                          <a:spcPts val="0"/>
                        </a:spcBef>
                        <a:spcAft>
                          <a:spcPts val="0"/>
                        </a:spcAft>
                        <a:buNone/>
                      </a:pPr>
                      <a:endParaRPr dirty="0">
                        <a:solidFill>
                          <a:srgbClr val="005CB8"/>
                        </a:solidFill>
                      </a:endParaRPr>
                    </a:p>
                  </a:txBody>
                  <a:tcPr marL="91425" marR="91425" marT="91425" marB="91425"/>
                </a:tc>
                <a:tc>
                  <a:txBody>
                    <a:bodyPr/>
                    <a:lstStyle/>
                    <a:p>
                      <a:pPr marL="0" lvl="0" indent="0" algn="l" rtl="0">
                        <a:spcBef>
                          <a:spcPts val="0"/>
                        </a:spcBef>
                        <a:spcAft>
                          <a:spcPts val="0"/>
                        </a:spcAft>
                        <a:buNone/>
                      </a:pPr>
                      <a:r>
                        <a:rPr lang="en-US" dirty="0">
                          <a:solidFill>
                            <a:srgbClr val="005CB8"/>
                          </a:solidFill>
                        </a:rPr>
                        <a:t>Less one-on-one attention</a:t>
                      </a:r>
                      <a:endParaRPr dirty="0">
                        <a:solidFill>
                          <a:srgbClr val="005CB8"/>
                        </a:solidFill>
                      </a:endParaRPr>
                    </a:p>
                  </a:txBody>
                  <a:tcPr marL="91425" marR="91425" marT="91425" marB="91425"/>
                </a:tc>
                <a:tc>
                  <a:txBody>
                    <a:bodyPr/>
                    <a:lstStyle/>
                    <a:p>
                      <a:pPr marL="0" lvl="0" indent="0" algn="l" rtl="0">
                        <a:spcBef>
                          <a:spcPts val="0"/>
                        </a:spcBef>
                        <a:spcAft>
                          <a:spcPts val="0"/>
                        </a:spcAft>
                        <a:buNone/>
                      </a:pPr>
                      <a:r>
                        <a:rPr lang="en-US" dirty="0">
                          <a:solidFill>
                            <a:srgbClr val="005CB8"/>
                          </a:solidFill>
                        </a:rPr>
                        <a:t>Safety and piece of mind; no chance to compromise health</a:t>
                      </a:r>
                      <a:endParaRPr dirty="0">
                        <a:solidFill>
                          <a:srgbClr val="005CB8"/>
                        </a:solidFill>
                      </a:endParaRPr>
                    </a:p>
                  </a:txBody>
                  <a:tcPr marL="91425" marR="91425" marT="91425" marB="91425"/>
                </a:tc>
                <a:tc>
                  <a:txBody>
                    <a:bodyPr/>
                    <a:lstStyle/>
                    <a:p>
                      <a:pPr marL="0" lvl="0" indent="0" algn="l" rtl="0">
                        <a:spcBef>
                          <a:spcPts val="0"/>
                        </a:spcBef>
                        <a:spcAft>
                          <a:spcPts val="0"/>
                        </a:spcAft>
                        <a:buNone/>
                      </a:pPr>
                      <a:r>
                        <a:rPr lang="en-US" dirty="0">
                          <a:solidFill>
                            <a:srgbClr val="005CB8"/>
                          </a:solidFill>
                        </a:rPr>
                        <a:t>1</a:t>
                      </a:r>
                      <a:endParaRPr dirty="0">
                        <a:solidFill>
                          <a:srgbClr val="005CB8"/>
                        </a:solidFill>
                      </a:endParaRPr>
                    </a:p>
                  </a:txBody>
                  <a:tcPr marL="91425" marR="91425" marT="91425" marB="91425"/>
                </a:tc>
                <a:extLst>
                  <a:ext uri="{0D108BD9-81ED-4DB2-BD59-A6C34878D82A}">
                    <a16:rowId xmlns:a16="http://schemas.microsoft.com/office/drawing/2014/main" val="10003"/>
                  </a:ext>
                </a:extLst>
              </a:tr>
            </a:tbl>
          </a:graphicData>
        </a:graphic>
      </p:graphicFrame>
      <p:sp>
        <p:nvSpPr>
          <p:cNvPr id="5" name="Rectangle 4">
            <a:extLst>
              <a:ext uri="{FF2B5EF4-FFF2-40B4-BE49-F238E27FC236}">
                <a16:creationId xmlns:a16="http://schemas.microsoft.com/office/drawing/2014/main" id="{D211FA5B-1A9E-45D9-9B25-C8BD3F69749C}"/>
              </a:ext>
            </a:extLst>
          </p:cNvPr>
          <p:cNvSpPr/>
          <p:nvPr/>
        </p:nvSpPr>
        <p:spPr>
          <a:xfrm>
            <a:off x="0" y="1060957"/>
            <a:ext cx="9060627" cy="1154162"/>
          </a:xfrm>
          <a:prstGeom prst="rect">
            <a:avLst/>
          </a:prstGeom>
        </p:spPr>
        <p:txBody>
          <a:bodyPr wrap="square">
            <a:spAutoFit/>
          </a:bodyPr>
          <a:lstStyle/>
          <a:p>
            <a:pPr lvl="0">
              <a:spcBef>
                <a:spcPts val="640"/>
              </a:spcBef>
              <a:spcAft>
                <a:spcPts val="0"/>
              </a:spcAft>
            </a:pPr>
            <a:r>
              <a:rPr lang="en-US" sz="1600" dirty="0">
                <a:latin typeface="Bubblegum Sans"/>
                <a:ea typeface="Bubblegum Sans"/>
                <a:cs typeface="Bubblegum Sans"/>
                <a:sym typeface="Bubblegum Sans"/>
              </a:rPr>
              <a:t>Amanda receives an email from her daughter’s dance studio that they will be reopening next week with limited capacity. She needs to notify the teachers if Harper plans to dance at the studio or continue with online dance instruction. Harper has company tryouts on June 1 and a recital </a:t>
            </a:r>
          </a:p>
          <a:p>
            <a:pPr lvl="0">
              <a:spcBef>
                <a:spcPts val="640"/>
              </a:spcBef>
              <a:spcAft>
                <a:spcPts val="0"/>
              </a:spcAft>
            </a:pPr>
            <a:r>
              <a:rPr lang="en-US" sz="1600" dirty="0">
                <a:latin typeface="Bubblegum Sans"/>
                <a:ea typeface="Bubblegum Sans"/>
                <a:cs typeface="Bubblegum Sans"/>
                <a:sym typeface="Bubblegum Sans"/>
              </a:rPr>
              <a:t>June 1 – 4. Does Amanda have a choice in this situation?</a:t>
            </a:r>
          </a:p>
        </p:txBody>
      </p:sp>
      <p:sp>
        <p:nvSpPr>
          <p:cNvPr id="6" name="Rectangle 5">
            <a:extLst>
              <a:ext uri="{FF2B5EF4-FFF2-40B4-BE49-F238E27FC236}">
                <a16:creationId xmlns:a16="http://schemas.microsoft.com/office/drawing/2014/main" id="{D9D205B9-3E9D-4B3B-963D-C7B34A10F9C0}"/>
              </a:ext>
            </a:extLst>
          </p:cNvPr>
          <p:cNvSpPr/>
          <p:nvPr/>
        </p:nvSpPr>
        <p:spPr>
          <a:xfrm>
            <a:off x="252805" y="5729127"/>
            <a:ext cx="8294145" cy="923330"/>
          </a:xfrm>
          <a:prstGeom prst="rect">
            <a:avLst/>
          </a:prstGeom>
        </p:spPr>
        <p:txBody>
          <a:bodyPr wrap="square">
            <a:spAutoFit/>
          </a:bodyPr>
          <a:lstStyle/>
          <a:p>
            <a:pPr marL="457200" lvl="0" indent="-317500">
              <a:spcBef>
                <a:spcPts val="0"/>
              </a:spcBef>
              <a:spcAft>
                <a:spcPts val="0"/>
              </a:spcAft>
              <a:buSzPts val="1400"/>
              <a:buFont typeface="Acme"/>
              <a:buAutoNum type="arabicPeriod"/>
            </a:pPr>
            <a:r>
              <a:rPr lang="en-US" dirty="0">
                <a:latin typeface="Acme"/>
                <a:ea typeface="Acme"/>
                <a:cs typeface="Acme"/>
                <a:sym typeface="Acme"/>
              </a:rPr>
              <a:t>Rank Amanda’s alternatives.</a:t>
            </a:r>
          </a:p>
          <a:p>
            <a:pPr marL="457200" lvl="0" indent="-317500">
              <a:spcBef>
                <a:spcPts val="0"/>
              </a:spcBef>
              <a:spcAft>
                <a:spcPts val="0"/>
              </a:spcAft>
              <a:buSzPts val="1400"/>
              <a:buFont typeface="Acme"/>
              <a:buAutoNum type="arabicPeriod"/>
            </a:pPr>
            <a:r>
              <a:rPr lang="en-US" dirty="0">
                <a:latin typeface="Acme"/>
                <a:ea typeface="Acme"/>
                <a:cs typeface="Acme"/>
                <a:sym typeface="Acme"/>
              </a:rPr>
              <a:t>Amanda’s best choice would be ________________________.</a:t>
            </a:r>
          </a:p>
          <a:p>
            <a:pPr marL="457200" lvl="0" indent="-317500">
              <a:spcBef>
                <a:spcPts val="0"/>
              </a:spcBef>
              <a:spcAft>
                <a:spcPts val="0"/>
              </a:spcAft>
              <a:buSzPts val="1400"/>
              <a:buAutoNum type="arabicPeriod"/>
            </a:pPr>
            <a:r>
              <a:rPr lang="en-US" dirty="0">
                <a:latin typeface="Acme"/>
                <a:ea typeface="Acme"/>
                <a:cs typeface="Acme"/>
                <a:sym typeface="Acme"/>
              </a:rPr>
              <a:t>Based on this choice, Amanda’s </a:t>
            </a:r>
            <a:r>
              <a:rPr lang="en-US" b="1" u="sng" dirty="0">
                <a:latin typeface="Acme"/>
                <a:ea typeface="Acme"/>
                <a:cs typeface="Acme"/>
                <a:sym typeface="Acme"/>
              </a:rPr>
              <a:t>opportunity cost</a:t>
            </a:r>
            <a:r>
              <a:rPr lang="en-US" dirty="0">
                <a:latin typeface="Acme"/>
                <a:ea typeface="Acme"/>
                <a:cs typeface="Acme"/>
                <a:sym typeface="Acme"/>
              </a:rPr>
              <a:t> was: </a:t>
            </a:r>
          </a:p>
        </p:txBody>
      </p:sp>
    </p:spTree>
    <p:extLst>
      <p:ext uri="{BB962C8B-B14F-4D97-AF65-F5344CB8AC3E}">
        <p14:creationId xmlns:p14="http://schemas.microsoft.com/office/powerpoint/2010/main" val="3626806420"/>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386;p67">
            <a:extLst>
              <a:ext uri="{FF2B5EF4-FFF2-40B4-BE49-F238E27FC236}">
                <a16:creationId xmlns:a16="http://schemas.microsoft.com/office/drawing/2014/main" id="{68E12353-D20C-49EC-838A-70CCEF9684ED}"/>
              </a:ext>
            </a:extLst>
          </p:cNvPr>
          <p:cNvGraphicFramePr/>
          <p:nvPr>
            <p:extLst>
              <p:ext uri="{D42A27DB-BD31-4B8C-83A1-F6EECF244321}">
                <p14:modId xmlns:p14="http://schemas.microsoft.com/office/powerpoint/2010/main" val="16004401"/>
              </p:ext>
            </p:extLst>
          </p:nvPr>
        </p:nvGraphicFramePr>
        <p:xfrm>
          <a:off x="424926" y="2586695"/>
          <a:ext cx="8229600" cy="2925960"/>
        </p:xfrm>
        <a:graphic>
          <a:graphicData uri="http://schemas.openxmlformats.org/drawingml/2006/table">
            <a:tbl>
              <a:tblPr>
                <a:noFill/>
              </a:tblPr>
              <a:tblGrid>
                <a:gridCol w="2322400">
                  <a:extLst>
                    <a:ext uri="{9D8B030D-6E8A-4147-A177-3AD203B41FA5}">
                      <a16:colId xmlns:a16="http://schemas.microsoft.com/office/drawing/2014/main" val="20000"/>
                    </a:ext>
                  </a:extLst>
                </a:gridCol>
                <a:gridCol w="2341040">
                  <a:extLst>
                    <a:ext uri="{9D8B030D-6E8A-4147-A177-3AD203B41FA5}">
                      <a16:colId xmlns:a16="http://schemas.microsoft.com/office/drawing/2014/main" val="20001"/>
                    </a:ext>
                  </a:extLst>
                </a:gridCol>
                <a:gridCol w="2259106">
                  <a:extLst>
                    <a:ext uri="{9D8B030D-6E8A-4147-A177-3AD203B41FA5}">
                      <a16:colId xmlns:a16="http://schemas.microsoft.com/office/drawing/2014/main" val="20002"/>
                    </a:ext>
                  </a:extLst>
                </a:gridCol>
                <a:gridCol w="1307054">
                  <a:extLst>
                    <a:ext uri="{9D8B030D-6E8A-4147-A177-3AD203B41FA5}">
                      <a16:colId xmlns:a16="http://schemas.microsoft.com/office/drawing/2014/main" val="20003"/>
                    </a:ext>
                  </a:extLst>
                </a:gridCol>
              </a:tblGrid>
              <a:tr h="459625">
                <a:tc>
                  <a:txBody>
                    <a:bodyPr/>
                    <a:lstStyle/>
                    <a:p>
                      <a:pPr marL="0" lvl="0" indent="0" algn="l" rtl="0">
                        <a:spcBef>
                          <a:spcPts val="0"/>
                        </a:spcBef>
                        <a:spcAft>
                          <a:spcPts val="0"/>
                        </a:spcAft>
                        <a:buNone/>
                      </a:pPr>
                      <a:r>
                        <a:rPr lang="en" dirty="0">
                          <a:latin typeface="Acme"/>
                          <a:ea typeface="Acme"/>
                          <a:cs typeface="Acme"/>
                          <a:sym typeface="Acme"/>
                        </a:rPr>
                        <a:t>Alternatives</a:t>
                      </a: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dirty="0">
                          <a:latin typeface="Acme"/>
                          <a:ea typeface="Acme"/>
                          <a:cs typeface="Acme"/>
                          <a:sym typeface="Acme"/>
                        </a:rPr>
                        <a:t>Possible Costs</a:t>
                      </a: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a:latin typeface="Acme"/>
                          <a:ea typeface="Acme"/>
                          <a:cs typeface="Acme"/>
                          <a:sym typeface="Acme"/>
                        </a:rPr>
                        <a:t>Possible Benefits</a:t>
                      </a: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a:latin typeface="Acme"/>
                          <a:ea typeface="Acme"/>
                          <a:cs typeface="Acme"/>
                          <a:sym typeface="Acme"/>
                        </a:rPr>
                        <a:t>Rank (at the end)</a:t>
                      </a:r>
                      <a:endParaRPr>
                        <a:latin typeface="Acme"/>
                        <a:ea typeface="Acme"/>
                        <a:cs typeface="Acme"/>
                        <a:sym typeface="Acme"/>
                      </a:endParaRPr>
                    </a:p>
                  </a:txBody>
                  <a:tcPr marL="91425" marR="91425" marT="91425" marB="91425"/>
                </a:tc>
                <a:extLst>
                  <a:ext uri="{0D108BD9-81ED-4DB2-BD59-A6C34878D82A}">
                    <a16:rowId xmlns:a16="http://schemas.microsoft.com/office/drawing/2014/main" val="10000"/>
                  </a:ext>
                </a:extLst>
              </a:tr>
              <a:tr h="459625">
                <a:tc>
                  <a:txBody>
                    <a:bodyPr/>
                    <a:lstStyle/>
                    <a:p>
                      <a:pPr marL="0" lvl="0" indent="0" algn="l" rtl="0">
                        <a:spcBef>
                          <a:spcPts val="0"/>
                        </a:spcBef>
                        <a:spcAft>
                          <a:spcPts val="0"/>
                        </a:spcAft>
                        <a:buNone/>
                      </a:pPr>
                      <a:endParaRPr dirty="0">
                        <a:latin typeface="Acme"/>
                        <a:ea typeface="Acme"/>
                        <a:cs typeface="Acme"/>
                        <a:sym typeface="Acme"/>
                      </a:endParaRPr>
                    </a:p>
                    <a:p>
                      <a:pPr marL="0" lvl="0" indent="0" algn="l" rtl="0">
                        <a:spcBef>
                          <a:spcPts val="0"/>
                        </a:spcBef>
                        <a:spcAft>
                          <a:spcPts val="0"/>
                        </a:spcAft>
                        <a:buNone/>
                      </a:pP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extLst>
                  <a:ext uri="{0D108BD9-81ED-4DB2-BD59-A6C34878D82A}">
                    <a16:rowId xmlns:a16="http://schemas.microsoft.com/office/drawing/2014/main" val="10001"/>
                  </a:ext>
                </a:extLst>
              </a:tr>
              <a:tr h="459625">
                <a:tc>
                  <a:txBody>
                    <a:bodyPr/>
                    <a:lstStyle/>
                    <a:p>
                      <a:pPr marL="0" lvl="0" indent="0" algn="l" rtl="0">
                        <a:spcBef>
                          <a:spcPts val="0"/>
                        </a:spcBef>
                        <a:spcAft>
                          <a:spcPts val="0"/>
                        </a:spcAft>
                        <a:buNone/>
                      </a:pPr>
                      <a:endParaRPr>
                        <a:latin typeface="Acme"/>
                        <a:ea typeface="Acme"/>
                        <a:cs typeface="Acme"/>
                        <a:sym typeface="Acme"/>
                      </a:endParaRPr>
                    </a:p>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extLst>
                  <a:ext uri="{0D108BD9-81ED-4DB2-BD59-A6C34878D82A}">
                    <a16:rowId xmlns:a16="http://schemas.microsoft.com/office/drawing/2014/main" val="10002"/>
                  </a:ext>
                </a:extLst>
              </a:tr>
              <a:tr h="459625">
                <a:tc>
                  <a:txBody>
                    <a:bodyPr/>
                    <a:lstStyle/>
                    <a:p>
                      <a:pPr marL="0" lvl="0" indent="0" algn="l" rtl="0">
                        <a:spcBef>
                          <a:spcPts val="0"/>
                        </a:spcBef>
                        <a:spcAft>
                          <a:spcPts val="0"/>
                        </a:spcAft>
                        <a:buNone/>
                      </a:pP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3"/>
                  </a:ext>
                </a:extLst>
              </a:tr>
            </a:tbl>
          </a:graphicData>
        </a:graphic>
      </p:graphicFrame>
      <p:sp>
        <p:nvSpPr>
          <p:cNvPr id="5" name="Rectangle 4">
            <a:extLst>
              <a:ext uri="{FF2B5EF4-FFF2-40B4-BE49-F238E27FC236}">
                <a16:creationId xmlns:a16="http://schemas.microsoft.com/office/drawing/2014/main" id="{D211FA5B-1A9E-45D9-9B25-C8BD3F69749C}"/>
              </a:ext>
            </a:extLst>
          </p:cNvPr>
          <p:cNvSpPr/>
          <p:nvPr/>
        </p:nvSpPr>
        <p:spPr>
          <a:xfrm>
            <a:off x="726141" y="1304365"/>
            <a:ext cx="8003689" cy="1200329"/>
          </a:xfrm>
          <a:prstGeom prst="rect">
            <a:avLst/>
          </a:prstGeom>
        </p:spPr>
        <p:txBody>
          <a:bodyPr wrap="square">
            <a:spAutoFit/>
          </a:bodyPr>
          <a:lstStyle/>
          <a:p>
            <a:pPr lvl="0">
              <a:spcBef>
                <a:spcPts val="640"/>
              </a:spcBef>
              <a:spcAft>
                <a:spcPts val="0"/>
              </a:spcAft>
            </a:pPr>
            <a:r>
              <a:rPr lang="en-US" dirty="0">
                <a:latin typeface="Bubblegum Sans"/>
                <a:ea typeface="Bubblegum Sans"/>
                <a:cs typeface="Bubblegum Sans"/>
                <a:sym typeface="Bubblegum Sans"/>
              </a:rPr>
              <a:t>Alyssa desperately wanted to attend the </a:t>
            </a:r>
            <a:r>
              <a:rPr lang="en-US" dirty="0" err="1">
                <a:latin typeface="Bubblegum Sans"/>
                <a:ea typeface="Bubblegum Sans"/>
                <a:cs typeface="Bubblegum Sans"/>
                <a:sym typeface="Bubblegum Sans"/>
              </a:rPr>
              <a:t>Beyonce</a:t>
            </a:r>
            <a:r>
              <a:rPr lang="en-US" dirty="0">
                <a:latin typeface="Bubblegum Sans"/>
                <a:ea typeface="Bubblegum Sans"/>
                <a:cs typeface="Bubblegum Sans"/>
                <a:sym typeface="Bubblegum Sans"/>
              </a:rPr>
              <a:t> concert with her friends.  Unfortunately, she could not get a ticket for the night on which her friends were going to the concert.  She said she had no choice but to stay home with her family and watch TV.  Did Alyssa have a choice?</a:t>
            </a:r>
          </a:p>
        </p:txBody>
      </p:sp>
      <p:sp>
        <p:nvSpPr>
          <p:cNvPr id="6" name="Rectangle 5">
            <a:extLst>
              <a:ext uri="{FF2B5EF4-FFF2-40B4-BE49-F238E27FC236}">
                <a16:creationId xmlns:a16="http://schemas.microsoft.com/office/drawing/2014/main" id="{A91C02A9-09C5-426A-9DAC-62013EBB1FFB}"/>
              </a:ext>
            </a:extLst>
          </p:cNvPr>
          <p:cNvSpPr/>
          <p:nvPr/>
        </p:nvSpPr>
        <p:spPr>
          <a:xfrm>
            <a:off x="279699" y="5594656"/>
            <a:ext cx="8294145" cy="923330"/>
          </a:xfrm>
          <a:prstGeom prst="rect">
            <a:avLst/>
          </a:prstGeom>
        </p:spPr>
        <p:txBody>
          <a:bodyPr wrap="square">
            <a:spAutoFit/>
          </a:bodyPr>
          <a:lstStyle/>
          <a:p>
            <a:pPr marL="457200" lvl="0" indent="-317500">
              <a:spcBef>
                <a:spcPts val="0"/>
              </a:spcBef>
              <a:spcAft>
                <a:spcPts val="0"/>
              </a:spcAft>
              <a:buSzPts val="1400"/>
              <a:buFont typeface="Acme"/>
              <a:buAutoNum type="arabicPeriod"/>
            </a:pPr>
            <a:r>
              <a:rPr lang="en-US" dirty="0">
                <a:latin typeface="Acme"/>
                <a:ea typeface="Acme"/>
                <a:cs typeface="Acme"/>
                <a:sym typeface="Acme"/>
              </a:rPr>
              <a:t>Rank Alyssa’s alternatives.</a:t>
            </a:r>
          </a:p>
          <a:p>
            <a:pPr marL="457200" lvl="0" indent="-317500">
              <a:spcBef>
                <a:spcPts val="0"/>
              </a:spcBef>
              <a:spcAft>
                <a:spcPts val="0"/>
              </a:spcAft>
              <a:buSzPts val="1400"/>
              <a:buFont typeface="Acme"/>
              <a:buAutoNum type="arabicPeriod"/>
            </a:pPr>
            <a:r>
              <a:rPr lang="en-US" dirty="0">
                <a:latin typeface="Acme"/>
                <a:ea typeface="Acme"/>
                <a:cs typeface="Acme"/>
                <a:sym typeface="Acme"/>
              </a:rPr>
              <a:t>Alyssa’s best choice would be ________________________.</a:t>
            </a:r>
          </a:p>
          <a:p>
            <a:pPr marL="457200" lvl="0" indent="-317500">
              <a:spcBef>
                <a:spcPts val="0"/>
              </a:spcBef>
              <a:spcAft>
                <a:spcPts val="0"/>
              </a:spcAft>
              <a:buSzPts val="1400"/>
              <a:buAutoNum type="arabicPeriod"/>
            </a:pPr>
            <a:r>
              <a:rPr lang="en-US" dirty="0">
                <a:latin typeface="Acme"/>
                <a:ea typeface="Acme"/>
                <a:cs typeface="Acme"/>
                <a:sym typeface="Acme"/>
              </a:rPr>
              <a:t>Based on this choice, Alyssa’s </a:t>
            </a:r>
            <a:r>
              <a:rPr lang="en-US" b="1" u="sng" dirty="0">
                <a:latin typeface="Acme"/>
                <a:ea typeface="Acme"/>
                <a:cs typeface="Acme"/>
                <a:sym typeface="Acme"/>
              </a:rPr>
              <a:t>opportunity cost</a:t>
            </a:r>
            <a:r>
              <a:rPr lang="en-US" dirty="0">
                <a:latin typeface="Acme"/>
                <a:ea typeface="Acme"/>
                <a:cs typeface="Acme"/>
                <a:sym typeface="Acme"/>
              </a:rPr>
              <a:t> was: </a:t>
            </a:r>
          </a:p>
        </p:txBody>
      </p:sp>
    </p:spTree>
    <p:extLst>
      <p:ext uri="{BB962C8B-B14F-4D97-AF65-F5344CB8AC3E}">
        <p14:creationId xmlns:p14="http://schemas.microsoft.com/office/powerpoint/2010/main" val="68653515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62421"/>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a:spcAft>
                <a:spcPts val="0"/>
              </a:spcAft>
              <a:defRPr/>
            </a:pPr>
            <a:r>
              <a:rPr lang="en-US" sz="4000" err="1">
                <a:latin typeface="Calibri"/>
                <a:ea typeface="ＭＳ Ｐゴシック"/>
                <a:cs typeface="Calibri"/>
              </a:rPr>
              <a:t>EconEdLink</a:t>
            </a:r>
            <a:r>
              <a:rPr lang="en-US" sz="4000">
                <a:latin typeface="Calibri"/>
                <a:ea typeface="ＭＳ Ｐゴシック"/>
                <a:cs typeface="Calibri"/>
              </a:rPr>
              <a:t> Membership</a:t>
            </a:r>
            <a:endParaRPr lang="en-US"/>
          </a:p>
        </p:txBody>
      </p:sp>
      <p:sp>
        <p:nvSpPr>
          <p:cNvPr id="3" name="TextBox 2">
            <a:extLst>
              <a:ext uri="{FF2B5EF4-FFF2-40B4-BE49-F238E27FC236}">
                <a16:creationId xmlns:a16="http://schemas.microsoft.com/office/drawing/2014/main" id="{D213714B-F9E8-8C44-9AF8-383F3F244D95}"/>
              </a:ext>
            </a:extLst>
          </p:cNvPr>
          <p:cNvSpPr txBox="1"/>
          <p:nvPr/>
        </p:nvSpPr>
        <p:spPr>
          <a:xfrm>
            <a:off x="482538" y="2114894"/>
            <a:ext cx="8175171" cy="4247317"/>
          </a:xfrm>
          <a:prstGeom prst="rect">
            <a:avLst/>
          </a:prstGeom>
          <a:noFill/>
        </p:spPr>
        <p:txBody>
          <a:bodyPr wrap="square" rtlCol="0" anchor="t">
            <a:spAutoFit/>
          </a:bodyPr>
          <a:lstStyle/>
          <a:p>
            <a:r>
              <a:rPr lang="en-US" dirty="0">
                <a:latin typeface="Arial"/>
                <a:ea typeface="ＭＳ Ｐゴシック"/>
                <a:cs typeface="Arial"/>
              </a:rPr>
              <a:t>You can now access CEE’s professional development webinars directly on EconEdLink.org! To receive these new professional development benefits, </a:t>
            </a:r>
            <a:r>
              <a:rPr lang="en-US" b="1" dirty="0">
                <a:latin typeface="Arial"/>
                <a:ea typeface="ＭＳ Ｐゴシック"/>
                <a:cs typeface="Arial"/>
              </a:rPr>
              <a:t>become an </a:t>
            </a:r>
            <a:r>
              <a:rPr lang="en-US" b="1" dirty="0" err="1">
                <a:latin typeface="Arial"/>
                <a:ea typeface="ＭＳ Ｐゴシック"/>
                <a:cs typeface="Arial"/>
              </a:rPr>
              <a:t>EconEdLink</a:t>
            </a:r>
            <a:r>
              <a:rPr lang="en-US" b="1" dirty="0">
                <a:latin typeface="Arial"/>
                <a:ea typeface="ＭＳ Ｐゴシック"/>
                <a:cs typeface="Arial"/>
              </a:rPr>
              <a:t> </a:t>
            </a:r>
            <a:r>
              <a:rPr lang="en-US" b="1" dirty="0">
                <a:latin typeface="Arial"/>
                <a:ea typeface="ＭＳ Ｐゴシック"/>
                <a:cs typeface="Arial"/>
                <a:hlinkClick r:id="rId3"/>
              </a:rPr>
              <a:t>member</a:t>
            </a:r>
            <a:r>
              <a:rPr lang="en-US" dirty="0">
                <a:latin typeface="Arial"/>
                <a:ea typeface="ＭＳ Ｐゴシック"/>
                <a:cs typeface="Arial"/>
              </a:rPr>
              <a:t>. As a member, you will now be able to: </a:t>
            </a:r>
            <a:endParaRPr lang="en-US" dirty="0"/>
          </a:p>
          <a:p>
            <a:endParaRPr lang="en-US"/>
          </a:p>
          <a:p>
            <a:pPr marL="285750" indent="-285750">
              <a:buFont typeface="Arial"/>
              <a:buChar char="•"/>
            </a:pPr>
            <a:r>
              <a:rPr lang="en-US" dirty="0">
                <a:latin typeface="Arial"/>
                <a:ea typeface="ＭＳ Ｐゴシック"/>
                <a:cs typeface="Arial"/>
              </a:rPr>
              <a:t>Automatically receive a professional development certificate via e-mail within 24 hours after viewing any webinar for a minimum of 45 minutes</a:t>
            </a:r>
            <a:endParaRPr lang="en-US" dirty="0"/>
          </a:p>
          <a:p>
            <a:pPr marL="285750" indent="-285750">
              <a:buFont typeface="Arial"/>
              <a:buChar char="•"/>
            </a:pPr>
            <a:r>
              <a:rPr lang="en-US" dirty="0">
                <a:latin typeface="Arial"/>
                <a:ea typeface="ＭＳ Ｐゴシック"/>
                <a:cs typeface="Arial"/>
              </a:rPr>
              <a:t>Register for upcoming webinars with a simple one-click process </a:t>
            </a:r>
            <a:endParaRPr lang="en-US" dirty="0"/>
          </a:p>
          <a:p>
            <a:pPr marL="285750" indent="-285750">
              <a:buFont typeface="Arial"/>
              <a:buChar char="•"/>
            </a:pPr>
            <a:r>
              <a:rPr lang="en-US" dirty="0">
                <a:latin typeface="Arial"/>
                <a:ea typeface="ＭＳ Ｐゴシック"/>
                <a:cs typeface="Arial"/>
              </a:rPr>
              <a:t>Easily download presentations, lesson plan materials, and activities for each webinar </a:t>
            </a:r>
            <a:endParaRPr lang="en-US" dirty="0"/>
          </a:p>
          <a:p>
            <a:pPr marL="285750" indent="-285750">
              <a:buFont typeface="Arial"/>
              <a:buChar char="•"/>
            </a:pPr>
            <a:r>
              <a:rPr lang="en-US" dirty="0">
                <a:latin typeface="Arial"/>
                <a:ea typeface="ＭＳ Ｐゴシック"/>
                <a:cs typeface="Arial"/>
              </a:rPr>
              <a:t>Search and view all webinars at your convenience </a:t>
            </a:r>
            <a:endParaRPr lang="en-US" dirty="0"/>
          </a:p>
          <a:p>
            <a:pPr marL="285750" indent="-285750">
              <a:buFont typeface="Arial"/>
              <a:buChar char="•"/>
            </a:pPr>
            <a:r>
              <a:rPr lang="en-US" dirty="0">
                <a:latin typeface="Arial"/>
                <a:ea typeface="ＭＳ Ｐゴシック"/>
                <a:cs typeface="Arial"/>
              </a:rPr>
              <a:t>Save webinars to your </a:t>
            </a:r>
            <a:r>
              <a:rPr lang="en-US" dirty="0" err="1">
                <a:latin typeface="Arial"/>
                <a:ea typeface="ＭＳ Ｐゴシック"/>
                <a:cs typeface="Arial"/>
              </a:rPr>
              <a:t>EconEdLink</a:t>
            </a:r>
            <a:r>
              <a:rPr lang="en-US" dirty="0">
                <a:latin typeface="Arial"/>
                <a:ea typeface="ＭＳ Ｐゴシック"/>
                <a:cs typeface="Arial"/>
              </a:rPr>
              <a:t> dashboard for easy access to the event</a:t>
            </a:r>
            <a:endParaRPr lang="en-US" dirty="0"/>
          </a:p>
          <a:p>
            <a:endParaRPr lang="en-US">
              <a:latin typeface="Arial"/>
              <a:ea typeface="ＭＳ Ｐゴシック"/>
              <a:cs typeface="Arial"/>
            </a:endParaRPr>
          </a:p>
          <a:p>
            <a:pPr algn="ctr"/>
            <a:r>
              <a:rPr lang="en-US" dirty="0">
                <a:latin typeface="Arial"/>
                <a:ea typeface="ＭＳ Ｐゴシック"/>
                <a:cs typeface="Arial"/>
              </a:rPr>
              <a:t>You may access our new </a:t>
            </a:r>
            <a:r>
              <a:rPr lang="en-US" b="1" dirty="0">
                <a:latin typeface="Arial"/>
                <a:ea typeface="ＭＳ Ｐゴシック"/>
                <a:cs typeface="Arial"/>
              </a:rPr>
              <a:t>Professional Development</a:t>
            </a:r>
            <a:r>
              <a:rPr lang="en-US" dirty="0">
                <a:latin typeface="Arial"/>
                <a:ea typeface="ＭＳ Ｐゴシック"/>
                <a:cs typeface="Arial"/>
              </a:rPr>
              <a:t> page </a:t>
            </a:r>
            <a:r>
              <a:rPr lang="en-US" dirty="0">
                <a:latin typeface="Arial"/>
                <a:ea typeface="ＭＳ Ｐゴシック"/>
                <a:cs typeface="Arial"/>
                <a:hlinkClick r:id="rId4"/>
              </a:rPr>
              <a:t>here</a:t>
            </a:r>
            <a:endParaRPr lang="en-US" dirty="0">
              <a:latin typeface="Arial"/>
              <a:ea typeface="ＭＳ Ｐゴシック"/>
              <a:cs typeface="Arial"/>
            </a:endParaRPr>
          </a:p>
          <a:p>
            <a:endParaRPr lang="en-US">
              <a:latin typeface="Arial"/>
              <a:ea typeface="ＭＳ Ｐゴシック"/>
              <a:cs typeface="Arial"/>
            </a:endParaRPr>
          </a:p>
        </p:txBody>
      </p:sp>
    </p:spTree>
    <p:extLst>
      <p:ext uri="{BB962C8B-B14F-4D97-AF65-F5344CB8AC3E}">
        <p14:creationId xmlns:p14="http://schemas.microsoft.com/office/powerpoint/2010/main" val="269602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400;p69">
            <a:extLst>
              <a:ext uri="{FF2B5EF4-FFF2-40B4-BE49-F238E27FC236}">
                <a16:creationId xmlns:a16="http://schemas.microsoft.com/office/drawing/2014/main" id="{D03A10DC-B1BD-4BA1-8F36-7D8EDDC8F0A4}"/>
              </a:ext>
            </a:extLst>
          </p:cNvPr>
          <p:cNvGraphicFramePr/>
          <p:nvPr>
            <p:extLst>
              <p:ext uri="{D42A27DB-BD31-4B8C-83A1-F6EECF244321}">
                <p14:modId xmlns:p14="http://schemas.microsoft.com/office/powerpoint/2010/main" val="2020669835"/>
              </p:ext>
            </p:extLst>
          </p:nvPr>
        </p:nvGraphicFramePr>
        <p:xfrm>
          <a:off x="374915" y="2004482"/>
          <a:ext cx="8229600" cy="2925960"/>
        </p:xfrm>
        <a:graphic>
          <a:graphicData uri="http://schemas.openxmlformats.org/drawingml/2006/table">
            <a:tbl>
              <a:tblPr>
                <a:noFill/>
              </a:tblPr>
              <a:tblGrid>
                <a:gridCol w="2322400">
                  <a:extLst>
                    <a:ext uri="{9D8B030D-6E8A-4147-A177-3AD203B41FA5}">
                      <a16:colId xmlns:a16="http://schemas.microsoft.com/office/drawing/2014/main" val="20000"/>
                    </a:ext>
                  </a:extLst>
                </a:gridCol>
                <a:gridCol w="2251203">
                  <a:extLst>
                    <a:ext uri="{9D8B030D-6E8A-4147-A177-3AD203B41FA5}">
                      <a16:colId xmlns:a16="http://schemas.microsoft.com/office/drawing/2014/main" val="20001"/>
                    </a:ext>
                  </a:extLst>
                </a:gridCol>
                <a:gridCol w="2033195">
                  <a:extLst>
                    <a:ext uri="{9D8B030D-6E8A-4147-A177-3AD203B41FA5}">
                      <a16:colId xmlns:a16="http://schemas.microsoft.com/office/drawing/2014/main" val="20002"/>
                    </a:ext>
                  </a:extLst>
                </a:gridCol>
                <a:gridCol w="1622802">
                  <a:extLst>
                    <a:ext uri="{9D8B030D-6E8A-4147-A177-3AD203B41FA5}">
                      <a16:colId xmlns:a16="http://schemas.microsoft.com/office/drawing/2014/main" val="20003"/>
                    </a:ext>
                  </a:extLst>
                </a:gridCol>
              </a:tblGrid>
              <a:tr h="459625">
                <a:tc>
                  <a:txBody>
                    <a:bodyPr/>
                    <a:lstStyle/>
                    <a:p>
                      <a:pPr marL="0" lvl="0" indent="0" algn="l" rtl="0">
                        <a:spcBef>
                          <a:spcPts val="0"/>
                        </a:spcBef>
                        <a:spcAft>
                          <a:spcPts val="0"/>
                        </a:spcAft>
                        <a:buNone/>
                      </a:pPr>
                      <a:r>
                        <a:rPr lang="en">
                          <a:latin typeface="Acme"/>
                          <a:ea typeface="Acme"/>
                          <a:cs typeface="Acme"/>
                          <a:sym typeface="Acme"/>
                        </a:rPr>
                        <a:t>Alternatives</a:t>
                      </a: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a:latin typeface="Acme"/>
                          <a:ea typeface="Acme"/>
                          <a:cs typeface="Acme"/>
                          <a:sym typeface="Acme"/>
                        </a:rPr>
                        <a:t>Possible Costs</a:t>
                      </a: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a:latin typeface="Acme"/>
                          <a:ea typeface="Acme"/>
                          <a:cs typeface="Acme"/>
                          <a:sym typeface="Acme"/>
                        </a:rPr>
                        <a:t>Possible Benefits</a:t>
                      </a: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r>
                        <a:rPr lang="en">
                          <a:latin typeface="Acme"/>
                          <a:ea typeface="Acme"/>
                          <a:cs typeface="Acme"/>
                          <a:sym typeface="Acme"/>
                        </a:rPr>
                        <a:t>Rank (at the end)</a:t>
                      </a:r>
                      <a:endParaRPr>
                        <a:latin typeface="Acme"/>
                        <a:ea typeface="Acme"/>
                        <a:cs typeface="Acme"/>
                        <a:sym typeface="Acme"/>
                      </a:endParaRPr>
                    </a:p>
                  </a:txBody>
                  <a:tcPr marL="91425" marR="91425" marT="91425" marB="91425"/>
                </a:tc>
                <a:extLst>
                  <a:ext uri="{0D108BD9-81ED-4DB2-BD59-A6C34878D82A}">
                    <a16:rowId xmlns:a16="http://schemas.microsoft.com/office/drawing/2014/main" val="10000"/>
                  </a:ext>
                </a:extLst>
              </a:tr>
              <a:tr h="459625">
                <a:tc>
                  <a:txBody>
                    <a:bodyPr/>
                    <a:lstStyle/>
                    <a:p>
                      <a:pPr marL="0" lvl="0" indent="0" algn="l" rtl="0">
                        <a:spcBef>
                          <a:spcPts val="0"/>
                        </a:spcBef>
                        <a:spcAft>
                          <a:spcPts val="0"/>
                        </a:spcAft>
                        <a:buNone/>
                      </a:pPr>
                      <a:endParaRPr dirty="0">
                        <a:latin typeface="Acme"/>
                        <a:ea typeface="Acme"/>
                        <a:cs typeface="Acme"/>
                        <a:sym typeface="Acme"/>
                      </a:endParaRPr>
                    </a:p>
                    <a:p>
                      <a:pPr marL="0" lvl="0" indent="0" algn="l" rtl="0">
                        <a:spcBef>
                          <a:spcPts val="0"/>
                        </a:spcBef>
                        <a:spcAft>
                          <a:spcPts val="0"/>
                        </a:spcAft>
                        <a:buNone/>
                      </a:pP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extLst>
                  <a:ext uri="{0D108BD9-81ED-4DB2-BD59-A6C34878D82A}">
                    <a16:rowId xmlns:a16="http://schemas.microsoft.com/office/drawing/2014/main" val="10001"/>
                  </a:ext>
                </a:extLst>
              </a:tr>
              <a:tr h="459625">
                <a:tc>
                  <a:txBody>
                    <a:bodyPr/>
                    <a:lstStyle/>
                    <a:p>
                      <a:pPr marL="0" lvl="0" indent="0" algn="l" rtl="0">
                        <a:spcBef>
                          <a:spcPts val="0"/>
                        </a:spcBef>
                        <a:spcAft>
                          <a:spcPts val="0"/>
                        </a:spcAft>
                        <a:buNone/>
                      </a:pPr>
                      <a:endParaRPr dirty="0">
                        <a:latin typeface="Acme"/>
                        <a:ea typeface="Acme"/>
                        <a:cs typeface="Acme"/>
                        <a:sym typeface="Acme"/>
                      </a:endParaRPr>
                    </a:p>
                    <a:p>
                      <a:pPr marL="0" lvl="0" indent="0" algn="l" rtl="0">
                        <a:spcBef>
                          <a:spcPts val="0"/>
                        </a:spcBef>
                        <a:spcAft>
                          <a:spcPts val="0"/>
                        </a:spcAft>
                        <a:buNone/>
                      </a:pPr>
                      <a:endParaRPr dirty="0">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tc>
                  <a:txBody>
                    <a:bodyPr/>
                    <a:lstStyle/>
                    <a:p>
                      <a:pPr marL="0" lvl="0" indent="0" algn="l" rtl="0">
                        <a:spcBef>
                          <a:spcPts val="0"/>
                        </a:spcBef>
                        <a:spcAft>
                          <a:spcPts val="0"/>
                        </a:spcAft>
                        <a:buNone/>
                      </a:pPr>
                      <a:endParaRPr>
                        <a:latin typeface="Acme"/>
                        <a:ea typeface="Acme"/>
                        <a:cs typeface="Acme"/>
                        <a:sym typeface="Acme"/>
                      </a:endParaRPr>
                    </a:p>
                  </a:txBody>
                  <a:tcPr marL="91425" marR="91425" marT="91425" marB="91425"/>
                </a:tc>
                <a:extLst>
                  <a:ext uri="{0D108BD9-81ED-4DB2-BD59-A6C34878D82A}">
                    <a16:rowId xmlns:a16="http://schemas.microsoft.com/office/drawing/2014/main" val="10002"/>
                  </a:ext>
                </a:extLst>
              </a:tr>
              <a:tr h="459625">
                <a:tc>
                  <a:txBody>
                    <a:bodyPr/>
                    <a:lstStyle/>
                    <a:p>
                      <a:pPr marL="0" lvl="0" indent="0" algn="l" rtl="0">
                        <a:spcBef>
                          <a:spcPts val="0"/>
                        </a:spcBef>
                        <a:spcAft>
                          <a:spcPts val="0"/>
                        </a:spcAft>
                        <a:buNone/>
                      </a:pP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3"/>
                  </a:ext>
                </a:extLst>
              </a:tr>
            </a:tbl>
          </a:graphicData>
        </a:graphic>
      </p:graphicFrame>
      <p:sp>
        <p:nvSpPr>
          <p:cNvPr id="5" name="Google Shape;399;p69">
            <a:extLst>
              <a:ext uri="{FF2B5EF4-FFF2-40B4-BE49-F238E27FC236}">
                <a16:creationId xmlns:a16="http://schemas.microsoft.com/office/drawing/2014/main" id="{BC5CF351-15D2-47DF-A610-A5A4A049FB01}"/>
              </a:ext>
            </a:extLst>
          </p:cNvPr>
          <p:cNvSpPr txBox="1">
            <a:spLocks/>
          </p:cNvSpPr>
          <p:nvPr/>
        </p:nvSpPr>
        <p:spPr bwMode="auto">
          <a:xfrm>
            <a:off x="331985" y="1288399"/>
            <a:ext cx="8229600" cy="3394500"/>
          </a:xfrm>
          <a:prstGeom prst="rect">
            <a:avLst/>
          </a:prstGeom>
          <a:noFill/>
          <a:ln w="9525">
            <a:noFill/>
            <a:miter lim="800000"/>
            <a:headEnd/>
            <a:tailEnd/>
          </a:ln>
        </p:spPr>
        <p:txBody>
          <a:bodyPr spcFirstLastPara="1" vert="horz" wrap="square" lIns="91425" tIns="91425" rIns="91425" bIns="91425" numCol="1" anchor="t" anchorCtr="0" compatLnSpc="1">
            <a:prstTxWarp prst="textNoShape">
              <a:avLst/>
            </a:prstTxWarp>
            <a:noAutofit/>
          </a:bodyPr>
          <a:lst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40"/>
              </a:spcBef>
              <a:spcAft>
                <a:spcPts val="0"/>
              </a:spcAft>
              <a:buFont typeface="Arial" pitchFamily="-108" charset="0"/>
              <a:buNone/>
            </a:pPr>
            <a:r>
              <a:rPr lang="en-US" sz="1800">
                <a:latin typeface="Bubblegum Sans"/>
                <a:ea typeface="Bubblegum Sans"/>
                <a:cs typeface="Bubblegum Sans"/>
                <a:sym typeface="Bubblegum Sans"/>
              </a:rPr>
              <a:t>Create your OWN scenario! Do you have a choice?</a:t>
            </a:r>
            <a:endParaRPr lang="en-US" sz="1800" dirty="0">
              <a:latin typeface="Bubblegum Sans"/>
              <a:ea typeface="Bubblegum Sans"/>
              <a:cs typeface="Bubblegum Sans"/>
              <a:sym typeface="Bubblegum Sans"/>
            </a:endParaRPr>
          </a:p>
        </p:txBody>
      </p:sp>
      <p:sp>
        <p:nvSpPr>
          <p:cNvPr id="6" name="Rectangle 5">
            <a:extLst>
              <a:ext uri="{FF2B5EF4-FFF2-40B4-BE49-F238E27FC236}">
                <a16:creationId xmlns:a16="http://schemas.microsoft.com/office/drawing/2014/main" id="{FFA9747A-6241-4F8B-923C-29FE44250BCF}"/>
              </a:ext>
            </a:extLst>
          </p:cNvPr>
          <p:cNvSpPr/>
          <p:nvPr/>
        </p:nvSpPr>
        <p:spPr>
          <a:xfrm>
            <a:off x="246025" y="5048893"/>
            <a:ext cx="8973279" cy="923330"/>
          </a:xfrm>
          <a:prstGeom prst="rect">
            <a:avLst/>
          </a:prstGeom>
        </p:spPr>
        <p:txBody>
          <a:bodyPr wrap="square">
            <a:spAutoFit/>
          </a:bodyPr>
          <a:lstStyle/>
          <a:p>
            <a:pPr marL="457200" lvl="0" indent="-317500">
              <a:spcBef>
                <a:spcPts val="0"/>
              </a:spcBef>
              <a:spcAft>
                <a:spcPts val="0"/>
              </a:spcAft>
              <a:buSzPts val="1400"/>
              <a:buFont typeface="Acme"/>
              <a:buAutoNum type="arabicPeriod"/>
            </a:pPr>
            <a:r>
              <a:rPr lang="en-US" dirty="0">
                <a:latin typeface="Acme"/>
                <a:ea typeface="Acme"/>
                <a:cs typeface="Acme"/>
                <a:sym typeface="Acme"/>
              </a:rPr>
              <a:t>Rank YOUR alternatives.</a:t>
            </a:r>
          </a:p>
          <a:p>
            <a:pPr marL="457200" lvl="0" indent="-317500">
              <a:spcBef>
                <a:spcPts val="0"/>
              </a:spcBef>
              <a:spcAft>
                <a:spcPts val="0"/>
              </a:spcAft>
              <a:buSzPts val="1400"/>
              <a:buFont typeface="Acme"/>
              <a:buAutoNum type="arabicPeriod"/>
            </a:pPr>
            <a:r>
              <a:rPr lang="en-US" dirty="0">
                <a:latin typeface="Acme"/>
                <a:ea typeface="Acme"/>
                <a:cs typeface="Acme"/>
                <a:sym typeface="Acme"/>
              </a:rPr>
              <a:t>YOUR best choice would be ________________________________________.</a:t>
            </a:r>
          </a:p>
          <a:p>
            <a:pPr marL="457200" lvl="0" indent="-317500">
              <a:spcBef>
                <a:spcPts val="0"/>
              </a:spcBef>
              <a:spcAft>
                <a:spcPts val="0"/>
              </a:spcAft>
              <a:buSzPts val="1400"/>
              <a:buAutoNum type="arabicPeriod"/>
            </a:pPr>
            <a:r>
              <a:rPr lang="en-US" dirty="0">
                <a:latin typeface="Acme"/>
                <a:ea typeface="Acme"/>
                <a:cs typeface="Acme"/>
                <a:sym typeface="Acme"/>
              </a:rPr>
              <a:t>Based on this choice, YOUR  </a:t>
            </a:r>
            <a:r>
              <a:rPr lang="en-US" b="1" u="sng" dirty="0">
                <a:latin typeface="Acme"/>
                <a:ea typeface="Acme"/>
                <a:cs typeface="Acme"/>
                <a:sym typeface="Acme"/>
              </a:rPr>
              <a:t>opportunity cost</a:t>
            </a:r>
            <a:r>
              <a:rPr lang="en-US" dirty="0">
                <a:latin typeface="Acme"/>
                <a:ea typeface="Acme"/>
                <a:cs typeface="Acme"/>
                <a:sym typeface="Acme"/>
              </a:rPr>
              <a:t> was: </a:t>
            </a:r>
          </a:p>
        </p:txBody>
      </p:sp>
    </p:spTree>
    <p:extLst>
      <p:ext uri="{BB962C8B-B14F-4D97-AF65-F5344CB8AC3E}">
        <p14:creationId xmlns:p14="http://schemas.microsoft.com/office/powerpoint/2010/main" val="3098775158"/>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graphicFrame>
        <p:nvGraphicFramePr>
          <p:cNvPr id="207" name="Google Shape;207;p25"/>
          <p:cNvGraphicFramePr/>
          <p:nvPr>
            <p:extLst>
              <p:ext uri="{D42A27DB-BD31-4B8C-83A1-F6EECF244321}">
                <p14:modId xmlns:p14="http://schemas.microsoft.com/office/powerpoint/2010/main" val="162822496"/>
              </p:ext>
            </p:extLst>
          </p:nvPr>
        </p:nvGraphicFramePr>
        <p:xfrm>
          <a:off x="1350085" y="1436146"/>
          <a:ext cx="6777317" cy="4947253"/>
        </p:xfrm>
        <a:graphic>
          <a:graphicData uri="http://schemas.openxmlformats.org/drawingml/2006/table">
            <a:tbl>
              <a:tblPr>
                <a:noFill/>
              </a:tblPr>
              <a:tblGrid>
                <a:gridCol w="2123841">
                  <a:extLst>
                    <a:ext uri="{9D8B030D-6E8A-4147-A177-3AD203B41FA5}">
                      <a16:colId xmlns:a16="http://schemas.microsoft.com/office/drawing/2014/main" val="20000"/>
                    </a:ext>
                  </a:extLst>
                </a:gridCol>
                <a:gridCol w="2143306">
                  <a:extLst>
                    <a:ext uri="{9D8B030D-6E8A-4147-A177-3AD203B41FA5}">
                      <a16:colId xmlns:a16="http://schemas.microsoft.com/office/drawing/2014/main" val="20001"/>
                    </a:ext>
                  </a:extLst>
                </a:gridCol>
                <a:gridCol w="2510170">
                  <a:extLst>
                    <a:ext uri="{9D8B030D-6E8A-4147-A177-3AD203B41FA5}">
                      <a16:colId xmlns:a16="http://schemas.microsoft.com/office/drawing/2014/main" val="20002"/>
                    </a:ext>
                  </a:extLst>
                </a:gridCol>
              </a:tblGrid>
              <a:tr h="1276609">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 pollution</a:t>
                      </a:r>
                      <a:endParaRPr/>
                    </a:p>
                    <a:p>
                      <a:pPr marL="0" marR="0" lvl="0" indent="0" algn="ctr" rtl="0">
                        <a:lnSpc>
                          <a:spcPct val="100000"/>
                        </a:lnSpc>
                        <a:spcBef>
                          <a:spcPts val="40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reduction</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Total  social value of clean-up</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Total </a:t>
                      </a:r>
                      <a:endParaRPr/>
                    </a:p>
                    <a:p>
                      <a:pPr marL="0" marR="0" lvl="0" indent="0" algn="ctr" rtl="0">
                        <a:lnSpc>
                          <a:spcPct val="100000"/>
                        </a:lnSpc>
                        <a:spcBef>
                          <a:spcPts val="40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cost of clean-up</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732586">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0%</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735667">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25%</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$500,000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$75,000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734138">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50%</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$750,000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$175,000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732586">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75%</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$865,000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$290,000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735667">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100%</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$875,000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dirty="0">
                          <a:solidFill>
                            <a:schemeClr val="dk1"/>
                          </a:solidFill>
                          <a:latin typeface="Arial"/>
                          <a:ea typeface="Arial"/>
                          <a:cs typeface="Arial"/>
                          <a:sym typeface="Arial"/>
                        </a:rPr>
                        <a:t>$590,000</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208" name="Google Shape;208;p25"/>
          <p:cNvSpPr txBox="1"/>
          <p:nvPr/>
        </p:nvSpPr>
        <p:spPr>
          <a:xfrm>
            <a:off x="7070725" y="3998913"/>
            <a:ext cx="184200" cy="366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a:solidFill>
                <a:schemeClr val="dk1"/>
              </a:solidFill>
              <a:latin typeface="Arial"/>
              <a:ea typeface="Arial"/>
              <a:cs typeface="Arial"/>
              <a:sym typeface="Arial"/>
            </a:endParaRPr>
          </a:p>
        </p:txBody>
      </p:sp>
      <p:sp>
        <p:nvSpPr>
          <p:cNvPr id="209" name="Google Shape;209;p25"/>
          <p:cNvSpPr txBox="1"/>
          <p:nvPr/>
        </p:nvSpPr>
        <p:spPr>
          <a:xfrm>
            <a:off x="-304800" y="2819400"/>
            <a:ext cx="1828800" cy="5811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600" b="1">
                <a:solidFill>
                  <a:schemeClr val="dk1"/>
                </a:solidFill>
                <a:latin typeface="Arial"/>
                <a:ea typeface="Arial"/>
                <a:cs typeface="Arial"/>
                <a:sym typeface="Arial"/>
              </a:rPr>
              <a:t>Completely </a:t>
            </a:r>
            <a:endParaRPr/>
          </a:p>
          <a:p>
            <a:pPr marL="0" marR="0" lvl="0" indent="0" algn="ctr" rtl="0">
              <a:spcBef>
                <a:spcPts val="0"/>
              </a:spcBef>
              <a:spcAft>
                <a:spcPts val="0"/>
              </a:spcAft>
              <a:buNone/>
            </a:pPr>
            <a:r>
              <a:rPr lang="en-US" sz="1600" b="1">
                <a:solidFill>
                  <a:schemeClr val="dk1"/>
                </a:solidFill>
                <a:latin typeface="Arial"/>
                <a:ea typeface="Arial"/>
                <a:cs typeface="Arial"/>
                <a:sym typeface="Arial"/>
              </a:rPr>
              <a:t>polluted</a:t>
            </a:r>
            <a:endParaRPr/>
          </a:p>
        </p:txBody>
      </p:sp>
      <p:sp>
        <p:nvSpPr>
          <p:cNvPr id="210" name="Google Shape;210;p25"/>
          <p:cNvSpPr txBox="1"/>
          <p:nvPr/>
        </p:nvSpPr>
        <p:spPr>
          <a:xfrm>
            <a:off x="-23813" y="6019800"/>
            <a:ext cx="1279500" cy="5811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600" b="1">
                <a:solidFill>
                  <a:schemeClr val="dk1"/>
                </a:solidFill>
                <a:latin typeface="Arial"/>
                <a:ea typeface="Arial"/>
                <a:cs typeface="Arial"/>
                <a:sym typeface="Arial"/>
              </a:rPr>
              <a:t>Completely</a:t>
            </a:r>
            <a:endParaRPr/>
          </a:p>
          <a:p>
            <a:pPr marL="0" marR="0" lvl="0" indent="0" algn="ctr" rtl="0">
              <a:spcBef>
                <a:spcPts val="0"/>
              </a:spcBef>
              <a:spcAft>
                <a:spcPts val="0"/>
              </a:spcAft>
              <a:buNone/>
            </a:pPr>
            <a:r>
              <a:rPr lang="en-US" sz="1600" b="1">
                <a:solidFill>
                  <a:schemeClr val="dk1"/>
                </a:solidFill>
                <a:latin typeface="Arial"/>
                <a:ea typeface="Arial"/>
                <a:cs typeface="Arial"/>
                <a:sym typeface="Arial"/>
              </a:rPr>
              <a:t> clean</a:t>
            </a:r>
            <a:endParaRPr/>
          </a:p>
        </p:txBody>
      </p:sp>
      <p:sp>
        <p:nvSpPr>
          <p:cNvPr id="211" name="Google Shape;211;p25"/>
          <p:cNvSpPr/>
          <p:nvPr/>
        </p:nvSpPr>
        <p:spPr>
          <a:xfrm>
            <a:off x="228600" y="3429000"/>
            <a:ext cx="685800" cy="2514600"/>
          </a:xfrm>
          <a:prstGeom prst="downArrow">
            <a:avLst>
              <a:gd name="adj1" fmla="val 50000"/>
              <a:gd name="adj2" fmla="val 91667"/>
            </a:avLst>
          </a:prstGeom>
          <a:solidFill>
            <a:srgbClr val="FF0000"/>
          </a:solidFill>
          <a:ln w="9525" cap="flat" cmpd="sng">
            <a:solidFill>
              <a:srgbClr val="FF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5"/>
          <p:cNvSpPr txBox="1"/>
          <p:nvPr/>
        </p:nvSpPr>
        <p:spPr>
          <a:xfrm rot="5400000">
            <a:off x="-528600" y="4357650"/>
            <a:ext cx="2200200" cy="3429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 name="Google Shape;217;p26">
            <a:extLst>
              <a:ext uri="{FF2B5EF4-FFF2-40B4-BE49-F238E27FC236}">
                <a16:creationId xmlns:a16="http://schemas.microsoft.com/office/drawing/2014/main" id="{1903405C-2F5E-4714-BC2E-5649C7ADA805}"/>
              </a:ext>
            </a:extLst>
          </p:cNvPr>
          <p:cNvSpPr txBox="1">
            <a:spLocks/>
          </p:cNvSpPr>
          <p:nvPr/>
        </p:nvSpPr>
        <p:spPr bwMode="auto">
          <a:xfrm>
            <a:off x="-23813" y="200100"/>
            <a:ext cx="9144000" cy="1143000"/>
          </a:xfrm>
          <a:prstGeom prst="rect">
            <a:avLst/>
          </a:prstGeom>
          <a:noFill/>
          <a:ln w="9525">
            <a:noFill/>
            <a:miter lim="800000"/>
            <a:headEnd/>
            <a:tailEnd/>
          </a:ln>
        </p:spPr>
        <p:txBody>
          <a:bodyPr spcFirstLastPara="1" vert="horz" wrap="square" lIns="91425" tIns="45700" rIns="91425" bIns="45700" numCol="1" anchor="ctr" anchorCtr="0" compatLnSpc="1">
            <a:prstTxWarp prst="textNoShape">
              <a:avLst/>
            </a:prstTxWarp>
            <a:noAutofit/>
            <a:scene3d>
              <a:camera prst="orthographicFront">
                <a:rot lat="0" lon="0" rev="0"/>
              </a:camera>
              <a:lightRig rig="threePt" dir="t"/>
            </a:scene3d>
            <a:sp3d>
              <a:bevelT w="0"/>
            </a:sp3d>
          </a:bodyPr>
          <a:lstStyle>
            <a:lvl1pPr marR="0" lvl="0" algn="ctr" rtl="0" fontAlgn="base">
              <a:lnSpc>
                <a:spcPts val="5700"/>
              </a:lnSpc>
              <a:spcBef>
                <a:spcPts val="0"/>
              </a:spcBef>
              <a:spcAft>
                <a:spcPts val="0"/>
              </a:spcAft>
              <a:buClr>
                <a:schemeClr val="dk1"/>
              </a:buClr>
              <a:buSzPts val="4400"/>
              <a:buFont typeface="Calibri"/>
              <a:buNone/>
              <a:defRPr sz="4400" b="0" i="0" u="none" strike="noStrike" kern="1200" cap="none">
                <a:solidFill>
                  <a:schemeClr val="dk1"/>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a:ea typeface="Calibri"/>
                <a:cs typeface="Calibri"/>
                <a:sym typeface="Calibri"/>
              </a:defRPr>
            </a:lvl1pPr>
            <a:lvl2pPr lvl="1" algn="ctr" rtl="0" fontAlgn="base">
              <a:spcBef>
                <a:spcPts val="0"/>
              </a:spcBef>
              <a:spcAft>
                <a:spcPts val="0"/>
              </a:spcAft>
              <a:buSzPts val="1400"/>
              <a:buNone/>
              <a:defRPr sz="1800">
                <a:solidFill>
                  <a:schemeClr val="tx1"/>
                </a:solidFill>
                <a:latin typeface="Calibri" pitchFamily="-108" charset="0"/>
                <a:ea typeface="ＭＳ Ｐゴシック" pitchFamily="-108" charset="-128"/>
                <a:cs typeface="ＭＳ Ｐゴシック" pitchFamily="-108" charset="-128"/>
              </a:defRPr>
            </a:lvl2pPr>
            <a:lvl3pPr lvl="2" algn="ctr" rtl="0" fontAlgn="base">
              <a:spcBef>
                <a:spcPts val="0"/>
              </a:spcBef>
              <a:spcAft>
                <a:spcPts val="0"/>
              </a:spcAft>
              <a:buSzPts val="1400"/>
              <a:buNone/>
              <a:defRPr sz="1800">
                <a:solidFill>
                  <a:schemeClr val="tx1"/>
                </a:solidFill>
                <a:latin typeface="Calibri" pitchFamily="-108" charset="0"/>
                <a:ea typeface="ＭＳ Ｐゴシック" pitchFamily="-108" charset="-128"/>
                <a:cs typeface="ＭＳ Ｐゴシック" pitchFamily="-108" charset="-128"/>
              </a:defRPr>
            </a:lvl3pPr>
            <a:lvl4pPr lvl="3" algn="ctr" rtl="0" fontAlgn="base">
              <a:spcBef>
                <a:spcPts val="0"/>
              </a:spcBef>
              <a:spcAft>
                <a:spcPts val="0"/>
              </a:spcAft>
              <a:buSzPts val="1400"/>
              <a:buNone/>
              <a:defRPr sz="1800">
                <a:solidFill>
                  <a:schemeClr val="tx1"/>
                </a:solidFill>
                <a:latin typeface="Calibri" pitchFamily="-108" charset="0"/>
                <a:ea typeface="ＭＳ Ｐゴシック" pitchFamily="-108" charset="-128"/>
                <a:cs typeface="ＭＳ Ｐゴシック" pitchFamily="-108" charset="-128"/>
              </a:defRPr>
            </a:lvl4pPr>
            <a:lvl5pPr lvl="4" algn="ctr" rtl="0" fontAlgn="base">
              <a:spcBef>
                <a:spcPts val="0"/>
              </a:spcBef>
              <a:spcAft>
                <a:spcPts val="0"/>
              </a:spcAft>
              <a:buSzPts val="1400"/>
              <a:buNone/>
              <a:defRPr sz="1800">
                <a:solidFill>
                  <a:schemeClr val="tx1"/>
                </a:solidFill>
                <a:latin typeface="Calibri" pitchFamily="-108" charset="0"/>
                <a:ea typeface="ＭＳ Ｐゴシック" pitchFamily="-108" charset="-128"/>
                <a:cs typeface="ＭＳ Ｐゴシック" pitchFamily="-108" charset="-128"/>
              </a:defRPr>
            </a:lvl5pPr>
            <a:lvl6pPr marL="457200" lvl="5" algn="ctr" rtl="0" fontAlgn="base">
              <a:spcBef>
                <a:spcPts val="0"/>
              </a:spcBef>
              <a:spcAft>
                <a:spcPts val="0"/>
              </a:spcAft>
              <a:buSzPts val="1400"/>
              <a:buNone/>
              <a:defRPr sz="1800">
                <a:solidFill>
                  <a:schemeClr val="tx1"/>
                </a:solidFill>
                <a:latin typeface="Calibri" pitchFamily="-108" charset="0"/>
                <a:ea typeface="ＭＳ Ｐゴシック" pitchFamily="-108" charset="-128"/>
                <a:cs typeface="ＭＳ Ｐゴシック" pitchFamily="-108" charset="-128"/>
              </a:defRPr>
            </a:lvl6pPr>
            <a:lvl7pPr marL="914400" lvl="6" algn="ctr" rtl="0" fontAlgn="base">
              <a:spcBef>
                <a:spcPts val="0"/>
              </a:spcBef>
              <a:spcAft>
                <a:spcPts val="0"/>
              </a:spcAft>
              <a:buSzPts val="1400"/>
              <a:buNone/>
              <a:defRPr sz="1800">
                <a:solidFill>
                  <a:schemeClr val="tx1"/>
                </a:solidFill>
                <a:latin typeface="Calibri" pitchFamily="-108" charset="0"/>
                <a:ea typeface="ＭＳ Ｐゴシック" pitchFamily="-108" charset="-128"/>
                <a:cs typeface="ＭＳ Ｐゴシック" pitchFamily="-108" charset="-128"/>
              </a:defRPr>
            </a:lvl7pPr>
            <a:lvl8pPr marL="1371600" lvl="7" algn="ctr" rtl="0" fontAlgn="base">
              <a:spcBef>
                <a:spcPts val="0"/>
              </a:spcBef>
              <a:spcAft>
                <a:spcPts val="0"/>
              </a:spcAft>
              <a:buSzPts val="1400"/>
              <a:buNone/>
              <a:defRPr sz="1800">
                <a:solidFill>
                  <a:schemeClr val="tx1"/>
                </a:solidFill>
                <a:latin typeface="Calibri" pitchFamily="-108" charset="0"/>
                <a:ea typeface="ＭＳ Ｐゴシック" pitchFamily="-108" charset="-128"/>
                <a:cs typeface="ＭＳ Ｐゴシック" pitchFamily="-108" charset="-128"/>
              </a:defRPr>
            </a:lvl8pPr>
            <a:lvl9pPr marL="1828800" lvl="8" algn="ctr" rtl="0" fontAlgn="base">
              <a:spcBef>
                <a:spcPts val="0"/>
              </a:spcBef>
              <a:spcAft>
                <a:spcPts val="0"/>
              </a:spcAft>
              <a:buSzPts val="1400"/>
              <a:buNone/>
              <a:defRPr sz="1800">
                <a:solidFill>
                  <a:schemeClr val="tx1"/>
                </a:solidFill>
                <a:latin typeface="Calibri" pitchFamily="-108" charset="0"/>
                <a:ea typeface="ＭＳ Ｐゴシック" pitchFamily="-108" charset="-128"/>
                <a:cs typeface="ＭＳ Ｐゴシック" pitchFamily="-108" charset="-128"/>
              </a:defRPr>
            </a:lvl9pPr>
          </a:lstStyle>
          <a:p>
            <a:pPr>
              <a:lnSpc>
                <a:spcPct val="100000"/>
              </a:lnSpc>
              <a:buSzPts val="3600"/>
              <a:buFont typeface="Arial Black"/>
              <a:buNone/>
            </a:pPr>
            <a:r>
              <a:rPr lang="en-US" sz="2400" b="1" dirty="0">
                <a:latin typeface="Arial Black"/>
                <a:ea typeface="Arial Black"/>
                <a:cs typeface="Arial Black"/>
                <a:sym typeface="Arial Black"/>
              </a:rPr>
              <a:t>Flood Clean-Up Exercise:  </a:t>
            </a:r>
            <a:br>
              <a:rPr lang="en-US" sz="2400" b="1" dirty="0">
                <a:latin typeface="Arial Black"/>
                <a:ea typeface="Arial Black"/>
                <a:cs typeface="Arial Black"/>
                <a:sym typeface="Arial Black"/>
              </a:rPr>
            </a:br>
            <a:r>
              <a:rPr lang="en-US" sz="2400" b="1" dirty="0">
                <a:latin typeface="Arial Black"/>
                <a:ea typeface="Arial Black"/>
                <a:cs typeface="Arial Black"/>
                <a:sym typeface="Arial Black"/>
              </a:rPr>
              <a:t>Practicing Marginal Analysis</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B0818-71B2-4DB4-A3A5-131C536D5A69}"/>
              </a:ext>
            </a:extLst>
          </p:cNvPr>
          <p:cNvSpPr>
            <a:spLocks noGrp="1"/>
          </p:cNvSpPr>
          <p:nvPr>
            <p:ph type="title"/>
          </p:nvPr>
        </p:nvSpPr>
        <p:spPr/>
        <p:txBody>
          <a:bodyPr/>
          <a:lstStyle/>
          <a:p>
            <a:r>
              <a:rPr lang="en" dirty="0">
                <a:solidFill>
                  <a:srgbClr val="FF0000"/>
                </a:solidFill>
                <a:latin typeface="Balthazar"/>
                <a:ea typeface="Balthazar"/>
                <a:cs typeface="Balthazar"/>
                <a:sym typeface="Balthazar"/>
              </a:rPr>
              <a:t>Marginal Analysis</a:t>
            </a:r>
            <a:r>
              <a:rPr lang="en" dirty="0"/>
              <a:t>:</a:t>
            </a:r>
            <a:endParaRPr lang="en-US" dirty="0"/>
          </a:p>
        </p:txBody>
      </p:sp>
      <p:sp>
        <p:nvSpPr>
          <p:cNvPr id="3" name="Content Placeholder 2">
            <a:extLst>
              <a:ext uri="{FF2B5EF4-FFF2-40B4-BE49-F238E27FC236}">
                <a16:creationId xmlns:a16="http://schemas.microsoft.com/office/drawing/2014/main" id="{9943AE82-E8EB-4E85-873D-DD5362DF75FC}"/>
              </a:ext>
            </a:extLst>
          </p:cNvPr>
          <p:cNvSpPr>
            <a:spLocks noGrp="1"/>
          </p:cNvSpPr>
          <p:nvPr>
            <p:ph idx="1"/>
          </p:nvPr>
        </p:nvSpPr>
        <p:spPr/>
        <p:txBody>
          <a:bodyPr/>
          <a:lstStyle/>
          <a:p>
            <a:pPr marL="0" lvl="0" indent="0" algn="ctr">
              <a:spcAft>
                <a:spcPts val="0"/>
              </a:spcAft>
              <a:buClr>
                <a:srgbClr val="FF0000"/>
              </a:buClr>
              <a:buNone/>
            </a:pPr>
            <a:r>
              <a:rPr lang="en-US" dirty="0"/>
              <a:t>Weighing the </a:t>
            </a:r>
            <a:r>
              <a:rPr lang="en-US" dirty="0">
                <a:solidFill>
                  <a:srgbClr val="FF0000"/>
                </a:solidFill>
              </a:rPr>
              <a:t>additional</a:t>
            </a:r>
            <a:r>
              <a:rPr lang="en-US" dirty="0"/>
              <a:t> costs and </a:t>
            </a:r>
            <a:r>
              <a:rPr lang="en-US" dirty="0">
                <a:solidFill>
                  <a:srgbClr val="FF0000"/>
                </a:solidFill>
              </a:rPr>
              <a:t>additional</a:t>
            </a:r>
            <a:r>
              <a:rPr lang="en-US" dirty="0"/>
              <a:t> benefits of making a decision.</a:t>
            </a:r>
            <a:r>
              <a:rPr lang="en-US" sz="1100" dirty="0"/>
              <a:t>				</a:t>
            </a:r>
          </a:p>
          <a:p>
            <a:pPr marL="0" lvl="0" indent="0" algn="ctr">
              <a:spcAft>
                <a:spcPts val="0"/>
              </a:spcAft>
              <a:buClr>
                <a:schemeClr val="dk1"/>
              </a:buClr>
              <a:buSzPts val="1100"/>
              <a:buNone/>
            </a:pPr>
            <a:r>
              <a:rPr lang="en-US" sz="1100" dirty="0"/>
              <a:t>					</a:t>
            </a:r>
          </a:p>
          <a:p>
            <a:pPr marL="457200" lvl="0" indent="-406400">
              <a:spcAft>
                <a:spcPts val="0"/>
              </a:spcAft>
              <a:buClr>
                <a:srgbClr val="38761D"/>
              </a:buClr>
              <a:buSzPts val="2800"/>
            </a:pPr>
            <a:r>
              <a:rPr lang="en-US" dirty="0">
                <a:solidFill>
                  <a:srgbClr val="38761D"/>
                </a:solidFill>
              </a:rPr>
              <a:t>If the marginal (additional/change in) benefit of an action is greater than (or equal to) the marginal (additional/change in) cost, DO IT!</a:t>
            </a:r>
          </a:p>
          <a:p>
            <a:pPr marL="2743200" lvl="5" indent="-298450">
              <a:spcBef>
                <a:spcPts val="0"/>
              </a:spcBef>
              <a:buSzPts val="1100"/>
              <a:buChar char="»"/>
            </a:pPr>
            <a:endParaRPr lang="en-US" sz="1100" dirty="0"/>
          </a:p>
          <a:p>
            <a:pPr marL="457200" lvl="0" indent="-406400">
              <a:spcAft>
                <a:spcPts val="0"/>
              </a:spcAft>
              <a:buSzPts val="2800"/>
            </a:pPr>
            <a:r>
              <a:rPr lang="en-US" dirty="0">
                <a:solidFill>
                  <a:srgbClr val="FF0000"/>
                </a:solidFill>
              </a:rPr>
              <a:t>If the marginal cost of an action is greater than the marginal benefit, DON’T DO IT!</a:t>
            </a:r>
            <a:endParaRPr lang="en-US" dirty="0"/>
          </a:p>
        </p:txBody>
      </p:sp>
    </p:spTree>
    <p:extLst>
      <p:ext uri="{BB962C8B-B14F-4D97-AF65-F5344CB8AC3E}">
        <p14:creationId xmlns:p14="http://schemas.microsoft.com/office/powerpoint/2010/main" val="471584013"/>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6"/>
          <p:cNvSpPr txBox="1">
            <a:spLocks noGrp="1"/>
          </p:cNvSpPr>
          <p:nvPr>
            <p:ph type="title"/>
          </p:nvPr>
        </p:nvSpPr>
        <p:spPr>
          <a:xfrm>
            <a:off x="322729" y="268941"/>
            <a:ext cx="91440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600"/>
              <a:buFont typeface="Arial Black"/>
              <a:buNone/>
            </a:pPr>
            <a:r>
              <a:rPr lang="en-US" sz="2400" b="1" i="0" u="none" strike="noStrike" cap="none" dirty="0">
                <a:solidFill>
                  <a:schemeClr val="dk1"/>
                </a:solidFill>
                <a:latin typeface="Arial Black"/>
                <a:ea typeface="Arial Black"/>
                <a:cs typeface="Arial Black"/>
                <a:sym typeface="Arial Black"/>
              </a:rPr>
              <a:t>Flood Clean-Up Exercise:  </a:t>
            </a:r>
            <a:br>
              <a:rPr lang="en-US" sz="2400" b="1" i="0" u="none" strike="noStrike" cap="none" dirty="0">
                <a:solidFill>
                  <a:schemeClr val="dk1"/>
                </a:solidFill>
                <a:latin typeface="Arial Black"/>
                <a:ea typeface="Arial Black"/>
                <a:cs typeface="Arial Black"/>
                <a:sym typeface="Arial Black"/>
              </a:rPr>
            </a:br>
            <a:r>
              <a:rPr lang="en-US" sz="2400" b="1" i="0" u="none" strike="noStrike" cap="none" dirty="0">
                <a:solidFill>
                  <a:schemeClr val="dk1"/>
                </a:solidFill>
                <a:latin typeface="Arial Black"/>
                <a:ea typeface="Arial Black"/>
                <a:cs typeface="Arial Black"/>
                <a:sym typeface="Arial Black"/>
              </a:rPr>
              <a:t>Practicing Marginal Analysis</a:t>
            </a:r>
            <a:endParaRPr sz="2400" dirty="0"/>
          </a:p>
        </p:txBody>
      </p:sp>
      <p:graphicFrame>
        <p:nvGraphicFramePr>
          <p:cNvPr id="218" name="Google Shape;218;p26"/>
          <p:cNvGraphicFramePr/>
          <p:nvPr>
            <p:extLst>
              <p:ext uri="{D42A27DB-BD31-4B8C-83A1-F6EECF244321}">
                <p14:modId xmlns:p14="http://schemas.microsoft.com/office/powerpoint/2010/main" val="2248565814"/>
              </p:ext>
            </p:extLst>
          </p:nvPr>
        </p:nvGraphicFramePr>
        <p:xfrm>
          <a:off x="1255713" y="1411941"/>
          <a:ext cx="7772400" cy="5081600"/>
        </p:xfrm>
        <a:graphic>
          <a:graphicData uri="http://schemas.openxmlformats.org/drawingml/2006/table">
            <a:tbl>
              <a:tblPr>
                <a:noFill/>
              </a:tblPr>
              <a:tblGrid>
                <a:gridCol w="1562100">
                  <a:extLst>
                    <a:ext uri="{9D8B030D-6E8A-4147-A177-3AD203B41FA5}">
                      <a16:colId xmlns:a16="http://schemas.microsoft.com/office/drawing/2014/main" val="20000"/>
                    </a:ext>
                  </a:extLst>
                </a:gridCol>
                <a:gridCol w="1576400">
                  <a:extLst>
                    <a:ext uri="{9D8B030D-6E8A-4147-A177-3AD203B41FA5}">
                      <a16:colId xmlns:a16="http://schemas.microsoft.com/office/drawing/2014/main" val="20001"/>
                    </a:ext>
                  </a:extLst>
                </a:gridCol>
                <a:gridCol w="1720850">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gridCol w="1420800">
                  <a:extLst>
                    <a:ext uri="{9D8B030D-6E8A-4147-A177-3AD203B41FA5}">
                      <a16:colId xmlns:a16="http://schemas.microsoft.com/office/drawing/2014/main" val="20004"/>
                    </a:ext>
                  </a:extLst>
                </a:gridCol>
              </a:tblGrid>
              <a:tr h="1311275">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dirty="0">
                          <a:solidFill>
                            <a:schemeClr val="dk1"/>
                          </a:solidFill>
                          <a:latin typeface="Arial Black"/>
                          <a:ea typeface="Arial Black"/>
                          <a:cs typeface="Arial Black"/>
                          <a:sym typeface="Arial Black"/>
                        </a:rPr>
                        <a:t>% pollution</a:t>
                      </a:r>
                      <a:endParaRPr dirty="0"/>
                    </a:p>
                    <a:p>
                      <a:pPr marL="0" marR="0" lvl="0" indent="0" algn="ctr" rtl="0">
                        <a:lnSpc>
                          <a:spcPct val="100000"/>
                        </a:lnSpc>
                        <a:spcBef>
                          <a:spcPts val="400"/>
                        </a:spcBef>
                        <a:spcAft>
                          <a:spcPts val="0"/>
                        </a:spcAft>
                        <a:buClr>
                          <a:schemeClr val="dk1"/>
                        </a:buClr>
                        <a:buSzPts val="2000"/>
                        <a:buFont typeface="Arial Black"/>
                        <a:buNone/>
                      </a:pPr>
                      <a:r>
                        <a:rPr lang="en-US" sz="2000" b="1" i="0" u="none" strike="noStrike" cap="none" dirty="0">
                          <a:solidFill>
                            <a:schemeClr val="dk1"/>
                          </a:solidFill>
                          <a:latin typeface="Arial Black"/>
                          <a:ea typeface="Arial Black"/>
                          <a:cs typeface="Arial Black"/>
                          <a:sym typeface="Arial Black"/>
                        </a:rPr>
                        <a:t>reduction</a:t>
                      </a:r>
                      <a:endParaRPr dirty="0"/>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Total  social value of clean-up</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Marginal benefit</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Total </a:t>
                      </a:r>
                      <a:endParaRPr/>
                    </a:p>
                    <a:p>
                      <a:pPr marL="0" marR="0" lvl="0" indent="0" algn="ctr" rtl="0">
                        <a:lnSpc>
                          <a:spcPct val="100000"/>
                        </a:lnSpc>
                        <a:spcBef>
                          <a:spcPts val="40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cost of clean-up</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Marginal cost</a:t>
                      </a:r>
                      <a:endParaRPr/>
                    </a:p>
                    <a:p>
                      <a:pPr marL="0" marR="0" lvl="0" indent="0" algn="ctr" rtl="0">
                        <a:lnSpc>
                          <a:spcPct val="100000"/>
                        </a:lnSpc>
                        <a:spcBef>
                          <a:spcPts val="400"/>
                        </a:spcBef>
                        <a:spcAft>
                          <a:spcPts val="0"/>
                        </a:spcAft>
                        <a:buClr>
                          <a:schemeClr val="dk1"/>
                        </a:buClr>
                        <a:buSzPts val="2000"/>
                        <a:buFont typeface="Calibri"/>
                        <a:buNone/>
                      </a:pPr>
                      <a:endParaRPr sz="2000" b="1" i="0" u="none" strike="noStrike" cap="none">
                        <a:solidFill>
                          <a:schemeClr val="dk1"/>
                        </a:solidFill>
                        <a:latin typeface="Arial Black"/>
                        <a:ea typeface="Arial Black"/>
                        <a:cs typeface="Arial Black"/>
                        <a:sym typeface="Arial Black"/>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752475">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0%</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755650">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25%</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$500,000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$75,000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754075">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50%</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$750,000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$175,000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752475">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75%</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$865,000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$290,000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755650">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100%</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$875,000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$590,000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dirty="0">
                        <a:solidFill>
                          <a:schemeClr val="dk1"/>
                        </a:solidFill>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219" name="Google Shape;219;p26"/>
          <p:cNvSpPr txBox="1"/>
          <p:nvPr/>
        </p:nvSpPr>
        <p:spPr>
          <a:xfrm>
            <a:off x="7070725" y="3998913"/>
            <a:ext cx="184150" cy="36671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a:solidFill>
                <a:schemeClr val="dk1"/>
              </a:solidFill>
              <a:latin typeface="Arial"/>
              <a:ea typeface="Arial"/>
              <a:cs typeface="Arial"/>
              <a:sym typeface="Arial"/>
            </a:endParaRPr>
          </a:p>
        </p:txBody>
      </p:sp>
      <p:sp>
        <p:nvSpPr>
          <p:cNvPr id="220" name="Google Shape;220;p26"/>
          <p:cNvSpPr txBox="1"/>
          <p:nvPr/>
        </p:nvSpPr>
        <p:spPr>
          <a:xfrm>
            <a:off x="-304800" y="2819400"/>
            <a:ext cx="1828800" cy="58102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600" b="1">
                <a:solidFill>
                  <a:schemeClr val="dk1"/>
                </a:solidFill>
                <a:latin typeface="Arial"/>
                <a:ea typeface="Arial"/>
                <a:cs typeface="Arial"/>
                <a:sym typeface="Arial"/>
              </a:rPr>
              <a:t>Completely </a:t>
            </a:r>
            <a:endParaRPr/>
          </a:p>
          <a:p>
            <a:pPr marL="0" marR="0" lvl="0" indent="0" algn="ctr" rtl="0">
              <a:spcBef>
                <a:spcPts val="0"/>
              </a:spcBef>
              <a:spcAft>
                <a:spcPts val="0"/>
              </a:spcAft>
              <a:buNone/>
            </a:pPr>
            <a:r>
              <a:rPr lang="en-US" sz="1600" b="1">
                <a:solidFill>
                  <a:schemeClr val="dk1"/>
                </a:solidFill>
                <a:latin typeface="Arial"/>
                <a:ea typeface="Arial"/>
                <a:cs typeface="Arial"/>
                <a:sym typeface="Arial"/>
              </a:rPr>
              <a:t>polluted</a:t>
            </a:r>
            <a:endParaRPr/>
          </a:p>
        </p:txBody>
      </p:sp>
      <p:sp>
        <p:nvSpPr>
          <p:cNvPr id="221" name="Google Shape;221;p26"/>
          <p:cNvSpPr txBox="1"/>
          <p:nvPr/>
        </p:nvSpPr>
        <p:spPr>
          <a:xfrm>
            <a:off x="-23813" y="6019800"/>
            <a:ext cx="1279526" cy="58102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600" b="1">
                <a:solidFill>
                  <a:schemeClr val="dk1"/>
                </a:solidFill>
                <a:latin typeface="Arial"/>
                <a:ea typeface="Arial"/>
                <a:cs typeface="Arial"/>
                <a:sym typeface="Arial"/>
              </a:rPr>
              <a:t>Completely</a:t>
            </a:r>
            <a:endParaRPr/>
          </a:p>
          <a:p>
            <a:pPr marL="0" marR="0" lvl="0" indent="0" algn="ctr" rtl="0">
              <a:spcBef>
                <a:spcPts val="0"/>
              </a:spcBef>
              <a:spcAft>
                <a:spcPts val="0"/>
              </a:spcAft>
              <a:buNone/>
            </a:pPr>
            <a:r>
              <a:rPr lang="en-US" sz="1600" b="1">
                <a:solidFill>
                  <a:schemeClr val="dk1"/>
                </a:solidFill>
                <a:latin typeface="Arial"/>
                <a:ea typeface="Arial"/>
                <a:cs typeface="Arial"/>
                <a:sym typeface="Arial"/>
              </a:rPr>
              <a:t> clean</a:t>
            </a:r>
            <a:endParaRPr/>
          </a:p>
        </p:txBody>
      </p:sp>
      <p:sp>
        <p:nvSpPr>
          <p:cNvPr id="222" name="Google Shape;222;p26"/>
          <p:cNvSpPr/>
          <p:nvPr/>
        </p:nvSpPr>
        <p:spPr>
          <a:xfrm>
            <a:off x="228600" y="3429000"/>
            <a:ext cx="685800" cy="2514600"/>
          </a:xfrm>
          <a:prstGeom prst="downArrow">
            <a:avLst>
              <a:gd name="adj1" fmla="val 50000"/>
              <a:gd name="adj2" fmla="val 91667"/>
            </a:avLst>
          </a:prstGeom>
          <a:solidFill>
            <a:srgbClr val="FF0000"/>
          </a:solidFill>
          <a:ln w="9525" cap="flat" cmpd="sng">
            <a:solidFill>
              <a:srgbClr val="FF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6"/>
          <p:cNvSpPr txBox="1"/>
          <p:nvPr/>
        </p:nvSpPr>
        <p:spPr>
          <a:xfrm rot="5400000">
            <a:off x="-528637" y="4357687"/>
            <a:ext cx="2200274" cy="3429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graphicFrame>
        <p:nvGraphicFramePr>
          <p:cNvPr id="229" name="Google Shape;229;p27"/>
          <p:cNvGraphicFramePr/>
          <p:nvPr>
            <p:extLst>
              <p:ext uri="{D42A27DB-BD31-4B8C-83A1-F6EECF244321}">
                <p14:modId xmlns:p14="http://schemas.microsoft.com/office/powerpoint/2010/main" val="3476375797"/>
              </p:ext>
            </p:extLst>
          </p:nvPr>
        </p:nvGraphicFramePr>
        <p:xfrm>
          <a:off x="1255713" y="1239857"/>
          <a:ext cx="7772400" cy="5227600"/>
        </p:xfrm>
        <a:graphic>
          <a:graphicData uri="http://schemas.openxmlformats.org/drawingml/2006/table">
            <a:tbl>
              <a:tblPr>
                <a:noFill/>
              </a:tblPr>
              <a:tblGrid>
                <a:gridCol w="1562100">
                  <a:extLst>
                    <a:ext uri="{9D8B030D-6E8A-4147-A177-3AD203B41FA5}">
                      <a16:colId xmlns:a16="http://schemas.microsoft.com/office/drawing/2014/main" val="20000"/>
                    </a:ext>
                  </a:extLst>
                </a:gridCol>
                <a:gridCol w="1576400">
                  <a:extLst>
                    <a:ext uri="{9D8B030D-6E8A-4147-A177-3AD203B41FA5}">
                      <a16:colId xmlns:a16="http://schemas.microsoft.com/office/drawing/2014/main" val="20001"/>
                    </a:ext>
                  </a:extLst>
                </a:gridCol>
                <a:gridCol w="1720850">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gridCol w="1420800">
                  <a:extLst>
                    <a:ext uri="{9D8B030D-6E8A-4147-A177-3AD203B41FA5}">
                      <a16:colId xmlns:a16="http://schemas.microsoft.com/office/drawing/2014/main" val="20004"/>
                    </a:ext>
                  </a:extLst>
                </a:gridCol>
              </a:tblGrid>
              <a:tr h="1457775">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dirty="0">
                          <a:solidFill>
                            <a:schemeClr val="dk1"/>
                          </a:solidFill>
                          <a:latin typeface="Arial Black"/>
                          <a:ea typeface="Arial Black"/>
                          <a:cs typeface="Arial Black"/>
                          <a:sym typeface="Arial Black"/>
                        </a:rPr>
                        <a:t>% pollution</a:t>
                      </a:r>
                      <a:endParaRPr dirty="0"/>
                    </a:p>
                    <a:p>
                      <a:pPr marL="0" marR="0" lvl="0" indent="0" algn="ctr" rtl="0">
                        <a:lnSpc>
                          <a:spcPct val="100000"/>
                        </a:lnSpc>
                        <a:spcBef>
                          <a:spcPts val="400"/>
                        </a:spcBef>
                        <a:spcAft>
                          <a:spcPts val="0"/>
                        </a:spcAft>
                        <a:buClr>
                          <a:schemeClr val="dk1"/>
                        </a:buClr>
                        <a:buSzPts val="2000"/>
                        <a:buFont typeface="Arial Black"/>
                        <a:buNone/>
                      </a:pPr>
                      <a:r>
                        <a:rPr lang="en-US" sz="2000" b="1" i="0" u="none" strike="noStrike" cap="none" dirty="0">
                          <a:solidFill>
                            <a:schemeClr val="dk1"/>
                          </a:solidFill>
                          <a:latin typeface="Arial Black"/>
                          <a:ea typeface="Arial Black"/>
                          <a:cs typeface="Arial Black"/>
                          <a:sym typeface="Arial Black"/>
                        </a:rPr>
                        <a:t>reduction</a:t>
                      </a:r>
                      <a:endParaRPr dirty="0"/>
                    </a:p>
                  </a:txBody>
                  <a:tcPr marL="91450" marR="91450" marT="45700" marB="45700">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Total  social value of clean-up</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Calibri"/>
                        <a:buNone/>
                      </a:pPr>
                      <a:endParaRPr sz="2000" b="1" i="0" u="none" strike="noStrike" cap="none" dirty="0">
                        <a:solidFill>
                          <a:schemeClr val="dk1"/>
                        </a:solidFill>
                        <a:latin typeface="Arial Black"/>
                        <a:ea typeface="Arial Black"/>
                        <a:cs typeface="Arial Black"/>
                        <a:sym typeface="Arial Black"/>
                      </a:endParaRPr>
                    </a:p>
                    <a:p>
                      <a:pPr marL="0" marR="0" lvl="0" indent="0" algn="ctr" rtl="0">
                        <a:lnSpc>
                          <a:spcPct val="100000"/>
                        </a:lnSpc>
                        <a:spcBef>
                          <a:spcPts val="400"/>
                        </a:spcBef>
                        <a:spcAft>
                          <a:spcPts val="0"/>
                        </a:spcAft>
                        <a:buClr>
                          <a:schemeClr val="dk1"/>
                        </a:buClr>
                        <a:buSzPts val="2000"/>
                        <a:buFont typeface="Arial Black"/>
                        <a:buNone/>
                      </a:pPr>
                      <a:r>
                        <a:rPr lang="en-US" sz="2000" b="1" i="0" u="none" strike="noStrike" cap="none" dirty="0">
                          <a:solidFill>
                            <a:schemeClr val="dk1"/>
                          </a:solidFill>
                          <a:latin typeface="Arial Black"/>
                          <a:ea typeface="Arial Black"/>
                          <a:cs typeface="Arial Black"/>
                          <a:sym typeface="Arial Black"/>
                        </a:rPr>
                        <a:t>Marginal benefit</a:t>
                      </a:r>
                      <a:endParaRPr dirty="0"/>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Total </a:t>
                      </a:r>
                      <a:endParaRPr/>
                    </a:p>
                    <a:p>
                      <a:pPr marL="0" marR="0" lvl="0" indent="0" algn="ctr" rtl="0">
                        <a:lnSpc>
                          <a:spcPct val="100000"/>
                        </a:lnSpc>
                        <a:spcBef>
                          <a:spcPts val="40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cost of clean-up</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Calibri"/>
                        <a:buNone/>
                      </a:pPr>
                      <a:endParaRPr sz="2000" b="1" i="0" u="none" strike="noStrike" cap="none">
                        <a:solidFill>
                          <a:schemeClr val="dk1"/>
                        </a:solidFill>
                        <a:latin typeface="Arial Black"/>
                        <a:ea typeface="Arial Black"/>
                        <a:cs typeface="Arial Black"/>
                        <a:sym typeface="Arial Black"/>
                      </a:endParaRPr>
                    </a:p>
                    <a:p>
                      <a:pPr marL="0" marR="0" lvl="0" indent="0" algn="ctr" rtl="0">
                        <a:lnSpc>
                          <a:spcPct val="100000"/>
                        </a:lnSpc>
                        <a:spcBef>
                          <a:spcPts val="400"/>
                        </a:spcBef>
                        <a:spcAft>
                          <a:spcPts val="0"/>
                        </a:spcAft>
                        <a:buClr>
                          <a:schemeClr val="dk1"/>
                        </a:buClr>
                        <a:buSzPts val="2000"/>
                        <a:buFont typeface="Arial Black"/>
                        <a:buNone/>
                      </a:pPr>
                      <a:r>
                        <a:rPr lang="en-US" sz="2000" b="1" i="0" u="none" strike="noStrike" cap="none">
                          <a:solidFill>
                            <a:schemeClr val="dk1"/>
                          </a:solidFill>
                          <a:latin typeface="Arial Black"/>
                          <a:ea typeface="Arial Black"/>
                          <a:cs typeface="Arial Black"/>
                          <a:sym typeface="Arial Black"/>
                        </a:rPr>
                        <a:t>Marginal cost</a:t>
                      </a:r>
                      <a:endParaRPr/>
                    </a:p>
                    <a:p>
                      <a:pPr marL="0" marR="0" lvl="0" indent="0" algn="ctr" rtl="0">
                        <a:lnSpc>
                          <a:spcPct val="100000"/>
                        </a:lnSpc>
                        <a:spcBef>
                          <a:spcPts val="400"/>
                        </a:spcBef>
                        <a:spcAft>
                          <a:spcPts val="0"/>
                        </a:spcAft>
                        <a:buClr>
                          <a:schemeClr val="dk1"/>
                        </a:buClr>
                        <a:buSzPts val="2000"/>
                        <a:buFont typeface="Calibri"/>
                        <a:buNone/>
                      </a:pPr>
                      <a:endParaRPr sz="2000" b="1" i="0" u="none" strike="noStrike" cap="none">
                        <a:solidFill>
                          <a:schemeClr val="dk1"/>
                        </a:solidFill>
                        <a:latin typeface="Arial Black"/>
                        <a:ea typeface="Arial Black"/>
                        <a:cs typeface="Arial Black"/>
                        <a:sym typeface="Arial Black"/>
                      </a:endParaRPr>
                    </a:p>
                  </a:txBody>
                  <a:tcPr marL="91450" marR="91450" marT="45700" marB="457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752375">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0%</a:t>
                      </a:r>
                      <a:endParaRPr/>
                    </a:p>
                  </a:txBody>
                  <a:tcPr marL="91450" marR="91450" marT="45700" marB="45700">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0</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0</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Arial"/>
                        <a:ea typeface="Arial"/>
                        <a:cs typeface="Arial"/>
                        <a:sym typeface="Arial"/>
                      </a:endParaRPr>
                    </a:p>
                  </a:txBody>
                  <a:tcPr marL="91450" marR="91450" marT="45700" marB="457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755550">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25%</a:t>
                      </a:r>
                      <a:endParaRPr/>
                    </a:p>
                  </a:txBody>
                  <a:tcPr marL="91450" marR="91450" marT="45700" marB="45700">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$500,000</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rgbClr val="FF0000"/>
                        </a:solidFill>
                        <a:latin typeface="Arial"/>
                        <a:ea typeface="Arial"/>
                        <a:cs typeface="Arial"/>
                        <a:sym typeface="Arial"/>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$75,000</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300"/>
                        <a:buFont typeface="Calibri"/>
                        <a:buNone/>
                      </a:pPr>
                      <a:endParaRPr sz="2300" b="1" i="0" u="none" strike="noStrike" cap="none">
                        <a:solidFill>
                          <a:srgbClr val="FF0000"/>
                        </a:solidFill>
                        <a:latin typeface="Arial"/>
                        <a:ea typeface="Arial"/>
                        <a:cs typeface="Arial"/>
                        <a:sym typeface="Arial"/>
                      </a:endParaRPr>
                    </a:p>
                  </a:txBody>
                  <a:tcPr marL="91450" marR="91450" marT="45700" marB="457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753975">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50%</a:t>
                      </a:r>
                      <a:endParaRPr/>
                    </a:p>
                  </a:txBody>
                  <a:tcPr marL="91450" marR="91450" marT="45700" marB="45700">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$750,000</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rgbClr val="FF0000"/>
                        </a:solidFill>
                        <a:latin typeface="Arial"/>
                        <a:ea typeface="Arial"/>
                        <a:cs typeface="Arial"/>
                        <a:sym typeface="Arial"/>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$175,000</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300"/>
                        <a:buFont typeface="Calibri"/>
                        <a:buNone/>
                      </a:pPr>
                      <a:endParaRPr sz="2300" b="1" i="0" u="none" strike="noStrike" cap="none">
                        <a:solidFill>
                          <a:srgbClr val="FF0000"/>
                        </a:solidFill>
                        <a:latin typeface="Arial"/>
                        <a:ea typeface="Arial"/>
                        <a:cs typeface="Arial"/>
                        <a:sym typeface="Arial"/>
                      </a:endParaRPr>
                    </a:p>
                  </a:txBody>
                  <a:tcPr marL="91450" marR="91450" marT="45700" marB="457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752375">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75%</a:t>
                      </a:r>
                      <a:endParaRPr/>
                    </a:p>
                  </a:txBody>
                  <a:tcPr marL="91450" marR="91450" marT="45700" marB="45700">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$865,000</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rgbClr val="FF0000"/>
                        </a:solidFill>
                        <a:latin typeface="Arial"/>
                        <a:ea typeface="Arial"/>
                        <a:cs typeface="Arial"/>
                        <a:sym typeface="Arial"/>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$290,000</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300"/>
                        <a:buFont typeface="Calibri"/>
                        <a:buNone/>
                      </a:pPr>
                      <a:endParaRPr sz="2300" b="1" i="0" u="none" strike="noStrike" cap="none">
                        <a:solidFill>
                          <a:srgbClr val="FF0000"/>
                        </a:solidFill>
                        <a:latin typeface="Arial"/>
                        <a:ea typeface="Arial"/>
                        <a:cs typeface="Arial"/>
                        <a:sym typeface="Arial"/>
                      </a:endParaRPr>
                    </a:p>
                  </a:txBody>
                  <a:tcPr marL="91450" marR="91450" marT="45700" marB="457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755550">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100%</a:t>
                      </a:r>
                      <a:endParaRPr/>
                    </a:p>
                  </a:txBody>
                  <a:tcPr marL="91450" marR="91450" marT="45700" marB="45700">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$875,000</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Calibri"/>
                        <a:buNone/>
                      </a:pPr>
                      <a:endParaRPr sz="2400" b="1" i="0" u="none" strike="noStrike" cap="none">
                        <a:solidFill>
                          <a:srgbClr val="FF0000"/>
                        </a:solidFill>
                        <a:latin typeface="Arial"/>
                        <a:ea typeface="Arial"/>
                        <a:cs typeface="Arial"/>
                        <a:sym typeface="Arial"/>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Arial"/>
                          <a:ea typeface="Arial"/>
                          <a:cs typeface="Arial"/>
                          <a:sym typeface="Arial"/>
                        </a:rPr>
                        <a:t>$590,000</a:t>
                      </a:r>
                      <a:endParaRPr/>
                    </a:p>
                  </a:txBody>
                  <a:tcPr marL="91450" marR="91450" marT="45700" marB="457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300"/>
                        <a:buFont typeface="Calibri"/>
                        <a:buNone/>
                      </a:pPr>
                      <a:endParaRPr sz="2300" b="1" i="0" u="none" strike="noStrike" cap="none" dirty="0">
                        <a:solidFill>
                          <a:srgbClr val="FF0000"/>
                        </a:solidFill>
                        <a:latin typeface="Arial"/>
                        <a:ea typeface="Arial"/>
                        <a:cs typeface="Arial"/>
                        <a:sym typeface="Arial"/>
                      </a:endParaRPr>
                    </a:p>
                  </a:txBody>
                  <a:tcPr marL="91450" marR="91450" marT="45700" marB="457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230" name="Google Shape;230;p27"/>
          <p:cNvSpPr txBox="1"/>
          <p:nvPr/>
        </p:nvSpPr>
        <p:spPr>
          <a:xfrm>
            <a:off x="7070725" y="3998913"/>
            <a:ext cx="184150" cy="36671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a:solidFill>
                <a:schemeClr val="dk1"/>
              </a:solidFill>
              <a:latin typeface="Arial"/>
              <a:ea typeface="Arial"/>
              <a:cs typeface="Arial"/>
              <a:sym typeface="Arial"/>
            </a:endParaRPr>
          </a:p>
        </p:txBody>
      </p:sp>
      <p:sp>
        <p:nvSpPr>
          <p:cNvPr id="231" name="Google Shape;231;p27"/>
          <p:cNvSpPr txBox="1"/>
          <p:nvPr/>
        </p:nvSpPr>
        <p:spPr>
          <a:xfrm>
            <a:off x="-304800" y="2819400"/>
            <a:ext cx="1828800" cy="58102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600" b="1">
                <a:solidFill>
                  <a:schemeClr val="dk1"/>
                </a:solidFill>
                <a:latin typeface="Arial"/>
                <a:ea typeface="Arial"/>
                <a:cs typeface="Arial"/>
                <a:sym typeface="Arial"/>
              </a:rPr>
              <a:t>Completely </a:t>
            </a:r>
            <a:endParaRPr/>
          </a:p>
          <a:p>
            <a:pPr marL="0" marR="0" lvl="0" indent="0" algn="ctr" rtl="0">
              <a:spcBef>
                <a:spcPts val="0"/>
              </a:spcBef>
              <a:spcAft>
                <a:spcPts val="0"/>
              </a:spcAft>
              <a:buNone/>
            </a:pPr>
            <a:r>
              <a:rPr lang="en-US" sz="1600" b="1">
                <a:solidFill>
                  <a:schemeClr val="dk1"/>
                </a:solidFill>
                <a:latin typeface="Arial"/>
                <a:ea typeface="Arial"/>
                <a:cs typeface="Arial"/>
                <a:sym typeface="Arial"/>
              </a:rPr>
              <a:t>polluted</a:t>
            </a:r>
            <a:endParaRPr/>
          </a:p>
        </p:txBody>
      </p:sp>
      <p:sp>
        <p:nvSpPr>
          <p:cNvPr id="232" name="Google Shape;232;p27"/>
          <p:cNvSpPr txBox="1"/>
          <p:nvPr/>
        </p:nvSpPr>
        <p:spPr>
          <a:xfrm>
            <a:off x="-23813" y="6019800"/>
            <a:ext cx="1279526" cy="58102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600" b="1">
                <a:solidFill>
                  <a:schemeClr val="dk1"/>
                </a:solidFill>
                <a:latin typeface="Arial"/>
                <a:ea typeface="Arial"/>
                <a:cs typeface="Arial"/>
                <a:sym typeface="Arial"/>
              </a:rPr>
              <a:t>Completely</a:t>
            </a:r>
            <a:endParaRPr/>
          </a:p>
          <a:p>
            <a:pPr marL="0" marR="0" lvl="0" indent="0" algn="ctr" rtl="0">
              <a:spcBef>
                <a:spcPts val="0"/>
              </a:spcBef>
              <a:spcAft>
                <a:spcPts val="0"/>
              </a:spcAft>
              <a:buNone/>
            </a:pPr>
            <a:r>
              <a:rPr lang="en-US" sz="1600" b="1">
                <a:solidFill>
                  <a:schemeClr val="dk1"/>
                </a:solidFill>
                <a:latin typeface="Arial"/>
                <a:ea typeface="Arial"/>
                <a:cs typeface="Arial"/>
                <a:sym typeface="Arial"/>
              </a:rPr>
              <a:t> clean</a:t>
            </a:r>
            <a:endParaRPr/>
          </a:p>
        </p:txBody>
      </p:sp>
      <p:sp>
        <p:nvSpPr>
          <p:cNvPr id="233" name="Google Shape;233;p27"/>
          <p:cNvSpPr/>
          <p:nvPr/>
        </p:nvSpPr>
        <p:spPr>
          <a:xfrm>
            <a:off x="228600" y="3429000"/>
            <a:ext cx="685800" cy="2514600"/>
          </a:xfrm>
          <a:prstGeom prst="downArrow">
            <a:avLst>
              <a:gd name="adj1" fmla="val 50000"/>
              <a:gd name="adj2" fmla="val 91667"/>
            </a:avLst>
          </a:prstGeom>
          <a:solidFill>
            <a:srgbClr val="FF0000"/>
          </a:solidFill>
          <a:ln w="9525" cap="flat" cmpd="sng">
            <a:solidFill>
              <a:srgbClr val="FF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7"/>
          <p:cNvSpPr txBox="1"/>
          <p:nvPr/>
        </p:nvSpPr>
        <p:spPr>
          <a:xfrm rot="5400000">
            <a:off x="-528637" y="4357687"/>
            <a:ext cx="2200274" cy="3429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a:solidFill>
                <a:srgbClr val="FF0000"/>
              </a:solidFill>
              <a:latin typeface="Calibri"/>
              <a:ea typeface="Calibri"/>
              <a:cs typeface="Calibri"/>
              <a:sym typeface="Calibri"/>
            </a:endParaRPr>
          </a:p>
        </p:txBody>
      </p:sp>
      <p:sp>
        <p:nvSpPr>
          <p:cNvPr id="235" name="Google Shape;235;p27"/>
          <p:cNvSpPr txBox="1"/>
          <p:nvPr/>
        </p:nvSpPr>
        <p:spPr>
          <a:xfrm>
            <a:off x="4403725" y="4075113"/>
            <a:ext cx="184150" cy="36671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a:solidFill>
                <a:schemeClr val="dk1"/>
              </a:solidFill>
              <a:latin typeface="Arial"/>
              <a:ea typeface="Arial"/>
              <a:cs typeface="Arial"/>
              <a:sym typeface="Arial"/>
            </a:endParaRPr>
          </a:p>
        </p:txBody>
      </p:sp>
      <p:sp>
        <p:nvSpPr>
          <p:cNvPr id="236" name="Google Shape;236;p27"/>
          <p:cNvSpPr txBox="1"/>
          <p:nvPr/>
        </p:nvSpPr>
        <p:spPr>
          <a:xfrm>
            <a:off x="4479925" y="3773488"/>
            <a:ext cx="1457325"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200">
                <a:solidFill>
                  <a:srgbClr val="FF0000"/>
                </a:solidFill>
                <a:latin typeface="Arial"/>
                <a:ea typeface="Arial"/>
                <a:cs typeface="Arial"/>
                <a:sym typeface="Arial"/>
              </a:rPr>
              <a:t>$500,000</a:t>
            </a:r>
            <a:endParaRPr sz="2200"/>
          </a:p>
          <a:p>
            <a:pPr marL="0" marR="0" lvl="0" indent="0" algn="l" rtl="0">
              <a:spcBef>
                <a:spcPts val="0"/>
              </a:spcBef>
              <a:spcAft>
                <a:spcPts val="0"/>
              </a:spcAft>
              <a:buNone/>
            </a:pPr>
            <a:endParaRPr sz="2400" b="0">
              <a:solidFill>
                <a:schemeClr val="dk1"/>
              </a:solidFill>
              <a:latin typeface="Arial"/>
              <a:ea typeface="Arial"/>
              <a:cs typeface="Arial"/>
              <a:sym typeface="Arial"/>
            </a:endParaRPr>
          </a:p>
        </p:txBody>
      </p:sp>
      <p:sp>
        <p:nvSpPr>
          <p:cNvPr id="237" name="Google Shape;237;p27"/>
          <p:cNvSpPr txBox="1"/>
          <p:nvPr/>
        </p:nvSpPr>
        <p:spPr>
          <a:xfrm>
            <a:off x="4403725" y="4611688"/>
            <a:ext cx="1457325"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200">
                <a:solidFill>
                  <a:srgbClr val="FF0000"/>
                </a:solidFill>
                <a:latin typeface="Arial"/>
                <a:ea typeface="Arial"/>
                <a:cs typeface="Arial"/>
                <a:sym typeface="Arial"/>
              </a:rPr>
              <a:t>$250,000</a:t>
            </a:r>
            <a:endParaRPr sz="2200"/>
          </a:p>
          <a:p>
            <a:pPr marL="0" marR="0" lvl="0" indent="0" algn="l" rtl="0">
              <a:spcBef>
                <a:spcPts val="0"/>
              </a:spcBef>
              <a:spcAft>
                <a:spcPts val="0"/>
              </a:spcAft>
              <a:buNone/>
            </a:pPr>
            <a:endParaRPr sz="2400" b="0">
              <a:solidFill>
                <a:schemeClr val="dk1"/>
              </a:solidFill>
              <a:latin typeface="Arial"/>
              <a:ea typeface="Arial"/>
              <a:cs typeface="Arial"/>
              <a:sym typeface="Arial"/>
            </a:endParaRPr>
          </a:p>
        </p:txBody>
      </p:sp>
      <p:sp>
        <p:nvSpPr>
          <p:cNvPr id="238" name="Google Shape;238;p27"/>
          <p:cNvSpPr txBox="1"/>
          <p:nvPr/>
        </p:nvSpPr>
        <p:spPr>
          <a:xfrm>
            <a:off x="4479925" y="5297488"/>
            <a:ext cx="1457325"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rgbClr val="FF0000"/>
                </a:solidFill>
                <a:latin typeface="Arial"/>
                <a:ea typeface="Arial"/>
                <a:cs typeface="Arial"/>
                <a:sym typeface="Arial"/>
              </a:rPr>
              <a:t>$115,000</a:t>
            </a:r>
            <a:endParaRPr/>
          </a:p>
          <a:p>
            <a:pPr marL="0" marR="0" lvl="0" indent="0" algn="l" rtl="0">
              <a:spcBef>
                <a:spcPts val="0"/>
              </a:spcBef>
              <a:spcAft>
                <a:spcPts val="0"/>
              </a:spcAft>
              <a:buNone/>
            </a:pPr>
            <a:endParaRPr sz="2400" b="0">
              <a:solidFill>
                <a:srgbClr val="FF0000"/>
              </a:solidFill>
              <a:latin typeface="Arial"/>
              <a:ea typeface="Arial"/>
              <a:cs typeface="Arial"/>
              <a:sym typeface="Arial"/>
            </a:endParaRPr>
          </a:p>
        </p:txBody>
      </p:sp>
      <p:sp>
        <p:nvSpPr>
          <p:cNvPr id="239" name="Google Shape;239;p27"/>
          <p:cNvSpPr txBox="1"/>
          <p:nvPr/>
        </p:nvSpPr>
        <p:spPr>
          <a:xfrm>
            <a:off x="4556125" y="6059488"/>
            <a:ext cx="1287463"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200">
                <a:solidFill>
                  <a:srgbClr val="FF0000"/>
                </a:solidFill>
                <a:latin typeface="Arial"/>
                <a:ea typeface="Arial"/>
                <a:cs typeface="Arial"/>
                <a:sym typeface="Arial"/>
              </a:rPr>
              <a:t>$10,000</a:t>
            </a:r>
            <a:endParaRPr sz="2200"/>
          </a:p>
          <a:p>
            <a:pPr marL="0" marR="0" lvl="0" indent="0" algn="l" rtl="0">
              <a:spcBef>
                <a:spcPts val="0"/>
              </a:spcBef>
              <a:spcAft>
                <a:spcPts val="0"/>
              </a:spcAft>
              <a:buNone/>
            </a:pPr>
            <a:endParaRPr sz="2400" b="0">
              <a:solidFill>
                <a:schemeClr val="dk1"/>
              </a:solidFill>
              <a:latin typeface="Arial"/>
              <a:ea typeface="Arial"/>
              <a:cs typeface="Arial"/>
              <a:sym typeface="Arial"/>
            </a:endParaRPr>
          </a:p>
        </p:txBody>
      </p:sp>
      <p:sp>
        <p:nvSpPr>
          <p:cNvPr id="240" name="Google Shape;240;p27"/>
          <p:cNvSpPr txBox="1"/>
          <p:nvPr/>
        </p:nvSpPr>
        <p:spPr>
          <a:xfrm>
            <a:off x="7680325" y="3773488"/>
            <a:ext cx="1287463"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200">
                <a:solidFill>
                  <a:srgbClr val="FF0000"/>
                </a:solidFill>
                <a:latin typeface="Arial"/>
                <a:ea typeface="Arial"/>
                <a:cs typeface="Arial"/>
                <a:sym typeface="Arial"/>
              </a:rPr>
              <a:t>$75,000</a:t>
            </a:r>
            <a:endParaRPr sz="2200"/>
          </a:p>
          <a:p>
            <a:pPr marL="0" marR="0" lvl="0" indent="0" algn="l" rtl="0">
              <a:spcBef>
                <a:spcPts val="0"/>
              </a:spcBef>
              <a:spcAft>
                <a:spcPts val="0"/>
              </a:spcAft>
              <a:buNone/>
            </a:pPr>
            <a:endParaRPr sz="2400" b="0">
              <a:solidFill>
                <a:schemeClr val="dk1"/>
              </a:solidFill>
              <a:latin typeface="Arial"/>
              <a:ea typeface="Arial"/>
              <a:cs typeface="Arial"/>
              <a:sym typeface="Arial"/>
            </a:endParaRPr>
          </a:p>
        </p:txBody>
      </p:sp>
      <p:sp>
        <p:nvSpPr>
          <p:cNvPr id="241" name="Google Shape;241;p27"/>
          <p:cNvSpPr txBox="1"/>
          <p:nvPr/>
        </p:nvSpPr>
        <p:spPr>
          <a:xfrm>
            <a:off x="7543800" y="5297488"/>
            <a:ext cx="1517650"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rgbClr val="FF0000"/>
                </a:solidFill>
                <a:latin typeface="Arial"/>
                <a:ea typeface="Arial"/>
                <a:cs typeface="Arial"/>
                <a:sym typeface="Arial"/>
              </a:rPr>
              <a:t>$115,000</a:t>
            </a:r>
            <a:endParaRPr/>
          </a:p>
          <a:p>
            <a:pPr marL="0" marR="0" lvl="0" indent="0" algn="l" rtl="0">
              <a:spcBef>
                <a:spcPts val="0"/>
              </a:spcBef>
              <a:spcAft>
                <a:spcPts val="0"/>
              </a:spcAft>
              <a:buNone/>
            </a:pPr>
            <a:endParaRPr sz="2400" b="0">
              <a:solidFill>
                <a:schemeClr val="dk1"/>
              </a:solidFill>
              <a:latin typeface="Arial"/>
              <a:ea typeface="Arial"/>
              <a:cs typeface="Arial"/>
              <a:sym typeface="Arial"/>
            </a:endParaRPr>
          </a:p>
        </p:txBody>
      </p:sp>
      <p:sp>
        <p:nvSpPr>
          <p:cNvPr id="242" name="Google Shape;242;p27"/>
          <p:cNvSpPr txBox="1"/>
          <p:nvPr/>
        </p:nvSpPr>
        <p:spPr>
          <a:xfrm>
            <a:off x="7604125" y="4535488"/>
            <a:ext cx="1457325"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200">
                <a:solidFill>
                  <a:srgbClr val="FF0000"/>
                </a:solidFill>
                <a:latin typeface="Arial"/>
                <a:ea typeface="Arial"/>
                <a:cs typeface="Arial"/>
                <a:sym typeface="Arial"/>
              </a:rPr>
              <a:t>$100,000</a:t>
            </a:r>
            <a:endParaRPr sz="2200"/>
          </a:p>
          <a:p>
            <a:pPr marL="0" marR="0" lvl="0" indent="0" algn="l" rtl="0">
              <a:spcBef>
                <a:spcPts val="0"/>
              </a:spcBef>
              <a:spcAft>
                <a:spcPts val="0"/>
              </a:spcAft>
              <a:buNone/>
            </a:pPr>
            <a:endParaRPr sz="2400" b="0">
              <a:solidFill>
                <a:schemeClr val="dk1"/>
              </a:solidFill>
              <a:latin typeface="Arial"/>
              <a:ea typeface="Arial"/>
              <a:cs typeface="Arial"/>
              <a:sym typeface="Arial"/>
            </a:endParaRPr>
          </a:p>
        </p:txBody>
      </p:sp>
      <p:sp>
        <p:nvSpPr>
          <p:cNvPr id="243" name="Google Shape;243;p27"/>
          <p:cNvSpPr txBox="1"/>
          <p:nvPr/>
        </p:nvSpPr>
        <p:spPr>
          <a:xfrm>
            <a:off x="7543800" y="5983288"/>
            <a:ext cx="1593850"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rgbClr val="FF0000"/>
                </a:solidFill>
                <a:latin typeface="Arial"/>
                <a:ea typeface="Arial"/>
                <a:cs typeface="Arial"/>
                <a:sym typeface="Arial"/>
              </a:rPr>
              <a:t>$300,000</a:t>
            </a:r>
            <a:endParaRPr/>
          </a:p>
          <a:p>
            <a:pPr marL="0" marR="0" lvl="0" indent="0" algn="l" rtl="0">
              <a:spcBef>
                <a:spcPts val="0"/>
              </a:spcBef>
              <a:spcAft>
                <a:spcPts val="0"/>
              </a:spcAft>
              <a:buNone/>
            </a:pPr>
            <a:endParaRPr sz="2400" b="0">
              <a:solidFill>
                <a:schemeClr val="dk1"/>
              </a:solidFill>
              <a:latin typeface="Arial"/>
              <a:ea typeface="Arial"/>
              <a:cs typeface="Arial"/>
              <a:sym typeface="Arial"/>
            </a:endParaRPr>
          </a:p>
        </p:txBody>
      </p:sp>
      <p:sp>
        <p:nvSpPr>
          <p:cNvPr id="20" name="Google Shape;217;p26">
            <a:extLst>
              <a:ext uri="{FF2B5EF4-FFF2-40B4-BE49-F238E27FC236}">
                <a16:creationId xmlns:a16="http://schemas.microsoft.com/office/drawing/2014/main" id="{E224FF19-ED32-46DF-B080-788C0D2ACEE3}"/>
              </a:ext>
            </a:extLst>
          </p:cNvPr>
          <p:cNvSpPr txBox="1">
            <a:spLocks noGrp="1"/>
          </p:cNvSpPr>
          <p:nvPr>
            <p:ph type="title"/>
          </p:nvPr>
        </p:nvSpPr>
        <p:spPr>
          <a:xfrm>
            <a:off x="110266" y="96857"/>
            <a:ext cx="91440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600"/>
              <a:buFont typeface="Arial Black"/>
              <a:buNone/>
            </a:pPr>
            <a:r>
              <a:rPr lang="en-US" sz="2400" b="1" i="0" u="none" strike="noStrike" cap="none" dirty="0">
                <a:solidFill>
                  <a:schemeClr val="dk1"/>
                </a:solidFill>
                <a:latin typeface="Arial Black"/>
                <a:ea typeface="Arial Black"/>
                <a:cs typeface="Arial Black"/>
                <a:sym typeface="Arial Black"/>
              </a:rPr>
              <a:t>Flood Clean-Up Exercise:  </a:t>
            </a:r>
            <a:br>
              <a:rPr lang="en-US" sz="2400" b="1" i="0" u="none" strike="noStrike" cap="none" dirty="0">
                <a:solidFill>
                  <a:schemeClr val="dk1"/>
                </a:solidFill>
                <a:latin typeface="Arial Black"/>
                <a:ea typeface="Arial Black"/>
                <a:cs typeface="Arial Black"/>
                <a:sym typeface="Arial Black"/>
              </a:rPr>
            </a:br>
            <a:r>
              <a:rPr lang="en-US" sz="2400" b="1" i="0" u="none" strike="noStrike" cap="none" dirty="0">
                <a:solidFill>
                  <a:schemeClr val="dk1"/>
                </a:solidFill>
                <a:latin typeface="Arial Black"/>
                <a:ea typeface="Arial Black"/>
                <a:cs typeface="Arial Black"/>
                <a:sym typeface="Arial Black"/>
              </a:rPr>
              <a:t>Practicing Marginal Analysis</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36">
                                            <p:txEl>
                                              <p:pRg st="0" end="0"/>
                                            </p:txEl>
                                          </p:spTgt>
                                        </p:tgtEl>
                                        <p:attrNameLst>
                                          <p:attrName>style.visibility</p:attrName>
                                        </p:attrNameLst>
                                      </p:cBhvr>
                                      <p:to>
                                        <p:strVal val="visible"/>
                                      </p:to>
                                    </p:set>
                                    <p:animEffect transition="in" filter="fade">
                                      <p:cBhvr>
                                        <p:cTn id="7" dur="1000"/>
                                        <p:tgtEl>
                                          <p:spTgt spid="236">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36">
                                            <p:txEl>
                                              <p:pRg st="1" end="1"/>
                                            </p:txEl>
                                          </p:spTgt>
                                        </p:tgtEl>
                                        <p:attrNameLst>
                                          <p:attrName>style.visibility</p:attrName>
                                        </p:attrNameLst>
                                      </p:cBhvr>
                                      <p:to>
                                        <p:strVal val="visible"/>
                                      </p:to>
                                    </p:set>
                                    <p:animEffect transition="in" filter="fade">
                                      <p:cBhvr>
                                        <p:cTn id="11" dur="1000"/>
                                        <p:tgtEl>
                                          <p:spTgt spid="236">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237">
                                            <p:txEl>
                                              <p:pRg st="0" end="0"/>
                                            </p:txEl>
                                          </p:spTgt>
                                        </p:tgtEl>
                                        <p:attrNameLst>
                                          <p:attrName>style.visibility</p:attrName>
                                        </p:attrNameLst>
                                      </p:cBhvr>
                                      <p:to>
                                        <p:strVal val="visible"/>
                                      </p:to>
                                    </p:set>
                                    <p:animEffect transition="in" filter="fade">
                                      <p:cBhvr>
                                        <p:cTn id="15" dur="1000"/>
                                        <p:tgtEl>
                                          <p:spTgt spid="237">
                                            <p:txEl>
                                              <p:pRg st="0" end="0"/>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237">
                                            <p:txEl>
                                              <p:pRg st="1" end="1"/>
                                            </p:txEl>
                                          </p:spTgt>
                                        </p:tgtEl>
                                        <p:attrNameLst>
                                          <p:attrName>style.visibility</p:attrName>
                                        </p:attrNameLst>
                                      </p:cBhvr>
                                      <p:to>
                                        <p:strVal val="visible"/>
                                      </p:to>
                                    </p:set>
                                    <p:animEffect transition="in" filter="fade">
                                      <p:cBhvr>
                                        <p:cTn id="19" dur="1000"/>
                                        <p:tgtEl>
                                          <p:spTgt spid="237">
                                            <p:txEl>
                                              <p:pRg st="1" end="1"/>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238">
                                            <p:txEl>
                                              <p:pRg st="0" end="0"/>
                                            </p:txEl>
                                          </p:spTgt>
                                        </p:tgtEl>
                                        <p:attrNameLst>
                                          <p:attrName>style.visibility</p:attrName>
                                        </p:attrNameLst>
                                      </p:cBhvr>
                                      <p:to>
                                        <p:strVal val="visible"/>
                                      </p:to>
                                    </p:set>
                                    <p:animEffect transition="in" filter="fade">
                                      <p:cBhvr>
                                        <p:cTn id="23" dur="1000"/>
                                        <p:tgtEl>
                                          <p:spTgt spid="238">
                                            <p:txEl>
                                              <p:pRg st="0" end="0"/>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238">
                                            <p:txEl>
                                              <p:pRg st="1" end="1"/>
                                            </p:txEl>
                                          </p:spTgt>
                                        </p:tgtEl>
                                        <p:attrNameLst>
                                          <p:attrName>style.visibility</p:attrName>
                                        </p:attrNameLst>
                                      </p:cBhvr>
                                      <p:to>
                                        <p:strVal val="visible"/>
                                      </p:to>
                                    </p:set>
                                    <p:animEffect transition="in" filter="fade">
                                      <p:cBhvr>
                                        <p:cTn id="27" dur="1000"/>
                                        <p:tgtEl>
                                          <p:spTgt spid="238">
                                            <p:txEl>
                                              <p:pRg st="1" end="1"/>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239">
                                            <p:txEl>
                                              <p:pRg st="0" end="0"/>
                                            </p:txEl>
                                          </p:spTgt>
                                        </p:tgtEl>
                                        <p:attrNameLst>
                                          <p:attrName>style.visibility</p:attrName>
                                        </p:attrNameLst>
                                      </p:cBhvr>
                                      <p:to>
                                        <p:strVal val="visible"/>
                                      </p:to>
                                    </p:set>
                                    <p:animEffect transition="in" filter="fade">
                                      <p:cBhvr>
                                        <p:cTn id="31" dur="1000"/>
                                        <p:tgtEl>
                                          <p:spTgt spid="239">
                                            <p:txEl>
                                              <p:pRg st="0" end="0"/>
                                            </p:txEl>
                                          </p:spTgt>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239">
                                            <p:txEl>
                                              <p:pRg st="1" end="1"/>
                                            </p:txEl>
                                          </p:spTgt>
                                        </p:tgtEl>
                                        <p:attrNameLst>
                                          <p:attrName>style.visibility</p:attrName>
                                        </p:attrNameLst>
                                      </p:cBhvr>
                                      <p:to>
                                        <p:strVal val="visible"/>
                                      </p:to>
                                    </p:set>
                                    <p:animEffect transition="in" filter="fade">
                                      <p:cBhvr>
                                        <p:cTn id="35" dur="1000"/>
                                        <p:tgtEl>
                                          <p:spTgt spid="239">
                                            <p:txEl>
                                              <p:pRg st="1" end="1"/>
                                            </p:txEl>
                                          </p:spTgt>
                                        </p:tgtEl>
                                      </p:cBhvr>
                                    </p:animEffect>
                                  </p:childTnLst>
                                </p:cTn>
                              </p:par>
                            </p:childTnLst>
                          </p:cTn>
                        </p:par>
                        <p:par>
                          <p:cTn id="36" fill="hold">
                            <p:stCondLst>
                              <p:cond delay="8000"/>
                            </p:stCondLst>
                            <p:childTnLst>
                              <p:par>
                                <p:cTn id="37" presetID="10" presetClass="entr" presetSubtype="0" fill="hold" nodeType="afterEffect">
                                  <p:stCondLst>
                                    <p:cond delay="5000"/>
                                  </p:stCondLst>
                                  <p:childTnLst>
                                    <p:set>
                                      <p:cBhvr>
                                        <p:cTn id="38" dur="1" fill="hold">
                                          <p:stCondLst>
                                            <p:cond delay="0"/>
                                          </p:stCondLst>
                                        </p:cTn>
                                        <p:tgtEl>
                                          <p:spTgt spid="240">
                                            <p:txEl>
                                              <p:pRg st="0" end="0"/>
                                            </p:txEl>
                                          </p:spTgt>
                                        </p:tgtEl>
                                        <p:attrNameLst>
                                          <p:attrName>style.visibility</p:attrName>
                                        </p:attrNameLst>
                                      </p:cBhvr>
                                      <p:to>
                                        <p:strVal val="visible"/>
                                      </p:to>
                                    </p:set>
                                    <p:animEffect transition="in" filter="fade">
                                      <p:cBhvr>
                                        <p:cTn id="39" dur="1000"/>
                                        <p:tgtEl>
                                          <p:spTgt spid="240">
                                            <p:txEl>
                                              <p:pRg st="0" end="0"/>
                                            </p:txEl>
                                          </p:spTgt>
                                        </p:tgtEl>
                                      </p:cBhvr>
                                    </p:animEffect>
                                  </p:childTnLst>
                                </p:cTn>
                              </p:par>
                            </p:childTnLst>
                          </p:cTn>
                        </p:par>
                        <p:par>
                          <p:cTn id="40" fill="hold">
                            <p:stCondLst>
                              <p:cond delay="9000"/>
                            </p:stCondLst>
                            <p:childTnLst>
                              <p:par>
                                <p:cTn id="41" presetID="10" presetClass="entr" presetSubtype="0" fill="hold" nodeType="afterEffect">
                                  <p:stCondLst>
                                    <p:cond delay="5000"/>
                                  </p:stCondLst>
                                  <p:childTnLst>
                                    <p:set>
                                      <p:cBhvr>
                                        <p:cTn id="42" dur="1" fill="hold">
                                          <p:stCondLst>
                                            <p:cond delay="0"/>
                                          </p:stCondLst>
                                        </p:cTn>
                                        <p:tgtEl>
                                          <p:spTgt spid="240">
                                            <p:txEl>
                                              <p:pRg st="1" end="1"/>
                                            </p:txEl>
                                          </p:spTgt>
                                        </p:tgtEl>
                                        <p:attrNameLst>
                                          <p:attrName>style.visibility</p:attrName>
                                        </p:attrNameLst>
                                      </p:cBhvr>
                                      <p:to>
                                        <p:strVal val="visible"/>
                                      </p:to>
                                    </p:set>
                                    <p:animEffect transition="in" filter="fade">
                                      <p:cBhvr>
                                        <p:cTn id="43" dur="1000"/>
                                        <p:tgtEl>
                                          <p:spTgt spid="240">
                                            <p:txEl>
                                              <p:pRg st="1" end="1"/>
                                            </p:txEl>
                                          </p:spTgt>
                                        </p:tgtEl>
                                      </p:cBhvr>
                                    </p:animEffect>
                                  </p:childTnLst>
                                </p:cTn>
                              </p:par>
                            </p:childTnLst>
                          </p:cTn>
                        </p:par>
                        <p:par>
                          <p:cTn id="44" fill="hold">
                            <p:stCondLst>
                              <p:cond delay="10000"/>
                            </p:stCondLst>
                            <p:childTnLst>
                              <p:par>
                                <p:cTn id="45" presetID="10" presetClass="entr" presetSubtype="0" fill="hold" nodeType="afterEffect">
                                  <p:stCondLst>
                                    <p:cond delay="0"/>
                                  </p:stCondLst>
                                  <p:childTnLst>
                                    <p:set>
                                      <p:cBhvr>
                                        <p:cTn id="46" dur="1" fill="hold">
                                          <p:stCondLst>
                                            <p:cond delay="0"/>
                                          </p:stCondLst>
                                        </p:cTn>
                                        <p:tgtEl>
                                          <p:spTgt spid="242">
                                            <p:txEl>
                                              <p:pRg st="0" end="0"/>
                                            </p:txEl>
                                          </p:spTgt>
                                        </p:tgtEl>
                                        <p:attrNameLst>
                                          <p:attrName>style.visibility</p:attrName>
                                        </p:attrNameLst>
                                      </p:cBhvr>
                                      <p:to>
                                        <p:strVal val="visible"/>
                                      </p:to>
                                    </p:set>
                                    <p:animEffect transition="in" filter="fade">
                                      <p:cBhvr>
                                        <p:cTn id="47" dur="1000"/>
                                        <p:tgtEl>
                                          <p:spTgt spid="242">
                                            <p:txEl>
                                              <p:pRg st="0" end="0"/>
                                            </p:txEl>
                                          </p:spTgt>
                                        </p:tgtEl>
                                      </p:cBhvr>
                                    </p:animEffect>
                                  </p:childTnLst>
                                </p:cTn>
                              </p:par>
                            </p:childTnLst>
                          </p:cTn>
                        </p:par>
                        <p:par>
                          <p:cTn id="48" fill="hold">
                            <p:stCondLst>
                              <p:cond delay="11000"/>
                            </p:stCondLst>
                            <p:childTnLst>
                              <p:par>
                                <p:cTn id="49" presetID="10" presetClass="entr" presetSubtype="0" fill="hold" nodeType="afterEffect">
                                  <p:stCondLst>
                                    <p:cond delay="0"/>
                                  </p:stCondLst>
                                  <p:childTnLst>
                                    <p:set>
                                      <p:cBhvr>
                                        <p:cTn id="50" dur="1" fill="hold">
                                          <p:stCondLst>
                                            <p:cond delay="0"/>
                                          </p:stCondLst>
                                        </p:cTn>
                                        <p:tgtEl>
                                          <p:spTgt spid="242">
                                            <p:txEl>
                                              <p:pRg st="1" end="1"/>
                                            </p:txEl>
                                          </p:spTgt>
                                        </p:tgtEl>
                                        <p:attrNameLst>
                                          <p:attrName>style.visibility</p:attrName>
                                        </p:attrNameLst>
                                      </p:cBhvr>
                                      <p:to>
                                        <p:strVal val="visible"/>
                                      </p:to>
                                    </p:set>
                                    <p:animEffect transition="in" filter="fade">
                                      <p:cBhvr>
                                        <p:cTn id="51" dur="1000"/>
                                        <p:tgtEl>
                                          <p:spTgt spid="242">
                                            <p:txEl>
                                              <p:pRg st="1" end="1"/>
                                            </p:txEl>
                                          </p:spTgt>
                                        </p:tgtEl>
                                      </p:cBhvr>
                                    </p:animEffect>
                                  </p:childTnLst>
                                </p:cTn>
                              </p:par>
                            </p:childTnLst>
                          </p:cTn>
                        </p:par>
                        <p:par>
                          <p:cTn id="52" fill="hold">
                            <p:stCondLst>
                              <p:cond delay="12000"/>
                            </p:stCondLst>
                            <p:childTnLst>
                              <p:par>
                                <p:cTn id="53" presetID="10" presetClass="entr" presetSubtype="0" fill="hold" nodeType="afterEffect">
                                  <p:stCondLst>
                                    <p:cond delay="0"/>
                                  </p:stCondLst>
                                  <p:childTnLst>
                                    <p:set>
                                      <p:cBhvr>
                                        <p:cTn id="54" dur="1" fill="hold">
                                          <p:stCondLst>
                                            <p:cond delay="0"/>
                                          </p:stCondLst>
                                        </p:cTn>
                                        <p:tgtEl>
                                          <p:spTgt spid="241">
                                            <p:txEl>
                                              <p:pRg st="0" end="0"/>
                                            </p:txEl>
                                          </p:spTgt>
                                        </p:tgtEl>
                                        <p:attrNameLst>
                                          <p:attrName>style.visibility</p:attrName>
                                        </p:attrNameLst>
                                      </p:cBhvr>
                                      <p:to>
                                        <p:strVal val="visible"/>
                                      </p:to>
                                    </p:set>
                                    <p:animEffect transition="in" filter="fade">
                                      <p:cBhvr>
                                        <p:cTn id="55" dur="1000"/>
                                        <p:tgtEl>
                                          <p:spTgt spid="241">
                                            <p:txEl>
                                              <p:pRg st="0" end="0"/>
                                            </p:txEl>
                                          </p:spTgt>
                                        </p:tgtEl>
                                      </p:cBhvr>
                                    </p:animEffect>
                                  </p:childTnLst>
                                </p:cTn>
                              </p:par>
                            </p:childTnLst>
                          </p:cTn>
                        </p:par>
                        <p:par>
                          <p:cTn id="56" fill="hold">
                            <p:stCondLst>
                              <p:cond delay="13000"/>
                            </p:stCondLst>
                            <p:childTnLst>
                              <p:par>
                                <p:cTn id="57" presetID="10" presetClass="entr" presetSubtype="0" fill="hold" nodeType="afterEffect">
                                  <p:stCondLst>
                                    <p:cond delay="0"/>
                                  </p:stCondLst>
                                  <p:childTnLst>
                                    <p:set>
                                      <p:cBhvr>
                                        <p:cTn id="58" dur="1" fill="hold">
                                          <p:stCondLst>
                                            <p:cond delay="0"/>
                                          </p:stCondLst>
                                        </p:cTn>
                                        <p:tgtEl>
                                          <p:spTgt spid="241">
                                            <p:txEl>
                                              <p:pRg st="1" end="1"/>
                                            </p:txEl>
                                          </p:spTgt>
                                        </p:tgtEl>
                                        <p:attrNameLst>
                                          <p:attrName>style.visibility</p:attrName>
                                        </p:attrNameLst>
                                      </p:cBhvr>
                                      <p:to>
                                        <p:strVal val="visible"/>
                                      </p:to>
                                    </p:set>
                                    <p:animEffect transition="in" filter="fade">
                                      <p:cBhvr>
                                        <p:cTn id="59" dur="1000"/>
                                        <p:tgtEl>
                                          <p:spTgt spid="241">
                                            <p:txEl>
                                              <p:pRg st="1" end="1"/>
                                            </p:txEl>
                                          </p:spTgt>
                                        </p:tgtEl>
                                      </p:cBhvr>
                                    </p:animEffect>
                                  </p:childTnLst>
                                </p:cTn>
                              </p:par>
                            </p:childTnLst>
                          </p:cTn>
                        </p:par>
                        <p:par>
                          <p:cTn id="60" fill="hold">
                            <p:stCondLst>
                              <p:cond delay="14000"/>
                            </p:stCondLst>
                            <p:childTnLst>
                              <p:par>
                                <p:cTn id="61" presetID="10" presetClass="entr" presetSubtype="0" fill="hold" nodeType="afterEffect">
                                  <p:stCondLst>
                                    <p:cond delay="0"/>
                                  </p:stCondLst>
                                  <p:childTnLst>
                                    <p:set>
                                      <p:cBhvr>
                                        <p:cTn id="62" dur="1" fill="hold">
                                          <p:stCondLst>
                                            <p:cond delay="0"/>
                                          </p:stCondLst>
                                        </p:cTn>
                                        <p:tgtEl>
                                          <p:spTgt spid="243">
                                            <p:txEl>
                                              <p:pRg st="0" end="0"/>
                                            </p:txEl>
                                          </p:spTgt>
                                        </p:tgtEl>
                                        <p:attrNameLst>
                                          <p:attrName>style.visibility</p:attrName>
                                        </p:attrNameLst>
                                      </p:cBhvr>
                                      <p:to>
                                        <p:strVal val="visible"/>
                                      </p:to>
                                    </p:set>
                                    <p:animEffect transition="in" filter="fade">
                                      <p:cBhvr>
                                        <p:cTn id="63" dur="1000"/>
                                        <p:tgtEl>
                                          <p:spTgt spid="243">
                                            <p:txEl>
                                              <p:pRg st="0" end="0"/>
                                            </p:txEl>
                                          </p:spTgt>
                                        </p:tgtEl>
                                      </p:cBhvr>
                                    </p:animEffect>
                                  </p:childTnLst>
                                </p:cTn>
                              </p:par>
                            </p:childTnLst>
                          </p:cTn>
                        </p:par>
                        <p:par>
                          <p:cTn id="64" fill="hold">
                            <p:stCondLst>
                              <p:cond delay="15000"/>
                            </p:stCondLst>
                            <p:childTnLst>
                              <p:par>
                                <p:cTn id="65" presetID="10" presetClass="entr" presetSubtype="0" fill="hold" nodeType="afterEffect">
                                  <p:stCondLst>
                                    <p:cond delay="0"/>
                                  </p:stCondLst>
                                  <p:childTnLst>
                                    <p:set>
                                      <p:cBhvr>
                                        <p:cTn id="66" dur="1" fill="hold">
                                          <p:stCondLst>
                                            <p:cond delay="0"/>
                                          </p:stCondLst>
                                        </p:cTn>
                                        <p:tgtEl>
                                          <p:spTgt spid="243">
                                            <p:txEl>
                                              <p:pRg st="1" end="1"/>
                                            </p:txEl>
                                          </p:spTgt>
                                        </p:tgtEl>
                                        <p:attrNameLst>
                                          <p:attrName>style.visibility</p:attrName>
                                        </p:attrNameLst>
                                      </p:cBhvr>
                                      <p:to>
                                        <p:strVal val="visible"/>
                                      </p:to>
                                    </p:set>
                                    <p:animEffect transition="in" filter="fade">
                                      <p:cBhvr>
                                        <p:cTn id="67" dur="1000"/>
                                        <p:tgtEl>
                                          <p:spTgt spid="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D8576-37D7-42C4-919F-2AE8B1269103}"/>
              </a:ext>
            </a:extLst>
          </p:cNvPr>
          <p:cNvSpPr>
            <a:spLocks noGrp="1"/>
          </p:cNvSpPr>
          <p:nvPr>
            <p:ph type="title"/>
          </p:nvPr>
        </p:nvSpPr>
        <p:spPr>
          <a:xfrm>
            <a:off x="457200" y="987014"/>
            <a:ext cx="8229600" cy="1143000"/>
          </a:xfrm>
        </p:spPr>
        <p:txBody>
          <a:bodyPr/>
          <a:lstStyle/>
          <a:p>
            <a:r>
              <a:rPr lang="en-US" sz="4800" dirty="0"/>
              <a:t>Think about your household…</a:t>
            </a:r>
          </a:p>
        </p:txBody>
      </p:sp>
      <p:sp>
        <p:nvSpPr>
          <p:cNvPr id="3" name="Content Placeholder 2">
            <a:extLst>
              <a:ext uri="{FF2B5EF4-FFF2-40B4-BE49-F238E27FC236}">
                <a16:creationId xmlns:a16="http://schemas.microsoft.com/office/drawing/2014/main" id="{A812478E-0E72-4719-BE30-8E1770143309}"/>
              </a:ext>
            </a:extLst>
          </p:cNvPr>
          <p:cNvSpPr>
            <a:spLocks noGrp="1"/>
          </p:cNvSpPr>
          <p:nvPr>
            <p:ph idx="1"/>
          </p:nvPr>
        </p:nvSpPr>
        <p:spPr>
          <a:xfrm>
            <a:off x="188259" y="2662518"/>
            <a:ext cx="4039496" cy="3779520"/>
          </a:xfrm>
        </p:spPr>
        <p:txBody>
          <a:bodyPr/>
          <a:lstStyle/>
          <a:p>
            <a:r>
              <a:rPr lang="en-US" dirty="0"/>
              <a:t>Who cooks dinner?</a:t>
            </a:r>
          </a:p>
          <a:p>
            <a:r>
              <a:rPr lang="en-US" dirty="0"/>
              <a:t>Who does the yard work? </a:t>
            </a:r>
          </a:p>
          <a:p>
            <a:r>
              <a:rPr lang="en-US" dirty="0"/>
              <a:t>Who manages the budget?</a:t>
            </a:r>
          </a:p>
          <a:p>
            <a:r>
              <a:rPr lang="en-US" dirty="0"/>
              <a:t>Who pays the bills? </a:t>
            </a:r>
          </a:p>
          <a:p>
            <a:endParaRPr lang="en-US" dirty="0"/>
          </a:p>
        </p:txBody>
      </p:sp>
      <p:pic>
        <p:nvPicPr>
          <p:cNvPr id="1026" name="Picture 2" descr="Doing House Chores Clipart">
            <a:extLst>
              <a:ext uri="{FF2B5EF4-FFF2-40B4-BE49-F238E27FC236}">
                <a16:creationId xmlns:a16="http://schemas.microsoft.com/office/drawing/2014/main" id="{9779A4D5-78F3-403C-A1C5-36449843BB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3540" y="2054711"/>
            <a:ext cx="4447058" cy="4425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720843"/>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BF3C-B0F4-4C53-9DC4-6E4F8FC3DF1F}"/>
              </a:ext>
            </a:extLst>
          </p:cNvPr>
          <p:cNvSpPr>
            <a:spLocks noGrp="1"/>
          </p:cNvSpPr>
          <p:nvPr>
            <p:ph type="title"/>
          </p:nvPr>
        </p:nvSpPr>
        <p:spPr>
          <a:xfrm>
            <a:off x="457200" y="1069848"/>
            <a:ext cx="8229600" cy="465265"/>
          </a:xfrm>
        </p:spPr>
        <p:txBody>
          <a:bodyPr/>
          <a:lstStyle/>
          <a:p>
            <a:r>
              <a:rPr lang="en-US" sz="4000" dirty="0"/>
              <a:t>Comparative and Absolute Advantage</a:t>
            </a:r>
          </a:p>
        </p:txBody>
      </p:sp>
      <p:sp>
        <p:nvSpPr>
          <p:cNvPr id="3" name="Text Placeholder 2">
            <a:extLst>
              <a:ext uri="{FF2B5EF4-FFF2-40B4-BE49-F238E27FC236}">
                <a16:creationId xmlns:a16="http://schemas.microsoft.com/office/drawing/2014/main" id="{44756216-E6B3-4972-B256-9D796B20E53D}"/>
              </a:ext>
            </a:extLst>
          </p:cNvPr>
          <p:cNvSpPr>
            <a:spLocks noGrp="1"/>
          </p:cNvSpPr>
          <p:nvPr>
            <p:ph type="body" idx="1"/>
          </p:nvPr>
        </p:nvSpPr>
        <p:spPr/>
        <p:txBody>
          <a:bodyPr/>
          <a:lstStyle/>
          <a:p>
            <a:r>
              <a:rPr lang="en-US" dirty="0"/>
              <a:t>Absolute Advantage</a:t>
            </a:r>
          </a:p>
        </p:txBody>
      </p:sp>
      <p:sp>
        <p:nvSpPr>
          <p:cNvPr id="4" name="Content Placeholder 3">
            <a:extLst>
              <a:ext uri="{FF2B5EF4-FFF2-40B4-BE49-F238E27FC236}">
                <a16:creationId xmlns:a16="http://schemas.microsoft.com/office/drawing/2014/main" id="{35C0AAF0-965C-44B8-862A-93AF71E0AC8B}"/>
              </a:ext>
            </a:extLst>
          </p:cNvPr>
          <p:cNvSpPr>
            <a:spLocks noGrp="1"/>
          </p:cNvSpPr>
          <p:nvPr>
            <p:ph sz="half" idx="2"/>
          </p:nvPr>
        </p:nvSpPr>
        <p:spPr/>
        <p:txBody>
          <a:bodyPr/>
          <a:lstStyle/>
          <a:p>
            <a:r>
              <a:rPr lang="en-US" sz="1400" b="1" dirty="0"/>
              <a:t>The ability of one person/group to produce more of a good or service with fixed resources. </a:t>
            </a:r>
            <a:endParaRPr lang="en-US" sz="1400" dirty="0"/>
          </a:p>
          <a:p>
            <a:r>
              <a:rPr lang="en-US" sz="1400" dirty="0"/>
              <a:t>For example, if Madeline can bake 10 pies in an hour and Charlie can bake 12 pies in an hour, Charlie has an absolute advantage in baking because he can produce more pies per hour than Madeline. </a:t>
            </a:r>
          </a:p>
          <a:p>
            <a:r>
              <a:rPr lang="en-US" sz="1400" dirty="0"/>
              <a:t>The absolute advantage goes to the </a:t>
            </a:r>
            <a:r>
              <a:rPr lang="en-US" sz="1400" b="1" dirty="0"/>
              <a:t>who is better at producing the good in question</a:t>
            </a:r>
            <a:r>
              <a:rPr lang="en-US" sz="1400" dirty="0"/>
              <a:t>; however, absolute advantage does not tell the entire story. </a:t>
            </a:r>
          </a:p>
          <a:p>
            <a:r>
              <a:rPr lang="en-US" sz="1400" dirty="0"/>
              <a:t>To determine how resources should be used, we must investigate the concept of </a:t>
            </a:r>
            <a:r>
              <a:rPr lang="en-US" sz="1400" i="1" dirty="0"/>
              <a:t>comparative advantage</a:t>
            </a:r>
            <a:r>
              <a:rPr lang="en-US" sz="1400" dirty="0"/>
              <a:t>.</a:t>
            </a:r>
          </a:p>
        </p:txBody>
      </p:sp>
      <p:sp>
        <p:nvSpPr>
          <p:cNvPr id="5" name="Text Placeholder 4">
            <a:extLst>
              <a:ext uri="{FF2B5EF4-FFF2-40B4-BE49-F238E27FC236}">
                <a16:creationId xmlns:a16="http://schemas.microsoft.com/office/drawing/2014/main" id="{1B936B9C-942D-46C2-84EC-E4BB14CBE3AE}"/>
              </a:ext>
            </a:extLst>
          </p:cNvPr>
          <p:cNvSpPr>
            <a:spLocks noGrp="1"/>
          </p:cNvSpPr>
          <p:nvPr>
            <p:ph type="body" sz="quarter" idx="3"/>
          </p:nvPr>
        </p:nvSpPr>
        <p:spPr/>
        <p:txBody>
          <a:bodyPr/>
          <a:lstStyle/>
          <a:p>
            <a:r>
              <a:rPr lang="en-US" dirty="0"/>
              <a:t>Comparative Advantage</a:t>
            </a:r>
          </a:p>
        </p:txBody>
      </p:sp>
      <p:sp>
        <p:nvSpPr>
          <p:cNvPr id="6" name="Content Placeholder 5">
            <a:extLst>
              <a:ext uri="{FF2B5EF4-FFF2-40B4-BE49-F238E27FC236}">
                <a16:creationId xmlns:a16="http://schemas.microsoft.com/office/drawing/2014/main" id="{E7FB93C7-84A4-46E0-BAA0-CA45CD040E79}"/>
              </a:ext>
            </a:extLst>
          </p:cNvPr>
          <p:cNvSpPr>
            <a:spLocks noGrp="1"/>
          </p:cNvSpPr>
          <p:nvPr>
            <p:ph sz="quarter" idx="4"/>
          </p:nvPr>
        </p:nvSpPr>
        <p:spPr/>
        <p:txBody>
          <a:bodyPr/>
          <a:lstStyle/>
          <a:p>
            <a:r>
              <a:rPr lang="en-US" sz="1400" b="1" dirty="0"/>
              <a:t>The ability of one person/group to produce a good or service at a </a:t>
            </a:r>
            <a:r>
              <a:rPr lang="en-US" sz="1400" b="1" i="1" dirty="0"/>
              <a:t>lower opportunity cost </a:t>
            </a:r>
            <a:r>
              <a:rPr lang="en-US" sz="1400" b="1" dirty="0"/>
              <a:t>than another person/group. </a:t>
            </a:r>
            <a:endParaRPr lang="en-US" sz="1400" dirty="0"/>
          </a:p>
          <a:p>
            <a:r>
              <a:rPr lang="en-US" sz="1400" dirty="0"/>
              <a:t>In other words, the person/group with the comparative advantage is </a:t>
            </a:r>
            <a:r>
              <a:rPr lang="en-US" sz="1400" b="1" dirty="0"/>
              <a:t>giving up the least amount of resources.</a:t>
            </a:r>
            <a:r>
              <a:rPr lang="en-US" sz="1400" dirty="0"/>
              <a:t> </a:t>
            </a:r>
          </a:p>
          <a:p>
            <a:r>
              <a:rPr lang="en-US" sz="1400" dirty="0"/>
              <a:t>When </a:t>
            </a:r>
            <a:r>
              <a:rPr lang="en-US" sz="1400" i="1" dirty="0"/>
              <a:t>calculating opportunity cost </a:t>
            </a:r>
            <a:r>
              <a:rPr lang="en-US" sz="1400" dirty="0"/>
              <a:t>there are 2 methods:</a:t>
            </a:r>
          </a:p>
          <a:p>
            <a:pPr lvl="1"/>
            <a:r>
              <a:rPr lang="en-US" sz="1400" b="1" dirty="0"/>
              <a:t>outputs </a:t>
            </a:r>
            <a:r>
              <a:rPr lang="en-US" sz="1400" dirty="0"/>
              <a:t>(with fixed inputs)</a:t>
            </a:r>
          </a:p>
          <a:p>
            <a:pPr lvl="1"/>
            <a:r>
              <a:rPr lang="en-US" sz="1400" b="1" dirty="0"/>
              <a:t>inputs </a:t>
            </a:r>
            <a:r>
              <a:rPr lang="en-US" sz="1400" dirty="0"/>
              <a:t>(with fixed outputs)</a:t>
            </a:r>
          </a:p>
          <a:p>
            <a:endParaRPr lang="en-US" dirty="0"/>
          </a:p>
        </p:txBody>
      </p:sp>
    </p:spTree>
    <p:extLst>
      <p:ext uri="{BB962C8B-B14F-4D97-AF65-F5344CB8AC3E}">
        <p14:creationId xmlns:p14="http://schemas.microsoft.com/office/powerpoint/2010/main" val="1364988079"/>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0AF90-5012-48A5-9E22-5142223DEC9C}"/>
              </a:ext>
            </a:extLst>
          </p:cNvPr>
          <p:cNvSpPr>
            <a:spLocks noGrp="1"/>
          </p:cNvSpPr>
          <p:nvPr>
            <p:ph type="title"/>
          </p:nvPr>
        </p:nvSpPr>
        <p:spPr/>
        <p:txBody>
          <a:bodyPr/>
          <a:lstStyle/>
          <a:p>
            <a:r>
              <a:rPr lang="en-US" sz="3400" dirty="0"/>
              <a:t>Calculating Opportunity Cost and Determining Comparative Advantage</a:t>
            </a:r>
          </a:p>
        </p:txBody>
      </p:sp>
      <p:sp>
        <p:nvSpPr>
          <p:cNvPr id="4" name="Rectangle 3">
            <a:extLst>
              <a:ext uri="{FF2B5EF4-FFF2-40B4-BE49-F238E27FC236}">
                <a16:creationId xmlns:a16="http://schemas.microsoft.com/office/drawing/2014/main" id="{44D20844-4E2D-46B2-A764-2C3AE8440DB5}"/>
              </a:ext>
            </a:extLst>
          </p:cNvPr>
          <p:cNvSpPr/>
          <p:nvPr/>
        </p:nvSpPr>
        <p:spPr>
          <a:xfrm>
            <a:off x="510988" y="2399689"/>
            <a:ext cx="8805134" cy="3793346"/>
          </a:xfrm>
          <a:prstGeom prst="rect">
            <a:avLst/>
          </a:prstGeom>
        </p:spPr>
        <p:txBody>
          <a:bodyPr wrap="square">
            <a:spAutoFit/>
          </a:bodyPr>
          <a:lstStyle/>
          <a:p>
            <a:pPr>
              <a:spcBef>
                <a:spcPts val="0"/>
              </a:spcBef>
              <a:spcAft>
                <a:spcPts val="1700"/>
              </a:spcAft>
            </a:pPr>
            <a:r>
              <a:rPr lang="en-US" dirty="0">
                <a:solidFill>
                  <a:srgbClr val="000000"/>
                </a:solidFill>
                <a:latin typeface="Arial" panose="020B0604020202020204" pitchFamily="34" charset="0"/>
              </a:rPr>
              <a:t>Determining comparative advantage requires calculating opportunity costs. </a:t>
            </a:r>
            <a:endParaRPr lang="en-US" dirty="0"/>
          </a:p>
          <a:p>
            <a:pPr>
              <a:spcBef>
                <a:spcPts val="0"/>
              </a:spcBef>
              <a:spcAft>
                <a:spcPts val="1700"/>
              </a:spcAft>
            </a:pPr>
            <a:r>
              <a:rPr lang="en-US" dirty="0">
                <a:solidFill>
                  <a:srgbClr val="000000"/>
                </a:solidFill>
                <a:latin typeface="Arial" panose="020B0604020202020204" pitchFamily="34" charset="0"/>
              </a:rPr>
              <a:t>When calculating opportunity costs with </a:t>
            </a:r>
            <a:r>
              <a:rPr lang="en-US" b="1" u="sng" dirty="0">
                <a:solidFill>
                  <a:srgbClr val="000000"/>
                </a:solidFill>
                <a:latin typeface="Arial" panose="020B0604020202020204" pitchFamily="34" charset="0"/>
              </a:rPr>
              <a:t>O</a:t>
            </a:r>
            <a:r>
              <a:rPr lang="en-US" dirty="0">
                <a:solidFill>
                  <a:srgbClr val="000000"/>
                </a:solidFill>
                <a:latin typeface="Arial" panose="020B0604020202020204" pitchFamily="34" charset="0"/>
              </a:rPr>
              <a:t>utputs, use the “</a:t>
            </a:r>
            <a:r>
              <a:rPr lang="en-US" b="1" u="sng" dirty="0">
                <a:solidFill>
                  <a:srgbClr val="000000"/>
                </a:solidFill>
                <a:latin typeface="Arial" panose="020B0604020202020204" pitchFamily="34" charset="0"/>
              </a:rPr>
              <a:t>O</a:t>
            </a:r>
            <a:r>
              <a:rPr lang="en-US" dirty="0">
                <a:solidFill>
                  <a:srgbClr val="000000"/>
                </a:solidFill>
                <a:latin typeface="Arial" panose="020B0604020202020204" pitchFamily="34" charset="0"/>
              </a:rPr>
              <a:t>ther Over” formula (output and other both start with “O”).  The “Other Over” formula is:</a:t>
            </a:r>
            <a:endParaRPr lang="en-US" dirty="0"/>
          </a:p>
          <a:p>
            <a:pPr marL="914400">
              <a:spcBef>
                <a:spcPts val="0"/>
              </a:spcBef>
              <a:spcAft>
                <a:spcPts val="0"/>
              </a:spcAft>
            </a:pPr>
            <a:r>
              <a:rPr lang="en-US" b="1" dirty="0">
                <a:solidFill>
                  <a:srgbClr val="000000"/>
                </a:solidFill>
                <a:latin typeface="Arial" panose="020B0604020202020204" pitchFamily="34" charset="0"/>
              </a:rPr>
              <a:t>Output =</a:t>
            </a:r>
            <a:r>
              <a:rPr lang="en-US" b="1" u="sng" dirty="0">
                <a:solidFill>
                  <a:srgbClr val="000000"/>
                </a:solidFill>
                <a:latin typeface="Arial" panose="020B0604020202020204" pitchFamily="34" charset="0"/>
              </a:rPr>
              <a:t> Other </a:t>
            </a:r>
            <a:r>
              <a:rPr lang="en-US" b="1" dirty="0">
                <a:solidFill>
                  <a:srgbClr val="000000"/>
                </a:solidFill>
                <a:latin typeface="Arial" panose="020B0604020202020204" pitchFamily="34" charset="0"/>
              </a:rPr>
              <a:t>    </a:t>
            </a:r>
            <a:endParaRPr lang="en-US" dirty="0"/>
          </a:p>
          <a:p>
            <a:pPr marL="914400">
              <a:spcBef>
                <a:spcPts val="0"/>
              </a:spcBef>
              <a:spcAft>
                <a:spcPts val="0"/>
              </a:spcAft>
            </a:pPr>
            <a:r>
              <a:rPr lang="en-US" b="1" dirty="0">
                <a:solidFill>
                  <a:srgbClr val="000000"/>
                </a:solidFill>
                <a:latin typeface="Arial" panose="020B0604020202020204" pitchFamily="34" charset="0"/>
              </a:rPr>
              <a:t>                This</a:t>
            </a:r>
            <a:endParaRPr lang="en-US" dirty="0"/>
          </a:p>
          <a:p>
            <a:pPr>
              <a:spcBef>
                <a:spcPts val="0"/>
              </a:spcBef>
              <a:spcAft>
                <a:spcPts val="1700"/>
              </a:spcAft>
            </a:pPr>
            <a:br>
              <a:rPr lang="en-US" dirty="0"/>
            </a:br>
            <a:br>
              <a:rPr lang="en-US" dirty="0"/>
            </a:br>
            <a:r>
              <a:rPr lang="en-US" dirty="0">
                <a:solidFill>
                  <a:srgbClr val="000000"/>
                </a:solidFill>
                <a:latin typeface="Arial" panose="020B0604020202020204" pitchFamily="34" charset="0"/>
              </a:rPr>
              <a:t>When calculating opportunity costs with </a:t>
            </a:r>
            <a:r>
              <a:rPr lang="en-US" b="1" u="sng" dirty="0">
                <a:solidFill>
                  <a:srgbClr val="000000"/>
                </a:solidFill>
                <a:latin typeface="Arial" panose="020B0604020202020204" pitchFamily="34" charset="0"/>
              </a:rPr>
              <a:t>I</a:t>
            </a:r>
            <a:r>
              <a:rPr lang="en-US" dirty="0">
                <a:solidFill>
                  <a:srgbClr val="000000"/>
                </a:solidFill>
                <a:latin typeface="Arial" panose="020B0604020202020204" pitchFamily="34" charset="0"/>
              </a:rPr>
              <a:t>nputs, use the “Th</a:t>
            </a:r>
            <a:r>
              <a:rPr lang="en-US" b="1" u="sng" dirty="0">
                <a:solidFill>
                  <a:srgbClr val="000000"/>
                </a:solidFill>
                <a:latin typeface="Arial" panose="020B0604020202020204" pitchFamily="34" charset="0"/>
              </a:rPr>
              <a:t>i</a:t>
            </a:r>
            <a:r>
              <a:rPr lang="en-US" dirty="0">
                <a:solidFill>
                  <a:srgbClr val="000000"/>
                </a:solidFill>
                <a:latin typeface="Arial" panose="020B0604020202020204" pitchFamily="34" charset="0"/>
              </a:rPr>
              <a:t>s over That” formula (Input and this both have “I” in their spellings).  The “Th</a:t>
            </a:r>
            <a:r>
              <a:rPr lang="en-US" b="1" u="sng" dirty="0">
                <a:solidFill>
                  <a:srgbClr val="000000"/>
                </a:solidFill>
                <a:latin typeface="Arial" panose="020B0604020202020204" pitchFamily="34" charset="0"/>
              </a:rPr>
              <a:t>i</a:t>
            </a:r>
            <a:r>
              <a:rPr lang="en-US" dirty="0">
                <a:solidFill>
                  <a:srgbClr val="000000"/>
                </a:solidFill>
                <a:latin typeface="Arial" panose="020B0604020202020204" pitchFamily="34" charset="0"/>
              </a:rPr>
              <a:t>s over That” formula is:</a:t>
            </a:r>
            <a:endParaRPr lang="en-US" dirty="0"/>
          </a:p>
          <a:p>
            <a:pPr marL="914400">
              <a:spcBef>
                <a:spcPts val="0"/>
              </a:spcBef>
              <a:spcAft>
                <a:spcPts val="0"/>
              </a:spcAft>
            </a:pPr>
            <a:r>
              <a:rPr lang="en-US" b="1" dirty="0">
                <a:solidFill>
                  <a:srgbClr val="000000"/>
                </a:solidFill>
                <a:latin typeface="Arial" panose="020B0604020202020204" pitchFamily="34" charset="0"/>
              </a:rPr>
              <a:t>Input =</a:t>
            </a:r>
            <a:r>
              <a:rPr lang="en-US" b="1" u="sng" dirty="0">
                <a:solidFill>
                  <a:srgbClr val="000000"/>
                </a:solidFill>
                <a:latin typeface="Arial" panose="020B0604020202020204" pitchFamily="34" charset="0"/>
              </a:rPr>
              <a:t> This </a:t>
            </a:r>
            <a:r>
              <a:rPr lang="en-US" b="1" dirty="0">
                <a:solidFill>
                  <a:srgbClr val="000000"/>
                </a:solidFill>
                <a:latin typeface="Arial" panose="020B0604020202020204" pitchFamily="34" charset="0"/>
              </a:rPr>
              <a:t>                  </a:t>
            </a:r>
            <a:endParaRPr lang="en-US" dirty="0"/>
          </a:p>
          <a:p>
            <a:r>
              <a:rPr lang="en-US" dirty="0">
                <a:solidFill>
                  <a:srgbClr val="000000"/>
                </a:solidFill>
                <a:latin typeface="Arial" panose="020B0604020202020204" pitchFamily="34" charset="0"/>
              </a:rPr>
              <a:t>                           </a:t>
            </a:r>
            <a:r>
              <a:rPr lang="en-US" b="1" dirty="0">
                <a:solidFill>
                  <a:srgbClr val="000000"/>
                </a:solidFill>
                <a:latin typeface="Arial" panose="020B0604020202020204" pitchFamily="34" charset="0"/>
              </a:rPr>
              <a:t>That</a:t>
            </a:r>
            <a:endParaRPr lang="en-US" dirty="0"/>
          </a:p>
        </p:txBody>
      </p:sp>
    </p:spTree>
    <p:extLst>
      <p:ext uri="{BB962C8B-B14F-4D97-AF65-F5344CB8AC3E}">
        <p14:creationId xmlns:p14="http://schemas.microsoft.com/office/powerpoint/2010/main" val="2026813677"/>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9E93E-5E6E-44AA-940F-53B0F0C587AF}"/>
              </a:ext>
            </a:extLst>
          </p:cNvPr>
          <p:cNvSpPr>
            <a:spLocks noGrp="1"/>
          </p:cNvSpPr>
          <p:nvPr>
            <p:ph type="title"/>
          </p:nvPr>
        </p:nvSpPr>
        <p:spPr>
          <a:xfrm>
            <a:off x="457200" y="1016597"/>
            <a:ext cx="8229600" cy="1143000"/>
          </a:xfrm>
        </p:spPr>
        <p:txBody>
          <a:bodyPr/>
          <a:lstStyle/>
          <a:p>
            <a:r>
              <a:rPr lang="en-US" sz="4800" dirty="0">
                <a:hlinkClick r:id="rId2"/>
              </a:rPr>
              <a:t>Absolute and Comparative Advantage Activity</a:t>
            </a:r>
            <a:endParaRPr lang="en-US" sz="4800" dirty="0"/>
          </a:p>
        </p:txBody>
      </p:sp>
      <p:pic>
        <p:nvPicPr>
          <p:cNvPr id="4" name="Picture 3">
            <a:extLst>
              <a:ext uri="{FF2B5EF4-FFF2-40B4-BE49-F238E27FC236}">
                <a16:creationId xmlns:a16="http://schemas.microsoft.com/office/drawing/2014/main" id="{BE755D6D-A8C1-4788-8D8E-08F3D9D33336}"/>
              </a:ext>
            </a:extLst>
          </p:cNvPr>
          <p:cNvPicPr>
            <a:picLocks noChangeAspect="1"/>
          </p:cNvPicPr>
          <p:nvPr/>
        </p:nvPicPr>
        <p:blipFill>
          <a:blip r:embed="rId3"/>
          <a:stretch>
            <a:fillRect/>
          </a:stretch>
        </p:blipFill>
        <p:spPr>
          <a:xfrm>
            <a:off x="623942" y="2334475"/>
            <a:ext cx="8229601" cy="4167096"/>
          </a:xfrm>
          <a:prstGeom prst="rect">
            <a:avLst/>
          </a:prstGeom>
        </p:spPr>
      </p:pic>
    </p:spTree>
    <p:extLst>
      <p:ext uri="{BB962C8B-B14F-4D97-AF65-F5344CB8AC3E}">
        <p14:creationId xmlns:p14="http://schemas.microsoft.com/office/powerpoint/2010/main" val="1015482108"/>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0C61D-B12E-40E4-A2C9-4172080EDA38}"/>
              </a:ext>
            </a:extLst>
          </p:cNvPr>
          <p:cNvSpPr>
            <a:spLocks noGrp="1"/>
          </p:cNvSpPr>
          <p:nvPr>
            <p:ph type="title"/>
          </p:nvPr>
        </p:nvSpPr>
        <p:spPr/>
        <p:txBody>
          <a:bodyPr/>
          <a:lstStyle/>
          <a:p>
            <a:r>
              <a:rPr lang="en-US" dirty="0"/>
              <a:t>Output Example</a:t>
            </a:r>
          </a:p>
        </p:txBody>
      </p:sp>
      <p:graphicFrame>
        <p:nvGraphicFramePr>
          <p:cNvPr id="6" name="Table 5">
            <a:extLst>
              <a:ext uri="{FF2B5EF4-FFF2-40B4-BE49-F238E27FC236}">
                <a16:creationId xmlns:a16="http://schemas.microsoft.com/office/drawing/2014/main" id="{2913DFE3-54A5-42E6-9B62-2EA38C5580C1}"/>
              </a:ext>
            </a:extLst>
          </p:cNvPr>
          <p:cNvGraphicFramePr>
            <a:graphicFrameLocks noGrp="1"/>
          </p:cNvGraphicFramePr>
          <p:nvPr>
            <p:extLst>
              <p:ext uri="{D42A27DB-BD31-4B8C-83A1-F6EECF244321}">
                <p14:modId xmlns:p14="http://schemas.microsoft.com/office/powerpoint/2010/main" val="457612061"/>
              </p:ext>
            </p:extLst>
          </p:nvPr>
        </p:nvGraphicFramePr>
        <p:xfrm>
          <a:off x="817581" y="2313677"/>
          <a:ext cx="6858000" cy="2026920"/>
        </p:xfrm>
        <a:graphic>
          <a:graphicData uri="http://schemas.openxmlformats.org/drawingml/2006/table">
            <a:tbl>
              <a:tblPr/>
              <a:tblGrid>
                <a:gridCol w="2286000">
                  <a:extLst>
                    <a:ext uri="{9D8B030D-6E8A-4147-A177-3AD203B41FA5}">
                      <a16:colId xmlns:a16="http://schemas.microsoft.com/office/drawing/2014/main" val="4162942657"/>
                    </a:ext>
                  </a:extLst>
                </a:gridCol>
                <a:gridCol w="2286000">
                  <a:extLst>
                    <a:ext uri="{9D8B030D-6E8A-4147-A177-3AD203B41FA5}">
                      <a16:colId xmlns:a16="http://schemas.microsoft.com/office/drawing/2014/main" val="3628520394"/>
                    </a:ext>
                  </a:extLst>
                </a:gridCol>
                <a:gridCol w="2286000">
                  <a:extLst>
                    <a:ext uri="{9D8B030D-6E8A-4147-A177-3AD203B41FA5}">
                      <a16:colId xmlns:a16="http://schemas.microsoft.com/office/drawing/2014/main" val="1795649182"/>
                    </a:ext>
                  </a:extLst>
                </a:gridCol>
              </a:tblGrid>
              <a:tr h="0">
                <a:tc>
                  <a:txBody>
                    <a:bodyPr/>
                    <a:lstStyle/>
                    <a:p>
                      <a:pPr fontAlgn="t"/>
                      <a:br>
                        <a:rPr lang="en-US">
                          <a:effectLst/>
                        </a:rPr>
                      </a:b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200" b="1" i="0" u="none" strike="noStrike">
                          <a:solidFill>
                            <a:srgbClr val="000000"/>
                          </a:solidFill>
                          <a:effectLst/>
                          <a:latin typeface="Arial" panose="020B0604020202020204" pitchFamily="34" charset="0"/>
                        </a:rPr>
                        <a:t>Team 1</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200" b="1" i="0" u="none" strike="noStrike">
                          <a:solidFill>
                            <a:srgbClr val="000000"/>
                          </a:solidFill>
                          <a:effectLst/>
                          <a:latin typeface="Arial" panose="020B0604020202020204" pitchFamily="34" charset="0"/>
                        </a:rPr>
                        <a:t>Team 2</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3489954"/>
                  </a:ext>
                </a:extLst>
              </a:tr>
              <a:tr h="0">
                <a:tc>
                  <a:txBody>
                    <a:bodyPr/>
                    <a:lstStyle/>
                    <a:p>
                      <a:pPr rtl="0" fontAlgn="t">
                        <a:spcBef>
                          <a:spcPts val="0"/>
                        </a:spcBef>
                        <a:spcAft>
                          <a:spcPts val="0"/>
                        </a:spcAft>
                      </a:pPr>
                      <a:r>
                        <a:rPr lang="en-US" sz="1200" b="1" i="0" u="none" strike="noStrike">
                          <a:solidFill>
                            <a:srgbClr val="000000"/>
                          </a:solidFill>
                          <a:effectLst/>
                          <a:latin typeface="Arial" panose="020B0604020202020204" pitchFamily="34" charset="0"/>
                        </a:rPr>
                        <a:t>Texts</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dirty="0">
                          <a:effectLst/>
                        </a:rPr>
                      </a:b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dirty="0">
                          <a:effectLst/>
                        </a:rPr>
                      </a:b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4584383"/>
                  </a:ext>
                </a:extLst>
              </a:tr>
              <a:tr h="0">
                <a:tc>
                  <a:txBody>
                    <a:bodyPr/>
                    <a:lstStyle/>
                    <a:p>
                      <a:pPr rtl="0" fontAlgn="t">
                        <a:spcBef>
                          <a:spcPts val="0"/>
                        </a:spcBef>
                        <a:spcAft>
                          <a:spcPts val="0"/>
                        </a:spcAft>
                      </a:pPr>
                      <a:r>
                        <a:rPr lang="en-US" sz="1200" b="1" i="0" u="none" strike="noStrike">
                          <a:solidFill>
                            <a:srgbClr val="000000"/>
                          </a:solidFill>
                          <a:effectLst/>
                          <a:latin typeface="Arial" panose="020B0604020202020204" pitchFamily="34" charset="0"/>
                        </a:rPr>
                        <a:t>Dice</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a:effectLst/>
                        </a:rPr>
                      </a:b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dirty="0">
                          <a:effectLst/>
                        </a:rPr>
                      </a:b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605422"/>
                  </a:ext>
                </a:extLst>
              </a:tr>
            </a:tbl>
          </a:graphicData>
        </a:graphic>
      </p:graphicFrame>
      <p:sp>
        <p:nvSpPr>
          <p:cNvPr id="7" name="Rectangle 2">
            <a:extLst>
              <a:ext uri="{FF2B5EF4-FFF2-40B4-BE49-F238E27FC236}">
                <a16:creationId xmlns:a16="http://schemas.microsoft.com/office/drawing/2014/main" id="{D9EDDDD4-1C7A-4169-9088-98770EB42FDB}"/>
              </a:ext>
            </a:extLst>
          </p:cNvPr>
          <p:cNvSpPr>
            <a:spLocks noChangeArrowheads="1"/>
          </p:cNvSpPr>
          <p:nvPr/>
        </p:nvSpPr>
        <p:spPr bwMode="auto">
          <a:xfrm>
            <a:off x="279699" y="4708268"/>
            <a:ext cx="8229600" cy="1908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Permanent Marker"/>
              </a:rPr>
              <a:t>Output Example</a:t>
            </a:r>
            <a:endParaRPr kumimoji="0" lang="en-US" altLang="en-US"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Who has the absolute advantage in sending texts? Rolling “10” on dice?</a:t>
            </a:r>
            <a:endParaRPr kumimoji="0" lang="en-US" altLang="en-US"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Who has the comparative advantage in sending texts? Rolling “10” on dice? Why might this be different than absolute advantage? </a:t>
            </a:r>
            <a:endParaRPr kumimoji="0" lang="en-US" altLang="en-US"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696387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1" y="1061966"/>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a:latin typeface="Calibri"/>
                <a:ea typeface="ＭＳ Ｐゴシック"/>
                <a:cs typeface="Calibri"/>
              </a:rPr>
              <a:t>Professional Development Certificate</a:t>
            </a:r>
            <a:endParaRPr lang="en-US" sz="4000" b="1">
              <a:solidFill>
                <a:srgbClr val="005CB8"/>
              </a:solidFill>
              <a:effectLst>
                <a:glow>
                  <a:srgbClr val="4F81BD">
                    <a:alpha val="0"/>
                  </a:srgb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a:cs typeface="Calibri" panose="020F0502020204030204" pitchFamily="34" charset="0"/>
            </a:endParaRPr>
          </a:p>
        </p:txBody>
      </p:sp>
      <p:sp>
        <p:nvSpPr>
          <p:cNvPr id="3" name="TextBox 2">
            <a:extLst>
              <a:ext uri="{FF2B5EF4-FFF2-40B4-BE49-F238E27FC236}">
                <a16:creationId xmlns:a16="http://schemas.microsoft.com/office/drawing/2014/main" id="{D213714B-F9E8-8C44-9AF8-383F3F244D95}"/>
              </a:ext>
            </a:extLst>
          </p:cNvPr>
          <p:cNvSpPr txBox="1"/>
          <p:nvPr/>
        </p:nvSpPr>
        <p:spPr>
          <a:xfrm>
            <a:off x="588955" y="2359260"/>
            <a:ext cx="8175171" cy="3139321"/>
          </a:xfrm>
          <a:prstGeom prst="rect">
            <a:avLst/>
          </a:prstGeom>
          <a:noFill/>
        </p:spPr>
        <p:txBody>
          <a:bodyPr wrap="square" rtlCol="0" anchor="t">
            <a:spAutoFit/>
          </a:bodyPr>
          <a:lstStyle/>
          <a:p>
            <a:r>
              <a:rPr lang="en-US">
                <a:latin typeface="Arial"/>
                <a:ea typeface="ＭＳ Ｐゴシック"/>
              </a:rPr>
              <a:t>To earn your professional development certificate for this webinar, you must:</a:t>
            </a:r>
          </a:p>
          <a:p>
            <a:endParaRPr lang="en-US">
              <a:latin typeface="Arial"/>
              <a:ea typeface="ＭＳ Ｐゴシック"/>
            </a:endParaRPr>
          </a:p>
          <a:p>
            <a:pPr marL="285750" indent="-285750">
              <a:buFont typeface="Arial"/>
              <a:buChar char="•"/>
            </a:pPr>
            <a:r>
              <a:rPr lang="en-US" dirty="0">
                <a:latin typeface="Arial"/>
                <a:ea typeface="ＭＳ Ｐゴシック"/>
              </a:rPr>
              <a:t>Watch a minimum of 45-minutes and you will automatically receive a professional development </a:t>
            </a:r>
            <a:r>
              <a:rPr lang="en-US" b="1" dirty="0">
                <a:solidFill>
                  <a:srgbClr val="7A9900"/>
                </a:solidFill>
                <a:latin typeface="Arial"/>
                <a:ea typeface="ＭＳ Ｐゴシック"/>
              </a:rPr>
              <a:t>certificate </a:t>
            </a:r>
            <a:r>
              <a:rPr lang="en-US" dirty="0">
                <a:latin typeface="Arial"/>
                <a:ea typeface="ＭＳ Ｐゴシック"/>
              </a:rPr>
              <a:t>via e-mail within 24 hours.</a:t>
            </a:r>
          </a:p>
          <a:p>
            <a:endParaRPr lang="en-US">
              <a:latin typeface="Arial"/>
              <a:ea typeface="ＭＳ Ｐゴシック"/>
            </a:endParaRPr>
          </a:p>
          <a:p>
            <a:r>
              <a:rPr lang="en-US">
                <a:latin typeface="Arial"/>
                <a:ea typeface="ＭＳ Ｐゴシック"/>
                <a:cs typeface="Arial"/>
              </a:rPr>
              <a:t>Accessing resources: </a:t>
            </a:r>
            <a:endParaRPr lang="en-US"/>
          </a:p>
          <a:p>
            <a:endParaRPr lang="en-US">
              <a:cs typeface="Arial"/>
            </a:endParaRPr>
          </a:p>
          <a:p>
            <a:pPr marL="285750" indent="-285750">
              <a:buFont typeface="Arial,Sans-Serif"/>
              <a:buChar char="•"/>
            </a:pPr>
            <a:r>
              <a:rPr lang="en-US" dirty="0">
                <a:latin typeface="Arial"/>
                <a:ea typeface="ＭＳ Ｐゴシック"/>
                <a:cs typeface="Arial"/>
              </a:rPr>
              <a:t>You can now easily download presentations, lesson plan materials, and activities for each webinar from </a:t>
            </a:r>
            <a:r>
              <a:rPr lang="en-US" b="1" i="1" dirty="0">
                <a:solidFill>
                  <a:srgbClr val="005CB8"/>
                </a:solidFill>
                <a:latin typeface="Arial"/>
                <a:ea typeface="ＭＳ Ｐゴシック"/>
                <a:cs typeface="Arial"/>
              </a:rPr>
              <a:t>EconEdLink.org/professional-development/</a:t>
            </a:r>
          </a:p>
          <a:p>
            <a:endParaRPr lang="en-US" b="1" i="1" dirty="0">
              <a:solidFill>
                <a:srgbClr val="005CB8"/>
              </a:solidFill>
              <a:latin typeface="Arial"/>
              <a:ea typeface="ＭＳ Ｐゴシック"/>
              <a:cs typeface="Arial"/>
            </a:endParaRPr>
          </a:p>
        </p:txBody>
      </p:sp>
    </p:spTree>
    <p:extLst>
      <p:ext uri="{BB962C8B-B14F-4D97-AF65-F5344CB8AC3E}">
        <p14:creationId xmlns:p14="http://schemas.microsoft.com/office/powerpoint/2010/main" val="348903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5D8-B5E1-43BC-92E0-622B14092F30}"/>
              </a:ext>
            </a:extLst>
          </p:cNvPr>
          <p:cNvSpPr>
            <a:spLocks noGrp="1"/>
          </p:cNvSpPr>
          <p:nvPr>
            <p:ph type="title"/>
          </p:nvPr>
        </p:nvSpPr>
        <p:spPr/>
        <p:txBody>
          <a:bodyPr/>
          <a:lstStyle/>
          <a:p>
            <a:r>
              <a:rPr lang="en-US" dirty="0"/>
              <a:t>Input Example</a:t>
            </a:r>
          </a:p>
        </p:txBody>
      </p:sp>
      <p:graphicFrame>
        <p:nvGraphicFramePr>
          <p:cNvPr id="4" name="Table 3">
            <a:extLst>
              <a:ext uri="{FF2B5EF4-FFF2-40B4-BE49-F238E27FC236}">
                <a16:creationId xmlns:a16="http://schemas.microsoft.com/office/drawing/2014/main" id="{5B954AE0-6B59-4894-9C57-C8AE76194315}"/>
              </a:ext>
            </a:extLst>
          </p:cNvPr>
          <p:cNvGraphicFramePr>
            <a:graphicFrameLocks noGrp="1"/>
          </p:cNvGraphicFramePr>
          <p:nvPr>
            <p:extLst>
              <p:ext uri="{D42A27DB-BD31-4B8C-83A1-F6EECF244321}">
                <p14:modId xmlns:p14="http://schemas.microsoft.com/office/powerpoint/2010/main" val="756400272"/>
              </p:ext>
            </p:extLst>
          </p:nvPr>
        </p:nvGraphicFramePr>
        <p:xfrm>
          <a:off x="761103" y="2638360"/>
          <a:ext cx="6858000" cy="2026920"/>
        </p:xfrm>
        <a:graphic>
          <a:graphicData uri="http://schemas.openxmlformats.org/drawingml/2006/table">
            <a:tbl>
              <a:tblPr/>
              <a:tblGrid>
                <a:gridCol w="2286000">
                  <a:extLst>
                    <a:ext uri="{9D8B030D-6E8A-4147-A177-3AD203B41FA5}">
                      <a16:colId xmlns:a16="http://schemas.microsoft.com/office/drawing/2014/main" val="1075566566"/>
                    </a:ext>
                  </a:extLst>
                </a:gridCol>
                <a:gridCol w="2286000">
                  <a:extLst>
                    <a:ext uri="{9D8B030D-6E8A-4147-A177-3AD203B41FA5}">
                      <a16:colId xmlns:a16="http://schemas.microsoft.com/office/drawing/2014/main" val="3581745821"/>
                    </a:ext>
                  </a:extLst>
                </a:gridCol>
                <a:gridCol w="2286000">
                  <a:extLst>
                    <a:ext uri="{9D8B030D-6E8A-4147-A177-3AD203B41FA5}">
                      <a16:colId xmlns:a16="http://schemas.microsoft.com/office/drawing/2014/main" val="2843999322"/>
                    </a:ext>
                  </a:extLst>
                </a:gridCol>
              </a:tblGrid>
              <a:tr h="0">
                <a:tc>
                  <a:txBody>
                    <a:bodyPr/>
                    <a:lstStyle/>
                    <a:p>
                      <a:pPr fontAlgn="t"/>
                      <a:br>
                        <a:rPr lang="en-US">
                          <a:effectLst/>
                        </a:rPr>
                      </a:b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200" b="1" i="0" u="none" strike="noStrike">
                          <a:solidFill>
                            <a:srgbClr val="000000"/>
                          </a:solidFill>
                          <a:effectLst/>
                          <a:latin typeface="Arial" panose="020B0604020202020204" pitchFamily="34" charset="0"/>
                        </a:rPr>
                        <a:t>Team 3</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200" b="1" i="0" u="none" strike="noStrike">
                          <a:solidFill>
                            <a:srgbClr val="000000"/>
                          </a:solidFill>
                          <a:effectLst/>
                          <a:latin typeface="Arial" panose="020B0604020202020204" pitchFamily="34" charset="0"/>
                        </a:rPr>
                        <a:t>Team 4</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3777555"/>
                  </a:ext>
                </a:extLst>
              </a:tr>
              <a:tr h="0">
                <a:tc>
                  <a:txBody>
                    <a:bodyPr/>
                    <a:lstStyle/>
                    <a:p>
                      <a:pPr rtl="0" fontAlgn="t">
                        <a:spcBef>
                          <a:spcPts val="0"/>
                        </a:spcBef>
                        <a:spcAft>
                          <a:spcPts val="0"/>
                        </a:spcAft>
                      </a:pPr>
                      <a:r>
                        <a:rPr lang="en-US" sz="1200" b="1" i="0" u="none" strike="noStrike" dirty="0">
                          <a:solidFill>
                            <a:srgbClr val="000000"/>
                          </a:solidFill>
                          <a:effectLst/>
                          <a:latin typeface="Arial" panose="020B0604020202020204" pitchFamily="34" charset="0"/>
                        </a:rPr>
                        <a:t>Map</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a:effectLst/>
                        </a:rPr>
                      </a:b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a:effectLst/>
                        </a:rPr>
                      </a:b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213406"/>
                  </a:ext>
                </a:extLst>
              </a:tr>
              <a:tr h="0">
                <a:tc>
                  <a:txBody>
                    <a:bodyPr/>
                    <a:lstStyle/>
                    <a:p>
                      <a:pPr rtl="0" fontAlgn="t">
                        <a:spcBef>
                          <a:spcPts val="0"/>
                        </a:spcBef>
                        <a:spcAft>
                          <a:spcPts val="0"/>
                        </a:spcAft>
                      </a:pPr>
                      <a:r>
                        <a:rPr lang="en-US" sz="1200" b="1" i="0" u="none" strike="noStrike">
                          <a:solidFill>
                            <a:srgbClr val="000000"/>
                          </a:solidFill>
                          <a:effectLst/>
                          <a:latin typeface="Arial" panose="020B0604020202020204" pitchFamily="34" charset="0"/>
                        </a:rPr>
                        <a:t>Paper Airplane</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a:effectLst/>
                        </a:rPr>
                      </a:b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dirty="0">
                          <a:effectLst/>
                        </a:rPr>
                      </a:b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6863399"/>
                  </a:ext>
                </a:extLst>
              </a:tr>
            </a:tbl>
          </a:graphicData>
        </a:graphic>
      </p:graphicFrame>
      <p:sp>
        <p:nvSpPr>
          <p:cNvPr id="5" name="Rectangle 1">
            <a:extLst>
              <a:ext uri="{FF2B5EF4-FFF2-40B4-BE49-F238E27FC236}">
                <a16:creationId xmlns:a16="http://schemas.microsoft.com/office/drawing/2014/main" id="{EDEC5524-6F07-4703-86B5-ABB95E9B305A}"/>
              </a:ext>
            </a:extLst>
          </p:cNvPr>
          <p:cNvSpPr>
            <a:spLocks noChangeArrowheads="1"/>
          </p:cNvSpPr>
          <p:nvPr/>
        </p:nvSpPr>
        <p:spPr bwMode="auto">
          <a:xfrm>
            <a:off x="303903" y="5007303"/>
            <a:ext cx="8536193" cy="1538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Permanent Marker"/>
              </a:rPr>
              <a:t>Input Example</a:t>
            </a:r>
            <a:endParaRPr kumimoji="0" lang="en-US" altLang="en-US"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lang="en-US" altLang="en-US" dirty="0">
                <a:latin typeface="Arial" panose="020B0604020202020204" pitchFamily="34" charset="0"/>
                <a:cs typeface="Arial" panose="020B0604020202020204" pitchFamily="34" charset="0"/>
              </a:rPr>
              <a:t>1. </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Who has the absolute advantage on completing the map? Paper airplane flying 10ft.?</a:t>
            </a:r>
            <a:endParaRPr kumimoji="0" lang="en-US" altLang="en-US"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2. </a:t>
            </a:r>
            <a:r>
              <a:rPr kumimoji="0" lang="en-U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Who has the comparative advantage in completing the map? Having the paper airplane fly 10 ft.? Why might this be different than absolute advantage? </a:t>
            </a:r>
            <a:endParaRPr kumimoji="0" lang="en-US" altLang="en-US"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57298321"/>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Assessment Questions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398033" y="2086985"/>
            <a:ext cx="8229600" cy="4175760"/>
          </a:xfrm>
        </p:spPr>
        <p:txBody>
          <a:bodyPr>
            <a:noAutofit/>
          </a:bodyPr>
          <a:lstStyle/>
          <a:p>
            <a:pPr marL="514350" indent="-514350" defTabSz="905255">
              <a:buFont typeface="+mj-lt"/>
              <a:buAutoNum type="arabicPeriod"/>
              <a:defRPr sz="3168"/>
            </a:pPr>
            <a:r>
              <a:rPr lang="en-US" sz="2750" dirty="0"/>
              <a:t>What is the opportunity cost when a student decides to attend college?</a:t>
            </a:r>
          </a:p>
          <a:p>
            <a:pPr marL="514350" indent="-514350" defTabSz="905255">
              <a:buFont typeface="+mj-lt"/>
              <a:buAutoNum type="arabicPeriod"/>
              <a:defRPr sz="3168"/>
            </a:pPr>
            <a:r>
              <a:rPr lang="en-US" sz="2750" dirty="0"/>
              <a:t>Should you do all you can to earn a perfect grade of 100 on your next economics exam? </a:t>
            </a:r>
          </a:p>
          <a:p>
            <a:pPr marL="514350" indent="-514350" defTabSz="905255">
              <a:buFont typeface="+mj-lt"/>
              <a:buAutoNum type="arabicPeriod"/>
              <a:defRPr sz="3168"/>
            </a:pPr>
            <a:r>
              <a:rPr lang="en-US" sz="2750" dirty="0"/>
              <a:t>How is cost-benefit analysis used in decision making?</a:t>
            </a:r>
          </a:p>
          <a:p>
            <a:pPr marL="514350" indent="-514350" defTabSz="905255">
              <a:buFont typeface="+mj-lt"/>
              <a:buAutoNum type="arabicPeriod"/>
              <a:defRPr sz="3168"/>
            </a:pPr>
            <a:r>
              <a:rPr lang="en-US" sz="2750" dirty="0"/>
              <a:t>How is marginal analysis used in decision making?</a:t>
            </a:r>
          </a:p>
          <a:p>
            <a:pPr marL="514350" indent="-514350" defTabSz="905255">
              <a:buFont typeface="+mj-lt"/>
              <a:buAutoNum type="arabicPeriod"/>
              <a:defRPr sz="3168"/>
            </a:pPr>
            <a:r>
              <a:rPr lang="en-US" sz="2750" dirty="0"/>
              <a:t>What is the difference between comparative and absolute advantage?</a:t>
            </a:r>
          </a:p>
        </p:txBody>
      </p:sp>
    </p:spTree>
    <p:extLst>
      <p:ext uri="{BB962C8B-B14F-4D97-AF65-F5344CB8AC3E}">
        <p14:creationId xmlns:p14="http://schemas.microsoft.com/office/powerpoint/2010/main" val="1287334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additive="base">
                                        <p:cTn id="3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b="1">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1501666" y="5134678"/>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1524001" y="2335947"/>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Agenda</a:t>
            </a:r>
            <a:endParaRPr lang="en-US" sz="5500" b="1">
              <a:ln w="11430"/>
              <a:solidFill>
                <a:srgbClr val="005CB8"/>
              </a:solidFill>
              <a:effectLst>
                <a:outerShdw blurRad="80000" dist="40000" dir="5040000" algn="tl">
                  <a:srgbClr val="000000">
                    <a:alpha val="0"/>
                  </a:srgbClr>
                </a:outerShdw>
              </a:effectLst>
              <a:latin typeface="Calibri" panose="020F0502020204030204" pitchFamily="34" charset="0"/>
              <a:ea typeface="+mj-ea"/>
              <a:cs typeface="Calibri" panose="020F0502020204030204" pitchFamily="34" charset="0"/>
            </a:endParaRPr>
          </a:p>
        </p:txBody>
      </p:sp>
      <p:sp>
        <p:nvSpPr>
          <p:cNvPr id="15363" name="Content Placeholder 2"/>
          <p:cNvSpPr>
            <a:spLocks noGrp="1"/>
          </p:cNvSpPr>
          <p:nvPr>
            <p:ph idx="4294967295"/>
          </p:nvPr>
        </p:nvSpPr>
        <p:spPr>
          <a:xfrm>
            <a:off x="322729" y="1957893"/>
            <a:ext cx="8229600" cy="4175760"/>
          </a:xfrm>
        </p:spPr>
        <p:txBody>
          <a:bodyPr/>
          <a:lstStyle/>
          <a:p>
            <a:r>
              <a:rPr lang="en-US" sz="2000" dirty="0"/>
              <a:t>Roll Call – Personal Pros and Cons of “New Normal”</a:t>
            </a:r>
          </a:p>
          <a:p>
            <a:r>
              <a:rPr lang="en-US" sz="2000" dirty="0"/>
              <a:t>Immigration Activity – Costs and Benefits</a:t>
            </a:r>
          </a:p>
          <a:p>
            <a:r>
              <a:rPr lang="en-US" sz="2000" dirty="0"/>
              <a:t>Cost Benefit Analysis of COVID-19</a:t>
            </a:r>
          </a:p>
          <a:p>
            <a:r>
              <a:rPr lang="en-US" sz="2000" dirty="0"/>
              <a:t>Thinking at the Margin Activity</a:t>
            </a:r>
          </a:p>
          <a:p>
            <a:r>
              <a:rPr lang="en-US" sz="2000" dirty="0"/>
              <a:t>Flood Clean Up Activity</a:t>
            </a:r>
          </a:p>
          <a:p>
            <a:r>
              <a:rPr lang="en-US" sz="2000" dirty="0"/>
              <a:t>Comparative and Absolute Advantage</a:t>
            </a:r>
          </a:p>
          <a:p>
            <a:pPr lvl="1"/>
            <a:r>
              <a:rPr lang="en-US" sz="2000" dirty="0"/>
              <a:t>Calculating opportunity cost</a:t>
            </a:r>
          </a:p>
          <a:p>
            <a:pPr lvl="1"/>
            <a:r>
              <a:rPr lang="en-US" sz="2000" dirty="0"/>
              <a:t>Interactive Stations Activity</a:t>
            </a:r>
          </a:p>
          <a:p>
            <a:r>
              <a:rPr lang="en-US" sz="2000" dirty="0" err="1"/>
              <a:t>Gimkit</a:t>
            </a:r>
            <a:r>
              <a:rPr lang="en-US" sz="2000" dirty="0"/>
              <a:t>!</a:t>
            </a:r>
          </a:p>
          <a:p>
            <a:endParaRPr lang="en-US" sz="25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Objectives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r>
              <a:rPr lang="en-US" dirty="0"/>
              <a:t>Explain the concepts of opportunity cost, marginal thinking, cost-benefit-analysis, and comparative advantage.</a:t>
            </a:r>
          </a:p>
          <a:p>
            <a:r>
              <a:rPr lang="en-US" dirty="0"/>
              <a:t>Use activity based approaches to teach opportunity cost, cost-benefit analysis, and comparative advantage.</a:t>
            </a:r>
          </a:p>
          <a:p>
            <a:pPr marL="0" indent="0" defTabSz="905255">
              <a:buNone/>
              <a:defRPr sz="3168"/>
            </a:pPr>
            <a:endParaRPr lang="en-US" sz="2750" dirty="0"/>
          </a:p>
        </p:txBody>
      </p:sp>
    </p:spTree>
    <p:extLst>
      <p:ext uri="{BB962C8B-B14F-4D97-AF65-F5344CB8AC3E}">
        <p14:creationId xmlns:p14="http://schemas.microsoft.com/office/powerpoint/2010/main" val="100049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National Standards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defTabSz="905255">
              <a:defRPr sz="3168"/>
            </a:pPr>
            <a:r>
              <a:rPr lang="en-US" sz="2000" b="1" dirty="0">
                <a:latin typeface="Calibri" panose="020F0502020204030204" pitchFamily="34" charset="0"/>
                <a:cs typeface="Calibri" panose="020F0502020204030204" pitchFamily="34" charset="0"/>
              </a:rPr>
              <a:t>Standard 2: Decision Making</a:t>
            </a:r>
          </a:p>
          <a:p>
            <a:pPr lvl="1" defTabSz="905255">
              <a:defRPr sz="3168"/>
            </a:pPr>
            <a:r>
              <a:rPr lang="en-US" sz="2000" i="1" dirty="0"/>
              <a:t>Effective decision making requires comparing the additional costs of alternatives with the additional benefits. Many choices involve doing a little more or a little less of something: few choices are “all or nothing” decisions. </a:t>
            </a:r>
          </a:p>
          <a:p>
            <a:pPr defTabSz="905255">
              <a:defRPr sz="3168"/>
            </a:pPr>
            <a:r>
              <a:rPr lang="en-US" sz="2000" b="1" dirty="0">
                <a:latin typeface="Calibri" panose="020F0502020204030204" pitchFamily="34" charset="0"/>
                <a:cs typeface="Calibri" panose="020F0502020204030204" pitchFamily="34" charset="0"/>
              </a:rPr>
              <a:t>Standard 3: Allocation</a:t>
            </a:r>
          </a:p>
          <a:p>
            <a:pPr lvl="1" defTabSz="905255">
              <a:defRPr sz="3168"/>
            </a:pPr>
            <a:r>
              <a:rPr lang="en-US" sz="2000" i="1" dirty="0"/>
              <a:t>Different methods can be used to allocate goods and services. People acting individually or collectively must choose which methods to use to allocate different kinds of goods and services.</a:t>
            </a:r>
          </a:p>
          <a:p>
            <a:pPr defTabSz="905255">
              <a:defRPr sz="3168"/>
            </a:pPr>
            <a:endParaRPr lang="en-US" sz="2500" dirty="0"/>
          </a:p>
          <a:p>
            <a:pPr marL="0" indent="0" defTabSz="905255">
              <a:buNone/>
              <a:defRPr sz="3168"/>
            </a:pPr>
            <a:endParaRPr lang="en-US" sz="2750" dirty="0"/>
          </a:p>
        </p:txBody>
      </p:sp>
    </p:spTree>
    <p:extLst>
      <p:ext uri="{BB962C8B-B14F-4D97-AF65-F5344CB8AC3E}">
        <p14:creationId xmlns:p14="http://schemas.microsoft.com/office/powerpoint/2010/main" val="48502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C0A67-D40A-419D-97AB-D303C96FC4AE}"/>
              </a:ext>
            </a:extLst>
          </p:cNvPr>
          <p:cNvSpPr>
            <a:spLocks noGrp="1"/>
          </p:cNvSpPr>
          <p:nvPr>
            <p:ph type="title"/>
          </p:nvPr>
        </p:nvSpPr>
        <p:spPr/>
        <p:txBody>
          <a:bodyPr/>
          <a:lstStyle/>
          <a:p>
            <a:r>
              <a:rPr lang="en-US" dirty="0"/>
              <a:t>Albert Einstein</a:t>
            </a:r>
          </a:p>
        </p:txBody>
      </p:sp>
      <p:sp>
        <p:nvSpPr>
          <p:cNvPr id="3" name="Content Placeholder 2">
            <a:extLst>
              <a:ext uri="{FF2B5EF4-FFF2-40B4-BE49-F238E27FC236}">
                <a16:creationId xmlns:a16="http://schemas.microsoft.com/office/drawing/2014/main" id="{80D82261-2727-4F93-9265-09D903D7E5DD}"/>
              </a:ext>
            </a:extLst>
          </p:cNvPr>
          <p:cNvSpPr>
            <a:spLocks noGrp="1"/>
          </p:cNvSpPr>
          <p:nvPr>
            <p:ph idx="1"/>
          </p:nvPr>
        </p:nvSpPr>
        <p:spPr/>
        <p:txBody>
          <a:bodyPr/>
          <a:lstStyle/>
          <a:p>
            <a:pPr marL="0" indent="0">
              <a:buNone/>
            </a:pPr>
            <a:r>
              <a:rPr lang="en-US" dirty="0"/>
              <a:t>Albert Einstein was a famous scientist. He was born in Germany but he didn’t like the schools, so he immigrated to Switzerland when he was 16. He invented many things. When he was visiting the United States in 1933, the Nazi party took over Germany. Einstein renounced his German citizenship and stayed in the United States. What was Einstein’s incentive for </a:t>
            </a:r>
            <a:r>
              <a:rPr lang="en-US" dirty="0" err="1"/>
              <a:t>wating</a:t>
            </a:r>
            <a:r>
              <a:rPr lang="en-US" dirty="0"/>
              <a:t> to stay in the United States?</a:t>
            </a:r>
          </a:p>
        </p:txBody>
      </p:sp>
    </p:spTree>
    <p:extLst>
      <p:ext uri="{BB962C8B-B14F-4D97-AF65-F5344CB8AC3E}">
        <p14:creationId xmlns:p14="http://schemas.microsoft.com/office/powerpoint/2010/main" val="71135836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C1B1A-45FE-45A8-B507-73366C7285C3}"/>
              </a:ext>
            </a:extLst>
          </p:cNvPr>
          <p:cNvSpPr>
            <a:spLocks noGrp="1"/>
          </p:cNvSpPr>
          <p:nvPr>
            <p:ph type="title"/>
          </p:nvPr>
        </p:nvSpPr>
        <p:spPr/>
        <p:txBody>
          <a:bodyPr/>
          <a:lstStyle/>
          <a:p>
            <a:r>
              <a:rPr lang="en-US" dirty="0"/>
              <a:t>Sergey Brin</a:t>
            </a:r>
          </a:p>
        </p:txBody>
      </p:sp>
      <p:sp>
        <p:nvSpPr>
          <p:cNvPr id="3" name="Content Placeholder 2">
            <a:extLst>
              <a:ext uri="{FF2B5EF4-FFF2-40B4-BE49-F238E27FC236}">
                <a16:creationId xmlns:a16="http://schemas.microsoft.com/office/drawing/2014/main" id="{DD657C9C-C6C2-4568-9868-6429E357565F}"/>
              </a:ext>
            </a:extLst>
          </p:cNvPr>
          <p:cNvSpPr>
            <a:spLocks noGrp="1"/>
          </p:cNvSpPr>
          <p:nvPr>
            <p:ph idx="1"/>
          </p:nvPr>
        </p:nvSpPr>
        <p:spPr>
          <a:xfrm>
            <a:off x="381897" y="2011680"/>
            <a:ext cx="8229600" cy="3779520"/>
          </a:xfrm>
        </p:spPr>
        <p:txBody>
          <a:bodyPr/>
          <a:lstStyle/>
          <a:p>
            <a:pPr marL="0" indent="0">
              <a:buNone/>
            </a:pPr>
            <a:r>
              <a:rPr lang="en-US" dirty="0"/>
              <a:t>Sergey Brin was born in Moscow, Russia (formerly the Soviet Union) in 1973. He is well-known today as co-founder of Google. When he was six years old, his family left the country because of anti-Semitism. He grew up in Maryland and went to the University of Maryland where he majored in mathematics and computer science. He then went to Stanford to work on a Ph.D. in computer science. He met Larry Page and together they built Google. What was Brin’s family’s incentive for coming to the United States? </a:t>
            </a:r>
          </a:p>
        </p:txBody>
      </p:sp>
    </p:spTree>
    <p:extLst>
      <p:ext uri="{BB962C8B-B14F-4D97-AF65-F5344CB8AC3E}">
        <p14:creationId xmlns:p14="http://schemas.microsoft.com/office/powerpoint/2010/main" val="4081716143"/>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D4A97-9315-43C4-ABB8-04ADD754E0E5}"/>
              </a:ext>
            </a:extLst>
          </p:cNvPr>
          <p:cNvSpPr>
            <a:spLocks noGrp="1"/>
          </p:cNvSpPr>
          <p:nvPr>
            <p:ph type="title"/>
          </p:nvPr>
        </p:nvSpPr>
        <p:spPr/>
        <p:txBody>
          <a:bodyPr/>
          <a:lstStyle/>
          <a:p>
            <a:r>
              <a:rPr lang="en-US" sz="4800" dirty="0"/>
              <a:t>Arnold Schwarzenegger</a:t>
            </a:r>
          </a:p>
        </p:txBody>
      </p:sp>
      <p:sp>
        <p:nvSpPr>
          <p:cNvPr id="3" name="Content Placeholder 2">
            <a:extLst>
              <a:ext uri="{FF2B5EF4-FFF2-40B4-BE49-F238E27FC236}">
                <a16:creationId xmlns:a16="http://schemas.microsoft.com/office/drawing/2014/main" id="{17F4EE45-06D7-45BE-8DF9-1AE5EBAC5B7F}"/>
              </a:ext>
            </a:extLst>
          </p:cNvPr>
          <p:cNvSpPr>
            <a:spLocks noGrp="1"/>
          </p:cNvSpPr>
          <p:nvPr>
            <p:ph idx="1"/>
          </p:nvPr>
        </p:nvSpPr>
        <p:spPr/>
        <p:txBody>
          <a:bodyPr/>
          <a:lstStyle/>
          <a:p>
            <a:pPr marL="0" indent="0">
              <a:buNone/>
            </a:pPr>
            <a:r>
              <a:rPr lang="en-US" dirty="0"/>
              <a:t>Arnold Schwarzenegger was the Governor of California and an actor famous for his roles as “The Terminator.” He grew up on a farm in Austria. He dreamed of coming to the United States. He worked to become a champion bodybuilder because he thought if he won “Mr. Universe” he would be able to go to America. What was his incentive for becoming a great bodybuilder? What do you think was his incentive for coming to the United States?</a:t>
            </a:r>
          </a:p>
        </p:txBody>
      </p:sp>
    </p:spTree>
    <p:extLst>
      <p:ext uri="{BB962C8B-B14F-4D97-AF65-F5344CB8AC3E}">
        <p14:creationId xmlns:p14="http://schemas.microsoft.com/office/powerpoint/2010/main" val="52837533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Props1.xml><?xml version="1.0" encoding="utf-8"?>
<ds:datastoreItem xmlns:ds="http://schemas.openxmlformats.org/officeDocument/2006/customXml" ds:itemID="{3D6113DE-D385-4A48-8B16-CD7F492379D6}">
  <ds:schemaRefs>
    <ds:schemaRef ds:uri="9cd82c5b-74c9-4827-94f1-5bf219ae6b20"/>
    <ds:schemaRef ds:uri="bfa4db11-c700-41fb-b639-f7e6b4e680b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3.xml><?xml version="1.0" encoding="utf-8"?>
<ds:datastoreItem xmlns:ds="http://schemas.openxmlformats.org/officeDocument/2006/customXml" ds:itemID="{7F8332A4-542C-494D-8506-1C720B46413C}">
  <ds:schemaRefs>
    <ds:schemaRef ds:uri="9cd82c5b-74c9-4827-94f1-5bf219ae6b20"/>
    <ds:schemaRef ds:uri="bfa4db11-c700-41fb-b639-f7e6b4e680b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1707</TotalTime>
  <Words>2522</Words>
  <Application>Microsoft Office PowerPoint</Application>
  <PresentationFormat>On-screen Show (4:3)</PresentationFormat>
  <Paragraphs>325</Paragraphs>
  <Slides>32</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Acme</vt:lpstr>
      <vt:lpstr>Arial</vt:lpstr>
      <vt:lpstr>Arial Black</vt:lpstr>
      <vt:lpstr>Arial,Sans-Serif</vt:lpstr>
      <vt:lpstr>Balthazar</vt:lpstr>
      <vt:lpstr>Bubblegum Sans</vt:lpstr>
      <vt:lpstr>Calibri</vt:lpstr>
      <vt:lpstr>Calibri Light</vt:lpstr>
      <vt:lpstr>Permanent Marker</vt:lpstr>
      <vt:lpstr>Office Theme</vt:lpstr>
      <vt:lpstr>  Economics 102 Opportunity Cost, Cost-Benefit, Marginal Analysis, and Comparative Advantage Presented by Amanda Stiglbauer May 14, 2020 Amanda.Stiglbauer@moore.sc.edu </vt:lpstr>
      <vt:lpstr>EconEdLink Membership</vt:lpstr>
      <vt:lpstr>Professional Development Certificate</vt:lpstr>
      <vt:lpstr>Agenda</vt:lpstr>
      <vt:lpstr>Objectives</vt:lpstr>
      <vt:lpstr>National Standards</vt:lpstr>
      <vt:lpstr>Albert Einstein</vt:lpstr>
      <vt:lpstr>Sergey Brin</vt:lpstr>
      <vt:lpstr>Arnold Schwarzenegger</vt:lpstr>
      <vt:lpstr>Hamdi Ulukaya </vt:lpstr>
      <vt:lpstr>Costs and Benefits of Immigration</vt:lpstr>
      <vt:lpstr> Cost Benefit Analysis: Tradeoffs</vt:lpstr>
      <vt:lpstr>Cost – Benefit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Marginal Analysis:</vt:lpstr>
      <vt:lpstr>Flood Clean-Up Exercise:   Practicing Marginal Analysis</vt:lpstr>
      <vt:lpstr>Flood Clean-Up Exercise:   Practicing Marginal Analysis</vt:lpstr>
      <vt:lpstr>Think about your household…</vt:lpstr>
      <vt:lpstr>Comparative and Absolute Advantage</vt:lpstr>
      <vt:lpstr>Calculating Opportunity Cost and Determining Comparative Advantage</vt:lpstr>
      <vt:lpstr>Absolute and Comparative Advantage Activity</vt:lpstr>
      <vt:lpstr>Output Example</vt:lpstr>
      <vt:lpstr>Input Example</vt:lpstr>
      <vt:lpstr>Assessment Questions</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Amanda Stiglbauer</cp:lastModifiedBy>
  <cp:revision>69</cp:revision>
  <dcterms:created xsi:type="dcterms:W3CDTF">2012-09-11T15:07:18Z</dcterms:created>
  <dcterms:modified xsi:type="dcterms:W3CDTF">2020-05-13T21:16:12Z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