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6" r:id="rId5"/>
    <p:sldId id="261" r:id="rId6"/>
    <p:sldId id="267" r:id="rId7"/>
    <p:sldId id="258" r:id="rId8"/>
    <p:sldId id="262" r:id="rId9"/>
    <p:sldId id="263" r:id="rId10"/>
    <p:sldId id="394" r:id="rId11"/>
    <p:sldId id="396" r:id="rId12"/>
    <p:sldId id="397" r:id="rId13"/>
    <p:sldId id="456" r:id="rId14"/>
    <p:sldId id="457" r:id="rId15"/>
    <p:sldId id="458" r:id="rId16"/>
    <p:sldId id="459" r:id="rId17"/>
    <p:sldId id="395" r:id="rId18"/>
    <p:sldId id="398" r:id="rId19"/>
    <p:sldId id="453" r:id="rId20"/>
    <p:sldId id="454" r:id="rId21"/>
    <p:sldId id="460" r:id="rId22"/>
    <p:sldId id="455" r:id="rId23"/>
    <p:sldId id="399" r:id="rId24"/>
    <p:sldId id="400" r:id="rId25"/>
    <p:sldId id="309" r:id="rId26"/>
    <p:sldId id="451" r:id="rId27"/>
    <p:sldId id="269" r:id="rId28"/>
    <p:sldId id="271" r:id="rId29"/>
    <p:sldId id="402" r:id="rId30"/>
    <p:sldId id="403" r:id="rId31"/>
    <p:sldId id="450" r:id="rId32"/>
    <p:sldId id="265" r:id="rId33"/>
    <p:sldId id="26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8"/>
    <a:srgbClr val="7A9900"/>
    <a:srgbClr val="8BAF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7" autoAdjust="0"/>
  </p:normalViewPr>
  <p:slideViewPr>
    <p:cSldViewPr snapToGrid="0">
      <p:cViewPr varScale="1">
        <p:scale>
          <a:sx n="54" d="100"/>
          <a:sy n="54" d="100"/>
        </p:scale>
        <p:origin x="131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g407354fdf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g407354fdf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9631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g5fe3d8c1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2" name="Google Shape;1722;g5fe3d8c1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667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407354fdf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g407354fdf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895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g407354fdf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g407354fdf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1375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xmlns="" id="{72D0B007-B960-451F-80AC-D6354A2A7B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5CA867-838A-443E-9D26-E48C24F51ACC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168963" name="Slide Image Placeholder 1">
            <a:extLst>
              <a:ext uri="{FF2B5EF4-FFF2-40B4-BE49-F238E27FC236}">
                <a16:creationId xmlns:a16="http://schemas.microsoft.com/office/drawing/2014/main" xmlns="" id="{2328D025-EB7E-41BA-8EF2-B368AB2625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4" name="Notes Placeholder 2">
            <a:extLst>
              <a:ext uri="{FF2B5EF4-FFF2-40B4-BE49-F238E27FC236}">
                <a16:creationId xmlns:a16="http://schemas.microsoft.com/office/drawing/2014/main" xmlns="" id="{C6F93D3A-44A3-4EFB-A9D0-C095C9DD4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8965" name="Slide Number Placeholder 3">
            <a:extLst>
              <a:ext uri="{FF2B5EF4-FFF2-40B4-BE49-F238E27FC236}">
                <a16:creationId xmlns:a16="http://schemas.microsoft.com/office/drawing/2014/main" xmlns="" id="{09A965AB-52B2-4FF4-B951-3930E43DE50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455A0DF-11EF-4E9C-82CA-EB3BABB04D22}" type="slidenum">
              <a:rPr lang="en-US" altLang="en-US" sz="1200"/>
              <a:pPr algn="r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82070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xmlns="" id="{75712237-C6EC-42FF-A802-5EE61C4C68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2EEAB9-A586-4EE9-A62C-0172B44E19DE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169987" name="Slide Image Placeholder 1">
            <a:extLst>
              <a:ext uri="{FF2B5EF4-FFF2-40B4-BE49-F238E27FC236}">
                <a16:creationId xmlns:a16="http://schemas.microsoft.com/office/drawing/2014/main" xmlns="" id="{A54296A4-462D-4EAE-93B3-F620BA7DE1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8" name="Notes Placeholder 2">
            <a:extLst>
              <a:ext uri="{FF2B5EF4-FFF2-40B4-BE49-F238E27FC236}">
                <a16:creationId xmlns:a16="http://schemas.microsoft.com/office/drawing/2014/main" xmlns="" id="{E4467785-059F-43B9-B367-F47E7445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9989" name="Slide Number Placeholder 3">
            <a:extLst>
              <a:ext uri="{FF2B5EF4-FFF2-40B4-BE49-F238E27FC236}">
                <a16:creationId xmlns:a16="http://schemas.microsoft.com/office/drawing/2014/main" xmlns="" id="{8D4BF34F-85A9-4C49-BCEB-73885AF87A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3C2C5D6-EBA1-469B-B0A9-43D5D2238452}" type="slidenum">
              <a:rPr lang="en-US" altLang="en-US" sz="1200"/>
              <a:pPr algn="r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91256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38cd78a2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338cd78a2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3991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38cd78a2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338cd78a2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442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90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1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xmlns="" id="{9E372A6D-81F9-4CF7-AD7E-6E531A324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2B21C7-A375-42F1-AD69-9B053B87AEAC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164867" name="Slide Image Placeholder 1">
            <a:extLst>
              <a:ext uri="{FF2B5EF4-FFF2-40B4-BE49-F238E27FC236}">
                <a16:creationId xmlns:a16="http://schemas.microsoft.com/office/drawing/2014/main" xmlns="" id="{D66DD979-051E-467F-8DD0-D5875330DD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8" name="Notes Placeholder 2">
            <a:extLst>
              <a:ext uri="{FF2B5EF4-FFF2-40B4-BE49-F238E27FC236}">
                <a16:creationId xmlns:a16="http://schemas.microsoft.com/office/drawing/2014/main" xmlns="" id="{999A1781-6DBD-445E-B582-84367A8B0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4869" name="Slide Number Placeholder 3">
            <a:extLst>
              <a:ext uri="{FF2B5EF4-FFF2-40B4-BE49-F238E27FC236}">
                <a16:creationId xmlns:a16="http://schemas.microsoft.com/office/drawing/2014/main" xmlns="" id="{3BECC63E-681F-40A4-8109-0AC021FE814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DBB6005-E69D-4197-B98B-DC8CD68150F9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64032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xmlns="" id="{9E372A6D-81F9-4CF7-AD7E-6E531A324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2B21C7-A375-42F1-AD69-9B053B87AEAC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164867" name="Slide Image Placeholder 1">
            <a:extLst>
              <a:ext uri="{FF2B5EF4-FFF2-40B4-BE49-F238E27FC236}">
                <a16:creationId xmlns:a16="http://schemas.microsoft.com/office/drawing/2014/main" xmlns="" id="{D66DD979-051E-467F-8DD0-D5875330DD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8" name="Notes Placeholder 2">
            <a:extLst>
              <a:ext uri="{FF2B5EF4-FFF2-40B4-BE49-F238E27FC236}">
                <a16:creationId xmlns:a16="http://schemas.microsoft.com/office/drawing/2014/main" xmlns="" id="{999A1781-6DBD-445E-B582-84367A8B0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4869" name="Slide Number Placeholder 3">
            <a:extLst>
              <a:ext uri="{FF2B5EF4-FFF2-40B4-BE49-F238E27FC236}">
                <a16:creationId xmlns:a16="http://schemas.microsoft.com/office/drawing/2014/main" xmlns="" id="{3BECC63E-681F-40A4-8109-0AC021FE814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DBB6005-E69D-4197-B98B-DC8CD68150F9}" type="slidenum">
              <a:rPr lang="en-US" altLang="en-US" sz="1200"/>
              <a:pPr algn="r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89185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xmlns="" id="{A3EBE3EB-D84B-4320-8379-48B494C325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DEAE7E-4627-483A-8DF3-30E5C4631DA0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165891" name="Slide Image Placeholder 1">
            <a:extLst>
              <a:ext uri="{FF2B5EF4-FFF2-40B4-BE49-F238E27FC236}">
                <a16:creationId xmlns:a16="http://schemas.microsoft.com/office/drawing/2014/main" xmlns="" id="{BAE865E7-6EDE-47BD-A11D-071E3BC01B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2" name="Notes Placeholder 2">
            <a:extLst>
              <a:ext uri="{FF2B5EF4-FFF2-40B4-BE49-F238E27FC236}">
                <a16:creationId xmlns:a16="http://schemas.microsoft.com/office/drawing/2014/main" xmlns="" id="{3D117C1D-0676-4D7D-A0CC-7C1795C2F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5893" name="Slide Number Placeholder 3">
            <a:extLst>
              <a:ext uri="{FF2B5EF4-FFF2-40B4-BE49-F238E27FC236}">
                <a16:creationId xmlns:a16="http://schemas.microsoft.com/office/drawing/2014/main" xmlns="" id="{541A0A24-8E6C-47CF-A53A-9649C6A0847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E0D21B6-C94E-4464-916C-3DD159415B6D}" type="slidenum">
              <a:rPr lang="en-US" altLang="en-US" sz="1200"/>
              <a:pPr algn="r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0472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846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723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.Stiglbauer@moore.s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share/econ-101-basic-economic-concepts/4e03b871-ba7e-481f-9de5-ac1207aaeb9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EYg-cHe79h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I680M9Mt8c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xaO3Z4G4Jso&amp;feature=relate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econ-101-basic-economic-concepts/4e03b871-ba7e-481f-9de5-ac1207aaeb9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840" y="1493520"/>
            <a:ext cx="7772400" cy="342899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>
                <a:latin typeface="Calibri"/>
                <a:ea typeface="ＭＳ Ｐゴシック"/>
                <a:cs typeface="Calibri"/>
              </a:rPr>
              <a:t>Economics 101</a:t>
            </a:r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Scarcity, Micro &amp; Macroeconomics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Presented by: Amanda Stiglbauer</a:t>
            </a:r>
            <a:b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Blythewood High School, SC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May 7, 2020</a:t>
            </a:r>
            <a:b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  <a:hlinkClick r:id="rId3"/>
              </a:rPr>
              <a:t>Amanda.Stiglbauer@moore.sc.edu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 </a:t>
            </a:r>
            <a:endParaRPr lang="en-US" sz="16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77"/>
          <p:cNvSpPr txBox="1"/>
          <p:nvPr/>
        </p:nvSpPr>
        <p:spPr>
          <a:xfrm>
            <a:off x="0" y="1143000"/>
            <a:ext cx="91440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8800" b="1">
                <a:solidFill>
                  <a:srgbClr val="000000"/>
                </a:solidFill>
                <a:latin typeface="Erica One"/>
                <a:ea typeface="Erica One"/>
                <a:cs typeface="Erica One"/>
                <a:sym typeface="Erica One"/>
              </a:rPr>
              <a:t>ECONOMICS:</a:t>
            </a:r>
            <a:endParaRPr/>
          </a:p>
        </p:txBody>
      </p:sp>
      <p:sp>
        <p:nvSpPr>
          <p:cNvPr id="1732" name="Google Shape;1732;p77"/>
          <p:cNvSpPr txBox="1"/>
          <p:nvPr/>
        </p:nvSpPr>
        <p:spPr>
          <a:xfrm>
            <a:off x="152400" y="2343150"/>
            <a:ext cx="7677300" cy="29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" sz="3600" b="1" i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science</a:t>
            </a:r>
            <a:r>
              <a:rPr lang="en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concerned with the 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efficient use of limited 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lang="en" sz="3600" b="1" i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scarce</a:t>
            </a:r>
            <a:r>
              <a:rPr lang="en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3600" b="1" i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resources</a:t>
            </a:r>
            <a:r>
              <a:rPr lang="en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achieve maximum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satisfaction of human wants.</a:t>
            </a:r>
            <a:endParaRPr/>
          </a:p>
        </p:txBody>
      </p:sp>
      <p:pic>
        <p:nvPicPr>
          <p:cNvPr id="1733" name="Google Shape;1733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975" y="2423150"/>
            <a:ext cx="3652000" cy="275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76"/>
          <p:cNvSpPr txBox="1">
            <a:spLocks noGrp="1"/>
          </p:cNvSpPr>
          <p:nvPr>
            <p:ph type="title"/>
          </p:nvPr>
        </p:nvSpPr>
        <p:spPr>
          <a:xfrm>
            <a:off x="311688" y="966750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r>
              <a:rPr lang="en" sz="4800" dirty="0">
                <a:latin typeface="Bubblegum Sans"/>
                <a:ea typeface="Bubblegum Sans"/>
                <a:cs typeface="Bubblegum Sans"/>
                <a:sym typeface="Bubblegum Sans"/>
              </a:rPr>
              <a:t>Why?</a:t>
            </a:r>
            <a:endParaRPr sz="4800" dirty="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725" name="Google Shape;1725;p76"/>
          <p:cNvSpPr txBox="1">
            <a:spLocks noGrp="1"/>
          </p:cNvSpPr>
          <p:nvPr>
            <p:ph type="body" idx="1"/>
          </p:nvPr>
        </p:nvSpPr>
        <p:spPr>
          <a:xfrm>
            <a:off x="474255" y="1961090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indent="-457200">
              <a:buClr>
                <a:srgbClr val="980000"/>
              </a:buClr>
              <a:buSzPts val="3600"/>
            </a:pPr>
            <a:r>
              <a:rPr lang="en" sz="3600" dirty="0">
                <a:solidFill>
                  <a:srgbClr val="980000"/>
                </a:solidFill>
              </a:rPr>
              <a:t>Purpose of the candy exercise?</a:t>
            </a:r>
            <a:endParaRPr sz="3600" dirty="0">
              <a:solidFill>
                <a:srgbClr val="980000"/>
              </a:solidFill>
            </a:endParaRPr>
          </a:p>
        </p:txBody>
      </p:sp>
      <p:pic>
        <p:nvPicPr>
          <p:cNvPr id="1726" name="Google Shape;1726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814" y="2953825"/>
            <a:ext cx="528637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79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3657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139700">
              <a:spcBef>
                <a:spcPts val="0"/>
              </a:spcBef>
              <a:buNone/>
            </a:pPr>
            <a:r>
              <a:rPr lang="en" sz="4800">
                <a:solidFill>
                  <a:srgbClr val="0000FF"/>
                </a:solidFill>
                <a:latin typeface="Rock Salt"/>
                <a:ea typeface="Rock Salt"/>
                <a:cs typeface="Rock Salt"/>
                <a:sym typeface="Rock Salt"/>
              </a:rPr>
              <a:t>It’s all about choices! </a:t>
            </a:r>
            <a:endParaRPr sz="4800">
              <a:solidFill>
                <a:srgbClr val="0000FF"/>
              </a:solidFill>
              <a:latin typeface="Rock Salt"/>
              <a:ea typeface="Rock Salt"/>
              <a:cs typeface="Rock Salt"/>
              <a:sym typeface="Rock Salt"/>
            </a:endParaRPr>
          </a:p>
        </p:txBody>
      </p:sp>
      <p:pic>
        <p:nvPicPr>
          <p:cNvPr id="1746" name="Google Shape;1746;p79" descr="ANd9GcRjt9kBN8BUnqq6_zymI9O2eDoxf7AKK9Jp9kd3mkQoU_CL_Sc&amp;t=1&amp;usg=__E9NcTzdcZK_1yhSjcBH97S0pTNE=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1450" y="885750"/>
            <a:ext cx="5086500" cy="50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80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708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" sz="4400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Two branches of Economics</a:t>
            </a:r>
            <a:endParaRPr/>
          </a:p>
        </p:txBody>
      </p:sp>
      <p:sp>
        <p:nvSpPr>
          <p:cNvPr id="1752" name="Google Shape;1752;p80"/>
          <p:cNvSpPr txBox="1">
            <a:spLocks noGrp="1"/>
          </p:cNvSpPr>
          <p:nvPr>
            <p:ph type="body" idx="1"/>
          </p:nvPr>
        </p:nvSpPr>
        <p:spPr>
          <a:xfrm>
            <a:off x="457200" y="2202659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Clr>
                <a:srgbClr val="FF0000"/>
              </a:buClr>
            </a:pP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Microeconomics </a:t>
            </a:r>
            <a:endParaRPr/>
          </a:p>
          <a:p>
            <a:pPr algn="ctr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</a:pPr>
            <a:endParaRPr/>
          </a:p>
        </p:txBody>
      </p:sp>
      <p:sp>
        <p:nvSpPr>
          <p:cNvPr id="1753" name="Google Shape;1753;p80"/>
          <p:cNvSpPr txBox="1">
            <a:spLocks noGrp="1"/>
          </p:cNvSpPr>
          <p:nvPr>
            <p:ph type="body" idx="1"/>
          </p:nvPr>
        </p:nvSpPr>
        <p:spPr>
          <a:xfrm>
            <a:off x="457200" y="248840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Choices made by individuals, households, businesses (firms)</a:t>
            </a:r>
            <a:endParaRPr/>
          </a:p>
          <a:p>
            <a:pPr marL="342900" indent="-3429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scale</a:t>
            </a:r>
            <a:endParaRPr/>
          </a:p>
        </p:txBody>
      </p:sp>
      <p:sp>
        <p:nvSpPr>
          <p:cNvPr id="1754" name="Google Shape;1754;p80"/>
          <p:cNvSpPr txBox="1">
            <a:spLocks noGrp="1"/>
          </p:cNvSpPr>
          <p:nvPr>
            <p:ph type="body" idx="1"/>
          </p:nvPr>
        </p:nvSpPr>
        <p:spPr>
          <a:xfrm>
            <a:off x="4724400" y="1714500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Clr>
                <a:srgbClr val="0070C0"/>
              </a:buClr>
            </a:pPr>
            <a:r>
              <a:rPr lang="en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Macroeconomics </a:t>
            </a:r>
            <a:endParaRPr/>
          </a:p>
        </p:txBody>
      </p:sp>
      <p:sp>
        <p:nvSpPr>
          <p:cNvPr id="1755" name="Google Shape;1755;p80"/>
          <p:cNvSpPr txBox="1">
            <a:spLocks noGrp="1"/>
          </p:cNvSpPr>
          <p:nvPr>
            <p:ph type="body" idx="2"/>
          </p:nvPr>
        </p:nvSpPr>
        <p:spPr>
          <a:xfrm>
            <a:off x="4572000" y="22026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Larger scale, economy as a whole</a:t>
            </a:r>
            <a:endParaRPr/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 policy</a:t>
            </a:r>
            <a:endParaRPr/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Unemployment, inflation</a:t>
            </a:r>
            <a:endParaRPr/>
          </a:p>
        </p:txBody>
      </p:sp>
      <p:pic>
        <p:nvPicPr>
          <p:cNvPr id="1756" name="Google Shape;1756;p80" descr="http://t0.gstatic.com/images?q=tbn:ANd9GcTaqLb6GqjX8C93ZzJTSsnRM_zkCJUgsAacQr7fNZOrt-l0uTG_a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4572000"/>
            <a:ext cx="1156200" cy="11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7" name="Google Shape;1757;p80" descr="http://2.bp.blogspot.com/-wgIGFzMQpcY/Tu_RKk0Wt2I/AAAAAAAAATc/tPJP5ey2AAk/s400/us-econom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1200" y="3954824"/>
            <a:ext cx="3516600" cy="19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8" name="Google Shape;1758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4275" y="4171975"/>
            <a:ext cx="2983650" cy="16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65454-C226-4E04-BF7F-131A1042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Basic Economic Concepts</a:t>
            </a:r>
            <a:br>
              <a:rPr lang="en-US" sz="3200" dirty="0"/>
            </a:br>
            <a:r>
              <a:rPr lang="en-US" sz="3200" dirty="0">
                <a:hlinkClick r:id="rId2"/>
              </a:rPr>
              <a:t>Kahoot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94F92B-DA5A-4E18-8020-1A14A7D95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54" y="2108498"/>
            <a:ext cx="8229600" cy="3779520"/>
          </a:xfrm>
        </p:spPr>
        <p:txBody>
          <a:bodyPr numCol="2"/>
          <a:lstStyle/>
          <a:p>
            <a:pPr marL="0" indent="0">
              <a:buNone/>
            </a:pPr>
            <a:r>
              <a:rPr lang="en-US" sz="3600" dirty="0"/>
              <a:t>Scarcity</a:t>
            </a:r>
          </a:p>
          <a:p>
            <a:pPr marL="0" indent="0">
              <a:buNone/>
            </a:pPr>
            <a:r>
              <a:rPr lang="en-US" sz="3600" dirty="0"/>
              <a:t>Choice</a:t>
            </a:r>
          </a:p>
          <a:p>
            <a:pPr marL="0" indent="0">
              <a:buNone/>
            </a:pPr>
            <a:r>
              <a:rPr lang="en-US" sz="3600" dirty="0"/>
              <a:t>Opportunity Cost</a:t>
            </a:r>
          </a:p>
          <a:p>
            <a:pPr marL="0" indent="0">
              <a:buNone/>
            </a:pPr>
            <a:r>
              <a:rPr lang="en-US" sz="3600" dirty="0"/>
              <a:t>Incentives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Productive Resources</a:t>
            </a:r>
          </a:p>
          <a:p>
            <a:pPr marL="0" indent="0">
              <a:buNone/>
            </a:pPr>
            <a:r>
              <a:rPr lang="en-US" sz="3600" dirty="0"/>
              <a:t>Microeconomics</a:t>
            </a:r>
          </a:p>
          <a:p>
            <a:pPr marL="0" indent="0">
              <a:buNone/>
            </a:pPr>
            <a:r>
              <a:rPr lang="en-US" sz="3600" dirty="0"/>
              <a:t>Macroeconomics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4213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900C89-33B4-43CE-A2B7-49D7FD8A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/>
              <a:t>Political Cartoon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B690BF-92AC-4155-B2D0-4377962FD618}"/>
              </a:ext>
            </a:extLst>
          </p:cNvPr>
          <p:cNvSpPr/>
          <p:nvPr/>
        </p:nvSpPr>
        <p:spPr>
          <a:xfrm>
            <a:off x="5344160" y="2258854"/>
            <a:ext cx="36645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Give the literal     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meaning of this cartoon.</a:t>
            </a:r>
          </a:p>
          <a:p>
            <a:pPr>
              <a:defRPr/>
            </a:pP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Explain the cartoon’s         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symbolism.</a:t>
            </a:r>
          </a:p>
          <a:p>
            <a:pPr>
              <a:defRPr/>
            </a:pPr>
            <a:endParaRPr lang="en-US" sz="11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How does it describe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scarcity, choice, opportunity cost?</a:t>
            </a: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Does the cartoon best illustrate microeconomics or macroeconomics? Why?</a:t>
            </a:r>
          </a:p>
        </p:txBody>
      </p:sp>
      <p:pic>
        <p:nvPicPr>
          <p:cNvPr id="5" name="Picture 2" descr="Republicans, Democrats and the Coronavirus: The Week in Cartoons ...">
            <a:extLst>
              <a:ext uri="{FF2B5EF4-FFF2-40B4-BE49-F238E27FC236}">
                <a16:creationId xmlns:a16="http://schemas.microsoft.com/office/drawing/2014/main" xmlns="" id="{3E01E690-6637-48D1-90A8-BB534AFA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4" y="2006600"/>
            <a:ext cx="5208916" cy="41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19688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Political Cartoon: Coronavirus shoppers face empty shelves">
            <a:extLst>
              <a:ext uri="{FF2B5EF4-FFF2-40B4-BE49-F238E27FC236}">
                <a16:creationId xmlns:a16="http://schemas.microsoft.com/office/drawing/2014/main" xmlns="" id="{BBC56893-69C7-4C97-A53E-F509D1B2E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" y="762988"/>
            <a:ext cx="8575040" cy="570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28031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oronavirus cartoons: Artists' takes on the relief package and ...">
            <a:extLst>
              <a:ext uri="{FF2B5EF4-FFF2-40B4-BE49-F238E27FC236}">
                <a16:creationId xmlns:a16="http://schemas.microsoft.com/office/drawing/2014/main" xmlns="" id="{98D96CF3-13C8-4F46-BB3F-EBEFA530F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7819"/>
            <a:ext cx="7579360" cy="52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99881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ranlund cartoon: Stock market ride - Opinion - The Chronicle ...">
            <a:extLst>
              <a:ext uri="{FF2B5EF4-FFF2-40B4-BE49-F238E27FC236}">
                <a16:creationId xmlns:a16="http://schemas.microsoft.com/office/drawing/2014/main" xmlns="" id="{77CD0A0C-E088-40DA-8A69-3A429DE7C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38"/>
            <a:ext cx="9144000" cy="66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91415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rtoons: Coronavirus has stock market, White House responding">
            <a:extLst>
              <a:ext uri="{FF2B5EF4-FFF2-40B4-BE49-F238E27FC236}">
                <a16:creationId xmlns:a16="http://schemas.microsoft.com/office/drawing/2014/main" xmlns="" id="{7F0BDCC5-F810-4F4B-9699-F976E733E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90" y="1198563"/>
            <a:ext cx="7116986" cy="513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84391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err="1">
                <a:latin typeface="Calibri"/>
                <a:ea typeface="ＭＳ Ｐゴシック"/>
                <a:cs typeface="Calibri"/>
              </a:rPr>
              <a:t>EconEdLink</a:t>
            </a:r>
            <a:r>
              <a:rPr lang="en-US" sz="4000">
                <a:latin typeface="Calibri"/>
                <a:ea typeface="ＭＳ Ｐゴシック"/>
                <a:cs typeface="Calibri"/>
              </a:rPr>
              <a:t> Membership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</a:t>
            </a:r>
            <a:r>
              <a:rPr lang="en-US" b="1" dirty="0" err="1">
                <a:latin typeface="Arial"/>
                <a:ea typeface="ＭＳ Ｐゴシック"/>
                <a:cs typeface="Arial"/>
              </a:rPr>
              <a:t>EconEdLink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 dirty="0"/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materials,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</a:t>
            </a:r>
            <a:r>
              <a:rPr lang="en-US" dirty="0" err="1">
                <a:latin typeface="Arial"/>
                <a:ea typeface="ＭＳ Ｐゴシック"/>
                <a:cs typeface="Arial"/>
              </a:rPr>
              <a:t>EconEdLink</a:t>
            </a:r>
            <a:r>
              <a:rPr lang="en-US" dirty="0">
                <a:latin typeface="Arial"/>
                <a:ea typeface="ＭＳ Ｐゴシック"/>
                <a:cs typeface="Arial"/>
              </a:rPr>
              <a:t> dashboard for easy access to the event</a:t>
            </a:r>
            <a:endParaRPr lang="en-US" dirty="0"/>
          </a:p>
          <a:p>
            <a:endParaRPr lang="en-US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 dirty="0">
                <a:latin typeface="Arial"/>
                <a:ea typeface="ＭＳ Ｐゴシック"/>
                <a:cs typeface="Arial"/>
              </a:rPr>
              <a:t>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E5ED9E72-4BCF-4F28-A44C-BC920DEAE2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3389" y="1240715"/>
            <a:ext cx="7315200" cy="731838"/>
          </a:xfrm>
        </p:spPr>
        <p:txBody>
          <a:bodyPr bIns="91440" anchor="b"/>
          <a:lstStyle/>
          <a:p>
            <a:pPr eaLnBrk="1" hangingPunct="1"/>
            <a:r>
              <a:rPr lang="en-US" altLang="en-US" sz="4800" b="1" dirty="0">
                <a:solidFill>
                  <a:schemeClr val="accent2"/>
                </a:solidFill>
                <a:latin typeface="Tahoma" panose="020B0604030504040204" pitchFamily="34" charset="0"/>
              </a:rPr>
              <a:t>Scarcity</a:t>
            </a:r>
            <a:r>
              <a:rPr lang="en-US" altLang="en-US" sz="4800" b="1" dirty="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4800" b="1" u="sng" dirty="0">
                <a:solidFill>
                  <a:srgbClr val="D40812"/>
                </a:solidFill>
                <a:latin typeface="Tahoma" panose="020B0604030504040204" pitchFamily="34" charset="0"/>
              </a:rPr>
              <a:t>Isn’t</a:t>
            </a:r>
            <a:r>
              <a:rPr lang="en-US" altLang="en-US" sz="4800" b="1" dirty="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4800" b="1" dirty="0">
                <a:solidFill>
                  <a:schemeClr val="accent2"/>
                </a:solidFill>
                <a:latin typeface="Tahoma" panose="020B0604030504040204" pitchFamily="34" charset="0"/>
              </a:rPr>
              <a:t>Optional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19E58C46-D4F4-43BF-AE09-9E77B794BDB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04800" y="3429000"/>
            <a:ext cx="8763000" cy="2411413"/>
          </a:xfrm>
        </p:spPr>
        <p:txBody>
          <a:bodyPr/>
          <a:lstStyle/>
          <a:p>
            <a:pPr marL="273050" indent="-273050" eaLnBrk="1" hangingPunct="1">
              <a:defRPr/>
            </a:pPr>
            <a:r>
              <a:rPr lang="en-US" sz="3300" dirty="0">
                <a:latin typeface="Tahoma" pitchFamily="34" charset="0"/>
              </a:rPr>
              <a:t>Fact:  All Resources are limited</a:t>
            </a:r>
          </a:p>
          <a:p>
            <a:pPr marL="547688" lvl="1" indent="-228600" eaLnBrk="1" hangingPunct="1">
              <a:buFont typeface="Wingdings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Land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</a:t>
            </a:r>
            <a:r>
              <a:rPr lang="en-US" dirty="0">
                <a:ea typeface="MS PGothic" pitchFamily="34" charset="-128"/>
              </a:rPr>
              <a:t>(57,506,000 </a:t>
            </a:r>
            <a:r>
              <a:rPr lang="en-US" dirty="0" err="1">
                <a:ea typeface="MS PGothic" pitchFamily="34" charset="-128"/>
              </a:rPr>
              <a:t>sq</a:t>
            </a:r>
            <a:r>
              <a:rPr lang="en-US" dirty="0">
                <a:ea typeface="MS PGothic" pitchFamily="34" charset="-128"/>
              </a:rPr>
              <a:t> mi. &amp; not even all habitable!)</a:t>
            </a:r>
          </a:p>
          <a:p>
            <a:pPr marL="547688" lvl="1" indent="-228600" eaLnBrk="1" hangingPunct="1">
              <a:buFont typeface="Wingdings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Labor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</a:t>
            </a:r>
            <a:r>
              <a:rPr lang="en-US" dirty="0">
                <a:ea typeface="MS PGothic" pitchFamily="34" charset="-128"/>
              </a:rPr>
              <a:t>(7.8 billion souls x 24 </a:t>
            </a:r>
            <a:r>
              <a:rPr lang="en-US" dirty="0" err="1">
                <a:ea typeface="MS PGothic" pitchFamily="34" charset="-128"/>
              </a:rPr>
              <a:t>hrs</a:t>
            </a:r>
            <a:r>
              <a:rPr lang="en-US" dirty="0">
                <a:ea typeface="MS PGothic" pitchFamily="34" charset="-128"/>
              </a:rPr>
              <a:t> a day)</a:t>
            </a:r>
          </a:p>
          <a:p>
            <a:pPr marL="547688" lvl="1" indent="-228600" eaLnBrk="1" hangingPunct="1">
              <a:buFont typeface="Wingdings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Capital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</a:t>
            </a:r>
            <a:r>
              <a:rPr lang="en-US" dirty="0">
                <a:ea typeface="MS PGothic" pitchFamily="34" charset="-128"/>
              </a:rPr>
              <a:t>($$ less than ∞, trust me </a:t>
            </a:r>
            <a:r>
              <a:rPr lang="en-US" dirty="0">
                <a:ea typeface="MS PGothic" pitchFamily="34" charset="-128"/>
                <a:sym typeface="Wingdings" panose="05000000000000000000" pitchFamily="2" charset="2"/>
              </a:rPr>
              <a:t></a:t>
            </a:r>
            <a:r>
              <a:rPr lang="en-US" dirty="0">
                <a:ea typeface="MS PGothic" pitchFamily="34" charset="-128"/>
              </a:rPr>
              <a:t>)</a:t>
            </a:r>
          </a:p>
          <a:p>
            <a:pPr marL="547688" lvl="1" indent="-228600" eaLnBrk="1" hangingPunct="1">
              <a:buFont typeface="Wingdings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Entrepreneurship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</a:t>
            </a:r>
            <a:r>
              <a:rPr lang="en-US" dirty="0">
                <a:ea typeface="MS PGothic" pitchFamily="34" charset="-128"/>
              </a:rPr>
              <a:t>(not everybody is Jeff Bezos)</a:t>
            </a:r>
            <a:endParaRPr lang="en-US" sz="3200" dirty="0"/>
          </a:p>
          <a:p>
            <a:pPr marL="273050" indent="-273050" eaLnBrk="1" hangingPunct="1">
              <a:defRPr/>
            </a:pPr>
            <a:endParaRPr lang="en-US" sz="3300" dirty="0">
              <a:latin typeface="Tahoma" pitchFamily="34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xmlns="" id="{001E4D31-297A-4A9D-8902-652BDD40C0E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4117" y="2110292"/>
            <a:ext cx="8382000" cy="1905000"/>
          </a:xfrm>
        </p:spPr>
        <p:txBody>
          <a:bodyPr/>
          <a:lstStyle/>
          <a:p>
            <a:pPr marL="273050" indent="-273050" algn="ctr" eaLnBrk="1" hangingPunct="1">
              <a:buFontTx/>
              <a:buNone/>
              <a:defRPr/>
            </a:pPr>
            <a:r>
              <a:rPr lang="en-US" dirty="0">
                <a:solidFill>
                  <a:srgbClr val="005CB8"/>
                </a:solidFill>
                <a:latin typeface="Tahoma" pitchFamily="34" charset="0"/>
              </a:rPr>
              <a:t>Resources (</a:t>
            </a:r>
            <a:r>
              <a:rPr lang="en-US" b="1" i="1" dirty="0">
                <a:solidFill>
                  <a:srgbClr val="005C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including time</a:t>
            </a:r>
            <a:r>
              <a:rPr lang="en-US" dirty="0">
                <a:solidFill>
                  <a:srgbClr val="005CB8"/>
                </a:solidFill>
                <a:latin typeface="Tahoma" pitchFamily="34" charset="0"/>
              </a:rPr>
              <a:t>) are limited and human </a:t>
            </a:r>
            <a:r>
              <a:rPr lang="en-US" u="sng" dirty="0">
                <a:solidFill>
                  <a:srgbClr val="005CB8"/>
                </a:solidFill>
                <a:latin typeface="Tahoma" pitchFamily="34" charset="0"/>
              </a:rPr>
              <a:t>wants and needs</a:t>
            </a:r>
            <a:r>
              <a:rPr lang="en-US" dirty="0">
                <a:solidFill>
                  <a:srgbClr val="005CB8"/>
                </a:solidFill>
                <a:latin typeface="Tahoma" pitchFamily="34" charset="0"/>
              </a:rPr>
              <a:t> are unlimited – so we are always constrained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CF905B79-D653-4377-80E7-F1B7C7D127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2527" y="1257748"/>
            <a:ext cx="8305800" cy="1143000"/>
          </a:xfrm>
        </p:spPr>
        <p:txBody>
          <a:bodyPr bIns="91440" anchor="b"/>
          <a:lstStyle/>
          <a:p>
            <a:pPr eaLnBrk="1" hangingPunct="1"/>
            <a:r>
              <a:rPr lang="en-US" altLang="en-US" sz="2800" dirty="0">
                <a:solidFill>
                  <a:schemeClr val="accent2"/>
                </a:solidFill>
                <a:latin typeface="Tahoma" panose="020B0604030504040204" pitchFamily="34" charset="0"/>
              </a:rPr>
              <a:t>Although we cannot have it</a:t>
            </a:r>
            <a:r>
              <a:rPr lang="en-US" altLang="en-US" sz="2800" dirty="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</a:rPr>
              <a:t>ALL</a:t>
            </a:r>
            <a:r>
              <a:rPr lang="en-US" altLang="en-US" sz="2800" dirty="0">
                <a:solidFill>
                  <a:schemeClr val="accent1"/>
                </a:solidFill>
                <a:latin typeface="Tahoma" panose="020B0604030504040204" pitchFamily="34" charset="0"/>
              </a:rPr>
              <a:t>, </a:t>
            </a:r>
            <a:r>
              <a:rPr lang="en-US" altLang="en-US" sz="2800" dirty="0">
                <a:solidFill>
                  <a:schemeClr val="accent2"/>
                </a:solidFill>
                <a:latin typeface="Tahoma" panose="020B0604030504040204" pitchFamily="34" charset="0"/>
              </a:rPr>
              <a:t>we can have</a:t>
            </a:r>
            <a:r>
              <a:rPr lang="en-US" altLang="en-US" sz="2800" dirty="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</a:rPr>
              <a:t>SOME</a:t>
            </a:r>
            <a:r>
              <a:rPr lang="en-US" altLang="en-US" sz="2800" dirty="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dirty="0">
                <a:solidFill>
                  <a:schemeClr val="accent2"/>
                </a:solidFill>
                <a:latin typeface="Tahoma" panose="020B0604030504040204" pitchFamily="34" charset="0"/>
              </a:rPr>
              <a:t>of it….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BE847CBF-FDF9-4D49-B8BF-316FA8069E9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61365" y="2400748"/>
            <a:ext cx="8229600" cy="3657600"/>
          </a:xfrm>
        </p:spPr>
        <p:txBody>
          <a:bodyPr/>
          <a:lstStyle/>
          <a:p>
            <a:pPr marL="273050" indent="-273050" eaLnBrk="1" hangingPunct="1"/>
            <a:r>
              <a:rPr lang="en-US" altLang="en-US" b="1" dirty="0">
                <a:solidFill>
                  <a:srgbClr val="FF0000"/>
                </a:solidFill>
              </a:rPr>
              <a:t>BUT</a:t>
            </a:r>
            <a:r>
              <a:rPr lang="en-US" altLang="en-US" dirty="0"/>
              <a:t> scarcity forces us to choose!!!</a:t>
            </a:r>
          </a:p>
          <a:p>
            <a:pPr marL="547688" lvl="1" indent="-228600" eaLnBrk="1" hangingPunct="1">
              <a:buFont typeface="Wingdings" panose="05000000000000000000" pitchFamily="2" charset="2"/>
              <a:buChar char="§"/>
            </a:pPr>
            <a:r>
              <a:rPr lang="en-US" altLang="en-US" sz="3000" dirty="0">
                <a:ea typeface="MS PGothic" panose="020B0600070205080204" pitchFamily="34" charset="-128"/>
              </a:rPr>
              <a:t>What shall we have?</a:t>
            </a:r>
          </a:p>
          <a:p>
            <a:pPr marL="547688" lvl="1" indent="-228600" eaLnBrk="1" hangingPunct="1">
              <a:buFont typeface="Wingdings" panose="05000000000000000000" pitchFamily="2" charset="2"/>
              <a:buChar char="§"/>
            </a:pPr>
            <a:r>
              <a:rPr lang="en-US" altLang="en-US" sz="3000" dirty="0">
                <a:ea typeface="MS PGothic" panose="020B0600070205080204" pitchFamily="34" charset="-128"/>
              </a:rPr>
              <a:t>How shall we produce it?</a:t>
            </a:r>
          </a:p>
          <a:p>
            <a:pPr marL="547688" lvl="1" indent="-228600" eaLnBrk="1" hangingPunct="1">
              <a:buFont typeface="Wingdings" panose="05000000000000000000" pitchFamily="2" charset="2"/>
              <a:buChar char="§"/>
            </a:pPr>
            <a:r>
              <a:rPr lang="en-US" altLang="en-US" sz="3000" dirty="0">
                <a:ea typeface="MS PGothic" panose="020B0600070205080204" pitchFamily="34" charset="-128"/>
              </a:rPr>
              <a:t>Who will get it?</a:t>
            </a:r>
            <a:endParaRPr lang="en-US" altLang="en-US" dirty="0">
              <a:solidFill>
                <a:srgbClr val="FF0000"/>
              </a:solidFill>
              <a:ea typeface="MS PGothic" panose="020B0600070205080204" pitchFamily="34" charset="-128"/>
            </a:endParaRPr>
          </a:p>
          <a:p>
            <a:pPr marL="273050" indent="-273050" eaLnBrk="1" hangingPunct="1">
              <a:lnSpc>
                <a:spcPct val="90000"/>
              </a:lnSpc>
            </a:pPr>
            <a:endParaRPr lang="en-US" altLang="en-US" sz="3300" b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>
            <a:extLst>
              <a:ext uri="{FF2B5EF4-FFF2-40B4-BE49-F238E27FC236}">
                <a16:creationId xmlns:a16="http://schemas.microsoft.com/office/drawing/2014/main" xmlns="" id="{F58198B9-F004-45B6-909A-7340B3E3F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8307" name="Picture 4" descr="Guns and Butter">
            <a:extLst>
              <a:ext uri="{FF2B5EF4-FFF2-40B4-BE49-F238E27FC236}">
                <a16:creationId xmlns:a16="http://schemas.microsoft.com/office/drawing/2014/main" xmlns="" id="{23E7601A-EEDE-444A-A9EE-70C947F826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57200" y="-41275"/>
            <a:ext cx="9829800" cy="7235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0623D1-6EDC-4851-A638-2AC6C850F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1223831"/>
            <a:ext cx="7772400" cy="1470025"/>
          </a:xfrm>
        </p:spPr>
        <p:txBody>
          <a:bodyPr/>
          <a:lstStyle/>
          <a:p>
            <a:r>
              <a:rPr lang="en-US" dirty="0"/>
              <a:t>Texts &amp; Push Ups</a:t>
            </a:r>
          </a:p>
        </p:txBody>
      </p:sp>
      <p:pic>
        <p:nvPicPr>
          <p:cNvPr id="4" name="Google Shape;316;p41">
            <a:extLst>
              <a:ext uri="{FF2B5EF4-FFF2-40B4-BE49-F238E27FC236}">
                <a16:creationId xmlns:a16="http://schemas.microsoft.com/office/drawing/2014/main" xmlns="" id="{6AE539C1-61BB-4734-9FD2-593FEF6B9CC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98297">
            <a:off x="6687965" y="2719598"/>
            <a:ext cx="28575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ED0A6F-6F00-4772-AE78-76D6FDB9C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9709" y="2745889"/>
            <a:ext cx="5276626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 introduction to the Production Possibilities Frontier </a:t>
            </a:r>
          </a:p>
        </p:txBody>
      </p:sp>
      <p:pic>
        <p:nvPicPr>
          <p:cNvPr id="6" name="Google Shape;315;p41">
            <a:extLst>
              <a:ext uri="{FF2B5EF4-FFF2-40B4-BE49-F238E27FC236}">
                <a16:creationId xmlns:a16="http://schemas.microsoft.com/office/drawing/2014/main" xmlns="" id="{71E044B2-B8CE-455F-A48A-EB8FCD2B3B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05" y="3890824"/>
            <a:ext cx="3357775" cy="259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57457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>
            <a:spLocks noGrp="1"/>
          </p:cNvSpPr>
          <p:nvPr>
            <p:ph type="title" idx="4294967295"/>
          </p:nvPr>
        </p:nvSpPr>
        <p:spPr>
          <a:xfrm>
            <a:off x="-162260" y="833254"/>
            <a:ext cx="476631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Teams of 4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40"/>
          <p:cNvSpPr txBox="1">
            <a:spLocks noGrp="1"/>
          </p:cNvSpPr>
          <p:nvPr>
            <p:ph type="body" idx="4294967295"/>
          </p:nvPr>
        </p:nvSpPr>
        <p:spPr>
          <a:xfrm>
            <a:off x="259282" y="2051839"/>
            <a:ext cx="4515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Push Upper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Texter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Counter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Count Push Ups &amp; Texts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Recorder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7" name="Google Shape;307;p40"/>
          <p:cNvGraphicFramePr/>
          <p:nvPr/>
        </p:nvGraphicFramePr>
        <p:xfrm>
          <a:off x="4604050" y="1542425"/>
          <a:ext cx="4040775" cy="4619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46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6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7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Round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Texts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Push-Ups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5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2"/>
          <p:cNvSpPr txBox="1">
            <a:spLocks noGrp="1"/>
          </p:cNvSpPr>
          <p:nvPr>
            <p:ph type="title" idx="4294967295"/>
          </p:nvPr>
        </p:nvSpPr>
        <p:spPr>
          <a:xfrm>
            <a:off x="119422" y="916509"/>
            <a:ext cx="89817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&lt;3 Econ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2"/>
          <p:cNvSpPr txBox="1"/>
          <p:nvPr/>
        </p:nvSpPr>
        <p:spPr>
          <a:xfrm>
            <a:off x="549855" y="2291891"/>
            <a:ext cx="5214429" cy="4833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Resource:  Time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1:  Push-ups (30 seconds)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2:  Push-ups (20 Seconds)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exting (10 Seconds)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3: Push-ups (15 Seconds)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Texting (15 seconds)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4:  Push-ups (10 Seconds)	                                 	Texting (20 Seconds)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5: Texting Only (30 Seconds)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4" name="Google Shape;324;p42"/>
          <p:cNvCxnSpPr/>
          <p:nvPr/>
        </p:nvCxnSpPr>
        <p:spPr>
          <a:xfrm>
            <a:off x="6309649" y="2355877"/>
            <a:ext cx="0" cy="31209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325" name="Google Shape;325;p42"/>
          <p:cNvCxnSpPr/>
          <p:nvPr/>
        </p:nvCxnSpPr>
        <p:spPr>
          <a:xfrm>
            <a:off x="6309649" y="5476901"/>
            <a:ext cx="24480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326" name="Google Shape;326;p42"/>
          <p:cNvSpPr txBox="1"/>
          <p:nvPr/>
        </p:nvSpPr>
        <p:spPr>
          <a:xfrm rot="-5400000">
            <a:off x="5196996" y="3854577"/>
            <a:ext cx="1538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Push-ups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2"/>
          <p:cNvSpPr txBox="1"/>
          <p:nvPr/>
        </p:nvSpPr>
        <p:spPr>
          <a:xfrm>
            <a:off x="7196665" y="5624538"/>
            <a:ext cx="1359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2"/>
          <p:cNvSpPr/>
          <p:nvPr/>
        </p:nvSpPr>
        <p:spPr>
          <a:xfrm>
            <a:off x="6209636" y="2624164"/>
            <a:ext cx="176100" cy="252300"/>
          </a:xfrm>
          <a:prstGeom prst="ellipse">
            <a:avLst/>
          </a:prstGeom>
          <a:solidFill>
            <a:srgbClr val="F56A4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2"/>
          <p:cNvSpPr/>
          <p:nvPr/>
        </p:nvSpPr>
        <p:spPr>
          <a:xfrm>
            <a:off x="8214649" y="5335614"/>
            <a:ext cx="177300" cy="252300"/>
          </a:xfrm>
          <a:prstGeom prst="ellipse">
            <a:avLst/>
          </a:prstGeom>
          <a:solidFill>
            <a:srgbClr val="F56A4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2"/>
          <p:cNvSpPr/>
          <p:nvPr/>
        </p:nvSpPr>
        <p:spPr>
          <a:xfrm>
            <a:off x="7019261" y="3422676"/>
            <a:ext cx="177300" cy="252300"/>
          </a:xfrm>
          <a:prstGeom prst="ellipse">
            <a:avLst/>
          </a:prstGeom>
          <a:solidFill>
            <a:srgbClr val="F56A4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2"/>
          <p:cNvSpPr/>
          <p:nvPr/>
        </p:nvSpPr>
        <p:spPr>
          <a:xfrm>
            <a:off x="7714586" y="4456139"/>
            <a:ext cx="177300" cy="252300"/>
          </a:xfrm>
          <a:prstGeom prst="ellipse">
            <a:avLst/>
          </a:prstGeom>
          <a:solidFill>
            <a:srgbClr val="F56A4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2" name="Google Shape;332;p42"/>
          <p:cNvCxnSpPr>
            <a:endCxn id="330" idx="1"/>
          </p:cNvCxnSpPr>
          <p:nvPr/>
        </p:nvCxnSpPr>
        <p:spPr>
          <a:xfrm>
            <a:off x="6297626" y="2750125"/>
            <a:ext cx="747600" cy="709500"/>
          </a:xfrm>
          <a:prstGeom prst="straightConnector1">
            <a:avLst/>
          </a:prstGeom>
          <a:noFill/>
          <a:ln w="25400" cap="flat" cmpd="sng">
            <a:solidFill>
              <a:srgbClr val="F56A4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333" name="Google Shape;333;p42"/>
          <p:cNvCxnSpPr>
            <a:endCxn id="331" idx="6"/>
          </p:cNvCxnSpPr>
          <p:nvPr/>
        </p:nvCxnSpPr>
        <p:spPr>
          <a:xfrm>
            <a:off x="7121486" y="3548789"/>
            <a:ext cx="770400" cy="1033500"/>
          </a:xfrm>
          <a:prstGeom prst="straightConnector1">
            <a:avLst/>
          </a:prstGeom>
          <a:noFill/>
          <a:ln w="25400" cap="flat" cmpd="sng">
            <a:solidFill>
              <a:srgbClr val="F56A4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334" name="Google Shape;334;p42"/>
          <p:cNvCxnSpPr>
            <a:stCxn id="331" idx="6"/>
            <a:endCxn id="329" idx="6"/>
          </p:cNvCxnSpPr>
          <p:nvPr/>
        </p:nvCxnSpPr>
        <p:spPr>
          <a:xfrm>
            <a:off x="7891886" y="4582289"/>
            <a:ext cx="500100" cy="879600"/>
          </a:xfrm>
          <a:prstGeom prst="straightConnector1">
            <a:avLst/>
          </a:prstGeom>
          <a:noFill/>
          <a:ln w="25400" cap="flat" cmpd="sng">
            <a:solidFill>
              <a:srgbClr val="F56A4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8" descr="3886_picture_of_a_mason_losing_his_balance_on_a_ladder">
            <a:extLst>
              <a:ext uri="{FF2B5EF4-FFF2-40B4-BE49-F238E27FC236}">
                <a16:creationId xmlns:a16="http://schemas.microsoft.com/office/drawing/2014/main" xmlns="" id="{3FD46FD0-18F8-43FD-9610-419A37A19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23" y="2011680"/>
            <a:ext cx="3688154" cy="445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6" descr="a_happy_construction_worker_wearing_a_hard_hat_holding_a_board_and_a_hammer_0521-1003-2614-5645_SMU">
            <a:extLst>
              <a:ext uri="{FF2B5EF4-FFF2-40B4-BE49-F238E27FC236}">
                <a16:creationId xmlns:a16="http://schemas.microsoft.com/office/drawing/2014/main" xmlns="" id="{C18C4209-0EE6-4914-BB7B-F9D695775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11680"/>
            <a:ext cx="3886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>
            <a:extLst>
              <a:ext uri="{FF2B5EF4-FFF2-40B4-BE49-F238E27FC236}">
                <a16:creationId xmlns:a16="http://schemas.microsoft.com/office/drawing/2014/main" xmlns="" id="{581F547C-B278-466E-BB6C-4747A7D88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20" y="937418"/>
            <a:ext cx="9144000" cy="4525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 Black" panose="020B0A04020102020204" pitchFamily="34" charset="0"/>
              </a:rPr>
              <a:t>Concrete Pouring in Mali:</a:t>
            </a:r>
            <a:r>
              <a:rPr lang="en-US" altLang="en-US" dirty="0"/>
              <a:t> </a:t>
            </a:r>
            <a:r>
              <a:rPr lang="en-US" altLang="en-US" dirty="0">
                <a:hlinkClick r:id="rId4"/>
              </a:rPr>
              <a:t>http://www.youtube.com/watch?v=EYg-cHe79hI</a:t>
            </a:r>
            <a:r>
              <a:rPr lang="en-US" altLang="en-US" dirty="0"/>
              <a:t> 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3013" name="Oval 9">
            <a:extLst>
              <a:ext uri="{FF2B5EF4-FFF2-40B4-BE49-F238E27FC236}">
                <a16:creationId xmlns:a16="http://schemas.microsoft.com/office/drawing/2014/main" xmlns="" id="{6CA19F63-9457-4D51-8ACE-2FA1A97BA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572000"/>
            <a:ext cx="533400" cy="609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4" name="Oval 10">
            <a:extLst>
              <a:ext uri="{FF2B5EF4-FFF2-40B4-BE49-F238E27FC236}">
                <a16:creationId xmlns:a16="http://schemas.microsoft.com/office/drawing/2014/main" xmlns="" id="{2A4D62C9-0895-4859-A1F9-3A006919D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00400"/>
            <a:ext cx="609600" cy="53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7" name="Rectangle 13">
            <a:extLst>
              <a:ext uri="{FF2B5EF4-FFF2-40B4-BE49-F238E27FC236}">
                <a16:creationId xmlns:a16="http://schemas.microsoft.com/office/drawing/2014/main" xmlns="" id="{3691263E-C74D-4A4A-A5D9-65888ECA4E48}"/>
              </a:ext>
            </a:extLst>
          </p:cNvPr>
          <p:cNvSpPr>
            <a:spLocks noChangeArrowheads="1"/>
          </p:cNvSpPr>
          <p:nvPr/>
        </p:nvSpPr>
        <p:spPr bwMode="auto">
          <a:xfrm rot="-2619127">
            <a:off x="5791200" y="4648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 descr="3992139102_eb9913360f">
            <a:extLst>
              <a:ext uri="{FF2B5EF4-FFF2-40B4-BE49-F238E27FC236}">
                <a16:creationId xmlns:a16="http://schemas.microsoft.com/office/drawing/2014/main" xmlns="" id="{8CA3C59F-5279-4BFA-8D14-2B08C01E9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5">
            <a:extLst>
              <a:ext uri="{FF2B5EF4-FFF2-40B4-BE49-F238E27FC236}">
                <a16:creationId xmlns:a16="http://schemas.microsoft.com/office/drawing/2014/main" xmlns="" id="{43373E8F-A061-4D0A-BD74-7B49CB9DB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" y="111760"/>
            <a:ext cx="90795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Arial Black" panose="020B0A04020102020204" pitchFamily="34" charset="0"/>
              </a:rPr>
              <a:t>American concrete pour:</a:t>
            </a:r>
          </a:p>
          <a:p>
            <a:pPr eaLnBrk="1" hangingPunct="1"/>
            <a:r>
              <a:rPr lang="en-US" sz="3200" dirty="0">
                <a:hlinkClick r:id="rId3"/>
              </a:rPr>
              <a:t>https://www.youtube.com/watch?v=9I680M9Mt8c</a:t>
            </a:r>
            <a:endParaRPr lang="en-US" altLang="en-US" sz="3200" dirty="0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xmlns="" id="{1B1B51EF-EA3E-4B9D-9558-B173D17FF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533400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 descr="3886_picture_of_a_mason_losing_his_balance_on_a_ladder">
            <a:extLst>
              <a:ext uri="{FF2B5EF4-FFF2-40B4-BE49-F238E27FC236}">
                <a16:creationId xmlns:a16="http://schemas.microsoft.com/office/drawing/2014/main" xmlns="" id="{51EB76C3-3EB8-4B1B-94A6-EC299578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"/>
            <a:ext cx="4791075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6" descr="a_happy_construction_worker_wearing_a_hard_hat_holding_a_board_and_a_hammer_0521-1003-2614-5645_SMU">
            <a:extLst>
              <a:ext uri="{FF2B5EF4-FFF2-40B4-BE49-F238E27FC236}">
                <a16:creationId xmlns:a16="http://schemas.microsoft.com/office/drawing/2014/main" xmlns="" id="{F544A4F4-9294-4CF2-9B3B-CA84893CD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886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3">
            <a:extLst>
              <a:ext uri="{FF2B5EF4-FFF2-40B4-BE49-F238E27FC236}">
                <a16:creationId xmlns:a16="http://schemas.microsoft.com/office/drawing/2014/main" xmlns="" id="{11C0EED9-8AA0-42BF-8792-230D0E3DB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45061" name="Text Box 4">
            <a:extLst>
              <a:ext uri="{FF2B5EF4-FFF2-40B4-BE49-F238E27FC236}">
                <a16:creationId xmlns:a16="http://schemas.microsoft.com/office/drawing/2014/main" xmlns="" id="{3AD7BA14-6C3D-42B6-B06E-1FEC1FE3E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879475"/>
            <a:ext cx="62484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b="1">
                <a:latin typeface="Arial Black" panose="020B0A04020102020204" pitchFamily="34" charset="0"/>
              </a:rPr>
              <a:t>Bangladeshi Bricklayer :</a:t>
            </a:r>
          </a:p>
          <a:p>
            <a:pPr eaLnBrk="1" hangingPunct="1"/>
            <a:r>
              <a:rPr lang="en-US" altLang="en-US" sz="3200">
                <a:hlinkClick r:id="rId4"/>
              </a:rPr>
              <a:t>http://www.youtube.com/watch?v=xaO3Z4G4Jso&amp;feature=related</a:t>
            </a:r>
            <a:r>
              <a:rPr lang="en-US" altLang="en-US" sz="2000"/>
              <a:t> </a:t>
            </a:r>
          </a:p>
          <a:p>
            <a:pPr eaLnBrk="1" hangingPunct="1"/>
            <a:endParaRPr lang="en-US" altLang="en-US" sz="2000"/>
          </a:p>
        </p:txBody>
      </p:sp>
      <p:sp>
        <p:nvSpPr>
          <p:cNvPr id="45062" name="Oval 9">
            <a:extLst>
              <a:ext uri="{FF2B5EF4-FFF2-40B4-BE49-F238E27FC236}">
                <a16:creationId xmlns:a16="http://schemas.microsoft.com/office/drawing/2014/main" xmlns="" id="{1E0C7FFC-F558-4723-A80A-259849983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572000"/>
            <a:ext cx="533400" cy="609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3" name="Oval 10">
            <a:extLst>
              <a:ext uri="{FF2B5EF4-FFF2-40B4-BE49-F238E27FC236}">
                <a16:creationId xmlns:a16="http://schemas.microsoft.com/office/drawing/2014/main" xmlns="" id="{E8CE0244-B143-40D5-98A9-43EF64A30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00400"/>
            <a:ext cx="609600" cy="53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4" name="Oval 11">
            <a:extLst>
              <a:ext uri="{FF2B5EF4-FFF2-40B4-BE49-F238E27FC236}">
                <a16:creationId xmlns:a16="http://schemas.microsoft.com/office/drawing/2014/main" xmlns="" id="{5A93B2FA-08ED-41E7-9228-B9A735DB5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352800"/>
            <a:ext cx="304800" cy="381000"/>
          </a:xfrm>
          <a:prstGeom prst="ellipse">
            <a:avLst/>
          </a:prstGeom>
          <a:solidFill>
            <a:srgbClr val="C09F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5" name="Rectangle 12">
            <a:extLst>
              <a:ext uri="{FF2B5EF4-FFF2-40B4-BE49-F238E27FC236}">
                <a16:creationId xmlns:a16="http://schemas.microsoft.com/office/drawing/2014/main" xmlns="" id="{BDFC4B04-D25B-41C8-A892-375A7FD7E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267200"/>
            <a:ext cx="228600" cy="457200"/>
          </a:xfrm>
          <a:prstGeom prst="rect">
            <a:avLst/>
          </a:prstGeom>
          <a:solidFill>
            <a:srgbClr val="C09F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6" name="Rectangle 13">
            <a:extLst>
              <a:ext uri="{FF2B5EF4-FFF2-40B4-BE49-F238E27FC236}">
                <a16:creationId xmlns:a16="http://schemas.microsoft.com/office/drawing/2014/main" xmlns="" id="{47C221B8-A00F-4748-BCEF-08E6779FFA82}"/>
              </a:ext>
            </a:extLst>
          </p:cNvPr>
          <p:cNvSpPr>
            <a:spLocks noChangeArrowheads="1"/>
          </p:cNvSpPr>
          <p:nvPr/>
        </p:nvSpPr>
        <p:spPr bwMode="auto">
          <a:xfrm rot="-2619127">
            <a:off x="5791200" y="4648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7" name="Rectangle 14">
            <a:extLst>
              <a:ext uri="{FF2B5EF4-FFF2-40B4-BE49-F238E27FC236}">
                <a16:creationId xmlns:a16="http://schemas.microsoft.com/office/drawing/2014/main" xmlns="" id="{806C31A8-66B0-4C46-86BB-F4C9AB87A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352800"/>
            <a:ext cx="228600" cy="381000"/>
          </a:xfrm>
          <a:prstGeom prst="rect">
            <a:avLst/>
          </a:prstGeom>
          <a:solidFill>
            <a:srgbClr val="FAD5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8" name="Rectangle 15">
            <a:extLst>
              <a:ext uri="{FF2B5EF4-FFF2-40B4-BE49-F238E27FC236}">
                <a16:creationId xmlns:a16="http://schemas.microsoft.com/office/drawing/2014/main" xmlns="" id="{7A163115-5563-4A9B-9845-DB602D8039F9}"/>
              </a:ext>
            </a:extLst>
          </p:cNvPr>
          <p:cNvSpPr>
            <a:spLocks noChangeArrowheads="1"/>
          </p:cNvSpPr>
          <p:nvPr/>
        </p:nvSpPr>
        <p:spPr bwMode="auto">
          <a:xfrm rot="2450422">
            <a:off x="5864225" y="3709988"/>
            <a:ext cx="222250" cy="1447800"/>
          </a:xfrm>
          <a:prstGeom prst="rect">
            <a:avLst/>
          </a:prstGeom>
          <a:solidFill>
            <a:srgbClr val="C09F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Assessment Questions</a:t>
            </a:r>
            <a:endParaRPr lang="en-US" sz="55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>
            <a:noAutofit/>
          </a:bodyPr>
          <a:lstStyle/>
          <a:p>
            <a:pPr defTabSz="905255">
              <a:defRPr sz="3168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Kahoot Link Here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05255">
              <a:defRPr sz="3168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What is economics? </a:t>
            </a:r>
          </a:p>
          <a:p>
            <a:pPr defTabSz="905255">
              <a:defRPr sz="3168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Which branch of economics studies the decision making process of individuals and business firms?</a:t>
            </a:r>
          </a:p>
          <a:p>
            <a:pPr defTabSz="905255">
              <a:defRPr sz="3168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What are society’s productive resources? Give examples of each.</a:t>
            </a:r>
          </a:p>
          <a:p>
            <a:pPr defTabSz="905255">
              <a:defRPr sz="3168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What is the next best alternative given up when a decision is made?</a:t>
            </a:r>
          </a:p>
          <a:p>
            <a:pPr defTabSz="905255">
              <a:defRPr sz="3168"/>
            </a:pPr>
            <a:endParaRPr lang="en-US" sz="2500" dirty="0"/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</p:spTree>
    <p:extLst>
      <p:ext uri="{BB962C8B-B14F-4D97-AF65-F5344CB8AC3E}">
        <p14:creationId xmlns:p14="http://schemas.microsoft.com/office/powerpoint/2010/main" val="12873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 dirty="0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 dirty="0">
                <a:latin typeface="Arial"/>
                <a:ea typeface="ＭＳ Ｐゴシック"/>
              </a:rPr>
              <a:t>via e-mail within 24 hours.</a:t>
            </a:r>
          </a:p>
          <a:p>
            <a:endParaRPr lang="en-US">
              <a:latin typeface="Arial"/>
              <a:ea typeface="ＭＳ Ｐゴシック"/>
            </a:endParaRPr>
          </a:p>
          <a:p>
            <a:r>
              <a:rPr lang="en-US">
                <a:latin typeface="Arial"/>
                <a:ea typeface="ＭＳ Ｐゴシック"/>
                <a:cs typeface="Arial"/>
              </a:rPr>
              <a:t>Accessing resources: </a:t>
            </a:r>
            <a:endParaRPr lang="en-US"/>
          </a:p>
          <a:p>
            <a:endParaRPr lang="en-US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b="1" i="1" dirty="0">
                <a:solidFill>
                  <a:srgbClr val="005CB8"/>
                </a:solidFill>
                <a:latin typeface="Arial"/>
                <a:ea typeface="ＭＳ Ｐゴシック"/>
                <a:cs typeface="Arial"/>
              </a:rPr>
              <a:t>EconEdLink.org/professional-development/</a:t>
            </a:r>
          </a:p>
          <a:p>
            <a:endParaRPr lang="en-US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xmlns="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20" y="7904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Agenda</a:t>
            </a:r>
            <a:endParaRPr lang="en-US" sz="5500" b="1" dirty="0">
              <a:ln w="11430"/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187960" y="1706881"/>
            <a:ext cx="8229600" cy="4175760"/>
          </a:xfrm>
        </p:spPr>
        <p:txBody>
          <a:bodyPr/>
          <a:lstStyle/>
          <a:p>
            <a:r>
              <a:rPr lang="en-US" sz="2500" dirty="0"/>
              <a:t>Scarcity &amp; Opportunity Cost Activity</a:t>
            </a:r>
          </a:p>
          <a:p>
            <a:r>
              <a:rPr lang="en-US" sz="2500" dirty="0"/>
              <a:t>Econ Content &amp; Kahoot</a:t>
            </a:r>
          </a:p>
          <a:p>
            <a:r>
              <a:rPr lang="en-US" sz="2500" dirty="0"/>
              <a:t>Micro &amp; Macro Economics</a:t>
            </a:r>
          </a:p>
          <a:p>
            <a:pPr lvl="1"/>
            <a:r>
              <a:rPr lang="en-US" sz="2500" dirty="0"/>
              <a:t>Political Cartoons </a:t>
            </a:r>
          </a:p>
          <a:p>
            <a:pPr lvl="1"/>
            <a:r>
              <a:rPr lang="en-US" sz="2500" dirty="0"/>
              <a:t>News Headlines</a:t>
            </a:r>
          </a:p>
          <a:p>
            <a:r>
              <a:rPr lang="en-US" sz="2500" dirty="0"/>
              <a:t>Productive Resources</a:t>
            </a:r>
          </a:p>
          <a:p>
            <a:pPr lvl="1"/>
            <a:r>
              <a:rPr lang="en-US" sz="2500" dirty="0"/>
              <a:t>Push Ups and Texts</a:t>
            </a:r>
          </a:p>
          <a:p>
            <a:pPr lvl="1"/>
            <a:r>
              <a:rPr lang="en-US" sz="2500" dirty="0"/>
              <a:t>Video Clips 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</p:txBody>
      </p:sp>
      <p:pic>
        <p:nvPicPr>
          <p:cNvPr id="25602" name="Picture 2" descr="agenda - Palo Alto Daily Post">
            <a:extLst>
              <a:ext uri="{FF2B5EF4-FFF2-40B4-BE49-F238E27FC236}">
                <a16:creationId xmlns:a16="http://schemas.microsoft.com/office/drawing/2014/main" xmlns="" id="{7C3D736B-A61F-43D1-B1E1-7F68D0595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79039"/>
            <a:ext cx="4114800" cy="370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Objectives</a:t>
            </a:r>
            <a:endParaRPr lang="en-US" sz="5500" b="1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2032001"/>
            <a:ext cx="4719320" cy="4175760"/>
          </a:xfrm>
        </p:spPr>
        <p:txBody>
          <a:bodyPr>
            <a:noAutofit/>
          </a:bodyPr>
          <a:lstStyle/>
          <a:p>
            <a:pPr defTabSz="905255">
              <a:defRPr sz="3168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I can: </a:t>
            </a:r>
          </a:p>
          <a:p>
            <a:pPr lvl="1" defTabSz="905255">
              <a:defRPr sz="3168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Understand the fundamental principles of economics.</a:t>
            </a:r>
          </a:p>
          <a:p>
            <a:pPr lvl="1" defTabSz="905255">
              <a:defRPr sz="3168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I can use current events and other activities to build student engagement and understanding of economic principles. </a:t>
            </a:r>
            <a:endParaRPr lang="en-US" sz="2500" dirty="0"/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  <p:pic>
        <p:nvPicPr>
          <p:cNvPr id="23554" name="Picture 2" descr="Target Target: Janitors win a legal victory: Laid-off janitors at ...">
            <a:extLst>
              <a:ext uri="{FF2B5EF4-FFF2-40B4-BE49-F238E27FC236}">
                <a16:creationId xmlns:a16="http://schemas.microsoft.com/office/drawing/2014/main" xmlns="" id="{1479E76D-F216-498F-B1CF-040DE2BF6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35" y="2710688"/>
            <a:ext cx="3667550" cy="292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National Standards</a:t>
            </a:r>
            <a:endParaRPr lang="en-US" sz="5500" b="1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>
            <a:noAutofit/>
          </a:bodyPr>
          <a:lstStyle/>
          <a:p>
            <a:pPr defTabSz="905255">
              <a:defRPr sz="3168"/>
            </a:pP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Standard 1: Scarcity </a:t>
            </a:r>
          </a:p>
          <a:p>
            <a:pPr marL="0" indent="0" defTabSz="905255">
              <a:buNone/>
              <a:defRPr sz="3168"/>
            </a:pPr>
            <a:r>
              <a:rPr lang="en-US" i="1" dirty="0"/>
              <a:t>Productive resources are limited. Therefore, people cannot have all the goods and services they want; as a result, they must choose some things and give up others. </a:t>
            </a:r>
            <a:endParaRPr lang="en-US" sz="2500" i="1" dirty="0"/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</p:spTree>
    <p:extLst>
      <p:ext uri="{BB962C8B-B14F-4D97-AF65-F5344CB8AC3E}">
        <p14:creationId xmlns:p14="http://schemas.microsoft.com/office/powerpoint/2010/main" val="4850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B14D1E6D-34A7-431E-A641-C35CE15533A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505200" y="2820296"/>
            <a:ext cx="5638800" cy="2597150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</a:pPr>
            <a:r>
              <a:rPr lang="en-US" altLang="en-US" sz="2900" dirty="0">
                <a:latin typeface="Tahoma" panose="020B0604030504040204" pitchFamily="34" charset="0"/>
              </a:rPr>
              <a:t>Suppose that everything             disappears . . .               except you and a few friends.</a:t>
            </a:r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endParaRPr lang="en-US" altLang="en-US" sz="2900" dirty="0">
              <a:latin typeface="Tahoma" panose="020B0604030504040204" pitchFamily="34" charset="0"/>
            </a:endParaRPr>
          </a:p>
          <a:p>
            <a:pPr marL="273050" indent="-273050" eaLnBrk="1" hangingPunct="1">
              <a:lnSpc>
                <a:spcPct val="90000"/>
              </a:lnSpc>
            </a:pPr>
            <a:r>
              <a:rPr lang="en-US" altLang="en-US" sz="2900" dirty="0">
                <a:latin typeface="Tahoma" panose="020B0604030504040204" pitchFamily="34" charset="0"/>
              </a:rPr>
              <a:t>You have </a:t>
            </a:r>
            <a:r>
              <a:rPr lang="en-US" altLang="en-US" sz="2900" u="sng" dirty="0">
                <a:latin typeface="Tahoma" panose="020B0604030504040204" pitchFamily="34" charset="0"/>
              </a:rPr>
              <a:t>1 minute</a:t>
            </a:r>
            <a:r>
              <a:rPr lang="en-US" altLang="en-US" sz="2900" dirty="0">
                <a:latin typeface="Tahoma" panose="020B0604030504040204" pitchFamily="34" charset="0"/>
              </a:rPr>
              <a:t> to write a list of everything you </a:t>
            </a:r>
            <a:r>
              <a:rPr lang="en-US" altLang="en-US" sz="2900" u="sng" dirty="0">
                <a:latin typeface="Tahoma" panose="020B0604030504040204" pitchFamily="34" charset="0"/>
              </a:rPr>
              <a:t>want</a:t>
            </a:r>
            <a:r>
              <a:rPr lang="en-US" altLang="en-US" sz="2900" dirty="0">
                <a:latin typeface="Tahoma" panose="020B0604030504040204" pitchFamily="34" charset="0"/>
              </a:rPr>
              <a:t> to take to Neverland</a:t>
            </a:r>
          </a:p>
        </p:txBody>
      </p:sp>
      <p:pic>
        <p:nvPicPr>
          <p:cNvPr id="8196" name="Picture 10">
            <a:extLst>
              <a:ext uri="{FF2B5EF4-FFF2-40B4-BE49-F238E27FC236}">
                <a16:creationId xmlns:a16="http://schemas.microsoft.com/office/drawing/2014/main" xmlns="" id="{62490B12-1BE2-44DA-B453-D8C51F55D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3" y="1432561"/>
            <a:ext cx="2858613" cy="507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4" descr="tink27">
            <a:extLst>
              <a:ext uri="{FF2B5EF4-FFF2-40B4-BE49-F238E27FC236}">
                <a16:creationId xmlns:a16="http://schemas.microsoft.com/office/drawing/2014/main" xmlns="" id="{54EE6FD8-973A-415F-BBC5-FB010A332B5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92831">
            <a:off x="2132181" y="1264808"/>
            <a:ext cx="2471738" cy="2540000"/>
          </a:xfrm>
          <a:noFill/>
        </p:spPr>
      </p:pic>
      <p:sp>
        <p:nvSpPr>
          <p:cNvPr id="8198" name="Rectangle 2">
            <a:extLst>
              <a:ext uri="{FF2B5EF4-FFF2-40B4-BE49-F238E27FC236}">
                <a16:creationId xmlns:a16="http://schemas.microsoft.com/office/drawing/2014/main" xmlns="" id="{4811DB06-C648-4D7C-AB4F-3575FB7B7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5200" y="1218761"/>
            <a:ext cx="5410200" cy="1143000"/>
          </a:xfrm>
        </p:spPr>
        <p:txBody>
          <a:bodyPr bIns="91440" anchor="b"/>
          <a:lstStyle/>
          <a:p>
            <a:pPr eaLnBrk="1" hangingPunct="1">
              <a:lnSpc>
                <a:spcPct val="100000"/>
              </a:lnSpc>
            </a:pPr>
            <a:r>
              <a:rPr lang="en-US" altLang="en-US" sz="2800" b="1" dirty="0">
                <a:latin typeface="Tahoma" panose="020B0604030504040204" pitchFamily="34" charset="0"/>
              </a:rPr>
              <a:t>Peter Pan &amp; Tinkerbell </a:t>
            </a:r>
            <a:br>
              <a:rPr lang="en-US" altLang="en-US" sz="2800" b="1" dirty="0">
                <a:latin typeface="Tahoma" panose="020B0604030504040204" pitchFamily="34" charset="0"/>
              </a:rPr>
            </a:br>
            <a:r>
              <a:rPr lang="en-US" altLang="en-US" sz="2800" b="1" dirty="0">
                <a:latin typeface="Tahoma" panose="020B0604030504040204" pitchFamily="34" charset="0"/>
              </a:rPr>
              <a:t>take you to Neverland!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B14D1E6D-34A7-431E-A641-C35CE15533A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505200" y="2820296"/>
            <a:ext cx="5638800" cy="2597150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</a:pPr>
            <a:r>
              <a:rPr lang="en-US" altLang="en-US" sz="2900" dirty="0">
                <a:latin typeface="Tahoma" panose="020B0604030504040204" pitchFamily="34" charset="0"/>
              </a:rPr>
              <a:t>Suppose that everything             disappears . . .               except you and a few friends.</a:t>
            </a:r>
          </a:p>
          <a:p>
            <a:pPr marL="273050" indent="-273050" eaLnBrk="1" hangingPunct="1">
              <a:lnSpc>
                <a:spcPct val="90000"/>
              </a:lnSpc>
              <a:buFontTx/>
              <a:buNone/>
            </a:pPr>
            <a:endParaRPr lang="en-US" altLang="en-US" sz="2900" dirty="0">
              <a:latin typeface="Tahoma" panose="020B0604030504040204" pitchFamily="34" charset="0"/>
            </a:endParaRPr>
          </a:p>
          <a:p>
            <a:pPr marL="273050" indent="-273050" eaLnBrk="1" hangingPunct="1">
              <a:lnSpc>
                <a:spcPct val="90000"/>
              </a:lnSpc>
            </a:pPr>
            <a:r>
              <a:rPr lang="en-US" altLang="en-US" sz="2900" dirty="0">
                <a:latin typeface="Tahoma" panose="020B0604030504040204" pitchFamily="34" charset="0"/>
              </a:rPr>
              <a:t>You have </a:t>
            </a:r>
            <a:r>
              <a:rPr lang="en-US" altLang="en-US" sz="2900" u="sng" dirty="0">
                <a:latin typeface="Tahoma" panose="020B0604030504040204" pitchFamily="34" charset="0"/>
              </a:rPr>
              <a:t>1 minute</a:t>
            </a:r>
            <a:r>
              <a:rPr lang="en-US" altLang="en-US" sz="2900" dirty="0">
                <a:latin typeface="Tahoma" panose="020B0604030504040204" pitchFamily="34" charset="0"/>
              </a:rPr>
              <a:t> to write a list of everything you </a:t>
            </a:r>
            <a:r>
              <a:rPr lang="en-US" altLang="en-US" sz="2900" u="sng" dirty="0">
                <a:latin typeface="Tahoma" panose="020B0604030504040204" pitchFamily="34" charset="0"/>
              </a:rPr>
              <a:t>want</a:t>
            </a:r>
            <a:r>
              <a:rPr lang="en-US" altLang="en-US" sz="2900" dirty="0">
                <a:latin typeface="Tahoma" panose="020B0604030504040204" pitchFamily="34" charset="0"/>
              </a:rPr>
              <a:t> to take to Neverland</a:t>
            </a:r>
          </a:p>
        </p:txBody>
      </p:sp>
      <p:pic>
        <p:nvPicPr>
          <p:cNvPr id="8196" name="Picture 10">
            <a:extLst>
              <a:ext uri="{FF2B5EF4-FFF2-40B4-BE49-F238E27FC236}">
                <a16:creationId xmlns:a16="http://schemas.microsoft.com/office/drawing/2014/main" xmlns="" id="{62490B12-1BE2-44DA-B453-D8C51F55D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3" y="1432561"/>
            <a:ext cx="2858613" cy="507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4" descr="tink27">
            <a:extLst>
              <a:ext uri="{FF2B5EF4-FFF2-40B4-BE49-F238E27FC236}">
                <a16:creationId xmlns:a16="http://schemas.microsoft.com/office/drawing/2014/main" xmlns="" id="{54EE6FD8-973A-415F-BBC5-FB010A332B5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92831">
            <a:off x="2132181" y="1264808"/>
            <a:ext cx="2471738" cy="2540000"/>
          </a:xfrm>
          <a:noFill/>
        </p:spPr>
      </p:pic>
      <p:sp>
        <p:nvSpPr>
          <p:cNvPr id="8198" name="Rectangle 2">
            <a:extLst>
              <a:ext uri="{FF2B5EF4-FFF2-40B4-BE49-F238E27FC236}">
                <a16:creationId xmlns:a16="http://schemas.microsoft.com/office/drawing/2014/main" xmlns="" id="{4811DB06-C648-4D7C-AB4F-3575FB7B7E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53609" y="906789"/>
            <a:ext cx="5410200" cy="1143000"/>
          </a:xfrm>
        </p:spPr>
        <p:txBody>
          <a:bodyPr bIns="91440" anchor="b"/>
          <a:lstStyle/>
          <a:p>
            <a:pPr eaLnBrk="1" hangingPunct="1">
              <a:lnSpc>
                <a:spcPct val="100000"/>
              </a:lnSpc>
            </a:pPr>
            <a:r>
              <a:rPr lang="en-US" altLang="en-US" sz="2800" b="1" dirty="0">
                <a:latin typeface="Tahoma" panose="020B0604030504040204" pitchFamily="34" charset="0"/>
              </a:rPr>
              <a:t>Peter Pan &amp; Tinkerbell </a:t>
            </a:r>
            <a:br>
              <a:rPr lang="en-US" altLang="en-US" sz="2800" b="1" dirty="0">
                <a:latin typeface="Tahoma" panose="020B0604030504040204" pitchFamily="34" charset="0"/>
              </a:rPr>
            </a:br>
            <a:r>
              <a:rPr lang="en-US" altLang="en-US" sz="2800" b="1" dirty="0">
                <a:latin typeface="Tahoma" panose="020B0604030504040204" pitchFamily="34" charset="0"/>
              </a:rPr>
              <a:t>take you to Neverland!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764E38E-2BE0-4BE5-9C8E-C08ED248D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588" y="1981200"/>
            <a:ext cx="480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Tinkerbell’s New Rule: </a:t>
            </a: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You can only take two items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990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>
            <a:extLst>
              <a:ext uri="{FF2B5EF4-FFF2-40B4-BE49-F238E27FC236}">
                <a16:creationId xmlns:a16="http://schemas.microsoft.com/office/drawing/2014/main" xmlns="" id="{4296DEDA-A7F2-4B46-A96F-3E5785E92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1" y="1488518"/>
            <a:ext cx="3645489" cy="438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EB7E9721-DB58-46A4-8D8B-85A7AE2745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08205" y="1621268"/>
            <a:ext cx="4675991" cy="990600"/>
          </a:xfrm>
        </p:spPr>
        <p:txBody>
          <a:bodyPr bIns="91440" anchor="b"/>
          <a:lstStyle/>
          <a:p>
            <a:pPr eaLnBrk="1" hangingPunct="1"/>
            <a:r>
              <a:rPr lang="en-US" altLang="en-US" sz="4800" b="1" dirty="0">
                <a:latin typeface="Tahoma" panose="020B0604030504040204" pitchFamily="34" charset="0"/>
              </a:rPr>
              <a:t>Why Can’t You Have It All?</a:t>
            </a:r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xmlns="" id="{C4F4B687-E106-4B9A-9A4E-B5E8D5658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169" y="2740583"/>
            <a:ext cx="5181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/>
              <a:t>What limits your decision on what to take to </a:t>
            </a:r>
            <a:r>
              <a:rPr lang="en-US" sz="2400" dirty="0" err="1"/>
              <a:t>Neverland</a:t>
            </a:r>
            <a:r>
              <a:rPr lang="en-US" sz="2400" dirty="0"/>
              <a:t>?</a:t>
            </a:r>
          </a:p>
          <a:p>
            <a:pPr eaLnBrk="1" hangingPunct="1">
              <a:defRPr/>
            </a:pPr>
            <a:endParaRPr lang="en-US" sz="2400" dirty="0"/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Time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latin typeface="Arial Black" pitchFamily="34" charset="0"/>
              </a:rPr>
              <a:t>constraint</a:t>
            </a:r>
            <a:r>
              <a:rPr lang="en-US" sz="2400" dirty="0"/>
              <a:t> – 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      1 min for the list</a:t>
            </a:r>
          </a:p>
          <a:p>
            <a:pPr eaLnBrk="1" hangingPunct="1">
              <a:defRPr/>
            </a:pPr>
            <a:endParaRPr lang="en-US" sz="2400" dirty="0"/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Physical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>
                <a:latin typeface="Arial Black" pitchFamily="34" charset="0"/>
              </a:rPr>
              <a:t>constraint </a:t>
            </a:r>
            <a:r>
              <a:rPr lang="en-US" sz="2400" dirty="0"/>
              <a:t>– 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     Only take two items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6113DE-D385-4A48-8B16-CD7F492379D6}">
  <ds:schemaRefs>
    <ds:schemaRef ds:uri="9cd82c5b-74c9-4827-94f1-5bf219ae6b20"/>
    <ds:schemaRef ds:uri="bfa4db11-c700-41fb-b639-f7e6b4e680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F8332A4-542C-494D-8506-1C720B46413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9cd82c5b-74c9-4827-94f1-5bf219ae6b20"/>
    <ds:schemaRef ds:uri="bfa4db11-c700-41fb-b639-f7e6b4e680b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654</Words>
  <Application>Microsoft Office PowerPoint</Application>
  <PresentationFormat>On-screen Show (4:3)</PresentationFormat>
  <Paragraphs>167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MS PGothic</vt:lpstr>
      <vt:lpstr>MS PGothic</vt:lpstr>
      <vt:lpstr>Arial</vt:lpstr>
      <vt:lpstr>Arial Black</vt:lpstr>
      <vt:lpstr>Arial,Sans-Serif</vt:lpstr>
      <vt:lpstr>Bradley Hand ITC</vt:lpstr>
      <vt:lpstr>Bubblegum Sans</vt:lpstr>
      <vt:lpstr>Calibri</vt:lpstr>
      <vt:lpstr>Calibri Light</vt:lpstr>
      <vt:lpstr>Erica One</vt:lpstr>
      <vt:lpstr>Gill Sans</vt:lpstr>
      <vt:lpstr>Rock Salt</vt:lpstr>
      <vt:lpstr>Tahoma</vt:lpstr>
      <vt:lpstr>Times New Roman</vt:lpstr>
      <vt:lpstr>Wingdings</vt:lpstr>
      <vt:lpstr>Office Theme</vt:lpstr>
      <vt:lpstr>  Economics 101 Scarcity, Micro &amp; Macroeconomics Presented by: Amanda Stiglbauer Blythewood High School, SC  May 7, 2020 Amanda.Stiglbauer@moore.sc.edu </vt:lpstr>
      <vt:lpstr>EconEdLink Membership</vt:lpstr>
      <vt:lpstr>Professional Development Certificate</vt:lpstr>
      <vt:lpstr>Agenda</vt:lpstr>
      <vt:lpstr>Objectives</vt:lpstr>
      <vt:lpstr>National Standards</vt:lpstr>
      <vt:lpstr>Peter Pan &amp; Tinkerbell  take you to Neverland!</vt:lpstr>
      <vt:lpstr>Peter Pan &amp; Tinkerbell  take you to Neverland!</vt:lpstr>
      <vt:lpstr>Why Can’t You Have It All?</vt:lpstr>
      <vt:lpstr>PowerPoint Presentation</vt:lpstr>
      <vt:lpstr>Why?</vt:lpstr>
      <vt:lpstr>PowerPoint Presentation</vt:lpstr>
      <vt:lpstr>Two branches of Economics</vt:lpstr>
      <vt:lpstr>Basic Economic Concepts Kahoot</vt:lpstr>
      <vt:lpstr>Political Cartoon Analysis</vt:lpstr>
      <vt:lpstr>PowerPoint Presentation</vt:lpstr>
      <vt:lpstr>PowerPoint Presentation</vt:lpstr>
      <vt:lpstr>PowerPoint Presentation</vt:lpstr>
      <vt:lpstr>PowerPoint Presentation</vt:lpstr>
      <vt:lpstr>Scarcity Isn’t Optional</vt:lpstr>
      <vt:lpstr>Although we cannot have it ALL, we can have SOME of it….</vt:lpstr>
      <vt:lpstr>PowerPoint Presentation</vt:lpstr>
      <vt:lpstr>Texts &amp; Push Ups</vt:lpstr>
      <vt:lpstr>Teams of 4</vt:lpstr>
      <vt:lpstr>I &lt;3 Econ</vt:lpstr>
      <vt:lpstr>PowerPoint Presentation</vt:lpstr>
      <vt:lpstr>PowerPoint Presentation</vt:lpstr>
      <vt:lpstr>PowerPoint Presentation</vt:lpstr>
      <vt:lpstr>Assessment Questions</vt:lpstr>
      <vt:lpstr>CEE Affiliates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Conference3 NoteBook</cp:lastModifiedBy>
  <cp:revision>68</cp:revision>
  <dcterms:created xsi:type="dcterms:W3CDTF">2012-09-11T15:07:18Z</dcterms:created>
  <dcterms:modified xsi:type="dcterms:W3CDTF">2020-05-05T17:20:11Z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