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261" r:id="rId6"/>
    <p:sldId id="267" r:id="rId7"/>
    <p:sldId id="263" r:id="rId8"/>
    <p:sldId id="264" r:id="rId9"/>
    <p:sldId id="258" r:id="rId10"/>
    <p:sldId id="262" r:id="rId11"/>
    <p:sldId id="281"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86" r:id="rId25"/>
    <p:sldId id="288" r:id="rId26"/>
    <p:sldId id="289" r:id="rId27"/>
    <p:sldId id="290" r:id="rId28"/>
    <p:sldId id="291" r:id="rId29"/>
    <p:sldId id="293" r:id="rId30"/>
    <p:sldId id="295" r:id="rId31"/>
    <p:sldId id="294" r:id="rId32"/>
    <p:sldId id="292" r:id="rId33"/>
    <p:sldId id="296" r:id="rId34"/>
    <p:sldId id="287" r:id="rId35"/>
    <p:sldId id="297" r:id="rId36"/>
    <p:sldId id="299" r:id="rId37"/>
    <p:sldId id="298" r:id="rId38"/>
    <p:sldId id="300" r:id="rId39"/>
    <p:sldId id="301" r:id="rId40"/>
    <p:sldId id="302" r:id="rId41"/>
    <p:sldId id="303" r:id="rId42"/>
    <p:sldId id="304" r:id="rId43"/>
    <p:sldId id="305" r:id="rId44"/>
    <p:sldId id="306" r:id="rId45"/>
    <p:sldId id="307" r:id="rId46"/>
    <p:sldId id="308" r:id="rId47"/>
    <p:sldId id="265" r:id="rId48"/>
    <p:sldId id="270" r:id="rId49"/>
    <p:sldId id="271" r:id="rId50"/>
    <p:sldId id="272" r:id="rId51"/>
    <p:sldId id="266" r:id="rId52"/>
    <p:sldId id="26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E1A5E-14C9-4841-BD69-50C5F46A154D}" v="17" dt="2021-05-26T18:46:26.37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20DE1A5E-14C9-4841-BD69-50C5F46A154D}"/>
    <pc:docChg chg="undo custSel modSld">
      <pc:chgData name="Jarvon Carson" userId="f1f62c45-4a19-4f8e-934b-b4c64f876624" providerId="ADAL" clId="{20DE1A5E-14C9-4841-BD69-50C5F46A154D}" dt="2021-05-26T18:47:02.778" v="302" actId="255"/>
      <pc:docMkLst>
        <pc:docMk/>
      </pc:docMkLst>
      <pc:sldChg chg="modSp mod">
        <pc:chgData name="Jarvon Carson" userId="f1f62c45-4a19-4f8e-934b-b4c64f876624" providerId="ADAL" clId="{20DE1A5E-14C9-4841-BD69-50C5F46A154D}" dt="2021-05-26T18:28:18.172" v="52" actId="207"/>
        <pc:sldMkLst>
          <pc:docMk/>
          <pc:sldMk cId="0" sldId="256"/>
        </pc:sldMkLst>
        <pc:spChg chg="mod">
          <ac:chgData name="Jarvon Carson" userId="f1f62c45-4a19-4f8e-934b-b4c64f876624" providerId="ADAL" clId="{20DE1A5E-14C9-4841-BD69-50C5F46A154D}" dt="2021-05-26T18:28:18.172" v="52" actId="207"/>
          <ac:spMkLst>
            <pc:docMk/>
            <pc:sldMk cId="0" sldId="256"/>
            <ac:spMk id="2" creationId="{00000000-0000-0000-0000-000000000000}"/>
          </ac:spMkLst>
        </pc:spChg>
      </pc:sldChg>
      <pc:sldChg chg="modSp mod">
        <pc:chgData name="Jarvon Carson" userId="f1f62c45-4a19-4f8e-934b-b4c64f876624" providerId="ADAL" clId="{20DE1A5E-14C9-4841-BD69-50C5F46A154D}" dt="2021-05-26T18:44:56.461" v="254" actId="20577"/>
        <pc:sldMkLst>
          <pc:docMk/>
          <pc:sldMk cId="0" sldId="258"/>
        </pc:sldMkLst>
        <pc:spChg chg="mod">
          <ac:chgData name="Jarvon Carson" userId="f1f62c45-4a19-4f8e-934b-b4c64f876624" providerId="ADAL" clId="{20DE1A5E-14C9-4841-BD69-50C5F46A154D}" dt="2021-05-26T18:44:56.461" v="254" actId="20577"/>
          <ac:spMkLst>
            <pc:docMk/>
            <pc:sldMk cId="0" sldId="258"/>
            <ac:spMk id="15363" creationId="{00000000-0000-0000-0000-000000000000}"/>
          </ac:spMkLst>
        </pc:spChg>
      </pc:sldChg>
      <pc:sldChg chg="modSp modAnim">
        <pc:chgData name="Jarvon Carson" userId="f1f62c45-4a19-4f8e-934b-b4c64f876624" providerId="ADAL" clId="{20DE1A5E-14C9-4841-BD69-50C5F46A154D}" dt="2021-05-26T18:44:44.337" v="229" actId="5793"/>
        <pc:sldMkLst>
          <pc:docMk/>
          <pc:sldMk cId="1000496981" sldId="262"/>
        </pc:sldMkLst>
        <pc:spChg chg="mod">
          <ac:chgData name="Jarvon Carson" userId="f1f62c45-4a19-4f8e-934b-b4c64f876624" providerId="ADAL" clId="{20DE1A5E-14C9-4841-BD69-50C5F46A154D}" dt="2021-05-26T18:44:44.337" v="229" actId="5793"/>
          <ac:spMkLst>
            <pc:docMk/>
            <pc:sldMk cId="1000496981" sldId="262"/>
            <ac:spMk id="3" creationId="{00000000-0000-0000-0000-000000000000}"/>
          </ac:spMkLst>
        </pc:spChg>
      </pc:sldChg>
      <pc:sldChg chg="modSp">
        <pc:chgData name="Jarvon Carson" userId="f1f62c45-4a19-4f8e-934b-b4c64f876624" providerId="ADAL" clId="{20DE1A5E-14C9-4841-BD69-50C5F46A154D}" dt="2021-05-26T18:46:26.371" v="288" actId="20577"/>
        <pc:sldMkLst>
          <pc:docMk/>
          <pc:sldMk cId="1287334080" sldId="265"/>
        </pc:sldMkLst>
        <pc:spChg chg="mod">
          <ac:chgData name="Jarvon Carson" userId="f1f62c45-4a19-4f8e-934b-b4c64f876624" providerId="ADAL" clId="{20DE1A5E-14C9-4841-BD69-50C5F46A154D}" dt="2021-05-26T18:46:26.371" v="288" actId="20577"/>
          <ac:spMkLst>
            <pc:docMk/>
            <pc:sldMk cId="1287334080" sldId="265"/>
            <ac:spMk id="3" creationId="{00000000-0000-0000-0000-000000000000}"/>
          </ac:spMkLst>
        </pc:spChg>
      </pc:sldChg>
      <pc:sldChg chg="modSp mod">
        <pc:chgData name="Jarvon Carson" userId="f1f62c45-4a19-4f8e-934b-b4c64f876624" providerId="ADAL" clId="{20DE1A5E-14C9-4841-BD69-50C5F46A154D}" dt="2021-05-26T18:45:54.949" v="278" actId="20577"/>
        <pc:sldMkLst>
          <pc:docMk/>
          <pc:sldMk cId="3071377107" sldId="270"/>
        </pc:sldMkLst>
        <pc:spChg chg="mod">
          <ac:chgData name="Jarvon Carson" userId="f1f62c45-4a19-4f8e-934b-b4c64f876624" providerId="ADAL" clId="{20DE1A5E-14C9-4841-BD69-50C5F46A154D}" dt="2021-05-26T18:45:13.468" v="255" actId="255"/>
          <ac:spMkLst>
            <pc:docMk/>
            <pc:sldMk cId="3071377107" sldId="270"/>
            <ac:spMk id="2" creationId="{00000000-0000-0000-0000-000000000000}"/>
          </ac:spMkLst>
        </pc:spChg>
        <pc:spChg chg="mod">
          <ac:chgData name="Jarvon Carson" userId="f1f62c45-4a19-4f8e-934b-b4c64f876624" providerId="ADAL" clId="{20DE1A5E-14C9-4841-BD69-50C5F46A154D}" dt="2021-05-26T18:45:54.949" v="278" actId="20577"/>
          <ac:spMkLst>
            <pc:docMk/>
            <pc:sldMk cId="3071377107" sldId="270"/>
            <ac:spMk id="3" creationId="{00000000-0000-0000-0000-000000000000}"/>
          </ac:spMkLst>
        </pc:spChg>
      </pc:sldChg>
      <pc:sldChg chg="modSp mod">
        <pc:chgData name="Jarvon Carson" userId="f1f62c45-4a19-4f8e-934b-b4c64f876624" providerId="ADAL" clId="{20DE1A5E-14C9-4841-BD69-50C5F46A154D}" dt="2021-05-26T18:46:34.979" v="289" actId="255"/>
        <pc:sldMkLst>
          <pc:docMk/>
          <pc:sldMk cId="1469226173" sldId="271"/>
        </pc:sldMkLst>
        <pc:spChg chg="mod">
          <ac:chgData name="Jarvon Carson" userId="f1f62c45-4a19-4f8e-934b-b4c64f876624" providerId="ADAL" clId="{20DE1A5E-14C9-4841-BD69-50C5F46A154D}" dt="2021-05-26T18:46:04.055" v="279" actId="255"/>
          <ac:spMkLst>
            <pc:docMk/>
            <pc:sldMk cId="1469226173" sldId="271"/>
            <ac:spMk id="2" creationId="{00000000-0000-0000-0000-000000000000}"/>
          </ac:spMkLst>
        </pc:spChg>
        <pc:spChg chg="mod">
          <ac:chgData name="Jarvon Carson" userId="f1f62c45-4a19-4f8e-934b-b4c64f876624" providerId="ADAL" clId="{20DE1A5E-14C9-4841-BD69-50C5F46A154D}" dt="2021-05-26T18:46:34.979" v="289" actId="255"/>
          <ac:spMkLst>
            <pc:docMk/>
            <pc:sldMk cId="1469226173" sldId="271"/>
            <ac:spMk id="3" creationId="{00000000-0000-0000-0000-000000000000}"/>
          </ac:spMkLst>
        </pc:spChg>
      </pc:sldChg>
      <pc:sldChg chg="modSp mod">
        <pc:chgData name="Jarvon Carson" userId="f1f62c45-4a19-4f8e-934b-b4c64f876624" providerId="ADAL" clId="{20DE1A5E-14C9-4841-BD69-50C5F46A154D}" dt="2021-05-26T18:47:02.778" v="302" actId="255"/>
        <pc:sldMkLst>
          <pc:docMk/>
          <pc:sldMk cId="2714480749" sldId="272"/>
        </pc:sldMkLst>
        <pc:spChg chg="mod">
          <ac:chgData name="Jarvon Carson" userId="f1f62c45-4a19-4f8e-934b-b4c64f876624" providerId="ADAL" clId="{20DE1A5E-14C9-4841-BD69-50C5F46A154D}" dt="2021-05-26T18:46:45.426" v="290" actId="255"/>
          <ac:spMkLst>
            <pc:docMk/>
            <pc:sldMk cId="2714480749" sldId="272"/>
            <ac:spMk id="2" creationId="{00000000-0000-0000-0000-000000000000}"/>
          </ac:spMkLst>
        </pc:spChg>
        <pc:spChg chg="mod">
          <ac:chgData name="Jarvon Carson" userId="f1f62c45-4a19-4f8e-934b-b4c64f876624" providerId="ADAL" clId="{20DE1A5E-14C9-4841-BD69-50C5F46A154D}" dt="2021-05-26T18:47:02.778" v="302" actId="255"/>
          <ac:spMkLst>
            <pc:docMk/>
            <pc:sldMk cId="2714480749" sldId="272"/>
            <ac:spMk id="3" creationId="{00000000-0000-0000-0000-000000000000}"/>
          </ac:spMkLst>
        </pc:spChg>
      </pc:sldChg>
      <pc:sldChg chg="modSp mod">
        <pc:chgData name="Jarvon Carson" userId="f1f62c45-4a19-4f8e-934b-b4c64f876624" providerId="ADAL" clId="{20DE1A5E-14C9-4841-BD69-50C5F46A154D}" dt="2021-05-26T18:33:12.276" v="80" actId="20577"/>
        <pc:sldMkLst>
          <pc:docMk/>
          <pc:sldMk cId="2048697336" sldId="273"/>
        </pc:sldMkLst>
        <pc:spChg chg="mod">
          <ac:chgData name="Jarvon Carson" userId="f1f62c45-4a19-4f8e-934b-b4c64f876624" providerId="ADAL" clId="{20DE1A5E-14C9-4841-BD69-50C5F46A154D}" dt="2021-05-26T18:33:12.276" v="80" actId="20577"/>
          <ac:spMkLst>
            <pc:docMk/>
            <pc:sldMk cId="2048697336" sldId="273"/>
            <ac:spMk id="6" creationId="{00000000-0000-0000-0000-000000000000}"/>
          </ac:spMkLst>
        </pc:spChg>
      </pc:sldChg>
      <pc:sldChg chg="modSp mod">
        <pc:chgData name="Jarvon Carson" userId="f1f62c45-4a19-4f8e-934b-b4c64f876624" providerId="ADAL" clId="{20DE1A5E-14C9-4841-BD69-50C5F46A154D}" dt="2021-05-26T18:34:20.225" v="82" actId="5793"/>
        <pc:sldMkLst>
          <pc:docMk/>
          <pc:sldMk cId="1943064787" sldId="275"/>
        </pc:sldMkLst>
        <pc:spChg chg="mod">
          <ac:chgData name="Jarvon Carson" userId="f1f62c45-4a19-4f8e-934b-b4c64f876624" providerId="ADAL" clId="{20DE1A5E-14C9-4841-BD69-50C5F46A154D}" dt="2021-05-26T18:34:20.225" v="82" actId="5793"/>
          <ac:spMkLst>
            <pc:docMk/>
            <pc:sldMk cId="1943064787" sldId="275"/>
            <ac:spMk id="3" creationId="{00000000-0000-0000-0000-000000000000}"/>
          </ac:spMkLst>
        </pc:spChg>
      </pc:sldChg>
      <pc:sldChg chg="modSp mod">
        <pc:chgData name="Jarvon Carson" userId="f1f62c45-4a19-4f8e-934b-b4c64f876624" providerId="ADAL" clId="{20DE1A5E-14C9-4841-BD69-50C5F46A154D}" dt="2021-05-26T18:36:35.395" v="96" actId="123"/>
        <pc:sldMkLst>
          <pc:docMk/>
          <pc:sldMk cId="2197070858" sldId="276"/>
        </pc:sldMkLst>
        <pc:spChg chg="mod">
          <ac:chgData name="Jarvon Carson" userId="f1f62c45-4a19-4f8e-934b-b4c64f876624" providerId="ADAL" clId="{20DE1A5E-14C9-4841-BD69-50C5F46A154D}" dt="2021-05-26T18:36:35.395" v="96" actId="123"/>
          <ac:spMkLst>
            <pc:docMk/>
            <pc:sldMk cId="2197070858" sldId="276"/>
            <ac:spMk id="3" creationId="{00000000-0000-0000-0000-000000000000}"/>
          </ac:spMkLst>
        </pc:spChg>
      </pc:sldChg>
      <pc:sldChg chg="modSp mod">
        <pc:chgData name="Jarvon Carson" userId="f1f62c45-4a19-4f8e-934b-b4c64f876624" providerId="ADAL" clId="{20DE1A5E-14C9-4841-BD69-50C5F46A154D}" dt="2021-05-26T18:35:58.372" v="90" actId="113"/>
        <pc:sldMkLst>
          <pc:docMk/>
          <pc:sldMk cId="174955076" sldId="277"/>
        </pc:sldMkLst>
        <pc:spChg chg="mod">
          <ac:chgData name="Jarvon Carson" userId="f1f62c45-4a19-4f8e-934b-b4c64f876624" providerId="ADAL" clId="{20DE1A5E-14C9-4841-BD69-50C5F46A154D}" dt="2021-05-26T18:35:58.372" v="90" actId="113"/>
          <ac:spMkLst>
            <pc:docMk/>
            <pc:sldMk cId="174955076" sldId="277"/>
            <ac:spMk id="3" creationId="{00000000-0000-0000-0000-000000000000}"/>
          </ac:spMkLst>
        </pc:spChg>
      </pc:sldChg>
      <pc:sldChg chg="modSp mod">
        <pc:chgData name="Jarvon Carson" userId="f1f62c45-4a19-4f8e-934b-b4c64f876624" providerId="ADAL" clId="{20DE1A5E-14C9-4841-BD69-50C5F46A154D}" dt="2021-05-26T18:37:04.721" v="98" actId="113"/>
        <pc:sldMkLst>
          <pc:docMk/>
          <pc:sldMk cId="4137058794" sldId="278"/>
        </pc:sldMkLst>
        <pc:spChg chg="mod">
          <ac:chgData name="Jarvon Carson" userId="f1f62c45-4a19-4f8e-934b-b4c64f876624" providerId="ADAL" clId="{20DE1A5E-14C9-4841-BD69-50C5F46A154D}" dt="2021-05-26T18:37:04.721" v="98" actId="113"/>
          <ac:spMkLst>
            <pc:docMk/>
            <pc:sldMk cId="4137058794" sldId="278"/>
            <ac:spMk id="3" creationId="{00000000-0000-0000-0000-000000000000}"/>
          </ac:spMkLst>
        </pc:spChg>
      </pc:sldChg>
      <pc:sldChg chg="modSp mod">
        <pc:chgData name="Jarvon Carson" userId="f1f62c45-4a19-4f8e-934b-b4c64f876624" providerId="ADAL" clId="{20DE1A5E-14C9-4841-BD69-50C5F46A154D}" dt="2021-05-26T18:37:41.326" v="107" actId="5793"/>
        <pc:sldMkLst>
          <pc:docMk/>
          <pc:sldMk cId="2787812178" sldId="282"/>
        </pc:sldMkLst>
        <pc:spChg chg="mod">
          <ac:chgData name="Jarvon Carson" userId="f1f62c45-4a19-4f8e-934b-b4c64f876624" providerId="ADAL" clId="{20DE1A5E-14C9-4841-BD69-50C5F46A154D}" dt="2021-05-26T18:37:41.326" v="107" actId="5793"/>
          <ac:spMkLst>
            <pc:docMk/>
            <pc:sldMk cId="2787812178" sldId="282"/>
            <ac:spMk id="5" creationId="{00000000-0000-0000-0000-000000000000}"/>
          </ac:spMkLst>
        </pc:spChg>
      </pc:sldChg>
      <pc:sldChg chg="modSp mod">
        <pc:chgData name="Jarvon Carson" userId="f1f62c45-4a19-4f8e-934b-b4c64f876624" providerId="ADAL" clId="{20DE1A5E-14C9-4841-BD69-50C5F46A154D}" dt="2021-05-26T18:38:00.025" v="111" actId="1076"/>
        <pc:sldMkLst>
          <pc:docMk/>
          <pc:sldMk cId="4055513481" sldId="283"/>
        </pc:sldMkLst>
        <pc:spChg chg="mod">
          <ac:chgData name="Jarvon Carson" userId="f1f62c45-4a19-4f8e-934b-b4c64f876624" providerId="ADAL" clId="{20DE1A5E-14C9-4841-BD69-50C5F46A154D}" dt="2021-05-26T18:38:00.025" v="111" actId="1076"/>
          <ac:spMkLst>
            <pc:docMk/>
            <pc:sldMk cId="4055513481" sldId="283"/>
            <ac:spMk id="2" creationId="{00000000-0000-0000-0000-000000000000}"/>
          </ac:spMkLst>
        </pc:spChg>
        <pc:picChg chg="mod">
          <ac:chgData name="Jarvon Carson" userId="f1f62c45-4a19-4f8e-934b-b4c64f876624" providerId="ADAL" clId="{20DE1A5E-14C9-4841-BD69-50C5F46A154D}" dt="2021-05-26T18:37:55.862" v="110" actId="14100"/>
          <ac:picMkLst>
            <pc:docMk/>
            <pc:sldMk cId="4055513481" sldId="283"/>
            <ac:picMk id="4" creationId="{00000000-0000-0000-0000-000000000000}"/>
          </ac:picMkLst>
        </pc:picChg>
      </pc:sldChg>
      <pc:sldChg chg="modSp mod">
        <pc:chgData name="Jarvon Carson" userId="f1f62c45-4a19-4f8e-934b-b4c64f876624" providerId="ADAL" clId="{20DE1A5E-14C9-4841-BD69-50C5F46A154D}" dt="2021-05-26T18:38:39.809" v="126" actId="207"/>
        <pc:sldMkLst>
          <pc:docMk/>
          <pc:sldMk cId="1017049830" sldId="285"/>
        </pc:sldMkLst>
        <pc:spChg chg="mod">
          <ac:chgData name="Jarvon Carson" userId="f1f62c45-4a19-4f8e-934b-b4c64f876624" providerId="ADAL" clId="{20DE1A5E-14C9-4841-BD69-50C5F46A154D}" dt="2021-05-26T18:38:19.453" v="113" actId="313"/>
          <ac:spMkLst>
            <pc:docMk/>
            <pc:sldMk cId="1017049830" sldId="285"/>
            <ac:spMk id="2" creationId="{00000000-0000-0000-0000-000000000000}"/>
          </ac:spMkLst>
        </pc:spChg>
        <pc:spChg chg="mod">
          <ac:chgData name="Jarvon Carson" userId="f1f62c45-4a19-4f8e-934b-b4c64f876624" providerId="ADAL" clId="{20DE1A5E-14C9-4841-BD69-50C5F46A154D}" dt="2021-05-26T18:38:39.809" v="126" actId="207"/>
          <ac:spMkLst>
            <pc:docMk/>
            <pc:sldMk cId="1017049830" sldId="285"/>
            <ac:spMk id="3" creationId="{00000000-0000-0000-0000-000000000000}"/>
          </ac:spMkLst>
        </pc:spChg>
      </pc:sldChg>
      <pc:sldChg chg="modSp mod">
        <pc:chgData name="Jarvon Carson" userId="f1f62c45-4a19-4f8e-934b-b4c64f876624" providerId="ADAL" clId="{20DE1A5E-14C9-4841-BD69-50C5F46A154D}" dt="2021-05-26T18:41:44.759" v="199" actId="1076"/>
        <pc:sldMkLst>
          <pc:docMk/>
          <pc:sldMk cId="845677324" sldId="287"/>
        </pc:sldMkLst>
        <pc:spChg chg="mod">
          <ac:chgData name="Jarvon Carson" userId="f1f62c45-4a19-4f8e-934b-b4c64f876624" providerId="ADAL" clId="{20DE1A5E-14C9-4841-BD69-50C5F46A154D}" dt="2021-05-26T18:41:44.759" v="199" actId="1076"/>
          <ac:spMkLst>
            <pc:docMk/>
            <pc:sldMk cId="845677324" sldId="287"/>
            <ac:spMk id="2" creationId="{00000000-0000-0000-0000-000000000000}"/>
          </ac:spMkLst>
        </pc:spChg>
        <pc:spChg chg="mod">
          <ac:chgData name="Jarvon Carson" userId="f1f62c45-4a19-4f8e-934b-b4c64f876624" providerId="ADAL" clId="{20DE1A5E-14C9-4841-BD69-50C5F46A154D}" dt="2021-05-26T18:41:38.400" v="197" actId="1076"/>
          <ac:spMkLst>
            <pc:docMk/>
            <pc:sldMk cId="845677324" sldId="287"/>
            <ac:spMk id="3" creationId="{00000000-0000-0000-0000-000000000000}"/>
          </ac:spMkLst>
        </pc:spChg>
      </pc:sldChg>
      <pc:sldChg chg="modSp mod">
        <pc:chgData name="Jarvon Carson" userId="f1f62c45-4a19-4f8e-934b-b4c64f876624" providerId="ADAL" clId="{20DE1A5E-14C9-4841-BD69-50C5F46A154D}" dt="2021-05-26T18:39:16.734" v="161" actId="5793"/>
        <pc:sldMkLst>
          <pc:docMk/>
          <pc:sldMk cId="2718737831" sldId="291"/>
        </pc:sldMkLst>
        <pc:spChg chg="mod">
          <ac:chgData name="Jarvon Carson" userId="f1f62c45-4a19-4f8e-934b-b4c64f876624" providerId="ADAL" clId="{20DE1A5E-14C9-4841-BD69-50C5F46A154D}" dt="2021-05-26T18:39:06.063" v="143" actId="20577"/>
          <ac:spMkLst>
            <pc:docMk/>
            <pc:sldMk cId="2718737831" sldId="291"/>
            <ac:spMk id="5" creationId="{00000000-0000-0000-0000-000000000000}"/>
          </ac:spMkLst>
        </pc:spChg>
        <pc:spChg chg="mod">
          <ac:chgData name="Jarvon Carson" userId="f1f62c45-4a19-4f8e-934b-b4c64f876624" providerId="ADAL" clId="{20DE1A5E-14C9-4841-BD69-50C5F46A154D}" dt="2021-05-26T18:39:13.602" v="156" actId="5793"/>
          <ac:spMkLst>
            <pc:docMk/>
            <pc:sldMk cId="2718737831" sldId="291"/>
            <ac:spMk id="6" creationId="{00000000-0000-0000-0000-000000000000}"/>
          </ac:spMkLst>
        </pc:spChg>
        <pc:spChg chg="mod">
          <ac:chgData name="Jarvon Carson" userId="f1f62c45-4a19-4f8e-934b-b4c64f876624" providerId="ADAL" clId="{20DE1A5E-14C9-4841-BD69-50C5F46A154D}" dt="2021-05-26T18:39:10.008" v="151" actId="20577"/>
          <ac:spMkLst>
            <pc:docMk/>
            <pc:sldMk cId="2718737831" sldId="291"/>
            <ac:spMk id="7" creationId="{00000000-0000-0000-0000-000000000000}"/>
          </ac:spMkLst>
        </pc:spChg>
        <pc:spChg chg="mod">
          <ac:chgData name="Jarvon Carson" userId="f1f62c45-4a19-4f8e-934b-b4c64f876624" providerId="ADAL" clId="{20DE1A5E-14C9-4841-BD69-50C5F46A154D}" dt="2021-05-26T18:39:16.734" v="161" actId="5793"/>
          <ac:spMkLst>
            <pc:docMk/>
            <pc:sldMk cId="2718737831" sldId="291"/>
            <ac:spMk id="8" creationId="{00000000-0000-0000-0000-000000000000}"/>
          </ac:spMkLst>
        </pc:spChg>
      </pc:sldChg>
      <pc:sldChg chg="modSp mod">
        <pc:chgData name="Jarvon Carson" userId="f1f62c45-4a19-4f8e-934b-b4c64f876624" providerId="ADAL" clId="{20DE1A5E-14C9-4841-BD69-50C5F46A154D}" dt="2021-05-26T18:41:16.351" v="194" actId="122"/>
        <pc:sldMkLst>
          <pc:docMk/>
          <pc:sldMk cId="366998236" sldId="292"/>
        </pc:sldMkLst>
        <pc:spChg chg="mod">
          <ac:chgData name="Jarvon Carson" userId="f1f62c45-4a19-4f8e-934b-b4c64f876624" providerId="ADAL" clId="{20DE1A5E-14C9-4841-BD69-50C5F46A154D}" dt="2021-05-26T18:40:23.590" v="168" actId="255"/>
          <ac:spMkLst>
            <pc:docMk/>
            <pc:sldMk cId="366998236" sldId="292"/>
            <ac:spMk id="7" creationId="{00000000-0000-0000-0000-000000000000}"/>
          </ac:spMkLst>
        </pc:spChg>
        <pc:spChg chg="mod">
          <ac:chgData name="Jarvon Carson" userId="f1f62c45-4a19-4f8e-934b-b4c64f876624" providerId="ADAL" clId="{20DE1A5E-14C9-4841-BD69-50C5F46A154D}" dt="2021-05-26T18:41:16.351" v="194" actId="122"/>
          <ac:spMkLst>
            <pc:docMk/>
            <pc:sldMk cId="366998236" sldId="292"/>
            <ac:spMk id="8" creationId="{00000000-0000-0000-0000-000000000000}"/>
          </ac:spMkLst>
        </pc:spChg>
      </pc:sldChg>
      <pc:sldChg chg="modSp mod">
        <pc:chgData name="Jarvon Carson" userId="f1f62c45-4a19-4f8e-934b-b4c64f876624" providerId="ADAL" clId="{20DE1A5E-14C9-4841-BD69-50C5F46A154D}" dt="2021-05-26T18:39:46.574" v="165" actId="207"/>
        <pc:sldMkLst>
          <pc:docMk/>
          <pc:sldMk cId="2572864894" sldId="293"/>
        </pc:sldMkLst>
        <pc:spChg chg="mod">
          <ac:chgData name="Jarvon Carson" userId="f1f62c45-4a19-4f8e-934b-b4c64f876624" providerId="ADAL" clId="{20DE1A5E-14C9-4841-BD69-50C5F46A154D}" dt="2021-05-26T18:39:46.574" v="165" actId="207"/>
          <ac:spMkLst>
            <pc:docMk/>
            <pc:sldMk cId="2572864894" sldId="293"/>
            <ac:spMk id="8" creationId="{00000000-0000-0000-0000-000000000000}"/>
          </ac:spMkLst>
        </pc:spChg>
      </pc:sldChg>
      <pc:sldChg chg="modSp mod">
        <pc:chgData name="Jarvon Carson" userId="f1f62c45-4a19-4f8e-934b-b4c64f876624" providerId="ADAL" clId="{20DE1A5E-14C9-4841-BD69-50C5F46A154D}" dt="2021-05-26T18:40:16.686" v="167" actId="255"/>
        <pc:sldMkLst>
          <pc:docMk/>
          <pc:sldMk cId="2146920834" sldId="294"/>
        </pc:sldMkLst>
        <pc:spChg chg="mod">
          <ac:chgData name="Jarvon Carson" userId="f1f62c45-4a19-4f8e-934b-b4c64f876624" providerId="ADAL" clId="{20DE1A5E-14C9-4841-BD69-50C5F46A154D}" dt="2021-05-26T18:40:16.686" v="167" actId="255"/>
          <ac:spMkLst>
            <pc:docMk/>
            <pc:sldMk cId="2146920834" sldId="294"/>
            <ac:spMk id="2" creationId="{00000000-0000-0000-0000-000000000000}"/>
          </ac:spMkLst>
        </pc:spChg>
      </pc:sldChg>
      <pc:sldChg chg="modSp mod">
        <pc:chgData name="Jarvon Carson" userId="f1f62c45-4a19-4f8e-934b-b4c64f876624" providerId="ADAL" clId="{20DE1A5E-14C9-4841-BD69-50C5F46A154D}" dt="2021-05-26T18:40:00.966" v="166" actId="255"/>
        <pc:sldMkLst>
          <pc:docMk/>
          <pc:sldMk cId="1475999446" sldId="295"/>
        </pc:sldMkLst>
        <pc:spChg chg="mod">
          <ac:chgData name="Jarvon Carson" userId="f1f62c45-4a19-4f8e-934b-b4c64f876624" providerId="ADAL" clId="{20DE1A5E-14C9-4841-BD69-50C5F46A154D}" dt="2021-05-26T18:40:00.966" v="166" actId="255"/>
          <ac:spMkLst>
            <pc:docMk/>
            <pc:sldMk cId="1475999446" sldId="295"/>
            <ac:spMk id="2" creationId="{00000000-0000-0000-0000-000000000000}"/>
          </ac:spMkLst>
        </pc:spChg>
      </pc:sldChg>
      <pc:sldChg chg="modSp mod">
        <pc:chgData name="Jarvon Carson" userId="f1f62c45-4a19-4f8e-934b-b4c64f876624" providerId="ADAL" clId="{20DE1A5E-14C9-4841-BD69-50C5F46A154D}" dt="2021-05-26T18:42:28.399" v="204" actId="2711"/>
        <pc:sldMkLst>
          <pc:docMk/>
          <pc:sldMk cId="3700144754" sldId="297"/>
        </pc:sldMkLst>
        <pc:spChg chg="mod">
          <ac:chgData name="Jarvon Carson" userId="f1f62c45-4a19-4f8e-934b-b4c64f876624" providerId="ADAL" clId="{20DE1A5E-14C9-4841-BD69-50C5F46A154D}" dt="2021-05-26T18:42:22.139" v="203" actId="1076"/>
          <ac:spMkLst>
            <pc:docMk/>
            <pc:sldMk cId="3700144754" sldId="297"/>
            <ac:spMk id="2" creationId="{00000000-0000-0000-0000-000000000000}"/>
          </ac:spMkLst>
        </pc:spChg>
        <pc:spChg chg="mod">
          <ac:chgData name="Jarvon Carson" userId="f1f62c45-4a19-4f8e-934b-b4c64f876624" providerId="ADAL" clId="{20DE1A5E-14C9-4841-BD69-50C5F46A154D}" dt="2021-05-26T18:42:28.399" v="204" actId="2711"/>
          <ac:spMkLst>
            <pc:docMk/>
            <pc:sldMk cId="3700144754" sldId="297"/>
            <ac:spMk id="3" creationId="{00000000-0000-0000-0000-000000000000}"/>
          </ac:spMkLst>
        </pc:spChg>
      </pc:sldChg>
      <pc:sldChg chg="delSp modSp mod">
        <pc:chgData name="Jarvon Carson" userId="f1f62c45-4a19-4f8e-934b-b4c64f876624" providerId="ADAL" clId="{20DE1A5E-14C9-4841-BD69-50C5F46A154D}" dt="2021-05-26T18:42:43.086" v="207" actId="478"/>
        <pc:sldMkLst>
          <pc:docMk/>
          <pc:sldMk cId="1476779221" sldId="299"/>
        </pc:sldMkLst>
        <pc:spChg chg="del">
          <ac:chgData name="Jarvon Carson" userId="f1f62c45-4a19-4f8e-934b-b4c64f876624" providerId="ADAL" clId="{20DE1A5E-14C9-4841-BD69-50C5F46A154D}" dt="2021-05-26T18:42:40.461" v="206" actId="478"/>
          <ac:spMkLst>
            <pc:docMk/>
            <pc:sldMk cId="1476779221" sldId="299"/>
            <ac:spMk id="4" creationId="{00000000-0000-0000-0000-000000000000}"/>
          </ac:spMkLst>
        </pc:spChg>
        <pc:spChg chg="del mod">
          <ac:chgData name="Jarvon Carson" userId="f1f62c45-4a19-4f8e-934b-b4c64f876624" providerId="ADAL" clId="{20DE1A5E-14C9-4841-BD69-50C5F46A154D}" dt="2021-05-26T18:42:43.086" v="207" actId="478"/>
          <ac:spMkLst>
            <pc:docMk/>
            <pc:sldMk cId="1476779221" sldId="299"/>
            <ac:spMk id="5" creationId="{00000000-0000-0000-0000-000000000000}"/>
          </ac:spMkLst>
        </pc:spChg>
      </pc:sldChg>
      <pc:sldChg chg="modSp mod">
        <pc:chgData name="Jarvon Carson" userId="f1f62c45-4a19-4f8e-934b-b4c64f876624" providerId="ADAL" clId="{20DE1A5E-14C9-4841-BD69-50C5F46A154D}" dt="2021-05-26T18:43:04.988" v="208" actId="207"/>
        <pc:sldMkLst>
          <pc:docMk/>
          <pc:sldMk cId="3740657189" sldId="301"/>
        </pc:sldMkLst>
        <pc:spChg chg="mod">
          <ac:chgData name="Jarvon Carson" userId="f1f62c45-4a19-4f8e-934b-b4c64f876624" providerId="ADAL" clId="{20DE1A5E-14C9-4841-BD69-50C5F46A154D}" dt="2021-05-26T18:43:04.988" v="208" actId="207"/>
          <ac:spMkLst>
            <pc:docMk/>
            <pc:sldMk cId="3740657189" sldId="301"/>
            <ac:spMk id="7" creationId="{00000000-0000-0000-0000-000000000000}"/>
          </ac:spMkLst>
        </pc:spChg>
      </pc:sldChg>
      <pc:sldChg chg="modSp mod">
        <pc:chgData name="Jarvon Carson" userId="f1f62c45-4a19-4f8e-934b-b4c64f876624" providerId="ADAL" clId="{20DE1A5E-14C9-4841-BD69-50C5F46A154D}" dt="2021-05-26T18:43:11.732" v="209" actId="5793"/>
        <pc:sldMkLst>
          <pc:docMk/>
          <pc:sldMk cId="3756800717" sldId="303"/>
        </pc:sldMkLst>
        <pc:spChg chg="mod">
          <ac:chgData name="Jarvon Carson" userId="f1f62c45-4a19-4f8e-934b-b4c64f876624" providerId="ADAL" clId="{20DE1A5E-14C9-4841-BD69-50C5F46A154D}" dt="2021-05-26T18:43:11.732" v="209" actId="5793"/>
          <ac:spMkLst>
            <pc:docMk/>
            <pc:sldMk cId="3756800717" sldId="303"/>
            <ac:spMk id="3" creationId="{00000000-0000-0000-0000-000000000000}"/>
          </ac:spMkLst>
        </pc:spChg>
      </pc:sldChg>
      <pc:sldChg chg="modSp mod">
        <pc:chgData name="Jarvon Carson" userId="f1f62c45-4a19-4f8e-934b-b4c64f876624" providerId="ADAL" clId="{20DE1A5E-14C9-4841-BD69-50C5F46A154D}" dt="2021-05-26T18:43:51.781" v="212" actId="20577"/>
        <pc:sldMkLst>
          <pc:docMk/>
          <pc:sldMk cId="3211695184" sldId="304"/>
        </pc:sldMkLst>
        <pc:spChg chg="mod">
          <ac:chgData name="Jarvon Carson" userId="f1f62c45-4a19-4f8e-934b-b4c64f876624" providerId="ADAL" clId="{20DE1A5E-14C9-4841-BD69-50C5F46A154D}" dt="2021-05-26T18:43:51.781" v="212" actId="20577"/>
          <ac:spMkLst>
            <pc:docMk/>
            <pc:sldMk cId="3211695184" sldId="304"/>
            <ac:spMk id="3" creationId="{00000000-0000-0000-0000-000000000000}"/>
          </ac:spMkLst>
        </pc:spChg>
      </pc:sldChg>
      <pc:sldChg chg="modSp mod">
        <pc:chgData name="Jarvon Carson" userId="f1f62c45-4a19-4f8e-934b-b4c64f876624" providerId="ADAL" clId="{20DE1A5E-14C9-4841-BD69-50C5F46A154D}" dt="2021-05-26T18:44:08.920" v="219" actId="20577"/>
        <pc:sldMkLst>
          <pc:docMk/>
          <pc:sldMk cId="1239754970" sldId="306"/>
        </pc:sldMkLst>
        <pc:spChg chg="mod">
          <ac:chgData name="Jarvon Carson" userId="f1f62c45-4a19-4f8e-934b-b4c64f876624" providerId="ADAL" clId="{20DE1A5E-14C9-4841-BD69-50C5F46A154D}" dt="2021-05-26T18:44:08.920" v="219" actId="20577"/>
          <ac:spMkLst>
            <pc:docMk/>
            <pc:sldMk cId="1239754970" sldId="306"/>
            <ac:spMk id="6" creationId="{00000000-0000-0000-0000-000000000000}"/>
          </ac:spMkLst>
        </pc:spChg>
      </pc:sldChg>
      <pc:sldChg chg="modSp mod">
        <pc:chgData name="Jarvon Carson" userId="f1f62c45-4a19-4f8e-934b-b4c64f876624" providerId="ADAL" clId="{20DE1A5E-14C9-4841-BD69-50C5F46A154D}" dt="2021-05-26T18:44:21.850" v="220" actId="207"/>
        <pc:sldMkLst>
          <pc:docMk/>
          <pc:sldMk cId="2613771267" sldId="308"/>
        </pc:sldMkLst>
        <pc:spChg chg="mod">
          <ac:chgData name="Jarvon Carson" userId="f1f62c45-4a19-4f8e-934b-b4c64f876624" providerId="ADAL" clId="{20DE1A5E-14C9-4841-BD69-50C5F46A154D}" dt="2021-05-26T18:44:21.850" v="220" actId="207"/>
          <ac:spMkLst>
            <pc:docMk/>
            <pc:sldMk cId="2613771267" sldId="30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5/26/2021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44</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48</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360351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br>
              <a:rPr lang="en-US" sz="6000" dirty="0"/>
            </a:br>
            <a:r>
              <a:rPr lang="en-US" sz="4000" dirty="0"/>
              <a:t>Preparing for the AP Micro Exam:</a:t>
            </a:r>
            <a:br>
              <a:rPr lang="en-US" sz="4000" dirty="0"/>
            </a:br>
            <a:r>
              <a:rPr lang="en-US" sz="4000" dirty="0">
                <a:solidFill>
                  <a:srgbClr val="7A9900"/>
                </a:solidFill>
              </a:rPr>
              <a:t>Aggregate Supply and Aggregate Demand</a:t>
            </a:r>
            <a:br>
              <a:rPr lang="en-US" sz="4400" dirty="0"/>
            </a:br>
            <a:r>
              <a:rPr lang="en-US" sz="2200" i="1" dirty="0">
                <a:solidFill>
                  <a:schemeClr val="tx1"/>
                </a:solidFill>
                <a:latin typeface="Calibri"/>
                <a:ea typeface="ＭＳ Ｐゴシック"/>
                <a:cs typeface="Calibri"/>
              </a:rPr>
              <a:t>Presented by</a:t>
            </a:r>
            <a:br>
              <a:rPr lang="en-US" sz="1600" dirty="0"/>
            </a:br>
            <a:r>
              <a:rPr lang="en-US" sz="4000" dirty="0"/>
              <a:t>Matthew Gherman</a:t>
            </a:r>
            <a:br>
              <a:rPr lang="en-US" sz="1600" dirty="0"/>
            </a:br>
            <a:r>
              <a:rPr lang="en-US" sz="2400" dirty="0">
                <a:solidFill>
                  <a:schemeClr val="tx1"/>
                </a:solidFill>
                <a:latin typeface="Calibri"/>
                <a:ea typeface="ＭＳ Ｐゴシック"/>
                <a:cs typeface="Calibri"/>
              </a:rPr>
              <a:t>6/7/21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mgherman@schools.nyc.gov</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544"/>
            <a:ext cx="8229600" cy="722376"/>
          </a:xfrm>
        </p:spPr>
        <p:txBody>
          <a:bodyPr/>
          <a:lstStyle/>
          <a:p>
            <a:r>
              <a:rPr lang="en-US" sz="2400" dirty="0"/>
              <a:t>Aggregate Demand:  Total Spending in the Economy</a:t>
            </a:r>
          </a:p>
        </p:txBody>
      </p:sp>
      <p:pic>
        <p:nvPicPr>
          <p:cNvPr id="4" name="Content Placeholder 29"/>
          <p:cNvPicPr>
            <a:picLocks noGrp="1" noChangeAspect="1"/>
          </p:cNvPicPr>
          <p:nvPr>
            <p:ph idx="1"/>
          </p:nvPr>
        </p:nvPicPr>
        <p:blipFill>
          <a:blip r:embed="rId2"/>
          <a:stretch>
            <a:fillRect/>
          </a:stretch>
        </p:blipFill>
        <p:spPr>
          <a:xfrm>
            <a:off x="1085850" y="1998662"/>
            <a:ext cx="6972300" cy="3676650"/>
          </a:xfrm>
          <a:prstGeom prst="rect">
            <a:avLst/>
          </a:prstGeom>
        </p:spPr>
      </p:pic>
    </p:spTree>
    <p:extLst>
      <p:ext uri="{BB962C8B-B14F-4D97-AF65-F5344CB8AC3E}">
        <p14:creationId xmlns:p14="http://schemas.microsoft.com/office/powerpoint/2010/main" val="149874867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6384"/>
          </a:xfrm>
        </p:spPr>
        <p:txBody>
          <a:bodyPr/>
          <a:lstStyle/>
          <a:p>
            <a:r>
              <a:rPr lang="en-US" sz="3600" dirty="0"/>
              <a:t>AD Composition</a:t>
            </a:r>
          </a:p>
        </p:txBody>
      </p:sp>
      <p:sp>
        <p:nvSpPr>
          <p:cNvPr id="3" name="Content Placeholder 2"/>
          <p:cNvSpPr>
            <a:spLocks noGrp="1"/>
          </p:cNvSpPr>
          <p:nvPr>
            <p:ph idx="1"/>
          </p:nvPr>
        </p:nvSpPr>
        <p:spPr>
          <a:xfrm>
            <a:off x="548640" y="1700784"/>
            <a:ext cx="8229600" cy="3779520"/>
          </a:xfrm>
        </p:spPr>
        <p:txBody>
          <a:bodyPr/>
          <a:lstStyle/>
          <a:p>
            <a:r>
              <a:rPr lang="en-US" b="1" dirty="0"/>
              <a:t>Aggregated Demand = </a:t>
            </a:r>
            <a:r>
              <a:rPr lang="en-US" dirty="0"/>
              <a:t>total spending/total demand in the economy:  C+I+G+X</a:t>
            </a:r>
          </a:p>
          <a:p>
            <a:endParaRPr lang="en-US" dirty="0"/>
          </a:p>
          <a:p>
            <a:pPr marL="0" indent="0">
              <a:buNone/>
            </a:pPr>
            <a:r>
              <a:rPr lang="en-US" b="1" dirty="0"/>
              <a:t>*notice:  it the same formula as RGDP*</a:t>
            </a:r>
          </a:p>
          <a:p>
            <a:pPr marL="0" indent="0">
              <a:buNone/>
            </a:pPr>
            <a:endParaRPr lang="en-US" b="1" dirty="0"/>
          </a:p>
          <a:p>
            <a:pPr marL="0" indent="0">
              <a:buNone/>
            </a:pPr>
            <a:r>
              <a:rPr lang="en-US" dirty="0"/>
              <a:t>Aggregate Demand function is an inverse function between the price level and output:  </a:t>
            </a:r>
            <a:r>
              <a:rPr lang="en-US" b="1" dirty="0"/>
              <a:t>as the price level rises, the level of output demanded decreases.  </a:t>
            </a:r>
          </a:p>
          <a:p>
            <a:endParaRPr lang="en-US" dirty="0"/>
          </a:p>
        </p:txBody>
      </p:sp>
    </p:spTree>
    <p:extLst>
      <p:ext uri="{BB962C8B-B14F-4D97-AF65-F5344CB8AC3E}">
        <p14:creationId xmlns:p14="http://schemas.microsoft.com/office/powerpoint/2010/main" val="19430647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8952"/>
          </a:xfrm>
        </p:spPr>
        <p:txBody>
          <a:bodyPr/>
          <a:lstStyle/>
          <a:p>
            <a:r>
              <a:rPr lang="en-US" sz="3600" dirty="0"/>
              <a:t>Why is it downward sloping?</a:t>
            </a:r>
          </a:p>
        </p:txBody>
      </p:sp>
      <p:sp>
        <p:nvSpPr>
          <p:cNvPr id="3" name="Content Placeholder 2"/>
          <p:cNvSpPr>
            <a:spLocks noGrp="1"/>
          </p:cNvSpPr>
          <p:nvPr>
            <p:ph idx="1"/>
          </p:nvPr>
        </p:nvSpPr>
        <p:spPr>
          <a:xfrm>
            <a:off x="457200" y="1591056"/>
            <a:ext cx="8229600" cy="4565904"/>
          </a:xfrm>
        </p:spPr>
        <p:txBody>
          <a:bodyPr/>
          <a:lstStyle/>
          <a:p>
            <a:pPr marL="0" indent="0">
              <a:buNone/>
            </a:pPr>
            <a:r>
              <a:rPr lang="en-US" dirty="0">
                <a:solidFill>
                  <a:srgbClr val="7A9900"/>
                </a:solidFill>
              </a:rPr>
              <a:t>1)  Wealth effect (C):  </a:t>
            </a:r>
          </a:p>
          <a:p>
            <a:pPr lvl="2" algn="just"/>
            <a:r>
              <a:rPr lang="en-US" dirty="0"/>
              <a:t>When the price level increases, the value of assets such as cash and checking-account balances falls.  These assets will purchase fewer goods when prices are higher</a:t>
            </a:r>
            <a:r>
              <a:rPr lang="en-US" b="1" dirty="0"/>
              <a:t>.  The real value (or purchasing power)</a:t>
            </a:r>
            <a:r>
              <a:rPr lang="en-US" dirty="0"/>
              <a:t> of the assets thus declines and people buy less.  Likewise, when the price level falls, the purchasing power of people's assets increase, and they buy more.   </a:t>
            </a:r>
          </a:p>
          <a:p>
            <a:endParaRPr lang="en-US" dirty="0"/>
          </a:p>
        </p:txBody>
      </p:sp>
    </p:spTree>
    <p:extLst>
      <p:ext uri="{BB962C8B-B14F-4D97-AF65-F5344CB8AC3E}">
        <p14:creationId xmlns:p14="http://schemas.microsoft.com/office/powerpoint/2010/main" val="21970708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21792"/>
          </a:xfrm>
        </p:spPr>
        <p:txBody>
          <a:bodyPr/>
          <a:lstStyle/>
          <a:p>
            <a:r>
              <a:rPr lang="en-US" sz="3200" dirty="0"/>
              <a:t>Why is it downward sloping?</a:t>
            </a:r>
          </a:p>
        </p:txBody>
      </p:sp>
      <p:sp>
        <p:nvSpPr>
          <p:cNvPr id="3" name="Content Placeholder 2"/>
          <p:cNvSpPr>
            <a:spLocks noGrp="1"/>
          </p:cNvSpPr>
          <p:nvPr>
            <p:ph idx="1"/>
          </p:nvPr>
        </p:nvSpPr>
        <p:spPr>
          <a:xfrm>
            <a:off x="457200" y="1536192"/>
            <a:ext cx="8229600" cy="4882896"/>
          </a:xfrm>
        </p:spPr>
        <p:txBody>
          <a:bodyPr/>
          <a:lstStyle/>
          <a:p>
            <a:pPr>
              <a:buAutoNum type="arabicParenR" startAt="2"/>
            </a:pPr>
            <a:r>
              <a:rPr lang="en-US" dirty="0">
                <a:solidFill>
                  <a:srgbClr val="7A9900"/>
                </a:solidFill>
              </a:rPr>
              <a:t>Interest Rate Effect (I):</a:t>
            </a:r>
          </a:p>
          <a:p>
            <a:pPr lvl="1"/>
            <a:r>
              <a:rPr lang="en-US" sz="2000" b="1" dirty="0"/>
              <a:t>Money Demanded:  </a:t>
            </a:r>
            <a:r>
              <a:rPr lang="en-US" sz="2000" dirty="0"/>
              <a:t>When the price level increases, the real quantity of money (its purchasing power) decreases.    People need more money even to continue their current consumption levels.  This increases the demand for money from banks, which leaves banks with less money, which will lead banks to increase their </a:t>
            </a:r>
            <a:r>
              <a:rPr lang="en-US" sz="2000" b="1" dirty="0"/>
              <a:t>nominal interest rate.</a:t>
            </a:r>
            <a:r>
              <a:rPr lang="en-US" sz="2000" dirty="0"/>
              <a:t>  </a:t>
            </a:r>
          </a:p>
          <a:p>
            <a:endParaRPr lang="en-US" sz="2000" dirty="0"/>
          </a:p>
          <a:p>
            <a:pPr lvl="1"/>
            <a:r>
              <a:rPr lang="en-US" sz="2000" b="1" dirty="0"/>
              <a:t>Fisher’s Hypothesis:</a:t>
            </a:r>
            <a:r>
              <a:rPr lang="en-US" sz="2000" dirty="0"/>
              <a:t>  As banks expect inflation, they will add expected inflation to the real interest rate.  The higher interest rates leads to a decrease in real GDP as households and firms put off </a:t>
            </a:r>
            <a:r>
              <a:rPr lang="en-US" sz="2000" b="1" dirty="0"/>
              <a:t>major investment spending</a:t>
            </a:r>
            <a:r>
              <a:rPr lang="en-US" sz="2000" dirty="0"/>
              <a:t> until future periods when the interest rate might be lower.  (Likewise, a decrease in the price level decreases interest rates and increases real GDP).  </a:t>
            </a:r>
          </a:p>
          <a:p>
            <a:endParaRPr lang="en-US" dirty="0"/>
          </a:p>
        </p:txBody>
      </p:sp>
    </p:spTree>
    <p:extLst>
      <p:ext uri="{BB962C8B-B14F-4D97-AF65-F5344CB8AC3E}">
        <p14:creationId xmlns:p14="http://schemas.microsoft.com/office/powerpoint/2010/main" val="17495507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94360"/>
          </a:xfrm>
        </p:spPr>
        <p:txBody>
          <a:bodyPr/>
          <a:lstStyle/>
          <a:p>
            <a:r>
              <a:rPr lang="en-US" sz="2800" dirty="0"/>
              <a:t>Why is it downward sloping?</a:t>
            </a:r>
          </a:p>
        </p:txBody>
      </p:sp>
      <p:sp>
        <p:nvSpPr>
          <p:cNvPr id="3" name="Content Placeholder 2"/>
          <p:cNvSpPr>
            <a:spLocks noGrp="1"/>
          </p:cNvSpPr>
          <p:nvPr>
            <p:ph idx="1"/>
          </p:nvPr>
        </p:nvSpPr>
        <p:spPr>
          <a:xfrm>
            <a:off x="457200" y="1508760"/>
            <a:ext cx="8229600" cy="4648200"/>
          </a:xfrm>
        </p:spPr>
        <p:txBody>
          <a:bodyPr/>
          <a:lstStyle/>
          <a:p>
            <a:pPr marL="0" indent="0">
              <a:buNone/>
            </a:pPr>
            <a:r>
              <a:rPr lang="en-US" dirty="0">
                <a:solidFill>
                  <a:srgbClr val="7A9900"/>
                </a:solidFill>
              </a:rPr>
              <a:t>3)  Net export/foreign trade effect (NX):  </a:t>
            </a:r>
          </a:p>
          <a:p>
            <a:r>
              <a:rPr lang="en-US" sz="1800" dirty="0"/>
              <a:t>When the </a:t>
            </a:r>
            <a:r>
              <a:rPr lang="en-US" sz="1800" b="1" dirty="0"/>
              <a:t>price level in one country </a:t>
            </a:r>
            <a:r>
              <a:rPr lang="en-US" sz="1800" dirty="0"/>
              <a:t>increases, the prices of imports from other countries become relatively less expensive.  At the same time, exports from the country whose price level rose become relatively more expensive.  Thus, more imported goods and services are purchased, and fewer exports are sold.  Domestic firms will also find it relatively more profitable to invest abroad.  The decrease in exports and the increase in imports resulting from a higher price level lead to a decrease in real GDP (and vice versa).  	</a:t>
            </a:r>
          </a:p>
          <a:p>
            <a:r>
              <a:rPr lang="en-US" sz="1800" dirty="0"/>
              <a:t>When the price level of one country increases, there is a </a:t>
            </a:r>
            <a:r>
              <a:rPr lang="en-US" sz="1800" b="1" dirty="0"/>
              <a:t>decrease in exports </a:t>
            </a:r>
            <a:r>
              <a:rPr lang="en-US" sz="1800" dirty="0"/>
              <a:t>as well as a demand for imports which decreases GDP.  However, when our price level is low and another country's is high, we export more and import less -- increasing our GDP</a:t>
            </a:r>
          </a:p>
          <a:p>
            <a:endParaRPr lang="en-US" sz="1800" dirty="0"/>
          </a:p>
        </p:txBody>
      </p:sp>
    </p:spTree>
    <p:extLst>
      <p:ext uri="{BB962C8B-B14F-4D97-AF65-F5344CB8AC3E}">
        <p14:creationId xmlns:p14="http://schemas.microsoft.com/office/powerpoint/2010/main" val="413705879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8368"/>
          </a:xfrm>
        </p:spPr>
        <p:txBody>
          <a:bodyPr/>
          <a:lstStyle/>
          <a:p>
            <a:r>
              <a:rPr lang="en-US" sz="2800" dirty="0"/>
              <a:t>AD Shifts</a:t>
            </a:r>
          </a:p>
        </p:txBody>
      </p:sp>
      <p:sp>
        <p:nvSpPr>
          <p:cNvPr id="3" name="Content Placeholder 2"/>
          <p:cNvSpPr>
            <a:spLocks noGrp="1"/>
          </p:cNvSpPr>
          <p:nvPr>
            <p:ph idx="1"/>
          </p:nvPr>
        </p:nvSpPr>
        <p:spPr>
          <a:xfrm>
            <a:off x="457200" y="1572768"/>
            <a:ext cx="8229600" cy="4584192"/>
          </a:xfrm>
        </p:spPr>
        <p:txBody>
          <a:bodyPr/>
          <a:lstStyle/>
          <a:p>
            <a:r>
              <a:rPr lang="en-US" sz="2000" dirty="0"/>
              <a:t>Shifts occur when there is an autonomous change to the ability and willingness of spending in either </a:t>
            </a:r>
            <a:r>
              <a:rPr lang="en-US" sz="2000" dirty="0" err="1"/>
              <a:t>C+I+G+Nx</a:t>
            </a:r>
            <a:endParaRPr lang="en-US" sz="2000" dirty="0"/>
          </a:p>
          <a:p>
            <a:endParaRPr lang="en-US" sz="2000" dirty="0"/>
          </a:p>
          <a:p>
            <a:r>
              <a:rPr lang="en-US" sz="2000" dirty="0"/>
              <a:t>Task:  Have students read the chart and then answer the questions.  </a:t>
            </a:r>
          </a:p>
          <a:p>
            <a:endParaRPr lang="en-US" sz="2000" dirty="0"/>
          </a:p>
          <a:p>
            <a:r>
              <a:rPr lang="en-US" sz="2000" dirty="0"/>
              <a:t>Main thing is recognizing which aspect of AD is being affected and then how (positively or negatively in spending) it is being effected</a:t>
            </a:r>
          </a:p>
          <a:p>
            <a:pPr marL="0" indent="0">
              <a:buNone/>
            </a:pPr>
            <a:endParaRPr lang="en-US" sz="2000" dirty="0"/>
          </a:p>
          <a:p>
            <a:r>
              <a:rPr lang="en-US" sz="2000" dirty="0"/>
              <a:t>Questions are more for holistic application of </a:t>
            </a:r>
            <a:r>
              <a:rPr lang="en-US" sz="2000" dirty="0" err="1"/>
              <a:t>C+I+G+Nx</a:t>
            </a:r>
            <a:r>
              <a:rPr lang="en-US" sz="2000" dirty="0"/>
              <a:t> into larger macroeconomic concepts</a:t>
            </a:r>
          </a:p>
          <a:p>
            <a:endParaRPr lang="en-US" dirty="0"/>
          </a:p>
        </p:txBody>
      </p:sp>
    </p:spTree>
    <p:extLst>
      <p:ext uri="{BB962C8B-B14F-4D97-AF65-F5344CB8AC3E}">
        <p14:creationId xmlns:p14="http://schemas.microsoft.com/office/powerpoint/2010/main" val="31420285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II:  SRAS AND LRAS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84186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621792"/>
          </a:xfrm>
        </p:spPr>
        <p:txBody>
          <a:bodyPr/>
          <a:lstStyle/>
          <a:p>
            <a:r>
              <a:rPr lang="en-US" sz="3600" dirty="0"/>
              <a:t>Classical Model</a:t>
            </a:r>
          </a:p>
        </p:txBody>
      </p:sp>
      <p:sp>
        <p:nvSpPr>
          <p:cNvPr id="5" name="Content Placeholder 4"/>
          <p:cNvSpPr>
            <a:spLocks noGrp="1"/>
          </p:cNvSpPr>
          <p:nvPr>
            <p:ph idx="1"/>
          </p:nvPr>
        </p:nvSpPr>
        <p:spPr>
          <a:xfrm>
            <a:off x="457200" y="1536192"/>
            <a:ext cx="8229600" cy="4620768"/>
          </a:xfrm>
        </p:spPr>
        <p:txBody>
          <a:bodyPr/>
          <a:lstStyle/>
          <a:p>
            <a:pPr marL="0" indent="0" algn="ctr">
              <a:buNone/>
            </a:pPr>
            <a:r>
              <a:rPr lang="en-US" sz="2400" i="1" dirty="0">
                <a:solidFill>
                  <a:srgbClr val="7A9900"/>
                </a:solidFill>
              </a:rPr>
              <a:t>Jean Baptiste Say:  …Supply creates its own demand</a:t>
            </a:r>
          </a:p>
          <a:p>
            <a:r>
              <a:rPr lang="en-US" sz="2400" dirty="0"/>
              <a:t>When products are created, the wage to buy those products is also created.  </a:t>
            </a:r>
          </a:p>
          <a:p>
            <a:r>
              <a:rPr lang="en-US" sz="2400" dirty="0"/>
              <a:t>Production will respond to changes in price level and changes in inventory</a:t>
            </a:r>
          </a:p>
          <a:p>
            <a:r>
              <a:rPr lang="en-US" sz="2400" dirty="0"/>
              <a:t>Inventory, wages and input costs adjust to change in prices</a:t>
            </a:r>
          </a:p>
          <a:p>
            <a:r>
              <a:rPr lang="en-US" sz="2400" dirty="0"/>
              <a:t>Lower prices will drive down input costs, which will result in lower wages and allow businesses to produce more</a:t>
            </a:r>
          </a:p>
          <a:p>
            <a:pPr marL="0" indent="0">
              <a:buNone/>
            </a:pPr>
            <a:r>
              <a:rPr lang="en-US" sz="2400" dirty="0"/>
              <a:t>**Aggregate Supply is a singular vertical curve***</a:t>
            </a:r>
          </a:p>
          <a:p>
            <a:endParaRPr lang="en-US" dirty="0"/>
          </a:p>
        </p:txBody>
      </p:sp>
    </p:spTree>
    <p:extLst>
      <p:ext uri="{BB962C8B-B14F-4D97-AF65-F5344CB8AC3E}">
        <p14:creationId xmlns:p14="http://schemas.microsoft.com/office/powerpoint/2010/main" val="278781217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91" y="355540"/>
            <a:ext cx="8229600" cy="603504"/>
          </a:xfrm>
        </p:spPr>
        <p:txBody>
          <a:bodyPr/>
          <a:lstStyle/>
          <a:p>
            <a:r>
              <a:rPr lang="en-US" sz="2400" dirty="0"/>
              <a:t>Classical Model</a:t>
            </a:r>
          </a:p>
        </p:txBody>
      </p:sp>
      <p:pic>
        <p:nvPicPr>
          <p:cNvPr id="4" name="Content Placeholder 5"/>
          <p:cNvPicPr>
            <a:picLocks noGrp="1" noChangeAspect="1"/>
          </p:cNvPicPr>
          <p:nvPr>
            <p:ph idx="1"/>
          </p:nvPr>
        </p:nvPicPr>
        <p:blipFill>
          <a:blip r:embed="rId2"/>
          <a:stretch>
            <a:fillRect/>
          </a:stretch>
        </p:blipFill>
        <p:spPr>
          <a:xfrm>
            <a:off x="420624" y="1281772"/>
            <a:ext cx="8302752" cy="5366453"/>
          </a:xfrm>
          <a:prstGeom prst="rect">
            <a:avLst/>
          </a:prstGeom>
        </p:spPr>
      </p:pic>
    </p:spTree>
    <p:extLst>
      <p:ext uri="{BB962C8B-B14F-4D97-AF65-F5344CB8AC3E}">
        <p14:creationId xmlns:p14="http://schemas.microsoft.com/office/powerpoint/2010/main" val="40555134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p>
            <a:r>
              <a:rPr lang="en-US" sz="2800" dirty="0"/>
              <a:t>Classical Model</a:t>
            </a:r>
          </a:p>
        </p:txBody>
      </p:sp>
      <p:pic>
        <p:nvPicPr>
          <p:cNvPr id="4" name="Content Placeholder 6"/>
          <p:cNvPicPr>
            <a:picLocks noGrp="1" noChangeAspect="1"/>
          </p:cNvPicPr>
          <p:nvPr>
            <p:ph idx="1"/>
          </p:nvPr>
        </p:nvPicPr>
        <p:blipFill>
          <a:blip r:embed="rId2"/>
          <a:stretch>
            <a:fillRect/>
          </a:stretch>
        </p:blipFill>
        <p:spPr>
          <a:xfrm>
            <a:off x="314325" y="1798002"/>
            <a:ext cx="4257675" cy="4392486"/>
          </a:xfrm>
          <a:prstGeom prst="rect">
            <a:avLst/>
          </a:prstGeom>
        </p:spPr>
      </p:pic>
      <p:pic>
        <p:nvPicPr>
          <p:cNvPr id="5" name="Picture 4"/>
          <p:cNvPicPr>
            <a:picLocks noChangeAspect="1"/>
          </p:cNvPicPr>
          <p:nvPr/>
        </p:nvPicPr>
        <p:blipFill>
          <a:blip r:embed="rId3"/>
          <a:stretch>
            <a:fillRect/>
          </a:stretch>
        </p:blipFill>
        <p:spPr>
          <a:xfrm>
            <a:off x="4690720" y="1935404"/>
            <a:ext cx="3493311" cy="1743607"/>
          </a:xfrm>
          <a:prstGeom prst="rect">
            <a:avLst/>
          </a:prstGeom>
        </p:spPr>
      </p:pic>
    </p:spTree>
    <p:extLst>
      <p:ext uri="{BB962C8B-B14F-4D97-AF65-F5344CB8AC3E}">
        <p14:creationId xmlns:p14="http://schemas.microsoft.com/office/powerpoint/2010/main" val="291135406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0664"/>
          </a:xfrm>
        </p:spPr>
        <p:txBody>
          <a:bodyPr/>
          <a:lstStyle/>
          <a:p>
            <a:r>
              <a:rPr lang="en-US" sz="2800" dirty="0"/>
              <a:t>John Maynard Keynes’ Theory</a:t>
            </a:r>
          </a:p>
        </p:txBody>
      </p:sp>
      <p:sp>
        <p:nvSpPr>
          <p:cNvPr id="3" name="Content Placeholder 2"/>
          <p:cNvSpPr>
            <a:spLocks noGrp="1"/>
          </p:cNvSpPr>
          <p:nvPr>
            <p:ph idx="1"/>
          </p:nvPr>
        </p:nvSpPr>
        <p:spPr>
          <a:xfrm>
            <a:off x="457200" y="1655064"/>
            <a:ext cx="8229600" cy="4709160"/>
          </a:xfrm>
        </p:spPr>
        <p:txBody>
          <a:bodyPr/>
          <a:lstStyle/>
          <a:p>
            <a:pPr marL="0" indent="0">
              <a:buNone/>
            </a:pPr>
            <a:r>
              <a:rPr lang="en-US" sz="1600" b="1" dirty="0"/>
              <a:t>Problem:  </a:t>
            </a:r>
            <a:r>
              <a:rPr lang="en-US" sz="1600" b="1" dirty="0">
                <a:solidFill>
                  <a:srgbClr val="7A9900"/>
                </a:solidFill>
              </a:rPr>
              <a:t>The</a:t>
            </a:r>
            <a:r>
              <a:rPr lang="en-US" sz="1600" b="1" dirty="0"/>
              <a:t> </a:t>
            </a:r>
            <a:r>
              <a:rPr lang="en-US" sz="1600" b="1" dirty="0">
                <a:solidFill>
                  <a:srgbClr val="7A9900"/>
                </a:solidFill>
              </a:rPr>
              <a:t>Great Depression </a:t>
            </a:r>
            <a:r>
              <a:rPr lang="en-US" sz="1600" b="1" dirty="0"/>
              <a:t>illustrates:  </a:t>
            </a:r>
          </a:p>
          <a:p>
            <a:pPr lvl="1"/>
            <a:r>
              <a:rPr lang="en-US" sz="1600" dirty="0"/>
              <a:t>4 years into depression; prices are at lowest; no increase in production.  </a:t>
            </a:r>
          </a:p>
          <a:p>
            <a:pPr lvl="1"/>
            <a:r>
              <a:rPr lang="en-US" sz="1600" dirty="0"/>
              <a:t>Great Depression:  1920’s already experienced maximum investment spending…all of this capital was still there in 1929, so businesses would not have incentive to do more investment spending.  </a:t>
            </a:r>
          </a:p>
          <a:p>
            <a:r>
              <a:rPr lang="en-US" sz="1600" b="1" dirty="0"/>
              <a:t>Keynes:  </a:t>
            </a:r>
          </a:p>
          <a:p>
            <a:pPr lvl="1"/>
            <a:r>
              <a:rPr lang="en-US" sz="1600" dirty="0"/>
              <a:t>Recessions are caused by a decrease in Consumer Spending and a decrease in Aggregate Demand</a:t>
            </a:r>
          </a:p>
          <a:p>
            <a:pPr lvl="1"/>
            <a:r>
              <a:rPr lang="en-US" sz="1600" dirty="0"/>
              <a:t>Classical model is incorrect:  Aggregate Supply is upward slopping; reflecting that price = profit and the ability to break even</a:t>
            </a:r>
          </a:p>
          <a:p>
            <a:pPr lvl="1"/>
            <a:r>
              <a:rPr lang="en-US" sz="1600" dirty="0"/>
              <a:t>Input costs are sticky (wages, rent, insurance, etc.), so don’t change with the price level</a:t>
            </a:r>
          </a:p>
          <a:p>
            <a:pPr lvl="1"/>
            <a:r>
              <a:rPr lang="en-US" sz="1600" dirty="0"/>
              <a:t>Businesses will decrease production as price level decreases</a:t>
            </a:r>
          </a:p>
          <a:p>
            <a:endParaRPr lang="en-US" sz="1800" dirty="0"/>
          </a:p>
        </p:txBody>
      </p:sp>
    </p:spTree>
    <p:extLst>
      <p:ext uri="{BB962C8B-B14F-4D97-AF65-F5344CB8AC3E}">
        <p14:creationId xmlns:p14="http://schemas.microsoft.com/office/powerpoint/2010/main" val="10170498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76072"/>
          </a:xfrm>
        </p:spPr>
        <p:txBody>
          <a:bodyPr/>
          <a:lstStyle/>
          <a:p>
            <a:r>
              <a:rPr lang="en-US" sz="2400" dirty="0"/>
              <a:t>Re-visualizing the Graph</a:t>
            </a:r>
          </a:p>
        </p:txBody>
      </p:sp>
      <p:pic>
        <p:nvPicPr>
          <p:cNvPr id="4" name="Content Placeholder 6"/>
          <p:cNvPicPr>
            <a:picLocks noGrp="1" noChangeAspect="1"/>
          </p:cNvPicPr>
          <p:nvPr>
            <p:ph idx="1"/>
          </p:nvPr>
        </p:nvPicPr>
        <p:blipFill>
          <a:blip r:embed="rId2"/>
          <a:stretch>
            <a:fillRect/>
          </a:stretch>
        </p:blipFill>
        <p:spPr>
          <a:xfrm>
            <a:off x="1123034" y="1636713"/>
            <a:ext cx="6897932" cy="4519612"/>
          </a:xfrm>
          <a:prstGeom prst="rect">
            <a:avLst/>
          </a:prstGeom>
        </p:spPr>
      </p:pic>
    </p:spTree>
    <p:extLst>
      <p:ext uri="{BB962C8B-B14F-4D97-AF65-F5344CB8AC3E}">
        <p14:creationId xmlns:p14="http://schemas.microsoft.com/office/powerpoint/2010/main" val="18416150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30936"/>
          </a:xfrm>
        </p:spPr>
        <p:txBody>
          <a:bodyPr/>
          <a:lstStyle/>
          <a:p>
            <a:r>
              <a:rPr lang="en-US" sz="2800" dirty="0"/>
              <a:t>Keynes Recessionary Graph</a:t>
            </a:r>
          </a:p>
        </p:txBody>
      </p:sp>
      <p:pic>
        <p:nvPicPr>
          <p:cNvPr id="7" name="Content Placeholder 6"/>
          <p:cNvPicPr>
            <a:picLocks noGrp="1" noChangeAspect="1"/>
          </p:cNvPicPr>
          <p:nvPr>
            <p:ph idx="1"/>
          </p:nvPr>
        </p:nvPicPr>
        <p:blipFill>
          <a:blip r:embed="rId2"/>
          <a:stretch>
            <a:fillRect/>
          </a:stretch>
        </p:blipFill>
        <p:spPr>
          <a:xfrm>
            <a:off x="973473" y="1471613"/>
            <a:ext cx="7197053" cy="4684712"/>
          </a:xfrm>
          <a:prstGeom prst="rect">
            <a:avLst/>
          </a:prstGeom>
        </p:spPr>
      </p:pic>
      <p:pic>
        <p:nvPicPr>
          <p:cNvPr id="8" name="Picture 7"/>
          <p:cNvPicPr>
            <a:picLocks noChangeAspect="1"/>
          </p:cNvPicPr>
          <p:nvPr/>
        </p:nvPicPr>
        <p:blipFill>
          <a:blip r:embed="rId3"/>
          <a:stretch>
            <a:fillRect/>
          </a:stretch>
        </p:blipFill>
        <p:spPr>
          <a:xfrm>
            <a:off x="4242766" y="4041647"/>
            <a:ext cx="1079042" cy="698993"/>
          </a:xfrm>
          <a:prstGeom prst="rect">
            <a:avLst/>
          </a:prstGeom>
        </p:spPr>
      </p:pic>
      <p:pic>
        <p:nvPicPr>
          <p:cNvPr id="9" name="Picture 8"/>
          <p:cNvPicPr>
            <a:picLocks noChangeAspect="1"/>
          </p:cNvPicPr>
          <p:nvPr/>
        </p:nvPicPr>
        <p:blipFill>
          <a:blip r:embed="rId4"/>
          <a:stretch>
            <a:fillRect/>
          </a:stretch>
        </p:blipFill>
        <p:spPr>
          <a:xfrm>
            <a:off x="4014216" y="5593049"/>
            <a:ext cx="393166" cy="332263"/>
          </a:xfrm>
          <a:prstGeom prst="rect">
            <a:avLst/>
          </a:prstGeom>
        </p:spPr>
      </p:pic>
    </p:spTree>
    <p:extLst>
      <p:ext uri="{BB962C8B-B14F-4D97-AF65-F5344CB8AC3E}">
        <p14:creationId xmlns:p14="http://schemas.microsoft.com/office/powerpoint/2010/main" val="27708359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76656"/>
          </a:xfrm>
        </p:spPr>
        <p:txBody>
          <a:bodyPr/>
          <a:lstStyle/>
          <a:p>
            <a:r>
              <a:rPr lang="en-US" sz="2400" dirty="0"/>
              <a:t>Keynes Recessionary Gap</a:t>
            </a:r>
          </a:p>
        </p:txBody>
      </p:sp>
      <p:pic>
        <p:nvPicPr>
          <p:cNvPr id="4" name="Content Placeholder 3"/>
          <p:cNvPicPr>
            <a:picLocks noGrp="1" noChangeAspect="1"/>
          </p:cNvPicPr>
          <p:nvPr>
            <p:ph idx="1"/>
          </p:nvPr>
        </p:nvPicPr>
        <p:blipFill>
          <a:blip r:embed="rId2"/>
          <a:stretch>
            <a:fillRect/>
          </a:stretch>
        </p:blipFill>
        <p:spPr>
          <a:xfrm>
            <a:off x="1451244" y="1590675"/>
            <a:ext cx="6241512" cy="4565650"/>
          </a:xfrm>
          <a:prstGeom prst="rect">
            <a:avLst/>
          </a:prstGeom>
        </p:spPr>
      </p:pic>
    </p:spTree>
    <p:extLst>
      <p:ext uri="{BB962C8B-B14F-4D97-AF65-F5344CB8AC3E}">
        <p14:creationId xmlns:p14="http://schemas.microsoft.com/office/powerpoint/2010/main" val="15711064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2064" y="1143000"/>
            <a:ext cx="8092439" cy="5013325"/>
          </a:xfrm>
          <a:prstGeom prst="rect">
            <a:avLst/>
          </a:prstGeom>
        </p:spPr>
      </p:pic>
    </p:spTree>
    <p:extLst>
      <p:ext uri="{BB962C8B-B14F-4D97-AF65-F5344CB8AC3E}">
        <p14:creationId xmlns:p14="http://schemas.microsoft.com/office/powerpoint/2010/main" val="33501759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9848"/>
            <a:ext cx="8229600" cy="465265"/>
          </a:xfrm>
        </p:spPr>
        <p:txBody>
          <a:bodyPr/>
          <a:lstStyle/>
          <a:p>
            <a:r>
              <a:rPr lang="en-US" sz="3600" dirty="0"/>
              <a:t>SRAS vs. LRAS</a:t>
            </a:r>
          </a:p>
        </p:txBody>
      </p:sp>
      <p:sp>
        <p:nvSpPr>
          <p:cNvPr id="5" name="Text Placeholder 4"/>
          <p:cNvSpPr>
            <a:spLocks noGrp="1"/>
          </p:cNvSpPr>
          <p:nvPr>
            <p:ph type="body" idx="1"/>
          </p:nvPr>
        </p:nvSpPr>
        <p:spPr/>
        <p:txBody>
          <a:bodyPr/>
          <a:lstStyle/>
          <a:p>
            <a:pPr algn="ctr"/>
            <a:r>
              <a:rPr lang="en-US" dirty="0"/>
              <a:t>Short Run</a:t>
            </a:r>
          </a:p>
        </p:txBody>
      </p:sp>
      <p:sp>
        <p:nvSpPr>
          <p:cNvPr id="6" name="Content Placeholder 5"/>
          <p:cNvSpPr>
            <a:spLocks noGrp="1"/>
          </p:cNvSpPr>
          <p:nvPr>
            <p:ph sz="half" idx="2"/>
          </p:nvPr>
        </p:nvSpPr>
        <p:spPr/>
        <p:txBody>
          <a:bodyPr/>
          <a:lstStyle/>
          <a:p>
            <a:pPr marL="0" indent="0">
              <a:buNone/>
            </a:pPr>
            <a:r>
              <a:rPr lang="en-US" dirty="0"/>
              <a:t>	</a:t>
            </a:r>
          </a:p>
          <a:p>
            <a:pPr lvl="1"/>
            <a:r>
              <a:rPr lang="en-US" dirty="0"/>
              <a:t>Where we are producing short run</a:t>
            </a:r>
          </a:p>
          <a:p>
            <a:pPr lvl="1"/>
            <a:r>
              <a:rPr lang="en-US" dirty="0"/>
              <a:t>Affected by PL (price = profit)</a:t>
            </a:r>
          </a:p>
          <a:p>
            <a:pPr lvl="1"/>
            <a:r>
              <a:rPr lang="en-US" dirty="0"/>
              <a:t>Shifts:  any changes to input costs, short term resources, expectation of prices</a:t>
            </a:r>
          </a:p>
          <a:p>
            <a:endParaRPr lang="en-US" dirty="0"/>
          </a:p>
        </p:txBody>
      </p:sp>
      <p:sp>
        <p:nvSpPr>
          <p:cNvPr id="7" name="Text Placeholder 6"/>
          <p:cNvSpPr>
            <a:spLocks noGrp="1"/>
          </p:cNvSpPr>
          <p:nvPr>
            <p:ph type="body" sz="quarter" idx="3"/>
          </p:nvPr>
        </p:nvSpPr>
        <p:spPr/>
        <p:txBody>
          <a:bodyPr/>
          <a:lstStyle/>
          <a:p>
            <a:pPr algn="ctr"/>
            <a:r>
              <a:rPr lang="en-US" dirty="0"/>
              <a:t>Long Run</a:t>
            </a:r>
          </a:p>
        </p:txBody>
      </p:sp>
      <p:sp>
        <p:nvSpPr>
          <p:cNvPr id="8" name="Content Placeholder 7"/>
          <p:cNvSpPr>
            <a:spLocks noGrp="1"/>
          </p:cNvSpPr>
          <p:nvPr>
            <p:ph sz="quarter" idx="4"/>
          </p:nvPr>
        </p:nvSpPr>
        <p:spPr/>
        <p:txBody>
          <a:bodyPr/>
          <a:lstStyle/>
          <a:p>
            <a:pPr marL="0" indent="0">
              <a:buNone/>
            </a:pPr>
            <a:endParaRPr lang="en-US" dirty="0"/>
          </a:p>
          <a:p>
            <a:pPr lvl="1"/>
            <a:r>
              <a:rPr lang="en-US" dirty="0"/>
              <a:t>Where we want to be/Full Employment</a:t>
            </a:r>
          </a:p>
          <a:p>
            <a:pPr lvl="1"/>
            <a:r>
              <a:rPr lang="en-US" dirty="0"/>
              <a:t>Not affected by PL b/c all resources are fully employed – RGDP is constant</a:t>
            </a:r>
          </a:p>
          <a:p>
            <a:pPr lvl="1"/>
            <a:r>
              <a:rPr lang="en-US" dirty="0"/>
              <a:t>Shifts:  Same as PPC – any long term/permanent changes to the QUALITY/QUANTITY of resources/technology  </a:t>
            </a:r>
          </a:p>
          <a:p>
            <a:endParaRPr lang="en-US" dirty="0"/>
          </a:p>
        </p:txBody>
      </p:sp>
    </p:spTree>
    <p:extLst>
      <p:ext uri="{BB962C8B-B14F-4D97-AF65-F5344CB8AC3E}">
        <p14:creationId xmlns:p14="http://schemas.microsoft.com/office/powerpoint/2010/main" val="271873783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731520"/>
          </a:xfrm>
        </p:spPr>
        <p:txBody>
          <a:bodyPr/>
          <a:lstStyle/>
          <a:p>
            <a:r>
              <a:rPr lang="en-US" sz="3200" dirty="0"/>
              <a:t>Fiscal Policy Implication</a:t>
            </a:r>
          </a:p>
        </p:txBody>
      </p:sp>
      <p:sp>
        <p:nvSpPr>
          <p:cNvPr id="8" name="Content Placeholder 7"/>
          <p:cNvSpPr>
            <a:spLocks noGrp="1"/>
          </p:cNvSpPr>
          <p:nvPr>
            <p:ph idx="1"/>
          </p:nvPr>
        </p:nvSpPr>
        <p:spPr>
          <a:xfrm>
            <a:off x="457200" y="1709928"/>
            <a:ext cx="8229600" cy="4447032"/>
          </a:xfrm>
        </p:spPr>
        <p:txBody>
          <a:bodyPr/>
          <a:lstStyle/>
          <a:p>
            <a:pPr marL="228600" lvl="0" indent="-228600" fontAlgn="auto">
              <a:lnSpc>
                <a:spcPct val="90000"/>
              </a:lnSpc>
              <a:spcBef>
                <a:spcPts val="1000"/>
              </a:spcBef>
              <a:spcAft>
                <a:spcPts val="0"/>
              </a:spcAft>
              <a:buFont typeface="Arial"/>
              <a:buChar char="•"/>
            </a:pPr>
            <a:r>
              <a:rPr lang="en-US" sz="2400" i="1" dirty="0">
                <a:solidFill>
                  <a:srgbClr val="7A9900"/>
                </a:solidFill>
                <a:latin typeface="Gill Sans"/>
                <a:ea typeface="+mn-ea"/>
              </a:rPr>
              <a:t>"To dig holes in the ground," </a:t>
            </a:r>
            <a:r>
              <a:rPr lang="en-US" sz="2400" i="1" dirty="0">
                <a:solidFill>
                  <a:prstClr val="black"/>
                </a:solidFill>
                <a:latin typeface="Gill Sans"/>
                <a:ea typeface="+mn-ea"/>
              </a:rPr>
              <a:t>paid for out of savings, will increase, not only employment, but the real national dividend of useful goods and services.” </a:t>
            </a:r>
          </a:p>
          <a:p>
            <a:pPr marL="0" lvl="0" indent="0" fontAlgn="auto">
              <a:lnSpc>
                <a:spcPct val="90000"/>
              </a:lnSpc>
              <a:spcBef>
                <a:spcPts val="1000"/>
              </a:spcBef>
              <a:spcAft>
                <a:spcPts val="0"/>
              </a:spcAft>
              <a:buNone/>
            </a:pPr>
            <a:r>
              <a:rPr lang="en-US" sz="2400" b="1" i="1" dirty="0">
                <a:solidFill>
                  <a:prstClr val="black"/>
                </a:solidFill>
                <a:latin typeface="Gill Sans"/>
                <a:ea typeface="+mn-ea"/>
              </a:rPr>
              <a:t>				- </a:t>
            </a:r>
            <a:r>
              <a:rPr lang="en-US" sz="2400" i="1" dirty="0">
                <a:solidFill>
                  <a:prstClr val="black"/>
                </a:solidFill>
                <a:latin typeface="Gill Sans"/>
                <a:ea typeface="+mn-ea"/>
              </a:rPr>
              <a:t>Keynes, </a:t>
            </a:r>
            <a:r>
              <a:rPr lang="en-US" sz="2400" i="1" u="sng" dirty="0">
                <a:solidFill>
                  <a:prstClr val="black"/>
                </a:solidFill>
                <a:latin typeface="Gill Sans"/>
                <a:ea typeface="+mn-ea"/>
              </a:rPr>
              <a:t>The General Theory</a:t>
            </a:r>
          </a:p>
          <a:p>
            <a:pPr marL="0" lvl="0" indent="0" fontAlgn="auto">
              <a:lnSpc>
                <a:spcPct val="90000"/>
              </a:lnSpc>
              <a:spcBef>
                <a:spcPts val="1000"/>
              </a:spcBef>
              <a:spcAft>
                <a:spcPts val="0"/>
              </a:spcAft>
              <a:buNone/>
            </a:pPr>
            <a:endParaRPr lang="en-US" sz="2400" b="1" i="1" dirty="0">
              <a:solidFill>
                <a:prstClr val="black"/>
              </a:solidFill>
              <a:latin typeface="Gill Sans"/>
              <a:ea typeface="+mn-ea"/>
            </a:endParaRPr>
          </a:p>
          <a:p>
            <a:pPr marL="228600" lvl="0" indent="-228600" fontAlgn="auto">
              <a:lnSpc>
                <a:spcPct val="90000"/>
              </a:lnSpc>
              <a:spcBef>
                <a:spcPts val="1000"/>
              </a:spcBef>
              <a:spcAft>
                <a:spcPts val="0"/>
              </a:spcAft>
              <a:buFont typeface="Arial"/>
              <a:buChar char="•"/>
            </a:pPr>
            <a:r>
              <a:rPr lang="en-US" sz="2400" i="1" dirty="0">
                <a:solidFill>
                  <a:prstClr val="black"/>
                </a:solidFill>
                <a:latin typeface="Gill Sans"/>
                <a:ea typeface="+mn-ea"/>
              </a:rPr>
              <a:t>Can </a:t>
            </a:r>
            <a:r>
              <a:rPr lang="en-US" sz="2400" b="1" i="1" dirty="0">
                <a:solidFill>
                  <a:prstClr val="black"/>
                </a:solidFill>
                <a:latin typeface="Gill Sans"/>
                <a:ea typeface="+mn-ea"/>
              </a:rPr>
              <a:t>manipulate</a:t>
            </a:r>
            <a:r>
              <a:rPr lang="en-US" sz="2400" i="1" dirty="0">
                <a:solidFill>
                  <a:prstClr val="black"/>
                </a:solidFill>
                <a:latin typeface="Gill Sans"/>
                <a:ea typeface="+mn-ea"/>
              </a:rPr>
              <a:t> the G in AD to have </a:t>
            </a:r>
            <a:r>
              <a:rPr lang="en-US" sz="2400" b="1" i="1" dirty="0">
                <a:solidFill>
                  <a:srgbClr val="7A9900"/>
                </a:solidFill>
                <a:latin typeface="Gill Sans"/>
                <a:ea typeface="+mn-ea"/>
              </a:rPr>
              <a:t>multiplied impact </a:t>
            </a:r>
            <a:r>
              <a:rPr lang="en-US" sz="2400" i="1" dirty="0">
                <a:solidFill>
                  <a:prstClr val="black"/>
                </a:solidFill>
                <a:latin typeface="Gill Sans"/>
                <a:ea typeface="+mn-ea"/>
              </a:rPr>
              <a:t>on “C” in AD which will have a multiplied affect on RGDP to close economic gaps.  </a:t>
            </a:r>
          </a:p>
          <a:p>
            <a:endParaRPr lang="en-US" dirty="0"/>
          </a:p>
        </p:txBody>
      </p:sp>
    </p:spTree>
    <p:extLst>
      <p:ext uri="{BB962C8B-B14F-4D97-AF65-F5344CB8AC3E}">
        <p14:creationId xmlns:p14="http://schemas.microsoft.com/office/powerpoint/2010/main" val="257286489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0664"/>
          </a:xfrm>
        </p:spPr>
        <p:txBody>
          <a:bodyPr/>
          <a:lstStyle/>
          <a:p>
            <a:r>
              <a:rPr lang="en-US" sz="3200" dirty="0"/>
              <a:t>Fiscal Policy Implication</a:t>
            </a:r>
          </a:p>
        </p:txBody>
      </p:sp>
      <p:sp>
        <p:nvSpPr>
          <p:cNvPr id="3" name="Content Placeholder 2"/>
          <p:cNvSpPr>
            <a:spLocks noGrp="1"/>
          </p:cNvSpPr>
          <p:nvPr>
            <p:ph idx="1"/>
          </p:nvPr>
        </p:nvSpPr>
        <p:spPr>
          <a:xfrm>
            <a:off x="457200" y="1655064"/>
            <a:ext cx="8229600" cy="4501896"/>
          </a:xfrm>
        </p:spPr>
        <p:txBody>
          <a:bodyPr/>
          <a:lstStyle/>
          <a:p>
            <a:r>
              <a:rPr lang="en-US" dirty="0"/>
              <a:t>Government can’t trust the “animalistic spirit” of business</a:t>
            </a:r>
          </a:p>
          <a:p>
            <a:r>
              <a:rPr lang="en-US" dirty="0"/>
              <a:t>Government needs to use its powers of taxes and spending to improve consumer spending (changing disposable income)</a:t>
            </a:r>
          </a:p>
          <a:p>
            <a:r>
              <a:rPr lang="en-US" dirty="0"/>
              <a:t>As incomes change, people spend a portion of that income (marginal propensity to consume)</a:t>
            </a:r>
          </a:p>
          <a:p>
            <a:r>
              <a:rPr lang="en-US" dirty="0"/>
              <a:t>This has a multiplier effect</a:t>
            </a:r>
          </a:p>
          <a:p>
            <a:endParaRPr lang="en-US" dirty="0"/>
          </a:p>
        </p:txBody>
      </p:sp>
    </p:spTree>
    <p:extLst>
      <p:ext uri="{BB962C8B-B14F-4D97-AF65-F5344CB8AC3E}">
        <p14:creationId xmlns:p14="http://schemas.microsoft.com/office/powerpoint/2010/main" val="14759994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52"/>
            <a:ext cx="8229600" cy="621792"/>
          </a:xfrm>
        </p:spPr>
        <p:txBody>
          <a:bodyPr/>
          <a:lstStyle/>
          <a:p>
            <a:r>
              <a:rPr lang="en-US" sz="4000" dirty="0"/>
              <a:t>Multiplier Effect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9725"/>
            <a:ext cx="8229600" cy="4546600"/>
          </a:xfrm>
        </p:spPr>
      </p:pic>
    </p:spTree>
    <p:extLst>
      <p:ext uri="{BB962C8B-B14F-4D97-AF65-F5344CB8AC3E}">
        <p14:creationId xmlns:p14="http://schemas.microsoft.com/office/powerpoint/2010/main" val="214692083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658368"/>
          </a:xfrm>
        </p:spPr>
        <p:txBody>
          <a:bodyPr/>
          <a:lstStyle/>
          <a:p>
            <a:r>
              <a:rPr lang="en-US" sz="4000" dirty="0"/>
              <a:t>Multiplier Effect</a:t>
            </a:r>
          </a:p>
        </p:txBody>
      </p:sp>
      <p:sp>
        <p:nvSpPr>
          <p:cNvPr id="8" name="Content Placeholder 7"/>
          <p:cNvSpPr>
            <a:spLocks noGrp="1"/>
          </p:cNvSpPr>
          <p:nvPr>
            <p:ph idx="1"/>
          </p:nvPr>
        </p:nvSpPr>
        <p:spPr>
          <a:xfrm>
            <a:off x="457200" y="1499616"/>
            <a:ext cx="8229600" cy="4657344"/>
          </a:xfrm>
        </p:spPr>
        <p:txBody>
          <a:bodyPr/>
          <a:lstStyle/>
          <a:p>
            <a:r>
              <a:rPr lang="en-US" sz="2400" dirty="0"/>
              <a:t>Initial spending keeps becoming another person’s income</a:t>
            </a:r>
          </a:p>
          <a:p>
            <a:r>
              <a:rPr lang="en-US" sz="2400" dirty="0"/>
              <a:t>That person’s income becomes spending</a:t>
            </a:r>
          </a:p>
          <a:p>
            <a:r>
              <a:rPr lang="en-US" sz="2400" dirty="0"/>
              <a:t>Which becomes another person’s income</a:t>
            </a:r>
          </a:p>
          <a:p>
            <a:r>
              <a:rPr lang="en-US" sz="2400" dirty="0"/>
              <a:t>Initial change in government spending has a multiplied effect on Aggregate Demand and Total GDP</a:t>
            </a:r>
          </a:p>
          <a:p>
            <a:r>
              <a:rPr lang="en-US" sz="2400" dirty="0"/>
              <a:t>Can Deficit Spend but can deficit spend responsibly</a:t>
            </a:r>
          </a:p>
          <a:p>
            <a:pPr marL="0" indent="0" algn="ctr">
              <a:buNone/>
            </a:pPr>
            <a:r>
              <a:rPr lang="en-US" sz="2400" dirty="0">
                <a:solidFill>
                  <a:srgbClr val="7A9900"/>
                </a:solidFill>
              </a:rPr>
              <a:t>Know the Recessionary Gap; know the MPC or “marginal propensity to consume,” aka how much of our change in income do we spend”; know the amount to spend</a:t>
            </a:r>
          </a:p>
          <a:p>
            <a:endParaRPr lang="en-US" sz="2400" dirty="0"/>
          </a:p>
        </p:txBody>
      </p:sp>
    </p:spTree>
    <p:extLst>
      <p:ext uri="{BB962C8B-B14F-4D97-AF65-F5344CB8AC3E}">
        <p14:creationId xmlns:p14="http://schemas.microsoft.com/office/powerpoint/2010/main" val="36699823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3504"/>
          </a:xfrm>
        </p:spPr>
        <p:txBody>
          <a:bodyPr/>
          <a:lstStyle/>
          <a:p>
            <a:r>
              <a:rPr lang="en-US" sz="2800" dirty="0"/>
              <a:t>Graphical Illustration</a:t>
            </a:r>
          </a:p>
        </p:txBody>
      </p:sp>
      <p:pic>
        <p:nvPicPr>
          <p:cNvPr id="4" name="Content Placeholder 5"/>
          <p:cNvPicPr>
            <a:picLocks noGrp="1" noChangeAspect="1"/>
          </p:cNvPicPr>
          <p:nvPr>
            <p:ph idx="1"/>
          </p:nvPr>
        </p:nvPicPr>
        <p:blipFill>
          <a:blip r:embed="rId2"/>
          <a:stretch>
            <a:fillRect/>
          </a:stretch>
        </p:blipFill>
        <p:spPr>
          <a:xfrm>
            <a:off x="914400" y="1609725"/>
            <a:ext cx="7772400" cy="4546600"/>
          </a:xfrm>
          <a:prstGeom prst="rect">
            <a:avLst/>
          </a:prstGeom>
        </p:spPr>
      </p:pic>
    </p:spTree>
    <p:extLst>
      <p:ext uri="{BB962C8B-B14F-4D97-AF65-F5344CB8AC3E}">
        <p14:creationId xmlns:p14="http://schemas.microsoft.com/office/powerpoint/2010/main" val="18554385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915"/>
            <a:ext cx="8229600" cy="1042416"/>
          </a:xfrm>
        </p:spPr>
        <p:txBody>
          <a:bodyPr/>
          <a:lstStyle/>
          <a:p>
            <a:r>
              <a:rPr lang="en-US" sz="3200" dirty="0"/>
              <a:t>Keynes to President Franklin Roosevelt, 1933</a:t>
            </a:r>
          </a:p>
        </p:txBody>
      </p:sp>
      <p:sp>
        <p:nvSpPr>
          <p:cNvPr id="3" name="Content Placeholder 2"/>
          <p:cNvSpPr>
            <a:spLocks noGrp="1"/>
          </p:cNvSpPr>
          <p:nvPr>
            <p:ph idx="1"/>
          </p:nvPr>
        </p:nvSpPr>
        <p:spPr>
          <a:xfrm>
            <a:off x="457200" y="2396804"/>
            <a:ext cx="8229600" cy="4684776"/>
          </a:xfrm>
        </p:spPr>
        <p:txBody>
          <a:bodyPr/>
          <a:lstStyle/>
          <a:p>
            <a:r>
              <a:rPr lang="en-US" sz="2400" i="1" dirty="0"/>
              <a:t>“I do not mean to impugn the social justice and social expediency of the redistribution of incomes aimed at by N.I.R.A. [National Industrial Recovery Administration] and by the various schemes for agricultural restriction. The latter, in particular, I should strongly support in principle. But too much emphasis on the remedial value of a higher price-level as an object in itself may lead to serious misapprehension as to the part which prices can play in the technique of recovery. </a:t>
            </a:r>
            <a:r>
              <a:rPr lang="en-US" sz="2400" i="1" dirty="0">
                <a:solidFill>
                  <a:srgbClr val="7A9900"/>
                </a:solidFill>
              </a:rPr>
              <a:t>The stimulation of output by increasing aggregate purchasing power is the right way to get prices up; and not the other way round.”</a:t>
            </a:r>
          </a:p>
          <a:p>
            <a:endParaRPr lang="en-US" dirty="0"/>
          </a:p>
        </p:txBody>
      </p:sp>
    </p:spTree>
    <p:extLst>
      <p:ext uri="{BB962C8B-B14F-4D97-AF65-F5344CB8AC3E}">
        <p14:creationId xmlns:p14="http://schemas.microsoft.com/office/powerpoint/2010/main" val="84567732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341"/>
            <a:ext cx="8229600" cy="649224"/>
          </a:xfrm>
        </p:spPr>
        <p:txBody>
          <a:bodyPr/>
          <a:lstStyle/>
          <a:p>
            <a:r>
              <a:rPr lang="en-US" sz="4400" dirty="0"/>
              <a:t>Keynes to FDR, 1938</a:t>
            </a:r>
          </a:p>
        </p:txBody>
      </p:sp>
      <p:sp>
        <p:nvSpPr>
          <p:cNvPr id="3" name="Content Placeholder 2"/>
          <p:cNvSpPr>
            <a:spLocks noGrp="1"/>
          </p:cNvSpPr>
          <p:nvPr>
            <p:ph idx="1"/>
          </p:nvPr>
        </p:nvSpPr>
        <p:spPr>
          <a:xfrm>
            <a:off x="457200" y="2155294"/>
            <a:ext cx="8229600" cy="4593336"/>
          </a:xfrm>
        </p:spPr>
        <p:txBody>
          <a:bodyPr/>
          <a:lstStyle/>
          <a:p>
            <a:pPr marL="0" lvl="0" indent="0">
              <a:spcBef>
                <a:spcPct val="0"/>
              </a:spcBef>
              <a:buNone/>
            </a:pPr>
            <a:r>
              <a:rPr lang="en-US" altLang="en-US" sz="1800" dirty="0">
                <a:solidFill>
                  <a:srgbClr val="7A9900"/>
                </a:solidFill>
                <a:latin typeface="+mn-lt"/>
                <a:cs typeface="Times New Roman" panose="02020603050405020304" pitchFamily="18" charset="0"/>
              </a:rPr>
              <a:t>The recovery was mainly due to the following factors:</a:t>
            </a:r>
          </a:p>
          <a:p>
            <a:pPr marL="0" lvl="0" indent="0">
              <a:spcBef>
                <a:spcPct val="0"/>
              </a:spcBef>
              <a:buNone/>
            </a:pPr>
            <a:r>
              <a:rPr lang="en-US" altLang="en-US" sz="2000" dirty="0">
                <a:latin typeface="+mn-lt"/>
              </a:rPr>
              <a:t>(</a:t>
            </a:r>
            <a:r>
              <a:rPr lang="en-US" altLang="en-US" sz="2000" dirty="0" err="1">
                <a:latin typeface="+mn-lt"/>
              </a:rPr>
              <a:t>i</a:t>
            </a:r>
            <a:r>
              <a:rPr lang="en-US" altLang="en-US" sz="2000" dirty="0">
                <a:latin typeface="+mn-lt"/>
              </a:rPr>
              <a:t>) the solution of the credit and insolvency problems, and the establishment of easy short-term money</a:t>
            </a:r>
          </a:p>
          <a:p>
            <a:pPr marL="0" lvl="0" indent="0">
              <a:spcBef>
                <a:spcPct val="0"/>
              </a:spcBef>
              <a:buNone/>
            </a:pPr>
            <a:r>
              <a:rPr lang="en-US" altLang="en-US" sz="2000" dirty="0">
                <a:latin typeface="+mn-lt"/>
              </a:rPr>
              <a:t>(ii)the creation of an adequate system of relief for the unemployed</a:t>
            </a:r>
          </a:p>
          <a:p>
            <a:pPr marL="0" lvl="0" indent="0">
              <a:spcBef>
                <a:spcPct val="0"/>
              </a:spcBef>
              <a:buNone/>
            </a:pPr>
            <a:r>
              <a:rPr lang="en-US" altLang="en-US" sz="2000" dirty="0">
                <a:latin typeface="+mn-lt"/>
              </a:rPr>
              <a:t>(iii) the public works and other investments aided by Government funds or guarantees</a:t>
            </a:r>
          </a:p>
          <a:p>
            <a:pPr marL="0" lvl="0" indent="0">
              <a:spcBef>
                <a:spcPct val="0"/>
              </a:spcBef>
              <a:buNone/>
            </a:pPr>
            <a:r>
              <a:rPr lang="en-US" altLang="en-US" sz="2000" dirty="0">
                <a:latin typeface="+mn-lt"/>
              </a:rPr>
              <a:t>(iv) investment in the instrumental goods required to supply the increased demand for consumption goods</a:t>
            </a:r>
          </a:p>
          <a:p>
            <a:pPr marL="0" lvl="0" indent="0">
              <a:spcBef>
                <a:spcPct val="0"/>
              </a:spcBef>
              <a:buNone/>
            </a:pPr>
            <a:r>
              <a:rPr lang="en-US" altLang="en-US" sz="2000" dirty="0">
                <a:latin typeface="+mn-lt"/>
              </a:rPr>
              <a:t>(v)the momentum of the recovery thus initiated.</a:t>
            </a:r>
          </a:p>
          <a:p>
            <a:endParaRPr lang="en-US" sz="1800" dirty="0"/>
          </a:p>
        </p:txBody>
      </p:sp>
    </p:spTree>
    <p:extLst>
      <p:ext uri="{BB962C8B-B14F-4D97-AF65-F5344CB8AC3E}">
        <p14:creationId xmlns:p14="http://schemas.microsoft.com/office/powerpoint/2010/main" val="37001447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19200"/>
            <a:ext cx="8229600" cy="4953000"/>
          </a:xfrm>
          <a:prstGeom prst="rect">
            <a:avLst/>
          </a:prstGeom>
        </p:spPr>
      </p:pic>
    </p:spTree>
    <p:extLst>
      <p:ext uri="{BB962C8B-B14F-4D97-AF65-F5344CB8AC3E}">
        <p14:creationId xmlns:p14="http://schemas.microsoft.com/office/powerpoint/2010/main" val="1476779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2191" y="1216025"/>
            <a:ext cx="7899618" cy="4940300"/>
          </a:xfrm>
          <a:prstGeom prst="rect">
            <a:avLst/>
          </a:prstGeom>
        </p:spPr>
      </p:pic>
    </p:spTree>
    <p:extLst>
      <p:ext uri="{BB962C8B-B14F-4D97-AF65-F5344CB8AC3E}">
        <p14:creationId xmlns:p14="http://schemas.microsoft.com/office/powerpoint/2010/main" val="29654199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III:  Illustrating Inflation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91219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9848"/>
            <a:ext cx="8229600" cy="530352"/>
          </a:xfrm>
        </p:spPr>
        <p:txBody>
          <a:bodyPr/>
          <a:lstStyle/>
          <a:p>
            <a:r>
              <a:rPr lang="en-US" sz="2400" dirty="0"/>
              <a:t>Demand Pull Inflation</a:t>
            </a:r>
          </a:p>
        </p:txBody>
      </p:sp>
      <p:sp>
        <p:nvSpPr>
          <p:cNvPr id="7" name="Content Placeholder 6"/>
          <p:cNvSpPr>
            <a:spLocks noGrp="1"/>
          </p:cNvSpPr>
          <p:nvPr>
            <p:ph sz="half" idx="1"/>
          </p:nvPr>
        </p:nvSpPr>
        <p:spPr>
          <a:xfrm>
            <a:off x="457200" y="1600200"/>
            <a:ext cx="4038600" cy="4745736"/>
          </a:xfrm>
        </p:spPr>
        <p:txBody>
          <a:bodyPr/>
          <a:lstStyle/>
          <a:p>
            <a:pPr marL="228600" lvl="0" indent="-228600" fontAlgn="auto">
              <a:lnSpc>
                <a:spcPct val="90000"/>
              </a:lnSpc>
              <a:spcBef>
                <a:spcPts val="1000"/>
              </a:spcBef>
              <a:spcAft>
                <a:spcPts val="0"/>
              </a:spcAft>
              <a:buFont typeface="Arial" panose="020B0604020202020204" pitchFamily="34" charset="0"/>
              <a:buChar char="•"/>
            </a:pPr>
            <a:r>
              <a:rPr lang="en-US" sz="2600" dirty="0">
                <a:solidFill>
                  <a:prstClr val="black"/>
                </a:solidFill>
                <a:latin typeface="Calibri"/>
                <a:ea typeface="+mn-ea"/>
                <a:cs typeface="+mn-cs"/>
              </a:rPr>
              <a:t>Increase in total spending (AD) in the economy</a:t>
            </a:r>
          </a:p>
          <a:p>
            <a:pPr marL="228600" lvl="0" indent="-228600" fontAlgn="auto">
              <a:lnSpc>
                <a:spcPct val="90000"/>
              </a:lnSpc>
              <a:spcBef>
                <a:spcPts val="1000"/>
              </a:spcBef>
              <a:spcAft>
                <a:spcPts val="0"/>
              </a:spcAft>
              <a:buFont typeface="Arial" panose="020B0604020202020204" pitchFamily="34" charset="0"/>
              <a:buChar char="•"/>
            </a:pPr>
            <a:r>
              <a:rPr lang="en-US" sz="2600" dirty="0">
                <a:solidFill>
                  <a:prstClr val="black"/>
                </a:solidFill>
                <a:latin typeface="Calibri"/>
                <a:ea typeface="+mn-ea"/>
                <a:cs typeface="+mn-cs"/>
              </a:rPr>
              <a:t>Not necessarily bad at first</a:t>
            </a:r>
          </a:p>
          <a:p>
            <a:pPr marL="228600" lvl="0" indent="-228600" fontAlgn="auto">
              <a:lnSpc>
                <a:spcPct val="90000"/>
              </a:lnSpc>
              <a:spcBef>
                <a:spcPts val="1000"/>
              </a:spcBef>
              <a:spcAft>
                <a:spcPts val="0"/>
              </a:spcAft>
              <a:buFont typeface="Arial" panose="020B0604020202020204" pitchFamily="34" charset="0"/>
              <a:buChar char="•"/>
            </a:pPr>
            <a:r>
              <a:rPr lang="en-US" sz="2600" dirty="0">
                <a:solidFill>
                  <a:prstClr val="black"/>
                </a:solidFill>
                <a:latin typeface="Calibri"/>
                <a:ea typeface="+mn-ea"/>
                <a:cs typeface="+mn-cs"/>
              </a:rPr>
              <a:t>Increase in ability and willingness to spend = increase in production and rise in prices</a:t>
            </a:r>
          </a:p>
          <a:p>
            <a:pPr marL="228600" lvl="0" indent="-228600" fontAlgn="auto">
              <a:lnSpc>
                <a:spcPct val="90000"/>
              </a:lnSpc>
              <a:spcBef>
                <a:spcPts val="1000"/>
              </a:spcBef>
              <a:spcAft>
                <a:spcPts val="0"/>
              </a:spcAft>
              <a:buFont typeface="Arial" panose="020B0604020202020204" pitchFamily="34" charset="0"/>
              <a:buChar char="•"/>
            </a:pPr>
            <a:r>
              <a:rPr lang="en-US" sz="2600" dirty="0">
                <a:solidFill>
                  <a:prstClr val="black"/>
                </a:solidFill>
                <a:latin typeface="Calibri"/>
                <a:ea typeface="+mn-ea"/>
                <a:cs typeface="+mn-cs"/>
              </a:rPr>
              <a:t>Becomes bad when </a:t>
            </a:r>
            <a:r>
              <a:rPr lang="en-US" sz="2600" dirty="0">
                <a:solidFill>
                  <a:srgbClr val="7A9900"/>
                </a:solidFill>
                <a:latin typeface="Calibri"/>
                <a:ea typeface="+mn-ea"/>
                <a:cs typeface="+mn-cs"/>
              </a:rPr>
              <a:t>too much money</a:t>
            </a:r>
            <a:r>
              <a:rPr lang="en-US" sz="2600" dirty="0">
                <a:solidFill>
                  <a:prstClr val="black"/>
                </a:solidFill>
                <a:latin typeface="Calibri"/>
                <a:ea typeface="+mn-ea"/>
                <a:cs typeface="+mn-cs"/>
              </a:rPr>
              <a:t> starts to chase too few goods and services…Spending is greater than production</a:t>
            </a:r>
          </a:p>
          <a:p>
            <a:endParaRPr lang="en-US" dirty="0"/>
          </a:p>
        </p:txBody>
      </p:sp>
      <p:pic>
        <p:nvPicPr>
          <p:cNvPr id="9" name="Content Placeholder 8"/>
          <p:cNvPicPr>
            <a:picLocks noGrp="1" noChangeAspect="1"/>
          </p:cNvPicPr>
          <p:nvPr>
            <p:ph sz="half" idx="2"/>
          </p:nvPr>
        </p:nvPicPr>
        <p:blipFill>
          <a:blip r:embed="rId2"/>
          <a:stretch>
            <a:fillRect/>
          </a:stretch>
        </p:blipFill>
        <p:spPr>
          <a:xfrm>
            <a:off x="4852520" y="1600200"/>
            <a:ext cx="3629960" cy="4525963"/>
          </a:xfrm>
          <a:prstGeom prst="rect">
            <a:avLst/>
          </a:prstGeom>
        </p:spPr>
      </p:pic>
    </p:spTree>
    <p:extLst>
      <p:ext uri="{BB962C8B-B14F-4D97-AF65-F5344CB8AC3E}">
        <p14:creationId xmlns:p14="http://schemas.microsoft.com/office/powerpoint/2010/main" val="374065718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7131" y="1295215"/>
            <a:ext cx="7309738" cy="4267570"/>
          </a:xfrm>
          <a:prstGeom prst="rect">
            <a:avLst/>
          </a:prstGeom>
        </p:spPr>
      </p:pic>
    </p:spTree>
    <p:extLst>
      <p:ext uri="{BB962C8B-B14F-4D97-AF65-F5344CB8AC3E}">
        <p14:creationId xmlns:p14="http://schemas.microsoft.com/office/powerpoint/2010/main" val="346681370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530352"/>
          </a:xfrm>
        </p:spPr>
        <p:txBody>
          <a:bodyPr/>
          <a:lstStyle/>
          <a:p>
            <a:r>
              <a:rPr lang="en-US" sz="4000" dirty="0"/>
              <a:t>Cost Push Inflation</a:t>
            </a:r>
          </a:p>
        </p:txBody>
      </p:sp>
      <p:sp>
        <p:nvSpPr>
          <p:cNvPr id="3" name="Content Placeholder 2"/>
          <p:cNvSpPr>
            <a:spLocks noGrp="1"/>
          </p:cNvSpPr>
          <p:nvPr>
            <p:ph sz="half" idx="1"/>
          </p:nvPr>
        </p:nvSpPr>
        <p:spPr/>
        <p:txBody>
          <a:bodyPr/>
          <a:lstStyle/>
          <a:p>
            <a:r>
              <a:rPr lang="en-US" sz="2000" dirty="0"/>
              <a:t>Bad</a:t>
            </a:r>
          </a:p>
          <a:p>
            <a:r>
              <a:rPr lang="en-US" sz="2000" dirty="0"/>
              <a:t>Increase in the cost of resources</a:t>
            </a:r>
          </a:p>
          <a:p>
            <a:r>
              <a:rPr lang="en-US" sz="2000" dirty="0"/>
              <a:t>Increase in expectation of prices</a:t>
            </a:r>
          </a:p>
          <a:p>
            <a:r>
              <a:rPr lang="en-US" sz="2000" dirty="0"/>
              <a:t>Decrease in businesses ability and willingness to produce</a:t>
            </a:r>
          </a:p>
          <a:p>
            <a:r>
              <a:rPr lang="en-US" sz="2000" dirty="0"/>
              <a:t>Decrease in production leads to higher prices and more unemployment </a:t>
            </a:r>
          </a:p>
          <a:p>
            <a:pPr marL="0" indent="0">
              <a:buNone/>
            </a:pPr>
            <a:r>
              <a:rPr lang="en-US" sz="2000" b="1" dirty="0"/>
              <a:t>STAGFLATION!  Worst economic condition</a:t>
            </a:r>
            <a:endParaRPr lang="en-US" sz="2000" dirty="0"/>
          </a:p>
          <a:p>
            <a:endParaRPr lang="en-US" sz="2000" dirty="0"/>
          </a:p>
        </p:txBody>
      </p:sp>
      <p:pic>
        <p:nvPicPr>
          <p:cNvPr id="5" name="Content Placeholder 14"/>
          <p:cNvPicPr>
            <a:picLocks noGrp="1" noChangeAspect="1"/>
          </p:cNvPicPr>
          <p:nvPr>
            <p:ph sz="half" idx="2"/>
          </p:nvPr>
        </p:nvPicPr>
        <p:blipFill>
          <a:blip r:embed="rId2"/>
          <a:stretch>
            <a:fillRect/>
          </a:stretch>
        </p:blipFill>
        <p:spPr>
          <a:xfrm>
            <a:off x="4648200" y="1649888"/>
            <a:ext cx="4038600" cy="4426587"/>
          </a:xfrm>
          <a:prstGeom prst="rect">
            <a:avLst/>
          </a:prstGeom>
        </p:spPr>
      </p:pic>
    </p:spTree>
    <p:extLst>
      <p:ext uri="{BB962C8B-B14F-4D97-AF65-F5344CB8AC3E}">
        <p14:creationId xmlns:p14="http://schemas.microsoft.com/office/powerpoint/2010/main" val="375680071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530352"/>
          </a:xfrm>
        </p:spPr>
        <p:txBody>
          <a:bodyPr/>
          <a:lstStyle/>
          <a:p>
            <a:r>
              <a:rPr lang="en-US" sz="2800" dirty="0"/>
              <a:t>The Inflation Spiral</a:t>
            </a:r>
          </a:p>
        </p:txBody>
      </p:sp>
      <p:sp>
        <p:nvSpPr>
          <p:cNvPr id="3" name="Content Placeholder 2"/>
          <p:cNvSpPr>
            <a:spLocks noGrp="1"/>
          </p:cNvSpPr>
          <p:nvPr>
            <p:ph sz="half" idx="1"/>
          </p:nvPr>
        </p:nvSpPr>
        <p:spPr/>
        <p:txBody>
          <a:bodyPr/>
          <a:lstStyle/>
          <a:p>
            <a:r>
              <a:rPr lang="en-US" sz="2000" dirty="0"/>
              <a:t>Self-sustaining upward trend in general price levels due to interaction of demand pull and cost push inflation</a:t>
            </a:r>
          </a:p>
          <a:p>
            <a:r>
              <a:rPr lang="en-US" sz="2000" dirty="0"/>
              <a:t>“Wage-price spiral” </a:t>
            </a:r>
          </a:p>
          <a:p>
            <a:r>
              <a:rPr lang="en-US" sz="2000" dirty="0"/>
              <a:t>High cost of living prompts demands for higher wages </a:t>
            </a:r>
          </a:p>
          <a:p>
            <a:r>
              <a:rPr lang="en-US" sz="2000" dirty="0"/>
              <a:t>This pushes production costs up forcing firms to increases prices</a:t>
            </a:r>
          </a:p>
          <a:p>
            <a:r>
              <a:rPr lang="en-US" sz="2000" dirty="0"/>
              <a:t>This in turn triggers calls for fresh wage increases ... and so on</a:t>
            </a:r>
          </a:p>
          <a:p>
            <a:endParaRPr lang="en-US" sz="2000" dirty="0"/>
          </a:p>
          <a:p>
            <a:endParaRPr lang="en-US" sz="2000" dirty="0"/>
          </a:p>
        </p:txBody>
      </p:sp>
      <p:pic>
        <p:nvPicPr>
          <p:cNvPr id="7" name="Content Placeholder 8"/>
          <p:cNvPicPr>
            <a:picLocks noGrp="1" noChangeAspect="1"/>
          </p:cNvPicPr>
          <p:nvPr>
            <p:ph sz="half" idx="2"/>
          </p:nvPr>
        </p:nvPicPr>
        <p:blipFill>
          <a:blip r:embed="rId2"/>
          <a:stretch>
            <a:fillRect/>
          </a:stretch>
        </p:blipFill>
        <p:spPr>
          <a:xfrm>
            <a:off x="4674995" y="1600200"/>
            <a:ext cx="3985010" cy="4525963"/>
          </a:xfrm>
          <a:prstGeom prst="rect">
            <a:avLst/>
          </a:prstGeom>
        </p:spPr>
      </p:pic>
    </p:spTree>
    <p:extLst>
      <p:ext uri="{BB962C8B-B14F-4D97-AF65-F5344CB8AC3E}">
        <p14:creationId xmlns:p14="http://schemas.microsoft.com/office/powerpoint/2010/main" val="321169518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1800" dirty="0"/>
              <a:t>20.1:  Fiscal policies are decisions to change spending and taxation levels by the federal government. As fiscal policies, these decisions are adopted to influence national levels of output, employment, and prices.</a:t>
            </a:r>
          </a:p>
          <a:p>
            <a:pPr marL="0" indent="0" defTabSz="905255">
              <a:buNone/>
              <a:defRPr sz="3168"/>
            </a:pPr>
            <a:r>
              <a:rPr lang="en-US" sz="1800" dirty="0"/>
              <a:t>20.2 In the short run, increasing federal spending and/ or reducing taxes can promote more employment and output, but these polices also put upward pressure on the price level and interest rates. Decreased federal spending and/or increased taxes tend to lower price levels and interest rates, but they reduce employment and output levels in the short run.</a:t>
            </a:r>
          </a:p>
          <a:p>
            <a:pPr marL="0" indent="0" defTabSz="905255">
              <a:buNone/>
              <a:defRPr sz="3168"/>
            </a:pPr>
            <a:r>
              <a:rPr lang="en-US" sz="1800" dirty="0"/>
              <a:t>20.4 The federal government’s annual budget is balanced when its revenues from taxes (and other sources) equal its expenditures. The government runs a budget deficit when its expenditures exceed its revenues. The government runs a surplus when its revenues exceed its expenditures.</a:t>
            </a:r>
          </a:p>
          <a:p>
            <a:pPr marL="0" indent="0" defTabSz="905255">
              <a:buNone/>
              <a:defRPr sz="3168"/>
            </a:pP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 IV:  Illustrating Natural Recovery</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61786450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9848"/>
            <a:ext cx="8229600" cy="530352"/>
          </a:xfrm>
        </p:spPr>
        <p:txBody>
          <a:bodyPr/>
          <a:lstStyle/>
          <a:p>
            <a:r>
              <a:rPr lang="en-US" sz="3200" dirty="0"/>
              <a:t>Recovery From Recession</a:t>
            </a:r>
          </a:p>
        </p:txBody>
      </p:sp>
      <p:sp>
        <p:nvSpPr>
          <p:cNvPr id="6" name="Content Placeholder 5"/>
          <p:cNvSpPr>
            <a:spLocks noGrp="1"/>
          </p:cNvSpPr>
          <p:nvPr>
            <p:ph sz="half" idx="2"/>
          </p:nvPr>
        </p:nvSpPr>
        <p:spPr/>
        <p:txBody>
          <a:bodyPr/>
          <a:lstStyle/>
          <a:p>
            <a:r>
              <a:rPr lang="en-US" sz="1600" dirty="0"/>
              <a:t>1)  With unemployment increasing, </a:t>
            </a:r>
            <a:r>
              <a:rPr lang="en-US" sz="1600" b="1" dirty="0"/>
              <a:t>nominal wages will decrease</a:t>
            </a:r>
            <a:r>
              <a:rPr lang="en-US" sz="1600" dirty="0"/>
              <a:t> as people will be willing to work for less.   This will lead to a </a:t>
            </a:r>
            <a:r>
              <a:rPr lang="en-US" sz="1600" b="1" dirty="0"/>
              <a:t>decrease in input costs</a:t>
            </a:r>
            <a:r>
              <a:rPr lang="en-US" sz="1600" dirty="0"/>
              <a:t> and will shift </a:t>
            </a:r>
            <a:r>
              <a:rPr lang="en-US" sz="1600" b="1" dirty="0"/>
              <a:t>SRAS to the right</a:t>
            </a:r>
            <a:r>
              <a:rPr lang="en-US" sz="1600" dirty="0"/>
              <a:t>, back to LRAS because inputs are now decreasing and businesses can produce more for less</a:t>
            </a:r>
          </a:p>
          <a:p>
            <a:pPr marL="0" indent="0">
              <a:buNone/>
            </a:pPr>
            <a:r>
              <a:rPr lang="en-US" sz="1600" dirty="0"/>
              <a:t>OR</a:t>
            </a:r>
          </a:p>
          <a:p>
            <a:r>
              <a:rPr lang="en-US" sz="1600" dirty="0"/>
              <a:t>2)  With the price level decreasing, businesses will </a:t>
            </a:r>
            <a:r>
              <a:rPr lang="en-US" sz="1600" b="1" dirty="0"/>
              <a:t>expect lower future prices, </a:t>
            </a:r>
            <a:r>
              <a:rPr lang="en-US" sz="1600" dirty="0"/>
              <a:t>and increase supply now before prices drop too low, returning AS back to equilibrium</a:t>
            </a:r>
          </a:p>
          <a:p>
            <a:endParaRPr lang="en-US" sz="1600" dirty="0"/>
          </a:p>
        </p:txBody>
      </p:sp>
      <p:pic>
        <p:nvPicPr>
          <p:cNvPr id="7" name="Content Placeholder 7"/>
          <p:cNvPicPr>
            <a:picLocks noGrp="1" noChangeAspect="1"/>
          </p:cNvPicPr>
          <p:nvPr>
            <p:ph sz="half" idx="1"/>
          </p:nvPr>
        </p:nvPicPr>
        <p:blipFill>
          <a:blip r:embed="rId2"/>
          <a:stretch>
            <a:fillRect/>
          </a:stretch>
        </p:blipFill>
        <p:spPr>
          <a:xfrm>
            <a:off x="457200" y="2079201"/>
            <a:ext cx="4038600" cy="3567960"/>
          </a:xfrm>
          <a:prstGeom prst="rect">
            <a:avLst/>
          </a:prstGeom>
        </p:spPr>
      </p:pic>
    </p:spTree>
    <p:extLst>
      <p:ext uri="{BB962C8B-B14F-4D97-AF65-F5344CB8AC3E}">
        <p14:creationId xmlns:p14="http://schemas.microsoft.com/office/powerpoint/2010/main" val="123975497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530352"/>
          </a:xfrm>
        </p:spPr>
        <p:txBody>
          <a:bodyPr/>
          <a:lstStyle/>
          <a:p>
            <a:r>
              <a:rPr lang="en-US" sz="2400" dirty="0"/>
              <a:t>Recovery from Inflation</a:t>
            </a:r>
          </a:p>
        </p:txBody>
      </p:sp>
      <p:sp>
        <p:nvSpPr>
          <p:cNvPr id="4" name="Content Placeholder 3"/>
          <p:cNvSpPr>
            <a:spLocks noGrp="1"/>
          </p:cNvSpPr>
          <p:nvPr>
            <p:ph sz="half" idx="2"/>
          </p:nvPr>
        </p:nvSpPr>
        <p:spPr/>
        <p:txBody>
          <a:bodyPr/>
          <a:lstStyle/>
          <a:p>
            <a:pPr>
              <a:buAutoNum type="arabicParenR"/>
            </a:pPr>
            <a:r>
              <a:rPr lang="en-US" sz="1600" dirty="0"/>
              <a:t>Inflationary conditions with the price level begin increasing.  </a:t>
            </a:r>
          </a:p>
          <a:p>
            <a:pPr marL="0" indent="0">
              <a:buNone/>
            </a:pPr>
            <a:r>
              <a:rPr lang="en-US" sz="1600" dirty="0"/>
              <a:t>2)  Workers will begin to </a:t>
            </a:r>
            <a:r>
              <a:rPr lang="en-US" sz="1600" b="1" dirty="0"/>
              <a:t>demand higher nominal wages,</a:t>
            </a:r>
            <a:r>
              <a:rPr lang="en-US" sz="1600" dirty="0"/>
              <a:t> which will in the long run cause input costs to increase.  This will shift SRAS to the left, back to LRAS because their inputs are too high, and now have to lay-off resources.    </a:t>
            </a:r>
          </a:p>
          <a:p>
            <a:pPr marL="0" indent="0">
              <a:buNone/>
            </a:pPr>
            <a:r>
              <a:rPr lang="en-US" sz="1600" dirty="0"/>
              <a:t>OR</a:t>
            </a:r>
          </a:p>
          <a:p>
            <a:pPr marL="0" indent="0">
              <a:buNone/>
            </a:pPr>
            <a:r>
              <a:rPr lang="en-US" sz="1600" dirty="0"/>
              <a:t>3)  With price level increasing, businesses will </a:t>
            </a:r>
            <a:r>
              <a:rPr lang="en-US" sz="1600" b="1" dirty="0"/>
              <a:t>expect higher future prices</a:t>
            </a:r>
            <a:r>
              <a:rPr lang="en-US" sz="1600" dirty="0"/>
              <a:t>, and reduce supply now to produce more later; returning SRAS back to equilibrium.  </a:t>
            </a:r>
          </a:p>
          <a:p>
            <a:endParaRPr lang="en-US" sz="1200" dirty="0"/>
          </a:p>
          <a:p>
            <a:endParaRPr lang="en-US" sz="1200" dirty="0"/>
          </a:p>
        </p:txBody>
      </p:sp>
      <p:pic>
        <p:nvPicPr>
          <p:cNvPr id="5" name="Content Placeholder 5"/>
          <p:cNvPicPr>
            <a:picLocks noGrp="1" noChangeAspect="1"/>
          </p:cNvPicPr>
          <p:nvPr>
            <p:ph sz="half" idx="1"/>
          </p:nvPr>
        </p:nvPicPr>
        <p:blipFill>
          <a:blip r:embed="rId2"/>
          <a:stretch>
            <a:fillRect/>
          </a:stretch>
        </p:blipFill>
        <p:spPr>
          <a:xfrm>
            <a:off x="457200" y="1976239"/>
            <a:ext cx="4038600" cy="3773885"/>
          </a:xfrm>
          <a:prstGeom prst="rect">
            <a:avLst/>
          </a:prstGeom>
        </p:spPr>
      </p:pic>
    </p:spTree>
    <p:extLst>
      <p:ext uri="{BB962C8B-B14F-4D97-AF65-F5344CB8AC3E}">
        <p14:creationId xmlns:p14="http://schemas.microsoft.com/office/powerpoint/2010/main" val="101602026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658368"/>
          </a:xfrm>
        </p:spPr>
        <p:txBody>
          <a:bodyPr/>
          <a:lstStyle/>
          <a:p>
            <a:r>
              <a:rPr lang="en-US" sz="2800" dirty="0"/>
              <a:t>Keynes on Adam Smith</a:t>
            </a:r>
          </a:p>
        </p:txBody>
      </p:sp>
      <p:sp>
        <p:nvSpPr>
          <p:cNvPr id="6" name="Content Placeholder 5"/>
          <p:cNvSpPr>
            <a:spLocks noGrp="1"/>
          </p:cNvSpPr>
          <p:nvPr>
            <p:ph idx="1"/>
          </p:nvPr>
        </p:nvSpPr>
        <p:spPr>
          <a:xfrm>
            <a:off x="457200" y="1572768"/>
            <a:ext cx="8229600" cy="4584192"/>
          </a:xfrm>
        </p:spPr>
        <p:txBody>
          <a:bodyPr/>
          <a:lstStyle/>
          <a:p>
            <a:r>
              <a:rPr lang="en-US" sz="2400" i="1" dirty="0"/>
              <a:t>“[Government controls must be used] not to defeat but to implement the wisdom of Adam Smith” </a:t>
            </a:r>
          </a:p>
          <a:p>
            <a:r>
              <a:rPr lang="en-US" sz="2400" i="1" dirty="0"/>
              <a:t>“I find myself moved, not for the first time, to remind contemporary economists that the classical teaching embodied some permanent truths of great significance…</a:t>
            </a:r>
            <a:r>
              <a:rPr lang="en-US" sz="2400" i="1" dirty="0">
                <a:solidFill>
                  <a:srgbClr val="7A9900"/>
                </a:solidFill>
              </a:rPr>
              <a:t>There are in these matters deep under currents at work, natural forces, one can call them, or even the invisible hand, which are operating towards equilibrium…</a:t>
            </a:r>
            <a:r>
              <a:rPr lang="en-US" sz="2400" i="1" dirty="0"/>
              <a:t>If we reject the medicine from our systems altogether, we may just drift on from expedient to expedient and never get really fit again.” </a:t>
            </a:r>
          </a:p>
          <a:p>
            <a:endParaRPr lang="en-US" sz="1600" dirty="0"/>
          </a:p>
        </p:txBody>
      </p:sp>
    </p:spTree>
    <p:extLst>
      <p:ext uri="{BB962C8B-B14F-4D97-AF65-F5344CB8AC3E}">
        <p14:creationId xmlns:p14="http://schemas.microsoft.com/office/powerpoint/2010/main" val="261377126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a:buNone/>
            </a:pPr>
            <a:r>
              <a:rPr lang="en-US" sz="1800" b="1" dirty="0"/>
              <a:t>Keynes Free Response Question</a:t>
            </a:r>
            <a:endParaRPr lang="en-US" sz="1800" dirty="0"/>
          </a:p>
          <a:p>
            <a:pPr marL="0" indent="0" algn="ctr">
              <a:buNone/>
            </a:pPr>
            <a:r>
              <a:rPr lang="en-US" sz="1800" b="1" dirty="0">
                <a:solidFill>
                  <a:srgbClr val="7A9900"/>
                </a:solidFill>
              </a:rPr>
              <a:t>The country of </a:t>
            </a:r>
            <a:r>
              <a:rPr lang="en-US" sz="1800" b="1" dirty="0" err="1">
                <a:solidFill>
                  <a:srgbClr val="7A9900"/>
                </a:solidFill>
              </a:rPr>
              <a:t>Econoland</a:t>
            </a:r>
            <a:r>
              <a:rPr lang="en-US" sz="1800" b="1" dirty="0">
                <a:solidFill>
                  <a:srgbClr val="7A9900"/>
                </a:solidFill>
              </a:rPr>
              <a:t> is experiencing two quarters of consecutive negative growth and 9% unemployment…  </a:t>
            </a:r>
            <a:endParaRPr lang="en-US" sz="1800" dirty="0">
              <a:solidFill>
                <a:srgbClr val="7A9900"/>
              </a:solidFill>
            </a:endParaRPr>
          </a:p>
          <a:p>
            <a:pPr marL="0" indent="0">
              <a:buNone/>
            </a:pPr>
            <a:r>
              <a:rPr lang="en-US" sz="1800" dirty="0"/>
              <a:t>	a) Draw the economic situation on the Full Employment (LRAS/AS/AD) graph. Label the current situation Y1 and PL1</a:t>
            </a:r>
          </a:p>
          <a:p>
            <a:pPr marL="0" indent="0">
              <a:buNone/>
            </a:pPr>
            <a:r>
              <a:rPr lang="en-US" sz="1800" dirty="0"/>
              <a:t>	</a:t>
            </a:r>
            <a:br>
              <a:rPr lang="en-US" sz="1800" dirty="0"/>
            </a:br>
            <a:r>
              <a:rPr lang="en-US" sz="1800" dirty="0"/>
              <a:t>	b)  Draw the situation on a Production Possibilities Curve, assuming the nation produces capital and consumer goods.  Label the point where the economy is at “x”</a:t>
            </a:r>
            <a:r>
              <a:rPr lang="en-US" dirty="0"/>
              <a:t>   </a:t>
            </a:r>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Assessment cont’d</a:t>
            </a:r>
          </a:p>
        </p:txBody>
      </p:sp>
      <p:sp>
        <p:nvSpPr>
          <p:cNvPr id="3" name="Content Placeholder 2"/>
          <p:cNvSpPr>
            <a:spLocks noGrp="1"/>
          </p:cNvSpPr>
          <p:nvPr>
            <p:ph idx="1"/>
          </p:nvPr>
        </p:nvSpPr>
        <p:spPr>
          <a:xfrm>
            <a:off x="457200" y="1828800"/>
            <a:ext cx="8229600" cy="4328160"/>
          </a:xfrm>
        </p:spPr>
        <p:txBody>
          <a:bodyPr/>
          <a:lstStyle/>
          <a:p>
            <a:pPr marL="0" indent="0">
              <a:buNone/>
            </a:pPr>
            <a:r>
              <a:rPr lang="en-US" sz="1600" dirty="0"/>
              <a:t>c) Assume the government has calculated that the recessionary gap is $450 billion dollars and we know the MPC of the population is .9.  </a:t>
            </a:r>
          </a:p>
          <a:p>
            <a:pPr lvl="1">
              <a:buFont typeface="Arial" panose="020B0604020202020204" pitchFamily="34" charset="0"/>
              <a:buChar char="•"/>
            </a:pPr>
            <a:r>
              <a:rPr lang="en-US" sz="1600" dirty="0"/>
              <a:t>What type of fiscal policy would be most appropriate?  </a:t>
            </a:r>
          </a:p>
          <a:p>
            <a:pPr lvl="1">
              <a:buFont typeface="Arial" panose="020B0604020202020204" pitchFamily="34" charset="0"/>
              <a:buChar char="•"/>
            </a:pPr>
            <a:r>
              <a:rPr lang="en-US" sz="1600" dirty="0"/>
              <a:t>How much money will the government have to spend to close the recessionary gap using only deficit spending?</a:t>
            </a:r>
          </a:p>
          <a:p>
            <a:pPr lvl="1">
              <a:buFont typeface="Arial" panose="020B0604020202020204" pitchFamily="34" charset="0"/>
              <a:buChar char="•"/>
            </a:pPr>
            <a:r>
              <a:rPr lang="en-US" sz="1600" dirty="0"/>
              <a:t>If the government only deficit spends, how will this affect the national budget?  The national debt?  </a:t>
            </a:r>
          </a:p>
          <a:p>
            <a:pPr lvl="1">
              <a:buFont typeface="Arial" panose="020B0604020202020204" pitchFamily="34" charset="0"/>
              <a:buChar char="•"/>
            </a:pPr>
            <a:r>
              <a:rPr lang="en-US" sz="1600" dirty="0"/>
              <a:t>If the government were to only use tax cuts to close the recessionary gap, how much would the government have to cut taxes by?   </a:t>
            </a:r>
          </a:p>
          <a:p>
            <a:pPr lvl="1">
              <a:buFont typeface="Arial" panose="020B0604020202020204" pitchFamily="34" charset="0"/>
              <a:buChar char="•"/>
            </a:pPr>
            <a:r>
              <a:rPr lang="en-US" sz="1600" dirty="0"/>
              <a:t>Assume the government wants to balance its budget while it closes the recessionary gap.  How much money should the government spend?   How much money should the government tax?  Explain. </a:t>
            </a:r>
            <a:r>
              <a:rPr lang="en-US" dirty="0"/>
              <a:t> </a:t>
            </a:r>
          </a:p>
          <a:p>
            <a:endParaRPr lang="en-US" sz="1400" dirty="0"/>
          </a:p>
        </p:txBody>
      </p:sp>
    </p:spTree>
    <p:extLst>
      <p:ext uri="{BB962C8B-B14F-4D97-AF65-F5344CB8AC3E}">
        <p14:creationId xmlns:p14="http://schemas.microsoft.com/office/powerpoint/2010/main" val="307137710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05256"/>
          </a:xfrm>
        </p:spPr>
        <p:txBody>
          <a:bodyPr/>
          <a:lstStyle/>
          <a:p>
            <a:r>
              <a:rPr lang="en-US" sz="5400" dirty="0"/>
              <a:t>Assessment Cont’d</a:t>
            </a:r>
          </a:p>
        </p:txBody>
      </p:sp>
      <p:sp>
        <p:nvSpPr>
          <p:cNvPr id="3" name="Content Placeholder 2"/>
          <p:cNvSpPr>
            <a:spLocks noGrp="1"/>
          </p:cNvSpPr>
          <p:nvPr>
            <p:ph idx="1"/>
          </p:nvPr>
        </p:nvSpPr>
        <p:spPr>
          <a:xfrm>
            <a:off x="457200" y="1719072"/>
            <a:ext cx="8229600" cy="4437888"/>
          </a:xfrm>
        </p:spPr>
        <p:txBody>
          <a:bodyPr/>
          <a:lstStyle/>
          <a:p>
            <a:pPr marL="0" indent="0">
              <a:buNone/>
            </a:pPr>
            <a:r>
              <a:rPr lang="en-US" sz="1800" dirty="0"/>
              <a:t>d1) Draw the effects of the fiscal policy on the graph on part a</a:t>
            </a:r>
          </a:p>
          <a:p>
            <a:pPr marL="0" indent="0">
              <a:buNone/>
            </a:pPr>
            <a:endParaRPr lang="en-US" sz="1800" dirty="0"/>
          </a:p>
          <a:p>
            <a:pPr marL="0" indent="0">
              <a:buNone/>
            </a:pPr>
            <a:r>
              <a:rPr lang="en-US" sz="1800" dirty="0"/>
              <a:t>d2)  Draw the effects of the fiscal policy on the graph from part b.  Label the new point “y”    </a:t>
            </a:r>
          </a:p>
          <a:p>
            <a:pPr marL="0" indent="0">
              <a:buNone/>
            </a:pPr>
            <a:endParaRPr lang="en-US" sz="1400" dirty="0"/>
          </a:p>
        </p:txBody>
      </p:sp>
    </p:spTree>
    <p:extLst>
      <p:ext uri="{BB962C8B-B14F-4D97-AF65-F5344CB8AC3E}">
        <p14:creationId xmlns:p14="http://schemas.microsoft.com/office/powerpoint/2010/main" val="146922617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Assessment cont’d</a:t>
            </a:r>
          </a:p>
        </p:txBody>
      </p:sp>
      <p:sp>
        <p:nvSpPr>
          <p:cNvPr id="3" name="Content Placeholder 2"/>
          <p:cNvSpPr>
            <a:spLocks noGrp="1"/>
          </p:cNvSpPr>
          <p:nvPr>
            <p:ph idx="1"/>
          </p:nvPr>
        </p:nvSpPr>
        <p:spPr/>
        <p:txBody>
          <a:bodyPr/>
          <a:lstStyle/>
          <a:p>
            <a:pPr marL="0" indent="0">
              <a:buNone/>
            </a:pPr>
            <a:r>
              <a:rPr lang="en-US" sz="1800" dirty="0"/>
              <a:t>e) Assume the government chooses not to take any policy action, what will happen to:</a:t>
            </a:r>
          </a:p>
          <a:p>
            <a:pPr lvl="1">
              <a:buFont typeface="Arial" panose="020B0604020202020204" pitchFamily="34" charset="0"/>
              <a:buChar char="•"/>
            </a:pPr>
            <a:r>
              <a:rPr lang="en-US" sz="1800" dirty="0"/>
              <a:t>SRAS in the long run?  Explain.</a:t>
            </a:r>
          </a:p>
          <a:p>
            <a:pPr lvl="1">
              <a:buFont typeface="Arial" panose="020B0604020202020204" pitchFamily="34" charset="0"/>
              <a:buChar char="•"/>
            </a:pPr>
            <a:r>
              <a:rPr lang="en-US" sz="1800" dirty="0"/>
              <a:t>LRAS in the long run?  Explain.    </a:t>
            </a:r>
          </a:p>
          <a:p>
            <a:endParaRPr lang="en-US" dirty="0"/>
          </a:p>
        </p:txBody>
      </p:sp>
    </p:spTree>
    <p:extLst>
      <p:ext uri="{BB962C8B-B14F-4D97-AF65-F5344CB8AC3E}">
        <p14:creationId xmlns:p14="http://schemas.microsoft.com/office/powerpoint/2010/main" val="271448074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1600" dirty="0"/>
              <a:t>12.E4a Policy makers establish economic goals related to economic indicators, including the Gross National Product (GNP), Gross Domestic Product (GDP), Consumer Price Index (CPI), employment and interest rates, and aggregate supply and demand. </a:t>
            </a:r>
          </a:p>
          <a:p>
            <a:pPr defTabSz="905255">
              <a:defRPr sz="3168"/>
            </a:pPr>
            <a:r>
              <a:rPr lang="en-US" sz="1600" dirty="0"/>
              <a:t>12.E4b The president and Congress determine fiscal policy by establishing the level of spending and taxing in the annual budget. Some tax programs are designed to provide incentives to individuals and businesses that influence private sector spending, saving, and investment. </a:t>
            </a:r>
          </a:p>
          <a:p>
            <a:pPr defTabSz="905255">
              <a:defRPr sz="3168"/>
            </a:pPr>
            <a:endParaRPr lang="en-US" sz="1600" dirty="0"/>
          </a:p>
          <a:p>
            <a:pPr defTabSz="905255">
              <a:defRPr sz="3168"/>
            </a:pPr>
            <a:r>
              <a:rPr lang="en-US" sz="1600" dirty="0"/>
              <a:t>12.E4c The Federal Reserve is the government institution responsible for managing the nation’s monetary policy, including regulating the amount of money in circulation and interest rates. </a:t>
            </a:r>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145075"/>
            <a:ext cx="8229600" cy="4175760"/>
          </a:xfrm>
        </p:spPr>
        <p:txBody>
          <a:bodyPr/>
          <a:lstStyle/>
          <a:p>
            <a:r>
              <a:rPr lang="en-US" sz="1600" dirty="0"/>
              <a:t>Aggregate Demand</a:t>
            </a:r>
          </a:p>
          <a:p>
            <a:r>
              <a:rPr lang="en-US" sz="1600" dirty="0"/>
              <a:t>First Version of Aggregate Supply</a:t>
            </a:r>
          </a:p>
          <a:p>
            <a:r>
              <a:rPr lang="en-US" sz="1600" dirty="0"/>
              <a:t>SRAS AND LRAS to have a better working model of economy – new Keynesian model</a:t>
            </a:r>
          </a:p>
          <a:p>
            <a:r>
              <a:rPr lang="en-US" sz="1600" dirty="0"/>
              <a:t>Using this model to illustrate:</a:t>
            </a:r>
          </a:p>
          <a:p>
            <a:pPr lvl="2"/>
            <a:r>
              <a:rPr lang="en-US" sz="1600" dirty="0"/>
              <a:t>Economic Gaps</a:t>
            </a:r>
          </a:p>
          <a:p>
            <a:pPr lvl="2"/>
            <a:r>
              <a:rPr lang="en-US" sz="1600" dirty="0"/>
              <a:t>Closing Recessionary Gap</a:t>
            </a:r>
          </a:p>
          <a:p>
            <a:pPr lvl="2"/>
            <a:r>
              <a:rPr lang="en-US" sz="1600" dirty="0"/>
              <a:t>Demand Pull/Cost Push Inflation</a:t>
            </a:r>
          </a:p>
          <a:p>
            <a:pPr lvl="2"/>
            <a:r>
              <a:rPr lang="en-US" sz="1600" dirty="0"/>
              <a:t>Return to LRAS in long run </a:t>
            </a:r>
          </a:p>
          <a:p>
            <a:pPr lvl="2"/>
            <a:r>
              <a:rPr lang="en-US" sz="1600" dirty="0"/>
              <a:t>Assessment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340353"/>
          </a:xfrm>
        </p:spPr>
        <p:txBody>
          <a:bodyPr>
            <a:noAutofit/>
          </a:bodyPr>
          <a:lstStyle/>
          <a:p>
            <a:pPr defTabSz="905255">
              <a:defRPr sz="3168"/>
            </a:pPr>
            <a:r>
              <a:rPr lang="en-US" sz="2750" b="1" dirty="0"/>
              <a:t>Understanding</a:t>
            </a:r>
            <a:r>
              <a:rPr lang="en-US" sz="2750" dirty="0"/>
              <a:t> slopes and shifts</a:t>
            </a:r>
          </a:p>
          <a:p>
            <a:pPr defTabSz="905255">
              <a:defRPr sz="3168"/>
            </a:pPr>
            <a:r>
              <a:rPr lang="en-US" sz="2750" b="1" dirty="0"/>
              <a:t>Understanding</a:t>
            </a:r>
            <a:r>
              <a:rPr lang="en-US" sz="2750" dirty="0"/>
              <a:t> where we are vs. where we should be </a:t>
            </a:r>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  Aggregate demand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7925271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676656"/>
          </a:xfrm>
        </p:spPr>
        <p:txBody>
          <a:bodyPr/>
          <a:lstStyle/>
          <a:p>
            <a:r>
              <a:rPr lang="en-US" sz="2800" dirty="0"/>
              <a:t>Opening Discussion</a:t>
            </a:r>
          </a:p>
        </p:txBody>
      </p:sp>
      <p:sp>
        <p:nvSpPr>
          <p:cNvPr id="6" name="Content Placeholder 5"/>
          <p:cNvSpPr>
            <a:spLocks noGrp="1"/>
          </p:cNvSpPr>
          <p:nvPr>
            <p:ph idx="1"/>
          </p:nvPr>
        </p:nvSpPr>
        <p:spPr>
          <a:xfrm>
            <a:off x="457200" y="1591056"/>
            <a:ext cx="8229600" cy="4565904"/>
          </a:xfrm>
        </p:spPr>
        <p:txBody>
          <a:bodyPr/>
          <a:lstStyle/>
          <a:p>
            <a:r>
              <a:rPr lang="en-US" sz="1800" b="1" dirty="0">
                <a:solidFill>
                  <a:srgbClr val="7A9900"/>
                </a:solidFill>
              </a:rPr>
              <a:t>Opening Discussion:</a:t>
            </a:r>
          </a:p>
          <a:p>
            <a:pPr marL="0" indent="0">
              <a:buNone/>
            </a:pPr>
            <a:r>
              <a:rPr lang="en-US" sz="1800" dirty="0"/>
              <a:t>	</a:t>
            </a:r>
            <a:r>
              <a:rPr lang="en-US" sz="1800" i="1" dirty="0"/>
              <a:t>What are the three types of ways that </a:t>
            </a:r>
            <a:r>
              <a:rPr lang="en-US" sz="1800" b="1" i="1" dirty="0"/>
              <a:t>Consumers</a:t>
            </a:r>
            <a:r>
              <a:rPr lang="en-US" sz="1800" i="1" dirty="0"/>
              <a:t> (we) can spend money?  Which is best?</a:t>
            </a:r>
          </a:p>
          <a:p>
            <a:endParaRPr lang="en-US" sz="1800" dirty="0"/>
          </a:p>
          <a:p>
            <a:r>
              <a:rPr lang="en-US" sz="1800" b="1" dirty="0">
                <a:solidFill>
                  <a:srgbClr val="7A9900"/>
                </a:solidFill>
              </a:rPr>
              <a:t>Student responses:  </a:t>
            </a:r>
            <a:r>
              <a:rPr lang="en-US" sz="1800" dirty="0"/>
              <a:t>Cash, Credit, Debit</a:t>
            </a:r>
          </a:p>
          <a:p>
            <a:endParaRPr lang="en-US" sz="1800" dirty="0">
              <a:solidFill>
                <a:schemeClr val="accent2"/>
              </a:solidFill>
            </a:endParaRPr>
          </a:p>
          <a:p>
            <a:r>
              <a:rPr lang="en-US" sz="1800" b="1" dirty="0">
                <a:solidFill>
                  <a:srgbClr val="7A9900"/>
                </a:solidFill>
              </a:rPr>
              <a:t>Follow up Question:  </a:t>
            </a:r>
            <a:r>
              <a:rPr lang="en-US" sz="1800" dirty="0"/>
              <a:t>Which is best?   </a:t>
            </a:r>
          </a:p>
          <a:p>
            <a:pPr lvl="1"/>
            <a:r>
              <a:rPr lang="en-US" sz="1800" b="1" dirty="0">
                <a:solidFill>
                  <a:srgbClr val="7A9900"/>
                </a:solidFill>
              </a:rPr>
              <a:t>Discuss:  </a:t>
            </a:r>
            <a:r>
              <a:rPr lang="en-US" sz="1800" dirty="0"/>
              <a:t>depends on level of responsibility (credit to cash)</a:t>
            </a:r>
          </a:p>
          <a:p>
            <a:endParaRPr lang="en-US" sz="1800" dirty="0"/>
          </a:p>
          <a:p>
            <a:r>
              <a:rPr lang="en-US" sz="1800" b="1" dirty="0">
                <a:solidFill>
                  <a:srgbClr val="7A9900"/>
                </a:solidFill>
              </a:rPr>
              <a:t>Transition:  </a:t>
            </a:r>
            <a:r>
              <a:rPr lang="en-US" sz="1800" i="1" dirty="0"/>
              <a:t>These are the ways we can spend our money; we are going to take a look at all of the ways money is spent in the economy with Aggregate Demand</a:t>
            </a:r>
          </a:p>
          <a:p>
            <a:endParaRPr lang="en-US" dirty="0"/>
          </a:p>
        </p:txBody>
      </p:sp>
    </p:spTree>
    <p:extLst>
      <p:ext uri="{BB962C8B-B14F-4D97-AF65-F5344CB8AC3E}">
        <p14:creationId xmlns:p14="http://schemas.microsoft.com/office/powerpoint/2010/main" val="2048697336"/>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schemas.microsoft.com/office/2006/documentManagement/types"/>
    <ds:schemaRef ds:uri="9cd82c5b-74c9-4827-94f1-5bf219ae6b20"/>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purl.org/dc/dcmitype/"/>
    <ds:schemaRef ds:uri="http://schemas.microsoft.com/office/infopath/2007/PartnerControls"/>
    <ds:schemaRef ds:uri="bfa4db11-c700-41fb-b639-f7e6b4e680b5"/>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TotalTime>
  <Words>2662</Words>
  <Application>Microsoft Office PowerPoint</Application>
  <PresentationFormat>On-screen Show (4:3)</PresentationFormat>
  <Paragraphs>205</Paragraphs>
  <Slides>49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Arial,Sans-Serif</vt:lpstr>
      <vt:lpstr>BankGothic Md BT</vt:lpstr>
      <vt:lpstr>Calibri</vt:lpstr>
      <vt:lpstr>Calibri Light</vt:lpstr>
      <vt:lpstr>Gill Sans</vt:lpstr>
      <vt:lpstr>Times New Roman</vt:lpstr>
      <vt:lpstr>Office Theme</vt:lpstr>
      <vt:lpstr>   Preparing for the AP Micro Exam: Aggregate Supply and Aggregate Demand Presented by Matthew Gherman 6/7/21 mgherman@schools.nyc.gov</vt:lpstr>
      <vt:lpstr>EconEdLink Membership</vt:lpstr>
      <vt:lpstr>Professional Development Certificate</vt:lpstr>
      <vt:lpstr>National Standards</vt:lpstr>
      <vt:lpstr>State Standards</vt:lpstr>
      <vt:lpstr>Agenda</vt:lpstr>
      <vt:lpstr>Objectives</vt:lpstr>
      <vt:lpstr>Part I:  Aggregate demand</vt:lpstr>
      <vt:lpstr>Opening Discussion</vt:lpstr>
      <vt:lpstr>Aggregate Demand:  Total Spending in the Economy</vt:lpstr>
      <vt:lpstr>AD Composition</vt:lpstr>
      <vt:lpstr>Why is it downward sloping?</vt:lpstr>
      <vt:lpstr>Why is it downward sloping?</vt:lpstr>
      <vt:lpstr>Why is it downward sloping?</vt:lpstr>
      <vt:lpstr>AD Shifts</vt:lpstr>
      <vt:lpstr>Part II:  SRAS AND LRAS</vt:lpstr>
      <vt:lpstr>Classical Model</vt:lpstr>
      <vt:lpstr>Classical Model</vt:lpstr>
      <vt:lpstr>Classical Model</vt:lpstr>
      <vt:lpstr>John Maynard Keynes’ Theory</vt:lpstr>
      <vt:lpstr>Re-visualizing the Graph</vt:lpstr>
      <vt:lpstr>Keynes Recessionary Graph</vt:lpstr>
      <vt:lpstr>Keynes Recessionary Gap</vt:lpstr>
      <vt:lpstr>PowerPoint Presentation</vt:lpstr>
      <vt:lpstr>SRAS vs. LRAS</vt:lpstr>
      <vt:lpstr>Fiscal Policy Implication</vt:lpstr>
      <vt:lpstr>Fiscal Policy Implication</vt:lpstr>
      <vt:lpstr>Multiplier Effect</vt:lpstr>
      <vt:lpstr>Multiplier Effect</vt:lpstr>
      <vt:lpstr>Graphical Illustration</vt:lpstr>
      <vt:lpstr>Keynes to President Franklin Roosevelt, 1933</vt:lpstr>
      <vt:lpstr>Keynes to FDR, 1938</vt:lpstr>
      <vt:lpstr>PowerPoint Presentation</vt:lpstr>
      <vt:lpstr>PowerPoint Presentation</vt:lpstr>
      <vt:lpstr>Part III:  Illustrating Inflation</vt:lpstr>
      <vt:lpstr>Demand Pull Inflation</vt:lpstr>
      <vt:lpstr>PowerPoint Presentation</vt:lpstr>
      <vt:lpstr>Cost Push Inflation</vt:lpstr>
      <vt:lpstr>The Inflation Spiral</vt:lpstr>
      <vt:lpstr>Part IV:  Illustrating Natural Recovery</vt:lpstr>
      <vt:lpstr>Recovery From Recession</vt:lpstr>
      <vt:lpstr>Recovery from Inflation</vt:lpstr>
      <vt:lpstr>Keynes on Adam Smith</vt:lpstr>
      <vt:lpstr>Assessment Questions</vt:lpstr>
      <vt:lpstr>Assessment cont’d</vt:lpstr>
      <vt:lpstr>Assessment Cont’d</vt:lpstr>
      <vt:lpstr>Assessment cont’d</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92</cp:revision>
  <dcterms:created xsi:type="dcterms:W3CDTF">2012-09-11T15:07:18Z</dcterms:created>
  <dcterms:modified xsi:type="dcterms:W3CDTF">2021-05-26T18:47:07Z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