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61" r:id="rId6"/>
    <p:sldId id="267" r:id="rId7"/>
    <p:sldId id="258" r:id="rId8"/>
    <p:sldId id="262" r:id="rId9"/>
    <p:sldId id="263" r:id="rId10"/>
    <p:sldId id="264" r:id="rId11"/>
    <p:sldId id="270" r:id="rId12"/>
    <p:sldId id="271" r:id="rId13"/>
    <p:sldId id="272" r:id="rId14"/>
    <p:sldId id="273" r:id="rId15"/>
    <p:sldId id="274" r:id="rId16"/>
    <p:sldId id="275" r:id="rId17"/>
    <p:sldId id="276" r:id="rId18"/>
    <p:sldId id="277" r:id="rId19"/>
    <p:sldId id="278" r:id="rId20"/>
    <p:sldId id="279" r:id="rId21"/>
    <p:sldId id="281" r:id="rId22"/>
    <p:sldId id="282" r:id="rId23"/>
    <p:sldId id="280" r:id="rId24"/>
    <p:sldId id="283" r:id="rId25"/>
    <p:sldId id="266" r:id="rId26"/>
    <p:sldId id="269"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4C472A-ED92-44AF-81CE-AC68F8073B58}" v="30" dt="2021-01-21T17:51:18.925"/>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1786"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von Carson" userId="f1f62c45-4a19-4f8e-934b-b4c64f876624" providerId="ADAL" clId="{014C472A-ED92-44AF-81CE-AC68F8073B58}"/>
    <pc:docChg chg="undo custSel delSld modSld">
      <pc:chgData name="Jarvon Carson" userId="f1f62c45-4a19-4f8e-934b-b4c64f876624" providerId="ADAL" clId="{014C472A-ED92-44AF-81CE-AC68F8073B58}" dt="2021-01-21T18:42:26.700" v="955" actId="207"/>
      <pc:docMkLst>
        <pc:docMk/>
      </pc:docMkLst>
      <pc:sldChg chg="modSp mod">
        <pc:chgData name="Jarvon Carson" userId="f1f62c45-4a19-4f8e-934b-b4c64f876624" providerId="ADAL" clId="{014C472A-ED92-44AF-81CE-AC68F8073B58}" dt="2021-01-21T17:21:53.637" v="53" actId="207"/>
        <pc:sldMkLst>
          <pc:docMk/>
          <pc:sldMk cId="0" sldId="256"/>
        </pc:sldMkLst>
        <pc:spChg chg="mod">
          <ac:chgData name="Jarvon Carson" userId="f1f62c45-4a19-4f8e-934b-b4c64f876624" providerId="ADAL" clId="{014C472A-ED92-44AF-81CE-AC68F8073B58}" dt="2021-01-21T17:21:53.637" v="53" actId="207"/>
          <ac:spMkLst>
            <pc:docMk/>
            <pc:sldMk cId="0" sldId="256"/>
            <ac:spMk id="2" creationId="{00000000-0000-0000-0000-000000000000}"/>
          </ac:spMkLst>
        </pc:spChg>
      </pc:sldChg>
      <pc:sldChg chg="modSp mod">
        <pc:chgData name="Jarvon Carson" userId="f1f62c45-4a19-4f8e-934b-b4c64f876624" providerId="ADAL" clId="{014C472A-ED92-44AF-81CE-AC68F8073B58}" dt="2021-01-21T17:22:09.299" v="56" actId="113"/>
        <pc:sldMkLst>
          <pc:docMk/>
          <pc:sldMk cId="0" sldId="258"/>
        </pc:sldMkLst>
        <pc:spChg chg="mod">
          <ac:chgData name="Jarvon Carson" userId="f1f62c45-4a19-4f8e-934b-b4c64f876624" providerId="ADAL" clId="{014C472A-ED92-44AF-81CE-AC68F8073B58}" dt="2021-01-21T17:22:09.299" v="56" actId="113"/>
          <ac:spMkLst>
            <pc:docMk/>
            <pc:sldMk cId="0" sldId="258"/>
            <ac:spMk id="15363" creationId="{00000000-0000-0000-0000-000000000000}"/>
          </ac:spMkLst>
        </pc:spChg>
      </pc:sldChg>
      <pc:sldChg chg="del">
        <pc:chgData name="Jarvon Carson" userId="f1f62c45-4a19-4f8e-934b-b4c64f876624" providerId="ADAL" clId="{014C472A-ED92-44AF-81CE-AC68F8073B58}" dt="2021-01-21T18:03:58.717" v="758" actId="2696"/>
        <pc:sldMkLst>
          <pc:docMk/>
          <pc:sldMk cId="0" sldId="260"/>
        </pc:sldMkLst>
      </pc:sldChg>
      <pc:sldChg chg="modSp mod modAnim">
        <pc:chgData name="Jarvon Carson" userId="f1f62c45-4a19-4f8e-934b-b4c64f876624" providerId="ADAL" clId="{014C472A-ED92-44AF-81CE-AC68F8073B58}" dt="2021-01-21T17:23:29.810" v="83" actId="114"/>
        <pc:sldMkLst>
          <pc:docMk/>
          <pc:sldMk cId="1000496981" sldId="262"/>
        </pc:sldMkLst>
        <pc:spChg chg="mod">
          <ac:chgData name="Jarvon Carson" userId="f1f62c45-4a19-4f8e-934b-b4c64f876624" providerId="ADAL" clId="{014C472A-ED92-44AF-81CE-AC68F8073B58}" dt="2021-01-21T17:23:29.810" v="83" actId="114"/>
          <ac:spMkLst>
            <pc:docMk/>
            <pc:sldMk cId="1000496981" sldId="262"/>
            <ac:spMk id="3" creationId="{00000000-0000-0000-0000-000000000000}"/>
          </ac:spMkLst>
        </pc:spChg>
      </pc:sldChg>
      <pc:sldChg chg="modSp">
        <pc:chgData name="Jarvon Carson" userId="f1f62c45-4a19-4f8e-934b-b4c64f876624" providerId="ADAL" clId="{014C472A-ED92-44AF-81CE-AC68F8073B58}" dt="2021-01-21T17:23:42.088" v="84" actId="255"/>
        <pc:sldMkLst>
          <pc:docMk/>
          <pc:sldMk cId="485028150" sldId="263"/>
        </pc:sldMkLst>
        <pc:spChg chg="mod">
          <ac:chgData name="Jarvon Carson" userId="f1f62c45-4a19-4f8e-934b-b4c64f876624" providerId="ADAL" clId="{014C472A-ED92-44AF-81CE-AC68F8073B58}" dt="2021-01-21T17:23:42.088" v="84" actId="255"/>
          <ac:spMkLst>
            <pc:docMk/>
            <pc:sldMk cId="485028150" sldId="263"/>
            <ac:spMk id="3" creationId="{00000000-0000-0000-0000-000000000000}"/>
          </ac:spMkLst>
        </pc:spChg>
      </pc:sldChg>
      <pc:sldChg chg="del">
        <pc:chgData name="Jarvon Carson" userId="f1f62c45-4a19-4f8e-934b-b4c64f876624" providerId="ADAL" clId="{014C472A-ED92-44AF-81CE-AC68F8073B58}" dt="2021-01-21T18:03:58.717" v="758" actId="2696"/>
        <pc:sldMkLst>
          <pc:docMk/>
          <pc:sldMk cId="1287334080" sldId="265"/>
        </pc:sldMkLst>
      </pc:sldChg>
      <pc:sldChg chg="modSp mod">
        <pc:chgData name="Jarvon Carson" userId="f1f62c45-4a19-4f8e-934b-b4c64f876624" providerId="ADAL" clId="{014C472A-ED92-44AF-81CE-AC68F8073B58}" dt="2021-01-21T17:38:33.873" v="287" actId="20577"/>
        <pc:sldMkLst>
          <pc:docMk/>
          <pc:sldMk cId="2190157105" sldId="270"/>
        </pc:sldMkLst>
        <pc:spChg chg="mod">
          <ac:chgData name="Jarvon Carson" userId="f1f62c45-4a19-4f8e-934b-b4c64f876624" providerId="ADAL" clId="{014C472A-ED92-44AF-81CE-AC68F8073B58}" dt="2021-01-21T17:38:33.873" v="287" actId="20577"/>
          <ac:spMkLst>
            <pc:docMk/>
            <pc:sldMk cId="2190157105" sldId="270"/>
            <ac:spMk id="2" creationId="{9768EA4B-030B-4A8D-B845-3DC1BFF12914}"/>
          </ac:spMkLst>
        </pc:spChg>
        <pc:spChg chg="mod">
          <ac:chgData name="Jarvon Carson" userId="f1f62c45-4a19-4f8e-934b-b4c64f876624" providerId="ADAL" clId="{014C472A-ED92-44AF-81CE-AC68F8073B58}" dt="2021-01-21T17:35:14.035" v="210" actId="20577"/>
          <ac:spMkLst>
            <pc:docMk/>
            <pc:sldMk cId="2190157105" sldId="270"/>
            <ac:spMk id="3" creationId="{D8865A03-C810-4004-A064-151D21E9C43A}"/>
          </ac:spMkLst>
        </pc:spChg>
      </pc:sldChg>
      <pc:sldChg chg="modSp mod">
        <pc:chgData name="Jarvon Carson" userId="f1f62c45-4a19-4f8e-934b-b4c64f876624" providerId="ADAL" clId="{014C472A-ED92-44AF-81CE-AC68F8073B58}" dt="2021-01-21T18:08:40.543" v="765" actId="255"/>
        <pc:sldMkLst>
          <pc:docMk/>
          <pc:sldMk cId="1074046088" sldId="271"/>
        </pc:sldMkLst>
        <pc:spChg chg="mod">
          <ac:chgData name="Jarvon Carson" userId="f1f62c45-4a19-4f8e-934b-b4c64f876624" providerId="ADAL" clId="{014C472A-ED92-44AF-81CE-AC68F8073B58}" dt="2021-01-21T18:08:40.543" v="765" actId="255"/>
          <ac:spMkLst>
            <pc:docMk/>
            <pc:sldMk cId="1074046088" sldId="271"/>
            <ac:spMk id="2" creationId="{CCDA9586-7587-44C1-AED1-4B5BAF7EEC7D}"/>
          </ac:spMkLst>
        </pc:spChg>
        <pc:spChg chg="mod">
          <ac:chgData name="Jarvon Carson" userId="f1f62c45-4a19-4f8e-934b-b4c64f876624" providerId="ADAL" clId="{014C472A-ED92-44AF-81CE-AC68F8073B58}" dt="2021-01-21T17:38:41.365" v="289" actId="20577"/>
          <ac:spMkLst>
            <pc:docMk/>
            <pc:sldMk cId="1074046088" sldId="271"/>
            <ac:spMk id="3" creationId="{C974EBFA-207D-417A-9808-7A39028D7419}"/>
          </ac:spMkLst>
        </pc:spChg>
      </pc:sldChg>
      <pc:sldChg chg="modSp mod">
        <pc:chgData name="Jarvon Carson" userId="f1f62c45-4a19-4f8e-934b-b4c64f876624" providerId="ADAL" clId="{014C472A-ED92-44AF-81CE-AC68F8073B58}" dt="2021-01-21T17:38:01.949" v="250" actId="20577"/>
        <pc:sldMkLst>
          <pc:docMk/>
          <pc:sldMk cId="718412896" sldId="272"/>
        </pc:sldMkLst>
        <pc:spChg chg="mod">
          <ac:chgData name="Jarvon Carson" userId="f1f62c45-4a19-4f8e-934b-b4c64f876624" providerId="ADAL" clId="{014C472A-ED92-44AF-81CE-AC68F8073B58}" dt="2021-01-21T17:35:25.387" v="213" actId="1076"/>
          <ac:spMkLst>
            <pc:docMk/>
            <pc:sldMk cId="718412896" sldId="272"/>
            <ac:spMk id="2" creationId="{05DE9041-EE6F-46DA-9003-825F2B925999}"/>
          </ac:spMkLst>
        </pc:spChg>
        <pc:spChg chg="mod">
          <ac:chgData name="Jarvon Carson" userId="f1f62c45-4a19-4f8e-934b-b4c64f876624" providerId="ADAL" clId="{014C472A-ED92-44AF-81CE-AC68F8073B58}" dt="2021-01-21T17:38:01.949" v="250" actId="20577"/>
          <ac:spMkLst>
            <pc:docMk/>
            <pc:sldMk cId="718412896" sldId="272"/>
            <ac:spMk id="3" creationId="{441105D5-2E1E-479B-9D49-9BFE06E94C54}"/>
          </ac:spMkLst>
        </pc:spChg>
      </pc:sldChg>
      <pc:sldChg chg="modSp mod">
        <pc:chgData name="Jarvon Carson" userId="f1f62c45-4a19-4f8e-934b-b4c64f876624" providerId="ADAL" clId="{014C472A-ED92-44AF-81CE-AC68F8073B58}" dt="2021-01-21T17:56:05.108" v="627" actId="20577"/>
        <pc:sldMkLst>
          <pc:docMk/>
          <pc:sldMk cId="3116506594" sldId="273"/>
        </pc:sldMkLst>
        <pc:spChg chg="mod">
          <ac:chgData name="Jarvon Carson" userId="f1f62c45-4a19-4f8e-934b-b4c64f876624" providerId="ADAL" clId="{014C472A-ED92-44AF-81CE-AC68F8073B58}" dt="2021-01-21T17:56:05.108" v="627" actId="20577"/>
          <ac:spMkLst>
            <pc:docMk/>
            <pc:sldMk cId="3116506594" sldId="273"/>
            <ac:spMk id="3" creationId="{C46A7F93-9674-4673-9F63-476C2A60F802}"/>
          </ac:spMkLst>
        </pc:spChg>
      </pc:sldChg>
      <pc:sldChg chg="modSp mod">
        <pc:chgData name="Jarvon Carson" userId="f1f62c45-4a19-4f8e-934b-b4c64f876624" providerId="ADAL" clId="{014C472A-ED92-44AF-81CE-AC68F8073B58}" dt="2021-01-21T17:49:19.348" v="479" actId="20577"/>
        <pc:sldMkLst>
          <pc:docMk/>
          <pc:sldMk cId="2577490564" sldId="274"/>
        </pc:sldMkLst>
        <pc:spChg chg="mod">
          <ac:chgData name="Jarvon Carson" userId="f1f62c45-4a19-4f8e-934b-b4c64f876624" providerId="ADAL" clId="{014C472A-ED92-44AF-81CE-AC68F8073B58}" dt="2021-01-21T17:42:01.907" v="326" actId="20577"/>
          <ac:spMkLst>
            <pc:docMk/>
            <pc:sldMk cId="2577490564" sldId="274"/>
            <ac:spMk id="2" creationId="{D94ED76B-16BD-492B-99ED-29CEE33908BA}"/>
          </ac:spMkLst>
        </pc:spChg>
        <pc:spChg chg="mod">
          <ac:chgData name="Jarvon Carson" userId="f1f62c45-4a19-4f8e-934b-b4c64f876624" providerId="ADAL" clId="{014C472A-ED92-44AF-81CE-AC68F8073B58}" dt="2021-01-21T17:49:19.348" v="479" actId="20577"/>
          <ac:spMkLst>
            <pc:docMk/>
            <pc:sldMk cId="2577490564" sldId="274"/>
            <ac:spMk id="3" creationId="{C46A7F93-9674-4673-9F63-476C2A60F802}"/>
          </ac:spMkLst>
        </pc:spChg>
      </pc:sldChg>
      <pc:sldChg chg="modSp mod">
        <pc:chgData name="Jarvon Carson" userId="f1f62c45-4a19-4f8e-934b-b4c64f876624" providerId="ADAL" clId="{014C472A-ED92-44AF-81CE-AC68F8073B58}" dt="2021-01-21T17:53:12.709" v="542" actId="12"/>
        <pc:sldMkLst>
          <pc:docMk/>
          <pc:sldMk cId="1364166449" sldId="275"/>
        </pc:sldMkLst>
        <pc:spChg chg="mod">
          <ac:chgData name="Jarvon Carson" userId="f1f62c45-4a19-4f8e-934b-b4c64f876624" providerId="ADAL" clId="{014C472A-ED92-44AF-81CE-AC68F8073B58}" dt="2021-01-21T17:41:54.178" v="317" actId="20577"/>
          <ac:spMkLst>
            <pc:docMk/>
            <pc:sldMk cId="1364166449" sldId="275"/>
            <ac:spMk id="2" creationId="{D94ED76B-16BD-492B-99ED-29CEE33908BA}"/>
          </ac:spMkLst>
        </pc:spChg>
        <pc:spChg chg="mod">
          <ac:chgData name="Jarvon Carson" userId="f1f62c45-4a19-4f8e-934b-b4c64f876624" providerId="ADAL" clId="{014C472A-ED92-44AF-81CE-AC68F8073B58}" dt="2021-01-21T17:53:12.709" v="542" actId="12"/>
          <ac:spMkLst>
            <pc:docMk/>
            <pc:sldMk cId="1364166449" sldId="275"/>
            <ac:spMk id="3" creationId="{C46A7F93-9674-4673-9F63-476C2A60F802}"/>
          </ac:spMkLst>
        </pc:spChg>
      </pc:sldChg>
      <pc:sldChg chg="modSp mod">
        <pc:chgData name="Jarvon Carson" userId="f1f62c45-4a19-4f8e-934b-b4c64f876624" providerId="ADAL" clId="{014C472A-ED92-44AF-81CE-AC68F8073B58}" dt="2021-01-21T17:56:52.669" v="629" actId="20577"/>
        <pc:sldMkLst>
          <pc:docMk/>
          <pc:sldMk cId="119858331" sldId="276"/>
        </pc:sldMkLst>
        <pc:spChg chg="mod">
          <ac:chgData name="Jarvon Carson" userId="f1f62c45-4a19-4f8e-934b-b4c64f876624" providerId="ADAL" clId="{014C472A-ED92-44AF-81CE-AC68F8073B58}" dt="2021-01-21T17:41:46.856" v="308" actId="20577"/>
          <ac:spMkLst>
            <pc:docMk/>
            <pc:sldMk cId="119858331" sldId="276"/>
            <ac:spMk id="2" creationId="{D94ED76B-16BD-492B-99ED-29CEE33908BA}"/>
          </ac:spMkLst>
        </pc:spChg>
        <pc:spChg chg="mod">
          <ac:chgData name="Jarvon Carson" userId="f1f62c45-4a19-4f8e-934b-b4c64f876624" providerId="ADAL" clId="{014C472A-ED92-44AF-81CE-AC68F8073B58}" dt="2021-01-21T17:56:52.669" v="629" actId="20577"/>
          <ac:spMkLst>
            <pc:docMk/>
            <pc:sldMk cId="119858331" sldId="276"/>
            <ac:spMk id="3" creationId="{C46A7F93-9674-4673-9F63-476C2A60F802}"/>
          </ac:spMkLst>
        </pc:spChg>
      </pc:sldChg>
      <pc:sldChg chg="modSp mod">
        <pc:chgData name="Jarvon Carson" userId="f1f62c45-4a19-4f8e-934b-b4c64f876624" providerId="ADAL" clId="{014C472A-ED92-44AF-81CE-AC68F8073B58}" dt="2021-01-21T18:06:48.545" v="764" actId="20577"/>
        <pc:sldMkLst>
          <pc:docMk/>
          <pc:sldMk cId="1426052811" sldId="277"/>
        </pc:sldMkLst>
        <pc:spChg chg="mod">
          <ac:chgData name="Jarvon Carson" userId="f1f62c45-4a19-4f8e-934b-b4c64f876624" providerId="ADAL" clId="{014C472A-ED92-44AF-81CE-AC68F8073B58}" dt="2021-01-21T17:59:56.170" v="632" actId="20577"/>
          <ac:spMkLst>
            <pc:docMk/>
            <pc:sldMk cId="1426052811" sldId="277"/>
            <ac:spMk id="2" creationId="{06C83B25-30E3-44DB-9396-E185AFA44C7B}"/>
          </ac:spMkLst>
        </pc:spChg>
        <pc:spChg chg="mod">
          <ac:chgData name="Jarvon Carson" userId="f1f62c45-4a19-4f8e-934b-b4c64f876624" providerId="ADAL" clId="{014C472A-ED92-44AF-81CE-AC68F8073B58}" dt="2021-01-21T18:06:48.545" v="764" actId="20577"/>
          <ac:spMkLst>
            <pc:docMk/>
            <pc:sldMk cId="1426052811" sldId="277"/>
            <ac:spMk id="3" creationId="{061193DC-75CE-42B6-9B03-FCC9C99FDEA7}"/>
          </ac:spMkLst>
        </pc:spChg>
      </pc:sldChg>
      <pc:sldChg chg="modSp mod">
        <pc:chgData name="Jarvon Carson" userId="f1f62c45-4a19-4f8e-934b-b4c64f876624" providerId="ADAL" clId="{014C472A-ED92-44AF-81CE-AC68F8073B58}" dt="2021-01-21T18:42:26.700" v="955" actId="207"/>
        <pc:sldMkLst>
          <pc:docMk/>
          <pc:sldMk cId="3305828937" sldId="278"/>
        </pc:sldMkLst>
        <pc:spChg chg="mod">
          <ac:chgData name="Jarvon Carson" userId="f1f62c45-4a19-4f8e-934b-b4c64f876624" providerId="ADAL" clId="{014C472A-ED92-44AF-81CE-AC68F8073B58}" dt="2021-01-21T18:13:50.042" v="802" actId="255"/>
          <ac:spMkLst>
            <pc:docMk/>
            <pc:sldMk cId="3305828937" sldId="278"/>
            <ac:spMk id="2" creationId="{7FD7FD5D-553C-4C74-A88D-29932A4939A4}"/>
          </ac:spMkLst>
        </pc:spChg>
        <pc:spChg chg="mod">
          <ac:chgData name="Jarvon Carson" userId="f1f62c45-4a19-4f8e-934b-b4c64f876624" providerId="ADAL" clId="{014C472A-ED92-44AF-81CE-AC68F8073B58}" dt="2021-01-21T18:42:26.700" v="955" actId="207"/>
          <ac:spMkLst>
            <pc:docMk/>
            <pc:sldMk cId="3305828937" sldId="278"/>
            <ac:spMk id="3" creationId="{6D120F96-80EA-4022-BCBD-5EE92563001E}"/>
          </ac:spMkLst>
        </pc:spChg>
      </pc:sldChg>
      <pc:sldChg chg="modSp mod">
        <pc:chgData name="Jarvon Carson" userId="f1f62c45-4a19-4f8e-934b-b4c64f876624" providerId="ADAL" clId="{014C472A-ED92-44AF-81CE-AC68F8073B58}" dt="2021-01-21T18:17:23.635" v="818" actId="20577"/>
        <pc:sldMkLst>
          <pc:docMk/>
          <pc:sldMk cId="3895045226" sldId="279"/>
        </pc:sldMkLst>
        <pc:spChg chg="mod">
          <ac:chgData name="Jarvon Carson" userId="f1f62c45-4a19-4f8e-934b-b4c64f876624" providerId="ADAL" clId="{014C472A-ED92-44AF-81CE-AC68F8073B58}" dt="2021-01-21T18:17:23.635" v="818" actId="20577"/>
          <ac:spMkLst>
            <pc:docMk/>
            <pc:sldMk cId="3895045226" sldId="279"/>
            <ac:spMk id="2" creationId="{A20C670A-E1D5-4263-B129-4C667A2B0DC5}"/>
          </ac:spMkLst>
        </pc:spChg>
        <pc:spChg chg="mod">
          <ac:chgData name="Jarvon Carson" userId="f1f62c45-4a19-4f8e-934b-b4c64f876624" providerId="ADAL" clId="{014C472A-ED92-44AF-81CE-AC68F8073B58}" dt="2021-01-21T18:17:09.445" v="816" actId="207"/>
          <ac:spMkLst>
            <pc:docMk/>
            <pc:sldMk cId="3895045226" sldId="279"/>
            <ac:spMk id="3" creationId="{DFE67A1C-FC17-43E1-A815-D26B2194AF33}"/>
          </ac:spMkLst>
        </pc:spChg>
      </pc:sldChg>
      <pc:sldChg chg="modSp mod">
        <pc:chgData name="Jarvon Carson" userId="f1f62c45-4a19-4f8e-934b-b4c64f876624" providerId="ADAL" clId="{014C472A-ED92-44AF-81CE-AC68F8073B58}" dt="2021-01-21T18:42:07.005" v="939" actId="20577"/>
        <pc:sldMkLst>
          <pc:docMk/>
          <pc:sldMk cId="1620613657" sldId="280"/>
        </pc:sldMkLst>
        <pc:spChg chg="mod">
          <ac:chgData name="Jarvon Carson" userId="f1f62c45-4a19-4f8e-934b-b4c64f876624" providerId="ADAL" clId="{014C472A-ED92-44AF-81CE-AC68F8073B58}" dt="2021-01-21T18:23:24.654" v="853" actId="255"/>
          <ac:spMkLst>
            <pc:docMk/>
            <pc:sldMk cId="1620613657" sldId="280"/>
            <ac:spMk id="2" creationId="{EAF3A132-CDB3-4E68-9647-5094DC9641E9}"/>
          </ac:spMkLst>
        </pc:spChg>
        <pc:spChg chg="mod">
          <ac:chgData name="Jarvon Carson" userId="f1f62c45-4a19-4f8e-934b-b4c64f876624" providerId="ADAL" clId="{014C472A-ED92-44AF-81CE-AC68F8073B58}" dt="2021-01-21T18:42:07.005" v="939" actId="20577"/>
          <ac:spMkLst>
            <pc:docMk/>
            <pc:sldMk cId="1620613657" sldId="280"/>
            <ac:spMk id="3" creationId="{0DC54B76-19D7-4A93-81DD-58EC349DC7B0}"/>
          </ac:spMkLst>
        </pc:spChg>
      </pc:sldChg>
      <pc:sldChg chg="modSp mod">
        <pc:chgData name="Jarvon Carson" userId="f1f62c45-4a19-4f8e-934b-b4c64f876624" providerId="ADAL" clId="{014C472A-ED92-44AF-81CE-AC68F8073B58}" dt="2021-01-21T18:18:55.291" v="836" actId="12"/>
        <pc:sldMkLst>
          <pc:docMk/>
          <pc:sldMk cId="801053565" sldId="281"/>
        </pc:sldMkLst>
        <pc:spChg chg="mod">
          <ac:chgData name="Jarvon Carson" userId="f1f62c45-4a19-4f8e-934b-b4c64f876624" providerId="ADAL" clId="{014C472A-ED92-44AF-81CE-AC68F8073B58}" dt="2021-01-21T18:18:42.963" v="835" actId="20577"/>
          <ac:spMkLst>
            <pc:docMk/>
            <pc:sldMk cId="801053565" sldId="281"/>
            <ac:spMk id="2" creationId="{1E3BB948-F81A-46F3-8D92-12EE906B48BA}"/>
          </ac:spMkLst>
        </pc:spChg>
        <pc:spChg chg="mod">
          <ac:chgData name="Jarvon Carson" userId="f1f62c45-4a19-4f8e-934b-b4c64f876624" providerId="ADAL" clId="{014C472A-ED92-44AF-81CE-AC68F8073B58}" dt="2021-01-21T18:18:55.291" v="836" actId="12"/>
          <ac:spMkLst>
            <pc:docMk/>
            <pc:sldMk cId="801053565" sldId="281"/>
            <ac:spMk id="3" creationId="{68F2DA61-A5AC-4D21-A4BB-DD8207A34258}"/>
          </ac:spMkLst>
        </pc:spChg>
      </pc:sldChg>
      <pc:sldChg chg="modSp mod">
        <pc:chgData name="Jarvon Carson" userId="f1f62c45-4a19-4f8e-934b-b4c64f876624" providerId="ADAL" clId="{014C472A-ED92-44AF-81CE-AC68F8073B58}" dt="2021-01-21T18:41:49.360" v="933" actId="207"/>
        <pc:sldMkLst>
          <pc:docMk/>
          <pc:sldMk cId="4278648205" sldId="282"/>
        </pc:sldMkLst>
        <pc:spChg chg="mod">
          <ac:chgData name="Jarvon Carson" userId="f1f62c45-4a19-4f8e-934b-b4c64f876624" providerId="ADAL" clId="{014C472A-ED92-44AF-81CE-AC68F8073B58}" dt="2021-01-21T18:19:26.730" v="837" actId="255"/>
          <ac:spMkLst>
            <pc:docMk/>
            <pc:sldMk cId="4278648205" sldId="282"/>
            <ac:spMk id="2" creationId="{ED0775D6-F3EF-43BC-A672-BC7F6FB39441}"/>
          </ac:spMkLst>
        </pc:spChg>
        <pc:spChg chg="mod">
          <ac:chgData name="Jarvon Carson" userId="f1f62c45-4a19-4f8e-934b-b4c64f876624" providerId="ADAL" clId="{014C472A-ED92-44AF-81CE-AC68F8073B58}" dt="2021-01-21T18:41:49.360" v="933" actId="207"/>
          <ac:spMkLst>
            <pc:docMk/>
            <pc:sldMk cId="4278648205" sldId="282"/>
            <ac:spMk id="3" creationId="{2E6758CC-6680-489D-A770-F2BFADD9DBCC}"/>
          </ac:spMkLst>
        </pc:spChg>
      </pc:sldChg>
      <pc:sldChg chg="modSp mod">
        <pc:chgData name="Jarvon Carson" userId="f1f62c45-4a19-4f8e-934b-b4c64f876624" providerId="ADAL" clId="{014C472A-ED92-44AF-81CE-AC68F8073B58}" dt="2021-01-21T18:23:15.498" v="852" actId="255"/>
        <pc:sldMkLst>
          <pc:docMk/>
          <pc:sldMk cId="2270152736" sldId="283"/>
        </pc:sldMkLst>
        <pc:spChg chg="mod">
          <ac:chgData name="Jarvon Carson" userId="f1f62c45-4a19-4f8e-934b-b4c64f876624" providerId="ADAL" clId="{014C472A-ED92-44AF-81CE-AC68F8073B58}" dt="2021-01-21T18:23:15.498" v="852" actId="255"/>
          <ac:spMkLst>
            <pc:docMk/>
            <pc:sldMk cId="2270152736" sldId="283"/>
            <ac:spMk id="2" creationId="{884FAD92-C1B9-4104-97A7-9F6D820FB2F7}"/>
          </ac:spMkLst>
        </pc:spChg>
        <pc:spChg chg="mod">
          <ac:chgData name="Jarvon Carson" userId="f1f62c45-4a19-4f8e-934b-b4c64f876624" providerId="ADAL" clId="{014C472A-ED92-44AF-81CE-AC68F8073B58}" dt="2021-01-21T18:23:06.778" v="851" actId="20577"/>
          <ac:spMkLst>
            <pc:docMk/>
            <pc:sldMk cId="2270152736" sldId="283"/>
            <ac:spMk id="3" creationId="{F348133A-77C7-44D5-B533-25AC4F83A6F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6</a:t>
            </a:fld>
            <a:endParaRPr lang="en-US"/>
          </a:p>
        </p:txBody>
      </p:sp>
    </p:spTree>
    <p:extLst>
      <p:ext uri="{BB962C8B-B14F-4D97-AF65-F5344CB8AC3E}">
        <p14:creationId xmlns:p14="http://schemas.microsoft.com/office/powerpoint/2010/main" val="28965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7</a:t>
            </a:fld>
            <a:endParaRPr lang="en-US"/>
          </a:p>
        </p:txBody>
      </p:sp>
    </p:spTree>
    <p:extLst>
      <p:ext uri="{BB962C8B-B14F-4D97-AF65-F5344CB8AC3E}">
        <p14:creationId xmlns:p14="http://schemas.microsoft.com/office/powerpoint/2010/main" val="1091532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22</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QwqnRYPcrl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hyperlink" Target="http://www.econedlink.org/professional-develop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42899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br>
              <a:rPr lang="en-US" sz="6000" b="1" dirty="0">
                <a:ln w="11430"/>
                <a:effectLst>
                  <a:outerShdw blurRad="80000" dist="40000" dir="5040000" algn="tl">
                    <a:srgbClr val="000000">
                      <a:alpha val="0"/>
                    </a:srgbClr>
                  </a:outerShdw>
                </a:effectLst>
                <a:ea typeface="+mj-ea"/>
                <a:cs typeface="+mj-cs"/>
              </a:rPr>
            </a:br>
            <a:r>
              <a:rPr lang="en-US" sz="6000" b="1" dirty="0">
                <a:ln w="11430"/>
                <a:effectLst>
                  <a:outerShdw blurRad="80000" dist="40000" dir="5040000" algn="tl">
                    <a:srgbClr val="000000">
                      <a:alpha val="0"/>
                    </a:srgbClr>
                  </a:outerShdw>
                </a:effectLst>
                <a:ea typeface="+mj-ea"/>
                <a:cs typeface="+mj-cs"/>
              </a:rPr>
              <a:t>Fundamentals of AP Economics:</a:t>
            </a:r>
            <a:br>
              <a:rPr lang="en-US" sz="4400" b="1"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4900" dirty="0">
                <a:solidFill>
                  <a:srgbClr val="7A9900"/>
                </a:solidFill>
                <a:latin typeface="Calibri"/>
                <a:ea typeface="ＭＳ Ｐゴシック"/>
                <a:cs typeface="Calibri"/>
              </a:rPr>
              <a:t>  Scarcity</a:t>
            </a:r>
            <a:br>
              <a:rPr lang="en-US" sz="4400" dirty="0"/>
            </a:br>
            <a:r>
              <a:rPr lang="en-US" sz="2200" i="1" dirty="0">
                <a:solidFill>
                  <a:schemeClr val="tx1"/>
                </a:solidFill>
                <a:latin typeface="Calibri"/>
                <a:ea typeface="ＭＳ Ｐゴシック"/>
                <a:cs typeface="Calibri"/>
              </a:rPr>
              <a:t>Presented by</a:t>
            </a:r>
            <a:br>
              <a:rPr lang="en-US" sz="1600" dirty="0"/>
            </a:br>
            <a:r>
              <a:rPr lang="en-US" sz="2200" dirty="0">
                <a:solidFill>
                  <a:schemeClr val="tx1"/>
                </a:solidFill>
                <a:latin typeface="Calibri"/>
                <a:ea typeface="ＭＳ Ｐゴシック"/>
                <a:cs typeface="Calibri"/>
              </a:rPr>
              <a:t>Matthew Gherman</a:t>
            </a:r>
            <a:br>
              <a:rPr lang="en-US" sz="22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January 25, 2021</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mgherman@schools.nyc.gov</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E9041-EE6F-46DA-9003-825F2B925999}"/>
              </a:ext>
            </a:extLst>
          </p:cNvPr>
          <p:cNvSpPr>
            <a:spLocks noGrp="1"/>
          </p:cNvSpPr>
          <p:nvPr>
            <p:ph type="title"/>
          </p:nvPr>
        </p:nvSpPr>
        <p:spPr>
          <a:xfrm>
            <a:off x="457200" y="1140311"/>
            <a:ext cx="8229600" cy="925158"/>
          </a:xfrm>
        </p:spPr>
        <p:txBody>
          <a:bodyPr/>
          <a:lstStyle/>
          <a:p>
            <a:r>
              <a:rPr lang="en-US" sz="3200" dirty="0"/>
              <a:t>Lesson 2:  Resources and Fundamental Economic Questions</a:t>
            </a:r>
          </a:p>
        </p:txBody>
      </p:sp>
      <p:sp>
        <p:nvSpPr>
          <p:cNvPr id="3" name="Content Placeholder 2">
            <a:extLst>
              <a:ext uri="{FF2B5EF4-FFF2-40B4-BE49-F238E27FC236}">
                <a16:creationId xmlns:a16="http://schemas.microsoft.com/office/drawing/2014/main" id="{441105D5-2E1E-479B-9D49-9BFE06E94C54}"/>
              </a:ext>
            </a:extLst>
          </p:cNvPr>
          <p:cNvSpPr>
            <a:spLocks noGrp="1"/>
          </p:cNvSpPr>
          <p:nvPr>
            <p:ph idx="1"/>
          </p:nvPr>
        </p:nvSpPr>
        <p:spPr>
          <a:xfrm>
            <a:off x="457200" y="2161851"/>
            <a:ext cx="8229600" cy="4414657"/>
          </a:xfrm>
        </p:spPr>
        <p:txBody>
          <a:bodyPr/>
          <a:lstStyle/>
          <a:p>
            <a:pPr marL="0" indent="0" algn="ctr">
              <a:buNone/>
            </a:pPr>
            <a:r>
              <a:rPr lang="en-US" dirty="0">
                <a:solidFill>
                  <a:srgbClr val="7A9900"/>
                </a:solidFill>
              </a:rPr>
              <a:t>Group Activity:  Island Survival</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Instructions:</a:t>
            </a:r>
          </a:p>
          <a:p>
            <a:pPr marL="114300" lvl="1" indent="0">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In this activity, you will assume the role of a crew member of a damaged sailing vessel, stranded on a deserted island.  You hope to be rescued but must plan for survival.  </a:t>
            </a:r>
          </a:p>
          <a:p>
            <a:pPr marL="114300" lvl="1" indent="0">
              <a:spcAft>
                <a:spcPts val="0"/>
              </a:spcAft>
              <a:buNone/>
            </a:pP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1) You will have 25 minutes to read the scenario and as a group answer all 3 of the questions</a:t>
            </a:r>
          </a:p>
          <a:p>
            <a:pPr marL="0" marR="0" lvl="0" indent="0">
              <a:spcBef>
                <a:spcPts val="0"/>
              </a:spcBef>
              <a:spcAft>
                <a:spcPts val="0"/>
              </a:spcAf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2) You are trying to survive and not escape!</a:t>
            </a:r>
          </a:p>
          <a:p>
            <a:pPr marL="0" marR="0" lvl="0" indent="0">
              <a:spcBef>
                <a:spcPts val="0"/>
              </a:spcBef>
              <a:spcAft>
                <a:spcPts val="0"/>
              </a:spcAf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3) Keep in mind that you will be creating an economics system, and as you do, you will be answering the fundamental questions that all economic systems have to address</a:t>
            </a:r>
            <a:r>
              <a:rPr lang="en-US" sz="2000" dirty="0">
                <a:latin typeface="Calibri" panose="020F0502020204030204" pitchFamily="34" charset="0"/>
                <a:ea typeface="Times New Roman" panose="02020603050405020304" pitchFamily="18" charset="0"/>
                <a:cs typeface="Times New Roman" panose="02020603050405020304" pitchFamily="18" charset="0"/>
              </a:rPr>
              <a:t>.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Think about what those questions might be as you are doing the activity.  </a:t>
            </a:r>
          </a:p>
          <a:p>
            <a:endParaRPr lang="en-US" dirty="0"/>
          </a:p>
        </p:txBody>
      </p:sp>
    </p:spTree>
    <p:extLst>
      <p:ext uri="{BB962C8B-B14F-4D97-AF65-F5344CB8AC3E}">
        <p14:creationId xmlns:p14="http://schemas.microsoft.com/office/powerpoint/2010/main" val="71841289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D76B-16BD-492B-99ED-29CEE33908BA}"/>
              </a:ext>
            </a:extLst>
          </p:cNvPr>
          <p:cNvSpPr>
            <a:spLocks noGrp="1"/>
          </p:cNvSpPr>
          <p:nvPr>
            <p:ph type="title"/>
          </p:nvPr>
        </p:nvSpPr>
        <p:spPr>
          <a:xfrm>
            <a:off x="457200" y="1124464"/>
            <a:ext cx="8229600" cy="321277"/>
          </a:xfrm>
        </p:spPr>
        <p:txBody>
          <a:bodyPr/>
          <a:lstStyle/>
          <a:p>
            <a:r>
              <a:rPr lang="en-US" sz="2800" dirty="0"/>
              <a:t>Lesson 2 Main Points</a:t>
            </a:r>
          </a:p>
        </p:txBody>
      </p:sp>
      <p:sp>
        <p:nvSpPr>
          <p:cNvPr id="3" name="Content Placeholder 2">
            <a:extLst>
              <a:ext uri="{FF2B5EF4-FFF2-40B4-BE49-F238E27FC236}">
                <a16:creationId xmlns:a16="http://schemas.microsoft.com/office/drawing/2014/main" id="{C46A7F93-9674-4673-9F63-476C2A60F802}"/>
              </a:ext>
            </a:extLst>
          </p:cNvPr>
          <p:cNvSpPr>
            <a:spLocks noGrp="1"/>
          </p:cNvSpPr>
          <p:nvPr>
            <p:ph idx="1"/>
          </p:nvPr>
        </p:nvSpPr>
        <p:spPr>
          <a:xfrm>
            <a:off x="457200" y="1668162"/>
            <a:ext cx="8229600" cy="4488798"/>
          </a:xfrm>
        </p:spPr>
        <p:txBody>
          <a:bodyPr/>
          <a:lstStyle/>
          <a:p>
            <a:pPr marL="0" marR="0" indent="0">
              <a:spcBef>
                <a:spcPts val="0"/>
              </a:spcBef>
              <a:spcAft>
                <a:spcPts val="0"/>
              </a:spcAft>
              <a:buNone/>
            </a:pP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I.  Factors of Production </a:t>
            </a: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Ingredients that go into making good and services.  </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Class Discussion: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What do you think each is?  Give examples.</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Goods – tangible – can feel them (hat, car)</a:t>
            </a: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	Services – intangible – act (haircut, carwash)</a:t>
            </a:r>
          </a:p>
          <a:p>
            <a:pPr marL="0" marR="0" indent="0">
              <a:spcBef>
                <a:spcPts val="0"/>
              </a:spcBef>
              <a:spcAft>
                <a:spcPts val="0"/>
              </a:spcAft>
              <a:buNone/>
            </a:pPr>
            <a:endParaRPr lang="en-US" sz="20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Types of Resources/Factors of Production</a:t>
            </a:r>
          </a:p>
          <a:p>
            <a:pPr>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Natural Resources:  A factor of production obtained from the land, sea or air (from nature).</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a.  Renewable Resources:  Can be replaced/renewed (trees, sunlight, animals)</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b.  Non-Renewable Resources:  resources that once they are consumed, they are gone forever (oil, minerals)</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1650659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D76B-16BD-492B-99ED-29CEE33908BA}"/>
              </a:ext>
            </a:extLst>
          </p:cNvPr>
          <p:cNvSpPr>
            <a:spLocks noGrp="1"/>
          </p:cNvSpPr>
          <p:nvPr>
            <p:ph type="title"/>
          </p:nvPr>
        </p:nvSpPr>
        <p:spPr>
          <a:xfrm>
            <a:off x="457200" y="1124464"/>
            <a:ext cx="8229600" cy="321277"/>
          </a:xfrm>
        </p:spPr>
        <p:txBody>
          <a:bodyPr/>
          <a:lstStyle/>
          <a:p>
            <a:r>
              <a:rPr lang="en-US" sz="2800" dirty="0"/>
              <a:t>Lesson 2 Main Points, cont’d</a:t>
            </a:r>
          </a:p>
        </p:txBody>
      </p:sp>
      <p:sp>
        <p:nvSpPr>
          <p:cNvPr id="3" name="Content Placeholder 2">
            <a:extLst>
              <a:ext uri="{FF2B5EF4-FFF2-40B4-BE49-F238E27FC236}">
                <a16:creationId xmlns:a16="http://schemas.microsoft.com/office/drawing/2014/main" id="{C46A7F93-9674-4673-9F63-476C2A60F802}"/>
              </a:ext>
            </a:extLst>
          </p:cNvPr>
          <p:cNvSpPr>
            <a:spLocks noGrp="1"/>
          </p:cNvSpPr>
          <p:nvPr>
            <p:ph idx="1"/>
          </p:nvPr>
        </p:nvSpPr>
        <p:spPr>
          <a:xfrm>
            <a:off x="457200" y="1668162"/>
            <a:ext cx="8229600" cy="4488798"/>
          </a:xfrm>
        </p:spPr>
        <p:txBody>
          <a:bodyPr/>
          <a:lstStyle/>
          <a:p>
            <a:pPr marL="0" marR="0" indent="0">
              <a:spcBef>
                <a:spcPts val="0"/>
              </a:spcBef>
              <a:spcAft>
                <a:spcPts val="0"/>
              </a:spcAft>
              <a:buNone/>
            </a:pP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II</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 Human Resources </a:t>
            </a: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Human labor/workforce.</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Class Discussion:  </a:t>
            </a:r>
          </a:p>
          <a:p>
            <a:pPr marL="342900" marR="0" lvl="0" indent="-342900">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Why do wages differ for different types of labor?  Explain</a:t>
            </a:r>
          </a:p>
          <a:p>
            <a:pPr marL="342900" marR="0" lvl="0" indent="-342900">
              <a:spcBef>
                <a:spcPts val="0"/>
              </a:spcBef>
              <a:spcAft>
                <a:spcPts val="0"/>
              </a:spcAft>
              <a:buFont typeface="Calibri" panose="020F050202020403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Do you disagree with the concept of a higher minimum wage?  Explain.  </a:t>
            </a:r>
          </a:p>
          <a:p>
            <a:pPr marL="0" marR="0" indent="0">
              <a:spcBef>
                <a:spcPts val="0"/>
              </a:spcBef>
              <a:spcAft>
                <a:spcPts val="0"/>
              </a:spcAft>
              <a:buNone/>
            </a:pPr>
            <a:endPar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How Humans </a:t>
            </a:r>
            <a:r>
              <a:rPr lang="en-US" sz="2000" u="sng" dirty="0">
                <a:latin typeface="Calibri" panose="020F0502020204030204" pitchFamily="34" charset="0"/>
                <a:ea typeface="Calibri" panose="020F0502020204030204" pitchFamily="34" charset="0"/>
                <a:cs typeface="Times New Roman" panose="02020603050405020304" pitchFamily="18" charset="0"/>
              </a:rPr>
              <a:t>I</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ncrease </a:t>
            </a:r>
            <a:r>
              <a:rPr lang="en-US" sz="2000" u="sng" dirty="0">
                <a:latin typeface="Calibri" panose="020F0502020204030204" pitchFamily="34" charset="0"/>
                <a:ea typeface="Calibri" panose="020F0502020204030204" pitchFamily="34" charset="0"/>
                <a:cs typeface="Times New Roman" panose="02020603050405020304" pitchFamily="18" charset="0"/>
              </a:rPr>
              <a:t>P</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roductivity</a:t>
            </a:r>
          </a:p>
          <a:p>
            <a:pPr marR="0">
              <a:spcBef>
                <a:spcPts val="0"/>
              </a:spcBef>
              <a:spcAft>
                <a:spcPts val="0"/>
              </a:spcAft>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		increase skills</a:t>
            </a:r>
          </a:p>
          <a:p>
            <a:pPr marR="0">
              <a:spcBef>
                <a:spcPts val="0"/>
              </a:spcBef>
              <a:spcAft>
                <a:spcPts val="0"/>
              </a:spcAft>
              <a:buFont typeface="Wingdings" panose="05000000000000000000" pitchFamily="2" charset="2"/>
              <a:buChar char="ü"/>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increase quality and quantity of machinery and tools available</a:t>
            </a:r>
          </a:p>
          <a:p>
            <a:pPr marR="0">
              <a:spcBef>
                <a:spcPts val="0"/>
              </a:spcBef>
              <a:spcAft>
                <a:spcPts val="0"/>
              </a:spcAft>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		technology</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7749056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D76B-16BD-492B-99ED-29CEE33908BA}"/>
              </a:ext>
            </a:extLst>
          </p:cNvPr>
          <p:cNvSpPr>
            <a:spLocks noGrp="1"/>
          </p:cNvSpPr>
          <p:nvPr>
            <p:ph type="title"/>
          </p:nvPr>
        </p:nvSpPr>
        <p:spPr>
          <a:xfrm>
            <a:off x="457200" y="1124464"/>
            <a:ext cx="8229600" cy="321277"/>
          </a:xfrm>
        </p:spPr>
        <p:txBody>
          <a:bodyPr/>
          <a:lstStyle/>
          <a:p>
            <a:r>
              <a:rPr lang="en-US" sz="2800" dirty="0"/>
              <a:t>Lesson 2 Main Points, cont’d</a:t>
            </a:r>
          </a:p>
        </p:txBody>
      </p:sp>
      <p:sp>
        <p:nvSpPr>
          <p:cNvPr id="3" name="Content Placeholder 2">
            <a:extLst>
              <a:ext uri="{FF2B5EF4-FFF2-40B4-BE49-F238E27FC236}">
                <a16:creationId xmlns:a16="http://schemas.microsoft.com/office/drawing/2014/main" id="{C46A7F93-9674-4673-9F63-476C2A60F802}"/>
              </a:ext>
            </a:extLst>
          </p:cNvPr>
          <p:cNvSpPr>
            <a:spLocks noGrp="1"/>
          </p:cNvSpPr>
          <p:nvPr>
            <p:ph idx="1"/>
          </p:nvPr>
        </p:nvSpPr>
        <p:spPr>
          <a:xfrm>
            <a:off x="457200" y="1668162"/>
            <a:ext cx="8229600" cy="4488798"/>
          </a:xfrm>
        </p:spPr>
        <p:txBody>
          <a:bodyPr/>
          <a:lstStyle/>
          <a:p>
            <a:pPr marL="0" marR="0" indent="0">
              <a:spcBef>
                <a:spcPts val="0"/>
              </a:spcBef>
              <a:spcAft>
                <a:spcPts val="0"/>
              </a:spcAft>
              <a:buNone/>
            </a:pP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III. Capital Resources</a:t>
            </a: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M</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achines, tools, buildings and other technology used to produce goods and services.</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Class Discussion:  </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What are some examples of capital goods depreciating in your lifetime?  </a:t>
            </a:r>
          </a:p>
          <a:p>
            <a:pPr marL="0" marR="0" indent="0">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Depreciation:  the losing of value/deterioration.)</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en-US" sz="2000" u="sng" dirty="0">
                <a:latin typeface="Calibri" panose="020F0502020204030204" pitchFamily="34" charset="0"/>
                <a:ea typeface="Calibri" panose="020F0502020204030204" pitchFamily="34" charset="0"/>
                <a:cs typeface="Times New Roman" panose="02020603050405020304" pitchFamily="18" charset="0"/>
              </a:rPr>
              <a:t>AP Eco Note</a:t>
            </a:r>
            <a:endParaRPr lang="en-US" sz="2000" b="1" u="sng"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buFont typeface="Wingdings" panose="05000000000000000000" pitchFamily="2" charset="2"/>
              <a:buChar char="ü"/>
            </a:pP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Investment spending refers to businesses spending on capital resources</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6416644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ED76B-16BD-492B-99ED-29CEE33908BA}"/>
              </a:ext>
            </a:extLst>
          </p:cNvPr>
          <p:cNvSpPr>
            <a:spLocks noGrp="1"/>
          </p:cNvSpPr>
          <p:nvPr>
            <p:ph type="title"/>
          </p:nvPr>
        </p:nvSpPr>
        <p:spPr>
          <a:xfrm>
            <a:off x="457200" y="1124464"/>
            <a:ext cx="8229600" cy="321277"/>
          </a:xfrm>
        </p:spPr>
        <p:txBody>
          <a:bodyPr/>
          <a:lstStyle/>
          <a:p>
            <a:r>
              <a:rPr lang="en-US" sz="2800" dirty="0"/>
              <a:t>Lesson 2 Main Points, cont’d</a:t>
            </a:r>
          </a:p>
        </p:txBody>
      </p:sp>
      <p:sp>
        <p:nvSpPr>
          <p:cNvPr id="3" name="Content Placeholder 2">
            <a:extLst>
              <a:ext uri="{FF2B5EF4-FFF2-40B4-BE49-F238E27FC236}">
                <a16:creationId xmlns:a16="http://schemas.microsoft.com/office/drawing/2014/main" id="{C46A7F93-9674-4673-9F63-476C2A60F802}"/>
              </a:ext>
            </a:extLst>
          </p:cNvPr>
          <p:cNvSpPr>
            <a:spLocks noGrp="1"/>
          </p:cNvSpPr>
          <p:nvPr>
            <p:ph idx="1"/>
          </p:nvPr>
        </p:nvSpPr>
        <p:spPr>
          <a:xfrm>
            <a:off x="457200" y="1668162"/>
            <a:ext cx="8229600" cy="4488798"/>
          </a:xfrm>
        </p:spPr>
        <p:txBody>
          <a:bodyPr/>
          <a:lstStyle/>
          <a:p>
            <a:pPr marL="0" marR="0" indent="0">
              <a:spcBef>
                <a:spcPts val="0"/>
              </a:spcBef>
              <a:spcAft>
                <a:spcPts val="0"/>
              </a:spcAft>
              <a:buNone/>
            </a:pP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IV</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 Entrepreneurship/Management</a:t>
            </a:r>
            <a:r>
              <a:rPr lang="en-US" sz="2000" dirty="0">
                <a:solidFill>
                  <a:srgbClr val="7A99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 Person with the goal of creating and operating a business.  The process of bringing together the first three factors of production. </a:t>
            </a:r>
            <a:r>
              <a:rPr lang="en-US" sz="2000" b="1"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Class Discussion:  </a:t>
            </a:r>
          </a:p>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Is it better for society if individuals privately control the factors of production, or if the government controls the factors of production?  Explain.</a:t>
            </a:r>
          </a:p>
          <a:p>
            <a:pPr marL="0" marR="0" indent="0">
              <a:spcBef>
                <a:spcPts val="0"/>
              </a:spcBef>
              <a:spcAft>
                <a:spcPts val="0"/>
              </a:spcAft>
              <a:buNone/>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Goals of An </a:t>
            </a:r>
            <a:r>
              <a:rPr lang="en-US" sz="2000" u="sng" dirty="0">
                <a:latin typeface="Calibri" panose="020F0502020204030204" pitchFamily="34" charset="0"/>
                <a:ea typeface="Calibri" panose="020F0502020204030204" pitchFamily="34" charset="0"/>
                <a:cs typeface="Times New Roman" panose="02020603050405020304" pitchFamily="18" charset="0"/>
              </a:rPr>
              <a:t>E</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ntrepreneur </a:t>
            </a:r>
            <a:endParaRPr lang="en-US" sz="2000" u="sng" dirty="0">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buFont typeface="Wingdings" panose="05000000000000000000" pitchFamily="2" charset="2"/>
              <a:buChar char="ü"/>
            </a:pPr>
            <a:r>
              <a:rPr lang="en-US" sz="2000" dirty="0">
                <a:effectLst/>
                <a:latin typeface="Calibri" panose="020F0502020204030204" pitchFamily="34" charset="0"/>
                <a:ea typeface="Calibri" panose="020F0502020204030204" pitchFamily="34" charset="0"/>
                <a:cs typeface="Times New Roman" panose="02020603050405020304" pitchFamily="18" charset="0"/>
              </a:rPr>
              <a:t>Introduces new products and technology, improves management techniques, invests time and money in hope of earning a profit</a:t>
            </a:r>
          </a:p>
          <a:p>
            <a:pPr marL="0" marR="0" indent="0">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9858331"/>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83B25-30E3-44DB-9396-E185AFA44C7B}"/>
              </a:ext>
            </a:extLst>
          </p:cNvPr>
          <p:cNvSpPr>
            <a:spLocks noGrp="1"/>
          </p:cNvSpPr>
          <p:nvPr>
            <p:ph type="title"/>
          </p:nvPr>
        </p:nvSpPr>
        <p:spPr>
          <a:xfrm>
            <a:off x="457200" y="914401"/>
            <a:ext cx="8229600" cy="321276"/>
          </a:xfrm>
        </p:spPr>
        <p:txBody>
          <a:bodyPr/>
          <a:lstStyle/>
          <a:p>
            <a:r>
              <a:rPr lang="en-US" sz="2400" dirty="0"/>
              <a:t>Lesson 2:  Fundamental Questions on Main Points</a:t>
            </a:r>
          </a:p>
        </p:txBody>
      </p:sp>
      <p:sp>
        <p:nvSpPr>
          <p:cNvPr id="3" name="Content Placeholder 2">
            <a:extLst>
              <a:ext uri="{FF2B5EF4-FFF2-40B4-BE49-F238E27FC236}">
                <a16:creationId xmlns:a16="http://schemas.microsoft.com/office/drawing/2014/main" id="{061193DC-75CE-42B6-9B03-FCC9C99FDEA7}"/>
              </a:ext>
            </a:extLst>
          </p:cNvPr>
          <p:cNvSpPr>
            <a:spLocks noGrp="1"/>
          </p:cNvSpPr>
          <p:nvPr>
            <p:ph idx="1"/>
          </p:nvPr>
        </p:nvSpPr>
        <p:spPr>
          <a:xfrm>
            <a:off x="457200" y="1421026"/>
            <a:ext cx="8229600" cy="5276335"/>
          </a:xfrm>
        </p:spPr>
        <p:txBody>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 – What will be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produced</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Businesses and government can only produce a certain number of goods by producing less of another.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#2 – How should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goods and services </a:t>
            </a:r>
            <a:r>
              <a:rPr lang="en-US" sz="1800" dirty="0">
                <a:effectLst/>
                <a:latin typeface="Calibri" panose="020F0502020204030204" pitchFamily="34" charset="0"/>
                <a:ea typeface="Calibri" panose="020F0502020204030204" pitchFamily="34" charset="0"/>
                <a:cs typeface="Times New Roman" panose="02020603050405020304" pitchFamily="18" charset="0"/>
              </a:rPr>
              <a:t>be produced?</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Management must decide how to use the factors of production in the most efficient way possible.</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#3 – How will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resources be allocated</a:t>
            </a:r>
            <a:r>
              <a:rPr lang="en-US" sz="1800" dirty="0">
                <a:effectLst/>
                <a:latin typeface="Calibri" panose="020F0502020204030204" pitchFamily="34" charset="0"/>
                <a:ea typeface="Calibri" panose="020F0502020204030204" pitchFamily="34" charset="0"/>
                <a:cs typeface="Times New Roman" panose="02020603050405020304" pitchFamily="18" charset="0"/>
              </a:rPr>
              <a:t>/who should receive the goods and services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Since it is not possible to produce enough of everything, who should be allowed to have it.  Also leads us to price and cost of a good or service.</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#4 – Who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makes the decisions/controls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resources?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latin typeface="Calibri" panose="020F0502020204030204" pitchFamily="34" charset="0"/>
                <a:ea typeface="Calibri" panose="020F0502020204030204" pitchFamily="34" charset="0"/>
                <a:cs typeface="Times New Roman" panose="02020603050405020304" pitchFamily="18" charset="0"/>
              </a:rPr>
              <a:t>Class Discussion: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i="1"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Which of these do you think is the most important question?</a:t>
            </a:r>
          </a:p>
          <a:p>
            <a:pPr marL="0" marR="0" lvl="0" indent="0">
              <a:spcBef>
                <a:spcPts val="0"/>
              </a:spcBef>
              <a:spcAft>
                <a:spcPts val="0"/>
              </a:spcAft>
              <a:buNone/>
            </a:pPr>
            <a:r>
              <a:rPr lang="en-US" sz="1800" i="1" dirty="0">
                <a:solidFill>
                  <a:srgbClr val="7A9900"/>
                </a:solidFill>
                <a:effectLst/>
                <a:latin typeface="Calibri" panose="020F0502020204030204" pitchFamily="34" charset="0"/>
                <a:ea typeface="Calibri" panose="020F0502020204030204" pitchFamily="34" charset="0"/>
                <a:cs typeface="Times New Roman" panose="02020603050405020304" pitchFamily="18" charset="0"/>
              </a:rPr>
              <a:t>How does the United States (socially, politically, historically) answer each question?</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2605281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7FD5D-553C-4C74-A88D-29932A4939A4}"/>
              </a:ext>
            </a:extLst>
          </p:cNvPr>
          <p:cNvSpPr>
            <a:spLocks noGrp="1"/>
          </p:cNvSpPr>
          <p:nvPr>
            <p:ph type="title"/>
          </p:nvPr>
        </p:nvSpPr>
        <p:spPr>
          <a:xfrm>
            <a:off x="457200" y="914400"/>
            <a:ext cx="8229600" cy="679622"/>
          </a:xfrm>
        </p:spPr>
        <p:txBody>
          <a:bodyPr/>
          <a:lstStyle/>
          <a:p>
            <a:r>
              <a:rPr lang="en-US" sz="2800" dirty="0"/>
              <a:t>Lesson 3:  Economic Systems</a:t>
            </a:r>
          </a:p>
        </p:txBody>
      </p:sp>
      <p:sp>
        <p:nvSpPr>
          <p:cNvPr id="3" name="Content Placeholder 2">
            <a:extLst>
              <a:ext uri="{FF2B5EF4-FFF2-40B4-BE49-F238E27FC236}">
                <a16:creationId xmlns:a16="http://schemas.microsoft.com/office/drawing/2014/main" id="{6D120F96-80EA-4022-BCBD-5EE92563001E}"/>
              </a:ext>
            </a:extLst>
          </p:cNvPr>
          <p:cNvSpPr>
            <a:spLocks noGrp="1"/>
          </p:cNvSpPr>
          <p:nvPr>
            <p:ph idx="1"/>
          </p:nvPr>
        </p:nvSpPr>
        <p:spPr>
          <a:xfrm>
            <a:off x="457200" y="1594022"/>
            <a:ext cx="8229600" cy="4831492"/>
          </a:xfrm>
        </p:spPr>
        <p:txBody>
          <a:bodyPr/>
          <a:lstStyle/>
          <a:p>
            <a:pPr marL="0" indent="0">
              <a:buNone/>
            </a:pPr>
            <a:r>
              <a:rPr lang="en-US" sz="2000" dirty="0">
                <a:latin typeface="+mn-lt"/>
              </a:rPr>
              <a:t>Activities:  </a:t>
            </a:r>
          </a:p>
          <a:p>
            <a:pPr lvl="1"/>
            <a:r>
              <a:rPr lang="en-US" sz="2000" dirty="0">
                <a:latin typeface="+mn-lt"/>
              </a:rPr>
              <a:t>Read the brief description of each economic system</a:t>
            </a:r>
          </a:p>
          <a:p>
            <a:pPr lvl="1"/>
            <a:r>
              <a:rPr lang="en-US" sz="2000" dirty="0">
                <a:latin typeface="+mn-lt"/>
              </a:rPr>
              <a:t>Complete the </a:t>
            </a:r>
            <a:r>
              <a:rPr lang="en-US" sz="2000" dirty="0">
                <a:solidFill>
                  <a:srgbClr val="7A9900"/>
                </a:solidFill>
                <a:latin typeface="+mn-lt"/>
              </a:rPr>
              <a:t>Graphic Organizer </a:t>
            </a:r>
            <a:r>
              <a:rPr lang="en-US" sz="2000" dirty="0">
                <a:latin typeface="+mn-lt"/>
              </a:rPr>
              <a:t>activity sheet for each economic system</a:t>
            </a:r>
          </a:p>
          <a:p>
            <a:pPr lvl="1"/>
            <a:r>
              <a:rPr lang="en-US" sz="2000" dirty="0">
                <a:latin typeface="+mn-lt"/>
              </a:rPr>
              <a:t>Funny video:  </a:t>
            </a:r>
            <a:r>
              <a:rPr lang="en-US" sz="2000" dirty="0">
                <a:latin typeface="+mn-lt"/>
                <a:hlinkClick r:id="rId2"/>
              </a:rPr>
              <a:t>https://www.youtube.com/watch?v=QwqnRYPcrl0</a:t>
            </a:r>
            <a:endParaRPr lang="en-US" sz="2000" dirty="0">
              <a:latin typeface="+mn-lt"/>
            </a:endParaRPr>
          </a:p>
          <a:p>
            <a:pPr lvl="1"/>
            <a:r>
              <a:rPr lang="en-US" sz="2000" dirty="0">
                <a:latin typeface="+mn-lt"/>
              </a:rPr>
              <a:t>Have students write pros/cons of each as they watch the video </a:t>
            </a:r>
          </a:p>
        </p:txBody>
      </p:sp>
    </p:spTree>
    <p:extLst>
      <p:ext uri="{BB962C8B-B14F-4D97-AF65-F5344CB8AC3E}">
        <p14:creationId xmlns:p14="http://schemas.microsoft.com/office/powerpoint/2010/main" val="330582893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C670A-E1D5-4263-B129-4C667A2B0DC5}"/>
              </a:ext>
            </a:extLst>
          </p:cNvPr>
          <p:cNvSpPr>
            <a:spLocks noGrp="1"/>
          </p:cNvSpPr>
          <p:nvPr>
            <p:ph type="title"/>
          </p:nvPr>
        </p:nvSpPr>
        <p:spPr>
          <a:xfrm>
            <a:off x="457200" y="1383956"/>
            <a:ext cx="8229600" cy="568411"/>
          </a:xfrm>
        </p:spPr>
        <p:txBody>
          <a:bodyPr/>
          <a:lstStyle/>
          <a:p>
            <a:r>
              <a:rPr lang="en-US" sz="2800" dirty="0"/>
              <a:t>Lesson 4:  Building Blocks of Capitalism</a:t>
            </a:r>
          </a:p>
        </p:txBody>
      </p:sp>
      <p:sp>
        <p:nvSpPr>
          <p:cNvPr id="3" name="Content Placeholder 2">
            <a:extLst>
              <a:ext uri="{FF2B5EF4-FFF2-40B4-BE49-F238E27FC236}">
                <a16:creationId xmlns:a16="http://schemas.microsoft.com/office/drawing/2014/main" id="{DFE67A1C-FC17-43E1-A815-D26B2194AF33}"/>
              </a:ext>
            </a:extLst>
          </p:cNvPr>
          <p:cNvSpPr>
            <a:spLocks noGrp="1"/>
          </p:cNvSpPr>
          <p:nvPr>
            <p:ph idx="1"/>
          </p:nvPr>
        </p:nvSpPr>
        <p:spPr>
          <a:xfrm>
            <a:off x="457200" y="1952367"/>
            <a:ext cx="8229600" cy="4204593"/>
          </a:xfrm>
        </p:spPr>
        <p:txBody>
          <a:bodyPr/>
          <a:lstStyle/>
          <a:p>
            <a:pPr marL="0" indent="0" algn="ctr">
              <a:buNone/>
            </a:pPr>
            <a:r>
              <a:rPr lang="en-US" sz="2000" dirty="0">
                <a:solidFill>
                  <a:srgbClr val="7A9900"/>
                </a:solidFill>
              </a:rPr>
              <a:t>Introduction:  What are the fundamental differences between </a:t>
            </a:r>
            <a:r>
              <a:rPr lang="en-US" sz="2000" b="1" dirty="0">
                <a:solidFill>
                  <a:srgbClr val="7A9900"/>
                </a:solidFill>
              </a:rPr>
              <a:t>street</a:t>
            </a:r>
            <a:r>
              <a:rPr lang="en-US" sz="2000" dirty="0">
                <a:solidFill>
                  <a:srgbClr val="7A9900"/>
                </a:solidFill>
              </a:rPr>
              <a:t> driving and </a:t>
            </a:r>
            <a:r>
              <a:rPr lang="en-US" sz="2000" b="1" dirty="0">
                <a:solidFill>
                  <a:srgbClr val="7A9900"/>
                </a:solidFill>
              </a:rPr>
              <a:t>highway</a:t>
            </a:r>
            <a:r>
              <a:rPr lang="en-US" sz="2000" dirty="0">
                <a:solidFill>
                  <a:srgbClr val="7A9900"/>
                </a:solidFill>
              </a:rPr>
              <a:t> driving?</a:t>
            </a:r>
          </a:p>
          <a:p>
            <a:endParaRPr lang="en-US" sz="2000" dirty="0"/>
          </a:p>
          <a:p>
            <a:r>
              <a:rPr lang="en-US" sz="2000" dirty="0"/>
              <a:t>Pillars of Capitalism:  The institutions and practices that make capitalism function</a:t>
            </a:r>
          </a:p>
          <a:p>
            <a:endParaRPr lang="en-US" sz="2000" dirty="0"/>
          </a:p>
          <a:p>
            <a:r>
              <a:rPr lang="en-US" sz="2000" dirty="0"/>
              <a:t>Activity:  Building Blocks of Capitalism handout</a:t>
            </a:r>
          </a:p>
        </p:txBody>
      </p:sp>
    </p:spTree>
    <p:extLst>
      <p:ext uri="{BB962C8B-B14F-4D97-AF65-F5344CB8AC3E}">
        <p14:creationId xmlns:p14="http://schemas.microsoft.com/office/powerpoint/2010/main" val="3895045226"/>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BB948-F81A-46F3-8D92-12EE906B48BA}"/>
              </a:ext>
            </a:extLst>
          </p:cNvPr>
          <p:cNvSpPr>
            <a:spLocks noGrp="1"/>
          </p:cNvSpPr>
          <p:nvPr>
            <p:ph type="title"/>
          </p:nvPr>
        </p:nvSpPr>
        <p:spPr>
          <a:xfrm>
            <a:off x="457200" y="914400"/>
            <a:ext cx="8229600" cy="702365"/>
          </a:xfrm>
        </p:spPr>
        <p:txBody>
          <a:bodyPr/>
          <a:lstStyle/>
          <a:p>
            <a:r>
              <a:rPr lang="en-US" sz="2800" dirty="0"/>
              <a:t>Lesson 4 Addition</a:t>
            </a:r>
          </a:p>
        </p:txBody>
      </p:sp>
      <p:sp>
        <p:nvSpPr>
          <p:cNvPr id="3" name="Content Placeholder 2">
            <a:extLst>
              <a:ext uri="{FF2B5EF4-FFF2-40B4-BE49-F238E27FC236}">
                <a16:creationId xmlns:a16="http://schemas.microsoft.com/office/drawing/2014/main" id="{68F2DA61-A5AC-4D21-A4BB-DD8207A34258}"/>
              </a:ext>
            </a:extLst>
          </p:cNvPr>
          <p:cNvSpPr>
            <a:spLocks noGrp="1"/>
          </p:cNvSpPr>
          <p:nvPr>
            <p:ph idx="1"/>
          </p:nvPr>
        </p:nvSpPr>
        <p:spPr>
          <a:xfrm>
            <a:off x="457200" y="1524000"/>
            <a:ext cx="8229600" cy="4632960"/>
          </a:xfrm>
        </p:spPr>
        <p:txBody>
          <a:bodyPr/>
          <a:lstStyle/>
          <a:p>
            <a:r>
              <a:rPr lang="en-US" sz="2000" dirty="0"/>
              <a:t>What other pillars might we need?</a:t>
            </a:r>
          </a:p>
          <a:p>
            <a:pPr lvl="1">
              <a:buFont typeface="Wingdings" panose="05000000000000000000" pitchFamily="2" charset="2"/>
              <a:buChar char="ü"/>
            </a:pPr>
            <a:r>
              <a:rPr lang="en-US" sz="2000" dirty="0"/>
              <a:t>Government as a referee, legal system to uphold contracts, prevent monopolies, etc.</a:t>
            </a:r>
          </a:p>
          <a:p>
            <a:pPr lvl="1">
              <a:buFont typeface="Wingdings" panose="05000000000000000000" pitchFamily="2" charset="2"/>
              <a:buChar char="ü"/>
            </a:pPr>
            <a:endParaRPr lang="en-US" sz="2000" dirty="0"/>
          </a:p>
          <a:p>
            <a:pPr lvl="1">
              <a:buFont typeface="Wingdings" panose="05000000000000000000" pitchFamily="2" charset="2"/>
              <a:buChar char="ü"/>
            </a:pPr>
            <a:r>
              <a:rPr lang="en-US" sz="2000" dirty="0"/>
              <a:t>Price Systems</a:t>
            </a:r>
          </a:p>
          <a:p>
            <a:pPr marL="971550" lvl="1" indent="-514350">
              <a:buAutoNum type="arabicParenR"/>
            </a:pPr>
            <a:endParaRPr lang="en-US" dirty="0"/>
          </a:p>
          <a:p>
            <a:pPr marL="971550" lvl="1" indent="-514350">
              <a:buAutoNum type="arabicParenR"/>
            </a:pPr>
            <a:endParaRPr lang="en-US" dirty="0"/>
          </a:p>
          <a:p>
            <a:pPr marL="971550" lvl="1" indent="-514350">
              <a:buAutoNum type="arabicParenR"/>
            </a:pPr>
            <a:endParaRPr lang="en-US" dirty="0"/>
          </a:p>
        </p:txBody>
      </p:sp>
    </p:spTree>
    <p:extLst>
      <p:ext uri="{BB962C8B-B14F-4D97-AF65-F5344CB8AC3E}">
        <p14:creationId xmlns:p14="http://schemas.microsoft.com/office/powerpoint/2010/main" val="80105356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75D6-F3EF-43BC-A672-BC7F6FB39441}"/>
              </a:ext>
            </a:extLst>
          </p:cNvPr>
          <p:cNvSpPr>
            <a:spLocks noGrp="1"/>
          </p:cNvSpPr>
          <p:nvPr>
            <p:ph type="title"/>
          </p:nvPr>
        </p:nvSpPr>
        <p:spPr>
          <a:xfrm>
            <a:off x="457200" y="914400"/>
            <a:ext cx="8229600" cy="808383"/>
          </a:xfrm>
        </p:spPr>
        <p:txBody>
          <a:bodyPr/>
          <a:lstStyle/>
          <a:p>
            <a:r>
              <a:rPr lang="en-US" sz="2800" dirty="0"/>
              <a:t>Price Preview</a:t>
            </a:r>
          </a:p>
        </p:txBody>
      </p:sp>
      <p:sp>
        <p:nvSpPr>
          <p:cNvPr id="3" name="Content Placeholder 2">
            <a:extLst>
              <a:ext uri="{FF2B5EF4-FFF2-40B4-BE49-F238E27FC236}">
                <a16:creationId xmlns:a16="http://schemas.microsoft.com/office/drawing/2014/main" id="{2E6758CC-6680-489D-A770-F2BFADD9DBCC}"/>
              </a:ext>
            </a:extLst>
          </p:cNvPr>
          <p:cNvSpPr>
            <a:spLocks noGrp="1"/>
          </p:cNvSpPr>
          <p:nvPr>
            <p:ph idx="1"/>
          </p:nvPr>
        </p:nvSpPr>
        <p:spPr>
          <a:xfrm>
            <a:off x="457200" y="1630017"/>
            <a:ext cx="8229600" cy="4526943"/>
          </a:xfrm>
        </p:spPr>
        <p:txBody>
          <a:bodyPr/>
          <a:lstStyle/>
          <a:p>
            <a:pPr marL="0" marR="0" indent="0" algn="just">
              <a:buNone/>
            </a:pPr>
            <a:r>
              <a:rPr lang="en-US" sz="1800" b="1" dirty="0">
                <a:solidFill>
                  <a:srgbClr val="000000"/>
                </a:solidFill>
                <a:effectLst/>
                <a:latin typeface="+mn-lt"/>
                <a:ea typeface="Times New Roman" panose="02020603050405020304" pitchFamily="18" charset="0"/>
              </a:rPr>
              <a:t>1. </a:t>
            </a:r>
            <a:r>
              <a:rPr lang="en-US" sz="1800" b="1" i="1" dirty="0">
                <a:solidFill>
                  <a:srgbClr val="000000"/>
                </a:solidFill>
                <a:effectLst/>
                <a:latin typeface="+mn-lt"/>
                <a:ea typeface="Times New Roman" panose="02020603050405020304" pitchFamily="18" charset="0"/>
              </a:rPr>
              <a:t>Act as Signals to Buyers and Sellers</a:t>
            </a:r>
            <a:r>
              <a:rPr lang="en-US" sz="1800" b="1" dirty="0">
                <a:solidFill>
                  <a:srgbClr val="000000"/>
                </a:solidFill>
                <a:effectLst/>
                <a:latin typeface="+mn-lt"/>
                <a:ea typeface="Times New Roman" panose="02020603050405020304" pitchFamily="18" charset="0"/>
              </a:rPr>
              <a:t> </a:t>
            </a:r>
            <a:r>
              <a:rPr lang="en-US" sz="1800" dirty="0">
                <a:solidFill>
                  <a:srgbClr val="000000"/>
                </a:solidFill>
                <a:effectLst/>
                <a:latin typeface="+mn-lt"/>
                <a:ea typeface="Times New Roman" panose="02020603050405020304" pitchFamily="18" charset="0"/>
              </a:rPr>
              <a:t>- When prices are </a:t>
            </a:r>
            <a:r>
              <a:rPr lang="en-US" sz="1800" dirty="0">
                <a:solidFill>
                  <a:srgbClr val="7A9900"/>
                </a:solidFill>
                <a:effectLst/>
                <a:latin typeface="+mn-lt"/>
                <a:ea typeface="Times New Roman" panose="02020603050405020304" pitchFamily="18" charset="0"/>
              </a:rPr>
              <a:t>low enough</a:t>
            </a:r>
            <a:r>
              <a:rPr lang="en-US" sz="1800" dirty="0">
                <a:solidFill>
                  <a:srgbClr val="000000"/>
                </a:solidFill>
                <a:effectLst/>
                <a:latin typeface="+mn-lt"/>
                <a:ea typeface="Times New Roman" panose="02020603050405020304" pitchFamily="18" charset="0"/>
              </a:rPr>
              <a:t>, they send a "buy" signal to buyers (consumers), who can now afford the things they want. When prices are </a:t>
            </a:r>
            <a:r>
              <a:rPr lang="en-US" sz="1800" dirty="0">
                <a:solidFill>
                  <a:srgbClr val="7A9900"/>
                </a:solidFill>
                <a:effectLst/>
                <a:latin typeface="+mn-lt"/>
                <a:ea typeface="Times New Roman" panose="02020603050405020304" pitchFamily="18" charset="0"/>
              </a:rPr>
              <a:t>high enough</a:t>
            </a:r>
            <a:r>
              <a:rPr lang="en-US" sz="1800" dirty="0">
                <a:solidFill>
                  <a:srgbClr val="000000"/>
                </a:solidFill>
                <a:effectLst/>
                <a:latin typeface="+mn-lt"/>
                <a:ea typeface="Times New Roman" panose="02020603050405020304" pitchFamily="18" charset="0"/>
              </a:rPr>
              <a:t>, they send a "sell" signal to sellers (retailers), who can now earn a profit at the new price.</a:t>
            </a:r>
            <a:endParaRPr lang="en-US" sz="1800" dirty="0">
              <a:effectLst/>
              <a:latin typeface="+mn-lt"/>
              <a:ea typeface="Times New Roman" panose="02020603050405020304" pitchFamily="18" charset="0"/>
            </a:endParaRPr>
          </a:p>
          <a:p>
            <a:pPr marL="0" marR="0" indent="0" algn="just">
              <a:buNone/>
            </a:pPr>
            <a:r>
              <a:rPr lang="en-US" sz="1800" b="1" dirty="0">
                <a:solidFill>
                  <a:srgbClr val="000000"/>
                </a:solidFill>
                <a:effectLst/>
                <a:latin typeface="+mn-lt"/>
                <a:ea typeface="Times New Roman" panose="02020603050405020304" pitchFamily="18" charset="0"/>
              </a:rPr>
              <a:t>2. </a:t>
            </a:r>
            <a:r>
              <a:rPr lang="en-US" sz="1800" b="1" i="1" dirty="0">
                <a:solidFill>
                  <a:srgbClr val="000000"/>
                </a:solidFill>
                <a:effectLst/>
                <a:latin typeface="+mn-lt"/>
                <a:ea typeface="Times New Roman" panose="02020603050405020304" pitchFamily="18" charset="0"/>
              </a:rPr>
              <a:t>Encourage Efficient Production</a:t>
            </a:r>
            <a:r>
              <a:rPr lang="en-US" sz="1800" b="1" dirty="0">
                <a:solidFill>
                  <a:srgbClr val="000000"/>
                </a:solidFill>
                <a:effectLst/>
                <a:latin typeface="+mn-lt"/>
                <a:ea typeface="Times New Roman" panose="02020603050405020304" pitchFamily="18" charset="0"/>
              </a:rPr>
              <a:t> </a:t>
            </a:r>
            <a:r>
              <a:rPr lang="en-US" sz="1800" dirty="0">
                <a:solidFill>
                  <a:srgbClr val="000000"/>
                </a:solidFill>
                <a:effectLst/>
                <a:latin typeface="+mn-lt"/>
                <a:ea typeface="Times New Roman" panose="02020603050405020304" pitchFamily="18" charset="0"/>
              </a:rPr>
              <a:t>- Prices encourage business people to produce their goods the most efficient way possible, to create the lowest cost possible. The less it costs to produce an item, the more likely it is that its producers will </a:t>
            </a:r>
            <a:r>
              <a:rPr lang="en-US" sz="1800" dirty="0">
                <a:solidFill>
                  <a:srgbClr val="7A9900"/>
                </a:solidFill>
                <a:effectLst/>
                <a:latin typeface="+mn-lt"/>
                <a:ea typeface="Times New Roman" panose="02020603050405020304" pitchFamily="18" charset="0"/>
              </a:rPr>
              <a:t>earn a profit</a:t>
            </a:r>
            <a:r>
              <a:rPr lang="en-US" sz="1800" dirty="0">
                <a:solidFill>
                  <a:srgbClr val="000000"/>
                </a:solidFill>
                <a:effectLst/>
                <a:latin typeface="+mn-lt"/>
                <a:ea typeface="Times New Roman" panose="02020603050405020304" pitchFamily="18" charset="0"/>
              </a:rPr>
              <a:t>.</a:t>
            </a:r>
            <a:endParaRPr lang="en-US" sz="1800" dirty="0">
              <a:effectLst/>
              <a:latin typeface="+mn-lt"/>
              <a:ea typeface="Times New Roman" panose="02020603050405020304" pitchFamily="18" charset="0"/>
            </a:endParaRPr>
          </a:p>
          <a:p>
            <a:pPr marL="0" marR="0" indent="0" algn="just">
              <a:buNone/>
            </a:pPr>
            <a:r>
              <a:rPr lang="en-US" sz="1800" b="1" dirty="0">
                <a:solidFill>
                  <a:srgbClr val="000000"/>
                </a:solidFill>
                <a:effectLst/>
                <a:latin typeface="+mn-lt"/>
                <a:ea typeface="Times New Roman" panose="02020603050405020304" pitchFamily="18" charset="0"/>
              </a:rPr>
              <a:t>3. </a:t>
            </a:r>
            <a:r>
              <a:rPr lang="en-US" sz="1800" b="1" i="1" dirty="0">
                <a:solidFill>
                  <a:srgbClr val="000000"/>
                </a:solidFill>
                <a:effectLst/>
                <a:latin typeface="+mn-lt"/>
                <a:ea typeface="Times New Roman" panose="02020603050405020304" pitchFamily="18" charset="0"/>
              </a:rPr>
              <a:t>Determine Who Will Receive the Things Produced</a:t>
            </a:r>
            <a:r>
              <a:rPr lang="en-US" sz="1800" b="1" dirty="0">
                <a:solidFill>
                  <a:srgbClr val="000000"/>
                </a:solidFill>
                <a:effectLst/>
                <a:latin typeface="+mn-lt"/>
                <a:ea typeface="Times New Roman" panose="02020603050405020304" pitchFamily="18" charset="0"/>
              </a:rPr>
              <a:t> </a:t>
            </a:r>
            <a:r>
              <a:rPr lang="en-US" sz="1800" dirty="0">
                <a:solidFill>
                  <a:srgbClr val="000000"/>
                </a:solidFill>
                <a:effectLst/>
                <a:latin typeface="+mn-lt"/>
                <a:ea typeface="Times New Roman" panose="02020603050405020304" pitchFamily="18" charset="0"/>
              </a:rPr>
              <a:t>-  Finally, prices help to determine who will receive the </a:t>
            </a:r>
            <a:r>
              <a:rPr lang="en-US" sz="1800" dirty="0">
                <a:solidFill>
                  <a:srgbClr val="7A9900"/>
                </a:solidFill>
                <a:effectLst/>
                <a:latin typeface="+mn-lt"/>
                <a:ea typeface="Times New Roman" panose="02020603050405020304" pitchFamily="18" charset="0"/>
              </a:rPr>
              <a:t>economy's output </a:t>
            </a:r>
            <a:r>
              <a:rPr lang="en-US" sz="1800" dirty="0">
                <a:solidFill>
                  <a:srgbClr val="000000"/>
                </a:solidFill>
                <a:effectLst/>
                <a:latin typeface="+mn-lt"/>
                <a:ea typeface="Times New Roman" panose="02020603050405020304" pitchFamily="18" charset="0"/>
              </a:rPr>
              <a:t>of goods and services. The price that a worker receives for doing a job is called a wage. The amount of this wage determines how much the worker has to spend. What the worker can buy with those wages will depend, in turn, upon the prices of the goods and services the worker would like to own.</a:t>
            </a:r>
            <a:endParaRPr lang="en-US" sz="1800" dirty="0">
              <a:effectLst/>
              <a:latin typeface="+mn-lt"/>
              <a:ea typeface="Times New Roman" panose="02020603050405020304" pitchFamily="18" charset="0"/>
            </a:endParaRPr>
          </a:p>
          <a:p>
            <a:endParaRPr lang="en-US" dirty="0"/>
          </a:p>
        </p:txBody>
      </p:sp>
    </p:spTree>
    <p:extLst>
      <p:ext uri="{BB962C8B-B14F-4D97-AF65-F5344CB8AC3E}">
        <p14:creationId xmlns:p14="http://schemas.microsoft.com/office/powerpoint/2010/main" val="427864820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a16="http://schemas.microsoft.com/office/drawing/2014/main" id="{D213714B-F9E8-8C44-9AF8-383F3F244D95}"/>
              </a:ext>
            </a:extLst>
          </p:cNvPr>
          <p:cNvSpPr txBox="1"/>
          <p:nvPr/>
        </p:nvSpPr>
        <p:spPr>
          <a:xfrm>
            <a:off x="482538" y="2114894"/>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A132-CDB3-4E68-9647-5094DC9641E9}"/>
              </a:ext>
            </a:extLst>
          </p:cNvPr>
          <p:cNvSpPr>
            <a:spLocks noGrp="1"/>
          </p:cNvSpPr>
          <p:nvPr>
            <p:ph type="title"/>
          </p:nvPr>
        </p:nvSpPr>
        <p:spPr>
          <a:xfrm>
            <a:off x="222422" y="1128762"/>
            <a:ext cx="8229600" cy="729049"/>
          </a:xfrm>
        </p:spPr>
        <p:txBody>
          <a:bodyPr/>
          <a:lstStyle/>
          <a:p>
            <a:r>
              <a:rPr lang="en-US" sz="2800" dirty="0"/>
              <a:t>Lesson 5:  Circular Flow Model</a:t>
            </a:r>
          </a:p>
        </p:txBody>
      </p:sp>
      <p:sp>
        <p:nvSpPr>
          <p:cNvPr id="3" name="Content Placeholder 2">
            <a:extLst>
              <a:ext uri="{FF2B5EF4-FFF2-40B4-BE49-F238E27FC236}">
                <a16:creationId xmlns:a16="http://schemas.microsoft.com/office/drawing/2014/main" id="{0DC54B76-19D7-4A93-81DD-58EC349DC7B0}"/>
              </a:ext>
            </a:extLst>
          </p:cNvPr>
          <p:cNvSpPr>
            <a:spLocks noGrp="1"/>
          </p:cNvSpPr>
          <p:nvPr>
            <p:ph idx="1"/>
          </p:nvPr>
        </p:nvSpPr>
        <p:spPr>
          <a:xfrm>
            <a:off x="457200" y="1857811"/>
            <a:ext cx="8229600" cy="4262079"/>
          </a:xfrm>
        </p:spPr>
        <p:txBody>
          <a:bodyPr/>
          <a:lstStyle/>
          <a:p>
            <a:r>
              <a:rPr lang="en-US" sz="2000" dirty="0">
                <a:latin typeface="+mn-lt"/>
              </a:rPr>
              <a:t> </a:t>
            </a:r>
            <a:r>
              <a:rPr lang="en-US" sz="2000" dirty="0">
                <a:solidFill>
                  <a:srgbClr val="7A9900"/>
                </a:solidFill>
                <a:latin typeface="+mn-lt"/>
              </a:rPr>
              <a:t>Circular Flow Model </a:t>
            </a:r>
            <a:r>
              <a:rPr lang="en-US" sz="2000" dirty="0">
                <a:latin typeface="+mn-lt"/>
              </a:rPr>
              <a:t>Activity Sheet</a:t>
            </a:r>
          </a:p>
          <a:p>
            <a:r>
              <a:rPr lang="en-US" sz="2000" b="1" dirty="0">
                <a:latin typeface="+mn-lt"/>
              </a:rPr>
              <a:t>The Players of the Circular Flow Model:</a:t>
            </a:r>
          </a:p>
          <a:p>
            <a:pPr lvl="1"/>
            <a:r>
              <a:rPr lang="en-US" sz="2000" b="1" dirty="0">
                <a:solidFill>
                  <a:srgbClr val="000000"/>
                </a:solidFill>
                <a:effectLst/>
                <a:latin typeface="+mn-lt"/>
                <a:ea typeface="Times New Roman" panose="02020603050405020304" pitchFamily="18" charset="0"/>
              </a:rPr>
              <a:t>Household sector: </a:t>
            </a:r>
            <a:r>
              <a:rPr lang="en-US" sz="2000" dirty="0">
                <a:solidFill>
                  <a:srgbClr val="000000"/>
                </a:solidFill>
                <a:effectLst/>
                <a:latin typeface="+mn-lt"/>
                <a:ea typeface="Times New Roman" panose="02020603050405020304" pitchFamily="18" charset="0"/>
              </a:rPr>
              <a:t>This includes all people seeking to satisfy unlimited wants and needs. This sector is responsible for consumption. </a:t>
            </a:r>
            <a:endParaRPr lang="en-US" sz="2000" dirty="0">
              <a:latin typeface="+mn-lt"/>
              <a:ea typeface="Times New Roman" panose="02020603050405020304" pitchFamily="18" charset="0"/>
            </a:endParaRPr>
          </a:p>
          <a:p>
            <a:pPr lvl="1"/>
            <a:r>
              <a:rPr lang="en-US" sz="2000" b="1" dirty="0">
                <a:solidFill>
                  <a:srgbClr val="000000"/>
                </a:solidFill>
                <a:effectLst/>
                <a:latin typeface="+mn-lt"/>
                <a:ea typeface="Times New Roman" panose="02020603050405020304" pitchFamily="18" charset="0"/>
              </a:rPr>
              <a:t>Business sector: </a:t>
            </a:r>
            <a:r>
              <a:rPr lang="en-US" sz="2000" dirty="0">
                <a:solidFill>
                  <a:srgbClr val="000000"/>
                </a:solidFill>
                <a:effectLst/>
                <a:latin typeface="+mn-lt"/>
                <a:ea typeface="Times New Roman" panose="02020603050405020304" pitchFamily="18" charset="0"/>
              </a:rPr>
              <a:t>This includes those undertaking the task of combining resources to produce goods and services. This sector is responsible for production. </a:t>
            </a:r>
            <a:endParaRPr lang="en-US" sz="2000" dirty="0">
              <a:latin typeface="+mn-lt"/>
              <a:ea typeface="Times New Roman" panose="02020603050405020304" pitchFamily="18" charset="0"/>
            </a:endParaRPr>
          </a:p>
          <a:p>
            <a:pPr lvl="1"/>
            <a:r>
              <a:rPr lang="en-US" sz="2000" b="1" dirty="0">
                <a:solidFill>
                  <a:srgbClr val="000000"/>
                </a:solidFill>
                <a:effectLst/>
                <a:latin typeface="+mn-lt"/>
                <a:ea typeface="Times New Roman" panose="02020603050405020304" pitchFamily="18" charset="0"/>
              </a:rPr>
              <a:t>Government sector: </a:t>
            </a:r>
            <a:r>
              <a:rPr lang="en-US" sz="2000" dirty="0">
                <a:solidFill>
                  <a:srgbClr val="000000"/>
                </a:solidFill>
                <a:effectLst/>
                <a:latin typeface="+mn-lt"/>
                <a:ea typeface="Times New Roman" panose="02020603050405020304" pitchFamily="18" charset="0"/>
              </a:rPr>
              <a:t>This includes the ruling bodies of the federal, state, and local governments, especially to pass laws, collect taxes, and force other economic sectors to do things that they wouldn't do voluntarily. This sector is responsible for regulation.</a:t>
            </a:r>
            <a:endParaRPr lang="en-US" sz="2000" dirty="0">
              <a:effectLst/>
              <a:latin typeface="+mn-lt"/>
              <a:ea typeface="Times New Roman" panose="02020603050405020304" pitchFamily="18" charset="0"/>
            </a:endParaRPr>
          </a:p>
          <a:p>
            <a:pPr lvl="1"/>
            <a:endParaRPr lang="en-US" dirty="0"/>
          </a:p>
        </p:txBody>
      </p:sp>
    </p:spTree>
    <p:extLst>
      <p:ext uri="{BB962C8B-B14F-4D97-AF65-F5344CB8AC3E}">
        <p14:creationId xmlns:p14="http://schemas.microsoft.com/office/powerpoint/2010/main" val="1620613657"/>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AD92-C1B9-4104-97A7-9F6D820FB2F7}"/>
              </a:ext>
            </a:extLst>
          </p:cNvPr>
          <p:cNvSpPr>
            <a:spLocks noGrp="1"/>
          </p:cNvSpPr>
          <p:nvPr>
            <p:ph type="title"/>
          </p:nvPr>
        </p:nvSpPr>
        <p:spPr>
          <a:xfrm>
            <a:off x="457200" y="914400"/>
            <a:ext cx="8229600" cy="715617"/>
          </a:xfrm>
        </p:spPr>
        <p:txBody>
          <a:bodyPr/>
          <a:lstStyle/>
          <a:p>
            <a:r>
              <a:rPr lang="en-US" sz="2800" dirty="0"/>
              <a:t>Lesson 5 Summary Activity</a:t>
            </a:r>
          </a:p>
        </p:txBody>
      </p:sp>
      <p:sp>
        <p:nvSpPr>
          <p:cNvPr id="3" name="Content Placeholder 2">
            <a:extLst>
              <a:ext uri="{FF2B5EF4-FFF2-40B4-BE49-F238E27FC236}">
                <a16:creationId xmlns:a16="http://schemas.microsoft.com/office/drawing/2014/main" id="{F348133A-77C7-44D5-B533-25AC4F83A6FE}"/>
              </a:ext>
            </a:extLst>
          </p:cNvPr>
          <p:cNvSpPr>
            <a:spLocks noGrp="1"/>
          </p:cNvSpPr>
          <p:nvPr>
            <p:ph idx="1"/>
          </p:nvPr>
        </p:nvSpPr>
        <p:spPr>
          <a:xfrm>
            <a:off x="457200" y="1815548"/>
            <a:ext cx="8229600" cy="4341412"/>
          </a:xfrm>
        </p:spPr>
        <p:txBody>
          <a:bodyPr/>
          <a:lstStyle/>
          <a:p>
            <a:pPr marL="0" indent="0">
              <a:buNone/>
            </a:pPr>
            <a:r>
              <a:rPr lang="en-US" sz="2000" b="1" dirty="0"/>
              <a:t>Political Scorecard:  </a:t>
            </a:r>
          </a:p>
          <a:p>
            <a:pPr marL="457200" lvl="1" indent="0" algn="ctr">
              <a:buNone/>
            </a:pPr>
            <a:r>
              <a:rPr lang="en-US" sz="2000" i="1" dirty="0"/>
              <a:t>	Where does the flow of the dollar start?  If the government can use its </a:t>
            </a:r>
            <a:r>
              <a:rPr lang="en-US" sz="2000" i="1" dirty="0">
                <a:solidFill>
                  <a:srgbClr val="7A9900"/>
                </a:solidFill>
              </a:rPr>
              <a:t>fiscal powers (spending and taxing) </a:t>
            </a:r>
            <a:r>
              <a:rPr lang="en-US" sz="2000" i="1" dirty="0"/>
              <a:t>to start the flow of the dollar, should it start in the product market, with helping households spend? Or in the factor market, with helping businesses to hire people, expand and produce?   </a:t>
            </a:r>
          </a:p>
        </p:txBody>
      </p:sp>
    </p:spTree>
    <p:extLst>
      <p:ext uri="{BB962C8B-B14F-4D97-AF65-F5344CB8AC3E}">
        <p14:creationId xmlns:p14="http://schemas.microsoft.com/office/powerpoint/2010/main" val="227015273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b="1">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1501666" y="5134678"/>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1524001" y="2335947"/>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C49A-50A7-49D5-B1A2-57AAF226F525}"/>
              </a:ext>
            </a:extLst>
          </p:cNvPr>
          <p:cNvSpPr>
            <a:spLocks noGrp="1"/>
          </p:cNvSpPr>
          <p:nvPr>
            <p:ph type="ctrTitle"/>
          </p:nvPr>
        </p:nvSpPr>
        <p:spPr>
          <a:xfrm>
            <a:off x="756139" y="1145686"/>
            <a:ext cx="7772400" cy="1470025"/>
          </a:xfrm>
        </p:spPr>
        <p:txBody>
          <a:bodyPr/>
          <a:lstStyle/>
          <a:p>
            <a:r>
              <a:rPr lang="en-US" sz="5400" dirty="0">
                <a:latin typeface="Calibri"/>
                <a:ea typeface="ＭＳ Ｐゴシック"/>
                <a:cs typeface="Calibri"/>
              </a:rPr>
              <a:t>Thank You to Our Sponsors!</a:t>
            </a:r>
            <a:endParaRPr lang="en-US" sz="5400" dirty="0"/>
          </a:p>
        </p:txBody>
      </p:sp>
      <p:sp>
        <p:nvSpPr>
          <p:cNvPr id="3" name="Subtitle 2">
            <a:extLst>
              <a:ext uri="{FF2B5EF4-FFF2-40B4-BE49-F238E27FC236}">
                <a16:creationId xmlns:a16="http://schemas.microsoft.com/office/drawing/2014/main" id="{88D6CDAE-25F6-4A13-9FAD-1DA0236E53C3}"/>
              </a:ext>
            </a:extLst>
          </p:cNvPr>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8479" y="2622632"/>
            <a:ext cx="2378110" cy="23781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116" y="2690224"/>
            <a:ext cx="4725799" cy="13029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1831" y="5899538"/>
            <a:ext cx="6217920" cy="594360"/>
          </a:xfrm>
          <a:prstGeom prst="rect">
            <a:avLst/>
          </a:prstGeom>
        </p:spPr>
      </p:pic>
      <p:sp>
        <p:nvSpPr>
          <p:cNvPr id="7" name="Rectangle 6"/>
          <p:cNvSpPr/>
          <p:nvPr/>
        </p:nvSpPr>
        <p:spPr>
          <a:xfrm>
            <a:off x="4450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4015" y="3811687"/>
            <a:ext cx="1905000" cy="187452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3A7E8432-E2ED-4609-928F-7A71E73514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37274" y="5243613"/>
            <a:ext cx="1188720" cy="1196340"/>
          </a:xfrm>
          <a:prstGeom prst="rect">
            <a:avLst/>
          </a:prstGeom>
        </p:spPr>
      </p:pic>
    </p:spTree>
    <p:extLst>
      <p:ext uri="{BB962C8B-B14F-4D97-AF65-F5344CB8AC3E}">
        <p14:creationId xmlns:p14="http://schemas.microsoft.com/office/powerpoint/2010/main" val="67265427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b="1">
              <a:solidFill>
                <a:srgbClr val="005CB8"/>
              </a:solidFill>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a:cs typeface="Calibri" panose="020F0502020204030204" pitchFamily="34" charset="0"/>
            </a:endParaRPr>
          </a:p>
        </p:txBody>
      </p:sp>
      <p:sp>
        <p:nvSpPr>
          <p:cNvPr id="3" name="TextBox 2">
            <a:extLst>
              <a:ext uri="{FF2B5EF4-FFF2-40B4-BE49-F238E27FC236}">
                <a16:creationId xmlns:a16="http://schemas.microsoft.com/office/drawing/2014/main" id="{D213714B-F9E8-8C44-9AF8-383F3F244D95}"/>
              </a:ext>
            </a:extLst>
          </p:cNvPr>
          <p:cNvSpPr txBox="1"/>
          <p:nvPr/>
        </p:nvSpPr>
        <p:spPr>
          <a:xfrm>
            <a:off x="588955" y="2359260"/>
            <a:ext cx="8175171" cy="2862322"/>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sz="1600" b="1" i="1" dirty="0">
                <a:solidFill>
                  <a:srgbClr val="005CB8"/>
                </a:solidFill>
                <a:latin typeface="Arial"/>
                <a:ea typeface="ＭＳ Ｐゴシック"/>
                <a:cs typeface="Arial"/>
                <a:hlinkClick r:id="rId3"/>
              </a:rPr>
              <a:t>EconEdLink.org/professional-development/</a:t>
            </a:r>
            <a:endParaRPr lang="en-US" sz="1600" b="1" i="1" dirty="0">
              <a:solidFill>
                <a:srgbClr val="005CB8"/>
              </a:solidFill>
              <a:latin typeface="Arial"/>
              <a:ea typeface="ＭＳ Ｐゴシック"/>
              <a:cs typeface="Arial"/>
            </a:endParaRP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Agenda</a:t>
            </a:r>
            <a:endParaRPr lang="en-US" sz="5500" b="1" dirty="0">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377441"/>
            <a:ext cx="8229600" cy="4175760"/>
          </a:xfrm>
        </p:spPr>
        <p:txBody>
          <a:bodyPr/>
          <a:lstStyle/>
          <a:p>
            <a:r>
              <a:rPr lang="en-US" sz="2500" dirty="0"/>
              <a:t>Initial </a:t>
            </a:r>
            <a:r>
              <a:rPr lang="en-US" sz="2500" b="1" dirty="0"/>
              <a:t>lessons</a:t>
            </a:r>
            <a:r>
              <a:rPr lang="en-US" sz="2500" dirty="0"/>
              <a:t> of the AP Economics Curriculum</a:t>
            </a:r>
          </a:p>
          <a:p>
            <a:r>
              <a:rPr lang="en-US" sz="2500" b="1" dirty="0"/>
              <a:t>Activities</a:t>
            </a:r>
            <a:r>
              <a:rPr lang="en-US" sz="2500" dirty="0"/>
              <a:t> to build understanding of AP Economics as a Behavioral Science</a:t>
            </a:r>
          </a:p>
          <a:p>
            <a:r>
              <a:rPr lang="en-US" sz="2500" b="1" dirty="0"/>
              <a:t>Assessment</a:t>
            </a:r>
            <a:r>
              <a:rPr lang="en-US" sz="2500" dirty="0"/>
              <a:t> Questions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1957892"/>
            <a:ext cx="8229600" cy="4175760"/>
          </a:xfrm>
        </p:spPr>
        <p:txBody>
          <a:bodyPr>
            <a:noAutofit/>
          </a:bodyPr>
          <a:lstStyle/>
          <a:p>
            <a:pPr marL="0" indent="0" defTabSz="905255">
              <a:buNone/>
              <a:defRPr sz="3168"/>
            </a:pPr>
            <a:r>
              <a:rPr lang="en-US" sz="2750" dirty="0"/>
              <a:t>Understanding…</a:t>
            </a:r>
          </a:p>
          <a:p>
            <a:pPr defTabSz="905255">
              <a:buFont typeface="Wingdings" panose="05000000000000000000" pitchFamily="2" charset="2"/>
              <a:buChar char="Ø"/>
              <a:defRPr sz="3168"/>
            </a:pPr>
            <a:r>
              <a:rPr lang="en-US" sz="2750" i="1" dirty="0"/>
              <a:t>Why economics is the study of scarcity</a:t>
            </a:r>
          </a:p>
          <a:p>
            <a:pPr defTabSz="905255">
              <a:buFont typeface="Wingdings" panose="05000000000000000000" pitchFamily="2" charset="2"/>
              <a:buChar char="Ø"/>
              <a:defRPr sz="3168"/>
            </a:pPr>
            <a:endParaRPr lang="en-US" sz="2750" i="1" dirty="0"/>
          </a:p>
          <a:p>
            <a:pPr defTabSz="905255">
              <a:buFont typeface="Wingdings" panose="05000000000000000000" pitchFamily="2" charset="2"/>
              <a:buChar char="Ø"/>
              <a:defRPr sz="3168"/>
            </a:pPr>
            <a:r>
              <a:rPr lang="en-US" sz="2750" i="1" dirty="0"/>
              <a:t>The challenges scarcity creates for societies</a:t>
            </a:r>
          </a:p>
          <a:p>
            <a:pPr defTabSz="905255">
              <a:buFont typeface="Wingdings" panose="05000000000000000000" pitchFamily="2" charset="2"/>
              <a:buChar char="Ø"/>
              <a:defRPr sz="3168"/>
            </a:pPr>
            <a:endParaRPr lang="en-US" sz="2750" i="1" dirty="0"/>
          </a:p>
          <a:p>
            <a:pPr defTabSz="905255">
              <a:buFont typeface="Wingdings" panose="05000000000000000000" pitchFamily="2" charset="2"/>
              <a:buChar char="Ø"/>
              <a:defRPr sz="3168"/>
            </a:pPr>
            <a:r>
              <a:rPr lang="en-US" sz="2750" i="1" dirty="0"/>
              <a:t>How societies create economic systems to answer the fundamental economic questions</a:t>
            </a:r>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National Standards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400" dirty="0"/>
              <a:t>1.1. Choices made by individuals, firms, or government officials are constrained by the resources to which they have access. </a:t>
            </a:r>
          </a:p>
          <a:p>
            <a:pPr defTabSz="905255">
              <a:defRPr sz="3168"/>
            </a:pPr>
            <a:r>
              <a:rPr lang="en-US" sz="2400" dirty="0"/>
              <a:t>1.2. Choices made by individuals, firms, or government officials often have long run unintended consequences that can partially or entirely offset or supplement the initial effects of the decision. </a:t>
            </a:r>
          </a:p>
        </p:txBody>
      </p:sp>
    </p:spTree>
    <p:extLst>
      <p:ext uri="{BB962C8B-B14F-4D97-AF65-F5344CB8AC3E}">
        <p14:creationId xmlns:p14="http://schemas.microsoft.com/office/powerpoint/2010/main" val="4850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State Standards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400" dirty="0"/>
              <a:t>4.1:  analyze the effectiveness of varying ways societies, nations, and regions of the world attempt to satisfy their basic needs and wants by utilizing scarce resources</a:t>
            </a:r>
          </a:p>
          <a:p>
            <a:pPr defTabSz="905255">
              <a:defRPr sz="3168"/>
            </a:pPr>
            <a:r>
              <a:rPr lang="en-US" sz="2400" dirty="0"/>
              <a:t>4.1:  understand the nature of scarcity and how nations of the world make choices which involve economic and social costs and benefits</a:t>
            </a:r>
          </a:p>
          <a:p>
            <a:pPr defTabSz="905255">
              <a:defRPr sz="3168"/>
            </a:pPr>
            <a:r>
              <a:rPr lang="en-US" sz="2400" dirty="0"/>
              <a:t>4.1:  describe the ideals, principles, structure, practices, accomplishments, and problems related to the United States economic system </a:t>
            </a:r>
          </a:p>
          <a:p>
            <a:pPr defTabSz="905255">
              <a:defRPr sz="3168"/>
            </a:pPr>
            <a:endParaRPr lang="en-US" sz="2400" dirty="0"/>
          </a:p>
        </p:txBody>
      </p:sp>
    </p:spTree>
    <p:extLst>
      <p:ext uri="{BB962C8B-B14F-4D97-AF65-F5344CB8AC3E}">
        <p14:creationId xmlns:p14="http://schemas.microsoft.com/office/powerpoint/2010/main" val="423227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EA4B-030B-4A8D-B845-3DC1BFF12914}"/>
              </a:ext>
            </a:extLst>
          </p:cNvPr>
          <p:cNvSpPr>
            <a:spLocks noGrp="1"/>
          </p:cNvSpPr>
          <p:nvPr>
            <p:ph type="title"/>
          </p:nvPr>
        </p:nvSpPr>
        <p:spPr/>
        <p:txBody>
          <a:bodyPr/>
          <a:lstStyle/>
          <a:p>
            <a:r>
              <a:rPr lang="en-US" sz="3200" dirty="0"/>
              <a:t>Lesson 1: The Kidney Handout Ice Breaker</a:t>
            </a:r>
          </a:p>
        </p:txBody>
      </p:sp>
      <p:sp>
        <p:nvSpPr>
          <p:cNvPr id="3" name="Content Placeholder 2">
            <a:extLst>
              <a:ext uri="{FF2B5EF4-FFF2-40B4-BE49-F238E27FC236}">
                <a16:creationId xmlns:a16="http://schemas.microsoft.com/office/drawing/2014/main" id="{D8865A03-C810-4004-A064-151D21E9C43A}"/>
              </a:ext>
            </a:extLst>
          </p:cNvPr>
          <p:cNvSpPr>
            <a:spLocks noGrp="1"/>
          </p:cNvSpPr>
          <p:nvPr>
            <p:ph idx="1"/>
          </p:nvPr>
        </p:nvSpPr>
        <p:spPr>
          <a:xfrm>
            <a:off x="457200" y="1853514"/>
            <a:ext cx="8229600" cy="4744994"/>
          </a:xfrm>
        </p:spPr>
        <p:txBody>
          <a:bodyPr/>
          <a:lstStyle/>
          <a:p>
            <a:pPr marL="0" indent="0" algn="ctr">
              <a:buNone/>
            </a:pPr>
            <a:r>
              <a:rPr lang="en-US" dirty="0">
                <a:solidFill>
                  <a:srgbClr val="7A9900"/>
                </a:solidFill>
              </a:rPr>
              <a:t> Group Activity: Concept Introduction</a:t>
            </a:r>
            <a:endParaRPr lang="en-US" dirty="0"/>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Instructions:  </a:t>
            </a:r>
          </a:p>
          <a:p>
            <a:pPr marL="0" marR="0" indent="0">
              <a:spcBef>
                <a:spcPts val="0"/>
              </a:spcBef>
              <a:spcAft>
                <a:spcPts val="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	You are members of the surgical team at New York Hospital.  As a team, you must decide which patients should receive kidney transplants as donated organs become available.  Recently, the hospital received an organ donation from the family of an accident victim.  You have five potential candidates for the transplant.  As best as your team can determine, each of the five candidates’ bodies would accept the kidney without major threat of rejection.  The cost of the operation, surgical fees and hospital care comes to approximately $150,000.  </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Your job is to:   </a:t>
            </a:r>
            <a:r>
              <a:rPr lang="en-US" sz="1800" dirty="0">
                <a:effectLst/>
                <a:latin typeface="Calibri" panose="020F0502020204030204" pitchFamily="34" charset="0"/>
                <a:ea typeface="Calibri" panose="020F0502020204030204" pitchFamily="34" charset="0"/>
                <a:cs typeface="Times New Roman" panose="02020603050405020304" pitchFamily="18" charset="0"/>
              </a:rPr>
              <a:t>1) Decide which patient will receive the kidney transplant</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2)  Decide what criteria you will use to evaluate each patient and arrive at your final decision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3) Acknowledge what you lose/give up by picking your choice</a:t>
            </a:r>
          </a:p>
          <a:p>
            <a:endParaRPr lang="en-US" dirty="0"/>
          </a:p>
          <a:p>
            <a:pPr marL="0" indent="0">
              <a:buNone/>
            </a:pPr>
            <a:endParaRPr lang="en-US" dirty="0"/>
          </a:p>
        </p:txBody>
      </p:sp>
    </p:spTree>
    <p:extLst>
      <p:ext uri="{BB962C8B-B14F-4D97-AF65-F5344CB8AC3E}">
        <p14:creationId xmlns:p14="http://schemas.microsoft.com/office/powerpoint/2010/main" val="219015710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A9586-7587-44C1-AED1-4B5BAF7EEC7D}"/>
              </a:ext>
            </a:extLst>
          </p:cNvPr>
          <p:cNvSpPr>
            <a:spLocks noGrp="1"/>
          </p:cNvSpPr>
          <p:nvPr>
            <p:ph type="title"/>
          </p:nvPr>
        </p:nvSpPr>
        <p:spPr/>
        <p:txBody>
          <a:bodyPr/>
          <a:lstStyle/>
          <a:p>
            <a:r>
              <a:rPr lang="en-US" sz="4800" dirty="0"/>
              <a:t>Scarcity</a:t>
            </a:r>
          </a:p>
        </p:txBody>
      </p:sp>
      <p:sp>
        <p:nvSpPr>
          <p:cNvPr id="3" name="Content Placeholder 2">
            <a:extLst>
              <a:ext uri="{FF2B5EF4-FFF2-40B4-BE49-F238E27FC236}">
                <a16:creationId xmlns:a16="http://schemas.microsoft.com/office/drawing/2014/main" id="{C974EBFA-207D-417A-9808-7A39028D7419}"/>
              </a:ext>
            </a:extLst>
          </p:cNvPr>
          <p:cNvSpPr>
            <a:spLocks noGrp="1"/>
          </p:cNvSpPr>
          <p:nvPr>
            <p:ph idx="1"/>
          </p:nvPr>
        </p:nvSpPr>
        <p:spPr>
          <a:xfrm>
            <a:off x="457200" y="1779373"/>
            <a:ext cx="8229600" cy="4819135"/>
          </a:xfrm>
        </p:spPr>
        <p:txBody>
          <a:bodyPr/>
          <a:lstStyle/>
          <a:p>
            <a:r>
              <a:rPr lang="en-US" sz="2000" dirty="0"/>
              <a:t>Economics is the study of scarcity.  How societies deal with the enduring issue of unlimited wants vs. limited resources</a:t>
            </a:r>
          </a:p>
          <a:p>
            <a:r>
              <a:rPr lang="en-US" sz="2000" dirty="0"/>
              <a:t>Needs vs. wants</a:t>
            </a:r>
          </a:p>
          <a:p>
            <a:r>
              <a:rPr lang="en-US" sz="2000" dirty="0"/>
              <a:t>Micro vs. Macro:  small-scale individual units vs. wholistic economy and nation-wide economic issues</a:t>
            </a:r>
          </a:p>
          <a:p>
            <a:r>
              <a:rPr lang="en-US" sz="2000" dirty="0"/>
              <a:t>Positive vs. normative economics:  </a:t>
            </a:r>
          </a:p>
          <a:p>
            <a:pPr lvl="1"/>
            <a:r>
              <a:rPr lang="en-US" sz="2000" dirty="0"/>
              <a:t>Normative:  opinion</a:t>
            </a:r>
          </a:p>
          <a:p>
            <a:pPr lvl="1"/>
            <a:r>
              <a:rPr lang="en-US" sz="2000" dirty="0"/>
              <a:t>Positive:  scientific method</a:t>
            </a:r>
          </a:p>
          <a:p>
            <a:pPr marL="457200" lvl="1" indent="0" algn="ctr">
              <a:buNone/>
            </a:pPr>
            <a:r>
              <a:rPr lang="en-US" b="1" i="1" dirty="0">
                <a:solidFill>
                  <a:srgbClr val="7A9900"/>
                </a:solidFill>
              </a:rPr>
              <a:t>Class Discussion:  To what extent are cell phones a need or a want?  </a:t>
            </a:r>
          </a:p>
        </p:txBody>
      </p:sp>
    </p:spTree>
    <p:extLst>
      <p:ext uri="{BB962C8B-B14F-4D97-AF65-F5344CB8AC3E}">
        <p14:creationId xmlns:p14="http://schemas.microsoft.com/office/powerpoint/2010/main" val="107404608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schemas.microsoft.com/office/infopath/2007/PartnerControls"/>
    <ds:schemaRef ds:uri="9cd82c5b-74c9-4827-94f1-5bf219ae6b20"/>
    <ds:schemaRef ds:uri="http://purl.org/dc/elements/1.1/"/>
    <ds:schemaRef ds:uri="http://purl.org/dc/terms/"/>
    <ds:schemaRef ds:uri="bfa4db11-c700-41fb-b639-f7e6b4e680b5"/>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392</TotalTime>
  <Words>1805</Words>
  <Application>Microsoft Office PowerPoint</Application>
  <PresentationFormat>On-screen Show (4:3)</PresentationFormat>
  <Paragraphs>157</Paragraphs>
  <Slides>23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Arial,Sans-Serif</vt:lpstr>
      <vt:lpstr>Calibri</vt:lpstr>
      <vt:lpstr>Calibri Light</vt:lpstr>
      <vt:lpstr>Times New Roman</vt:lpstr>
      <vt:lpstr>Wingdings</vt:lpstr>
      <vt:lpstr>Office Theme</vt:lpstr>
      <vt:lpstr>   Fundamentals of AP Economics:   Scarcity Presented by Matthew Gherman January 25, 2021 mgherman@schools.nyc.gov</vt:lpstr>
      <vt:lpstr>EconEdLink Membership</vt:lpstr>
      <vt:lpstr>Professional Development Certificate</vt:lpstr>
      <vt:lpstr>Agenda</vt:lpstr>
      <vt:lpstr>Objectives</vt:lpstr>
      <vt:lpstr>National Standards</vt:lpstr>
      <vt:lpstr>State Standards</vt:lpstr>
      <vt:lpstr>Lesson 1: The Kidney Handout Ice Breaker</vt:lpstr>
      <vt:lpstr>Scarcity</vt:lpstr>
      <vt:lpstr>Lesson 2:  Resources and Fundamental Economic Questions</vt:lpstr>
      <vt:lpstr>Lesson 2 Main Points</vt:lpstr>
      <vt:lpstr>Lesson 2 Main Points, cont’d</vt:lpstr>
      <vt:lpstr>Lesson 2 Main Points, cont’d</vt:lpstr>
      <vt:lpstr>Lesson 2 Main Points, cont’d</vt:lpstr>
      <vt:lpstr>Lesson 2:  Fundamental Questions on Main Points</vt:lpstr>
      <vt:lpstr>Lesson 3:  Economic Systems</vt:lpstr>
      <vt:lpstr>Lesson 4:  Building Blocks of Capitalism</vt:lpstr>
      <vt:lpstr>Lesson 4 Addition</vt:lpstr>
      <vt:lpstr>Price Preview</vt:lpstr>
      <vt:lpstr>Lesson 5:  Circular Flow Model</vt:lpstr>
      <vt:lpstr>Lesson 5 Summary Activity</vt:lpstr>
      <vt:lpstr>CEE Affiliates</vt:lpstr>
      <vt:lpstr>Thank You to Our Sponsors!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Jarvon Carson</cp:lastModifiedBy>
  <cp:revision>94</cp:revision>
  <dcterms:created xsi:type="dcterms:W3CDTF">2012-09-11T15:07:18Z</dcterms:created>
  <dcterms:modified xsi:type="dcterms:W3CDTF">2021-01-21T18:42:33Z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