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4"/>
    <p:sldMasterId id="2147483674" r:id="rId5"/>
  </p:sldMasterIdLst>
  <p:notesMasterIdLst>
    <p:notesMasterId r:id="rId6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9" r:id="rId58"/>
    <p:sldId id="308" r:id="rId59"/>
    <p:sldId id="310" r:id="rId60"/>
    <p:sldId id="311" r:id="rId61"/>
    <p:sldId id="312" r:id="rId62"/>
    <p:sldId id="314" r:id="rId63"/>
    <p:sldId id="315" r:id="rId64"/>
    <p:sldId id="316" r:id="rId6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Gill Sans" panose="020B0604020202020204" charset="0"/>
      <p:regular r:id="rId71"/>
      <p:bold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533B25-A117-4763-BAC0-2E5D80248115}" v="19" dt="2021-03-29T14:58:18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78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font" Target="fonts/font2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notesMaster" Target="notesMasters/notesMaster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font" Target="fonts/font3.fntdata"/><Relationship Id="rId77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4.fntdata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font" Target="fonts/font5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von Carson" userId="f1f62c45-4a19-4f8e-934b-b4c64f876624" providerId="ADAL" clId="{5F533B25-A117-4763-BAC0-2E5D80248115}"/>
    <pc:docChg chg="undo custSel addSld delSld modSld sldOrd">
      <pc:chgData name="Jarvon Carson" userId="f1f62c45-4a19-4f8e-934b-b4c64f876624" providerId="ADAL" clId="{5F533B25-A117-4763-BAC0-2E5D80248115}" dt="2021-03-29T15:06:27.602" v="272"/>
      <pc:docMkLst>
        <pc:docMk/>
      </pc:docMkLst>
      <pc:sldChg chg="modSp mod">
        <pc:chgData name="Jarvon Carson" userId="f1f62c45-4a19-4f8e-934b-b4c64f876624" providerId="ADAL" clId="{5F533B25-A117-4763-BAC0-2E5D80248115}" dt="2021-03-29T14:29:32.966" v="3" actId="207"/>
        <pc:sldMkLst>
          <pc:docMk/>
          <pc:sldMk cId="0" sldId="256"/>
        </pc:sldMkLst>
        <pc:spChg chg="mod">
          <ac:chgData name="Jarvon Carson" userId="f1f62c45-4a19-4f8e-934b-b4c64f876624" providerId="ADAL" clId="{5F533B25-A117-4763-BAC0-2E5D80248115}" dt="2021-03-29T14:29:32.966" v="3" actId="207"/>
          <ac:spMkLst>
            <pc:docMk/>
            <pc:sldMk cId="0" sldId="256"/>
            <ac:spMk id="110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30:53.497" v="12" actId="113"/>
        <pc:sldMkLst>
          <pc:docMk/>
          <pc:sldMk cId="0" sldId="259"/>
        </pc:sldMkLst>
        <pc:spChg chg="mod">
          <ac:chgData name="Jarvon Carson" userId="f1f62c45-4a19-4f8e-934b-b4c64f876624" providerId="ADAL" clId="{5F533B25-A117-4763-BAC0-2E5D80248115}" dt="2021-03-29T14:30:53.497" v="12" actId="113"/>
          <ac:spMkLst>
            <pc:docMk/>
            <pc:sldMk cId="0" sldId="259"/>
            <ac:spMk id="131" creationId="{00000000-0000-0000-0000-000000000000}"/>
          </ac:spMkLst>
        </pc:spChg>
      </pc:sldChg>
      <pc:sldChg chg="modSp">
        <pc:chgData name="Jarvon Carson" userId="f1f62c45-4a19-4f8e-934b-b4c64f876624" providerId="ADAL" clId="{5F533B25-A117-4763-BAC0-2E5D80248115}" dt="2021-03-29T14:31:21.618" v="16" actId="207"/>
        <pc:sldMkLst>
          <pc:docMk/>
          <pc:sldMk cId="0" sldId="260"/>
        </pc:sldMkLst>
        <pc:spChg chg="mod">
          <ac:chgData name="Jarvon Carson" userId="f1f62c45-4a19-4f8e-934b-b4c64f876624" providerId="ADAL" clId="{5F533B25-A117-4763-BAC0-2E5D80248115}" dt="2021-03-29T14:31:21.618" v="16" actId="207"/>
          <ac:spMkLst>
            <pc:docMk/>
            <pc:sldMk cId="0" sldId="260"/>
            <ac:spMk id="138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31:28.723" v="17" actId="1076"/>
        <pc:sldMkLst>
          <pc:docMk/>
          <pc:sldMk cId="0" sldId="261"/>
        </pc:sldMkLst>
        <pc:spChg chg="mod">
          <ac:chgData name="Jarvon Carson" userId="f1f62c45-4a19-4f8e-934b-b4c64f876624" providerId="ADAL" clId="{5F533B25-A117-4763-BAC0-2E5D80248115}" dt="2021-03-29T14:31:28.723" v="17" actId="1076"/>
          <ac:spMkLst>
            <pc:docMk/>
            <pc:sldMk cId="0" sldId="261"/>
            <ac:spMk id="145" creationId="{00000000-0000-0000-0000-000000000000}"/>
          </ac:spMkLst>
        </pc:spChg>
      </pc:sldChg>
      <pc:sldChg chg="modSp modAnim">
        <pc:chgData name="Jarvon Carson" userId="f1f62c45-4a19-4f8e-934b-b4c64f876624" providerId="ADAL" clId="{5F533B25-A117-4763-BAC0-2E5D80248115}" dt="2021-03-29T14:31:52.213" v="21" actId="207"/>
        <pc:sldMkLst>
          <pc:docMk/>
          <pc:sldMk cId="0" sldId="263"/>
        </pc:sldMkLst>
        <pc:spChg chg="mod">
          <ac:chgData name="Jarvon Carson" userId="f1f62c45-4a19-4f8e-934b-b4c64f876624" providerId="ADAL" clId="{5F533B25-A117-4763-BAC0-2E5D80248115}" dt="2021-03-29T14:31:52.213" v="21" actId="207"/>
          <ac:spMkLst>
            <pc:docMk/>
            <pc:sldMk cId="0" sldId="263"/>
            <ac:spMk id="159" creationId="{00000000-0000-0000-0000-000000000000}"/>
          </ac:spMkLst>
        </pc:spChg>
      </pc:sldChg>
      <pc:sldChg chg="modSp modAnim">
        <pc:chgData name="Jarvon Carson" userId="f1f62c45-4a19-4f8e-934b-b4c64f876624" providerId="ADAL" clId="{5F533B25-A117-4763-BAC0-2E5D80248115}" dt="2021-03-29T14:32:03.021" v="25" actId="207"/>
        <pc:sldMkLst>
          <pc:docMk/>
          <pc:sldMk cId="0" sldId="264"/>
        </pc:sldMkLst>
        <pc:spChg chg="mod">
          <ac:chgData name="Jarvon Carson" userId="f1f62c45-4a19-4f8e-934b-b4c64f876624" providerId="ADAL" clId="{5F533B25-A117-4763-BAC0-2E5D80248115}" dt="2021-03-29T14:32:03.021" v="25" actId="207"/>
          <ac:spMkLst>
            <pc:docMk/>
            <pc:sldMk cId="0" sldId="264"/>
            <ac:spMk id="167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32:47.665" v="29" actId="12"/>
        <pc:sldMkLst>
          <pc:docMk/>
          <pc:sldMk cId="0" sldId="266"/>
        </pc:sldMkLst>
        <pc:spChg chg="mod">
          <ac:chgData name="Jarvon Carson" userId="f1f62c45-4a19-4f8e-934b-b4c64f876624" providerId="ADAL" clId="{5F533B25-A117-4763-BAC0-2E5D80248115}" dt="2021-03-29T14:32:37.378" v="28" actId="207"/>
          <ac:spMkLst>
            <pc:docMk/>
            <pc:sldMk cId="0" sldId="266"/>
            <ac:spMk id="180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32:47.665" v="29" actId="12"/>
          <ac:spMkLst>
            <pc:docMk/>
            <pc:sldMk cId="0" sldId="266"/>
            <ac:spMk id="182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33:20.056" v="30" actId="13926"/>
        <pc:sldMkLst>
          <pc:docMk/>
          <pc:sldMk cId="0" sldId="267"/>
        </pc:sldMkLst>
        <pc:spChg chg="mod">
          <ac:chgData name="Jarvon Carson" userId="f1f62c45-4a19-4f8e-934b-b4c64f876624" providerId="ADAL" clId="{5F533B25-A117-4763-BAC0-2E5D80248115}" dt="2021-03-29T14:33:20.056" v="30" actId="13926"/>
          <ac:spMkLst>
            <pc:docMk/>
            <pc:sldMk cId="0" sldId="267"/>
            <ac:spMk id="189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33:47.510" v="33" actId="20577"/>
        <pc:sldMkLst>
          <pc:docMk/>
          <pc:sldMk cId="0" sldId="268"/>
        </pc:sldMkLst>
        <pc:spChg chg="mod">
          <ac:chgData name="Jarvon Carson" userId="f1f62c45-4a19-4f8e-934b-b4c64f876624" providerId="ADAL" clId="{5F533B25-A117-4763-BAC0-2E5D80248115}" dt="2021-03-29T14:33:47.510" v="33" actId="20577"/>
          <ac:spMkLst>
            <pc:docMk/>
            <pc:sldMk cId="0" sldId="268"/>
            <ac:spMk id="196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33:44.493" v="32" actId="1076"/>
          <ac:spMkLst>
            <pc:docMk/>
            <pc:sldMk cId="0" sldId="268"/>
            <ac:spMk id="197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39:20.600" v="54" actId="2711"/>
        <pc:sldMkLst>
          <pc:docMk/>
          <pc:sldMk cId="0" sldId="270"/>
        </pc:sldMkLst>
        <pc:spChg chg="mod">
          <ac:chgData name="Jarvon Carson" userId="f1f62c45-4a19-4f8e-934b-b4c64f876624" providerId="ADAL" clId="{5F533B25-A117-4763-BAC0-2E5D80248115}" dt="2021-03-29T14:39:20.600" v="54" actId="2711"/>
          <ac:spMkLst>
            <pc:docMk/>
            <pc:sldMk cId="0" sldId="270"/>
            <ac:spMk id="212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34:50.647" v="39" actId="207"/>
          <ac:spMkLst>
            <pc:docMk/>
            <pc:sldMk cId="0" sldId="270"/>
            <ac:spMk id="213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35:11.145" v="45" actId="255"/>
        <pc:sldMkLst>
          <pc:docMk/>
          <pc:sldMk cId="0" sldId="271"/>
        </pc:sldMkLst>
        <pc:spChg chg="mod">
          <ac:chgData name="Jarvon Carson" userId="f1f62c45-4a19-4f8e-934b-b4c64f876624" providerId="ADAL" clId="{5F533B25-A117-4763-BAC0-2E5D80248115}" dt="2021-03-29T14:35:11.145" v="45" actId="255"/>
          <ac:spMkLst>
            <pc:docMk/>
            <pc:sldMk cId="0" sldId="271"/>
            <ac:spMk id="221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39:43.874" v="58" actId="115"/>
        <pc:sldMkLst>
          <pc:docMk/>
          <pc:sldMk cId="0" sldId="272"/>
        </pc:sldMkLst>
        <pc:spChg chg="mod">
          <ac:chgData name="Jarvon Carson" userId="f1f62c45-4a19-4f8e-934b-b4c64f876624" providerId="ADAL" clId="{5F533B25-A117-4763-BAC0-2E5D80248115}" dt="2021-03-29T14:35:32.506" v="50" actId="1076"/>
          <ac:spMkLst>
            <pc:docMk/>
            <pc:sldMk cId="0" sldId="272"/>
            <ac:spMk id="233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39:43.874" v="58" actId="115"/>
          <ac:spMkLst>
            <pc:docMk/>
            <pc:sldMk cId="0" sldId="272"/>
            <ac:spMk id="234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40:30.067" v="69" actId="207"/>
        <pc:sldMkLst>
          <pc:docMk/>
          <pc:sldMk cId="0" sldId="273"/>
        </pc:sldMkLst>
        <pc:spChg chg="mod">
          <ac:chgData name="Jarvon Carson" userId="f1f62c45-4a19-4f8e-934b-b4c64f876624" providerId="ADAL" clId="{5F533B25-A117-4763-BAC0-2E5D80248115}" dt="2021-03-29T14:40:05.421" v="63" actId="1076"/>
          <ac:spMkLst>
            <pc:docMk/>
            <pc:sldMk cId="0" sldId="273"/>
            <ac:spMk id="240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40:30.067" v="69" actId="207"/>
          <ac:spMkLst>
            <pc:docMk/>
            <pc:sldMk cId="0" sldId="273"/>
            <ac:spMk id="241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41:37.160" v="83" actId="207"/>
        <pc:sldMkLst>
          <pc:docMk/>
          <pc:sldMk cId="0" sldId="274"/>
        </pc:sldMkLst>
        <pc:spChg chg="mod">
          <ac:chgData name="Jarvon Carson" userId="f1f62c45-4a19-4f8e-934b-b4c64f876624" providerId="ADAL" clId="{5F533B25-A117-4763-BAC0-2E5D80248115}" dt="2021-03-29T14:40:57.511" v="74" actId="1076"/>
          <ac:spMkLst>
            <pc:docMk/>
            <pc:sldMk cId="0" sldId="274"/>
            <ac:spMk id="247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41:37.160" v="83" actId="207"/>
          <ac:spMkLst>
            <pc:docMk/>
            <pc:sldMk cId="0" sldId="274"/>
            <ac:spMk id="248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43:49.532" v="98" actId="113"/>
        <pc:sldMkLst>
          <pc:docMk/>
          <pc:sldMk cId="0" sldId="281"/>
        </pc:sldMkLst>
        <pc:spChg chg="mod">
          <ac:chgData name="Jarvon Carson" userId="f1f62c45-4a19-4f8e-934b-b4c64f876624" providerId="ADAL" clId="{5F533B25-A117-4763-BAC0-2E5D80248115}" dt="2021-03-29T14:43:49.532" v="98" actId="113"/>
          <ac:spMkLst>
            <pc:docMk/>
            <pc:sldMk cId="0" sldId="281"/>
            <ac:spMk id="290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43:29.066" v="95" actId="114"/>
          <ac:spMkLst>
            <pc:docMk/>
            <pc:sldMk cId="0" sldId="281"/>
            <ac:spMk id="291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42:46.703" v="87" actId="207"/>
          <ac:spMkLst>
            <pc:docMk/>
            <pc:sldMk cId="0" sldId="281"/>
            <ac:spMk id="292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44:36.164" v="101" actId="20577"/>
        <pc:sldMkLst>
          <pc:docMk/>
          <pc:sldMk cId="0" sldId="282"/>
        </pc:sldMkLst>
        <pc:spChg chg="mod">
          <ac:chgData name="Jarvon Carson" userId="f1f62c45-4a19-4f8e-934b-b4c64f876624" providerId="ADAL" clId="{5F533B25-A117-4763-BAC0-2E5D80248115}" dt="2021-03-29T14:44:36.164" v="101" actId="20577"/>
          <ac:spMkLst>
            <pc:docMk/>
            <pc:sldMk cId="0" sldId="282"/>
            <ac:spMk id="298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45:27.237" v="109" actId="2711"/>
        <pc:sldMkLst>
          <pc:docMk/>
          <pc:sldMk cId="0" sldId="285"/>
        </pc:sldMkLst>
        <pc:spChg chg="mod">
          <ac:chgData name="Jarvon Carson" userId="f1f62c45-4a19-4f8e-934b-b4c64f876624" providerId="ADAL" clId="{5F533B25-A117-4763-BAC0-2E5D80248115}" dt="2021-03-29T14:45:27.237" v="109" actId="2711"/>
          <ac:spMkLst>
            <pc:docMk/>
            <pc:sldMk cId="0" sldId="285"/>
            <ac:spMk id="316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45:09.149" v="105" actId="113"/>
          <ac:spMkLst>
            <pc:docMk/>
            <pc:sldMk cId="0" sldId="285"/>
            <ac:spMk id="317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46:40.959" v="118" actId="1076"/>
        <pc:sldMkLst>
          <pc:docMk/>
          <pc:sldMk cId="0" sldId="286"/>
        </pc:sldMkLst>
        <pc:spChg chg="mod">
          <ac:chgData name="Jarvon Carson" userId="f1f62c45-4a19-4f8e-934b-b4c64f876624" providerId="ADAL" clId="{5F533B25-A117-4763-BAC0-2E5D80248115}" dt="2021-03-29T14:46:06.022" v="113" actId="113"/>
          <ac:spMkLst>
            <pc:docMk/>
            <pc:sldMk cId="0" sldId="286"/>
            <ac:spMk id="324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46:40.959" v="118" actId="1076"/>
          <ac:spMkLst>
            <pc:docMk/>
            <pc:sldMk cId="0" sldId="286"/>
            <ac:spMk id="325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47:42.446" v="130" actId="207"/>
        <pc:sldMkLst>
          <pc:docMk/>
          <pc:sldMk cId="0" sldId="287"/>
        </pc:sldMkLst>
        <pc:spChg chg="mod">
          <ac:chgData name="Jarvon Carson" userId="f1f62c45-4a19-4f8e-934b-b4c64f876624" providerId="ADAL" clId="{5F533B25-A117-4763-BAC0-2E5D80248115}" dt="2021-03-29T14:47:14.338" v="122" actId="255"/>
          <ac:spMkLst>
            <pc:docMk/>
            <pc:sldMk cId="0" sldId="287"/>
            <ac:spMk id="331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47:42.446" v="130" actId="207"/>
          <ac:spMkLst>
            <pc:docMk/>
            <pc:sldMk cId="0" sldId="287"/>
            <ac:spMk id="332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48:23.400" v="138" actId="207"/>
        <pc:sldMkLst>
          <pc:docMk/>
          <pc:sldMk cId="0" sldId="288"/>
        </pc:sldMkLst>
        <pc:spChg chg="mod">
          <ac:chgData name="Jarvon Carson" userId="f1f62c45-4a19-4f8e-934b-b4c64f876624" providerId="ADAL" clId="{5F533B25-A117-4763-BAC0-2E5D80248115}" dt="2021-03-29T14:48:23.400" v="138" actId="207"/>
          <ac:spMkLst>
            <pc:docMk/>
            <pc:sldMk cId="0" sldId="288"/>
            <ac:spMk id="338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48:06.743" v="135" actId="113"/>
          <ac:spMkLst>
            <pc:docMk/>
            <pc:sldMk cId="0" sldId="288"/>
            <ac:spMk id="339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49:59.339" v="148" actId="113"/>
        <pc:sldMkLst>
          <pc:docMk/>
          <pc:sldMk cId="0" sldId="289"/>
        </pc:sldMkLst>
        <pc:spChg chg="mod">
          <ac:chgData name="Jarvon Carson" userId="f1f62c45-4a19-4f8e-934b-b4c64f876624" providerId="ADAL" clId="{5F533B25-A117-4763-BAC0-2E5D80248115}" dt="2021-03-29T14:49:59.339" v="148" actId="113"/>
          <ac:spMkLst>
            <pc:docMk/>
            <pc:sldMk cId="0" sldId="289"/>
            <ac:spMk id="346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48:52.275" v="143" actId="207"/>
          <ac:spMkLst>
            <pc:docMk/>
            <pc:sldMk cId="0" sldId="289"/>
            <ac:spMk id="347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50:15.165" v="151" actId="1076"/>
        <pc:sldMkLst>
          <pc:docMk/>
          <pc:sldMk cId="0" sldId="290"/>
        </pc:sldMkLst>
        <pc:spChg chg="mod">
          <ac:chgData name="Jarvon Carson" userId="f1f62c45-4a19-4f8e-934b-b4c64f876624" providerId="ADAL" clId="{5F533B25-A117-4763-BAC0-2E5D80248115}" dt="2021-03-29T14:50:06.211" v="149" actId="115"/>
          <ac:spMkLst>
            <pc:docMk/>
            <pc:sldMk cId="0" sldId="290"/>
            <ac:spMk id="353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50:10.664" v="150" actId="115"/>
          <ac:spMkLst>
            <pc:docMk/>
            <pc:sldMk cId="0" sldId="290"/>
            <ac:spMk id="354" creationId="{00000000-0000-0000-0000-000000000000}"/>
          </ac:spMkLst>
        </pc:spChg>
        <pc:picChg chg="mod">
          <ac:chgData name="Jarvon Carson" userId="f1f62c45-4a19-4f8e-934b-b4c64f876624" providerId="ADAL" clId="{5F533B25-A117-4763-BAC0-2E5D80248115}" dt="2021-03-29T14:50:15.165" v="151" actId="1076"/>
          <ac:picMkLst>
            <pc:docMk/>
            <pc:sldMk cId="0" sldId="290"/>
            <ac:picMk id="358" creationId="{00000000-0000-0000-0000-000000000000}"/>
          </ac:picMkLst>
        </pc:picChg>
      </pc:sldChg>
      <pc:sldChg chg="modSp mod">
        <pc:chgData name="Jarvon Carson" userId="f1f62c45-4a19-4f8e-934b-b4c64f876624" providerId="ADAL" clId="{5F533B25-A117-4763-BAC0-2E5D80248115}" dt="2021-03-29T14:51:39.599" v="162" actId="207"/>
        <pc:sldMkLst>
          <pc:docMk/>
          <pc:sldMk cId="0" sldId="291"/>
        </pc:sldMkLst>
        <pc:spChg chg="mod">
          <ac:chgData name="Jarvon Carson" userId="f1f62c45-4a19-4f8e-934b-b4c64f876624" providerId="ADAL" clId="{5F533B25-A117-4763-BAC0-2E5D80248115}" dt="2021-03-29T14:51:16.965" v="156" actId="207"/>
          <ac:spMkLst>
            <pc:docMk/>
            <pc:sldMk cId="0" sldId="291"/>
            <ac:spMk id="365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51:39.599" v="162" actId="207"/>
          <ac:spMkLst>
            <pc:docMk/>
            <pc:sldMk cId="0" sldId="291"/>
            <ac:spMk id="366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51:23.614" v="158" actId="255"/>
          <ac:spMkLst>
            <pc:docMk/>
            <pc:sldMk cId="0" sldId="291"/>
            <ac:spMk id="367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52:40.669" v="173" actId="122"/>
        <pc:sldMkLst>
          <pc:docMk/>
          <pc:sldMk cId="0" sldId="292"/>
        </pc:sldMkLst>
        <pc:spChg chg="mod">
          <ac:chgData name="Jarvon Carson" userId="f1f62c45-4a19-4f8e-934b-b4c64f876624" providerId="ADAL" clId="{5F533B25-A117-4763-BAC0-2E5D80248115}" dt="2021-03-29T14:52:40.669" v="173" actId="122"/>
          <ac:spMkLst>
            <pc:docMk/>
            <pc:sldMk cId="0" sldId="292"/>
            <ac:spMk id="374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54:03.461" v="186" actId="20577"/>
        <pc:sldMkLst>
          <pc:docMk/>
          <pc:sldMk cId="0" sldId="294"/>
        </pc:sldMkLst>
        <pc:spChg chg="mod">
          <ac:chgData name="Jarvon Carson" userId="f1f62c45-4a19-4f8e-934b-b4c64f876624" providerId="ADAL" clId="{5F533B25-A117-4763-BAC0-2E5D80248115}" dt="2021-03-29T14:54:03.461" v="186" actId="20577"/>
          <ac:spMkLst>
            <pc:docMk/>
            <pc:sldMk cId="0" sldId="294"/>
            <ac:spMk id="387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54:00.787" v="185" actId="1076"/>
          <ac:spMkLst>
            <pc:docMk/>
            <pc:sldMk cId="0" sldId="294"/>
            <ac:spMk id="388" creationId="{00000000-0000-0000-0000-000000000000}"/>
          </ac:spMkLst>
        </pc:spChg>
      </pc:sldChg>
      <pc:sldChg chg="delSp modSp mod">
        <pc:chgData name="Jarvon Carson" userId="f1f62c45-4a19-4f8e-934b-b4c64f876624" providerId="ADAL" clId="{5F533B25-A117-4763-BAC0-2E5D80248115}" dt="2021-03-29T14:54:41.591" v="195" actId="5793"/>
        <pc:sldMkLst>
          <pc:docMk/>
          <pc:sldMk cId="0" sldId="295"/>
        </pc:sldMkLst>
        <pc:spChg chg="mod">
          <ac:chgData name="Jarvon Carson" userId="f1f62c45-4a19-4f8e-934b-b4c64f876624" providerId="ADAL" clId="{5F533B25-A117-4763-BAC0-2E5D80248115}" dt="2021-03-29T14:54:41.591" v="195" actId="5793"/>
          <ac:spMkLst>
            <pc:docMk/>
            <pc:sldMk cId="0" sldId="295"/>
            <ac:spMk id="394" creationId="{00000000-0000-0000-0000-000000000000}"/>
          </ac:spMkLst>
        </pc:spChg>
        <pc:spChg chg="del">
          <ac:chgData name="Jarvon Carson" userId="f1f62c45-4a19-4f8e-934b-b4c64f876624" providerId="ADAL" clId="{5F533B25-A117-4763-BAC0-2E5D80248115}" dt="2021-03-29T14:54:16.072" v="187" actId="478"/>
          <ac:spMkLst>
            <pc:docMk/>
            <pc:sldMk cId="0" sldId="295"/>
            <ac:spMk id="395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54:50.792" v="197" actId="115"/>
        <pc:sldMkLst>
          <pc:docMk/>
          <pc:sldMk cId="0" sldId="296"/>
        </pc:sldMkLst>
        <pc:spChg chg="mod">
          <ac:chgData name="Jarvon Carson" userId="f1f62c45-4a19-4f8e-934b-b4c64f876624" providerId="ADAL" clId="{5F533B25-A117-4763-BAC0-2E5D80248115}" dt="2021-03-29T14:54:48.094" v="196" actId="115"/>
          <ac:spMkLst>
            <pc:docMk/>
            <pc:sldMk cId="0" sldId="296"/>
            <ac:spMk id="402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54:50.792" v="197" actId="115"/>
          <ac:spMkLst>
            <pc:docMk/>
            <pc:sldMk cId="0" sldId="296"/>
            <ac:spMk id="403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56:02.470" v="205" actId="207"/>
        <pc:sldMkLst>
          <pc:docMk/>
          <pc:sldMk cId="0" sldId="297"/>
        </pc:sldMkLst>
        <pc:spChg chg="mod">
          <ac:chgData name="Jarvon Carson" userId="f1f62c45-4a19-4f8e-934b-b4c64f876624" providerId="ADAL" clId="{5F533B25-A117-4763-BAC0-2E5D80248115}" dt="2021-03-29T14:55:43.761" v="200" actId="113"/>
          <ac:spMkLst>
            <pc:docMk/>
            <pc:sldMk cId="0" sldId="297"/>
            <ac:spMk id="416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56:02.470" v="205" actId="207"/>
          <ac:spMkLst>
            <pc:docMk/>
            <pc:sldMk cId="0" sldId="297"/>
            <ac:spMk id="417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55:56.049" v="203" actId="1076"/>
          <ac:spMkLst>
            <pc:docMk/>
            <pc:sldMk cId="0" sldId="297"/>
            <ac:spMk id="418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56:27.911" v="211" actId="114"/>
        <pc:sldMkLst>
          <pc:docMk/>
          <pc:sldMk cId="0" sldId="298"/>
        </pc:sldMkLst>
        <pc:spChg chg="mod">
          <ac:chgData name="Jarvon Carson" userId="f1f62c45-4a19-4f8e-934b-b4c64f876624" providerId="ADAL" clId="{5F533B25-A117-4763-BAC0-2E5D80248115}" dt="2021-03-29T14:56:27.911" v="211" actId="114"/>
          <ac:spMkLst>
            <pc:docMk/>
            <pc:sldMk cId="0" sldId="298"/>
            <ac:spMk id="425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4:57:52.321" v="222" actId="1076"/>
        <pc:sldMkLst>
          <pc:docMk/>
          <pc:sldMk cId="0" sldId="300"/>
        </pc:sldMkLst>
        <pc:spChg chg="mod">
          <ac:chgData name="Jarvon Carson" userId="f1f62c45-4a19-4f8e-934b-b4c64f876624" providerId="ADAL" clId="{5F533B25-A117-4763-BAC0-2E5D80248115}" dt="2021-03-29T14:57:52.321" v="222" actId="1076"/>
          <ac:spMkLst>
            <pc:docMk/>
            <pc:sldMk cId="0" sldId="300"/>
            <ac:spMk id="438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57:12.613" v="216" actId="113"/>
          <ac:spMkLst>
            <pc:docMk/>
            <pc:sldMk cId="0" sldId="300"/>
            <ac:spMk id="439" creationId="{00000000-0000-0000-0000-000000000000}"/>
          </ac:spMkLst>
        </pc:spChg>
        <pc:picChg chg="mod">
          <ac:chgData name="Jarvon Carson" userId="f1f62c45-4a19-4f8e-934b-b4c64f876624" providerId="ADAL" clId="{5F533B25-A117-4763-BAC0-2E5D80248115}" dt="2021-03-29T14:57:49.456" v="221" actId="1076"/>
          <ac:picMkLst>
            <pc:docMk/>
            <pc:sldMk cId="0" sldId="300"/>
            <ac:picMk id="440" creationId="{00000000-0000-0000-0000-000000000000}"/>
          </ac:picMkLst>
        </pc:picChg>
      </pc:sldChg>
      <pc:sldChg chg="modSp mod">
        <pc:chgData name="Jarvon Carson" userId="f1f62c45-4a19-4f8e-934b-b4c64f876624" providerId="ADAL" clId="{5F533B25-A117-4763-BAC0-2E5D80248115}" dt="2021-03-29T15:00:44.472" v="232" actId="207"/>
        <pc:sldMkLst>
          <pc:docMk/>
          <pc:sldMk cId="0" sldId="301"/>
        </pc:sldMkLst>
        <pc:spChg chg="mod">
          <ac:chgData name="Jarvon Carson" userId="f1f62c45-4a19-4f8e-934b-b4c64f876624" providerId="ADAL" clId="{5F533B25-A117-4763-BAC0-2E5D80248115}" dt="2021-03-29T14:58:54.431" v="227" actId="113"/>
          <ac:spMkLst>
            <pc:docMk/>
            <pc:sldMk cId="0" sldId="301"/>
            <ac:spMk id="446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5:00:44.472" v="232" actId="207"/>
          <ac:spMkLst>
            <pc:docMk/>
            <pc:sldMk cId="0" sldId="301"/>
            <ac:spMk id="447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4:59:02.570" v="229" actId="207"/>
          <ac:spMkLst>
            <pc:docMk/>
            <pc:sldMk cId="0" sldId="301"/>
            <ac:spMk id="448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5:00:55.045" v="236" actId="20577"/>
        <pc:sldMkLst>
          <pc:docMk/>
          <pc:sldMk cId="0" sldId="302"/>
        </pc:sldMkLst>
        <pc:spChg chg="mod">
          <ac:chgData name="Jarvon Carson" userId="f1f62c45-4a19-4f8e-934b-b4c64f876624" providerId="ADAL" clId="{5F533B25-A117-4763-BAC0-2E5D80248115}" dt="2021-03-29T15:00:55.045" v="236" actId="20577"/>
          <ac:spMkLst>
            <pc:docMk/>
            <pc:sldMk cId="0" sldId="302"/>
            <ac:spMk id="455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5:02:43.086" v="244" actId="113"/>
        <pc:sldMkLst>
          <pc:docMk/>
          <pc:sldMk cId="0" sldId="304"/>
        </pc:sldMkLst>
        <pc:spChg chg="mod">
          <ac:chgData name="Jarvon Carson" userId="f1f62c45-4a19-4f8e-934b-b4c64f876624" providerId="ADAL" clId="{5F533B25-A117-4763-BAC0-2E5D80248115}" dt="2021-03-29T15:02:30.491" v="241" actId="207"/>
          <ac:spMkLst>
            <pc:docMk/>
            <pc:sldMk cId="0" sldId="304"/>
            <ac:spMk id="468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5:02:43.086" v="244" actId="113"/>
          <ac:spMkLst>
            <pc:docMk/>
            <pc:sldMk cId="0" sldId="304"/>
            <ac:spMk id="469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5:04:47.999" v="258" actId="1076"/>
        <pc:sldMkLst>
          <pc:docMk/>
          <pc:sldMk cId="0" sldId="305"/>
        </pc:sldMkLst>
        <pc:spChg chg="mod">
          <ac:chgData name="Jarvon Carson" userId="f1f62c45-4a19-4f8e-934b-b4c64f876624" providerId="ADAL" clId="{5F533B25-A117-4763-BAC0-2E5D80248115}" dt="2021-03-29T15:04:47.999" v="258" actId="1076"/>
          <ac:spMkLst>
            <pc:docMk/>
            <pc:sldMk cId="0" sldId="305"/>
            <ac:spMk id="475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5:04:11.812" v="251" actId="5793"/>
          <ac:spMkLst>
            <pc:docMk/>
            <pc:sldMk cId="0" sldId="305"/>
            <ac:spMk id="476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5:04:40.462" v="257" actId="2711"/>
        <pc:sldMkLst>
          <pc:docMk/>
          <pc:sldMk cId="0" sldId="306"/>
        </pc:sldMkLst>
        <pc:spChg chg="mod">
          <ac:chgData name="Jarvon Carson" userId="f1f62c45-4a19-4f8e-934b-b4c64f876624" providerId="ADAL" clId="{5F533B25-A117-4763-BAC0-2E5D80248115}" dt="2021-03-29T15:04:35.629" v="256" actId="1076"/>
          <ac:spMkLst>
            <pc:docMk/>
            <pc:sldMk cId="0" sldId="306"/>
            <ac:spMk id="482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5:04:40.462" v="257" actId="2711"/>
          <ac:spMkLst>
            <pc:docMk/>
            <pc:sldMk cId="0" sldId="306"/>
            <ac:spMk id="483" creationId="{00000000-0000-0000-0000-000000000000}"/>
          </ac:spMkLst>
        </pc:spChg>
      </pc:sldChg>
      <pc:sldChg chg="modSp mod">
        <pc:chgData name="Jarvon Carson" userId="f1f62c45-4a19-4f8e-934b-b4c64f876624" providerId="ADAL" clId="{5F533B25-A117-4763-BAC0-2E5D80248115}" dt="2021-03-29T15:05:52.354" v="263" actId="2711"/>
        <pc:sldMkLst>
          <pc:docMk/>
          <pc:sldMk cId="0" sldId="307"/>
        </pc:sldMkLst>
        <pc:spChg chg="mod">
          <ac:chgData name="Jarvon Carson" userId="f1f62c45-4a19-4f8e-934b-b4c64f876624" providerId="ADAL" clId="{5F533B25-A117-4763-BAC0-2E5D80248115}" dt="2021-03-29T15:05:17.480" v="262" actId="2711"/>
          <ac:spMkLst>
            <pc:docMk/>
            <pc:sldMk cId="0" sldId="307"/>
            <ac:spMk id="490" creationId="{00000000-0000-0000-0000-000000000000}"/>
          </ac:spMkLst>
        </pc:spChg>
        <pc:spChg chg="mod">
          <ac:chgData name="Jarvon Carson" userId="f1f62c45-4a19-4f8e-934b-b4c64f876624" providerId="ADAL" clId="{5F533B25-A117-4763-BAC0-2E5D80248115}" dt="2021-03-29T15:05:52.354" v="263" actId="2711"/>
          <ac:spMkLst>
            <pc:docMk/>
            <pc:sldMk cId="0" sldId="307"/>
            <ac:spMk id="491" creationId="{00000000-0000-0000-0000-000000000000}"/>
          </ac:spMkLst>
        </pc:spChg>
      </pc:sldChg>
      <pc:sldChg chg="addSp delSp modSp mod ord">
        <pc:chgData name="Jarvon Carson" userId="f1f62c45-4a19-4f8e-934b-b4c64f876624" providerId="ADAL" clId="{5F533B25-A117-4763-BAC0-2E5D80248115}" dt="2021-03-29T15:06:27.602" v="272"/>
        <pc:sldMkLst>
          <pc:docMk/>
          <pc:sldMk cId="0" sldId="309"/>
        </pc:sldMkLst>
        <pc:spChg chg="add del mod">
          <ac:chgData name="Jarvon Carson" userId="f1f62c45-4a19-4f8e-934b-b4c64f876624" providerId="ADAL" clId="{5F533B25-A117-4763-BAC0-2E5D80248115}" dt="2021-03-29T15:06:12.109" v="267" actId="478"/>
          <ac:spMkLst>
            <pc:docMk/>
            <pc:sldMk cId="0" sldId="309"/>
            <ac:spMk id="3" creationId="{5D1BCF24-6681-45CA-A830-7F5EAA1924DB}"/>
          </ac:spMkLst>
        </pc:spChg>
        <pc:spChg chg="add del mod">
          <ac:chgData name="Jarvon Carson" userId="f1f62c45-4a19-4f8e-934b-b4c64f876624" providerId="ADAL" clId="{5F533B25-A117-4763-BAC0-2E5D80248115}" dt="2021-03-29T15:06:23.336" v="270" actId="255"/>
          <ac:spMkLst>
            <pc:docMk/>
            <pc:sldMk cId="0" sldId="309"/>
            <ac:spMk id="503" creationId="{00000000-0000-0000-0000-000000000000}"/>
          </ac:spMkLst>
        </pc:spChg>
      </pc:sldChg>
      <pc:sldChg chg="del">
        <pc:chgData name="Jarvon Carson" userId="f1f62c45-4a19-4f8e-934b-b4c64f876624" providerId="ADAL" clId="{5F533B25-A117-4763-BAC0-2E5D80248115}" dt="2021-03-29T14:58:21.213" v="224" actId="2696"/>
        <pc:sldMkLst>
          <pc:docMk/>
          <pc:sldMk cId="0" sldId="313"/>
        </pc:sldMkLst>
      </pc:sldChg>
      <pc:sldChg chg="add">
        <pc:chgData name="Jarvon Carson" userId="f1f62c45-4a19-4f8e-934b-b4c64f876624" providerId="ADAL" clId="{5F533B25-A117-4763-BAC0-2E5D80248115}" dt="2021-03-29T14:58:18.266" v="223"/>
        <pc:sldMkLst>
          <pc:docMk/>
          <pc:sldMk cId="1492239085" sldId="314"/>
        </pc:sldMkLst>
      </pc:sldChg>
      <pc:sldChg chg="add">
        <pc:chgData name="Jarvon Carson" userId="f1f62c45-4a19-4f8e-934b-b4c64f876624" providerId="ADAL" clId="{5F533B25-A117-4763-BAC0-2E5D80248115}" dt="2021-03-29T14:58:18.266" v="223"/>
        <pc:sldMkLst>
          <pc:docMk/>
          <pc:sldMk cId="33294878" sldId="315"/>
        </pc:sldMkLst>
      </pc:sldChg>
      <pc:sldChg chg="modSp add mod">
        <pc:chgData name="Jarvon Carson" userId="f1f62c45-4a19-4f8e-934b-b4c64f876624" providerId="ADAL" clId="{5F533B25-A117-4763-BAC0-2E5D80248115}" dt="2021-03-29T14:58:24.633" v="225" actId="20577"/>
        <pc:sldMkLst>
          <pc:docMk/>
          <pc:sldMk cId="2747782567" sldId="316"/>
        </pc:sldMkLst>
        <pc:spChg chg="mod">
          <ac:chgData name="Jarvon Carson" userId="f1f62c45-4a19-4f8e-934b-b4c64f876624" providerId="ADAL" clId="{5F533B25-A117-4763-BAC0-2E5D80248115}" dt="2021-03-29T14:58:24.633" v="225" actId="20577"/>
          <ac:spMkLst>
            <pc:docMk/>
            <pc:sldMk cId="2747782567" sldId="316"/>
            <ac:spMk id="1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028f5de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028f5de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7a028f5dec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0514eb5a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b0514eb5a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b0514eb5a9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d64d757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d64d757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ad64d757d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85600936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785600936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7856009367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bbfc61a86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bbfc61a86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bbfc61a86d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a028f5de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a028f5de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7a028f5dec_0_2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a028f5dec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a028f5dec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7a028f5dec_0_2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a028f5dec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a028f5dec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7a028f5dec_0_2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a028f5dec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a028f5dec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7a028f5dec_0_2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a028f5dec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a028f5dec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7a028f5dec_0_2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14" name="Google Shape;11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a028f5dec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a028f5dec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7a028f5dec_0_2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7a028f5dec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7a028f5dec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7a028f5dec_0_2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a028f5dec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a028f5dec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7a028f5dec_0_2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a028f5dec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7a028f5dec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7a028f5dec_0_3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a028f5dec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7a028f5dec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7a028f5dec_0_3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a028f5dec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a028f5dec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7a028f5dec_0_3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a028f5dec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a028f5dec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7a028f5dec_0_3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a028f5dec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a028f5dec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7a028f5dec_0_3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a028f5dec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7a028f5dec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7a028f5dec_0_3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ca723e088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ca723e088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ca723e0883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21" name="Google Shape;12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a028f5dec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7a028f5dec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7a028f5dec_0_3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a028f5dec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a028f5dec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7a028f5dec_0_3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7a028f5dec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7a028f5dec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7a028f5dec_0_3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a8bf1d88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a8bf1d88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ca8bf1d884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ca8bf1d88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ca8bf1d88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ca8bf1d884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ca8bf1d88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ca8bf1d88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ca8bf1d884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ca8bf1d88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ca8bf1d88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ca8bf1d884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ca8bf1d88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ca8bf1d88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ca8bf1d884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ca723e088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ca723e0883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ca723e0883_0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a723e04c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ca723e04c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ca723e04ce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28" name="Google Shape;12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ca723e088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ca723e088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gca723e0883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ca723e04c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ca723e04c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ca723e04ce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ca723e08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ca723e08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ca723e088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a723e088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ca723e088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ca723e0883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ca723e088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ca723e088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ca723e0883_0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ca723e088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ca723e088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ca723e0883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ca723e088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ca723e088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gca723e0883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ca723e088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ca723e088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ca723e0883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ca723e0883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ca723e0883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gca723e0883_0_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7a028f5dec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7a028f5dec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7a028f5dec_0_3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ca723e0883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ca723e0883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gca723e0883_0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ca723e088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ca723e0883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gca723e0883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ca723e0883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ca723e0883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ca723e0883_0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af37cc259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af37cc259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af37cc259e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7a028f5dec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7a028f5dec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g7a028f5dec_0_3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b07251b3a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b07251b3a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b07251b3a7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a028f5de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7a028f5de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7a028f5dec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 rot="5400000">
            <a:off x="2080418" y="203220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ics">
  <p:cSld name="Topic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Google Shape;49;p13"/>
          <p:cNvCxnSpPr/>
          <p:nvPr/>
        </p:nvCxnSpPr>
        <p:spPr>
          <a:xfrm>
            <a:off x="457200" y="1219200"/>
            <a:ext cx="82296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1028700" y="1752600"/>
            <a:ext cx="7086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EA92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4A8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6EA92C"/>
              </a:buClr>
              <a:buSzPts val="2400"/>
              <a:buFont typeface="Gill Sans"/>
              <a:buChar char="•"/>
              <a:defRPr sz="24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–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»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81800" y="481217"/>
            <a:ext cx="1904999" cy="713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59CC-0612-0540-81B3-48F07AD85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06782"/>
      </p:ext>
    </p:extLst>
  </p:cSld>
  <p:clrMapOvr>
    <a:masterClrMapping/>
  </p:clrMapOvr>
  <p:transition spd="slow" advTm="5000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body" idx="1"/>
          </p:nvPr>
        </p:nvSpPr>
        <p:spPr>
          <a:xfrm rot="5400000">
            <a:off x="2080350" y="20328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rtl="0">
              <a:spcBef>
                <a:spcPts val="180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406400" rtl="0"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rtl="0">
              <a:spcBef>
                <a:spcPts val="1800"/>
              </a:spcBef>
              <a:spcAft>
                <a:spcPts val="0"/>
              </a:spcAft>
              <a:buSzPts val="2800"/>
              <a:buChar char="–"/>
              <a:defRPr/>
            </a:lvl4pPr>
            <a:lvl5pPr marL="2286000" lvl="4" indent="-406400" rtl="0">
              <a:spcBef>
                <a:spcPts val="1800"/>
              </a:spcBef>
              <a:spcAft>
                <a:spcPts val="0"/>
              </a:spcAft>
              <a:buSzPts val="2800"/>
              <a:buChar char="»"/>
              <a:defRPr/>
            </a:lvl5pPr>
            <a:lvl6pPr marL="2743200" lvl="5" indent="-355600" rtl="0"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ics">
  <p:cSld name="Topic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Google Shape;99;p27"/>
          <p:cNvCxnSpPr/>
          <p:nvPr/>
        </p:nvCxnSpPr>
        <p:spPr>
          <a:xfrm>
            <a:off x="457200" y="1219200"/>
            <a:ext cx="82296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" name="Google Shape;100;p27"/>
          <p:cNvSpPr txBox="1">
            <a:spLocks noGrp="1"/>
          </p:cNvSpPr>
          <p:nvPr>
            <p:ph type="body" idx="1"/>
          </p:nvPr>
        </p:nvSpPr>
        <p:spPr>
          <a:xfrm>
            <a:off x="1028700" y="1752600"/>
            <a:ext cx="7086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EA92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4A8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6EA92C"/>
              </a:buClr>
              <a:buSzPts val="2400"/>
              <a:buFont typeface="Gill Sans"/>
              <a:buChar char="•"/>
              <a:defRPr sz="24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–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»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7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4" name="Google Shape;10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81800" y="481217"/>
            <a:ext cx="1904999" cy="713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 u="none" strike="noStrike" cap="non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 u="none" strike="noStrike" cap="non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pcentral.collegeboard.org/courses/ap-microeconomics/cours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central.collegeboard.org/courses/ap-macroeconomics/cours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edlink.org/resources/price-elasticity-from-tires-to-toothpicks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www.econedlink.org/resources/elasticity-of-demand-video-and-quiz/" TargetMode="External"/><Relationship Id="rId4" Type="http://schemas.openxmlformats.org/officeDocument/2006/relationships/hyperlink" Target="https://www.econedlink.org/resources/strategies-for-teaching-supply-demand-and-elasticity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economics-finance-domain/microeconomics/elasticity-tutorial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HcblIxiAAk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youtube.com/watch?v=nAT_shQGlIk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arpod.com" TargetMode="External"/><Relationship Id="rId7" Type="http://schemas.openxmlformats.org/officeDocument/2006/relationships/hyperlink" Target="http://www.blooket.com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imkit.com" TargetMode="External"/><Relationship Id="rId5" Type="http://schemas.openxmlformats.org/officeDocument/2006/relationships/hyperlink" Target="http://www.kahoot.com" TargetMode="External"/><Relationship Id="rId4" Type="http://schemas.openxmlformats.org/officeDocument/2006/relationships/hyperlink" Target="http://www.quizlet.com/live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terms/e/elasticity.asp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ru.org/courses/principles-economics-microeconomics/elasticity-demand-definition" TargetMode="External"/><Relationship Id="rId4" Type="http://schemas.openxmlformats.org/officeDocument/2006/relationships/hyperlink" Target="https://www.khanacademy.org/economics-finance-domain/microeconomics/elasticity-tutorial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wp-content/uploads/2012/03/voluntary-national-content-standards-2010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councilforeconed.regfox.com/2021-sloan-teaching-champion-awards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hyperlink" Target="mailto:rrivera@councilforeconed.or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sed.gov/common/nysed/files/programs/curriculum-instruction/ss-framework-9-12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 txBox="1">
            <a:spLocks noGrp="1"/>
          </p:cNvSpPr>
          <p:nvPr>
            <p:ph type="ctrTitle"/>
          </p:nvPr>
        </p:nvSpPr>
        <p:spPr>
          <a:xfrm>
            <a:off x="685800" y="1066800"/>
            <a:ext cx="7772400" cy="342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5400" dirty="0"/>
            </a:br>
            <a:br>
              <a:rPr lang="en-US" sz="5400" dirty="0"/>
            </a:br>
            <a:r>
              <a:rPr lang="en-US" sz="4800" dirty="0"/>
              <a:t>Fundamentals of AP Economics:</a:t>
            </a:r>
            <a:br>
              <a:rPr lang="en-US" sz="4800" b="1" dirty="0"/>
            </a:br>
            <a:r>
              <a:rPr lang="en-US" sz="4800" dirty="0">
                <a:solidFill>
                  <a:schemeClr val="accent3"/>
                </a:solidFill>
              </a:rPr>
              <a:t>Price and Elasticity of Demand</a:t>
            </a:r>
            <a:br>
              <a:rPr lang="en-US" sz="3959" dirty="0"/>
            </a:br>
            <a:endParaRPr sz="3959" dirty="0"/>
          </a:p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8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by Theodore Opderbeck</a:t>
            </a:r>
            <a:br>
              <a:rPr lang="en-US" sz="1740" dirty="0"/>
            </a:br>
            <a:r>
              <a:rPr lang="en-US" sz="2280" dirty="0">
                <a:solidFill>
                  <a:schemeClr val="dk1"/>
                </a:solidFill>
              </a:rPr>
              <a:t>3/9/21</a:t>
            </a:r>
            <a:br>
              <a:rPr lang="en-US" sz="174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80" dirty="0">
                <a:solidFill>
                  <a:schemeClr val="dk1"/>
                </a:solidFill>
              </a:rPr>
              <a:t>opderbeckt@waldwickschools.org</a:t>
            </a:r>
            <a:endParaRPr sz="228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750" y="1135175"/>
            <a:ext cx="7810500" cy="51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8"/>
          <p:cNvSpPr txBox="1">
            <a:spLocks noGrp="1"/>
          </p:cNvSpPr>
          <p:nvPr>
            <p:ph type="title"/>
          </p:nvPr>
        </p:nvSpPr>
        <p:spPr>
          <a:xfrm>
            <a:off x="457200" y="137078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Eco</a:t>
            </a:r>
            <a:r>
              <a:rPr lang="en-US" sz="4400" dirty="0">
                <a:solidFill>
                  <a:srgbClr val="005CB8"/>
                </a:solidFill>
              </a:rPr>
              <a:t>nomics and </a:t>
            </a:r>
            <a:r>
              <a:rPr lang="en-US" sz="4400" dirty="0">
                <a:solidFill>
                  <a:schemeClr val="accent3"/>
                </a:solidFill>
              </a:rPr>
              <a:t>Cross Curricular </a:t>
            </a:r>
            <a:r>
              <a:rPr lang="en-US" sz="4400" dirty="0"/>
              <a:t>Applications</a:t>
            </a:r>
            <a:endParaRPr sz="4400" b="1" dirty="0"/>
          </a:p>
        </p:txBody>
      </p:sp>
      <p:sp>
        <p:nvSpPr>
          <p:cNvPr id="181" name="Google Shape;181;p38"/>
          <p:cNvSpPr txBox="1">
            <a:spLocks noGrp="1"/>
          </p:cNvSpPr>
          <p:nvPr>
            <p:ph type="body" idx="4294967295"/>
          </p:nvPr>
        </p:nvSpPr>
        <p:spPr>
          <a:xfrm>
            <a:off x="692200" y="2810500"/>
            <a:ext cx="41148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 dirty="0"/>
              <a:t>Markets/ Supply and Demand</a:t>
            </a:r>
            <a:endParaRPr sz="25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 dirty="0"/>
              <a:t>Consumer Choice and Business Allocation Decisions</a:t>
            </a:r>
            <a:endParaRPr sz="25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 dirty="0"/>
              <a:t>Price Signals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  <p:sp>
        <p:nvSpPr>
          <p:cNvPr id="182" name="Google Shape;182;p38"/>
          <p:cNvSpPr txBox="1"/>
          <p:nvPr/>
        </p:nvSpPr>
        <p:spPr>
          <a:xfrm>
            <a:off x="5076275" y="2810500"/>
            <a:ext cx="3396900" cy="31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Math/ Statistics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History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Politics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9"/>
          <p:cNvSpPr txBox="1"/>
          <p:nvPr/>
        </p:nvSpPr>
        <p:spPr>
          <a:xfrm>
            <a:off x="1175450" y="1197825"/>
            <a:ext cx="7627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rPr>
              <a:t>AP Economics Curriculum</a:t>
            </a:r>
            <a:endParaRPr sz="3700" b="1" dirty="0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9"/>
          <p:cNvSpPr txBox="1">
            <a:spLocks noGrp="1"/>
          </p:cNvSpPr>
          <p:nvPr>
            <p:ph type="body" idx="1"/>
          </p:nvPr>
        </p:nvSpPr>
        <p:spPr>
          <a:xfrm>
            <a:off x="879150" y="2158525"/>
            <a:ext cx="7086600" cy="420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00000"/>
                </a:solidFill>
              </a:rPr>
              <a:t>Microeconomics:</a:t>
            </a:r>
            <a:endParaRPr sz="25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5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500" b="1" u="sng" dirty="0">
                <a:solidFill>
                  <a:srgbClr val="000000"/>
                </a:solidFill>
              </a:rPr>
              <a:t>Unit Two:   Supply and Demand</a:t>
            </a:r>
            <a:endParaRPr sz="2500" b="1" u="sng" dirty="0"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 dirty="0">
                <a:solidFill>
                  <a:srgbClr val="000000"/>
                </a:solidFill>
              </a:rPr>
              <a:t>Demand</a:t>
            </a:r>
            <a:endParaRPr sz="2500" dirty="0"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 dirty="0">
                <a:solidFill>
                  <a:srgbClr val="000000"/>
                </a:solidFill>
              </a:rPr>
              <a:t>Supply</a:t>
            </a:r>
            <a:endParaRPr sz="2500" dirty="0"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 dirty="0">
                <a:solidFill>
                  <a:srgbClr val="000000"/>
                </a:solidFill>
                <a:highlight>
                  <a:srgbClr val="FFFF00"/>
                </a:highlight>
              </a:rPr>
              <a:t>Elasticity</a:t>
            </a:r>
            <a:endParaRPr sz="2500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 dirty="0">
                <a:solidFill>
                  <a:srgbClr val="000000"/>
                </a:solidFill>
              </a:rPr>
              <a:t>Market Equilibrium, Disequilibrium, and Adjustments</a:t>
            </a:r>
            <a:endParaRPr sz="2500" dirty="0"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 dirty="0">
                <a:solidFill>
                  <a:srgbClr val="000000"/>
                </a:solidFill>
              </a:rPr>
              <a:t>Government Intervention in Markets</a:t>
            </a:r>
            <a:endParaRPr sz="2500" dirty="0">
              <a:solidFill>
                <a:srgbClr val="000000"/>
              </a:solidFill>
            </a:endParaRPr>
          </a:p>
        </p:txBody>
      </p:sp>
      <p:pic>
        <p:nvPicPr>
          <p:cNvPr id="190" name="Google Shape;19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5025" y="1777650"/>
            <a:ext cx="2611451" cy="128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0"/>
          <p:cNvSpPr txBox="1">
            <a:spLocks noGrp="1"/>
          </p:cNvSpPr>
          <p:nvPr>
            <p:ph type="title"/>
          </p:nvPr>
        </p:nvSpPr>
        <p:spPr>
          <a:xfrm>
            <a:off x="457200" y="12830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AP Economics College Board Curriculum/Resources</a:t>
            </a:r>
            <a:endParaRPr sz="4000" b="1" dirty="0"/>
          </a:p>
        </p:txBody>
      </p:sp>
      <p:sp>
        <p:nvSpPr>
          <p:cNvPr id="197" name="Google Shape;197;p40"/>
          <p:cNvSpPr txBox="1">
            <a:spLocks noGrp="1"/>
          </p:cNvSpPr>
          <p:nvPr>
            <p:ph type="body" idx="4294967295"/>
          </p:nvPr>
        </p:nvSpPr>
        <p:spPr>
          <a:xfrm>
            <a:off x="457200" y="2682300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rPr lang="en-US" sz="2450" u="sng" dirty="0">
                <a:solidFill>
                  <a:schemeClr val="hlink"/>
                </a:solidFill>
                <a:hlinkClick r:id="rId3"/>
              </a:rPr>
              <a:t>https://apcentral.collegeboard.org/courses/ap-microeconomics/course</a:t>
            </a:r>
            <a:endParaRPr sz="245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45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rPr lang="en-US" sz="2450" u="sng" dirty="0">
                <a:solidFill>
                  <a:schemeClr val="hlink"/>
                </a:solidFill>
                <a:hlinkClick r:id="rId4"/>
              </a:rPr>
              <a:t>https://apcentral.collegeboard.org/courses/ap-macroeconomics/course</a:t>
            </a:r>
            <a:endParaRPr sz="245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4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525" y="1124475"/>
            <a:ext cx="3843201" cy="263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2662" y="3760275"/>
            <a:ext cx="4426462" cy="25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4726" y="1420963"/>
            <a:ext cx="3383404" cy="233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550" y="3686924"/>
            <a:ext cx="3626102" cy="271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2"/>
          <p:cNvSpPr txBox="1"/>
          <p:nvPr/>
        </p:nvSpPr>
        <p:spPr>
          <a:xfrm>
            <a:off x="91500" y="1609350"/>
            <a:ext cx="8961000" cy="224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1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How responsive are consumers to changes in price?</a:t>
            </a:r>
            <a:endParaRPr sz="31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31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1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 what extent will the quantity demanded change, when the price of a good or service changes?</a:t>
            </a:r>
            <a:endParaRPr sz="31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213" name="Google Shape;213;p42"/>
          <p:cNvSpPr txBox="1"/>
          <p:nvPr/>
        </p:nvSpPr>
        <p:spPr>
          <a:xfrm>
            <a:off x="3534578" y="369768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4" name="Google Shape;21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775" y="4065200"/>
            <a:ext cx="3501351" cy="18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7649" y="4065193"/>
            <a:ext cx="3000000" cy="2208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3"/>
          <p:cNvSpPr txBox="1"/>
          <p:nvPr/>
        </p:nvSpPr>
        <p:spPr>
          <a:xfrm>
            <a:off x="3574424" y="348550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2" name="Google Shape;2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75" y="1852175"/>
            <a:ext cx="2871450" cy="21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8223" y="1458350"/>
            <a:ext cx="3375450" cy="253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8363" y="2156062"/>
            <a:ext cx="2275351" cy="14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723" y="4223025"/>
            <a:ext cx="3438451" cy="193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33937" y="3780375"/>
            <a:ext cx="3144035" cy="209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0847" y="4333288"/>
            <a:ext cx="2570416" cy="171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4"/>
          <p:cNvSpPr txBox="1"/>
          <p:nvPr/>
        </p:nvSpPr>
        <p:spPr>
          <a:xfrm>
            <a:off x="3254880" y="315980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4" name="Google Shape;234;p44"/>
          <p:cNvSpPr txBox="1"/>
          <p:nvPr/>
        </p:nvSpPr>
        <p:spPr>
          <a:xfrm>
            <a:off x="359400" y="1604675"/>
            <a:ext cx="8425200" cy="383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If the percentage change in quantity demanded is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greater</a:t>
            </a: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than the percentage change in price, demand is considered to be </a:t>
            </a:r>
            <a:r>
              <a:rPr lang="en-US" sz="26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elastic.</a:t>
            </a:r>
            <a:endParaRPr sz="26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If the percentage change in quantity demanded is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less</a:t>
            </a: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than the percentage change in price, demand is considered to be </a:t>
            </a:r>
            <a:r>
              <a:rPr lang="en-US" sz="26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inelastic.</a:t>
            </a:r>
            <a:endParaRPr sz="26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If the percentage change in quantity demanded is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the same </a:t>
            </a: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as the percentage change in price, demand is considered to be </a:t>
            </a:r>
            <a:r>
              <a:rPr lang="en-US" sz="26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unit elastic.</a:t>
            </a:r>
            <a:endParaRPr sz="26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5"/>
          <p:cNvSpPr txBox="1"/>
          <p:nvPr/>
        </p:nvSpPr>
        <p:spPr>
          <a:xfrm>
            <a:off x="3244122" y="348254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1" name="Google Shape;241;p45"/>
          <p:cNvSpPr txBox="1"/>
          <p:nvPr/>
        </p:nvSpPr>
        <p:spPr>
          <a:xfrm>
            <a:off x="359400" y="1604675"/>
            <a:ext cx="8425200" cy="4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</a:t>
            </a:r>
            <a:r>
              <a:rPr lang="en-US" sz="30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:  Consumers are </a:t>
            </a:r>
            <a:r>
              <a:rPr lang="en-US" sz="3000" b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highly responsive </a:t>
            </a:r>
            <a:r>
              <a:rPr lang="en-US" sz="30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 price changes.</a:t>
            </a:r>
            <a:endParaRPr sz="30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Inelastic</a:t>
            </a:r>
            <a:r>
              <a:rPr lang="en-US" sz="30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:  Consumers are relatively </a:t>
            </a:r>
            <a:r>
              <a:rPr lang="en-US" sz="3000" b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less responsive </a:t>
            </a:r>
            <a:r>
              <a:rPr lang="en-US" sz="30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 price changes.</a:t>
            </a:r>
            <a:endParaRPr sz="30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i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Examples of elastic goods?</a:t>
            </a:r>
            <a:endParaRPr sz="2400" i="1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i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Examples of inelastic goods?</a:t>
            </a:r>
            <a:endParaRPr sz="2400" i="1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b="1" u="sng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6"/>
          <p:cNvSpPr txBox="1"/>
          <p:nvPr/>
        </p:nvSpPr>
        <p:spPr>
          <a:xfrm>
            <a:off x="3383971" y="272950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8" name="Google Shape;248;p46"/>
          <p:cNvSpPr txBox="1"/>
          <p:nvPr/>
        </p:nvSpPr>
        <p:spPr>
          <a:xfrm>
            <a:off x="359400" y="1390350"/>
            <a:ext cx="8425200" cy="5088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What factors influence the </a:t>
            </a: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 of demand 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for specific goods and services?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4064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How many close </a:t>
            </a:r>
            <a:r>
              <a:rPr lang="en-US" sz="2800" i="1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substitutes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are there for a good/service?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How much of a typical consumer’s </a:t>
            </a:r>
            <a:r>
              <a:rPr lang="en-US" sz="2800" i="1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budget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does the good or service take up?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How much </a:t>
            </a:r>
            <a:r>
              <a:rPr lang="en-US" sz="2800" i="1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time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do consumers have to make a decision?</a:t>
            </a: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b="1" u="sng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457199" y="76242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EconEdLink Membership</a:t>
            </a:r>
            <a:endParaRPr/>
          </a:p>
        </p:txBody>
      </p:sp>
      <p:sp>
        <p:nvSpPr>
          <p:cNvPr id="117" name="Google Shape;117;p29"/>
          <p:cNvSpPr txBox="1"/>
          <p:nvPr/>
        </p:nvSpPr>
        <p:spPr>
          <a:xfrm>
            <a:off x="482538" y="2114894"/>
            <a:ext cx="8175171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become an EconEdLink </a:t>
            </a:r>
            <a:r>
              <a:rPr lang="en-US" sz="18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member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 a member, you will now be able to: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Automatically receive a professional development certificate via e-mail within 24 hours after viewing any webinar for a minimum of 45 minutes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 for upcoming webinars with a simple one-click process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 download presentations, lesson plan materials and activities for each webinar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and view all webinars at your convenience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webinars to your EconEdLink dashboard for easy access to the event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access our new </a:t>
            </a: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Professional Development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page </a:t>
            </a: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here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500" y="1219200"/>
            <a:ext cx="5010700" cy="53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300" y="1353275"/>
            <a:ext cx="4192400" cy="49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950" y="1683325"/>
            <a:ext cx="428625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625" y="1304625"/>
            <a:ext cx="5400976" cy="540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0" y="1071850"/>
            <a:ext cx="5334001" cy="533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8375" y="1153375"/>
            <a:ext cx="5402674" cy="54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3"/>
          <p:cNvSpPr txBox="1"/>
          <p:nvPr/>
        </p:nvSpPr>
        <p:spPr>
          <a:xfrm>
            <a:off x="624900" y="1281750"/>
            <a:ext cx="3947100" cy="439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Calculating Elasticity: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Q2 - Q1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943100" lvl="0" indent="3429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____________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P2 - P1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3716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943100" lvl="0" indent="3429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1430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1" name="Google Shape;291;p53"/>
          <p:cNvSpPr txBox="1"/>
          <p:nvPr/>
        </p:nvSpPr>
        <p:spPr>
          <a:xfrm>
            <a:off x="5041425" y="1143600"/>
            <a:ext cx="34239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</a:t>
            </a:r>
            <a:r>
              <a:rPr lang="en-US" sz="2400" dirty="0">
                <a:solidFill>
                  <a:schemeClr val="tx1"/>
                </a:solidFill>
              </a:rPr>
              <a:t>absolute value </a:t>
            </a:r>
            <a:r>
              <a:rPr lang="en-US" sz="2400" dirty="0">
                <a:solidFill>
                  <a:schemeClr val="dk1"/>
                </a:solidFill>
              </a:rPr>
              <a:t>of the answer is </a:t>
            </a:r>
            <a:r>
              <a:rPr lang="en-US" sz="2400" dirty="0">
                <a:solidFill>
                  <a:schemeClr val="accent3"/>
                </a:solidFill>
              </a:rPr>
              <a:t>greater than 1</a:t>
            </a:r>
            <a:r>
              <a:rPr lang="en-US" sz="2400" dirty="0">
                <a:solidFill>
                  <a:schemeClr val="dk1"/>
                </a:solidFill>
              </a:rPr>
              <a:t>, demand is </a:t>
            </a:r>
            <a:r>
              <a:rPr lang="en-US" sz="2400" i="1" dirty="0">
                <a:solidFill>
                  <a:schemeClr val="dk1"/>
                </a:solidFill>
              </a:rPr>
              <a:t>elastic</a:t>
            </a:r>
            <a:endParaRPr sz="2400" i="1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absolute value of the answer </a:t>
            </a:r>
            <a:r>
              <a:rPr lang="en-US" sz="2400" dirty="0">
                <a:solidFill>
                  <a:schemeClr val="accent3"/>
                </a:solidFill>
              </a:rPr>
              <a:t>is less than 1</a:t>
            </a:r>
            <a:r>
              <a:rPr lang="en-US" sz="2400" dirty="0">
                <a:solidFill>
                  <a:schemeClr val="dk1"/>
                </a:solidFill>
              </a:rPr>
              <a:t>, demand is </a:t>
            </a:r>
            <a:r>
              <a:rPr lang="en-US" sz="2400" i="1" dirty="0">
                <a:solidFill>
                  <a:schemeClr val="dk1"/>
                </a:solidFill>
              </a:rPr>
              <a:t>inelastic</a:t>
            </a:r>
            <a:endParaRPr sz="2400" i="1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equal to 1</a:t>
            </a:r>
            <a:r>
              <a:rPr lang="en-US" sz="2400" dirty="0">
                <a:solidFill>
                  <a:schemeClr val="dk1"/>
                </a:solidFill>
              </a:rPr>
              <a:t>, demand is </a:t>
            </a:r>
            <a:r>
              <a:rPr lang="en-US" sz="2400" i="1" dirty="0">
                <a:solidFill>
                  <a:schemeClr val="dk1"/>
                </a:solidFill>
              </a:rPr>
              <a:t>unit elastic</a:t>
            </a:r>
            <a:endParaRPr sz="2400" i="1" dirty="0">
              <a:solidFill>
                <a:schemeClr val="dk1"/>
              </a:solidFill>
            </a:endParaRPr>
          </a:p>
        </p:txBody>
      </p:sp>
      <p:sp>
        <p:nvSpPr>
          <p:cNvPr id="292" name="Google Shape;292;p53"/>
          <p:cNvSpPr txBox="1"/>
          <p:nvPr/>
        </p:nvSpPr>
        <p:spPr>
          <a:xfrm>
            <a:off x="485025" y="5729600"/>
            <a:ext cx="83079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% change in quantity demanded  </a:t>
            </a:r>
            <a:r>
              <a:rPr lang="en-US" sz="3200" b="1" dirty="0">
                <a:solidFill>
                  <a:schemeClr val="accent3"/>
                </a:solidFill>
              </a:rPr>
              <a:t>/</a:t>
            </a:r>
            <a:r>
              <a:rPr lang="en-US" sz="3200" b="1" dirty="0">
                <a:solidFill>
                  <a:schemeClr val="dk1"/>
                </a:solidFill>
              </a:rPr>
              <a:t> </a:t>
            </a:r>
            <a:r>
              <a:rPr lang="en-US" sz="2400" b="1" dirty="0">
                <a:solidFill>
                  <a:schemeClr val="dk1"/>
                </a:solidFill>
              </a:rPr>
              <a:t> % change in price</a:t>
            </a:r>
            <a:endParaRPr sz="24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4"/>
          <p:cNvSpPr txBox="1"/>
          <p:nvPr/>
        </p:nvSpPr>
        <p:spPr>
          <a:xfrm>
            <a:off x="495600" y="1500175"/>
            <a:ext cx="8371500" cy="418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Example:  </a:t>
            </a:r>
            <a:endParaRPr sz="3000" b="1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The price of a subway fare is $3.  At this price, the quantity demanded is 100.</a:t>
            </a:r>
            <a:endParaRPr sz="30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The price increases to $4, and the quantity demanded drops to 80.</a:t>
            </a:r>
            <a:endParaRPr sz="30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 i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Is demand for subway fares elastic or inelastic?</a:t>
            </a:r>
            <a:endParaRPr sz="3000" i="1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5"/>
          <p:cNvSpPr txBox="1"/>
          <p:nvPr/>
        </p:nvSpPr>
        <p:spPr>
          <a:xfrm>
            <a:off x="568200" y="1965700"/>
            <a:ext cx="85758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80 - 100				-20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_______    /2    =    ___  /2  =    -.056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80 + 100				180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__________			____             ___    =   [-.8] = 0.8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4 - 3           	      1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	/2	=		__	/2  	=       .07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 + 3				 7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8001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675" y="243075"/>
            <a:ext cx="6941025" cy="637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>
            <a:spLocks noGrp="1"/>
          </p:cNvSpPr>
          <p:nvPr>
            <p:ph type="title"/>
          </p:nvPr>
        </p:nvSpPr>
        <p:spPr>
          <a:xfrm>
            <a:off x="433551" y="10619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Professional Development Certificate</a:t>
            </a:r>
            <a:endParaRPr sz="4000" b="1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0"/>
          <p:cNvSpPr txBox="1"/>
          <p:nvPr/>
        </p:nvSpPr>
        <p:spPr>
          <a:xfrm>
            <a:off x="588955" y="2359260"/>
            <a:ext cx="8175171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earn your professional development certificate for this webinar, you must: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a minimum of 45-minutes and you will automatically receive a professional development </a:t>
            </a:r>
            <a:r>
              <a:rPr lang="en-US" sz="1800" b="1">
                <a:solidFill>
                  <a:srgbClr val="7A9900"/>
                </a:solidFill>
                <a:latin typeface="Arial"/>
                <a:ea typeface="Arial"/>
                <a:cs typeface="Arial"/>
                <a:sym typeface="Arial"/>
              </a:rPr>
              <a:t>certificate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 e-mail within 24 hours.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Accessing resources: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easily download presentations, lesson plan materials, and activities for each webinar from </a:t>
            </a:r>
            <a:r>
              <a:rPr lang="en-US" sz="1600" b="1" i="1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rPr>
              <a:t>EconEdLink.org/professional-development/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7"/>
          <p:cNvSpPr txBox="1"/>
          <p:nvPr/>
        </p:nvSpPr>
        <p:spPr>
          <a:xfrm>
            <a:off x="379500" y="1201669"/>
            <a:ext cx="8385000" cy="49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Total Revenue Test</a:t>
            </a:r>
            <a:endParaRPr sz="24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Total Revenue = Price x Quantity Sold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Demand is </a:t>
            </a:r>
            <a:r>
              <a:rPr lang="en-US" sz="2600" dirty="0">
                <a:solidFill>
                  <a:schemeClr val="dk1"/>
                </a:solidFill>
                <a:highlight>
                  <a:srgbClr val="FFFF00"/>
                </a:highlight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</a:t>
            </a: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if: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937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Price increases, total revenue decreases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Price decreases, total revenue increases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Demand is </a:t>
            </a:r>
            <a:r>
              <a:rPr lang="en-US" sz="2600" dirty="0">
                <a:solidFill>
                  <a:schemeClr val="dk1"/>
                </a:solidFill>
                <a:highlight>
                  <a:srgbClr val="FFFF00"/>
                </a:highlight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inelastic</a:t>
            </a: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if: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937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Price increases, total revenue increases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Price decreases, total revenue decreases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317" name="Google Shape;317;p57"/>
          <p:cNvSpPr txBox="1"/>
          <p:nvPr/>
        </p:nvSpPr>
        <p:spPr>
          <a:xfrm>
            <a:off x="3259950" y="339925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8" name="Google Shape;31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9250" y="1518975"/>
            <a:ext cx="2365250" cy="181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8"/>
          <p:cNvSpPr txBox="1"/>
          <p:nvPr/>
        </p:nvSpPr>
        <p:spPr>
          <a:xfrm>
            <a:off x="3259950" y="339925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5" name="Google Shape;325;p58"/>
          <p:cNvSpPr txBox="1"/>
          <p:nvPr/>
        </p:nvSpPr>
        <p:spPr>
          <a:xfrm>
            <a:off x="118350" y="1304535"/>
            <a:ext cx="8907300" cy="50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Total Revenue Example:</a:t>
            </a:r>
            <a:endParaRPr sz="2600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The price of a subway fare is $3.  At this price, the quantity demanded is 100.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The price increases to $4, and the quantity demanded drops to 80.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Total Revenue 1 = $3 x 100 = $300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Total Revenue 2 = $4 x 80 = $320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Price increased and total revenue increased 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= _____________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9"/>
          <p:cNvSpPr txBox="1"/>
          <p:nvPr/>
        </p:nvSpPr>
        <p:spPr>
          <a:xfrm>
            <a:off x="3259950" y="339925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2" name="Google Shape;332;p59"/>
          <p:cNvSpPr txBox="1"/>
          <p:nvPr/>
        </p:nvSpPr>
        <p:spPr>
          <a:xfrm>
            <a:off x="147350" y="2116325"/>
            <a:ext cx="8639400" cy="189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Why is the concept of elasticity so important in the </a:t>
            </a:r>
            <a:r>
              <a:rPr lang="en-US" sz="3600" dirty="0">
                <a:solidFill>
                  <a:srgbClr val="6EA92C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“real world,” 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especially for business firms?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0"/>
          <p:cNvSpPr txBox="1">
            <a:spLocks noGrp="1"/>
          </p:cNvSpPr>
          <p:nvPr>
            <p:ph type="body" idx="1"/>
          </p:nvPr>
        </p:nvSpPr>
        <p:spPr>
          <a:xfrm>
            <a:off x="815075" y="2201250"/>
            <a:ext cx="7086600" cy="145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measurement of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responsive consumers are 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various goods and services when income levels increase and decrease.</a:t>
            </a:r>
            <a:endParaRPr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9" name="Google Shape;339;p60"/>
          <p:cNvSpPr txBox="1">
            <a:spLocks noGrp="1"/>
          </p:cNvSpPr>
          <p:nvPr>
            <p:ph type="title"/>
          </p:nvPr>
        </p:nvSpPr>
        <p:spPr>
          <a:xfrm>
            <a:off x="318879" y="287650"/>
            <a:ext cx="8229600" cy="60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 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0" name="Google Shape;34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2225" y="3654750"/>
            <a:ext cx="4099548" cy="230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1"/>
          <p:cNvSpPr txBox="1">
            <a:spLocks noGrp="1"/>
          </p:cNvSpPr>
          <p:nvPr>
            <p:ph type="body" idx="1"/>
          </p:nvPr>
        </p:nvSpPr>
        <p:spPr>
          <a:xfrm>
            <a:off x="815075" y="2201250"/>
            <a:ext cx="7086600" cy="145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measurement is used to determine if a good/service is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“normal” 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“inferior” 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to what degree.</a:t>
            </a:r>
            <a:endParaRPr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937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when income increases, demand increases; when income decreases, demand decreases</a:t>
            </a:r>
            <a:endParaRPr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Inferior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income increases, demand decreases;  when income decreases, demand increases.</a:t>
            </a:r>
            <a:endParaRPr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7" name="Google Shape;347;p61"/>
          <p:cNvSpPr txBox="1">
            <a:spLocks noGrp="1"/>
          </p:cNvSpPr>
          <p:nvPr>
            <p:ph type="title"/>
          </p:nvPr>
        </p:nvSpPr>
        <p:spPr>
          <a:xfrm>
            <a:off x="457200" y="366501"/>
            <a:ext cx="8229600" cy="60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 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u="sng" dirty="0"/>
              <a:t>Normal Goods</a:t>
            </a:r>
            <a:endParaRPr u="sng" dirty="0"/>
          </a:p>
        </p:txBody>
      </p:sp>
      <p:sp>
        <p:nvSpPr>
          <p:cNvPr id="354" name="Google Shape;354;p62"/>
          <p:cNvSpPr txBox="1">
            <a:spLocks noGrp="1"/>
          </p:cNvSpPr>
          <p:nvPr>
            <p:ph type="body" idx="2"/>
          </p:nvPr>
        </p:nvSpPr>
        <p:spPr>
          <a:xfrm>
            <a:off x="5310500" y="1493375"/>
            <a:ext cx="4038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u="sng" dirty="0"/>
              <a:t>Inferior Goods</a:t>
            </a:r>
            <a:endParaRPr u="sng" dirty="0"/>
          </a:p>
        </p:txBody>
      </p:sp>
      <p:pic>
        <p:nvPicPr>
          <p:cNvPr id="355" name="Google Shape;35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200" y="2586500"/>
            <a:ext cx="2616573" cy="145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200" y="4379625"/>
            <a:ext cx="3493350" cy="17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8012" y="1817351"/>
            <a:ext cx="1577675" cy="237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8497" y="2315576"/>
            <a:ext cx="1994575" cy="199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61263" y="4310176"/>
            <a:ext cx="2507150" cy="2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3"/>
          <p:cNvSpPr txBox="1"/>
          <p:nvPr/>
        </p:nvSpPr>
        <p:spPr>
          <a:xfrm>
            <a:off x="-127776" y="1281750"/>
            <a:ext cx="4593375" cy="499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</a:t>
            </a:r>
            <a:r>
              <a:rPr lang="en-US" sz="24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Calculating Income Elasticity: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Q2 - Q1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943100" lvl="0" indent="3429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____________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Income 2- Income 1 </a:t>
            </a:r>
            <a:r>
              <a:rPr lang="en-US" sz="3600" dirty="0">
                <a:solidFill>
                  <a:schemeClr val="accent3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/</a:t>
            </a:r>
            <a:endParaRPr sz="3600" dirty="0">
              <a:solidFill>
                <a:schemeClr val="accent3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Income 1</a:t>
            </a: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13716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11430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6" name="Google Shape;366;p63"/>
          <p:cNvSpPr txBox="1"/>
          <p:nvPr/>
        </p:nvSpPr>
        <p:spPr>
          <a:xfrm>
            <a:off x="4465600" y="1281750"/>
            <a:ext cx="44697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negative</a:t>
            </a:r>
            <a:r>
              <a:rPr lang="en-US" sz="2400" dirty="0">
                <a:solidFill>
                  <a:schemeClr val="dk1"/>
                </a:solidFill>
              </a:rPr>
              <a:t>, then the good/service is inferior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positive</a:t>
            </a:r>
            <a:r>
              <a:rPr lang="en-US" sz="2400" dirty="0">
                <a:solidFill>
                  <a:schemeClr val="dk1"/>
                </a:solidFill>
              </a:rPr>
              <a:t>, then the good/service is normal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&lt;1 </a:t>
            </a:r>
            <a:r>
              <a:rPr lang="en-US" sz="2400" dirty="0">
                <a:solidFill>
                  <a:schemeClr val="dk1"/>
                </a:solidFill>
              </a:rPr>
              <a:t>the good is income inelastic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&gt;1 </a:t>
            </a:r>
            <a:r>
              <a:rPr lang="en-US" sz="2400" dirty="0">
                <a:solidFill>
                  <a:schemeClr val="dk1"/>
                </a:solidFill>
              </a:rPr>
              <a:t>the good is income elastic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367" name="Google Shape;367;p63"/>
          <p:cNvSpPr txBox="1"/>
          <p:nvPr/>
        </p:nvSpPr>
        <p:spPr>
          <a:xfrm>
            <a:off x="292300" y="5807250"/>
            <a:ext cx="8643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% change in quantity demanded  </a:t>
            </a:r>
            <a:r>
              <a:rPr lang="en-US" sz="4000" b="1" dirty="0">
                <a:solidFill>
                  <a:schemeClr val="accent3"/>
                </a:solidFill>
              </a:rPr>
              <a:t>/</a:t>
            </a:r>
            <a:r>
              <a:rPr lang="en-US" sz="2400" b="1" dirty="0">
                <a:solidFill>
                  <a:schemeClr val="dk1"/>
                </a:solidFill>
              </a:rPr>
              <a:t>    % change in income</a:t>
            </a:r>
            <a:endParaRPr sz="24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4"/>
          <p:cNvSpPr txBox="1"/>
          <p:nvPr/>
        </p:nvSpPr>
        <p:spPr>
          <a:xfrm>
            <a:off x="726825" y="1347350"/>
            <a:ext cx="788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latin typeface="Calibri"/>
                <a:ea typeface="Calibri"/>
                <a:cs typeface="Calibri"/>
                <a:sym typeface="Calibri"/>
              </a:rPr>
              <a:t>Sample Problem:  Income Elasticity of Demand</a:t>
            </a:r>
            <a:endParaRPr sz="27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64"/>
          <p:cNvSpPr txBox="1"/>
          <p:nvPr/>
        </p:nvSpPr>
        <p:spPr>
          <a:xfrm>
            <a:off x="919100" y="2351500"/>
            <a:ext cx="68793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Suppose the national income level is $50,000…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 At that level of income, consumers demand 10,000 cruises.  Now, assume the income level increases to $60,000 and consumers demand 14,000 cruises.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1" dirty="0">
                <a:latin typeface="Calibri"/>
                <a:ea typeface="Calibri"/>
                <a:cs typeface="Calibri"/>
                <a:sym typeface="Calibri"/>
              </a:rPr>
              <a:t>What is the income elasticity of demand for cruises?   Are cruises normal or inferior and income elastic or income inelastic?</a:t>
            </a:r>
            <a:endParaRPr sz="2400" i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5"/>
          <p:cNvSpPr txBox="1"/>
          <p:nvPr/>
        </p:nvSpPr>
        <p:spPr>
          <a:xfrm>
            <a:off x="641350" y="1731925"/>
            <a:ext cx="79476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14,000 - 10,000 / 10,000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____________________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60,000 - 50,000 / 50,000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Answer = .25 / .20  = 1.25     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Normal, Income Elastic</a:t>
            </a:r>
            <a:endParaRPr sz="30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625" y="2671950"/>
            <a:ext cx="3373101" cy="189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6"/>
          <p:cNvSpPr txBox="1">
            <a:spLocks noGrp="1"/>
          </p:cNvSpPr>
          <p:nvPr>
            <p:ph type="body" idx="1"/>
          </p:nvPr>
        </p:nvSpPr>
        <p:spPr>
          <a:xfrm>
            <a:off x="653710" y="1523519"/>
            <a:ext cx="7086600" cy="145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measurement is used to determine if a good/service is a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 or substitute 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in comparison to another good/service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937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Complementary goods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the price of good “A” goes up, quantity demanded for good “A” decreases, quantity demanded for good “B” decreases </a:t>
            </a:r>
            <a:endParaRPr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Substitute goods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</a:t>
            </a: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price of good “A” goes up, quantity demanded for good “A” decreases, quantity demanded for good “B” increases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rgbClr val="000000"/>
              </a:solidFill>
            </a:endParaRPr>
          </a:p>
        </p:txBody>
      </p:sp>
      <p:sp>
        <p:nvSpPr>
          <p:cNvPr id="388" name="Google Shape;388;p66"/>
          <p:cNvSpPr txBox="1">
            <a:spLocks noGrp="1"/>
          </p:cNvSpPr>
          <p:nvPr>
            <p:ph type="title"/>
          </p:nvPr>
        </p:nvSpPr>
        <p:spPr>
          <a:xfrm>
            <a:off x="564776" y="452562"/>
            <a:ext cx="8229600" cy="60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 Elasticity of Demand</a:t>
            </a:r>
            <a:endParaRPr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1"/>
          <p:cNvSpPr txBox="1">
            <a:spLocks noGrp="1"/>
          </p:cNvSpPr>
          <p:nvPr>
            <p:ph type="title"/>
          </p:nvPr>
        </p:nvSpPr>
        <p:spPr>
          <a:xfrm>
            <a:off x="457200" y="65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Agenda</a:t>
            </a:r>
            <a:endParaRPr sz="5000" b="1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1"/>
          <p:cNvSpPr txBox="1">
            <a:spLocks noGrp="1"/>
          </p:cNvSpPr>
          <p:nvPr>
            <p:ph type="body" idx="4294967295"/>
          </p:nvPr>
        </p:nvSpPr>
        <p:spPr>
          <a:xfrm>
            <a:off x="457200" y="1618866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 b="1" dirty="0"/>
              <a:t>Discuss</a:t>
            </a:r>
            <a:r>
              <a:rPr lang="en-US" sz="2700" dirty="0"/>
              <a:t> the concept of elasticity of demand as it relates to the </a:t>
            </a:r>
            <a:r>
              <a:rPr lang="en-US" sz="2700" b="1" dirty="0"/>
              <a:t>AP</a:t>
            </a:r>
            <a:r>
              <a:rPr lang="en-US" sz="2700" dirty="0"/>
              <a:t> Economics curriculum.</a:t>
            </a:r>
            <a:endParaRPr sz="2700" dirty="0"/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 b="1" dirty="0"/>
              <a:t>Explore</a:t>
            </a:r>
            <a:r>
              <a:rPr lang="en-US" sz="2700" dirty="0"/>
              <a:t> formative and summative assessment options and EdTech resources to maximize student understanding.</a:t>
            </a:r>
            <a:endParaRPr sz="2700" dirty="0"/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 b="1" dirty="0"/>
              <a:t>Introduce</a:t>
            </a:r>
            <a:r>
              <a:rPr lang="en-US" sz="2700" dirty="0"/>
              <a:t> dynamic learning activities and lesson plans to reinforce content.</a:t>
            </a: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7"/>
          <p:cNvSpPr txBox="1">
            <a:spLocks noGrp="1"/>
          </p:cNvSpPr>
          <p:nvPr>
            <p:ph type="body" idx="1"/>
          </p:nvPr>
        </p:nvSpPr>
        <p:spPr>
          <a:xfrm>
            <a:off x="1028700" y="1219200"/>
            <a:ext cx="7086600" cy="167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the price of one good/service changes, how does that affect the demand for another good/service…?</a:t>
            </a:r>
            <a:endParaRPr sz="28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6" name="Google Shape;39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775" y="2895600"/>
            <a:ext cx="6730453" cy="365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8"/>
          <p:cNvSpPr txBox="1">
            <a:spLocks noGrp="1"/>
          </p:cNvSpPr>
          <p:nvPr>
            <p:ph type="body" idx="1"/>
          </p:nvPr>
        </p:nvSpPr>
        <p:spPr>
          <a:xfrm>
            <a:off x="533400" y="1493375"/>
            <a:ext cx="4038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u="sng" dirty="0"/>
              <a:t>Complements</a:t>
            </a:r>
            <a:endParaRPr u="sng" dirty="0"/>
          </a:p>
        </p:txBody>
      </p:sp>
      <p:sp>
        <p:nvSpPr>
          <p:cNvPr id="403" name="Google Shape;403;p68"/>
          <p:cNvSpPr txBox="1">
            <a:spLocks noGrp="1"/>
          </p:cNvSpPr>
          <p:nvPr>
            <p:ph type="body" idx="2"/>
          </p:nvPr>
        </p:nvSpPr>
        <p:spPr>
          <a:xfrm>
            <a:off x="5972800" y="1493375"/>
            <a:ext cx="4038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u="sng" dirty="0"/>
              <a:t>Substitutes</a:t>
            </a:r>
            <a:endParaRPr u="sng" dirty="0"/>
          </a:p>
        </p:txBody>
      </p:sp>
      <p:pic>
        <p:nvPicPr>
          <p:cNvPr id="404" name="Google Shape;40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52400"/>
            <a:ext cx="2753249" cy="13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329363"/>
            <a:ext cx="3244974" cy="216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0142" y="2038790"/>
            <a:ext cx="2753250" cy="160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7592" y="3429000"/>
            <a:ext cx="2447334" cy="13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6165" y="4805634"/>
            <a:ext cx="1782486" cy="12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00850" y="5373296"/>
            <a:ext cx="1782475" cy="111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24677" y="3068025"/>
            <a:ext cx="2447325" cy="1737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9"/>
          <p:cNvSpPr txBox="1"/>
          <p:nvPr/>
        </p:nvSpPr>
        <p:spPr>
          <a:xfrm>
            <a:off x="-127775" y="1281750"/>
            <a:ext cx="4272600" cy="428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       Calculating Cross Elasticity: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Q2 - Q1 / Q1 of Good “B”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__________________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P2 - P1/ P1 of Good “A”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37160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11430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7" name="Google Shape;417;p69"/>
          <p:cNvSpPr txBox="1"/>
          <p:nvPr/>
        </p:nvSpPr>
        <p:spPr>
          <a:xfrm>
            <a:off x="4465600" y="2043750"/>
            <a:ext cx="44697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negative</a:t>
            </a:r>
            <a:r>
              <a:rPr lang="en-US" sz="2400" dirty="0">
                <a:solidFill>
                  <a:schemeClr val="dk1"/>
                </a:solidFill>
              </a:rPr>
              <a:t>, then the goods/services are complementary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positive</a:t>
            </a:r>
            <a:r>
              <a:rPr lang="en-US" sz="2400" dirty="0">
                <a:solidFill>
                  <a:schemeClr val="dk1"/>
                </a:solidFill>
              </a:rPr>
              <a:t>, then the goods/services are substitutes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418" name="Google Shape;418;p69"/>
          <p:cNvSpPr txBox="1"/>
          <p:nvPr/>
        </p:nvSpPr>
        <p:spPr>
          <a:xfrm>
            <a:off x="144100" y="5484520"/>
            <a:ext cx="86430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% change in quantity demanded of Good “B” </a:t>
            </a:r>
            <a:r>
              <a:rPr lang="en-US" sz="3200" b="1" dirty="0">
                <a:solidFill>
                  <a:schemeClr val="accent3"/>
                </a:solidFill>
              </a:rPr>
              <a:t>/</a:t>
            </a:r>
            <a:r>
              <a:rPr lang="en-US" sz="2400" b="1" dirty="0">
                <a:solidFill>
                  <a:schemeClr val="dk1"/>
                </a:solidFill>
              </a:rPr>
              <a:t>    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% change in price of Good “A”</a:t>
            </a:r>
            <a:endParaRPr sz="24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0"/>
          <p:cNvSpPr txBox="1"/>
          <p:nvPr/>
        </p:nvSpPr>
        <p:spPr>
          <a:xfrm>
            <a:off x="726825" y="1347350"/>
            <a:ext cx="788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Calibri"/>
                <a:ea typeface="Calibri"/>
                <a:cs typeface="Calibri"/>
                <a:sym typeface="Calibri"/>
              </a:rPr>
              <a:t>Sample Problem:  Cross Elasticity</a:t>
            </a:r>
            <a:endParaRPr sz="27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70"/>
          <p:cNvSpPr txBox="1"/>
          <p:nvPr/>
        </p:nvSpPr>
        <p:spPr>
          <a:xfrm>
            <a:off x="919100" y="2351500"/>
            <a:ext cx="6879300" cy="313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Suppose the price of coffee is $2 per cup.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The quantity demanded for donuts is 100.  If the price of coffee goes up to $3 per cup, the quantity demanded for donuts is 80.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latin typeface="Calibri"/>
                <a:ea typeface="Calibri"/>
                <a:cs typeface="Calibri"/>
                <a:sym typeface="Calibri"/>
              </a:rPr>
              <a:t>What is the cross elasticity of demand, and what does that indicate about the coffee and donuts?</a:t>
            </a:r>
            <a:endParaRPr sz="2400" i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"/>
          <p:cNvSpPr txBox="1"/>
          <p:nvPr/>
        </p:nvSpPr>
        <p:spPr>
          <a:xfrm>
            <a:off x="641350" y="1731925"/>
            <a:ext cx="7947600" cy="57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80 - 100 / 100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____________________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3 - 2 / 2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Answer =   -.20 / .50 =   -.40   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Complements</a:t>
            </a:r>
            <a:endParaRPr sz="30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845" y="1998274"/>
            <a:ext cx="3247975" cy="286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2"/>
          <p:cNvSpPr txBox="1">
            <a:spLocks noGrp="1"/>
          </p:cNvSpPr>
          <p:nvPr>
            <p:ph type="body" idx="1"/>
          </p:nvPr>
        </p:nvSpPr>
        <p:spPr>
          <a:xfrm>
            <a:off x="1028699" y="1394668"/>
            <a:ext cx="7086600" cy="145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measurement is used to determine how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responsive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suppliers are to price changes.  </a:t>
            </a:r>
            <a:endParaRPr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rgbClr val="000000"/>
              </a:solidFill>
            </a:endParaRPr>
          </a:p>
        </p:txBody>
      </p:sp>
      <p:sp>
        <p:nvSpPr>
          <p:cNvPr id="439" name="Google Shape;439;p72"/>
          <p:cNvSpPr txBox="1">
            <a:spLocks noGrp="1"/>
          </p:cNvSpPr>
          <p:nvPr>
            <p:ph type="title"/>
          </p:nvPr>
        </p:nvSpPr>
        <p:spPr>
          <a:xfrm>
            <a:off x="457200" y="360351"/>
            <a:ext cx="8229600" cy="60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Supply 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" name="Google Shape;44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0070" y="2603352"/>
            <a:ext cx="6203859" cy="3535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3"/>
          <p:cNvSpPr txBox="1"/>
          <p:nvPr/>
        </p:nvSpPr>
        <p:spPr>
          <a:xfrm>
            <a:off x="624900" y="1281750"/>
            <a:ext cx="3947100" cy="439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Calculating Supply Elasticity: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Q2 - Q1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943100" lvl="0" indent="3429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____________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P2 - P1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3716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943100" lvl="0" indent="3429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1430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7" name="Google Shape;447;p73"/>
          <p:cNvSpPr txBox="1"/>
          <p:nvPr/>
        </p:nvSpPr>
        <p:spPr>
          <a:xfrm>
            <a:off x="5041425" y="1143600"/>
            <a:ext cx="34239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greater than 1</a:t>
            </a:r>
            <a:r>
              <a:rPr lang="en-US" sz="2400" dirty="0">
                <a:solidFill>
                  <a:schemeClr val="dk1"/>
                </a:solidFill>
              </a:rPr>
              <a:t>, supply is elastic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less than 1</a:t>
            </a:r>
            <a:r>
              <a:rPr lang="en-US" sz="2400" dirty="0">
                <a:solidFill>
                  <a:schemeClr val="dk1"/>
                </a:solidFill>
              </a:rPr>
              <a:t>, supply is inelastic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equal to 1</a:t>
            </a:r>
            <a:r>
              <a:rPr lang="en-US" sz="2400" dirty="0">
                <a:solidFill>
                  <a:schemeClr val="dk1"/>
                </a:solidFill>
              </a:rPr>
              <a:t>, supply is unit elastic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448" name="Google Shape;448;p73"/>
          <p:cNvSpPr txBox="1"/>
          <p:nvPr/>
        </p:nvSpPr>
        <p:spPr>
          <a:xfrm>
            <a:off x="485025" y="5729600"/>
            <a:ext cx="83079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% change in quantity demanded  </a:t>
            </a:r>
            <a:r>
              <a:rPr lang="en-US" sz="3600" b="1" dirty="0">
                <a:solidFill>
                  <a:schemeClr val="accent3"/>
                </a:solidFill>
              </a:rPr>
              <a:t>/</a:t>
            </a:r>
            <a:r>
              <a:rPr lang="en-US" sz="2400" b="1" dirty="0">
                <a:solidFill>
                  <a:schemeClr val="dk1"/>
                </a:solidFill>
              </a:rPr>
              <a:t>    % change in price</a:t>
            </a:r>
            <a:endParaRPr sz="24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4"/>
          <p:cNvSpPr txBox="1"/>
          <p:nvPr/>
        </p:nvSpPr>
        <p:spPr>
          <a:xfrm>
            <a:off x="726825" y="1347350"/>
            <a:ext cx="788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Calibri"/>
                <a:ea typeface="Calibri"/>
                <a:cs typeface="Calibri"/>
                <a:sym typeface="Calibri"/>
              </a:rPr>
              <a:t>Sample Problem:  Supply Elasticity</a:t>
            </a:r>
            <a:endParaRPr sz="27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74"/>
          <p:cNvSpPr txBox="1"/>
          <p:nvPr/>
        </p:nvSpPr>
        <p:spPr>
          <a:xfrm>
            <a:off x="919100" y="2351500"/>
            <a:ext cx="68793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Suppose that wheat  is selling for $5 per bushel.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At that price farmers supply 500 bushels.  If the price of wheat increases to $8 per bushel, farmers supply 600 bushels.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What is the supply elasticity of wheat?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5"/>
          <p:cNvSpPr txBox="1"/>
          <p:nvPr/>
        </p:nvSpPr>
        <p:spPr>
          <a:xfrm>
            <a:off x="641350" y="1731925"/>
            <a:ext cx="7947600" cy="57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600 - 500 / 500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____________________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8 - 5 / 5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Answer =   .40 / .60 =   .67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Supply is inelastic </a:t>
            </a:r>
            <a:endParaRPr sz="30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" name="Google Shape;46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3194" y="2116500"/>
            <a:ext cx="3025750" cy="203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6"/>
          <p:cNvSpPr txBox="1"/>
          <p:nvPr/>
        </p:nvSpPr>
        <p:spPr>
          <a:xfrm>
            <a:off x="3259950" y="339925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9" name="Google Shape;469;p76"/>
          <p:cNvSpPr txBox="1"/>
          <p:nvPr/>
        </p:nvSpPr>
        <p:spPr>
          <a:xfrm>
            <a:off x="486675" y="1190975"/>
            <a:ext cx="7402800" cy="545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1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Activities:</a:t>
            </a: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Students create a </a:t>
            </a:r>
            <a:r>
              <a:rPr lang="en-US" sz="2300" b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tutorial video </a:t>
            </a: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on the issue of elasticity.  In the video, they must teach the concept and interview at least two small business owners regarding their pricing decisions.</a:t>
            </a: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Students create an </a:t>
            </a:r>
            <a:r>
              <a:rPr lang="en-US" sz="2300" b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original skit </a:t>
            </a: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centered on the concept of elasticity in which they portray consumers’ and producers’ reactions to pricing decisions.</a:t>
            </a: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Students choose a product and </a:t>
            </a:r>
            <a:r>
              <a:rPr lang="en-US" sz="2300" b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survey consumers </a:t>
            </a: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regarding their reactions to various prices.  The students then compile a table of data and corresponding graphs and conclude whether the product’s demand is elastic or inelastic. </a:t>
            </a: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2"/>
          <p:cNvSpPr txBox="1">
            <a:spLocks noGrp="1"/>
          </p:cNvSpPr>
          <p:nvPr>
            <p:ph type="title"/>
          </p:nvPr>
        </p:nvSpPr>
        <p:spPr>
          <a:xfrm>
            <a:off x="457200" y="9065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Objectives</a:t>
            </a:r>
            <a:endParaRPr sz="5000" b="1"/>
          </a:p>
        </p:txBody>
      </p:sp>
      <p:sp>
        <p:nvSpPr>
          <p:cNvPr id="138" name="Google Shape;138;p32"/>
          <p:cNvSpPr txBox="1">
            <a:spLocks noGrp="1"/>
          </p:cNvSpPr>
          <p:nvPr>
            <p:ph type="body" idx="4294967295"/>
          </p:nvPr>
        </p:nvSpPr>
        <p:spPr>
          <a:xfrm>
            <a:off x="457200" y="18590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To explore how </a:t>
            </a:r>
            <a:r>
              <a:rPr lang="en-US" sz="2600" dirty="0">
                <a:solidFill>
                  <a:schemeClr val="accent3"/>
                </a:solidFill>
              </a:rPr>
              <a:t>consumers and producers </a:t>
            </a:r>
            <a:r>
              <a:rPr lang="en-US" sz="2600" dirty="0"/>
              <a:t>make decisions regarding price and how elasticity shapes those decisions.</a:t>
            </a:r>
            <a:endParaRPr sz="2600" dirty="0"/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To investigate </a:t>
            </a:r>
            <a:r>
              <a:rPr lang="en-US" sz="2600" dirty="0">
                <a:solidFill>
                  <a:schemeClr val="accent3"/>
                </a:solidFill>
              </a:rPr>
              <a:t>resources</a:t>
            </a:r>
            <a:r>
              <a:rPr lang="en-US" sz="2600" dirty="0"/>
              <a:t> to construct digital formative and summative assessments to reinforce learning and prepare for the AP test.</a:t>
            </a:r>
            <a:endParaRPr sz="2600" dirty="0"/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To apply the concept of </a:t>
            </a:r>
            <a:r>
              <a:rPr lang="en-US" sz="2600" dirty="0">
                <a:solidFill>
                  <a:schemeClr val="accent3"/>
                </a:solidFill>
              </a:rPr>
              <a:t>elasticity</a:t>
            </a:r>
            <a:r>
              <a:rPr lang="en-US" sz="2600" dirty="0"/>
              <a:t> to real world national and international examples.</a:t>
            </a:r>
            <a:endParaRPr sz="2600" dirty="0"/>
          </a:p>
          <a:p>
            <a:pPr marL="342900" lvl="0" indent="-34925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To introduce dynamic </a:t>
            </a:r>
            <a:r>
              <a:rPr lang="en-US" sz="2600" dirty="0">
                <a:solidFill>
                  <a:schemeClr val="accent3"/>
                </a:solidFill>
              </a:rPr>
              <a:t>learning activities </a:t>
            </a:r>
            <a:r>
              <a:rPr lang="en-US" sz="2600" dirty="0"/>
              <a:t>and project ideas to engage the students.</a:t>
            </a:r>
            <a:endParaRPr sz="26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7"/>
          <p:cNvSpPr txBox="1"/>
          <p:nvPr/>
        </p:nvSpPr>
        <p:spPr>
          <a:xfrm>
            <a:off x="3410557" y="209181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6" name="Google Shape;476;p77"/>
          <p:cNvSpPr txBox="1"/>
          <p:nvPr/>
        </p:nvSpPr>
        <p:spPr>
          <a:xfrm>
            <a:off x="486675" y="1190975"/>
            <a:ext cx="7402800" cy="4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algn="l" rtl="0">
              <a:spcBef>
                <a:spcPts val="360"/>
              </a:spcBef>
              <a:spcAft>
                <a:spcPts val="0"/>
              </a:spcAft>
            </a:pPr>
            <a:r>
              <a:rPr lang="en-US" sz="21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Econ Ed Link Lessons/ Webinars</a:t>
            </a: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 pitchFamily="34" charset="0"/>
              <a:buChar char="•"/>
            </a:pPr>
            <a:r>
              <a:rPr lang="en-US" sz="2300" u="sng" dirty="0">
                <a:solidFill>
                  <a:schemeClr val="hlink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  <a:hlinkClick r:id="rId3"/>
              </a:rPr>
              <a:t>https://www.econedlink.org/resources/price-elasticity-from-tires-to-toothpicks/</a:t>
            </a: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 pitchFamily="34" charset="0"/>
              <a:buChar char="•"/>
            </a:pPr>
            <a:r>
              <a:rPr lang="en-US" sz="2300" u="sng" dirty="0">
                <a:solidFill>
                  <a:schemeClr val="hlink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  <a:hlinkClick r:id="rId4"/>
              </a:rPr>
              <a:t>https://www.econedlink.org/resources/strategies-for-teaching-supply-demand-and-elasticity/</a:t>
            </a: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 pitchFamily="34" charset="0"/>
              <a:buChar char="•"/>
            </a:pPr>
            <a:r>
              <a:rPr lang="en-US" sz="2300" u="sng" dirty="0">
                <a:solidFill>
                  <a:schemeClr val="hlink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  <a:hlinkClick r:id="rId5"/>
              </a:rPr>
              <a:t>https://www.econedlink.org/resources/elasticity-of-demand-video-and-quiz/</a:t>
            </a: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ill Sans"/>
              <a:buChar char="●"/>
            </a:pPr>
            <a:endParaRPr sz="23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8"/>
          <p:cNvSpPr txBox="1"/>
          <p:nvPr/>
        </p:nvSpPr>
        <p:spPr>
          <a:xfrm>
            <a:off x="3377635" y="329231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3" name="Google Shape;483;p78"/>
          <p:cNvSpPr txBox="1"/>
          <p:nvPr/>
        </p:nvSpPr>
        <p:spPr>
          <a:xfrm>
            <a:off x="486675" y="1190975"/>
            <a:ext cx="7402800" cy="394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1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Khan Academy Tutorials:</a:t>
            </a: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https://www.khanacademy.org/economics-finance-domain/microeconomics/elasticity-tutorial</a:t>
            </a:r>
            <a:endParaRPr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/>
          </a:p>
        </p:txBody>
      </p:sp>
      <p:pic>
        <p:nvPicPr>
          <p:cNvPr id="484" name="Google Shape;4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6375" y="3952000"/>
            <a:ext cx="3611260" cy="189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9"/>
          <p:cNvSpPr txBox="1"/>
          <p:nvPr/>
        </p:nvSpPr>
        <p:spPr>
          <a:xfrm>
            <a:off x="3259950" y="339925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" name="Google Shape;491;p79"/>
          <p:cNvSpPr txBox="1"/>
          <p:nvPr/>
        </p:nvSpPr>
        <p:spPr>
          <a:xfrm>
            <a:off x="486675" y="1190975"/>
            <a:ext cx="7402800" cy="4903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1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Mr. Clifford’s Economics:</a:t>
            </a: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u="sng" dirty="0">
                <a:solidFill>
                  <a:schemeClr val="hlink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  <a:hlinkClick r:id="rId3"/>
              </a:rPr>
              <a:t>https://www.youtube.com/watch?v=HHcblIxiAAk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u="sng" dirty="0">
                <a:solidFill>
                  <a:schemeClr val="hlink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  <a:hlinkClick r:id="rId4"/>
              </a:rPr>
              <a:t>https://www.youtube.com/watch?v=nAT_shQGlIk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1"/>
          <p:cNvSpPr txBox="1">
            <a:spLocks noGrp="1"/>
          </p:cNvSpPr>
          <p:nvPr>
            <p:ph type="title"/>
          </p:nvPr>
        </p:nvSpPr>
        <p:spPr>
          <a:xfrm>
            <a:off x="1555045" y="396169"/>
            <a:ext cx="6421800" cy="69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Formative Assessment Options</a:t>
            </a:r>
            <a:endParaRPr sz="2800" dirty="0"/>
          </a:p>
        </p:txBody>
      </p:sp>
      <p:sp>
        <p:nvSpPr>
          <p:cNvPr id="504" name="Google Shape;504;p81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Nearpod: 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www.nearpod.com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Quizlet Live: 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www.quizlet.com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Kahoot: 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www.kahoot.com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Gimkit: 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www.gimkit.com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Blooket: 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www.blooket.com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0"/>
          <p:cNvSpPr txBox="1"/>
          <p:nvPr/>
        </p:nvSpPr>
        <p:spPr>
          <a:xfrm>
            <a:off x="1025975" y="1967875"/>
            <a:ext cx="57864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rPr>
              <a:t>b.socrative.com</a:t>
            </a:r>
            <a:endParaRPr sz="3600">
              <a:solidFill>
                <a:srgbClr val="6EA92C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3600">
              <a:solidFill>
                <a:srgbClr val="6EA92C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rPr>
              <a:t>Room:  Opderbeck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2"/>
          <p:cNvSpPr txBox="1">
            <a:spLocks noGrp="1"/>
          </p:cNvSpPr>
          <p:nvPr>
            <p:ph type="title"/>
          </p:nvPr>
        </p:nvSpPr>
        <p:spPr>
          <a:xfrm>
            <a:off x="457200" y="7221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References</a:t>
            </a:r>
            <a:endParaRPr sz="5500" b="1"/>
          </a:p>
        </p:txBody>
      </p:sp>
      <p:sp>
        <p:nvSpPr>
          <p:cNvPr id="511" name="Google Shape;511;p82"/>
          <p:cNvSpPr txBox="1">
            <a:spLocks noGrp="1"/>
          </p:cNvSpPr>
          <p:nvPr>
            <p:ph type="body" idx="1"/>
          </p:nvPr>
        </p:nvSpPr>
        <p:spPr>
          <a:xfrm>
            <a:off x="457200" y="1865127"/>
            <a:ext cx="8229600" cy="4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https://www.investopedia.com/terms/e/elasticity.asp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https://www.khanacademy.org/economics-finance-domain/microeconomics/elasticity-tutorial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https://mru.org/courses/principles-economics-microeconomics/elasticity-demand-definition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3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latin typeface="Calibri"/>
                <a:ea typeface="Calibri"/>
                <a:cs typeface="Calibri"/>
                <a:sym typeface="Calibri"/>
              </a:rPr>
              <a:t>CEE Affiliates</a:t>
            </a:r>
            <a:endParaRPr sz="5500" b="1"/>
          </a:p>
        </p:txBody>
      </p:sp>
      <p:sp>
        <p:nvSpPr>
          <p:cNvPr id="518" name="Google Shape;518;p83"/>
          <p:cNvSpPr txBox="1"/>
          <p:nvPr/>
        </p:nvSpPr>
        <p:spPr>
          <a:xfrm>
            <a:off x="1501666" y="5134678"/>
            <a:ext cx="61406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https://www.councilforeconed.org/resources/local-affiliates/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p83" descr="A picture containing bird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1" y="2335947"/>
            <a:ext cx="6095999" cy="240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84"/>
          <p:cNvSpPr txBox="1">
            <a:spLocks noGrp="1"/>
          </p:cNvSpPr>
          <p:nvPr>
            <p:ph type="ctrTitle"/>
          </p:nvPr>
        </p:nvSpPr>
        <p:spPr>
          <a:xfrm>
            <a:off x="756139" y="114568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Calibri"/>
                <a:ea typeface="Calibri"/>
                <a:cs typeface="Calibri"/>
                <a:sym typeface="Calibri"/>
              </a:rPr>
              <a:t>Thank You to Our Sponsors!</a:t>
            </a:r>
            <a:endParaRPr sz="5400"/>
          </a:p>
        </p:txBody>
      </p:sp>
      <p:sp>
        <p:nvSpPr>
          <p:cNvPr id="525" name="Google Shape;525;p8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/>
          </a:p>
        </p:txBody>
      </p:sp>
      <p:pic>
        <p:nvPicPr>
          <p:cNvPr id="526" name="Google Shape;526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8479" y="2622632"/>
            <a:ext cx="2378110" cy="237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16" y="2690224"/>
            <a:ext cx="4725799" cy="130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831" y="5899538"/>
            <a:ext cx="621792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84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p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4015" y="3811687"/>
            <a:ext cx="190500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84" descr="A picture containing draw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7274" y="5243613"/>
            <a:ext cx="1188720" cy="119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r="794"/>
          <a:stretch/>
        </p:blipFill>
        <p:spPr>
          <a:xfrm>
            <a:off x="3761072" y="917488"/>
            <a:ext cx="5382927" cy="10663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5520690"/>
            <a:ext cx="9143999" cy="48006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14847" r="8883" b="16305"/>
          <a:stretch/>
        </p:blipFill>
        <p:spPr>
          <a:xfrm>
            <a:off x="0" y="1968968"/>
            <a:ext cx="9144000" cy="356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4" y="1105431"/>
            <a:ext cx="3420644" cy="463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164" y="1568715"/>
            <a:ext cx="230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>
                <a:solidFill>
                  <a:srgbClr val="0873BB"/>
                </a:solidFill>
                <a:latin typeface="Arial" charset="0"/>
                <a:ea typeface="Arial" charset="0"/>
                <a:cs typeface="Arial" charset="0"/>
              </a:rPr>
              <a:t>We’ve gone Virtual!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644" y="2194443"/>
            <a:ext cx="2625278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Teach Economics?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students may have what it takes to compete in the nation’s only high school economics competition!</a:t>
            </a:r>
          </a:p>
          <a:p>
            <a:pPr>
              <a:lnSpc>
                <a:spcPts val="1350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Why Play?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 team learning experience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Great for college applications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 other challenge like this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Online participation makes access easy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Chance for cash prizes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3785" y="2092651"/>
            <a:ext cx="3217233" cy="3672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How it Works</a:t>
            </a: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register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Teachers enroll team(s) of 3- 4 high school students from the same school. Multiple teams allowed.</a:t>
            </a:r>
          </a:p>
          <a:p>
            <a:pPr>
              <a:lnSpc>
                <a:spcPts val="675"/>
              </a:lnSpc>
            </a:pPr>
            <a:endParaRPr lang="en-US" sz="105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compete within their state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 to win your state competition for a </a:t>
            </a:r>
            <a:b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chance to advance to the National Semi-Finals.</a:t>
            </a:r>
          </a:p>
          <a:p>
            <a:pPr>
              <a:lnSpc>
                <a:spcPts val="675"/>
              </a:lnSpc>
            </a:pPr>
            <a:endParaRPr lang="en-US" sz="105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Semi-Finals:  May 3-20,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answer multiple-choice questions on macroeconomics, microeconomics, and international &amp; current events.</a:t>
            </a:r>
          </a:p>
          <a:p>
            <a:pPr>
              <a:lnSpc>
                <a:spcPts val="675"/>
              </a:lnSpc>
            </a:pPr>
            <a:endParaRPr lang="en-US" sz="105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Finals: May 22-24,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analyze an economic issue and present their solution. Top teams engage in the Finals Quiz Bowl where they face-off answering questions to claim the National Title.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5409" y="3698687"/>
            <a:ext cx="2356982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CADB2A"/>
                </a:solidFill>
                <a:latin typeface="Arial" charset="0"/>
                <a:ea typeface="Arial" charset="0"/>
                <a:cs typeface="Arial" charset="0"/>
              </a:rPr>
              <a:t>Two divisions based on experience level</a:t>
            </a:r>
            <a:r>
              <a:rPr lang="en-US" sz="1800" b="1">
                <a:solidFill>
                  <a:srgbClr val="74BEE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David Ricardo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first-time competitors who have taken no more than one economics course.</a:t>
            </a: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Adam Smith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returning competitors, AP, International Baccalaureate, and honors students.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Register Today at </a:t>
            </a:r>
            <a:r>
              <a:rPr lang="en-US" sz="1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NationalEconomicsChallenge.org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0018" r="3696" b="12060"/>
          <a:stretch/>
        </p:blipFill>
        <p:spPr>
          <a:xfrm>
            <a:off x="6578881" y="2079213"/>
            <a:ext cx="1340305" cy="1544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7414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6257926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" y="3325932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personalfinancechallenge.org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18" y="1046765"/>
            <a:ext cx="2912432" cy="833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398284"/>
            <a:ext cx="4034118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FIND YOUR LOCAL COMPETITION</a:t>
            </a:r>
            <a:b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REGISTER TODAY!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1973381"/>
            <a:ext cx="1360648" cy="1352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299" y="3424072"/>
            <a:ext cx="5449421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Personal Finance Challenge is a competition that provides high school students with an exciting and motivating opportunity to build, apply, and demonstrate their knowledge of money management.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Through online exams and a personal finance simulation, teams showcase their expertise in earning income, buying goods and services, saving, using credit, investing, as well as protecting and insuring.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of up to four students, with one teacher/coach, can qualify to represent their state at the National Personal Finance Challenge by winning their local competition.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8559" y="4961008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Semi-Finals: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First round elimination via online multiple-choice questions.</a:t>
            </a:r>
          </a:p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study round virtually co-hosted by the Cleveland Fed on June 3.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387146" y="5003492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9490" y="5042645"/>
            <a:ext cx="934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0428" r="10998" b="9244"/>
          <a:stretch/>
        </p:blipFill>
        <p:spPr>
          <a:xfrm>
            <a:off x="5979102" y="954739"/>
            <a:ext cx="3164895" cy="4636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3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National Standards</a:t>
            </a:r>
            <a:endParaRPr sz="5500" b="1"/>
          </a:p>
        </p:txBody>
      </p:sp>
      <p:sp>
        <p:nvSpPr>
          <p:cNvPr id="145" name="Google Shape;145;p33"/>
          <p:cNvSpPr txBox="1">
            <a:spLocks noGrp="1"/>
          </p:cNvSpPr>
          <p:nvPr>
            <p:ph type="body" idx="4294967295"/>
          </p:nvPr>
        </p:nvSpPr>
        <p:spPr>
          <a:xfrm>
            <a:off x="457200" y="1976173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/>
              <a:t>Council for Econ Ed Standard 8:  Role of Prices</a:t>
            </a:r>
            <a:r>
              <a:rPr lang="en-US" sz="2500" dirty="0"/>
              <a:t> - Prices send signals and provide incentives to buyers and sellers. When supply or demand changes, market prices adjust, affecting incentives. 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/>
              <a:t>Council for Econ Ed Standard 2: Decision Making</a:t>
            </a:r>
            <a:r>
              <a:rPr lang="en-US" sz="2500" dirty="0"/>
              <a:t> - Effective Decision Making requires comparing the additional costs of alternatives with additional benefits.</a:t>
            </a:r>
            <a:endParaRPr sz="25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25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https://www.councilforeconed.org/wp-content/uploads/2012/03/voluntary-national-content-standards-2010.pdf</a:t>
            </a:r>
            <a:endParaRPr sz="25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5618752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/>
              <a:t>Winners receive: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$5,000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$2,500 for their school to support economic education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Recognition at our annual Visionary Awards convening. </a:t>
            </a:r>
          </a:p>
          <a:p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>
            <a:off x="-1" y="3315570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9742" y="1044145"/>
            <a:ext cx="40341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27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 2021 Sloan Teaching Champion Award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309725"/>
            <a:ext cx="9144000" cy="234609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This award promotes economic education by honoring three outstanding teachers who incorporate exemplary teaching techniques that improve their students’ economic understanding in and out of the classroom.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This award is open to New York metropolitan area high school teachers of all subjects, not just teachers of economics. Applicants must demonstrate how they integrate economics into their teaching.</a:t>
            </a:r>
          </a:p>
          <a:p>
            <a:pPr algn="ctr"/>
            <a:r>
              <a:rPr lang="en-US" sz="1125" b="1" u="sng" dirty="0">
                <a:solidFill>
                  <a:schemeClr val="bg1"/>
                </a:solidFill>
              </a:rPr>
              <a:t>Sound like you or someone you know?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Applicants must teach in one of the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Twelve </a:t>
            </a:r>
            <a:r>
              <a:rPr lang="en-US" sz="1125" b="1" dirty="0">
                <a:solidFill>
                  <a:schemeClr val="bg1"/>
                </a:solidFill>
              </a:rPr>
              <a:t>New York</a:t>
            </a:r>
            <a:r>
              <a:rPr lang="en-US" sz="1125" dirty="0">
                <a:solidFill>
                  <a:schemeClr val="bg1"/>
                </a:solidFill>
              </a:rPr>
              <a:t> state counties (New York, Kings, Bronx, Richmond, Queens, Nassau, Suffolk, Westchester, Putnam, Rockland, Orange and </a:t>
            </a:r>
            <a:r>
              <a:rPr lang="en-US" sz="1125" dirty="0" err="1">
                <a:solidFill>
                  <a:schemeClr val="bg1"/>
                </a:solidFill>
              </a:rPr>
              <a:t>Dutchess</a:t>
            </a:r>
            <a:r>
              <a:rPr lang="en-US" sz="1125" dirty="0">
                <a:solidFill>
                  <a:schemeClr val="bg1"/>
                </a:solidFill>
              </a:rPr>
              <a:t>)</a:t>
            </a:r>
            <a:endParaRPr lang="en-US" sz="1125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Eight </a:t>
            </a:r>
            <a:r>
              <a:rPr lang="en-US" sz="1125" b="1" dirty="0">
                <a:solidFill>
                  <a:schemeClr val="bg1"/>
                </a:solidFill>
              </a:rPr>
              <a:t>New Jersey</a:t>
            </a:r>
            <a:r>
              <a:rPr lang="en-US" sz="1125" dirty="0">
                <a:solidFill>
                  <a:schemeClr val="bg1"/>
                </a:solidFill>
              </a:rPr>
              <a:t> counties (Bergen, Passaic, Essex, Hudson, Middlesex, Union, Morris, Monmouth), or the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Two </a:t>
            </a:r>
            <a:r>
              <a:rPr lang="en-US" sz="1125" b="1" dirty="0">
                <a:solidFill>
                  <a:schemeClr val="bg1"/>
                </a:solidFill>
              </a:rPr>
              <a:t>Connecticut </a:t>
            </a:r>
            <a:r>
              <a:rPr lang="en-US" sz="1125" dirty="0">
                <a:solidFill>
                  <a:schemeClr val="bg1"/>
                </a:solidFill>
              </a:rPr>
              <a:t>counties (Fairfield and New Haven)</a:t>
            </a:r>
          </a:p>
          <a:p>
            <a:pPr algn="ctr"/>
            <a:r>
              <a:rPr lang="en-US" sz="1125" b="1" u="sng" dirty="0">
                <a:solidFill>
                  <a:schemeClr val="bg1"/>
                </a:solidFill>
              </a:rPr>
              <a:t>Application will be launched on Friday February 19</a:t>
            </a:r>
            <a:r>
              <a:rPr lang="en-US" sz="1125" b="1" u="sng" baseline="30000" dirty="0">
                <a:solidFill>
                  <a:schemeClr val="bg1"/>
                </a:solidFill>
              </a:rPr>
              <a:t>th</a:t>
            </a:r>
            <a:r>
              <a:rPr lang="en-US" sz="1125" b="1" u="sng" dirty="0">
                <a:solidFill>
                  <a:schemeClr val="bg1"/>
                </a:solidFill>
              </a:rPr>
              <a:t> 2021</a:t>
            </a:r>
            <a:endParaRPr lang="en-US" sz="1200" b="1" u="sng" dirty="0">
              <a:solidFill>
                <a:schemeClr val="bg1"/>
              </a:solidFill>
            </a:endParaRPr>
          </a:p>
          <a:p>
            <a:pPr algn="ctr"/>
            <a:r>
              <a:rPr lang="en-US" sz="1500" b="1" u="sng" dirty="0">
                <a:solidFill>
                  <a:schemeClr val="bg1"/>
                </a:solidFill>
              </a:rPr>
              <a:t>You can access the application </a:t>
            </a:r>
            <a:r>
              <a:rPr lang="en-US" sz="1500" b="1" u="sng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500" b="1" u="sng" dirty="0">
                <a:solidFill>
                  <a:schemeClr val="accent2"/>
                </a:solidFill>
              </a:rPr>
              <a:t>. 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45784" y="5511696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Please feel free to e-mail us at </a:t>
            </a:r>
            <a:r>
              <a:rPr lang="en-US" sz="1050" b="1" u="sng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rrivera@councilforeconed.org</a:t>
            </a:r>
            <a:r>
              <a:rPr lang="en-US" sz="1050">
                <a:solidFill>
                  <a:schemeClr val="bg1"/>
                </a:solidFill>
              </a:rPr>
              <a:t> </a:t>
            </a:r>
          </a:p>
          <a:p>
            <a:r>
              <a:rPr lang="en-US" sz="1050">
                <a:solidFill>
                  <a:schemeClr val="bg1"/>
                </a:solidFill>
              </a:rPr>
              <a:t>with any questions you have.</a:t>
            </a:r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2384371" y="5554179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6715" y="5593332"/>
            <a:ext cx="934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CONTACT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5" name="Picture 4" descr="A group of people holding awards&#10;&#10;Description automatically generated with medium confidence">
            <a:extLst>
              <a:ext uri="{FF2B5EF4-FFF2-40B4-BE49-F238E27FC236}">
                <a16:creationId xmlns:a16="http://schemas.microsoft.com/office/drawing/2014/main" id="{C03AD284-B4AE-4045-8DF7-C942648AB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752" y="972281"/>
            <a:ext cx="3525248" cy="23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4"/>
          <p:cNvSpPr txBox="1">
            <a:spLocks noGrp="1"/>
          </p:cNvSpPr>
          <p:nvPr>
            <p:ph type="title"/>
          </p:nvPr>
        </p:nvSpPr>
        <p:spPr>
          <a:xfrm>
            <a:off x="457200" y="8348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State Standards</a:t>
            </a:r>
            <a:endParaRPr sz="5500" b="1"/>
          </a:p>
        </p:txBody>
      </p:sp>
      <p:sp>
        <p:nvSpPr>
          <p:cNvPr id="152" name="Google Shape;152;p34"/>
          <p:cNvSpPr txBox="1">
            <a:spLocks noGrp="1"/>
          </p:cNvSpPr>
          <p:nvPr>
            <p:ph type="body" idx="4294967295"/>
          </p:nvPr>
        </p:nvSpPr>
        <p:spPr>
          <a:xfrm>
            <a:off x="457200" y="1779252"/>
            <a:ext cx="8229600" cy="49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 b="1" dirty="0"/>
              <a:t>NYS Social Studies 12.E2b</a:t>
            </a:r>
            <a:endParaRPr sz="2500" b="1" dirty="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The choices of buyers and sellers in the marketplace determine supply and demand, market prices, allocation of scarce resources, and the goods and services that are produced. In a perfect world, consumers influence product availability and price through their purchasing power in the product market. Product market supply and demand determine product availability and pricing.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 dirty="0">
                <a:solidFill>
                  <a:schemeClr val="hlink"/>
                </a:solidFill>
                <a:hlinkClick r:id="rId3"/>
              </a:rPr>
              <a:t>http://www.nysed.gov/common/nysed/files/programs/curriculum-instruction/ss-framework-9-12.pdf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5"/>
          <p:cNvSpPr txBox="1">
            <a:spLocks noGrp="1"/>
          </p:cNvSpPr>
          <p:nvPr>
            <p:ph type="title"/>
          </p:nvPr>
        </p:nvSpPr>
        <p:spPr>
          <a:xfrm>
            <a:off x="457200" y="8989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Question of the Day</a:t>
            </a:r>
            <a:endParaRPr sz="5500" b="1"/>
          </a:p>
        </p:txBody>
      </p:sp>
      <p:sp>
        <p:nvSpPr>
          <p:cNvPr id="159" name="Google Shape;159;p35"/>
          <p:cNvSpPr txBox="1">
            <a:spLocks noGrp="1"/>
          </p:cNvSpPr>
          <p:nvPr>
            <p:ph type="body" idx="4294967295"/>
          </p:nvPr>
        </p:nvSpPr>
        <p:spPr>
          <a:xfrm>
            <a:off x="457200" y="22128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which of the following years was a gallon of gasoline (national average) the </a:t>
            </a:r>
            <a:r>
              <a:rPr lang="en-US" dirty="0">
                <a:solidFill>
                  <a:schemeClr val="accent3"/>
                </a:solidFill>
              </a:rPr>
              <a:t>highest relative price </a:t>
            </a:r>
            <a:r>
              <a:rPr lang="en-US" dirty="0"/>
              <a:t>in today’s dollars?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1974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1982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2014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2008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  <p:pic>
        <p:nvPicPr>
          <p:cNvPr id="160" name="Google Shape;16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733743"/>
            <a:ext cx="3165250" cy="237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6"/>
          <p:cNvSpPr txBox="1">
            <a:spLocks noGrp="1"/>
          </p:cNvSpPr>
          <p:nvPr>
            <p:ph type="title"/>
          </p:nvPr>
        </p:nvSpPr>
        <p:spPr>
          <a:xfrm>
            <a:off x="457200" y="8989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Question of the Day</a:t>
            </a:r>
            <a:endParaRPr sz="5500" b="1"/>
          </a:p>
        </p:txBody>
      </p:sp>
      <p:sp>
        <p:nvSpPr>
          <p:cNvPr id="167" name="Google Shape;167;p36"/>
          <p:cNvSpPr txBox="1">
            <a:spLocks noGrp="1"/>
          </p:cNvSpPr>
          <p:nvPr>
            <p:ph type="body" idx="4294967295"/>
          </p:nvPr>
        </p:nvSpPr>
        <p:spPr>
          <a:xfrm>
            <a:off x="457200" y="2041916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which of the following years was a gallon of gasoline (national average) the </a:t>
            </a:r>
            <a:r>
              <a:rPr lang="en-US" dirty="0">
                <a:solidFill>
                  <a:schemeClr val="accent3"/>
                </a:solidFill>
              </a:rPr>
              <a:t>lowest relative price </a:t>
            </a:r>
            <a:r>
              <a:rPr lang="en-US" dirty="0"/>
              <a:t>in today’s dollars?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1933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2001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1986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1999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  <p:pic>
        <p:nvPicPr>
          <p:cNvPr id="168" name="Google Shape;1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733743"/>
            <a:ext cx="3165250" cy="237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120024-26C9-428D-98EE-FC6183D2D1E8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9cd82c5b-74c9-4827-94f1-5bf219ae6b20"/>
    <ds:schemaRef ds:uri="bfa4db11-c700-41fb-b639-f7e6b4e680b5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5AFEAF5-39A5-4B6C-88B1-DDF5D2BF43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9BEE29-0139-46E2-9257-464D024442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2702</Words>
  <Application>Microsoft Office PowerPoint</Application>
  <PresentationFormat>On-screen Show (4:3)</PresentationFormat>
  <Paragraphs>419</Paragraphs>
  <Slides>60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Calibri</vt:lpstr>
      <vt:lpstr>Arial</vt:lpstr>
      <vt:lpstr>Gill Sans</vt:lpstr>
      <vt:lpstr>Times New Roman</vt:lpstr>
      <vt:lpstr>Office Theme</vt:lpstr>
      <vt:lpstr>Office Theme</vt:lpstr>
      <vt:lpstr>  Fundamentals of AP Economics: Price and Elasticity of Demand  Presented by Theodore Opderbeck 3/9/21 opderbeckt@waldwickschools.org</vt:lpstr>
      <vt:lpstr>EconEdLink Membership</vt:lpstr>
      <vt:lpstr>Professional Development Certificate</vt:lpstr>
      <vt:lpstr>Agenda</vt:lpstr>
      <vt:lpstr>Objectives</vt:lpstr>
      <vt:lpstr>National Standards</vt:lpstr>
      <vt:lpstr>State Standards</vt:lpstr>
      <vt:lpstr>Question of the Day</vt:lpstr>
      <vt:lpstr>Question of the Day</vt:lpstr>
      <vt:lpstr>PowerPoint Presentation</vt:lpstr>
      <vt:lpstr>Economics and Cross Curricular Applications</vt:lpstr>
      <vt:lpstr>PowerPoint Presentation</vt:lpstr>
      <vt:lpstr>AP Economics College Board Curriculum/Resources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Income Elasticity</vt:lpstr>
      <vt:lpstr>Income Elasticity</vt:lpstr>
      <vt:lpstr>PowerPoint Presentation</vt:lpstr>
      <vt:lpstr>PowerPoint Presentation</vt:lpstr>
      <vt:lpstr>PowerPoint Presentation</vt:lpstr>
      <vt:lpstr>PowerPoint Presentation</vt:lpstr>
      <vt:lpstr>Cross Elasticity of Demand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Supply Elasticity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Formative Assessment Options</vt:lpstr>
      <vt:lpstr>PowerPoint Presentation</vt:lpstr>
      <vt:lpstr>References</vt:lpstr>
      <vt:lpstr>CEE Affiliates</vt:lpstr>
      <vt:lpstr>Thank You to Our Sponsors!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Fundamentals of AP Economics: Price and Elasticity of Demand  Presented by Theodore Opderbeck 3/9/21 opderbeckt@waldwickschools.org</dc:title>
  <cp:lastModifiedBy>Jarvon Carson</cp:lastModifiedBy>
  <cp:revision>1</cp:revision>
  <dcterms:modified xsi:type="dcterms:W3CDTF">2021-03-29T15:06:38Z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