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56"/>
  </p:notesMasterIdLst>
  <p:sldIdLst>
    <p:sldId id="256" r:id="rId5"/>
    <p:sldId id="307" r:id="rId6"/>
    <p:sldId id="308"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6" r:id="rId55"/>
  </p:sldIdLst>
  <p:sldSz cx="9144000" cy="6858000" type="screen4x3"/>
  <p:notesSz cx="6858000" cy="9144000"/>
  <p:embeddedFontLst>
    <p:embeddedFont>
      <p:font typeface="Calibri" panose="020F050202020403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7226D5-37EA-4E30-BD3B-62C36F3A91F4}" v="14" dt="2021-05-17T20:38:07.638"/>
  </p1510:revLst>
</p1510:revInfo>
</file>

<file path=ppt/tableStyles.xml><?xml version="1.0" encoding="utf-8"?>
<a:tblStyleLst xmlns:a="http://schemas.openxmlformats.org/drawingml/2006/main" def="{08022710-37DE-425E-924C-C328577DBF4F}">
  <a:tblStyle styleId="{08022710-37DE-425E-924C-C328577DBF4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75" autoAdjust="0"/>
  </p:normalViewPr>
  <p:slideViewPr>
    <p:cSldViewPr snapToGrid="0">
      <p:cViewPr varScale="1">
        <p:scale>
          <a:sx n="65" d="100"/>
          <a:sy n="65" d="100"/>
        </p:scale>
        <p:origin x="195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d9e96beab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gd9e96beab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64" name="Google Shape;64;gd9e96beab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b33a2d3e1_0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b33a2d3e1_0_4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 name="Google Shape;120;g7b33a2d3e1_0_4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9e96beaba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9e96beaba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gd9e96beaba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b33a2d3e1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b33a2d3e1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b33a2d3e1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b33a2d3e1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b33a2d3e1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b33a2d3e1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b33a2d3e1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b33a2d3e1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b33a2d3e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b33a2d3e1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b33a2d3e1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b33a2d3e1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b33a2d3e1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b33a2d3e1_0_2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b33a2d3e1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b33a2d3e1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b33a2d3e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b33a2d3e1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b33a2d3e1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b33a2d3e1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b33a2d3e1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b33a2d3e1_0_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b33a2d3e1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b33a2d3e1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b33a2d3e1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b33a2d3e1_0_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b33a2d3e1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b33a2d3e1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b33a2d3e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7b33a2d3e1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7b33a2d3e1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7b33a2d3e1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7b33a2d3e1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7b33a2d3e1_0_1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b33a2d3e1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b33a2d3e1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b33a2d3e1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b33a2d3e1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b33a2d3e1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b33a2d3e1_0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b33a2d3e1_0_4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b33a2d3e1_0_4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7" name="Google Shape;277;g7b33a2d3e1_0_4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7b33a2d3e1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7b33a2d3e1_0_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b33a2d3e1_0_13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b33a2d3e1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7b33a2d3e1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7b33a2d3e1_0_2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b33a2d3e1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b33a2d3e1_0_2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b33a2d3e1_0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b33a2d3e1_0_2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b33a2d3e1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b33a2d3e1_0_2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b33a2d3e1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b33a2d3e1_0_2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1" name="Google Shape;7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b33a2d3e1_0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b33a2d3e1_0_2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b33a2d3e1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7b33a2d3e1_0_29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b33a2d3e1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b33a2d3e1_0_2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b33a2d3e1_0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b33a2d3e1_0_3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b33a2d3e1_0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7b33a2d3e1_0_3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7b33a2d3e1_0_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7b33a2d3e1_0_3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b33a2d3e1_0_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b33a2d3e1_0_3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7b33a2d3e1_0_4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7b33a2d3e1_0_4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b33a2d3e1_0_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b33a2d3e1_0_3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b33a2d3e1_0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7b33a2d3e1_0_4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7b33a2d3e1_0_4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 name="Google Shape;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1" name="Google Shape;43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grpSp>
        <p:nvGrpSpPr>
          <p:cNvPr id="49" name="Google Shape;49;p13"/>
          <p:cNvGrpSpPr/>
          <p:nvPr/>
        </p:nvGrpSpPr>
        <p:grpSpPr>
          <a:xfrm>
            <a:off x="625966" y="399168"/>
            <a:ext cx="999312" cy="1332416"/>
            <a:chOff x="348199" y="179450"/>
            <a:chExt cx="1116300" cy="1116300"/>
          </a:xfrm>
        </p:grpSpPr>
        <p:sp>
          <p:nvSpPr>
            <p:cNvPr id="50" name="Google Shape;50;p1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13"/>
          <p:cNvSpPr txBox="1">
            <a:spLocks noGrp="1"/>
          </p:cNvSpPr>
          <p:nvPr>
            <p:ph type="title"/>
          </p:nvPr>
        </p:nvSpPr>
        <p:spPr>
          <a:xfrm>
            <a:off x="1303800" y="798100"/>
            <a:ext cx="7030500" cy="1332300"/>
          </a:xfrm>
          <a:prstGeom prst="rect">
            <a:avLst/>
          </a:prstGeom>
        </p:spPr>
        <p:txBody>
          <a:bodyPr spcFirstLastPara="1" wrap="square" lIns="91425" tIns="45700" rIns="91425" bIns="45700"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1303800" y="2653400"/>
            <a:ext cx="7030500" cy="3388800"/>
          </a:xfrm>
          <a:prstGeom prst="rect">
            <a:avLst/>
          </a:prstGeom>
        </p:spPr>
        <p:txBody>
          <a:bodyPr spcFirstLastPara="1" wrap="square" lIns="91425" tIns="45700" rIns="91425" bIns="45700" anchor="t" anchorCtr="0">
            <a:noAutofit/>
          </a:bodyPr>
          <a:lstStyle>
            <a:lvl1pPr marL="457200" lvl="0" indent="-406400" rtl="0">
              <a:spcBef>
                <a:spcPts val="0"/>
              </a:spcBef>
              <a:spcAft>
                <a:spcPts val="0"/>
              </a:spcAft>
              <a:buSzPts val="2800"/>
              <a:buChar char="•"/>
              <a:defRPr/>
            </a:lvl1pPr>
            <a:lvl2pPr marL="914400" lvl="1" indent="-406400" rtl="0">
              <a:spcBef>
                <a:spcPts val="1800"/>
              </a:spcBef>
              <a:spcAft>
                <a:spcPts val="0"/>
              </a:spcAft>
              <a:buSzPts val="2800"/>
              <a:buChar char="–"/>
              <a:defRPr/>
            </a:lvl2pPr>
            <a:lvl3pPr marL="1371600" lvl="2" indent="-406400" rtl="0">
              <a:spcBef>
                <a:spcPts val="1800"/>
              </a:spcBef>
              <a:spcAft>
                <a:spcPts val="0"/>
              </a:spcAft>
              <a:buSzPts val="2800"/>
              <a:buChar char="•"/>
              <a:defRPr/>
            </a:lvl3pPr>
            <a:lvl4pPr marL="1828800" lvl="3" indent="-406400" rtl="0">
              <a:spcBef>
                <a:spcPts val="1800"/>
              </a:spcBef>
              <a:spcAft>
                <a:spcPts val="0"/>
              </a:spcAft>
              <a:buSzPts val="2800"/>
              <a:buChar char="–"/>
              <a:defRPr/>
            </a:lvl4pPr>
            <a:lvl5pPr marL="2286000" lvl="4" indent="-406400" rtl="0">
              <a:spcBef>
                <a:spcPts val="1800"/>
              </a:spcBef>
              <a:spcAft>
                <a:spcPts val="0"/>
              </a:spcAft>
              <a:buSzPts val="2800"/>
              <a:buChar char="»"/>
              <a:defRPr/>
            </a:lvl5pPr>
            <a:lvl6pPr marL="2743200" lvl="5" indent="-355600" rtl="0">
              <a:spcBef>
                <a:spcPts val="18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4" name="Google Shape;54;p13"/>
          <p:cNvSpPr txBox="1">
            <a:spLocks noGrp="1"/>
          </p:cNvSpPr>
          <p:nvPr>
            <p:ph type="sldNum" idx="12"/>
          </p:nvPr>
        </p:nvSpPr>
        <p:spPr>
          <a:xfrm>
            <a:off x="8451046" y="6315968"/>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366184"/>
            <a:ext cx="7886700" cy="1325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4"/>
          <p:cNvSpPr txBox="1">
            <a:spLocks noGrp="1"/>
          </p:cNvSpPr>
          <p:nvPr>
            <p:ph type="body" idx="1"/>
          </p:nvPr>
        </p:nvSpPr>
        <p:spPr>
          <a:xfrm>
            <a:off x="628650" y="1826684"/>
            <a:ext cx="7886700" cy="4349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800"/>
              </a:spcBef>
              <a:spcAft>
                <a:spcPts val="0"/>
              </a:spcAft>
              <a:buClr>
                <a:schemeClr val="dk1"/>
              </a:buClr>
              <a:buSzPts val="1800"/>
              <a:buChar char="–"/>
              <a:defRPr/>
            </a:lvl2pPr>
            <a:lvl3pPr marL="1371600" lvl="2" indent="-342900" algn="l" rtl="0">
              <a:lnSpc>
                <a:spcPct val="90000"/>
              </a:lnSpc>
              <a:spcBef>
                <a:spcPts val="1800"/>
              </a:spcBef>
              <a:spcAft>
                <a:spcPts val="0"/>
              </a:spcAft>
              <a:buClr>
                <a:schemeClr val="dk1"/>
              </a:buClr>
              <a:buSzPts val="1800"/>
              <a:buChar char="•"/>
              <a:defRPr/>
            </a:lvl3pPr>
            <a:lvl4pPr marL="1828800" lvl="3" indent="-342900" algn="l" rtl="0">
              <a:lnSpc>
                <a:spcPct val="90000"/>
              </a:lnSpc>
              <a:spcBef>
                <a:spcPts val="1800"/>
              </a:spcBef>
              <a:spcAft>
                <a:spcPts val="0"/>
              </a:spcAft>
              <a:buClr>
                <a:schemeClr val="dk1"/>
              </a:buClr>
              <a:buSzPts val="1800"/>
              <a:buChar char="–"/>
              <a:defRPr/>
            </a:lvl4pPr>
            <a:lvl5pPr marL="2286000" lvl="4" indent="-342900" algn="l" rtl="0">
              <a:lnSpc>
                <a:spcPct val="90000"/>
              </a:lnSpc>
              <a:spcBef>
                <a:spcPts val="1800"/>
              </a:spcBef>
              <a:spcAft>
                <a:spcPts val="0"/>
              </a:spcAft>
              <a:buClr>
                <a:schemeClr val="dk1"/>
              </a:buClr>
              <a:buSzPts val="1800"/>
              <a:buChar char="»"/>
              <a:defRPr/>
            </a:lvl5pPr>
            <a:lvl6pPr marL="2743200" lvl="5" indent="-342900" algn="l" rtl="0">
              <a:lnSpc>
                <a:spcPct val="90000"/>
              </a:lnSpc>
              <a:spcBef>
                <a:spcPts val="1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 name="Google Shape;58;p14"/>
          <p:cNvSpPr txBox="1">
            <a:spLocks noGrp="1"/>
          </p:cNvSpPr>
          <p:nvPr>
            <p:ph type="dt" idx="10"/>
          </p:nvPr>
        </p:nvSpPr>
        <p:spPr>
          <a:xfrm>
            <a:off x="628650" y="6356351"/>
            <a:ext cx="2057400" cy="366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3028950" y="6356351"/>
            <a:ext cx="3086100" cy="366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6457950" y="6356351"/>
            <a:ext cx="2057400" cy="3660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ferrarini@lindenwoo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11bHRpcGxlQ2hvaWNlIiwic2xpZGVJZCI6ImdkMDJhMzY1YjZiXzBfMjA4IiwiY29udGVudEluc3RhbmNlSWQiOiIxRG9zMS1vNHVtYV9nTzZyWTVEQ2dvWmJMOGFDMHZCOHIwWmtJdFRod0M5OC9hMGVhOWM4YS00YTQ5LTQ0NmMtYjg4Yy0wY2NmMTVjYzEzMWEifQ==pearId=magic-pear-metadata-identifier" TargetMode="External"/><Relationship Id="rId5" Type="http://schemas.openxmlformats.org/officeDocument/2006/relationships/image" Target="../media/image8.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lRoZSBwdXJjaGFzZSBvZiBmb3JlaWduIGFzc2V0cyBieSBkb21lc3RpYyByZXNpZGVudHMgbWludXMgdGhlIHB1cmNoYXNlIG9mIGRvbWVzdGljIGFzc2V0cyBieSBmb3JlaWduZXJzLiIsIlRoZSBwdXJjaGFzZSBvZiBkb21lc3RpYyBhc3NldHMgYnkgZm9yZWlnbmVycyBtaW51cyB0aGUgcHVyY2hhc2Ugb2YgZm9yZWlnbiBhc3NldHMgYnkgZG9tZXN0aWMgcmVzaWRlbnRzLiIsIkV4cG9ydCBvZiBnb29kcyBhbmQgc2VydmljZXMgbGVzcyBpbXBvcnRzLiIsIkltcG9ydHMgb2YgZ29vZHMgYW5kIHNlcnZpY2VzIGxlc3MgZXhwb3J0cy4iXX0=pearId=magic-pear-shape-identifier"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yNyIsImNvbnRlbnRJbnN0YW5jZUlkIjoiMURvczEtbzR1bWFfZ082clk1RENnb1piTDhhQzB2QjhyMFprSXRUaHdDOTgvM2VjNTE0YjctZmJhZS00NDZkLWJlZjAtOTRiZjZkYjkxYTUyIn0=pearId=magic-pear-metadata-identifier"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yNyIsImNvbnRlbnRJbnN0YW5jZUlkIjoiMURvczEtbzR1bWFfZ082clk1RENnb1piTDhhQzB2QjhyMFprSXRUaHdDOTgvM2VjNTE0YjctZmJhZS00NDZkLWJlZjAtOTRiZjZkYjkxYTUyIn0=pearId=magic-pear-metadata-identifier" TargetMode="Externa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ZDAyYTM2NWI2Yl8wXzIzMyIsImNvbnRlbnRJbnN0YW5jZUlkIjoiMURvczEtbzR1bWFfZ082clk1RENnb1piTDhhQzB2QjhyMFprSXRUaHdDOTgvZTkzMDRhY2EtZjk3Ny00MTA4LTg5ZDMtYTY0OTNjMDVjMTc2In0=pearId=magic-pear-metadata-identifie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Y2Q2MWFlN2IyNV8wXzEwIiwiY29udGVudEluc3RhbmNlSWQiOiIxRG9zMS1vNHVtYV9nTzZyWTVEQ2dvWmJMOGFDMHZCOHIwWmtJdFRod0M5OC80OWMzNDc0ZS01ZWMyLTQxMGYtYTI3MC0zOTIzMjVhMGJkMTcifQ==pearId=magic-pear-metadata-identifier" TargetMode="External"/><Relationship Id="rId5" Type="http://schemas.openxmlformats.org/officeDocument/2006/relationships/image" Target="../media/image9.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Eb3MxLW80dW1hX2dPNnJZNURDZ29aYkw4YUMwdkI4cjBaa0l0VGh3Qzk4IiwiY29udGVudElkIjoiY3VzdG9tLXJlc3BvbnNlLWZyZWVoYW5kRHJhd2luZyIsInNsaWRlSWQiOiJnY2Q2MWFlN2IyNV8wXzUyIiwiY29udGVudEluc3RhbmNlSWQiOiIxRG9zMS1vNHVtYV9nTzZyWTVEQ2dvWmJMOGFDMHZCOHIwWmtJdFRod0M5OC9jMDc0MTZmOC1hNmQyLTRkYmItODQ4OC00NDQ1ZmMwNGEyNzAifQ==pearId=magic-pear-metadata-identifier" TargetMode="External"/><Relationship Id="rId5" Type="http://schemas.openxmlformats.org/officeDocument/2006/relationships/image" Target="../media/image9.png"/><Relationship Id="rId4" Type="http://schemas.openxmlformats.org/officeDocument/2006/relationships/hyperlink" Target="http://dontchangethislink.peardeckmagic.zone?eyJ0eXBlIjoiZnJlZWhhbmREcmF3aW5nIiwiZHJhZ2dhYmxlcyI6W3siaWQiOiJkcmFnZ2FibGUwIiwidHlwZSI6Imljb24iLCJpY29uIjp7ImlkIjoiZGVmYXVsdC1jaXJjbGUifSwiY29sb3IiOiIjRDUxRDI4In1dLCJkcmFnZ2FibGVTaXplIjoxMi41NSwiZW1iZWRkYWJsZVVybCI6Imh0dHBzOi8vIiwiYW5zd2VycyI6W119pearId=magic-pear-shape-identifier" TargetMode="External"/><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hyperlink" Target="https://www.economist.com/big-mac-index"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apcentral.collegeboard.org/courses/ap-microeconomics/classroom-resources"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hyperlink" Target="https://www.econlowdown.org/" TargetMode="External"/><Relationship Id="rId4" Type="http://schemas.openxmlformats.org/officeDocument/2006/relationships/hyperlink" Target="http://www.econedlink.org/professional-developmen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apcentral.collegeboard.org/pdf/ap-macroeconomics-course-and-exam-description.pdf?course=ap-macroeconomics" TargetMode="External"/><Relationship Id="rId5" Type="http://schemas.openxmlformats.org/officeDocument/2006/relationships/hyperlink" Target="https://www.councilforeconed.org/wp-contentploads/2012/03/voluntary-national-content-standards-2010.pdf"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hyperlink" Target="https://www.econedlink.org/resources/exchange-rat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808625" y="2448650"/>
            <a:ext cx="7772400" cy="34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5000"/>
              </a:lnSpc>
              <a:spcBef>
                <a:spcPts val="0"/>
              </a:spcBef>
              <a:spcAft>
                <a:spcPts val="0"/>
              </a:spcAft>
              <a:buNone/>
            </a:pPr>
            <a:br>
              <a:rPr lang="en-US" sz="6000"/>
            </a:br>
            <a:br>
              <a:rPr lang="en-US" sz="6000"/>
            </a:br>
            <a:br>
              <a:rPr lang="en-US" sz="6000" b="1"/>
            </a:br>
            <a:r>
              <a:rPr lang="en-US" sz="4400"/>
              <a:t>Tawni Hunt Ferrarini, PhD</a:t>
            </a:r>
            <a:br>
              <a:rPr lang="en-US" sz="4400"/>
            </a:br>
            <a:r>
              <a:rPr lang="en-US" sz="2200" i="1">
                <a:solidFill>
                  <a:schemeClr val="dk1"/>
                </a:solidFill>
                <a:latin typeface="Calibri"/>
                <a:ea typeface="Calibri"/>
                <a:cs typeface="Calibri"/>
                <a:sym typeface="Calibri"/>
              </a:rPr>
              <a:t>Presente</a:t>
            </a:r>
            <a:r>
              <a:rPr lang="en-US" sz="2200" i="1">
                <a:solidFill>
                  <a:schemeClr val="dk1"/>
                </a:solidFill>
              </a:rPr>
              <a:t>r</a:t>
            </a:r>
            <a:br>
              <a:rPr lang="en-US" sz="1600"/>
            </a:br>
            <a:r>
              <a:rPr lang="en-US" sz="2200"/>
              <a:t>17 May 2021</a:t>
            </a:r>
            <a:br>
              <a:rPr lang="en-US" sz="1600">
                <a:solidFill>
                  <a:schemeClr val="dk1"/>
                </a:solidFill>
                <a:latin typeface="Calibri"/>
                <a:ea typeface="Calibri"/>
                <a:cs typeface="Calibri"/>
                <a:sym typeface="Calibri"/>
              </a:rPr>
            </a:br>
            <a:r>
              <a:rPr lang="en-US" sz="2200" u="sng">
                <a:solidFill>
                  <a:schemeClr val="hlink"/>
                </a:solidFill>
                <a:hlinkClick r:id="rId3"/>
              </a:rPr>
              <a:t>tferrarini@lindenwood.edu</a:t>
            </a:r>
            <a:br>
              <a:rPr lang="en-US" sz="2200"/>
            </a:br>
            <a:r>
              <a:rPr lang="en-US" sz="2200"/>
              <a:t>tawni.org</a:t>
            </a:r>
            <a:endParaRPr sz="2200">
              <a:solidFill>
                <a:schemeClr val="dk1"/>
              </a:solidFill>
            </a:endParaRPr>
          </a:p>
        </p:txBody>
      </p:sp>
      <p:pic>
        <p:nvPicPr>
          <p:cNvPr id="67" name="Google Shape;67;p15"/>
          <p:cNvPicPr preferRelativeResize="0"/>
          <p:nvPr/>
        </p:nvPicPr>
        <p:blipFill>
          <a:blip r:embed="rId4">
            <a:alphaModFix/>
          </a:blip>
          <a:stretch>
            <a:fillRect/>
          </a:stretch>
        </p:blipFill>
        <p:spPr>
          <a:xfrm>
            <a:off x="2258850" y="1322750"/>
            <a:ext cx="4838075" cy="2955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457200" y="1409252"/>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400" dirty="0"/>
              <a:t>Teaching and Learning Strategies</a:t>
            </a:r>
            <a:endParaRPr sz="4400" dirty="0"/>
          </a:p>
        </p:txBody>
      </p:sp>
      <p:sp>
        <p:nvSpPr>
          <p:cNvPr id="123" name="Google Shape;123;p22"/>
          <p:cNvSpPr txBox="1">
            <a:spLocks noGrp="1"/>
          </p:cNvSpPr>
          <p:nvPr>
            <p:ph type="body" idx="1"/>
          </p:nvPr>
        </p:nvSpPr>
        <p:spPr>
          <a:xfrm>
            <a:off x="543262" y="3259567"/>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sz="3200" dirty="0"/>
              <a:t>Shift students from looking at their clothes to applying their economic knowledge and using their skills to describe the how their shoes got on their feet.</a:t>
            </a:r>
            <a:endParaRPr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27950" y="441467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Imports/Exports</a:t>
            </a:r>
            <a:endParaRPr/>
          </a:p>
        </p:txBody>
      </p:sp>
      <p:sp>
        <p:nvSpPr>
          <p:cNvPr id="130" name="Google Shape;130;p23"/>
          <p:cNvSpPr txBox="1">
            <a:spLocks noGrp="1"/>
          </p:cNvSpPr>
          <p:nvPr>
            <p:ph type="body" idx="1"/>
          </p:nvPr>
        </p:nvSpPr>
        <p:spPr>
          <a:xfrm>
            <a:off x="533400" y="2443327"/>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dirty="0"/>
              <a:t>Goods and services produced in other countries but purchased by U.S. consumers or businesses are </a:t>
            </a:r>
            <a:r>
              <a:rPr lang="en-US" sz="3000" u="sng" dirty="0">
                <a:solidFill>
                  <a:srgbClr val="FF0000"/>
                </a:solidFill>
              </a:rPr>
              <a:t>IMPORTS</a:t>
            </a:r>
            <a:endParaRPr dirty="0"/>
          </a:p>
        </p:txBody>
      </p:sp>
      <p:sp>
        <p:nvSpPr>
          <p:cNvPr id="131" name="Google Shape;131;p23"/>
          <p:cNvSpPr txBox="1">
            <a:spLocks noGrp="1"/>
          </p:cNvSpPr>
          <p:nvPr>
            <p:ph type="body" idx="2"/>
          </p:nvPr>
        </p:nvSpPr>
        <p:spPr>
          <a:xfrm>
            <a:off x="4648200" y="2331900"/>
            <a:ext cx="4038600" cy="45261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Clr>
                <a:schemeClr val="dk1"/>
              </a:buClr>
              <a:buSzPts val="1100"/>
              <a:buFont typeface="Arial"/>
              <a:buNone/>
            </a:pPr>
            <a:r>
              <a:rPr lang="en-US" dirty="0"/>
              <a:t>Goods and services produced in U.S. but purchased by consumers or businesses in other countries are </a:t>
            </a:r>
            <a:r>
              <a:rPr lang="en-US" sz="3000" u="sng" dirty="0">
                <a:solidFill>
                  <a:srgbClr val="FF0000"/>
                </a:solidFill>
              </a:rPr>
              <a:t>EXPORTS</a:t>
            </a:r>
            <a:endParaRPr dirty="0"/>
          </a:p>
        </p:txBody>
      </p:sp>
      <p:sp>
        <p:nvSpPr>
          <p:cNvPr id="132" name="Google Shape;132;p23"/>
          <p:cNvSpPr txBox="1"/>
          <p:nvPr/>
        </p:nvSpPr>
        <p:spPr>
          <a:xfrm>
            <a:off x="2552700" y="1222586"/>
            <a:ext cx="4038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i="1" dirty="0">
                <a:solidFill>
                  <a:schemeClr val="accent3">
                    <a:lumMod val="75000"/>
                  </a:schemeClr>
                </a:solidFill>
                <a:latin typeface="Calibri"/>
                <a:ea typeface="Calibri"/>
                <a:cs typeface="Calibri"/>
                <a:sym typeface="Calibri"/>
              </a:rPr>
              <a:t>The Difference</a:t>
            </a:r>
            <a:endParaRPr sz="4800" b="1" i="1" dirty="0">
              <a:solidFill>
                <a:schemeClr val="accent3">
                  <a:lumMod val="75000"/>
                </a:schemeClr>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1303800" y="1174618"/>
            <a:ext cx="7030500" cy="133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t>Things you should know how to do as you prepare for the “real world”...</a:t>
            </a:r>
            <a:endParaRPr sz="3200" dirty="0"/>
          </a:p>
        </p:txBody>
      </p:sp>
      <p:graphicFrame>
        <p:nvGraphicFramePr>
          <p:cNvPr id="138" name="Google Shape;138;p24"/>
          <p:cNvGraphicFramePr/>
          <p:nvPr>
            <p:extLst>
              <p:ext uri="{D42A27DB-BD31-4B8C-83A1-F6EECF244321}">
                <p14:modId xmlns:p14="http://schemas.microsoft.com/office/powerpoint/2010/main" val="1073793203"/>
              </p:ext>
            </p:extLst>
          </p:nvPr>
        </p:nvGraphicFramePr>
        <p:xfrm>
          <a:off x="313475" y="2938560"/>
          <a:ext cx="8517050" cy="2296511"/>
        </p:xfrm>
        <a:graphic>
          <a:graphicData uri="http://schemas.openxmlformats.org/drawingml/2006/table">
            <a:tbl>
              <a:tblPr>
                <a:noFill/>
                <a:tableStyleId>{08022710-37DE-425E-924C-C328577DBF4F}</a:tableStyleId>
              </a:tblPr>
              <a:tblGrid>
                <a:gridCol w="8517050">
                  <a:extLst>
                    <a:ext uri="{9D8B030D-6E8A-4147-A177-3AD203B41FA5}">
                      <a16:colId xmlns:a16="http://schemas.microsoft.com/office/drawing/2014/main" val="20000"/>
                    </a:ext>
                  </a:extLst>
                </a:gridCol>
              </a:tblGrid>
              <a:tr h="650225">
                <a:tc>
                  <a:txBody>
                    <a:bodyPr/>
                    <a:lstStyle/>
                    <a:p>
                      <a:pPr marL="0" lvl="0" indent="0" algn="l" rtl="0">
                        <a:lnSpc>
                          <a:spcPct val="115000"/>
                        </a:lnSpc>
                        <a:spcBef>
                          <a:spcPts val="1600"/>
                        </a:spcBef>
                        <a:spcAft>
                          <a:spcPts val="1600"/>
                        </a:spcAft>
                        <a:buNone/>
                      </a:pPr>
                      <a:r>
                        <a:rPr lang="en-US" sz="1900" b="1" dirty="0"/>
                        <a:t>1. Explain the relationship between </a:t>
                      </a:r>
                      <a:r>
                        <a:rPr lang="en-US" sz="1900" b="1" dirty="0">
                          <a:solidFill>
                            <a:schemeClr val="accent3">
                              <a:lumMod val="75000"/>
                            </a:schemeClr>
                          </a:solidFill>
                        </a:rPr>
                        <a:t>net exports and net capital </a:t>
                      </a:r>
                      <a:r>
                        <a:rPr lang="en-US" sz="1900" b="1" dirty="0"/>
                        <a:t>outflows.</a:t>
                      </a:r>
                      <a:endParaRPr sz="1900" b="1" dirty="0"/>
                    </a:p>
                  </a:txBody>
                  <a:tcPr marL="68575" marR="68575" marT="12700" marB="12700"/>
                </a:tc>
                <a:extLst>
                  <a:ext uri="{0D108BD9-81ED-4DB2-BD59-A6C34878D82A}">
                    <a16:rowId xmlns:a16="http://schemas.microsoft.com/office/drawing/2014/main" val="10000"/>
                  </a:ext>
                </a:extLst>
              </a:tr>
              <a:tr h="650225">
                <a:tc>
                  <a:txBody>
                    <a:bodyPr/>
                    <a:lstStyle/>
                    <a:p>
                      <a:pPr marL="0" lvl="0" indent="0" algn="l" rtl="0">
                        <a:lnSpc>
                          <a:spcPct val="115000"/>
                        </a:lnSpc>
                        <a:spcBef>
                          <a:spcPts val="1600"/>
                        </a:spcBef>
                        <a:spcAft>
                          <a:spcPts val="1600"/>
                        </a:spcAft>
                        <a:buNone/>
                      </a:pPr>
                      <a:r>
                        <a:rPr lang="en-US" sz="1900" b="1" dirty="0"/>
                        <a:t>2. Establish links between </a:t>
                      </a:r>
                      <a:r>
                        <a:rPr lang="en-US" sz="1900" b="1" dirty="0">
                          <a:solidFill>
                            <a:schemeClr val="accent3">
                              <a:lumMod val="75000"/>
                            </a:schemeClr>
                          </a:solidFill>
                        </a:rPr>
                        <a:t>saving, investment and international </a:t>
                      </a:r>
                      <a:r>
                        <a:rPr lang="en-US" sz="1900" b="1" dirty="0"/>
                        <a:t>flows.</a:t>
                      </a:r>
                      <a:endParaRPr sz="1900" b="1" dirty="0"/>
                    </a:p>
                  </a:txBody>
                  <a:tcPr marL="68575" marR="68575" marT="12700" marB="12700"/>
                </a:tc>
                <a:extLst>
                  <a:ext uri="{0D108BD9-81ED-4DB2-BD59-A6C34878D82A}">
                    <a16:rowId xmlns:a16="http://schemas.microsoft.com/office/drawing/2014/main" val="10001"/>
                  </a:ext>
                </a:extLst>
              </a:tr>
              <a:tr h="650225">
                <a:tc>
                  <a:txBody>
                    <a:bodyPr/>
                    <a:lstStyle/>
                    <a:p>
                      <a:pPr marL="0" lvl="0" indent="0" algn="l" rtl="0">
                        <a:lnSpc>
                          <a:spcPct val="115000"/>
                        </a:lnSpc>
                        <a:spcBef>
                          <a:spcPts val="1600"/>
                        </a:spcBef>
                        <a:spcAft>
                          <a:spcPts val="1600"/>
                        </a:spcAft>
                        <a:buNone/>
                      </a:pPr>
                      <a:r>
                        <a:rPr lang="en-US" sz="1900" b="1" dirty="0"/>
                        <a:t>3. Define the </a:t>
                      </a:r>
                      <a:r>
                        <a:rPr lang="en-US" sz="1900" b="1" dirty="0">
                          <a:solidFill>
                            <a:schemeClr val="accent3">
                              <a:lumMod val="75000"/>
                            </a:schemeClr>
                          </a:solidFill>
                        </a:rPr>
                        <a:t>exchange rate </a:t>
                      </a:r>
                      <a:r>
                        <a:rPr lang="en-US" sz="1900" b="1" dirty="0"/>
                        <a:t>and identify the one consistent with purchasing-power parity.</a:t>
                      </a:r>
                      <a:br>
                        <a:rPr lang="en-US" sz="1900" b="1" dirty="0"/>
                      </a:br>
                      <a:endParaRPr sz="1900" b="1" dirty="0"/>
                    </a:p>
                  </a:txBody>
                  <a:tcPr marL="68575" marR="68575" marT="12700" marB="12700"/>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499075" y="1402759"/>
            <a:ext cx="7886700" cy="1325100"/>
          </a:xfrm>
          <a:prstGeom prst="rect">
            <a:avLst/>
          </a:prstGeom>
        </p:spPr>
        <p:txBody>
          <a:bodyPr spcFirstLastPara="1" wrap="square" lIns="91425" tIns="45700" rIns="91425" bIns="45700" anchor="ctr" anchorCtr="0">
            <a:noAutofit/>
          </a:bodyPr>
          <a:lstStyle/>
          <a:p>
            <a:pPr marL="50800" lvl="0" algn="ctr" rtl="0">
              <a:lnSpc>
                <a:spcPct val="115000"/>
              </a:lnSpc>
              <a:spcBef>
                <a:spcPts val="1200"/>
              </a:spcBef>
              <a:spcAft>
                <a:spcPts val="0"/>
              </a:spcAft>
              <a:buSzPts val="2800"/>
            </a:pPr>
            <a:r>
              <a:rPr lang="en-US" sz="4400" dirty="0"/>
              <a:t>Relationship between net exports and net capital outflows</a:t>
            </a:r>
            <a:endParaRPr sz="4400" dirty="0"/>
          </a:p>
        </p:txBody>
      </p:sp>
      <p:sp>
        <p:nvSpPr>
          <p:cNvPr id="144" name="Google Shape;144;p25"/>
          <p:cNvSpPr txBox="1">
            <a:spLocks noGrp="1"/>
          </p:cNvSpPr>
          <p:nvPr>
            <p:ph type="body" idx="1"/>
          </p:nvPr>
        </p:nvSpPr>
        <p:spPr>
          <a:xfrm>
            <a:off x="628650" y="2557834"/>
            <a:ext cx="78867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dirty="0"/>
          </a:p>
          <a:p>
            <a:pPr marL="1028700" lvl="0" indent="-457200" algn="l" rtl="0">
              <a:spcBef>
                <a:spcPts val="1200"/>
              </a:spcBef>
              <a:spcAft>
                <a:spcPts val="0"/>
              </a:spcAft>
              <a:buSzPts val="1800"/>
              <a:buFont typeface="Arial" panose="020B0604020202020204" pitchFamily="34" charset="0"/>
              <a:buChar char="•"/>
            </a:pPr>
            <a:r>
              <a:rPr lang="en-US" dirty="0"/>
              <a:t>Define net exports of goods and services.</a:t>
            </a:r>
            <a:endParaRPr dirty="0"/>
          </a:p>
          <a:p>
            <a:pPr marL="1028700" lvl="0" indent="-457200" algn="l" rtl="0">
              <a:spcBef>
                <a:spcPts val="0"/>
              </a:spcBef>
              <a:spcAft>
                <a:spcPts val="0"/>
              </a:spcAft>
              <a:buSzPts val="1800"/>
              <a:buFont typeface="Arial" panose="020B0604020202020204" pitchFamily="34" charset="0"/>
              <a:buChar char="•"/>
            </a:pPr>
            <a:r>
              <a:rPr lang="en-US" dirty="0"/>
              <a:t>Define net capital flows of assets.</a:t>
            </a:r>
            <a:endParaRPr dirty="0"/>
          </a:p>
          <a:p>
            <a:pPr marL="1028700" lvl="0" indent="-457200" algn="l" rtl="0">
              <a:spcBef>
                <a:spcPts val="0"/>
              </a:spcBef>
              <a:spcAft>
                <a:spcPts val="0"/>
              </a:spcAft>
              <a:buSzPts val="1800"/>
              <a:buFont typeface="Arial" panose="020B0604020202020204" pitchFamily="34" charset="0"/>
              <a:buChar char="•"/>
            </a:pPr>
            <a:r>
              <a:rPr lang="en-US" dirty="0"/>
              <a:t>Establish a link between the two.</a:t>
            </a:r>
            <a:endParaRPr dirty="0"/>
          </a:p>
          <a:p>
            <a:pPr marL="1028700" lvl="0" indent="-457200" algn="l" rtl="0">
              <a:spcBef>
                <a:spcPts val="0"/>
              </a:spcBef>
              <a:spcAft>
                <a:spcPts val="0"/>
              </a:spcAft>
              <a:buSzPts val="1800"/>
              <a:buFont typeface="Arial" panose="020B0604020202020204" pitchFamily="34" charset="0"/>
              <a:buChar char="•"/>
            </a:pPr>
            <a:r>
              <a:rPr lang="en-US" dirty="0"/>
              <a:t>Evaluate how this link impacts the health and wealth of the macroeconomy.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397275" y="1374984"/>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300" u="sng" dirty="0"/>
              <a:t>Recall</a:t>
            </a:r>
            <a:r>
              <a:rPr lang="en-US" sz="3300" dirty="0"/>
              <a:t> net exports in the GDP equation. </a:t>
            </a:r>
            <a:r>
              <a:rPr lang="en-US" sz="3300" u="sng" dirty="0"/>
              <a:t>Identify </a:t>
            </a:r>
            <a:r>
              <a:rPr lang="en-US" sz="3300" dirty="0"/>
              <a:t>the correct definition of net exports.</a:t>
            </a:r>
            <a:endParaRPr sz="3300" dirty="0"/>
          </a:p>
        </p:txBody>
      </p:sp>
      <p:sp>
        <p:nvSpPr>
          <p:cNvPr id="150" name="Google Shape;150;p26"/>
          <p:cNvSpPr txBox="1">
            <a:spLocks noGrp="1"/>
          </p:cNvSpPr>
          <p:nvPr>
            <p:ph type="body" idx="1"/>
          </p:nvPr>
        </p:nvSpPr>
        <p:spPr>
          <a:xfrm>
            <a:off x="258050" y="2881775"/>
            <a:ext cx="88362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Choose which represents net exports in the GDP equation:</a:t>
            </a:r>
            <a:endParaRPr/>
          </a:p>
          <a:p>
            <a:pPr marL="457200" lvl="0" indent="-381000" algn="l" rtl="0">
              <a:lnSpc>
                <a:spcPct val="115000"/>
              </a:lnSpc>
              <a:spcBef>
                <a:spcPts val="1800"/>
              </a:spcBef>
              <a:spcAft>
                <a:spcPts val="0"/>
              </a:spcAft>
              <a:buSzPts val="2400"/>
              <a:buAutoNum type="arabicPeriod"/>
            </a:pPr>
            <a:r>
              <a:rPr lang="en-US" sz="2400">
                <a:latin typeface="Arial"/>
                <a:ea typeface="Arial"/>
                <a:cs typeface="Arial"/>
                <a:sym typeface="Arial"/>
              </a:rPr>
              <a:t>The purchase of foreign assets by domestic residents minus the purchase of domestic assets by foreigners.</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latin typeface="Arial"/>
                <a:ea typeface="Arial"/>
                <a:cs typeface="Arial"/>
                <a:sym typeface="Arial"/>
              </a:rPr>
              <a:t>The purchase of domestic assets by foreigners minus the purchase of foreign assets by domestic residents.</a:t>
            </a:r>
            <a:endParaRPr sz="2400">
              <a:latin typeface="Arial"/>
              <a:ea typeface="Arial"/>
              <a:cs typeface="Arial"/>
              <a:sym typeface="Arial"/>
            </a:endParaRPr>
          </a:p>
          <a:p>
            <a:pPr marL="457200" lvl="0" indent="-381000" algn="l" rtl="0">
              <a:spcBef>
                <a:spcPts val="0"/>
              </a:spcBef>
              <a:spcAft>
                <a:spcPts val="0"/>
              </a:spcAft>
              <a:buSzPts val="2400"/>
              <a:buAutoNum type="arabicPeriod"/>
            </a:pPr>
            <a:r>
              <a:rPr lang="en-US" sz="2400"/>
              <a:t>Export of goods and services less imports.</a:t>
            </a:r>
            <a:endParaRPr sz="2400"/>
          </a:p>
          <a:p>
            <a:pPr marL="457200" lvl="0" indent="-381000" algn="l" rtl="0">
              <a:spcBef>
                <a:spcPts val="0"/>
              </a:spcBef>
              <a:spcAft>
                <a:spcPts val="0"/>
              </a:spcAft>
              <a:buSzPts val="2400"/>
              <a:buAutoNum type="arabicPeriod"/>
            </a:pPr>
            <a:r>
              <a:rPr lang="en-US" sz="2400"/>
              <a:t>Imports of goods and services less exports.</a:t>
            </a:r>
            <a:endParaRPr sz="2400"/>
          </a:p>
        </p:txBody>
      </p:sp>
      <p:pic>
        <p:nvPicPr>
          <p:cNvPr id="151" name="Google Shape;151;p26"/>
          <p:cNvPicPr preferRelativeResize="0"/>
          <p:nvPr/>
        </p:nvPicPr>
        <p:blipFill>
          <a:blip r:embed="rId3">
            <a:alphaModFix/>
          </a:blip>
          <a:stretch>
            <a:fillRect/>
          </a:stretch>
        </p:blipFill>
        <p:spPr>
          <a:xfrm>
            <a:off x="7592425" y="4934633"/>
            <a:ext cx="1212225" cy="1212225"/>
          </a:xfrm>
          <a:prstGeom prst="rect">
            <a:avLst/>
          </a:prstGeom>
          <a:noFill/>
          <a:ln>
            <a:noFill/>
          </a:ln>
        </p:spPr>
      </p:pic>
      <p:pic>
        <p:nvPicPr>
          <p:cNvPr id="152" name="Google Shape;152;p26">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153" name="Google Shape;153;p26">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401325" y="1347750"/>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What are net exports in the GDP equation?</a:t>
            </a:r>
            <a:endParaRPr sz="4400" dirty="0"/>
          </a:p>
        </p:txBody>
      </p:sp>
      <p:sp>
        <p:nvSpPr>
          <p:cNvPr id="159" name="Google Shape;159;p27"/>
          <p:cNvSpPr txBox="1">
            <a:spLocks noGrp="1"/>
          </p:cNvSpPr>
          <p:nvPr>
            <p:ph type="body" idx="1"/>
          </p:nvPr>
        </p:nvSpPr>
        <p:spPr>
          <a:xfrm>
            <a:off x="248800" y="3429000"/>
            <a:ext cx="8836200" cy="3487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t>Choose which represents net exports in the GDP equation:</a:t>
            </a:r>
            <a:endParaRPr sz="2400" dirty="0"/>
          </a:p>
          <a:p>
            <a:pPr marL="457200" lvl="0" indent="-381000" algn="l" rtl="0">
              <a:lnSpc>
                <a:spcPct val="115000"/>
              </a:lnSpc>
              <a:spcBef>
                <a:spcPts val="1800"/>
              </a:spcBef>
              <a:spcAft>
                <a:spcPts val="0"/>
              </a:spcAft>
              <a:buSzPts val="2400"/>
              <a:buAutoNum type="arabicPeriod"/>
            </a:pPr>
            <a:r>
              <a:rPr lang="en-US" sz="2400" dirty="0">
                <a:latin typeface="Arial"/>
                <a:ea typeface="Arial"/>
                <a:cs typeface="Arial"/>
                <a:sym typeface="Arial"/>
              </a:rPr>
              <a:t>The purchase of foreign assets by domestic residents minus the purchase of domestic assets by foreigners.</a:t>
            </a:r>
            <a:endParaRPr sz="2400" dirty="0">
              <a:latin typeface="Arial"/>
              <a:ea typeface="Arial"/>
              <a:cs typeface="Arial"/>
              <a:sym typeface="Arial"/>
            </a:endParaRPr>
          </a:p>
          <a:p>
            <a:pPr marL="457200" lvl="0" indent="-381000" algn="l" rtl="0">
              <a:spcBef>
                <a:spcPts val="0"/>
              </a:spcBef>
              <a:spcAft>
                <a:spcPts val="0"/>
              </a:spcAft>
              <a:buSzPts val="2400"/>
              <a:buAutoNum type="arabicPeriod"/>
            </a:pPr>
            <a:r>
              <a:rPr lang="en-US" sz="2400" dirty="0">
                <a:latin typeface="Arial"/>
                <a:ea typeface="Arial"/>
                <a:cs typeface="Arial"/>
                <a:sym typeface="Arial"/>
              </a:rPr>
              <a:t>The purchase of domestic assets by foreigners minus the purchase of foreign assets by domestic residents.</a:t>
            </a:r>
            <a:endParaRPr sz="2400" dirty="0">
              <a:latin typeface="Arial"/>
              <a:ea typeface="Arial"/>
              <a:cs typeface="Arial"/>
              <a:sym typeface="Arial"/>
            </a:endParaRPr>
          </a:p>
          <a:p>
            <a:pPr marL="457200" lvl="0" indent="-381000" algn="l" rtl="0">
              <a:spcBef>
                <a:spcPts val="0"/>
              </a:spcBef>
              <a:spcAft>
                <a:spcPts val="0"/>
              </a:spcAft>
              <a:buSzPts val="2400"/>
              <a:buAutoNum type="arabicPeriod"/>
            </a:pPr>
            <a:r>
              <a:rPr lang="en-US" sz="2400" dirty="0"/>
              <a:t>Exports of goods and services less imports.</a:t>
            </a:r>
            <a:endParaRPr sz="2400" dirty="0"/>
          </a:p>
          <a:p>
            <a:pPr marL="457200" lvl="0" indent="-381000" algn="l" rtl="0">
              <a:spcBef>
                <a:spcPts val="0"/>
              </a:spcBef>
              <a:spcAft>
                <a:spcPts val="0"/>
              </a:spcAft>
              <a:buSzPts val="2400"/>
              <a:buAutoNum type="arabicPeriod"/>
            </a:pPr>
            <a:r>
              <a:rPr lang="en-US" sz="2400" dirty="0"/>
              <a:t>Imports goods and services less exports.</a:t>
            </a:r>
            <a:endParaRPr sz="2400" dirty="0"/>
          </a:p>
        </p:txBody>
      </p:sp>
      <p:sp>
        <p:nvSpPr>
          <p:cNvPr id="160" name="Google Shape;160;p27"/>
          <p:cNvSpPr/>
          <p:nvPr/>
        </p:nvSpPr>
        <p:spPr>
          <a:xfrm>
            <a:off x="248800" y="5649092"/>
            <a:ext cx="7055642" cy="418221"/>
          </a:xfrm>
          <a:prstGeom prst="roundRect">
            <a:avLst>
              <a:gd name="adj" fmla="val 16667"/>
            </a:avLst>
          </a:prstGeom>
          <a:noFill/>
          <a:ln w="114300" cap="flat"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628650" y="1560084"/>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Trade Matters - Key Terms</a:t>
            </a:r>
            <a:endParaRPr sz="4400" dirty="0"/>
          </a:p>
        </p:txBody>
      </p:sp>
      <p:sp>
        <p:nvSpPr>
          <p:cNvPr id="166" name="Google Shape;166;p28"/>
          <p:cNvSpPr txBox="1">
            <a:spLocks noGrp="1"/>
          </p:cNvSpPr>
          <p:nvPr>
            <p:ph type="body" idx="1"/>
          </p:nvPr>
        </p:nvSpPr>
        <p:spPr>
          <a:xfrm>
            <a:off x="573125" y="3381534"/>
            <a:ext cx="7886700" cy="43497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Font typeface="Arial"/>
              <a:buChar char="•"/>
            </a:pPr>
            <a:r>
              <a:rPr lang="en-US" sz="2400" b="1" u="sng" dirty="0">
                <a:latin typeface="Arial"/>
                <a:ea typeface="Arial"/>
                <a:cs typeface="Arial"/>
                <a:sym typeface="Arial"/>
              </a:rPr>
              <a:t>Trade balance</a:t>
            </a:r>
            <a:r>
              <a:rPr lang="en-US" sz="2400" b="1" dirty="0">
                <a:latin typeface="Arial"/>
                <a:ea typeface="Arial"/>
                <a:cs typeface="Arial"/>
                <a:sym typeface="Arial"/>
              </a:rPr>
              <a:t> </a:t>
            </a:r>
            <a:r>
              <a:rPr lang="en-US" sz="2400" dirty="0">
                <a:latin typeface="Arial"/>
                <a:ea typeface="Arial"/>
                <a:cs typeface="Arial"/>
                <a:sym typeface="Arial"/>
              </a:rPr>
              <a:t>is the value of a nation’s exports of goods and services minus the value of its imports, also called net exports.</a:t>
            </a:r>
            <a:endParaRPr sz="2400" dirty="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dirty="0">
                <a:solidFill>
                  <a:schemeClr val="accent3">
                    <a:lumMod val="75000"/>
                  </a:schemeClr>
                </a:solidFill>
                <a:latin typeface="Arial"/>
                <a:ea typeface="Arial"/>
                <a:cs typeface="Arial"/>
                <a:sym typeface="Arial"/>
              </a:rPr>
              <a:t>Trade deficit </a:t>
            </a:r>
            <a:r>
              <a:rPr lang="en-US" sz="2400" dirty="0">
                <a:latin typeface="Arial"/>
                <a:ea typeface="Arial"/>
                <a:cs typeface="Arial"/>
                <a:sym typeface="Arial"/>
              </a:rPr>
              <a:t>exi</a:t>
            </a:r>
            <a:r>
              <a:rPr lang="en-US" dirty="0">
                <a:latin typeface="Arial"/>
                <a:ea typeface="Arial"/>
                <a:cs typeface="Arial"/>
                <a:sym typeface="Arial"/>
              </a:rPr>
              <a:t>sts</a:t>
            </a:r>
            <a:r>
              <a:rPr lang="en-US" b="1" dirty="0">
                <a:latin typeface="Arial"/>
                <a:ea typeface="Arial"/>
                <a:cs typeface="Arial"/>
                <a:sym typeface="Arial"/>
              </a:rPr>
              <a:t> </a:t>
            </a:r>
            <a:r>
              <a:rPr lang="en-US" sz="2400" dirty="0">
                <a:latin typeface="Arial"/>
                <a:ea typeface="Arial"/>
                <a:cs typeface="Arial"/>
                <a:sym typeface="Arial"/>
              </a:rPr>
              <a:t>if imports exceed exports.</a:t>
            </a:r>
            <a:endParaRPr sz="2400" dirty="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dirty="0">
                <a:solidFill>
                  <a:schemeClr val="accent3">
                    <a:lumMod val="75000"/>
                  </a:schemeClr>
                </a:solidFill>
                <a:latin typeface="Arial"/>
                <a:ea typeface="Arial"/>
                <a:cs typeface="Arial"/>
                <a:sym typeface="Arial"/>
              </a:rPr>
              <a:t>Trade surplus</a:t>
            </a:r>
            <a:r>
              <a:rPr lang="en-US" sz="2400" dirty="0">
                <a:solidFill>
                  <a:schemeClr val="accent3">
                    <a:lumMod val="75000"/>
                  </a:schemeClr>
                </a:solidFill>
                <a:latin typeface="Arial"/>
                <a:ea typeface="Arial"/>
                <a:cs typeface="Arial"/>
                <a:sym typeface="Arial"/>
              </a:rPr>
              <a:t> </a:t>
            </a:r>
            <a:r>
              <a:rPr lang="en-US" sz="2400" dirty="0">
                <a:latin typeface="Arial"/>
                <a:ea typeface="Arial"/>
                <a:cs typeface="Arial"/>
                <a:sym typeface="Arial"/>
              </a:rPr>
              <a:t>exists if exports exceed imports.</a:t>
            </a:r>
            <a:endParaRPr sz="2400" dirty="0">
              <a:latin typeface="Arial"/>
              <a:ea typeface="Arial"/>
              <a:cs typeface="Arial"/>
              <a:sym typeface="Arial"/>
            </a:endParaRPr>
          </a:p>
          <a:p>
            <a:pPr marL="914400" lvl="1" indent="-381000" algn="l" rtl="0">
              <a:spcBef>
                <a:spcPts val="0"/>
              </a:spcBef>
              <a:spcAft>
                <a:spcPts val="0"/>
              </a:spcAft>
              <a:buSzPts val="2400"/>
              <a:buFont typeface="Arial"/>
              <a:buChar char="–"/>
            </a:pPr>
            <a:r>
              <a:rPr lang="en-US" sz="2400" b="1" dirty="0">
                <a:solidFill>
                  <a:schemeClr val="accent3">
                    <a:lumMod val="75000"/>
                  </a:schemeClr>
                </a:solidFill>
                <a:latin typeface="Arial"/>
                <a:ea typeface="Arial"/>
                <a:cs typeface="Arial"/>
                <a:sym typeface="Arial"/>
              </a:rPr>
              <a:t>Balanced trade</a:t>
            </a:r>
            <a:r>
              <a:rPr lang="en-US" sz="2400" dirty="0">
                <a:solidFill>
                  <a:schemeClr val="accent3">
                    <a:lumMod val="75000"/>
                  </a:schemeClr>
                </a:solidFill>
                <a:latin typeface="Arial"/>
                <a:ea typeface="Arial"/>
                <a:cs typeface="Arial"/>
                <a:sym typeface="Arial"/>
              </a:rPr>
              <a:t> </a:t>
            </a:r>
            <a:r>
              <a:rPr lang="en-US" sz="2400" dirty="0">
                <a:latin typeface="Arial"/>
                <a:ea typeface="Arial"/>
                <a:cs typeface="Arial"/>
                <a:sym typeface="Arial"/>
              </a:rPr>
              <a:t>exi</a:t>
            </a:r>
            <a:r>
              <a:rPr lang="en-US" dirty="0">
                <a:latin typeface="Arial"/>
                <a:ea typeface="Arial"/>
                <a:cs typeface="Arial"/>
                <a:sym typeface="Arial"/>
              </a:rPr>
              <a:t>sts </a:t>
            </a:r>
            <a:r>
              <a:rPr lang="en-US" sz="2400" dirty="0">
                <a:latin typeface="Arial"/>
                <a:ea typeface="Arial"/>
                <a:cs typeface="Arial"/>
                <a:sym typeface="Arial"/>
              </a:rPr>
              <a:t>if they are equal.</a:t>
            </a:r>
            <a:endParaRPr sz="2400" dirty="0">
              <a:latin typeface="Arial"/>
              <a:ea typeface="Arial"/>
              <a:cs typeface="Arial"/>
              <a:sym typeface="Arial"/>
            </a:endParaRPr>
          </a:p>
          <a:p>
            <a:pPr marL="0" lvl="0" indent="0" algn="l" rtl="0">
              <a:spcBef>
                <a:spcPts val="1800"/>
              </a:spcBef>
              <a:spcAft>
                <a:spcPts val="1800"/>
              </a:spcAft>
              <a:buNone/>
            </a:pPr>
            <a:endParaRPr sz="2400" dirty="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628650" y="810434"/>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t>Circle all factors that can influence net exports of goods and services</a:t>
            </a:r>
            <a:endParaRPr dirty="0"/>
          </a:p>
        </p:txBody>
      </p:sp>
      <p:sp>
        <p:nvSpPr>
          <p:cNvPr id="172" name="Google Shape;172;p29"/>
          <p:cNvSpPr txBox="1">
            <a:spLocks noGrp="1"/>
          </p:cNvSpPr>
          <p:nvPr>
            <p:ph type="body" idx="1"/>
          </p:nvPr>
        </p:nvSpPr>
        <p:spPr>
          <a:xfrm>
            <a:off x="551875" y="1922934"/>
            <a:ext cx="7886700" cy="43497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AutoNum type="arabicPeriod"/>
            </a:pPr>
            <a:r>
              <a:rPr lang="en-US" sz="2200"/>
              <a:t>The tastes of U.S. consumers for domestic and foreign goods</a:t>
            </a:r>
            <a:endParaRPr sz="2200"/>
          </a:p>
          <a:p>
            <a:pPr marL="457200" lvl="0" indent="-368300" algn="l" rtl="0">
              <a:spcBef>
                <a:spcPts val="1800"/>
              </a:spcBef>
              <a:spcAft>
                <a:spcPts val="0"/>
              </a:spcAft>
              <a:buSzPts val="2200"/>
              <a:buAutoNum type="arabicPeriod"/>
            </a:pPr>
            <a:r>
              <a:rPr lang="en-US" sz="2200"/>
              <a:t>Relative price levels - the prices of domestic U.S. goods relative to foreign goods</a:t>
            </a:r>
            <a:endParaRPr sz="2200"/>
          </a:p>
          <a:p>
            <a:pPr marL="457200" lvl="0" indent="-368300" algn="l" rtl="0">
              <a:spcBef>
                <a:spcPts val="1800"/>
              </a:spcBef>
              <a:spcAft>
                <a:spcPts val="0"/>
              </a:spcAft>
              <a:buSzPts val="2200"/>
              <a:buAutoNum type="arabicPeriod"/>
            </a:pPr>
            <a:r>
              <a:rPr lang="en-US" sz="2200"/>
              <a:t>The incomes of U.S. consumers at home relative to abroad</a:t>
            </a:r>
            <a:endParaRPr sz="2200"/>
          </a:p>
          <a:p>
            <a:pPr marL="457200" lvl="0" indent="-368300" algn="l" rtl="0">
              <a:spcBef>
                <a:spcPts val="1800"/>
              </a:spcBef>
              <a:spcAft>
                <a:spcPts val="0"/>
              </a:spcAft>
              <a:buSzPts val="2200"/>
              <a:buAutoNum type="arabicPeriod"/>
            </a:pPr>
            <a:r>
              <a:rPr lang="en-US" sz="2200"/>
              <a:t>The cost of transporting goods from country to country</a:t>
            </a:r>
            <a:endParaRPr sz="2200"/>
          </a:p>
          <a:p>
            <a:pPr marL="457200" lvl="0" indent="-368300" algn="l" rtl="0">
              <a:spcBef>
                <a:spcPts val="1800"/>
              </a:spcBef>
              <a:spcAft>
                <a:spcPts val="0"/>
              </a:spcAft>
              <a:buSzPts val="2200"/>
              <a:buAutoNum type="arabicPeriod"/>
            </a:pPr>
            <a:r>
              <a:rPr lang="en-US" sz="2200"/>
              <a:t>Exchange rates (what it takes in U.S. currency to buy foreign currencies)</a:t>
            </a:r>
            <a:endParaRPr sz="2200"/>
          </a:p>
          <a:p>
            <a:pPr marL="457200" lvl="0" indent="-368300" algn="l" rtl="0">
              <a:spcBef>
                <a:spcPts val="1800"/>
              </a:spcBef>
              <a:spcAft>
                <a:spcPts val="0"/>
              </a:spcAft>
              <a:buSzPts val="2200"/>
              <a:buAutoNum type="arabicPeriod"/>
            </a:pPr>
            <a:r>
              <a:rPr lang="en-US" sz="2200"/>
              <a:t>Trade policies, domestic subsidies, fiscal policy, monetary policy, and bureaucracy</a:t>
            </a:r>
            <a:endParaRPr sz="2200"/>
          </a:p>
          <a:p>
            <a:pPr marL="0" lvl="0" indent="0" algn="l" rtl="0">
              <a:spcBef>
                <a:spcPts val="1800"/>
              </a:spcBef>
              <a:spcAft>
                <a:spcPts val="1800"/>
              </a:spcAft>
              <a:buNone/>
            </a:pPr>
            <a:endParaRPr sz="2400"/>
          </a:p>
        </p:txBody>
      </p:sp>
      <p:pic>
        <p:nvPicPr>
          <p:cNvPr id="173" name="Google Shape;173;p29">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74" name="Google Shape;174;p29">
            <a:hlinkClick r:id="rId5"/>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628650" y="8104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a:t>Circle all factors that can influence net exports of goods and services</a:t>
            </a:r>
            <a:endParaRPr/>
          </a:p>
        </p:txBody>
      </p:sp>
      <p:sp>
        <p:nvSpPr>
          <p:cNvPr id="180" name="Google Shape;180;p30"/>
          <p:cNvSpPr txBox="1">
            <a:spLocks noGrp="1"/>
          </p:cNvSpPr>
          <p:nvPr>
            <p:ph type="body" idx="1"/>
          </p:nvPr>
        </p:nvSpPr>
        <p:spPr>
          <a:xfrm>
            <a:off x="551875" y="1922934"/>
            <a:ext cx="7886700" cy="43497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AutoNum type="arabicPeriod"/>
            </a:pPr>
            <a:r>
              <a:rPr lang="en-US" sz="2200"/>
              <a:t>The tastes of U.S. consumers for domestic and foreign goods</a:t>
            </a:r>
            <a:endParaRPr sz="2200"/>
          </a:p>
          <a:p>
            <a:pPr marL="457200" lvl="0" indent="-368300" algn="l" rtl="0">
              <a:spcBef>
                <a:spcPts val="1800"/>
              </a:spcBef>
              <a:spcAft>
                <a:spcPts val="0"/>
              </a:spcAft>
              <a:buSzPts val="2200"/>
              <a:buAutoNum type="arabicPeriod"/>
            </a:pPr>
            <a:r>
              <a:rPr lang="en-US" sz="2200"/>
              <a:t>Relative price levels - the prices of domestic U.S. goods relative to foreign goods</a:t>
            </a:r>
            <a:endParaRPr sz="2200"/>
          </a:p>
          <a:p>
            <a:pPr marL="457200" lvl="0" indent="-368300" algn="l" rtl="0">
              <a:spcBef>
                <a:spcPts val="1800"/>
              </a:spcBef>
              <a:spcAft>
                <a:spcPts val="0"/>
              </a:spcAft>
              <a:buSzPts val="2200"/>
              <a:buAutoNum type="arabicPeriod"/>
            </a:pPr>
            <a:r>
              <a:rPr lang="en-US" sz="2200"/>
              <a:t>The incomes of U.S. consumers at home relative to abroad</a:t>
            </a:r>
            <a:endParaRPr sz="2200"/>
          </a:p>
          <a:p>
            <a:pPr marL="457200" lvl="0" indent="-368300" algn="l" rtl="0">
              <a:spcBef>
                <a:spcPts val="1800"/>
              </a:spcBef>
              <a:spcAft>
                <a:spcPts val="0"/>
              </a:spcAft>
              <a:buSzPts val="2200"/>
              <a:buAutoNum type="arabicPeriod"/>
            </a:pPr>
            <a:r>
              <a:rPr lang="en-US" sz="2200"/>
              <a:t>The cost of transporting goods from country to country</a:t>
            </a:r>
            <a:endParaRPr sz="2200"/>
          </a:p>
          <a:p>
            <a:pPr marL="457200" lvl="0" indent="-368300" algn="l" rtl="0">
              <a:spcBef>
                <a:spcPts val="1800"/>
              </a:spcBef>
              <a:spcAft>
                <a:spcPts val="0"/>
              </a:spcAft>
              <a:buSzPts val="2200"/>
              <a:buAutoNum type="arabicPeriod"/>
            </a:pPr>
            <a:r>
              <a:rPr lang="en-US" sz="2200"/>
              <a:t>Exchange rates (what it takes in U.S. currency to buy foreign currencies)</a:t>
            </a:r>
            <a:endParaRPr sz="2200"/>
          </a:p>
          <a:p>
            <a:pPr marL="457200" lvl="0" indent="-368300" algn="l" rtl="0">
              <a:spcBef>
                <a:spcPts val="1800"/>
              </a:spcBef>
              <a:spcAft>
                <a:spcPts val="0"/>
              </a:spcAft>
              <a:buSzPts val="2200"/>
              <a:buAutoNum type="arabicPeriod"/>
            </a:pPr>
            <a:r>
              <a:rPr lang="en-US" sz="2200"/>
              <a:t>Trade policies, domestic subsidies, fiscal policy, monetary policy, and bureaucracy</a:t>
            </a:r>
            <a:endParaRPr sz="2200"/>
          </a:p>
          <a:p>
            <a:pPr marL="0" lvl="0" indent="0" algn="l" rtl="0">
              <a:spcBef>
                <a:spcPts val="1800"/>
              </a:spcBef>
              <a:spcAft>
                <a:spcPts val="1800"/>
              </a:spcAft>
              <a:buNone/>
            </a:pPr>
            <a:endParaRPr sz="2400"/>
          </a:p>
        </p:txBody>
      </p:sp>
      <p:pic>
        <p:nvPicPr>
          <p:cNvPr id="181" name="Google Shape;181;p30">
            <a:hlinkClick r:id="rId3"/>
          </p:cNvPr>
          <p:cNvPicPr preferRelativeResize="0"/>
          <p:nvPr/>
        </p:nvPicPr>
        <p:blipFill>
          <a:blip r:embed="rId4">
            <a:alphaModFix/>
          </a:blip>
          <a:stretch>
            <a:fillRect/>
          </a:stretch>
        </p:blipFill>
        <p:spPr>
          <a:xfrm>
            <a:off x="0" y="5905500"/>
            <a:ext cx="9144000" cy="714375"/>
          </a:xfrm>
          <a:prstGeom prst="rect">
            <a:avLst/>
          </a:prstGeom>
          <a:noFill/>
          <a:ln>
            <a:noFill/>
          </a:ln>
        </p:spPr>
      </p:pic>
      <p:sp>
        <p:nvSpPr>
          <p:cNvPr id="182" name="Google Shape;182;p30">
            <a:hlinkClick r:id="rId5"/>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p:nvPr/>
        </p:nvSpPr>
        <p:spPr>
          <a:xfrm>
            <a:off x="160700" y="1922933"/>
            <a:ext cx="8643331" cy="4373291"/>
          </a:xfrm>
          <a:prstGeom prst="roundRect">
            <a:avLst>
              <a:gd name="adj" fmla="val 16667"/>
            </a:avLst>
          </a:prstGeom>
          <a:noFill/>
          <a:ln w="114300" cap="flat" cmpd="sng">
            <a:solidFill>
              <a:schemeClr val="accent3">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267700" y="1078809"/>
            <a:ext cx="7886700" cy="13251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000" dirty="0">
                <a:solidFill>
                  <a:srgbClr val="0070C0"/>
                </a:solidFill>
                <a:latin typeface="Arial"/>
                <a:ea typeface="Arial"/>
                <a:cs typeface="Arial"/>
                <a:sym typeface="Arial"/>
              </a:rPr>
              <a:t>Problems &amp; Applications</a:t>
            </a:r>
            <a:br>
              <a:rPr lang="en-US" sz="3000" dirty="0">
                <a:solidFill>
                  <a:srgbClr val="0070C0"/>
                </a:solidFill>
                <a:latin typeface="Arial"/>
                <a:ea typeface="Arial"/>
                <a:cs typeface="Arial"/>
                <a:sym typeface="Arial"/>
              </a:rPr>
            </a:br>
            <a:r>
              <a:rPr lang="en-US" sz="3000" dirty="0">
                <a:solidFill>
                  <a:schemeClr val="accent3">
                    <a:lumMod val="75000"/>
                  </a:schemeClr>
                </a:solidFill>
                <a:latin typeface="Arial"/>
                <a:ea typeface="Arial"/>
                <a:cs typeface="Arial"/>
                <a:sym typeface="Arial"/>
              </a:rPr>
              <a:t>+</a:t>
            </a:r>
            <a:r>
              <a:rPr lang="en-US" sz="3000" dirty="0">
                <a:solidFill>
                  <a:srgbClr val="0070C0"/>
                </a:solidFill>
                <a:latin typeface="Arial"/>
                <a:ea typeface="Arial"/>
                <a:cs typeface="Arial"/>
                <a:sym typeface="Arial"/>
              </a:rPr>
              <a:t> (increase); </a:t>
            </a:r>
            <a:r>
              <a:rPr lang="en-US" sz="3000" dirty="0">
                <a:solidFill>
                  <a:schemeClr val="accent3">
                    <a:lumMod val="75000"/>
                  </a:schemeClr>
                </a:solidFill>
                <a:latin typeface="Arial"/>
                <a:ea typeface="Arial"/>
                <a:cs typeface="Arial"/>
                <a:sym typeface="Arial"/>
              </a:rPr>
              <a:t>-</a:t>
            </a:r>
            <a:r>
              <a:rPr lang="en-US" sz="3000" dirty="0">
                <a:solidFill>
                  <a:srgbClr val="0070C0"/>
                </a:solidFill>
                <a:latin typeface="Arial"/>
                <a:ea typeface="Arial"/>
                <a:cs typeface="Arial"/>
                <a:sym typeface="Arial"/>
              </a:rPr>
              <a:t> (decrease), </a:t>
            </a:r>
            <a:r>
              <a:rPr lang="en-US" sz="3000" dirty="0">
                <a:solidFill>
                  <a:schemeClr val="accent3">
                    <a:lumMod val="75000"/>
                  </a:schemeClr>
                </a:solidFill>
                <a:latin typeface="Arial"/>
                <a:ea typeface="Arial"/>
                <a:cs typeface="Arial"/>
                <a:sym typeface="Arial"/>
              </a:rPr>
              <a:t>NC</a:t>
            </a:r>
            <a:r>
              <a:rPr lang="en-US" sz="3000" dirty="0">
                <a:solidFill>
                  <a:srgbClr val="0070C0"/>
                </a:solidFill>
                <a:latin typeface="Arial"/>
                <a:ea typeface="Arial"/>
                <a:cs typeface="Arial"/>
                <a:sym typeface="Arial"/>
              </a:rPr>
              <a:t> (no change)</a:t>
            </a:r>
            <a:endParaRPr sz="3000" dirty="0">
              <a:solidFill>
                <a:srgbClr val="0070C0"/>
              </a:solidFill>
              <a:latin typeface="Arial"/>
              <a:ea typeface="Arial"/>
              <a:cs typeface="Arial"/>
              <a:sym typeface="Arial"/>
            </a:endParaRPr>
          </a:p>
        </p:txBody>
      </p:sp>
      <p:pic>
        <p:nvPicPr>
          <p:cNvPr id="189" name="Google Shape;189;p31"/>
          <p:cNvPicPr preferRelativeResize="0"/>
          <p:nvPr/>
        </p:nvPicPr>
        <p:blipFill>
          <a:blip r:embed="rId3">
            <a:alphaModFix/>
          </a:blip>
          <a:stretch>
            <a:fillRect/>
          </a:stretch>
        </p:blipFill>
        <p:spPr>
          <a:xfrm>
            <a:off x="12600" y="2772017"/>
            <a:ext cx="9131400" cy="2327825"/>
          </a:xfrm>
          <a:prstGeom prst="rect">
            <a:avLst/>
          </a:prstGeom>
          <a:noFill/>
          <a:ln>
            <a:noFill/>
          </a:ln>
        </p:spPr>
      </p:pic>
      <p:pic>
        <p:nvPicPr>
          <p:cNvPr id="190" name="Google Shape;190;p31"/>
          <p:cNvPicPr preferRelativeResize="0"/>
          <p:nvPr/>
        </p:nvPicPr>
        <p:blipFill>
          <a:blip r:embed="rId4">
            <a:alphaModFix/>
          </a:blip>
          <a:stretch>
            <a:fillRect/>
          </a:stretch>
        </p:blipFill>
        <p:spPr>
          <a:xfrm>
            <a:off x="7600550" y="135133"/>
            <a:ext cx="1212225" cy="1212225"/>
          </a:xfrm>
          <a:prstGeom prst="rect">
            <a:avLst/>
          </a:prstGeom>
          <a:noFill/>
          <a:ln>
            <a:noFill/>
          </a:ln>
        </p:spPr>
      </p:pic>
      <p:pic>
        <p:nvPicPr>
          <p:cNvPr id="191" name="Google Shape;191;p31">
            <a:hlinkClick r:id="rId5"/>
          </p:cNvPr>
          <p:cNvPicPr preferRelativeResize="0"/>
          <p:nvPr/>
        </p:nvPicPr>
        <p:blipFill>
          <a:blip r:embed="rId6">
            <a:alphaModFix/>
          </a:blip>
          <a:stretch>
            <a:fillRect/>
          </a:stretch>
        </p:blipFill>
        <p:spPr>
          <a:xfrm>
            <a:off x="0" y="5905500"/>
            <a:ext cx="9144000" cy="714375"/>
          </a:xfrm>
          <a:prstGeom prst="rect">
            <a:avLst/>
          </a:prstGeom>
          <a:noFill/>
          <a:ln>
            <a:noFill/>
          </a:ln>
        </p:spPr>
      </p:pic>
      <p:sp>
        <p:nvSpPr>
          <p:cNvPr id="192" name="Google Shape;192;p31">
            <a:hlinkClick r:id="rId7"/>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body" idx="1"/>
          </p:nvPr>
        </p:nvSpPr>
        <p:spPr>
          <a:xfrm>
            <a:off x="413800" y="1091332"/>
            <a:ext cx="8472900" cy="5438421"/>
          </a:xfrm>
          <a:prstGeom prst="rect">
            <a:avLst/>
          </a:prstGeom>
        </p:spPr>
        <p:txBody>
          <a:bodyPr spcFirstLastPara="1" wrap="square" lIns="91425" tIns="45700" rIns="91425" bIns="45700" anchor="t" anchorCtr="0">
            <a:noAutofit/>
          </a:bodyPr>
          <a:lstStyle/>
          <a:p>
            <a:pPr marL="457200" lvl="0" indent="-317500" algn="l" rtl="0">
              <a:spcBef>
                <a:spcPts val="1000"/>
              </a:spcBef>
              <a:spcAft>
                <a:spcPts val="0"/>
              </a:spcAft>
              <a:buSzPts val="1400"/>
              <a:buAutoNum type="arabicPeriod"/>
            </a:pPr>
            <a:r>
              <a:rPr lang="en-US" sz="1600" dirty="0"/>
              <a:t>When a British scholar spends a year at Harvard University as a visiting scholar, she spends money buying American goods and services. </a:t>
            </a:r>
            <a:endParaRPr sz="1600" dirty="0"/>
          </a:p>
          <a:p>
            <a:pPr marL="914400" lvl="1" indent="-317500" algn="l" rtl="0">
              <a:spcBef>
                <a:spcPts val="1800"/>
              </a:spcBef>
              <a:spcAft>
                <a:spcPts val="0"/>
              </a:spcAft>
              <a:buSzPts val="1400"/>
              <a:buAutoNum type="alphaLcPeriod"/>
            </a:pPr>
            <a:r>
              <a:rPr lang="en-US" sz="1600" dirty="0"/>
              <a:t>So, U.S. exports increase, imports are unchanged, and net exports increase.</a:t>
            </a:r>
            <a:endParaRPr sz="1600" dirty="0"/>
          </a:p>
          <a:p>
            <a:pPr marL="457200" lvl="0" indent="-317500" algn="l" rtl="0">
              <a:spcBef>
                <a:spcPts val="1800"/>
              </a:spcBef>
              <a:spcAft>
                <a:spcPts val="0"/>
              </a:spcAft>
              <a:buSzPts val="1400"/>
              <a:buAutoNum type="arabicPeriod"/>
            </a:pPr>
            <a:r>
              <a:rPr lang="en-US" sz="1600" dirty="0"/>
              <a:t>When students in Paris flock to see the latest movie from Hollywood, foreigners are buying a U.S. good. </a:t>
            </a:r>
            <a:endParaRPr sz="1600" dirty="0"/>
          </a:p>
          <a:p>
            <a:pPr marL="914400" lvl="1" indent="-317500" algn="l" rtl="0">
              <a:spcBef>
                <a:spcPts val="1800"/>
              </a:spcBef>
              <a:spcAft>
                <a:spcPts val="0"/>
              </a:spcAft>
              <a:buSzPts val="1400"/>
              <a:buAutoNum type="alphaLcPeriod"/>
            </a:pPr>
            <a:r>
              <a:rPr lang="en-US" sz="1600" dirty="0"/>
              <a:t>So, U.S. exports increase, imports are unchanged, and net exports increase.</a:t>
            </a:r>
            <a:endParaRPr sz="1600" dirty="0"/>
          </a:p>
          <a:p>
            <a:pPr marL="457200" lvl="0" indent="-317500" algn="l" rtl="0">
              <a:spcBef>
                <a:spcPts val="1800"/>
              </a:spcBef>
              <a:spcAft>
                <a:spcPts val="0"/>
              </a:spcAft>
              <a:buSzPts val="1400"/>
              <a:buAutoNum type="arabicPeriod"/>
            </a:pPr>
            <a:r>
              <a:rPr lang="en-US" sz="1600" dirty="0"/>
              <a:t>When your uncle buys a new Volvo, an American is buying a foreign good.</a:t>
            </a:r>
            <a:endParaRPr sz="1600" dirty="0"/>
          </a:p>
          <a:p>
            <a:pPr marL="914400" lvl="1" indent="-317500" algn="l" rtl="0">
              <a:spcBef>
                <a:spcPts val="1800"/>
              </a:spcBef>
              <a:spcAft>
                <a:spcPts val="0"/>
              </a:spcAft>
              <a:buSzPts val="1400"/>
              <a:buAutoNum type="alphaLcPeriod"/>
            </a:pPr>
            <a:r>
              <a:rPr lang="en-US" sz="1600" dirty="0"/>
              <a:t>So, U.S. exports are unchanged, imports increase, and net exports decrease.</a:t>
            </a:r>
            <a:endParaRPr sz="1600" dirty="0"/>
          </a:p>
          <a:p>
            <a:pPr marL="457200" lvl="0" indent="-317500" algn="l" rtl="0">
              <a:spcBef>
                <a:spcPts val="1800"/>
              </a:spcBef>
              <a:spcAft>
                <a:spcPts val="0"/>
              </a:spcAft>
              <a:buSzPts val="1400"/>
              <a:buAutoNum type="arabicPeriod"/>
            </a:pPr>
            <a:r>
              <a:rPr lang="en-US" sz="1600" dirty="0"/>
              <a:t>When your aunt buys a novel by a British author from a local bookstore, an American is buying a foreign good. </a:t>
            </a:r>
            <a:endParaRPr sz="1600" dirty="0"/>
          </a:p>
          <a:p>
            <a:pPr marL="914400" lvl="1" indent="-317500" algn="l" rtl="0">
              <a:spcBef>
                <a:spcPts val="1800"/>
              </a:spcBef>
              <a:spcAft>
                <a:spcPts val="0"/>
              </a:spcAft>
              <a:buSzPts val="1400"/>
              <a:buAutoNum type="alphaLcPeriod"/>
            </a:pPr>
            <a:r>
              <a:rPr lang="en-US" sz="1600" dirty="0"/>
              <a:t>So, U.S. exports are unchanged, imports increase, and net exports decrease.</a:t>
            </a:r>
            <a:endParaRPr sz="1600" dirty="0"/>
          </a:p>
          <a:p>
            <a:pPr marL="457200" lvl="0" indent="-317500" algn="l" rtl="0">
              <a:spcBef>
                <a:spcPts val="1800"/>
              </a:spcBef>
              <a:spcAft>
                <a:spcPts val="0"/>
              </a:spcAft>
              <a:buSzPts val="1400"/>
              <a:buAutoNum type="arabicPeriod"/>
            </a:pPr>
            <a:r>
              <a:rPr lang="en-US" sz="1600" dirty="0"/>
              <a:t>When a Canadian citizen shops at a store in northern Vermont to avoid Canadian sales taxes, a foreigner is buying U.S. goods. </a:t>
            </a:r>
            <a:endParaRPr sz="1600" dirty="0"/>
          </a:p>
          <a:p>
            <a:pPr marL="914400" lvl="1" indent="-317500" algn="l" rtl="0">
              <a:spcBef>
                <a:spcPts val="1800"/>
              </a:spcBef>
              <a:spcAft>
                <a:spcPts val="1800"/>
              </a:spcAft>
              <a:buSzPts val="1400"/>
              <a:buAutoNum type="alphaLcPeriod"/>
            </a:pPr>
            <a:r>
              <a:rPr lang="en-US" sz="1600" dirty="0"/>
              <a:t>So, U.S. exports increase, imports are unchanged, and net exports increase. </a:t>
            </a:r>
            <a:endParaRPr sz="1600" dirty="0"/>
          </a:p>
        </p:txBody>
      </p:sp>
      <p:sp>
        <p:nvSpPr>
          <p:cNvPr id="2" name="TextBox 1">
            <a:extLst>
              <a:ext uri="{FF2B5EF4-FFF2-40B4-BE49-F238E27FC236}">
                <a16:creationId xmlns:a16="http://schemas.microsoft.com/office/drawing/2014/main" id="{9FCCB62D-83DE-4E35-8F09-1BFA8255AC08}"/>
              </a:ext>
            </a:extLst>
          </p:cNvPr>
          <p:cNvSpPr txBox="1"/>
          <p:nvPr/>
        </p:nvSpPr>
        <p:spPr>
          <a:xfrm>
            <a:off x="2145323" y="339970"/>
            <a:ext cx="4372708" cy="646331"/>
          </a:xfrm>
          <a:prstGeom prst="rect">
            <a:avLst/>
          </a:prstGeom>
          <a:noFill/>
        </p:spPr>
        <p:txBody>
          <a:bodyPr wrap="square" rtlCol="0">
            <a:spAutoFit/>
          </a:bodyPr>
          <a:lstStyle/>
          <a:p>
            <a:pPr algn="ctr"/>
            <a:r>
              <a:rPr lang="en-US" sz="3600" b="1" dirty="0">
                <a:solidFill>
                  <a:schemeClr val="accent3">
                    <a:lumMod val="75000"/>
                  </a:schemeClr>
                </a:solidFill>
                <a:latin typeface="Calibri" panose="020F0502020204030204" pitchFamily="34" charset="0"/>
                <a:cs typeface="Calibri" panose="020F0502020204030204" pitchFamily="34" charset="0"/>
              </a:rPr>
              <a:t>Scenarios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57200" y="1905000"/>
            <a:ext cx="8229600" cy="1524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3200" dirty="0">
                <a:solidFill>
                  <a:schemeClr val="accent3">
                    <a:lumMod val="75000"/>
                  </a:schemeClr>
                </a:solidFill>
              </a:rPr>
              <a:t>Net exports versus </a:t>
            </a:r>
            <a:r>
              <a:rPr lang="en-US" sz="3200" i="1" u="sng" dirty="0">
                <a:solidFill>
                  <a:schemeClr val="accent3">
                    <a:lumMod val="75000"/>
                  </a:schemeClr>
                </a:solidFill>
              </a:rPr>
              <a:t>net capital flows</a:t>
            </a:r>
            <a:endParaRPr sz="3200" i="1" u="sng" dirty="0">
              <a:solidFill>
                <a:schemeClr val="accent3">
                  <a:lumMod val="75000"/>
                </a:schemeClr>
              </a:solidFill>
            </a:endParaRPr>
          </a:p>
        </p:txBody>
      </p:sp>
      <p:sp>
        <p:nvSpPr>
          <p:cNvPr id="204" name="Google Shape;204;p33"/>
          <p:cNvSpPr txBox="1">
            <a:spLocks noGrp="1"/>
          </p:cNvSpPr>
          <p:nvPr>
            <p:ph type="body" idx="1"/>
          </p:nvPr>
        </p:nvSpPr>
        <p:spPr>
          <a:xfrm>
            <a:off x="533400" y="3336750"/>
            <a:ext cx="4038600" cy="603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Net exports (NX)</a:t>
            </a:r>
            <a:endParaRPr b="1" dirty="0"/>
          </a:p>
          <a:p>
            <a:pPr marL="457200" lvl="0" indent="-381000" algn="l" rtl="0">
              <a:spcBef>
                <a:spcPts val="1800"/>
              </a:spcBef>
              <a:spcAft>
                <a:spcPts val="0"/>
              </a:spcAft>
              <a:buSzPts val="2400"/>
              <a:buChar char="•"/>
            </a:pPr>
            <a:r>
              <a:rPr lang="en-US" sz="2400" dirty="0"/>
              <a:t>Export of goods and services (EX) less imports in the GDP equation</a:t>
            </a:r>
            <a:endParaRPr sz="2400" dirty="0"/>
          </a:p>
          <a:p>
            <a:pPr marL="457200" lvl="0" indent="-381000" algn="l" rtl="0">
              <a:spcBef>
                <a:spcPts val="0"/>
              </a:spcBef>
              <a:spcAft>
                <a:spcPts val="0"/>
              </a:spcAft>
              <a:buSzPts val="2400"/>
              <a:buChar char="•"/>
            </a:pPr>
            <a:r>
              <a:rPr lang="en-US" sz="2400" dirty="0"/>
              <a:t>GDP = Y = C + Ig + G + NX</a:t>
            </a:r>
            <a:endParaRPr sz="2400" dirty="0"/>
          </a:p>
          <a:p>
            <a:pPr marL="0" lvl="0" indent="0" algn="l" rtl="0">
              <a:spcBef>
                <a:spcPts val="1800"/>
              </a:spcBef>
              <a:spcAft>
                <a:spcPts val="1800"/>
              </a:spcAft>
              <a:buNone/>
            </a:pPr>
            <a:endParaRPr dirty="0"/>
          </a:p>
        </p:txBody>
      </p:sp>
      <p:sp>
        <p:nvSpPr>
          <p:cNvPr id="205" name="Google Shape;205;p33"/>
          <p:cNvSpPr txBox="1">
            <a:spLocks noGrp="1"/>
          </p:cNvSpPr>
          <p:nvPr>
            <p:ph type="body" idx="2"/>
          </p:nvPr>
        </p:nvSpPr>
        <p:spPr>
          <a:xfrm>
            <a:off x="4639100" y="3138442"/>
            <a:ext cx="38670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b="1">
                <a:latin typeface="Arial"/>
                <a:ea typeface="Arial"/>
                <a:cs typeface="Arial"/>
                <a:sym typeface="Arial"/>
              </a:rPr>
              <a:t>Net capital outflows or NCO (stocks, bonds, real estate, and other assets)</a:t>
            </a:r>
            <a:endParaRPr sz="2400" b="1">
              <a:latin typeface="Arial"/>
              <a:ea typeface="Arial"/>
              <a:cs typeface="Arial"/>
              <a:sym typeface="Arial"/>
            </a:endParaRPr>
          </a:p>
          <a:p>
            <a:pPr marL="457200" lvl="0" indent="-342900" algn="l" rtl="0">
              <a:lnSpc>
                <a:spcPct val="115000"/>
              </a:lnSpc>
              <a:spcBef>
                <a:spcPts val="1200"/>
              </a:spcBef>
              <a:spcAft>
                <a:spcPts val="0"/>
              </a:spcAft>
              <a:buSzPts val="1800"/>
              <a:buFont typeface="Arial"/>
              <a:buChar char="•"/>
            </a:pPr>
            <a:r>
              <a:rPr lang="en-US" sz="1800">
                <a:latin typeface="Arial"/>
                <a:ea typeface="Arial"/>
                <a:cs typeface="Arial"/>
                <a:sym typeface="Arial"/>
              </a:rPr>
              <a:t>The purchase of foreign assets by domestic U.S. residents minus the purchase of domestic assets by foreigners</a:t>
            </a:r>
            <a:endParaRPr/>
          </a:p>
        </p:txBody>
      </p:sp>
      <p:sp>
        <p:nvSpPr>
          <p:cNvPr id="206" name="Google Shape;206;p33"/>
          <p:cNvSpPr txBox="1"/>
          <p:nvPr/>
        </p:nvSpPr>
        <p:spPr>
          <a:xfrm>
            <a:off x="2729604" y="1037467"/>
            <a:ext cx="4038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b="1" dirty="0">
                <a:solidFill>
                  <a:srgbClr val="0070C0"/>
                </a:solidFill>
                <a:latin typeface="Calibri"/>
                <a:ea typeface="Calibri"/>
                <a:cs typeface="Calibri"/>
                <a:sym typeface="Calibri"/>
              </a:rPr>
              <a:t>New Term</a:t>
            </a:r>
            <a:endParaRPr sz="4800" b="1" dirty="0">
              <a:solidFill>
                <a:srgbClr val="0070C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388000" y="1449034"/>
            <a:ext cx="7886700" cy="1325100"/>
          </a:xfrm>
          <a:prstGeom prst="rect">
            <a:avLst/>
          </a:prstGeom>
        </p:spPr>
        <p:txBody>
          <a:bodyPr spcFirstLastPara="1" wrap="square" lIns="91425" tIns="45700" rIns="91425" bIns="45700" anchor="ctr" anchorCtr="0">
            <a:noAutofit/>
          </a:bodyPr>
          <a:lstStyle/>
          <a:p>
            <a:pPr marL="0" lvl="0" indent="0" algn="ctr" rtl="0">
              <a:lnSpc>
                <a:spcPct val="115000"/>
              </a:lnSpc>
              <a:spcBef>
                <a:spcPts val="1200"/>
              </a:spcBef>
              <a:spcAft>
                <a:spcPts val="0"/>
              </a:spcAft>
              <a:buNone/>
            </a:pPr>
            <a:r>
              <a:rPr lang="en-US" sz="2400" b="1" dirty="0">
                <a:latin typeface="Arial"/>
                <a:ea typeface="Arial"/>
                <a:cs typeface="Arial"/>
                <a:sym typeface="Arial"/>
              </a:rPr>
              <a:t>The Flow of Financial Resources</a:t>
            </a:r>
            <a:endParaRPr sz="2400" b="1" dirty="0">
              <a:latin typeface="Arial"/>
              <a:ea typeface="Arial"/>
              <a:cs typeface="Arial"/>
              <a:sym typeface="Arial"/>
            </a:endParaRPr>
          </a:p>
          <a:p>
            <a:pPr marL="0" lvl="0" indent="0" algn="ctr" rtl="0">
              <a:lnSpc>
                <a:spcPct val="115000"/>
              </a:lnSpc>
              <a:spcBef>
                <a:spcPts val="1200"/>
              </a:spcBef>
              <a:spcAft>
                <a:spcPts val="0"/>
              </a:spcAft>
              <a:buNone/>
            </a:pPr>
            <a:r>
              <a:rPr lang="en-US" sz="2400" b="1" i="1" dirty="0">
                <a:solidFill>
                  <a:schemeClr val="accent3">
                    <a:lumMod val="75000"/>
                  </a:schemeClr>
                </a:solidFill>
                <a:latin typeface="Arial"/>
                <a:ea typeface="Arial"/>
                <a:cs typeface="Arial"/>
                <a:sym typeface="Arial"/>
              </a:rPr>
              <a:t>Net Capital Outflow</a:t>
            </a:r>
            <a:endParaRPr sz="2400" b="1" i="1" dirty="0">
              <a:solidFill>
                <a:schemeClr val="accent3">
                  <a:lumMod val="75000"/>
                </a:schemeClr>
              </a:solidFill>
              <a:latin typeface="Arial"/>
              <a:ea typeface="Arial"/>
              <a:cs typeface="Arial"/>
              <a:sym typeface="Arial"/>
            </a:endParaRPr>
          </a:p>
          <a:p>
            <a:pPr marL="0" lvl="0" indent="0" algn="l" rtl="0">
              <a:spcBef>
                <a:spcPts val="1200"/>
              </a:spcBef>
              <a:spcAft>
                <a:spcPts val="0"/>
              </a:spcAft>
              <a:buNone/>
            </a:pPr>
            <a:endParaRPr dirty="0"/>
          </a:p>
        </p:txBody>
      </p:sp>
      <p:sp>
        <p:nvSpPr>
          <p:cNvPr id="212" name="Google Shape;212;p34"/>
          <p:cNvSpPr txBox="1">
            <a:spLocks noGrp="1"/>
          </p:cNvSpPr>
          <p:nvPr>
            <p:ph type="body" idx="1"/>
          </p:nvPr>
        </p:nvSpPr>
        <p:spPr>
          <a:xfrm>
            <a:off x="111500" y="2220400"/>
            <a:ext cx="85482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b="1" dirty="0"/>
              <a:t>Net capital flows include:</a:t>
            </a:r>
            <a:endParaRPr sz="2000" b="1" dirty="0">
              <a:latin typeface="Arial"/>
              <a:ea typeface="Arial"/>
              <a:cs typeface="Arial"/>
              <a:sym typeface="Arial"/>
            </a:endParaRPr>
          </a:p>
          <a:p>
            <a:pPr marL="457200" lvl="0" indent="-342900" algn="l" rtl="0">
              <a:lnSpc>
                <a:spcPct val="115000"/>
              </a:lnSpc>
              <a:spcBef>
                <a:spcPts val="1800"/>
              </a:spcBef>
              <a:spcAft>
                <a:spcPts val="0"/>
              </a:spcAft>
              <a:buSzPts val="1800"/>
              <a:buAutoNum type="arabicPeriod"/>
            </a:pPr>
            <a:r>
              <a:rPr lang="en-US" sz="1800" dirty="0">
                <a:latin typeface="Arial"/>
                <a:ea typeface="Arial"/>
                <a:cs typeface="Arial"/>
                <a:sym typeface="Arial"/>
              </a:rPr>
              <a:t>The purchase of foreign assets by domestic residents minus the purchase of domestic assets by foreigners.</a:t>
            </a:r>
          </a:p>
          <a:p>
            <a:pPr marL="457200" lvl="0" indent="-342900" algn="l" rtl="0">
              <a:lnSpc>
                <a:spcPct val="115000"/>
              </a:lnSpc>
              <a:spcBef>
                <a:spcPts val="1800"/>
              </a:spcBef>
              <a:spcAft>
                <a:spcPts val="0"/>
              </a:spcAft>
              <a:buSzPts val="1800"/>
              <a:buAutoNum type="arabicPeriod"/>
            </a:pPr>
            <a:endParaRPr sz="1800" dirty="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dirty="0">
                <a:latin typeface="Arial"/>
                <a:ea typeface="Arial"/>
                <a:cs typeface="Arial"/>
                <a:sym typeface="Arial"/>
              </a:rPr>
              <a:t>Assets include stocks, bonds, buildings, and more.</a:t>
            </a:r>
          </a:p>
          <a:p>
            <a:pPr marL="457200" lvl="0" indent="-342900" algn="l" rtl="0">
              <a:lnSpc>
                <a:spcPct val="115000"/>
              </a:lnSpc>
              <a:spcBef>
                <a:spcPts val="0"/>
              </a:spcBef>
              <a:spcAft>
                <a:spcPts val="0"/>
              </a:spcAft>
              <a:buSzPts val="1800"/>
              <a:buFont typeface="Arial"/>
              <a:buAutoNum type="arabicPeriod"/>
            </a:pPr>
            <a:endParaRPr sz="1800" dirty="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b="1" i="1" u="sng" dirty="0">
                <a:latin typeface="Arial"/>
                <a:ea typeface="Arial"/>
                <a:cs typeface="Arial"/>
                <a:sym typeface="Arial"/>
              </a:rPr>
              <a:t>Foreign direct investment</a:t>
            </a:r>
            <a:r>
              <a:rPr lang="en-US" sz="1800" b="1" u="sng" dirty="0">
                <a:latin typeface="Arial"/>
                <a:ea typeface="Arial"/>
                <a:cs typeface="Arial"/>
                <a:sym typeface="Arial"/>
              </a:rPr>
              <a:t> </a:t>
            </a:r>
            <a:r>
              <a:rPr lang="en-US" sz="1800" dirty="0">
                <a:latin typeface="Arial"/>
                <a:ea typeface="Arial"/>
                <a:cs typeface="Arial"/>
                <a:sym typeface="Arial"/>
              </a:rPr>
              <a:t>occurs when a capital investment is owned and operated by a foreign entity.</a:t>
            </a:r>
          </a:p>
          <a:p>
            <a:pPr marL="457200" lvl="0" indent="-342900" algn="l" rtl="0">
              <a:lnSpc>
                <a:spcPct val="115000"/>
              </a:lnSpc>
              <a:spcBef>
                <a:spcPts val="0"/>
              </a:spcBef>
              <a:spcAft>
                <a:spcPts val="0"/>
              </a:spcAft>
              <a:buSzPts val="1800"/>
              <a:buFont typeface="Arial"/>
              <a:buAutoNum type="arabicPeriod"/>
            </a:pPr>
            <a:endParaRPr sz="1800" dirty="0">
              <a:latin typeface="Arial"/>
              <a:ea typeface="Arial"/>
              <a:cs typeface="Arial"/>
              <a:sym typeface="Arial"/>
            </a:endParaRPr>
          </a:p>
          <a:p>
            <a:pPr marL="457200" lvl="0" indent="-342900" algn="l" rtl="0">
              <a:lnSpc>
                <a:spcPct val="115000"/>
              </a:lnSpc>
              <a:spcBef>
                <a:spcPts val="0"/>
              </a:spcBef>
              <a:spcAft>
                <a:spcPts val="0"/>
              </a:spcAft>
              <a:buSzPts val="1800"/>
              <a:buFont typeface="Arial"/>
              <a:buAutoNum type="arabicPeriod"/>
            </a:pPr>
            <a:r>
              <a:rPr lang="en-US" sz="1800" b="1" i="1" u="sng" dirty="0">
                <a:latin typeface="Arial"/>
                <a:ea typeface="Arial"/>
                <a:cs typeface="Arial"/>
                <a:sym typeface="Arial"/>
              </a:rPr>
              <a:t>Foreign portfolio investment</a:t>
            </a:r>
            <a:r>
              <a:rPr lang="en-US" sz="1800" dirty="0">
                <a:latin typeface="Arial"/>
                <a:ea typeface="Arial"/>
                <a:cs typeface="Arial"/>
                <a:sym typeface="Arial"/>
              </a:rPr>
              <a:t> involves an investment that is financed with foreign money but operated by domestic residents.</a:t>
            </a:r>
            <a:endParaRPr sz="1800" dirty="0">
              <a:latin typeface="Arial"/>
              <a:ea typeface="Arial"/>
              <a:cs typeface="Arial"/>
              <a:sym typeface="Arial"/>
            </a:endParaRPr>
          </a:p>
          <a:p>
            <a:pPr marL="0" lvl="0" indent="0" algn="l" rtl="0">
              <a:lnSpc>
                <a:spcPct val="115000"/>
              </a:lnSpc>
              <a:spcBef>
                <a:spcPts val="1200"/>
              </a:spcBef>
              <a:spcAft>
                <a:spcPts val="0"/>
              </a:spcAft>
              <a:buNone/>
            </a:pPr>
            <a:endParaRPr sz="1800" dirty="0">
              <a:latin typeface="Arial"/>
              <a:ea typeface="Arial"/>
              <a:cs typeface="Arial"/>
              <a:sym typeface="Arial"/>
            </a:endParaRPr>
          </a:p>
          <a:p>
            <a:pPr marL="0" lvl="0" indent="0" algn="l" rtl="0">
              <a:spcBef>
                <a:spcPts val="1200"/>
              </a:spcBef>
              <a:spcAft>
                <a:spcPts val="1800"/>
              </a:spcAft>
              <a:buNone/>
            </a:pPr>
            <a:endParaRPr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5"/>
          <p:cNvSpPr txBox="1">
            <a:spLocks noGrp="1"/>
          </p:cNvSpPr>
          <p:nvPr>
            <p:ph type="body" idx="1"/>
          </p:nvPr>
        </p:nvSpPr>
        <p:spPr>
          <a:xfrm>
            <a:off x="628650" y="1826684"/>
            <a:ext cx="7886700" cy="4349700"/>
          </a:xfrm>
          <a:prstGeom prst="rect">
            <a:avLst/>
          </a:prstGeom>
        </p:spPr>
        <p:txBody>
          <a:bodyPr spcFirstLastPara="1" wrap="square" lIns="91425" tIns="45700" rIns="91425" bIns="45700" anchor="t" anchorCtr="0">
            <a:noAutofit/>
          </a:bodyPr>
          <a:lstStyle/>
          <a:p>
            <a:pPr lvl="0" algn="l" rtl="0">
              <a:spcBef>
                <a:spcPts val="1000"/>
              </a:spcBef>
              <a:spcAft>
                <a:spcPts val="0"/>
              </a:spcAft>
              <a:buSzPts val="1800"/>
              <a:buFont typeface="Arial" panose="020B0604020202020204" pitchFamily="34" charset="0"/>
              <a:buChar char="•"/>
            </a:pPr>
            <a:r>
              <a:rPr lang="en-US" dirty="0"/>
              <a:t>The </a:t>
            </a:r>
            <a:r>
              <a:rPr lang="en-US" b="1" dirty="0"/>
              <a:t>net exports</a:t>
            </a:r>
            <a:r>
              <a:rPr lang="en-US" dirty="0"/>
              <a:t> of any country are the difference between the value of its exports and the value of its imports. </a:t>
            </a:r>
          </a:p>
          <a:p>
            <a:pPr lvl="0" algn="l" rtl="0">
              <a:spcBef>
                <a:spcPts val="1000"/>
              </a:spcBef>
              <a:spcAft>
                <a:spcPts val="0"/>
              </a:spcAft>
              <a:buSzPts val="1800"/>
              <a:buFont typeface="Arial" panose="020B0604020202020204" pitchFamily="34" charset="0"/>
              <a:buChar char="•"/>
            </a:pPr>
            <a:endParaRPr dirty="0"/>
          </a:p>
          <a:p>
            <a:pPr lvl="0" algn="l" rtl="0">
              <a:spcBef>
                <a:spcPts val="0"/>
              </a:spcBef>
              <a:spcAft>
                <a:spcPts val="0"/>
              </a:spcAft>
              <a:buSzPts val="1800"/>
              <a:buFont typeface="Arial" panose="020B0604020202020204" pitchFamily="34" charset="0"/>
              <a:buChar char="•"/>
            </a:pPr>
            <a:r>
              <a:rPr lang="en-US" dirty="0"/>
              <a:t>However, </a:t>
            </a:r>
            <a:r>
              <a:rPr lang="en-US" b="1" dirty="0"/>
              <a:t>net capital outflow </a:t>
            </a:r>
            <a:r>
              <a:rPr lang="en-US" dirty="0"/>
              <a:t>refers to the difference between the purchase of foreign assets by U.S. residents and the purchase of U.S. assets by foreigners.</a:t>
            </a:r>
            <a:endParaRPr dirty="0"/>
          </a:p>
        </p:txBody>
      </p:sp>
      <p:sp>
        <p:nvSpPr>
          <p:cNvPr id="2" name="TextBox 1">
            <a:extLst>
              <a:ext uri="{FF2B5EF4-FFF2-40B4-BE49-F238E27FC236}">
                <a16:creationId xmlns:a16="http://schemas.microsoft.com/office/drawing/2014/main" id="{99B327DF-6EB2-4FC0-AED0-2ADB8B13F27B}"/>
              </a:ext>
            </a:extLst>
          </p:cNvPr>
          <p:cNvSpPr txBox="1"/>
          <p:nvPr/>
        </p:nvSpPr>
        <p:spPr>
          <a:xfrm>
            <a:off x="2074985" y="1137138"/>
            <a:ext cx="5931877" cy="646331"/>
          </a:xfrm>
          <a:prstGeom prst="rect">
            <a:avLst/>
          </a:prstGeom>
          <a:noFill/>
        </p:spPr>
        <p:txBody>
          <a:bodyPr wrap="square" rtlCol="0">
            <a:spAutoFit/>
          </a:bodyPr>
          <a:lstStyle/>
          <a:p>
            <a:r>
              <a:rPr lang="en-US" sz="2000" b="1" i="1" dirty="0">
                <a:solidFill>
                  <a:schemeClr val="accent3">
                    <a:lumMod val="75000"/>
                  </a:schemeClr>
                </a:solidFill>
                <a:latin typeface="Arial"/>
                <a:ea typeface="Arial"/>
                <a:cs typeface="Arial"/>
                <a:sym typeface="Arial"/>
              </a:rPr>
              <a:t>(cont’d) </a:t>
            </a:r>
            <a:r>
              <a:rPr lang="en-US" sz="3600" b="1" i="1" dirty="0">
                <a:solidFill>
                  <a:schemeClr val="accent3">
                    <a:lumMod val="75000"/>
                  </a:schemeClr>
                </a:solidFill>
                <a:latin typeface="Arial"/>
                <a:ea typeface="Arial"/>
                <a:cs typeface="Arial"/>
                <a:sym typeface="Arial"/>
              </a:rPr>
              <a:t>Net Capital Outflow</a:t>
            </a:r>
            <a:endParaRPr lang="en-US" sz="3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txBox="1">
            <a:spLocks noGrp="1"/>
          </p:cNvSpPr>
          <p:nvPr>
            <p:ph type="title"/>
          </p:nvPr>
        </p:nvSpPr>
        <p:spPr>
          <a:xfrm>
            <a:off x="388025" y="1553796"/>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Net exports versus net capital outflows and inflows (NFFI)</a:t>
            </a:r>
            <a:endParaRPr sz="4200" dirty="0"/>
          </a:p>
        </p:txBody>
      </p:sp>
      <p:pic>
        <p:nvPicPr>
          <p:cNvPr id="223" name="Google Shape;223;p36"/>
          <p:cNvPicPr preferRelativeResize="0"/>
          <p:nvPr/>
        </p:nvPicPr>
        <p:blipFill>
          <a:blip r:embed="rId3">
            <a:alphaModFix/>
          </a:blip>
          <a:stretch>
            <a:fillRect/>
          </a:stretch>
        </p:blipFill>
        <p:spPr>
          <a:xfrm>
            <a:off x="133350" y="3060917"/>
            <a:ext cx="8877300" cy="2571750"/>
          </a:xfrm>
          <a:prstGeom prst="rect">
            <a:avLst/>
          </a:prstGeom>
          <a:noFill/>
          <a:ln>
            <a:noFill/>
          </a:ln>
        </p:spPr>
      </p:pic>
      <p:pic>
        <p:nvPicPr>
          <p:cNvPr id="224" name="Google Shape;224;p36">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225" name="Google Shape;225;p36">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36"/>
          <p:cNvPicPr preferRelativeResize="0"/>
          <p:nvPr/>
        </p:nvPicPr>
        <p:blipFill>
          <a:blip r:embed="rId7">
            <a:alphaModFix/>
          </a:blip>
          <a:stretch>
            <a:fillRect/>
          </a:stretch>
        </p:blipFill>
        <p:spPr>
          <a:xfrm>
            <a:off x="7798425" y="159533"/>
            <a:ext cx="1212225" cy="1212225"/>
          </a:xfrm>
          <a:prstGeom prst="rect">
            <a:avLst/>
          </a:prstGeom>
          <a:noFill/>
          <a:ln>
            <a:noFill/>
          </a:ln>
        </p:spPr>
      </p:pic>
      <p:sp>
        <p:nvSpPr>
          <p:cNvPr id="227" name="Google Shape;227;p36"/>
          <p:cNvSpPr/>
          <p:nvPr/>
        </p:nvSpPr>
        <p:spPr>
          <a:xfrm>
            <a:off x="333175" y="4164775"/>
            <a:ext cx="1989900" cy="3465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8" name="Google Shape;228;p36"/>
          <p:cNvSpPr/>
          <p:nvPr/>
        </p:nvSpPr>
        <p:spPr>
          <a:xfrm>
            <a:off x="2323075" y="4205725"/>
            <a:ext cx="407100" cy="264600"/>
          </a:xfrm>
          <a:prstGeom prst="ellipse">
            <a:avLst/>
          </a:prstGeom>
          <a:noFill/>
          <a:ln w="381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29" name="Google Shape;229;p36"/>
          <p:cNvSpPr/>
          <p:nvPr/>
        </p:nvSpPr>
        <p:spPr>
          <a:xfrm>
            <a:off x="3840225" y="4214488"/>
            <a:ext cx="1611000" cy="264600"/>
          </a:xfrm>
          <a:prstGeom prst="ellipse">
            <a:avLst/>
          </a:prstGeom>
          <a:noFill/>
          <a:ln w="3810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30" name="Google Shape;230;p36"/>
          <p:cNvSpPr txBox="1"/>
          <p:nvPr/>
        </p:nvSpPr>
        <p:spPr>
          <a:xfrm>
            <a:off x="5686825" y="2878900"/>
            <a:ext cx="1379100" cy="4002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NX = Ex - Im</a:t>
            </a:r>
            <a:endParaRPr b="1">
              <a:latin typeface="Calibri"/>
              <a:ea typeface="Calibri"/>
              <a:cs typeface="Calibri"/>
              <a:sym typeface="Calibri"/>
            </a:endParaRPr>
          </a:p>
        </p:txBody>
      </p:sp>
      <p:sp>
        <p:nvSpPr>
          <p:cNvPr id="231" name="Google Shape;231;p36"/>
          <p:cNvSpPr txBox="1"/>
          <p:nvPr/>
        </p:nvSpPr>
        <p:spPr>
          <a:xfrm>
            <a:off x="7065925" y="2466725"/>
            <a:ext cx="1852200" cy="800400"/>
          </a:xfrm>
          <a:prstGeom prst="rect">
            <a:avLst/>
          </a:prstGeom>
          <a:solidFill>
            <a:srgbClr val="FFE599"/>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b="1" dirty="0"/>
              <a:t>NCO = Purchase of foreign assets by U.S. residents  </a:t>
            </a:r>
            <a:r>
              <a:rPr lang="en-US" sz="1000" b="1" u="sng" dirty="0"/>
              <a:t>minus</a:t>
            </a:r>
            <a:r>
              <a:rPr lang="en-US" sz="1000" b="1" dirty="0"/>
              <a:t> the purchase of U.S. assets by foreigners</a:t>
            </a:r>
            <a:endParaRPr sz="1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7"/>
          <p:cNvPicPr preferRelativeResize="0"/>
          <p:nvPr/>
        </p:nvPicPr>
        <p:blipFill>
          <a:blip r:embed="rId3">
            <a:alphaModFix/>
          </a:blip>
          <a:stretch>
            <a:fillRect/>
          </a:stretch>
        </p:blipFill>
        <p:spPr>
          <a:xfrm>
            <a:off x="293077" y="304800"/>
            <a:ext cx="8757138" cy="61546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a:off x="545375" y="977009"/>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latin typeface="Arial"/>
                <a:ea typeface="Arial"/>
                <a:cs typeface="Arial"/>
                <a:sym typeface="Arial"/>
              </a:rPr>
              <a:t>For an economy, net exports must be equal to net capital outflow…</a:t>
            </a:r>
            <a:endParaRPr sz="3600" dirty="0"/>
          </a:p>
        </p:txBody>
      </p:sp>
      <p:sp>
        <p:nvSpPr>
          <p:cNvPr id="242" name="Google Shape;242;p38"/>
          <p:cNvSpPr txBox="1">
            <a:spLocks noGrp="1"/>
          </p:cNvSpPr>
          <p:nvPr>
            <p:ph type="body" idx="1"/>
          </p:nvPr>
        </p:nvSpPr>
        <p:spPr>
          <a:xfrm>
            <a:off x="545375" y="2381984"/>
            <a:ext cx="7886700" cy="4349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000">
                <a:latin typeface="Arial"/>
                <a:ea typeface="Arial"/>
                <a:cs typeface="Arial"/>
                <a:sym typeface="Arial"/>
              </a:rPr>
              <a:t>Net capital outflows are influenced by these and other factors:</a:t>
            </a:r>
            <a:endParaRPr sz="2000">
              <a:latin typeface="Arial"/>
              <a:ea typeface="Arial"/>
              <a:cs typeface="Arial"/>
              <a:sym typeface="Arial"/>
            </a:endParaRPr>
          </a:p>
          <a:p>
            <a:pPr marL="457200" lvl="0" indent="-355600" algn="l" rtl="0">
              <a:lnSpc>
                <a:spcPct val="115000"/>
              </a:lnSpc>
              <a:spcBef>
                <a:spcPts val="1200"/>
              </a:spcBef>
              <a:spcAft>
                <a:spcPts val="0"/>
              </a:spcAft>
              <a:buSzPts val="2000"/>
              <a:buFont typeface="Arial"/>
              <a:buAutoNum type="arabicPeriod"/>
            </a:pPr>
            <a:r>
              <a:rPr lang="en-US" sz="2000">
                <a:latin typeface="Arial"/>
                <a:ea typeface="Arial"/>
                <a:cs typeface="Arial"/>
                <a:sym typeface="Arial"/>
              </a:rPr>
              <a:t>The </a:t>
            </a:r>
            <a:r>
              <a:rPr lang="en-US" sz="2000" b="1">
                <a:latin typeface="Arial"/>
                <a:ea typeface="Arial"/>
                <a:cs typeface="Arial"/>
                <a:sym typeface="Arial"/>
              </a:rPr>
              <a:t>real interest rates</a:t>
            </a:r>
            <a:r>
              <a:rPr lang="en-US" sz="2000">
                <a:latin typeface="Arial"/>
                <a:ea typeface="Arial"/>
                <a:cs typeface="Arial"/>
                <a:sym typeface="Arial"/>
              </a:rPr>
              <a:t> being paid on foreign assets relative to U.S. assets.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AutoNum type="arabicPeriod"/>
            </a:pPr>
            <a:r>
              <a:rPr lang="en-US" sz="2000" b="1">
                <a:latin typeface="Arial"/>
                <a:ea typeface="Arial"/>
                <a:cs typeface="Arial"/>
                <a:sym typeface="Arial"/>
              </a:rPr>
              <a:t>Perceived economic and political risks</a:t>
            </a:r>
            <a:r>
              <a:rPr lang="en-US" sz="2000">
                <a:latin typeface="Arial"/>
                <a:ea typeface="Arial"/>
                <a:cs typeface="Arial"/>
                <a:sym typeface="Arial"/>
              </a:rPr>
              <a:t> of holding assets abroad relative to the U.S.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AutoNum type="arabicPeriod"/>
            </a:pPr>
            <a:r>
              <a:rPr lang="en-US" sz="2000" b="1">
                <a:latin typeface="Arial"/>
                <a:ea typeface="Arial"/>
                <a:cs typeface="Arial"/>
                <a:sym typeface="Arial"/>
              </a:rPr>
              <a:t>The government policies </a:t>
            </a:r>
            <a:r>
              <a:rPr lang="en-US" sz="2000">
                <a:latin typeface="Arial"/>
                <a:ea typeface="Arial"/>
                <a:cs typeface="Arial"/>
                <a:sym typeface="Arial"/>
              </a:rPr>
              <a:t>that affect foreign ownership of foreign assets relative to the U.S. Policies include monetary, fiscal, and trade policies.</a:t>
            </a:r>
            <a:endParaRPr sz="2000">
              <a:latin typeface="Arial"/>
              <a:ea typeface="Arial"/>
              <a:cs typeface="Arial"/>
              <a:sym typeface="Arial"/>
            </a:endParaRPr>
          </a:p>
          <a:p>
            <a:pPr marL="0" lvl="0" indent="0" algn="l" rtl="0">
              <a:spcBef>
                <a:spcPts val="1200"/>
              </a:spcBef>
              <a:spcAft>
                <a:spcPts val="1800"/>
              </a:spcAft>
              <a:buNone/>
            </a:pPr>
            <a:endParaRPr sz="2000">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628650" y="1254684"/>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Going Beyond Domestic Possibilities</a:t>
            </a:r>
            <a:endParaRPr sz="4400" dirty="0"/>
          </a:p>
        </p:txBody>
      </p:sp>
      <p:sp>
        <p:nvSpPr>
          <p:cNvPr id="248" name="Google Shape;248;p39"/>
          <p:cNvSpPr txBox="1">
            <a:spLocks noGrp="1"/>
          </p:cNvSpPr>
          <p:nvPr>
            <p:ph type="body" idx="1"/>
          </p:nvPr>
        </p:nvSpPr>
        <p:spPr>
          <a:xfrm>
            <a:off x="628650" y="2497015"/>
            <a:ext cx="7886700" cy="4694949"/>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Font typeface="Arial" panose="020B0604020202020204" pitchFamily="34" charset="0"/>
              <a:buChar char="•"/>
            </a:pPr>
            <a:r>
              <a:rPr lang="en-US" sz="2400" dirty="0">
                <a:latin typeface="Arial"/>
                <a:ea typeface="Arial"/>
                <a:cs typeface="Arial"/>
                <a:sym typeface="Arial"/>
              </a:rPr>
              <a:t>Every international transaction involves exchange. </a:t>
            </a:r>
          </a:p>
          <a:p>
            <a:pPr marL="457200" lvl="0" indent="-381000" algn="l" rtl="0">
              <a:spcBef>
                <a:spcPts val="1000"/>
              </a:spcBef>
              <a:spcAft>
                <a:spcPts val="0"/>
              </a:spcAft>
              <a:buSzPts val="2400"/>
              <a:buFont typeface="Arial" panose="020B0604020202020204" pitchFamily="34" charset="0"/>
              <a:buChar char="•"/>
            </a:pPr>
            <a:endParaRPr sz="2400" dirty="0">
              <a:latin typeface="Arial"/>
              <a:ea typeface="Arial"/>
              <a:cs typeface="Arial"/>
              <a:sym typeface="Arial"/>
            </a:endParaRPr>
          </a:p>
          <a:p>
            <a:pPr marL="457200" lvl="0" indent="-381000" algn="l" rtl="0">
              <a:spcBef>
                <a:spcPts val="0"/>
              </a:spcBef>
              <a:spcAft>
                <a:spcPts val="0"/>
              </a:spcAft>
              <a:buSzPts val="2400"/>
              <a:buFont typeface="Arial" panose="020B0604020202020204" pitchFamily="34" charset="0"/>
              <a:buChar char="•"/>
            </a:pPr>
            <a:r>
              <a:rPr lang="en-US" sz="2400" dirty="0">
                <a:latin typeface="Arial"/>
                <a:ea typeface="Arial"/>
                <a:cs typeface="Arial"/>
                <a:sym typeface="Arial"/>
              </a:rPr>
              <a:t>When a seller country transfers a good or service to a buyer country, the buyer country trades some asset to pay for the good or service.</a:t>
            </a:r>
            <a:endParaRPr sz="2400" dirty="0">
              <a:latin typeface="Arial"/>
              <a:ea typeface="Arial"/>
              <a:cs typeface="Arial"/>
              <a:sym typeface="Arial"/>
            </a:endParaRPr>
          </a:p>
          <a:p>
            <a:pPr marL="76200" lvl="0" indent="0" algn="l" rtl="0">
              <a:spcBef>
                <a:spcPts val="0"/>
              </a:spcBef>
              <a:spcAft>
                <a:spcPts val="0"/>
              </a:spcAft>
              <a:buSzPts val="2400"/>
              <a:buNone/>
            </a:pPr>
            <a:r>
              <a:rPr lang="en-US" sz="2400" i="1" dirty="0">
                <a:solidFill>
                  <a:schemeClr val="accent3">
                    <a:lumMod val="75000"/>
                  </a:schemeClr>
                </a:solidFill>
                <a:latin typeface="Arial"/>
                <a:ea typeface="Arial"/>
                <a:cs typeface="Arial"/>
                <a:sym typeface="Arial"/>
              </a:rPr>
              <a:t>For example, the U.S. has been operating with a trade deficit</a:t>
            </a:r>
          </a:p>
          <a:p>
            <a:pPr marL="76200" lvl="0" indent="0" algn="l" rtl="0">
              <a:spcBef>
                <a:spcPts val="0"/>
              </a:spcBef>
              <a:spcAft>
                <a:spcPts val="0"/>
              </a:spcAft>
              <a:buSzPts val="2400"/>
              <a:buNone/>
            </a:pPr>
            <a:endParaRPr sz="2400" i="1" dirty="0">
              <a:solidFill>
                <a:schemeClr val="accent3">
                  <a:lumMod val="75000"/>
                </a:schemeClr>
              </a:solidFill>
              <a:latin typeface="Arial"/>
              <a:ea typeface="Arial"/>
              <a:cs typeface="Arial"/>
              <a:sym typeface="Arial"/>
            </a:endParaRPr>
          </a:p>
          <a:p>
            <a:pPr marL="457200" lvl="0" indent="-381000" algn="l" rtl="0">
              <a:spcBef>
                <a:spcPts val="0"/>
              </a:spcBef>
              <a:spcAft>
                <a:spcPts val="0"/>
              </a:spcAft>
              <a:buSzPts val="2400"/>
              <a:buFont typeface="Arial" panose="020B0604020202020204" pitchFamily="34" charset="0"/>
              <a:buChar char="•"/>
            </a:pPr>
            <a:r>
              <a:rPr lang="en-US" sz="2400" dirty="0">
                <a:latin typeface="Arial"/>
                <a:ea typeface="Arial"/>
                <a:cs typeface="Arial"/>
                <a:sym typeface="Arial"/>
              </a:rPr>
              <a:t>Net capital inflows have made this possible where the purchase of U.S. assets by foreigners has been greater than the purchase of foreign assets.</a:t>
            </a:r>
            <a:endParaRPr sz="2400" dirty="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591625" y="1023309"/>
            <a:ext cx="7886700" cy="1325100"/>
          </a:xfrm>
          <a:prstGeom prst="rect">
            <a:avLst/>
          </a:prstGeom>
        </p:spPr>
        <p:txBody>
          <a:bodyPr spcFirstLastPara="1" wrap="square" lIns="91425" tIns="45700" rIns="91425" bIns="45700" anchor="ctr" anchorCtr="0">
            <a:noAutofit/>
          </a:bodyPr>
          <a:lstStyle/>
          <a:p>
            <a:pPr marL="0" lvl="0" indent="0" algn="ctr" rtl="0">
              <a:lnSpc>
                <a:spcPct val="115000"/>
              </a:lnSpc>
              <a:spcBef>
                <a:spcPts val="1200"/>
              </a:spcBef>
              <a:spcAft>
                <a:spcPts val="1200"/>
              </a:spcAft>
              <a:buNone/>
            </a:pPr>
            <a:r>
              <a:rPr lang="en-US" sz="2800" dirty="0"/>
              <a:t>Link between saving, investment and international flows…</a:t>
            </a:r>
            <a:endParaRPr dirty="0"/>
          </a:p>
        </p:txBody>
      </p:sp>
      <p:sp>
        <p:nvSpPr>
          <p:cNvPr id="254" name="Google Shape;254;p40"/>
          <p:cNvSpPr txBox="1">
            <a:spLocks noGrp="1"/>
          </p:cNvSpPr>
          <p:nvPr>
            <p:ph type="body" idx="1"/>
          </p:nvPr>
        </p:nvSpPr>
        <p:spPr>
          <a:xfrm>
            <a:off x="591625" y="2631859"/>
            <a:ext cx="78867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Recall:</a:t>
            </a:r>
            <a:endParaRPr dirty="0"/>
          </a:p>
          <a:p>
            <a:pPr lvl="0" algn="l" rtl="0">
              <a:spcBef>
                <a:spcPts val="1800"/>
              </a:spcBef>
              <a:spcAft>
                <a:spcPts val="0"/>
              </a:spcAft>
              <a:buSzPts val="1800"/>
              <a:buFont typeface="Arial" panose="020B0604020202020204" pitchFamily="34" charset="0"/>
              <a:buChar char="•"/>
            </a:pPr>
            <a:r>
              <a:rPr lang="en-US" dirty="0"/>
              <a:t>Y = GDP = C + Ig + G + NX</a:t>
            </a:r>
            <a:endParaRPr dirty="0"/>
          </a:p>
          <a:p>
            <a:pPr lvl="0" algn="l" rtl="0">
              <a:spcBef>
                <a:spcPts val="0"/>
              </a:spcBef>
              <a:spcAft>
                <a:spcPts val="0"/>
              </a:spcAft>
              <a:buSzPts val="1800"/>
              <a:buFont typeface="Arial" panose="020B0604020202020204" pitchFamily="34" charset="0"/>
              <a:buChar char="•"/>
            </a:pPr>
            <a:r>
              <a:rPr lang="en-US" dirty="0"/>
              <a:t>Y - C - G = Ig + NX</a:t>
            </a:r>
            <a:endParaRPr dirty="0"/>
          </a:p>
          <a:p>
            <a:pPr lvl="0" algn="l" rtl="0">
              <a:spcBef>
                <a:spcPts val="0"/>
              </a:spcBef>
              <a:spcAft>
                <a:spcPts val="0"/>
              </a:spcAft>
              <a:buSzPts val="1800"/>
              <a:buFont typeface="Arial" panose="020B0604020202020204" pitchFamily="34" charset="0"/>
              <a:buChar char="•"/>
            </a:pPr>
            <a:r>
              <a:rPr lang="en-US" dirty="0"/>
              <a:t>National Savings = Ig + NX</a:t>
            </a:r>
            <a:endParaRPr dirty="0"/>
          </a:p>
          <a:p>
            <a:pPr lvl="0" algn="l" rtl="0">
              <a:spcBef>
                <a:spcPts val="0"/>
              </a:spcBef>
              <a:spcAft>
                <a:spcPts val="0"/>
              </a:spcAft>
              <a:buSzPts val="1800"/>
              <a:buFont typeface="Arial" panose="020B0604020202020204" pitchFamily="34" charset="0"/>
              <a:buChar char="•"/>
            </a:pPr>
            <a:r>
              <a:rPr lang="en-US" dirty="0"/>
              <a:t>National Savings = Ig + Net Capital Outflows</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693450" y="1226909"/>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Defining the Exchange Rate</a:t>
            </a:r>
            <a:endParaRPr sz="4400" dirty="0"/>
          </a:p>
        </p:txBody>
      </p:sp>
      <p:sp>
        <p:nvSpPr>
          <p:cNvPr id="260" name="Google Shape;260;p41"/>
          <p:cNvSpPr txBox="1">
            <a:spLocks noGrp="1"/>
          </p:cNvSpPr>
          <p:nvPr>
            <p:ph type="body" idx="1"/>
          </p:nvPr>
        </p:nvSpPr>
        <p:spPr>
          <a:xfrm>
            <a:off x="628650" y="2278957"/>
            <a:ext cx="7886700" cy="4349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The </a:t>
            </a:r>
            <a:r>
              <a:rPr lang="en-US" b="1" dirty="0"/>
              <a:t>nominal exchange rate</a:t>
            </a:r>
            <a:r>
              <a:rPr lang="en-US" dirty="0"/>
              <a:t> is the rate at which a person can trade the</a:t>
            </a:r>
            <a:r>
              <a:rPr lang="en-US" i="1" u="sng" dirty="0"/>
              <a:t> currency</a:t>
            </a:r>
            <a:r>
              <a:rPr lang="en-US" dirty="0"/>
              <a:t> of one country for the currency of another.</a:t>
            </a:r>
            <a:endParaRPr dirty="0"/>
          </a:p>
          <a:p>
            <a:pPr marL="0" lvl="0" indent="0" algn="l" rtl="0">
              <a:spcBef>
                <a:spcPts val="1800"/>
              </a:spcBef>
              <a:spcAft>
                <a:spcPts val="1800"/>
              </a:spcAft>
              <a:buNone/>
            </a:pPr>
            <a:r>
              <a:rPr lang="en-US" dirty="0"/>
              <a:t>The </a:t>
            </a:r>
            <a:r>
              <a:rPr lang="en-US" b="1" dirty="0"/>
              <a:t>real exchange rate</a:t>
            </a:r>
            <a:r>
              <a:rPr lang="en-US" dirty="0"/>
              <a:t> is the rate at which a person can trade the </a:t>
            </a:r>
            <a:r>
              <a:rPr lang="en-US" b="1" i="1" u="sng" dirty="0"/>
              <a:t>goods and services</a:t>
            </a:r>
            <a:r>
              <a:rPr lang="en-US" b="1" i="1" dirty="0"/>
              <a:t> </a:t>
            </a:r>
            <a:r>
              <a:rPr lang="en-US" dirty="0"/>
              <a:t>of one country for the goods and services of another. </a:t>
            </a:r>
            <a:endParaRPr dirty="0"/>
          </a:p>
        </p:txBody>
      </p:sp>
      <p:pic>
        <p:nvPicPr>
          <p:cNvPr id="261" name="Google Shape;261;p41"/>
          <p:cNvPicPr preferRelativeResize="0"/>
          <p:nvPr/>
        </p:nvPicPr>
        <p:blipFill>
          <a:blip r:embed="rId3">
            <a:alphaModFix/>
          </a:blip>
          <a:stretch>
            <a:fillRect/>
          </a:stretch>
        </p:blipFill>
        <p:spPr>
          <a:xfrm>
            <a:off x="1329581" y="5040923"/>
            <a:ext cx="6484838" cy="14654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628650" y="754884"/>
            <a:ext cx="7886700" cy="13251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2800" dirty="0"/>
              <a:t>Purchasing- Power Parity </a:t>
            </a:r>
            <a:endParaRPr dirty="0"/>
          </a:p>
        </p:txBody>
      </p:sp>
      <p:sp>
        <p:nvSpPr>
          <p:cNvPr id="267" name="Google Shape;267;p42"/>
          <p:cNvSpPr txBox="1">
            <a:spLocks noGrp="1"/>
          </p:cNvSpPr>
          <p:nvPr>
            <p:ph type="body" idx="1"/>
          </p:nvPr>
        </p:nvSpPr>
        <p:spPr>
          <a:xfrm>
            <a:off x="628650" y="2233909"/>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Purchasing-power parity states that a unit of any given currency should be able to buy the same </a:t>
            </a:r>
            <a:r>
              <a:rPr lang="en-US" b="1" dirty="0"/>
              <a:t>QUANTITY</a:t>
            </a:r>
            <a:r>
              <a:rPr lang="en-US" dirty="0"/>
              <a:t> of goods in all countries. </a:t>
            </a:r>
            <a:endParaRPr dirty="0"/>
          </a:p>
          <a:p>
            <a:pPr marL="0" lvl="0" indent="0" algn="l" rtl="0">
              <a:spcBef>
                <a:spcPts val="1800"/>
              </a:spcBef>
              <a:spcAft>
                <a:spcPts val="0"/>
              </a:spcAft>
              <a:buNone/>
            </a:pPr>
            <a:r>
              <a:rPr lang="en-US" i="1" dirty="0">
                <a:solidFill>
                  <a:schemeClr val="accent3">
                    <a:lumMod val="75000"/>
                  </a:schemeClr>
                </a:solidFill>
              </a:rPr>
              <a:t>Example: A can of soda costs $1.75 USD in the United States and 42 pesos in Mexico</a:t>
            </a:r>
            <a:endParaRPr i="1" dirty="0">
              <a:solidFill>
                <a:schemeClr val="accent3">
                  <a:lumMod val="75000"/>
                </a:schemeClr>
              </a:solidFill>
            </a:endParaRPr>
          </a:p>
          <a:p>
            <a:pPr marL="457200" lvl="0" indent="-342900" algn="l" rtl="0">
              <a:spcBef>
                <a:spcPts val="1800"/>
              </a:spcBef>
              <a:spcAft>
                <a:spcPts val="0"/>
              </a:spcAft>
              <a:buSzPts val="1800"/>
              <a:buChar char="•"/>
            </a:pPr>
            <a:r>
              <a:rPr lang="en-US" dirty="0"/>
              <a:t>The peso–dollar exchange rate is:</a:t>
            </a:r>
            <a:endParaRPr dirty="0"/>
          </a:p>
          <a:p>
            <a:pPr marL="571500" lvl="1" indent="0" algn="l" rtl="0">
              <a:spcBef>
                <a:spcPts val="1800"/>
              </a:spcBef>
              <a:spcAft>
                <a:spcPts val="1800"/>
              </a:spcAft>
              <a:buSzPts val="1800"/>
              <a:buNone/>
            </a:pPr>
            <a:r>
              <a:rPr lang="en-US" dirty="0"/>
              <a:t>42 pesos/$1.75 USDs or 24 pesos per $1 USD</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582375" y="1049207"/>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Currency Appreciation or Depreciation</a:t>
            </a:r>
            <a:endParaRPr sz="4400" dirty="0"/>
          </a:p>
        </p:txBody>
      </p:sp>
      <p:sp>
        <p:nvSpPr>
          <p:cNvPr id="273" name="Google Shape;273;p43"/>
          <p:cNvSpPr txBox="1">
            <a:spLocks noGrp="1"/>
          </p:cNvSpPr>
          <p:nvPr>
            <p:ph type="body" idx="1"/>
          </p:nvPr>
        </p:nvSpPr>
        <p:spPr>
          <a:xfrm>
            <a:off x="582375" y="2374307"/>
            <a:ext cx="7886700" cy="4349700"/>
          </a:xfrm>
          <a:prstGeom prst="rect">
            <a:avLst/>
          </a:prstGeom>
        </p:spPr>
        <p:txBody>
          <a:bodyPr spcFirstLastPara="1" wrap="square" lIns="91425" tIns="45700" rIns="91425" bIns="45700" anchor="t" anchorCtr="0">
            <a:noAutofit/>
          </a:bodyPr>
          <a:lstStyle/>
          <a:p>
            <a:pPr lvl="0" algn="l" rtl="0">
              <a:spcBef>
                <a:spcPts val="1000"/>
              </a:spcBef>
              <a:spcAft>
                <a:spcPts val="0"/>
              </a:spcAft>
              <a:buSzPts val="1800"/>
              <a:buFont typeface="Arial" panose="020B0604020202020204" pitchFamily="34" charset="0"/>
              <a:buChar char="•"/>
            </a:pPr>
            <a:r>
              <a:rPr lang="en-US" dirty="0"/>
              <a:t>A currency is said to </a:t>
            </a:r>
            <a:r>
              <a:rPr lang="en-US" b="1" dirty="0"/>
              <a:t>appreciate</a:t>
            </a:r>
            <a:r>
              <a:rPr lang="en-US" dirty="0"/>
              <a:t> if it can purchase more of another currency.</a:t>
            </a:r>
          </a:p>
          <a:p>
            <a:pPr lvl="0" algn="l" rtl="0">
              <a:spcBef>
                <a:spcPts val="1000"/>
              </a:spcBef>
              <a:spcAft>
                <a:spcPts val="0"/>
              </a:spcAft>
              <a:buSzPts val="1800"/>
              <a:buFont typeface="Arial" panose="020B0604020202020204" pitchFamily="34" charset="0"/>
              <a:buChar char="•"/>
            </a:pPr>
            <a:endParaRPr dirty="0"/>
          </a:p>
          <a:p>
            <a:pPr lvl="0" algn="l" rtl="0">
              <a:spcBef>
                <a:spcPts val="0"/>
              </a:spcBef>
              <a:spcAft>
                <a:spcPts val="0"/>
              </a:spcAft>
              <a:buSzPts val="1800"/>
              <a:buFont typeface="Arial" panose="020B0604020202020204" pitchFamily="34" charset="0"/>
              <a:buChar char="•"/>
            </a:pPr>
            <a:r>
              <a:rPr lang="en-US" dirty="0"/>
              <a:t>It is said to </a:t>
            </a:r>
            <a:r>
              <a:rPr lang="en-US" b="1" dirty="0"/>
              <a:t>depreciate</a:t>
            </a:r>
            <a:r>
              <a:rPr lang="en-US" dirty="0"/>
              <a:t> if it purchases less. </a:t>
            </a:r>
          </a:p>
          <a:p>
            <a:pPr lvl="0" algn="l" rtl="0">
              <a:spcBef>
                <a:spcPts val="0"/>
              </a:spcBef>
              <a:spcAft>
                <a:spcPts val="0"/>
              </a:spcAft>
              <a:buSzPts val="1800"/>
              <a:buFont typeface="Arial" panose="020B0604020202020204" pitchFamily="34" charset="0"/>
              <a:buChar char="•"/>
            </a:pPr>
            <a:endParaRPr dirty="0"/>
          </a:p>
          <a:p>
            <a:pPr lvl="0" algn="l" rtl="0">
              <a:spcBef>
                <a:spcPts val="0"/>
              </a:spcBef>
              <a:spcAft>
                <a:spcPts val="0"/>
              </a:spcAft>
              <a:buSzPts val="1800"/>
              <a:buFont typeface="Arial" panose="020B0604020202020204" pitchFamily="34" charset="0"/>
              <a:buChar char="•"/>
            </a:pPr>
            <a:r>
              <a:rPr lang="en-US" dirty="0"/>
              <a:t>Economists focus on </a:t>
            </a:r>
            <a:r>
              <a:rPr lang="en-US" b="1" dirty="0"/>
              <a:t>real considerations</a:t>
            </a:r>
            <a:r>
              <a:rPr lang="en-US" dirty="0"/>
              <a:t> and </a:t>
            </a:r>
            <a:r>
              <a:rPr lang="en-US" b="1" dirty="0"/>
              <a:t>quantity matters</a:t>
            </a:r>
            <a:r>
              <a:rPr lang="en-US" dirty="0"/>
              <a:t>. </a:t>
            </a:r>
          </a:p>
          <a:p>
            <a:pPr lvl="0" algn="l" rtl="0">
              <a:spcBef>
                <a:spcPts val="0"/>
              </a:spcBef>
              <a:spcAft>
                <a:spcPts val="0"/>
              </a:spcAft>
              <a:buSzPts val="1800"/>
              <a:buFont typeface="Arial" panose="020B0604020202020204" pitchFamily="34" charset="0"/>
              <a:buChar char="•"/>
            </a:pPr>
            <a:endParaRPr dirty="0"/>
          </a:p>
          <a:p>
            <a:pPr lvl="0" algn="l" rtl="0">
              <a:spcBef>
                <a:spcPts val="0"/>
              </a:spcBef>
              <a:spcAft>
                <a:spcPts val="0"/>
              </a:spcAft>
              <a:buSzPts val="1800"/>
              <a:buFont typeface="Arial" panose="020B0604020202020204" pitchFamily="34" charset="0"/>
              <a:buChar char="•"/>
            </a:pPr>
            <a:r>
              <a:rPr lang="en-US" dirty="0"/>
              <a:t>Economists make it REAL. They focus on quantities.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4"/>
          <p:cNvSpPr txBox="1">
            <a:spLocks noGrp="1"/>
          </p:cNvSpPr>
          <p:nvPr>
            <p:ph type="title"/>
          </p:nvPr>
        </p:nvSpPr>
        <p:spPr>
          <a:xfrm>
            <a:off x="628650" y="11621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5800"/>
              <a:t>Put on your worldly hat</a:t>
            </a:r>
            <a:endParaRPr sz="5800"/>
          </a:p>
        </p:txBody>
      </p:sp>
      <p:pic>
        <p:nvPicPr>
          <p:cNvPr id="280" name="Google Shape;280;p44"/>
          <p:cNvPicPr preferRelativeResize="0"/>
          <p:nvPr/>
        </p:nvPicPr>
        <p:blipFill>
          <a:blip r:embed="rId3">
            <a:alphaModFix/>
          </a:blip>
          <a:stretch>
            <a:fillRect/>
          </a:stretch>
        </p:blipFill>
        <p:spPr>
          <a:xfrm>
            <a:off x="3276325" y="5249577"/>
            <a:ext cx="1781776" cy="1000848"/>
          </a:xfrm>
          <a:prstGeom prst="rect">
            <a:avLst/>
          </a:prstGeom>
          <a:noFill/>
          <a:ln>
            <a:noFill/>
          </a:ln>
        </p:spPr>
      </p:pic>
      <p:pic>
        <p:nvPicPr>
          <p:cNvPr id="281" name="Google Shape;281;p44"/>
          <p:cNvPicPr preferRelativeResize="0"/>
          <p:nvPr/>
        </p:nvPicPr>
        <p:blipFill>
          <a:blip r:embed="rId4">
            <a:alphaModFix/>
          </a:blip>
          <a:stretch>
            <a:fillRect/>
          </a:stretch>
        </p:blipFill>
        <p:spPr>
          <a:xfrm>
            <a:off x="6285901" y="2656200"/>
            <a:ext cx="1781776" cy="2674701"/>
          </a:xfrm>
          <a:prstGeom prst="rect">
            <a:avLst/>
          </a:prstGeom>
          <a:noFill/>
          <a:ln>
            <a:noFill/>
          </a:ln>
        </p:spPr>
      </p:pic>
      <p:pic>
        <p:nvPicPr>
          <p:cNvPr id="282" name="Google Shape;282;p44"/>
          <p:cNvPicPr preferRelativeResize="0"/>
          <p:nvPr/>
        </p:nvPicPr>
        <p:blipFill>
          <a:blip r:embed="rId5">
            <a:alphaModFix/>
          </a:blip>
          <a:stretch>
            <a:fillRect/>
          </a:stretch>
        </p:blipFill>
        <p:spPr>
          <a:xfrm>
            <a:off x="1502400" y="2751043"/>
            <a:ext cx="3217676" cy="2143801"/>
          </a:xfrm>
          <a:prstGeom prst="rect">
            <a:avLst/>
          </a:prstGeom>
          <a:noFill/>
          <a:ln>
            <a:noFill/>
          </a:ln>
        </p:spPr>
      </p:pic>
      <p:pic>
        <p:nvPicPr>
          <p:cNvPr id="283" name="Google Shape;283;p44"/>
          <p:cNvPicPr preferRelativeResize="0"/>
          <p:nvPr/>
        </p:nvPicPr>
        <p:blipFill>
          <a:blip r:embed="rId6">
            <a:alphaModFix/>
          </a:blip>
          <a:stretch>
            <a:fillRect/>
          </a:stretch>
        </p:blipFill>
        <p:spPr>
          <a:xfrm>
            <a:off x="1207500" y="5158674"/>
            <a:ext cx="1501286" cy="10008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547200" y="1097334"/>
            <a:ext cx="7886700" cy="132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dirty="0"/>
              <a:t>Happy </a:t>
            </a:r>
            <a:r>
              <a:rPr lang="en-US" sz="4400" dirty="0">
                <a:solidFill>
                  <a:schemeClr val="accent3">
                    <a:lumMod val="75000"/>
                  </a:schemeClr>
                </a:solidFill>
              </a:rPr>
              <a:t>(+)</a:t>
            </a:r>
            <a:r>
              <a:rPr lang="en-US" sz="4400" dirty="0"/>
              <a:t> or Unhappy </a:t>
            </a:r>
            <a:r>
              <a:rPr lang="en-US" sz="4400" dirty="0">
                <a:solidFill>
                  <a:schemeClr val="accent3">
                    <a:lumMod val="75000"/>
                  </a:schemeClr>
                </a:solidFill>
              </a:rPr>
              <a:t>(-)</a:t>
            </a:r>
            <a:r>
              <a:rPr lang="en-US" sz="4400" dirty="0"/>
              <a:t> with an appreciation of the U.S. dollar</a:t>
            </a:r>
            <a:endParaRPr sz="4400" dirty="0"/>
          </a:p>
        </p:txBody>
      </p:sp>
      <p:pic>
        <p:nvPicPr>
          <p:cNvPr id="289" name="Google Shape;289;p45"/>
          <p:cNvPicPr preferRelativeResize="0"/>
          <p:nvPr/>
        </p:nvPicPr>
        <p:blipFill>
          <a:blip r:embed="rId3">
            <a:alphaModFix/>
          </a:blip>
          <a:stretch>
            <a:fillRect/>
          </a:stretch>
        </p:blipFill>
        <p:spPr>
          <a:xfrm>
            <a:off x="416725" y="2309897"/>
            <a:ext cx="8147651" cy="2202975"/>
          </a:xfrm>
          <a:prstGeom prst="rect">
            <a:avLst/>
          </a:prstGeom>
          <a:noFill/>
          <a:ln>
            <a:noFill/>
          </a:ln>
        </p:spPr>
      </p:pic>
      <p:sp>
        <p:nvSpPr>
          <p:cNvPr id="290" name="Google Shape;290;p45"/>
          <p:cNvSpPr/>
          <p:nvPr/>
        </p:nvSpPr>
        <p:spPr>
          <a:xfrm>
            <a:off x="6017125" y="3560700"/>
            <a:ext cx="515400" cy="1509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45">
            <a:hlinkClick r:id="rId4"/>
          </p:cNvPr>
          <p:cNvPicPr preferRelativeResize="0"/>
          <p:nvPr/>
        </p:nvPicPr>
        <p:blipFill>
          <a:blip r:embed="rId5">
            <a:alphaModFix/>
          </a:blip>
          <a:stretch>
            <a:fillRect/>
          </a:stretch>
        </p:blipFill>
        <p:spPr>
          <a:xfrm>
            <a:off x="0" y="5905500"/>
            <a:ext cx="9144000" cy="714375"/>
          </a:xfrm>
          <a:prstGeom prst="rect">
            <a:avLst/>
          </a:prstGeom>
          <a:noFill/>
          <a:ln>
            <a:noFill/>
          </a:ln>
        </p:spPr>
      </p:pic>
      <p:sp>
        <p:nvSpPr>
          <p:cNvPr id="292" name="Google Shape;292;p45">
            <a:hlinkClick r:id="rId6"/>
          </p:cNvPr>
          <p:cNvSpPr/>
          <p:nvPr/>
        </p:nvSpPr>
        <p:spPr>
          <a:xfrm>
            <a:off x="0" y="6942667"/>
            <a:ext cx="12600" cy="16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5"/>
          <p:cNvPicPr preferRelativeResize="0"/>
          <p:nvPr/>
        </p:nvPicPr>
        <p:blipFill>
          <a:blip r:embed="rId7">
            <a:alphaModFix/>
          </a:blip>
          <a:stretch>
            <a:fillRect/>
          </a:stretch>
        </p:blipFill>
        <p:spPr>
          <a:xfrm>
            <a:off x="7085375" y="3199333"/>
            <a:ext cx="1212225" cy="1212225"/>
          </a:xfrm>
          <a:prstGeom prst="rect">
            <a:avLst/>
          </a:prstGeom>
          <a:noFill/>
          <a:ln>
            <a:noFill/>
          </a:ln>
        </p:spPr>
      </p:pic>
      <p:pic>
        <p:nvPicPr>
          <p:cNvPr id="294" name="Google Shape;294;p45"/>
          <p:cNvPicPr preferRelativeResize="0"/>
          <p:nvPr/>
        </p:nvPicPr>
        <p:blipFill>
          <a:blip r:embed="rId8">
            <a:alphaModFix/>
          </a:blip>
          <a:stretch>
            <a:fillRect/>
          </a:stretch>
        </p:blipFill>
        <p:spPr>
          <a:xfrm>
            <a:off x="4317396" y="2699450"/>
            <a:ext cx="583250" cy="583250"/>
          </a:xfrm>
          <a:prstGeom prst="rect">
            <a:avLst/>
          </a:prstGeom>
          <a:noFill/>
          <a:ln>
            <a:noFill/>
          </a:ln>
        </p:spPr>
      </p:pic>
      <p:sp>
        <p:nvSpPr>
          <p:cNvPr id="295" name="Google Shape;295;p45"/>
          <p:cNvSpPr txBox="1"/>
          <p:nvPr/>
        </p:nvSpPr>
        <p:spPr>
          <a:xfrm>
            <a:off x="6017125" y="3160500"/>
            <a:ext cx="1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highlight>
                <a:schemeClr val="lt1"/>
              </a:highlight>
              <a:latin typeface="Calibri"/>
              <a:ea typeface="Calibri"/>
              <a:cs typeface="Calibri"/>
              <a:sym typeface="Calibri"/>
            </a:endParaRPr>
          </a:p>
        </p:txBody>
      </p:sp>
      <p:sp>
        <p:nvSpPr>
          <p:cNvPr id="296" name="Google Shape;296;p45"/>
          <p:cNvSpPr txBox="1"/>
          <p:nvPr/>
        </p:nvSpPr>
        <p:spPr>
          <a:xfrm>
            <a:off x="6062075" y="3220750"/>
            <a:ext cx="2868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297" name="Google Shape;297;p45"/>
          <p:cNvPicPr preferRelativeResize="0"/>
          <p:nvPr/>
        </p:nvPicPr>
        <p:blipFill>
          <a:blip r:embed="rId9">
            <a:alphaModFix/>
          </a:blip>
          <a:stretch>
            <a:fillRect/>
          </a:stretch>
        </p:blipFill>
        <p:spPr>
          <a:xfrm>
            <a:off x="6532525" y="2782753"/>
            <a:ext cx="709179" cy="58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body" idx="1"/>
          </p:nvPr>
        </p:nvSpPr>
        <p:spPr>
          <a:xfrm>
            <a:off x="537025" y="2040567"/>
            <a:ext cx="78867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sz="1800"/>
              <a:t>U.S. “teacher” pension funds holding U.K. government bonds would be </a:t>
            </a:r>
            <a:r>
              <a:rPr lang="en-US" sz="1800" b="1">
                <a:solidFill>
                  <a:srgbClr val="FF3A13"/>
                </a:solidFill>
              </a:rPr>
              <a:t>unhappy</a:t>
            </a:r>
            <a:r>
              <a:rPr lang="en-US" sz="1800" b="1"/>
              <a:t> </a:t>
            </a:r>
            <a:r>
              <a:rPr lang="en-US" sz="1800"/>
              <a:t>if the U.S. dollar appreciates. U.S. holders of U.K. debt would get fewer dollars for each British pound of interest income. In general, investments in foreign countries are better off if the foreign country's currency appreciates.</a:t>
            </a:r>
            <a:endParaRPr sz="1800"/>
          </a:p>
          <a:p>
            <a:pPr marL="457200" lvl="0" indent="-342900" algn="l" rtl="0">
              <a:spcBef>
                <a:spcPts val="0"/>
              </a:spcBef>
              <a:spcAft>
                <a:spcPts val="0"/>
              </a:spcAft>
              <a:buSzPts val="1800"/>
              <a:buAutoNum type="arabicPeriod"/>
            </a:pPr>
            <a:r>
              <a:rPr lang="en-US" sz="1800"/>
              <a:t>U.S. agricultural industries would be</a:t>
            </a:r>
            <a:r>
              <a:rPr lang="en-US" sz="1800" b="1"/>
              <a:t> </a:t>
            </a:r>
            <a:r>
              <a:rPr lang="en-US" sz="1800" b="1">
                <a:solidFill>
                  <a:srgbClr val="FF3A13"/>
                </a:solidFill>
              </a:rPr>
              <a:t>unhappy</a:t>
            </a:r>
            <a:r>
              <a:rPr lang="en-US" sz="1800" b="1"/>
              <a:t> </a:t>
            </a:r>
            <a:r>
              <a:rPr lang="en-US" sz="1800"/>
              <a:t>if the U.S. dollar appreciates and other currencies depreciates. U.S. prices are higher. This increases the cost of purchasing U.S. exports and reduces export sales.</a:t>
            </a:r>
            <a:endParaRPr sz="1800"/>
          </a:p>
          <a:p>
            <a:pPr marL="457200" lvl="0" indent="-342900" algn="l" rtl="0">
              <a:spcBef>
                <a:spcPts val="0"/>
              </a:spcBef>
              <a:spcAft>
                <a:spcPts val="0"/>
              </a:spcAft>
              <a:buSzPts val="1800"/>
              <a:buAutoNum type="arabicPeriod"/>
            </a:pPr>
            <a:r>
              <a:rPr lang="en-US" sz="1800"/>
              <a:t>American tourists planning a trip to France would be </a:t>
            </a:r>
            <a:r>
              <a:rPr lang="en-US" sz="1800" b="1">
                <a:solidFill>
                  <a:schemeClr val="accent6"/>
                </a:solidFill>
              </a:rPr>
              <a:t>happy</a:t>
            </a:r>
            <a:r>
              <a:rPr lang="en-US" sz="1800">
                <a:solidFill>
                  <a:schemeClr val="accent6"/>
                </a:solidFill>
              </a:rPr>
              <a:t> </a:t>
            </a:r>
            <a:r>
              <a:rPr lang="en-US" sz="1800"/>
              <a:t>if the U.S. dollar appreciates. They get more euros for each U.S. dollar, making their vacation less expensive.</a:t>
            </a:r>
            <a:endParaRPr sz="1800"/>
          </a:p>
          <a:p>
            <a:pPr marL="457200" lvl="0" indent="-342900" algn="l" rtl="0">
              <a:spcBef>
                <a:spcPts val="0"/>
              </a:spcBef>
              <a:spcAft>
                <a:spcPts val="0"/>
              </a:spcAft>
              <a:buSzPts val="1800"/>
              <a:buAutoNum type="arabicPeriod"/>
            </a:pPr>
            <a:r>
              <a:rPr lang="en-US" sz="1800"/>
              <a:t>An American firm planning to expand its operation overseas would be </a:t>
            </a:r>
            <a:r>
              <a:rPr lang="en-US" sz="1800" b="1">
                <a:solidFill>
                  <a:schemeClr val="accent6"/>
                </a:solidFill>
              </a:rPr>
              <a:t>happy</a:t>
            </a:r>
            <a:r>
              <a:rPr lang="en-US" sz="1800"/>
              <a:t> if the U.S. dollar appreciates. It would get more units of the foreign currency for each U.S. dollar. It, therefore, can expand its operation overseas at lower costs. </a:t>
            </a:r>
            <a:endParaRPr/>
          </a:p>
        </p:txBody>
      </p:sp>
      <p:pic>
        <p:nvPicPr>
          <p:cNvPr id="303" name="Google Shape;303;p46"/>
          <p:cNvPicPr preferRelativeResize="0"/>
          <p:nvPr/>
        </p:nvPicPr>
        <p:blipFill>
          <a:blip r:embed="rId3">
            <a:alphaModFix/>
          </a:blip>
          <a:stretch>
            <a:fillRect/>
          </a:stretch>
        </p:blipFill>
        <p:spPr>
          <a:xfrm>
            <a:off x="8207600" y="3674250"/>
            <a:ext cx="851850" cy="851850"/>
          </a:xfrm>
          <a:prstGeom prst="rect">
            <a:avLst/>
          </a:prstGeom>
          <a:noFill/>
          <a:ln>
            <a:noFill/>
          </a:ln>
        </p:spPr>
      </p:pic>
      <p:pic>
        <p:nvPicPr>
          <p:cNvPr id="304" name="Google Shape;304;p46"/>
          <p:cNvPicPr preferRelativeResize="0"/>
          <p:nvPr/>
        </p:nvPicPr>
        <p:blipFill>
          <a:blip r:embed="rId3">
            <a:alphaModFix/>
          </a:blip>
          <a:stretch>
            <a:fillRect/>
          </a:stretch>
        </p:blipFill>
        <p:spPr>
          <a:xfrm>
            <a:off x="8292150" y="4526100"/>
            <a:ext cx="851850" cy="851850"/>
          </a:xfrm>
          <a:prstGeom prst="rect">
            <a:avLst/>
          </a:prstGeom>
          <a:noFill/>
          <a:ln>
            <a:noFill/>
          </a:ln>
        </p:spPr>
      </p:pic>
      <p:pic>
        <p:nvPicPr>
          <p:cNvPr id="305" name="Google Shape;305;p46"/>
          <p:cNvPicPr preferRelativeResize="0"/>
          <p:nvPr/>
        </p:nvPicPr>
        <p:blipFill>
          <a:blip r:embed="rId4">
            <a:alphaModFix/>
          </a:blip>
          <a:stretch>
            <a:fillRect/>
          </a:stretch>
        </p:blipFill>
        <p:spPr>
          <a:xfrm>
            <a:off x="8165761" y="2123750"/>
            <a:ext cx="935525" cy="769404"/>
          </a:xfrm>
          <a:prstGeom prst="rect">
            <a:avLst/>
          </a:prstGeom>
          <a:noFill/>
          <a:ln>
            <a:noFill/>
          </a:ln>
        </p:spPr>
      </p:pic>
      <p:pic>
        <p:nvPicPr>
          <p:cNvPr id="306" name="Google Shape;306;p46"/>
          <p:cNvPicPr preferRelativeResize="0"/>
          <p:nvPr/>
        </p:nvPicPr>
        <p:blipFill>
          <a:blip r:embed="rId4">
            <a:alphaModFix/>
          </a:blip>
          <a:stretch>
            <a:fillRect/>
          </a:stretch>
        </p:blipFill>
        <p:spPr>
          <a:xfrm>
            <a:off x="8291273" y="2836050"/>
            <a:ext cx="851850" cy="70058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title"/>
          </p:nvPr>
        </p:nvSpPr>
        <p:spPr>
          <a:xfrm>
            <a:off x="1303800" y="798100"/>
            <a:ext cx="7030500" cy="133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More things you should know how to do as you prepare for the “real world”...</a:t>
            </a:r>
            <a:endParaRPr sz="3200"/>
          </a:p>
        </p:txBody>
      </p:sp>
      <p:graphicFrame>
        <p:nvGraphicFramePr>
          <p:cNvPr id="312" name="Google Shape;312;p47"/>
          <p:cNvGraphicFramePr/>
          <p:nvPr>
            <p:extLst>
              <p:ext uri="{D42A27DB-BD31-4B8C-83A1-F6EECF244321}">
                <p14:modId xmlns:p14="http://schemas.microsoft.com/office/powerpoint/2010/main" val="3810229885"/>
              </p:ext>
            </p:extLst>
          </p:nvPr>
        </p:nvGraphicFramePr>
        <p:xfrm>
          <a:off x="432675" y="2256553"/>
          <a:ext cx="8517050" cy="1971040"/>
        </p:xfrm>
        <a:graphic>
          <a:graphicData uri="http://schemas.openxmlformats.org/drawingml/2006/table">
            <a:tbl>
              <a:tblPr>
                <a:noFill/>
                <a:tableStyleId>{08022710-37DE-425E-924C-C328577DBF4F}</a:tableStyleId>
              </a:tblPr>
              <a:tblGrid>
                <a:gridCol w="8517050">
                  <a:extLst>
                    <a:ext uri="{9D8B030D-6E8A-4147-A177-3AD203B41FA5}">
                      <a16:colId xmlns:a16="http://schemas.microsoft.com/office/drawing/2014/main" val="20000"/>
                    </a:ext>
                  </a:extLst>
                </a:gridCol>
              </a:tblGrid>
              <a:tr h="650225">
                <a:tc>
                  <a:txBody>
                    <a:bodyPr/>
                    <a:lstStyle/>
                    <a:p>
                      <a:pPr marL="0" lvl="0" indent="0" algn="l" rtl="0">
                        <a:lnSpc>
                          <a:spcPct val="100000"/>
                        </a:lnSpc>
                        <a:spcBef>
                          <a:spcPts val="0"/>
                        </a:spcBef>
                        <a:spcAft>
                          <a:spcPts val="0"/>
                        </a:spcAft>
                        <a:buNone/>
                      </a:pPr>
                      <a:r>
                        <a:rPr lang="en-US" sz="2100" b="0" dirty="0">
                          <a:solidFill>
                            <a:schemeClr val="dk1"/>
                          </a:solidFill>
                        </a:rPr>
                        <a:t>4. Describe the market for foreign-currency exchange.</a:t>
                      </a:r>
                      <a:endParaRPr sz="2100" b="0" dirty="0">
                        <a:solidFill>
                          <a:schemeClr val="dk1"/>
                        </a:solidFill>
                      </a:endParaRPr>
                    </a:p>
                    <a:p>
                      <a:pPr marL="0" lvl="0" indent="0" algn="l" rtl="0">
                        <a:lnSpc>
                          <a:spcPct val="100000"/>
                        </a:lnSpc>
                        <a:spcBef>
                          <a:spcPts val="0"/>
                        </a:spcBef>
                        <a:spcAft>
                          <a:spcPts val="0"/>
                        </a:spcAft>
                        <a:buNone/>
                      </a:pPr>
                      <a:r>
                        <a:rPr lang="en-US" sz="2100" b="0" dirty="0"/>
                        <a:t>5. Contrast a country's nominal exchange rate with its real exchange rate.</a:t>
                      </a:r>
                      <a:endParaRPr sz="2100" b="0" dirty="0"/>
                    </a:p>
                  </a:txBody>
                  <a:tcPr marL="68575" marR="68575" marT="12700" marB="12700"/>
                </a:tc>
                <a:extLst>
                  <a:ext uri="{0D108BD9-81ED-4DB2-BD59-A6C34878D82A}">
                    <a16:rowId xmlns:a16="http://schemas.microsoft.com/office/drawing/2014/main" val="10002"/>
                  </a:ext>
                </a:extLst>
              </a:tr>
              <a:tr h="650225">
                <a:tc>
                  <a:txBody>
                    <a:bodyPr/>
                    <a:lstStyle/>
                    <a:p>
                      <a:pPr marL="0" lvl="0" indent="0" algn="l" rtl="0">
                        <a:lnSpc>
                          <a:spcPct val="100000"/>
                        </a:lnSpc>
                        <a:spcBef>
                          <a:spcPts val="0"/>
                        </a:spcBef>
                        <a:spcAft>
                          <a:spcPts val="0"/>
                        </a:spcAft>
                        <a:buNone/>
                      </a:pPr>
                      <a:r>
                        <a:rPr lang="en-US" sz="2100" b="0" dirty="0"/>
                        <a:t>6. Determine the implications of purchasing-power parity on exchange rates.</a:t>
                      </a:r>
                      <a:endParaRPr sz="2100" b="0" dirty="0"/>
                    </a:p>
                    <a:p>
                      <a:pPr marL="0" lvl="0" indent="0" algn="l" rtl="0">
                        <a:lnSpc>
                          <a:spcPct val="100000"/>
                        </a:lnSpc>
                        <a:spcBef>
                          <a:spcPts val="0"/>
                        </a:spcBef>
                        <a:spcAft>
                          <a:spcPts val="0"/>
                        </a:spcAft>
                        <a:buNone/>
                      </a:pPr>
                      <a:r>
                        <a:rPr lang="en-US" sz="2100" b="0" dirty="0"/>
                        <a:t>7. Investigate the influences of policies on exchange rates.</a:t>
                      </a:r>
                      <a:endParaRPr sz="2100" b="0" dirty="0"/>
                    </a:p>
                  </a:txBody>
                  <a:tcPr marL="68575" marR="68575" marT="12700" marB="12700"/>
                </a:tc>
                <a:extLst>
                  <a:ext uri="{0D108BD9-81ED-4DB2-BD59-A6C34878D82A}">
                    <a16:rowId xmlns:a16="http://schemas.microsoft.com/office/drawing/2014/main"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a:spLocks noGrp="1"/>
          </p:cNvSpPr>
          <p:nvPr>
            <p:ph type="title"/>
          </p:nvPr>
        </p:nvSpPr>
        <p:spPr>
          <a:xfrm>
            <a:off x="628650" y="1284170"/>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Reminder: Important Relationship</a:t>
            </a:r>
            <a:endParaRPr sz="4400" dirty="0"/>
          </a:p>
        </p:txBody>
      </p:sp>
      <p:sp>
        <p:nvSpPr>
          <p:cNvPr id="318" name="Google Shape;318;p48"/>
          <p:cNvSpPr txBox="1">
            <a:spLocks noGrp="1"/>
          </p:cNvSpPr>
          <p:nvPr>
            <p:ph type="body" idx="1"/>
          </p:nvPr>
        </p:nvSpPr>
        <p:spPr>
          <a:xfrm>
            <a:off x="480575" y="3277779"/>
            <a:ext cx="7886700" cy="5799600"/>
          </a:xfrm>
          <a:prstGeom prst="rect">
            <a:avLst/>
          </a:prstGeom>
        </p:spPr>
        <p:txBody>
          <a:bodyPr spcFirstLastPara="1" wrap="square" lIns="91425" tIns="45700" rIns="91425" bIns="45700" anchor="t" anchorCtr="0">
            <a:noAutofit/>
          </a:bodyPr>
          <a:lstStyle/>
          <a:p>
            <a:pPr lvl="0" algn="l" rtl="0">
              <a:spcBef>
                <a:spcPts val="1000"/>
              </a:spcBef>
              <a:spcAft>
                <a:spcPts val="0"/>
              </a:spcAft>
              <a:buSzPts val="1800"/>
              <a:buFont typeface="Arial" panose="020B0604020202020204" pitchFamily="34" charset="0"/>
              <a:buChar char="•"/>
            </a:pPr>
            <a:r>
              <a:rPr lang="en-US" dirty="0"/>
              <a:t>The </a:t>
            </a:r>
            <a:r>
              <a:rPr lang="en-US" b="1" dirty="0"/>
              <a:t>net exports</a:t>
            </a:r>
            <a:r>
              <a:rPr lang="en-US" dirty="0"/>
              <a:t> of any country are the difference between the value of its exports and the value of its imports. </a:t>
            </a:r>
            <a:endParaRPr dirty="0"/>
          </a:p>
          <a:p>
            <a:pPr lvl="0" algn="l" rtl="0">
              <a:spcBef>
                <a:spcPts val="0"/>
              </a:spcBef>
              <a:spcAft>
                <a:spcPts val="0"/>
              </a:spcAft>
              <a:buSzPts val="1800"/>
              <a:buFont typeface="Arial" panose="020B0604020202020204" pitchFamily="34" charset="0"/>
              <a:buChar char="•"/>
            </a:pPr>
            <a:r>
              <a:rPr lang="en-US" dirty="0"/>
              <a:t>However, </a:t>
            </a:r>
            <a:r>
              <a:rPr lang="en-US" b="1" dirty="0"/>
              <a:t>net capital outflow </a:t>
            </a:r>
            <a:r>
              <a:rPr lang="en-US" dirty="0"/>
              <a:t>refers to the difference between the purchase of foreign assets by U.S. </a:t>
            </a:r>
            <a:r>
              <a:rPr lang="en-US" dirty="0">
                <a:solidFill>
                  <a:schemeClr val="accent3">
                    <a:lumMod val="75000"/>
                  </a:schemeClr>
                </a:solidFill>
              </a:rPr>
              <a:t>residents</a:t>
            </a:r>
            <a:r>
              <a:rPr lang="en-US" dirty="0"/>
              <a:t> and the purchase of U.S. assets by </a:t>
            </a:r>
            <a:r>
              <a:rPr lang="en-US" dirty="0">
                <a:solidFill>
                  <a:schemeClr val="accent3">
                    <a:lumMod val="75000"/>
                  </a:schemeClr>
                </a:solidFill>
              </a:rPr>
              <a:t>foreigners</a:t>
            </a:r>
            <a:r>
              <a:rPr lang="en-US" dirty="0"/>
              <a:t>.</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9"/>
          <p:cNvSpPr txBox="1">
            <a:spLocks noGrp="1"/>
          </p:cNvSpPr>
          <p:nvPr>
            <p:ph type="title"/>
          </p:nvPr>
        </p:nvSpPr>
        <p:spPr>
          <a:xfrm>
            <a:off x="628650" y="830670"/>
            <a:ext cx="7886700" cy="17667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Clr>
                <a:schemeClr val="dk1"/>
              </a:buClr>
              <a:buSzPts val="1100"/>
              <a:buFont typeface="Arial"/>
              <a:buNone/>
            </a:pPr>
            <a:r>
              <a:rPr lang="en-US" sz="4400" dirty="0">
                <a:solidFill>
                  <a:srgbClr val="005CB8"/>
                </a:solidFill>
              </a:rPr>
              <a:t>Net capital outflow equals net exports…</a:t>
            </a:r>
            <a:endParaRPr sz="4400" dirty="0">
              <a:solidFill>
                <a:srgbClr val="005CB8"/>
              </a:solidFill>
            </a:endParaRPr>
          </a:p>
        </p:txBody>
      </p:sp>
      <p:sp>
        <p:nvSpPr>
          <p:cNvPr id="324" name="Google Shape;324;p49"/>
          <p:cNvSpPr txBox="1">
            <a:spLocks noGrp="1"/>
          </p:cNvSpPr>
          <p:nvPr>
            <p:ph type="body" idx="1"/>
          </p:nvPr>
        </p:nvSpPr>
        <p:spPr>
          <a:xfrm>
            <a:off x="628650" y="243557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eriod"/>
            </a:pPr>
            <a:r>
              <a:rPr lang="en-US" dirty="0"/>
              <a:t>Imbalances in the net capital outflow </a:t>
            </a:r>
            <a:r>
              <a:rPr lang="en-US" dirty="0">
                <a:solidFill>
                  <a:schemeClr val="accent3">
                    <a:lumMod val="75000"/>
                  </a:schemeClr>
                </a:solidFill>
              </a:rPr>
              <a:t>(NCO) </a:t>
            </a:r>
            <a:r>
              <a:rPr lang="en-US" dirty="0"/>
              <a:t>are associated with imbalances in the trade balance </a:t>
            </a:r>
            <a:r>
              <a:rPr lang="en-US" dirty="0">
                <a:solidFill>
                  <a:schemeClr val="accent3">
                    <a:lumMod val="75000"/>
                  </a:schemeClr>
                </a:solidFill>
              </a:rPr>
              <a:t>(or net exports, NX). </a:t>
            </a:r>
            <a:endParaRPr dirty="0">
              <a:solidFill>
                <a:schemeClr val="accent3">
                  <a:lumMod val="75000"/>
                </a:schemeClr>
              </a:solidFill>
            </a:endParaRPr>
          </a:p>
          <a:p>
            <a:pPr marL="457200" lvl="0" indent="-342900" algn="l" rtl="0">
              <a:spcBef>
                <a:spcPts val="0"/>
              </a:spcBef>
              <a:spcAft>
                <a:spcPts val="0"/>
              </a:spcAft>
              <a:buSzPts val="1800"/>
              <a:buAutoNum type="arabicPeriod"/>
            </a:pPr>
            <a:r>
              <a:rPr lang="en-US" dirty="0"/>
              <a:t>Each exchange that affects the net capital outflow, also affects net exports in the same amount. </a:t>
            </a:r>
            <a:endParaRPr dirty="0"/>
          </a:p>
          <a:p>
            <a:pPr marL="457200" lvl="0" indent="-342900" algn="l" rtl="0">
              <a:spcBef>
                <a:spcPts val="0"/>
              </a:spcBef>
              <a:spcAft>
                <a:spcPts val="0"/>
              </a:spcAft>
              <a:buSzPts val="1800"/>
              <a:buAutoNum type="arabicPeriod"/>
            </a:pPr>
            <a:r>
              <a:rPr lang="en-US" dirty="0"/>
              <a:t>For U.S. is running a trade deficit, it does so by financing the net purchase of goods and services by selling assets to nonresidents. </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a:spLocks noGrp="1"/>
          </p:cNvSpPr>
          <p:nvPr>
            <p:ph type="title"/>
          </p:nvPr>
        </p:nvSpPr>
        <p:spPr>
          <a:xfrm>
            <a:off x="628650" y="1256420"/>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Countries that Run Trade Deficits</a:t>
            </a:r>
            <a:endParaRPr sz="4400" dirty="0"/>
          </a:p>
        </p:txBody>
      </p:sp>
      <p:sp>
        <p:nvSpPr>
          <p:cNvPr id="330" name="Google Shape;330;p50"/>
          <p:cNvSpPr txBox="1">
            <a:spLocks noGrp="1"/>
          </p:cNvSpPr>
          <p:nvPr>
            <p:ph type="body" idx="1"/>
          </p:nvPr>
        </p:nvSpPr>
        <p:spPr>
          <a:xfrm>
            <a:off x="628650" y="318522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Countries that run trade deficits </a:t>
            </a:r>
            <a:r>
              <a:rPr lang="en-US" dirty="0">
                <a:solidFill>
                  <a:schemeClr val="accent3">
                    <a:lumMod val="75000"/>
                  </a:schemeClr>
                </a:solidFill>
              </a:rPr>
              <a:t>must attract </a:t>
            </a:r>
            <a:r>
              <a:rPr lang="en-US" dirty="0"/>
              <a:t>more foreign capital in their countries than what goes out of their countries in assets</a:t>
            </a:r>
          </a:p>
          <a:p>
            <a:pPr marL="457200" lvl="0" indent="-342900" algn="l" rtl="0">
              <a:spcBef>
                <a:spcPts val="1000"/>
              </a:spcBef>
              <a:spcAft>
                <a:spcPts val="0"/>
              </a:spcAft>
              <a:buSzPts val="1800"/>
              <a:buChar char="•"/>
            </a:pPr>
            <a:endParaRPr dirty="0"/>
          </a:p>
          <a:p>
            <a:pPr marL="457200" lvl="0" indent="-342900" algn="l" rtl="0">
              <a:spcBef>
                <a:spcPts val="0"/>
              </a:spcBef>
              <a:spcAft>
                <a:spcPts val="0"/>
              </a:spcAft>
              <a:buSzPts val="1800"/>
              <a:buChar char="•"/>
            </a:pPr>
            <a:r>
              <a:rPr lang="en-US" dirty="0"/>
              <a:t>Deficit-spending countries fund the deficits through net capital inflows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a:spLocks noGrp="1"/>
          </p:cNvSpPr>
          <p:nvPr>
            <p:ph type="title"/>
          </p:nvPr>
        </p:nvSpPr>
        <p:spPr>
          <a:xfrm>
            <a:off x="628650" y="806610"/>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Exchange Rates –</a:t>
            </a:r>
            <a:br>
              <a:rPr lang="en-US" sz="4400" dirty="0"/>
            </a:br>
            <a:r>
              <a:rPr lang="en-US" sz="4400" dirty="0"/>
              <a:t> </a:t>
            </a:r>
            <a:r>
              <a:rPr lang="en-US" sz="4400" dirty="0">
                <a:solidFill>
                  <a:schemeClr val="accent3">
                    <a:lumMod val="75000"/>
                  </a:schemeClr>
                </a:solidFill>
              </a:rPr>
              <a:t>Nominal</a:t>
            </a:r>
            <a:r>
              <a:rPr lang="en-US" sz="4400" dirty="0"/>
              <a:t> vs </a:t>
            </a:r>
            <a:r>
              <a:rPr lang="en-US" sz="4400" dirty="0">
                <a:solidFill>
                  <a:schemeClr val="accent3">
                    <a:lumMod val="75000"/>
                  </a:schemeClr>
                </a:solidFill>
              </a:rPr>
              <a:t>Real</a:t>
            </a:r>
            <a:endParaRPr sz="4400" dirty="0">
              <a:solidFill>
                <a:schemeClr val="accent3">
                  <a:lumMod val="75000"/>
                </a:schemeClr>
              </a:solidFill>
            </a:endParaRPr>
          </a:p>
        </p:txBody>
      </p:sp>
      <p:sp>
        <p:nvSpPr>
          <p:cNvPr id="336" name="Google Shape;336;p51"/>
          <p:cNvSpPr txBox="1">
            <a:spLocks noGrp="1"/>
          </p:cNvSpPr>
          <p:nvPr>
            <p:ph type="body" idx="1"/>
          </p:nvPr>
        </p:nvSpPr>
        <p:spPr>
          <a:xfrm>
            <a:off x="511419" y="2665109"/>
            <a:ext cx="7886700" cy="579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b="1" dirty="0"/>
              <a:t>Nominal rate</a:t>
            </a:r>
            <a:r>
              <a:rPr lang="en-US" dirty="0"/>
              <a:t> of exchange is the rate at which a person can </a:t>
            </a:r>
            <a:r>
              <a:rPr lang="en-US" dirty="0">
                <a:solidFill>
                  <a:schemeClr val="accent3">
                    <a:lumMod val="75000"/>
                  </a:schemeClr>
                </a:solidFill>
              </a:rPr>
              <a:t>trade the currency </a:t>
            </a:r>
            <a:r>
              <a:rPr lang="en-US" dirty="0"/>
              <a:t>of one country for another. It determines number of units of foreign currency one currency can purchase</a:t>
            </a:r>
          </a:p>
          <a:p>
            <a:pPr marL="457200" lvl="0" indent="-342900" algn="l" rtl="0">
              <a:spcBef>
                <a:spcPts val="1000"/>
              </a:spcBef>
              <a:spcAft>
                <a:spcPts val="0"/>
              </a:spcAft>
              <a:buSzPts val="1800"/>
              <a:buChar char="•"/>
            </a:pPr>
            <a:endParaRPr dirty="0"/>
          </a:p>
          <a:p>
            <a:pPr marL="457200" lvl="0" indent="-342900" algn="l" rtl="0">
              <a:spcBef>
                <a:spcPts val="0"/>
              </a:spcBef>
              <a:spcAft>
                <a:spcPts val="0"/>
              </a:spcAft>
              <a:buSzPts val="1800"/>
              <a:buChar char="•"/>
            </a:pPr>
            <a:r>
              <a:rPr lang="en-US" b="1" dirty="0"/>
              <a:t>Real rate</a:t>
            </a:r>
            <a:r>
              <a:rPr lang="en-US" dirty="0"/>
              <a:t> of exchanges adjusts for price differentials. Real rates show how much </a:t>
            </a:r>
            <a:r>
              <a:rPr lang="en-US" b="1" dirty="0">
                <a:solidFill>
                  <a:schemeClr val="tx1"/>
                </a:solidFill>
              </a:rPr>
              <a:t>quantity</a:t>
            </a:r>
            <a:r>
              <a:rPr lang="en-US" dirty="0">
                <a:solidFill>
                  <a:srgbClr val="FF3A13"/>
                </a:solidFill>
              </a:rPr>
              <a:t> </a:t>
            </a:r>
            <a:r>
              <a:rPr lang="en-US" dirty="0">
                <a:solidFill>
                  <a:schemeClr val="accent3">
                    <a:lumMod val="75000"/>
                  </a:schemeClr>
                </a:solidFill>
              </a:rPr>
              <a:t>can be acquired </a:t>
            </a:r>
            <a:r>
              <a:rPr lang="en-US" dirty="0">
                <a:solidFill>
                  <a:schemeClr val="tx1"/>
                </a:solidFill>
              </a:rPr>
              <a:t>in different countries using their currencies</a:t>
            </a:r>
            <a:r>
              <a:rPr lang="en-US" dirty="0"/>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400" dirty="0"/>
              <a:t>Agenda</a:t>
            </a:r>
            <a:endParaRPr sz="4400" b="1" dirty="0">
              <a:solidFill>
                <a:srgbClr val="005CB8"/>
              </a:solidFill>
              <a:latin typeface="Calibri"/>
              <a:ea typeface="Calibri"/>
              <a:cs typeface="Calibri"/>
              <a:sym typeface="Calibri"/>
            </a:endParaRPr>
          </a:p>
        </p:txBody>
      </p:sp>
      <p:sp>
        <p:nvSpPr>
          <p:cNvPr id="74" name="Google Shape;74;p16"/>
          <p:cNvSpPr txBox="1">
            <a:spLocks noGrp="1"/>
          </p:cNvSpPr>
          <p:nvPr>
            <p:ph type="body" idx="4294967295"/>
          </p:nvPr>
        </p:nvSpPr>
        <p:spPr>
          <a:xfrm>
            <a:off x="457200" y="1612392"/>
            <a:ext cx="8463644" cy="417576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2500"/>
              <a:buFont typeface="Calibri"/>
              <a:buAutoNum type="arabicPeriod"/>
            </a:pPr>
            <a:r>
              <a:rPr lang="en-US" sz="2500" dirty="0">
                <a:latin typeface="Calibri"/>
                <a:ea typeface="Calibri"/>
                <a:cs typeface="Calibri"/>
                <a:sym typeface="Calibri"/>
              </a:rPr>
              <a:t>Overview</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Key learning objectives</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Foundational standards</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Starter discussion</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Teaching and </a:t>
            </a:r>
            <a:r>
              <a:rPr lang="en-US" sz="2500" dirty="0"/>
              <a:t>l</a:t>
            </a:r>
            <a:r>
              <a:rPr lang="en-US" sz="2500" dirty="0">
                <a:latin typeface="Calibri"/>
                <a:ea typeface="Calibri"/>
                <a:cs typeface="Calibri"/>
                <a:sym typeface="Calibri"/>
              </a:rPr>
              <a:t>earning </a:t>
            </a:r>
            <a:r>
              <a:rPr lang="en-US" sz="2500" dirty="0"/>
              <a:t>strategies</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Formative and summative assessments</a:t>
            </a:r>
            <a:endParaRPr dirty="0"/>
          </a:p>
          <a:p>
            <a:pPr marL="457200" lvl="0" indent="-457200" algn="l" rtl="0">
              <a:spcBef>
                <a:spcPts val="1800"/>
              </a:spcBef>
              <a:spcAft>
                <a:spcPts val="0"/>
              </a:spcAft>
              <a:buClr>
                <a:schemeClr val="dk1"/>
              </a:buClr>
              <a:buSzPts val="2500"/>
              <a:buFont typeface="Calibri"/>
              <a:buAutoNum type="arabicPeriod"/>
            </a:pPr>
            <a:r>
              <a:rPr lang="en-US" sz="2500" dirty="0">
                <a:latin typeface="Calibri"/>
                <a:ea typeface="Calibri"/>
                <a:cs typeface="Calibri"/>
                <a:sym typeface="Calibri"/>
              </a:rPr>
              <a:t>Resources (</a:t>
            </a:r>
            <a:r>
              <a:rPr lang="en-US" sz="2500" dirty="0"/>
              <a:t>p</a:t>
            </a:r>
            <a:r>
              <a:rPr lang="en-US" sz="2500" dirty="0">
                <a:latin typeface="Calibri"/>
                <a:ea typeface="Calibri"/>
                <a:cs typeface="Calibri"/>
                <a:sym typeface="Calibri"/>
              </a:rPr>
              <a:t>rovided along the way)</a:t>
            </a:r>
            <a:endParaRPr sz="2500" dirty="0"/>
          </a:p>
          <a:p>
            <a:pPr marL="457200" lvl="0" indent="-457200" algn="l" rtl="0">
              <a:spcBef>
                <a:spcPts val="1800"/>
              </a:spcBef>
              <a:spcAft>
                <a:spcPts val="0"/>
              </a:spcAft>
              <a:buSzPts val="2500"/>
              <a:buAutoNum type="arabicPeriod"/>
            </a:pPr>
            <a:r>
              <a:rPr lang="en-US" sz="2500" dirty="0"/>
              <a:t>Once over lightly</a:t>
            </a:r>
            <a:endParaRPr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2"/>
          <p:cNvSpPr txBox="1">
            <a:spLocks noGrp="1"/>
          </p:cNvSpPr>
          <p:nvPr>
            <p:ph type="title"/>
          </p:nvPr>
        </p:nvSpPr>
        <p:spPr>
          <a:xfrm>
            <a:off x="628650" y="85844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Nominal Rate - Actual Exchange Rate </a:t>
            </a:r>
            <a:endParaRPr sz="4800" dirty="0"/>
          </a:p>
        </p:txBody>
      </p:sp>
      <p:sp>
        <p:nvSpPr>
          <p:cNvPr id="342" name="Google Shape;342;p52"/>
          <p:cNvSpPr txBox="1">
            <a:spLocks noGrp="1"/>
          </p:cNvSpPr>
          <p:nvPr>
            <p:ph type="body" idx="1"/>
          </p:nvPr>
        </p:nvSpPr>
        <p:spPr>
          <a:xfrm>
            <a:off x="684150" y="2796529"/>
            <a:ext cx="7886700" cy="5799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The actual exchange rate for the USD or the foreign currency cost (€) of the USD.</a:t>
            </a:r>
            <a:endParaRPr dirty="0"/>
          </a:p>
          <a:p>
            <a:pPr marL="0" lvl="0" indent="0" algn="l" rtl="0">
              <a:spcBef>
                <a:spcPts val="1800"/>
              </a:spcBef>
              <a:spcAft>
                <a:spcPts val="1800"/>
              </a:spcAft>
              <a:buNone/>
            </a:pPr>
            <a:endParaRPr dirty="0"/>
          </a:p>
        </p:txBody>
      </p:sp>
      <p:pic>
        <p:nvPicPr>
          <p:cNvPr id="343" name="Google Shape;343;p52"/>
          <p:cNvPicPr preferRelativeResize="0"/>
          <p:nvPr/>
        </p:nvPicPr>
        <p:blipFill>
          <a:blip r:embed="rId3">
            <a:alphaModFix/>
          </a:blip>
          <a:stretch>
            <a:fillRect/>
          </a:stretch>
        </p:blipFill>
        <p:spPr>
          <a:xfrm>
            <a:off x="956150" y="4236375"/>
            <a:ext cx="6027275" cy="2091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3"/>
          <p:cNvSpPr txBox="1">
            <a:spLocks noGrp="1"/>
          </p:cNvSpPr>
          <p:nvPr>
            <p:ph type="title"/>
          </p:nvPr>
        </p:nvSpPr>
        <p:spPr>
          <a:xfrm>
            <a:off x="382465" y="1191630"/>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b="1" dirty="0"/>
              <a:t>Nominal</a:t>
            </a:r>
            <a:r>
              <a:rPr lang="en-US" sz="4400" dirty="0"/>
              <a:t> Rate to</a:t>
            </a:r>
            <a:r>
              <a:rPr lang="en-US" sz="4400" b="1" dirty="0"/>
              <a:t> </a:t>
            </a:r>
            <a:r>
              <a:rPr lang="en-US" sz="4400" dirty="0"/>
              <a:t>R</a:t>
            </a:r>
            <a:r>
              <a:rPr lang="en-US" sz="4400" b="1" dirty="0"/>
              <a:t>eal </a:t>
            </a:r>
            <a:r>
              <a:rPr lang="en-US" sz="4400" dirty="0"/>
              <a:t>E</a:t>
            </a:r>
            <a:r>
              <a:rPr lang="en-US" sz="4400" b="1" dirty="0"/>
              <a:t>xchange </a:t>
            </a:r>
            <a:r>
              <a:rPr lang="en-US" sz="4400" dirty="0"/>
              <a:t>R</a:t>
            </a:r>
            <a:r>
              <a:rPr lang="en-US" sz="4400" b="1" dirty="0"/>
              <a:t>ate</a:t>
            </a:r>
            <a:r>
              <a:rPr lang="en-US" sz="4400" dirty="0"/>
              <a:t> (RER)</a:t>
            </a:r>
            <a:endParaRPr sz="4400" dirty="0"/>
          </a:p>
        </p:txBody>
      </p:sp>
      <p:sp>
        <p:nvSpPr>
          <p:cNvPr id="349" name="Google Shape;349;p53"/>
          <p:cNvSpPr txBox="1">
            <a:spLocks noGrp="1"/>
          </p:cNvSpPr>
          <p:nvPr>
            <p:ph type="body" idx="1"/>
          </p:nvPr>
        </p:nvSpPr>
        <p:spPr>
          <a:xfrm>
            <a:off x="-26400" y="2754923"/>
            <a:ext cx="9196800" cy="3390744"/>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400" dirty="0"/>
              <a:t>The RER between two currencies is the </a:t>
            </a:r>
            <a:r>
              <a:rPr lang="en-US" sz="2400" dirty="0">
                <a:solidFill>
                  <a:schemeClr val="accent3">
                    <a:lumMod val="75000"/>
                  </a:schemeClr>
                </a:solidFill>
              </a:rPr>
              <a:t>product</a:t>
            </a:r>
            <a:r>
              <a:rPr lang="en-US" sz="2400" dirty="0"/>
              <a:t> of the nominal exchange rate (the dollar cost of a euro) AND the </a:t>
            </a:r>
            <a:r>
              <a:rPr lang="en-US" sz="2400" dirty="0">
                <a:solidFill>
                  <a:schemeClr val="accent3">
                    <a:lumMod val="75000"/>
                  </a:schemeClr>
                </a:solidFill>
              </a:rPr>
              <a:t>ratio</a:t>
            </a:r>
            <a:r>
              <a:rPr lang="en-US" sz="2400" dirty="0"/>
              <a:t> of prices between the two countries (CPI</a:t>
            </a:r>
            <a:r>
              <a:rPr lang="en-US" sz="2400" baseline="-25000" dirty="0"/>
              <a:t>US</a:t>
            </a:r>
            <a:r>
              <a:rPr lang="en-US" sz="2400" dirty="0"/>
              <a:t>/CPI</a:t>
            </a:r>
            <a:r>
              <a:rPr lang="en-US" sz="2400" baseline="-25000" dirty="0"/>
              <a:t>EU</a:t>
            </a:r>
            <a:r>
              <a:rPr lang="en-US" sz="2400" dirty="0"/>
              <a:t>)</a:t>
            </a:r>
          </a:p>
          <a:p>
            <a:pPr marL="457200" lvl="0" indent="-381000" algn="l" rtl="0">
              <a:spcBef>
                <a:spcPts val="1000"/>
              </a:spcBef>
              <a:spcAft>
                <a:spcPts val="0"/>
              </a:spcAft>
              <a:buSzPts val="2400"/>
              <a:buChar char="•"/>
            </a:pPr>
            <a:endParaRPr sz="2400" dirty="0"/>
          </a:p>
          <a:p>
            <a:pPr marL="457200" lvl="0" indent="-381000" algn="l" rtl="0">
              <a:spcBef>
                <a:spcPts val="0"/>
              </a:spcBef>
              <a:spcAft>
                <a:spcPts val="0"/>
              </a:spcAft>
              <a:buSzPts val="2400"/>
              <a:buChar char="•"/>
            </a:pPr>
            <a:r>
              <a:rPr lang="en-US" sz="2400" dirty="0"/>
              <a:t>The core equation is RER=</a:t>
            </a:r>
            <a:r>
              <a:rPr lang="en-US" sz="2400" dirty="0" err="1"/>
              <a:t>eP</a:t>
            </a:r>
            <a:r>
              <a:rPr lang="en-US" sz="2400" dirty="0"/>
              <a:t>*/P</a:t>
            </a:r>
            <a:r>
              <a:rPr lang="en-US" sz="2400" baseline="-25000" dirty="0"/>
              <a:t>US</a:t>
            </a:r>
            <a:r>
              <a:rPr lang="en-US" sz="2400" dirty="0"/>
              <a:t>, where, in our example, </a:t>
            </a:r>
            <a:endParaRPr sz="2400" dirty="0"/>
          </a:p>
          <a:p>
            <a:pPr marL="914400" lvl="1" indent="-381000" algn="l" rtl="0">
              <a:spcBef>
                <a:spcPts val="0"/>
              </a:spcBef>
              <a:spcAft>
                <a:spcPts val="0"/>
              </a:spcAft>
              <a:buSzPts val="2400"/>
              <a:buChar char="–"/>
            </a:pPr>
            <a:r>
              <a:rPr lang="en-US" sz="2400" b="1" dirty="0"/>
              <a:t>e</a:t>
            </a:r>
            <a:r>
              <a:rPr lang="en-US" sz="2400" dirty="0"/>
              <a:t> is the nominal dollar-euro exchange rate, </a:t>
            </a:r>
            <a:endParaRPr sz="2400" dirty="0"/>
          </a:p>
          <a:p>
            <a:pPr marL="914400" lvl="1" indent="-381000" algn="l" rtl="0">
              <a:spcBef>
                <a:spcPts val="0"/>
              </a:spcBef>
              <a:spcAft>
                <a:spcPts val="0"/>
              </a:spcAft>
              <a:buSzPts val="2400"/>
              <a:buChar char="–"/>
            </a:pPr>
            <a:r>
              <a:rPr lang="en-US" sz="2400" dirty="0"/>
              <a:t>P* is the average price of a good in the euro area, and </a:t>
            </a:r>
            <a:endParaRPr sz="2400" dirty="0"/>
          </a:p>
          <a:p>
            <a:pPr marL="914400" lvl="1" indent="-381000" algn="l" rtl="0">
              <a:spcBef>
                <a:spcPts val="0"/>
              </a:spcBef>
              <a:spcAft>
                <a:spcPts val="0"/>
              </a:spcAft>
              <a:buSzPts val="2400"/>
              <a:buChar char="–"/>
            </a:pPr>
            <a:r>
              <a:rPr lang="en-US" sz="2400" dirty="0"/>
              <a:t>P</a:t>
            </a:r>
            <a:r>
              <a:rPr lang="en-US" baseline="-25000" dirty="0"/>
              <a:t>US</a:t>
            </a:r>
            <a:r>
              <a:rPr lang="en-US" sz="2400" dirty="0"/>
              <a:t> is the average price of the good in the United States.</a:t>
            </a:r>
            <a:endParaRPr sz="24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573125" y="88619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Purchasing- Power Parity</a:t>
            </a:r>
            <a:endParaRPr sz="4800" dirty="0"/>
          </a:p>
        </p:txBody>
      </p:sp>
      <p:sp>
        <p:nvSpPr>
          <p:cNvPr id="355" name="Google Shape;355;p54"/>
          <p:cNvSpPr txBox="1">
            <a:spLocks noGrp="1"/>
          </p:cNvSpPr>
          <p:nvPr>
            <p:ph type="body" idx="1"/>
          </p:nvPr>
        </p:nvSpPr>
        <p:spPr>
          <a:xfrm>
            <a:off x="628650" y="2435579"/>
            <a:ext cx="7886700" cy="5799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This </a:t>
            </a:r>
            <a:r>
              <a:rPr lang="en-US" dirty="0">
                <a:solidFill>
                  <a:schemeClr val="accent3">
                    <a:lumMod val="75000"/>
                  </a:schemeClr>
                </a:solidFill>
              </a:rPr>
              <a:t>“law of one price” </a:t>
            </a:r>
            <a:r>
              <a:rPr lang="en-US" dirty="0"/>
              <a:t>states the price for good should be the same at every country or regional trading location.</a:t>
            </a:r>
            <a:endParaRPr dirty="0"/>
          </a:p>
          <a:p>
            <a:pPr marL="0" lvl="0" indent="0" algn="l" rtl="0">
              <a:spcBef>
                <a:spcPts val="1800"/>
              </a:spcBef>
              <a:spcAft>
                <a:spcPts val="0"/>
              </a:spcAft>
              <a:buNone/>
            </a:pPr>
            <a:endParaRPr dirty="0"/>
          </a:p>
          <a:p>
            <a:pPr marL="0" lvl="0" indent="0" algn="l" rtl="0">
              <a:spcBef>
                <a:spcPts val="1800"/>
              </a:spcBef>
              <a:spcAft>
                <a:spcPts val="1800"/>
              </a:spcAft>
              <a:buNone/>
            </a:pPr>
            <a:r>
              <a:rPr lang="en-US" dirty="0"/>
              <a:t>For example, </a:t>
            </a:r>
            <a:r>
              <a:rPr lang="en-US" i="1" dirty="0">
                <a:solidFill>
                  <a:schemeClr val="accent3">
                    <a:lumMod val="75000"/>
                  </a:schemeClr>
                </a:solidFill>
              </a:rPr>
              <a:t>the price of a Big Mac should be the same whether paid in USDs or another country’s currency</a:t>
            </a:r>
            <a:endParaRPr i="1" dirty="0">
              <a:solidFill>
                <a:schemeClr val="accent3">
                  <a:lumMod val="7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5"/>
          <p:cNvPicPr preferRelativeResize="0"/>
          <p:nvPr/>
        </p:nvPicPr>
        <p:blipFill>
          <a:blip r:embed="rId3">
            <a:alphaModFix/>
          </a:blip>
          <a:stretch>
            <a:fillRect/>
          </a:stretch>
        </p:blipFill>
        <p:spPr>
          <a:xfrm>
            <a:off x="389275" y="1961219"/>
            <a:ext cx="4313625" cy="3454875"/>
          </a:xfrm>
          <a:prstGeom prst="rect">
            <a:avLst/>
          </a:prstGeom>
          <a:noFill/>
          <a:ln>
            <a:noFill/>
          </a:ln>
        </p:spPr>
      </p:pic>
      <p:sp>
        <p:nvSpPr>
          <p:cNvPr id="361" name="Google Shape;361;p55"/>
          <p:cNvSpPr txBox="1"/>
          <p:nvPr/>
        </p:nvSpPr>
        <p:spPr>
          <a:xfrm>
            <a:off x="1421500" y="1017042"/>
            <a:ext cx="65628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i="1" dirty="0">
                <a:solidFill>
                  <a:schemeClr val="accent3">
                    <a:lumMod val="75000"/>
                  </a:schemeClr>
                </a:solidFill>
                <a:latin typeface="Calibri" panose="020F0502020204030204" pitchFamily="34" charset="0"/>
                <a:ea typeface="Calibri"/>
                <a:cs typeface="Calibri" panose="020F0502020204030204" pitchFamily="34" charset="0"/>
                <a:sym typeface="Calibri"/>
              </a:rPr>
              <a:t>One Big Mac Is Purchased in Two Countries with the actual or  nominal rate of US$1 = </a:t>
            </a:r>
            <a:r>
              <a:rPr lang="en-US" sz="1900" b="1" i="1" dirty="0">
                <a:solidFill>
                  <a:schemeClr val="accent3">
                    <a:lumMod val="75000"/>
                  </a:schemeClr>
                </a:solidFill>
                <a:latin typeface="Calibri" panose="020F0502020204030204" pitchFamily="34" charset="0"/>
                <a:cs typeface="Calibri" panose="020F0502020204030204" pitchFamily="34" charset="0"/>
              </a:rPr>
              <a:t>£</a:t>
            </a:r>
            <a:r>
              <a:rPr lang="en-US" sz="1900" b="1" i="1" dirty="0">
                <a:solidFill>
                  <a:schemeClr val="accent3">
                    <a:lumMod val="75000"/>
                  </a:schemeClr>
                </a:solidFill>
                <a:latin typeface="Calibri" panose="020F0502020204030204" pitchFamily="34" charset="0"/>
                <a:ea typeface="Calibri"/>
                <a:cs typeface="Calibri" panose="020F0502020204030204" pitchFamily="34" charset="0"/>
                <a:sym typeface="Calibri"/>
              </a:rPr>
              <a:t>0.7</a:t>
            </a:r>
            <a:r>
              <a:rPr lang="en-US" sz="1900" b="1" i="1" dirty="0">
                <a:solidFill>
                  <a:schemeClr val="accent3">
                    <a:lumMod val="75000"/>
                  </a:schemeClr>
                </a:solidFill>
                <a:latin typeface="Calibri" panose="020F0502020204030204" pitchFamily="34" charset="0"/>
                <a:cs typeface="Calibri" panose="020F0502020204030204" pitchFamily="34" charset="0"/>
              </a:rPr>
              <a:t>4. Let’s make it real...</a:t>
            </a:r>
            <a:endParaRPr sz="1900" b="1" i="1" dirty="0">
              <a:solidFill>
                <a:schemeClr val="accent3">
                  <a:lumMod val="75000"/>
                </a:schemeClr>
              </a:solidFill>
              <a:latin typeface="Calibri" panose="020F0502020204030204" pitchFamily="34" charset="0"/>
              <a:ea typeface="Calibri"/>
              <a:cs typeface="Calibri" panose="020F0502020204030204" pitchFamily="34" charset="0"/>
              <a:sym typeface="Calibri"/>
            </a:endParaRPr>
          </a:p>
        </p:txBody>
      </p:sp>
      <p:pic>
        <p:nvPicPr>
          <p:cNvPr id="362" name="Google Shape;362;p55"/>
          <p:cNvPicPr preferRelativeResize="0"/>
          <p:nvPr/>
        </p:nvPicPr>
        <p:blipFill>
          <a:blip r:embed="rId4">
            <a:alphaModFix/>
          </a:blip>
          <a:stretch>
            <a:fillRect/>
          </a:stretch>
        </p:blipFill>
        <p:spPr>
          <a:xfrm>
            <a:off x="4937749" y="2297322"/>
            <a:ext cx="4087675" cy="1910110"/>
          </a:xfrm>
          <a:prstGeom prst="rect">
            <a:avLst/>
          </a:prstGeom>
          <a:noFill/>
          <a:ln>
            <a:noFill/>
          </a:ln>
        </p:spPr>
      </p:pic>
      <p:pic>
        <p:nvPicPr>
          <p:cNvPr id="363" name="Google Shape;363;p55"/>
          <p:cNvPicPr preferRelativeResize="0"/>
          <p:nvPr/>
        </p:nvPicPr>
        <p:blipFill>
          <a:blip r:embed="rId5">
            <a:alphaModFix/>
          </a:blip>
          <a:stretch>
            <a:fillRect/>
          </a:stretch>
        </p:blipFill>
        <p:spPr>
          <a:xfrm>
            <a:off x="5479324" y="4718213"/>
            <a:ext cx="3004526" cy="1690049"/>
          </a:xfrm>
          <a:prstGeom prst="rect">
            <a:avLst/>
          </a:prstGeom>
          <a:noFill/>
          <a:ln>
            <a:noFill/>
          </a:ln>
        </p:spPr>
      </p:pic>
      <p:sp>
        <p:nvSpPr>
          <p:cNvPr id="364" name="Google Shape;364;p55"/>
          <p:cNvSpPr txBox="1"/>
          <p:nvPr/>
        </p:nvSpPr>
        <p:spPr>
          <a:xfrm>
            <a:off x="581625" y="5973816"/>
            <a:ext cx="3000000" cy="517200"/>
          </a:xfrm>
          <a:prstGeom prst="rect">
            <a:avLst/>
          </a:prstGeom>
          <a:solidFill>
            <a:srgbClr val="EAD1DC"/>
          </a:solid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1800"/>
              </a:spcAft>
              <a:buNone/>
            </a:pPr>
            <a:r>
              <a:rPr lang="en-US" sz="2400">
                <a:solidFill>
                  <a:schemeClr val="dk1"/>
                </a:solidFill>
                <a:latin typeface="Calibri"/>
                <a:ea typeface="Calibri"/>
                <a:cs typeface="Calibri"/>
                <a:sym typeface="Calibri"/>
              </a:rPr>
              <a:t> RER=eP*/P</a:t>
            </a:r>
            <a:r>
              <a:rPr lang="en-US" sz="2400" baseline="-25000">
                <a:solidFill>
                  <a:schemeClr val="dk1"/>
                </a:solidFill>
                <a:latin typeface="Calibri"/>
                <a:ea typeface="Calibri"/>
                <a:cs typeface="Calibri"/>
                <a:sym typeface="Calibri"/>
              </a:rPr>
              <a:t>US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6"/>
          <p:cNvSpPr txBox="1">
            <a:spLocks noGrp="1"/>
          </p:cNvSpPr>
          <p:nvPr>
            <p:ph type="body" idx="1"/>
          </p:nvPr>
        </p:nvSpPr>
        <p:spPr>
          <a:xfrm>
            <a:off x="762000" y="4564347"/>
            <a:ext cx="8004150" cy="161192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1600" dirty="0"/>
          </a:p>
          <a:p>
            <a:pPr marL="0" lvl="0" indent="0" algn="l" rtl="0">
              <a:spcBef>
                <a:spcPts val="1800"/>
              </a:spcBef>
              <a:spcAft>
                <a:spcPts val="0"/>
              </a:spcAft>
              <a:buNone/>
            </a:pPr>
            <a:r>
              <a:rPr lang="en-US" sz="1600" dirty="0"/>
              <a:t>“In Dec 2020, a Big Mac cost 22.40 yuan in China and US$5.66 in the United States. The implied exchange rate is 3.96. The difference between this and the actual exchange rate, 6.48, suggests the Chinese yuan is 38.9% undervalued.”</a:t>
            </a:r>
            <a:endParaRPr sz="1600" dirty="0"/>
          </a:p>
          <a:p>
            <a:pPr marL="0" lvl="0" indent="0" algn="l" rtl="0">
              <a:spcBef>
                <a:spcPts val="1800"/>
              </a:spcBef>
              <a:spcAft>
                <a:spcPts val="1800"/>
              </a:spcAft>
              <a:buNone/>
            </a:pPr>
            <a:r>
              <a:rPr lang="en-US" sz="1600" u="sng" dirty="0">
                <a:solidFill>
                  <a:schemeClr val="hlink"/>
                </a:solidFill>
                <a:hlinkClick r:id="rId3"/>
              </a:rPr>
              <a:t>The Economist</a:t>
            </a:r>
            <a:endParaRPr sz="1600" dirty="0"/>
          </a:p>
        </p:txBody>
      </p:sp>
      <p:pic>
        <p:nvPicPr>
          <p:cNvPr id="370" name="Google Shape;370;p56"/>
          <p:cNvPicPr preferRelativeResize="0"/>
          <p:nvPr/>
        </p:nvPicPr>
        <p:blipFill>
          <a:blip r:embed="rId4">
            <a:alphaModFix/>
          </a:blip>
          <a:stretch>
            <a:fillRect/>
          </a:stretch>
        </p:blipFill>
        <p:spPr>
          <a:xfrm>
            <a:off x="762000" y="2387539"/>
            <a:ext cx="7394249" cy="2743850"/>
          </a:xfrm>
          <a:prstGeom prst="rect">
            <a:avLst/>
          </a:prstGeom>
          <a:noFill/>
          <a:ln>
            <a:noFill/>
          </a:ln>
        </p:spPr>
      </p:pic>
      <p:pic>
        <p:nvPicPr>
          <p:cNvPr id="371" name="Google Shape;371;p56"/>
          <p:cNvPicPr preferRelativeResize="0"/>
          <p:nvPr/>
        </p:nvPicPr>
        <p:blipFill>
          <a:blip r:embed="rId5">
            <a:alphaModFix/>
          </a:blip>
          <a:stretch>
            <a:fillRect/>
          </a:stretch>
        </p:blipFill>
        <p:spPr>
          <a:xfrm>
            <a:off x="220000" y="122665"/>
            <a:ext cx="3551527" cy="1995337"/>
          </a:xfrm>
          <a:prstGeom prst="rect">
            <a:avLst/>
          </a:prstGeom>
          <a:noFill/>
          <a:ln>
            <a:noFill/>
          </a:ln>
        </p:spPr>
      </p:pic>
      <p:sp>
        <p:nvSpPr>
          <p:cNvPr id="372" name="Google Shape;372;p56"/>
          <p:cNvSpPr/>
          <p:nvPr/>
        </p:nvSpPr>
        <p:spPr>
          <a:xfrm>
            <a:off x="3886400" y="415000"/>
            <a:ext cx="2446800" cy="11535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Nominal exchange rate:  </a:t>
            </a:r>
            <a:r>
              <a:rPr lang="en-US" b="1"/>
              <a:t>the dollar-yuan cost</a:t>
            </a:r>
            <a:endParaRPr b="1"/>
          </a:p>
        </p:txBody>
      </p:sp>
      <p:pic>
        <p:nvPicPr>
          <p:cNvPr id="373" name="Google Shape;373;p56"/>
          <p:cNvPicPr preferRelativeResize="0"/>
          <p:nvPr/>
        </p:nvPicPr>
        <p:blipFill>
          <a:blip r:embed="rId6">
            <a:alphaModFix/>
          </a:blip>
          <a:stretch>
            <a:fillRect/>
          </a:stretch>
        </p:blipFill>
        <p:spPr>
          <a:xfrm>
            <a:off x="6461760" y="24466"/>
            <a:ext cx="2606151" cy="1340001"/>
          </a:xfrm>
          <a:prstGeom prst="rect">
            <a:avLst/>
          </a:prstGeom>
          <a:noFill/>
          <a:ln>
            <a:noFill/>
          </a:ln>
        </p:spPr>
      </p:pic>
      <p:sp>
        <p:nvSpPr>
          <p:cNvPr id="374" name="Google Shape;374;p56"/>
          <p:cNvSpPr txBox="1"/>
          <p:nvPr/>
        </p:nvSpPr>
        <p:spPr>
          <a:xfrm>
            <a:off x="3771527" y="2118003"/>
            <a:ext cx="23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latin typeface="Calibri"/>
                <a:ea typeface="Calibri"/>
                <a:cs typeface="Calibri"/>
                <a:sym typeface="Calibri"/>
              </a:rPr>
              <a:t>Turning to China...</a:t>
            </a:r>
            <a:endParaRPr b="1" dirty="0">
              <a:latin typeface="Calibri"/>
              <a:ea typeface="Calibri"/>
              <a:cs typeface="Calibri"/>
              <a:sym typeface="Calibri"/>
            </a:endParaRPr>
          </a:p>
        </p:txBody>
      </p:sp>
      <p:sp>
        <p:nvSpPr>
          <p:cNvPr id="375" name="Google Shape;375;p56"/>
          <p:cNvSpPr txBox="1"/>
          <p:nvPr/>
        </p:nvSpPr>
        <p:spPr>
          <a:xfrm>
            <a:off x="6370225" y="3813050"/>
            <a:ext cx="15270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$1 USD = 6.5 yuan</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7"/>
          <p:cNvSpPr txBox="1">
            <a:spLocks noGrp="1"/>
          </p:cNvSpPr>
          <p:nvPr>
            <p:ph type="title"/>
          </p:nvPr>
        </p:nvSpPr>
        <p:spPr>
          <a:xfrm>
            <a:off x="628650" y="122864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Implications of the PPP</a:t>
            </a:r>
            <a:endParaRPr sz="4400" dirty="0"/>
          </a:p>
        </p:txBody>
      </p:sp>
      <p:sp>
        <p:nvSpPr>
          <p:cNvPr id="381" name="Google Shape;381;p57"/>
          <p:cNvSpPr txBox="1">
            <a:spLocks noGrp="1"/>
          </p:cNvSpPr>
          <p:nvPr>
            <p:ph type="body" idx="1"/>
          </p:nvPr>
        </p:nvSpPr>
        <p:spPr>
          <a:xfrm>
            <a:off x="628650" y="2581193"/>
            <a:ext cx="7886700" cy="5799600"/>
          </a:xfrm>
          <a:prstGeom prst="rect">
            <a:avLst/>
          </a:prstGeom>
        </p:spPr>
        <p:txBody>
          <a:bodyPr spcFirstLastPara="1" wrap="square" lIns="91425" tIns="45700" rIns="91425" bIns="45700" anchor="t" anchorCtr="0">
            <a:noAutofit/>
          </a:bodyPr>
          <a:lstStyle/>
          <a:p>
            <a:pPr lvl="0" rtl="0">
              <a:spcBef>
                <a:spcPts val="1000"/>
              </a:spcBef>
              <a:spcAft>
                <a:spcPts val="0"/>
              </a:spcAft>
              <a:buSzPts val="1800"/>
              <a:buFont typeface="Arial" panose="020B0604020202020204" pitchFamily="34" charset="0"/>
              <a:buChar char="•"/>
            </a:pPr>
            <a:r>
              <a:rPr lang="en-US" sz="2400" dirty="0"/>
              <a:t>Purchasing-power parity means that the </a:t>
            </a:r>
            <a:r>
              <a:rPr lang="en-US" sz="2400" dirty="0">
                <a:solidFill>
                  <a:schemeClr val="accent3">
                    <a:lumMod val="75000"/>
                  </a:schemeClr>
                </a:solidFill>
              </a:rPr>
              <a:t>nominal exchange rate </a:t>
            </a:r>
            <a:r>
              <a:rPr lang="en-US" sz="2400" dirty="0"/>
              <a:t>between the currencies of two countries will depend on the price levels in those countries.</a:t>
            </a:r>
          </a:p>
          <a:p>
            <a:pPr lvl="0" rtl="0">
              <a:spcBef>
                <a:spcPts val="1000"/>
              </a:spcBef>
              <a:spcAft>
                <a:spcPts val="0"/>
              </a:spcAft>
              <a:buSzPts val="1800"/>
              <a:buFont typeface="Arial" panose="020B0604020202020204" pitchFamily="34" charset="0"/>
              <a:buChar char="•"/>
            </a:pPr>
            <a:endParaRPr sz="2400" dirty="0"/>
          </a:p>
          <a:p>
            <a:pPr lvl="0" rtl="0">
              <a:spcBef>
                <a:spcPts val="0"/>
              </a:spcBef>
              <a:spcAft>
                <a:spcPts val="0"/>
              </a:spcAft>
              <a:buSzPts val="1800"/>
              <a:buFont typeface="Arial" panose="020B0604020202020204" pitchFamily="34" charset="0"/>
              <a:buChar char="•"/>
            </a:pPr>
            <a:r>
              <a:rPr lang="en-US" sz="2400" dirty="0"/>
              <a:t>If a dollar buys the same amount of goods and services in the United States (where prices are measured in dollars) as it does in China (where prices are measured in yuan), then the nominal exchange rate (the number of yuan per dollar) </a:t>
            </a:r>
            <a:r>
              <a:rPr lang="en-US" sz="2400" b="1" i="1" u="sng" dirty="0"/>
              <a:t>must reflect the price variances</a:t>
            </a:r>
            <a:r>
              <a:rPr lang="en-US" sz="2400" dirty="0"/>
              <a:t> in the two countries.</a:t>
            </a:r>
            <a:endParaRPr sz="2400" dirty="0"/>
          </a:p>
          <a:p>
            <a:pPr marL="0" lvl="0" indent="0" algn="l" rtl="0">
              <a:spcBef>
                <a:spcPts val="1800"/>
              </a:spcBef>
              <a:spcAft>
                <a:spcPts val="1800"/>
              </a:spcAft>
              <a:buNone/>
            </a:pPr>
            <a:endParaRPr sz="1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8"/>
          <p:cNvSpPr txBox="1">
            <a:spLocks noGrp="1"/>
          </p:cNvSpPr>
          <p:nvPr>
            <p:ph type="title"/>
          </p:nvPr>
        </p:nvSpPr>
        <p:spPr>
          <a:xfrm>
            <a:off x="536100" y="93249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900" dirty="0"/>
              <a:t>PPP &amp; Price Variances Connected to Policy Adjustments </a:t>
            </a:r>
            <a:endParaRPr sz="2900" dirty="0"/>
          </a:p>
        </p:txBody>
      </p:sp>
      <p:sp>
        <p:nvSpPr>
          <p:cNvPr id="387" name="Google Shape;387;p58"/>
          <p:cNvSpPr txBox="1">
            <a:spLocks noGrp="1"/>
          </p:cNvSpPr>
          <p:nvPr>
            <p:ph type="body" idx="1"/>
          </p:nvPr>
        </p:nvSpPr>
        <p:spPr>
          <a:xfrm>
            <a:off x="628650" y="2602154"/>
            <a:ext cx="7886700" cy="57996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1800" dirty="0">
                <a:latin typeface="Arial"/>
                <a:ea typeface="Arial"/>
                <a:cs typeface="Arial"/>
                <a:sym typeface="Arial"/>
              </a:rPr>
              <a:t>Because the nominal exchange rate depends on the price levels, it must also depend on the money supply and money demand in each country.</a:t>
            </a:r>
          </a:p>
          <a:p>
            <a:pPr marL="114300" lvl="0" indent="0" algn="l" rtl="0">
              <a:spcBef>
                <a:spcPts val="1000"/>
              </a:spcBef>
              <a:spcAft>
                <a:spcPts val="0"/>
              </a:spcAft>
              <a:buSzPts val="1800"/>
              <a:buNone/>
            </a:pPr>
            <a:endParaRPr sz="1800" dirty="0">
              <a:latin typeface="Arial"/>
              <a:ea typeface="Arial"/>
              <a:cs typeface="Arial"/>
              <a:sym typeface="Arial"/>
            </a:endParaRPr>
          </a:p>
          <a:p>
            <a:pPr marL="914400" lvl="1" indent="-342900" algn="l" rtl="0">
              <a:lnSpc>
                <a:spcPct val="115000"/>
              </a:lnSpc>
              <a:spcBef>
                <a:spcPts val="0"/>
              </a:spcBef>
              <a:spcAft>
                <a:spcPts val="0"/>
              </a:spcAft>
              <a:buSzPts val="1800"/>
              <a:buAutoNum type="alphaLcPeriod"/>
            </a:pPr>
            <a:r>
              <a:rPr lang="en-US" sz="1800" dirty="0">
                <a:latin typeface="Arial"/>
                <a:ea typeface="Arial"/>
                <a:cs typeface="Arial"/>
                <a:sym typeface="Arial"/>
              </a:rPr>
              <a:t>If the central bank </a:t>
            </a:r>
            <a:r>
              <a:rPr lang="en-US" sz="1800" dirty="0">
                <a:solidFill>
                  <a:schemeClr val="accent3">
                    <a:lumMod val="75000"/>
                  </a:schemeClr>
                </a:solidFill>
                <a:latin typeface="Arial"/>
                <a:ea typeface="Arial"/>
                <a:cs typeface="Arial"/>
                <a:sym typeface="Arial"/>
              </a:rPr>
              <a:t>increases the supply of money </a:t>
            </a:r>
            <a:r>
              <a:rPr lang="en-US" sz="1800" dirty="0">
                <a:latin typeface="Arial"/>
                <a:ea typeface="Arial"/>
                <a:cs typeface="Arial"/>
                <a:sym typeface="Arial"/>
              </a:rPr>
              <a:t>in a country </a:t>
            </a:r>
            <a:r>
              <a:rPr lang="en-US" sz="1800" i="1" dirty="0">
                <a:latin typeface="Arial"/>
                <a:ea typeface="Arial"/>
                <a:cs typeface="Arial"/>
                <a:sym typeface="Arial"/>
              </a:rPr>
              <a:t>and</a:t>
            </a:r>
            <a:r>
              <a:rPr lang="en-US" sz="1800" dirty="0">
                <a:latin typeface="Arial"/>
                <a:ea typeface="Arial"/>
                <a:cs typeface="Arial"/>
                <a:sym typeface="Arial"/>
              </a:rPr>
              <a:t> </a:t>
            </a:r>
            <a:r>
              <a:rPr lang="en-US" sz="1800" b="1" dirty="0">
                <a:latin typeface="Arial"/>
                <a:ea typeface="Arial"/>
                <a:cs typeface="Arial"/>
                <a:sym typeface="Arial"/>
              </a:rPr>
              <a:t>raises the price level</a:t>
            </a:r>
            <a:r>
              <a:rPr lang="en-US" sz="1800" dirty="0">
                <a:latin typeface="Arial"/>
                <a:ea typeface="Arial"/>
                <a:cs typeface="Arial"/>
                <a:sym typeface="Arial"/>
              </a:rPr>
              <a:t>, it also causes the </a:t>
            </a:r>
            <a:r>
              <a:rPr lang="en-US" sz="1800" b="1" dirty="0">
                <a:latin typeface="Arial"/>
                <a:ea typeface="Arial"/>
                <a:cs typeface="Arial"/>
                <a:sym typeface="Arial"/>
              </a:rPr>
              <a:t>country’s currency to depreciate relative to </a:t>
            </a:r>
            <a:r>
              <a:rPr lang="en-US" sz="1800" dirty="0">
                <a:latin typeface="Arial"/>
                <a:ea typeface="Arial"/>
                <a:cs typeface="Arial"/>
                <a:sym typeface="Arial"/>
              </a:rPr>
              <a:t>other currencies in the world. The demand for the U.S. dollar decreases.</a:t>
            </a:r>
          </a:p>
          <a:p>
            <a:pPr marL="914400" lvl="1" indent="-342900" algn="l" rtl="0">
              <a:lnSpc>
                <a:spcPct val="115000"/>
              </a:lnSpc>
              <a:spcBef>
                <a:spcPts val="0"/>
              </a:spcBef>
              <a:spcAft>
                <a:spcPts val="0"/>
              </a:spcAft>
              <a:buSzPts val="1800"/>
              <a:buAutoNum type="alphaLcPeriod"/>
            </a:pPr>
            <a:endParaRPr sz="1800" dirty="0">
              <a:latin typeface="Arial"/>
              <a:ea typeface="Arial"/>
              <a:cs typeface="Arial"/>
              <a:sym typeface="Arial"/>
            </a:endParaRPr>
          </a:p>
          <a:p>
            <a:pPr marL="914400" lvl="1" indent="-342900" algn="l" rtl="0">
              <a:lnSpc>
                <a:spcPct val="115000"/>
              </a:lnSpc>
              <a:spcBef>
                <a:spcPts val="0"/>
              </a:spcBef>
              <a:spcAft>
                <a:spcPts val="0"/>
              </a:spcAft>
              <a:buSzPts val="1800"/>
              <a:buAutoNum type="alphaLcPeriod"/>
            </a:pPr>
            <a:r>
              <a:rPr lang="en-US" sz="1800" dirty="0">
                <a:latin typeface="Arial"/>
                <a:ea typeface="Arial"/>
                <a:cs typeface="Arial"/>
                <a:sym typeface="Arial"/>
              </a:rPr>
              <a:t>When a </a:t>
            </a:r>
            <a:r>
              <a:rPr lang="en-US" sz="1800" dirty="0">
                <a:solidFill>
                  <a:schemeClr val="accent3">
                    <a:lumMod val="75000"/>
                  </a:schemeClr>
                </a:solidFill>
                <a:latin typeface="Arial"/>
                <a:ea typeface="Arial"/>
                <a:cs typeface="Arial"/>
                <a:sym typeface="Arial"/>
              </a:rPr>
              <a:t>central bank </a:t>
            </a:r>
            <a:r>
              <a:rPr lang="en-US" sz="1800" dirty="0">
                <a:latin typeface="Arial"/>
                <a:ea typeface="Arial"/>
                <a:cs typeface="Arial"/>
                <a:sym typeface="Arial"/>
              </a:rPr>
              <a:t>prints large quantities of money, that money loses value both in terms of the goods and services it can buy and in terms of the amount of other currencies it can buy.</a:t>
            </a:r>
            <a:endParaRPr sz="1800" dirty="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9"/>
          <p:cNvSpPr txBox="1">
            <a:spLocks noGrp="1"/>
          </p:cNvSpPr>
          <p:nvPr>
            <p:ph type="title"/>
          </p:nvPr>
        </p:nvSpPr>
        <p:spPr>
          <a:xfrm>
            <a:off x="536100" y="93249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900" dirty="0"/>
              <a:t>PPP &amp; Price Variances Connected to Policy Adjustments </a:t>
            </a:r>
            <a:endParaRPr sz="2900" dirty="0"/>
          </a:p>
        </p:txBody>
      </p:sp>
      <p:sp>
        <p:nvSpPr>
          <p:cNvPr id="393" name="Google Shape;393;p59"/>
          <p:cNvSpPr txBox="1">
            <a:spLocks noGrp="1"/>
          </p:cNvSpPr>
          <p:nvPr>
            <p:ph type="body" idx="1"/>
          </p:nvPr>
        </p:nvSpPr>
        <p:spPr>
          <a:xfrm>
            <a:off x="628650" y="2602154"/>
            <a:ext cx="7886700" cy="57996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000" dirty="0">
                <a:latin typeface="Arial"/>
                <a:ea typeface="Arial"/>
                <a:cs typeface="Arial"/>
                <a:sym typeface="Arial"/>
              </a:rPr>
              <a:t>Because the nominal exchange rate depends on the price levels, it is also impacted by fiscal policy in each country. </a:t>
            </a:r>
          </a:p>
          <a:p>
            <a:pPr marL="457200" lvl="0" indent="-342900" algn="l" rtl="0">
              <a:spcBef>
                <a:spcPts val="1000"/>
              </a:spcBef>
              <a:spcAft>
                <a:spcPts val="0"/>
              </a:spcAft>
              <a:buSzPts val="1800"/>
              <a:buFont typeface="Arial"/>
              <a:buAutoNum type="arabicPeriod"/>
            </a:pPr>
            <a:endParaRPr sz="2000" dirty="0">
              <a:latin typeface="Arial"/>
              <a:ea typeface="Arial"/>
              <a:cs typeface="Arial"/>
              <a:sym typeface="Arial"/>
            </a:endParaRPr>
          </a:p>
          <a:p>
            <a:pPr marL="914400" lvl="1" indent="-342900" algn="l" rtl="0">
              <a:spcBef>
                <a:spcPts val="0"/>
              </a:spcBef>
              <a:spcAft>
                <a:spcPts val="0"/>
              </a:spcAft>
              <a:buSzPts val="1800"/>
              <a:buFont typeface="Arial"/>
              <a:buAutoNum type="alphaLcPeriod"/>
            </a:pPr>
            <a:r>
              <a:rPr lang="en-US" sz="2000" dirty="0">
                <a:latin typeface="Arial"/>
                <a:ea typeface="Arial"/>
                <a:cs typeface="Arial"/>
                <a:sym typeface="Arial"/>
              </a:rPr>
              <a:t>Similarly, if an </a:t>
            </a:r>
            <a:r>
              <a:rPr lang="en-US" sz="2000" b="1" dirty="0">
                <a:latin typeface="Arial"/>
                <a:ea typeface="Arial"/>
                <a:cs typeface="Arial"/>
                <a:sym typeface="Arial"/>
              </a:rPr>
              <a:t>expansionary fiscal policy</a:t>
            </a:r>
            <a:r>
              <a:rPr lang="en-US" sz="2000" dirty="0">
                <a:latin typeface="Arial"/>
                <a:ea typeface="Arial"/>
                <a:cs typeface="Arial"/>
                <a:sym typeface="Arial"/>
              </a:rPr>
              <a:t> raises prices through increased government spending and/or by reducing taxes while the macroeconomy operates at or close to its potential level, a country’s currency will depreciate as price levels rise. </a:t>
            </a:r>
          </a:p>
          <a:p>
            <a:pPr marL="914400" lvl="1" indent="-342900" algn="l" rtl="0">
              <a:spcBef>
                <a:spcPts val="0"/>
              </a:spcBef>
              <a:spcAft>
                <a:spcPts val="0"/>
              </a:spcAft>
              <a:buSzPts val="1800"/>
              <a:buFont typeface="Arial"/>
              <a:buAutoNum type="alphaLcPeriod"/>
            </a:pPr>
            <a:endParaRPr sz="2000" dirty="0">
              <a:latin typeface="Arial"/>
              <a:ea typeface="Arial"/>
              <a:cs typeface="Arial"/>
              <a:sym typeface="Arial"/>
            </a:endParaRPr>
          </a:p>
          <a:p>
            <a:pPr marL="914400" lvl="1" indent="-342900" algn="l" rtl="0">
              <a:spcBef>
                <a:spcPts val="0"/>
              </a:spcBef>
              <a:spcAft>
                <a:spcPts val="0"/>
              </a:spcAft>
              <a:buSzPts val="1800"/>
              <a:buFont typeface="Arial"/>
              <a:buAutoNum type="alphaLcPeriod"/>
            </a:pPr>
            <a:r>
              <a:rPr lang="en-US" sz="2000" dirty="0">
                <a:latin typeface="Arial"/>
                <a:ea typeface="Arial"/>
                <a:cs typeface="Arial"/>
                <a:sym typeface="Arial"/>
              </a:rPr>
              <a:t>Finally, if a </a:t>
            </a:r>
            <a:r>
              <a:rPr lang="en-US" sz="2000" dirty="0">
                <a:solidFill>
                  <a:schemeClr val="accent3">
                    <a:lumMod val="75000"/>
                  </a:schemeClr>
                </a:solidFill>
                <a:latin typeface="Arial"/>
                <a:ea typeface="Arial"/>
                <a:cs typeface="Arial"/>
                <a:sym typeface="Arial"/>
              </a:rPr>
              <a:t>restrictive trade policy </a:t>
            </a:r>
            <a:r>
              <a:rPr lang="en-US" sz="2000" dirty="0">
                <a:latin typeface="Arial"/>
                <a:ea typeface="Arial"/>
                <a:cs typeface="Arial"/>
                <a:sym typeface="Arial"/>
              </a:rPr>
              <a:t>raises price levels, a country’s currency decreases.</a:t>
            </a:r>
            <a:endParaRPr sz="2000" dirty="0">
              <a:latin typeface="Arial"/>
              <a:ea typeface="Arial"/>
              <a:cs typeface="Arial"/>
              <a:sym typeface="Arial"/>
            </a:endParaRPr>
          </a:p>
          <a:p>
            <a:pPr marL="914400" lvl="0" indent="0" algn="l" rtl="0">
              <a:lnSpc>
                <a:spcPct val="115000"/>
              </a:lnSpc>
              <a:spcBef>
                <a:spcPts val="1800"/>
              </a:spcBef>
              <a:spcAft>
                <a:spcPts val="1200"/>
              </a:spcAft>
              <a:buNone/>
            </a:pPr>
            <a:endParaRPr sz="1800" dirty="0">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0"/>
          <p:cNvSpPr txBox="1">
            <a:spLocks noGrp="1"/>
          </p:cNvSpPr>
          <p:nvPr>
            <p:ph type="title"/>
          </p:nvPr>
        </p:nvSpPr>
        <p:spPr>
          <a:xfrm>
            <a:off x="628650" y="488245"/>
            <a:ext cx="7886700" cy="1766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PPP</a:t>
            </a:r>
            <a:endParaRPr sz="4400" dirty="0"/>
          </a:p>
        </p:txBody>
      </p:sp>
      <p:sp>
        <p:nvSpPr>
          <p:cNvPr id="399" name="Google Shape;399;p60"/>
          <p:cNvSpPr txBox="1">
            <a:spLocks noGrp="1"/>
          </p:cNvSpPr>
          <p:nvPr>
            <p:ph type="body" idx="1"/>
          </p:nvPr>
        </p:nvSpPr>
        <p:spPr>
          <a:xfrm>
            <a:off x="353850" y="1835950"/>
            <a:ext cx="8161500" cy="4349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Purchasing-power parity does tell us about exchange rates. </a:t>
            </a:r>
            <a:endParaRPr dirty="0"/>
          </a:p>
          <a:p>
            <a:pPr marL="457200" lvl="0" indent="-342900" algn="l" rtl="0">
              <a:spcBef>
                <a:spcPts val="1800"/>
              </a:spcBef>
              <a:spcAft>
                <a:spcPts val="0"/>
              </a:spcAft>
              <a:buSzPts val="1800"/>
              <a:buChar char="•"/>
            </a:pPr>
            <a:r>
              <a:rPr lang="en-US" dirty="0">
                <a:solidFill>
                  <a:schemeClr val="accent3">
                    <a:lumMod val="75000"/>
                  </a:schemeClr>
                </a:solidFill>
              </a:rPr>
              <a:t>Large and persistent movements </a:t>
            </a:r>
            <a:r>
              <a:rPr lang="en-US" dirty="0"/>
              <a:t>in nominal exchange rates typically reflect changes in price the price level at home relative to that abroad.</a:t>
            </a:r>
            <a:endParaRPr dirty="0"/>
          </a:p>
          <a:p>
            <a:pPr marL="457200" lvl="0" indent="-342900" algn="l" rtl="0">
              <a:spcBef>
                <a:spcPts val="1800"/>
              </a:spcBef>
              <a:spcAft>
                <a:spcPts val="1800"/>
              </a:spcAft>
              <a:buSzPts val="1800"/>
              <a:buChar char="•"/>
            </a:pPr>
            <a:r>
              <a:rPr lang="en-US" dirty="0"/>
              <a:t>Trade restrictions, domestic subsidies, and other policy differentials are </a:t>
            </a:r>
            <a:r>
              <a:rPr lang="en-US" dirty="0">
                <a:solidFill>
                  <a:schemeClr val="accent3">
                    <a:lumMod val="75000"/>
                  </a:schemeClr>
                </a:solidFill>
              </a:rPr>
              <a:t>not directly accounted </a:t>
            </a:r>
            <a:r>
              <a:rPr lang="en-US" dirty="0"/>
              <a:t>for in the PPP. There are currency repercussions associated with policy changes.  </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1"/>
          <p:cNvSpPr txBox="1">
            <a:spLocks noGrp="1"/>
          </p:cNvSpPr>
          <p:nvPr>
            <p:ph type="title"/>
          </p:nvPr>
        </p:nvSpPr>
        <p:spPr>
          <a:xfrm>
            <a:off x="665675" y="1078834"/>
            <a:ext cx="7886700" cy="132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400" dirty="0"/>
              <a:t>Formative and Summative Assessments</a:t>
            </a:r>
            <a:endParaRPr sz="4400" dirty="0"/>
          </a:p>
        </p:txBody>
      </p:sp>
      <p:sp>
        <p:nvSpPr>
          <p:cNvPr id="406" name="Google Shape;406;p61"/>
          <p:cNvSpPr txBox="1">
            <a:spLocks noGrp="1"/>
          </p:cNvSpPr>
          <p:nvPr>
            <p:ph type="body" idx="1"/>
          </p:nvPr>
        </p:nvSpPr>
        <p:spPr>
          <a:xfrm>
            <a:off x="628650" y="2403934"/>
            <a:ext cx="7886700" cy="4349700"/>
          </a:xfrm>
          <a:prstGeom prst="rect">
            <a:avLst/>
          </a:prstGeom>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800"/>
              <a:buChar char="•"/>
            </a:pPr>
            <a:r>
              <a:rPr lang="en-US" dirty="0">
                <a:hlinkClick r:id="rId3"/>
              </a:rPr>
              <a:t>AP Macroeconomics Unit 6</a:t>
            </a:r>
            <a:endParaRPr dirty="0"/>
          </a:p>
          <a:p>
            <a:pPr marL="342900" lvl="0" indent="-342900" algn="l" rtl="0">
              <a:lnSpc>
                <a:spcPct val="100000"/>
              </a:lnSpc>
              <a:spcBef>
                <a:spcPts val="1800"/>
              </a:spcBef>
              <a:spcAft>
                <a:spcPts val="0"/>
              </a:spcAft>
              <a:buSzPts val="2800"/>
              <a:buChar char="•"/>
            </a:pPr>
            <a:r>
              <a:rPr lang="en-US" dirty="0">
                <a:hlinkClick r:id="rId4"/>
              </a:rPr>
              <a:t>EconEdLink</a:t>
            </a:r>
            <a:endParaRPr dirty="0"/>
          </a:p>
          <a:p>
            <a:pPr marL="342900" lvl="0" indent="-342900" algn="l" rtl="0">
              <a:lnSpc>
                <a:spcPct val="100000"/>
              </a:lnSpc>
              <a:spcBef>
                <a:spcPts val="1800"/>
              </a:spcBef>
              <a:spcAft>
                <a:spcPts val="0"/>
              </a:spcAft>
              <a:buSzPts val="2800"/>
              <a:buChar char="•"/>
            </a:pPr>
            <a:r>
              <a:rPr lang="en-US" dirty="0">
                <a:hlinkClick r:id="rId5"/>
              </a:rPr>
              <a:t>Econ </a:t>
            </a:r>
            <a:r>
              <a:rPr lang="en-US" dirty="0" err="1">
                <a:hlinkClick r:id="rId5"/>
              </a:rPr>
              <a:t>LowDown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Overview</a:t>
            </a:r>
            <a:endParaRPr sz="4400" dirty="0"/>
          </a:p>
        </p:txBody>
      </p:sp>
      <p:sp>
        <p:nvSpPr>
          <p:cNvPr id="80" name="Google Shape;80;p17"/>
          <p:cNvSpPr txBox="1">
            <a:spLocks noGrp="1"/>
          </p:cNvSpPr>
          <p:nvPr>
            <p:ph type="body" idx="1"/>
          </p:nvPr>
        </p:nvSpPr>
        <p:spPr>
          <a:xfrm>
            <a:off x="259702" y="1755399"/>
            <a:ext cx="8624596" cy="3779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505050"/>
              </a:buClr>
              <a:buSzPts val="1800"/>
              <a:buChar char="•"/>
            </a:pPr>
            <a:r>
              <a:rPr lang="en-US" sz="1800" b="0" i="0">
                <a:solidFill>
                  <a:srgbClr val="505050"/>
                </a:solidFill>
                <a:latin typeface="Roboto"/>
                <a:ea typeface="Roboto"/>
                <a:cs typeface="Roboto"/>
                <a:sym typeface="Roboto"/>
              </a:rPr>
              <a:t>The U.S. economy is one of the world’s largest markets.</a:t>
            </a:r>
            <a:endParaRPr/>
          </a:p>
          <a:p>
            <a:pPr marL="342900" lvl="0" indent="-342900" algn="l" rtl="0">
              <a:spcBef>
                <a:spcPts val="1800"/>
              </a:spcBef>
              <a:spcAft>
                <a:spcPts val="0"/>
              </a:spcAft>
              <a:buClr>
                <a:srgbClr val="505050"/>
              </a:buClr>
              <a:buSzPts val="1800"/>
              <a:buChar char="•"/>
            </a:pPr>
            <a:r>
              <a:rPr lang="en-US" sz="1800" b="0" i="0">
                <a:solidFill>
                  <a:srgbClr val="505050"/>
                </a:solidFill>
                <a:latin typeface="Roboto"/>
                <a:ea typeface="Roboto"/>
                <a:cs typeface="Roboto"/>
                <a:sym typeface="Roboto"/>
              </a:rPr>
              <a:t>The modeling of currency markets is an important application of living in a global society. </a:t>
            </a:r>
            <a:endParaRPr/>
          </a:p>
          <a:p>
            <a:pPr marL="342900" lvl="0" indent="-342900" algn="l" rtl="0">
              <a:spcBef>
                <a:spcPts val="1800"/>
              </a:spcBef>
              <a:spcAft>
                <a:spcPts val="0"/>
              </a:spcAft>
              <a:buClr>
                <a:srgbClr val="505050"/>
              </a:buClr>
              <a:buSzPts val="1800"/>
              <a:buChar char="•"/>
            </a:pPr>
            <a:r>
              <a:rPr lang="en-US" sz="1800" b="0" i="0">
                <a:solidFill>
                  <a:srgbClr val="505050"/>
                </a:solidFill>
                <a:latin typeface="Roboto"/>
                <a:ea typeface="Roboto"/>
                <a:cs typeface="Roboto"/>
                <a:sym typeface="Roboto"/>
              </a:rPr>
              <a:t>The investigation of currency markets provides students with another encounter with the laws of supply and demand, increasing their </a:t>
            </a:r>
            <a:r>
              <a:rPr lang="en-US" sz="1800">
                <a:solidFill>
                  <a:srgbClr val="505050"/>
                </a:solidFill>
                <a:latin typeface="Roboto"/>
                <a:ea typeface="Roboto"/>
                <a:cs typeface="Roboto"/>
                <a:sym typeface="Roboto"/>
              </a:rPr>
              <a:t>proficiency in using them to understand and explain the world beyond the classroom.</a:t>
            </a:r>
            <a:endParaRPr/>
          </a:p>
          <a:p>
            <a:pPr marL="342900" lvl="0" indent="-342900" algn="l" rtl="0">
              <a:spcBef>
                <a:spcPts val="1800"/>
              </a:spcBef>
              <a:spcAft>
                <a:spcPts val="0"/>
              </a:spcAft>
              <a:buClr>
                <a:srgbClr val="505050"/>
              </a:buClr>
              <a:buSzPts val="1800"/>
              <a:buChar char="•"/>
            </a:pPr>
            <a:r>
              <a:rPr lang="en-US" sz="1800" b="0" i="0">
                <a:solidFill>
                  <a:srgbClr val="505050"/>
                </a:solidFill>
                <a:latin typeface="Roboto"/>
                <a:ea typeface="Roboto"/>
                <a:cs typeface="Roboto"/>
                <a:sym typeface="Roboto"/>
              </a:rPr>
              <a:t>When teaching product- or resource-market models and analysis, advance students economic reasoning skills by introducing the currency markets early.</a:t>
            </a:r>
            <a:endParaRPr/>
          </a:p>
          <a:p>
            <a:pPr marL="342900" lvl="0" indent="-342900" algn="l" rtl="0">
              <a:spcBef>
                <a:spcPts val="1800"/>
              </a:spcBef>
              <a:spcAft>
                <a:spcPts val="0"/>
              </a:spcAft>
              <a:buClr>
                <a:srgbClr val="505050"/>
              </a:buClr>
              <a:buSzPts val="1800"/>
              <a:buChar char="•"/>
            </a:pPr>
            <a:r>
              <a:rPr lang="en-US" sz="1800" b="0" i="0">
                <a:solidFill>
                  <a:srgbClr val="505050"/>
                </a:solidFill>
                <a:latin typeface="Roboto"/>
                <a:ea typeface="Roboto"/>
                <a:cs typeface="Roboto"/>
                <a:sym typeface="Roboto"/>
              </a:rPr>
              <a:t>Reinforce the </a:t>
            </a:r>
            <a:r>
              <a:rPr lang="en-US" sz="1800">
                <a:solidFill>
                  <a:srgbClr val="505050"/>
                </a:solidFill>
                <a:latin typeface="Roboto"/>
                <a:ea typeface="Roboto"/>
                <a:cs typeface="Roboto"/>
                <a:sym typeface="Roboto"/>
              </a:rPr>
              <a:t>ana</a:t>
            </a:r>
            <a:r>
              <a:rPr lang="en-US" sz="1800" b="0" i="0">
                <a:solidFill>
                  <a:srgbClr val="505050"/>
                </a:solidFill>
                <a:latin typeface="Roboto"/>
                <a:ea typeface="Roboto"/>
                <a:cs typeface="Roboto"/>
                <a:sym typeface="Roboto"/>
              </a:rPr>
              <a:t>lysis of the net macro effects of fiscal and monetary policy on the macroeconomy through an investigation of policy influences on net-exports, price levels, and rates of interest. </a:t>
            </a:r>
            <a:endParaRPr/>
          </a:p>
          <a:p>
            <a:pPr marL="342900" lvl="0" indent="-342900" algn="l" rtl="0">
              <a:spcBef>
                <a:spcPts val="1800"/>
              </a:spcBef>
              <a:spcAft>
                <a:spcPts val="0"/>
              </a:spcAft>
              <a:buClr>
                <a:srgbClr val="505050"/>
              </a:buClr>
              <a:buSzPts val="1800"/>
              <a:buChar char="•"/>
            </a:pPr>
            <a:r>
              <a:rPr lang="en-US" sz="1800" b="0" i="0">
                <a:solidFill>
                  <a:srgbClr val="505050"/>
                </a:solidFill>
                <a:latin typeface="Roboto"/>
                <a:ea typeface="Roboto"/>
                <a:cs typeface="Roboto"/>
                <a:sym typeface="Roboto"/>
              </a:rPr>
              <a:t>Add the </a:t>
            </a:r>
            <a:r>
              <a:rPr lang="en-US" sz="1800">
                <a:solidFill>
                  <a:srgbClr val="505050"/>
                </a:solidFill>
                <a:latin typeface="Roboto"/>
                <a:ea typeface="Roboto"/>
                <a:cs typeface="Roboto"/>
                <a:sym typeface="Roboto"/>
              </a:rPr>
              <a:t>international sector to the private and public sectors of the macroeconomy early or include it frequently in the student’s study</a:t>
            </a:r>
            <a:r>
              <a:rPr lang="en-US" sz="1800" b="0" i="0">
                <a:solidFill>
                  <a:srgbClr val="505050"/>
                </a:solidFill>
                <a:latin typeface="Roboto"/>
                <a:ea typeface="Roboto"/>
                <a:cs typeface="Roboto"/>
                <a:sym typeface="Roboto"/>
              </a:rPr>
              <a:t>.</a:t>
            </a:r>
            <a:endParaRPr/>
          </a:p>
          <a:p>
            <a:pPr marL="0" lvl="0" indent="0" algn="l" rtl="0">
              <a:spcBef>
                <a:spcPts val="1800"/>
              </a:spcBef>
              <a:spcAft>
                <a:spcPts val="0"/>
              </a:spcAft>
              <a:buClr>
                <a:schemeClr val="dk1"/>
              </a:buClr>
              <a:buSzPts val="28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3636"/>
              </a:lnSpc>
              <a:spcBef>
                <a:spcPts val="0"/>
              </a:spcBef>
              <a:spcAft>
                <a:spcPts val="0"/>
              </a:spcAft>
              <a:buNone/>
            </a:pPr>
            <a:endParaRPr sz="5500" dirty="0"/>
          </a:p>
          <a:p>
            <a:pPr marL="0" lvl="0" indent="0" algn="ctr" rtl="0">
              <a:lnSpc>
                <a:spcPct val="103636"/>
              </a:lnSpc>
              <a:spcBef>
                <a:spcPts val="0"/>
              </a:spcBef>
              <a:spcAft>
                <a:spcPts val="0"/>
              </a:spcAft>
              <a:buNone/>
            </a:pPr>
            <a:r>
              <a:rPr lang="en-US" sz="5500" dirty="0">
                <a:latin typeface="Calibri"/>
                <a:ea typeface="Calibri"/>
                <a:cs typeface="Calibri"/>
                <a:sym typeface="Calibri"/>
              </a:rPr>
              <a:t>CEE Affiliates</a:t>
            </a:r>
            <a:endParaRPr sz="5500" b="1" dirty="0"/>
          </a:p>
        </p:txBody>
      </p:sp>
      <p:sp>
        <p:nvSpPr>
          <p:cNvPr id="413" name="Google Shape;413;p62"/>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14" name="Google Shape;414;p62" descr="A picture containing bird&#10;&#10;Description generated with very high confidence"/>
          <p:cNvPicPr preferRelativeResize="0"/>
          <p:nvPr/>
        </p:nvPicPr>
        <p:blipFill rotWithShape="1">
          <a:blip r:embed="rId4">
            <a:alphaModFix/>
          </a:blip>
          <a:srcRect/>
          <a:stretch/>
        </p:blipFill>
        <p:spPr>
          <a:xfrm>
            <a:off x="1523999" y="2730861"/>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5"/>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434" name="Google Shape;434;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435" name="Google Shape;435;p65"/>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436" name="Google Shape;436;p65"/>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437" name="Google Shape;437;p65"/>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438" name="Google Shape;438;p65"/>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439" name="Google Shape;439;p65"/>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440" name="Google Shape;440;p65"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400" dirty="0"/>
              <a:t>Objectives</a:t>
            </a:r>
            <a:endParaRPr sz="4400" b="1" dirty="0"/>
          </a:p>
        </p:txBody>
      </p:sp>
      <p:sp>
        <p:nvSpPr>
          <p:cNvPr id="87" name="Google Shape;87;p18"/>
          <p:cNvSpPr txBox="1">
            <a:spLocks noGrp="1"/>
          </p:cNvSpPr>
          <p:nvPr>
            <p:ph type="body" idx="4294967295"/>
          </p:nvPr>
        </p:nvSpPr>
        <p:spPr>
          <a:xfrm>
            <a:off x="457200" y="2377441"/>
            <a:ext cx="8229600"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b="1" dirty="0"/>
              <a:t>Apply</a:t>
            </a:r>
            <a:r>
              <a:rPr lang="en-US" dirty="0"/>
              <a:t> market fundamentals to analyze the exchange of currencies</a:t>
            </a:r>
            <a:endParaRPr dirty="0"/>
          </a:p>
          <a:p>
            <a:pPr marL="342900" lvl="0" indent="-342900" algn="l" rtl="0">
              <a:spcBef>
                <a:spcPts val="1800"/>
              </a:spcBef>
              <a:spcAft>
                <a:spcPts val="0"/>
              </a:spcAft>
              <a:buClr>
                <a:schemeClr val="dk1"/>
              </a:buClr>
              <a:buSzPts val="2800"/>
              <a:buChar char="•"/>
            </a:pPr>
            <a:r>
              <a:rPr lang="en-US" b="1" dirty="0"/>
              <a:t>Graph</a:t>
            </a:r>
            <a:r>
              <a:rPr lang="en-US" dirty="0"/>
              <a:t> currency markets using a demand and supply model</a:t>
            </a:r>
            <a:endParaRPr dirty="0"/>
          </a:p>
          <a:p>
            <a:pPr marL="342900" lvl="0" indent="-342900" algn="l" rtl="0">
              <a:spcBef>
                <a:spcPts val="1800"/>
              </a:spcBef>
              <a:spcAft>
                <a:spcPts val="0"/>
              </a:spcAft>
              <a:buClr>
                <a:schemeClr val="dk1"/>
              </a:buClr>
              <a:buSzPts val="2800"/>
              <a:buChar char="•"/>
            </a:pPr>
            <a:r>
              <a:rPr lang="en-US" b="1" dirty="0"/>
              <a:t>Recognize</a:t>
            </a:r>
            <a:r>
              <a:rPr lang="en-US" dirty="0"/>
              <a:t> the changing value of currency</a:t>
            </a:r>
            <a:endParaRPr dirty="0"/>
          </a:p>
          <a:p>
            <a:pPr marL="342900" lvl="0" indent="-342900" algn="l" rtl="0">
              <a:spcBef>
                <a:spcPts val="1800"/>
              </a:spcBef>
              <a:spcAft>
                <a:spcPts val="0"/>
              </a:spcAft>
              <a:buClr>
                <a:schemeClr val="dk1"/>
              </a:buClr>
              <a:buSzPts val="2800"/>
              <a:buChar char="•"/>
            </a:pPr>
            <a:r>
              <a:rPr lang="en-US" b="1" dirty="0"/>
              <a:t>Identify</a:t>
            </a:r>
            <a:r>
              <a:rPr lang="en-US" dirty="0"/>
              <a:t> the source of these changes as they relate to monetary and fiscal policy</a:t>
            </a:r>
            <a:endParaRPr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 calcmode="lin" valueType="num">
                                      <p:cBhvr additive="base">
                                        <p:cTn id="7" dur="500"/>
                                        <p:tgtEl>
                                          <p:spTgt spid="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xEl>
                                              <p:pRg st="1" end="1"/>
                                            </p:txEl>
                                          </p:spTgt>
                                        </p:tgtEl>
                                        <p:attrNameLst>
                                          <p:attrName>style.visibility</p:attrName>
                                        </p:attrNameLst>
                                      </p:cBhvr>
                                      <p:to>
                                        <p:strVal val="visible"/>
                                      </p:to>
                                    </p:set>
                                    <p:anim calcmode="lin" valueType="num">
                                      <p:cBhvr additive="base">
                                        <p:cTn id="12" dur="500"/>
                                        <p:tgtEl>
                                          <p:spTgt spid="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7">
                                            <p:txEl>
                                              <p:pRg st="2" end="2"/>
                                            </p:txEl>
                                          </p:spTgt>
                                        </p:tgtEl>
                                        <p:attrNameLst>
                                          <p:attrName>style.visibility</p:attrName>
                                        </p:attrNameLst>
                                      </p:cBhvr>
                                      <p:to>
                                        <p:strVal val="visible"/>
                                      </p:to>
                                    </p:set>
                                    <p:anim calcmode="lin" valueType="num">
                                      <p:cBhvr additive="base">
                                        <p:cTn id="17" dur="500"/>
                                        <p:tgtEl>
                                          <p:spTgt spid="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7">
                                            <p:txEl>
                                              <p:pRg st="3" end="3"/>
                                            </p:txEl>
                                          </p:spTgt>
                                        </p:tgtEl>
                                        <p:attrNameLst>
                                          <p:attrName>style.visibility</p:attrName>
                                        </p:attrNameLst>
                                      </p:cBhvr>
                                      <p:to>
                                        <p:strVal val="visible"/>
                                      </p:to>
                                    </p:set>
                                    <p:anim calcmode="lin" valueType="num">
                                      <p:cBhvr additive="base">
                                        <p:cTn id="22" dur="500"/>
                                        <p:tgtEl>
                                          <p:spTgt spid="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7">
                                            <p:txEl>
                                              <p:pRg st="4" end="4"/>
                                            </p:txEl>
                                          </p:spTgt>
                                        </p:tgtEl>
                                        <p:attrNameLst>
                                          <p:attrName>style.visibility</p:attrName>
                                        </p:attrNameLst>
                                      </p:cBhvr>
                                      <p:to>
                                        <p:strVal val="visible"/>
                                      </p:to>
                                    </p:set>
                                    <p:anim calcmode="lin" valueType="num">
                                      <p:cBhvr additive="base">
                                        <p:cTn id="27" dur="500"/>
                                        <p:tgtEl>
                                          <p:spTgt spid="8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89614" y="919241"/>
            <a:ext cx="8567057"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400" dirty="0"/>
              <a:t>Foundation – </a:t>
            </a:r>
            <a:br>
              <a:rPr lang="en-US" sz="4400" dirty="0"/>
            </a:br>
            <a:r>
              <a:rPr lang="en-US" sz="4400" dirty="0"/>
              <a:t>National Standards and AP Macro Unit 6</a:t>
            </a:r>
            <a:endParaRPr sz="4400" b="1" dirty="0"/>
          </a:p>
        </p:txBody>
      </p:sp>
      <p:pic>
        <p:nvPicPr>
          <p:cNvPr id="94" name="Google Shape;94;p19"/>
          <p:cNvPicPr preferRelativeResize="0">
            <a:picLocks noGrp="1"/>
          </p:cNvPicPr>
          <p:nvPr>
            <p:ph type="body" idx="1"/>
          </p:nvPr>
        </p:nvPicPr>
        <p:blipFill rotWithShape="1">
          <a:blip r:embed="rId3">
            <a:alphaModFix/>
          </a:blip>
          <a:srcRect/>
          <a:stretch/>
        </p:blipFill>
        <p:spPr>
          <a:xfrm>
            <a:off x="0" y="2559750"/>
            <a:ext cx="4726233" cy="2205346"/>
          </a:xfrm>
          <a:prstGeom prst="rect">
            <a:avLst/>
          </a:prstGeom>
          <a:noFill/>
          <a:ln>
            <a:noFill/>
          </a:ln>
        </p:spPr>
      </p:pic>
      <p:pic>
        <p:nvPicPr>
          <p:cNvPr id="95" name="Google Shape;95;p19"/>
          <p:cNvPicPr preferRelativeResize="0">
            <a:picLocks noGrp="1"/>
          </p:cNvPicPr>
          <p:nvPr>
            <p:ph type="body" idx="2"/>
          </p:nvPr>
        </p:nvPicPr>
        <p:blipFill rotWithShape="1">
          <a:blip r:embed="rId4">
            <a:alphaModFix/>
          </a:blip>
          <a:srcRect/>
          <a:stretch/>
        </p:blipFill>
        <p:spPr>
          <a:xfrm>
            <a:off x="5105400" y="2559750"/>
            <a:ext cx="4038600" cy="3963811"/>
          </a:xfrm>
          <a:prstGeom prst="rect">
            <a:avLst/>
          </a:prstGeom>
          <a:noFill/>
          <a:ln>
            <a:noFill/>
          </a:ln>
        </p:spPr>
      </p:pic>
      <p:sp>
        <p:nvSpPr>
          <p:cNvPr id="96" name="Google Shape;96;p19"/>
          <p:cNvSpPr txBox="1"/>
          <p:nvPr/>
        </p:nvSpPr>
        <p:spPr>
          <a:xfrm>
            <a:off x="389614" y="4993419"/>
            <a:ext cx="389150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highlight>
                  <a:srgbClr val="FFFF00"/>
                </a:highlight>
                <a:latin typeface="Arial"/>
                <a:ea typeface="Arial"/>
                <a:cs typeface="Arial"/>
                <a:sym typeface="Arial"/>
              </a:rPr>
              <a:t>Resources:</a:t>
            </a:r>
            <a:endParaRPr/>
          </a:p>
          <a:p>
            <a:pPr marL="171450" marR="0" lvl="0" indent="-171450" algn="l" rtl="0">
              <a:spcBef>
                <a:spcPts val="0"/>
              </a:spcBef>
              <a:spcAft>
                <a:spcPts val="0"/>
              </a:spcAft>
              <a:buClr>
                <a:schemeClr val="dk1"/>
              </a:buClr>
              <a:buSzPts val="800"/>
              <a:buFont typeface="Arial"/>
              <a:buChar char="•"/>
            </a:pPr>
            <a:r>
              <a:rPr lang="en-US" sz="800">
                <a:solidFill>
                  <a:schemeClr val="dk1"/>
                </a:solidFill>
                <a:latin typeface="Arial"/>
                <a:ea typeface="Arial"/>
                <a:cs typeface="Arial"/>
                <a:sym typeface="Arial"/>
              </a:rPr>
              <a:t>Voluntary National Content Standards in Economic. Available at: </a:t>
            </a:r>
            <a:r>
              <a:rPr lang="en-US"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https://www.councilforeconed.org/wp-contentploads/2012/03/voluntary-national-content-standards-2010.pdf</a:t>
            </a:r>
            <a:r>
              <a:rPr lang="en-US" sz="800">
                <a:solidFill>
                  <a:schemeClr val="dk1"/>
                </a:solidFill>
                <a:latin typeface="Arial"/>
                <a:ea typeface="Arial"/>
                <a:cs typeface="Arial"/>
                <a:sym typeface="Arial"/>
              </a:rPr>
              <a:t> on May 16, 2021.</a:t>
            </a:r>
            <a:endParaRPr/>
          </a:p>
          <a:p>
            <a:pPr marL="171450" marR="0" lvl="0" indent="-171450" algn="l" rtl="0">
              <a:spcBef>
                <a:spcPts val="0"/>
              </a:spcBef>
              <a:spcAft>
                <a:spcPts val="0"/>
              </a:spcAft>
              <a:buClr>
                <a:schemeClr val="dk1"/>
              </a:buClr>
              <a:buSzPts val="800"/>
              <a:buFont typeface="Arial"/>
              <a:buChar char="•"/>
            </a:pPr>
            <a:r>
              <a:rPr lang="en-US" sz="800">
                <a:solidFill>
                  <a:schemeClr val="dk1"/>
                </a:solidFill>
                <a:latin typeface="Arial"/>
                <a:ea typeface="Arial"/>
                <a:cs typeface="Arial"/>
                <a:sym typeface="Arial"/>
              </a:rPr>
              <a:t>AP Macro Unit 6 Open Economy – International Trade and Finance. Available at </a:t>
            </a:r>
            <a:r>
              <a:rPr lang="en-US"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https://apcentral.collegeboard.org/pdf/ap-macroeconomics-course-and-exam-description.pdf?course=ap-macroeconomics</a:t>
            </a:r>
            <a:r>
              <a:rPr lang="en-US" sz="800">
                <a:solidFill>
                  <a:schemeClr val="dk1"/>
                </a:solidFill>
                <a:latin typeface="Arial"/>
                <a:ea typeface="Arial"/>
                <a:cs typeface="Arial"/>
                <a:sym typeface="Arial"/>
              </a:rPr>
              <a:t> on May 16, 2021.</a:t>
            </a:r>
            <a:endParaRPr/>
          </a:p>
          <a:p>
            <a:pPr marL="171450" marR="0" lvl="0" indent="-120650" algn="l" rtl="0">
              <a:spcBef>
                <a:spcPts val="0"/>
              </a:spcBef>
              <a:spcAft>
                <a:spcPts val="0"/>
              </a:spcAft>
              <a:buClr>
                <a:schemeClr val="dk1"/>
              </a:buClr>
              <a:buSzPts val="800"/>
              <a:buFont typeface="Arial"/>
              <a:buNone/>
            </a:pPr>
            <a:endParaRPr sz="800">
              <a:solidFill>
                <a:schemeClr val="dk1"/>
              </a:solidFill>
              <a:latin typeface="Arial"/>
              <a:ea typeface="Arial"/>
              <a:cs typeface="Arial"/>
              <a:sym typeface="Arial"/>
            </a:endParaRPr>
          </a:p>
          <a:p>
            <a:pPr marL="0" marR="0" lvl="0" indent="0" algn="l" rtl="0">
              <a:spcBef>
                <a:spcPts val="0"/>
              </a:spcBef>
              <a:spcAft>
                <a:spcPts val="0"/>
              </a:spcAft>
              <a:buNone/>
            </a:pPr>
            <a:endParaRPr sz="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20"/>
          <p:cNvSpPr/>
          <p:nvPr/>
        </p:nvSpPr>
        <p:spPr>
          <a:xfrm>
            <a:off x="478631" y="0"/>
            <a:ext cx="2436019" cy="3400426"/>
          </a:xfrm>
          <a:prstGeom prst="flowChartDocument">
            <a:avLst/>
          </a:prstGeom>
          <a:solidFill>
            <a:srgbClr val="447A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20"/>
          <p:cNvSpPr txBox="1">
            <a:spLocks noGrp="1"/>
          </p:cNvSpPr>
          <p:nvPr>
            <p:ph type="title"/>
          </p:nvPr>
        </p:nvSpPr>
        <p:spPr>
          <a:xfrm>
            <a:off x="628650" y="171162"/>
            <a:ext cx="2130136" cy="2371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800" i="1" u="sng">
                <a:solidFill>
                  <a:srgbClr val="FFFFFF"/>
                </a:solidFill>
                <a:latin typeface="Calibri"/>
                <a:ea typeface="Calibri"/>
                <a:cs typeface="Calibri"/>
                <a:sym typeface="Calibri"/>
              </a:rPr>
              <a:t>Standards:</a:t>
            </a:r>
            <a:br>
              <a:rPr lang="en-US" sz="2800" i="1" u="sng">
                <a:solidFill>
                  <a:srgbClr val="FFFFFF"/>
                </a:solidFill>
                <a:latin typeface="Calibri"/>
                <a:ea typeface="Calibri"/>
                <a:cs typeface="Calibri"/>
                <a:sym typeface="Calibri"/>
              </a:rPr>
            </a:br>
            <a:r>
              <a:rPr lang="en-US" sz="2800">
                <a:solidFill>
                  <a:srgbClr val="FFFFFF"/>
                </a:solidFill>
                <a:latin typeface="Calibri"/>
                <a:ea typeface="Calibri"/>
                <a:cs typeface="Calibri"/>
                <a:sym typeface="Calibri"/>
              </a:rPr>
              <a:t>National </a:t>
            </a:r>
            <a:r>
              <a:rPr lang="en-US" sz="2800" b="0" i="1">
                <a:solidFill>
                  <a:srgbClr val="FFFFFF"/>
                </a:solidFill>
                <a:latin typeface="Calibri"/>
                <a:ea typeface="Calibri"/>
                <a:cs typeface="Calibri"/>
                <a:sym typeface="Calibri"/>
              </a:rPr>
              <a:t>to</a:t>
            </a:r>
            <a:r>
              <a:rPr lang="en-US" sz="2800">
                <a:solidFill>
                  <a:srgbClr val="FFFFFF"/>
                </a:solidFill>
                <a:latin typeface="Calibri"/>
                <a:ea typeface="Calibri"/>
                <a:cs typeface="Calibri"/>
                <a:sym typeface="Calibri"/>
              </a:rPr>
              <a:t> State </a:t>
            </a:r>
            <a:r>
              <a:rPr lang="en-US" sz="2800" b="0" i="1">
                <a:solidFill>
                  <a:srgbClr val="FFFFFF"/>
                </a:solidFill>
                <a:latin typeface="Calibri"/>
                <a:ea typeface="Calibri"/>
                <a:cs typeface="Calibri"/>
                <a:sym typeface="Calibri"/>
              </a:rPr>
              <a:t>to</a:t>
            </a:r>
            <a:r>
              <a:rPr lang="en-US" sz="2800">
                <a:solidFill>
                  <a:srgbClr val="FFFFFF"/>
                </a:solidFill>
                <a:latin typeface="Calibri"/>
                <a:ea typeface="Calibri"/>
                <a:cs typeface="Calibri"/>
                <a:sym typeface="Calibri"/>
              </a:rPr>
              <a:t> Common Core State</a:t>
            </a:r>
            <a:endParaRPr sz="2800" b="1" i="1" u="sng">
              <a:solidFill>
                <a:srgbClr val="FFFFFF"/>
              </a:solidFill>
              <a:latin typeface="Calibri"/>
              <a:ea typeface="Calibri"/>
              <a:cs typeface="Calibri"/>
              <a:sym typeface="Calibri"/>
            </a:endParaRPr>
          </a:p>
        </p:txBody>
      </p:sp>
      <p:pic>
        <p:nvPicPr>
          <p:cNvPr id="104" name="Google Shape;104;p20">
            <a:hlinkClick r:id="rId3"/>
          </p:cNvPr>
          <p:cNvPicPr preferRelativeResize="0"/>
          <p:nvPr/>
        </p:nvPicPr>
        <p:blipFill rotWithShape="1">
          <a:blip r:embed="rId4">
            <a:alphaModFix/>
          </a:blip>
          <a:srcRect/>
          <a:stretch/>
        </p:blipFill>
        <p:spPr>
          <a:xfrm>
            <a:off x="2584625" y="2400257"/>
            <a:ext cx="6080744" cy="3830868"/>
          </a:xfrm>
          <a:prstGeom prst="rect">
            <a:avLst/>
          </a:prstGeom>
          <a:noFill/>
          <a:ln>
            <a:noFill/>
          </a:ln>
        </p:spPr>
      </p:pic>
      <p:sp>
        <p:nvSpPr>
          <p:cNvPr id="105" name="Google Shape;105;p20"/>
          <p:cNvSpPr/>
          <p:nvPr/>
        </p:nvSpPr>
        <p:spPr>
          <a:xfrm>
            <a:off x="3066966" y="5550768"/>
            <a:ext cx="1012372" cy="680357"/>
          </a:xfrm>
          <a:prstGeom prst="rightArrow">
            <a:avLst>
              <a:gd name="adj1" fmla="val 50000"/>
              <a:gd name="adj2" fmla="val 50000"/>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 name="Google Shape;106;p20"/>
          <p:cNvSpPr txBox="1"/>
          <p:nvPr/>
        </p:nvSpPr>
        <p:spPr>
          <a:xfrm>
            <a:off x="195942" y="6275614"/>
            <a:ext cx="402227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Arial"/>
                <a:ea typeface="Arial"/>
                <a:cs typeface="Arial"/>
                <a:sym typeface="Arial"/>
              </a:rPr>
              <a:t>Resource: Available at </a:t>
            </a:r>
            <a:r>
              <a:rPr lang="en-US" sz="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https://www.econedlink.org/resources/exchange-rates/</a:t>
            </a:r>
            <a:r>
              <a:rPr lang="en-US" sz="800">
                <a:solidFill>
                  <a:schemeClr val="dk1"/>
                </a:solidFill>
                <a:latin typeface="Arial"/>
                <a:ea typeface="Arial"/>
                <a:cs typeface="Arial"/>
                <a:sym typeface="Arial"/>
              </a:rPr>
              <a:t> on May 16, 2021</a:t>
            </a:r>
            <a:endParaRPr/>
          </a:p>
        </p:txBody>
      </p:sp>
      <p:sp>
        <p:nvSpPr>
          <p:cNvPr id="107" name="Google Shape;107;p20"/>
          <p:cNvSpPr txBox="1">
            <a:spLocks noGrp="1"/>
          </p:cNvSpPr>
          <p:nvPr>
            <p:ph type="title"/>
          </p:nvPr>
        </p:nvSpPr>
        <p:spPr>
          <a:xfrm>
            <a:off x="3619250" y="379625"/>
            <a:ext cx="50865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3636"/>
              </a:lnSpc>
              <a:spcBef>
                <a:spcPts val="0"/>
              </a:spcBef>
              <a:spcAft>
                <a:spcPts val="0"/>
              </a:spcAft>
              <a:buNone/>
            </a:pPr>
            <a:r>
              <a:rPr lang="en-US" sz="3000" dirty="0"/>
              <a:t>(cont’d) Foundation - National Standards and AP Macro Unit 6</a:t>
            </a:r>
            <a:endParaRPr sz="3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57200" y="184923"/>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400" dirty="0"/>
              <a:t>Starter Discussion</a:t>
            </a:r>
            <a:endParaRPr sz="4400" dirty="0"/>
          </a:p>
        </p:txBody>
      </p:sp>
      <p:sp>
        <p:nvSpPr>
          <p:cNvPr id="114" name="Google Shape;114;p21"/>
          <p:cNvSpPr txBox="1">
            <a:spLocks noGrp="1"/>
          </p:cNvSpPr>
          <p:nvPr>
            <p:ph type="body" idx="1"/>
          </p:nvPr>
        </p:nvSpPr>
        <p:spPr>
          <a:xfrm>
            <a:off x="457200" y="1600200"/>
            <a:ext cx="4038600" cy="4526100"/>
          </a:xfrm>
          <a:prstGeom prst="rect">
            <a:avLst/>
          </a:prstGeom>
        </p:spPr>
        <p:txBody>
          <a:bodyPr spcFirstLastPara="1" wrap="square" lIns="91425" tIns="45700" rIns="91425" bIns="45700" anchor="t" anchorCtr="0">
            <a:noAutofit/>
          </a:bodyPr>
          <a:lstStyle/>
          <a:p>
            <a:pPr marL="514350" lvl="0" indent="-495300" algn="l" rtl="0">
              <a:spcBef>
                <a:spcPts val="0"/>
              </a:spcBef>
              <a:spcAft>
                <a:spcPts val="0"/>
              </a:spcAft>
              <a:buSzPts val="2450"/>
              <a:buFont typeface="Calibri"/>
              <a:buAutoNum type="arabicPeriod"/>
            </a:pPr>
            <a:r>
              <a:rPr lang="en-US" sz="2450" dirty="0"/>
              <a:t>Look at your shoes or another article of clothing close by.</a:t>
            </a:r>
            <a:endParaRPr sz="2500" dirty="0"/>
          </a:p>
          <a:p>
            <a:pPr marL="514350" lvl="0" indent="-488950" algn="l" rtl="0">
              <a:spcBef>
                <a:spcPts val="1800"/>
              </a:spcBef>
              <a:spcAft>
                <a:spcPts val="0"/>
              </a:spcAft>
              <a:buSzPts val="2350"/>
              <a:buFont typeface="Calibri"/>
              <a:buAutoNum type="arabicPeriod"/>
            </a:pPr>
            <a:r>
              <a:rPr lang="en-US" sz="2350" dirty="0"/>
              <a:t>List it, and identify the country of origin of its producers. </a:t>
            </a:r>
            <a:endParaRPr sz="2400" dirty="0"/>
          </a:p>
          <a:p>
            <a:pPr marL="800100" lvl="0" indent="-317500" algn="l" rtl="0">
              <a:spcBef>
                <a:spcPts val="1800"/>
              </a:spcBef>
              <a:spcAft>
                <a:spcPts val="0"/>
              </a:spcAft>
              <a:buSzPts val="2350"/>
              <a:buChar char="•"/>
            </a:pPr>
            <a:r>
              <a:rPr lang="en-US" sz="2350" dirty="0"/>
              <a:t>For example, </a:t>
            </a:r>
            <a:r>
              <a:rPr lang="en-US" sz="2350" i="1" dirty="0">
                <a:solidFill>
                  <a:schemeClr val="accent3">
                    <a:lumMod val="75000"/>
                  </a:schemeClr>
                </a:solidFill>
              </a:rPr>
              <a:t>my Converse sneakers were produced in Vietnam using textiles from Vietnam…</a:t>
            </a:r>
            <a:endParaRPr sz="2400" i="1" dirty="0">
              <a:solidFill>
                <a:schemeClr val="accent3">
                  <a:lumMod val="75000"/>
                </a:schemeClr>
              </a:solidFill>
            </a:endParaRPr>
          </a:p>
        </p:txBody>
      </p:sp>
      <p:pic>
        <p:nvPicPr>
          <p:cNvPr id="115" name="Google Shape;115;p21"/>
          <p:cNvPicPr preferRelativeResize="0"/>
          <p:nvPr/>
        </p:nvPicPr>
        <p:blipFill>
          <a:blip r:embed="rId3">
            <a:alphaModFix/>
          </a:blip>
          <a:stretch>
            <a:fillRect/>
          </a:stretch>
        </p:blipFill>
        <p:spPr>
          <a:xfrm>
            <a:off x="5290175" y="1757363"/>
            <a:ext cx="3158819" cy="4211773"/>
          </a:xfrm>
          <a:prstGeom prst="rect">
            <a:avLst/>
          </a:prstGeom>
          <a:noFill/>
          <a:ln>
            <a:noFill/>
          </a:ln>
        </p:spPr>
      </p:pic>
      <p:sp>
        <p:nvSpPr>
          <p:cNvPr id="116" name="Google Shape;116;p21"/>
          <p:cNvSpPr/>
          <p:nvPr/>
        </p:nvSpPr>
        <p:spPr>
          <a:xfrm>
            <a:off x="5716475" y="2315500"/>
            <a:ext cx="2159100" cy="1610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58CDAC-3DA9-4BB1-B9E8-9599D25440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CC7BB5-1D90-407B-BD06-1DE41AB4931C}">
  <ds:schemaRefs>
    <ds:schemaRef ds:uri="http://schemas.microsoft.com/sharepoint/v3/contenttype/forms"/>
  </ds:schemaRefs>
</ds:datastoreItem>
</file>

<file path=customXml/itemProps3.xml><?xml version="1.0" encoding="utf-8"?>
<ds:datastoreItem xmlns:ds="http://schemas.openxmlformats.org/officeDocument/2006/customXml" ds:itemID="{656E670C-1396-48E3-A967-D310466D9C77}">
  <ds:schemaRefs>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9cd82c5b-74c9-4827-94f1-5bf219ae6b20"/>
    <ds:schemaRef ds:uri="bfa4db11-c700-41fb-b639-f7e6b4e680b5"/>
  </ds:schemaRefs>
</ds:datastoreItem>
</file>

<file path=docProps/app.xml><?xml version="1.0" encoding="utf-8"?>
<Properties xmlns="http://schemas.openxmlformats.org/officeDocument/2006/extended-properties" xmlns:vt="http://schemas.openxmlformats.org/officeDocument/2006/docPropsVTypes">
  <TotalTime>39</TotalTime>
  <Words>3178</Words>
  <Application>Microsoft Office PowerPoint</Application>
  <PresentationFormat>On-screen Show (4:3)</PresentationFormat>
  <Paragraphs>257</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Calibri</vt:lpstr>
      <vt:lpstr>Roboto</vt:lpstr>
      <vt:lpstr>Times New Roman</vt:lpstr>
      <vt:lpstr>Arial</vt:lpstr>
      <vt:lpstr>Arial,Sans-Serif</vt:lpstr>
      <vt:lpstr>Office Theme</vt:lpstr>
      <vt:lpstr>   Tawni Hunt Ferrarini, PhD Presenter 17 May 2021 tferrarini@lindenwood.edu tawni.org</vt:lpstr>
      <vt:lpstr>EconEdLink Membership</vt:lpstr>
      <vt:lpstr>Professional Development Certificate</vt:lpstr>
      <vt:lpstr>Agenda</vt:lpstr>
      <vt:lpstr>Overview</vt:lpstr>
      <vt:lpstr>Objectives</vt:lpstr>
      <vt:lpstr>Foundation –  National Standards and AP Macro Unit 6</vt:lpstr>
      <vt:lpstr>Standards: National to State to Common Core State</vt:lpstr>
      <vt:lpstr>Starter Discussion</vt:lpstr>
      <vt:lpstr>Teaching and Learning Strategies</vt:lpstr>
      <vt:lpstr>Imports/Exports</vt:lpstr>
      <vt:lpstr>Things you should know how to do as you prepare for the “real world”...</vt:lpstr>
      <vt:lpstr>Relationship between net exports and net capital outflows</vt:lpstr>
      <vt:lpstr>Recall net exports in the GDP equation. Identify the correct definition of net exports.</vt:lpstr>
      <vt:lpstr>What are net exports in the GDP equation?</vt:lpstr>
      <vt:lpstr>Trade Matters - Key Terms</vt:lpstr>
      <vt:lpstr>Circle all factors that can influence net exports of goods and services</vt:lpstr>
      <vt:lpstr>Circle all factors that can influence net exports of goods and services</vt:lpstr>
      <vt:lpstr>Problems &amp; Applications + (increase); - (decrease), NC (no change)</vt:lpstr>
      <vt:lpstr>PowerPoint Presentation</vt:lpstr>
      <vt:lpstr>Net exports versus net capital flows</vt:lpstr>
      <vt:lpstr>The Flow of Financial Resources Net Capital Outflow </vt:lpstr>
      <vt:lpstr>PowerPoint Presentation</vt:lpstr>
      <vt:lpstr>Net exports versus net capital outflows and inflows (NFFI)</vt:lpstr>
      <vt:lpstr>PowerPoint Presentation</vt:lpstr>
      <vt:lpstr>For an economy, net exports must be equal to net capital outflow…</vt:lpstr>
      <vt:lpstr>Going Beyond Domestic Possibilities</vt:lpstr>
      <vt:lpstr>Link between saving, investment and international flows…</vt:lpstr>
      <vt:lpstr>Defining the Exchange Rate</vt:lpstr>
      <vt:lpstr>Purchasing- Power Parity </vt:lpstr>
      <vt:lpstr>Currency Appreciation or Depreciation</vt:lpstr>
      <vt:lpstr>Put on your worldly hat</vt:lpstr>
      <vt:lpstr>Happy (+) or Unhappy (-) with an appreciation of the U.S. dollar</vt:lpstr>
      <vt:lpstr>PowerPoint Presentation</vt:lpstr>
      <vt:lpstr>More things you should know how to do as you prepare for the “real world”...</vt:lpstr>
      <vt:lpstr>Reminder: Important Relationship</vt:lpstr>
      <vt:lpstr>Net capital outflow equals net exports…</vt:lpstr>
      <vt:lpstr>Countries that Run Trade Deficits</vt:lpstr>
      <vt:lpstr>Exchange Rates –  Nominal vs Real</vt:lpstr>
      <vt:lpstr>Nominal Rate - Actual Exchange Rate </vt:lpstr>
      <vt:lpstr>Nominal Rate to Real Exchange Rate (RER)</vt:lpstr>
      <vt:lpstr>Purchasing- Power Parity</vt:lpstr>
      <vt:lpstr>PowerPoint Presentation</vt:lpstr>
      <vt:lpstr>PowerPoint Presentation</vt:lpstr>
      <vt:lpstr>Implications of the PPP</vt:lpstr>
      <vt:lpstr>PPP &amp; Price Variances Connected to Policy Adjustments </vt:lpstr>
      <vt:lpstr>PPP &amp; Price Variances Connected to Policy Adjustments </vt:lpstr>
      <vt:lpstr>PPP</vt:lpstr>
      <vt:lpstr>Formative and Summative Assessments</vt:lpstr>
      <vt:lpstr> 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Tawni Hunt Ferrarini, PhD Presenter 17 May 2021 tferrarini@lindenwood.edu tawni.org</dc:title>
  <cp:lastModifiedBy>Jarvon Carson</cp:lastModifiedBy>
  <cp:revision>2</cp:revision>
  <dcterms:modified xsi:type="dcterms:W3CDTF">2021-05-17T20:38:47Z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