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4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7F2D5-E31C-4301-9A64-1098A1D295D0}" v="8" dt="2021-02-18T23:47:44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c63ce8016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bc63ce8016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bc63ce8016_0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dfa9329e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bdfa9329e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bdfa9329ef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c63ce801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bc63ce801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bc63ce8016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c63ce801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bc63ce801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bc63ce8016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c63ce801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bc63ce801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bc63ce8016_0_1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bdfa9329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bdfa9329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bdfa9329e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dfa9329e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bdfa9329e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bdfa9329ef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dfa9329e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bdfa9329e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184" name="Google Shape;184;gbdfa9329ef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bdfa9329e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bdfa9329e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bdfa9329ef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99df83c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799df83c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799df83c0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57" name="Google Shape;5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bdfa9329e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bdfa9329e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bdfa9329ef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dfa9329e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bdfa9329e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of the top 10 biggest losses in a single trade</a:t>
            </a:r>
            <a:endParaRPr/>
          </a:p>
        </p:txBody>
      </p:sp>
      <p:sp>
        <p:nvSpPr>
          <p:cNvPr id="236" name="Google Shape;236;gbdfa9329ef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dfa9329e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gbdfa9329e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of the top 10 biggest losses in a single trade</a:t>
            </a:r>
            <a:endParaRPr/>
          </a:p>
        </p:txBody>
      </p:sp>
      <p:sp>
        <p:nvSpPr>
          <p:cNvPr id="244" name="Google Shape;244;gbdfa9329ef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dfa9329e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bdfa9329e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Did not have the collateral to back all of these risky volatile trades</a:t>
            </a:r>
            <a:endParaRPr/>
          </a:p>
        </p:txBody>
      </p:sp>
      <p:sp>
        <p:nvSpPr>
          <p:cNvPr id="254" name="Google Shape;254;gbdfa9329ef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bdfa9329e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bdfa9329e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bdfa9329ef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bdfa9329e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bdfa9329e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bdfa9329ef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dfa9329e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bdfa9329ef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bdfa9329ef_0_1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bdfa9329e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bdfa9329e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bdfa9329ef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bc63ce801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bc63ce801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bc63ce8016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dfa9329ef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bdfa9329ef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bdfa9329ef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64" name="Google Shape;6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bdfa9329e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bdfa9329e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bdfa9329ef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dfa9329e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bdfa9329ef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bdfa9329ef_0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dfa9329ef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bdfa9329ef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bdfa9329ef_0_1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dfa9329ef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bdfa9329ef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bdfa9329ef_0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bdfa9329ef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bdfa9329ef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bdfa9329ef_0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dfa9329ef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bdfa9329ef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bdfa9329ef_0_2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bdfa9329e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bdfa9329ef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bdfa9329ef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bdfa9329ef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bdfa9329ef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bdfa9329ef_0_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bdfa9329e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bdfa9329e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bdfa9329ef_0_2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bdfa9329ef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bdfa9329ef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bdfa9329ef_0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80" name="Google Shape;8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c63ce801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bc63ce801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bc63ce8016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c63ce8016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bc63ce8016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bc63ce8016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95139"/>
      </p:ext>
    </p:extLst>
  </p:cSld>
  <p:clrMapOvr>
    <a:masterClrMapping/>
  </p:clrMapOvr>
  <p:transition spd="slow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menfi3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hyperlink" Target="mailto:rrivera@councilforeconed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wp-content/uploads/2012/03/voluntary-national-content-standards-2010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ysed.gov/common/nysed/files/programs/curriculum-instruction/ss-framework-9-12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ctrTitle"/>
          </p:nvPr>
        </p:nvSpPr>
        <p:spPr>
          <a:xfrm>
            <a:off x="0" y="1066800"/>
            <a:ext cx="9144000" cy="3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The GameStop Short Squeeze:</a:t>
            </a:r>
            <a:br>
              <a:rPr lang="en-US" sz="6000" b="1" dirty="0"/>
            </a:br>
            <a:r>
              <a:rPr lang="en-US" sz="4400" dirty="0">
                <a:solidFill>
                  <a:schemeClr val="accent3"/>
                </a:solidFill>
              </a:rPr>
              <a:t>Navigating A Complex Current Event With Your Students</a:t>
            </a:r>
            <a:br>
              <a:rPr lang="en-US" sz="4400" dirty="0"/>
            </a:br>
            <a:r>
              <a:rPr lang="en-US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Andrew </a:t>
            </a:r>
            <a:r>
              <a:rPr lang="en-US" sz="2200" i="1" dirty="0">
                <a:solidFill>
                  <a:schemeClr val="dk1"/>
                </a:solidFill>
              </a:rPr>
              <a:t>M</a:t>
            </a:r>
            <a:r>
              <a:rPr lang="en-US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enfi</a:t>
            </a:r>
            <a:br>
              <a:rPr lang="en-US" sz="1600" dirty="0"/>
            </a:br>
            <a:r>
              <a:rPr lang="en-US" sz="2200" dirty="0">
                <a:solidFill>
                  <a:schemeClr val="dk1"/>
                </a:solidFill>
              </a:rPr>
              <a:t>02/18/2021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u="sng" dirty="0">
                <a:solidFill>
                  <a:schemeClr val="hlink"/>
                </a:solidFill>
                <a:hlinkClick r:id="rId3"/>
              </a:rPr>
              <a:t>amenfi3@gmail.com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/>
        </p:nvSpPr>
        <p:spPr>
          <a:xfrm>
            <a:off x="0" y="1102725"/>
            <a:ext cx="96324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Selling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Borrow </a:t>
            </a:r>
            <a:r>
              <a:rPr lang="en-US" sz="40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Sell </a:t>
            </a:r>
            <a:r>
              <a:rPr lang="en-US" sz="40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back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Bet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a share to fall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863" y="3036275"/>
            <a:ext cx="7276275" cy="344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/>
        </p:nvSpPr>
        <p:spPr>
          <a:xfrm>
            <a:off x="322950" y="1267200"/>
            <a:ext cx="84981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Selling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[Dangers] </a:t>
            </a:r>
            <a:endParaRPr sz="40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Interest Payments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Infinite Risk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100" y="3429000"/>
            <a:ext cx="5080650" cy="297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675" y="1816325"/>
            <a:ext cx="2314406" cy="263849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322950" y="1267200"/>
            <a:ext cx="8498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Selling &amp; GameStop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[GME]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Melvin Capital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950" y="4085925"/>
            <a:ext cx="38862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9325" y="4874900"/>
            <a:ext cx="4073501" cy="1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4728" y="2596125"/>
            <a:ext cx="3247975" cy="182985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/>
        </p:nvSpPr>
        <p:spPr>
          <a:xfrm>
            <a:off x="322950" y="1213512"/>
            <a:ext cx="84981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GameStop: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Promising Investment?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Ryan Cohen [CHEWY]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Transition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Holiday Cash Infusion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025" y="2200700"/>
            <a:ext cx="3151775" cy="128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575" y="4063400"/>
            <a:ext cx="5253849" cy="21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1649" y="4139600"/>
            <a:ext cx="3357153" cy="202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/>
        </p:nvSpPr>
        <p:spPr>
          <a:xfrm>
            <a:off x="322950" y="1267200"/>
            <a:ext cx="84981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Reddit: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[r/</a:t>
            </a:r>
            <a:r>
              <a:rPr lang="en-US" sz="40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wallstreetbets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Risk Transactions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 Memes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GameStop: Undervalued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24" y="4645798"/>
            <a:ext cx="4522000" cy="155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825" y="3838950"/>
            <a:ext cx="2592675" cy="25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7026" y="1729250"/>
            <a:ext cx="2350274" cy="16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0075" y="4694962"/>
            <a:ext cx="1790575" cy="1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/>
        </p:nvSpPr>
        <p:spPr>
          <a:xfrm>
            <a:off x="322950" y="1267200"/>
            <a:ext cx="8498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Price Manipulation Duel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Reddit: r/</a:t>
            </a:r>
            <a:r>
              <a:rPr lang="en-US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wallstreetbets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Buying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shares </a:t>
            </a:r>
            <a:r>
              <a:rPr lang="en-US" sz="40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[Price ↑]</a:t>
            </a:r>
            <a:endParaRPr sz="4000" dirty="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 Firms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Shorting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more shares </a:t>
            </a:r>
            <a:r>
              <a:rPr lang="en-US" sz="4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[Price ↓]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50" y="4501550"/>
            <a:ext cx="3317525" cy="19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5234" y="5127702"/>
            <a:ext cx="2625744" cy="9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3619" y="5085038"/>
            <a:ext cx="1181856" cy="10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/>
        </p:nvSpPr>
        <p:spPr>
          <a:xfrm>
            <a:off x="322950" y="1072500"/>
            <a:ext cx="8498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Short Squeeze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140% 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GameStop shares sold short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76200" y="5361475"/>
            <a:ext cx="8991600" cy="11391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Eventually they will have to 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buy back </a:t>
            </a: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shares they borrowed...at any price</a:t>
            </a:r>
            <a:endParaRPr dirty="0"/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2458000"/>
            <a:ext cx="2442749" cy="86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0772" y="2387125"/>
            <a:ext cx="5712651" cy="27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/>
          <p:nvPr/>
        </p:nvSpPr>
        <p:spPr>
          <a:xfrm>
            <a:off x="5196350" y="4214500"/>
            <a:ext cx="1933500" cy="10614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101" y="3498575"/>
            <a:ext cx="1396926" cy="1592552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/>
        </p:nvSpPr>
        <p:spPr>
          <a:xfrm>
            <a:off x="322950" y="1072500"/>
            <a:ext cx="88212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Short Squeeze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[The Memes] 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Factory]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00" y="1971775"/>
            <a:ext cx="2845222" cy="22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050" y="4618700"/>
            <a:ext cx="5069951" cy="18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6225" y="1882598"/>
            <a:ext cx="2404874" cy="253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4950" y="4561800"/>
            <a:ext cx="3461251" cy="19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5100" y="2163975"/>
            <a:ext cx="3558949" cy="190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/>
        </p:nvSpPr>
        <p:spPr>
          <a:xfrm>
            <a:off x="221600" y="976275"/>
            <a:ext cx="8498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Short Squeeze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Cycle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221600" y="3008175"/>
            <a:ext cx="3000000" cy="15699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Independent traders buy MORE GameStop</a:t>
            </a:r>
            <a:endParaRPr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2993000" y="5431250"/>
            <a:ext cx="3248700" cy="1108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Price of GameStop goes up</a:t>
            </a:r>
            <a:endParaRPr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5617700" y="2876300"/>
            <a:ext cx="3248700" cy="15699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Short Sellers buy back the stock they borrowed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201" name="Google Shape;201;p30"/>
          <p:cNvCxnSpPr>
            <a:stCxn id="198" idx="2"/>
            <a:endCxn id="199" idx="1"/>
          </p:cNvCxnSpPr>
          <p:nvPr/>
        </p:nvCxnSpPr>
        <p:spPr>
          <a:xfrm>
            <a:off x="1721600" y="4578075"/>
            <a:ext cx="1271400" cy="1407300"/>
          </a:xfrm>
          <a:prstGeom prst="straightConnector1">
            <a:avLst/>
          </a:prstGeom>
          <a:noFill/>
          <a:ln w="76200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p30"/>
          <p:cNvCxnSpPr>
            <a:stCxn id="199" idx="3"/>
            <a:endCxn id="200" idx="2"/>
          </p:cNvCxnSpPr>
          <p:nvPr/>
        </p:nvCxnSpPr>
        <p:spPr>
          <a:xfrm rot="10800000" flipH="1">
            <a:off x="6241700" y="4446350"/>
            <a:ext cx="1000500" cy="1539000"/>
          </a:xfrm>
          <a:prstGeom prst="straightConnector1">
            <a:avLst/>
          </a:prstGeom>
          <a:noFill/>
          <a:ln w="76200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3" name="Google Shape;203;p30"/>
          <p:cNvCxnSpPr>
            <a:stCxn id="200" idx="1"/>
            <a:endCxn id="199" idx="0"/>
          </p:cNvCxnSpPr>
          <p:nvPr/>
        </p:nvCxnSpPr>
        <p:spPr>
          <a:xfrm flipH="1">
            <a:off x="4617200" y="3661250"/>
            <a:ext cx="1000500" cy="1770000"/>
          </a:xfrm>
          <a:prstGeom prst="straightConnector1">
            <a:avLst/>
          </a:prstGeom>
          <a:noFill/>
          <a:ln w="76200" cap="flat" cmpd="sng">
            <a:solidFill>
              <a:srgbClr val="6FA8D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" name="Google Shape;204;p30"/>
          <p:cNvCxnSpPr>
            <a:endCxn id="198" idx="3"/>
          </p:cNvCxnSpPr>
          <p:nvPr/>
        </p:nvCxnSpPr>
        <p:spPr>
          <a:xfrm rot="10800000">
            <a:off x="3221600" y="3793125"/>
            <a:ext cx="1395600" cy="1638000"/>
          </a:xfrm>
          <a:prstGeom prst="straightConnector1">
            <a:avLst/>
          </a:prstGeom>
          <a:noFill/>
          <a:ln w="76200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250" y="2241453"/>
            <a:ext cx="1943724" cy="7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225" y="2010346"/>
            <a:ext cx="3181650" cy="86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5300" y="5490450"/>
            <a:ext cx="1634599" cy="5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221600" y="976275"/>
            <a:ext cx="8498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Short Squeeze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Cycle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221600" y="3008175"/>
            <a:ext cx="3000000" cy="15699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Independent traders buy MORE GameStop</a:t>
            </a:r>
            <a:endParaRPr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2993000" y="5431250"/>
            <a:ext cx="3248700" cy="1108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Price of GameStop goes up</a:t>
            </a:r>
            <a:endParaRPr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5617700" y="2876300"/>
            <a:ext cx="3248700" cy="15699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Short Sellers buy back the stock they borrowed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217" name="Google Shape;217;p31"/>
          <p:cNvCxnSpPr>
            <a:stCxn id="214" idx="2"/>
            <a:endCxn id="215" idx="1"/>
          </p:cNvCxnSpPr>
          <p:nvPr/>
        </p:nvCxnSpPr>
        <p:spPr>
          <a:xfrm>
            <a:off x="1721600" y="4578075"/>
            <a:ext cx="1271400" cy="1407300"/>
          </a:xfrm>
          <a:prstGeom prst="straightConnector1">
            <a:avLst/>
          </a:prstGeom>
          <a:noFill/>
          <a:ln w="76200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" name="Google Shape;218;p31"/>
          <p:cNvCxnSpPr>
            <a:stCxn id="215" idx="3"/>
            <a:endCxn id="216" idx="2"/>
          </p:cNvCxnSpPr>
          <p:nvPr/>
        </p:nvCxnSpPr>
        <p:spPr>
          <a:xfrm rot="10800000" flipH="1">
            <a:off x="6241700" y="4446350"/>
            <a:ext cx="1000500" cy="1539000"/>
          </a:xfrm>
          <a:prstGeom prst="straightConnector1">
            <a:avLst/>
          </a:prstGeom>
          <a:noFill/>
          <a:ln w="76200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9" name="Google Shape;219;p31"/>
          <p:cNvCxnSpPr>
            <a:stCxn id="216" idx="1"/>
            <a:endCxn id="215" idx="0"/>
          </p:cNvCxnSpPr>
          <p:nvPr/>
        </p:nvCxnSpPr>
        <p:spPr>
          <a:xfrm flipH="1">
            <a:off x="4617200" y="3661250"/>
            <a:ext cx="1000500" cy="1770000"/>
          </a:xfrm>
          <a:prstGeom prst="straightConnector1">
            <a:avLst/>
          </a:prstGeom>
          <a:noFill/>
          <a:ln w="76200" cap="flat" cmpd="sng">
            <a:solidFill>
              <a:srgbClr val="6FA8D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0" name="Google Shape;220;p31"/>
          <p:cNvCxnSpPr>
            <a:endCxn id="214" idx="3"/>
          </p:cNvCxnSpPr>
          <p:nvPr/>
        </p:nvCxnSpPr>
        <p:spPr>
          <a:xfrm rot="10800000">
            <a:off x="3221600" y="3793125"/>
            <a:ext cx="1395600" cy="1638000"/>
          </a:xfrm>
          <a:prstGeom prst="straightConnector1">
            <a:avLst/>
          </a:prstGeom>
          <a:noFill/>
          <a:ln w="76200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1" name="Google Shape;2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250" y="2241453"/>
            <a:ext cx="1943724" cy="7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225" y="2010346"/>
            <a:ext cx="3181650" cy="86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5300" y="5490450"/>
            <a:ext cx="1634599" cy="56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/>
          <p:nvPr/>
        </p:nvSpPr>
        <p:spPr>
          <a:xfrm>
            <a:off x="5211475" y="1782475"/>
            <a:ext cx="4063500" cy="2975700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-US" sz="1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/>
          <p:nvPr/>
        </p:nvSpPr>
        <p:spPr>
          <a:xfrm>
            <a:off x="322950" y="1267200"/>
            <a:ext cx="8619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Short Squeeze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[Result]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$2.57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en-US" sz="40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$483.00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[19,000% Increase]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227" y="2651550"/>
            <a:ext cx="7271775" cy="37785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975" y="2738375"/>
            <a:ext cx="2013280" cy="6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/>
        </p:nvSpPr>
        <p:spPr>
          <a:xfrm>
            <a:off x="322950" y="1267200"/>
            <a:ext cx="84981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[Short Sellers]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$70 Billion Losses [</a:t>
            </a:r>
            <a:r>
              <a:rPr lang="en-US" sz="4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5,000+ </a:t>
            </a: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firms]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Melvin Capital [</a:t>
            </a:r>
            <a:r>
              <a:rPr lang="en-US" sz="4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30% </a:t>
            </a: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Loss]  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53" y="4378575"/>
            <a:ext cx="3247975" cy="182985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850" y="4131450"/>
            <a:ext cx="388620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/>
        </p:nvSpPr>
        <p:spPr>
          <a:xfrm>
            <a:off x="322950" y="1267200"/>
            <a:ext cx="84981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[Shareholders]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Gains &amp; Losses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549" y="1589237"/>
            <a:ext cx="3045600" cy="20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400" y="4490375"/>
            <a:ext cx="4470600" cy="1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375" y="4949800"/>
            <a:ext cx="4073501" cy="1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950" y="2639400"/>
            <a:ext cx="5091351" cy="211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/>
          <p:nvPr/>
        </p:nvSpPr>
        <p:spPr>
          <a:xfrm>
            <a:off x="322950" y="1267200"/>
            <a:ext cx="84981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Controversies 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Robinhood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[Halted Purchasing] 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425" y="3019325"/>
            <a:ext cx="5010324" cy="28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175" y="3735675"/>
            <a:ext cx="3482751" cy="123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 rot="5400000">
            <a:off x="6586650" y="2653150"/>
            <a:ext cx="12057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20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/>
          <p:nvPr/>
        </p:nvSpPr>
        <p:spPr>
          <a:xfrm>
            <a:off x="322950" y="1267200"/>
            <a:ext cx="84981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Narrative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#1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Independent Traders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Reckless / Market </a:t>
            </a:r>
            <a:r>
              <a:rPr lang="en-US" sz="4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Manipulators</a:t>
            </a:r>
            <a:endParaRPr sz="4000" b="1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600" y="3564950"/>
            <a:ext cx="4167850" cy="234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6475" y="3564950"/>
            <a:ext cx="4484945" cy="23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/>
        </p:nvSpPr>
        <p:spPr>
          <a:xfrm>
            <a:off x="322950" y="1146350"/>
            <a:ext cx="87102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Narrative </a:t>
            </a:r>
            <a:r>
              <a:rPr lang="en-US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#2</a:t>
            </a:r>
            <a:endParaRPr sz="4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 Firms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Hypocrites / </a:t>
            </a:r>
            <a:r>
              <a:rPr lang="en-US" sz="4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Greedy</a:t>
            </a:r>
            <a:endParaRPr sz="4000" b="1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00" y="3141925"/>
            <a:ext cx="3423581" cy="3263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4975" y="4250675"/>
            <a:ext cx="4942050" cy="22350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1300" y="1146350"/>
            <a:ext cx="2445976" cy="298482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>
            <a:spLocks noGrp="1"/>
          </p:cNvSpPr>
          <p:nvPr>
            <p:ph type="title"/>
          </p:nvPr>
        </p:nvSpPr>
        <p:spPr>
          <a:xfrm>
            <a:off x="457200" y="2192850"/>
            <a:ext cx="8229600" cy="21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accent3"/>
                </a:solidFill>
              </a:rPr>
              <a:t>Questions?</a:t>
            </a:r>
            <a:endParaRPr sz="5400" b="1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>
            <a:spLocks noGrp="1"/>
          </p:cNvSpPr>
          <p:nvPr>
            <p:ph type="title"/>
          </p:nvPr>
        </p:nvSpPr>
        <p:spPr>
          <a:xfrm>
            <a:off x="457200" y="1955925"/>
            <a:ext cx="8229600" cy="21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>
                <a:solidFill>
                  <a:schemeClr val="accent3"/>
                </a:solidFill>
              </a:rPr>
              <a:t>Part 2: </a:t>
            </a:r>
            <a:r>
              <a:rPr lang="en-US" sz="5500" dirty="0"/>
              <a:t>How Do We Explain The GameStop Short Squeeze?</a:t>
            </a:r>
            <a:endParaRPr sz="5500" b="1" dirty="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0"/>
          <p:cNvSpPr txBox="1"/>
          <p:nvPr/>
        </p:nvSpPr>
        <p:spPr>
          <a:xfrm>
            <a:off x="354100" y="1469750"/>
            <a:ext cx="5441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Is More</a:t>
            </a:r>
            <a:endParaRPr/>
          </a:p>
        </p:txBody>
      </p:sp>
      <p:pic>
        <p:nvPicPr>
          <p:cNvPr id="295" name="Google Shape;2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00" y="2986175"/>
            <a:ext cx="3469100" cy="298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425" y="3236272"/>
            <a:ext cx="3573575" cy="22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1"/>
          <p:cNvSpPr txBox="1"/>
          <p:nvPr/>
        </p:nvSpPr>
        <p:spPr>
          <a:xfrm>
            <a:off x="354100" y="1469750"/>
            <a:ext cx="818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Cautious With Outside Sources </a:t>
            </a:r>
            <a:endParaRPr/>
          </a:p>
        </p:txBody>
      </p:sp>
      <p:pic>
        <p:nvPicPr>
          <p:cNvPr id="303" name="Google Shape;3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63" y="2543413"/>
            <a:ext cx="4791972" cy="35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935" y="2784950"/>
            <a:ext cx="3610565" cy="3110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-US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-US" sz="1600" b="1" i="1" u="sng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EconEdLink.org/professional-development/</a:t>
            </a:r>
            <a:endParaRPr sz="16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/>
          <p:nvPr/>
        </p:nvSpPr>
        <p:spPr>
          <a:xfrm>
            <a:off x="354100" y="1469750"/>
            <a:ext cx="86625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Resource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Char char="–"/>
            </a:pPr>
            <a:r>
              <a:rPr lang="en-US" sz="3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Vlogbrothers</a:t>
            </a:r>
            <a:r>
              <a:rPr lang="en-US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[Hank Green]</a:t>
            </a:r>
            <a:endParaRPr sz="33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Char char="–"/>
            </a:pPr>
            <a:r>
              <a:rPr lang="en-US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GameStop Short Squeeze In 4 Minutes”</a:t>
            </a: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975" y="3285950"/>
            <a:ext cx="5507775" cy="30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>
            <a:spLocks noGrp="1"/>
          </p:cNvSpPr>
          <p:nvPr>
            <p:ph type="title"/>
          </p:nvPr>
        </p:nvSpPr>
        <p:spPr>
          <a:xfrm>
            <a:off x="457200" y="1955925"/>
            <a:ext cx="8229600" cy="21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>
                <a:solidFill>
                  <a:schemeClr val="accent3"/>
                </a:solidFill>
              </a:rPr>
              <a:t>Part 3: </a:t>
            </a:r>
            <a:r>
              <a:rPr lang="en-US" sz="5500" dirty="0"/>
              <a:t>What Activities Can We Do With Students About The GameStop Short Squeeze?</a:t>
            </a:r>
            <a:endParaRPr sz="5500" b="1" dirty="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/>
        </p:nvSpPr>
        <p:spPr>
          <a:xfrm>
            <a:off x="58050" y="989375"/>
            <a:ext cx="90279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Trial By Jury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Wallstreetbets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 firms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Robinhood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75" y="3727200"/>
            <a:ext cx="4647101" cy="26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176" y="3255625"/>
            <a:ext cx="3159550" cy="31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"/>
          <p:cNvSpPr txBox="1"/>
          <p:nvPr/>
        </p:nvSpPr>
        <p:spPr>
          <a:xfrm>
            <a:off x="115950" y="1469750"/>
            <a:ext cx="9027900" cy="1862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Debate/Discussion/Argument Writing</a:t>
            </a:r>
            <a:r>
              <a:rPr lang="en-US" sz="3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#1</a:t>
            </a:r>
            <a:endParaRPr sz="3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short selling </a:t>
            </a:r>
            <a:r>
              <a:rPr lang="en-US" sz="40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good or bad 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society?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50" y="3031475"/>
            <a:ext cx="7174350" cy="33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/>
          <p:nvPr/>
        </p:nvSpPr>
        <p:spPr>
          <a:xfrm>
            <a:off x="115950" y="1469750"/>
            <a:ext cx="9027900" cy="309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Debate/Discussion/Argument Writing </a:t>
            </a:r>
            <a:r>
              <a:rPr lang="en-US" sz="3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#2</a:t>
            </a:r>
            <a:endParaRPr sz="3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the independent traders of r/</a:t>
            </a:r>
            <a:r>
              <a:rPr lang="en-US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wallstreetbets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heroes or villains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Both? Neither?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400" y="4341275"/>
            <a:ext cx="4470600" cy="1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50" y="4259000"/>
            <a:ext cx="3877674" cy="203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"/>
          <p:cNvSpPr txBox="1"/>
          <p:nvPr/>
        </p:nvSpPr>
        <p:spPr>
          <a:xfrm>
            <a:off x="115950" y="1469750"/>
            <a:ext cx="9027900" cy="247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Debate/Discussion/Argument Writing </a:t>
            </a:r>
            <a:r>
              <a:rPr lang="en-US" sz="3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#3</a:t>
            </a:r>
            <a:endParaRPr sz="3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this an intelligent investment?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time </a:t>
            </a:r>
            <a:r>
              <a:rPr lang="en-US" sz="40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[No hindsight] </a:t>
            </a:r>
            <a:endParaRPr sz="4000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950" y="4175625"/>
            <a:ext cx="4470600" cy="1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50" y="3895325"/>
            <a:ext cx="388620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 txBox="1"/>
          <p:nvPr/>
        </p:nvSpPr>
        <p:spPr>
          <a:xfrm>
            <a:off x="115950" y="1469750"/>
            <a:ext cx="9027900" cy="19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Compare/ Contrast Lesson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Volkswagen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800" y="3032525"/>
            <a:ext cx="3159551" cy="315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300" y="2601825"/>
            <a:ext cx="5422452" cy="3772475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9"/>
          <p:cNvSpPr txBox="1"/>
          <p:nvPr/>
        </p:nvSpPr>
        <p:spPr>
          <a:xfrm>
            <a:off x="58050" y="1204700"/>
            <a:ext cx="90279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Meme Analysis Lesson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was the most effective?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the joke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0" y="3902000"/>
            <a:ext cx="2845222" cy="22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2700" y="3744535"/>
            <a:ext cx="2404874" cy="253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7000" y="4218150"/>
            <a:ext cx="3558949" cy="190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0"/>
          <p:cNvSpPr txBox="1"/>
          <p:nvPr/>
        </p:nvSpPr>
        <p:spPr>
          <a:xfrm>
            <a:off x="58050" y="1204700"/>
            <a:ext cx="9682200" cy="19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Webquest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 on stock prices/dates/etc.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277" y="2651550"/>
            <a:ext cx="7271775" cy="37785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3" name="Google Shape;37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250" y="2856900"/>
            <a:ext cx="2734799" cy="96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"/>
          <p:cNvSpPr txBox="1">
            <a:spLocks noGrp="1"/>
          </p:cNvSpPr>
          <p:nvPr>
            <p:ph type="title"/>
          </p:nvPr>
        </p:nvSpPr>
        <p:spPr>
          <a:xfrm>
            <a:off x="457200" y="2192850"/>
            <a:ext cx="8229600" cy="21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accent3"/>
                </a:solidFill>
              </a:rPr>
              <a:t>Questions?</a:t>
            </a:r>
            <a:endParaRPr sz="5400" b="1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Objective</a:t>
            </a:r>
            <a:endParaRPr sz="4400" b="1"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4294967295"/>
          </p:nvPr>
        </p:nvSpPr>
        <p:spPr>
          <a:xfrm>
            <a:off x="457200" y="23774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How to use the “GameStop Short Squeeze” in our classes</a:t>
            </a:r>
            <a:endParaRPr sz="40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75" y="4602601"/>
            <a:ext cx="4572001" cy="16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797" y="4203382"/>
            <a:ext cx="3466528" cy="22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sz="5500" b="1"/>
          </a:p>
        </p:txBody>
      </p:sp>
      <p:sp>
        <p:nvSpPr>
          <p:cNvPr id="386" name="Google Shape;386;p52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52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3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393" name="Google Shape;393;p5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394" name="Google Shape;39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0" cy="23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799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3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5520690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sz="1800" b="1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$5,000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$2,500 for their school to support economic education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Recognition at our annual Visionary Awards convening. </a:t>
            </a:r>
          </a:p>
          <a:p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9742" y="1044145"/>
            <a:ext cx="40341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7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309725"/>
            <a:ext cx="9144000" cy="23460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Twelve </a:t>
            </a:r>
            <a:r>
              <a:rPr lang="en-US" sz="1125" b="1" dirty="0">
                <a:solidFill>
                  <a:schemeClr val="bg1"/>
                </a:solidFill>
              </a:rPr>
              <a:t>New York</a:t>
            </a:r>
            <a:r>
              <a:rPr lang="en-US" sz="1125" dirty="0">
                <a:solidFill>
                  <a:schemeClr val="bg1"/>
                </a:solidFill>
              </a:rPr>
              <a:t> state counties (New York, Kings, Bronx, Richmond, Queens, Nassau, Suffolk, Westchester, Putnam, Rockland, Orange and </a:t>
            </a:r>
            <a:r>
              <a:rPr lang="en-US" sz="1125" dirty="0" err="1">
                <a:solidFill>
                  <a:schemeClr val="bg1"/>
                </a:solidFill>
              </a:rPr>
              <a:t>Dutchess</a:t>
            </a:r>
            <a:r>
              <a:rPr lang="en-US" sz="1125" dirty="0">
                <a:solidFill>
                  <a:schemeClr val="bg1"/>
                </a:solidFill>
              </a:rPr>
              <a:t>)</a:t>
            </a:r>
            <a:endParaRPr lang="en-US" sz="1125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Eight </a:t>
            </a:r>
            <a:r>
              <a:rPr lang="en-US" sz="1125" b="1" dirty="0">
                <a:solidFill>
                  <a:schemeClr val="bg1"/>
                </a:solidFill>
              </a:rPr>
              <a:t>New Jersey</a:t>
            </a:r>
            <a:r>
              <a:rPr lang="en-US" sz="1125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Two </a:t>
            </a:r>
            <a:r>
              <a:rPr lang="en-US" sz="1125" b="1" dirty="0">
                <a:solidFill>
                  <a:schemeClr val="bg1"/>
                </a:solidFill>
              </a:rPr>
              <a:t>Connecticut </a:t>
            </a:r>
            <a:r>
              <a:rPr lang="en-US" sz="1125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125" b="1" u="sng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125" b="1" u="sng" baseline="30000">
                <a:solidFill>
                  <a:schemeClr val="bg1"/>
                </a:solidFill>
              </a:rPr>
              <a:t>th</a:t>
            </a:r>
            <a:r>
              <a:rPr lang="en-US" sz="1125" b="1" u="sng">
                <a:solidFill>
                  <a:schemeClr val="bg1"/>
                </a:solidFill>
              </a:rPr>
              <a:t> 2021</a:t>
            </a:r>
            <a:endParaRPr lang="en-US" sz="1200" b="1" u="sng">
              <a:solidFill>
                <a:schemeClr val="bg1"/>
              </a:solidFill>
            </a:endParaRPr>
          </a:p>
          <a:p>
            <a:pPr algn="ctr"/>
            <a:r>
              <a:rPr lang="en-US" sz="15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5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5784" y="5511696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Please feel free to e-mail us at </a:t>
            </a:r>
            <a:r>
              <a:rPr lang="en-US" sz="1050" b="1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050" dirty="0">
                <a:solidFill>
                  <a:schemeClr val="bg1"/>
                </a:solidFill>
              </a:rPr>
              <a:t> </a:t>
            </a:r>
          </a:p>
          <a:p>
            <a:r>
              <a:rPr lang="en-US" sz="1050" dirty="0">
                <a:solidFill>
                  <a:schemeClr val="bg1"/>
                </a:solidFill>
              </a:rPr>
              <a:t>with any questions you have.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715" y="5593332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Agenda</a:t>
            </a:r>
            <a:endParaRPr sz="4400" b="1" dirty="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4294967295"/>
          </p:nvPr>
        </p:nvSpPr>
        <p:spPr>
          <a:xfrm>
            <a:off x="226575" y="2212850"/>
            <a:ext cx="8917500" cy="22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SzPts val="3100"/>
              <a:buFont typeface="Calibri"/>
              <a:buAutoNum type="arabicPeriod"/>
            </a:pPr>
            <a:r>
              <a:rPr lang="en-US" sz="3100" dirty="0"/>
              <a:t>What is the GameStop </a:t>
            </a:r>
            <a:r>
              <a:rPr lang="en-US" sz="3100" dirty="0">
                <a:solidFill>
                  <a:schemeClr val="accent3"/>
                </a:solidFill>
              </a:rPr>
              <a:t>short squeeze</a:t>
            </a:r>
            <a:r>
              <a:rPr lang="en-US" sz="3100" dirty="0"/>
              <a:t>?</a:t>
            </a:r>
            <a:endParaRPr sz="3100" dirty="0"/>
          </a:p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SzPts val="3100"/>
              <a:buFont typeface="Calibri"/>
              <a:buAutoNum type="arabicPeriod"/>
            </a:pPr>
            <a:r>
              <a:rPr lang="en-US" sz="3100" dirty="0"/>
              <a:t>How do we </a:t>
            </a:r>
            <a:r>
              <a:rPr lang="en-US" sz="3100" dirty="0">
                <a:solidFill>
                  <a:schemeClr val="accent3"/>
                </a:solidFill>
              </a:rPr>
              <a:t>explain</a:t>
            </a:r>
            <a:r>
              <a:rPr lang="en-US" sz="3100" dirty="0"/>
              <a:t> the GameStop short squeeze?</a:t>
            </a:r>
            <a:endParaRPr sz="3100" dirty="0"/>
          </a:p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SzPts val="3100"/>
              <a:buFont typeface="Calibri"/>
              <a:buAutoNum type="arabicPeriod"/>
            </a:pPr>
            <a:r>
              <a:rPr lang="en-US" sz="3100" dirty="0"/>
              <a:t>What </a:t>
            </a:r>
            <a:r>
              <a:rPr lang="en-US" sz="3100" dirty="0">
                <a:solidFill>
                  <a:schemeClr val="accent3"/>
                </a:solidFill>
              </a:rPr>
              <a:t>activities</a:t>
            </a:r>
            <a:r>
              <a:rPr lang="en-US" sz="3100" dirty="0"/>
              <a:t> can we do with students to engage with this current event?</a:t>
            </a:r>
            <a:endParaRPr sz="3100" dirty="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75" y="4602601"/>
            <a:ext cx="4572001" cy="16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797" y="4203382"/>
            <a:ext cx="3466528" cy="22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National Standards</a:t>
            </a:r>
            <a:endParaRPr sz="4400" b="1" dirty="0"/>
          </a:p>
        </p:txBody>
      </p:sp>
      <p:sp>
        <p:nvSpPr>
          <p:cNvPr id="92" name="Google Shape;92;p18"/>
          <p:cNvSpPr txBox="1"/>
          <p:nvPr/>
        </p:nvSpPr>
        <p:spPr>
          <a:xfrm>
            <a:off x="0" y="2212850"/>
            <a:ext cx="91440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STANDARD 8: ROLL OF PRICES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STANDARD 10: </a:t>
            </a: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INSTITUTIONS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STANDARD 12: INTEREST RATES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STANDARD 16: ROLL OF GOVERNMENT &amp; MARKET FAILURE</a:t>
            </a:r>
            <a:r>
              <a:rPr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7695" y="4352303"/>
            <a:ext cx="2568610" cy="2017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State Standards</a:t>
            </a:r>
            <a:endParaRPr sz="4400" b="1" dirty="0"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050" y="3578100"/>
            <a:ext cx="3147900" cy="24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0" y="1937200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York: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</a:pPr>
            <a:r>
              <a:rPr lang="en-US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12.E1 INDIVIDUAL RESPONSIBILITY AND THE ECONOMY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457200" y="1955925"/>
            <a:ext cx="8229600" cy="21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3"/>
                </a:solidFill>
              </a:rPr>
              <a:t>Part 1: </a:t>
            </a:r>
            <a:r>
              <a:rPr lang="en-US" sz="4400" dirty="0"/>
              <a:t>What is the GameStop Stock Short Squeeze?</a:t>
            </a:r>
            <a:endParaRPr sz="4400" b="1" dirty="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322950" y="1267200"/>
            <a:ext cx="84981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GameStop [GME]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Difficulties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–"/>
            </a:pPr>
            <a:r>
              <a:rPr lang="en-US" sz="40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$32.80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en-US" sz="4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$2.57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100" y="3889700"/>
            <a:ext cx="4383530" cy="255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950" y="3960250"/>
            <a:ext cx="3724224" cy="24209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7875" y="1206074"/>
            <a:ext cx="3825650" cy="2552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EB5807-AC5C-43D8-97CA-8B90D64C4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B46BB-32CF-4F6D-8116-AD090F97DC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D9C910-2AD0-4833-B0A8-CB37FCF0F4CC}">
  <ds:schemaRefs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cd82c5b-74c9-4827-94f1-5bf219ae6b20"/>
    <ds:schemaRef ds:uri="bfa4db11-c700-41fb-b639-f7e6b4e680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1339</Words>
  <Application>Microsoft Office PowerPoint</Application>
  <PresentationFormat>On-screen Show (4:3)</PresentationFormat>
  <Paragraphs>220</Paragraphs>
  <Slides>44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Impact</vt:lpstr>
      <vt:lpstr>Times New Roman</vt:lpstr>
      <vt:lpstr>Office Theme</vt:lpstr>
      <vt:lpstr>  The GameStop Short Squeeze: Navigating A Complex Current Event With Your Students Presented by Andrew Menfi 02/18/2021 amenfi3@gmail.com </vt:lpstr>
      <vt:lpstr>EconEdLink Membership</vt:lpstr>
      <vt:lpstr>Professional Development Certificate</vt:lpstr>
      <vt:lpstr>Objective</vt:lpstr>
      <vt:lpstr>Agenda</vt:lpstr>
      <vt:lpstr>National Standards</vt:lpstr>
      <vt:lpstr>State Standards</vt:lpstr>
      <vt:lpstr>Part 1: What is the GameStop Stock Short Squeeze?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Part 2: How Do We Explain The GameStop Short Squeeze?</vt:lpstr>
      <vt:lpstr>PowerPoint Presentation</vt:lpstr>
      <vt:lpstr>PowerPoint Presentation</vt:lpstr>
      <vt:lpstr>PowerPoint Presentation</vt:lpstr>
      <vt:lpstr>Part 3: What Activities Can We Do With Students About The GameStop Short Squeeze?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CEE Affiliates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The Gamestop Short Squeeze Navigating A Complex Current Event With Your Students Presented by Andrew menfi 02/18/2021 amenfi3@gmail.com </dc:title>
  <cp:lastModifiedBy>Jarvon Carson</cp:lastModifiedBy>
  <cp:revision>2</cp:revision>
  <dcterms:modified xsi:type="dcterms:W3CDTF">2021-02-18T23:48:13Z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