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68" r:id="rId7"/>
    <p:sldId id="269" r:id="rId8"/>
    <p:sldId id="270" r:id="rId9"/>
    <p:sldId id="271" r:id="rId10"/>
    <p:sldId id="272" r:id="rId11"/>
    <p:sldId id="273" r:id="rId12"/>
    <p:sldId id="274" r:id="rId13"/>
    <p:sldId id="275" r:id="rId14"/>
    <p:sldId id="276" r:id="rId15"/>
    <p:sldId id="277" r:id="rId16"/>
    <p:sldId id="278" r:id="rId17"/>
    <p:sldId id="279"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7A9900"/>
    <a:srgbClr val="8BAF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4"/>
    <p:restoredTop sz="92585"/>
  </p:normalViewPr>
  <p:slideViewPr>
    <p:cSldViewPr>
      <p:cViewPr varScale="1">
        <p:scale>
          <a:sx n="118" d="100"/>
          <a:sy n="118" d="100"/>
        </p:scale>
        <p:origin x="234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1/5/21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smtClean="0"/>
              <a:pPr>
                <a:defRPr/>
              </a:pPr>
              <a:t>2</a:t>
            </a:fld>
            <a:endParaRPr lang="en-US"/>
          </a:p>
        </p:txBody>
      </p:sp>
    </p:spTree>
    <p:extLst>
      <p:ext uri="{BB962C8B-B14F-4D97-AF65-F5344CB8AC3E}">
        <p14:creationId xmlns:p14="http://schemas.microsoft.com/office/powerpoint/2010/main" val="1173301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sz="5000"/>
            </a:lvl1pPr>
          </a:lstStyle>
          <a:p>
            <a:r>
              <a:rPr lang="en-US" dirty="0"/>
              <a:t>Click to edit Master title style</a:t>
            </a:r>
          </a:p>
        </p:txBody>
      </p:sp>
      <p:sp>
        <p:nvSpPr>
          <p:cNvPr id="3" name="Content Placeholder 2"/>
          <p:cNvSpPr>
            <a:spLocks noGrp="1"/>
          </p:cNvSpPr>
          <p:nvPr>
            <p:ph idx="1"/>
          </p:nvPr>
        </p:nvSpPr>
        <p:spPr>
          <a:xfrm>
            <a:off x="457200" y="2514600"/>
            <a:ext cx="8229600" cy="3779520"/>
          </a:xfrm>
        </p:spPr>
        <p:txBody>
          <a:bodyPr/>
          <a:lstStyle>
            <a:lvl1pPr>
              <a:lnSpc>
                <a:spcPct val="100000"/>
              </a:lnSpc>
              <a:spcAft>
                <a:spcPts val="800"/>
              </a:spcAft>
              <a:defRPr sz="2200"/>
            </a:lvl1pPr>
            <a:lvl2pPr>
              <a:lnSpc>
                <a:spcPct val="100000"/>
              </a:lnSpc>
              <a:spcAft>
                <a:spcPts val="800"/>
              </a:spcAft>
              <a:defRPr sz="2200"/>
            </a:lvl2pPr>
            <a:lvl3pPr>
              <a:lnSpc>
                <a:spcPct val="100000"/>
              </a:lnSpc>
              <a:spcAft>
                <a:spcPts val="800"/>
              </a:spcAft>
              <a:defRPr sz="2200"/>
            </a:lvl3pPr>
            <a:lvl4pPr>
              <a:lnSpc>
                <a:spcPct val="100000"/>
              </a:lnSpc>
              <a:spcAft>
                <a:spcPts val="800"/>
              </a:spcAft>
              <a:defRPr sz="2200"/>
            </a:lvl4pPr>
            <a:lvl5pPr>
              <a:lnSpc>
                <a:spcPct val="100000"/>
              </a:lnSpc>
              <a:spcAft>
                <a:spcPts val="800"/>
              </a:spcAft>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To Intervene or Not To Intervene That is the Question All Governments Must Ask</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news.com/cartoons/deficit-and-budget-cartoons" TargetMode="External"/><Relationship Id="rId2" Type="http://schemas.openxmlformats.org/officeDocument/2006/relationships/hyperlink" Target="https://www.marketwatch.com/story/ted-cruz-is-asked-why-national-debt-is-paramount-to-republicans-only-when-a-democrat-is-in-the-white-house-11603831170"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fred.stlouisfed.org/graph/?g=xikc" TargetMode="Externa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fred.stlouisfed.org/graph/?g=xijJ"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6FCBDF-B2D8-6847-A097-0A505ABD7E71}"/>
              </a:ext>
            </a:extLst>
          </p:cNvPr>
          <p:cNvSpPr>
            <a:spLocks noGrp="1"/>
          </p:cNvSpPr>
          <p:nvPr>
            <p:ph type="ctrTitle"/>
          </p:nvPr>
        </p:nvSpPr>
        <p:spPr>
          <a:xfrm>
            <a:off x="685800" y="1066800"/>
            <a:ext cx="7772400" cy="5105400"/>
          </a:xfrm>
        </p:spPr>
        <p:txBody>
          <a:bodyPr/>
          <a:lstStyle/>
          <a:p>
            <a:pPr>
              <a:lnSpc>
                <a:spcPts val="6500"/>
              </a:lnSpc>
              <a:spcBef>
                <a:spcPts val="1800"/>
              </a:spcBef>
              <a:spcAft>
                <a:spcPts val="1800"/>
              </a:spcAft>
            </a:pPr>
            <a:r>
              <a:rPr lang="en-US" dirty="0"/>
              <a:t>Weighing the benefits and costs of a stimulus</a:t>
            </a:r>
            <a:endParaRPr lang="en-US" sz="28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Final Question for Task Group </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marL="0" indent="0">
              <a:lnSpc>
                <a:spcPts val="2200"/>
              </a:lnSpc>
              <a:spcAft>
                <a:spcPts val="1500"/>
              </a:spcAft>
              <a:buSzPct val="125000"/>
              <a:buNone/>
            </a:pPr>
            <a:r>
              <a:rPr lang="en-US" sz="2000" dirty="0"/>
              <a:t>First, each member of the task group will relay the main question posed to their focus group and discuss the focus group’s consensus.</a:t>
            </a:r>
          </a:p>
          <a:p>
            <a:pPr marL="0" indent="0">
              <a:lnSpc>
                <a:spcPts val="2200"/>
              </a:lnSpc>
              <a:spcAft>
                <a:spcPts val="1500"/>
              </a:spcAft>
              <a:buSzPct val="125000"/>
              <a:buNone/>
            </a:pPr>
            <a:r>
              <a:rPr lang="en-US" sz="2000" dirty="0"/>
              <a:t>Second, after six focus questions have been discussed, the task group should discuss the final question:</a:t>
            </a:r>
          </a:p>
          <a:p>
            <a:pPr marL="0" indent="0">
              <a:lnSpc>
                <a:spcPts val="2200"/>
              </a:lnSpc>
              <a:spcAft>
                <a:spcPts val="1500"/>
              </a:spcAft>
              <a:buSzPct val="125000"/>
              <a:buNone/>
            </a:pPr>
            <a:r>
              <a:rPr lang="en-US" sz="2000" dirty="0">
                <a:solidFill>
                  <a:srgbClr val="FF0000"/>
                </a:solidFill>
              </a:rPr>
              <a:t>After weighing the immediate benefits of a stimulus against </a:t>
            </a:r>
            <a:r>
              <a:rPr lang="en-US" sz="2000">
                <a:solidFill>
                  <a:srgbClr val="FF0000"/>
                </a:solidFill>
              </a:rPr>
              <a:t>stimulus’ </a:t>
            </a:r>
            <a:r>
              <a:rPr lang="en-US" sz="2000" dirty="0">
                <a:solidFill>
                  <a:srgbClr val="FF0000"/>
                </a:solidFill>
              </a:rPr>
              <a:t>long-term costs, is a fiscal stimulus a useful tool to counteract the effects of the current Covid-19 recession?</a:t>
            </a:r>
          </a:p>
        </p:txBody>
      </p:sp>
    </p:spTree>
    <p:extLst>
      <p:ext uri="{BB962C8B-B14F-4D97-AF65-F5344CB8AC3E}">
        <p14:creationId xmlns:p14="http://schemas.microsoft.com/office/powerpoint/2010/main" val="396177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4038600" cy="3779520"/>
          </a:xfrm>
        </p:spPr>
        <p:txBody>
          <a:bodyPr/>
          <a:lstStyle/>
          <a:p>
            <a:pPr marL="0" indent="0">
              <a:lnSpc>
                <a:spcPts val="2200"/>
              </a:lnSpc>
              <a:buSzPct val="125000"/>
              <a:buNone/>
            </a:pPr>
            <a:r>
              <a:rPr lang="en-US" sz="2000" b="1" dirty="0">
                <a:latin typeface="Calibri" panose="020F0502020204030204" pitchFamily="34" charset="0"/>
                <a:cs typeface="Calibri" panose="020F0502020204030204" pitchFamily="34" charset="0"/>
              </a:rPr>
              <a:t>Benefits</a:t>
            </a:r>
          </a:p>
          <a:p>
            <a:pPr>
              <a:lnSpc>
                <a:spcPts val="2200"/>
              </a:lnSpc>
              <a:buSzPct val="125000"/>
            </a:pPr>
            <a:r>
              <a:rPr lang="en-US" sz="2000" dirty="0"/>
              <a:t>Moves economy towards potential GDP faster leading to a faster recovery of economic growth</a:t>
            </a:r>
          </a:p>
          <a:p>
            <a:pPr>
              <a:lnSpc>
                <a:spcPts val="2200"/>
              </a:lnSpc>
              <a:buSzPct val="125000"/>
            </a:pPr>
            <a:r>
              <a:rPr lang="en-US" sz="2000" dirty="0"/>
              <a:t>Reduces unemployment</a:t>
            </a:r>
          </a:p>
          <a:p>
            <a:pPr>
              <a:lnSpc>
                <a:spcPts val="2200"/>
              </a:lnSpc>
              <a:buSzPct val="125000"/>
            </a:pPr>
            <a:r>
              <a:rPr lang="en-US" sz="2000" dirty="0"/>
              <a:t>Helps reduce stress on households</a:t>
            </a:r>
          </a:p>
          <a:p>
            <a:pPr>
              <a:lnSpc>
                <a:spcPts val="2200"/>
              </a:lnSpc>
              <a:buSzPct val="125000"/>
            </a:pPr>
            <a:r>
              <a:rPr lang="en-US" sz="2000" dirty="0"/>
              <a:t>Helps small and large businesses recover</a:t>
            </a:r>
          </a:p>
          <a:p>
            <a:pPr>
              <a:lnSpc>
                <a:spcPts val="2200"/>
              </a:lnSpc>
              <a:buSzPct val="125000"/>
            </a:pPr>
            <a:r>
              <a:rPr lang="en-US" sz="2000" dirty="0"/>
              <a:t>Helps local and state governments provide services</a:t>
            </a:r>
          </a:p>
          <a:p>
            <a:pPr>
              <a:lnSpc>
                <a:spcPts val="2200"/>
              </a:lnSpc>
              <a:buSzPct val="125000"/>
            </a:pPr>
            <a:endParaRPr lang="en-US" sz="2000" dirty="0"/>
          </a:p>
          <a:p>
            <a:pPr>
              <a:lnSpc>
                <a:spcPts val="2200"/>
              </a:lnSpc>
              <a:buSzPct val="125000"/>
            </a:pPr>
            <a:endParaRPr lang="en-US" sz="2000" dirty="0"/>
          </a:p>
        </p:txBody>
      </p:sp>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Stimulus?</a:t>
            </a:r>
          </a:p>
        </p:txBody>
      </p:sp>
      <p:sp>
        <p:nvSpPr>
          <p:cNvPr id="4" name="Content Placeholder 2">
            <a:extLst>
              <a:ext uri="{FF2B5EF4-FFF2-40B4-BE49-F238E27FC236}">
                <a16:creationId xmlns:a16="http://schemas.microsoft.com/office/drawing/2014/main" id="{343C169E-E098-D946-927D-9813D11A4142}"/>
              </a:ext>
            </a:extLst>
          </p:cNvPr>
          <p:cNvSpPr txBox="1">
            <a:spLocks/>
          </p:cNvSpPr>
          <p:nvPr/>
        </p:nvSpPr>
        <p:spPr bwMode="auto">
          <a:xfrm>
            <a:off x="4572000" y="2392680"/>
            <a:ext cx="4114800" cy="3779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200"/>
              </a:lnSpc>
              <a:buSzPct val="125000"/>
              <a:buNone/>
            </a:pPr>
            <a:r>
              <a:rPr lang="en-US" sz="2000" b="1" dirty="0">
                <a:latin typeface="Calibri" panose="020F0502020204030204" pitchFamily="34" charset="0"/>
                <a:cs typeface="Calibri" panose="020F0502020204030204" pitchFamily="34" charset="0"/>
              </a:rPr>
              <a:t>Costs</a:t>
            </a:r>
          </a:p>
          <a:p>
            <a:pPr>
              <a:lnSpc>
                <a:spcPts val="2200"/>
              </a:lnSpc>
              <a:buSzPct val="125000"/>
            </a:pPr>
            <a:r>
              <a:rPr lang="en-US" sz="2000" dirty="0"/>
              <a:t>Increases national debt</a:t>
            </a:r>
          </a:p>
          <a:p>
            <a:pPr>
              <a:lnSpc>
                <a:spcPts val="2200"/>
              </a:lnSpc>
              <a:buSzPct val="125000"/>
            </a:pPr>
            <a:r>
              <a:rPr lang="en-US" sz="2000" dirty="0"/>
              <a:t>Increases interest paid in future by federal government</a:t>
            </a:r>
          </a:p>
          <a:p>
            <a:pPr>
              <a:lnSpc>
                <a:spcPts val="2200"/>
              </a:lnSpc>
              <a:buSzPct val="125000"/>
            </a:pPr>
            <a:r>
              <a:rPr lang="en-US" sz="2000" dirty="0"/>
              <a:t>May hinder business borrowing for investment if interest rates rise</a:t>
            </a:r>
          </a:p>
          <a:p>
            <a:pPr>
              <a:lnSpc>
                <a:spcPts val="2200"/>
              </a:lnSpc>
              <a:buSzPct val="125000"/>
            </a:pPr>
            <a:endParaRPr lang="en-US" sz="2000" dirty="0"/>
          </a:p>
          <a:p>
            <a:pPr>
              <a:lnSpc>
                <a:spcPts val="2200"/>
              </a:lnSpc>
              <a:buSzPct val="125000"/>
            </a:pPr>
            <a:endParaRPr lang="en-US" sz="2000" dirty="0"/>
          </a:p>
        </p:txBody>
      </p:sp>
    </p:spTree>
    <p:extLst>
      <p:ext uri="{BB962C8B-B14F-4D97-AF65-F5344CB8AC3E}">
        <p14:creationId xmlns:p14="http://schemas.microsoft.com/office/powerpoint/2010/main" val="1349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additive="base">
                                        <p:cTn id="4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1" end="1"/>
                                            </p:txEl>
                                          </p:spTgt>
                                        </p:tgtEl>
                                        <p:attrNameLst>
                                          <p:attrName>style.visibility</p:attrName>
                                        </p:attrNameLst>
                                      </p:cBhvr>
                                      <p:to>
                                        <p:strVal val="visible"/>
                                      </p:to>
                                    </p:set>
                                    <p:anim calcmode="lin" valueType="num">
                                      <p:cBhvr additive="base">
                                        <p:cTn id="4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anim calcmode="lin" valueType="num">
                                      <p:cBhvr additive="base">
                                        <p:cTn id="5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additive="base">
                                        <p:cTn id="6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sz="4000" dirty="0"/>
              <a:t>Questions to ask about the long-term costs of a stimulus on the debt</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590800"/>
            <a:ext cx="8229600" cy="3779520"/>
          </a:xfrm>
        </p:spPr>
        <p:txBody>
          <a:bodyPr/>
          <a:lstStyle/>
          <a:p>
            <a:pPr>
              <a:lnSpc>
                <a:spcPts val="2200"/>
              </a:lnSpc>
              <a:buSzPct val="125000"/>
              <a:buFont typeface="Arial" panose="020B0604020202020204" pitchFamily="34" charset="0"/>
              <a:buChar char="•"/>
            </a:pPr>
            <a:r>
              <a:rPr lang="en-US" sz="2000" dirty="0"/>
              <a:t>Do interest rates rise significantly to high levels because of the stimulus?</a:t>
            </a:r>
          </a:p>
          <a:p>
            <a:pPr>
              <a:lnSpc>
                <a:spcPts val="2200"/>
              </a:lnSpc>
              <a:buSzPct val="125000"/>
              <a:buFont typeface="Arial" panose="020B0604020202020204" pitchFamily="34" charset="0"/>
              <a:buChar char="•"/>
            </a:pPr>
            <a:r>
              <a:rPr lang="en-US" sz="2000" dirty="0"/>
              <a:t>Are interest payments historically large relative to GDP?</a:t>
            </a:r>
          </a:p>
          <a:p>
            <a:pPr>
              <a:lnSpc>
                <a:spcPts val="2200"/>
              </a:lnSpc>
              <a:buSzPct val="125000"/>
              <a:buFont typeface="Arial" panose="020B0604020202020204" pitchFamily="34" charset="0"/>
              <a:buChar char="•"/>
            </a:pPr>
            <a:r>
              <a:rPr lang="en-US" sz="2000" dirty="0"/>
              <a:t>What contributes to a rise in costs leading to a larger national debt?</a:t>
            </a:r>
          </a:p>
          <a:p>
            <a:pPr lvl="1">
              <a:lnSpc>
                <a:spcPts val="2200"/>
              </a:lnSpc>
              <a:buSzPct val="125000"/>
              <a:buFont typeface="Arial" panose="020B0604020202020204" pitchFamily="34" charset="0"/>
              <a:buChar char="•"/>
            </a:pPr>
            <a:r>
              <a:rPr lang="en-US" sz="2000" dirty="0"/>
              <a:t>One-time money stimulus programs</a:t>
            </a:r>
          </a:p>
          <a:p>
            <a:pPr lvl="1">
              <a:lnSpc>
                <a:spcPts val="2200"/>
              </a:lnSpc>
              <a:buSzPct val="125000"/>
              <a:buFont typeface="Arial" panose="020B0604020202020204" pitchFamily="34" charset="0"/>
              <a:buChar char="•"/>
            </a:pPr>
            <a:r>
              <a:rPr lang="en-US" sz="2000" dirty="0"/>
              <a:t>Ongoing programs</a:t>
            </a:r>
          </a:p>
          <a:p>
            <a:pPr>
              <a:lnSpc>
                <a:spcPts val="2200"/>
              </a:lnSpc>
              <a:buSzPct val="125000"/>
              <a:buFont typeface="Arial" panose="020B0604020202020204" pitchFamily="34" charset="0"/>
              <a:buChar char="•"/>
            </a:pPr>
            <a:r>
              <a:rPr lang="en-US" sz="2000" dirty="0"/>
              <a:t>Can taxes be raised in the future to reduce the debt?</a:t>
            </a:r>
          </a:p>
        </p:txBody>
      </p:sp>
    </p:spTree>
    <p:extLst>
      <p:ext uri="{BB962C8B-B14F-4D97-AF65-F5344CB8AC3E}">
        <p14:creationId xmlns:p14="http://schemas.microsoft.com/office/powerpoint/2010/main" val="6497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The Debate…</a:t>
            </a:r>
          </a:p>
        </p:txBody>
      </p:sp>
      <p:sp>
        <p:nvSpPr>
          <p:cNvPr id="9" name="TextBox 8">
            <a:extLst>
              <a:ext uri="{FF2B5EF4-FFF2-40B4-BE49-F238E27FC236}">
                <a16:creationId xmlns:a16="http://schemas.microsoft.com/office/drawing/2014/main" id="{F8AC793A-4617-6E40-A5EE-FBBBC5B55E8D}"/>
              </a:ext>
            </a:extLst>
          </p:cNvPr>
          <p:cNvSpPr txBox="1"/>
          <p:nvPr/>
        </p:nvSpPr>
        <p:spPr>
          <a:xfrm>
            <a:off x="457200" y="6015335"/>
            <a:ext cx="8229600" cy="381643"/>
          </a:xfrm>
          <a:prstGeom prst="rect">
            <a:avLst/>
          </a:prstGeom>
          <a:noFill/>
        </p:spPr>
        <p:txBody>
          <a:bodyPr wrap="square" rtlCol="0">
            <a:spAutoFit/>
          </a:bodyPr>
          <a:lstStyle/>
          <a:p>
            <a:r>
              <a:rPr lang="en-US" sz="940" dirty="0">
                <a:latin typeface="Calibri" panose="020F0502020204030204" pitchFamily="34" charset="0"/>
                <a:cs typeface="Calibri" panose="020F0502020204030204" pitchFamily="34" charset="0"/>
                <a:hlinkClick r:id="rId2"/>
              </a:rPr>
              <a:t>https://www.marketwatch.com/story/ted-cruz-is-asked-why-national-debt-is-paramount-to-republicans-only-when-a-democrat-is-in-the-white-house-11603831170</a:t>
            </a:r>
            <a:br>
              <a:rPr lang="en-US" sz="940" dirty="0">
                <a:latin typeface="Calibri" panose="020F0502020204030204" pitchFamily="34" charset="0"/>
                <a:cs typeface="Calibri" panose="020F0502020204030204" pitchFamily="34" charset="0"/>
              </a:rPr>
            </a:br>
            <a:r>
              <a:rPr lang="en-US" sz="940" dirty="0">
                <a:latin typeface="Calibri" panose="020F0502020204030204" pitchFamily="34" charset="0"/>
                <a:cs typeface="Calibri" panose="020F0502020204030204" pitchFamily="34" charset="0"/>
                <a:hlinkClick r:id="rId3"/>
              </a:rPr>
              <a:t>https://www.usnews.com/cartoons/deficit-and-budget-cartoons</a:t>
            </a:r>
            <a:endParaRPr lang="en-US" sz="940" dirty="0">
              <a:latin typeface="Calibri" panose="020F0502020204030204" pitchFamily="34" charset="0"/>
              <a:cs typeface="Calibri" panose="020F0502020204030204" pitchFamily="34" charset="0"/>
            </a:endParaRPr>
          </a:p>
        </p:txBody>
      </p:sp>
      <p:pic>
        <p:nvPicPr>
          <p:cNvPr id="7" name="Picture 2">
            <a:extLst>
              <a:ext uri="{FF2B5EF4-FFF2-40B4-BE49-F238E27FC236}">
                <a16:creationId xmlns:a16="http://schemas.microsoft.com/office/drawing/2014/main" id="{7BD8BD1B-127B-1B44-A3E7-D6953DEB761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2443457"/>
            <a:ext cx="4114800" cy="31922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3BD582D-44EE-F64E-A5AC-0304D5E08BC2}"/>
              </a:ext>
            </a:extLst>
          </p:cNvPr>
          <p:cNvPicPr>
            <a:picLocks noChangeAspect="1"/>
          </p:cNvPicPr>
          <p:nvPr/>
        </p:nvPicPr>
        <p:blipFill>
          <a:blip r:embed="rId5"/>
          <a:stretch>
            <a:fillRect/>
          </a:stretch>
        </p:blipFill>
        <p:spPr>
          <a:xfrm>
            <a:off x="4572000" y="2438400"/>
            <a:ext cx="4267200" cy="3354430"/>
          </a:xfrm>
          <a:prstGeom prst="rect">
            <a:avLst/>
          </a:prstGeom>
        </p:spPr>
      </p:pic>
    </p:spTree>
    <p:extLst>
      <p:ext uri="{BB962C8B-B14F-4D97-AF65-F5344CB8AC3E}">
        <p14:creationId xmlns:p14="http://schemas.microsoft.com/office/powerpoint/2010/main" val="416898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a:xfrm>
            <a:off x="457200" y="1143000"/>
            <a:ext cx="8305800" cy="1143000"/>
          </a:xfrm>
        </p:spPr>
        <p:txBody>
          <a:bodyPr/>
          <a:lstStyle/>
          <a:p>
            <a:r>
              <a:rPr lang="en-US" sz="4000" dirty="0"/>
              <a:t>Focus Group Questions (brief version):</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lnSpc>
                <a:spcPts val="2200"/>
              </a:lnSpc>
              <a:buSzPct val="125000"/>
            </a:pPr>
            <a:r>
              <a:rPr lang="en-US" sz="2000" dirty="0"/>
              <a:t>Does the economy currently need more stimulus?</a:t>
            </a:r>
          </a:p>
          <a:p>
            <a:pPr>
              <a:lnSpc>
                <a:spcPts val="2200"/>
              </a:lnSpc>
              <a:buSzPct val="125000"/>
            </a:pPr>
            <a:r>
              <a:rPr lang="en-US" sz="2000" dirty="0"/>
              <a:t>Are households and businesses stressed and in need of help?</a:t>
            </a:r>
          </a:p>
          <a:p>
            <a:pPr>
              <a:lnSpc>
                <a:spcPts val="2200"/>
              </a:lnSpc>
              <a:buSzPct val="125000"/>
            </a:pPr>
            <a:r>
              <a:rPr lang="en-US" sz="2000" dirty="0"/>
              <a:t>Based on historical levels, are high interest rates currently a concern?</a:t>
            </a:r>
          </a:p>
          <a:p>
            <a:pPr>
              <a:lnSpc>
                <a:spcPts val="2200"/>
              </a:lnSpc>
              <a:buSzPct val="125000"/>
            </a:pPr>
            <a:r>
              <a:rPr lang="en-US" sz="2000" dirty="0"/>
              <a:t>Based on current and historical measures, are interest payments currently a concern to the overall federal budget?</a:t>
            </a:r>
          </a:p>
          <a:p>
            <a:pPr>
              <a:lnSpc>
                <a:spcPts val="2200"/>
              </a:lnSpc>
              <a:buSzPct val="125000"/>
            </a:pPr>
            <a:r>
              <a:rPr lang="en-US" sz="2000" dirty="0"/>
              <a:t>Did the CARES Act expense have a big impact on the national debt?</a:t>
            </a:r>
          </a:p>
          <a:p>
            <a:pPr>
              <a:lnSpc>
                <a:spcPts val="2200"/>
              </a:lnSpc>
              <a:buSzPct val="125000"/>
            </a:pPr>
            <a:r>
              <a:rPr lang="en-US" sz="2000" dirty="0"/>
              <a:t>Does a one-time intervention such as the CARES Act have a continued effect on the long-term deficit or debt?  </a:t>
            </a:r>
          </a:p>
          <a:p>
            <a:pPr>
              <a:lnSpc>
                <a:spcPts val="2200"/>
              </a:lnSpc>
              <a:buSzPct val="125000"/>
            </a:pPr>
            <a:endParaRPr lang="en-US" sz="2000" dirty="0"/>
          </a:p>
          <a:p>
            <a:pPr>
              <a:lnSpc>
                <a:spcPts val="2200"/>
              </a:lnSpc>
              <a:buSzPct val="125000"/>
            </a:pPr>
            <a:endParaRPr lang="en-US" sz="2000" dirty="0"/>
          </a:p>
          <a:p>
            <a:pPr>
              <a:lnSpc>
                <a:spcPts val="2200"/>
              </a:lnSpc>
              <a:buSzPct val="125000"/>
            </a:pPr>
            <a:endParaRPr lang="en-US" sz="2000" dirty="0"/>
          </a:p>
        </p:txBody>
      </p:sp>
    </p:spTree>
    <p:extLst>
      <p:ext uri="{BB962C8B-B14F-4D97-AF65-F5344CB8AC3E}">
        <p14:creationId xmlns:p14="http://schemas.microsoft.com/office/powerpoint/2010/main" val="11623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461E3-E826-B247-9C75-4281C92B04D1}"/>
              </a:ext>
            </a:extLst>
          </p:cNvPr>
          <p:cNvSpPr>
            <a:spLocks noGrp="1"/>
          </p:cNvSpPr>
          <p:nvPr>
            <p:ph type="title"/>
          </p:nvPr>
        </p:nvSpPr>
        <p:spPr>
          <a:xfrm>
            <a:off x="457200" y="1295400"/>
            <a:ext cx="8229600" cy="1143000"/>
          </a:xfrm>
        </p:spPr>
        <p:txBody>
          <a:bodyPr/>
          <a:lstStyle/>
          <a:p>
            <a:pPr>
              <a:lnSpc>
                <a:spcPts val="5000"/>
              </a:lnSpc>
            </a:pPr>
            <a:r>
              <a:rPr lang="en-US" dirty="0"/>
              <a:t>Concepts to know:  </a:t>
            </a:r>
            <a:br>
              <a:rPr lang="en-US" dirty="0"/>
            </a:br>
            <a:r>
              <a:rPr lang="en-US" dirty="0"/>
              <a:t>Debt vs. Deficit</a:t>
            </a:r>
          </a:p>
        </p:txBody>
      </p:sp>
      <p:sp>
        <p:nvSpPr>
          <p:cNvPr id="3" name="Content Placeholder 2">
            <a:extLst>
              <a:ext uri="{FF2B5EF4-FFF2-40B4-BE49-F238E27FC236}">
                <a16:creationId xmlns:a16="http://schemas.microsoft.com/office/drawing/2014/main" id="{9C3C8BF9-BAD4-FF46-A619-BB0D2FD5C559}"/>
              </a:ext>
            </a:extLst>
          </p:cNvPr>
          <p:cNvSpPr>
            <a:spLocks noGrp="1"/>
          </p:cNvSpPr>
          <p:nvPr>
            <p:ph idx="1"/>
          </p:nvPr>
        </p:nvSpPr>
        <p:spPr>
          <a:xfrm>
            <a:off x="457200" y="2667000"/>
            <a:ext cx="8229600" cy="3779520"/>
          </a:xfrm>
        </p:spPr>
        <p:txBody>
          <a:bodyPr/>
          <a:lstStyle/>
          <a:p>
            <a:pPr>
              <a:buSzPct val="125000"/>
              <a:buFont typeface="Arial" panose="020B0604020202020204" pitchFamily="34" charset="0"/>
              <a:buChar char="•"/>
            </a:pPr>
            <a:r>
              <a:rPr lang="en-US" dirty="0"/>
              <a:t>Federal budget deficit – measured typically over the course of one year, a deficit occurs when the federal government’s outlays (payments) are larger than its receipts (funds paid to government).</a:t>
            </a:r>
          </a:p>
          <a:p>
            <a:pPr lvl="1">
              <a:buSzPct val="125000"/>
              <a:buFont typeface="Arial" panose="020B0604020202020204" pitchFamily="34" charset="0"/>
              <a:buChar char="•"/>
            </a:pPr>
            <a:r>
              <a:rPr lang="en-US" sz="1800" dirty="0"/>
              <a:t>Implication:  The U.S. must borrow to fund the deficit.  The United States Treasury borrows the funds by selling U.S. Treasury Bills, Notes, and Bonds.  The Treasury must pay interest on these securities.</a:t>
            </a:r>
          </a:p>
          <a:p>
            <a:pPr>
              <a:buSzPct val="125000"/>
              <a:buFont typeface="Arial" panose="020B0604020202020204" pitchFamily="34" charset="0"/>
              <a:buChar char="•"/>
            </a:pPr>
            <a:r>
              <a:rPr lang="en-US" dirty="0"/>
              <a:t>National debt – is the total amount owed by the United States government due to the accumulation of deficits over many years.  </a:t>
            </a:r>
          </a:p>
          <a:p>
            <a:pPr lvl="1">
              <a:buSzPct val="125000"/>
              <a:buFont typeface="Arial" panose="020B0604020202020204" pitchFamily="34" charset="0"/>
              <a:buChar char="•"/>
            </a:pPr>
            <a:r>
              <a:rPr lang="en-US" sz="1800" dirty="0"/>
              <a:t>Implication:  Budget deficits increase the debt as more is owed.  Budget surpluses decrease the debt as funds are repaid.</a:t>
            </a:r>
          </a:p>
          <a:p>
            <a:pPr>
              <a:buSzPct val="125000"/>
              <a:buFont typeface="Arial" panose="020B0604020202020204" pitchFamily="34" charset="0"/>
              <a:buChar char="•"/>
            </a:pPr>
            <a:endParaRPr lang="en-US" dirty="0"/>
          </a:p>
        </p:txBody>
      </p:sp>
    </p:spTree>
    <p:extLst>
      <p:ext uri="{BB962C8B-B14F-4D97-AF65-F5344CB8AC3E}">
        <p14:creationId xmlns:p14="http://schemas.microsoft.com/office/powerpoint/2010/main" val="353221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16CC-0B12-0D4F-8183-64A095C1C776}"/>
              </a:ext>
            </a:extLst>
          </p:cNvPr>
          <p:cNvSpPr>
            <a:spLocks noGrp="1"/>
          </p:cNvSpPr>
          <p:nvPr>
            <p:ph type="title"/>
          </p:nvPr>
        </p:nvSpPr>
        <p:spPr>
          <a:xfrm>
            <a:off x="457200" y="1298448"/>
            <a:ext cx="8229600" cy="1143000"/>
          </a:xfrm>
        </p:spPr>
        <p:txBody>
          <a:bodyPr/>
          <a:lstStyle/>
          <a:p>
            <a:pPr>
              <a:lnSpc>
                <a:spcPts val="5000"/>
              </a:lnSpc>
            </a:pPr>
            <a:r>
              <a:rPr lang="en-US" dirty="0"/>
              <a:t>Concepts to know:  </a:t>
            </a:r>
            <a:br>
              <a:rPr lang="en-US" dirty="0"/>
            </a:br>
            <a:r>
              <a:rPr lang="en-US" dirty="0"/>
              <a:t>Interest Rate</a:t>
            </a:r>
          </a:p>
        </p:txBody>
      </p:sp>
      <p:sp>
        <p:nvSpPr>
          <p:cNvPr id="3" name="Content Placeholder 2">
            <a:extLst>
              <a:ext uri="{FF2B5EF4-FFF2-40B4-BE49-F238E27FC236}">
                <a16:creationId xmlns:a16="http://schemas.microsoft.com/office/drawing/2014/main" id="{CFD39FC5-68F8-C34D-BAD9-5ACB23230556}"/>
              </a:ext>
            </a:extLst>
          </p:cNvPr>
          <p:cNvSpPr>
            <a:spLocks noGrp="1"/>
          </p:cNvSpPr>
          <p:nvPr>
            <p:ph idx="1"/>
          </p:nvPr>
        </p:nvSpPr>
        <p:spPr>
          <a:xfrm>
            <a:off x="457200" y="2743200"/>
            <a:ext cx="8229600" cy="3779520"/>
          </a:xfrm>
        </p:spPr>
        <p:txBody>
          <a:bodyPr/>
          <a:lstStyle/>
          <a:p>
            <a:pPr>
              <a:buSzPct val="125000"/>
            </a:pPr>
            <a:r>
              <a:rPr lang="en-US" b="1" dirty="0">
                <a:latin typeface="Calibri" panose="020F0502020204030204" pitchFamily="34" charset="0"/>
                <a:cs typeface="Calibri" panose="020F0502020204030204" pitchFamily="34" charset="0"/>
              </a:rPr>
              <a:t>Interest rate </a:t>
            </a:r>
            <a:r>
              <a:rPr lang="en-US" dirty="0"/>
              <a:t>– is the amount a borrower pays to the lender for a loan.  The interest rate is expressed as a percentage of the amount owed.</a:t>
            </a:r>
          </a:p>
          <a:p>
            <a:pPr>
              <a:buSzPct val="125000"/>
            </a:pPr>
            <a:endParaRPr lang="en-US" dirty="0"/>
          </a:p>
          <a:p>
            <a:pPr>
              <a:buSzPct val="125000"/>
            </a:pPr>
            <a:endParaRPr lang="en-US" dirty="0"/>
          </a:p>
          <a:p>
            <a:pPr>
              <a:buSzPct val="125000"/>
            </a:pPr>
            <a:endParaRPr lang="en-US" dirty="0"/>
          </a:p>
          <a:p>
            <a:pPr>
              <a:buSzPct val="125000"/>
            </a:pPr>
            <a:endParaRPr lang="en-US" dirty="0"/>
          </a:p>
          <a:p>
            <a:pPr>
              <a:buSzPct val="125000"/>
            </a:pPr>
            <a:endParaRPr lang="en-US" dirty="0"/>
          </a:p>
          <a:p>
            <a:pPr>
              <a:buSzPct val="125000"/>
            </a:pPr>
            <a:endParaRPr lang="en-US" dirty="0"/>
          </a:p>
        </p:txBody>
      </p:sp>
    </p:spTree>
    <p:extLst>
      <p:ext uri="{BB962C8B-B14F-4D97-AF65-F5344CB8AC3E}">
        <p14:creationId xmlns:p14="http://schemas.microsoft.com/office/powerpoint/2010/main" val="117890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16CC-0B12-0D4F-8183-64A095C1C776}"/>
              </a:ext>
            </a:extLst>
          </p:cNvPr>
          <p:cNvSpPr>
            <a:spLocks noGrp="1"/>
          </p:cNvSpPr>
          <p:nvPr>
            <p:ph type="title"/>
          </p:nvPr>
        </p:nvSpPr>
        <p:spPr>
          <a:xfrm>
            <a:off x="457200" y="1298448"/>
            <a:ext cx="8229600" cy="1143000"/>
          </a:xfrm>
        </p:spPr>
        <p:txBody>
          <a:bodyPr/>
          <a:lstStyle/>
          <a:p>
            <a:pPr>
              <a:lnSpc>
                <a:spcPts val="5000"/>
              </a:lnSpc>
            </a:pPr>
            <a:r>
              <a:rPr lang="en-US" dirty="0"/>
              <a:t>Concepts to know:  </a:t>
            </a:r>
            <a:br>
              <a:rPr lang="en-US" dirty="0"/>
            </a:br>
            <a:r>
              <a:rPr lang="en-US" dirty="0"/>
              <a:t>As Percentage of GDP</a:t>
            </a:r>
          </a:p>
        </p:txBody>
      </p:sp>
      <p:sp>
        <p:nvSpPr>
          <p:cNvPr id="6" name="Text Placeholder 3">
            <a:extLst>
              <a:ext uri="{FF2B5EF4-FFF2-40B4-BE49-F238E27FC236}">
                <a16:creationId xmlns:a16="http://schemas.microsoft.com/office/drawing/2014/main" id="{E1DDAAE4-7002-EC40-88BF-FEEA4B13305D}"/>
              </a:ext>
            </a:extLst>
          </p:cNvPr>
          <p:cNvSpPr txBox="1">
            <a:spLocks/>
          </p:cNvSpPr>
          <p:nvPr/>
        </p:nvSpPr>
        <p:spPr bwMode="auto">
          <a:xfrm>
            <a:off x="371582" y="2743200"/>
            <a:ext cx="4200418"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latin typeface="Calibri" panose="020F0502020204030204" pitchFamily="34" charset="0"/>
                <a:cs typeface="Calibri" panose="020F0502020204030204" pitchFamily="34" charset="0"/>
              </a:rPr>
              <a:t>Personal Consumption Expenditures Since 1960</a:t>
            </a:r>
          </a:p>
        </p:txBody>
      </p:sp>
      <p:sp>
        <p:nvSpPr>
          <p:cNvPr id="7" name="Text Placeholder 4">
            <a:extLst>
              <a:ext uri="{FF2B5EF4-FFF2-40B4-BE49-F238E27FC236}">
                <a16:creationId xmlns:a16="http://schemas.microsoft.com/office/drawing/2014/main" id="{37756B14-7AB8-2140-93D3-FA015B5FC175}"/>
              </a:ext>
            </a:extLst>
          </p:cNvPr>
          <p:cNvSpPr txBox="1">
            <a:spLocks/>
          </p:cNvSpPr>
          <p:nvPr/>
        </p:nvSpPr>
        <p:spPr>
          <a:xfrm>
            <a:off x="4698938" y="2743200"/>
            <a:ext cx="4292662" cy="823912"/>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1800" b="1" dirty="0">
                <a:latin typeface="Calibri" panose="020F0502020204030204" pitchFamily="34" charset="0"/>
                <a:cs typeface="Calibri" panose="020F0502020204030204" pitchFamily="34" charset="0"/>
              </a:rPr>
              <a:t>Personal Consumption Expenditures </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as a Percentage of GDP Since 1960</a:t>
            </a:r>
          </a:p>
        </p:txBody>
      </p:sp>
      <p:grpSp>
        <p:nvGrpSpPr>
          <p:cNvPr id="10" name="Group 9">
            <a:extLst>
              <a:ext uri="{FF2B5EF4-FFF2-40B4-BE49-F238E27FC236}">
                <a16:creationId xmlns:a16="http://schemas.microsoft.com/office/drawing/2014/main" id="{36650D9C-1A5E-4349-B4B5-C44692493443}"/>
              </a:ext>
            </a:extLst>
          </p:cNvPr>
          <p:cNvGrpSpPr/>
          <p:nvPr/>
        </p:nvGrpSpPr>
        <p:grpSpPr>
          <a:xfrm>
            <a:off x="381001" y="3429000"/>
            <a:ext cx="8430230" cy="2884230"/>
            <a:chOff x="381000" y="2895600"/>
            <a:chExt cx="9989289" cy="3417630"/>
          </a:xfrm>
        </p:grpSpPr>
        <p:pic>
          <p:nvPicPr>
            <p:cNvPr id="8" name="FRED Graph Chart" descr="FRED Graph">
              <a:hlinkClick r:id="rId2" tooltip="View this chart in your browser. "/>
              <a:extLst>
                <a:ext uri="{FF2B5EF4-FFF2-40B4-BE49-F238E27FC236}">
                  <a16:creationId xmlns:a16="http://schemas.microsoft.com/office/drawing/2014/main" id="{4CEF2819-4D04-D542-BA81-EF377E9F3410}"/>
                </a:ext>
              </a:extLst>
            </p:cNvPr>
            <p:cNvPicPr>
              <a:picLocks noChangeAspect="1"/>
            </p:cNvPicPr>
            <p:nvPr/>
          </p:nvPicPr>
          <p:blipFill>
            <a:blip r:embed="rId3"/>
            <a:stretch>
              <a:fillRect/>
            </a:stretch>
          </p:blipFill>
          <p:spPr>
            <a:xfrm>
              <a:off x="5471685" y="2895600"/>
              <a:ext cx="4898604" cy="3417630"/>
            </a:xfrm>
            <a:prstGeom prst="rect">
              <a:avLst/>
            </a:prstGeom>
          </p:spPr>
        </p:pic>
        <p:pic>
          <p:nvPicPr>
            <p:cNvPr id="9" name="FRED Graph Chart" descr="FRED Graph">
              <a:hlinkClick r:id="rId4" tooltip="View this chart in your browser. "/>
              <a:extLst>
                <a:ext uri="{FF2B5EF4-FFF2-40B4-BE49-F238E27FC236}">
                  <a16:creationId xmlns:a16="http://schemas.microsoft.com/office/drawing/2014/main" id="{7758D8A0-4A9B-DE47-A787-820DB9A63B8A}"/>
                </a:ext>
              </a:extLst>
            </p:cNvPr>
            <p:cNvPicPr>
              <a:picLocks noChangeAspect="1"/>
            </p:cNvPicPr>
            <p:nvPr/>
          </p:nvPicPr>
          <p:blipFill>
            <a:blip r:embed="rId5"/>
            <a:stretch>
              <a:fillRect/>
            </a:stretch>
          </p:blipFill>
          <p:spPr>
            <a:xfrm>
              <a:off x="381000" y="2895600"/>
              <a:ext cx="5067521" cy="3417630"/>
            </a:xfrm>
            <a:prstGeom prst="rect">
              <a:avLst/>
            </a:prstGeom>
          </p:spPr>
        </p:pic>
      </p:grpSp>
    </p:spTree>
    <p:extLst>
      <p:ext uri="{BB962C8B-B14F-4D97-AF65-F5344CB8AC3E}">
        <p14:creationId xmlns:p14="http://schemas.microsoft.com/office/powerpoint/2010/main" val="230424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CE8E-289D-2948-B62A-2E9917DE90FA}"/>
              </a:ext>
            </a:extLst>
          </p:cNvPr>
          <p:cNvSpPr>
            <a:spLocks noGrp="1"/>
          </p:cNvSpPr>
          <p:nvPr>
            <p:ph type="title"/>
          </p:nvPr>
        </p:nvSpPr>
        <p:spPr/>
        <p:txBody>
          <a:bodyPr/>
          <a:lstStyle/>
          <a:p>
            <a:r>
              <a:rPr lang="en-US" dirty="0"/>
              <a:t>Concepts to know</a:t>
            </a:r>
          </a:p>
        </p:txBody>
      </p:sp>
      <p:sp>
        <p:nvSpPr>
          <p:cNvPr id="4" name="Text Placeholder 3">
            <a:extLst>
              <a:ext uri="{FF2B5EF4-FFF2-40B4-BE49-F238E27FC236}">
                <a16:creationId xmlns:a16="http://schemas.microsoft.com/office/drawing/2014/main" id="{3AA5AB7E-04A4-E54F-869F-E74EB0C12D24}"/>
              </a:ext>
            </a:extLst>
          </p:cNvPr>
          <p:cNvSpPr txBox="1">
            <a:spLocks/>
          </p:cNvSpPr>
          <p:nvPr/>
        </p:nvSpPr>
        <p:spPr bwMode="auto">
          <a:xfrm>
            <a:off x="457201" y="2514600"/>
            <a:ext cx="3962399" cy="82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ct val="100000"/>
              </a:lnSpc>
              <a:spcBef>
                <a:spcPts val="0"/>
              </a:spcBef>
              <a:spcAft>
                <a:spcPts val="8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latin typeface="Calibri" panose="020F0502020204030204" pitchFamily="34" charset="0"/>
                <a:cs typeface="Calibri" panose="020F0502020204030204" pitchFamily="34" charset="0"/>
              </a:rPr>
              <a:t>Personal Consumption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Expenditures (Durables) Since 1960</a:t>
            </a:r>
          </a:p>
        </p:txBody>
      </p:sp>
      <p:sp>
        <p:nvSpPr>
          <p:cNvPr id="5" name="Content Placeholder 2">
            <a:extLst>
              <a:ext uri="{FF2B5EF4-FFF2-40B4-BE49-F238E27FC236}">
                <a16:creationId xmlns:a16="http://schemas.microsoft.com/office/drawing/2014/main" id="{842CA90D-769D-9F4D-8378-CA9AAE3AA862}"/>
              </a:ext>
            </a:extLst>
          </p:cNvPr>
          <p:cNvSpPr txBox="1">
            <a:spLocks/>
          </p:cNvSpPr>
          <p:nvPr/>
        </p:nvSpPr>
        <p:spPr>
          <a:xfrm>
            <a:off x="457201" y="3249612"/>
            <a:ext cx="4114800" cy="3684588"/>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800"/>
              </a:spcAft>
              <a:buSzPct val="125000"/>
              <a:buFont typeface="Arial" panose="020B0604020202020204" pitchFamily="34" charset="0"/>
              <a:buChar char="•"/>
            </a:pPr>
            <a:r>
              <a:rPr lang="en-US" sz="2000" dirty="0"/>
              <a:t>Will generally increase because of:</a:t>
            </a:r>
          </a:p>
          <a:p>
            <a:pPr lvl="1">
              <a:lnSpc>
                <a:spcPct val="100000"/>
              </a:lnSpc>
              <a:spcAft>
                <a:spcPts val="800"/>
              </a:spcAft>
              <a:buSzPct val="125000"/>
              <a:buFont typeface="Arial" panose="020B0604020202020204" pitchFamily="34" charset="0"/>
              <a:buChar char="•"/>
            </a:pPr>
            <a:r>
              <a:rPr lang="en-US" sz="1800" dirty="0"/>
              <a:t>Inflation (when expressed in dollars)</a:t>
            </a:r>
          </a:p>
          <a:p>
            <a:pPr lvl="1">
              <a:lnSpc>
                <a:spcPct val="100000"/>
              </a:lnSpc>
              <a:spcAft>
                <a:spcPts val="800"/>
              </a:spcAft>
              <a:buSzPct val="125000"/>
              <a:buFont typeface="Arial" panose="020B0604020202020204" pitchFamily="34" charset="0"/>
              <a:buChar char="•"/>
            </a:pPr>
            <a:r>
              <a:rPr lang="en-US" sz="1800" dirty="0"/>
              <a:t>Growth in the economy</a:t>
            </a:r>
          </a:p>
          <a:p>
            <a:pPr>
              <a:lnSpc>
                <a:spcPct val="100000"/>
              </a:lnSpc>
              <a:spcAft>
                <a:spcPts val="800"/>
              </a:spcAft>
              <a:buSzPct val="125000"/>
              <a:buFont typeface="Arial" panose="020B0604020202020204" pitchFamily="34" charset="0"/>
              <a:buChar char="•"/>
            </a:pPr>
            <a:r>
              <a:rPr lang="en-US" sz="2000" dirty="0"/>
              <a:t>Looking at this graph does not tell very much.</a:t>
            </a:r>
          </a:p>
        </p:txBody>
      </p:sp>
      <p:sp>
        <p:nvSpPr>
          <p:cNvPr id="6" name="Text Placeholder 4">
            <a:extLst>
              <a:ext uri="{FF2B5EF4-FFF2-40B4-BE49-F238E27FC236}">
                <a16:creationId xmlns:a16="http://schemas.microsoft.com/office/drawing/2014/main" id="{C5922F0F-1A92-284E-A0B5-9FBC9B9FBCB6}"/>
              </a:ext>
            </a:extLst>
          </p:cNvPr>
          <p:cNvSpPr txBox="1">
            <a:spLocks/>
          </p:cNvSpPr>
          <p:nvPr/>
        </p:nvSpPr>
        <p:spPr>
          <a:xfrm>
            <a:off x="4572000" y="2514600"/>
            <a:ext cx="4114799" cy="823912"/>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Aft>
                <a:spcPts val="800"/>
              </a:spcAft>
              <a:buNone/>
            </a:pPr>
            <a:r>
              <a:rPr lang="en-US" sz="2000" b="1" dirty="0">
                <a:latin typeface="Calibri" panose="020F0502020204030204" pitchFamily="34" charset="0"/>
                <a:cs typeface="Calibri" panose="020F0502020204030204" pitchFamily="34" charset="0"/>
              </a:rPr>
              <a:t>Personal Consumption Expenditures as a Percentage of GDP Since 1960</a:t>
            </a:r>
          </a:p>
        </p:txBody>
      </p:sp>
      <p:sp>
        <p:nvSpPr>
          <p:cNvPr id="7" name="Content Placeholder 6">
            <a:extLst>
              <a:ext uri="{FF2B5EF4-FFF2-40B4-BE49-F238E27FC236}">
                <a16:creationId xmlns:a16="http://schemas.microsoft.com/office/drawing/2014/main" id="{25FDD42D-8299-E445-BE9D-2329FBD69412}"/>
              </a:ext>
            </a:extLst>
          </p:cNvPr>
          <p:cNvSpPr txBox="1">
            <a:spLocks/>
          </p:cNvSpPr>
          <p:nvPr/>
        </p:nvSpPr>
        <p:spPr>
          <a:xfrm>
            <a:off x="4572000" y="3249612"/>
            <a:ext cx="4114799" cy="3621088"/>
          </a:xfrm>
          <a:prstGeom prst="rect">
            <a:avLst/>
          </a:prstGeom>
        </p:spPr>
        <p:txBody>
          <a:bodyPr/>
          <a:lstStyle>
            <a:lvl1pPr marL="342900" indent="-3429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lnSpc>
                <a:spcPts val="2800"/>
              </a:lnSpc>
              <a:spcBef>
                <a:spcPts val="0"/>
              </a:spcBef>
              <a:spcAft>
                <a:spcPts val="1200"/>
              </a:spcAft>
              <a:buFont typeface="Arial" pitchFamily="-108" charset="0"/>
              <a:buChar char="»"/>
              <a:defRPr sz="22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800"/>
              </a:spcAft>
              <a:buSzPct val="125000"/>
            </a:pPr>
            <a:r>
              <a:rPr lang="en-US" sz="2000" dirty="0"/>
              <a:t>Is not sensitive to inflation. </a:t>
            </a:r>
          </a:p>
          <a:p>
            <a:pPr>
              <a:lnSpc>
                <a:spcPct val="100000"/>
              </a:lnSpc>
              <a:spcAft>
                <a:spcPts val="800"/>
              </a:spcAft>
              <a:buSzPct val="125000"/>
            </a:pPr>
            <a:r>
              <a:rPr lang="en-US" sz="2000" dirty="0"/>
              <a:t>By dividing by GDP, the statistic shows how big something is relative to the economy size.</a:t>
            </a:r>
          </a:p>
        </p:txBody>
      </p:sp>
    </p:spTree>
    <p:extLst>
      <p:ext uri="{BB962C8B-B14F-4D97-AF65-F5344CB8AC3E}">
        <p14:creationId xmlns:p14="http://schemas.microsoft.com/office/powerpoint/2010/main" val="358573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additive="base">
                                        <p:cTn id="4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 calcmode="lin" valueType="num">
                                      <p:cBhvr additive="base">
                                        <p:cTn id="4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Event to know:  CARES Act</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buSzPct val="125000"/>
            </a:pPr>
            <a:r>
              <a:rPr lang="en-US" sz="2000" dirty="0"/>
              <a:t>Enacted March 27, 2020</a:t>
            </a:r>
          </a:p>
          <a:p>
            <a:pPr>
              <a:buSzPct val="125000"/>
            </a:pPr>
            <a:r>
              <a:rPr lang="en-US" sz="2000" dirty="0"/>
              <a:t>Included (only parts of the entire law):</a:t>
            </a:r>
          </a:p>
          <a:p>
            <a:pPr lvl="1">
              <a:buSzPct val="125000"/>
              <a:buFont typeface="Arial" panose="020B0604020202020204" pitchFamily="34" charset="0"/>
              <a:buChar char="•"/>
            </a:pPr>
            <a:r>
              <a:rPr lang="en-US" sz="2000" dirty="0"/>
              <a:t>Cash payment to individuals</a:t>
            </a:r>
          </a:p>
          <a:p>
            <a:pPr lvl="1">
              <a:buSzPct val="125000"/>
              <a:buFont typeface="Arial" panose="020B0604020202020204" pitchFamily="34" charset="0"/>
              <a:buChar char="•"/>
            </a:pPr>
            <a:r>
              <a:rPr lang="en-US" sz="2000" dirty="0"/>
              <a:t>Federal Pandemic Unemployment Compensation increases unemployment payments</a:t>
            </a:r>
          </a:p>
          <a:p>
            <a:pPr lvl="1">
              <a:buSzPct val="125000"/>
              <a:buFont typeface="Arial" panose="020B0604020202020204" pitchFamily="34" charset="0"/>
              <a:buChar char="•"/>
            </a:pPr>
            <a:r>
              <a:rPr lang="en-US" sz="2000" dirty="0"/>
              <a:t>Paycheck Protection Program for small businesses to take loans that may be forgiven if the business retains its employees</a:t>
            </a:r>
          </a:p>
          <a:p>
            <a:pPr lvl="1">
              <a:buSzPct val="125000"/>
              <a:buFont typeface="Arial" panose="020B0604020202020204" pitchFamily="34" charset="0"/>
              <a:buChar char="•"/>
            </a:pPr>
            <a:r>
              <a:rPr lang="en-US" sz="2000" dirty="0"/>
              <a:t>Help for large businesses like the airlines</a:t>
            </a:r>
          </a:p>
          <a:p>
            <a:pPr lvl="1">
              <a:buSzPct val="125000"/>
              <a:buFont typeface="Arial" panose="020B0604020202020204" pitchFamily="34" charset="0"/>
              <a:buChar char="•"/>
            </a:pPr>
            <a:r>
              <a:rPr lang="en-US" sz="2000" dirty="0"/>
              <a:t>Aid for state and local governments</a:t>
            </a:r>
          </a:p>
          <a:p>
            <a:pPr lvl="1">
              <a:buSzPct val="125000"/>
              <a:buFont typeface="Arial" panose="020B0604020202020204" pitchFamily="34" charset="0"/>
              <a:buChar char="•"/>
            </a:pPr>
            <a:r>
              <a:rPr lang="en-US" sz="2000" dirty="0"/>
              <a:t>Aid to hospitals</a:t>
            </a:r>
          </a:p>
        </p:txBody>
      </p:sp>
    </p:spTree>
    <p:extLst>
      <p:ext uri="{BB962C8B-B14F-4D97-AF65-F5344CB8AC3E}">
        <p14:creationId xmlns:p14="http://schemas.microsoft.com/office/powerpoint/2010/main" val="15386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buSzPct val="125000"/>
            </a:pPr>
            <a:r>
              <a:rPr lang="en-US" sz="2000" dirty="0"/>
              <a:t>What are the immediate benefits of an expansionary fiscal policy or fiscal stimulus during a recession like the COVID-19 recession?</a:t>
            </a:r>
          </a:p>
          <a:p>
            <a:pPr>
              <a:buSzPct val="125000"/>
            </a:pPr>
            <a:r>
              <a:rPr lang="en-US" sz="2000" dirty="0"/>
              <a:t>How large or important are these benefits?</a:t>
            </a:r>
          </a:p>
          <a:p>
            <a:pPr>
              <a:buSzPct val="125000"/>
            </a:pPr>
            <a:r>
              <a:rPr lang="en-US" sz="2000" dirty="0"/>
              <a:t>What are the long-run costs of an expansionary fiscal policy or fiscal stimulus during a recession like the COVID-19 recession?</a:t>
            </a:r>
          </a:p>
          <a:p>
            <a:pPr>
              <a:buSzPct val="125000"/>
            </a:pPr>
            <a:r>
              <a:rPr lang="en-US" sz="2000" dirty="0"/>
              <a:t>How large or important are these costs?</a:t>
            </a:r>
          </a:p>
          <a:p>
            <a:pPr>
              <a:buSzPct val="125000"/>
            </a:pPr>
            <a:r>
              <a:rPr lang="en-US" sz="2000" dirty="0"/>
              <a:t>Is a fiscal stimulus a useful tool to counteract the effects of the current Covid-19 recession?</a:t>
            </a:r>
          </a:p>
          <a:p>
            <a:pPr>
              <a:buSzPct val="125000"/>
            </a:pPr>
            <a:endParaRPr lang="en-US" sz="2000" dirty="0"/>
          </a:p>
          <a:p>
            <a:pPr>
              <a:buSzPct val="125000"/>
            </a:pPr>
            <a:endParaRPr lang="en-US" sz="2000" dirty="0"/>
          </a:p>
          <a:p>
            <a:pPr>
              <a:buSzPct val="125000"/>
            </a:pPr>
            <a:endParaRPr lang="en-US" sz="2000" dirty="0"/>
          </a:p>
        </p:txBody>
      </p:sp>
    </p:spTree>
    <p:extLst>
      <p:ext uri="{BB962C8B-B14F-4D97-AF65-F5344CB8AC3E}">
        <p14:creationId xmlns:p14="http://schemas.microsoft.com/office/powerpoint/2010/main" val="105569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cdn.vanderbilt.edu/vu-wp0/wp-content/uploads/sites/59/2015/08/23113425/Slide14.jpg">
            <a:extLst>
              <a:ext uri="{FF2B5EF4-FFF2-40B4-BE49-F238E27FC236}">
                <a16:creationId xmlns:a16="http://schemas.microsoft.com/office/drawing/2014/main" id="{1B9D73D9-6A7D-984E-AEC2-1C27CC0742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4144" y="1897062"/>
            <a:ext cx="7735712"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Focus Groups and Task Groups</a:t>
            </a:r>
          </a:p>
        </p:txBody>
      </p:sp>
    </p:spTree>
    <p:extLst>
      <p:ext uri="{BB962C8B-B14F-4D97-AF65-F5344CB8AC3E}">
        <p14:creationId xmlns:p14="http://schemas.microsoft.com/office/powerpoint/2010/main" val="277444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2208-7530-6F4E-9340-A630F96CAF3B}"/>
              </a:ext>
            </a:extLst>
          </p:cNvPr>
          <p:cNvSpPr>
            <a:spLocks noGrp="1"/>
          </p:cNvSpPr>
          <p:nvPr>
            <p:ph type="title"/>
          </p:nvPr>
        </p:nvSpPr>
        <p:spPr/>
        <p:txBody>
          <a:bodyPr/>
          <a:lstStyle/>
          <a:p>
            <a:r>
              <a:rPr lang="en-US" dirty="0"/>
              <a:t>Focus Group Questions</a:t>
            </a:r>
          </a:p>
        </p:txBody>
      </p:sp>
      <p:sp>
        <p:nvSpPr>
          <p:cNvPr id="3" name="Content Placeholder 2">
            <a:extLst>
              <a:ext uri="{FF2B5EF4-FFF2-40B4-BE49-F238E27FC236}">
                <a16:creationId xmlns:a16="http://schemas.microsoft.com/office/drawing/2014/main" id="{E75E403F-8DBE-2743-90A4-8B3405BE1554}"/>
              </a:ext>
            </a:extLst>
          </p:cNvPr>
          <p:cNvSpPr>
            <a:spLocks noGrp="1"/>
          </p:cNvSpPr>
          <p:nvPr>
            <p:ph idx="1"/>
          </p:nvPr>
        </p:nvSpPr>
        <p:spPr>
          <a:xfrm>
            <a:off x="457200" y="2392680"/>
            <a:ext cx="8229600" cy="3779520"/>
          </a:xfrm>
        </p:spPr>
        <p:txBody>
          <a:bodyPr/>
          <a:lstStyle/>
          <a:p>
            <a:pPr>
              <a:lnSpc>
                <a:spcPts val="2200"/>
              </a:lnSpc>
              <a:buSzPct val="125000"/>
            </a:pPr>
            <a:r>
              <a:rPr lang="en-US" sz="2000" dirty="0"/>
              <a:t>Does the economy currently need more stimulus?</a:t>
            </a:r>
          </a:p>
          <a:p>
            <a:pPr>
              <a:lnSpc>
                <a:spcPts val="2200"/>
              </a:lnSpc>
              <a:buSzPct val="125000"/>
            </a:pPr>
            <a:r>
              <a:rPr lang="en-US" sz="2000" dirty="0"/>
              <a:t>Are households, businesses, and state and local governments stressed and in need of help?</a:t>
            </a:r>
          </a:p>
          <a:p>
            <a:pPr>
              <a:lnSpc>
                <a:spcPts val="2200"/>
              </a:lnSpc>
              <a:buSzPct val="125000"/>
            </a:pPr>
            <a:r>
              <a:rPr lang="en-US" sz="2000" dirty="0"/>
              <a:t>Based on historical levels and future projections, are high interest rates currently a concern?</a:t>
            </a:r>
          </a:p>
          <a:p>
            <a:pPr>
              <a:lnSpc>
                <a:spcPts val="2200"/>
              </a:lnSpc>
              <a:buSzPct val="125000"/>
            </a:pPr>
            <a:r>
              <a:rPr lang="en-US" sz="2000" dirty="0"/>
              <a:t>Based on current and historical measures, are interest payments currently a concern to the overall federal budget?</a:t>
            </a:r>
          </a:p>
          <a:p>
            <a:pPr>
              <a:lnSpc>
                <a:spcPts val="2200"/>
              </a:lnSpc>
              <a:buSzPct val="125000"/>
            </a:pPr>
            <a:r>
              <a:rPr lang="en-US" sz="2000" dirty="0"/>
              <a:t>Did the CARES Act expense have a big impact on the budget deficit and national debt?</a:t>
            </a:r>
          </a:p>
          <a:p>
            <a:pPr>
              <a:lnSpc>
                <a:spcPts val="2200"/>
              </a:lnSpc>
              <a:buSzPct val="125000"/>
            </a:pPr>
            <a:r>
              <a:rPr lang="en-US" sz="2000" dirty="0"/>
              <a:t>Does a one-time intervention such as the CARES Act have a continued effect on the long-term deficit or debt?  What government programs are likely to contribute to increased deficits and federal debt in the future?</a:t>
            </a:r>
          </a:p>
        </p:txBody>
      </p:sp>
    </p:spTree>
    <p:extLst>
      <p:ext uri="{BB962C8B-B14F-4D97-AF65-F5344CB8AC3E}">
        <p14:creationId xmlns:p14="http://schemas.microsoft.com/office/powerpoint/2010/main" val="13711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7F8332A4-542C-494D-8506-1C720B46413C}">
  <ds:schemaRefs>
    <ds:schemaRef ds:uri="http://purl.org/dc/elements/1.1/"/>
    <ds:schemaRef ds:uri="http://purl.org/dc/terms/"/>
    <ds:schemaRef ds:uri="e475455f-c69b-4ff8-acf7-75612f4dc189"/>
    <ds:schemaRef ds:uri="http://schemas.microsoft.com/office/2006/documentManagement/types"/>
    <ds:schemaRef ds:uri="http://schemas.microsoft.com/office/infopath/2007/PartnerControls"/>
    <ds:schemaRef ds:uri="aa0c1190-56bd-4797-9cf7-4990489609e0"/>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1935</TotalTime>
  <Words>865</Words>
  <Application>Microsoft Macintosh PowerPoint</Application>
  <PresentationFormat>On-screen Show (4:3)</PresentationFormat>
  <Paragraphs>82</Paragraphs>
  <Slides>14</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Weighing the benefits and costs of a stimulus</vt:lpstr>
      <vt:lpstr>Concepts to know:   Debt vs. Deficit</vt:lpstr>
      <vt:lpstr>Concepts to know:   Interest Rate</vt:lpstr>
      <vt:lpstr>Concepts to know:   As Percentage of GDP</vt:lpstr>
      <vt:lpstr>Concepts to know</vt:lpstr>
      <vt:lpstr>Event to know:  CARES Act</vt:lpstr>
      <vt:lpstr>Goals</vt:lpstr>
      <vt:lpstr>Focus Groups and Task Groups</vt:lpstr>
      <vt:lpstr>Focus Group Questions</vt:lpstr>
      <vt:lpstr>Final Question for Task Group </vt:lpstr>
      <vt:lpstr>Stimulus?</vt:lpstr>
      <vt:lpstr>Questions to ask about the long-term costs of a stimulus on the debt</vt:lpstr>
      <vt:lpstr>The Debate…</vt:lpstr>
      <vt:lpstr>Focus Group Questions (brief version):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subject/>
  <dc:creator>Marsha Masters</dc:creator>
  <cp:keywords/>
  <dc:description/>
  <cp:lastModifiedBy>Ean Krenzin-Blank</cp:lastModifiedBy>
  <cp:revision>278</cp:revision>
  <dcterms:created xsi:type="dcterms:W3CDTF">2012-09-11T15:07:18Z</dcterms:created>
  <dcterms:modified xsi:type="dcterms:W3CDTF">2021-01-05T14:55:34Z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