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 id="2147483716" r:id="rId6"/>
    <p:sldMasterId id="2147483717" r:id="rId7"/>
    <p:sldMasterId id="2147483718" r:id="rId8"/>
    <p:sldMasterId id="214748371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Lst>
  <p:sldSz cy="6858000" cx="9144000"/>
  <p:notesSz cx="6858000" cy="9144000"/>
  <p:embeddedFontLst>
    <p:embeddedFont>
      <p:font typeface="Economica"/>
      <p:regular r:id="rId109"/>
      <p:bold r:id="rId110"/>
      <p:italic r:id="rId111"/>
      <p:boldItalic r:id="rId112"/>
    </p:embeddedFont>
    <p:embeddedFont>
      <p:font typeface="Source Code Pro"/>
      <p:regular r:id="rId113"/>
      <p:bold r:id="rId114"/>
      <p:italic r:id="rId115"/>
      <p:boldItalic r:id="rId116"/>
    </p:embeddedFont>
    <p:embeddedFont>
      <p:font typeface="Oswald"/>
      <p:regular r:id="rId117"/>
      <p:bold r:id="rId118"/>
    </p:embeddedFont>
    <p:embeddedFont>
      <p:font typeface="Source Sans Pro"/>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font" Target="fonts/Economica-regular.fntdata"/><Relationship Id="rId108" Type="http://schemas.openxmlformats.org/officeDocument/2006/relationships/slide" Target="slides/slide98.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121" Type="http://schemas.openxmlformats.org/officeDocument/2006/relationships/font" Target="fonts/SourceSansPro-italic.fntdata"/><Relationship Id="rId25" Type="http://schemas.openxmlformats.org/officeDocument/2006/relationships/slide" Target="slides/slide15.xml"/><Relationship Id="rId120" Type="http://schemas.openxmlformats.org/officeDocument/2006/relationships/font" Target="fonts/SourceSansPro-bold.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122" Type="http://schemas.openxmlformats.org/officeDocument/2006/relationships/font" Target="fonts/SourceSansPro-boldItalic.fntdata"/><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font" Target="fonts/Oswald-bold.fntdata"/><Relationship Id="rId117" Type="http://schemas.openxmlformats.org/officeDocument/2006/relationships/font" Target="fonts/Oswald-regular.fntdata"/><Relationship Id="rId116" Type="http://schemas.openxmlformats.org/officeDocument/2006/relationships/font" Target="fonts/SourceCodePro-boldItalic.fntdata"/><Relationship Id="rId115" Type="http://schemas.openxmlformats.org/officeDocument/2006/relationships/font" Target="fonts/SourceCodePro-italic.fntdata"/><Relationship Id="rId119" Type="http://schemas.openxmlformats.org/officeDocument/2006/relationships/font" Target="fonts/SourceSansPro-regular.fntdata"/><Relationship Id="rId15" Type="http://schemas.openxmlformats.org/officeDocument/2006/relationships/slide" Target="slides/slide5.xml"/><Relationship Id="rId110" Type="http://schemas.openxmlformats.org/officeDocument/2006/relationships/font" Target="fonts/Economica-bold.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font" Target="fonts/SourceCodePro-bold.fntdata"/><Relationship Id="rId18" Type="http://schemas.openxmlformats.org/officeDocument/2006/relationships/slide" Target="slides/slide8.xml"/><Relationship Id="rId113" Type="http://schemas.openxmlformats.org/officeDocument/2006/relationships/font" Target="fonts/SourceCodePro-regular.fntdata"/><Relationship Id="rId112" Type="http://schemas.openxmlformats.org/officeDocument/2006/relationships/font" Target="fonts/Economica-boldItalic.fntdata"/><Relationship Id="rId111" Type="http://schemas.openxmlformats.org/officeDocument/2006/relationships/font" Target="fonts/Economica-italic.fntdata"/><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cecc01d028_0_6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cecc01d028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SLIDES_API101445773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SLIDES_API101445773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cecc01d028_0_11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cecc01d028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cecc01d028_0_11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cecc01d028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cecc01d028_0_113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cecc01d028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cecc01d028_0_11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cecc01d028_0_1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cecc01d028_0_136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cecc01d028_0_1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PASTE LINK IN CHAT: </a:t>
            </a:r>
            <a:endParaRPr/>
          </a:p>
          <a:p>
            <a:pPr indent="0" lvl="0" marL="0" rtl="0" algn="l">
              <a:spcBef>
                <a:spcPts val="0"/>
              </a:spcBef>
              <a:spcAft>
                <a:spcPts val="0"/>
              </a:spcAft>
              <a:buNone/>
            </a:pPr>
            <a:r>
              <a:rPr lang="en"/>
              <a:t>https://docs.google.com/document/d/1bg0mAd3jVj_3dOh_c-P9PpHBgw0Co2aGri6PdQ1BFMQ/view</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SLIDES_API23603387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SLIDES_API23603387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cecc01d028_0_14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cecc01d028_0_1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cecc01d028_0_137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cecc01d028_0_1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cecc01d028_0_11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cecc01d028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cecc01d028_0_6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cecc01d028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cecc01d028_0_206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cecc01d028_0_2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cecc01d028_0_206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cecc01d028_0_2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cecc01d028_0_207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cecc01d028_0_2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cecc01d028_0_207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cecc01d028_0_2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cecc01d028_0_208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cecc01d028_0_2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cecc01d028_0_266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cecc01d028_0_2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cecc01d028_0_26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cecc01d028_0_2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cecc01d028_0_20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cecc01d028_0_2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cecc01d028_0_21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cecc01d028_0_2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cecc01d028_0_21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cecc01d028_0_2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Q: What is the opportunity cost of getting higher grade on your test?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The forgone wages. For instance, moving from a “C” to a “A” will cost you two hours of work which means $30 in forgone wages.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cecc01d028_0_8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cecc01d028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cecc01d028_0_21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cecc01d028_0_2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Is it possible to get a “B” on your test and earn $15?</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Yes. (CLICK to show this point on the constraint.)</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cecc01d028_0_216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cecc01d028_0_2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What would you say happened if you earned $15 and got a “C” on your test?</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You used your resource (time) inefficiently because this point is inside the constraint. You worked one hour and studied for 2 hours, which means you could have used 1 more hour out of the available 4 to either study or work. (CLICK to show this point on the constraint.)</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cecc01d028_0_21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cecc01d028_0_2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What happens if you lose your job and the best job you can find to replace it only pays $10/hour?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The time constraint rotates in. (CLICK to show.) The intercept where you are not working at all and studying for all four hours is unchanged but the intercept where you are not studying at all and working for four hours moves from $60 to $40.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cecc01d028_0_22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cecc01d028_0_2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Is it still possible to get a “B” on your test and earn $15?</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No, that is now outside of the choice set. (CLICK to show.)</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cecc01d028_0_22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cecc01d028_0_2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cecc01d028_0_226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cecc01d028_0_2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What is the opportunity cost of 5 gallons of water?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One grade level earned through studying. </a:t>
            </a:r>
            <a:endParaRPr>
              <a:solidFill>
                <a:schemeClr val="dk1"/>
              </a:solidFill>
            </a:endParaRPr>
          </a:p>
          <a:p>
            <a:pPr indent="0" lvl="0" marL="0" rtl="0" algn="l">
              <a:spcBef>
                <a:spcPts val="0"/>
              </a:spcBef>
              <a:spcAft>
                <a:spcPts val="0"/>
              </a:spcAft>
              <a:buNone/>
            </a:pPr>
            <a:r>
              <a:rPr lang="en">
                <a:solidFill>
                  <a:schemeClr val="dk1"/>
                </a:solidFill>
              </a:rPr>
              <a:t>(CLICK to show.)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cecc01d028_0_229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cecc01d028_0_2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Is it possible to gather 10 gallons of water and earn a C?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Yes. (CLICK to show this point on the constraint.)</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cecc01d028_0_23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cecc01d028_0_2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What happens to the constraint if climate change makes getting water more difficult and it now takes a full hour to gather one gallon of water?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The time constraint rotates in. (CLICK to show.) The intercept where you are not gathering water at all and only going to school is unchanged but the intercept where you are only gathering water rotates in; so that the most you can gather moves from 20 gallons to only 10 gallons.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cecc01d028_0_23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cecc01d028_0_2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Q: Is it still possible to gather 10 gallons of water and earn a C?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chemeClr val="dk1"/>
                </a:solidFill>
              </a:rPr>
              <a:t>A: No, that is now outside of the choice set. (CLICK to show.)</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cecc01d028_0_26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cecc01d028_0_2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cecc01d028_0_9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cecc01d028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cecc01d028_0_237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cecc01d028_0_2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cecc01d028_0_268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cecc01d028_0_2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cecc01d028_0_238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cecc01d028_0_2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Noto Sans Symbols"/>
              <a:buChar char="●"/>
            </a:pPr>
            <a:r>
              <a:rPr lang="en">
                <a:solidFill>
                  <a:schemeClr val="dk1"/>
                </a:solidFill>
              </a:rPr>
              <a:t>This is very similar to the example above. On one axis is gallons of water, on the other axis grades achieved through studying. Lutfiya is being pushed to the intercept where she is only gathering water and not studying at all. (CLICK to show.)</a:t>
            </a:r>
            <a:endParaRPr>
              <a:solidFill>
                <a:schemeClr val="dk1"/>
              </a:solidFill>
            </a:endParaRPr>
          </a:p>
          <a:p>
            <a:pPr indent="-292100" lvl="0" marL="457200" rtl="0" algn="l">
              <a:spcBef>
                <a:spcPts val="0"/>
              </a:spcBef>
              <a:spcAft>
                <a:spcPts val="0"/>
              </a:spcAft>
              <a:buClr>
                <a:schemeClr val="dk1"/>
              </a:buClr>
              <a:buSzPts val="1000"/>
              <a:buFont typeface="Noto Sans Symbols"/>
              <a:buChar char="●"/>
            </a:pPr>
            <a:r>
              <a:rPr lang="en">
                <a:solidFill>
                  <a:schemeClr val="dk1"/>
                </a:solidFill>
              </a:rPr>
              <a:t>The opportunity cost of water is Lutfiya’s learning.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cecc01d028_0_26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cecc01d028_0_2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cecc01d028_0_24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cecc01d028_0_2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Noto Sans Symbols"/>
              <a:buChar char="●"/>
            </a:pPr>
            <a:r>
              <a:rPr lang="en">
                <a:solidFill>
                  <a:schemeClr val="dk1"/>
                </a:solidFill>
              </a:rPr>
              <a:t>Iminathi is describing her constraint shifting in. Rather than rotating like in the example above, being sick pushes in both intercepts. (CLICK to show.) She has less time to spend on all of her activities.</a:t>
            </a:r>
            <a:endParaRPr>
              <a:solidFill>
                <a:schemeClr val="dk1"/>
              </a:solidFill>
            </a:endParaRPr>
          </a:p>
          <a:p>
            <a:pPr indent="-292100" lvl="0" marL="457200" rtl="0" algn="l">
              <a:spcBef>
                <a:spcPts val="0"/>
              </a:spcBef>
              <a:spcAft>
                <a:spcPts val="0"/>
              </a:spcAft>
              <a:buClr>
                <a:schemeClr val="dk1"/>
              </a:buClr>
              <a:buSzPts val="1000"/>
              <a:buFont typeface="Noto Sans Symbols"/>
              <a:buChar char="●"/>
            </a:pPr>
            <a:r>
              <a:rPr lang="en">
                <a:solidFill>
                  <a:schemeClr val="dk1"/>
                </a:solidFill>
              </a:rPr>
              <a:t>The opportunity cost of polluted water is health and productivity.</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cecc01d028_0_270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cecc01d028_0_2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cecc01d028_0_24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cecc01d028_0_2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Noto Sans Symbols"/>
              <a:buChar char="●"/>
            </a:pPr>
            <a:r>
              <a:rPr lang="en">
                <a:solidFill>
                  <a:schemeClr val="dk1"/>
                </a:solidFill>
              </a:rPr>
              <a:t>Economists use constraints to model all sorts of tradeoffs. While we focus on time constraints in this lesson, Adija is describing a budget constraint. On one axis is gallons of water purchased and on the other axis is meals (or some other unit of food). (Note: </a:t>
            </a:r>
            <a:r>
              <a:rPr lang="en" sz="1000">
                <a:solidFill>
                  <a:srgbClr val="333333"/>
                </a:solidFill>
                <a:highlight>
                  <a:srgbClr val="FFFFFF"/>
                </a:highlight>
              </a:rPr>
              <a:t>This graph suggests that the price of water has gone up, but the price of food stays the same. If we assume that climate change has pushed up the price of food as well, it would make sense to model this as an inward shift, rather than the rotation shown.)</a:t>
            </a:r>
            <a:endParaRPr>
              <a:solidFill>
                <a:schemeClr val="dk1"/>
              </a:solidFill>
            </a:endParaRPr>
          </a:p>
          <a:p>
            <a:pPr indent="-292100" lvl="0" marL="457200" rtl="0" algn="l">
              <a:spcBef>
                <a:spcPts val="0"/>
              </a:spcBef>
              <a:spcAft>
                <a:spcPts val="0"/>
              </a:spcAft>
              <a:buClr>
                <a:schemeClr val="dk1"/>
              </a:buClr>
              <a:buSzPts val="1000"/>
              <a:buFont typeface="Noto Sans Symbols"/>
              <a:buChar char="●"/>
            </a:pPr>
            <a:r>
              <a:rPr lang="en">
                <a:solidFill>
                  <a:schemeClr val="dk1"/>
                </a:solidFill>
              </a:rPr>
              <a:t>For Adija’s family, the opportunity cost of water is forgone food. (CLICK to show.)</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cecc01d028_0_271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cecc01d028_0_2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cecc01d028_0_247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cecc01d028_0_2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Noto Sans Symbols"/>
              <a:buChar char="●"/>
            </a:pPr>
            <a:r>
              <a:rPr lang="en">
                <a:solidFill>
                  <a:schemeClr val="dk1"/>
                </a:solidFill>
              </a:rPr>
              <a:t>Economists use constraints to model all sorts of tradeoffs. While we focuses on time constraints in this lesson, Badinabi is describing a land constraint. On one axis is food (which comes from acres devoted to farming) and on the other axis is ecological protection (i.e. clean air, biodiversity or some other good that comes from leaving forrest and trees unharvested).</a:t>
            </a:r>
            <a:endParaRPr>
              <a:solidFill>
                <a:schemeClr val="dk1"/>
              </a:solidFill>
            </a:endParaRPr>
          </a:p>
          <a:p>
            <a:pPr indent="-292100" lvl="0" marL="457200" rtl="0" algn="l">
              <a:spcBef>
                <a:spcPts val="0"/>
              </a:spcBef>
              <a:spcAft>
                <a:spcPts val="0"/>
              </a:spcAft>
              <a:buClr>
                <a:schemeClr val="dk1"/>
              </a:buClr>
              <a:buSzPts val="1000"/>
              <a:buFont typeface="Noto Sans Symbols"/>
              <a:buChar char="●"/>
            </a:pPr>
            <a:r>
              <a:rPr lang="en">
                <a:solidFill>
                  <a:schemeClr val="dk1"/>
                </a:solidFill>
              </a:rPr>
              <a:t>The opportunity cost of arable farmland is deforestation. (CLICK to show.)</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cecc01d028_0_27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cecc01d028_0_2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SLIDES_API173938687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SLIDES_API173938687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cecc01d028_0_249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cecc01d028_0_2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cecc01d028_0_317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cecc01d028_0_3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cecc01d028_0_29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cecc01d028_0_2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cecc01d028_0_29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cecc01d028_0_2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cecc01d028_0_29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cecc01d028_0_2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cecc01d028_0_29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cecc01d028_0_2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cecc01d028_0_299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cecc01d028_0_2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cecc01d028_0_299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cecc01d028_0_2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cecc01d028_0_30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cecc01d028_0_3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cecc01d028_0_30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cecc01d028_0_3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cecc01d028_0_14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cecc01d028_0_1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65656"/>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cecc01d028_0_30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cecc01d028_0_3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cecc01d028_0_30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cecc01d028_0_3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cecc01d028_0_30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cecc01d028_0_3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cecc01d028_0_31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cecc01d028_0_3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cecc01d028_0_318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cecc01d028_0_3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cecc01d028_0_30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cecc01d028_0_3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cecc01d028_0_304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cecc01d028_0_3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cecc01d028_0_319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cecc01d028_0_3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cecc01d028_0_32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cecc01d028_0_3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cecc01d028_0_30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cecc01d028_0_3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cecc01d028_0_6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cecc01d028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cecc01d028_0_32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cecc01d028_0_3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cecc01d028_0_32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cecc01d028_0_3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cecc01d028_0_32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cecc01d028_0_3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cecc01d028_0_32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cecc01d028_0_3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cecc01d028_0_32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cecc01d028_0_3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cecc01d028_0_32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cecc01d028_0_3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cecc01d028_0_325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cecc01d028_0_3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SLIDES_API1429620579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SLIDES_API142962057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cecc01d028_0_32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cecc01d028_0_3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cecc01d028_0_326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cecc01d028_0_3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cecc01d028_0_11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cecc01d028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cecc01d028_0_326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cecc01d028_0_3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cecc01d028_0_32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cecc01d028_0_3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cecc01d028_0_328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cecc01d028_0_3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SLIDES_API11299925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SLIDES_API1129992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cecc01d028_0_328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cecc01d028_0_3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SLIDES_API1711748189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SLIDES_API171174818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cecc01d028_0_32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cecc01d028_0_3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cecc01d028_0_329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cecc01d028_0_3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cecc01d028_0_33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cecc01d028_0_3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cecc01d028_0_33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cecc01d028_0_3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cecc01d028_0_145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cecc01d028_0_1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cecc01d028_0_33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cecc01d028_0_3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cecc01d028_0_33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cecc01d028_0_3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cecc01d028_0_33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cecc01d028_0_3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cc54a1ceea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1" name="Google Shape;1281;gcc54a1ce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SLIDES_API1886687909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SLIDES_API188668790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cecc01d028_0_33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cecc01d028_0_3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cecc01d028_0_6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9" name="Google Shape;1299;gcecc01d028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cecc01d028_0_6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cecc01d028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cecc01d028_0_66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cecc01d028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8.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CEE Layout" type="title">
  <p:cSld name="TITLE">
    <p:spTree>
      <p:nvGrpSpPr>
        <p:cNvPr id="54" name="Shape 54"/>
        <p:cNvGrpSpPr/>
        <p:nvPr/>
      </p:nvGrpSpPr>
      <p:grpSpPr>
        <a:xfrm>
          <a:off x="0" y="0"/>
          <a:ext cx="0" cy="0"/>
          <a:chOff x="0" y="0"/>
          <a:chExt cx="0" cy="0"/>
        </a:xfrm>
      </p:grpSpPr>
      <p:sp>
        <p:nvSpPr>
          <p:cNvPr id="55" name="Google Shape;55;p14"/>
          <p:cNvSpPr/>
          <p:nvPr/>
        </p:nvSpPr>
        <p:spPr>
          <a:xfrm rot="10800000">
            <a:off x="4226100" y="3911300"/>
            <a:ext cx="691800" cy="518100"/>
          </a:xfrm>
          <a:prstGeom prst="triangle">
            <a:avLst>
              <a:gd fmla="val 50000" name="adj"/>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25" y="0"/>
            <a:ext cx="9144000" cy="41655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411175" y="859067"/>
            <a:ext cx="8282400" cy="2811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58" name="Google Shape;58;p14"/>
          <p:cNvSpPr txBox="1"/>
          <p:nvPr>
            <p:ph idx="1" type="subTitle"/>
          </p:nvPr>
        </p:nvSpPr>
        <p:spPr>
          <a:xfrm>
            <a:off x="411175" y="4531000"/>
            <a:ext cx="8282400" cy="168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59" name="Google Shape;59;p1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0" name="Google Shape;60;p14"/>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5"/>
          <p:cNvSpPr/>
          <p:nvPr/>
        </p:nvSpPr>
        <p:spPr>
          <a:xfrm>
            <a:off x="0" y="2089800"/>
            <a:ext cx="9144000" cy="26784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5"/>
          <p:cNvSpPr txBox="1"/>
          <p:nvPr>
            <p:ph type="title"/>
          </p:nvPr>
        </p:nvSpPr>
        <p:spPr>
          <a:xfrm>
            <a:off x="430800" y="2519600"/>
            <a:ext cx="8282400" cy="202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64" name="Google Shape;64;p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15"/>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cxnSp>
        <p:nvCxnSpPr>
          <p:cNvPr id="67" name="Google Shape;67;p16"/>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68" name="Google Shape;68;p16"/>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9" name="Google Shape;69;p16"/>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0" name="Google Shape;70;p1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6"/>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cxnSp>
        <p:nvCxnSpPr>
          <p:cNvPr id="73" name="Google Shape;73;p17"/>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74" name="Google Shape;74;p17"/>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 name="Google Shape;75;p17"/>
          <p:cNvSpPr txBox="1"/>
          <p:nvPr>
            <p:ph idx="1" type="body"/>
          </p:nvPr>
        </p:nvSpPr>
        <p:spPr>
          <a:xfrm>
            <a:off x="3117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7"/>
          <p:cNvSpPr txBox="1"/>
          <p:nvPr>
            <p:ph idx="2" type="body"/>
          </p:nvPr>
        </p:nvSpPr>
        <p:spPr>
          <a:xfrm>
            <a:off x="48324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1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7"/>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18"/>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1" name="Google Shape;81;p1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18"/>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cxnSp>
        <p:nvCxnSpPr>
          <p:cNvPr id="84" name="Google Shape;84;p19"/>
          <p:cNvCxnSpPr/>
          <p:nvPr/>
        </p:nvCxnSpPr>
        <p:spPr>
          <a:xfrm>
            <a:off x="418675" y="1943716"/>
            <a:ext cx="614100" cy="0"/>
          </a:xfrm>
          <a:prstGeom prst="straightConnector1">
            <a:avLst/>
          </a:prstGeom>
          <a:noFill/>
          <a:ln cap="flat" cmpd="sng" w="19050">
            <a:solidFill>
              <a:schemeClr val="dk2"/>
            </a:solidFill>
            <a:prstDash val="lgDash"/>
            <a:round/>
            <a:headEnd len="sm" w="sm" type="none"/>
            <a:tailEnd len="sm" w="sm" type="none"/>
          </a:ln>
        </p:spPr>
      </p:cxnSp>
      <p:sp>
        <p:nvSpPr>
          <p:cNvPr id="85" name="Google Shape;85;p19"/>
          <p:cNvSpPr txBox="1"/>
          <p:nvPr>
            <p:ph type="title"/>
          </p:nvPr>
        </p:nvSpPr>
        <p:spPr>
          <a:xfrm>
            <a:off x="311700" y="8424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6" name="Google Shape;86;p19"/>
          <p:cNvSpPr txBox="1"/>
          <p:nvPr>
            <p:ph idx="1" type="body"/>
          </p:nvPr>
        </p:nvSpPr>
        <p:spPr>
          <a:xfrm>
            <a:off x="311700" y="2157605"/>
            <a:ext cx="2808000" cy="3934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7" name="Google Shape;87;p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8" name="Google Shape;88;p19"/>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9" name="Shape 89"/>
        <p:cNvGrpSpPr/>
        <p:nvPr/>
      </p:nvGrpSpPr>
      <p:grpSpPr>
        <a:xfrm>
          <a:off x="0" y="0"/>
          <a:ext cx="0" cy="0"/>
          <a:chOff x="0" y="0"/>
          <a:chExt cx="0" cy="0"/>
        </a:xfrm>
      </p:grpSpPr>
      <p:sp>
        <p:nvSpPr>
          <p:cNvPr id="90" name="Google Shape;90;p20"/>
          <p:cNvSpPr txBox="1"/>
          <p:nvPr>
            <p:ph type="title"/>
          </p:nvPr>
        </p:nvSpPr>
        <p:spPr>
          <a:xfrm>
            <a:off x="490250" y="705200"/>
            <a:ext cx="5678100" cy="5447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91" name="Google Shape;91;p2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92" name="Google Shape;92;p20"/>
          <p:cNvPicPr preferRelativeResize="0"/>
          <p:nvPr/>
        </p:nvPicPr>
        <p:blipFill>
          <a:blip r:embed="rId2">
            <a:alphaModFix/>
          </a:blip>
          <a:stretch>
            <a:fillRect/>
          </a:stretch>
        </p:blipFill>
        <p:spPr>
          <a:xfrm>
            <a:off x="64075" y="5760467"/>
            <a:ext cx="1507026" cy="552018"/>
          </a:xfrm>
          <a:prstGeom prst="rect">
            <a:avLst/>
          </a:prstGeom>
          <a:noFill/>
          <a:ln>
            <a:noFill/>
          </a:ln>
        </p:spPr>
      </p:pic>
      <p:pic>
        <p:nvPicPr>
          <p:cNvPr id="93" name="Google Shape;93;p20"/>
          <p:cNvPicPr preferRelativeResize="0"/>
          <p:nvPr/>
        </p:nvPicPr>
        <p:blipFill>
          <a:blip r:embed="rId3">
            <a:alphaModFix/>
          </a:blip>
          <a:stretch>
            <a:fillRect/>
          </a:stretch>
        </p:blipFill>
        <p:spPr>
          <a:xfrm>
            <a:off x="64100" y="5760467"/>
            <a:ext cx="1506993" cy="5520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21"/>
          <p:cNvSpPr/>
          <p:nvPr/>
        </p:nvSpPr>
        <p:spPr>
          <a:xfrm>
            <a:off x="4572000" y="233"/>
            <a:ext cx="457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 name="Google Shape;96;p21"/>
          <p:cNvCxnSpPr/>
          <p:nvPr/>
        </p:nvCxnSpPr>
        <p:spPr>
          <a:xfrm>
            <a:off x="5029675" y="5994000"/>
            <a:ext cx="577200" cy="0"/>
          </a:xfrm>
          <a:prstGeom prst="straightConnector1">
            <a:avLst/>
          </a:prstGeom>
          <a:noFill/>
          <a:ln cap="flat" cmpd="sng" w="19050">
            <a:solidFill>
              <a:srgbClr val="005F86"/>
            </a:solidFill>
            <a:prstDash val="lgDash"/>
            <a:round/>
            <a:headEnd len="sm" w="sm" type="none"/>
            <a:tailEnd len="sm" w="sm" type="none"/>
          </a:ln>
        </p:spPr>
      </p:cxnSp>
      <p:sp>
        <p:nvSpPr>
          <p:cNvPr id="97" name="Google Shape;97;p21"/>
          <p:cNvSpPr txBox="1"/>
          <p:nvPr>
            <p:ph type="title"/>
          </p:nvPr>
        </p:nvSpPr>
        <p:spPr>
          <a:xfrm>
            <a:off x="265500" y="1438333"/>
            <a:ext cx="4045200" cy="23856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98" name="Google Shape;98;p21"/>
          <p:cNvSpPr txBox="1"/>
          <p:nvPr>
            <p:ph idx="1" type="subTitle"/>
          </p:nvPr>
        </p:nvSpPr>
        <p:spPr>
          <a:xfrm>
            <a:off x="265500" y="3895201"/>
            <a:ext cx="4045200" cy="179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99" name="Google Shape;99;p21"/>
          <p:cNvSpPr txBox="1"/>
          <p:nvPr>
            <p:ph idx="2" type="body"/>
          </p:nvPr>
        </p:nvSpPr>
        <p:spPr>
          <a:xfrm>
            <a:off x="4939500" y="965600"/>
            <a:ext cx="3837000" cy="49620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0" name="Google Shape;100;p2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1" name="Google Shape;101;p21"/>
          <p:cNvPicPr preferRelativeResize="0"/>
          <p:nvPr/>
        </p:nvPicPr>
        <p:blipFill>
          <a:blip r:embed="rId2">
            <a:alphaModFix/>
          </a:blip>
          <a:stretch>
            <a:fillRect/>
          </a:stretch>
        </p:blipFill>
        <p:spPr>
          <a:xfrm>
            <a:off x="64075" y="5760467"/>
            <a:ext cx="1507026" cy="552018"/>
          </a:xfrm>
          <a:prstGeom prst="rect">
            <a:avLst/>
          </a:prstGeom>
          <a:noFill/>
          <a:ln>
            <a:noFill/>
          </a:ln>
        </p:spPr>
      </p:pic>
      <p:pic>
        <p:nvPicPr>
          <p:cNvPr id="102" name="Google Shape;102;p21"/>
          <p:cNvPicPr preferRelativeResize="0"/>
          <p:nvPr/>
        </p:nvPicPr>
        <p:blipFill>
          <a:blip r:embed="rId3">
            <a:alphaModFix/>
          </a:blip>
          <a:stretch>
            <a:fillRect/>
          </a:stretch>
        </p:blipFill>
        <p:spPr>
          <a:xfrm>
            <a:off x="63450" y="5760454"/>
            <a:ext cx="1507962" cy="5520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3" name="Shape 103"/>
        <p:cNvGrpSpPr/>
        <p:nvPr/>
      </p:nvGrpSpPr>
      <p:grpSpPr>
        <a:xfrm>
          <a:off x="0" y="0"/>
          <a:ext cx="0" cy="0"/>
          <a:chOff x="0" y="0"/>
          <a:chExt cx="0" cy="0"/>
        </a:xfrm>
      </p:grpSpPr>
      <p:sp>
        <p:nvSpPr>
          <p:cNvPr id="104" name="Google Shape;104;p22"/>
          <p:cNvSpPr txBox="1"/>
          <p:nvPr>
            <p:ph idx="1" type="body"/>
          </p:nvPr>
        </p:nvSpPr>
        <p:spPr>
          <a:xfrm>
            <a:off x="2280225"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105" name="Google Shape;105;p2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6" name="Google Shape;106;p22"/>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 name="Shape 107"/>
        <p:cNvGrpSpPr/>
        <p:nvPr/>
      </p:nvGrpSpPr>
      <p:grpSpPr>
        <a:xfrm>
          <a:off x="0" y="0"/>
          <a:ext cx="0" cy="0"/>
          <a:chOff x="0" y="0"/>
          <a:chExt cx="0" cy="0"/>
        </a:xfrm>
      </p:grpSpPr>
      <p:cxnSp>
        <p:nvCxnSpPr>
          <p:cNvPr id="108" name="Google Shape;108;p23"/>
          <p:cNvCxnSpPr/>
          <p:nvPr/>
        </p:nvCxnSpPr>
        <p:spPr>
          <a:xfrm>
            <a:off x="413275" y="3984367"/>
            <a:ext cx="910500" cy="0"/>
          </a:xfrm>
          <a:prstGeom prst="straightConnector1">
            <a:avLst/>
          </a:prstGeom>
          <a:noFill/>
          <a:ln cap="flat" cmpd="sng" w="28575">
            <a:solidFill>
              <a:srgbClr val="005F86"/>
            </a:solidFill>
            <a:prstDash val="lgDash"/>
            <a:round/>
            <a:headEnd len="sm" w="sm" type="none"/>
            <a:tailEnd len="sm" w="sm" type="none"/>
          </a:ln>
        </p:spPr>
      </p:cxnSp>
      <p:sp>
        <p:nvSpPr>
          <p:cNvPr id="109" name="Google Shape;109;p23"/>
          <p:cNvSpPr txBox="1"/>
          <p:nvPr>
            <p:ph hasCustomPrompt="1" type="title"/>
          </p:nvPr>
        </p:nvSpPr>
        <p:spPr>
          <a:xfrm>
            <a:off x="311700" y="1474833"/>
            <a:ext cx="8520600" cy="25959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10" name="Google Shape;110;p23"/>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1" name="Google Shape;111;p2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2" name="Google Shape;112;p23"/>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 name="Shape 113"/>
        <p:cNvGrpSpPr/>
        <p:nvPr/>
      </p:nvGrpSpPr>
      <p:grpSpPr>
        <a:xfrm>
          <a:off x="0" y="0"/>
          <a:ext cx="0" cy="0"/>
          <a:chOff x="0" y="0"/>
          <a:chExt cx="0" cy="0"/>
        </a:xfrm>
      </p:grpSpPr>
      <p:sp>
        <p:nvSpPr>
          <p:cNvPr id="114" name="Google Shape;114;p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24"/>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CEE Layout" type="title">
  <p:cSld name="TITLE">
    <p:spTree>
      <p:nvGrpSpPr>
        <p:cNvPr id="120" name="Shape 120"/>
        <p:cNvGrpSpPr/>
        <p:nvPr/>
      </p:nvGrpSpPr>
      <p:grpSpPr>
        <a:xfrm>
          <a:off x="0" y="0"/>
          <a:ext cx="0" cy="0"/>
          <a:chOff x="0" y="0"/>
          <a:chExt cx="0" cy="0"/>
        </a:xfrm>
      </p:grpSpPr>
      <p:sp>
        <p:nvSpPr>
          <p:cNvPr id="121" name="Google Shape;121;p26"/>
          <p:cNvSpPr/>
          <p:nvPr/>
        </p:nvSpPr>
        <p:spPr>
          <a:xfrm rot="10800000">
            <a:off x="4226100" y="3911300"/>
            <a:ext cx="691800" cy="518100"/>
          </a:xfrm>
          <a:prstGeom prst="triangle">
            <a:avLst>
              <a:gd fmla="val 50000" name="adj"/>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6"/>
          <p:cNvSpPr/>
          <p:nvPr/>
        </p:nvSpPr>
        <p:spPr>
          <a:xfrm>
            <a:off x="-25" y="0"/>
            <a:ext cx="9144000" cy="41655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6"/>
          <p:cNvSpPr txBox="1"/>
          <p:nvPr>
            <p:ph type="ctrTitle"/>
          </p:nvPr>
        </p:nvSpPr>
        <p:spPr>
          <a:xfrm>
            <a:off x="411175" y="859067"/>
            <a:ext cx="8282400" cy="2811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124" name="Google Shape;124;p26"/>
          <p:cNvSpPr txBox="1"/>
          <p:nvPr>
            <p:ph idx="1" type="subTitle"/>
          </p:nvPr>
        </p:nvSpPr>
        <p:spPr>
          <a:xfrm>
            <a:off x="411175" y="4531000"/>
            <a:ext cx="8282400" cy="168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25" name="Google Shape;125;p2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6" name="Google Shape;126;p26"/>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27"/>
          <p:cNvSpPr/>
          <p:nvPr/>
        </p:nvSpPr>
        <p:spPr>
          <a:xfrm>
            <a:off x="0" y="2089800"/>
            <a:ext cx="9144000" cy="26784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7"/>
          <p:cNvSpPr txBox="1"/>
          <p:nvPr>
            <p:ph type="title"/>
          </p:nvPr>
        </p:nvSpPr>
        <p:spPr>
          <a:xfrm>
            <a:off x="430800" y="2519600"/>
            <a:ext cx="8282400" cy="202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30" name="Google Shape;130;p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1" name="Google Shape;131;p27"/>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2" name="Shape 132"/>
        <p:cNvGrpSpPr/>
        <p:nvPr/>
      </p:nvGrpSpPr>
      <p:grpSpPr>
        <a:xfrm>
          <a:off x="0" y="0"/>
          <a:ext cx="0" cy="0"/>
          <a:chOff x="0" y="0"/>
          <a:chExt cx="0" cy="0"/>
        </a:xfrm>
      </p:grpSpPr>
      <p:cxnSp>
        <p:nvCxnSpPr>
          <p:cNvPr id="133" name="Google Shape;133;p28"/>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134" name="Google Shape;134;p28"/>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5" name="Google Shape;135;p28"/>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6" name="Google Shape;136;p2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7" name="Google Shape;137;p28"/>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8" name="Shape 138"/>
        <p:cNvGrpSpPr/>
        <p:nvPr/>
      </p:nvGrpSpPr>
      <p:grpSpPr>
        <a:xfrm>
          <a:off x="0" y="0"/>
          <a:ext cx="0" cy="0"/>
          <a:chOff x="0" y="0"/>
          <a:chExt cx="0" cy="0"/>
        </a:xfrm>
      </p:grpSpPr>
      <p:cxnSp>
        <p:nvCxnSpPr>
          <p:cNvPr id="139" name="Google Shape;139;p29"/>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140" name="Google Shape;140;p29"/>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1" name="Google Shape;141;p29"/>
          <p:cNvSpPr txBox="1"/>
          <p:nvPr>
            <p:ph idx="1" type="body"/>
          </p:nvPr>
        </p:nvSpPr>
        <p:spPr>
          <a:xfrm>
            <a:off x="3117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2" name="Google Shape;142;p29"/>
          <p:cNvSpPr txBox="1"/>
          <p:nvPr>
            <p:ph idx="2" type="body"/>
          </p:nvPr>
        </p:nvSpPr>
        <p:spPr>
          <a:xfrm>
            <a:off x="48324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3" name="Google Shape;143;p2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4" name="Google Shape;144;p29"/>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30"/>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7" name="Google Shape;147;p3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8" name="Google Shape;148;p30"/>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9" name="Shape 149"/>
        <p:cNvGrpSpPr/>
        <p:nvPr/>
      </p:nvGrpSpPr>
      <p:grpSpPr>
        <a:xfrm>
          <a:off x="0" y="0"/>
          <a:ext cx="0" cy="0"/>
          <a:chOff x="0" y="0"/>
          <a:chExt cx="0" cy="0"/>
        </a:xfrm>
      </p:grpSpPr>
      <p:cxnSp>
        <p:nvCxnSpPr>
          <p:cNvPr id="150" name="Google Shape;150;p31"/>
          <p:cNvCxnSpPr/>
          <p:nvPr/>
        </p:nvCxnSpPr>
        <p:spPr>
          <a:xfrm>
            <a:off x="418675" y="1943716"/>
            <a:ext cx="614100" cy="0"/>
          </a:xfrm>
          <a:prstGeom prst="straightConnector1">
            <a:avLst/>
          </a:prstGeom>
          <a:noFill/>
          <a:ln cap="flat" cmpd="sng" w="19050">
            <a:solidFill>
              <a:schemeClr val="dk2"/>
            </a:solidFill>
            <a:prstDash val="lgDash"/>
            <a:round/>
            <a:headEnd len="sm" w="sm" type="none"/>
            <a:tailEnd len="sm" w="sm" type="none"/>
          </a:ln>
        </p:spPr>
      </p:cxnSp>
      <p:sp>
        <p:nvSpPr>
          <p:cNvPr id="151" name="Google Shape;151;p31"/>
          <p:cNvSpPr txBox="1"/>
          <p:nvPr>
            <p:ph type="title"/>
          </p:nvPr>
        </p:nvSpPr>
        <p:spPr>
          <a:xfrm>
            <a:off x="311700" y="8424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2" name="Google Shape;152;p31"/>
          <p:cNvSpPr txBox="1"/>
          <p:nvPr>
            <p:ph idx="1" type="body"/>
          </p:nvPr>
        </p:nvSpPr>
        <p:spPr>
          <a:xfrm>
            <a:off x="311700" y="2157605"/>
            <a:ext cx="2808000" cy="3934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3" name="Google Shape;153;p3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4" name="Google Shape;154;p31"/>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55" name="Shape 155"/>
        <p:cNvGrpSpPr/>
        <p:nvPr/>
      </p:nvGrpSpPr>
      <p:grpSpPr>
        <a:xfrm>
          <a:off x="0" y="0"/>
          <a:ext cx="0" cy="0"/>
          <a:chOff x="0" y="0"/>
          <a:chExt cx="0" cy="0"/>
        </a:xfrm>
      </p:grpSpPr>
      <p:sp>
        <p:nvSpPr>
          <p:cNvPr id="156" name="Google Shape;156;p32"/>
          <p:cNvSpPr txBox="1"/>
          <p:nvPr>
            <p:ph type="title"/>
          </p:nvPr>
        </p:nvSpPr>
        <p:spPr>
          <a:xfrm>
            <a:off x="490250" y="705200"/>
            <a:ext cx="5678100" cy="5447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157" name="Google Shape;157;p3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58" name="Google Shape;158;p32"/>
          <p:cNvPicPr preferRelativeResize="0"/>
          <p:nvPr/>
        </p:nvPicPr>
        <p:blipFill>
          <a:blip r:embed="rId2">
            <a:alphaModFix/>
          </a:blip>
          <a:stretch>
            <a:fillRect/>
          </a:stretch>
        </p:blipFill>
        <p:spPr>
          <a:xfrm>
            <a:off x="64075" y="5760467"/>
            <a:ext cx="1507026" cy="552018"/>
          </a:xfrm>
          <a:prstGeom prst="rect">
            <a:avLst/>
          </a:prstGeom>
          <a:noFill/>
          <a:ln>
            <a:noFill/>
          </a:ln>
        </p:spPr>
      </p:pic>
      <p:pic>
        <p:nvPicPr>
          <p:cNvPr id="159" name="Google Shape;159;p32"/>
          <p:cNvPicPr preferRelativeResize="0"/>
          <p:nvPr/>
        </p:nvPicPr>
        <p:blipFill>
          <a:blip r:embed="rId3">
            <a:alphaModFix/>
          </a:blip>
          <a:stretch>
            <a:fillRect/>
          </a:stretch>
        </p:blipFill>
        <p:spPr>
          <a:xfrm>
            <a:off x="64100" y="5760467"/>
            <a:ext cx="1506993" cy="55201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005F86"/>
        </a:solidFill>
      </p:bgPr>
    </p:bg>
    <p:spTree>
      <p:nvGrpSpPr>
        <p:cNvPr id="160" name="Shape 160"/>
        <p:cNvGrpSpPr/>
        <p:nvPr/>
      </p:nvGrpSpPr>
      <p:grpSpPr>
        <a:xfrm>
          <a:off x="0" y="0"/>
          <a:ext cx="0" cy="0"/>
          <a:chOff x="0" y="0"/>
          <a:chExt cx="0" cy="0"/>
        </a:xfrm>
      </p:grpSpPr>
      <p:sp>
        <p:nvSpPr>
          <p:cNvPr id="161" name="Google Shape;161;p33"/>
          <p:cNvSpPr/>
          <p:nvPr/>
        </p:nvSpPr>
        <p:spPr>
          <a:xfrm>
            <a:off x="4572000" y="233"/>
            <a:ext cx="457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2" name="Google Shape;162;p33"/>
          <p:cNvCxnSpPr/>
          <p:nvPr/>
        </p:nvCxnSpPr>
        <p:spPr>
          <a:xfrm>
            <a:off x="5029675" y="5994000"/>
            <a:ext cx="577200" cy="0"/>
          </a:xfrm>
          <a:prstGeom prst="straightConnector1">
            <a:avLst/>
          </a:prstGeom>
          <a:noFill/>
          <a:ln cap="flat" cmpd="sng" w="19050">
            <a:solidFill>
              <a:srgbClr val="005F86"/>
            </a:solidFill>
            <a:prstDash val="lgDash"/>
            <a:round/>
            <a:headEnd len="sm" w="sm" type="none"/>
            <a:tailEnd len="sm" w="sm" type="none"/>
          </a:ln>
        </p:spPr>
      </p:cxnSp>
      <p:sp>
        <p:nvSpPr>
          <p:cNvPr id="163" name="Google Shape;163;p33"/>
          <p:cNvSpPr txBox="1"/>
          <p:nvPr>
            <p:ph type="title"/>
          </p:nvPr>
        </p:nvSpPr>
        <p:spPr>
          <a:xfrm>
            <a:off x="265500" y="1438333"/>
            <a:ext cx="4045200" cy="23856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164" name="Google Shape;164;p33"/>
          <p:cNvSpPr txBox="1"/>
          <p:nvPr>
            <p:ph idx="1" type="subTitle"/>
          </p:nvPr>
        </p:nvSpPr>
        <p:spPr>
          <a:xfrm>
            <a:off x="265500" y="3895201"/>
            <a:ext cx="4045200" cy="179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165" name="Google Shape;165;p33"/>
          <p:cNvSpPr txBox="1"/>
          <p:nvPr>
            <p:ph idx="2" type="body"/>
          </p:nvPr>
        </p:nvSpPr>
        <p:spPr>
          <a:xfrm>
            <a:off x="4939500" y="965600"/>
            <a:ext cx="3837000" cy="49620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6" name="Google Shape;166;p3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7" name="Google Shape;167;p33"/>
          <p:cNvPicPr preferRelativeResize="0"/>
          <p:nvPr/>
        </p:nvPicPr>
        <p:blipFill>
          <a:blip r:embed="rId2">
            <a:alphaModFix/>
          </a:blip>
          <a:stretch>
            <a:fillRect/>
          </a:stretch>
        </p:blipFill>
        <p:spPr>
          <a:xfrm>
            <a:off x="64075" y="5760467"/>
            <a:ext cx="1507026" cy="55201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4"/>
          <p:cNvSpPr txBox="1"/>
          <p:nvPr>
            <p:ph idx="1" type="body"/>
          </p:nvPr>
        </p:nvSpPr>
        <p:spPr>
          <a:xfrm>
            <a:off x="2280225"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170" name="Google Shape;170;p3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1" name="Google Shape;171;p34"/>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2" name="Shape 172"/>
        <p:cNvGrpSpPr/>
        <p:nvPr/>
      </p:nvGrpSpPr>
      <p:grpSpPr>
        <a:xfrm>
          <a:off x="0" y="0"/>
          <a:ext cx="0" cy="0"/>
          <a:chOff x="0" y="0"/>
          <a:chExt cx="0" cy="0"/>
        </a:xfrm>
      </p:grpSpPr>
      <p:cxnSp>
        <p:nvCxnSpPr>
          <p:cNvPr id="173" name="Google Shape;173;p35"/>
          <p:cNvCxnSpPr/>
          <p:nvPr/>
        </p:nvCxnSpPr>
        <p:spPr>
          <a:xfrm>
            <a:off x="413275" y="3984367"/>
            <a:ext cx="910500" cy="0"/>
          </a:xfrm>
          <a:prstGeom prst="straightConnector1">
            <a:avLst/>
          </a:prstGeom>
          <a:noFill/>
          <a:ln cap="flat" cmpd="sng" w="28575">
            <a:solidFill>
              <a:srgbClr val="005F86"/>
            </a:solidFill>
            <a:prstDash val="lgDash"/>
            <a:round/>
            <a:headEnd len="sm" w="sm" type="none"/>
            <a:tailEnd len="sm" w="sm" type="none"/>
          </a:ln>
        </p:spPr>
      </p:cxnSp>
      <p:sp>
        <p:nvSpPr>
          <p:cNvPr id="174" name="Google Shape;174;p35"/>
          <p:cNvSpPr txBox="1"/>
          <p:nvPr>
            <p:ph hasCustomPrompt="1" type="title"/>
          </p:nvPr>
        </p:nvSpPr>
        <p:spPr>
          <a:xfrm>
            <a:off x="311700" y="1474833"/>
            <a:ext cx="8520600" cy="25959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75" name="Google Shape;175;p35"/>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76" name="Google Shape;176;p3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7" name="Google Shape;177;p35"/>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p3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0" name="Google Shape;180;p36"/>
          <p:cNvPicPr preferRelativeResize="0"/>
          <p:nvPr/>
        </p:nvPicPr>
        <p:blipFill>
          <a:blip r:embed="rId2">
            <a:alphaModFix/>
          </a:blip>
          <a:stretch>
            <a:fillRect/>
          </a:stretch>
        </p:blipFill>
        <p:spPr>
          <a:xfrm>
            <a:off x="76188" y="5775021"/>
            <a:ext cx="1507962" cy="55202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CEE Layout" type="title">
  <p:cSld name="TITLE">
    <p:spTree>
      <p:nvGrpSpPr>
        <p:cNvPr id="185" name="Shape 185"/>
        <p:cNvGrpSpPr/>
        <p:nvPr/>
      </p:nvGrpSpPr>
      <p:grpSpPr>
        <a:xfrm>
          <a:off x="0" y="0"/>
          <a:ext cx="0" cy="0"/>
          <a:chOff x="0" y="0"/>
          <a:chExt cx="0" cy="0"/>
        </a:xfrm>
      </p:grpSpPr>
      <p:sp>
        <p:nvSpPr>
          <p:cNvPr id="186" name="Google Shape;186;p38"/>
          <p:cNvSpPr/>
          <p:nvPr/>
        </p:nvSpPr>
        <p:spPr>
          <a:xfrm rot="10800000">
            <a:off x="4226100" y="3911300"/>
            <a:ext cx="691800" cy="518100"/>
          </a:xfrm>
          <a:prstGeom prst="triangle">
            <a:avLst>
              <a:gd fmla="val 50000" name="adj"/>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8"/>
          <p:cNvSpPr/>
          <p:nvPr/>
        </p:nvSpPr>
        <p:spPr>
          <a:xfrm>
            <a:off x="-25" y="0"/>
            <a:ext cx="9144000" cy="41655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8"/>
          <p:cNvSpPr txBox="1"/>
          <p:nvPr>
            <p:ph type="ctrTitle"/>
          </p:nvPr>
        </p:nvSpPr>
        <p:spPr>
          <a:xfrm>
            <a:off x="411175" y="859067"/>
            <a:ext cx="8282400" cy="2811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189" name="Google Shape;189;p38"/>
          <p:cNvSpPr txBox="1"/>
          <p:nvPr>
            <p:ph idx="1" type="subTitle"/>
          </p:nvPr>
        </p:nvSpPr>
        <p:spPr>
          <a:xfrm>
            <a:off x="411175" y="4531000"/>
            <a:ext cx="8282400" cy="168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90" name="Google Shape;190;p3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1" name="Google Shape;191;p38"/>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2" name="Shape 192"/>
        <p:cNvGrpSpPr/>
        <p:nvPr/>
      </p:nvGrpSpPr>
      <p:grpSpPr>
        <a:xfrm>
          <a:off x="0" y="0"/>
          <a:ext cx="0" cy="0"/>
          <a:chOff x="0" y="0"/>
          <a:chExt cx="0" cy="0"/>
        </a:xfrm>
      </p:grpSpPr>
      <p:sp>
        <p:nvSpPr>
          <p:cNvPr id="193" name="Google Shape;193;p39"/>
          <p:cNvSpPr/>
          <p:nvPr/>
        </p:nvSpPr>
        <p:spPr>
          <a:xfrm>
            <a:off x="0" y="2089800"/>
            <a:ext cx="9144000" cy="26784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9"/>
          <p:cNvSpPr txBox="1"/>
          <p:nvPr>
            <p:ph type="title"/>
          </p:nvPr>
        </p:nvSpPr>
        <p:spPr>
          <a:xfrm>
            <a:off x="430800" y="2519600"/>
            <a:ext cx="8282400" cy="202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95" name="Google Shape;195;p3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6" name="Google Shape;196;p39"/>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7" name="Shape 197"/>
        <p:cNvGrpSpPr/>
        <p:nvPr/>
      </p:nvGrpSpPr>
      <p:grpSpPr>
        <a:xfrm>
          <a:off x="0" y="0"/>
          <a:ext cx="0" cy="0"/>
          <a:chOff x="0" y="0"/>
          <a:chExt cx="0" cy="0"/>
        </a:xfrm>
      </p:grpSpPr>
      <p:cxnSp>
        <p:nvCxnSpPr>
          <p:cNvPr id="198" name="Google Shape;198;p40"/>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199" name="Google Shape;199;p40"/>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0" name="Google Shape;200;p40"/>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1" name="Google Shape;201;p4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2" name="Google Shape;202;p40"/>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3" name="Shape 203"/>
        <p:cNvGrpSpPr/>
        <p:nvPr/>
      </p:nvGrpSpPr>
      <p:grpSpPr>
        <a:xfrm>
          <a:off x="0" y="0"/>
          <a:ext cx="0" cy="0"/>
          <a:chOff x="0" y="0"/>
          <a:chExt cx="0" cy="0"/>
        </a:xfrm>
      </p:grpSpPr>
      <p:cxnSp>
        <p:nvCxnSpPr>
          <p:cNvPr id="204" name="Google Shape;204;p41"/>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205" name="Google Shape;205;p41"/>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6" name="Google Shape;206;p41"/>
          <p:cNvSpPr txBox="1"/>
          <p:nvPr>
            <p:ph idx="1" type="body"/>
          </p:nvPr>
        </p:nvSpPr>
        <p:spPr>
          <a:xfrm>
            <a:off x="3117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7" name="Google Shape;207;p41"/>
          <p:cNvSpPr txBox="1"/>
          <p:nvPr>
            <p:ph idx="2" type="body"/>
          </p:nvPr>
        </p:nvSpPr>
        <p:spPr>
          <a:xfrm>
            <a:off x="48324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8" name="Google Shape;208;p4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9" name="Google Shape;209;p41"/>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0" name="Shape 210"/>
        <p:cNvGrpSpPr/>
        <p:nvPr/>
      </p:nvGrpSpPr>
      <p:grpSpPr>
        <a:xfrm>
          <a:off x="0" y="0"/>
          <a:ext cx="0" cy="0"/>
          <a:chOff x="0" y="0"/>
          <a:chExt cx="0" cy="0"/>
        </a:xfrm>
      </p:grpSpPr>
      <p:sp>
        <p:nvSpPr>
          <p:cNvPr id="211" name="Google Shape;211;p42"/>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2" name="Google Shape;212;p4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3" name="Google Shape;213;p42"/>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4" name="Shape 214"/>
        <p:cNvGrpSpPr/>
        <p:nvPr/>
      </p:nvGrpSpPr>
      <p:grpSpPr>
        <a:xfrm>
          <a:off x="0" y="0"/>
          <a:ext cx="0" cy="0"/>
          <a:chOff x="0" y="0"/>
          <a:chExt cx="0" cy="0"/>
        </a:xfrm>
      </p:grpSpPr>
      <p:cxnSp>
        <p:nvCxnSpPr>
          <p:cNvPr id="215" name="Google Shape;215;p43"/>
          <p:cNvCxnSpPr/>
          <p:nvPr/>
        </p:nvCxnSpPr>
        <p:spPr>
          <a:xfrm>
            <a:off x="418675" y="1943716"/>
            <a:ext cx="614100" cy="0"/>
          </a:xfrm>
          <a:prstGeom prst="straightConnector1">
            <a:avLst/>
          </a:prstGeom>
          <a:noFill/>
          <a:ln cap="flat" cmpd="sng" w="19050">
            <a:solidFill>
              <a:schemeClr val="dk2"/>
            </a:solidFill>
            <a:prstDash val="lgDash"/>
            <a:round/>
            <a:headEnd len="sm" w="sm" type="none"/>
            <a:tailEnd len="sm" w="sm" type="none"/>
          </a:ln>
        </p:spPr>
      </p:cxnSp>
      <p:sp>
        <p:nvSpPr>
          <p:cNvPr id="216" name="Google Shape;216;p43"/>
          <p:cNvSpPr txBox="1"/>
          <p:nvPr>
            <p:ph type="title"/>
          </p:nvPr>
        </p:nvSpPr>
        <p:spPr>
          <a:xfrm>
            <a:off x="311700" y="8424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7" name="Google Shape;217;p43"/>
          <p:cNvSpPr txBox="1"/>
          <p:nvPr>
            <p:ph idx="1" type="body"/>
          </p:nvPr>
        </p:nvSpPr>
        <p:spPr>
          <a:xfrm>
            <a:off x="311700" y="2157605"/>
            <a:ext cx="2808000" cy="3934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8" name="Google Shape;218;p4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9" name="Google Shape;219;p43"/>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0" name="Shape 220"/>
        <p:cNvGrpSpPr/>
        <p:nvPr/>
      </p:nvGrpSpPr>
      <p:grpSpPr>
        <a:xfrm>
          <a:off x="0" y="0"/>
          <a:ext cx="0" cy="0"/>
          <a:chOff x="0" y="0"/>
          <a:chExt cx="0" cy="0"/>
        </a:xfrm>
      </p:grpSpPr>
      <p:sp>
        <p:nvSpPr>
          <p:cNvPr id="221" name="Google Shape;221;p44"/>
          <p:cNvSpPr txBox="1"/>
          <p:nvPr>
            <p:ph type="title"/>
          </p:nvPr>
        </p:nvSpPr>
        <p:spPr>
          <a:xfrm>
            <a:off x="490250" y="705200"/>
            <a:ext cx="5678100" cy="5447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222" name="Google Shape;222;p4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223" name="Google Shape;223;p44"/>
          <p:cNvPicPr preferRelativeResize="0"/>
          <p:nvPr/>
        </p:nvPicPr>
        <p:blipFill>
          <a:blip r:embed="rId2">
            <a:alphaModFix/>
          </a:blip>
          <a:stretch>
            <a:fillRect/>
          </a:stretch>
        </p:blipFill>
        <p:spPr>
          <a:xfrm>
            <a:off x="64075" y="5760467"/>
            <a:ext cx="2009367" cy="736025"/>
          </a:xfrm>
          <a:prstGeom prst="rect">
            <a:avLst/>
          </a:prstGeom>
          <a:noFill/>
          <a:ln>
            <a:noFill/>
          </a:ln>
        </p:spPr>
      </p:pic>
      <p:pic>
        <p:nvPicPr>
          <p:cNvPr id="224" name="Google Shape;224;p44"/>
          <p:cNvPicPr preferRelativeResize="0"/>
          <p:nvPr/>
        </p:nvPicPr>
        <p:blipFill>
          <a:blip r:embed="rId3">
            <a:alphaModFix/>
          </a:blip>
          <a:stretch>
            <a:fillRect/>
          </a:stretch>
        </p:blipFill>
        <p:spPr>
          <a:xfrm>
            <a:off x="64100" y="5760467"/>
            <a:ext cx="2009326" cy="7360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5" name="Shape 225"/>
        <p:cNvGrpSpPr/>
        <p:nvPr/>
      </p:nvGrpSpPr>
      <p:grpSpPr>
        <a:xfrm>
          <a:off x="0" y="0"/>
          <a:ext cx="0" cy="0"/>
          <a:chOff x="0" y="0"/>
          <a:chExt cx="0" cy="0"/>
        </a:xfrm>
      </p:grpSpPr>
      <p:sp>
        <p:nvSpPr>
          <p:cNvPr id="226" name="Google Shape;226;p45"/>
          <p:cNvSpPr/>
          <p:nvPr/>
        </p:nvSpPr>
        <p:spPr>
          <a:xfrm>
            <a:off x="4572000" y="233"/>
            <a:ext cx="457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7" name="Google Shape;227;p45"/>
          <p:cNvCxnSpPr/>
          <p:nvPr/>
        </p:nvCxnSpPr>
        <p:spPr>
          <a:xfrm>
            <a:off x="5029675" y="5994000"/>
            <a:ext cx="577200" cy="0"/>
          </a:xfrm>
          <a:prstGeom prst="straightConnector1">
            <a:avLst/>
          </a:prstGeom>
          <a:noFill/>
          <a:ln cap="flat" cmpd="sng" w="19050">
            <a:solidFill>
              <a:srgbClr val="005F86"/>
            </a:solidFill>
            <a:prstDash val="lgDash"/>
            <a:round/>
            <a:headEnd len="sm" w="sm" type="none"/>
            <a:tailEnd len="sm" w="sm" type="none"/>
          </a:ln>
        </p:spPr>
      </p:cxnSp>
      <p:sp>
        <p:nvSpPr>
          <p:cNvPr id="228" name="Google Shape;228;p45"/>
          <p:cNvSpPr txBox="1"/>
          <p:nvPr>
            <p:ph type="title"/>
          </p:nvPr>
        </p:nvSpPr>
        <p:spPr>
          <a:xfrm>
            <a:off x="265500" y="1438333"/>
            <a:ext cx="4045200" cy="23856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229" name="Google Shape;229;p45"/>
          <p:cNvSpPr txBox="1"/>
          <p:nvPr>
            <p:ph idx="1" type="subTitle"/>
          </p:nvPr>
        </p:nvSpPr>
        <p:spPr>
          <a:xfrm>
            <a:off x="265500" y="3895201"/>
            <a:ext cx="4045200" cy="179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230" name="Google Shape;230;p45"/>
          <p:cNvSpPr txBox="1"/>
          <p:nvPr>
            <p:ph idx="2" type="body"/>
          </p:nvPr>
        </p:nvSpPr>
        <p:spPr>
          <a:xfrm>
            <a:off x="4939500" y="965600"/>
            <a:ext cx="3837000" cy="49620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1" name="Google Shape;231;p4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2" name="Google Shape;232;p45"/>
          <p:cNvPicPr preferRelativeResize="0"/>
          <p:nvPr/>
        </p:nvPicPr>
        <p:blipFill>
          <a:blip r:embed="rId2">
            <a:alphaModFix/>
          </a:blip>
          <a:stretch>
            <a:fillRect/>
          </a:stretch>
        </p:blipFill>
        <p:spPr>
          <a:xfrm>
            <a:off x="64075" y="5760467"/>
            <a:ext cx="2009367" cy="736025"/>
          </a:xfrm>
          <a:prstGeom prst="rect">
            <a:avLst/>
          </a:prstGeom>
          <a:noFill/>
          <a:ln>
            <a:noFill/>
          </a:ln>
        </p:spPr>
      </p:pic>
      <p:pic>
        <p:nvPicPr>
          <p:cNvPr id="233" name="Google Shape;233;p45"/>
          <p:cNvPicPr preferRelativeResize="0"/>
          <p:nvPr/>
        </p:nvPicPr>
        <p:blipFill>
          <a:blip r:embed="rId3">
            <a:alphaModFix/>
          </a:blip>
          <a:stretch>
            <a:fillRect/>
          </a:stretch>
        </p:blipFill>
        <p:spPr>
          <a:xfrm>
            <a:off x="63450" y="5760454"/>
            <a:ext cx="2010615" cy="73603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4" name="Shape 234"/>
        <p:cNvGrpSpPr/>
        <p:nvPr/>
      </p:nvGrpSpPr>
      <p:grpSpPr>
        <a:xfrm>
          <a:off x="0" y="0"/>
          <a:ext cx="0" cy="0"/>
          <a:chOff x="0" y="0"/>
          <a:chExt cx="0" cy="0"/>
        </a:xfrm>
      </p:grpSpPr>
      <p:sp>
        <p:nvSpPr>
          <p:cNvPr id="235" name="Google Shape;235;p46"/>
          <p:cNvSpPr txBox="1"/>
          <p:nvPr>
            <p:ph idx="1" type="body"/>
          </p:nvPr>
        </p:nvSpPr>
        <p:spPr>
          <a:xfrm>
            <a:off x="2280225"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236" name="Google Shape;236;p4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7" name="Google Shape;237;p46"/>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8" name="Shape 238"/>
        <p:cNvGrpSpPr/>
        <p:nvPr/>
      </p:nvGrpSpPr>
      <p:grpSpPr>
        <a:xfrm>
          <a:off x="0" y="0"/>
          <a:ext cx="0" cy="0"/>
          <a:chOff x="0" y="0"/>
          <a:chExt cx="0" cy="0"/>
        </a:xfrm>
      </p:grpSpPr>
      <p:cxnSp>
        <p:nvCxnSpPr>
          <p:cNvPr id="239" name="Google Shape;239;p47"/>
          <p:cNvCxnSpPr/>
          <p:nvPr/>
        </p:nvCxnSpPr>
        <p:spPr>
          <a:xfrm>
            <a:off x="413275" y="3984367"/>
            <a:ext cx="910500" cy="0"/>
          </a:xfrm>
          <a:prstGeom prst="straightConnector1">
            <a:avLst/>
          </a:prstGeom>
          <a:noFill/>
          <a:ln cap="flat" cmpd="sng" w="28575">
            <a:solidFill>
              <a:srgbClr val="005F86"/>
            </a:solidFill>
            <a:prstDash val="lgDash"/>
            <a:round/>
            <a:headEnd len="sm" w="sm" type="none"/>
            <a:tailEnd len="sm" w="sm" type="none"/>
          </a:ln>
        </p:spPr>
      </p:cxnSp>
      <p:sp>
        <p:nvSpPr>
          <p:cNvPr id="240" name="Google Shape;240;p47"/>
          <p:cNvSpPr txBox="1"/>
          <p:nvPr>
            <p:ph hasCustomPrompt="1" type="title"/>
          </p:nvPr>
        </p:nvSpPr>
        <p:spPr>
          <a:xfrm>
            <a:off x="311700" y="1474833"/>
            <a:ext cx="8520600" cy="25959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41" name="Google Shape;241;p47"/>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2" name="Google Shape;242;p4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3" name="Google Shape;243;p47"/>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4" name="Shape 244"/>
        <p:cNvGrpSpPr/>
        <p:nvPr/>
      </p:nvGrpSpPr>
      <p:grpSpPr>
        <a:xfrm>
          <a:off x="0" y="0"/>
          <a:ext cx="0" cy="0"/>
          <a:chOff x="0" y="0"/>
          <a:chExt cx="0" cy="0"/>
        </a:xfrm>
      </p:grpSpPr>
      <p:sp>
        <p:nvSpPr>
          <p:cNvPr id="245" name="Google Shape;245;p4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6" name="Google Shape;246;p48"/>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1" name="Shape 251"/>
        <p:cNvGrpSpPr/>
        <p:nvPr/>
      </p:nvGrpSpPr>
      <p:grpSpPr>
        <a:xfrm>
          <a:off x="0" y="0"/>
          <a:ext cx="0" cy="0"/>
          <a:chOff x="0" y="0"/>
          <a:chExt cx="0" cy="0"/>
        </a:xfrm>
      </p:grpSpPr>
      <p:sp>
        <p:nvSpPr>
          <p:cNvPr id="252" name="Google Shape;252;p50"/>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3" name="Google Shape;253;p50"/>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4" name="Google Shape;254;p5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5" name="Shape 255"/>
        <p:cNvGrpSpPr/>
        <p:nvPr/>
      </p:nvGrpSpPr>
      <p:grpSpPr>
        <a:xfrm>
          <a:off x="0" y="0"/>
          <a:ext cx="0" cy="0"/>
          <a:chOff x="0" y="0"/>
          <a:chExt cx="0" cy="0"/>
        </a:xfrm>
      </p:grpSpPr>
      <p:sp>
        <p:nvSpPr>
          <p:cNvPr id="256" name="Google Shape;256;p51"/>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7" name="Google Shape;257;p5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8" name="Shape 258"/>
        <p:cNvGrpSpPr/>
        <p:nvPr/>
      </p:nvGrpSpPr>
      <p:grpSpPr>
        <a:xfrm>
          <a:off x="0" y="0"/>
          <a:ext cx="0" cy="0"/>
          <a:chOff x="0" y="0"/>
          <a:chExt cx="0" cy="0"/>
        </a:xfrm>
      </p:grpSpPr>
      <p:pic>
        <p:nvPicPr>
          <p:cNvPr id="259" name="Google Shape;259;p52"/>
          <p:cNvPicPr preferRelativeResize="0"/>
          <p:nvPr/>
        </p:nvPicPr>
        <p:blipFill rotWithShape="1">
          <a:blip r:embed="rId2">
            <a:alphaModFix/>
          </a:blip>
          <a:srcRect b="24992" l="0" r="0" t="24992"/>
          <a:stretch/>
        </p:blipFill>
        <p:spPr>
          <a:xfrm>
            <a:off x="0" y="-42667"/>
            <a:ext cx="9143998" cy="1783032"/>
          </a:xfrm>
          <a:prstGeom prst="rect">
            <a:avLst/>
          </a:prstGeom>
          <a:noFill/>
          <a:ln>
            <a:noFill/>
          </a:ln>
        </p:spPr>
      </p:pic>
      <p:sp>
        <p:nvSpPr>
          <p:cNvPr id="260" name="Google Shape;260;p52"/>
          <p:cNvSpPr txBox="1"/>
          <p:nvPr>
            <p:ph type="title"/>
          </p:nvPr>
        </p:nvSpPr>
        <p:spPr>
          <a:xfrm>
            <a:off x="159300" y="491767"/>
            <a:ext cx="8520600" cy="943200"/>
          </a:xfrm>
          <a:prstGeom prst="rect">
            <a:avLst/>
          </a:prstGeom>
          <a:solidFill>
            <a:srgbClr val="FFFFFF">
              <a:alpha val="59740"/>
            </a:srgbClr>
          </a:solidFill>
        </p:spPr>
        <p:txBody>
          <a:bodyPr anchorCtr="0" anchor="t" bIns="91425" lIns="91425" spcFirstLastPara="1" rIns="91425" wrap="square" tIns="91425">
            <a:noAutofit/>
          </a:bodyPr>
          <a:lstStyle>
            <a:lvl1pPr lvl="0"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1pPr>
            <a:lvl2pPr lvl="1"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2pPr>
            <a:lvl3pPr lvl="2"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3pPr>
            <a:lvl4pPr lvl="3"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4pPr>
            <a:lvl5pPr lvl="4"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5pPr>
            <a:lvl6pPr lvl="5"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6pPr>
            <a:lvl7pPr lvl="6"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7pPr>
            <a:lvl8pPr lvl="7"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8pPr>
            <a:lvl9pPr lvl="8" rtl="0">
              <a:spcBef>
                <a:spcPts val="0"/>
              </a:spcBef>
              <a:spcAft>
                <a:spcPts val="0"/>
              </a:spcAft>
              <a:buClr>
                <a:srgbClr val="000000"/>
              </a:buClr>
              <a:buSzPts val="4800"/>
              <a:buFont typeface="Economica"/>
              <a:buNone/>
              <a:defRPr b="1" sz="4800">
                <a:solidFill>
                  <a:srgbClr val="000000"/>
                </a:solidFill>
                <a:latin typeface="Economica"/>
                <a:ea typeface="Economica"/>
                <a:cs typeface="Economica"/>
                <a:sym typeface="Economica"/>
              </a:defRPr>
            </a:lvl9pPr>
          </a:lstStyle>
          <a:p/>
        </p:txBody>
      </p:sp>
      <p:sp>
        <p:nvSpPr>
          <p:cNvPr id="261" name="Google Shape;261;p52"/>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62" name="Google Shape;262;p5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3" name="Shape 263"/>
        <p:cNvGrpSpPr/>
        <p:nvPr/>
      </p:nvGrpSpPr>
      <p:grpSpPr>
        <a:xfrm>
          <a:off x="0" y="0"/>
          <a:ext cx="0" cy="0"/>
          <a:chOff x="0" y="0"/>
          <a:chExt cx="0" cy="0"/>
        </a:xfrm>
      </p:grpSpPr>
      <p:sp>
        <p:nvSpPr>
          <p:cNvPr id="264" name="Google Shape;264;p5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5" name="Google Shape;265;p53"/>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6" name="Google Shape;266;p53"/>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7" name="Google Shape;267;p5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8" name="Shape 268"/>
        <p:cNvGrpSpPr/>
        <p:nvPr/>
      </p:nvGrpSpPr>
      <p:grpSpPr>
        <a:xfrm>
          <a:off x="0" y="0"/>
          <a:ext cx="0" cy="0"/>
          <a:chOff x="0" y="0"/>
          <a:chExt cx="0" cy="0"/>
        </a:xfrm>
      </p:grpSpPr>
      <p:sp>
        <p:nvSpPr>
          <p:cNvPr id="269" name="Google Shape;269;p5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0" name="Google Shape;270;p5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1" name="Shape 271"/>
        <p:cNvGrpSpPr/>
        <p:nvPr/>
      </p:nvGrpSpPr>
      <p:grpSpPr>
        <a:xfrm>
          <a:off x="0" y="0"/>
          <a:ext cx="0" cy="0"/>
          <a:chOff x="0" y="0"/>
          <a:chExt cx="0" cy="0"/>
        </a:xfrm>
      </p:grpSpPr>
      <p:sp>
        <p:nvSpPr>
          <p:cNvPr id="272" name="Google Shape;272;p55"/>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73" name="Google Shape;273;p55"/>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4" name="Google Shape;274;p5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5" name="Shape 275"/>
        <p:cNvGrpSpPr/>
        <p:nvPr/>
      </p:nvGrpSpPr>
      <p:grpSpPr>
        <a:xfrm>
          <a:off x="0" y="0"/>
          <a:ext cx="0" cy="0"/>
          <a:chOff x="0" y="0"/>
          <a:chExt cx="0" cy="0"/>
        </a:xfrm>
      </p:grpSpPr>
      <p:sp>
        <p:nvSpPr>
          <p:cNvPr id="276" name="Google Shape;276;p56"/>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77" name="Google Shape;277;p5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8" name="Shape 278"/>
        <p:cNvGrpSpPr/>
        <p:nvPr/>
      </p:nvGrpSpPr>
      <p:grpSpPr>
        <a:xfrm>
          <a:off x="0" y="0"/>
          <a:ext cx="0" cy="0"/>
          <a:chOff x="0" y="0"/>
          <a:chExt cx="0" cy="0"/>
        </a:xfrm>
      </p:grpSpPr>
      <p:sp>
        <p:nvSpPr>
          <p:cNvPr id="279" name="Google Shape;279;p57"/>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7"/>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81" name="Google Shape;281;p57"/>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82" name="Google Shape;282;p57"/>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83" name="Google Shape;283;p5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4" name="Shape 284"/>
        <p:cNvGrpSpPr/>
        <p:nvPr/>
      </p:nvGrpSpPr>
      <p:grpSpPr>
        <a:xfrm>
          <a:off x="0" y="0"/>
          <a:ext cx="0" cy="0"/>
          <a:chOff x="0" y="0"/>
          <a:chExt cx="0" cy="0"/>
        </a:xfrm>
      </p:grpSpPr>
      <p:sp>
        <p:nvSpPr>
          <p:cNvPr id="285" name="Google Shape;285;p58"/>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86" name="Google Shape;286;p5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7" name="Shape 287"/>
        <p:cNvGrpSpPr/>
        <p:nvPr/>
      </p:nvGrpSpPr>
      <p:grpSpPr>
        <a:xfrm>
          <a:off x="0" y="0"/>
          <a:ext cx="0" cy="0"/>
          <a:chOff x="0" y="0"/>
          <a:chExt cx="0" cy="0"/>
        </a:xfrm>
      </p:grpSpPr>
      <p:sp>
        <p:nvSpPr>
          <p:cNvPr id="288" name="Google Shape;288;p59"/>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9" name="Google Shape;289;p59"/>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90" name="Google Shape;290;p5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1" name="Shape 291"/>
        <p:cNvGrpSpPr/>
        <p:nvPr/>
      </p:nvGrpSpPr>
      <p:grpSpPr>
        <a:xfrm>
          <a:off x="0" y="0"/>
          <a:ext cx="0" cy="0"/>
          <a:chOff x="0" y="0"/>
          <a:chExt cx="0" cy="0"/>
        </a:xfrm>
      </p:grpSpPr>
      <p:sp>
        <p:nvSpPr>
          <p:cNvPr id="292" name="Google Shape;292;p6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CEE Layout" type="title">
  <p:cSld name="TITLE">
    <p:spTree>
      <p:nvGrpSpPr>
        <p:cNvPr id="297" name="Shape 297"/>
        <p:cNvGrpSpPr/>
        <p:nvPr/>
      </p:nvGrpSpPr>
      <p:grpSpPr>
        <a:xfrm>
          <a:off x="0" y="0"/>
          <a:ext cx="0" cy="0"/>
          <a:chOff x="0" y="0"/>
          <a:chExt cx="0" cy="0"/>
        </a:xfrm>
      </p:grpSpPr>
      <p:sp>
        <p:nvSpPr>
          <p:cNvPr id="298" name="Google Shape;298;p62"/>
          <p:cNvSpPr/>
          <p:nvPr/>
        </p:nvSpPr>
        <p:spPr>
          <a:xfrm rot="10800000">
            <a:off x="4226100" y="3911300"/>
            <a:ext cx="691800" cy="518100"/>
          </a:xfrm>
          <a:prstGeom prst="triangle">
            <a:avLst>
              <a:gd fmla="val 50000" name="adj"/>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2"/>
          <p:cNvSpPr/>
          <p:nvPr/>
        </p:nvSpPr>
        <p:spPr>
          <a:xfrm>
            <a:off x="-25" y="0"/>
            <a:ext cx="9144000" cy="41655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62"/>
          <p:cNvSpPr txBox="1"/>
          <p:nvPr>
            <p:ph type="ctrTitle"/>
          </p:nvPr>
        </p:nvSpPr>
        <p:spPr>
          <a:xfrm>
            <a:off x="411175" y="859067"/>
            <a:ext cx="8282400" cy="2811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p:txBody>
      </p:sp>
      <p:sp>
        <p:nvSpPr>
          <p:cNvPr id="301" name="Google Shape;301;p62"/>
          <p:cNvSpPr txBox="1"/>
          <p:nvPr>
            <p:ph idx="1" type="subTitle"/>
          </p:nvPr>
        </p:nvSpPr>
        <p:spPr>
          <a:xfrm>
            <a:off x="411175" y="4531000"/>
            <a:ext cx="8282400" cy="168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600"/>
              <a:buFont typeface="Oswald"/>
              <a:buNone/>
              <a:defRPr sz="3600">
                <a:latin typeface="Oswald"/>
                <a:ea typeface="Oswald"/>
                <a:cs typeface="Oswald"/>
                <a:sym typeface="Oswald"/>
              </a:defRPr>
            </a:lvl1pPr>
            <a:lvl2pPr lvl="1" rtl="0" algn="ctr">
              <a:lnSpc>
                <a:spcPct val="100000"/>
              </a:lnSpc>
              <a:spcBef>
                <a:spcPts val="0"/>
              </a:spcBef>
              <a:spcAft>
                <a:spcPts val="0"/>
              </a:spcAft>
              <a:buSzPts val="3600"/>
              <a:buFont typeface="Oswald"/>
              <a:buNone/>
              <a:defRPr sz="3600">
                <a:latin typeface="Oswald"/>
                <a:ea typeface="Oswald"/>
                <a:cs typeface="Oswald"/>
                <a:sym typeface="Oswald"/>
              </a:defRPr>
            </a:lvl2pPr>
            <a:lvl3pPr lvl="2" rtl="0" algn="ctr">
              <a:lnSpc>
                <a:spcPct val="100000"/>
              </a:lnSpc>
              <a:spcBef>
                <a:spcPts val="0"/>
              </a:spcBef>
              <a:spcAft>
                <a:spcPts val="0"/>
              </a:spcAft>
              <a:buSzPts val="3600"/>
              <a:buFont typeface="Oswald"/>
              <a:buNone/>
              <a:defRPr sz="3600">
                <a:latin typeface="Oswald"/>
                <a:ea typeface="Oswald"/>
                <a:cs typeface="Oswald"/>
                <a:sym typeface="Oswald"/>
              </a:defRPr>
            </a:lvl3pPr>
            <a:lvl4pPr lvl="3" rtl="0" algn="ctr">
              <a:lnSpc>
                <a:spcPct val="100000"/>
              </a:lnSpc>
              <a:spcBef>
                <a:spcPts val="0"/>
              </a:spcBef>
              <a:spcAft>
                <a:spcPts val="0"/>
              </a:spcAft>
              <a:buSzPts val="3600"/>
              <a:buFont typeface="Oswald"/>
              <a:buNone/>
              <a:defRPr sz="3600">
                <a:latin typeface="Oswald"/>
                <a:ea typeface="Oswald"/>
                <a:cs typeface="Oswald"/>
                <a:sym typeface="Oswald"/>
              </a:defRPr>
            </a:lvl4pPr>
            <a:lvl5pPr lvl="4" rtl="0" algn="ctr">
              <a:lnSpc>
                <a:spcPct val="100000"/>
              </a:lnSpc>
              <a:spcBef>
                <a:spcPts val="0"/>
              </a:spcBef>
              <a:spcAft>
                <a:spcPts val="0"/>
              </a:spcAft>
              <a:buSzPts val="3600"/>
              <a:buFont typeface="Oswald"/>
              <a:buNone/>
              <a:defRPr sz="3600">
                <a:latin typeface="Oswald"/>
                <a:ea typeface="Oswald"/>
                <a:cs typeface="Oswald"/>
                <a:sym typeface="Oswald"/>
              </a:defRPr>
            </a:lvl5pPr>
            <a:lvl6pPr lvl="5" rtl="0" algn="ctr">
              <a:lnSpc>
                <a:spcPct val="100000"/>
              </a:lnSpc>
              <a:spcBef>
                <a:spcPts val="0"/>
              </a:spcBef>
              <a:spcAft>
                <a:spcPts val="0"/>
              </a:spcAft>
              <a:buSzPts val="3600"/>
              <a:buFont typeface="Oswald"/>
              <a:buNone/>
              <a:defRPr sz="3600">
                <a:latin typeface="Oswald"/>
                <a:ea typeface="Oswald"/>
                <a:cs typeface="Oswald"/>
                <a:sym typeface="Oswald"/>
              </a:defRPr>
            </a:lvl6pPr>
            <a:lvl7pPr lvl="6" rtl="0" algn="ctr">
              <a:lnSpc>
                <a:spcPct val="100000"/>
              </a:lnSpc>
              <a:spcBef>
                <a:spcPts val="0"/>
              </a:spcBef>
              <a:spcAft>
                <a:spcPts val="0"/>
              </a:spcAft>
              <a:buSzPts val="3600"/>
              <a:buFont typeface="Oswald"/>
              <a:buNone/>
              <a:defRPr sz="3600">
                <a:latin typeface="Oswald"/>
                <a:ea typeface="Oswald"/>
                <a:cs typeface="Oswald"/>
                <a:sym typeface="Oswald"/>
              </a:defRPr>
            </a:lvl7pPr>
            <a:lvl8pPr lvl="7" rtl="0" algn="ctr">
              <a:lnSpc>
                <a:spcPct val="100000"/>
              </a:lnSpc>
              <a:spcBef>
                <a:spcPts val="0"/>
              </a:spcBef>
              <a:spcAft>
                <a:spcPts val="0"/>
              </a:spcAft>
              <a:buSzPts val="3600"/>
              <a:buFont typeface="Oswald"/>
              <a:buNone/>
              <a:defRPr sz="3600">
                <a:latin typeface="Oswald"/>
                <a:ea typeface="Oswald"/>
                <a:cs typeface="Oswald"/>
                <a:sym typeface="Oswald"/>
              </a:defRPr>
            </a:lvl8pPr>
            <a:lvl9pPr lvl="8" rtl="0"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302" name="Google Shape;302;p6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03" name="Google Shape;303;p62"/>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4" name="Shape 304"/>
        <p:cNvGrpSpPr/>
        <p:nvPr/>
      </p:nvGrpSpPr>
      <p:grpSpPr>
        <a:xfrm>
          <a:off x="0" y="0"/>
          <a:ext cx="0" cy="0"/>
          <a:chOff x="0" y="0"/>
          <a:chExt cx="0" cy="0"/>
        </a:xfrm>
      </p:grpSpPr>
      <p:sp>
        <p:nvSpPr>
          <p:cNvPr id="305" name="Google Shape;305;p63"/>
          <p:cNvSpPr/>
          <p:nvPr/>
        </p:nvSpPr>
        <p:spPr>
          <a:xfrm>
            <a:off x="0" y="2089800"/>
            <a:ext cx="9144000" cy="2678400"/>
          </a:xfrm>
          <a:prstGeom prst="rect">
            <a:avLst/>
          </a:prstGeom>
          <a:solidFill>
            <a:srgbClr val="005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63"/>
          <p:cNvSpPr txBox="1"/>
          <p:nvPr>
            <p:ph type="title"/>
          </p:nvPr>
        </p:nvSpPr>
        <p:spPr>
          <a:xfrm>
            <a:off x="430800" y="2519600"/>
            <a:ext cx="8282400" cy="202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307" name="Google Shape;307;p6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08" name="Google Shape;308;p63"/>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9" name="Shape 309"/>
        <p:cNvGrpSpPr/>
        <p:nvPr/>
      </p:nvGrpSpPr>
      <p:grpSpPr>
        <a:xfrm>
          <a:off x="0" y="0"/>
          <a:ext cx="0" cy="0"/>
          <a:chOff x="0" y="0"/>
          <a:chExt cx="0" cy="0"/>
        </a:xfrm>
      </p:grpSpPr>
      <p:cxnSp>
        <p:nvCxnSpPr>
          <p:cNvPr id="310" name="Google Shape;310;p64"/>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311" name="Google Shape;311;p64"/>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2" name="Google Shape;312;p64"/>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13" name="Google Shape;313;p6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14" name="Google Shape;314;p64"/>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5" name="Shape 315"/>
        <p:cNvGrpSpPr/>
        <p:nvPr/>
      </p:nvGrpSpPr>
      <p:grpSpPr>
        <a:xfrm>
          <a:off x="0" y="0"/>
          <a:ext cx="0" cy="0"/>
          <a:chOff x="0" y="0"/>
          <a:chExt cx="0" cy="0"/>
        </a:xfrm>
      </p:grpSpPr>
      <p:cxnSp>
        <p:nvCxnSpPr>
          <p:cNvPr id="316" name="Google Shape;316;p65"/>
          <p:cNvCxnSpPr/>
          <p:nvPr/>
        </p:nvCxnSpPr>
        <p:spPr>
          <a:xfrm>
            <a:off x="429200" y="1700769"/>
            <a:ext cx="614100" cy="0"/>
          </a:xfrm>
          <a:prstGeom prst="straightConnector1">
            <a:avLst/>
          </a:prstGeom>
          <a:noFill/>
          <a:ln cap="flat" cmpd="sng" w="19050">
            <a:solidFill>
              <a:schemeClr val="dk2"/>
            </a:solidFill>
            <a:prstDash val="lgDash"/>
            <a:round/>
            <a:headEnd len="sm" w="sm" type="none"/>
            <a:tailEnd len="sm" w="sm" type="none"/>
          </a:ln>
        </p:spPr>
      </p:cxnSp>
      <p:sp>
        <p:nvSpPr>
          <p:cNvPr id="317" name="Google Shape;317;p65"/>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8" name="Google Shape;318;p65"/>
          <p:cNvSpPr txBox="1"/>
          <p:nvPr>
            <p:ph idx="1" type="body"/>
          </p:nvPr>
        </p:nvSpPr>
        <p:spPr>
          <a:xfrm>
            <a:off x="3117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9" name="Google Shape;319;p65"/>
          <p:cNvSpPr txBox="1"/>
          <p:nvPr>
            <p:ph idx="2" type="body"/>
          </p:nvPr>
        </p:nvSpPr>
        <p:spPr>
          <a:xfrm>
            <a:off x="4832400" y="1958433"/>
            <a:ext cx="3999900" cy="4133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20" name="Google Shape;320;p6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21" name="Google Shape;321;p65"/>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2" name="Shape 322"/>
        <p:cNvGrpSpPr/>
        <p:nvPr/>
      </p:nvGrpSpPr>
      <p:grpSpPr>
        <a:xfrm>
          <a:off x="0" y="0"/>
          <a:ext cx="0" cy="0"/>
          <a:chOff x="0" y="0"/>
          <a:chExt cx="0" cy="0"/>
        </a:xfrm>
      </p:grpSpPr>
      <p:sp>
        <p:nvSpPr>
          <p:cNvPr id="323" name="Google Shape;323;p66"/>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4" name="Google Shape;324;p6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25" name="Google Shape;325;p66"/>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6" name="Shape 326"/>
        <p:cNvGrpSpPr/>
        <p:nvPr/>
      </p:nvGrpSpPr>
      <p:grpSpPr>
        <a:xfrm>
          <a:off x="0" y="0"/>
          <a:ext cx="0" cy="0"/>
          <a:chOff x="0" y="0"/>
          <a:chExt cx="0" cy="0"/>
        </a:xfrm>
      </p:grpSpPr>
      <p:cxnSp>
        <p:nvCxnSpPr>
          <p:cNvPr id="327" name="Google Shape;327;p67"/>
          <p:cNvCxnSpPr/>
          <p:nvPr/>
        </p:nvCxnSpPr>
        <p:spPr>
          <a:xfrm>
            <a:off x="418675" y="1943716"/>
            <a:ext cx="614100" cy="0"/>
          </a:xfrm>
          <a:prstGeom prst="straightConnector1">
            <a:avLst/>
          </a:prstGeom>
          <a:noFill/>
          <a:ln cap="flat" cmpd="sng" w="19050">
            <a:solidFill>
              <a:schemeClr val="dk2"/>
            </a:solidFill>
            <a:prstDash val="lgDash"/>
            <a:round/>
            <a:headEnd len="sm" w="sm" type="none"/>
            <a:tailEnd len="sm" w="sm" type="none"/>
          </a:ln>
        </p:spPr>
      </p:cxnSp>
      <p:sp>
        <p:nvSpPr>
          <p:cNvPr id="328" name="Google Shape;328;p67"/>
          <p:cNvSpPr txBox="1"/>
          <p:nvPr>
            <p:ph type="title"/>
          </p:nvPr>
        </p:nvSpPr>
        <p:spPr>
          <a:xfrm>
            <a:off x="311700" y="8424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9" name="Google Shape;329;p67"/>
          <p:cNvSpPr txBox="1"/>
          <p:nvPr>
            <p:ph idx="1" type="body"/>
          </p:nvPr>
        </p:nvSpPr>
        <p:spPr>
          <a:xfrm>
            <a:off x="311700" y="2157605"/>
            <a:ext cx="2808000" cy="3934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0" name="Google Shape;330;p6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1" name="Google Shape;331;p67"/>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32" name="Shape 332"/>
        <p:cNvGrpSpPr/>
        <p:nvPr/>
      </p:nvGrpSpPr>
      <p:grpSpPr>
        <a:xfrm>
          <a:off x="0" y="0"/>
          <a:ext cx="0" cy="0"/>
          <a:chOff x="0" y="0"/>
          <a:chExt cx="0" cy="0"/>
        </a:xfrm>
      </p:grpSpPr>
      <p:sp>
        <p:nvSpPr>
          <p:cNvPr id="333" name="Google Shape;333;p68"/>
          <p:cNvSpPr txBox="1"/>
          <p:nvPr>
            <p:ph type="title"/>
          </p:nvPr>
        </p:nvSpPr>
        <p:spPr>
          <a:xfrm>
            <a:off x="490250" y="705200"/>
            <a:ext cx="5678100" cy="5447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p:txBody>
      </p:sp>
      <p:sp>
        <p:nvSpPr>
          <p:cNvPr id="334" name="Google Shape;334;p6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335" name="Google Shape;335;p68"/>
          <p:cNvPicPr preferRelativeResize="0"/>
          <p:nvPr/>
        </p:nvPicPr>
        <p:blipFill>
          <a:blip r:embed="rId2">
            <a:alphaModFix/>
          </a:blip>
          <a:stretch>
            <a:fillRect/>
          </a:stretch>
        </p:blipFill>
        <p:spPr>
          <a:xfrm>
            <a:off x="64075" y="5760467"/>
            <a:ext cx="2009367" cy="736025"/>
          </a:xfrm>
          <a:prstGeom prst="rect">
            <a:avLst/>
          </a:prstGeom>
          <a:noFill/>
          <a:ln>
            <a:noFill/>
          </a:ln>
        </p:spPr>
      </p:pic>
      <p:pic>
        <p:nvPicPr>
          <p:cNvPr id="336" name="Google Shape;336;p68"/>
          <p:cNvPicPr preferRelativeResize="0"/>
          <p:nvPr/>
        </p:nvPicPr>
        <p:blipFill>
          <a:blip r:embed="rId3">
            <a:alphaModFix/>
          </a:blip>
          <a:stretch>
            <a:fillRect/>
          </a:stretch>
        </p:blipFill>
        <p:spPr>
          <a:xfrm>
            <a:off x="64100" y="5760467"/>
            <a:ext cx="2009326" cy="7360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005F86"/>
        </a:solidFill>
      </p:bgPr>
    </p:bg>
    <p:spTree>
      <p:nvGrpSpPr>
        <p:cNvPr id="337" name="Shape 337"/>
        <p:cNvGrpSpPr/>
        <p:nvPr/>
      </p:nvGrpSpPr>
      <p:grpSpPr>
        <a:xfrm>
          <a:off x="0" y="0"/>
          <a:ext cx="0" cy="0"/>
          <a:chOff x="0" y="0"/>
          <a:chExt cx="0" cy="0"/>
        </a:xfrm>
      </p:grpSpPr>
      <p:sp>
        <p:nvSpPr>
          <p:cNvPr id="338" name="Google Shape;338;p69"/>
          <p:cNvSpPr/>
          <p:nvPr/>
        </p:nvSpPr>
        <p:spPr>
          <a:xfrm>
            <a:off x="4572000" y="233"/>
            <a:ext cx="4572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9" name="Google Shape;339;p69"/>
          <p:cNvCxnSpPr/>
          <p:nvPr/>
        </p:nvCxnSpPr>
        <p:spPr>
          <a:xfrm>
            <a:off x="5029675" y="5994000"/>
            <a:ext cx="577200" cy="0"/>
          </a:xfrm>
          <a:prstGeom prst="straightConnector1">
            <a:avLst/>
          </a:prstGeom>
          <a:noFill/>
          <a:ln cap="flat" cmpd="sng" w="19050">
            <a:solidFill>
              <a:srgbClr val="005F86"/>
            </a:solidFill>
            <a:prstDash val="lgDash"/>
            <a:round/>
            <a:headEnd len="sm" w="sm" type="none"/>
            <a:tailEnd len="sm" w="sm" type="none"/>
          </a:ln>
        </p:spPr>
      </p:cxnSp>
      <p:sp>
        <p:nvSpPr>
          <p:cNvPr id="340" name="Google Shape;340;p69"/>
          <p:cNvSpPr txBox="1"/>
          <p:nvPr>
            <p:ph type="title"/>
          </p:nvPr>
        </p:nvSpPr>
        <p:spPr>
          <a:xfrm>
            <a:off x="265500" y="1438333"/>
            <a:ext cx="4045200" cy="23856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4600"/>
              <a:buNone/>
              <a:defRPr sz="4600">
                <a:solidFill>
                  <a:schemeClr val="lt1"/>
                </a:solidFill>
              </a:defRPr>
            </a:lvl1pPr>
            <a:lvl2pPr lvl="1" rtl="0" algn="ctr">
              <a:spcBef>
                <a:spcPts val="0"/>
              </a:spcBef>
              <a:spcAft>
                <a:spcPts val="0"/>
              </a:spcAft>
              <a:buClr>
                <a:schemeClr val="lt1"/>
              </a:buClr>
              <a:buSzPts val="4600"/>
              <a:buNone/>
              <a:defRPr sz="4600">
                <a:solidFill>
                  <a:schemeClr val="lt1"/>
                </a:solidFill>
              </a:defRPr>
            </a:lvl2pPr>
            <a:lvl3pPr lvl="2" rtl="0" algn="ctr">
              <a:spcBef>
                <a:spcPts val="0"/>
              </a:spcBef>
              <a:spcAft>
                <a:spcPts val="0"/>
              </a:spcAft>
              <a:buClr>
                <a:schemeClr val="lt1"/>
              </a:buClr>
              <a:buSzPts val="4600"/>
              <a:buNone/>
              <a:defRPr sz="4600">
                <a:solidFill>
                  <a:schemeClr val="lt1"/>
                </a:solidFill>
              </a:defRPr>
            </a:lvl3pPr>
            <a:lvl4pPr lvl="3" rtl="0" algn="ctr">
              <a:spcBef>
                <a:spcPts val="0"/>
              </a:spcBef>
              <a:spcAft>
                <a:spcPts val="0"/>
              </a:spcAft>
              <a:buClr>
                <a:schemeClr val="lt1"/>
              </a:buClr>
              <a:buSzPts val="4600"/>
              <a:buNone/>
              <a:defRPr sz="4600">
                <a:solidFill>
                  <a:schemeClr val="lt1"/>
                </a:solidFill>
              </a:defRPr>
            </a:lvl4pPr>
            <a:lvl5pPr lvl="4" rtl="0" algn="ctr">
              <a:spcBef>
                <a:spcPts val="0"/>
              </a:spcBef>
              <a:spcAft>
                <a:spcPts val="0"/>
              </a:spcAft>
              <a:buClr>
                <a:schemeClr val="lt1"/>
              </a:buClr>
              <a:buSzPts val="4600"/>
              <a:buNone/>
              <a:defRPr sz="4600">
                <a:solidFill>
                  <a:schemeClr val="lt1"/>
                </a:solidFill>
              </a:defRPr>
            </a:lvl5pPr>
            <a:lvl6pPr lvl="5" rtl="0" algn="ctr">
              <a:spcBef>
                <a:spcPts val="0"/>
              </a:spcBef>
              <a:spcAft>
                <a:spcPts val="0"/>
              </a:spcAft>
              <a:buClr>
                <a:schemeClr val="lt1"/>
              </a:buClr>
              <a:buSzPts val="4600"/>
              <a:buNone/>
              <a:defRPr sz="4600">
                <a:solidFill>
                  <a:schemeClr val="lt1"/>
                </a:solidFill>
              </a:defRPr>
            </a:lvl6pPr>
            <a:lvl7pPr lvl="6" rtl="0" algn="ctr">
              <a:spcBef>
                <a:spcPts val="0"/>
              </a:spcBef>
              <a:spcAft>
                <a:spcPts val="0"/>
              </a:spcAft>
              <a:buClr>
                <a:schemeClr val="lt1"/>
              </a:buClr>
              <a:buSzPts val="4600"/>
              <a:buNone/>
              <a:defRPr sz="4600">
                <a:solidFill>
                  <a:schemeClr val="lt1"/>
                </a:solidFill>
              </a:defRPr>
            </a:lvl7pPr>
            <a:lvl8pPr lvl="7" rtl="0" algn="ctr">
              <a:spcBef>
                <a:spcPts val="0"/>
              </a:spcBef>
              <a:spcAft>
                <a:spcPts val="0"/>
              </a:spcAft>
              <a:buClr>
                <a:schemeClr val="lt1"/>
              </a:buClr>
              <a:buSzPts val="4600"/>
              <a:buNone/>
              <a:defRPr sz="4600">
                <a:solidFill>
                  <a:schemeClr val="lt1"/>
                </a:solidFill>
              </a:defRPr>
            </a:lvl8pPr>
            <a:lvl9pPr lvl="8" rtl="0" algn="ctr">
              <a:spcBef>
                <a:spcPts val="0"/>
              </a:spcBef>
              <a:spcAft>
                <a:spcPts val="0"/>
              </a:spcAft>
              <a:buClr>
                <a:schemeClr val="lt1"/>
              </a:buClr>
              <a:buSzPts val="4600"/>
              <a:buNone/>
              <a:defRPr sz="4600">
                <a:solidFill>
                  <a:schemeClr val="lt1"/>
                </a:solidFill>
              </a:defRPr>
            </a:lvl9pPr>
          </a:lstStyle>
          <a:p/>
        </p:txBody>
      </p:sp>
      <p:sp>
        <p:nvSpPr>
          <p:cNvPr id="341" name="Google Shape;341;p69"/>
          <p:cNvSpPr txBox="1"/>
          <p:nvPr>
            <p:ph idx="1" type="subTitle"/>
          </p:nvPr>
        </p:nvSpPr>
        <p:spPr>
          <a:xfrm>
            <a:off x="265500" y="3895201"/>
            <a:ext cx="4045200" cy="179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900"/>
              <a:buNone/>
              <a:defRPr sz="1900">
                <a:solidFill>
                  <a:schemeClr val="lt1"/>
                </a:solidFill>
              </a:defRPr>
            </a:lvl1pPr>
            <a:lvl2pPr lvl="1" rtl="0" algn="ctr">
              <a:lnSpc>
                <a:spcPct val="100000"/>
              </a:lnSpc>
              <a:spcBef>
                <a:spcPts val="0"/>
              </a:spcBef>
              <a:spcAft>
                <a:spcPts val="0"/>
              </a:spcAft>
              <a:buClr>
                <a:schemeClr val="lt1"/>
              </a:buClr>
              <a:buSzPts val="1900"/>
              <a:buNone/>
              <a:defRPr sz="1900">
                <a:solidFill>
                  <a:schemeClr val="lt1"/>
                </a:solidFill>
              </a:defRPr>
            </a:lvl2pPr>
            <a:lvl3pPr lvl="2" rtl="0" algn="ctr">
              <a:lnSpc>
                <a:spcPct val="100000"/>
              </a:lnSpc>
              <a:spcBef>
                <a:spcPts val="0"/>
              </a:spcBef>
              <a:spcAft>
                <a:spcPts val="0"/>
              </a:spcAft>
              <a:buClr>
                <a:schemeClr val="lt1"/>
              </a:buClr>
              <a:buSzPts val="1900"/>
              <a:buNone/>
              <a:defRPr sz="1900">
                <a:solidFill>
                  <a:schemeClr val="lt1"/>
                </a:solidFill>
              </a:defRPr>
            </a:lvl3pPr>
            <a:lvl4pPr lvl="3" rtl="0" algn="ctr">
              <a:lnSpc>
                <a:spcPct val="100000"/>
              </a:lnSpc>
              <a:spcBef>
                <a:spcPts val="0"/>
              </a:spcBef>
              <a:spcAft>
                <a:spcPts val="0"/>
              </a:spcAft>
              <a:buClr>
                <a:schemeClr val="lt1"/>
              </a:buClr>
              <a:buSzPts val="1900"/>
              <a:buNone/>
              <a:defRPr sz="1900">
                <a:solidFill>
                  <a:schemeClr val="lt1"/>
                </a:solidFill>
              </a:defRPr>
            </a:lvl4pPr>
            <a:lvl5pPr lvl="4" rtl="0" algn="ctr">
              <a:lnSpc>
                <a:spcPct val="100000"/>
              </a:lnSpc>
              <a:spcBef>
                <a:spcPts val="0"/>
              </a:spcBef>
              <a:spcAft>
                <a:spcPts val="0"/>
              </a:spcAft>
              <a:buClr>
                <a:schemeClr val="lt1"/>
              </a:buClr>
              <a:buSzPts val="1900"/>
              <a:buNone/>
              <a:defRPr sz="1900">
                <a:solidFill>
                  <a:schemeClr val="lt1"/>
                </a:solidFill>
              </a:defRPr>
            </a:lvl5pPr>
            <a:lvl6pPr lvl="5" rtl="0" algn="ctr">
              <a:lnSpc>
                <a:spcPct val="100000"/>
              </a:lnSpc>
              <a:spcBef>
                <a:spcPts val="0"/>
              </a:spcBef>
              <a:spcAft>
                <a:spcPts val="0"/>
              </a:spcAft>
              <a:buClr>
                <a:schemeClr val="lt1"/>
              </a:buClr>
              <a:buSzPts val="1900"/>
              <a:buNone/>
              <a:defRPr sz="1900">
                <a:solidFill>
                  <a:schemeClr val="lt1"/>
                </a:solidFill>
              </a:defRPr>
            </a:lvl6pPr>
            <a:lvl7pPr lvl="6" rtl="0" algn="ctr">
              <a:lnSpc>
                <a:spcPct val="100000"/>
              </a:lnSpc>
              <a:spcBef>
                <a:spcPts val="0"/>
              </a:spcBef>
              <a:spcAft>
                <a:spcPts val="0"/>
              </a:spcAft>
              <a:buClr>
                <a:schemeClr val="lt1"/>
              </a:buClr>
              <a:buSzPts val="1900"/>
              <a:buNone/>
              <a:defRPr sz="1900">
                <a:solidFill>
                  <a:schemeClr val="lt1"/>
                </a:solidFill>
              </a:defRPr>
            </a:lvl7pPr>
            <a:lvl8pPr lvl="7" rtl="0" algn="ctr">
              <a:lnSpc>
                <a:spcPct val="100000"/>
              </a:lnSpc>
              <a:spcBef>
                <a:spcPts val="0"/>
              </a:spcBef>
              <a:spcAft>
                <a:spcPts val="0"/>
              </a:spcAft>
              <a:buClr>
                <a:schemeClr val="lt1"/>
              </a:buClr>
              <a:buSzPts val="1900"/>
              <a:buNone/>
              <a:defRPr sz="1900">
                <a:solidFill>
                  <a:schemeClr val="lt1"/>
                </a:solidFill>
              </a:defRPr>
            </a:lvl8pPr>
            <a:lvl9pPr lvl="8" rtl="0" algn="ctr">
              <a:lnSpc>
                <a:spcPct val="100000"/>
              </a:lnSpc>
              <a:spcBef>
                <a:spcPts val="0"/>
              </a:spcBef>
              <a:spcAft>
                <a:spcPts val="0"/>
              </a:spcAft>
              <a:buClr>
                <a:schemeClr val="lt1"/>
              </a:buClr>
              <a:buSzPts val="1900"/>
              <a:buNone/>
              <a:defRPr sz="1900">
                <a:solidFill>
                  <a:schemeClr val="lt1"/>
                </a:solidFill>
              </a:defRPr>
            </a:lvl9pPr>
          </a:lstStyle>
          <a:p/>
        </p:txBody>
      </p:sp>
      <p:sp>
        <p:nvSpPr>
          <p:cNvPr id="342" name="Google Shape;342;p69"/>
          <p:cNvSpPr txBox="1"/>
          <p:nvPr>
            <p:ph idx="2" type="body"/>
          </p:nvPr>
        </p:nvSpPr>
        <p:spPr>
          <a:xfrm>
            <a:off x="4939500" y="965600"/>
            <a:ext cx="3837000" cy="49620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43" name="Google Shape;343;p6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44" name="Google Shape;344;p69"/>
          <p:cNvPicPr preferRelativeResize="0"/>
          <p:nvPr/>
        </p:nvPicPr>
        <p:blipFill>
          <a:blip r:embed="rId2">
            <a:alphaModFix/>
          </a:blip>
          <a:stretch>
            <a:fillRect/>
          </a:stretch>
        </p:blipFill>
        <p:spPr>
          <a:xfrm>
            <a:off x="64075" y="5760467"/>
            <a:ext cx="2009367" cy="7360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5" name="Shape 345"/>
        <p:cNvGrpSpPr/>
        <p:nvPr/>
      </p:nvGrpSpPr>
      <p:grpSpPr>
        <a:xfrm>
          <a:off x="0" y="0"/>
          <a:ext cx="0" cy="0"/>
          <a:chOff x="0" y="0"/>
          <a:chExt cx="0" cy="0"/>
        </a:xfrm>
      </p:grpSpPr>
      <p:sp>
        <p:nvSpPr>
          <p:cNvPr id="346" name="Google Shape;346;p70"/>
          <p:cNvSpPr txBox="1"/>
          <p:nvPr>
            <p:ph idx="1" type="body"/>
          </p:nvPr>
        </p:nvSpPr>
        <p:spPr>
          <a:xfrm>
            <a:off x="2280225"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347" name="Google Shape;347;p7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48" name="Google Shape;348;p70"/>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9" name="Shape 349"/>
        <p:cNvGrpSpPr/>
        <p:nvPr/>
      </p:nvGrpSpPr>
      <p:grpSpPr>
        <a:xfrm>
          <a:off x="0" y="0"/>
          <a:ext cx="0" cy="0"/>
          <a:chOff x="0" y="0"/>
          <a:chExt cx="0" cy="0"/>
        </a:xfrm>
      </p:grpSpPr>
      <p:cxnSp>
        <p:nvCxnSpPr>
          <p:cNvPr id="350" name="Google Shape;350;p71"/>
          <p:cNvCxnSpPr/>
          <p:nvPr/>
        </p:nvCxnSpPr>
        <p:spPr>
          <a:xfrm>
            <a:off x="413275" y="3984367"/>
            <a:ext cx="910500" cy="0"/>
          </a:xfrm>
          <a:prstGeom prst="straightConnector1">
            <a:avLst/>
          </a:prstGeom>
          <a:noFill/>
          <a:ln cap="flat" cmpd="sng" w="28575">
            <a:solidFill>
              <a:srgbClr val="005F86"/>
            </a:solidFill>
            <a:prstDash val="lgDash"/>
            <a:round/>
            <a:headEnd len="sm" w="sm" type="none"/>
            <a:tailEnd len="sm" w="sm" type="none"/>
          </a:ln>
        </p:spPr>
      </p:cxnSp>
      <p:sp>
        <p:nvSpPr>
          <p:cNvPr id="351" name="Google Shape;351;p71"/>
          <p:cNvSpPr txBox="1"/>
          <p:nvPr>
            <p:ph hasCustomPrompt="1" type="title"/>
          </p:nvPr>
        </p:nvSpPr>
        <p:spPr>
          <a:xfrm>
            <a:off x="311700" y="1474833"/>
            <a:ext cx="8520600" cy="25959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352" name="Google Shape;352;p7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3" name="Google Shape;353;p7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4" name="Google Shape;354;p71"/>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5" name="Shape 355"/>
        <p:cNvGrpSpPr/>
        <p:nvPr/>
      </p:nvGrpSpPr>
      <p:grpSpPr>
        <a:xfrm>
          <a:off x="0" y="0"/>
          <a:ext cx="0" cy="0"/>
          <a:chOff x="0" y="0"/>
          <a:chExt cx="0" cy="0"/>
        </a:xfrm>
      </p:grpSpPr>
      <p:sp>
        <p:nvSpPr>
          <p:cNvPr id="356" name="Google Shape;356;p7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7" name="Google Shape;357;p72"/>
          <p:cNvPicPr preferRelativeResize="0"/>
          <p:nvPr/>
        </p:nvPicPr>
        <p:blipFill>
          <a:blip r:embed="rId2">
            <a:alphaModFix/>
          </a:blip>
          <a:stretch>
            <a:fillRect/>
          </a:stretch>
        </p:blipFill>
        <p:spPr>
          <a:xfrm>
            <a:off x="76188" y="5775021"/>
            <a:ext cx="2010615" cy="73603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6.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2.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4.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96667"/>
            <a:ext cx="8520600" cy="978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52" name="Google Shape;52;p13"/>
          <p:cNvSpPr txBox="1"/>
          <p:nvPr>
            <p:ph idx="1" type="body"/>
          </p:nvPr>
        </p:nvSpPr>
        <p:spPr>
          <a:xfrm>
            <a:off x="311700" y="1958433"/>
            <a:ext cx="8520600" cy="4133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53" name="Google Shape;53;p1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116" name="Shape 116"/>
        <p:cNvGrpSpPr/>
        <p:nvPr/>
      </p:nvGrpSpPr>
      <p:grpSpPr>
        <a:xfrm>
          <a:off x="0" y="0"/>
          <a:ext cx="0" cy="0"/>
          <a:chOff x="0" y="0"/>
          <a:chExt cx="0" cy="0"/>
        </a:xfrm>
      </p:grpSpPr>
      <p:sp>
        <p:nvSpPr>
          <p:cNvPr id="117" name="Google Shape;117;p25"/>
          <p:cNvSpPr txBox="1"/>
          <p:nvPr>
            <p:ph type="title"/>
          </p:nvPr>
        </p:nvSpPr>
        <p:spPr>
          <a:xfrm>
            <a:off x="311700" y="496667"/>
            <a:ext cx="8520600" cy="978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118" name="Google Shape;118;p25"/>
          <p:cNvSpPr txBox="1"/>
          <p:nvPr>
            <p:ph idx="1" type="body"/>
          </p:nvPr>
        </p:nvSpPr>
        <p:spPr>
          <a:xfrm>
            <a:off x="311700" y="1958433"/>
            <a:ext cx="8520600" cy="4133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119" name="Google Shape;119;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rgbClr val="FFFFFF"/>
        </a:solidFill>
      </p:bgPr>
    </p:bg>
    <p:spTree>
      <p:nvGrpSpPr>
        <p:cNvPr id="181" name="Shape 181"/>
        <p:cNvGrpSpPr/>
        <p:nvPr/>
      </p:nvGrpSpPr>
      <p:grpSpPr>
        <a:xfrm>
          <a:off x="0" y="0"/>
          <a:ext cx="0" cy="0"/>
          <a:chOff x="0" y="0"/>
          <a:chExt cx="0" cy="0"/>
        </a:xfrm>
      </p:grpSpPr>
      <p:sp>
        <p:nvSpPr>
          <p:cNvPr id="182" name="Google Shape;182;p37"/>
          <p:cNvSpPr txBox="1"/>
          <p:nvPr>
            <p:ph type="title"/>
          </p:nvPr>
        </p:nvSpPr>
        <p:spPr>
          <a:xfrm>
            <a:off x="311700" y="496667"/>
            <a:ext cx="8520600" cy="978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183" name="Google Shape;183;p37"/>
          <p:cNvSpPr txBox="1"/>
          <p:nvPr>
            <p:ph idx="1" type="body"/>
          </p:nvPr>
        </p:nvSpPr>
        <p:spPr>
          <a:xfrm>
            <a:off x="311700" y="1958433"/>
            <a:ext cx="8520600" cy="4133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184" name="Google Shape;184;p3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7" name="Shape 247"/>
        <p:cNvGrpSpPr/>
        <p:nvPr/>
      </p:nvGrpSpPr>
      <p:grpSpPr>
        <a:xfrm>
          <a:off x="0" y="0"/>
          <a:ext cx="0" cy="0"/>
          <a:chOff x="0" y="0"/>
          <a:chExt cx="0" cy="0"/>
        </a:xfrm>
      </p:grpSpPr>
      <p:sp>
        <p:nvSpPr>
          <p:cNvPr id="248" name="Google Shape;248;p4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49" name="Google Shape;249;p4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50" name="Google Shape;250;p4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293" name="Shape 293"/>
        <p:cNvGrpSpPr/>
        <p:nvPr/>
      </p:nvGrpSpPr>
      <p:grpSpPr>
        <a:xfrm>
          <a:off x="0" y="0"/>
          <a:ext cx="0" cy="0"/>
          <a:chOff x="0" y="0"/>
          <a:chExt cx="0" cy="0"/>
        </a:xfrm>
      </p:grpSpPr>
      <p:sp>
        <p:nvSpPr>
          <p:cNvPr id="294" name="Google Shape;294;p61"/>
          <p:cNvSpPr txBox="1"/>
          <p:nvPr>
            <p:ph type="title"/>
          </p:nvPr>
        </p:nvSpPr>
        <p:spPr>
          <a:xfrm>
            <a:off x="311700" y="496667"/>
            <a:ext cx="8520600" cy="978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295" name="Google Shape;295;p61"/>
          <p:cNvSpPr txBox="1"/>
          <p:nvPr>
            <p:ph idx="1" type="body"/>
          </p:nvPr>
        </p:nvSpPr>
        <p:spPr>
          <a:xfrm>
            <a:off x="311700" y="1958433"/>
            <a:ext cx="8520600" cy="4133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296" name="Google Shape;296;p6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Source Code Pro"/>
                <a:ea typeface="Source Code Pro"/>
                <a:cs typeface="Source Code Pro"/>
                <a:sym typeface="Source Code Pro"/>
              </a:defRPr>
            </a:lvl1pPr>
            <a:lvl2pPr lvl="1" rtl="0" algn="r">
              <a:buNone/>
              <a:defRPr sz="1000">
                <a:solidFill>
                  <a:schemeClr val="dk2"/>
                </a:solidFill>
                <a:latin typeface="Source Code Pro"/>
                <a:ea typeface="Source Code Pro"/>
                <a:cs typeface="Source Code Pro"/>
                <a:sym typeface="Source Code Pro"/>
              </a:defRPr>
            </a:lvl2pPr>
            <a:lvl3pPr lvl="2" rtl="0" algn="r">
              <a:buNone/>
              <a:defRPr sz="1000">
                <a:solidFill>
                  <a:schemeClr val="dk2"/>
                </a:solidFill>
                <a:latin typeface="Source Code Pro"/>
                <a:ea typeface="Source Code Pro"/>
                <a:cs typeface="Source Code Pro"/>
                <a:sym typeface="Source Code Pro"/>
              </a:defRPr>
            </a:lvl3pPr>
            <a:lvl4pPr lvl="3" rtl="0" algn="r">
              <a:buNone/>
              <a:defRPr sz="1000">
                <a:solidFill>
                  <a:schemeClr val="dk2"/>
                </a:solidFill>
                <a:latin typeface="Source Code Pro"/>
                <a:ea typeface="Source Code Pro"/>
                <a:cs typeface="Source Code Pro"/>
                <a:sym typeface="Source Code Pro"/>
              </a:defRPr>
            </a:lvl4pPr>
            <a:lvl5pPr lvl="4" rtl="0" algn="r">
              <a:buNone/>
              <a:defRPr sz="1000">
                <a:solidFill>
                  <a:schemeClr val="dk2"/>
                </a:solidFill>
                <a:latin typeface="Source Code Pro"/>
                <a:ea typeface="Source Code Pro"/>
                <a:cs typeface="Source Code Pro"/>
                <a:sym typeface="Source Code Pro"/>
              </a:defRPr>
            </a:lvl5pPr>
            <a:lvl6pPr lvl="5" rtl="0" algn="r">
              <a:buNone/>
              <a:defRPr sz="1000">
                <a:solidFill>
                  <a:schemeClr val="dk2"/>
                </a:solidFill>
                <a:latin typeface="Source Code Pro"/>
                <a:ea typeface="Source Code Pro"/>
                <a:cs typeface="Source Code Pro"/>
                <a:sym typeface="Source Code Pro"/>
              </a:defRPr>
            </a:lvl6pPr>
            <a:lvl7pPr lvl="6" rtl="0" algn="r">
              <a:buNone/>
              <a:defRPr sz="1000">
                <a:solidFill>
                  <a:schemeClr val="dk2"/>
                </a:solidFill>
                <a:latin typeface="Source Code Pro"/>
                <a:ea typeface="Source Code Pro"/>
                <a:cs typeface="Source Code Pro"/>
                <a:sym typeface="Source Code Pro"/>
              </a:defRPr>
            </a:lvl7pPr>
            <a:lvl8pPr lvl="7" rtl="0" algn="r">
              <a:buNone/>
              <a:defRPr sz="1000">
                <a:solidFill>
                  <a:schemeClr val="dk2"/>
                </a:solidFill>
                <a:latin typeface="Source Code Pro"/>
                <a:ea typeface="Source Code Pro"/>
                <a:cs typeface="Source Code Pro"/>
                <a:sym typeface="Source Code Pro"/>
              </a:defRPr>
            </a:lvl8pPr>
            <a:lvl9pPr lvl="8" rtl="0"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 Id="rId3" Type="http://schemas.openxmlformats.org/officeDocument/2006/relationships/hyperlink" Target="https://docs.google.com/document/d/1bg0mAd3jVj_3dOh_c-P9PpHBgw0Co2aGri6PdQ1BFMQ/edit"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hyperlink" Target="http://z.umn.edu/MCEESustainabilit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hyperlink" Target="mailto:mcee@umn.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 Id="rId3" Type="http://schemas.openxmlformats.org/officeDocument/2006/relationships/image" Target="../media/image77.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 Id="rId3" Type="http://schemas.openxmlformats.org/officeDocument/2006/relationships/image" Target="../media/image72.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 Id="rId3" Type="http://schemas.openxmlformats.org/officeDocument/2006/relationships/image" Target="../media/image28.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7.xml"/><Relationship Id="rId3" Type="http://schemas.openxmlformats.org/officeDocument/2006/relationships/image" Target="../media/image48.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11" Type="http://schemas.openxmlformats.org/officeDocument/2006/relationships/hyperlink" Target="https://www.conserve-energy-future.com/causes-effects-solutions-of-water-scarcity.php" TargetMode="External"/><Relationship Id="rId10" Type="http://schemas.openxmlformats.org/officeDocument/2006/relationships/hyperlink" Target="https://thewaterproject.org/water-crisis/water-in-crisis-rural-urban-africa" TargetMode="External"/><Relationship Id="rId13" Type="http://schemas.openxmlformats.org/officeDocument/2006/relationships/hyperlink" Target="https://www.un.org/sustainabledevelopment/wp-content/uploads/2016/08/6_Why-it-Matters_Sanitation_2p.pdf" TargetMode="External"/><Relationship Id="rId12" Type="http://schemas.openxmlformats.org/officeDocument/2006/relationships/hyperlink" Target="http://www.circleofblue.org/2016/world/hotspots-h2o-africas-water-challenges/" TargetMode="External"/><Relationship Id="rId1" Type="http://schemas.openxmlformats.org/officeDocument/2006/relationships/slideLayout" Target="../slideLayouts/slideLayout58.xml"/><Relationship Id="rId2" Type="http://schemas.openxmlformats.org/officeDocument/2006/relationships/notesSlide" Target="../notesSlides/notesSlide50.xml"/><Relationship Id="rId3" Type="http://schemas.openxmlformats.org/officeDocument/2006/relationships/hyperlink" Target="http://tinyurl.com/sust-econ" TargetMode="External"/><Relationship Id="rId4" Type="http://schemas.openxmlformats.org/officeDocument/2006/relationships/hyperlink" Target="https://z.umn.edu/TeacherResources" TargetMode="External"/><Relationship Id="rId9" Type="http://schemas.openxmlformats.org/officeDocument/2006/relationships/hyperlink" Target="https://www.voanews.com/a/climate-change-threatens-africas-biggest-water-sources--134258698/160327.html" TargetMode="External"/><Relationship Id="rId5" Type="http://schemas.openxmlformats.org/officeDocument/2006/relationships/hyperlink" Target="http://teachingasleadership.org/sites/default/files/Related-Readings/SL_Ch4_2011.pdf" TargetMode="External"/><Relationship Id="rId6" Type="http://schemas.openxmlformats.org/officeDocument/2006/relationships/hyperlink" Target="https://www.jica.go.jp/english/news/focus_on/water/water_6.html" TargetMode="External"/><Relationship Id="rId7" Type="http://schemas.openxmlformats.org/officeDocument/2006/relationships/hyperlink" Target="http://www.waterforsouthsudan.org/the-need/" TargetMode="External"/><Relationship Id="rId8" Type="http://schemas.openxmlformats.org/officeDocument/2006/relationships/hyperlink" Target="http://www.fao.org/nr/water/aquastat/countries_regions/SD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1.xml"/><Relationship Id="rId3" Type="http://schemas.openxmlformats.org/officeDocument/2006/relationships/hyperlink" Target="http://z.umn.edu/MCEESustainability" TargetMode="Externa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2.xml"/><Relationship Id="rId3"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3.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4.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5.xml"/><Relationship Id="rId3" Type="http://schemas.openxmlformats.org/officeDocument/2006/relationships/image" Target="../media/image45.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6.xml"/><Relationship Id="rId3" Type="http://schemas.openxmlformats.org/officeDocument/2006/relationships/hyperlink" Target="https://docs.google.com/document/d/1ncWrjsXAJJjSqJpy1r9js5lIBQMU5h9sci2Vv15SDNE/edit?usp=sharing" TargetMode="Externa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7.xml"/><Relationship Id="rId3" Type="http://schemas.openxmlformats.org/officeDocument/2006/relationships/hyperlink" Target="https://docs.google.com/document/d/16oUvmY1dgKMlDpR0x2nHYIP3SdUgsmRt9rDDPI-Exec/edit?usp=sharing" TargetMode="Externa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8.xml"/><Relationship Id="rId3" Type="http://schemas.openxmlformats.org/officeDocument/2006/relationships/hyperlink" Target="https://docs.google.com/document/d/16oUvmY1dgKMlDpR0x2nHYIP3SdUgsmRt9rDDPI-Exec/edit?usp=sharing" TargetMode="Externa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9.xml"/><Relationship Id="rId3" Type="http://schemas.openxmlformats.org/officeDocument/2006/relationships/hyperlink" Target="https://drive.google.com/open?id=1Yy0BJlBSrk9r777O2gpTk6zt6yCZumI8" TargetMode="External"/><Relationship Id="rId4" Type="http://schemas.openxmlformats.org/officeDocument/2006/relationships/image" Target="../media/image49.png"/><Relationship Id="rId5"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0.xml"/><Relationship Id="rId3" Type="http://schemas.openxmlformats.org/officeDocument/2006/relationships/hyperlink" Target="https://docs.google.com/presentation/d/18HcJSO_aI2BMrW31BvY3EsijKi1hhADhtLfMa_pRBLA/edit?usp=sharing" TargetMode="Externa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1.xml"/><Relationship Id="rId3" Type="http://schemas.openxmlformats.org/officeDocument/2006/relationships/hyperlink" Target="https://docs.google.com/document/d/1Ozy9j68vfxDcOBL2fWwUaj9n2Kmh0oFkt45b3hvrpps/edit?usp=sharing" TargetMode="External"/><Relationship Id="rId4" Type="http://schemas.openxmlformats.org/officeDocument/2006/relationships/image" Target="../media/image55.png"/><Relationship Id="rId5"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2.xml"/><Relationship Id="rId3" Type="http://schemas.openxmlformats.org/officeDocument/2006/relationships/hyperlink" Target="https://drive.google.com/open?id=1L6TspcN6wGSzMe_QlwGqHMAVpZwKJc_j" TargetMode="External"/><Relationship Id="rId4" Type="http://schemas.openxmlformats.org/officeDocument/2006/relationships/hyperlink" Target="https://drive.google.com/open?id=1tsN4djVPPoUByRbb8XrDjtRyV89OHDis" TargetMode="External"/><Relationship Id="rId5" Type="http://schemas.openxmlformats.org/officeDocument/2006/relationships/image" Target="../media/image56.png"/><Relationship Id="rId6"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3.xml"/><Relationship Id="rId3"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4.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5.xml"/><Relationship Id="rId3" Type="http://schemas.openxmlformats.org/officeDocument/2006/relationships/hyperlink" Target="https://docs.google.com/presentation/d/1wV20tLImRSxbHF0nFwHWRq44BzX7I7Jt1wkaoWIhJjQ/edit#slide=id.g3bc4da7095_0_5" TargetMode="Externa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6.xml"/><Relationship Id="rId3" Type="http://schemas.openxmlformats.org/officeDocument/2006/relationships/hyperlink" Target="https://docs.google.com/document/d/1cCoXP_iMU6tn0_M4DIwc9fOPGNMDml_uZadGBdFo7FQ/edit?usp=sharing" TargetMode="Externa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7.xml"/><Relationship Id="rId3" Type="http://schemas.openxmlformats.org/officeDocument/2006/relationships/hyperlink" Target="https://docs.google.com/document/d/1ISBXvRw7p_eQwMgVh5hPA51A5taaC4LnOkMPtkDGiCk/edit" TargetMode="External"/><Relationship Id="rId4" Type="http://schemas.openxmlformats.org/officeDocument/2006/relationships/image" Target="../media/image58.png"/><Relationship Id="rId5"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1" Type="http://schemas.openxmlformats.org/officeDocument/2006/relationships/hyperlink" Target="https://www.ucsusa.org/our-work/food-agriculture/our-failing-food-system/industrial-agriculture#.W2MSDdhKgWr" TargetMode="External"/><Relationship Id="rId10" Type="http://schemas.openxmlformats.org/officeDocument/2006/relationships/hyperlink" Target="https://dl.sciencesocieties.org/publications/aj/abstracts/97/1/0001" TargetMode="External"/><Relationship Id="rId1" Type="http://schemas.openxmlformats.org/officeDocument/2006/relationships/slideLayout" Target="../slideLayouts/slideLayout58.xml"/><Relationship Id="rId2" Type="http://schemas.openxmlformats.org/officeDocument/2006/relationships/notesSlide" Target="../notesSlides/notesSlide69.xml"/><Relationship Id="rId3" Type="http://schemas.openxmlformats.org/officeDocument/2006/relationships/hyperlink" Target="http://tinyurl.com/sust-econ" TargetMode="External"/><Relationship Id="rId4" Type="http://schemas.openxmlformats.org/officeDocument/2006/relationships/hyperlink" Target="https://z.umn.edu/TeacherResources" TargetMode="External"/><Relationship Id="rId9" Type="http://schemas.openxmlformats.org/officeDocument/2006/relationships/hyperlink" Target="https://journals.plos.org/plosbiology/article?id=10.1371/journal.pbio.1001124" TargetMode="External"/><Relationship Id="rId5" Type="http://schemas.openxmlformats.org/officeDocument/2006/relationships/hyperlink" Target="https://www.washingtonpost.com/lifestyle/food/small-vs-large-which-size-farm-is-better-for-the-planet/2014/08/29/ac2a3dc8-2e2d-11e4-994d-202962a9150c_story.html?utm_term=.97aa71757d56" TargetMode="External"/><Relationship Id="rId6" Type="http://schemas.openxmlformats.org/officeDocument/2006/relationships/hyperlink" Target="https://www.nytimes.com/interactive/2016/10/09/magazine/big-food-photo-essay.html?hp&amp;action=click&amp;pgtype=Homepage&amp;clickSource=story-heading&amp;module=photo-spot-region&amp;region=top-news&amp;WT.nav=top-news&amp;_r=1" TargetMode="External"/><Relationship Id="rId7" Type="http://schemas.openxmlformats.org/officeDocument/2006/relationships/hyperlink" Target="http://www.startribune.com/conventionally-farmed-land-is-literally-dirt-poor-a-vermont-couple-has-set-out-to-change-that/430449113/" TargetMode="External"/><Relationship Id="rId8" Type="http://schemas.openxmlformats.org/officeDocument/2006/relationships/hyperlink" Target="http://www.environmentreports.com/small-farms-stewards-global-nutri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0.xml"/><Relationship Id="rId3" Type="http://schemas.openxmlformats.org/officeDocument/2006/relationships/hyperlink" Target="http://z.umn.edu/MCEESustainability" TargetMode="Externa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1.xml"/><Relationship Id="rId3"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2.xml"/><Relationship Id="rId3"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 Id="rId3"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4.xml"/><Relationship Id="rId3" Type="http://schemas.openxmlformats.org/officeDocument/2006/relationships/image" Target="../media/image69.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6.xml"/><Relationship Id="rId3" Type="http://schemas.openxmlformats.org/officeDocument/2006/relationships/hyperlink" Target="https://docs.google.com/presentation/d/14Wrkfkunzyyq9ywY41ozoaakV4FTQvu6kd1-hAuFzdQ/edit?usp=sharin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7.xml"/><Relationship Id="rId3" Type="http://schemas.openxmlformats.org/officeDocument/2006/relationships/image" Target="../media/image64.jp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8.xml"/><Relationship Id="rId3" Type="http://schemas.openxmlformats.org/officeDocument/2006/relationships/image" Target="../media/image7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0.xml"/><Relationship Id="rId3" Type="http://schemas.openxmlformats.org/officeDocument/2006/relationships/image" Target="../media/image66.jpg"/><Relationship Id="rId4" Type="http://schemas.openxmlformats.org/officeDocument/2006/relationships/hyperlink" Target="https://graincreative.com/shirt-cost-breakdown/" TargetMode="External"/><Relationship Id="rId5" Type="http://schemas.openxmlformats.org/officeDocument/2006/relationships/hyperlink" Target="https://docs.google.com/document/d/1QgSxpDghcRDDqdJWyc9lDOGv7yIQKzX5bOQ0nM51D_I/edit?usp=sharing" TargetMode="External"/><Relationship Id="rId6" Type="http://schemas.openxmlformats.org/officeDocument/2006/relationships/hyperlink" Target="https://www.cnn.com/2013/05/02/world/asia/bangladesh-us-tshirt/index.html"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1.xml"/><Relationship Id="rId3" Type="http://schemas.openxmlformats.org/officeDocument/2006/relationships/hyperlink" Target="https://docs.google.com/document/d/1O9pJWVLhZm-JdqyrUdEGXqKetqS1brbUoXB07q8w66c/edit" TargetMode="External"/><Relationship Id="rId4" Type="http://schemas.openxmlformats.org/officeDocument/2006/relationships/hyperlink" Target="https://docs.google.com/document/d/1SoO1-oWHiy-E0VDrczSy4zDj_h-9yXHXQWiXOxlYD0M/edit"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2.xml"/><Relationship Id="rId3" Type="http://schemas.openxmlformats.org/officeDocument/2006/relationships/image" Target="../media/image8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3.xml"/><Relationship Id="rId3" Type="http://schemas.openxmlformats.org/officeDocument/2006/relationships/image" Target="../media/image67.jp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4.xml"/><Relationship Id="rId3" Type="http://schemas.openxmlformats.org/officeDocument/2006/relationships/image" Target="../media/image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5.xml"/><Relationship Id="rId3" Type="http://schemas.openxmlformats.org/officeDocument/2006/relationships/image" Target="../media/image68.jp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7.xml"/><Relationship Id="rId3" Type="http://schemas.openxmlformats.org/officeDocument/2006/relationships/hyperlink" Target="https://docs.google.com/document/d/1O9pJWVLhZm-JdqyrUdEGXqKetqS1brbUoXB07q8w66c/edi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8.xml"/><Relationship Id="rId3" Type="http://schemas.openxmlformats.org/officeDocument/2006/relationships/image" Target="../media/image8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9.xml"/><Relationship Id="rId3"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0.xml"/><Relationship Id="rId3" Type="http://schemas.openxmlformats.org/officeDocument/2006/relationships/hyperlink" Target="https://www.economist.com/economics-brief/2017/08/19/pigouvian-taxes" TargetMode="External"/><Relationship Id="rId4" Type="http://schemas.openxmlformats.org/officeDocument/2006/relationships/hyperlink" Target="https://www.youtube.com/watch?v=GzMcvmNE3z8" TargetMode="External"/><Relationship Id="rId5" Type="http://schemas.openxmlformats.org/officeDocument/2006/relationships/hyperlink" Target="https://blogs.worldbank.org/publicsphere/nudge-good-how-insights-behavioral-economics-can-improve-world-and-manipulate-people" TargetMode="External"/><Relationship Id="rId6" Type="http://schemas.openxmlformats.org/officeDocument/2006/relationships/hyperlink" Target="http://www.ideas42.org/blog/nudge-action-behavioural-science-sustainability/" TargetMode="External"/><Relationship Id="rId7" Type="http://schemas.openxmlformats.org/officeDocument/2006/relationships/hyperlink" Target="http://www.undp.org/content/undp/en/home/librarypage/development-impact/behavioural-insights-at-the-united-nations--achieving-agenda-203.html"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2.xml"/><Relationship Id="rId3" Type="http://schemas.openxmlformats.org/officeDocument/2006/relationships/hyperlink" Target="https://www.youtube.com/watch?v=nBw6KvU51BE" TargetMode="External"/><Relationship Id="rId4" Type="http://schemas.openxmlformats.org/officeDocument/2006/relationships/hyperlink" Target="https://poseidon01.ssrn.com/delivery.php?ID=943123069103072082029101002106121030020017019079008048067086110089127119087094102126048032053025045113109023094119065119095121006035042052016067112126089084121101118028054016071116003100090103028120094022124094125092100006087030023004120117003004004126&amp;EXT=pdf" TargetMode="External"/><Relationship Id="rId5" Type="http://schemas.openxmlformats.org/officeDocument/2006/relationships/hyperlink" Target="https://www.cnn.com/2018/01/14/world/plastic-straws-ban-campaigns/index.html" TargetMode="External"/><Relationship Id="rId6" Type="http://schemas.openxmlformats.org/officeDocument/2006/relationships/hyperlink" Target="https://www.cnn.com/2018/01/14/world/plastic-straws-ban-campaigns/index.html"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4.xml"/><Relationship Id="rId3" Type="http://schemas.openxmlformats.org/officeDocument/2006/relationships/image" Target="../media/image74.jpg"/><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10" Type="http://schemas.openxmlformats.org/officeDocument/2006/relationships/hyperlink" Target="http://www.pbs.org/newshour/extra/lessons-plans/nprs-planet-money-makes-a-t-shirt/" TargetMode="External"/><Relationship Id="rId1" Type="http://schemas.openxmlformats.org/officeDocument/2006/relationships/slideLayout" Target="../slideLayouts/slideLayout47.xml"/><Relationship Id="rId2" Type="http://schemas.openxmlformats.org/officeDocument/2006/relationships/notesSlide" Target="../notesSlides/notesSlide95.xml"/><Relationship Id="rId3" Type="http://schemas.openxmlformats.org/officeDocument/2006/relationships/hyperlink" Target="http://z.umn.edu/MCEESustainability" TargetMode="External"/><Relationship Id="rId4" Type="http://schemas.openxmlformats.org/officeDocument/2006/relationships/hyperlink" Target="https://z.umn.edu/TeacherResources" TargetMode="External"/><Relationship Id="rId9" Type="http://schemas.openxmlformats.org/officeDocument/2006/relationships/hyperlink" Target="https://www.thoughtco.com/introduction-to-the-coase-theorem-1147386" TargetMode="External"/><Relationship Id="rId5" Type="http://schemas.openxmlformats.org/officeDocument/2006/relationships/hyperlink" Target="https://www.washingtonpost.com/opinions/american-democracy-is-ailing-thinking-like-an-economist-can-help/2019/04/10/893fdfa6-564c-11e9-8ef3-fbd41a2ce4d5_story.html" TargetMode="External"/><Relationship Id="rId6" Type="http://schemas.openxmlformats.org/officeDocument/2006/relationships/hyperlink" Target="https://www.econedlink.org/resources/ap-microeconomics-when-markets-fail/" TargetMode="External"/><Relationship Id="rId7" Type="http://schemas.openxmlformats.org/officeDocument/2006/relationships/hyperlink" Target="https://www.stlouisfed.org/education/economic-lowdown-video-series/episode-5-externalities" TargetMode="External"/><Relationship Id="rId8" Type="http://schemas.openxmlformats.org/officeDocument/2006/relationships/hyperlink" Target="https://www.ellenmacarthurfoundation.org/our-work/activities/make-fashion-circular" TargetMode="External"/></Relationships>
</file>

<file path=ppt/slides/_rels/slide96.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hyperlink" Target="https://z.umn.edu/GlobalFood" TargetMode="External"/><Relationship Id="rId13" Type="http://schemas.openxmlformats.org/officeDocument/2006/relationships/image" Target="../media/image87.png"/><Relationship Id="rId12" Type="http://schemas.openxmlformats.org/officeDocument/2006/relationships/hyperlink" Target="https://z.umn.edu/EconomicsChallenge" TargetMode="External"/><Relationship Id="rId1" Type="http://schemas.openxmlformats.org/officeDocument/2006/relationships/slideLayout" Target="../slideLayouts/slideLayout25.xml"/><Relationship Id="rId2" Type="http://schemas.openxmlformats.org/officeDocument/2006/relationships/notesSlide" Target="../notesSlides/notesSlide96.xml"/><Relationship Id="rId3" Type="http://schemas.openxmlformats.org/officeDocument/2006/relationships/hyperlink" Target="http://z.umn.edu/21StudentComp" TargetMode="External"/><Relationship Id="rId4" Type="http://schemas.openxmlformats.org/officeDocument/2006/relationships/hyperlink" Target="https://z.umn.edu/PFDecathlon" TargetMode="External"/><Relationship Id="rId9"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hyperlink" Target="https://z.umn.edu/Rockonomix" TargetMode="External"/><Relationship Id="rId7" Type="http://schemas.openxmlformats.org/officeDocument/2006/relationships/image" Target="../media/image81.png"/><Relationship Id="rId8" Type="http://schemas.openxmlformats.org/officeDocument/2006/relationships/hyperlink" Target="https://z.umn.edu/PosterContest"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7.xml"/><Relationship Id="rId3" Type="http://schemas.openxmlformats.org/officeDocument/2006/relationships/hyperlink" Target="https://z.umn.edu/MCEE-CD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 Id="rId3" Type="http://schemas.openxmlformats.org/officeDocument/2006/relationships/hyperlink" Target="mailto:mcee@umn.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sp>
        <p:nvSpPr>
          <p:cNvPr id="362" name="Google Shape;362;p73"/>
          <p:cNvSpPr txBox="1"/>
          <p:nvPr>
            <p:ph type="ctrTitle"/>
          </p:nvPr>
        </p:nvSpPr>
        <p:spPr>
          <a:xfrm>
            <a:off x="411175" y="859067"/>
            <a:ext cx="8282400" cy="281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Viewing Sustainability through an Economic Lens</a:t>
            </a:r>
            <a:endParaRPr/>
          </a:p>
          <a:p>
            <a:pPr indent="0" lvl="0" marL="0" rtl="0" algn="ctr">
              <a:spcBef>
                <a:spcPts val="0"/>
              </a:spcBef>
              <a:spcAft>
                <a:spcPts val="0"/>
              </a:spcAft>
              <a:buNone/>
            </a:pPr>
            <a:r>
              <a:rPr lang="en" sz="3200"/>
              <a:t>z.umn.edu/MCEESustainability</a:t>
            </a:r>
            <a:endParaRPr sz="3200"/>
          </a:p>
        </p:txBody>
      </p:sp>
      <p:sp>
        <p:nvSpPr>
          <p:cNvPr id="363" name="Google Shape;363;p73"/>
          <p:cNvSpPr txBox="1"/>
          <p:nvPr>
            <p:ph idx="1" type="subTitle"/>
          </p:nvPr>
        </p:nvSpPr>
        <p:spPr>
          <a:xfrm>
            <a:off x="411175" y="4531000"/>
            <a:ext cx="8282400" cy="168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Live Webinar: April 7,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82"/>
          <p:cNvPicPr preferRelativeResize="0"/>
          <p:nvPr/>
        </p:nvPicPr>
        <p:blipFill>
          <a:blip r:embed="rId3">
            <a:alphaModFix/>
          </a:blip>
          <a:stretch>
            <a:fillRect/>
          </a:stretch>
        </p:blipFill>
        <p:spPr>
          <a:xfrm>
            <a:off x="1143000" y="0"/>
            <a:ext cx="6857999" cy="5143499"/>
          </a:xfrm>
          <a:prstGeom prst="rect">
            <a:avLst/>
          </a:prstGeom>
          <a:noFill/>
          <a:ln>
            <a:noFill/>
          </a:ln>
        </p:spPr>
      </p:pic>
      <p:pic>
        <p:nvPicPr>
          <p:cNvPr id="421" name="Google Shape;421;p82"/>
          <p:cNvPicPr preferRelativeResize="0"/>
          <p:nvPr/>
        </p:nvPicPr>
        <p:blipFill>
          <a:blip r:embed="rId4">
            <a:alphaModFix/>
          </a:blip>
          <a:stretch>
            <a:fillRect/>
          </a:stretch>
        </p:blipFill>
        <p:spPr>
          <a:xfrm>
            <a:off x="1143000" y="0"/>
            <a:ext cx="6857999"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83"/>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Curriculum</a:t>
            </a:r>
            <a:endParaRPr/>
          </a:p>
        </p:txBody>
      </p:sp>
      <p:sp>
        <p:nvSpPr>
          <p:cNvPr id="427" name="Google Shape;427;p83"/>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300">
                <a:solidFill>
                  <a:srgbClr val="000000"/>
                </a:solidFill>
                <a:latin typeface="Calibri"/>
                <a:ea typeface="Calibri"/>
                <a:cs typeface="Calibri"/>
                <a:sym typeface="Calibri"/>
              </a:rPr>
              <a:t>Why we love it so much:</a:t>
            </a:r>
            <a:endParaRPr b="1" sz="2300">
              <a:solidFill>
                <a:srgbClr val="000000"/>
              </a:solidFill>
              <a:latin typeface="Calibri"/>
              <a:ea typeface="Calibri"/>
              <a:cs typeface="Calibri"/>
              <a:sym typeface="Calibri"/>
            </a:endParaRPr>
          </a:p>
          <a:p>
            <a:pPr indent="-355600" lvl="0" marL="457200" rtl="0" algn="l">
              <a:lnSpc>
                <a:spcPct val="100000"/>
              </a:lnSpc>
              <a:spcBef>
                <a:spcPts val="16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Written by high school master teachers and supported by university professors and research experts in economics and sustainability</a:t>
            </a:r>
            <a:endParaRPr sz="2000">
              <a:solidFill>
                <a:srgbClr val="000000"/>
              </a:solidFill>
              <a:latin typeface="Calibri"/>
              <a:ea typeface="Calibri"/>
              <a:cs typeface="Calibri"/>
              <a:sym typeface="Calibri"/>
            </a:endParaRPr>
          </a:p>
          <a:p>
            <a:pPr indent="-355600" lvl="0" marL="457200" rtl="0" algn="l">
              <a:lnSpc>
                <a:spcPct val="100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One day lessons; substitutable</a:t>
            </a:r>
            <a:endParaRPr sz="2000">
              <a:solidFill>
                <a:srgbClr val="000000"/>
              </a:solidFill>
              <a:latin typeface="Calibri"/>
              <a:ea typeface="Calibri"/>
              <a:cs typeface="Calibri"/>
              <a:sym typeface="Calibri"/>
            </a:endParaRPr>
          </a:p>
          <a:p>
            <a:pPr indent="457200" lvl="0" marL="1371600" rtl="0" algn="l">
              <a:lnSpc>
                <a:spcPct val="100000"/>
              </a:lnSpc>
              <a:spcBef>
                <a:spcPts val="0"/>
              </a:spcBef>
              <a:spcAft>
                <a:spcPts val="0"/>
              </a:spcAft>
              <a:buNone/>
            </a:pPr>
            <a:r>
              <a:rPr b="1" lang="en" sz="2000">
                <a:solidFill>
                  <a:srgbClr val="000000"/>
                </a:solidFill>
                <a:latin typeface="Calibri"/>
                <a:ea typeface="Calibri"/>
                <a:cs typeface="Calibri"/>
                <a:sym typeface="Calibri"/>
              </a:rPr>
              <a:t>OR</a:t>
            </a:r>
            <a:endParaRPr b="1" sz="2000">
              <a:solidFill>
                <a:srgbClr val="000000"/>
              </a:solidFill>
              <a:latin typeface="Calibri"/>
              <a:ea typeface="Calibri"/>
              <a:cs typeface="Calibri"/>
              <a:sym typeface="Calibri"/>
            </a:endParaRPr>
          </a:p>
          <a:p>
            <a:pPr indent="0" lvl="0" marL="457200" rtl="0" algn="l">
              <a:lnSpc>
                <a:spcPct val="100000"/>
              </a:lnSpc>
              <a:spcBef>
                <a:spcPts val="0"/>
              </a:spcBef>
              <a:spcAft>
                <a:spcPts val="0"/>
              </a:spcAft>
              <a:buNone/>
            </a:pPr>
            <a:r>
              <a:rPr lang="en" sz="2000">
                <a:solidFill>
                  <a:srgbClr val="000000"/>
                </a:solidFill>
                <a:latin typeface="Calibri"/>
                <a:ea typeface="Calibri"/>
                <a:cs typeface="Calibri"/>
                <a:sym typeface="Calibri"/>
              </a:rPr>
              <a:t>Comprehensive sustainability infusion with a capstone project</a:t>
            </a:r>
            <a:endParaRPr sz="2000">
              <a:solidFill>
                <a:srgbClr val="000000"/>
              </a:solidFill>
              <a:latin typeface="Calibri"/>
              <a:ea typeface="Calibri"/>
              <a:cs typeface="Calibri"/>
              <a:sym typeface="Calibri"/>
            </a:endParaRPr>
          </a:p>
          <a:p>
            <a:pPr indent="-355600" lvl="0" marL="457200" rtl="0" algn="l">
              <a:lnSpc>
                <a:spcPct val="100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Flexible content areas [Geo, Civics, Gov, Econ]</a:t>
            </a:r>
            <a:endParaRPr sz="2000">
              <a:solidFill>
                <a:srgbClr val="000000"/>
              </a:solidFill>
              <a:latin typeface="Calibri"/>
              <a:ea typeface="Calibri"/>
              <a:cs typeface="Calibri"/>
              <a:sym typeface="Calibri"/>
            </a:endParaRPr>
          </a:p>
          <a:p>
            <a:pPr indent="-355600" lvl="0" marL="457200" rtl="0" algn="l">
              <a:lnSpc>
                <a:spcPct val="100000"/>
              </a:lnSpc>
              <a:spcBef>
                <a:spcPts val="1000"/>
              </a:spcBef>
              <a:spcAft>
                <a:spcPts val="0"/>
              </a:spcAft>
              <a:buClr>
                <a:srgbClr val="000000"/>
              </a:buClr>
              <a:buSzPts val="2000"/>
              <a:buFont typeface="Calibri"/>
              <a:buAutoNum type="arabicPeriod"/>
            </a:pPr>
            <a:r>
              <a:rPr lang="en" sz="2000">
                <a:solidFill>
                  <a:srgbClr val="000000"/>
                </a:solidFill>
                <a:latin typeface="Calibri"/>
                <a:ea typeface="Calibri"/>
                <a:cs typeface="Calibri"/>
                <a:sym typeface="Calibri"/>
              </a:rPr>
              <a:t>Curriculum is online in Google format so you can make a copy, edit, and assign in google classroom</a:t>
            </a:r>
            <a:endParaRPr sz="2000">
              <a:solidFill>
                <a:srgbClr val="000000"/>
              </a:solidFill>
              <a:latin typeface="Calibri"/>
              <a:ea typeface="Calibri"/>
              <a:cs typeface="Calibri"/>
              <a:sym typeface="Calibri"/>
            </a:endParaRPr>
          </a:p>
          <a:p>
            <a:pPr indent="0" lvl="0" marL="457200" rtl="0" algn="l">
              <a:lnSpc>
                <a:spcPct val="100000"/>
              </a:lnSpc>
              <a:spcBef>
                <a:spcPts val="1000"/>
              </a:spcBef>
              <a:spcAft>
                <a:spcPts val="1600"/>
              </a:spcAft>
              <a:buNone/>
            </a:pPr>
            <a:r>
              <a:t/>
            </a:r>
            <a:endParaRPr sz="200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84"/>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Curriculum</a:t>
            </a:r>
            <a:endParaRPr/>
          </a:p>
        </p:txBody>
      </p:sp>
      <p:sp>
        <p:nvSpPr>
          <p:cNvPr id="433" name="Google Shape;433;p84"/>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0000"/>
                </a:solidFill>
                <a:latin typeface="Calibri"/>
                <a:ea typeface="Calibri"/>
                <a:cs typeface="Calibri"/>
                <a:sym typeface="Calibri"/>
              </a:rPr>
              <a:t>Why we love it so much:</a:t>
            </a:r>
            <a:endParaRPr b="1" sz="2300">
              <a:solidFill>
                <a:srgbClr val="000000"/>
              </a:solidFill>
              <a:latin typeface="Calibri"/>
              <a:ea typeface="Calibri"/>
              <a:cs typeface="Calibri"/>
              <a:sym typeface="Calibri"/>
            </a:endParaRPr>
          </a:p>
          <a:p>
            <a:pPr indent="-355600" lvl="0" marL="457200" rtl="0" algn="l">
              <a:spcBef>
                <a:spcPts val="1600"/>
              </a:spcBef>
              <a:spcAft>
                <a:spcPts val="0"/>
              </a:spcAft>
              <a:buClr>
                <a:srgbClr val="000000"/>
              </a:buClr>
              <a:buSzPts val="2000"/>
              <a:buFont typeface="Calibri"/>
              <a:buAutoNum type="arabicPeriod" startAt="5"/>
            </a:pPr>
            <a:r>
              <a:rPr lang="en" sz="2000">
                <a:solidFill>
                  <a:srgbClr val="000000"/>
                </a:solidFill>
                <a:latin typeface="Calibri"/>
                <a:ea typeface="Calibri"/>
                <a:cs typeface="Calibri"/>
                <a:sym typeface="Calibri"/>
              </a:rPr>
              <a:t>Holistic approach to teaching sustainability</a:t>
            </a:r>
            <a:endParaRPr sz="2000">
              <a:solidFill>
                <a:srgbClr val="000000"/>
              </a:solidFill>
              <a:latin typeface="Calibri"/>
              <a:ea typeface="Calibri"/>
              <a:cs typeface="Calibri"/>
              <a:sym typeface="Calibri"/>
            </a:endParaRPr>
          </a:p>
        </p:txBody>
      </p:sp>
      <p:pic>
        <p:nvPicPr>
          <p:cNvPr id="434" name="Google Shape;434;p84"/>
          <p:cNvPicPr preferRelativeResize="0"/>
          <p:nvPr/>
        </p:nvPicPr>
        <p:blipFill rotWithShape="1">
          <a:blip r:embed="rId3">
            <a:alphaModFix/>
          </a:blip>
          <a:srcRect b="3541" l="0" r="0" t="17921"/>
          <a:stretch/>
        </p:blipFill>
        <p:spPr>
          <a:xfrm>
            <a:off x="159300" y="3488400"/>
            <a:ext cx="2824900" cy="2500801"/>
          </a:xfrm>
          <a:prstGeom prst="rect">
            <a:avLst/>
          </a:prstGeom>
          <a:noFill/>
          <a:ln>
            <a:noFill/>
          </a:ln>
        </p:spPr>
      </p:pic>
      <p:sp>
        <p:nvSpPr>
          <p:cNvPr id="435" name="Google Shape;435;p84"/>
          <p:cNvSpPr txBox="1"/>
          <p:nvPr/>
        </p:nvSpPr>
        <p:spPr>
          <a:xfrm>
            <a:off x="2984200" y="3849533"/>
            <a:ext cx="6159900" cy="25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50">
                <a:solidFill>
                  <a:schemeClr val="dk1"/>
                </a:solidFill>
                <a:latin typeface="Calibri"/>
                <a:ea typeface="Calibri"/>
                <a:cs typeface="Calibri"/>
                <a:sym typeface="Calibri"/>
              </a:rPr>
              <a:t>‣ </a:t>
            </a:r>
            <a:r>
              <a:rPr lang="en" sz="1750">
                <a:solidFill>
                  <a:schemeClr val="dk1"/>
                </a:solidFill>
                <a:latin typeface="Calibri"/>
                <a:ea typeface="Calibri"/>
                <a:cs typeface="Calibri"/>
                <a:sym typeface="Calibri"/>
              </a:rPr>
              <a:t>Integrates all three elements: ecology, ethics, and economics.</a:t>
            </a:r>
            <a:endParaRPr sz="175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2250">
                <a:solidFill>
                  <a:schemeClr val="dk1"/>
                </a:solidFill>
                <a:latin typeface="Calibri"/>
                <a:ea typeface="Calibri"/>
                <a:cs typeface="Calibri"/>
                <a:sym typeface="Calibri"/>
              </a:rPr>
              <a:t>‣ </a:t>
            </a:r>
            <a:r>
              <a:rPr lang="en" sz="1750">
                <a:solidFill>
                  <a:schemeClr val="dk1"/>
                </a:solidFill>
                <a:latin typeface="Calibri"/>
                <a:ea typeface="Calibri"/>
                <a:cs typeface="Calibri"/>
                <a:sym typeface="Calibri"/>
              </a:rPr>
              <a:t>Generates "co-benefits" or multi-solves to address several problems at once.</a:t>
            </a:r>
            <a:endParaRPr sz="175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2250">
                <a:solidFill>
                  <a:schemeClr val="dk1"/>
                </a:solidFill>
                <a:latin typeface="Calibri"/>
                <a:ea typeface="Calibri"/>
                <a:cs typeface="Calibri"/>
                <a:sym typeface="Calibri"/>
              </a:rPr>
              <a:t>‣ </a:t>
            </a:r>
            <a:r>
              <a:rPr lang="en" sz="1750">
                <a:solidFill>
                  <a:schemeClr val="dk1"/>
                </a:solidFill>
                <a:latin typeface="Calibri"/>
                <a:ea typeface="Calibri"/>
                <a:cs typeface="Calibri"/>
                <a:sym typeface="Calibri"/>
              </a:rPr>
              <a:t>Is regenerative by design. Solutions don't just limit harm, they improve communities and natural systems.</a:t>
            </a:r>
            <a:endParaRPr sz="175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1000"/>
              </a:spcBef>
              <a:spcAft>
                <a:spcPts val="1000"/>
              </a:spcAft>
              <a:buNone/>
            </a:pPr>
            <a:r>
              <a:t/>
            </a:r>
            <a:endParaRPr sz="2200">
              <a:latin typeface="Calibri"/>
              <a:ea typeface="Calibri"/>
              <a:cs typeface="Calibri"/>
              <a:sym typeface="Calibri"/>
            </a:endParaRPr>
          </a:p>
        </p:txBody>
      </p:sp>
      <p:pic>
        <p:nvPicPr>
          <p:cNvPr id="436" name="Google Shape;436;p84"/>
          <p:cNvPicPr preferRelativeResize="0"/>
          <p:nvPr/>
        </p:nvPicPr>
        <p:blipFill rotWithShape="1">
          <a:blip r:embed="rId3">
            <a:alphaModFix/>
          </a:blip>
          <a:srcRect b="3541" l="0" r="0" t="17921"/>
          <a:stretch/>
        </p:blipFill>
        <p:spPr>
          <a:xfrm>
            <a:off x="690025" y="-35175"/>
            <a:ext cx="7763951" cy="6928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85"/>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Curriculum</a:t>
            </a:r>
            <a:endParaRPr/>
          </a:p>
        </p:txBody>
      </p:sp>
      <p:sp>
        <p:nvSpPr>
          <p:cNvPr id="442" name="Google Shape;442;p85"/>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0000"/>
                </a:solidFill>
                <a:latin typeface="Calibri"/>
                <a:ea typeface="Calibri"/>
                <a:cs typeface="Calibri"/>
                <a:sym typeface="Calibri"/>
              </a:rPr>
              <a:t>Why we love it so much:</a:t>
            </a:r>
            <a:endParaRPr b="1" sz="2300">
              <a:solidFill>
                <a:srgbClr val="000000"/>
              </a:solidFill>
              <a:latin typeface="Calibri"/>
              <a:ea typeface="Calibri"/>
              <a:cs typeface="Calibri"/>
              <a:sym typeface="Calibri"/>
            </a:endParaRPr>
          </a:p>
          <a:p>
            <a:pPr indent="-355600" lvl="0" marL="457200" rtl="0" algn="l">
              <a:spcBef>
                <a:spcPts val="1600"/>
              </a:spcBef>
              <a:spcAft>
                <a:spcPts val="0"/>
              </a:spcAft>
              <a:buClr>
                <a:srgbClr val="000000"/>
              </a:buClr>
              <a:buSzPts val="2000"/>
              <a:buFont typeface="Calibri"/>
              <a:buAutoNum type="arabicPeriod" startAt="5"/>
            </a:pPr>
            <a:r>
              <a:rPr lang="en" sz="2000">
                <a:solidFill>
                  <a:srgbClr val="000000"/>
                </a:solidFill>
                <a:latin typeface="Calibri"/>
                <a:ea typeface="Calibri"/>
                <a:cs typeface="Calibri"/>
                <a:sym typeface="Calibri"/>
              </a:rPr>
              <a:t>Holistic approach to teaching sustainability</a:t>
            </a:r>
            <a:endParaRPr sz="2000">
              <a:solidFill>
                <a:srgbClr val="000000"/>
              </a:solidFill>
              <a:latin typeface="Calibri"/>
              <a:ea typeface="Calibri"/>
              <a:cs typeface="Calibri"/>
              <a:sym typeface="Calibri"/>
            </a:endParaRPr>
          </a:p>
        </p:txBody>
      </p:sp>
      <p:sp>
        <p:nvSpPr>
          <p:cNvPr id="443" name="Google Shape;443;p85"/>
          <p:cNvSpPr txBox="1"/>
          <p:nvPr/>
        </p:nvSpPr>
        <p:spPr>
          <a:xfrm>
            <a:off x="2984200" y="3849533"/>
            <a:ext cx="6159900" cy="25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50">
                <a:solidFill>
                  <a:schemeClr val="dk1"/>
                </a:solidFill>
                <a:latin typeface="Calibri"/>
                <a:ea typeface="Calibri"/>
                <a:cs typeface="Calibri"/>
                <a:sym typeface="Calibri"/>
              </a:rPr>
              <a:t>‣ </a:t>
            </a:r>
            <a:r>
              <a:rPr lang="en" sz="1750">
                <a:solidFill>
                  <a:schemeClr val="dk1"/>
                </a:solidFill>
                <a:latin typeface="Calibri"/>
                <a:ea typeface="Calibri"/>
                <a:cs typeface="Calibri"/>
                <a:sym typeface="Calibri"/>
              </a:rPr>
              <a:t>Introduces many current and important issues in sustainability</a:t>
            </a:r>
            <a:endParaRPr sz="1750">
              <a:solidFill>
                <a:schemeClr val="dk1"/>
              </a:solidFill>
              <a:latin typeface="Calibri"/>
              <a:ea typeface="Calibri"/>
              <a:cs typeface="Calibri"/>
              <a:sym typeface="Calibri"/>
            </a:endParaRPr>
          </a:p>
          <a:p>
            <a:pPr indent="0" lvl="0" marL="0" rtl="0" algn="l">
              <a:spcBef>
                <a:spcPts val="1000"/>
              </a:spcBef>
              <a:spcAft>
                <a:spcPts val="0"/>
              </a:spcAft>
              <a:buNone/>
            </a:pPr>
            <a:r>
              <a:rPr lang="en" sz="2250">
                <a:solidFill>
                  <a:schemeClr val="dk1"/>
                </a:solidFill>
                <a:latin typeface="Calibri"/>
                <a:ea typeface="Calibri"/>
                <a:cs typeface="Calibri"/>
                <a:sym typeface="Calibri"/>
              </a:rPr>
              <a:t>‣ </a:t>
            </a:r>
            <a:r>
              <a:rPr lang="en" sz="1750">
                <a:solidFill>
                  <a:schemeClr val="dk1"/>
                </a:solidFill>
                <a:latin typeface="Calibri"/>
                <a:ea typeface="Calibri"/>
                <a:cs typeface="Calibri"/>
                <a:sym typeface="Calibri"/>
              </a:rPr>
              <a:t>2 lessons in each module with different economic concepts  </a:t>
            </a:r>
            <a:endParaRPr sz="1750">
              <a:solidFill>
                <a:schemeClr val="dk1"/>
              </a:solidFill>
              <a:latin typeface="Calibri"/>
              <a:ea typeface="Calibri"/>
              <a:cs typeface="Calibri"/>
              <a:sym typeface="Calibri"/>
            </a:endParaRPr>
          </a:p>
          <a:p>
            <a:pPr indent="0" lvl="0" marL="0" rtl="0" algn="l">
              <a:spcBef>
                <a:spcPts val="0"/>
              </a:spcBef>
              <a:spcAft>
                <a:spcPts val="1000"/>
              </a:spcAft>
              <a:buNone/>
            </a:pPr>
            <a:r>
              <a:rPr lang="en" sz="1750">
                <a:solidFill>
                  <a:schemeClr val="dk1"/>
                </a:solidFill>
                <a:latin typeface="Calibri"/>
                <a:ea typeface="Calibri"/>
                <a:cs typeface="Calibri"/>
                <a:sym typeface="Calibri"/>
              </a:rPr>
              <a:t>    (micro, macro, and international)</a:t>
            </a:r>
            <a:endParaRPr sz="2200">
              <a:latin typeface="Calibri"/>
              <a:ea typeface="Calibri"/>
              <a:cs typeface="Calibri"/>
              <a:sym typeface="Calibri"/>
            </a:endParaRPr>
          </a:p>
        </p:txBody>
      </p:sp>
      <p:pic>
        <p:nvPicPr>
          <p:cNvPr id="444" name="Google Shape;444;p85"/>
          <p:cNvPicPr preferRelativeResize="0"/>
          <p:nvPr/>
        </p:nvPicPr>
        <p:blipFill>
          <a:blip r:embed="rId3">
            <a:alphaModFix/>
          </a:blip>
          <a:stretch>
            <a:fillRect/>
          </a:stretch>
        </p:blipFill>
        <p:spPr>
          <a:xfrm>
            <a:off x="311700" y="3600125"/>
            <a:ext cx="2603125" cy="2210425"/>
          </a:xfrm>
          <a:prstGeom prst="rect">
            <a:avLst/>
          </a:prstGeom>
          <a:noFill/>
          <a:ln>
            <a:noFill/>
          </a:ln>
        </p:spPr>
      </p:pic>
      <p:pic>
        <p:nvPicPr>
          <p:cNvPr id="445" name="Google Shape;445;p85"/>
          <p:cNvPicPr preferRelativeResize="0"/>
          <p:nvPr/>
        </p:nvPicPr>
        <p:blipFill>
          <a:blip r:embed="rId3">
            <a:alphaModFix/>
          </a:blip>
          <a:stretch>
            <a:fillRect/>
          </a:stretch>
        </p:blipFill>
        <p:spPr>
          <a:xfrm>
            <a:off x="729700" y="-70350"/>
            <a:ext cx="7684601" cy="6928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86"/>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Curriculum</a:t>
            </a:r>
            <a:endParaRPr/>
          </a:p>
        </p:txBody>
      </p:sp>
      <p:sp>
        <p:nvSpPr>
          <p:cNvPr id="451" name="Google Shape;451;p86"/>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00000"/>
                </a:solidFill>
                <a:latin typeface="Calibri"/>
                <a:ea typeface="Calibri"/>
                <a:cs typeface="Calibri"/>
                <a:sym typeface="Calibri"/>
              </a:rPr>
              <a:t>Why we love it so much:</a:t>
            </a:r>
            <a:endParaRPr b="1" sz="2300">
              <a:solidFill>
                <a:srgbClr val="000000"/>
              </a:solidFill>
              <a:latin typeface="Calibri"/>
              <a:ea typeface="Calibri"/>
              <a:cs typeface="Calibri"/>
              <a:sym typeface="Calibri"/>
            </a:endParaRPr>
          </a:p>
          <a:p>
            <a:pPr indent="-355600" lvl="0" marL="457200" rtl="0" algn="l">
              <a:spcBef>
                <a:spcPts val="1600"/>
              </a:spcBef>
              <a:spcAft>
                <a:spcPts val="0"/>
              </a:spcAft>
              <a:buClr>
                <a:srgbClr val="000000"/>
              </a:buClr>
              <a:buSzPts val="2000"/>
              <a:buFont typeface="Calibri"/>
              <a:buAutoNum type="arabicPeriod" startAt="5"/>
            </a:pPr>
            <a:r>
              <a:rPr lang="en" sz="2000">
                <a:solidFill>
                  <a:srgbClr val="000000"/>
                </a:solidFill>
                <a:latin typeface="Calibri"/>
                <a:ea typeface="Calibri"/>
                <a:cs typeface="Calibri"/>
                <a:sym typeface="Calibri"/>
              </a:rPr>
              <a:t>Holistic approach to teaching sustainability</a:t>
            </a:r>
            <a:endParaRPr sz="2000">
              <a:solidFill>
                <a:srgbClr val="000000"/>
              </a:solidFill>
              <a:latin typeface="Calibri"/>
              <a:ea typeface="Calibri"/>
              <a:cs typeface="Calibri"/>
              <a:sym typeface="Calibri"/>
            </a:endParaRPr>
          </a:p>
        </p:txBody>
      </p:sp>
      <p:sp>
        <p:nvSpPr>
          <p:cNvPr id="452" name="Google Shape;452;p86"/>
          <p:cNvSpPr txBox="1"/>
          <p:nvPr/>
        </p:nvSpPr>
        <p:spPr>
          <a:xfrm>
            <a:off x="2984200" y="3849533"/>
            <a:ext cx="6159900" cy="25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50">
                <a:solidFill>
                  <a:schemeClr val="dk1"/>
                </a:solidFill>
                <a:latin typeface="Calibri"/>
                <a:ea typeface="Calibri"/>
                <a:cs typeface="Calibri"/>
                <a:sym typeface="Calibri"/>
              </a:rPr>
              <a:t>‣ </a:t>
            </a:r>
            <a:r>
              <a:rPr lang="en" sz="1750">
                <a:solidFill>
                  <a:schemeClr val="dk1"/>
                </a:solidFill>
                <a:latin typeface="Calibri"/>
                <a:ea typeface="Calibri"/>
                <a:cs typeface="Calibri"/>
                <a:sym typeface="Calibri"/>
              </a:rPr>
              <a:t>Addresses all levels of the “clam shell”.  Encourages thinking </a:t>
            </a:r>
            <a:endParaRPr sz="1750">
              <a:solidFill>
                <a:schemeClr val="dk1"/>
              </a:solidFill>
              <a:latin typeface="Calibri"/>
              <a:ea typeface="Calibri"/>
              <a:cs typeface="Calibri"/>
              <a:sym typeface="Calibri"/>
            </a:endParaRPr>
          </a:p>
          <a:p>
            <a:pPr indent="0" lvl="0" marL="0" rtl="0" algn="l">
              <a:spcBef>
                <a:spcPts val="0"/>
              </a:spcBef>
              <a:spcAft>
                <a:spcPts val="0"/>
              </a:spcAft>
              <a:buNone/>
            </a:pPr>
            <a:r>
              <a:rPr lang="en" sz="1750">
                <a:solidFill>
                  <a:schemeClr val="dk1"/>
                </a:solidFill>
                <a:latin typeface="Calibri"/>
                <a:ea typeface="Calibri"/>
                <a:cs typeface="Calibri"/>
                <a:sym typeface="Calibri"/>
              </a:rPr>
              <a:t>    outside of self</a:t>
            </a:r>
            <a:endParaRPr sz="1750">
              <a:solidFill>
                <a:schemeClr val="dk1"/>
              </a:solidFill>
              <a:latin typeface="Calibri"/>
              <a:ea typeface="Calibri"/>
              <a:cs typeface="Calibri"/>
              <a:sym typeface="Calibri"/>
            </a:endParaRPr>
          </a:p>
          <a:p>
            <a:pPr indent="0" lvl="0" marL="0" rtl="0" algn="l">
              <a:spcBef>
                <a:spcPts val="1000"/>
              </a:spcBef>
              <a:spcAft>
                <a:spcPts val="0"/>
              </a:spcAft>
              <a:buNone/>
            </a:pPr>
            <a:r>
              <a:rPr lang="en" sz="2250">
                <a:solidFill>
                  <a:schemeClr val="dk1"/>
                </a:solidFill>
                <a:latin typeface="Calibri"/>
                <a:ea typeface="Calibri"/>
                <a:cs typeface="Calibri"/>
                <a:sym typeface="Calibri"/>
              </a:rPr>
              <a:t>‣ </a:t>
            </a:r>
            <a:r>
              <a:rPr lang="en" sz="1750">
                <a:solidFill>
                  <a:schemeClr val="dk1"/>
                </a:solidFill>
                <a:latin typeface="Calibri"/>
                <a:ea typeface="Calibri"/>
                <a:cs typeface="Calibri"/>
                <a:sym typeface="Calibri"/>
              </a:rPr>
              <a:t>Social justice lens: distribution of costs and benefits</a:t>
            </a:r>
            <a:endParaRPr sz="1750">
              <a:solidFill>
                <a:schemeClr val="dk1"/>
              </a:solidFill>
              <a:latin typeface="Calibri"/>
              <a:ea typeface="Calibri"/>
              <a:cs typeface="Calibri"/>
              <a:sym typeface="Calibri"/>
            </a:endParaRPr>
          </a:p>
          <a:p>
            <a:pPr indent="0" lvl="0" marL="0" rtl="0" algn="l">
              <a:spcBef>
                <a:spcPts val="1000"/>
              </a:spcBef>
              <a:spcAft>
                <a:spcPts val="1000"/>
              </a:spcAft>
              <a:buNone/>
            </a:pPr>
            <a:r>
              <a:rPr i="1" lang="en" sz="1750">
                <a:solidFill>
                  <a:schemeClr val="dk1"/>
                </a:solidFill>
                <a:latin typeface="Calibri"/>
                <a:ea typeface="Calibri"/>
                <a:cs typeface="Calibri"/>
                <a:sym typeface="Calibri"/>
              </a:rPr>
              <a:t>How can we be inclusive and equitable in a global economy?</a:t>
            </a:r>
            <a:endParaRPr i="1" sz="1750">
              <a:solidFill>
                <a:schemeClr val="dk1"/>
              </a:solidFill>
              <a:latin typeface="Calibri"/>
              <a:ea typeface="Calibri"/>
              <a:cs typeface="Calibri"/>
              <a:sym typeface="Calibri"/>
            </a:endParaRPr>
          </a:p>
        </p:txBody>
      </p:sp>
      <p:pic>
        <p:nvPicPr>
          <p:cNvPr id="453" name="Google Shape;453;p86"/>
          <p:cNvPicPr preferRelativeResize="0"/>
          <p:nvPr/>
        </p:nvPicPr>
        <p:blipFill>
          <a:blip r:embed="rId3">
            <a:alphaModFix/>
          </a:blip>
          <a:stretch>
            <a:fillRect/>
          </a:stretch>
        </p:blipFill>
        <p:spPr>
          <a:xfrm>
            <a:off x="2" y="3697176"/>
            <a:ext cx="2914826" cy="2601289"/>
          </a:xfrm>
          <a:prstGeom prst="rect">
            <a:avLst/>
          </a:prstGeom>
          <a:noFill/>
          <a:ln>
            <a:noFill/>
          </a:ln>
        </p:spPr>
      </p:pic>
      <p:pic>
        <p:nvPicPr>
          <p:cNvPr id="454" name="Google Shape;454;p86"/>
          <p:cNvPicPr preferRelativeResize="0"/>
          <p:nvPr/>
        </p:nvPicPr>
        <p:blipFill>
          <a:blip r:embed="rId3">
            <a:alphaModFix/>
          </a:blip>
          <a:stretch>
            <a:fillRect/>
          </a:stretch>
        </p:blipFill>
        <p:spPr>
          <a:xfrm>
            <a:off x="698958" y="-27450"/>
            <a:ext cx="7746084" cy="6912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87"/>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Like an Economist</a:t>
            </a:r>
            <a:endParaRPr/>
          </a:p>
        </p:txBody>
      </p:sp>
      <p:sp>
        <p:nvSpPr>
          <p:cNvPr id="460" name="Google Shape;460;p87"/>
          <p:cNvSpPr txBox="1"/>
          <p:nvPr>
            <p:ph idx="1" type="body"/>
          </p:nvPr>
        </p:nvSpPr>
        <p:spPr>
          <a:xfrm>
            <a:off x="311700" y="1753934"/>
            <a:ext cx="8520600" cy="43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300" u="sng">
                <a:solidFill>
                  <a:schemeClr val="hlink"/>
                </a:solidFill>
                <a:latin typeface="Calibri"/>
                <a:ea typeface="Calibri"/>
                <a:cs typeface="Calibri"/>
                <a:sym typeface="Calibri"/>
                <a:hlinkClick r:id="rId3"/>
              </a:rPr>
              <a:t>“American democracy is ailing. Thinking like an economist can help”</a:t>
            </a:r>
            <a:endParaRPr i="1" sz="2300">
              <a:solidFill>
                <a:srgbClr val="000000"/>
              </a:solidFill>
              <a:latin typeface="Calibri"/>
              <a:ea typeface="Calibri"/>
              <a:cs typeface="Calibri"/>
              <a:sym typeface="Calibri"/>
            </a:endParaRPr>
          </a:p>
          <a:p>
            <a:pPr indent="0" lvl="0" marL="0" rtl="0" algn="l">
              <a:spcBef>
                <a:spcPts val="1600"/>
              </a:spcBef>
              <a:spcAft>
                <a:spcPts val="0"/>
              </a:spcAft>
              <a:buNone/>
            </a:pPr>
            <a:r>
              <a:t/>
            </a:r>
            <a:endParaRPr i="1" sz="2300">
              <a:solidFill>
                <a:srgbClr val="000000"/>
              </a:solidFill>
              <a:latin typeface="Calibri"/>
              <a:ea typeface="Calibri"/>
              <a:cs typeface="Calibri"/>
              <a:sym typeface="Calibri"/>
            </a:endParaRPr>
          </a:p>
          <a:p>
            <a:pPr indent="0" lvl="0" marL="0" rtl="0" algn="l">
              <a:spcBef>
                <a:spcPts val="1600"/>
              </a:spcBef>
              <a:spcAft>
                <a:spcPts val="0"/>
              </a:spcAft>
              <a:buNone/>
            </a:pPr>
            <a:r>
              <a:t/>
            </a:r>
            <a:endParaRPr i="1" sz="2300">
              <a:solidFill>
                <a:srgbClr val="000000"/>
              </a:solidFill>
              <a:latin typeface="Calibri"/>
              <a:ea typeface="Calibri"/>
              <a:cs typeface="Calibri"/>
              <a:sym typeface="Calibri"/>
            </a:endParaRPr>
          </a:p>
          <a:p>
            <a:pPr indent="0" lvl="0" marL="0" rtl="0" algn="l">
              <a:spcBef>
                <a:spcPts val="1600"/>
              </a:spcBef>
              <a:spcAft>
                <a:spcPts val="0"/>
              </a:spcAft>
              <a:buNone/>
            </a:pPr>
            <a:r>
              <a:t/>
            </a:r>
            <a:endParaRPr i="1" sz="2300">
              <a:solidFill>
                <a:srgbClr val="000000"/>
              </a:solidFill>
              <a:latin typeface="Calibri"/>
              <a:ea typeface="Calibri"/>
              <a:cs typeface="Calibri"/>
              <a:sym typeface="Calibri"/>
            </a:endParaRPr>
          </a:p>
          <a:p>
            <a:pPr indent="0" lvl="0" marL="0" rtl="0" algn="l">
              <a:spcBef>
                <a:spcPts val="1600"/>
              </a:spcBef>
              <a:spcAft>
                <a:spcPts val="0"/>
              </a:spcAft>
              <a:buNone/>
            </a:pPr>
            <a:r>
              <a:t/>
            </a:r>
            <a:endParaRPr i="1" sz="2300">
              <a:solidFill>
                <a:srgbClr val="000000"/>
              </a:solidFill>
              <a:latin typeface="Calibri"/>
              <a:ea typeface="Calibri"/>
              <a:cs typeface="Calibri"/>
              <a:sym typeface="Calibri"/>
            </a:endParaRPr>
          </a:p>
          <a:p>
            <a:pPr indent="0" lvl="0" marL="0" rtl="0" algn="l">
              <a:spcBef>
                <a:spcPts val="1600"/>
              </a:spcBef>
              <a:spcAft>
                <a:spcPts val="0"/>
              </a:spcAft>
              <a:buNone/>
            </a:pPr>
            <a:r>
              <a:t/>
            </a:r>
            <a:endParaRPr i="1" sz="2900">
              <a:solidFill>
                <a:srgbClr val="000000"/>
              </a:solidFill>
              <a:latin typeface="Calibri"/>
              <a:ea typeface="Calibri"/>
              <a:cs typeface="Calibri"/>
              <a:sym typeface="Calibri"/>
            </a:endParaRPr>
          </a:p>
          <a:p>
            <a:pPr indent="-400050" lvl="0" marL="457200" rtl="0" algn="l">
              <a:spcBef>
                <a:spcPts val="1600"/>
              </a:spcBef>
              <a:spcAft>
                <a:spcPts val="0"/>
              </a:spcAft>
              <a:buClr>
                <a:srgbClr val="000000"/>
              </a:buClr>
              <a:buSzPts val="2700"/>
              <a:buFont typeface="Calibri"/>
              <a:buChar char="➔"/>
            </a:pPr>
            <a:r>
              <a:rPr lang="en" sz="2700">
                <a:solidFill>
                  <a:srgbClr val="000000"/>
                </a:solidFill>
                <a:latin typeface="Calibri"/>
                <a:ea typeface="Calibri"/>
                <a:cs typeface="Calibri"/>
                <a:sym typeface="Calibri"/>
              </a:rPr>
              <a:t>Skim this article and identify a word/phrase that sticks out to you or captures the essence of the message.</a:t>
            </a:r>
            <a:endParaRPr sz="2700">
              <a:solidFill>
                <a:srgbClr val="000000"/>
              </a:solidFill>
              <a:latin typeface="Calibri"/>
              <a:ea typeface="Calibri"/>
              <a:cs typeface="Calibri"/>
              <a:sym typeface="Calibri"/>
            </a:endParaRPr>
          </a:p>
          <a:p>
            <a:pPr indent="0" lvl="0" marL="0" rtl="0" algn="l">
              <a:spcBef>
                <a:spcPts val="1600"/>
              </a:spcBef>
              <a:spcAft>
                <a:spcPts val="1600"/>
              </a:spcAft>
              <a:buNone/>
            </a:pPr>
            <a:r>
              <a:t/>
            </a:r>
            <a:endParaRPr>
              <a:solidFill>
                <a:srgbClr val="000000"/>
              </a:solidFill>
              <a:latin typeface="Calibri"/>
              <a:ea typeface="Calibri"/>
              <a:cs typeface="Calibri"/>
              <a:sym typeface="Calibri"/>
            </a:endParaRPr>
          </a:p>
        </p:txBody>
      </p:sp>
      <p:pic>
        <p:nvPicPr>
          <p:cNvPr id="461" name="Google Shape;461;p87"/>
          <p:cNvPicPr preferRelativeResize="0"/>
          <p:nvPr/>
        </p:nvPicPr>
        <p:blipFill rotWithShape="1">
          <a:blip r:embed="rId4">
            <a:alphaModFix/>
          </a:blip>
          <a:srcRect b="4305" l="0" r="0" t="27032"/>
          <a:stretch/>
        </p:blipFill>
        <p:spPr>
          <a:xfrm>
            <a:off x="1554533" y="2571513"/>
            <a:ext cx="6034950" cy="2758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0" st="0"/>
                                            </p:txEl>
                                          </p:spTgt>
                                        </p:tgtEl>
                                        <p:attrNameLst>
                                          <p:attrName>style.visibility</p:attrName>
                                        </p:attrNameLst>
                                      </p:cBhvr>
                                      <p:to>
                                        <p:strVal val="visible"/>
                                      </p:to>
                                    </p:set>
                                    <p:animEffect filter="fade" transition="in">
                                      <p:cBhvr>
                                        <p:cTn dur="1000"/>
                                        <p:tgtEl>
                                          <p:spTgt spid="4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1" st="1"/>
                                            </p:txEl>
                                          </p:spTgt>
                                        </p:tgtEl>
                                        <p:attrNameLst>
                                          <p:attrName>style.visibility</p:attrName>
                                        </p:attrNameLst>
                                      </p:cBhvr>
                                      <p:to>
                                        <p:strVal val="visible"/>
                                      </p:to>
                                    </p:set>
                                    <p:animEffect filter="fade" transition="in">
                                      <p:cBhvr>
                                        <p:cTn dur="1000"/>
                                        <p:tgtEl>
                                          <p:spTgt spid="4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2" st="2"/>
                                            </p:txEl>
                                          </p:spTgt>
                                        </p:tgtEl>
                                        <p:attrNameLst>
                                          <p:attrName>style.visibility</p:attrName>
                                        </p:attrNameLst>
                                      </p:cBhvr>
                                      <p:to>
                                        <p:strVal val="visible"/>
                                      </p:to>
                                    </p:set>
                                    <p:animEffect filter="fade" transition="in">
                                      <p:cBhvr>
                                        <p:cTn dur="1000"/>
                                        <p:tgtEl>
                                          <p:spTgt spid="46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3" st="3"/>
                                            </p:txEl>
                                          </p:spTgt>
                                        </p:tgtEl>
                                        <p:attrNameLst>
                                          <p:attrName>style.visibility</p:attrName>
                                        </p:attrNameLst>
                                      </p:cBhvr>
                                      <p:to>
                                        <p:strVal val="visible"/>
                                      </p:to>
                                    </p:set>
                                    <p:animEffect filter="fade" transition="in">
                                      <p:cBhvr>
                                        <p:cTn dur="1000"/>
                                        <p:tgtEl>
                                          <p:spTgt spid="46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4" st="4"/>
                                            </p:txEl>
                                          </p:spTgt>
                                        </p:tgtEl>
                                        <p:attrNameLst>
                                          <p:attrName>style.visibility</p:attrName>
                                        </p:attrNameLst>
                                      </p:cBhvr>
                                      <p:to>
                                        <p:strVal val="visible"/>
                                      </p:to>
                                    </p:set>
                                    <p:animEffect filter="fade" transition="in">
                                      <p:cBhvr>
                                        <p:cTn dur="1000"/>
                                        <p:tgtEl>
                                          <p:spTgt spid="46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5" st="5"/>
                                            </p:txEl>
                                          </p:spTgt>
                                        </p:tgtEl>
                                        <p:attrNameLst>
                                          <p:attrName>style.visibility</p:attrName>
                                        </p:attrNameLst>
                                      </p:cBhvr>
                                      <p:to>
                                        <p:strVal val="visible"/>
                                      </p:to>
                                    </p:set>
                                    <p:animEffect filter="fade" transition="in">
                                      <p:cBhvr>
                                        <p:cTn dur="1000"/>
                                        <p:tgtEl>
                                          <p:spTgt spid="46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6" st="6"/>
                                            </p:txEl>
                                          </p:spTgt>
                                        </p:tgtEl>
                                        <p:attrNameLst>
                                          <p:attrName>style.visibility</p:attrName>
                                        </p:attrNameLst>
                                      </p:cBhvr>
                                      <p:to>
                                        <p:strVal val="visible"/>
                                      </p:to>
                                    </p:set>
                                    <p:animEffect filter="fade" transition="in">
                                      <p:cBhvr>
                                        <p:cTn dur="1000"/>
                                        <p:tgtEl>
                                          <p:spTgt spid="46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xEl>
                                              <p:pRg end="7" st="7"/>
                                            </p:txEl>
                                          </p:spTgt>
                                        </p:tgtEl>
                                        <p:attrNameLst>
                                          <p:attrName>style.visibility</p:attrName>
                                        </p:attrNameLst>
                                      </p:cBhvr>
                                      <p:to>
                                        <p:strVal val="visible"/>
                                      </p:to>
                                    </p:set>
                                    <p:animEffect filter="fade" transition="in">
                                      <p:cBhvr>
                                        <p:cTn dur="1000"/>
                                        <p:tgtEl>
                                          <p:spTgt spid="46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88"/>
          <p:cNvPicPr preferRelativeResize="0"/>
          <p:nvPr/>
        </p:nvPicPr>
        <p:blipFill>
          <a:blip r:embed="rId3">
            <a:alphaModFix/>
          </a:blip>
          <a:stretch>
            <a:fillRect/>
          </a:stretch>
        </p:blipFill>
        <p:spPr>
          <a:xfrm>
            <a:off x="1143000" y="0"/>
            <a:ext cx="6857999" cy="5143499"/>
          </a:xfrm>
          <a:prstGeom prst="rect">
            <a:avLst/>
          </a:prstGeom>
          <a:noFill/>
          <a:ln>
            <a:noFill/>
          </a:ln>
        </p:spPr>
      </p:pic>
      <p:pic>
        <p:nvPicPr>
          <p:cNvPr id="467" name="Google Shape;467;p88"/>
          <p:cNvPicPr preferRelativeResize="0"/>
          <p:nvPr/>
        </p:nvPicPr>
        <p:blipFill>
          <a:blip r:embed="rId4">
            <a:alphaModFix/>
          </a:blip>
          <a:stretch>
            <a:fillRect/>
          </a:stretch>
        </p:blipFill>
        <p:spPr>
          <a:xfrm>
            <a:off x="1143000" y="0"/>
            <a:ext cx="6857999"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9"/>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Like an Economist</a:t>
            </a:r>
            <a:endParaRPr/>
          </a:p>
        </p:txBody>
      </p:sp>
      <p:sp>
        <p:nvSpPr>
          <p:cNvPr id="473" name="Google Shape;473;p89"/>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Policies advocated by many on the left or the right are almost theological — unable to tolerate compromise.</a:t>
            </a:r>
            <a:endParaRPr>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Economics is about decision making: analyzing costs and benefits and choosing because of scarcity.</a:t>
            </a:r>
            <a:endParaRPr>
              <a:solidFill>
                <a:srgbClr val="000000"/>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i="1" lang="en">
                <a:solidFill>
                  <a:schemeClr val="dk1"/>
                </a:solidFill>
                <a:latin typeface="Calibri"/>
                <a:ea typeface="Calibri"/>
                <a:cs typeface="Calibri"/>
                <a:sym typeface="Calibri"/>
              </a:rPr>
              <a:t>“Many today believe, with justification, that carbon use and climate change pose an imminent, existential threat to the planet.”</a:t>
            </a:r>
            <a:endParaRPr b="1" i="1">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Pollution has a cost to the environment</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Pollution also has a benefit to society: the emission of pollutants benefits people by allowing other activities to be pursued at lower costs. </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Char char="◆"/>
            </a:pPr>
            <a:r>
              <a:rPr lang="en" sz="1700" u="sng">
                <a:solidFill>
                  <a:schemeClr val="dk1"/>
                </a:solidFill>
                <a:latin typeface="Calibri"/>
                <a:ea typeface="Calibri"/>
                <a:cs typeface="Calibri"/>
                <a:sym typeface="Calibri"/>
              </a:rPr>
              <a:t>Economic analysis</a:t>
            </a:r>
            <a:r>
              <a:rPr lang="en" sz="1700">
                <a:solidFill>
                  <a:schemeClr val="dk1"/>
                </a:solidFill>
                <a:latin typeface="Calibri"/>
                <a:ea typeface="Calibri"/>
                <a:cs typeface="Calibri"/>
                <a:sym typeface="Calibri"/>
              </a:rPr>
              <a:t>:  polluting without regard to environmental damage is extremely costly but zero pollution is also very costly-- so </a:t>
            </a:r>
            <a:r>
              <a:rPr i="1" lang="en" sz="1700">
                <a:solidFill>
                  <a:schemeClr val="dk1"/>
                </a:solidFill>
                <a:highlight>
                  <a:srgbClr val="FFFF00"/>
                </a:highlight>
                <a:latin typeface="Calibri"/>
                <a:ea typeface="Calibri"/>
                <a:cs typeface="Calibri"/>
                <a:sym typeface="Calibri"/>
              </a:rPr>
              <a:t>how much pollution (or clean up) is ideal?</a:t>
            </a:r>
            <a:endParaRPr i="1" sz="1700">
              <a:solidFill>
                <a:schemeClr val="dk1"/>
              </a:solidFill>
              <a:highlight>
                <a:srgbClr val="FFFF00"/>
              </a:highlight>
              <a:latin typeface="Calibri"/>
              <a:ea typeface="Calibri"/>
              <a:cs typeface="Calibri"/>
              <a:sym typeface="Calibri"/>
            </a:endParaRPr>
          </a:p>
          <a:p>
            <a:pPr indent="-336550" lvl="1" marL="914400" rtl="0" algn="l">
              <a:spcBef>
                <a:spcPts val="0"/>
              </a:spcBef>
              <a:spcAft>
                <a:spcPts val="0"/>
              </a:spcAft>
              <a:buClr>
                <a:srgbClr val="CC0000"/>
              </a:buClr>
              <a:buSzPts val="1700"/>
              <a:buFont typeface="Calibri"/>
              <a:buChar char="◆"/>
            </a:pPr>
            <a:r>
              <a:rPr i="1" lang="en" sz="1700">
                <a:solidFill>
                  <a:srgbClr val="CC0000"/>
                </a:solidFill>
                <a:latin typeface="Calibri"/>
                <a:ea typeface="Calibri"/>
                <a:cs typeface="Calibri"/>
                <a:sym typeface="Calibri"/>
              </a:rPr>
              <a:t>The answer is not a simple yes or no, agree or disagree-- the answer is a complex analysis of data, ethical considerations, and imperfect decision making.</a:t>
            </a:r>
            <a:endParaRPr>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0" st="0"/>
                                            </p:txEl>
                                          </p:spTgt>
                                        </p:tgtEl>
                                        <p:attrNameLst>
                                          <p:attrName>style.visibility</p:attrName>
                                        </p:attrNameLst>
                                      </p:cBhvr>
                                      <p:to>
                                        <p:strVal val="visible"/>
                                      </p:to>
                                    </p:set>
                                    <p:animEffect filter="fade" transition="in">
                                      <p:cBhvr>
                                        <p:cTn dur="1000"/>
                                        <p:tgtEl>
                                          <p:spTgt spid="4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1" st="1"/>
                                            </p:txEl>
                                          </p:spTgt>
                                        </p:tgtEl>
                                        <p:attrNameLst>
                                          <p:attrName>style.visibility</p:attrName>
                                        </p:attrNameLst>
                                      </p:cBhvr>
                                      <p:to>
                                        <p:strVal val="visible"/>
                                      </p:to>
                                    </p:set>
                                    <p:animEffect filter="fade" transition="in">
                                      <p:cBhvr>
                                        <p:cTn dur="1000"/>
                                        <p:tgtEl>
                                          <p:spTgt spid="4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2" st="2"/>
                                            </p:txEl>
                                          </p:spTgt>
                                        </p:tgtEl>
                                        <p:attrNameLst>
                                          <p:attrName>style.visibility</p:attrName>
                                        </p:attrNameLst>
                                      </p:cBhvr>
                                      <p:to>
                                        <p:strVal val="visible"/>
                                      </p:to>
                                    </p:set>
                                    <p:animEffect filter="fade" transition="in">
                                      <p:cBhvr>
                                        <p:cTn dur="1000"/>
                                        <p:tgtEl>
                                          <p:spTgt spid="4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3" st="3"/>
                                            </p:txEl>
                                          </p:spTgt>
                                        </p:tgtEl>
                                        <p:attrNameLst>
                                          <p:attrName>style.visibility</p:attrName>
                                        </p:attrNameLst>
                                      </p:cBhvr>
                                      <p:to>
                                        <p:strVal val="visible"/>
                                      </p:to>
                                    </p:set>
                                    <p:animEffect filter="fade" transition="in">
                                      <p:cBhvr>
                                        <p:cTn dur="1000"/>
                                        <p:tgtEl>
                                          <p:spTgt spid="4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4" st="4"/>
                                            </p:txEl>
                                          </p:spTgt>
                                        </p:tgtEl>
                                        <p:attrNameLst>
                                          <p:attrName>style.visibility</p:attrName>
                                        </p:attrNameLst>
                                      </p:cBhvr>
                                      <p:to>
                                        <p:strVal val="visible"/>
                                      </p:to>
                                    </p:set>
                                    <p:animEffect filter="fade" transition="in">
                                      <p:cBhvr>
                                        <p:cTn dur="1000"/>
                                        <p:tgtEl>
                                          <p:spTgt spid="4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5" st="5"/>
                                            </p:txEl>
                                          </p:spTgt>
                                        </p:tgtEl>
                                        <p:attrNameLst>
                                          <p:attrName>style.visibility</p:attrName>
                                        </p:attrNameLst>
                                      </p:cBhvr>
                                      <p:to>
                                        <p:strVal val="visible"/>
                                      </p:to>
                                    </p:set>
                                    <p:animEffect filter="fade" transition="in">
                                      <p:cBhvr>
                                        <p:cTn dur="1000"/>
                                        <p:tgtEl>
                                          <p:spTgt spid="47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6" st="6"/>
                                            </p:txEl>
                                          </p:spTgt>
                                        </p:tgtEl>
                                        <p:attrNameLst>
                                          <p:attrName>style.visibility</p:attrName>
                                        </p:attrNameLst>
                                      </p:cBhvr>
                                      <p:to>
                                        <p:strVal val="visible"/>
                                      </p:to>
                                    </p:set>
                                    <p:animEffect filter="fade" transition="in">
                                      <p:cBhvr>
                                        <p:cTn dur="1000"/>
                                        <p:tgtEl>
                                          <p:spTgt spid="47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90"/>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Like an Economist</a:t>
            </a:r>
            <a:endParaRPr/>
          </a:p>
        </p:txBody>
      </p:sp>
      <p:pic>
        <p:nvPicPr>
          <p:cNvPr id="479" name="Google Shape;479;p90"/>
          <p:cNvPicPr preferRelativeResize="0"/>
          <p:nvPr/>
        </p:nvPicPr>
        <p:blipFill>
          <a:blip r:embed="rId3">
            <a:alphaModFix/>
          </a:blip>
          <a:stretch>
            <a:fillRect/>
          </a:stretch>
        </p:blipFill>
        <p:spPr>
          <a:xfrm>
            <a:off x="1863600" y="1765175"/>
            <a:ext cx="5416799" cy="50928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3" name="Shape 483"/>
        <p:cNvGrpSpPr/>
        <p:nvPr/>
      </p:nvGrpSpPr>
      <p:grpSpPr>
        <a:xfrm>
          <a:off x="0" y="0"/>
          <a:ext cx="0" cy="0"/>
          <a:chOff x="0" y="0"/>
          <a:chExt cx="0" cy="0"/>
        </a:xfrm>
      </p:grpSpPr>
      <p:sp>
        <p:nvSpPr>
          <p:cNvPr id="484" name="Google Shape;484;p91"/>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 #1: Water &amp; Climate</a:t>
            </a:r>
            <a:endParaRPr/>
          </a:p>
        </p:txBody>
      </p:sp>
      <p:pic>
        <p:nvPicPr>
          <p:cNvPr id="485" name="Google Shape;485;p91"/>
          <p:cNvPicPr preferRelativeResize="0"/>
          <p:nvPr/>
        </p:nvPicPr>
        <p:blipFill>
          <a:blip r:embed="rId3">
            <a:alphaModFix/>
          </a:blip>
          <a:stretch>
            <a:fillRect/>
          </a:stretch>
        </p:blipFill>
        <p:spPr>
          <a:xfrm>
            <a:off x="2395413" y="1831900"/>
            <a:ext cx="4353175" cy="4525375"/>
          </a:xfrm>
          <a:prstGeom prst="rect">
            <a:avLst/>
          </a:prstGeom>
          <a:noFill/>
          <a:ln>
            <a:noFill/>
          </a:ln>
        </p:spPr>
      </p:pic>
      <p:sp>
        <p:nvSpPr>
          <p:cNvPr id="486" name="Google Shape;486;p91"/>
          <p:cNvSpPr txBox="1"/>
          <p:nvPr/>
        </p:nvSpPr>
        <p:spPr>
          <a:xfrm>
            <a:off x="1142850" y="6273650"/>
            <a:ext cx="685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u="sng">
                <a:solidFill>
                  <a:schemeClr val="hlink"/>
                </a:solidFill>
                <a:latin typeface="Oswald"/>
                <a:ea typeface="Oswald"/>
                <a:cs typeface="Oswald"/>
                <a:sym typeface="Oswald"/>
                <a:hlinkClick r:id="rId4"/>
              </a:rPr>
              <a:t>z.umn.edu/MCEESustainability</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74"/>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MINNESOTA COUNCIL ON ECONOMIC EDUCATION (MCEE)</a:t>
            </a:r>
            <a:endParaRPr/>
          </a:p>
        </p:txBody>
      </p:sp>
      <p:sp>
        <p:nvSpPr>
          <p:cNvPr id="369" name="Google Shape;369;p74"/>
          <p:cNvSpPr txBox="1"/>
          <p:nvPr>
            <p:ph idx="1" type="body"/>
          </p:nvPr>
        </p:nvSpPr>
        <p:spPr>
          <a:xfrm>
            <a:off x="311700" y="1958433"/>
            <a:ext cx="8461200" cy="3793500"/>
          </a:xfrm>
          <a:prstGeom prst="rect">
            <a:avLst/>
          </a:prstGeom>
        </p:spPr>
        <p:txBody>
          <a:bodyPr anchorCtr="0" anchor="t" bIns="91425" lIns="91425" spcFirstLastPara="1" rIns="91425" wrap="square" tIns="91425">
            <a:noAutofit/>
          </a:bodyPr>
          <a:lstStyle/>
          <a:p>
            <a:pPr indent="0" lvl="0" marL="76200" marR="76200" rtl="0" algn="ctr">
              <a:lnSpc>
                <a:spcPct val="100000"/>
              </a:lnSpc>
              <a:spcBef>
                <a:spcPts val="0"/>
              </a:spcBef>
              <a:spcAft>
                <a:spcPts val="0"/>
              </a:spcAft>
              <a:buNone/>
            </a:pPr>
            <a:r>
              <a:rPr b="1" lang="en" sz="2700">
                <a:solidFill>
                  <a:srgbClr val="005F86"/>
                </a:solidFill>
              </a:rPr>
              <a:t>Our Vision</a:t>
            </a:r>
            <a:endParaRPr b="1" sz="2700">
              <a:solidFill>
                <a:srgbClr val="005F86"/>
              </a:solidFill>
            </a:endParaRPr>
          </a:p>
          <a:p>
            <a:pPr indent="0" lvl="0" marL="76200" marR="76200" rtl="0" algn="ctr">
              <a:lnSpc>
                <a:spcPct val="100000"/>
              </a:lnSpc>
              <a:spcBef>
                <a:spcPts val="0"/>
              </a:spcBef>
              <a:spcAft>
                <a:spcPts val="0"/>
              </a:spcAft>
              <a:buNone/>
            </a:pPr>
            <a:r>
              <a:rPr lang="en" sz="1800">
                <a:solidFill>
                  <a:srgbClr val="212121"/>
                </a:solidFill>
              </a:rPr>
              <a:t>To equip all Minnesotans with the economic and personal financial understanding needed to succeed in today's complex economy.</a:t>
            </a:r>
            <a:endParaRPr sz="1800">
              <a:solidFill>
                <a:srgbClr val="212121"/>
              </a:solidFill>
            </a:endParaRPr>
          </a:p>
          <a:p>
            <a:pPr indent="0" lvl="0" marL="0" rtl="0" algn="l">
              <a:spcBef>
                <a:spcPts val="0"/>
              </a:spcBef>
              <a:spcAft>
                <a:spcPts val="0"/>
              </a:spcAft>
              <a:buNone/>
            </a:pPr>
            <a:r>
              <a:t/>
            </a:r>
            <a:endParaRPr sz="1700"/>
          </a:p>
          <a:p>
            <a:pPr indent="0" lvl="0" marL="0" rtl="0" algn="ctr">
              <a:spcBef>
                <a:spcPts val="1600"/>
              </a:spcBef>
              <a:spcAft>
                <a:spcPts val="1600"/>
              </a:spcAft>
              <a:buNone/>
            </a:pPr>
            <a:r>
              <a:rPr b="1" lang="en" sz="1600">
                <a:solidFill>
                  <a:srgbClr val="005F86"/>
                </a:solidFill>
              </a:rPr>
              <a:t>Teaching Teachers, Engaging Students, and Reaching Communities</a:t>
            </a:r>
            <a:endParaRPr b="1" sz="1600">
              <a:solidFill>
                <a:srgbClr val="005F86"/>
              </a:solidFill>
            </a:endParaRPr>
          </a:p>
        </p:txBody>
      </p:sp>
      <p:sp>
        <p:nvSpPr>
          <p:cNvPr id="370" name="Google Shape;370;p74"/>
          <p:cNvSpPr txBox="1"/>
          <p:nvPr>
            <p:ph idx="4294967295" type="subTitle"/>
          </p:nvPr>
        </p:nvSpPr>
        <p:spPr>
          <a:xfrm>
            <a:off x="3953275" y="5948700"/>
            <a:ext cx="5585700" cy="43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mcee.umn.edu</a:t>
            </a:r>
            <a:r>
              <a:rPr lang="en"/>
              <a:t> </a:t>
            </a:r>
            <a:r>
              <a:rPr lang="en" sz="1400"/>
              <a:t>|</a:t>
            </a:r>
            <a:r>
              <a:rPr lang="en"/>
              <a:t> </a:t>
            </a:r>
            <a:r>
              <a:rPr lang="en" sz="1400" u="sng">
                <a:solidFill>
                  <a:schemeClr val="accent5"/>
                </a:solidFill>
                <a:hlinkClick r:id="rId3">
                  <a:extLst>
                    <a:ext uri="{A12FA001-AC4F-418D-AE19-62706E023703}">
                      <ahyp:hlinkClr val="tx"/>
                    </a:ext>
                  </a:extLst>
                </a:hlinkClick>
              </a:rPr>
              <a:t>mcee@umn.edu</a:t>
            </a:r>
            <a:r>
              <a:rPr lang="en"/>
              <a:t> </a:t>
            </a:r>
            <a:r>
              <a:rPr lang="en" sz="1400"/>
              <a:t>|</a:t>
            </a:r>
            <a:r>
              <a:rPr lang="en"/>
              <a:t> </a:t>
            </a:r>
            <a:r>
              <a:rPr lang="en" sz="1400"/>
              <a:t>612.625.3727</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0" name="Shape 490"/>
        <p:cNvGrpSpPr/>
        <p:nvPr/>
      </p:nvGrpSpPr>
      <p:grpSpPr>
        <a:xfrm>
          <a:off x="0" y="0"/>
          <a:ext cx="0" cy="0"/>
          <a:chOff x="0" y="0"/>
          <a:chExt cx="0" cy="0"/>
        </a:xfrm>
      </p:grpSpPr>
      <p:sp>
        <p:nvSpPr>
          <p:cNvPr id="491" name="Google Shape;491;p92"/>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chemeClr val="dk1"/>
                </a:solidFill>
              </a:rPr>
              <a:t>Water &amp; Climate: Challenges on the African Continent</a:t>
            </a:r>
            <a:endParaRPr sz="3600">
              <a:solidFill>
                <a:schemeClr val="dk1"/>
              </a:solidFill>
            </a:endParaRPr>
          </a:p>
          <a:p>
            <a:pPr indent="0" lvl="0" marL="0" rtl="0" algn="l">
              <a:spcBef>
                <a:spcPts val="0"/>
              </a:spcBef>
              <a:spcAft>
                <a:spcPts val="0"/>
              </a:spcAft>
              <a:buClr>
                <a:schemeClr val="dk1"/>
              </a:buClr>
              <a:buSzPts val="1100"/>
              <a:buFont typeface="Arial"/>
              <a:buNone/>
            </a:pPr>
            <a:r>
              <a:t/>
            </a:r>
            <a:endParaRPr sz="3600">
              <a:solidFill>
                <a:schemeClr val="dk1"/>
              </a:solidFill>
            </a:endParaRPr>
          </a:p>
          <a:p>
            <a:pPr indent="0" lvl="0" marL="0" rtl="0" algn="l">
              <a:spcBef>
                <a:spcPts val="0"/>
              </a:spcBef>
              <a:spcAft>
                <a:spcPts val="0"/>
              </a:spcAft>
              <a:buNone/>
            </a:pPr>
            <a:r>
              <a:t/>
            </a:r>
            <a:endParaRPr sz="3600"/>
          </a:p>
        </p:txBody>
      </p:sp>
      <p:pic>
        <p:nvPicPr>
          <p:cNvPr id="492" name="Google Shape;492;p92"/>
          <p:cNvPicPr preferRelativeResize="0"/>
          <p:nvPr/>
        </p:nvPicPr>
        <p:blipFill>
          <a:blip r:embed="rId3">
            <a:alphaModFix/>
          </a:blip>
          <a:stretch>
            <a:fillRect/>
          </a:stretch>
        </p:blipFill>
        <p:spPr>
          <a:xfrm>
            <a:off x="66875" y="1837767"/>
            <a:ext cx="8964025" cy="2685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6" name="Shape 496"/>
        <p:cNvGrpSpPr/>
        <p:nvPr/>
      </p:nvGrpSpPr>
      <p:grpSpPr>
        <a:xfrm>
          <a:off x="0" y="0"/>
          <a:ext cx="0" cy="0"/>
          <a:chOff x="0" y="0"/>
          <a:chExt cx="0" cy="0"/>
        </a:xfrm>
      </p:grpSpPr>
      <p:sp>
        <p:nvSpPr>
          <p:cNvPr id="497" name="Google Shape;497;p93"/>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Water &amp; Climate: Challenges on the African Continent</a:t>
            </a:r>
            <a:endParaRPr sz="3600"/>
          </a:p>
        </p:txBody>
      </p:sp>
      <p:sp>
        <p:nvSpPr>
          <p:cNvPr id="498" name="Google Shape;498;p93"/>
          <p:cNvSpPr txBox="1"/>
          <p:nvPr>
            <p:ph idx="1" type="body"/>
          </p:nvPr>
        </p:nvSpPr>
        <p:spPr>
          <a:xfrm>
            <a:off x="311700" y="2044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u="sng">
                <a:solidFill>
                  <a:schemeClr val="dk1"/>
                </a:solidFill>
                <a:latin typeface="Calibri"/>
                <a:ea typeface="Calibri"/>
                <a:cs typeface="Calibri"/>
                <a:sym typeface="Calibri"/>
              </a:rPr>
              <a:t>Economic Benchmarks (MN)</a:t>
            </a:r>
            <a:endParaRPr b="1" sz="2600" u="sng">
              <a:solidFill>
                <a:schemeClr val="dk1"/>
              </a:solidFill>
              <a:latin typeface="Calibri"/>
              <a:ea typeface="Calibri"/>
              <a:cs typeface="Calibri"/>
              <a:sym typeface="Calibri"/>
            </a:endParaRPr>
          </a:p>
          <a:p>
            <a:pPr indent="0" lvl="0" marL="0" rtl="0" algn="l">
              <a:spcBef>
                <a:spcPts val="1600"/>
              </a:spcBef>
              <a:spcAft>
                <a:spcPts val="0"/>
              </a:spcAft>
              <a:buNone/>
            </a:pPr>
            <a:r>
              <a:rPr lang="en" sz="2100">
                <a:latin typeface="Calibri"/>
                <a:ea typeface="Calibri"/>
                <a:cs typeface="Calibri"/>
                <a:sym typeface="Calibri"/>
              </a:rPr>
              <a:t>9.2.3.3.1: Identify the </a:t>
            </a:r>
            <a:r>
              <a:rPr b="1" lang="en" sz="2100">
                <a:latin typeface="Calibri"/>
                <a:ea typeface="Calibri"/>
                <a:cs typeface="Calibri"/>
                <a:sym typeface="Calibri"/>
              </a:rPr>
              <a:t>incentives</a:t>
            </a:r>
            <a:r>
              <a:rPr lang="en" sz="2100">
                <a:latin typeface="Calibri"/>
                <a:ea typeface="Calibri"/>
                <a:cs typeface="Calibri"/>
                <a:sym typeface="Calibri"/>
              </a:rPr>
              <a:t> and </a:t>
            </a:r>
            <a:r>
              <a:rPr b="1" lang="en" sz="2100">
                <a:latin typeface="Calibri"/>
                <a:ea typeface="Calibri"/>
                <a:cs typeface="Calibri"/>
                <a:sym typeface="Calibri"/>
              </a:rPr>
              <a:t>trade-offs</a:t>
            </a:r>
            <a:r>
              <a:rPr lang="en" sz="2100">
                <a:latin typeface="Calibri"/>
                <a:ea typeface="Calibri"/>
                <a:cs typeface="Calibri"/>
                <a:sym typeface="Calibri"/>
              </a:rPr>
              <a:t> related to a choice made by an individual, household, organization or government; describe the </a:t>
            </a:r>
            <a:r>
              <a:rPr b="1" lang="en" sz="2100">
                <a:latin typeface="Calibri"/>
                <a:ea typeface="Calibri"/>
                <a:cs typeface="Calibri"/>
                <a:sym typeface="Calibri"/>
              </a:rPr>
              <a:t>opportunity cost</a:t>
            </a:r>
            <a:r>
              <a:rPr lang="en" sz="2100">
                <a:latin typeface="Calibri"/>
                <a:ea typeface="Calibri"/>
                <a:cs typeface="Calibri"/>
                <a:sym typeface="Calibri"/>
              </a:rPr>
              <a:t> of a choice; and analyze the </a:t>
            </a:r>
            <a:r>
              <a:rPr b="1" lang="en" sz="2100">
                <a:latin typeface="Calibri"/>
                <a:ea typeface="Calibri"/>
                <a:cs typeface="Calibri"/>
                <a:sym typeface="Calibri"/>
              </a:rPr>
              <a:t>consequences of a choice</a:t>
            </a:r>
            <a:r>
              <a:rPr lang="en" sz="2100">
                <a:latin typeface="Calibri"/>
                <a:ea typeface="Calibri"/>
                <a:cs typeface="Calibri"/>
                <a:sym typeface="Calibri"/>
              </a:rPr>
              <a:t> (both intended and unintended).</a:t>
            </a:r>
            <a:endParaRPr sz="2100">
              <a:latin typeface="Calibri"/>
              <a:ea typeface="Calibri"/>
              <a:cs typeface="Calibri"/>
              <a:sym typeface="Calibri"/>
            </a:endParaRPr>
          </a:p>
          <a:p>
            <a:pPr indent="0" lvl="0" marL="0" rtl="0" algn="l">
              <a:spcBef>
                <a:spcPts val="1600"/>
              </a:spcBef>
              <a:spcAft>
                <a:spcPts val="0"/>
              </a:spcAft>
              <a:buNone/>
            </a:pPr>
            <a:r>
              <a:rPr lang="en" sz="2100">
                <a:latin typeface="Calibri"/>
                <a:ea typeface="Calibri"/>
                <a:cs typeface="Calibri"/>
                <a:sym typeface="Calibri"/>
              </a:rPr>
              <a:t>9.2.3.4.1: Explain how the availability of productive resources and technology limits the production of goods and services. </a:t>
            </a:r>
            <a:r>
              <a:rPr b="1" lang="en" sz="2100">
                <a:latin typeface="Calibri"/>
                <a:ea typeface="Calibri"/>
                <a:cs typeface="Calibri"/>
                <a:sym typeface="Calibri"/>
              </a:rPr>
              <a:t>[Impact of resource scarcity]</a:t>
            </a:r>
            <a:endParaRPr b="1" sz="2100">
              <a:latin typeface="Calibri"/>
              <a:ea typeface="Calibri"/>
              <a:cs typeface="Calibri"/>
              <a:sym typeface="Calibri"/>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2" name="Shape 502"/>
        <p:cNvGrpSpPr/>
        <p:nvPr/>
      </p:nvGrpSpPr>
      <p:grpSpPr>
        <a:xfrm>
          <a:off x="0" y="0"/>
          <a:ext cx="0" cy="0"/>
          <a:chOff x="0" y="0"/>
          <a:chExt cx="0" cy="0"/>
        </a:xfrm>
      </p:grpSpPr>
      <p:sp>
        <p:nvSpPr>
          <p:cNvPr id="503" name="Google Shape;503;p94"/>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Water &amp; Climate: Challenges on the African Continent</a:t>
            </a:r>
            <a:endParaRPr sz="3600"/>
          </a:p>
        </p:txBody>
      </p:sp>
      <p:pic>
        <p:nvPicPr>
          <p:cNvPr id="504" name="Google Shape;504;p94"/>
          <p:cNvPicPr preferRelativeResize="0"/>
          <p:nvPr/>
        </p:nvPicPr>
        <p:blipFill rotWithShape="1">
          <a:blip r:embed="rId3">
            <a:alphaModFix/>
          </a:blip>
          <a:srcRect b="0" l="0" r="1536" t="0"/>
          <a:stretch/>
        </p:blipFill>
        <p:spPr>
          <a:xfrm>
            <a:off x="251388" y="2071625"/>
            <a:ext cx="8641224" cy="4644726"/>
          </a:xfrm>
          <a:prstGeom prst="rect">
            <a:avLst/>
          </a:prstGeom>
          <a:noFill/>
          <a:ln>
            <a:noFill/>
          </a:ln>
        </p:spPr>
      </p:pic>
      <p:sp>
        <p:nvSpPr>
          <p:cNvPr id="505" name="Google Shape;505;p94"/>
          <p:cNvSpPr txBox="1"/>
          <p:nvPr>
            <p:ph idx="1" type="body"/>
          </p:nvPr>
        </p:nvSpPr>
        <p:spPr>
          <a:xfrm>
            <a:off x="311700" y="1841433"/>
            <a:ext cx="8520600" cy="66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Sustainability Themes</a:t>
            </a:r>
            <a:endParaRPr b="1" u="sng"/>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9" name="Shape 509"/>
        <p:cNvGrpSpPr/>
        <p:nvPr/>
      </p:nvGrpSpPr>
      <p:grpSpPr>
        <a:xfrm>
          <a:off x="0" y="0"/>
          <a:ext cx="0" cy="0"/>
          <a:chOff x="0" y="0"/>
          <a:chExt cx="0" cy="0"/>
        </a:xfrm>
      </p:grpSpPr>
      <p:sp>
        <p:nvSpPr>
          <p:cNvPr id="510" name="Google Shape;510;p95"/>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Water &amp; Climate: Challenges on the African Continent</a:t>
            </a:r>
            <a:endParaRPr sz="3600"/>
          </a:p>
        </p:txBody>
      </p:sp>
      <p:pic>
        <p:nvPicPr>
          <p:cNvPr id="511" name="Google Shape;511;p95"/>
          <p:cNvPicPr preferRelativeResize="0"/>
          <p:nvPr/>
        </p:nvPicPr>
        <p:blipFill>
          <a:blip r:embed="rId3">
            <a:alphaModFix/>
          </a:blip>
          <a:stretch>
            <a:fillRect/>
          </a:stretch>
        </p:blipFill>
        <p:spPr>
          <a:xfrm>
            <a:off x="159300" y="1841375"/>
            <a:ext cx="9036499" cy="41964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5" name="Shape 515"/>
        <p:cNvGrpSpPr/>
        <p:nvPr/>
      </p:nvGrpSpPr>
      <p:grpSpPr>
        <a:xfrm>
          <a:off x="0" y="0"/>
          <a:ext cx="0" cy="0"/>
          <a:chOff x="0" y="0"/>
          <a:chExt cx="0" cy="0"/>
        </a:xfrm>
      </p:grpSpPr>
      <p:sp>
        <p:nvSpPr>
          <p:cNvPr id="516" name="Google Shape;516;p96"/>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4500">
                <a:solidFill>
                  <a:schemeClr val="dk1"/>
                </a:solidFill>
              </a:rPr>
              <a:t>Intro to Sustainability Issues</a:t>
            </a:r>
            <a:endParaRPr sz="3600"/>
          </a:p>
        </p:txBody>
      </p:sp>
      <p:pic>
        <p:nvPicPr>
          <p:cNvPr id="517" name="Google Shape;517;p96"/>
          <p:cNvPicPr preferRelativeResize="0"/>
          <p:nvPr/>
        </p:nvPicPr>
        <p:blipFill>
          <a:blip r:embed="rId3">
            <a:alphaModFix/>
          </a:blip>
          <a:stretch>
            <a:fillRect/>
          </a:stretch>
        </p:blipFill>
        <p:spPr>
          <a:xfrm>
            <a:off x="526775" y="1841050"/>
            <a:ext cx="3817726" cy="4948199"/>
          </a:xfrm>
          <a:prstGeom prst="rect">
            <a:avLst/>
          </a:prstGeom>
          <a:noFill/>
          <a:ln>
            <a:noFill/>
          </a:ln>
        </p:spPr>
      </p:pic>
      <p:pic>
        <p:nvPicPr>
          <p:cNvPr id="518" name="Google Shape;518;p96"/>
          <p:cNvPicPr preferRelativeResize="0"/>
          <p:nvPr/>
        </p:nvPicPr>
        <p:blipFill rotWithShape="1">
          <a:blip r:embed="rId4">
            <a:alphaModFix/>
          </a:blip>
          <a:srcRect b="0" l="0" r="0" t="3325"/>
          <a:stretch/>
        </p:blipFill>
        <p:spPr>
          <a:xfrm>
            <a:off x="4664175" y="1841050"/>
            <a:ext cx="3953049" cy="4948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2" name="Shape 522"/>
        <p:cNvGrpSpPr/>
        <p:nvPr/>
      </p:nvGrpSpPr>
      <p:grpSpPr>
        <a:xfrm>
          <a:off x="0" y="0"/>
          <a:ext cx="0" cy="0"/>
          <a:chOff x="0" y="0"/>
          <a:chExt cx="0" cy="0"/>
        </a:xfrm>
      </p:grpSpPr>
      <p:sp>
        <p:nvSpPr>
          <p:cNvPr id="523" name="Google Shape;523;p97"/>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4500">
                <a:solidFill>
                  <a:schemeClr val="dk1"/>
                </a:solidFill>
              </a:rPr>
              <a:t>Intro to Sustainability Issues</a:t>
            </a:r>
            <a:endParaRPr sz="3600"/>
          </a:p>
        </p:txBody>
      </p:sp>
      <p:pic>
        <p:nvPicPr>
          <p:cNvPr id="524" name="Google Shape;524;p97"/>
          <p:cNvPicPr preferRelativeResize="0"/>
          <p:nvPr/>
        </p:nvPicPr>
        <p:blipFill rotWithShape="1">
          <a:blip r:embed="rId3">
            <a:alphaModFix/>
          </a:blip>
          <a:srcRect b="0" l="0" r="0" t="4952"/>
          <a:stretch/>
        </p:blipFill>
        <p:spPr>
          <a:xfrm>
            <a:off x="457200" y="1787825"/>
            <a:ext cx="4120144" cy="5070176"/>
          </a:xfrm>
          <a:prstGeom prst="rect">
            <a:avLst/>
          </a:prstGeom>
          <a:noFill/>
          <a:ln>
            <a:noFill/>
          </a:ln>
        </p:spPr>
      </p:pic>
      <p:pic>
        <p:nvPicPr>
          <p:cNvPr id="525" name="Google Shape;525;p97"/>
          <p:cNvPicPr preferRelativeResize="0"/>
          <p:nvPr/>
        </p:nvPicPr>
        <p:blipFill rotWithShape="1">
          <a:blip r:embed="rId4">
            <a:alphaModFix/>
          </a:blip>
          <a:srcRect b="0" l="0" r="0" t="941"/>
          <a:stretch/>
        </p:blipFill>
        <p:spPr>
          <a:xfrm>
            <a:off x="4958350" y="1787825"/>
            <a:ext cx="3953049" cy="50701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9" name="Shape 529"/>
        <p:cNvGrpSpPr/>
        <p:nvPr/>
      </p:nvGrpSpPr>
      <p:grpSpPr>
        <a:xfrm>
          <a:off x="0" y="0"/>
          <a:ext cx="0" cy="0"/>
          <a:chOff x="0" y="0"/>
          <a:chExt cx="0" cy="0"/>
        </a:xfrm>
      </p:grpSpPr>
      <p:sp>
        <p:nvSpPr>
          <p:cNvPr id="530" name="Google Shape;530;p98"/>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t>Intro to Sustainability Issues</a:t>
            </a:r>
            <a:endParaRPr sz="4500"/>
          </a:p>
        </p:txBody>
      </p:sp>
      <p:sp>
        <p:nvSpPr>
          <p:cNvPr id="531" name="Google Shape;531;p98"/>
          <p:cNvSpPr txBox="1"/>
          <p:nvPr>
            <p:ph idx="1" type="body"/>
          </p:nvPr>
        </p:nvSpPr>
        <p:spPr>
          <a:xfrm>
            <a:off x="323850" y="1982400"/>
            <a:ext cx="4161000" cy="45552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Font typeface="Calibri"/>
              <a:buAutoNum type="arabicPeriod"/>
            </a:pPr>
            <a:r>
              <a:rPr lang="en" sz="2600">
                <a:latin typeface="Calibri"/>
                <a:ea typeface="Calibri"/>
                <a:cs typeface="Calibri"/>
                <a:sym typeface="Calibri"/>
              </a:rPr>
              <a:t>In your group, pair up and choose one of the four background readings.</a:t>
            </a:r>
            <a:endParaRPr sz="2600">
              <a:latin typeface="Calibri"/>
              <a:ea typeface="Calibri"/>
              <a:cs typeface="Calibri"/>
              <a:sym typeface="Calibri"/>
            </a:endParaRPr>
          </a:p>
          <a:p>
            <a:pPr indent="0" lvl="0" marL="457200" rtl="0" algn="l">
              <a:spcBef>
                <a:spcPts val="1000"/>
              </a:spcBef>
              <a:spcAft>
                <a:spcPts val="0"/>
              </a:spcAft>
              <a:buNone/>
            </a:pPr>
            <a:r>
              <a:t/>
            </a:r>
            <a:endParaRPr sz="1400">
              <a:latin typeface="Calibri"/>
              <a:ea typeface="Calibri"/>
              <a:cs typeface="Calibri"/>
              <a:sym typeface="Calibri"/>
            </a:endParaRPr>
          </a:p>
          <a:p>
            <a:pPr indent="-393700" lvl="0" marL="457200" rtl="0" algn="l">
              <a:spcBef>
                <a:spcPts val="1000"/>
              </a:spcBef>
              <a:spcAft>
                <a:spcPts val="0"/>
              </a:spcAft>
              <a:buSzPts val="2600"/>
              <a:buFont typeface="Calibri"/>
              <a:buAutoNum type="arabicPeriod"/>
            </a:pPr>
            <a:r>
              <a:rPr lang="en" sz="2600">
                <a:latin typeface="Calibri"/>
                <a:ea typeface="Calibri"/>
                <a:cs typeface="Calibri"/>
                <a:sym typeface="Calibri"/>
              </a:rPr>
              <a:t>Read your article and use the “Say Something” literacy strategy with your partner:</a:t>
            </a:r>
            <a:endParaRPr sz="2600">
              <a:latin typeface="Calibri"/>
              <a:ea typeface="Calibri"/>
              <a:cs typeface="Calibri"/>
              <a:sym typeface="Calibri"/>
            </a:endParaRPr>
          </a:p>
          <a:p>
            <a:pPr indent="0" lvl="0" marL="0" rtl="0" algn="l">
              <a:spcBef>
                <a:spcPts val="1000"/>
              </a:spcBef>
              <a:spcAft>
                <a:spcPts val="1600"/>
              </a:spcAft>
              <a:buNone/>
            </a:pPr>
            <a:r>
              <a:t/>
            </a:r>
            <a:endParaRPr/>
          </a:p>
        </p:txBody>
      </p:sp>
      <p:sp>
        <p:nvSpPr>
          <p:cNvPr id="532" name="Google Shape;532;p98"/>
          <p:cNvSpPr txBox="1"/>
          <p:nvPr/>
        </p:nvSpPr>
        <p:spPr>
          <a:xfrm>
            <a:off x="4876625" y="1880800"/>
            <a:ext cx="4161000" cy="47925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Rules for Say Something </a:t>
            </a:r>
            <a:endParaRPr b="1" sz="1800">
              <a:solidFill>
                <a:schemeClr val="dk1"/>
              </a:solidFill>
              <a:latin typeface="Calibri"/>
              <a:ea typeface="Calibri"/>
              <a:cs typeface="Calibri"/>
              <a:sym typeface="Calibri"/>
            </a:endParaRPr>
          </a:p>
          <a:p>
            <a:pPr indent="0" lvl="0" marL="137160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311150" lvl="0" marL="342900" rtl="0" algn="l">
              <a:lnSpc>
                <a:spcPct val="115000"/>
              </a:lnSpc>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With your partner, decide who will say something first. </a:t>
            </a:r>
            <a:endParaRPr sz="1300">
              <a:solidFill>
                <a:schemeClr val="dk1"/>
              </a:solidFill>
              <a:latin typeface="Calibri"/>
              <a:ea typeface="Calibri"/>
              <a:cs typeface="Calibri"/>
              <a:sym typeface="Calibri"/>
            </a:endParaRPr>
          </a:p>
          <a:p>
            <a:pPr indent="0" lvl="0" marL="137160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311150" lvl="0" marL="342900" rtl="0" algn="l">
              <a:lnSpc>
                <a:spcPct val="115000"/>
              </a:lnSpc>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When you say something, do one or more of the following:</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Make a prediction</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Ask a question</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Clarify something you misunderstood </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Make a comment </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Make a connection</a:t>
            </a:r>
            <a:endParaRPr sz="1300">
              <a:solidFill>
                <a:schemeClr val="dk1"/>
              </a:solidFill>
              <a:latin typeface="Calibri"/>
              <a:ea typeface="Calibri"/>
              <a:cs typeface="Calibri"/>
              <a:sym typeface="Calibri"/>
            </a:endParaRPr>
          </a:p>
          <a:p>
            <a:pPr indent="0" lvl="0" marL="182880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311150" lvl="0" marL="342900" rtl="0" algn="l">
              <a:lnSpc>
                <a:spcPct val="115000"/>
              </a:lnSpc>
              <a:spcBef>
                <a:spcPts val="0"/>
              </a:spcBef>
              <a:spcAft>
                <a:spcPts val="0"/>
              </a:spcAft>
              <a:buClr>
                <a:schemeClr val="dk1"/>
              </a:buClr>
              <a:buSzPts val="1300"/>
              <a:buFont typeface="Calibri"/>
              <a:buAutoNum type="arabicPeriod"/>
            </a:pPr>
            <a:r>
              <a:rPr lang="en" sz="1300">
                <a:solidFill>
                  <a:schemeClr val="dk1"/>
                </a:solidFill>
                <a:latin typeface="Calibri"/>
                <a:ea typeface="Calibri"/>
                <a:cs typeface="Calibri"/>
                <a:sym typeface="Calibri"/>
              </a:rPr>
              <a:t>Your partner will  comment on what you have shared, by doing one of the following:</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Agreeing/disagreeing with your prediction </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Answer your question or ask a follow-up question </a:t>
            </a:r>
            <a:endParaRPr sz="1300">
              <a:solidFill>
                <a:schemeClr val="dk1"/>
              </a:solidFill>
              <a:latin typeface="Calibri"/>
              <a:ea typeface="Calibri"/>
              <a:cs typeface="Calibri"/>
              <a:sym typeface="Calibri"/>
            </a:endParaRPr>
          </a:p>
          <a:p>
            <a:pPr indent="-311150" lvl="1" marL="800100" rtl="0" algn="l">
              <a:lnSpc>
                <a:spcPct val="115000"/>
              </a:lnSpc>
              <a:spcBef>
                <a:spcPts val="0"/>
              </a:spcBef>
              <a:spcAft>
                <a:spcPts val="0"/>
              </a:spcAft>
              <a:buClr>
                <a:schemeClr val="dk1"/>
              </a:buClr>
              <a:buSzPts val="1300"/>
              <a:buFont typeface="Calibri"/>
              <a:buAutoNum type="alphaLcPeriod"/>
            </a:pPr>
            <a:r>
              <a:rPr lang="en" sz="1300">
                <a:solidFill>
                  <a:schemeClr val="dk1"/>
                </a:solidFill>
                <a:latin typeface="Calibri"/>
                <a:ea typeface="Calibri"/>
                <a:cs typeface="Calibri"/>
                <a:sym typeface="Calibri"/>
              </a:rPr>
              <a:t>Making an additional comment or connection </a:t>
            </a:r>
            <a:endParaRPr sz="1500">
              <a:solidFill>
                <a:schemeClr val="dk2"/>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160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6" name="Shape 536"/>
        <p:cNvGrpSpPr/>
        <p:nvPr/>
      </p:nvGrpSpPr>
      <p:grpSpPr>
        <a:xfrm>
          <a:off x="0" y="0"/>
          <a:ext cx="0" cy="0"/>
          <a:chOff x="0" y="0"/>
          <a:chExt cx="0" cy="0"/>
        </a:xfrm>
      </p:grpSpPr>
      <p:sp>
        <p:nvSpPr>
          <p:cNvPr id="537" name="Google Shape;537;p99"/>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Water &amp; Climate: Challenges on the African Continent</a:t>
            </a:r>
            <a:endParaRPr sz="3600"/>
          </a:p>
        </p:txBody>
      </p:sp>
      <p:sp>
        <p:nvSpPr>
          <p:cNvPr id="538" name="Google Shape;538;p99"/>
          <p:cNvSpPr txBox="1"/>
          <p:nvPr>
            <p:ph idx="1" type="body"/>
          </p:nvPr>
        </p:nvSpPr>
        <p:spPr>
          <a:xfrm>
            <a:off x="323850" y="1982400"/>
            <a:ext cx="4443600" cy="45552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Font typeface="Calibri"/>
              <a:buAutoNum type="arabicPeriod"/>
            </a:pPr>
            <a:r>
              <a:rPr lang="en" sz="2600">
                <a:latin typeface="Calibri"/>
                <a:ea typeface="Calibri"/>
                <a:cs typeface="Calibri"/>
                <a:sym typeface="Calibri"/>
              </a:rPr>
              <a:t>With your partner, sketch out the main idea of your reading:</a:t>
            </a:r>
            <a:endParaRPr sz="2600">
              <a:latin typeface="Calibri"/>
              <a:ea typeface="Calibri"/>
              <a:cs typeface="Calibri"/>
              <a:sym typeface="Calibri"/>
            </a:endParaRPr>
          </a:p>
          <a:p>
            <a:pPr indent="-254000" lvl="1" marL="800100" rtl="0" algn="l">
              <a:lnSpc>
                <a:spcPct val="100000"/>
              </a:lnSpc>
              <a:spcBef>
                <a:spcPts val="0"/>
              </a:spcBef>
              <a:spcAft>
                <a:spcPts val="0"/>
              </a:spcAft>
              <a:buSzPts val="2200"/>
              <a:buFont typeface="Calibri"/>
              <a:buChar char="✓"/>
            </a:pPr>
            <a:r>
              <a:rPr i="1" lang="en" sz="2200">
                <a:latin typeface="Calibri"/>
                <a:ea typeface="Calibri"/>
                <a:cs typeface="Calibri"/>
                <a:sym typeface="Calibri"/>
              </a:rPr>
              <a:t>Main idea of your article</a:t>
            </a:r>
            <a:endParaRPr i="1" sz="2200">
              <a:latin typeface="Calibri"/>
              <a:ea typeface="Calibri"/>
              <a:cs typeface="Calibri"/>
              <a:sym typeface="Calibri"/>
            </a:endParaRPr>
          </a:p>
          <a:p>
            <a:pPr indent="-254000" lvl="2" marL="1028700" rtl="0" algn="l">
              <a:lnSpc>
                <a:spcPct val="100000"/>
              </a:lnSpc>
              <a:spcBef>
                <a:spcPts val="0"/>
              </a:spcBef>
              <a:spcAft>
                <a:spcPts val="0"/>
              </a:spcAft>
              <a:buSzPts val="2200"/>
              <a:buFont typeface="Calibri"/>
              <a:buChar char="●"/>
            </a:pPr>
            <a:r>
              <a:rPr i="1" lang="en" sz="2200">
                <a:latin typeface="Calibri"/>
                <a:ea typeface="Calibri"/>
                <a:cs typeface="Calibri"/>
                <a:sym typeface="Calibri"/>
              </a:rPr>
              <a:t>Detail #1 that supports</a:t>
            </a:r>
            <a:endParaRPr i="1" sz="2200">
              <a:latin typeface="Calibri"/>
              <a:ea typeface="Calibri"/>
              <a:cs typeface="Calibri"/>
              <a:sym typeface="Calibri"/>
            </a:endParaRPr>
          </a:p>
          <a:p>
            <a:pPr indent="-254000" lvl="2" marL="1028700" rtl="0" algn="l">
              <a:lnSpc>
                <a:spcPct val="100000"/>
              </a:lnSpc>
              <a:spcBef>
                <a:spcPts val="0"/>
              </a:spcBef>
              <a:spcAft>
                <a:spcPts val="0"/>
              </a:spcAft>
              <a:buSzPts val="2200"/>
              <a:buFont typeface="Calibri"/>
              <a:buChar char="●"/>
            </a:pPr>
            <a:r>
              <a:rPr i="1" lang="en" sz="2200">
                <a:latin typeface="Calibri"/>
                <a:ea typeface="Calibri"/>
                <a:cs typeface="Calibri"/>
                <a:sym typeface="Calibri"/>
              </a:rPr>
              <a:t>Detail #2 that supports</a:t>
            </a:r>
            <a:endParaRPr i="1" sz="2200">
              <a:latin typeface="Calibri"/>
              <a:ea typeface="Calibri"/>
              <a:cs typeface="Calibri"/>
              <a:sym typeface="Calibri"/>
            </a:endParaRPr>
          </a:p>
          <a:p>
            <a:pPr indent="-254000" lvl="2" marL="1028700" rtl="0" algn="l">
              <a:lnSpc>
                <a:spcPct val="100000"/>
              </a:lnSpc>
              <a:spcBef>
                <a:spcPts val="0"/>
              </a:spcBef>
              <a:spcAft>
                <a:spcPts val="0"/>
              </a:spcAft>
              <a:buSzPts val="2200"/>
              <a:buFont typeface="Calibri"/>
              <a:buChar char="●"/>
            </a:pPr>
            <a:r>
              <a:rPr i="1" lang="en" sz="2200">
                <a:latin typeface="Calibri"/>
                <a:ea typeface="Calibri"/>
                <a:cs typeface="Calibri"/>
                <a:sym typeface="Calibri"/>
              </a:rPr>
              <a:t>Detail #3 that supports</a:t>
            </a:r>
            <a:endParaRPr i="1" sz="2200">
              <a:latin typeface="Calibri"/>
              <a:ea typeface="Calibri"/>
              <a:cs typeface="Calibri"/>
              <a:sym typeface="Calibri"/>
            </a:endParaRPr>
          </a:p>
          <a:p>
            <a:pPr indent="0" lvl="0" marL="457200" rtl="0" algn="l">
              <a:spcBef>
                <a:spcPts val="0"/>
              </a:spcBef>
              <a:spcAft>
                <a:spcPts val="0"/>
              </a:spcAft>
              <a:buNone/>
            </a:pPr>
            <a:r>
              <a:t/>
            </a:r>
            <a:endParaRPr sz="1000">
              <a:latin typeface="Calibri"/>
              <a:ea typeface="Calibri"/>
              <a:cs typeface="Calibri"/>
              <a:sym typeface="Calibri"/>
            </a:endParaRPr>
          </a:p>
          <a:p>
            <a:pPr indent="-393700" lvl="0" marL="457200" rtl="0" algn="l">
              <a:spcBef>
                <a:spcPts val="1000"/>
              </a:spcBef>
              <a:spcAft>
                <a:spcPts val="0"/>
              </a:spcAft>
              <a:buSzPts val="2600"/>
              <a:buFont typeface="Calibri"/>
              <a:buAutoNum type="arabicPeriod"/>
            </a:pPr>
            <a:r>
              <a:rPr lang="en" sz="2600">
                <a:latin typeface="Calibri"/>
                <a:ea typeface="Calibri"/>
                <a:cs typeface="Calibri"/>
                <a:sym typeface="Calibri"/>
              </a:rPr>
              <a:t>Share out with the rest of your group</a:t>
            </a:r>
            <a:endParaRPr sz="2600">
              <a:latin typeface="Calibri"/>
              <a:ea typeface="Calibri"/>
              <a:cs typeface="Calibri"/>
              <a:sym typeface="Calibri"/>
            </a:endParaRPr>
          </a:p>
          <a:p>
            <a:pPr indent="0" lvl="0" marL="0" rtl="0" algn="l">
              <a:spcBef>
                <a:spcPts val="1000"/>
              </a:spcBef>
              <a:spcAft>
                <a:spcPts val="1600"/>
              </a:spcAft>
              <a:buNone/>
            </a:pPr>
            <a:r>
              <a:t/>
            </a:r>
            <a:endParaRPr sz="1900"/>
          </a:p>
        </p:txBody>
      </p:sp>
      <p:pic>
        <p:nvPicPr>
          <p:cNvPr id="539" name="Google Shape;539;p99"/>
          <p:cNvPicPr preferRelativeResize="0"/>
          <p:nvPr/>
        </p:nvPicPr>
        <p:blipFill>
          <a:blip r:embed="rId3">
            <a:alphaModFix/>
          </a:blip>
          <a:stretch>
            <a:fillRect/>
          </a:stretch>
        </p:blipFill>
        <p:spPr>
          <a:xfrm>
            <a:off x="4767450" y="2066625"/>
            <a:ext cx="4085850" cy="3788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3" name="Shape 543"/>
        <p:cNvGrpSpPr/>
        <p:nvPr/>
      </p:nvGrpSpPr>
      <p:grpSpPr>
        <a:xfrm>
          <a:off x="0" y="0"/>
          <a:ext cx="0" cy="0"/>
          <a:chOff x="0" y="0"/>
          <a:chExt cx="0" cy="0"/>
        </a:xfrm>
      </p:grpSpPr>
      <p:sp>
        <p:nvSpPr>
          <p:cNvPr id="544" name="Google Shape;544;p100"/>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Constraint Model</a:t>
            </a:r>
            <a:endParaRPr/>
          </a:p>
        </p:txBody>
      </p:sp>
      <p:sp>
        <p:nvSpPr>
          <p:cNvPr id="545" name="Google Shape;545;p100"/>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p>
            <a:pPr indent="-342900" lvl="0" marL="457200" marR="228600" rtl="0" algn="l">
              <a:lnSpc>
                <a:spcPct val="10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Economics is not about money but rather about trade-offs. </a:t>
            </a:r>
            <a:endParaRPr>
              <a:solidFill>
                <a:schemeClr val="dk1"/>
              </a:solidFill>
              <a:latin typeface="Calibri"/>
              <a:ea typeface="Calibri"/>
              <a:cs typeface="Calibri"/>
              <a:sym typeface="Calibri"/>
            </a:endParaRPr>
          </a:p>
          <a:p>
            <a:pPr indent="-342900" lvl="0" marL="457200" marR="228600" rtl="0" algn="l">
              <a:lnSpc>
                <a:spcPct val="100000"/>
              </a:lnSpc>
              <a:spcBef>
                <a:spcPts val="1000"/>
              </a:spcBef>
              <a:spcAft>
                <a:spcPts val="0"/>
              </a:spcAft>
              <a:buClr>
                <a:schemeClr val="dk1"/>
              </a:buClr>
              <a:buSzPts val="1800"/>
              <a:buFont typeface="Calibri"/>
              <a:buChar char="●"/>
            </a:pPr>
            <a:r>
              <a:rPr lang="en">
                <a:solidFill>
                  <a:schemeClr val="dk1"/>
                </a:solidFill>
                <a:latin typeface="Calibri"/>
                <a:ea typeface="Calibri"/>
                <a:cs typeface="Calibri"/>
                <a:sym typeface="Calibri"/>
              </a:rPr>
              <a:t>The true cost of a good or service is its </a:t>
            </a:r>
            <a:r>
              <a:rPr b="1" lang="en">
                <a:solidFill>
                  <a:schemeClr val="dk1"/>
                </a:solidFill>
                <a:latin typeface="Calibri"/>
                <a:ea typeface="Calibri"/>
                <a:cs typeface="Calibri"/>
                <a:sym typeface="Calibri"/>
              </a:rPr>
              <a:t>opportunity cost</a:t>
            </a:r>
            <a:r>
              <a:rPr lang="en">
                <a:solidFill>
                  <a:schemeClr val="dk1"/>
                </a:solidFill>
                <a:latin typeface="Calibri"/>
                <a:ea typeface="Calibri"/>
                <a:cs typeface="Calibri"/>
                <a:sym typeface="Calibri"/>
              </a:rPr>
              <a:t>, </a:t>
            </a:r>
            <a:r>
              <a:rPr b="1" i="1" lang="en">
                <a:solidFill>
                  <a:schemeClr val="dk1"/>
                </a:solidFill>
                <a:latin typeface="Calibri"/>
                <a:ea typeface="Calibri"/>
                <a:cs typeface="Calibri"/>
                <a:sym typeface="Calibri"/>
              </a:rPr>
              <a:t>what you give up in order to get the good or service</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42900" lvl="0" marL="457200" marR="228600" rtl="0" algn="l">
              <a:lnSpc>
                <a:spcPct val="100000"/>
              </a:lnSpc>
              <a:spcBef>
                <a:spcPts val="1000"/>
              </a:spcBef>
              <a:spcAft>
                <a:spcPts val="0"/>
              </a:spcAft>
              <a:buClr>
                <a:schemeClr val="dk1"/>
              </a:buClr>
              <a:buSzPts val="1800"/>
              <a:buFont typeface="Calibri"/>
              <a:buChar char="●"/>
            </a:pPr>
            <a:r>
              <a:rPr lang="en">
                <a:solidFill>
                  <a:schemeClr val="dk1"/>
                </a:solidFill>
                <a:latin typeface="Calibri"/>
                <a:ea typeface="Calibri"/>
                <a:cs typeface="Calibri"/>
                <a:sym typeface="Calibri"/>
              </a:rPr>
              <a:t>We will be using this concept to think about the true cost of clean water: If you turn on a spout and clean water comes out, the opportunity cost is low. On the other hand, if you have to spend six hours securing clean water, it costs you the opportunity to work/sleep/play/go to school. </a:t>
            </a:r>
            <a:endParaRPr>
              <a:solidFill>
                <a:schemeClr val="dk1"/>
              </a:solidFill>
              <a:latin typeface="Calibri"/>
              <a:ea typeface="Calibri"/>
              <a:cs typeface="Calibri"/>
              <a:sym typeface="Calibri"/>
            </a:endParaRPr>
          </a:p>
          <a:p>
            <a:pPr indent="-342900" lvl="0" marL="457200" marR="228600" rtl="0" algn="l">
              <a:lnSpc>
                <a:spcPct val="100000"/>
              </a:lnSpc>
              <a:spcBef>
                <a:spcPts val="1000"/>
              </a:spcBef>
              <a:spcAft>
                <a:spcPts val="0"/>
              </a:spcAft>
              <a:buClr>
                <a:schemeClr val="dk1"/>
              </a:buClr>
              <a:buSzPts val="1800"/>
              <a:buFont typeface="Calibri"/>
              <a:buChar char="●"/>
            </a:pPr>
            <a:r>
              <a:rPr lang="en">
                <a:solidFill>
                  <a:schemeClr val="dk1"/>
                </a:solidFill>
                <a:latin typeface="Calibri"/>
                <a:ea typeface="Calibri"/>
                <a:cs typeface="Calibri"/>
                <a:sym typeface="Calibri"/>
              </a:rPr>
              <a:t>Let’s use this model to show opportunity cost...</a:t>
            </a:r>
            <a:endParaRPr>
              <a:solidFill>
                <a:schemeClr val="dk1"/>
              </a:solidFill>
              <a:latin typeface="Calibri"/>
              <a:ea typeface="Calibri"/>
              <a:cs typeface="Calibri"/>
              <a:sym typeface="Calibri"/>
            </a:endParaRPr>
          </a:p>
          <a:p>
            <a:pPr indent="0" lvl="0" marL="0" rtl="0" algn="l">
              <a:spcBef>
                <a:spcPts val="100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9" name="Shape 549"/>
        <p:cNvGrpSpPr/>
        <p:nvPr/>
      </p:nvGrpSpPr>
      <p:grpSpPr>
        <a:xfrm>
          <a:off x="0" y="0"/>
          <a:ext cx="0" cy="0"/>
          <a:chOff x="0" y="0"/>
          <a:chExt cx="0" cy="0"/>
        </a:xfrm>
      </p:grpSpPr>
      <p:cxnSp>
        <p:nvCxnSpPr>
          <p:cNvPr id="550" name="Google Shape;550;p101"/>
          <p:cNvCxnSpPr/>
          <p:nvPr/>
        </p:nvCxnSpPr>
        <p:spPr>
          <a:xfrm>
            <a:off x="2645500" y="689300"/>
            <a:ext cx="0" cy="4795200"/>
          </a:xfrm>
          <a:prstGeom prst="straightConnector1">
            <a:avLst/>
          </a:prstGeom>
          <a:noFill/>
          <a:ln cap="flat" cmpd="sng" w="38100">
            <a:solidFill>
              <a:schemeClr val="dk2"/>
            </a:solidFill>
            <a:prstDash val="solid"/>
            <a:round/>
            <a:headEnd len="med" w="med" type="none"/>
            <a:tailEnd len="med" w="med" type="none"/>
          </a:ln>
        </p:spPr>
      </p:cxnSp>
      <p:cxnSp>
        <p:nvCxnSpPr>
          <p:cNvPr id="551" name="Google Shape;551;p101"/>
          <p:cNvCxnSpPr/>
          <p:nvPr/>
        </p:nvCxnSpPr>
        <p:spPr>
          <a:xfrm flipH="1" rot="10800000">
            <a:off x="2645500" y="5457800"/>
            <a:ext cx="4259400" cy="26700"/>
          </a:xfrm>
          <a:prstGeom prst="straightConnector1">
            <a:avLst/>
          </a:prstGeom>
          <a:noFill/>
          <a:ln cap="flat" cmpd="sng" w="38100">
            <a:solidFill>
              <a:schemeClr val="dk2"/>
            </a:solidFill>
            <a:prstDash val="solid"/>
            <a:round/>
            <a:headEnd len="med" w="med" type="none"/>
            <a:tailEnd len="med" w="med" type="none"/>
          </a:ln>
        </p:spPr>
      </p:cxnSp>
      <p:cxnSp>
        <p:nvCxnSpPr>
          <p:cNvPr id="552" name="Google Shape;552;p101"/>
          <p:cNvCxnSpPr/>
          <p:nvPr/>
        </p:nvCxnSpPr>
        <p:spPr>
          <a:xfrm>
            <a:off x="2514850" y="4504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553" name="Google Shape;553;p101"/>
          <p:cNvCxnSpPr/>
          <p:nvPr/>
        </p:nvCxnSpPr>
        <p:spPr>
          <a:xfrm>
            <a:off x="2514850" y="3488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554" name="Google Shape;554;p101"/>
          <p:cNvCxnSpPr/>
          <p:nvPr/>
        </p:nvCxnSpPr>
        <p:spPr>
          <a:xfrm>
            <a:off x="2514850" y="25740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555" name="Google Shape;555;p101"/>
          <p:cNvCxnSpPr/>
          <p:nvPr/>
        </p:nvCxnSpPr>
        <p:spPr>
          <a:xfrm>
            <a:off x="2514850" y="1558033"/>
            <a:ext cx="261300" cy="0"/>
          </a:xfrm>
          <a:prstGeom prst="straightConnector1">
            <a:avLst/>
          </a:prstGeom>
          <a:noFill/>
          <a:ln cap="flat" cmpd="sng" w="9525">
            <a:solidFill>
              <a:schemeClr val="dk2"/>
            </a:solidFill>
            <a:prstDash val="solid"/>
            <a:round/>
            <a:headEnd len="med" w="med" type="none"/>
            <a:tailEnd len="med" w="med" type="none"/>
          </a:ln>
        </p:spPr>
      </p:cxnSp>
      <p:sp>
        <p:nvSpPr>
          <p:cNvPr id="556" name="Google Shape;556;p101"/>
          <p:cNvSpPr txBox="1"/>
          <p:nvPr/>
        </p:nvSpPr>
        <p:spPr>
          <a:xfrm>
            <a:off x="2190975" y="4284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557" name="Google Shape;557;p101"/>
          <p:cNvSpPr txBox="1"/>
          <p:nvPr/>
        </p:nvSpPr>
        <p:spPr>
          <a:xfrm>
            <a:off x="2190975" y="3268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558" name="Google Shape;558;p101"/>
          <p:cNvSpPr txBox="1"/>
          <p:nvPr/>
        </p:nvSpPr>
        <p:spPr>
          <a:xfrm>
            <a:off x="2190975" y="2354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
        <p:nvSpPr>
          <p:cNvPr id="559" name="Google Shape;559;p101"/>
          <p:cNvSpPr txBox="1"/>
          <p:nvPr/>
        </p:nvSpPr>
        <p:spPr>
          <a:xfrm>
            <a:off x="2190975" y="1338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cxnSp>
        <p:nvCxnSpPr>
          <p:cNvPr id="560" name="Google Shape;560;p101"/>
          <p:cNvCxnSpPr/>
          <p:nvPr/>
        </p:nvCxnSpPr>
        <p:spPr>
          <a:xfrm rot="10800000">
            <a:off x="35990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561" name="Google Shape;561;p101"/>
          <p:cNvCxnSpPr/>
          <p:nvPr/>
        </p:nvCxnSpPr>
        <p:spPr>
          <a:xfrm rot="10800000">
            <a:off x="44372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562" name="Google Shape;562;p101"/>
          <p:cNvCxnSpPr/>
          <p:nvPr/>
        </p:nvCxnSpPr>
        <p:spPr>
          <a:xfrm rot="10800000">
            <a:off x="53516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563" name="Google Shape;563;p101"/>
          <p:cNvCxnSpPr/>
          <p:nvPr/>
        </p:nvCxnSpPr>
        <p:spPr>
          <a:xfrm rot="10800000">
            <a:off x="6266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564" name="Google Shape;564;p101"/>
          <p:cNvSpPr txBox="1"/>
          <p:nvPr/>
        </p:nvSpPr>
        <p:spPr>
          <a:xfrm>
            <a:off x="3316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$15</a:t>
            </a:r>
            <a:endParaRPr/>
          </a:p>
        </p:txBody>
      </p:sp>
      <p:sp>
        <p:nvSpPr>
          <p:cNvPr id="565" name="Google Shape;565;p101"/>
          <p:cNvSpPr txBox="1"/>
          <p:nvPr/>
        </p:nvSpPr>
        <p:spPr>
          <a:xfrm>
            <a:off x="42313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$30</a:t>
            </a:r>
            <a:endParaRPr/>
          </a:p>
        </p:txBody>
      </p:sp>
      <p:sp>
        <p:nvSpPr>
          <p:cNvPr id="566" name="Google Shape;566;p101"/>
          <p:cNvSpPr txBox="1"/>
          <p:nvPr/>
        </p:nvSpPr>
        <p:spPr>
          <a:xfrm>
            <a:off x="51457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$45</a:t>
            </a:r>
            <a:endParaRPr/>
          </a:p>
        </p:txBody>
      </p:sp>
      <p:sp>
        <p:nvSpPr>
          <p:cNvPr id="567" name="Google Shape;567;p101"/>
          <p:cNvSpPr txBox="1"/>
          <p:nvPr/>
        </p:nvSpPr>
        <p:spPr>
          <a:xfrm>
            <a:off x="60601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$60</a:t>
            </a:r>
            <a:endParaRPr/>
          </a:p>
        </p:txBody>
      </p:sp>
      <p:cxnSp>
        <p:nvCxnSpPr>
          <p:cNvPr id="568" name="Google Shape;568;p101"/>
          <p:cNvCxnSpPr/>
          <p:nvPr/>
        </p:nvCxnSpPr>
        <p:spPr>
          <a:xfrm>
            <a:off x="2667625" y="1587367"/>
            <a:ext cx="3604500" cy="3870300"/>
          </a:xfrm>
          <a:prstGeom prst="straightConnector1">
            <a:avLst/>
          </a:prstGeom>
          <a:noFill/>
          <a:ln cap="flat" cmpd="sng" w="38100">
            <a:solidFill>
              <a:schemeClr val="dk2"/>
            </a:solidFill>
            <a:prstDash val="solid"/>
            <a:round/>
            <a:headEnd len="med" w="med" type="none"/>
            <a:tailEnd len="med" w="med" type="none"/>
          </a:ln>
        </p:spPr>
      </p:cxnSp>
      <p:cxnSp>
        <p:nvCxnSpPr>
          <p:cNvPr id="569" name="Google Shape;569;p101"/>
          <p:cNvCxnSpPr/>
          <p:nvPr/>
        </p:nvCxnSpPr>
        <p:spPr>
          <a:xfrm rot="10800000">
            <a:off x="2664975" y="1605867"/>
            <a:ext cx="0" cy="1930500"/>
          </a:xfrm>
          <a:prstGeom prst="straightConnector1">
            <a:avLst/>
          </a:prstGeom>
          <a:noFill/>
          <a:ln cap="flat" cmpd="sng" w="38100">
            <a:solidFill>
              <a:srgbClr val="9900FF"/>
            </a:solidFill>
            <a:prstDash val="solid"/>
            <a:round/>
            <a:headEnd len="med" w="med" type="none"/>
            <a:tailEnd len="med" w="med" type="triangle"/>
          </a:ln>
        </p:spPr>
      </p:cxnSp>
      <p:cxnSp>
        <p:nvCxnSpPr>
          <p:cNvPr id="570" name="Google Shape;570;p101"/>
          <p:cNvCxnSpPr/>
          <p:nvPr/>
        </p:nvCxnSpPr>
        <p:spPr>
          <a:xfrm rot="10800000">
            <a:off x="2645550" y="3519767"/>
            <a:ext cx="1784700" cy="300"/>
          </a:xfrm>
          <a:prstGeom prst="straightConnector1">
            <a:avLst/>
          </a:prstGeom>
          <a:noFill/>
          <a:ln cap="flat" cmpd="sng" w="38100">
            <a:solidFill>
              <a:srgbClr val="9900FF"/>
            </a:solidFill>
            <a:prstDash val="solid"/>
            <a:round/>
            <a:headEnd len="med" w="med" type="none"/>
            <a:tailEnd len="med" w="med" type="triangle"/>
          </a:ln>
        </p:spPr>
      </p:cxnSp>
      <p:sp>
        <p:nvSpPr>
          <p:cNvPr id="571" name="Google Shape;571;p101"/>
          <p:cNvSpPr txBox="1"/>
          <p:nvPr/>
        </p:nvSpPr>
        <p:spPr>
          <a:xfrm>
            <a:off x="3725325" y="61320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Working</a:t>
            </a:r>
            <a:endParaRPr b="1"/>
          </a:p>
        </p:txBody>
      </p:sp>
      <p:sp>
        <p:nvSpPr>
          <p:cNvPr id="572" name="Google Shape;572;p101"/>
          <p:cNvSpPr txBox="1"/>
          <p:nvPr/>
        </p:nvSpPr>
        <p:spPr>
          <a:xfrm rot="-5400000">
            <a:off x="520250" y="30099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sp>
        <p:nvSpPr>
          <p:cNvPr id="573" name="Google Shape;573;p101"/>
          <p:cNvSpPr txBox="1"/>
          <p:nvPr/>
        </p:nvSpPr>
        <p:spPr>
          <a:xfrm>
            <a:off x="5242425" y="873433"/>
            <a:ext cx="36045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What is the opportunity cost of getting higher grade on your test? </a:t>
            </a:r>
            <a:endParaRPr b="1" sz="2400">
              <a:latin typeface="Calibri"/>
              <a:ea typeface="Calibri"/>
              <a:cs typeface="Calibri"/>
              <a:sym typeface="Calibri"/>
            </a:endParaRPr>
          </a:p>
        </p:txBody>
      </p:sp>
      <p:sp>
        <p:nvSpPr>
          <p:cNvPr id="574" name="Google Shape;574;p101"/>
          <p:cNvSpPr txBox="1"/>
          <p:nvPr/>
        </p:nvSpPr>
        <p:spPr>
          <a:xfrm>
            <a:off x="5212875" y="2692033"/>
            <a:ext cx="36636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The forgone wages.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rPr b="1" lang="en" sz="1800">
                <a:solidFill>
                  <a:srgbClr val="9900FF"/>
                </a:solidFill>
                <a:latin typeface="Calibri"/>
                <a:ea typeface="Calibri"/>
                <a:cs typeface="Calibri"/>
                <a:sym typeface="Calibri"/>
              </a:rPr>
              <a:t>For instance, moving from a “C” to a “A” will cost you two hours of work which means $30 in forgone wages.</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75"/>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Emily Anderson</a:t>
            </a:r>
            <a:endParaRPr/>
          </a:p>
        </p:txBody>
      </p:sp>
      <p:sp>
        <p:nvSpPr>
          <p:cNvPr id="376" name="Google Shape;376;p75"/>
          <p:cNvSpPr txBox="1"/>
          <p:nvPr>
            <p:ph idx="1" type="body"/>
          </p:nvPr>
        </p:nvSpPr>
        <p:spPr>
          <a:xfrm>
            <a:off x="144425" y="1824608"/>
            <a:ext cx="4260300" cy="37935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Married with 5 kiddos</a:t>
            </a:r>
            <a:endParaRPr sz="1900"/>
          </a:p>
          <a:p>
            <a:pPr indent="-349250" lvl="0" marL="457200" rtl="0" algn="l">
              <a:spcBef>
                <a:spcPts val="0"/>
              </a:spcBef>
              <a:spcAft>
                <a:spcPts val="0"/>
              </a:spcAft>
              <a:buSzPts val="1900"/>
              <a:buChar char="●"/>
            </a:pPr>
            <a:r>
              <a:rPr lang="en" sz="1900"/>
              <a:t>Teacher at Blaine High School</a:t>
            </a:r>
            <a:endParaRPr sz="1900"/>
          </a:p>
          <a:p>
            <a:pPr indent="-349250" lvl="0" marL="457200" rtl="0" algn="l">
              <a:spcBef>
                <a:spcPts val="0"/>
              </a:spcBef>
              <a:spcAft>
                <a:spcPts val="0"/>
              </a:spcAft>
              <a:buSzPts val="1900"/>
              <a:buChar char="●"/>
            </a:pPr>
            <a:r>
              <a:rPr lang="en" sz="1900"/>
              <a:t>12th grade Economics, College in the Schools Economics, and 12th grade U.S. Government and Politics</a:t>
            </a:r>
            <a:endParaRPr sz="1900"/>
          </a:p>
          <a:p>
            <a:pPr indent="-349250" lvl="0" marL="457200" rtl="0" algn="l">
              <a:spcBef>
                <a:spcPts val="0"/>
              </a:spcBef>
              <a:spcAft>
                <a:spcPts val="0"/>
              </a:spcAft>
              <a:buSzPts val="1900"/>
              <a:buChar char="●"/>
            </a:pPr>
            <a:r>
              <a:rPr lang="en" sz="1900"/>
              <a:t>Minnesota Council on Economic Education Master Teacher</a:t>
            </a:r>
            <a:endParaRPr sz="19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377" name="Google Shape;377;p75"/>
          <p:cNvPicPr preferRelativeResize="0"/>
          <p:nvPr/>
        </p:nvPicPr>
        <p:blipFill>
          <a:blip r:embed="rId3">
            <a:alphaModFix/>
          </a:blip>
          <a:stretch>
            <a:fillRect/>
          </a:stretch>
        </p:blipFill>
        <p:spPr>
          <a:xfrm>
            <a:off x="4572000" y="1824592"/>
            <a:ext cx="4267199" cy="329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0" st="0"/>
                                            </p:txEl>
                                          </p:spTgt>
                                        </p:tgtEl>
                                        <p:attrNameLst>
                                          <p:attrName>style.visibility</p:attrName>
                                        </p:attrNameLst>
                                      </p:cBhvr>
                                      <p:to>
                                        <p:strVal val="visible"/>
                                      </p:to>
                                    </p:set>
                                    <p:animEffect filter="fade" transition="in">
                                      <p:cBhvr>
                                        <p:cTn dur="1000"/>
                                        <p:tgtEl>
                                          <p:spTgt spid="3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1" st="1"/>
                                            </p:txEl>
                                          </p:spTgt>
                                        </p:tgtEl>
                                        <p:attrNameLst>
                                          <p:attrName>style.visibility</p:attrName>
                                        </p:attrNameLst>
                                      </p:cBhvr>
                                      <p:to>
                                        <p:strVal val="visible"/>
                                      </p:to>
                                    </p:set>
                                    <p:animEffect filter="fade" transition="in">
                                      <p:cBhvr>
                                        <p:cTn dur="1000"/>
                                        <p:tgtEl>
                                          <p:spTgt spid="3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2" st="2"/>
                                            </p:txEl>
                                          </p:spTgt>
                                        </p:tgtEl>
                                        <p:attrNameLst>
                                          <p:attrName>style.visibility</p:attrName>
                                        </p:attrNameLst>
                                      </p:cBhvr>
                                      <p:to>
                                        <p:strVal val="visible"/>
                                      </p:to>
                                    </p:set>
                                    <p:animEffect filter="fade" transition="in">
                                      <p:cBhvr>
                                        <p:cTn dur="1000"/>
                                        <p:tgtEl>
                                          <p:spTgt spid="3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3" st="3"/>
                                            </p:txEl>
                                          </p:spTgt>
                                        </p:tgtEl>
                                        <p:attrNameLst>
                                          <p:attrName>style.visibility</p:attrName>
                                        </p:attrNameLst>
                                      </p:cBhvr>
                                      <p:to>
                                        <p:strVal val="visible"/>
                                      </p:to>
                                    </p:set>
                                    <p:animEffect filter="fade" transition="in">
                                      <p:cBhvr>
                                        <p:cTn dur="1000"/>
                                        <p:tgtEl>
                                          <p:spTgt spid="3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4" st="4"/>
                                            </p:txEl>
                                          </p:spTgt>
                                        </p:tgtEl>
                                        <p:attrNameLst>
                                          <p:attrName>style.visibility</p:attrName>
                                        </p:attrNameLst>
                                      </p:cBhvr>
                                      <p:to>
                                        <p:strVal val="visible"/>
                                      </p:to>
                                    </p:set>
                                    <p:animEffect filter="fade" transition="in">
                                      <p:cBhvr>
                                        <p:cTn dur="1000"/>
                                        <p:tgtEl>
                                          <p:spTgt spid="3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5" st="5"/>
                                            </p:txEl>
                                          </p:spTgt>
                                        </p:tgtEl>
                                        <p:attrNameLst>
                                          <p:attrName>style.visibility</p:attrName>
                                        </p:attrNameLst>
                                      </p:cBhvr>
                                      <p:to>
                                        <p:strVal val="visible"/>
                                      </p:to>
                                    </p:set>
                                    <p:animEffect filter="fade" transition="in">
                                      <p:cBhvr>
                                        <p:cTn dur="1000"/>
                                        <p:tgtEl>
                                          <p:spTgt spid="37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8" name="Shape 578"/>
        <p:cNvGrpSpPr/>
        <p:nvPr/>
      </p:nvGrpSpPr>
      <p:grpSpPr>
        <a:xfrm>
          <a:off x="0" y="0"/>
          <a:ext cx="0" cy="0"/>
          <a:chOff x="0" y="0"/>
          <a:chExt cx="0" cy="0"/>
        </a:xfrm>
      </p:grpSpPr>
      <p:cxnSp>
        <p:nvCxnSpPr>
          <p:cNvPr id="579" name="Google Shape;579;p102"/>
          <p:cNvCxnSpPr/>
          <p:nvPr/>
        </p:nvCxnSpPr>
        <p:spPr>
          <a:xfrm>
            <a:off x="2645500" y="689300"/>
            <a:ext cx="0" cy="4795200"/>
          </a:xfrm>
          <a:prstGeom prst="straightConnector1">
            <a:avLst/>
          </a:prstGeom>
          <a:noFill/>
          <a:ln cap="flat" cmpd="sng" w="38100">
            <a:solidFill>
              <a:schemeClr val="dk2"/>
            </a:solidFill>
            <a:prstDash val="solid"/>
            <a:round/>
            <a:headEnd len="med" w="med" type="none"/>
            <a:tailEnd len="med" w="med" type="none"/>
          </a:ln>
        </p:spPr>
      </p:cxnSp>
      <p:cxnSp>
        <p:nvCxnSpPr>
          <p:cNvPr id="580" name="Google Shape;580;p102"/>
          <p:cNvCxnSpPr/>
          <p:nvPr/>
        </p:nvCxnSpPr>
        <p:spPr>
          <a:xfrm flipH="1" rot="10800000">
            <a:off x="2645500" y="5457800"/>
            <a:ext cx="4259400" cy="26700"/>
          </a:xfrm>
          <a:prstGeom prst="straightConnector1">
            <a:avLst/>
          </a:prstGeom>
          <a:noFill/>
          <a:ln cap="flat" cmpd="sng" w="38100">
            <a:solidFill>
              <a:schemeClr val="dk2"/>
            </a:solidFill>
            <a:prstDash val="solid"/>
            <a:round/>
            <a:headEnd len="med" w="med" type="none"/>
            <a:tailEnd len="med" w="med" type="none"/>
          </a:ln>
        </p:spPr>
      </p:cxnSp>
      <p:cxnSp>
        <p:nvCxnSpPr>
          <p:cNvPr id="581" name="Google Shape;581;p102"/>
          <p:cNvCxnSpPr/>
          <p:nvPr/>
        </p:nvCxnSpPr>
        <p:spPr>
          <a:xfrm>
            <a:off x="2514850" y="4504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582" name="Google Shape;582;p102"/>
          <p:cNvCxnSpPr/>
          <p:nvPr/>
        </p:nvCxnSpPr>
        <p:spPr>
          <a:xfrm>
            <a:off x="2514850" y="3488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583" name="Google Shape;583;p102"/>
          <p:cNvCxnSpPr/>
          <p:nvPr/>
        </p:nvCxnSpPr>
        <p:spPr>
          <a:xfrm>
            <a:off x="2514850" y="25740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584" name="Google Shape;584;p102"/>
          <p:cNvCxnSpPr/>
          <p:nvPr/>
        </p:nvCxnSpPr>
        <p:spPr>
          <a:xfrm>
            <a:off x="2514850" y="1558033"/>
            <a:ext cx="261300" cy="0"/>
          </a:xfrm>
          <a:prstGeom prst="straightConnector1">
            <a:avLst/>
          </a:prstGeom>
          <a:noFill/>
          <a:ln cap="flat" cmpd="sng" w="9525">
            <a:solidFill>
              <a:schemeClr val="dk2"/>
            </a:solidFill>
            <a:prstDash val="solid"/>
            <a:round/>
            <a:headEnd len="med" w="med" type="none"/>
            <a:tailEnd len="med" w="med" type="none"/>
          </a:ln>
        </p:spPr>
      </p:cxnSp>
      <p:sp>
        <p:nvSpPr>
          <p:cNvPr id="585" name="Google Shape;585;p102"/>
          <p:cNvSpPr txBox="1"/>
          <p:nvPr/>
        </p:nvSpPr>
        <p:spPr>
          <a:xfrm>
            <a:off x="2190975" y="4284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586" name="Google Shape;586;p102"/>
          <p:cNvSpPr txBox="1"/>
          <p:nvPr/>
        </p:nvSpPr>
        <p:spPr>
          <a:xfrm>
            <a:off x="2190975" y="3268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587" name="Google Shape;587;p102"/>
          <p:cNvSpPr txBox="1"/>
          <p:nvPr/>
        </p:nvSpPr>
        <p:spPr>
          <a:xfrm>
            <a:off x="2190975" y="2354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
        <p:nvSpPr>
          <p:cNvPr id="588" name="Google Shape;588;p102"/>
          <p:cNvSpPr txBox="1"/>
          <p:nvPr/>
        </p:nvSpPr>
        <p:spPr>
          <a:xfrm>
            <a:off x="2190975" y="1338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cxnSp>
        <p:nvCxnSpPr>
          <p:cNvPr id="589" name="Google Shape;589;p102"/>
          <p:cNvCxnSpPr/>
          <p:nvPr/>
        </p:nvCxnSpPr>
        <p:spPr>
          <a:xfrm rot="10800000">
            <a:off x="35990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590" name="Google Shape;590;p102"/>
          <p:cNvCxnSpPr/>
          <p:nvPr/>
        </p:nvCxnSpPr>
        <p:spPr>
          <a:xfrm rot="10800000">
            <a:off x="44372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591" name="Google Shape;591;p102"/>
          <p:cNvCxnSpPr/>
          <p:nvPr/>
        </p:nvCxnSpPr>
        <p:spPr>
          <a:xfrm rot="10800000">
            <a:off x="53516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592" name="Google Shape;592;p102"/>
          <p:cNvCxnSpPr/>
          <p:nvPr/>
        </p:nvCxnSpPr>
        <p:spPr>
          <a:xfrm rot="10800000">
            <a:off x="6266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593" name="Google Shape;593;p102"/>
          <p:cNvSpPr txBox="1"/>
          <p:nvPr/>
        </p:nvSpPr>
        <p:spPr>
          <a:xfrm>
            <a:off x="3316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$15</a:t>
            </a:r>
            <a:endParaRPr/>
          </a:p>
        </p:txBody>
      </p:sp>
      <p:sp>
        <p:nvSpPr>
          <p:cNvPr id="594" name="Google Shape;594;p102"/>
          <p:cNvSpPr txBox="1"/>
          <p:nvPr/>
        </p:nvSpPr>
        <p:spPr>
          <a:xfrm>
            <a:off x="42313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$30</a:t>
            </a:r>
            <a:endParaRPr/>
          </a:p>
        </p:txBody>
      </p:sp>
      <p:sp>
        <p:nvSpPr>
          <p:cNvPr id="595" name="Google Shape;595;p102"/>
          <p:cNvSpPr txBox="1"/>
          <p:nvPr/>
        </p:nvSpPr>
        <p:spPr>
          <a:xfrm>
            <a:off x="51457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$45</a:t>
            </a:r>
            <a:endParaRPr/>
          </a:p>
        </p:txBody>
      </p:sp>
      <p:sp>
        <p:nvSpPr>
          <p:cNvPr id="596" name="Google Shape;596;p102"/>
          <p:cNvSpPr txBox="1"/>
          <p:nvPr/>
        </p:nvSpPr>
        <p:spPr>
          <a:xfrm>
            <a:off x="60601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$60</a:t>
            </a:r>
            <a:endParaRPr/>
          </a:p>
        </p:txBody>
      </p:sp>
      <p:cxnSp>
        <p:nvCxnSpPr>
          <p:cNvPr id="597" name="Google Shape;597;p102"/>
          <p:cNvCxnSpPr/>
          <p:nvPr/>
        </p:nvCxnSpPr>
        <p:spPr>
          <a:xfrm>
            <a:off x="2667625" y="1587367"/>
            <a:ext cx="3604500" cy="3870300"/>
          </a:xfrm>
          <a:prstGeom prst="straightConnector1">
            <a:avLst/>
          </a:prstGeom>
          <a:noFill/>
          <a:ln cap="flat" cmpd="sng" w="38100">
            <a:solidFill>
              <a:schemeClr val="dk2"/>
            </a:solidFill>
            <a:prstDash val="solid"/>
            <a:round/>
            <a:headEnd len="med" w="med" type="none"/>
            <a:tailEnd len="med" w="med" type="none"/>
          </a:ln>
        </p:spPr>
      </p:cxnSp>
      <p:sp>
        <p:nvSpPr>
          <p:cNvPr id="598" name="Google Shape;598;p102"/>
          <p:cNvSpPr txBox="1"/>
          <p:nvPr/>
        </p:nvSpPr>
        <p:spPr>
          <a:xfrm>
            <a:off x="3725325" y="61320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Working</a:t>
            </a:r>
            <a:endParaRPr b="1"/>
          </a:p>
        </p:txBody>
      </p:sp>
      <p:sp>
        <p:nvSpPr>
          <p:cNvPr id="599" name="Google Shape;599;p102"/>
          <p:cNvSpPr txBox="1"/>
          <p:nvPr/>
        </p:nvSpPr>
        <p:spPr>
          <a:xfrm rot="-5400000">
            <a:off x="520250" y="30099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600" name="Google Shape;600;p102"/>
          <p:cNvCxnSpPr/>
          <p:nvPr/>
        </p:nvCxnSpPr>
        <p:spPr>
          <a:xfrm flipH="1" rot="10800000">
            <a:off x="3603250" y="2611400"/>
            <a:ext cx="6900" cy="2873100"/>
          </a:xfrm>
          <a:prstGeom prst="straightConnector1">
            <a:avLst/>
          </a:prstGeom>
          <a:noFill/>
          <a:ln cap="flat" cmpd="sng" w="38100">
            <a:solidFill>
              <a:srgbClr val="9900FF"/>
            </a:solidFill>
            <a:prstDash val="dash"/>
            <a:round/>
            <a:headEnd len="med" w="med" type="none"/>
            <a:tailEnd len="med" w="med" type="none"/>
          </a:ln>
        </p:spPr>
      </p:cxnSp>
      <p:cxnSp>
        <p:nvCxnSpPr>
          <p:cNvPr id="601" name="Google Shape;601;p102"/>
          <p:cNvCxnSpPr/>
          <p:nvPr/>
        </p:nvCxnSpPr>
        <p:spPr>
          <a:xfrm flipH="1" rot="10800000">
            <a:off x="2645500" y="2573933"/>
            <a:ext cx="850800" cy="6900"/>
          </a:xfrm>
          <a:prstGeom prst="straightConnector1">
            <a:avLst/>
          </a:prstGeom>
          <a:noFill/>
          <a:ln cap="flat" cmpd="sng" w="38100">
            <a:solidFill>
              <a:srgbClr val="9900FF"/>
            </a:solidFill>
            <a:prstDash val="dash"/>
            <a:round/>
            <a:headEnd len="med" w="med" type="none"/>
            <a:tailEnd len="med" w="med" type="none"/>
          </a:ln>
        </p:spPr>
      </p:cxnSp>
      <p:sp>
        <p:nvSpPr>
          <p:cNvPr id="602" name="Google Shape;602;p102"/>
          <p:cNvSpPr/>
          <p:nvPr/>
        </p:nvSpPr>
        <p:spPr>
          <a:xfrm>
            <a:off x="3502000" y="2446833"/>
            <a:ext cx="202500" cy="254400"/>
          </a:xfrm>
          <a:prstGeom prst="ellipse">
            <a:avLst/>
          </a:prstGeom>
          <a:solidFill>
            <a:srgbClr val="9900FF"/>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02"/>
          <p:cNvSpPr txBox="1"/>
          <p:nvPr/>
        </p:nvSpPr>
        <p:spPr>
          <a:xfrm>
            <a:off x="5242425" y="873433"/>
            <a:ext cx="36045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Is it possible to get a “B” on your test and earn $15?</a:t>
            </a:r>
            <a:endParaRPr b="1" sz="2400">
              <a:latin typeface="Calibri"/>
              <a:ea typeface="Calibri"/>
              <a:cs typeface="Calibri"/>
              <a:sym typeface="Calibri"/>
            </a:endParaRPr>
          </a:p>
        </p:txBody>
      </p:sp>
      <p:sp>
        <p:nvSpPr>
          <p:cNvPr id="604" name="Google Shape;604;p102"/>
          <p:cNvSpPr txBox="1"/>
          <p:nvPr/>
        </p:nvSpPr>
        <p:spPr>
          <a:xfrm>
            <a:off x="5212875" y="2692033"/>
            <a:ext cx="36636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Yes.</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8" name="Shape 608"/>
        <p:cNvGrpSpPr/>
        <p:nvPr/>
      </p:nvGrpSpPr>
      <p:grpSpPr>
        <a:xfrm>
          <a:off x="0" y="0"/>
          <a:ext cx="0" cy="0"/>
          <a:chOff x="0" y="0"/>
          <a:chExt cx="0" cy="0"/>
        </a:xfrm>
      </p:grpSpPr>
      <p:cxnSp>
        <p:nvCxnSpPr>
          <p:cNvPr id="609" name="Google Shape;609;p103"/>
          <p:cNvCxnSpPr/>
          <p:nvPr/>
        </p:nvCxnSpPr>
        <p:spPr>
          <a:xfrm>
            <a:off x="2645500" y="689300"/>
            <a:ext cx="0" cy="4795200"/>
          </a:xfrm>
          <a:prstGeom prst="straightConnector1">
            <a:avLst/>
          </a:prstGeom>
          <a:noFill/>
          <a:ln cap="flat" cmpd="sng" w="38100">
            <a:solidFill>
              <a:schemeClr val="dk2"/>
            </a:solidFill>
            <a:prstDash val="solid"/>
            <a:round/>
            <a:headEnd len="med" w="med" type="none"/>
            <a:tailEnd len="med" w="med" type="none"/>
          </a:ln>
        </p:spPr>
      </p:cxnSp>
      <p:cxnSp>
        <p:nvCxnSpPr>
          <p:cNvPr id="610" name="Google Shape;610;p103"/>
          <p:cNvCxnSpPr/>
          <p:nvPr/>
        </p:nvCxnSpPr>
        <p:spPr>
          <a:xfrm flipH="1" rot="10800000">
            <a:off x="2645500" y="5457800"/>
            <a:ext cx="4259400" cy="26700"/>
          </a:xfrm>
          <a:prstGeom prst="straightConnector1">
            <a:avLst/>
          </a:prstGeom>
          <a:noFill/>
          <a:ln cap="flat" cmpd="sng" w="38100">
            <a:solidFill>
              <a:schemeClr val="dk2"/>
            </a:solidFill>
            <a:prstDash val="solid"/>
            <a:round/>
            <a:headEnd len="med" w="med" type="none"/>
            <a:tailEnd len="med" w="med" type="none"/>
          </a:ln>
        </p:spPr>
      </p:cxnSp>
      <p:cxnSp>
        <p:nvCxnSpPr>
          <p:cNvPr id="611" name="Google Shape;611;p103"/>
          <p:cNvCxnSpPr/>
          <p:nvPr/>
        </p:nvCxnSpPr>
        <p:spPr>
          <a:xfrm>
            <a:off x="2514850" y="4504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12" name="Google Shape;612;p103"/>
          <p:cNvCxnSpPr/>
          <p:nvPr/>
        </p:nvCxnSpPr>
        <p:spPr>
          <a:xfrm>
            <a:off x="2514850" y="3488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13" name="Google Shape;613;p103"/>
          <p:cNvCxnSpPr/>
          <p:nvPr/>
        </p:nvCxnSpPr>
        <p:spPr>
          <a:xfrm>
            <a:off x="2514850" y="25740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14" name="Google Shape;614;p103"/>
          <p:cNvCxnSpPr/>
          <p:nvPr/>
        </p:nvCxnSpPr>
        <p:spPr>
          <a:xfrm>
            <a:off x="2514850" y="1558033"/>
            <a:ext cx="261300" cy="0"/>
          </a:xfrm>
          <a:prstGeom prst="straightConnector1">
            <a:avLst/>
          </a:prstGeom>
          <a:noFill/>
          <a:ln cap="flat" cmpd="sng" w="9525">
            <a:solidFill>
              <a:schemeClr val="dk2"/>
            </a:solidFill>
            <a:prstDash val="solid"/>
            <a:round/>
            <a:headEnd len="med" w="med" type="none"/>
            <a:tailEnd len="med" w="med" type="none"/>
          </a:ln>
        </p:spPr>
      </p:cxnSp>
      <p:sp>
        <p:nvSpPr>
          <p:cNvPr id="615" name="Google Shape;615;p103"/>
          <p:cNvSpPr txBox="1"/>
          <p:nvPr/>
        </p:nvSpPr>
        <p:spPr>
          <a:xfrm>
            <a:off x="2190975" y="4284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616" name="Google Shape;616;p103"/>
          <p:cNvSpPr txBox="1"/>
          <p:nvPr/>
        </p:nvSpPr>
        <p:spPr>
          <a:xfrm>
            <a:off x="2190975" y="3268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617" name="Google Shape;617;p103"/>
          <p:cNvSpPr txBox="1"/>
          <p:nvPr/>
        </p:nvSpPr>
        <p:spPr>
          <a:xfrm>
            <a:off x="2190975" y="2354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
        <p:nvSpPr>
          <p:cNvPr id="618" name="Google Shape;618;p103"/>
          <p:cNvSpPr txBox="1"/>
          <p:nvPr/>
        </p:nvSpPr>
        <p:spPr>
          <a:xfrm>
            <a:off x="2190975" y="1338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cxnSp>
        <p:nvCxnSpPr>
          <p:cNvPr id="619" name="Google Shape;619;p103"/>
          <p:cNvCxnSpPr/>
          <p:nvPr/>
        </p:nvCxnSpPr>
        <p:spPr>
          <a:xfrm rot="10800000">
            <a:off x="35990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20" name="Google Shape;620;p103"/>
          <p:cNvCxnSpPr/>
          <p:nvPr/>
        </p:nvCxnSpPr>
        <p:spPr>
          <a:xfrm rot="10800000">
            <a:off x="44372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21" name="Google Shape;621;p103"/>
          <p:cNvCxnSpPr/>
          <p:nvPr/>
        </p:nvCxnSpPr>
        <p:spPr>
          <a:xfrm rot="10800000">
            <a:off x="53516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22" name="Google Shape;622;p103"/>
          <p:cNvCxnSpPr/>
          <p:nvPr/>
        </p:nvCxnSpPr>
        <p:spPr>
          <a:xfrm rot="10800000">
            <a:off x="6266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623" name="Google Shape;623;p103"/>
          <p:cNvSpPr txBox="1"/>
          <p:nvPr/>
        </p:nvSpPr>
        <p:spPr>
          <a:xfrm>
            <a:off x="3316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$15</a:t>
            </a:r>
            <a:endParaRPr/>
          </a:p>
        </p:txBody>
      </p:sp>
      <p:sp>
        <p:nvSpPr>
          <p:cNvPr id="624" name="Google Shape;624;p103"/>
          <p:cNvSpPr txBox="1"/>
          <p:nvPr/>
        </p:nvSpPr>
        <p:spPr>
          <a:xfrm>
            <a:off x="42313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$30</a:t>
            </a:r>
            <a:endParaRPr/>
          </a:p>
        </p:txBody>
      </p:sp>
      <p:sp>
        <p:nvSpPr>
          <p:cNvPr id="625" name="Google Shape;625;p103"/>
          <p:cNvSpPr txBox="1"/>
          <p:nvPr/>
        </p:nvSpPr>
        <p:spPr>
          <a:xfrm>
            <a:off x="51457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$45</a:t>
            </a:r>
            <a:endParaRPr/>
          </a:p>
        </p:txBody>
      </p:sp>
      <p:sp>
        <p:nvSpPr>
          <p:cNvPr id="626" name="Google Shape;626;p103"/>
          <p:cNvSpPr txBox="1"/>
          <p:nvPr/>
        </p:nvSpPr>
        <p:spPr>
          <a:xfrm>
            <a:off x="60601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$60</a:t>
            </a:r>
            <a:endParaRPr/>
          </a:p>
        </p:txBody>
      </p:sp>
      <p:cxnSp>
        <p:nvCxnSpPr>
          <p:cNvPr id="627" name="Google Shape;627;p103"/>
          <p:cNvCxnSpPr/>
          <p:nvPr/>
        </p:nvCxnSpPr>
        <p:spPr>
          <a:xfrm>
            <a:off x="2667625" y="1587367"/>
            <a:ext cx="3604500" cy="3870300"/>
          </a:xfrm>
          <a:prstGeom prst="straightConnector1">
            <a:avLst/>
          </a:prstGeom>
          <a:noFill/>
          <a:ln cap="flat" cmpd="sng" w="38100">
            <a:solidFill>
              <a:schemeClr val="dk2"/>
            </a:solidFill>
            <a:prstDash val="solid"/>
            <a:round/>
            <a:headEnd len="med" w="med" type="none"/>
            <a:tailEnd len="med" w="med" type="none"/>
          </a:ln>
        </p:spPr>
      </p:cxnSp>
      <p:sp>
        <p:nvSpPr>
          <p:cNvPr id="628" name="Google Shape;628;p103"/>
          <p:cNvSpPr txBox="1"/>
          <p:nvPr/>
        </p:nvSpPr>
        <p:spPr>
          <a:xfrm>
            <a:off x="3725325" y="61320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Working</a:t>
            </a:r>
            <a:endParaRPr b="1"/>
          </a:p>
        </p:txBody>
      </p:sp>
      <p:sp>
        <p:nvSpPr>
          <p:cNvPr id="629" name="Google Shape;629;p103"/>
          <p:cNvSpPr txBox="1"/>
          <p:nvPr/>
        </p:nvSpPr>
        <p:spPr>
          <a:xfrm rot="-5400000">
            <a:off x="520250" y="30099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630" name="Google Shape;630;p103"/>
          <p:cNvCxnSpPr/>
          <p:nvPr/>
        </p:nvCxnSpPr>
        <p:spPr>
          <a:xfrm flipH="1" rot="10800000">
            <a:off x="3603250" y="3506600"/>
            <a:ext cx="13200" cy="1977900"/>
          </a:xfrm>
          <a:prstGeom prst="straightConnector1">
            <a:avLst/>
          </a:prstGeom>
          <a:noFill/>
          <a:ln cap="flat" cmpd="sng" w="38100">
            <a:solidFill>
              <a:srgbClr val="9900FF"/>
            </a:solidFill>
            <a:prstDash val="dash"/>
            <a:round/>
            <a:headEnd len="med" w="med" type="none"/>
            <a:tailEnd len="med" w="med" type="none"/>
          </a:ln>
        </p:spPr>
      </p:cxnSp>
      <p:cxnSp>
        <p:nvCxnSpPr>
          <p:cNvPr id="631" name="Google Shape;631;p103"/>
          <p:cNvCxnSpPr/>
          <p:nvPr/>
        </p:nvCxnSpPr>
        <p:spPr>
          <a:xfrm flipH="1" rot="10800000">
            <a:off x="2645500" y="3488333"/>
            <a:ext cx="850800" cy="6900"/>
          </a:xfrm>
          <a:prstGeom prst="straightConnector1">
            <a:avLst/>
          </a:prstGeom>
          <a:noFill/>
          <a:ln cap="flat" cmpd="sng" w="38100">
            <a:solidFill>
              <a:srgbClr val="9900FF"/>
            </a:solidFill>
            <a:prstDash val="dash"/>
            <a:round/>
            <a:headEnd len="med" w="med" type="none"/>
            <a:tailEnd len="med" w="med" type="none"/>
          </a:ln>
        </p:spPr>
      </p:cxnSp>
      <p:sp>
        <p:nvSpPr>
          <p:cNvPr id="632" name="Google Shape;632;p103"/>
          <p:cNvSpPr/>
          <p:nvPr/>
        </p:nvSpPr>
        <p:spPr>
          <a:xfrm>
            <a:off x="3502000" y="3361233"/>
            <a:ext cx="202500" cy="254400"/>
          </a:xfrm>
          <a:prstGeom prst="ellipse">
            <a:avLst/>
          </a:prstGeom>
          <a:solidFill>
            <a:srgbClr val="9900FF"/>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03"/>
          <p:cNvSpPr txBox="1"/>
          <p:nvPr/>
        </p:nvSpPr>
        <p:spPr>
          <a:xfrm>
            <a:off x="5242425" y="873433"/>
            <a:ext cx="36045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What if you earned $15 and got a “C” on your test?</a:t>
            </a:r>
            <a:endParaRPr b="1" sz="2400">
              <a:latin typeface="Calibri"/>
              <a:ea typeface="Calibri"/>
              <a:cs typeface="Calibri"/>
              <a:sym typeface="Calibri"/>
            </a:endParaRPr>
          </a:p>
          <a:p>
            <a:pPr indent="0" lvl="0" marL="0" rtl="0" algn="ctr">
              <a:spcBef>
                <a:spcPts val="0"/>
              </a:spcBef>
              <a:spcAft>
                <a:spcPts val="0"/>
              </a:spcAft>
              <a:buNone/>
            </a:pPr>
            <a:r>
              <a:t/>
            </a:r>
            <a:endParaRPr b="1" sz="2400">
              <a:latin typeface="Calibri"/>
              <a:ea typeface="Calibri"/>
              <a:cs typeface="Calibri"/>
              <a:sym typeface="Calibri"/>
            </a:endParaRPr>
          </a:p>
          <a:p>
            <a:pPr indent="0" lvl="0" marL="0" rtl="0" algn="ctr">
              <a:spcBef>
                <a:spcPts val="0"/>
              </a:spcBef>
              <a:spcAft>
                <a:spcPts val="0"/>
              </a:spcAft>
              <a:buNone/>
            </a:pPr>
            <a:r>
              <a:t/>
            </a:r>
            <a:endParaRPr b="1" sz="2400">
              <a:latin typeface="Calibri"/>
              <a:ea typeface="Calibri"/>
              <a:cs typeface="Calibri"/>
              <a:sym typeface="Calibri"/>
            </a:endParaRPr>
          </a:p>
        </p:txBody>
      </p:sp>
      <p:sp>
        <p:nvSpPr>
          <p:cNvPr id="634" name="Google Shape;634;p103"/>
          <p:cNvSpPr txBox="1"/>
          <p:nvPr/>
        </p:nvSpPr>
        <p:spPr>
          <a:xfrm>
            <a:off x="5212875" y="1980833"/>
            <a:ext cx="36636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You used your resource (time) inefficiently because this point is inside the constraint. You worked 1 hour and studied for 2 hours, which means you could have used 1 more hour out of the available 4 to either study or work.</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8" name="Shape 638"/>
        <p:cNvGrpSpPr/>
        <p:nvPr/>
      </p:nvGrpSpPr>
      <p:grpSpPr>
        <a:xfrm>
          <a:off x="0" y="0"/>
          <a:ext cx="0" cy="0"/>
          <a:chOff x="0" y="0"/>
          <a:chExt cx="0" cy="0"/>
        </a:xfrm>
      </p:grpSpPr>
      <p:cxnSp>
        <p:nvCxnSpPr>
          <p:cNvPr id="639" name="Google Shape;639;p104"/>
          <p:cNvCxnSpPr/>
          <p:nvPr/>
        </p:nvCxnSpPr>
        <p:spPr>
          <a:xfrm>
            <a:off x="2645500" y="689300"/>
            <a:ext cx="0" cy="4795200"/>
          </a:xfrm>
          <a:prstGeom prst="straightConnector1">
            <a:avLst/>
          </a:prstGeom>
          <a:noFill/>
          <a:ln cap="flat" cmpd="sng" w="38100">
            <a:solidFill>
              <a:schemeClr val="dk2"/>
            </a:solidFill>
            <a:prstDash val="solid"/>
            <a:round/>
            <a:headEnd len="med" w="med" type="none"/>
            <a:tailEnd len="med" w="med" type="none"/>
          </a:ln>
        </p:spPr>
      </p:cxnSp>
      <p:cxnSp>
        <p:nvCxnSpPr>
          <p:cNvPr id="640" name="Google Shape;640;p104"/>
          <p:cNvCxnSpPr/>
          <p:nvPr/>
        </p:nvCxnSpPr>
        <p:spPr>
          <a:xfrm flipH="1" rot="10800000">
            <a:off x="2645500" y="5457800"/>
            <a:ext cx="4259400" cy="26700"/>
          </a:xfrm>
          <a:prstGeom prst="straightConnector1">
            <a:avLst/>
          </a:prstGeom>
          <a:noFill/>
          <a:ln cap="flat" cmpd="sng" w="38100">
            <a:solidFill>
              <a:schemeClr val="dk2"/>
            </a:solidFill>
            <a:prstDash val="solid"/>
            <a:round/>
            <a:headEnd len="med" w="med" type="none"/>
            <a:tailEnd len="med" w="med" type="none"/>
          </a:ln>
        </p:spPr>
      </p:cxnSp>
      <p:cxnSp>
        <p:nvCxnSpPr>
          <p:cNvPr id="641" name="Google Shape;641;p104"/>
          <p:cNvCxnSpPr/>
          <p:nvPr/>
        </p:nvCxnSpPr>
        <p:spPr>
          <a:xfrm>
            <a:off x="2514850" y="4504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42" name="Google Shape;642;p104"/>
          <p:cNvCxnSpPr/>
          <p:nvPr/>
        </p:nvCxnSpPr>
        <p:spPr>
          <a:xfrm>
            <a:off x="2514850" y="3488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43" name="Google Shape;643;p104"/>
          <p:cNvCxnSpPr/>
          <p:nvPr/>
        </p:nvCxnSpPr>
        <p:spPr>
          <a:xfrm>
            <a:off x="2514850" y="25740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44" name="Google Shape;644;p104"/>
          <p:cNvCxnSpPr/>
          <p:nvPr/>
        </p:nvCxnSpPr>
        <p:spPr>
          <a:xfrm>
            <a:off x="2514850" y="1558033"/>
            <a:ext cx="261300" cy="0"/>
          </a:xfrm>
          <a:prstGeom prst="straightConnector1">
            <a:avLst/>
          </a:prstGeom>
          <a:noFill/>
          <a:ln cap="flat" cmpd="sng" w="9525">
            <a:solidFill>
              <a:schemeClr val="dk2"/>
            </a:solidFill>
            <a:prstDash val="solid"/>
            <a:round/>
            <a:headEnd len="med" w="med" type="none"/>
            <a:tailEnd len="med" w="med" type="none"/>
          </a:ln>
        </p:spPr>
      </p:cxnSp>
      <p:sp>
        <p:nvSpPr>
          <p:cNvPr id="645" name="Google Shape;645;p104"/>
          <p:cNvSpPr txBox="1"/>
          <p:nvPr/>
        </p:nvSpPr>
        <p:spPr>
          <a:xfrm>
            <a:off x="2190975" y="4284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646" name="Google Shape;646;p104"/>
          <p:cNvSpPr txBox="1"/>
          <p:nvPr/>
        </p:nvSpPr>
        <p:spPr>
          <a:xfrm>
            <a:off x="2190975" y="3268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647" name="Google Shape;647;p104"/>
          <p:cNvSpPr txBox="1"/>
          <p:nvPr/>
        </p:nvSpPr>
        <p:spPr>
          <a:xfrm>
            <a:off x="2190975" y="2354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
        <p:nvSpPr>
          <p:cNvPr id="648" name="Google Shape;648;p104"/>
          <p:cNvSpPr txBox="1"/>
          <p:nvPr/>
        </p:nvSpPr>
        <p:spPr>
          <a:xfrm>
            <a:off x="2190975" y="1338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cxnSp>
        <p:nvCxnSpPr>
          <p:cNvPr id="649" name="Google Shape;649;p104"/>
          <p:cNvCxnSpPr/>
          <p:nvPr/>
        </p:nvCxnSpPr>
        <p:spPr>
          <a:xfrm rot="10800000">
            <a:off x="35990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50" name="Google Shape;650;p104"/>
          <p:cNvCxnSpPr/>
          <p:nvPr/>
        </p:nvCxnSpPr>
        <p:spPr>
          <a:xfrm rot="10800000">
            <a:off x="44372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51" name="Google Shape;651;p104"/>
          <p:cNvCxnSpPr/>
          <p:nvPr/>
        </p:nvCxnSpPr>
        <p:spPr>
          <a:xfrm rot="10800000">
            <a:off x="53516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52" name="Google Shape;652;p104"/>
          <p:cNvCxnSpPr/>
          <p:nvPr/>
        </p:nvCxnSpPr>
        <p:spPr>
          <a:xfrm rot="10800000">
            <a:off x="6266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653" name="Google Shape;653;p104"/>
          <p:cNvSpPr txBox="1"/>
          <p:nvPr/>
        </p:nvSpPr>
        <p:spPr>
          <a:xfrm>
            <a:off x="3316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$15</a:t>
            </a:r>
            <a:endParaRPr/>
          </a:p>
        </p:txBody>
      </p:sp>
      <p:sp>
        <p:nvSpPr>
          <p:cNvPr id="654" name="Google Shape;654;p104"/>
          <p:cNvSpPr txBox="1"/>
          <p:nvPr/>
        </p:nvSpPr>
        <p:spPr>
          <a:xfrm>
            <a:off x="42313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$30</a:t>
            </a:r>
            <a:endParaRPr/>
          </a:p>
        </p:txBody>
      </p:sp>
      <p:sp>
        <p:nvSpPr>
          <p:cNvPr id="655" name="Google Shape;655;p104"/>
          <p:cNvSpPr txBox="1"/>
          <p:nvPr/>
        </p:nvSpPr>
        <p:spPr>
          <a:xfrm>
            <a:off x="5221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$45</a:t>
            </a:r>
            <a:endParaRPr/>
          </a:p>
        </p:txBody>
      </p:sp>
      <p:sp>
        <p:nvSpPr>
          <p:cNvPr id="656" name="Google Shape;656;p104"/>
          <p:cNvSpPr txBox="1"/>
          <p:nvPr/>
        </p:nvSpPr>
        <p:spPr>
          <a:xfrm>
            <a:off x="60601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$60</a:t>
            </a:r>
            <a:endParaRPr/>
          </a:p>
        </p:txBody>
      </p:sp>
      <p:cxnSp>
        <p:nvCxnSpPr>
          <p:cNvPr id="657" name="Google Shape;657;p104"/>
          <p:cNvCxnSpPr/>
          <p:nvPr/>
        </p:nvCxnSpPr>
        <p:spPr>
          <a:xfrm>
            <a:off x="2667625" y="1587367"/>
            <a:ext cx="3604500" cy="3870300"/>
          </a:xfrm>
          <a:prstGeom prst="straightConnector1">
            <a:avLst/>
          </a:prstGeom>
          <a:noFill/>
          <a:ln cap="flat" cmpd="sng" w="38100">
            <a:solidFill>
              <a:schemeClr val="dk2"/>
            </a:solidFill>
            <a:prstDash val="dash"/>
            <a:round/>
            <a:headEnd len="med" w="med" type="none"/>
            <a:tailEnd len="med" w="med" type="none"/>
          </a:ln>
        </p:spPr>
      </p:cxnSp>
      <p:sp>
        <p:nvSpPr>
          <p:cNvPr id="658" name="Google Shape;658;p104"/>
          <p:cNvSpPr txBox="1"/>
          <p:nvPr/>
        </p:nvSpPr>
        <p:spPr>
          <a:xfrm>
            <a:off x="3725325" y="61320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Working</a:t>
            </a:r>
            <a:endParaRPr b="1"/>
          </a:p>
        </p:txBody>
      </p:sp>
      <p:sp>
        <p:nvSpPr>
          <p:cNvPr id="659" name="Google Shape;659;p104"/>
          <p:cNvSpPr txBox="1"/>
          <p:nvPr/>
        </p:nvSpPr>
        <p:spPr>
          <a:xfrm rot="-5400000">
            <a:off x="520250" y="30099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660" name="Google Shape;660;p104"/>
          <p:cNvCxnSpPr/>
          <p:nvPr/>
        </p:nvCxnSpPr>
        <p:spPr>
          <a:xfrm rot="10800000">
            <a:off x="5123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661" name="Google Shape;661;p104"/>
          <p:cNvSpPr txBox="1"/>
          <p:nvPr/>
        </p:nvSpPr>
        <p:spPr>
          <a:xfrm>
            <a:off x="4840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$40</a:t>
            </a:r>
            <a:endParaRPr/>
          </a:p>
        </p:txBody>
      </p:sp>
      <p:cxnSp>
        <p:nvCxnSpPr>
          <p:cNvPr id="662" name="Google Shape;662;p104"/>
          <p:cNvCxnSpPr/>
          <p:nvPr/>
        </p:nvCxnSpPr>
        <p:spPr>
          <a:xfrm>
            <a:off x="2672200" y="1577867"/>
            <a:ext cx="2451300" cy="3884400"/>
          </a:xfrm>
          <a:prstGeom prst="straightConnector1">
            <a:avLst/>
          </a:prstGeom>
          <a:noFill/>
          <a:ln cap="flat" cmpd="sng" w="38100">
            <a:solidFill>
              <a:srgbClr val="9900FF"/>
            </a:solidFill>
            <a:prstDash val="solid"/>
            <a:round/>
            <a:headEnd len="med" w="med" type="none"/>
            <a:tailEnd len="med" w="med" type="none"/>
          </a:ln>
        </p:spPr>
      </p:cxnSp>
      <p:cxnSp>
        <p:nvCxnSpPr>
          <p:cNvPr id="663" name="Google Shape;663;p104"/>
          <p:cNvCxnSpPr/>
          <p:nvPr/>
        </p:nvCxnSpPr>
        <p:spPr>
          <a:xfrm rot="10800000">
            <a:off x="4842200" y="4685300"/>
            <a:ext cx="542400" cy="13500"/>
          </a:xfrm>
          <a:prstGeom prst="straightConnector1">
            <a:avLst/>
          </a:prstGeom>
          <a:noFill/>
          <a:ln cap="flat" cmpd="sng" w="38100">
            <a:solidFill>
              <a:srgbClr val="9900FF"/>
            </a:solidFill>
            <a:prstDash val="solid"/>
            <a:round/>
            <a:headEnd len="med" w="med" type="none"/>
            <a:tailEnd len="med" w="med" type="triangle"/>
          </a:ln>
        </p:spPr>
      </p:cxnSp>
      <p:sp>
        <p:nvSpPr>
          <p:cNvPr id="664" name="Google Shape;664;p104"/>
          <p:cNvSpPr txBox="1"/>
          <p:nvPr/>
        </p:nvSpPr>
        <p:spPr>
          <a:xfrm>
            <a:off x="5283125" y="151067"/>
            <a:ext cx="38319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What happens if you lose your job and the best job you can find to replace it only pays $10/hour?</a:t>
            </a:r>
            <a:endParaRPr b="1" sz="2400">
              <a:latin typeface="Calibri"/>
              <a:ea typeface="Calibri"/>
              <a:cs typeface="Calibri"/>
              <a:sym typeface="Calibri"/>
            </a:endParaRPr>
          </a:p>
        </p:txBody>
      </p:sp>
      <p:sp>
        <p:nvSpPr>
          <p:cNvPr id="665" name="Google Shape;665;p104"/>
          <p:cNvSpPr txBox="1"/>
          <p:nvPr/>
        </p:nvSpPr>
        <p:spPr>
          <a:xfrm>
            <a:off x="5212875" y="2387233"/>
            <a:ext cx="39312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The time constraint rotates in.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rPr b="1" lang="en" sz="1800">
                <a:solidFill>
                  <a:srgbClr val="9900FF"/>
                </a:solidFill>
                <a:latin typeface="Calibri"/>
                <a:ea typeface="Calibri"/>
                <a:cs typeface="Calibri"/>
                <a:sym typeface="Calibri"/>
              </a:rPr>
              <a:t>Studying for all four hours is unchanged but the intercept where you are not studying at all and working for 4 hours moves from $60 to $40.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9" name="Shape 669"/>
        <p:cNvGrpSpPr/>
        <p:nvPr/>
      </p:nvGrpSpPr>
      <p:grpSpPr>
        <a:xfrm>
          <a:off x="0" y="0"/>
          <a:ext cx="0" cy="0"/>
          <a:chOff x="0" y="0"/>
          <a:chExt cx="0" cy="0"/>
        </a:xfrm>
      </p:grpSpPr>
      <p:cxnSp>
        <p:nvCxnSpPr>
          <p:cNvPr id="670" name="Google Shape;670;p105"/>
          <p:cNvCxnSpPr/>
          <p:nvPr/>
        </p:nvCxnSpPr>
        <p:spPr>
          <a:xfrm>
            <a:off x="2645500" y="689300"/>
            <a:ext cx="0" cy="4795200"/>
          </a:xfrm>
          <a:prstGeom prst="straightConnector1">
            <a:avLst/>
          </a:prstGeom>
          <a:noFill/>
          <a:ln cap="flat" cmpd="sng" w="38100">
            <a:solidFill>
              <a:schemeClr val="dk2"/>
            </a:solidFill>
            <a:prstDash val="solid"/>
            <a:round/>
            <a:headEnd len="med" w="med" type="none"/>
            <a:tailEnd len="med" w="med" type="none"/>
          </a:ln>
        </p:spPr>
      </p:cxnSp>
      <p:cxnSp>
        <p:nvCxnSpPr>
          <p:cNvPr id="671" name="Google Shape;671;p105"/>
          <p:cNvCxnSpPr/>
          <p:nvPr/>
        </p:nvCxnSpPr>
        <p:spPr>
          <a:xfrm flipH="1" rot="10800000">
            <a:off x="2645500" y="5457800"/>
            <a:ext cx="4259400" cy="26700"/>
          </a:xfrm>
          <a:prstGeom prst="straightConnector1">
            <a:avLst/>
          </a:prstGeom>
          <a:noFill/>
          <a:ln cap="flat" cmpd="sng" w="38100">
            <a:solidFill>
              <a:schemeClr val="dk2"/>
            </a:solidFill>
            <a:prstDash val="solid"/>
            <a:round/>
            <a:headEnd len="med" w="med" type="none"/>
            <a:tailEnd len="med" w="med" type="none"/>
          </a:ln>
        </p:spPr>
      </p:cxnSp>
      <p:cxnSp>
        <p:nvCxnSpPr>
          <p:cNvPr id="672" name="Google Shape;672;p105"/>
          <p:cNvCxnSpPr/>
          <p:nvPr/>
        </p:nvCxnSpPr>
        <p:spPr>
          <a:xfrm>
            <a:off x="2514850" y="4504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73" name="Google Shape;673;p105"/>
          <p:cNvCxnSpPr/>
          <p:nvPr/>
        </p:nvCxnSpPr>
        <p:spPr>
          <a:xfrm>
            <a:off x="2514850" y="3488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74" name="Google Shape;674;p105"/>
          <p:cNvCxnSpPr/>
          <p:nvPr/>
        </p:nvCxnSpPr>
        <p:spPr>
          <a:xfrm>
            <a:off x="2514850" y="25740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675" name="Google Shape;675;p105"/>
          <p:cNvCxnSpPr/>
          <p:nvPr/>
        </p:nvCxnSpPr>
        <p:spPr>
          <a:xfrm>
            <a:off x="2514850" y="1558033"/>
            <a:ext cx="261300" cy="0"/>
          </a:xfrm>
          <a:prstGeom prst="straightConnector1">
            <a:avLst/>
          </a:prstGeom>
          <a:noFill/>
          <a:ln cap="flat" cmpd="sng" w="9525">
            <a:solidFill>
              <a:schemeClr val="dk2"/>
            </a:solidFill>
            <a:prstDash val="solid"/>
            <a:round/>
            <a:headEnd len="med" w="med" type="none"/>
            <a:tailEnd len="med" w="med" type="none"/>
          </a:ln>
        </p:spPr>
      </p:cxnSp>
      <p:sp>
        <p:nvSpPr>
          <p:cNvPr id="676" name="Google Shape;676;p105"/>
          <p:cNvSpPr txBox="1"/>
          <p:nvPr/>
        </p:nvSpPr>
        <p:spPr>
          <a:xfrm>
            <a:off x="2190975" y="4284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677" name="Google Shape;677;p105"/>
          <p:cNvSpPr txBox="1"/>
          <p:nvPr/>
        </p:nvSpPr>
        <p:spPr>
          <a:xfrm>
            <a:off x="2190975" y="3268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678" name="Google Shape;678;p105"/>
          <p:cNvSpPr txBox="1"/>
          <p:nvPr/>
        </p:nvSpPr>
        <p:spPr>
          <a:xfrm>
            <a:off x="2190975" y="2354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
        <p:nvSpPr>
          <p:cNvPr id="679" name="Google Shape;679;p105"/>
          <p:cNvSpPr txBox="1"/>
          <p:nvPr/>
        </p:nvSpPr>
        <p:spPr>
          <a:xfrm>
            <a:off x="2190975" y="1338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cxnSp>
        <p:nvCxnSpPr>
          <p:cNvPr id="680" name="Google Shape;680;p105"/>
          <p:cNvCxnSpPr/>
          <p:nvPr/>
        </p:nvCxnSpPr>
        <p:spPr>
          <a:xfrm rot="10800000">
            <a:off x="35990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81" name="Google Shape;681;p105"/>
          <p:cNvCxnSpPr/>
          <p:nvPr/>
        </p:nvCxnSpPr>
        <p:spPr>
          <a:xfrm rot="10800000">
            <a:off x="44372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82" name="Google Shape;682;p105"/>
          <p:cNvCxnSpPr/>
          <p:nvPr/>
        </p:nvCxnSpPr>
        <p:spPr>
          <a:xfrm rot="10800000">
            <a:off x="53516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683" name="Google Shape;683;p105"/>
          <p:cNvCxnSpPr/>
          <p:nvPr/>
        </p:nvCxnSpPr>
        <p:spPr>
          <a:xfrm rot="10800000">
            <a:off x="6266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684" name="Google Shape;684;p105"/>
          <p:cNvSpPr txBox="1"/>
          <p:nvPr/>
        </p:nvSpPr>
        <p:spPr>
          <a:xfrm>
            <a:off x="3316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$15</a:t>
            </a:r>
            <a:endParaRPr/>
          </a:p>
        </p:txBody>
      </p:sp>
      <p:sp>
        <p:nvSpPr>
          <p:cNvPr id="685" name="Google Shape;685;p105"/>
          <p:cNvSpPr txBox="1"/>
          <p:nvPr/>
        </p:nvSpPr>
        <p:spPr>
          <a:xfrm>
            <a:off x="42313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$30</a:t>
            </a:r>
            <a:endParaRPr/>
          </a:p>
        </p:txBody>
      </p:sp>
      <p:sp>
        <p:nvSpPr>
          <p:cNvPr id="686" name="Google Shape;686;p105"/>
          <p:cNvSpPr txBox="1"/>
          <p:nvPr/>
        </p:nvSpPr>
        <p:spPr>
          <a:xfrm>
            <a:off x="5221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$45</a:t>
            </a:r>
            <a:endParaRPr/>
          </a:p>
        </p:txBody>
      </p:sp>
      <p:sp>
        <p:nvSpPr>
          <p:cNvPr id="687" name="Google Shape;687;p105"/>
          <p:cNvSpPr txBox="1"/>
          <p:nvPr/>
        </p:nvSpPr>
        <p:spPr>
          <a:xfrm>
            <a:off x="60601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$60</a:t>
            </a:r>
            <a:endParaRPr/>
          </a:p>
        </p:txBody>
      </p:sp>
      <p:sp>
        <p:nvSpPr>
          <p:cNvPr id="688" name="Google Shape;688;p105"/>
          <p:cNvSpPr txBox="1"/>
          <p:nvPr/>
        </p:nvSpPr>
        <p:spPr>
          <a:xfrm>
            <a:off x="3725325" y="61320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Working</a:t>
            </a:r>
            <a:endParaRPr b="1"/>
          </a:p>
        </p:txBody>
      </p:sp>
      <p:sp>
        <p:nvSpPr>
          <p:cNvPr id="689" name="Google Shape;689;p105"/>
          <p:cNvSpPr txBox="1"/>
          <p:nvPr/>
        </p:nvSpPr>
        <p:spPr>
          <a:xfrm rot="-5400000">
            <a:off x="520250" y="30099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690" name="Google Shape;690;p105"/>
          <p:cNvCxnSpPr/>
          <p:nvPr/>
        </p:nvCxnSpPr>
        <p:spPr>
          <a:xfrm rot="10800000">
            <a:off x="5123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691" name="Google Shape;691;p105"/>
          <p:cNvSpPr txBox="1"/>
          <p:nvPr/>
        </p:nvSpPr>
        <p:spPr>
          <a:xfrm>
            <a:off x="4840900" y="5685433"/>
            <a:ext cx="572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$40</a:t>
            </a:r>
            <a:endParaRPr/>
          </a:p>
        </p:txBody>
      </p:sp>
      <p:cxnSp>
        <p:nvCxnSpPr>
          <p:cNvPr id="692" name="Google Shape;692;p105"/>
          <p:cNvCxnSpPr/>
          <p:nvPr/>
        </p:nvCxnSpPr>
        <p:spPr>
          <a:xfrm>
            <a:off x="2672200" y="1577867"/>
            <a:ext cx="2451300" cy="3884400"/>
          </a:xfrm>
          <a:prstGeom prst="straightConnector1">
            <a:avLst/>
          </a:prstGeom>
          <a:noFill/>
          <a:ln cap="flat" cmpd="sng" w="38100">
            <a:solidFill>
              <a:schemeClr val="dk2"/>
            </a:solidFill>
            <a:prstDash val="solid"/>
            <a:round/>
            <a:headEnd len="med" w="med" type="none"/>
            <a:tailEnd len="med" w="med" type="none"/>
          </a:ln>
        </p:spPr>
      </p:cxnSp>
      <p:cxnSp>
        <p:nvCxnSpPr>
          <p:cNvPr id="693" name="Google Shape;693;p105"/>
          <p:cNvCxnSpPr/>
          <p:nvPr/>
        </p:nvCxnSpPr>
        <p:spPr>
          <a:xfrm flipH="1" rot="10800000">
            <a:off x="3603250" y="2611400"/>
            <a:ext cx="6900" cy="2873100"/>
          </a:xfrm>
          <a:prstGeom prst="straightConnector1">
            <a:avLst/>
          </a:prstGeom>
          <a:noFill/>
          <a:ln cap="flat" cmpd="sng" w="38100">
            <a:solidFill>
              <a:srgbClr val="9900FF"/>
            </a:solidFill>
            <a:prstDash val="dash"/>
            <a:round/>
            <a:headEnd len="med" w="med" type="none"/>
            <a:tailEnd len="med" w="med" type="none"/>
          </a:ln>
        </p:spPr>
      </p:cxnSp>
      <p:cxnSp>
        <p:nvCxnSpPr>
          <p:cNvPr id="694" name="Google Shape;694;p105"/>
          <p:cNvCxnSpPr/>
          <p:nvPr/>
        </p:nvCxnSpPr>
        <p:spPr>
          <a:xfrm flipH="1" rot="10800000">
            <a:off x="2645500" y="2573933"/>
            <a:ext cx="850800" cy="6900"/>
          </a:xfrm>
          <a:prstGeom prst="straightConnector1">
            <a:avLst/>
          </a:prstGeom>
          <a:noFill/>
          <a:ln cap="flat" cmpd="sng" w="38100">
            <a:solidFill>
              <a:srgbClr val="9900FF"/>
            </a:solidFill>
            <a:prstDash val="dash"/>
            <a:round/>
            <a:headEnd len="med" w="med" type="none"/>
            <a:tailEnd len="med" w="med" type="none"/>
          </a:ln>
        </p:spPr>
      </p:cxnSp>
      <p:sp>
        <p:nvSpPr>
          <p:cNvPr id="695" name="Google Shape;695;p105"/>
          <p:cNvSpPr/>
          <p:nvPr/>
        </p:nvSpPr>
        <p:spPr>
          <a:xfrm>
            <a:off x="3502000" y="2446833"/>
            <a:ext cx="202500" cy="254400"/>
          </a:xfrm>
          <a:prstGeom prst="ellipse">
            <a:avLst/>
          </a:prstGeom>
          <a:solidFill>
            <a:srgbClr val="9900FF"/>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05"/>
          <p:cNvSpPr txBox="1"/>
          <p:nvPr/>
        </p:nvSpPr>
        <p:spPr>
          <a:xfrm>
            <a:off x="5032000" y="873433"/>
            <a:ext cx="38148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Is it still possible to get a “B” on your test and earn $15?</a:t>
            </a:r>
            <a:endParaRPr b="1" sz="2400">
              <a:latin typeface="Calibri"/>
              <a:ea typeface="Calibri"/>
              <a:cs typeface="Calibri"/>
              <a:sym typeface="Calibri"/>
            </a:endParaRPr>
          </a:p>
        </p:txBody>
      </p:sp>
      <p:sp>
        <p:nvSpPr>
          <p:cNvPr id="697" name="Google Shape;697;p105"/>
          <p:cNvSpPr txBox="1"/>
          <p:nvPr/>
        </p:nvSpPr>
        <p:spPr>
          <a:xfrm>
            <a:off x="4984275" y="2692033"/>
            <a:ext cx="38148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No.</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rPr b="1" lang="en" sz="1800">
                <a:solidFill>
                  <a:srgbClr val="9900FF"/>
                </a:solidFill>
                <a:latin typeface="Calibri"/>
                <a:ea typeface="Calibri"/>
                <a:cs typeface="Calibri"/>
                <a:sym typeface="Calibri"/>
              </a:rPr>
              <a:t>That is now outside of the choice set.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1" name="Shape 701"/>
        <p:cNvGrpSpPr/>
        <p:nvPr/>
      </p:nvGrpSpPr>
      <p:grpSpPr>
        <a:xfrm>
          <a:off x="0" y="0"/>
          <a:ext cx="0" cy="0"/>
          <a:chOff x="0" y="0"/>
          <a:chExt cx="0" cy="0"/>
        </a:xfrm>
      </p:grpSpPr>
      <p:sp>
        <p:nvSpPr>
          <p:cNvPr id="702" name="Google Shape;702;p106"/>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Constraint Model</a:t>
            </a:r>
            <a:endParaRPr/>
          </a:p>
        </p:txBody>
      </p:sp>
      <p:sp>
        <p:nvSpPr>
          <p:cNvPr id="703" name="Google Shape;703;p106"/>
          <p:cNvSpPr txBox="1"/>
          <p:nvPr>
            <p:ph idx="1" type="body"/>
          </p:nvPr>
        </p:nvSpPr>
        <p:spPr>
          <a:xfrm>
            <a:off x="311700" y="1957133"/>
            <a:ext cx="83682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lang="en">
                <a:solidFill>
                  <a:schemeClr val="dk1"/>
                </a:solidFill>
                <a:latin typeface="Calibri"/>
                <a:ea typeface="Calibri"/>
                <a:cs typeface="Calibri"/>
                <a:sym typeface="Calibri"/>
              </a:rPr>
              <a:t>You have </a:t>
            </a:r>
            <a:r>
              <a:rPr b="1" lang="en">
                <a:solidFill>
                  <a:srgbClr val="9900FF"/>
                </a:solidFill>
                <a:latin typeface="Calibri"/>
                <a:ea typeface="Calibri"/>
                <a:cs typeface="Calibri"/>
                <a:sym typeface="Calibri"/>
              </a:rPr>
              <a:t>10 hours</a:t>
            </a:r>
            <a:r>
              <a:rPr lang="en">
                <a:solidFill>
                  <a:schemeClr val="dk1"/>
                </a:solidFill>
                <a:latin typeface="Calibri"/>
                <a:ea typeface="Calibri"/>
                <a:cs typeface="Calibri"/>
                <a:sym typeface="Calibri"/>
              </a:rPr>
              <a:t> available during the day which you could gather clean water your you and your family OR use to go to school and study. </a:t>
            </a:r>
            <a:endParaRPr>
              <a:solidFill>
                <a:schemeClr val="dk1"/>
              </a:solidFill>
              <a:latin typeface="Calibri"/>
              <a:ea typeface="Calibri"/>
              <a:cs typeface="Calibri"/>
              <a:sym typeface="Calibri"/>
            </a:endParaRPr>
          </a:p>
          <a:p>
            <a:pPr indent="-342900" lvl="0" marL="457200" marR="228600" rtl="0" algn="l">
              <a:lnSpc>
                <a:spcPct val="100000"/>
              </a:lnSpc>
              <a:spcBef>
                <a:spcPts val="1000"/>
              </a:spcBef>
              <a:spcAft>
                <a:spcPts val="0"/>
              </a:spcAft>
              <a:buClr>
                <a:schemeClr val="dk1"/>
              </a:buClr>
              <a:buSzPts val="1800"/>
              <a:buFont typeface="Calibri"/>
              <a:buChar char="➔"/>
            </a:pPr>
            <a:r>
              <a:rPr lang="en">
                <a:solidFill>
                  <a:schemeClr val="dk1"/>
                </a:solidFill>
                <a:latin typeface="Calibri"/>
                <a:ea typeface="Calibri"/>
                <a:cs typeface="Calibri"/>
                <a:sym typeface="Calibri"/>
              </a:rPr>
              <a:t>If you spend all your available time, you can gather </a:t>
            </a:r>
            <a:r>
              <a:rPr b="1" lang="en">
                <a:solidFill>
                  <a:schemeClr val="dk1"/>
                </a:solidFill>
                <a:latin typeface="Calibri"/>
                <a:ea typeface="Calibri"/>
                <a:cs typeface="Calibri"/>
                <a:sym typeface="Calibri"/>
              </a:rPr>
              <a:t>20 gallons of water</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42900" lvl="0" marL="457200" marR="228600" rtl="0" algn="l">
              <a:lnSpc>
                <a:spcPct val="10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If you spend all your available time, you can </a:t>
            </a:r>
            <a:r>
              <a:rPr b="1" lang="en">
                <a:solidFill>
                  <a:schemeClr val="dk1"/>
                </a:solidFill>
                <a:latin typeface="Calibri"/>
                <a:ea typeface="Calibri"/>
                <a:cs typeface="Calibri"/>
                <a:sym typeface="Calibri"/>
              </a:rPr>
              <a:t>earn an “A”.</a:t>
            </a:r>
            <a:endParaRPr b="1">
              <a:solidFill>
                <a:schemeClr val="dk1"/>
              </a:solidFill>
              <a:latin typeface="Calibri"/>
              <a:ea typeface="Calibri"/>
              <a:cs typeface="Calibri"/>
              <a:sym typeface="Calibri"/>
            </a:endParaRPr>
          </a:p>
          <a:p>
            <a:pPr indent="0" lvl="0" marL="0" marR="228600" rtl="0" algn="l">
              <a:lnSpc>
                <a:spcPct val="100000"/>
              </a:lnSpc>
              <a:spcBef>
                <a:spcPts val="1000"/>
              </a:spcBef>
              <a:spcAft>
                <a:spcPts val="0"/>
              </a:spcAft>
              <a:buNone/>
            </a:pPr>
            <a:r>
              <a:t/>
            </a:r>
            <a:endParaRPr>
              <a:solidFill>
                <a:schemeClr val="dk1"/>
              </a:solidFill>
              <a:latin typeface="Calibri"/>
              <a:ea typeface="Calibri"/>
              <a:cs typeface="Calibri"/>
              <a:sym typeface="Calibri"/>
            </a:endParaRPr>
          </a:p>
          <a:p>
            <a:pPr indent="0" lvl="0" marL="0" marR="228600" rtl="0" algn="l">
              <a:lnSpc>
                <a:spcPct val="100000"/>
              </a:lnSpc>
              <a:spcBef>
                <a:spcPts val="1000"/>
              </a:spcBef>
              <a:spcAft>
                <a:spcPts val="0"/>
              </a:spcAft>
              <a:buNone/>
            </a:pPr>
            <a:r>
              <a:rPr lang="en">
                <a:solidFill>
                  <a:schemeClr val="dk1"/>
                </a:solidFill>
                <a:latin typeface="Calibri"/>
                <a:ea typeface="Calibri"/>
                <a:cs typeface="Calibri"/>
                <a:sym typeface="Calibri"/>
              </a:rPr>
              <a:t>Let’s use this information to construct a constraint with gallons of water on one axis and grades you could receive on the other...</a:t>
            </a:r>
            <a:endParaRPr>
              <a:solidFill>
                <a:schemeClr val="dk1"/>
              </a:solidFill>
              <a:latin typeface="Calibri"/>
              <a:ea typeface="Calibri"/>
              <a:cs typeface="Calibri"/>
              <a:sym typeface="Calibri"/>
            </a:endParaRPr>
          </a:p>
          <a:p>
            <a:pPr indent="0" lvl="0" marL="0" rtl="0" algn="l">
              <a:spcBef>
                <a:spcPts val="1000"/>
              </a:spcBef>
              <a:spcAft>
                <a:spcPts val="1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7" name="Shape 707"/>
        <p:cNvGrpSpPr/>
        <p:nvPr/>
      </p:nvGrpSpPr>
      <p:grpSpPr>
        <a:xfrm>
          <a:off x="0" y="0"/>
          <a:ext cx="0" cy="0"/>
          <a:chOff x="0" y="0"/>
          <a:chExt cx="0" cy="0"/>
        </a:xfrm>
      </p:grpSpPr>
      <p:cxnSp>
        <p:nvCxnSpPr>
          <p:cNvPr id="708" name="Google Shape;708;p107"/>
          <p:cNvCxnSpPr/>
          <p:nvPr/>
        </p:nvCxnSpPr>
        <p:spPr>
          <a:xfrm>
            <a:off x="2658125" y="905867"/>
            <a:ext cx="900" cy="4555500"/>
          </a:xfrm>
          <a:prstGeom prst="straightConnector1">
            <a:avLst/>
          </a:prstGeom>
          <a:noFill/>
          <a:ln cap="flat" cmpd="sng" w="38100">
            <a:solidFill>
              <a:schemeClr val="dk2"/>
            </a:solidFill>
            <a:prstDash val="solid"/>
            <a:round/>
            <a:headEnd len="med" w="med" type="none"/>
            <a:tailEnd len="med" w="med" type="none"/>
          </a:ln>
        </p:spPr>
      </p:cxnSp>
      <p:cxnSp>
        <p:nvCxnSpPr>
          <p:cNvPr id="709" name="Google Shape;709;p107"/>
          <p:cNvCxnSpPr/>
          <p:nvPr/>
        </p:nvCxnSpPr>
        <p:spPr>
          <a:xfrm>
            <a:off x="2645500" y="5484500"/>
            <a:ext cx="3966300" cy="2100"/>
          </a:xfrm>
          <a:prstGeom prst="straightConnector1">
            <a:avLst/>
          </a:prstGeom>
          <a:noFill/>
          <a:ln cap="flat" cmpd="sng" w="38100">
            <a:solidFill>
              <a:schemeClr val="dk2"/>
            </a:solidFill>
            <a:prstDash val="solid"/>
            <a:round/>
            <a:headEnd len="med" w="med" type="none"/>
            <a:tailEnd len="med" w="med" type="none"/>
          </a:ln>
        </p:spPr>
      </p:cxnSp>
      <p:cxnSp>
        <p:nvCxnSpPr>
          <p:cNvPr id="710" name="Google Shape;710;p107"/>
          <p:cNvCxnSpPr/>
          <p:nvPr/>
        </p:nvCxnSpPr>
        <p:spPr>
          <a:xfrm>
            <a:off x="2514850" y="4407967"/>
            <a:ext cx="261300" cy="0"/>
          </a:xfrm>
          <a:prstGeom prst="straightConnector1">
            <a:avLst/>
          </a:prstGeom>
          <a:noFill/>
          <a:ln cap="flat" cmpd="sng" w="9525">
            <a:solidFill>
              <a:schemeClr val="dk2"/>
            </a:solidFill>
            <a:prstDash val="solid"/>
            <a:round/>
            <a:headEnd len="med" w="med" type="none"/>
            <a:tailEnd len="med" w="med" type="none"/>
          </a:ln>
        </p:spPr>
      </p:cxnSp>
      <p:cxnSp>
        <p:nvCxnSpPr>
          <p:cNvPr id="711" name="Google Shape;711;p107"/>
          <p:cNvCxnSpPr/>
          <p:nvPr/>
        </p:nvCxnSpPr>
        <p:spPr>
          <a:xfrm>
            <a:off x="2514850" y="3331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712" name="Google Shape;712;p107"/>
          <p:cNvCxnSpPr/>
          <p:nvPr/>
        </p:nvCxnSpPr>
        <p:spPr>
          <a:xfrm>
            <a:off x="2523125" y="2357167"/>
            <a:ext cx="261300" cy="0"/>
          </a:xfrm>
          <a:prstGeom prst="straightConnector1">
            <a:avLst/>
          </a:prstGeom>
          <a:noFill/>
          <a:ln cap="flat" cmpd="sng" w="9525">
            <a:solidFill>
              <a:schemeClr val="dk2"/>
            </a:solidFill>
            <a:prstDash val="solid"/>
            <a:round/>
            <a:headEnd len="med" w="med" type="none"/>
            <a:tailEnd len="med" w="med" type="none"/>
          </a:ln>
        </p:spPr>
      </p:cxnSp>
      <p:cxnSp>
        <p:nvCxnSpPr>
          <p:cNvPr id="713" name="Google Shape;713;p107"/>
          <p:cNvCxnSpPr/>
          <p:nvPr/>
        </p:nvCxnSpPr>
        <p:spPr>
          <a:xfrm>
            <a:off x="2514850" y="1417300"/>
            <a:ext cx="261300" cy="0"/>
          </a:xfrm>
          <a:prstGeom prst="straightConnector1">
            <a:avLst/>
          </a:prstGeom>
          <a:noFill/>
          <a:ln cap="flat" cmpd="sng" w="9525">
            <a:solidFill>
              <a:schemeClr val="dk2"/>
            </a:solidFill>
            <a:prstDash val="solid"/>
            <a:round/>
            <a:headEnd len="med" w="med" type="none"/>
            <a:tailEnd len="med" w="med" type="none"/>
          </a:ln>
        </p:spPr>
      </p:cxnSp>
      <p:sp>
        <p:nvSpPr>
          <p:cNvPr id="714" name="Google Shape;714;p107"/>
          <p:cNvSpPr txBox="1"/>
          <p:nvPr/>
        </p:nvSpPr>
        <p:spPr>
          <a:xfrm>
            <a:off x="2193250" y="4140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715" name="Google Shape;715;p107"/>
          <p:cNvSpPr txBox="1"/>
          <p:nvPr/>
        </p:nvSpPr>
        <p:spPr>
          <a:xfrm>
            <a:off x="2193250" y="3075633"/>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716" name="Google Shape;716;p107"/>
          <p:cNvSpPr txBox="1"/>
          <p:nvPr/>
        </p:nvSpPr>
        <p:spPr>
          <a:xfrm>
            <a:off x="2193250" y="2086983"/>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cxnSp>
        <p:nvCxnSpPr>
          <p:cNvPr id="717" name="Google Shape;717;p107"/>
          <p:cNvCxnSpPr/>
          <p:nvPr/>
        </p:nvCxnSpPr>
        <p:spPr>
          <a:xfrm rot="10800000">
            <a:off x="3461438"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718" name="Google Shape;718;p107"/>
          <p:cNvCxnSpPr/>
          <p:nvPr/>
        </p:nvCxnSpPr>
        <p:spPr>
          <a:xfrm rot="10800000">
            <a:off x="4396313"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719" name="Google Shape;719;p107"/>
          <p:cNvCxnSpPr/>
          <p:nvPr/>
        </p:nvCxnSpPr>
        <p:spPr>
          <a:xfrm rot="10800000">
            <a:off x="5331188"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720" name="Google Shape;720;p107"/>
          <p:cNvCxnSpPr/>
          <p:nvPr/>
        </p:nvCxnSpPr>
        <p:spPr>
          <a:xfrm rot="10800000">
            <a:off x="62660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721" name="Google Shape;721;p107"/>
          <p:cNvSpPr txBox="1"/>
          <p:nvPr/>
        </p:nvSpPr>
        <p:spPr>
          <a:xfrm>
            <a:off x="3179300" y="5685433"/>
            <a:ext cx="572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722" name="Google Shape;722;p107"/>
          <p:cNvSpPr txBox="1"/>
          <p:nvPr/>
        </p:nvSpPr>
        <p:spPr>
          <a:xfrm>
            <a:off x="4199663" y="5685433"/>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10</a:t>
            </a:r>
            <a:endParaRPr/>
          </a:p>
        </p:txBody>
      </p:sp>
      <p:sp>
        <p:nvSpPr>
          <p:cNvPr id="723" name="Google Shape;723;p107"/>
          <p:cNvSpPr txBox="1"/>
          <p:nvPr/>
        </p:nvSpPr>
        <p:spPr>
          <a:xfrm>
            <a:off x="5145700" y="5685433"/>
            <a:ext cx="4308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15</a:t>
            </a:r>
            <a:endParaRPr/>
          </a:p>
        </p:txBody>
      </p:sp>
      <p:sp>
        <p:nvSpPr>
          <p:cNvPr id="724" name="Google Shape;724;p107"/>
          <p:cNvSpPr txBox="1"/>
          <p:nvPr/>
        </p:nvSpPr>
        <p:spPr>
          <a:xfrm>
            <a:off x="6060100" y="5685433"/>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a:t>
            </a:r>
            <a:endParaRPr/>
          </a:p>
        </p:txBody>
      </p:sp>
      <p:sp>
        <p:nvSpPr>
          <p:cNvPr id="725" name="Google Shape;725;p107"/>
          <p:cNvSpPr txBox="1"/>
          <p:nvPr/>
        </p:nvSpPr>
        <p:spPr>
          <a:xfrm>
            <a:off x="3718600" y="61448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Gallons of Water</a:t>
            </a:r>
            <a:endParaRPr b="1"/>
          </a:p>
        </p:txBody>
      </p:sp>
      <p:sp>
        <p:nvSpPr>
          <p:cNvPr id="726" name="Google Shape;726;p107"/>
          <p:cNvSpPr txBox="1"/>
          <p:nvPr/>
        </p:nvSpPr>
        <p:spPr>
          <a:xfrm rot="-5400000">
            <a:off x="655450" y="29828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727" name="Google Shape;727;p107"/>
          <p:cNvCxnSpPr/>
          <p:nvPr/>
        </p:nvCxnSpPr>
        <p:spPr>
          <a:xfrm>
            <a:off x="2658125" y="1404867"/>
            <a:ext cx="3627300" cy="4094400"/>
          </a:xfrm>
          <a:prstGeom prst="straightConnector1">
            <a:avLst/>
          </a:prstGeom>
          <a:noFill/>
          <a:ln cap="flat" cmpd="sng" w="38100">
            <a:solidFill>
              <a:schemeClr val="dk2"/>
            </a:solidFill>
            <a:prstDash val="solid"/>
            <a:round/>
            <a:headEnd len="med" w="med" type="none"/>
            <a:tailEnd len="med" w="med" type="none"/>
          </a:ln>
        </p:spPr>
      </p:cxnSp>
      <p:sp>
        <p:nvSpPr>
          <p:cNvPr id="728" name="Google Shape;728;p107"/>
          <p:cNvSpPr txBox="1"/>
          <p:nvPr/>
        </p:nvSpPr>
        <p:spPr>
          <a:xfrm>
            <a:off x="2193250" y="1098333"/>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cxnSp>
        <p:nvCxnSpPr>
          <p:cNvPr id="729" name="Google Shape;729;p107"/>
          <p:cNvCxnSpPr/>
          <p:nvPr/>
        </p:nvCxnSpPr>
        <p:spPr>
          <a:xfrm>
            <a:off x="2659000" y="1404867"/>
            <a:ext cx="8700" cy="946800"/>
          </a:xfrm>
          <a:prstGeom prst="straightConnector1">
            <a:avLst/>
          </a:prstGeom>
          <a:noFill/>
          <a:ln cap="flat" cmpd="sng" w="38100">
            <a:solidFill>
              <a:srgbClr val="9900FF"/>
            </a:solidFill>
            <a:prstDash val="solid"/>
            <a:round/>
            <a:headEnd len="med" w="med" type="none"/>
            <a:tailEnd len="med" w="med" type="triangle"/>
          </a:ln>
        </p:spPr>
      </p:cxnSp>
      <p:cxnSp>
        <p:nvCxnSpPr>
          <p:cNvPr id="730" name="Google Shape;730;p107"/>
          <p:cNvCxnSpPr/>
          <p:nvPr/>
        </p:nvCxnSpPr>
        <p:spPr>
          <a:xfrm>
            <a:off x="2645500" y="2357167"/>
            <a:ext cx="833700" cy="0"/>
          </a:xfrm>
          <a:prstGeom prst="straightConnector1">
            <a:avLst/>
          </a:prstGeom>
          <a:noFill/>
          <a:ln cap="flat" cmpd="sng" w="38100">
            <a:solidFill>
              <a:srgbClr val="9900FF"/>
            </a:solidFill>
            <a:prstDash val="solid"/>
            <a:round/>
            <a:headEnd len="med" w="med" type="none"/>
            <a:tailEnd len="med" w="med" type="triangle"/>
          </a:ln>
        </p:spPr>
      </p:cxnSp>
      <p:sp>
        <p:nvSpPr>
          <p:cNvPr id="731" name="Google Shape;731;p107"/>
          <p:cNvSpPr txBox="1"/>
          <p:nvPr/>
        </p:nvSpPr>
        <p:spPr>
          <a:xfrm>
            <a:off x="5242425" y="873433"/>
            <a:ext cx="36045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What is the opportunity cost of 5 gallons of water?</a:t>
            </a:r>
            <a:endParaRPr b="1" sz="2400">
              <a:latin typeface="Calibri"/>
              <a:ea typeface="Calibri"/>
              <a:cs typeface="Calibri"/>
              <a:sym typeface="Calibri"/>
            </a:endParaRPr>
          </a:p>
        </p:txBody>
      </p:sp>
      <p:sp>
        <p:nvSpPr>
          <p:cNvPr id="732" name="Google Shape;732;p107"/>
          <p:cNvSpPr txBox="1"/>
          <p:nvPr/>
        </p:nvSpPr>
        <p:spPr>
          <a:xfrm>
            <a:off x="5212875" y="2692033"/>
            <a:ext cx="36636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One grade level earned through studying.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1000"/>
                                        <p:tgtEl>
                                          <p:spTgt spid="729"/>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6" name="Shape 736"/>
        <p:cNvGrpSpPr/>
        <p:nvPr/>
      </p:nvGrpSpPr>
      <p:grpSpPr>
        <a:xfrm>
          <a:off x="0" y="0"/>
          <a:ext cx="0" cy="0"/>
          <a:chOff x="0" y="0"/>
          <a:chExt cx="0" cy="0"/>
        </a:xfrm>
      </p:grpSpPr>
      <p:sp>
        <p:nvSpPr>
          <p:cNvPr id="737" name="Google Shape;737;p108"/>
          <p:cNvSpPr txBox="1"/>
          <p:nvPr/>
        </p:nvSpPr>
        <p:spPr>
          <a:xfrm>
            <a:off x="3715725" y="5940067"/>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Gallons of Water</a:t>
            </a:r>
            <a:endParaRPr b="1"/>
          </a:p>
        </p:txBody>
      </p:sp>
      <p:cxnSp>
        <p:nvCxnSpPr>
          <p:cNvPr id="738" name="Google Shape;738;p108"/>
          <p:cNvCxnSpPr/>
          <p:nvPr/>
        </p:nvCxnSpPr>
        <p:spPr>
          <a:xfrm>
            <a:off x="2648525" y="713933"/>
            <a:ext cx="900" cy="4555500"/>
          </a:xfrm>
          <a:prstGeom prst="straightConnector1">
            <a:avLst/>
          </a:prstGeom>
          <a:noFill/>
          <a:ln cap="flat" cmpd="sng" w="38100">
            <a:solidFill>
              <a:schemeClr val="dk2"/>
            </a:solidFill>
            <a:prstDash val="solid"/>
            <a:round/>
            <a:headEnd len="med" w="med" type="none"/>
            <a:tailEnd len="med" w="med" type="none"/>
          </a:ln>
        </p:spPr>
      </p:cxnSp>
      <p:cxnSp>
        <p:nvCxnSpPr>
          <p:cNvPr id="739" name="Google Shape;739;p108"/>
          <p:cNvCxnSpPr/>
          <p:nvPr/>
        </p:nvCxnSpPr>
        <p:spPr>
          <a:xfrm>
            <a:off x="2635900" y="5292567"/>
            <a:ext cx="3966300" cy="2100"/>
          </a:xfrm>
          <a:prstGeom prst="straightConnector1">
            <a:avLst/>
          </a:prstGeom>
          <a:noFill/>
          <a:ln cap="flat" cmpd="sng" w="38100">
            <a:solidFill>
              <a:schemeClr val="dk2"/>
            </a:solidFill>
            <a:prstDash val="solid"/>
            <a:round/>
            <a:headEnd len="med" w="med" type="none"/>
            <a:tailEnd len="med" w="med" type="none"/>
          </a:ln>
        </p:spPr>
      </p:cxnSp>
      <p:cxnSp>
        <p:nvCxnSpPr>
          <p:cNvPr id="740" name="Google Shape;740;p108"/>
          <p:cNvCxnSpPr/>
          <p:nvPr/>
        </p:nvCxnSpPr>
        <p:spPr>
          <a:xfrm>
            <a:off x="2505250" y="42160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741" name="Google Shape;741;p108"/>
          <p:cNvCxnSpPr/>
          <p:nvPr/>
        </p:nvCxnSpPr>
        <p:spPr>
          <a:xfrm>
            <a:off x="2505250" y="3091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742" name="Google Shape;742;p108"/>
          <p:cNvCxnSpPr/>
          <p:nvPr/>
        </p:nvCxnSpPr>
        <p:spPr>
          <a:xfrm>
            <a:off x="2513525" y="21652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743" name="Google Shape;743;p108"/>
          <p:cNvCxnSpPr/>
          <p:nvPr/>
        </p:nvCxnSpPr>
        <p:spPr>
          <a:xfrm>
            <a:off x="2505250" y="1225367"/>
            <a:ext cx="261300" cy="0"/>
          </a:xfrm>
          <a:prstGeom prst="straightConnector1">
            <a:avLst/>
          </a:prstGeom>
          <a:noFill/>
          <a:ln cap="flat" cmpd="sng" w="9525">
            <a:solidFill>
              <a:schemeClr val="dk2"/>
            </a:solidFill>
            <a:prstDash val="solid"/>
            <a:round/>
            <a:headEnd len="med" w="med" type="none"/>
            <a:tailEnd len="med" w="med" type="none"/>
          </a:ln>
        </p:spPr>
      </p:cxnSp>
      <p:sp>
        <p:nvSpPr>
          <p:cNvPr id="744" name="Google Shape;744;p108"/>
          <p:cNvSpPr txBox="1"/>
          <p:nvPr/>
        </p:nvSpPr>
        <p:spPr>
          <a:xfrm>
            <a:off x="2183650" y="3948233"/>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745" name="Google Shape;745;p108"/>
          <p:cNvSpPr txBox="1"/>
          <p:nvPr/>
        </p:nvSpPr>
        <p:spPr>
          <a:xfrm>
            <a:off x="2183650" y="288371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746" name="Google Shape;746;p108"/>
          <p:cNvSpPr txBox="1"/>
          <p:nvPr/>
        </p:nvSpPr>
        <p:spPr>
          <a:xfrm>
            <a:off x="2183650" y="1895050"/>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cxnSp>
        <p:nvCxnSpPr>
          <p:cNvPr id="747" name="Google Shape;747;p108"/>
          <p:cNvCxnSpPr/>
          <p:nvPr/>
        </p:nvCxnSpPr>
        <p:spPr>
          <a:xfrm rot="10800000">
            <a:off x="3451838" y="5105000"/>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748" name="Google Shape;748;p108"/>
          <p:cNvCxnSpPr/>
          <p:nvPr/>
        </p:nvCxnSpPr>
        <p:spPr>
          <a:xfrm rot="10800000">
            <a:off x="4386713" y="5105000"/>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749" name="Google Shape;749;p108"/>
          <p:cNvCxnSpPr/>
          <p:nvPr/>
        </p:nvCxnSpPr>
        <p:spPr>
          <a:xfrm rot="10800000">
            <a:off x="5321588" y="5105000"/>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750" name="Google Shape;750;p108"/>
          <p:cNvCxnSpPr/>
          <p:nvPr/>
        </p:nvCxnSpPr>
        <p:spPr>
          <a:xfrm rot="10800000">
            <a:off x="6256450" y="5105000"/>
            <a:ext cx="8400" cy="388500"/>
          </a:xfrm>
          <a:prstGeom prst="straightConnector1">
            <a:avLst/>
          </a:prstGeom>
          <a:noFill/>
          <a:ln cap="flat" cmpd="sng" w="9525">
            <a:solidFill>
              <a:schemeClr val="dk2"/>
            </a:solidFill>
            <a:prstDash val="solid"/>
            <a:round/>
            <a:headEnd len="med" w="med" type="none"/>
            <a:tailEnd len="med" w="med" type="none"/>
          </a:ln>
        </p:spPr>
      </p:cxnSp>
      <p:sp>
        <p:nvSpPr>
          <p:cNvPr id="751" name="Google Shape;751;p108"/>
          <p:cNvSpPr txBox="1"/>
          <p:nvPr/>
        </p:nvSpPr>
        <p:spPr>
          <a:xfrm>
            <a:off x="3169700" y="5493500"/>
            <a:ext cx="572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752" name="Google Shape;752;p108"/>
          <p:cNvSpPr txBox="1"/>
          <p:nvPr/>
        </p:nvSpPr>
        <p:spPr>
          <a:xfrm>
            <a:off x="4190063" y="5493500"/>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10</a:t>
            </a:r>
            <a:endParaRPr/>
          </a:p>
        </p:txBody>
      </p:sp>
      <p:sp>
        <p:nvSpPr>
          <p:cNvPr id="753" name="Google Shape;753;p108"/>
          <p:cNvSpPr txBox="1"/>
          <p:nvPr/>
        </p:nvSpPr>
        <p:spPr>
          <a:xfrm>
            <a:off x="5136100" y="5493500"/>
            <a:ext cx="4308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15</a:t>
            </a:r>
            <a:endParaRPr/>
          </a:p>
        </p:txBody>
      </p:sp>
      <p:sp>
        <p:nvSpPr>
          <p:cNvPr id="754" name="Google Shape;754;p108"/>
          <p:cNvSpPr txBox="1"/>
          <p:nvPr/>
        </p:nvSpPr>
        <p:spPr>
          <a:xfrm>
            <a:off x="6050500" y="5493500"/>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a:t>
            </a:r>
            <a:endParaRPr/>
          </a:p>
        </p:txBody>
      </p:sp>
      <p:sp>
        <p:nvSpPr>
          <p:cNvPr id="755" name="Google Shape;755;p108"/>
          <p:cNvSpPr txBox="1"/>
          <p:nvPr/>
        </p:nvSpPr>
        <p:spPr>
          <a:xfrm rot="-5400000">
            <a:off x="560150" y="2950733"/>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756" name="Google Shape;756;p108"/>
          <p:cNvCxnSpPr/>
          <p:nvPr/>
        </p:nvCxnSpPr>
        <p:spPr>
          <a:xfrm>
            <a:off x="2648525" y="1212933"/>
            <a:ext cx="3627300" cy="4094400"/>
          </a:xfrm>
          <a:prstGeom prst="straightConnector1">
            <a:avLst/>
          </a:prstGeom>
          <a:noFill/>
          <a:ln cap="flat" cmpd="sng" w="38100">
            <a:solidFill>
              <a:schemeClr val="dk2"/>
            </a:solidFill>
            <a:prstDash val="solid"/>
            <a:round/>
            <a:headEnd len="med" w="med" type="none"/>
            <a:tailEnd len="med" w="med" type="none"/>
          </a:ln>
        </p:spPr>
      </p:cxnSp>
      <p:sp>
        <p:nvSpPr>
          <p:cNvPr id="757" name="Google Shape;757;p108"/>
          <p:cNvSpPr txBox="1"/>
          <p:nvPr/>
        </p:nvSpPr>
        <p:spPr>
          <a:xfrm>
            <a:off x="2183650" y="906400"/>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cxnSp>
        <p:nvCxnSpPr>
          <p:cNvPr id="758" name="Google Shape;758;p108"/>
          <p:cNvCxnSpPr/>
          <p:nvPr/>
        </p:nvCxnSpPr>
        <p:spPr>
          <a:xfrm rot="10800000">
            <a:off x="4370700" y="3083967"/>
            <a:ext cx="43500" cy="2223300"/>
          </a:xfrm>
          <a:prstGeom prst="straightConnector1">
            <a:avLst/>
          </a:prstGeom>
          <a:noFill/>
          <a:ln cap="flat" cmpd="sng" w="38100">
            <a:solidFill>
              <a:srgbClr val="9900FF"/>
            </a:solidFill>
            <a:prstDash val="dash"/>
            <a:round/>
            <a:headEnd len="med" w="med" type="none"/>
            <a:tailEnd len="med" w="med" type="none"/>
          </a:ln>
        </p:spPr>
      </p:cxnSp>
      <p:cxnSp>
        <p:nvCxnSpPr>
          <p:cNvPr id="759" name="Google Shape;759;p108"/>
          <p:cNvCxnSpPr/>
          <p:nvPr/>
        </p:nvCxnSpPr>
        <p:spPr>
          <a:xfrm flipH="1" rot="10800000">
            <a:off x="2597050" y="3086633"/>
            <a:ext cx="1692600" cy="4800"/>
          </a:xfrm>
          <a:prstGeom prst="straightConnector1">
            <a:avLst/>
          </a:prstGeom>
          <a:noFill/>
          <a:ln cap="flat" cmpd="sng" w="38100">
            <a:solidFill>
              <a:srgbClr val="9900FF"/>
            </a:solidFill>
            <a:prstDash val="dash"/>
            <a:round/>
            <a:headEnd len="med" w="med" type="none"/>
            <a:tailEnd len="med" w="med" type="none"/>
          </a:ln>
        </p:spPr>
      </p:cxnSp>
      <p:sp>
        <p:nvSpPr>
          <p:cNvPr id="760" name="Google Shape;760;p108"/>
          <p:cNvSpPr/>
          <p:nvPr/>
        </p:nvSpPr>
        <p:spPr>
          <a:xfrm>
            <a:off x="4289675" y="3024333"/>
            <a:ext cx="202500" cy="254400"/>
          </a:xfrm>
          <a:prstGeom prst="ellipse">
            <a:avLst/>
          </a:prstGeom>
          <a:solidFill>
            <a:srgbClr val="9900FF"/>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08"/>
          <p:cNvSpPr txBox="1"/>
          <p:nvPr/>
        </p:nvSpPr>
        <p:spPr>
          <a:xfrm>
            <a:off x="5242425" y="873433"/>
            <a:ext cx="36045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Is it possible to gather 10 gallons of water and earn a C? </a:t>
            </a:r>
            <a:endParaRPr b="1" sz="2400">
              <a:latin typeface="Calibri"/>
              <a:ea typeface="Calibri"/>
              <a:cs typeface="Calibri"/>
              <a:sym typeface="Calibri"/>
            </a:endParaRPr>
          </a:p>
        </p:txBody>
      </p:sp>
      <p:sp>
        <p:nvSpPr>
          <p:cNvPr id="762" name="Google Shape;762;p108"/>
          <p:cNvSpPr txBox="1"/>
          <p:nvPr/>
        </p:nvSpPr>
        <p:spPr>
          <a:xfrm>
            <a:off x="5212875" y="2692033"/>
            <a:ext cx="36636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Yes</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6" name="Shape 766"/>
        <p:cNvGrpSpPr/>
        <p:nvPr/>
      </p:nvGrpSpPr>
      <p:grpSpPr>
        <a:xfrm>
          <a:off x="0" y="0"/>
          <a:ext cx="0" cy="0"/>
          <a:chOff x="0" y="0"/>
          <a:chExt cx="0" cy="0"/>
        </a:xfrm>
      </p:grpSpPr>
      <p:sp>
        <p:nvSpPr>
          <p:cNvPr id="767" name="Google Shape;767;p109"/>
          <p:cNvSpPr txBox="1"/>
          <p:nvPr/>
        </p:nvSpPr>
        <p:spPr>
          <a:xfrm>
            <a:off x="2515145" y="5894321"/>
            <a:ext cx="2087700" cy="5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Gallons of Water</a:t>
            </a:r>
            <a:endParaRPr b="1"/>
          </a:p>
        </p:txBody>
      </p:sp>
      <p:sp>
        <p:nvSpPr>
          <p:cNvPr id="768" name="Google Shape;768;p109"/>
          <p:cNvSpPr txBox="1"/>
          <p:nvPr/>
        </p:nvSpPr>
        <p:spPr>
          <a:xfrm rot="-5400000">
            <a:off x="-868400" y="2831932"/>
            <a:ext cx="27585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769" name="Google Shape;769;p109"/>
          <p:cNvCxnSpPr/>
          <p:nvPr/>
        </p:nvCxnSpPr>
        <p:spPr>
          <a:xfrm>
            <a:off x="1353048" y="938882"/>
            <a:ext cx="3756300" cy="4204500"/>
          </a:xfrm>
          <a:prstGeom prst="straightConnector1">
            <a:avLst/>
          </a:prstGeom>
          <a:noFill/>
          <a:ln cap="flat" cmpd="sng" w="38100">
            <a:solidFill>
              <a:schemeClr val="dk2"/>
            </a:solidFill>
            <a:prstDash val="dash"/>
            <a:round/>
            <a:headEnd len="med" w="med" type="none"/>
            <a:tailEnd len="med" w="med" type="none"/>
          </a:ln>
        </p:spPr>
      </p:cxnSp>
      <p:cxnSp>
        <p:nvCxnSpPr>
          <p:cNvPr id="770" name="Google Shape;770;p109"/>
          <p:cNvCxnSpPr/>
          <p:nvPr/>
        </p:nvCxnSpPr>
        <p:spPr>
          <a:xfrm rot="10800000">
            <a:off x="1353150" y="938933"/>
            <a:ext cx="1835100" cy="4227600"/>
          </a:xfrm>
          <a:prstGeom prst="straightConnector1">
            <a:avLst/>
          </a:prstGeom>
          <a:noFill/>
          <a:ln cap="flat" cmpd="sng" w="38100">
            <a:solidFill>
              <a:srgbClr val="9900FF"/>
            </a:solidFill>
            <a:prstDash val="solid"/>
            <a:round/>
            <a:headEnd len="med" w="med" type="none"/>
            <a:tailEnd len="med" w="med" type="none"/>
          </a:ln>
        </p:spPr>
      </p:cxnSp>
      <p:cxnSp>
        <p:nvCxnSpPr>
          <p:cNvPr id="771" name="Google Shape;771;p109"/>
          <p:cNvCxnSpPr/>
          <p:nvPr/>
        </p:nvCxnSpPr>
        <p:spPr>
          <a:xfrm flipH="1">
            <a:off x="2957799" y="4298379"/>
            <a:ext cx="1202400" cy="2100"/>
          </a:xfrm>
          <a:prstGeom prst="straightConnector1">
            <a:avLst/>
          </a:prstGeom>
          <a:noFill/>
          <a:ln cap="flat" cmpd="sng" w="38100">
            <a:solidFill>
              <a:srgbClr val="9900FF"/>
            </a:solidFill>
            <a:prstDash val="solid"/>
            <a:round/>
            <a:headEnd len="med" w="med" type="none"/>
            <a:tailEnd len="med" w="med" type="triangle"/>
          </a:ln>
        </p:spPr>
      </p:cxnSp>
      <p:cxnSp>
        <p:nvCxnSpPr>
          <p:cNvPr id="772" name="Google Shape;772;p109"/>
          <p:cNvCxnSpPr/>
          <p:nvPr/>
        </p:nvCxnSpPr>
        <p:spPr>
          <a:xfrm>
            <a:off x="1353048" y="411283"/>
            <a:ext cx="900" cy="4699500"/>
          </a:xfrm>
          <a:prstGeom prst="straightConnector1">
            <a:avLst/>
          </a:prstGeom>
          <a:noFill/>
          <a:ln cap="flat" cmpd="sng" w="38100">
            <a:solidFill>
              <a:schemeClr val="dk2"/>
            </a:solidFill>
            <a:prstDash val="solid"/>
            <a:round/>
            <a:headEnd len="med" w="med" type="none"/>
            <a:tailEnd len="med" w="med" type="none"/>
          </a:ln>
        </p:spPr>
      </p:cxnSp>
      <p:cxnSp>
        <p:nvCxnSpPr>
          <p:cNvPr id="773" name="Google Shape;773;p109"/>
          <p:cNvCxnSpPr/>
          <p:nvPr/>
        </p:nvCxnSpPr>
        <p:spPr>
          <a:xfrm>
            <a:off x="1339905" y="5134634"/>
            <a:ext cx="4129200" cy="2100"/>
          </a:xfrm>
          <a:prstGeom prst="straightConnector1">
            <a:avLst/>
          </a:prstGeom>
          <a:noFill/>
          <a:ln cap="flat" cmpd="sng" w="38100">
            <a:solidFill>
              <a:schemeClr val="dk2"/>
            </a:solidFill>
            <a:prstDash val="solid"/>
            <a:round/>
            <a:headEnd len="med" w="med" type="none"/>
            <a:tailEnd len="med" w="med" type="none"/>
          </a:ln>
        </p:spPr>
      </p:cxnSp>
      <p:cxnSp>
        <p:nvCxnSpPr>
          <p:cNvPr id="774" name="Google Shape;774;p109"/>
          <p:cNvCxnSpPr/>
          <p:nvPr/>
        </p:nvCxnSpPr>
        <p:spPr>
          <a:xfrm>
            <a:off x="1203893" y="4024074"/>
            <a:ext cx="272100" cy="0"/>
          </a:xfrm>
          <a:prstGeom prst="straightConnector1">
            <a:avLst/>
          </a:prstGeom>
          <a:noFill/>
          <a:ln cap="flat" cmpd="sng" w="9525">
            <a:solidFill>
              <a:schemeClr val="dk2"/>
            </a:solidFill>
            <a:prstDash val="solid"/>
            <a:round/>
            <a:headEnd len="med" w="med" type="none"/>
            <a:tailEnd len="med" w="med" type="none"/>
          </a:ln>
        </p:spPr>
      </p:cxnSp>
      <p:cxnSp>
        <p:nvCxnSpPr>
          <p:cNvPr id="775" name="Google Shape;775;p109"/>
          <p:cNvCxnSpPr/>
          <p:nvPr/>
        </p:nvCxnSpPr>
        <p:spPr>
          <a:xfrm>
            <a:off x="1203893" y="2863929"/>
            <a:ext cx="272100" cy="0"/>
          </a:xfrm>
          <a:prstGeom prst="straightConnector1">
            <a:avLst/>
          </a:prstGeom>
          <a:noFill/>
          <a:ln cap="flat" cmpd="sng" w="9525">
            <a:solidFill>
              <a:schemeClr val="dk2"/>
            </a:solidFill>
            <a:prstDash val="solid"/>
            <a:round/>
            <a:headEnd len="med" w="med" type="none"/>
            <a:tailEnd len="med" w="med" type="none"/>
          </a:ln>
        </p:spPr>
      </p:cxnSp>
      <p:cxnSp>
        <p:nvCxnSpPr>
          <p:cNvPr id="776" name="Google Shape;776;p109"/>
          <p:cNvCxnSpPr/>
          <p:nvPr/>
        </p:nvCxnSpPr>
        <p:spPr>
          <a:xfrm>
            <a:off x="1212507" y="1908455"/>
            <a:ext cx="272100" cy="0"/>
          </a:xfrm>
          <a:prstGeom prst="straightConnector1">
            <a:avLst/>
          </a:prstGeom>
          <a:noFill/>
          <a:ln cap="flat" cmpd="sng" w="9525">
            <a:solidFill>
              <a:schemeClr val="dk2"/>
            </a:solidFill>
            <a:prstDash val="solid"/>
            <a:round/>
            <a:headEnd len="med" w="med" type="none"/>
            <a:tailEnd len="med" w="med" type="none"/>
          </a:ln>
        </p:spPr>
      </p:cxnSp>
      <p:cxnSp>
        <p:nvCxnSpPr>
          <p:cNvPr id="777" name="Google Shape;777;p109"/>
          <p:cNvCxnSpPr/>
          <p:nvPr/>
        </p:nvCxnSpPr>
        <p:spPr>
          <a:xfrm>
            <a:off x="1203893" y="938882"/>
            <a:ext cx="272100" cy="0"/>
          </a:xfrm>
          <a:prstGeom prst="straightConnector1">
            <a:avLst/>
          </a:prstGeom>
          <a:noFill/>
          <a:ln cap="flat" cmpd="sng" w="9525">
            <a:solidFill>
              <a:schemeClr val="dk2"/>
            </a:solidFill>
            <a:prstDash val="solid"/>
            <a:round/>
            <a:headEnd len="med" w="med" type="none"/>
            <a:tailEnd len="med" w="med" type="none"/>
          </a:ln>
        </p:spPr>
      </p:cxnSp>
      <p:sp>
        <p:nvSpPr>
          <p:cNvPr id="778" name="Google Shape;778;p109"/>
          <p:cNvSpPr txBox="1"/>
          <p:nvPr/>
        </p:nvSpPr>
        <p:spPr>
          <a:xfrm>
            <a:off x="869093" y="3747810"/>
            <a:ext cx="3348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779" name="Google Shape;779;p109"/>
          <p:cNvSpPr txBox="1"/>
          <p:nvPr/>
        </p:nvSpPr>
        <p:spPr>
          <a:xfrm>
            <a:off x="869093" y="2649647"/>
            <a:ext cx="3348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780" name="Google Shape;780;p109"/>
          <p:cNvSpPr txBox="1"/>
          <p:nvPr/>
        </p:nvSpPr>
        <p:spPr>
          <a:xfrm>
            <a:off x="869093" y="1629732"/>
            <a:ext cx="3348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cxnSp>
        <p:nvCxnSpPr>
          <p:cNvPr id="781" name="Google Shape;781;p109"/>
          <p:cNvCxnSpPr/>
          <p:nvPr/>
        </p:nvCxnSpPr>
        <p:spPr>
          <a:xfrm rot="10800000">
            <a:off x="2189377" y="4941118"/>
            <a:ext cx="8700" cy="400800"/>
          </a:xfrm>
          <a:prstGeom prst="straightConnector1">
            <a:avLst/>
          </a:prstGeom>
          <a:noFill/>
          <a:ln cap="flat" cmpd="sng" w="9525">
            <a:solidFill>
              <a:schemeClr val="dk2"/>
            </a:solidFill>
            <a:prstDash val="solid"/>
            <a:round/>
            <a:headEnd len="med" w="med" type="none"/>
            <a:tailEnd len="med" w="med" type="none"/>
          </a:ln>
        </p:spPr>
      </p:cxnSp>
      <p:cxnSp>
        <p:nvCxnSpPr>
          <p:cNvPr id="782" name="Google Shape;782;p109"/>
          <p:cNvCxnSpPr/>
          <p:nvPr/>
        </p:nvCxnSpPr>
        <p:spPr>
          <a:xfrm rot="10800000">
            <a:off x="3162624" y="4941118"/>
            <a:ext cx="8700" cy="400800"/>
          </a:xfrm>
          <a:prstGeom prst="straightConnector1">
            <a:avLst/>
          </a:prstGeom>
          <a:noFill/>
          <a:ln cap="flat" cmpd="sng" w="9525">
            <a:solidFill>
              <a:schemeClr val="dk2"/>
            </a:solidFill>
            <a:prstDash val="solid"/>
            <a:round/>
            <a:headEnd len="med" w="med" type="none"/>
            <a:tailEnd len="med" w="med" type="none"/>
          </a:ln>
        </p:spPr>
      </p:cxnSp>
      <p:cxnSp>
        <p:nvCxnSpPr>
          <p:cNvPr id="783" name="Google Shape;783;p109"/>
          <p:cNvCxnSpPr/>
          <p:nvPr/>
        </p:nvCxnSpPr>
        <p:spPr>
          <a:xfrm rot="10800000">
            <a:off x="4135870" y="4941118"/>
            <a:ext cx="8700" cy="400800"/>
          </a:xfrm>
          <a:prstGeom prst="straightConnector1">
            <a:avLst/>
          </a:prstGeom>
          <a:noFill/>
          <a:ln cap="flat" cmpd="sng" w="9525">
            <a:solidFill>
              <a:schemeClr val="dk2"/>
            </a:solidFill>
            <a:prstDash val="solid"/>
            <a:round/>
            <a:headEnd len="med" w="med" type="none"/>
            <a:tailEnd len="med" w="med" type="none"/>
          </a:ln>
        </p:spPr>
      </p:cxnSp>
      <p:cxnSp>
        <p:nvCxnSpPr>
          <p:cNvPr id="784" name="Google Shape;784;p109"/>
          <p:cNvCxnSpPr/>
          <p:nvPr/>
        </p:nvCxnSpPr>
        <p:spPr>
          <a:xfrm rot="10800000">
            <a:off x="5109104" y="4941118"/>
            <a:ext cx="8700" cy="400800"/>
          </a:xfrm>
          <a:prstGeom prst="straightConnector1">
            <a:avLst/>
          </a:prstGeom>
          <a:noFill/>
          <a:ln cap="flat" cmpd="sng" w="9525">
            <a:solidFill>
              <a:schemeClr val="dk2"/>
            </a:solidFill>
            <a:prstDash val="solid"/>
            <a:round/>
            <a:headEnd len="med" w="med" type="none"/>
            <a:tailEnd len="med" w="med" type="none"/>
          </a:ln>
        </p:spPr>
      </p:cxnSp>
      <p:sp>
        <p:nvSpPr>
          <p:cNvPr id="785" name="Google Shape;785;p109"/>
          <p:cNvSpPr txBox="1"/>
          <p:nvPr/>
        </p:nvSpPr>
        <p:spPr>
          <a:xfrm>
            <a:off x="1895615" y="5341918"/>
            <a:ext cx="596100" cy="5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786" name="Google Shape;786;p109"/>
          <p:cNvSpPr txBox="1"/>
          <p:nvPr/>
        </p:nvSpPr>
        <p:spPr>
          <a:xfrm>
            <a:off x="2957857" y="5341918"/>
            <a:ext cx="418200" cy="5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10</a:t>
            </a:r>
            <a:endParaRPr/>
          </a:p>
        </p:txBody>
      </p:sp>
      <p:sp>
        <p:nvSpPr>
          <p:cNvPr id="787" name="Google Shape;787;p109"/>
          <p:cNvSpPr txBox="1"/>
          <p:nvPr/>
        </p:nvSpPr>
        <p:spPr>
          <a:xfrm>
            <a:off x="3942725" y="5341918"/>
            <a:ext cx="448500" cy="5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15</a:t>
            </a:r>
            <a:endParaRPr/>
          </a:p>
        </p:txBody>
      </p:sp>
      <p:sp>
        <p:nvSpPr>
          <p:cNvPr id="788" name="Google Shape;788;p109"/>
          <p:cNvSpPr txBox="1"/>
          <p:nvPr/>
        </p:nvSpPr>
        <p:spPr>
          <a:xfrm>
            <a:off x="4894656" y="5341918"/>
            <a:ext cx="418200" cy="5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a:t>
            </a:r>
            <a:endParaRPr/>
          </a:p>
        </p:txBody>
      </p:sp>
      <p:sp>
        <p:nvSpPr>
          <p:cNvPr id="789" name="Google Shape;789;p109"/>
          <p:cNvSpPr txBox="1"/>
          <p:nvPr/>
        </p:nvSpPr>
        <p:spPr>
          <a:xfrm>
            <a:off x="869093" y="609833"/>
            <a:ext cx="3348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
        <p:nvSpPr>
          <p:cNvPr id="790" name="Google Shape;790;p109"/>
          <p:cNvSpPr txBox="1"/>
          <p:nvPr/>
        </p:nvSpPr>
        <p:spPr>
          <a:xfrm>
            <a:off x="4786650" y="467033"/>
            <a:ext cx="43908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What happens to the constraint if climate change makes getting water more difficult and it now takes a full hour to gather one gallon of water?</a:t>
            </a:r>
            <a:endParaRPr b="1" sz="2400">
              <a:latin typeface="Calibri"/>
              <a:ea typeface="Calibri"/>
              <a:cs typeface="Calibri"/>
              <a:sym typeface="Calibri"/>
            </a:endParaRPr>
          </a:p>
        </p:txBody>
      </p:sp>
      <p:sp>
        <p:nvSpPr>
          <p:cNvPr id="791" name="Google Shape;791;p109"/>
          <p:cNvSpPr txBox="1"/>
          <p:nvPr/>
        </p:nvSpPr>
        <p:spPr>
          <a:xfrm>
            <a:off x="5441475" y="3098433"/>
            <a:ext cx="36636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The time constraint rotates in.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rPr b="1" lang="en" sz="1800">
                <a:solidFill>
                  <a:srgbClr val="9900FF"/>
                </a:solidFill>
                <a:latin typeface="Calibri"/>
                <a:ea typeface="Calibri"/>
                <a:cs typeface="Calibri"/>
                <a:sym typeface="Calibri"/>
              </a:rPr>
              <a:t>The intercept where you are only going to school is unchanged but the intercept where you are only gathering water rotates in; so that the most you can gather moves from 20 gallons to only 10 gallons.</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5" name="Shape 795"/>
        <p:cNvGrpSpPr/>
        <p:nvPr/>
      </p:nvGrpSpPr>
      <p:grpSpPr>
        <a:xfrm>
          <a:off x="0" y="0"/>
          <a:ext cx="0" cy="0"/>
          <a:chOff x="0" y="0"/>
          <a:chExt cx="0" cy="0"/>
        </a:xfrm>
      </p:grpSpPr>
      <p:sp>
        <p:nvSpPr>
          <p:cNvPr id="796" name="Google Shape;796;p110"/>
          <p:cNvSpPr txBox="1"/>
          <p:nvPr/>
        </p:nvSpPr>
        <p:spPr>
          <a:xfrm>
            <a:off x="4010650" y="58873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Gallons of Water</a:t>
            </a:r>
            <a:endParaRPr b="1"/>
          </a:p>
        </p:txBody>
      </p:sp>
      <p:sp>
        <p:nvSpPr>
          <p:cNvPr id="797" name="Google Shape;797;p110"/>
          <p:cNvSpPr txBox="1"/>
          <p:nvPr/>
        </p:nvSpPr>
        <p:spPr>
          <a:xfrm rot="-5400000">
            <a:off x="794250" y="27782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798" name="Google Shape;798;p110"/>
          <p:cNvCxnSpPr>
            <a:endCxn id="799" idx="4"/>
          </p:cNvCxnSpPr>
          <p:nvPr/>
        </p:nvCxnSpPr>
        <p:spPr>
          <a:xfrm flipH="1" rot="10800000">
            <a:off x="4926325" y="3004115"/>
            <a:ext cx="2400" cy="2151300"/>
          </a:xfrm>
          <a:prstGeom prst="straightConnector1">
            <a:avLst/>
          </a:prstGeom>
          <a:noFill/>
          <a:ln cap="flat" cmpd="sng" w="38100">
            <a:solidFill>
              <a:srgbClr val="9900FF"/>
            </a:solidFill>
            <a:prstDash val="dash"/>
            <a:round/>
            <a:headEnd len="med" w="med" type="none"/>
            <a:tailEnd len="med" w="med" type="none"/>
          </a:ln>
        </p:spPr>
      </p:cxnSp>
      <p:cxnSp>
        <p:nvCxnSpPr>
          <p:cNvPr id="800" name="Google Shape;800;p110"/>
          <p:cNvCxnSpPr>
            <a:endCxn id="799" idx="2"/>
          </p:cNvCxnSpPr>
          <p:nvPr/>
        </p:nvCxnSpPr>
        <p:spPr>
          <a:xfrm>
            <a:off x="3141475" y="2845265"/>
            <a:ext cx="1682700" cy="28500"/>
          </a:xfrm>
          <a:prstGeom prst="straightConnector1">
            <a:avLst/>
          </a:prstGeom>
          <a:noFill/>
          <a:ln cap="flat" cmpd="sng" w="38100">
            <a:solidFill>
              <a:srgbClr val="9900FF"/>
            </a:solidFill>
            <a:prstDash val="dash"/>
            <a:round/>
            <a:headEnd len="med" w="med" type="none"/>
            <a:tailEnd len="med" w="med" type="none"/>
          </a:ln>
        </p:spPr>
      </p:cxnSp>
      <p:sp>
        <p:nvSpPr>
          <p:cNvPr id="799" name="Google Shape;799;p110"/>
          <p:cNvSpPr/>
          <p:nvPr/>
        </p:nvSpPr>
        <p:spPr>
          <a:xfrm>
            <a:off x="4824175" y="2743415"/>
            <a:ext cx="209100" cy="260700"/>
          </a:xfrm>
          <a:prstGeom prst="ellipse">
            <a:avLst/>
          </a:prstGeom>
          <a:solidFill>
            <a:srgbClr val="9900FF"/>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1" name="Google Shape;801;p110"/>
          <p:cNvCxnSpPr/>
          <p:nvPr/>
        </p:nvCxnSpPr>
        <p:spPr>
          <a:xfrm>
            <a:off x="3141679" y="968870"/>
            <a:ext cx="3748200" cy="4186800"/>
          </a:xfrm>
          <a:prstGeom prst="straightConnector1">
            <a:avLst/>
          </a:prstGeom>
          <a:noFill/>
          <a:ln cap="flat" cmpd="sng" w="38100">
            <a:solidFill>
              <a:schemeClr val="dk2"/>
            </a:solidFill>
            <a:prstDash val="dash"/>
            <a:round/>
            <a:headEnd len="med" w="med" type="none"/>
            <a:tailEnd len="med" w="med" type="none"/>
          </a:ln>
        </p:spPr>
      </p:cxnSp>
      <p:cxnSp>
        <p:nvCxnSpPr>
          <p:cNvPr id="802" name="Google Shape;802;p110"/>
          <p:cNvCxnSpPr/>
          <p:nvPr/>
        </p:nvCxnSpPr>
        <p:spPr>
          <a:xfrm>
            <a:off x="3128401" y="435067"/>
            <a:ext cx="900" cy="4673100"/>
          </a:xfrm>
          <a:prstGeom prst="straightConnector1">
            <a:avLst/>
          </a:prstGeom>
          <a:noFill/>
          <a:ln cap="flat" cmpd="sng" w="38100">
            <a:solidFill>
              <a:schemeClr val="dk2"/>
            </a:solidFill>
            <a:prstDash val="solid"/>
            <a:round/>
            <a:headEnd len="med" w="med" type="none"/>
            <a:tailEnd len="med" w="med" type="none"/>
          </a:ln>
        </p:spPr>
      </p:cxnSp>
      <p:cxnSp>
        <p:nvCxnSpPr>
          <p:cNvPr id="803" name="Google Shape;803;p110"/>
          <p:cNvCxnSpPr/>
          <p:nvPr/>
        </p:nvCxnSpPr>
        <p:spPr>
          <a:xfrm>
            <a:off x="3115356" y="5131773"/>
            <a:ext cx="4098300" cy="2100"/>
          </a:xfrm>
          <a:prstGeom prst="straightConnector1">
            <a:avLst/>
          </a:prstGeom>
          <a:noFill/>
          <a:ln cap="flat" cmpd="sng" w="38100">
            <a:solidFill>
              <a:schemeClr val="dk2"/>
            </a:solidFill>
            <a:prstDash val="solid"/>
            <a:round/>
            <a:headEnd len="med" w="med" type="none"/>
            <a:tailEnd len="med" w="med" type="none"/>
          </a:ln>
        </p:spPr>
      </p:cxnSp>
      <p:cxnSp>
        <p:nvCxnSpPr>
          <p:cNvPr id="804" name="Google Shape;804;p110"/>
          <p:cNvCxnSpPr/>
          <p:nvPr/>
        </p:nvCxnSpPr>
        <p:spPr>
          <a:xfrm>
            <a:off x="2980357" y="4027479"/>
            <a:ext cx="270000" cy="0"/>
          </a:xfrm>
          <a:prstGeom prst="straightConnector1">
            <a:avLst/>
          </a:prstGeom>
          <a:noFill/>
          <a:ln cap="flat" cmpd="sng" w="9525">
            <a:solidFill>
              <a:schemeClr val="dk2"/>
            </a:solidFill>
            <a:prstDash val="solid"/>
            <a:round/>
            <a:headEnd len="med" w="med" type="none"/>
            <a:tailEnd len="med" w="med" type="none"/>
          </a:ln>
        </p:spPr>
      </p:cxnSp>
      <p:cxnSp>
        <p:nvCxnSpPr>
          <p:cNvPr id="805" name="Google Shape;805;p110"/>
          <p:cNvCxnSpPr/>
          <p:nvPr/>
        </p:nvCxnSpPr>
        <p:spPr>
          <a:xfrm>
            <a:off x="2980357" y="2873878"/>
            <a:ext cx="270000" cy="0"/>
          </a:xfrm>
          <a:prstGeom prst="straightConnector1">
            <a:avLst/>
          </a:prstGeom>
          <a:noFill/>
          <a:ln cap="flat" cmpd="sng" w="9525">
            <a:solidFill>
              <a:schemeClr val="dk2"/>
            </a:solidFill>
            <a:prstDash val="solid"/>
            <a:round/>
            <a:headEnd len="med" w="med" type="none"/>
            <a:tailEnd len="med" w="med" type="none"/>
          </a:ln>
        </p:spPr>
      </p:cxnSp>
      <p:cxnSp>
        <p:nvCxnSpPr>
          <p:cNvPr id="806" name="Google Shape;806;p110"/>
          <p:cNvCxnSpPr/>
          <p:nvPr/>
        </p:nvCxnSpPr>
        <p:spPr>
          <a:xfrm>
            <a:off x="2988907" y="1923793"/>
            <a:ext cx="270000" cy="0"/>
          </a:xfrm>
          <a:prstGeom prst="straightConnector1">
            <a:avLst/>
          </a:prstGeom>
          <a:noFill/>
          <a:ln cap="flat" cmpd="sng" w="9525">
            <a:solidFill>
              <a:schemeClr val="dk2"/>
            </a:solidFill>
            <a:prstDash val="solid"/>
            <a:round/>
            <a:headEnd len="med" w="med" type="none"/>
            <a:tailEnd len="med" w="med" type="none"/>
          </a:ln>
        </p:spPr>
      </p:cxnSp>
      <p:cxnSp>
        <p:nvCxnSpPr>
          <p:cNvPr id="807" name="Google Shape;807;p110"/>
          <p:cNvCxnSpPr/>
          <p:nvPr/>
        </p:nvCxnSpPr>
        <p:spPr>
          <a:xfrm>
            <a:off x="2980357" y="959689"/>
            <a:ext cx="270000" cy="0"/>
          </a:xfrm>
          <a:prstGeom prst="straightConnector1">
            <a:avLst/>
          </a:prstGeom>
          <a:noFill/>
          <a:ln cap="flat" cmpd="sng" w="9525">
            <a:solidFill>
              <a:schemeClr val="dk2"/>
            </a:solidFill>
            <a:prstDash val="solid"/>
            <a:round/>
            <a:headEnd len="med" w="med" type="none"/>
            <a:tailEnd len="med" w="med" type="none"/>
          </a:ln>
        </p:spPr>
      </p:cxnSp>
      <p:sp>
        <p:nvSpPr>
          <p:cNvPr id="808" name="Google Shape;808;p110"/>
          <p:cNvSpPr txBox="1"/>
          <p:nvPr/>
        </p:nvSpPr>
        <p:spPr>
          <a:xfrm>
            <a:off x="2648050" y="3752773"/>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809" name="Google Shape;809;p110"/>
          <p:cNvSpPr txBox="1"/>
          <p:nvPr/>
        </p:nvSpPr>
        <p:spPr>
          <a:xfrm>
            <a:off x="2648050" y="2660804"/>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810" name="Google Shape;810;p110"/>
          <p:cNvSpPr txBox="1"/>
          <p:nvPr/>
        </p:nvSpPr>
        <p:spPr>
          <a:xfrm>
            <a:off x="2648050" y="1646642"/>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cxnSp>
        <p:nvCxnSpPr>
          <p:cNvPr id="811" name="Google Shape;811;p110"/>
          <p:cNvCxnSpPr/>
          <p:nvPr/>
        </p:nvCxnSpPr>
        <p:spPr>
          <a:xfrm rot="10800000">
            <a:off x="3958437" y="4939488"/>
            <a:ext cx="8700" cy="398400"/>
          </a:xfrm>
          <a:prstGeom prst="straightConnector1">
            <a:avLst/>
          </a:prstGeom>
          <a:noFill/>
          <a:ln cap="flat" cmpd="sng" w="9525">
            <a:solidFill>
              <a:schemeClr val="dk2"/>
            </a:solidFill>
            <a:prstDash val="solid"/>
            <a:round/>
            <a:headEnd len="med" w="med" type="none"/>
            <a:tailEnd len="med" w="med" type="none"/>
          </a:ln>
        </p:spPr>
      </p:cxnSp>
      <p:cxnSp>
        <p:nvCxnSpPr>
          <p:cNvPr id="812" name="Google Shape;812;p110"/>
          <p:cNvCxnSpPr/>
          <p:nvPr/>
        </p:nvCxnSpPr>
        <p:spPr>
          <a:xfrm rot="10800000">
            <a:off x="4924435" y="4939488"/>
            <a:ext cx="8700" cy="398400"/>
          </a:xfrm>
          <a:prstGeom prst="straightConnector1">
            <a:avLst/>
          </a:prstGeom>
          <a:noFill/>
          <a:ln cap="flat" cmpd="sng" w="9525">
            <a:solidFill>
              <a:schemeClr val="dk2"/>
            </a:solidFill>
            <a:prstDash val="solid"/>
            <a:round/>
            <a:headEnd len="med" w="med" type="none"/>
            <a:tailEnd len="med" w="med" type="none"/>
          </a:ln>
        </p:spPr>
      </p:cxnSp>
      <p:cxnSp>
        <p:nvCxnSpPr>
          <p:cNvPr id="813" name="Google Shape;813;p110"/>
          <p:cNvCxnSpPr/>
          <p:nvPr/>
        </p:nvCxnSpPr>
        <p:spPr>
          <a:xfrm rot="10800000">
            <a:off x="5890434" y="4939488"/>
            <a:ext cx="8700" cy="398400"/>
          </a:xfrm>
          <a:prstGeom prst="straightConnector1">
            <a:avLst/>
          </a:prstGeom>
          <a:noFill/>
          <a:ln cap="flat" cmpd="sng" w="9525">
            <a:solidFill>
              <a:schemeClr val="dk2"/>
            </a:solidFill>
            <a:prstDash val="solid"/>
            <a:round/>
            <a:headEnd len="med" w="med" type="none"/>
            <a:tailEnd len="med" w="med" type="none"/>
          </a:ln>
        </p:spPr>
      </p:cxnSp>
      <p:cxnSp>
        <p:nvCxnSpPr>
          <p:cNvPr id="814" name="Google Shape;814;p110"/>
          <p:cNvCxnSpPr/>
          <p:nvPr/>
        </p:nvCxnSpPr>
        <p:spPr>
          <a:xfrm rot="10800000">
            <a:off x="6856419" y="4939488"/>
            <a:ext cx="8700" cy="398400"/>
          </a:xfrm>
          <a:prstGeom prst="straightConnector1">
            <a:avLst/>
          </a:prstGeom>
          <a:noFill/>
          <a:ln cap="flat" cmpd="sng" w="9525">
            <a:solidFill>
              <a:schemeClr val="dk2"/>
            </a:solidFill>
            <a:prstDash val="solid"/>
            <a:round/>
            <a:headEnd len="med" w="med" type="none"/>
            <a:tailEnd len="med" w="med" type="none"/>
          </a:ln>
        </p:spPr>
      </p:cxnSp>
      <p:sp>
        <p:nvSpPr>
          <p:cNvPr id="815" name="Google Shape;815;p110"/>
          <p:cNvSpPr txBox="1"/>
          <p:nvPr/>
        </p:nvSpPr>
        <p:spPr>
          <a:xfrm>
            <a:off x="3666927" y="5337888"/>
            <a:ext cx="5919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816" name="Google Shape;816;p110"/>
          <p:cNvSpPr txBox="1"/>
          <p:nvPr/>
        </p:nvSpPr>
        <p:spPr>
          <a:xfrm>
            <a:off x="4721259" y="5337888"/>
            <a:ext cx="4152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10</a:t>
            </a:r>
            <a:endParaRPr/>
          </a:p>
        </p:txBody>
      </p:sp>
      <p:sp>
        <p:nvSpPr>
          <p:cNvPr id="817" name="Google Shape;817;p110"/>
          <p:cNvSpPr txBox="1"/>
          <p:nvPr/>
        </p:nvSpPr>
        <p:spPr>
          <a:xfrm>
            <a:off x="5698791" y="5337888"/>
            <a:ext cx="4452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15</a:t>
            </a:r>
            <a:endParaRPr/>
          </a:p>
        </p:txBody>
      </p:sp>
      <p:sp>
        <p:nvSpPr>
          <p:cNvPr id="818" name="Google Shape;818;p110"/>
          <p:cNvSpPr txBox="1"/>
          <p:nvPr/>
        </p:nvSpPr>
        <p:spPr>
          <a:xfrm>
            <a:off x="6643633" y="5337888"/>
            <a:ext cx="4152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a:t>
            </a:r>
            <a:endParaRPr/>
          </a:p>
        </p:txBody>
      </p:sp>
      <p:cxnSp>
        <p:nvCxnSpPr>
          <p:cNvPr id="819" name="Google Shape;819;p110"/>
          <p:cNvCxnSpPr/>
          <p:nvPr/>
        </p:nvCxnSpPr>
        <p:spPr>
          <a:xfrm>
            <a:off x="3128401" y="946935"/>
            <a:ext cx="1807800" cy="4195500"/>
          </a:xfrm>
          <a:prstGeom prst="straightConnector1">
            <a:avLst/>
          </a:prstGeom>
          <a:noFill/>
          <a:ln cap="flat" cmpd="sng" w="38100">
            <a:solidFill>
              <a:schemeClr val="dk2"/>
            </a:solidFill>
            <a:prstDash val="solid"/>
            <a:round/>
            <a:headEnd len="med" w="med" type="none"/>
            <a:tailEnd len="med" w="med" type="none"/>
          </a:ln>
        </p:spPr>
      </p:cxnSp>
      <p:sp>
        <p:nvSpPr>
          <p:cNvPr id="820" name="Google Shape;820;p110"/>
          <p:cNvSpPr txBox="1"/>
          <p:nvPr/>
        </p:nvSpPr>
        <p:spPr>
          <a:xfrm>
            <a:off x="2648050" y="632497"/>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
        <p:nvSpPr>
          <p:cNvPr id="821" name="Google Shape;821;p110"/>
          <p:cNvSpPr txBox="1"/>
          <p:nvPr/>
        </p:nvSpPr>
        <p:spPr>
          <a:xfrm>
            <a:off x="5242425" y="873433"/>
            <a:ext cx="3604500" cy="19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Calibri"/>
                <a:ea typeface="Calibri"/>
                <a:cs typeface="Calibri"/>
                <a:sym typeface="Calibri"/>
              </a:rPr>
              <a:t>Is it still possible to gather 10 gallons of water and earn a C?</a:t>
            </a:r>
            <a:endParaRPr b="1" sz="2400">
              <a:latin typeface="Calibri"/>
              <a:ea typeface="Calibri"/>
              <a:cs typeface="Calibri"/>
              <a:sym typeface="Calibri"/>
            </a:endParaRPr>
          </a:p>
        </p:txBody>
      </p:sp>
      <p:sp>
        <p:nvSpPr>
          <p:cNvPr id="822" name="Google Shape;822;p110"/>
          <p:cNvSpPr txBox="1"/>
          <p:nvPr/>
        </p:nvSpPr>
        <p:spPr>
          <a:xfrm>
            <a:off x="5212875" y="2692033"/>
            <a:ext cx="3663600" cy="16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900FF"/>
                </a:solidFill>
                <a:latin typeface="Calibri"/>
                <a:ea typeface="Calibri"/>
                <a:cs typeface="Calibri"/>
                <a:sym typeface="Calibri"/>
              </a:rPr>
              <a:t>No, that is now outside of the choice set.</a:t>
            </a:r>
            <a:endParaRPr b="1" sz="1800">
              <a:solidFill>
                <a:srgbClr val="9900FF"/>
              </a:solidFill>
              <a:latin typeface="Calibri"/>
              <a:ea typeface="Calibri"/>
              <a:cs typeface="Calibri"/>
              <a:sym typeface="Calibri"/>
            </a:endParaRPr>
          </a:p>
          <a:p>
            <a:pPr indent="0" lvl="0" marL="0" rtl="0" algn="ctr">
              <a:spcBef>
                <a:spcPts val="0"/>
              </a:spcBef>
              <a:spcAft>
                <a:spcPts val="0"/>
              </a:spcAft>
              <a:buNone/>
            </a:pPr>
            <a:r>
              <a:t/>
            </a:r>
            <a:endParaRPr b="1" sz="1800">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10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0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000"/>
                                        <p:tgtEl>
                                          <p:spTgt spid="8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6" name="Shape 826"/>
        <p:cNvGrpSpPr/>
        <p:nvPr/>
      </p:nvGrpSpPr>
      <p:grpSpPr>
        <a:xfrm>
          <a:off x="0" y="0"/>
          <a:ext cx="0" cy="0"/>
          <a:chOff x="0" y="0"/>
          <a:chExt cx="0" cy="0"/>
        </a:xfrm>
      </p:grpSpPr>
      <p:sp>
        <p:nvSpPr>
          <p:cNvPr id="827" name="Google Shape;827;p111"/>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Vignettes</a:t>
            </a:r>
            <a:endParaRPr/>
          </a:p>
        </p:txBody>
      </p:sp>
      <p:pic>
        <p:nvPicPr>
          <p:cNvPr id="828" name="Google Shape;828;p111"/>
          <p:cNvPicPr preferRelativeResize="0"/>
          <p:nvPr/>
        </p:nvPicPr>
        <p:blipFill rotWithShape="1">
          <a:blip r:embed="rId3">
            <a:alphaModFix/>
          </a:blip>
          <a:srcRect b="0" l="3072" r="3268" t="0"/>
          <a:stretch/>
        </p:blipFill>
        <p:spPr>
          <a:xfrm>
            <a:off x="159300" y="2007475"/>
            <a:ext cx="2161400" cy="2659209"/>
          </a:xfrm>
          <a:prstGeom prst="rect">
            <a:avLst/>
          </a:prstGeom>
          <a:noFill/>
          <a:ln>
            <a:noFill/>
          </a:ln>
        </p:spPr>
      </p:pic>
      <p:pic>
        <p:nvPicPr>
          <p:cNvPr id="829" name="Google Shape;829;p111"/>
          <p:cNvPicPr preferRelativeResize="0"/>
          <p:nvPr/>
        </p:nvPicPr>
        <p:blipFill>
          <a:blip r:embed="rId4">
            <a:alphaModFix/>
          </a:blip>
          <a:stretch>
            <a:fillRect/>
          </a:stretch>
        </p:blipFill>
        <p:spPr>
          <a:xfrm>
            <a:off x="2410600" y="3429000"/>
            <a:ext cx="2161400" cy="2598955"/>
          </a:xfrm>
          <a:prstGeom prst="rect">
            <a:avLst/>
          </a:prstGeom>
          <a:noFill/>
          <a:ln>
            <a:noFill/>
          </a:ln>
        </p:spPr>
      </p:pic>
      <p:pic>
        <p:nvPicPr>
          <p:cNvPr id="830" name="Google Shape;830;p111"/>
          <p:cNvPicPr preferRelativeResize="0"/>
          <p:nvPr/>
        </p:nvPicPr>
        <p:blipFill>
          <a:blip r:embed="rId5">
            <a:alphaModFix/>
          </a:blip>
          <a:stretch>
            <a:fillRect/>
          </a:stretch>
        </p:blipFill>
        <p:spPr>
          <a:xfrm>
            <a:off x="4661900" y="2049100"/>
            <a:ext cx="2180728" cy="2598949"/>
          </a:xfrm>
          <a:prstGeom prst="rect">
            <a:avLst/>
          </a:prstGeom>
          <a:noFill/>
          <a:ln>
            <a:noFill/>
          </a:ln>
        </p:spPr>
      </p:pic>
      <p:pic>
        <p:nvPicPr>
          <p:cNvPr id="831" name="Google Shape;831;p111"/>
          <p:cNvPicPr preferRelativeResize="0"/>
          <p:nvPr/>
        </p:nvPicPr>
        <p:blipFill>
          <a:blip r:embed="rId6">
            <a:alphaModFix/>
          </a:blip>
          <a:stretch>
            <a:fillRect/>
          </a:stretch>
        </p:blipFill>
        <p:spPr>
          <a:xfrm>
            <a:off x="7011753" y="3481067"/>
            <a:ext cx="1996572" cy="24948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76"/>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Introductions</a:t>
            </a:r>
            <a:endParaRPr/>
          </a:p>
        </p:txBody>
      </p:sp>
      <p:sp>
        <p:nvSpPr>
          <p:cNvPr id="383" name="Google Shape;383;p76"/>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 sz="2500"/>
              <a:t>Name</a:t>
            </a:r>
            <a:endParaRPr sz="2500"/>
          </a:p>
          <a:p>
            <a:pPr indent="-387350" lvl="0" marL="457200" rtl="0" algn="l">
              <a:spcBef>
                <a:spcPts val="0"/>
              </a:spcBef>
              <a:spcAft>
                <a:spcPts val="0"/>
              </a:spcAft>
              <a:buSzPts val="2500"/>
              <a:buChar char="●"/>
            </a:pPr>
            <a:r>
              <a:rPr lang="en" sz="2500"/>
              <a:t>City/State</a:t>
            </a:r>
            <a:endParaRPr sz="2500"/>
          </a:p>
          <a:p>
            <a:pPr indent="-387350" lvl="0" marL="457200" rtl="0" algn="l">
              <a:spcBef>
                <a:spcPts val="0"/>
              </a:spcBef>
              <a:spcAft>
                <a:spcPts val="0"/>
              </a:spcAft>
              <a:buSzPts val="2500"/>
              <a:buChar char="●"/>
            </a:pPr>
            <a:r>
              <a:rPr lang="en" sz="2500"/>
              <a:t>Grade(s)/Subject(s) Taught</a:t>
            </a:r>
            <a:endParaRPr sz="2500"/>
          </a:p>
          <a:p>
            <a:pPr indent="-387350" lvl="0" marL="457200" rtl="0" algn="l">
              <a:spcBef>
                <a:spcPts val="0"/>
              </a:spcBef>
              <a:spcAft>
                <a:spcPts val="0"/>
              </a:spcAft>
              <a:buSzPts val="2500"/>
              <a:buChar char="●"/>
            </a:pPr>
            <a:r>
              <a:rPr lang="en" sz="2500"/>
              <a:t>Fun Fact</a:t>
            </a:r>
            <a:endParaRPr sz="2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5" name="Shape 835"/>
        <p:cNvGrpSpPr/>
        <p:nvPr/>
      </p:nvGrpSpPr>
      <p:grpSpPr>
        <a:xfrm>
          <a:off x="0" y="0"/>
          <a:ext cx="0" cy="0"/>
          <a:chOff x="0" y="0"/>
          <a:chExt cx="0" cy="0"/>
        </a:xfrm>
      </p:grpSpPr>
      <p:sp>
        <p:nvSpPr>
          <p:cNvPr id="836" name="Google Shape;836;p112"/>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Applying the Model</a:t>
            </a:r>
            <a:endParaRPr/>
          </a:p>
        </p:txBody>
      </p:sp>
      <p:sp>
        <p:nvSpPr>
          <p:cNvPr id="837" name="Google Shape;837;p112"/>
          <p:cNvSpPr txBox="1"/>
          <p:nvPr>
            <p:ph idx="1" type="body"/>
          </p:nvPr>
        </p:nvSpPr>
        <p:spPr>
          <a:xfrm>
            <a:off x="311700" y="1957133"/>
            <a:ext cx="85206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b="1" lang="en" sz="2700">
                <a:solidFill>
                  <a:schemeClr val="dk1"/>
                </a:solidFill>
                <a:latin typeface="Calibri"/>
                <a:ea typeface="Calibri"/>
                <a:cs typeface="Calibri"/>
                <a:sym typeface="Calibri"/>
              </a:rPr>
              <a:t>With your partner, read the vignette of the number you were assigned from the background reading.</a:t>
            </a:r>
            <a:endParaRPr b="1" sz="2700">
              <a:solidFill>
                <a:schemeClr val="dk1"/>
              </a:solidFill>
              <a:latin typeface="Calibri"/>
              <a:ea typeface="Calibri"/>
              <a:cs typeface="Calibri"/>
              <a:sym typeface="Calibri"/>
            </a:endParaRPr>
          </a:p>
          <a:p>
            <a:pPr indent="-400050" lvl="0" marL="457200" marR="228600" rtl="0" algn="l">
              <a:lnSpc>
                <a:spcPct val="100000"/>
              </a:lnSpc>
              <a:spcBef>
                <a:spcPts val="1000"/>
              </a:spcBef>
              <a:spcAft>
                <a:spcPts val="0"/>
              </a:spcAft>
              <a:buClr>
                <a:schemeClr val="dk1"/>
              </a:buClr>
              <a:buSzPts val="2700"/>
              <a:buFont typeface="Calibri"/>
              <a:buAutoNum type="arabicPeriod"/>
            </a:pPr>
            <a:r>
              <a:rPr lang="en" sz="2700">
                <a:solidFill>
                  <a:schemeClr val="dk1"/>
                </a:solidFill>
                <a:latin typeface="Calibri"/>
                <a:ea typeface="Calibri"/>
                <a:cs typeface="Calibri"/>
                <a:sym typeface="Calibri"/>
              </a:rPr>
              <a:t>Identify one sentence that describes a tradeoff or an opportunity cost. </a:t>
            </a:r>
            <a:endParaRPr sz="2700">
              <a:solidFill>
                <a:schemeClr val="dk1"/>
              </a:solidFill>
              <a:latin typeface="Calibri"/>
              <a:ea typeface="Calibri"/>
              <a:cs typeface="Calibri"/>
              <a:sym typeface="Calibri"/>
            </a:endParaRPr>
          </a:p>
          <a:p>
            <a:pPr indent="-400050" lvl="0" marL="457200" marR="228600" rtl="0" algn="l">
              <a:lnSpc>
                <a:spcPct val="100000"/>
              </a:lnSpc>
              <a:spcBef>
                <a:spcPts val="1000"/>
              </a:spcBef>
              <a:spcAft>
                <a:spcPts val="0"/>
              </a:spcAft>
              <a:buClr>
                <a:schemeClr val="dk1"/>
              </a:buClr>
              <a:buSzPts val="2700"/>
              <a:buFont typeface="Calibri"/>
              <a:buAutoNum type="arabicPeriod"/>
            </a:pPr>
            <a:r>
              <a:rPr lang="en" sz="2700">
                <a:solidFill>
                  <a:schemeClr val="dk1"/>
                </a:solidFill>
                <a:latin typeface="Calibri"/>
                <a:ea typeface="Calibri"/>
                <a:cs typeface="Calibri"/>
                <a:sym typeface="Calibri"/>
              </a:rPr>
              <a:t>Draw a time constraint model to illustrate the opportunity cost or tradeoff you identified</a:t>
            </a:r>
            <a:endParaRPr sz="2700">
              <a:solidFill>
                <a:schemeClr val="dk1"/>
              </a:solidFill>
              <a:latin typeface="Calibri"/>
              <a:ea typeface="Calibri"/>
              <a:cs typeface="Calibri"/>
              <a:sym typeface="Calibri"/>
            </a:endParaRPr>
          </a:p>
          <a:p>
            <a:pPr indent="-400050" lvl="0" marL="457200" marR="228600" rtl="0" algn="l">
              <a:lnSpc>
                <a:spcPct val="100000"/>
              </a:lnSpc>
              <a:spcBef>
                <a:spcPts val="1000"/>
              </a:spcBef>
              <a:spcAft>
                <a:spcPts val="0"/>
              </a:spcAft>
              <a:buClr>
                <a:schemeClr val="dk1"/>
              </a:buClr>
              <a:buSzPts val="2700"/>
              <a:buFont typeface="Calibri"/>
              <a:buAutoNum type="arabicPeriod"/>
            </a:pPr>
            <a:r>
              <a:rPr lang="en" sz="2700">
                <a:solidFill>
                  <a:schemeClr val="dk1"/>
                </a:solidFill>
                <a:latin typeface="Calibri"/>
                <a:ea typeface="Calibri"/>
                <a:cs typeface="Calibri"/>
                <a:sym typeface="Calibri"/>
              </a:rPr>
              <a:t>Use the term “opportunity cost” in a sentence to describe the trade-off inherent in each story.</a:t>
            </a:r>
            <a:endParaRPr sz="2700">
              <a:solidFill>
                <a:schemeClr val="dk1"/>
              </a:solidFill>
              <a:latin typeface="Calibri"/>
              <a:ea typeface="Calibri"/>
              <a:cs typeface="Calibri"/>
              <a:sym typeface="Calibri"/>
            </a:endParaRPr>
          </a:p>
          <a:p>
            <a:pPr indent="0" lvl="0" marL="0" marR="228600" rtl="0" algn="l">
              <a:lnSpc>
                <a:spcPct val="100000"/>
              </a:lnSpc>
              <a:spcBef>
                <a:spcPts val="100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marR="228600" rtl="0" algn="l">
              <a:lnSpc>
                <a:spcPct val="100000"/>
              </a:lnSpc>
              <a:spcBef>
                <a:spcPts val="1000"/>
              </a:spcBef>
              <a:spcAft>
                <a:spcPts val="0"/>
              </a:spcAft>
              <a:buNone/>
            </a:pPr>
            <a:r>
              <a:t/>
            </a:r>
            <a:endParaRPr>
              <a:solidFill>
                <a:schemeClr val="dk1"/>
              </a:solidFill>
              <a:latin typeface="Calibri"/>
              <a:ea typeface="Calibri"/>
              <a:cs typeface="Calibri"/>
              <a:sym typeface="Calibri"/>
            </a:endParaRPr>
          </a:p>
          <a:p>
            <a:pPr indent="0" lvl="0" marL="0" rtl="0" algn="l">
              <a:spcBef>
                <a:spcPts val="1000"/>
              </a:spcBef>
              <a:spcAft>
                <a:spcPts val="160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1" name="Shape 841"/>
        <p:cNvGrpSpPr/>
        <p:nvPr/>
      </p:nvGrpSpPr>
      <p:grpSpPr>
        <a:xfrm>
          <a:off x="0" y="0"/>
          <a:ext cx="0" cy="0"/>
          <a:chOff x="0" y="0"/>
          <a:chExt cx="0" cy="0"/>
        </a:xfrm>
      </p:grpSpPr>
      <p:sp>
        <p:nvSpPr>
          <p:cNvPr id="842" name="Google Shape;842;p113"/>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Vignette #1</a:t>
            </a:r>
            <a:endParaRPr/>
          </a:p>
        </p:txBody>
      </p:sp>
      <p:pic>
        <p:nvPicPr>
          <p:cNvPr id="843" name="Google Shape;843;p113"/>
          <p:cNvPicPr preferRelativeResize="0"/>
          <p:nvPr/>
        </p:nvPicPr>
        <p:blipFill>
          <a:blip r:embed="rId3">
            <a:alphaModFix/>
          </a:blip>
          <a:stretch>
            <a:fillRect/>
          </a:stretch>
        </p:blipFill>
        <p:spPr>
          <a:xfrm>
            <a:off x="5185750" y="2005549"/>
            <a:ext cx="3805850" cy="682025"/>
          </a:xfrm>
          <a:prstGeom prst="rect">
            <a:avLst/>
          </a:prstGeom>
          <a:noFill/>
          <a:ln>
            <a:noFill/>
          </a:ln>
        </p:spPr>
      </p:pic>
      <p:pic>
        <p:nvPicPr>
          <p:cNvPr id="844" name="Google Shape;844;p113"/>
          <p:cNvPicPr preferRelativeResize="0"/>
          <p:nvPr/>
        </p:nvPicPr>
        <p:blipFill>
          <a:blip r:embed="rId4">
            <a:alphaModFix/>
          </a:blip>
          <a:stretch>
            <a:fillRect/>
          </a:stretch>
        </p:blipFill>
        <p:spPr>
          <a:xfrm>
            <a:off x="152400" y="2762217"/>
            <a:ext cx="8839202" cy="3873920"/>
          </a:xfrm>
          <a:prstGeom prst="rect">
            <a:avLst/>
          </a:prstGeom>
          <a:noFill/>
          <a:ln>
            <a:noFill/>
          </a:ln>
        </p:spPr>
      </p:pic>
      <p:sp>
        <p:nvSpPr>
          <p:cNvPr id="845" name="Google Shape;845;p113"/>
          <p:cNvSpPr txBox="1"/>
          <p:nvPr/>
        </p:nvSpPr>
        <p:spPr>
          <a:xfrm>
            <a:off x="251350" y="1907950"/>
            <a:ext cx="4716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t>LUTFIYA</a:t>
            </a:r>
            <a:endParaRPr b="1" sz="4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9" name="Shape 849"/>
        <p:cNvGrpSpPr/>
        <p:nvPr/>
      </p:nvGrpSpPr>
      <p:grpSpPr>
        <a:xfrm>
          <a:off x="0" y="0"/>
          <a:ext cx="0" cy="0"/>
          <a:chOff x="0" y="0"/>
          <a:chExt cx="0" cy="0"/>
        </a:xfrm>
      </p:grpSpPr>
      <p:cxnSp>
        <p:nvCxnSpPr>
          <p:cNvPr id="850" name="Google Shape;850;p114"/>
          <p:cNvCxnSpPr/>
          <p:nvPr/>
        </p:nvCxnSpPr>
        <p:spPr>
          <a:xfrm>
            <a:off x="905275" y="1179267"/>
            <a:ext cx="3626400" cy="4102500"/>
          </a:xfrm>
          <a:prstGeom prst="straightConnector1">
            <a:avLst/>
          </a:prstGeom>
          <a:noFill/>
          <a:ln cap="flat" cmpd="sng" w="38100">
            <a:solidFill>
              <a:schemeClr val="dk2"/>
            </a:solidFill>
            <a:prstDash val="dash"/>
            <a:round/>
            <a:headEnd len="med" w="med" type="none"/>
            <a:tailEnd len="med" w="med" type="none"/>
          </a:ln>
        </p:spPr>
      </p:cxnSp>
      <p:sp>
        <p:nvSpPr>
          <p:cNvPr id="851" name="Google Shape;851;p114"/>
          <p:cNvSpPr txBox="1"/>
          <p:nvPr/>
        </p:nvSpPr>
        <p:spPr>
          <a:xfrm>
            <a:off x="3893200" y="-116833"/>
            <a:ext cx="5083500" cy="18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rPr>
              <a:t>Lutfiya:</a:t>
            </a:r>
            <a:br>
              <a:rPr lang="en" sz="1100">
                <a:solidFill>
                  <a:schemeClr val="dk1"/>
                </a:solidFill>
              </a:rPr>
            </a:br>
            <a:r>
              <a:rPr lang="en" sz="1800">
                <a:solidFill>
                  <a:schemeClr val="dk1"/>
                </a:solidFill>
              </a:rPr>
              <a:t>“All of this takes so much time that studying is impossible for her.”</a:t>
            </a:r>
            <a:endParaRPr sz="1800">
              <a:solidFill>
                <a:schemeClr val="dk1"/>
              </a:solidFill>
              <a:latin typeface="Times New Roman"/>
              <a:ea typeface="Times New Roman"/>
              <a:cs typeface="Times New Roman"/>
              <a:sym typeface="Times New Roman"/>
            </a:endParaRPr>
          </a:p>
        </p:txBody>
      </p:sp>
      <p:sp>
        <p:nvSpPr>
          <p:cNvPr id="852" name="Google Shape;852;p114"/>
          <p:cNvSpPr/>
          <p:nvPr/>
        </p:nvSpPr>
        <p:spPr>
          <a:xfrm>
            <a:off x="2545525" y="5132700"/>
            <a:ext cx="202500" cy="254400"/>
          </a:xfrm>
          <a:prstGeom prst="ellipse">
            <a:avLst/>
          </a:prstGeom>
          <a:solidFill>
            <a:srgbClr val="9900FF"/>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3" name="Google Shape;853;p114"/>
          <p:cNvCxnSpPr/>
          <p:nvPr/>
        </p:nvCxnSpPr>
        <p:spPr>
          <a:xfrm rot="10800000">
            <a:off x="946250" y="1191600"/>
            <a:ext cx="1714200" cy="4077300"/>
          </a:xfrm>
          <a:prstGeom prst="straightConnector1">
            <a:avLst/>
          </a:prstGeom>
          <a:noFill/>
          <a:ln cap="flat" cmpd="sng" w="38100">
            <a:solidFill>
              <a:schemeClr val="dk2"/>
            </a:solidFill>
            <a:prstDash val="solid"/>
            <a:round/>
            <a:headEnd len="med" w="med" type="none"/>
            <a:tailEnd len="med" w="med" type="none"/>
          </a:ln>
        </p:spPr>
      </p:cxnSp>
      <p:sp>
        <p:nvSpPr>
          <p:cNvPr id="854" name="Google Shape;854;p114"/>
          <p:cNvSpPr/>
          <p:nvPr/>
        </p:nvSpPr>
        <p:spPr>
          <a:xfrm>
            <a:off x="2568475" y="2959567"/>
            <a:ext cx="156600" cy="196500"/>
          </a:xfrm>
          <a:prstGeom prst="ellipse">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14"/>
          <p:cNvSpPr txBox="1"/>
          <p:nvPr/>
        </p:nvSpPr>
        <p:spPr>
          <a:xfrm>
            <a:off x="1998250" y="59064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Gallons of Water</a:t>
            </a:r>
            <a:endParaRPr b="1"/>
          </a:p>
        </p:txBody>
      </p:sp>
      <p:cxnSp>
        <p:nvCxnSpPr>
          <p:cNvPr id="856" name="Google Shape;856;p114"/>
          <p:cNvCxnSpPr/>
          <p:nvPr/>
        </p:nvCxnSpPr>
        <p:spPr>
          <a:xfrm>
            <a:off x="904375" y="680267"/>
            <a:ext cx="900" cy="4555500"/>
          </a:xfrm>
          <a:prstGeom prst="straightConnector1">
            <a:avLst/>
          </a:prstGeom>
          <a:noFill/>
          <a:ln cap="flat" cmpd="sng" w="38100">
            <a:solidFill>
              <a:schemeClr val="dk2"/>
            </a:solidFill>
            <a:prstDash val="solid"/>
            <a:round/>
            <a:headEnd len="med" w="med" type="none"/>
            <a:tailEnd len="med" w="med" type="none"/>
          </a:ln>
        </p:spPr>
      </p:cxnSp>
      <p:cxnSp>
        <p:nvCxnSpPr>
          <p:cNvPr id="857" name="Google Shape;857;p114"/>
          <p:cNvCxnSpPr/>
          <p:nvPr/>
        </p:nvCxnSpPr>
        <p:spPr>
          <a:xfrm>
            <a:off x="891750" y="5258900"/>
            <a:ext cx="3966300" cy="2100"/>
          </a:xfrm>
          <a:prstGeom prst="straightConnector1">
            <a:avLst/>
          </a:prstGeom>
          <a:noFill/>
          <a:ln cap="flat" cmpd="sng" w="38100">
            <a:solidFill>
              <a:schemeClr val="dk2"/>
            </a:solidFill>
            <a:prstDash val="solid"/>
            <a:round/>
            <a:headEnd len="med" w="med" type="none"/>
            <a:tailEnd len="med" w="med" type="none"/>
          </a:ln>
        </p:spPr>
      </p:cxnSp>
      <p:cxnSp>
        <p:nvCxnSpPr>
          <p:cNvPr id="858" name="Google Shape;858;p114"/>
          <p:cNvCxnSpPr/>
          <p:nvPr/>
        </p:nvCxnSpPr>
        <p:spPr>
          <a:xfrm>
            <a:off x="761100" y="4182367"/>
            <a:ext cx="261300" cy="0"/>
          </a:xfrm>
          <a:prstGeom prst="straightConnector1">
            <a:avLst/>
          </a:prstGeom>
          <a:noFill/>
          <a:ln cap="flat" cmpd="sng" w="9525">
            <a:solidFill>
              <a:schemeClr val="dk2"/>
            </a:solidFill>
            <a:prstDash val="solid"/>
            <a:round/>
            <a:headEnd len="med" w="med" type="none"/>
            <a:tailEnd len="med" w="med" type="none"/>
          </a:ln>
        </p:spPr>
      </p:cxnSp>
      <p:cxnSp>
        <p:nvCxnSpPr>
          <p:cNvPr id="859" name="Google Shape;859;p114"/>
          <p:cNvCxnSpPr/>
          <p:nvPr/>
        </p:nvCxnSpPr>
        <p:spPr>
          <a:xfrm>
            <a:off x="761100" y="3057767"/>
            <a:ext cx="261300" cy="0"/>
          </a:xfrm>
          <a:prstGeom prst="straightConnector1">
            <a:avLst/>
          </a:prstGeom>
          <a:noFill/>
          <a:ln cap="flat" cmpd="sng" w="9525">
            <a:solidFill>
              <a:schemeClr val="dk2"/>
            </a:solidFill>
            <a:prstDash val="solid"/>
            <a:round/>
            <a:headEnd len="med" w="med" type="none"/>
            <a:tailEnd len="med" w="med" type="none"/>
          </a:ln>
        </p:spPr>
      </p:cxnSp>
      <p:cxnSp>
        <p:nvCxnSpPr>
          <p:cNvPr id="860" name="Google Shape;860;p114"/>
          <p:cNvCxnSpPr/>
          <p:nvPr/>
        </p:nvCxnSpPr>
        <p:spPr>
          <a:xfrm>
            <a:off x="769375" y="2131567"/>
            <a:ext cx="261300" cy="0"/>
          </a:xfrm>
          <a:prstGeom prst="straightConnector1">
            <a:avLst/>
          </a:prstGeom>
          <a:noFill/>
          <a:ln cap="flat" cmpd="sng" w="9525">
            <a:solidFill>
              <a:schemeClr val="dk2"/>
            </a:solidFill>
            <a:prstDash val="solid"/>
            <a:round/>
            <a:headEnd len="med" w="med" type="none"/>
            <a:tailEnd len="med" w="med" type="none"/>
          </a:ln>
        </p:spPr>
      </p:cxnSp>
      <p:cxnSp>
        <p:nvCxnSpPr>
          <p:cNvPr id="861" name="Google Shape;861;p114"/>
          <p:cNvCxnSpPr/>
          <p:nvPr/>
        </p:nvCxnSpPr>
        <p:spPr>
          <a:xfrm>
            <a:off x="761100" y="1191700"/>
            <a:ext cx="261300" cy="0"/>
          </a:xfrm>
          <a:prstGeom prst="straightConnector1">
            <a:avLst/>
          </a:prstGeom>
          <a:noFill/>
          <a:ln cap="flat" cmpd="sng" w="9525">
            <a:solidFill>
              <a:schemeClr val="dk2"/>
            </a:solidFill>
            <a:prstDash val="solid"/>
            <a:round/>
            <a:headEnd len="med" w="med" type="none"/>
            <a:tailEnd len="med" w="med" type="none"/>
          </a:ln>
        </p:spPr>
      </p:cxnSp>
      <p:sp>
        <p:nvSpPr>
          <p:cNvPr id="862" name="Google Shape;862;p114"/>
          <p:cNvSpPr txBox="1"/>
          <p:nvPr/>
        </p:nvSpPr>
        <p:spPr>
          <a:xfrm>
            <a:off x="439500" y="3914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863" name="Google Shape;863;p114"/>
          <p:cNvSpPr txBox="1"/>
          <p:nvPr/>
        </p:nvSpPr>
        <p:spPr>
          <a:xfrm>
            <a:off x="439500" y="2850050"/>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864" name="Google Shape;864;p114"/>
          <p:cNvSpPr txBox="1"/>
          <p:nvPr/>
        </p:nvSpPr>
        <p:spPr>
          <a:xfrm>
            <a:off x="439500" y="1861383"/>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cxnSp>
        <p:nvCxnSpPr>
          <p:cNvPr id="865" name="Google Shape;865;p114"/>
          <p:cNvCxnSpPr/>
          <p:nvPr/>
        </p:nvCxnSpPr>
        <p:spPr>
          <a:xfrm rot="10800000">
            <a:off x="1707688" y="50713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866" name="Google Shape;866;p114"/>
          <p:cNvCxnSpPr/>
          <p:nvPr/>
        </p:nvCxnSpPr>
        <p:spPr>
          <a:xfrm rot="10800000">
            <a:off x="2642563" y="50713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867" name="Google Shape;867;p114"/>
          <p:cNvCxnSpPr/>
          <p:nvPr/>
        </p:nvCxnSpPr>
        <p:spPr>
          <a:xfrm rot="10800000">
            <a:off x="3577438" y="50713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868" name="Google Shape;868;p114"/>
          <p:cNvCxnSpPr/>
          <p:nvPr/>
        </p:nvCxnSpPr>
        <p:spPr>
          <a:xfrm rot="10800000">
            <a:off x="4512300" y="5071333"/>
            <a:ext cx="8400" cy="388500"/>
          </a:xfrm>
          <a:prstGeom prst="straightConnector1">
            <a:avLst/>
          </a:prstGeom>
          <a:noFill/>
          <a:ln cap="flat" cmpd="sng" w="9525">
            <a:solidFill>
              <a:schemeClr val="dk2"/>
            </a:solidFill>
            <a:prstDash val="solid"/>
            <a:round/>
            <a:headEnd len="med" w="med" type="none"/>
            <a:tailEnd len="med" w="med" type="none"/>
          </a:ln>
        </p:spPr>
      </p:cxnSp>
      <p:sp>
        <p:nvSpPr>
          <p:cNvPr id="869" name="Google Shape;869;p114"/>
          <p:cNvSpPr txBox="1"/>
          <p:nvPr/>
        </p:nvSpPr>
        <p:spPr>
          <a:xfrm>
            <a:off x="1425550" y="5459833"/>
            <a:ext cx="572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870" name="Google Shape;870;p114"/>
          <p:cNvSpPr txBox="1"/>
          <p:nvPr/>
        </p:nvSpPr>
        <p:spPr>
          <a:xfrm>
            <a:off x="2445913" y="5459833"/>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10</a:t>
            </a:r>
            <a:endParaRPr/>
          </a:p>
        </p:txBody>
      </p:sp>
      <p:sp>
        <p:nvSpPr>
          <p:cNvPr id="871" name="Google Shape;871;p114"/>
          <p:cNvSpPr txBox="1"/>
          <p:nvPr/>
        </p:nvSpPr>
        <p:spPr>
          <a:xfrm>
            <a:off x="3391950" y="5459833"/>
            <a:ext cx="4308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15</a:t>
            </a:r>
            <a:endParaRPr/>
          </a:p>
        </p:txBody>
      </p:sp>
      <p:sp>
        <p:nvSpPr>
          <p:cNvPr id="872" name="Google Shape;872;p114"/>
          <p:cNvSpPr txBox="1"/>
          <p:nvPr/>
        </p:nvSpPr>
        <p:spPr>
          <a:xfrm>
            <a:off x="4306350" y="5459833"/>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a:t>
            </a:r>
            <a:endParaRPr/>
          </a:p>
        </p:txBody>
      </p:sp>
      <p:sp>
        <p:nvSpPr>
          <p:cNvPr id="873" name="Google Shape;873;p114"/>
          <p:cNvSpPr txBox="1"/>
          <p:nvPr/>
        </p:nvSpPr>
        <p:spPr>
          <a:xfrm rot="-5400000">
            <a:off x="-1184000" y="29170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sp>
        <p:nvSpPr>
          <p:cNvPr id="874" name="Google Shape;874;p114"/>
          <p:cNvSpPr txBox="1"/>
          <p:nvPr/>
        </p:nvSpPr>
        <p:spPr>
          <a:xfrm>
            <a:off x="439500" y="872733"/>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
        <p:nvSpPr>
          <p:cNvPr id="875" name="Google Shape;875;p114"/>
          <p:cNvSpPr txBox="1"/>
          <p:nvPr/>
        </p:nvSpPr>
        <p:spPr>
          <a:xfrm>
            <a:off x="4362925" y="1802767"/>
            <a:ext cx="4474500" cy="24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latin typeface="Calibri"/>
                <a:ea typeface="Calibri"/>
                <a:cs typeface="Calibri"/>
                <a:sym typeface="Calibri"/>
              </a:rPr>
              <a:t>On one axis is gallons of water, on the other axis grades achieved through studying.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None/>
            </a:pPr>
            <a:r>
              <a:rPr lang="en">
                <a:solidFill>
                  <a:srgbClr val="9900FF"/>
                </a:solidFill>
                <a:latin typeface="Calibri"/>
                <a:ea typeface="Calibri"/>
                <a:cs typeface="Calibri"/>
                <a:sym typeface="Calibri"/>
              </a:rPr>
              <a:t>Lutfiya is being pushed to the intercept where she is only gathering water and not studying at all.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None/>
            </a:pPr>
            <a:r>
              <a:rPr lang="en">
                <a:solidFill>
                  <a:srgbClr val="9900FF"/>
                </a:solidFill>
                <a:latin typeface="Calibri"/>
                <a:ea typeface="Calibri"/>
                <a:cs typeface="Calibri"/>
                <a:sym typeface="Calibri"/>
              </a:rPr>
              <a:t>The opportunity cost of water is Lutfiya’s learning.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1000"/>
                                        <p:tgtEl>
                                          <p:spTgt spid="8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9" name="Shape 879"/>
        <p:cNvGrpSpPr/>
        <p:nvPr/>
      </p:nvGrpSpPr>
      <p:grpSpPr>
        <a:xfrm>
          <a:off x="0" y="0"/>
          <a:ext cx="0" cy="0"/>
          <a:chOff x="0" y="0"/>
          <a:chExt cx="0" cy="0"/>
        </a:xfrm>
      </p:grpSpPr>
      <p:sp>
        <p:nvSpPr>
          <p:cNvPr id="880" name="Google Shape;880;p115"/>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Vignette #2</a:t>
            </a:r>
            <a:endParaRPr/>
          </a:p>
        </p:txBody>
      </p:sp>
      <p:sp>
        <p:nvSpPr>
          <p:cNvPr id="881" name="Google Shape;881;p115"/>
          <p:cNvSpPr txBox="1"/>
          <p:nvPr/>
        </p:nvSpPr>
        <p:spPr>
          <a:xfrm>
            <a:off x="3963000" y="1834500"/>
            <a:ext cx="4716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t>IMINATHI</a:t>
            </a:r>
            <a:endParaRPr b="1" sz="4800"/>
          </a:p>
        </p:txBody>
      </p:sp>
      <p:pic>
        <p:nvPicPr>
          <p:cNvPr id="882" name="Google Shape;882;p115"/>
          <p:cNvPicPr preferRelativeResize="0"/>
          <p:nvPr/>
        </p:nvPicPr>
        <p:blipFill>
          <a:blip r:embed="rId3">
            <a:alphaModFix/>
          </a:blip>
          <a:stretch>
            <a:fillRect/>
          </a:stretch>
        </p:blipFill>
        <p:spPr>
          <a:xfrm>
            <a:off x="857288" y="2681700"/>
            <a:ext cx="7886633" cy="4091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86" name="Shape 886"/>
        <p:cNvGrpSpPr/>
        <p:nvPr/>
      </p:nvGrpSpPr>
      <p:grpSpPr>
        <a:xfrm>
          <a:off x="0" y="0"/>
          <a:ext cx="0" cy="0"/>
          <a:chOff x="0" y="0"/>
          <a:chExt cx="0" cy="0"/>
        </a:xfrm>
      </p:grpSpPr>
      <p:sp>
        <p:nvSpPr>
          <p:cNvPr id="887" name="Google Shape;887;p116"/>
          <p:cNvSpPr txBox="1"/>
          <p:nvPr/>
        </p:nvSpPr>
        <p:spPr>
          <a:xfrm>
            <a:off x="3588400" y="-116833"/>
            <a:ext cx="5360400" cy="18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rPr>
              <a:t>Iminathi:</a:t>
            </a:r>
            <a:br>
              <a:rPr lang="en" sz="1100">
                <a:solidFill>
                  <a:schemeClr val="dk1"/>
                </a:solidFill>
              </a:rPr>
            </a:br>
            <a:r>
              <a:rPr lang="en" sz="1800">
                <a:solidFill>
                  <a:schemeClr val="dk1"/>
                </a:solidFill>
              </a:rPr>
              <a:t>“Being sick makes it hard to spend time on school and work.”</a:t>
            </a:r>
            <a:endParaRPr sz="1800">
              <a:solidFill>
                <a:schemeClr val="dk1"/>
              </a:solidFill>
              <a:latin typeface="Times New Roman"/>
              <a:ea typeface="Times New Roman"/>
              <a:cs typeface="Times New Roman"/>
              <a:sym typeface="Times New Roman"/>
            </a:endParaRPr>
          </a:p>
        </p:txBody>
      </p:sp>
      <p:cxnSp>
        <p:nvCxnSpPr>
          <p:cNvPr id="888" name="Google Shape;888;p116"/>
          <p:cNvCxnSpPr/>
          <p:nvPr/>
        </p:nvCxnSpPr>
        <p:spPr>
          <a:xfrm>
            <a:off x="969600" y="3035467"/>
            <a:ext cx="1800600" cy="2271900"/>
          </a:xfrm>
          <a:prstGeom prst="straightConnector1">
            <a:avLst/>
          </a:prstGeom>
          <a:noFill/>
          <a:ln cap="flat" cmpd="sng" w="38100">
            <a:solidFill>
              <a:srgbClr val="9900FF"/>
            </a:solidFill>
            <a:prstDash val="solid"/>
            <a:round/>
            <a:headEnd len="med" w="med" type="none"/>
            <a:tailEnd len="med" w="med" type="none"/>
          </a:ln>
        </p:spPr>
      </p:cxnSp>
      <p:cxnSp>
        <p:nvCxnSpPr>
          <p:cNvPr id="889" name="Google Shape;889;p116"/>
          <p:cNvCxnSpPr/>
          <p:nvPr/>
        </p:nvCxnSpPr>
        <p:spPr>
          <a:xfrm flipH="1">
            <a:off x="1908575" y="3799733"/>
            <a:ext cx="1065000" cy="26700"/>
          </a:xfrm>
          <a:prstGeom prst="straightConnector1">
            <a:avLst/>
          </a:prstGeom>
          <a:noFill/>
          <a:ln cap="flat" cmpd="sng" w="38100">
            <a:solidFill>
              <a:srgbClr val="9900FF"/>
            </a:solidFill>
            <a:prstDash val="solid"/>
            <a:round/>
            <a:headEnd len="med" w="med" type="none"/>
            <a:tailEnd len="med" w="med" type="triangle"/>
          </a:ln>
        </p:spPr>
      </p:cxnSp>
      <p:sp>
        <p:nvSpPr>
          <p:cNvPr id="890" name="Google Shape;890;p116"/>
          <p:cNvSpPr txBox="1"/>
          <p:nvPr/>
        </p:nvSpPr>
        <p:spPr>
          <a:xfrm>
            <a:off x="1847775" y="6041183"/>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Gallons of Water</a:t>
            </a:r>
            <a:endParaRPr b="1"/>
          </a:p>
        </p:txBody>
      </p:sp>
      <p:sp>
        <p:nvSpPr>
          <p:cNvPr id="891" name="Google Shape;891;p116"/>
          <p:cNvSpPr txBox="1"/>
          <p:nvPr/>
        </p:nvSpPr>
        <p:spPr>
          <a:xfrm rot="-5400000">
            <a:off x="-1200575" y="2888683"/>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Studying</a:t>
            </a:r>
            <a:endParaRPr b="1"/>
          </a:p>
        </p:txBody>
      </p:sp>
      <p:cxnSp>
        <p:nvCxnSpPr>
          <p:cNvPr id="892" name="Google Shape;892;p116"/>
          <p:cNvCxnSpPr/>
          <p:nvPr/>
        </p:nvCxnSpPr>
        <p:spPr>
          <a:xfrm>
            <a:off x="978804" y="1122753"/>
            <a:ext cx="3748200" cy="4186800"/>
          </a:xfrm>
          <a:prstGeom prst="straightConnector1">
            <a:avLst/>
          </a:prstGeom>
          <a:noFill/>
          <a:ln cap="flat" cmpd="sng" w="38100">
            <a:solidFill>
              <a:schemeClr val="dk2"/>
            </a:solidFill>
            <a:prstDash val="dash"/>
            <a:round/>
            <a:headEnd len="med" w="med" type="none"/>
            <a:tailEnd len="med" w="med" type="none"/>
          </a:ln>
        </p:spPr>
      </p:cxnSp>
      <p:cxnSp>
        <p:nvCxnSpPr>
          <p:cNvPr id="893" name="Google Shape;893;p116"/>
          <p:cNvCxnSpPr/>
          <p:nvPr/>
        </p:nvCxnSpPr>
        <p:spPr>
          <a:xfrm>
            <a:off x="965526" y="588950"/>
            <a:ext cx="900" cy="4673100"/>
          </a:xfrm>
          <a:prstGeom prst="straightConnector1">
            <a:avLst/>
          </a:prstGeom>
          <a:noFill/>
          <a:ln cap="flat" cmpd="sng" w="38100">
            <a:solidFill>
              <a:schemeClr val="dk2"/>
            </a:solidFill>
            <a:prstDash val="solid"/>
            <a:round/>
            <a:headEnd len="med" w="med" type="none"/>
            <a:tailEnd len="med" w="med" type="none"/>
          </a:ln>
        </p:spPr>
      </p:cxnSp>
      <p:cxnSp>
        <p:nvCxnSpPr>
          <p:cNvPr id="894" name="Google Shape;894;p116"/>
          <p:cNvCxnSpPr/>
          <p:nvPr/>
        </p:nvCxnSpPr>
        <p:spPr>
          <a:xfrm>
            <a:off x="952481" y="5285657"/>
            <a:ext cx="4098300" cy="2100"/>
          </a:xfrm>
          <a:prstGeom prst="straightConnector1">
            <a:avLst/>
          </a:prstGeom>
          <a:noFill/>
          <a:ln cap="flat" cmpd="sng" w="38100">
            <a:solidFill>
              <a:schemeClr val="dk2"/>
            </a:solidFill>
            <a:prstDash val="solid"/>
            <a:round/>
            <a:headEnd len="med" w="med" type="none"/>
            <a:tailEnd len="med" w="med" type="none"/>
          </a:ln>
        </p:spPr>
      </p:cxnSp>
      <p:cxnSp>
        <p:nvCxnSpPr>
          <p:cNvPr id="895" name="Google Shape;895;p116"/>
          <p:cNvCxnSpPr/>
          <p:nvPr/>
        </p:nvCxnSpPr>
        <p:spPr>
          <a:xfrm>
            <a:off x="817482" y="4181362"/>
            <a:ext cx="270000" cy="0"/>
          </a:xfrm>
          <a:prstGeom prst="straightConnector1">
            <a:avLst/>
          </a:prstGeom>
          <a:noFill/>
          <a:ln cap="flat" cmpd="sng" w="9525">
            <a:solidFill>
              <a:schemeClr val="dk2"/>
            </a:solidFill>
            <a:prstDash val="solid"/>
            <a:round/>
            <a:headEnd len="med" w="med" type="none"/>
            <a:tailEnd len="med" w="med" type="none"/>
          </a:ln>
        </p:spPr>
      </p:cxnSp>
      <p:cxnSp>
        <p:nvCxnSpPr>
          <p:cNvPr id="896" name="Google Shape;896;p116"/>
          <p:cNvCxnSpPr/>
          <p:nvPr/>
        </p:nvCxnSpPr>
        <p:spPr>
          <a:xfrm>
            <a:off x="817482" y="3027761"/>
            <a:ext cx="270000" cy="0"/>
          </a:xfrm>
          <a:prstGeom prst="straightConnector1">
            <a:avLst/>
          </a:prstGeom>
          <a:noFill/>
          <a:ln cap="flat" cmpd="sng" w="9525">
            <a:solidFill>
              <a:schemeClr val="dk2"/>
            </a:solidFill>
            <a:prstDash val="solid"/>
            <a:round/>
            <a:headEnd len="med" w="med" type="none"/>
            <a:tailEnd len="med" w="med" type="none"/>
          </a:ln>
        </p:spPr>
      </p:cxnSp>
      <p:cxnSp>
        <p:nvCxnSpPr>
          <p:cNvPr id="897" name="Google Shape;897;p116"/>
          <p:cNvCxnSpPr/>
          <p:nvPr/>
        </p:nvCxnSpPr>
        <p:spPr>
          <a:xfrm>
            <a:off x="826032" y="2077676"/>
            <a:ext cx="270000" cy="0"/>
          </a:xfrm>
          <a:prstGeom prst="straightConnector1">
            <a:avLst/>
          </a:prstGeom>
          <a:noFill/>
          <a:ln cap="flat" cmpd="sng" w="9525">
            <a:solidFill>
              <a:schemeClr val="dk2"/>
            </a:solidFill>
            <a:prstDash val="solid"/>
            <a:round/>
            <a:headEnd len="med" w="med" type="none"/>
            <a:tailEnd len="med" w="med" type="none"/>
          </a:ln>
        </p:spPr>
      </p:cxnSp>
      <p:cxnSp>
        <p:nvCxnSpPr>
          <p:cNvPr id="898" name="Google Shape;898;p116"/>
          <p:cNvCxnSpPr/>
          <p:nvPr/>
        </p:nvCxnSpPr>
        <p:spPr>
          <a:xfrm>
            <a:off x="817482" y="1113573"/>
            <a:ext cx="270000" cy="0"/>
          </a:xfrm>
          <a:prstGeom prst="straightConnector1">
            <a:avLst/>
          </a:prstGeom>
          <a:noFill/>
          <a:ln cap="flat" cmpd="sng" w="9525">
            <a:solidFill>
              <a:schemeClr val="dk2"/>
            </a:solidFill>
            <a:prstDash val="solid"/>
            <a:round/>
            <a:headEnd len="med" w="med" type="none"/>
            <a:tailEnd len="med" w="med" type="none"/>
          </a:ln>
        </p:spPr>
      </p:cxnSp>
      <p:sp>
        <p:nvSpPr>
          <p:cNvPr id="899" name="Google Shape;899;p116"/>
          <p:cNvSpPr txBox="1"/>
          <p:nvPr/>
        </p:nvSpPr>
        <p:spPr>
          <a:xfrm>
            <a:off x="485175" y="3906656"/>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t>
            </a:r>
            <a:endParaRPr/>
          </a:p>
        </p:txBody>
      </p:sp>
      <p:sp>
        <p:nvSpPr>
          <p:cNvPr id="900" name="Google Shape;900;p116"/>
          <p:cNvSpPr txBox="1"/>
          <p:nvPr/>
        </p:nvSpPr>
        <p:spPr>
          <a:xfrm>
            <a:off x="485175" y="2814688"/>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endParaRPr/>
          </a:p>
        </p:txBody>
      </p:sp>
      <p:sp>
        <p:nvSpPr>
          <p:cNvPr id="901" name="Google Shape;901;p116"/>
          <p:cNvSpPr txBox="1"/>
          <p:nvPr/>
        </p:nvSpPr>
        <p:spPr>
          <a:xfrm>
            <a:off x="485175" y="1800526"/>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cxnSp>
        <p:nvCxnSpPr>
          <p:cNvPr id="902" name="Google Shape;902;p116"/>
          <p:cNvCxnSpPr/>
          <p:nvPr/>
        </p:nvCxnSpPr>
        <p:spPr>
          <a:xfrm rot="10800000">
            <a:off x="1795562" y="5093372"/>
            <a:ext cx="8700" cy="398400"/>
          </a:xfrm>
          <a:prstGeom prst="straightConnector1">
            <a:avLst/>
          </a:prstGeom>
          <a:noFill/>
          <a:ln cap="flat" cmpd="sng" w="9525">
            <a:solidFill>
              <a:schemeClr val="dk2"/>
            </a:solidFill>
            <a:prstDash val="solid"/>
            <a:round/>
            <a:headEnd len="med" w="med" type="none"/>
            <a:tailEnd len="med" w="med" type="none"/>
          </a:ln>
        </p:spPr>
      </p:cxnSp>
      <p:cxnSp>
        <p:nvCxnSpPr>
          <p:cNvPr id="903" name="Google Shape;903;p116"/>
          <p:cNvCxnSpPr/>
          <p:nvPr/>
        </p:nvCxnSpPr>
        <p:spPr>
          <a:xfrm rot="10800000">
            <a:off x="2761560" y="5093372"/>
            <a:ext cx="8700" cy="398400"/>
          </a:xfrm>
          <a:prstGeom prst="straightConnector1">
            <a:avLst/>
          </a:prstGeom>
          <a:noFill/>
          <a:ln cap="flat" cmpd="sng" w="9525">
            <a:solidFill>
              <a:schemeClr val="dk2"/>
            </a:solidFill>
            <a:prstDash val="solid"/>
            <a:round/>
            <a:headEnd len="med" w="med" type="none"/>
            <a:tailEnd len="med" w="med" type="none"/>
          </a:ln>
        </p:spPr>
      </p:cxnSp>
      <p:cxnSp>
        <p:nvCxnSpPr>
          <p:cNvPr id="904" name="Google Shape;904;p116"/>
          <p:cNvCxnSpPr/>
          <p:nvPr/>
        </p:nvCxnSpPr>
        <p:spPr>
          <a:xfrm rot="10800000">
            <a:off x="3727559" y="5093372"/>
            <a:ext cx="8700" cy="398400"/>
          </a:xfrm>
          <a:prstGeom prst="straightConnector1">
            <a:avLst/>
          </a:prstGeom>
          <a:noFill/>
          <a:ln cap="flat" cmpd="sng" w="9525">
            <a:solidFill>
              <a:schemeClr val="dk2"/>
            </a:solidFill>
            <a:prstDash val="solid"/>
            <a:round/>
            <a:headEnd len="med" w="med" type="none"/>
            <a:tailEnd len="med" w="med" type="none"/>
          </a:ln>
        </p:spPr>
      </p:cxnSp>
      <p:cxnSp>
        <p:nvCxnSpPr>
          <p:cNvPr id="905" name="Google Shape;905;p116"/>
          <p:cNvCxnSpPr/>
          <p:nvPr/>
        </p:nvCxnSpPr>
        <p:spPr>
          <a:xfrm rot="10800000">
            <a:off x="4693544" y="5093372"/>
            <a:ext cx="8700" cy="398400"/>
          </a:xfrm>
          <a:prstGeom prst="straightConnector1">
            <a:avLst/>
          </a:prstGeom>
          <a:noFill/>
          <a:ln cap="flat" cmpd="sng" w="9525">
            <a:solidFill>
              <a:schemeClr val="dk2"/>
            </a:solidFill>
            <a:prstDash val="solid"/>
            <a:round/>
            <a:headEnd len="med" w="med" type="none"/>
            <a:tailEnd len="med" w="med" type="none"/>
          </a:ln>
        </p:spPr>
      </p:cxnSp>
      <p:sp>
        <p:nvSpPr>
          <p:cNvPr id="906" name="Google Shape;906;p116"/>
          <p:cNvSpPr txBox="1"/>
          <p:nvPr/>
        </p:nvSpPr>
        <p:spPr>
          <a:xfrm>
            <a:off x="1504052" y="5491772"/>
            <a:ext cx="5919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907" name="Google Shape;907;p116"/>
          <p:cNvSpPr txBox="1"/>
          <p:nvPr/>
        </p:nvSpPr>
        <p:spPr>
          <a:xfrm>
            <a:off x="2558384" y="5491772"/>
            <a:ext cx="4152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10</a:t>
            </a:r>
            <a:endParaRPr/>
          </a:p>
        </p:txBody>
      </p:sp>
      <p:sp>
        <p:nvSpPr>
          <p:cNvPr id="908" name="Google Shape;908;p116"/>
          <p:cNvSpPr txBox="1"/>
          <p:nvPr/>
        </p:nvSpPr>
        <p:spPr>
          <a:xfrm>
            <a:off x="3535916" y="5491772"/>
            <a:ext cx="4452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15</a:t>
            </a:r>
            <a:endParaRPr/>
          </a:p>
        </p:txBody>
      </p:sp>
      <p:sp>
        <p:nvSpPr>
          <p:cNvPr id="909" name="Google Shape;909;p116"/>
          <p:cNvSpPr txBox="1"/>
          <p:nvPr/>
        </p:nvSpPr>
        <p:spPr>
          <a:xfrm>
            <a:off x="4480758" y="5491772"/>
            <a:ext cx="415200" cy="5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a:t>
            </a:r>
            <a:endParaRPr/>
          </a:p>
        </p:txBody>
      </p:sp>
      <p:sp>
        <p:nvSpPr>
          <p:cNvPr id="910" name="Google Shape;910;p116"/>
          <p:cNvSpPr txBox="1"/>
          <p:nvPr/>
        </p:nvSpPr>
        <p:spPr>
          <a:xfrm>
            <a:off x="485175" y="786380"/>
            <a:ext cx="3324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
        <p:nvSpPr>
          <p:cNvPr id="911" name="Google Shape;911;p116"/>
          <p:cNvSpPr txBox="1"/>
          <p:nvPr/>
        </p:nvSpPr>
        <p:spPr>
          <a:xfrm>
            <a:off x="4362925" y="1802767"/>
            <a:ext cx="4474500" cy="24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latin typeface="Calibri"/>
                <a:ea typeface="Calibri"/>
                <a:cs typeface="Calibri"/>
                <a:sym typeface="Calibri"/>
              </a:rPr>
              <a:t>Iminathi is describing her constraint shifting in. Rather than rotating like in the example above, being sick pushes in both intercepts.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rgbClr val="9900FF"/>
                </a:solidFill>
                <a:latin typeface="Calibri"/>
                <a:ea typeface="Calibri"/>
                <a:cs typeface="Calibri"/>
                <a:sym typeface="Calibri"/>
              </a:rPr>
              <a:t>She has less time to spend on all of her activities.</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rgbClr val="9900FF"/>
                </a:solidFill>
                <a:latin typeface="Calibri"/>
                <a:ea typeface="Calibri"/>
                <a:cs typeface="Calibri"/>
                <a:sym typeface="Calibri"/>
              </a:rPr>
              <a:t>The opportunity cost of polluted water is health and productivity.</a:t>
            </a:r>
            <a:endParaRPr>
              <a:solidFill>
                <a:srgbClr val="9900F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1000"/>
                                        <p:tgtEl>
                                          <p:spTgt spid="889"/>
                                        </p:tgtEl>
                                      </p:cBhvr>
                                    </p:animEffect>
                                  </p:childTnLst>
                                </p:cTn>
                              </p:par>
                              <p:par>
                                <p:cTn fill="hold" nodeType="with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1000"/>
                                        <p:tgtEl>
                                          <p:spTgt spid="8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1000"/>
                                        <p:tgtEl>
                                          <p:spTgt spid="9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5" name="Shape 915"/>
        <p:cNvGrpSpPr/>
        <p:nvPr/>
      </p:nvGrpSpPr>
      <p:grpSpPr>
        <a:xfrm>
          <a:off x="0" y="0"/>
          <a:ext cx="0" cy="0"/>
          <a:chOff x="0" y="0"/>
          <a:chExt cx="0" cy="0"/>
        </a:xfrm>
      </p:grpSpPr>
      <p:sp>
        <p:nvSpPr>
          <p:cNvPr id="916" name="Google Shape;916;p117"/>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Vignette #3</a:t>
            </a:r>
            <a:endParaRPr/>
          </a:p>
        </p:txBody>
      </p:sp>
      <p:sp>
        <p:nvSpPr>
          <p:cNvPr id="917" name="Google Shape;917;p117"/>
          <p:cNvSpPr txBox="1"/>
          <p:nvPr/>
        </p:nvSpPr>
        <p:spPr>
          <a:xfrm>
            <a:off x="251350" y="1603150"/>
            <a:ext cx="4716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t>ADIJA</a:t>
            </a:r>
            <a:endParaRPr b="1" sz="4800"/>
          </a:p>
        </p:txBody>
      </p:sp>
      <p:pic>
        <p:nvPicPr>
          <p:cNvPr id="918" name="Google Shape;918;p117"/>
          <p:cNvPicPr preferRelativeResize="0"/>
          <p:nvPr/>
        </p:nvPicPr>
        <p:blipFill>
          <a:blip r:embed="rId3">
            <a:alphaModFix/>
          </a:blip>
          <a:stretch>
            <a:fillRect/>
          </a:stretch>
        </p:blipFill>
        <p:spPr>
          <a:xfrm>
            <a:off x="479950" y="2387325"/>
            <a:ext cx="7927100" cy="4385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2" name="Shape 922"/>
        <p:cNvGrpSpPr/>
        <p:nvPr/>
      </p:nvGrpSpPr>
      <p:grpSpPr>
        <a:xfrm>
          <a:off x="0" y="0"/>
          <a:ext cx="0" cy="0"/>
          <a:chOff x="0" y="0"/>
          <a:chExt cx="0" cy="0"/>
        </a:xfrm>
      </p:grpSpPr>
      <p:cxnSp>
        <p:nvCxnSpPr>
          <p:cNvPr id="923" name="Google Shape;923;p118"/>
          <p:cNvCxnSpPr/>
          <p:nvPr/>
        </p:nvCxnSpPr>
        <p:spPr>
          <a:xfrm>
            <a:off x="969100" y="643633"/>
            <a:ext cx="13500" cy="4817700"/>
          </a:xfrm>
          <a:prstGeom prst="straightConnector1">
            <a:avLst/>
          </a:prstGeom>
          <a:noFill/>
          <a:ln cap="flat" cmpd="sng" w="38100">
            <a:solidFill>
              <a:schemeClr val="dk2"/>
            </a:solidFill>
            <a:prstDash val="solid"/>
            <a:round/>
            <a:headEnd len="med" w="med" type="none"/>
            <a:tailEnd len="med" w="med" type="none"/>
          </a:ln>
        </p:spPr>
      </p:cxnSp>
      <p:cxnSp>
        <p:nvCxnSpPr>
          <p:cNvPr id="924" name="Google Shape;924;p118"/>
          <p:cNvCxnSpPr/>
          <p:nvPr/>
        </p:nvCxnSpPr>
        <p:spPr>
          <a:xfrm>
            <a:off x="969100" y="5484500"/>
            <a:ext cx="4376700" cy="18000"/>
          </a:xfrm>
          <a:prstGeom prst="straightConnector1">
            <a:avLst/>
          </a:prstGeom>
          <a:noFill/>
          <a:ln cap="flat" cmpd="sng" w="38100">
            <a:solidFill>
              <a:schemeClr val="dk2"/>
            </a:solidFill>
            <a:prstDash val="solid"/>
            <a:round/>
            <a:headEnd len="med" w="med" type="none"/>
            <a:tailEnd len="med" w="med" type="none"/>
          </a:ln>
        </p:spPr>
      </p:cxnSp>
      <p:cxnSp>
        <p:nvCxnSpPr>
          <p:cNvPr id="925" name="Google Shape;925;p118"/>
          <p:cNvCxnSpPr/>
          <p:nvPr/>
        </p:nvCxnSpPr>
        <p:spPr>
          <a:xfrm>
            <a:off x="838450" y="4504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926" name="Google Shape;926;p118"/>
          <p:cNvCxnSpPr/>
          <p:nvPr/>
        </p:nvCxnSpPr>
        <p:spPr>
          <a:xfrm>
            <a:off x="838450" y="34884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927" name="Google Shape;927;p118"/>
          <p:cNvCxnSpPr/>
          <p:nvPr/>
        </p:nvCxnSpPr>
        <p:spPr>
          <a:xfrm>
            <a:off x="838450" y="25740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928" name="Google Shape;928;p118"/>
          <p:cNvCxnSpPr/>
          <p:nvPr/>
        </p:nvCxnSpPr>
        <p:spPr>
          <a:xfrm>
            <a:off x="838450" y="1558033"/>
            <a:ext cx="261300" cy="0"/>
          </a:xfrm>
          <a:prstGeom prst="straightConnector1">
            <a:avLst/>
          </a:prstGeom>
          <a:noFill/>
          <a:ln cap="flat" cmpd="sng" w="9525">
            <a:solidFill>
              <a:schemeClr val="dk2"/>
            </a:solidFill>
            <a:prstDash val="solid"/>
            <a:round/>
            <a:headEnd len="med" w="med" type="none"/>
            <a:tailEnd len="med" w="med" type="none"/>
          </a:ln>
        </p:spPr>
      </p:cxnSp>
      <p:sp>
        <p:nvSpPr>
          <p:cNvPr id="929" name="Google Shape;929;p118"/>
          <p:cNvSpPr txBox="1"/>
          <p:nvPr/>
        </p:nvSpPr>
        <p:spPr>
          <a:xfrm>
            <a:off x="514575" y="4284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930" name="Google Shape;930;p118"/>
          <p:cNvSpPr txBox="1"/>
          <p:nvPr/>
        </p:nvSpPr>
        <p:spPr>
          <a:xfrm>
            <a:off x="514575" y="32685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a:t>
            </a:r>
            <a:endParaRPr/>
          </a:p>
        </p:txBody>
      </p:sp>
      <p:sp>
        <p:nvSpPr>
          <p:cNvPr id="931" name="Google Shape;931;p118"/>
          <p:cNvSpPr txBox="1"/>
          <p:nvPr/>
        </p:nvSpPr>
        <p:spPr>
          <a:xfrm>
            <a:off x="514575" y="2354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6</a:t>
            </a:r>
            <a:endParaRPr/>
          </a:p>
        </p:txBody>
      </p:sp>
      <p:sp>
        <p:nvSpPr>
          <p:cNvPr id="932" name="Google Shape;932;p118"/>
          <p:cNvSpPr txBox="1"/>
          <p:nvPr/>
        </p:nvSpPr>
        <p:spPr>
          <a:xfrm>
            <a:off x="514575" y="1338167"/>
            <a:ext cx="321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8</a:t>
            </a:r>
            <a:endParaRPr/>
          </a:p>
        </p:txBody>
      </p:sp>
      <p:cxnSp>
        <p:nvCxnSpPr>
          <p:cNvPr id="933" name="Google Shape;933;p118"/>
          <p:cNvCxnSpPr/>
          <p:nvPr/>
        </p:nvCxnSpPr>
        <p:spPr>
          <a:xfrm rot="10800000">
            <a:off x="18464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934" name="Google Shape;934;p118"/>
          <p:cNvCxnSpPr/>
          <p:nvPr/>
        </p:nvCxnSpPr>
        <p:spPr>
          <a:xfrm rot="10800000">
            <a:off x="27608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935" name="Google Shape;935;p118"/>
          <p:cNvCxnSpPr/>
          <p:nvPr/>
        </p:nvCxnSpPr>
        <p:spPr>
          <a:xfrm rot="10800000">
            <a:off x="3675250" y="52969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936" name="Google Shape;936;p118"/>
          <p:cNvCxnSpPr/>
          <p:nvPr/>
        </p:nvCxnSpPr>
        <p:spPr>
          <a:xfrm rot="10800000">
            <a:off x="45896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937" name="Google Shape;937;p118"/>
          <p:cNvSpPr txBox="1"/>
          <p:nvPr/>
        </p:nvSpPr>
        <p:spPr>
          <a:xfrm>
            <a:off x="1564300" y="5685433"/>
            <a:ext cx="572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938" name="Google Shape;938;p118"/>
          <p:cNvSpPr txBox="1"/>
          <p:nvPr/>
        </p:nvSpPr>
        <p:spPr>
          <a:xfrm>
            <a:off x="2554900" y="5685433"/>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8</a:t>
            </a:r>
            <a:endParaRPr/>
          </a:p>
        </p:txBody>
      </p:sp>
      <p:sp>
        <p:nvSpPr>
          <p:cNvPr id="939" name="Google Shape;939;p118"/>
          <p:cNvSpPr txBox="1"/>
          <p:nvPr/>
        </p:nvSpPr>
        <p:spPr>
          <a:xfrm>
            <a:off x="3469300" y="5685433"/>
            <a:ext cx="4308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12</a:t>
            </a:r>
            <a:endParaRPr/>
          </a:p>
        </p:txBody>
      </p:sp>
      <p:sp>
        <p:nvSpPr>
          <p:cNvPr id="940" name="Google Shape;940;p118"/>
          <p:cNvSpPr txBox="1"/>
          <p:nvPr/>
        </p:nvSpPr>
        <p:spPr>
          <a:xfrm>
            <a:off x="4383700" y="5685433"/>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16</a:t>
            </a:r>
            <a:endParaRPr/>
          </a:p>
        </p:txBody>
      </p:sp>
      <p:sp>
        <p:nvSpPr>
          <p:cNvPr id="941" name="Google Shape;941;p118"/>
          <p:cNvSpPr txBox="1"/>
          <p:nvPr/>
        </p:nvSpPr>
        <p:spPr>
          <a:xfrm>
            <a:off x="2048925" y="61320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Gallons of Water</a:t>
            </a:r>
            <a:endParaRPr b="1"/>
          </a:p>
        </p:txBody>
      </p:sp>
      <p:sp>
        <p:nvSpPr>
          <p:cNvPr id="942" name="Google Shape;942;p118"/>
          <p:cNvSpPr txBox="1"/>
          <p:nvPr/>
        </p:nvSpPr>
        <p:spPr>
          <a:xfrm rot="-5400000">
            <a:off x="-1156150" y="3009967"/>
            <a:ext cx="26739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Meals</a:t>
            </a:r>
            <a:endParaRPr b="1"/>
          </a:p>
        </p:txBody>
      </p:sp>
      <p:cxnSp>
        <p:nvCxnSpPr>
          <p:cNvPr id="943" name="Google Shape;943;p118"/>
          <p:cNvCxnSpPr/>
          <p:nvPr/>
        </p:nvCxnSpPr>
        <p:spPr>
          <a:xfrm rot="10800000">
            <a:off x="5351650" y="5296933"/>
            <a:ext cx="8400" cy="388500"/>
          </a:xfrm>
          <a:prstGeom prst="straightConnector1">
            <a:avLst/>
          </a:prstGeom>
          <a:noFill/>
          <a:ln cap="flat" cmpd="sng" w="9525">
            <a:solidFill>
              <a:schemeClr val="dk2"/>
            </a:solidFill>
            <a:prstDash val="solid"/>
            <a:round/>
            <a:headEnd len="med" w="med" type="none"/>
            <a:tailEnd len="med" w="med" type="none"/>
          </a:ln>
        </p:spPr>
      </p:cxnSp>
      <p:sp>
        <p:nvSpPr>
          <p:cNvPr id="944" name="Google Shape;944;p118"/>
          <p:cNvSpPr txBox="1"/>
          <p:nvPr/>
        </p:nvSpPr>
        <p:spPr>
          <a:xfrm>
            <a:off x="5145700" y="5685433"/>
            <a:ext cx="4017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20</a:t>
            </a:r>
            <a:endParaRPr/>
          </a:p>
        </p:txBody>
      </p:sp>
      <p:cxnSp>
        <p:nvCxnSpPr>
          <p:cNvPr id="945" name="Google Shape;945;p118"/>
          <p:cNvCxnSpPr/>
          <p:nvPr/>
        </p:nvCxnSpPr>
        <p:spPr>
          <a:xfrm>
            <a:off x="982600" y="679767"/>
            <a:ext cx="4353000" cy="4782300"/>
          </a:xfrm>
          <a:prstGeom prst="straightConnector1">
            <a:avLst/>
          </a:prstGeom>
          <a:noFill/>
          <a:ln cap="flat" cmpd="sng" w="38100">
            <a:solidFill>
              <a:schemeClr val="dk2"/>
            </a:solidFill>
            <a:prstDash val="dash"/>
            <a:round/>
            <a:headEnd len="med" w="med" type="none"/>
            <a:tailEnd len="med" w="med" type="none"/>
          </a:ln>
        </p:spPr>
      </p:cxnSp>
      <p:cxnSp>
        <p:nvCxnSpPr>
          <p:cNvPr id="946" name="Google Shape;946;p118"/>
          <p:cNvCxnSpPr/>
          <p:nvPr/>
        </p:nvCxnSpPr>
        <p:spPr>
          <a:xfrm>
            <a:off x="838450" y="643633"/>
            <a:ext cx="261300" cy="0"/>
          </a:xfrm>
          <a:prstGeom prst="straightConnector1">
            <a:avLst/>
          </a:prstGeom>
          <a:noFill/>
          <a:ln cap="flat" cmpd="sng" w="9525">
            <a:solidFill>
              <a:schemeClr val="dk2"/>
            </a:solidFill>
            <a:prstDash val="solid"/>
            <a:round/>
            <a:headEnd len="med" w="med" type="none"/>
            <a:tailEnd len="med" w="med" type="none"/>
          </a:ln>
        </p:spPr>
      </p:cxnSp>
      <p:sp>
        <p:nvSpPr>
          <p:cNvPr id="947" name="Google Shape;947;p118"/>
          <p:cNvSpPr txBox="1"/>
          <p:nvPr/>
        </p:nvSpPr>
        <p:spPr>
          <a:xfrm>
            <a:off x="434475" y="423767"/>
            <a:ext cx="401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10</a:t>
            </a:r>
            <a:endParaRPr/>
          </a:p>
        </p:txBody>
      </p:sp>
      <p:sp>
        <p:nvSpPr>
          <p:cNvPr id="948" name="Google Shape;948;p118"/>
          <p:cNvSpPr txBox="1"/>
          <p:nvPr/>
        </p:nvSpPr>
        <p:spPr>
          <a:xfrm>
            <a:off x="2956600" y="-15233"/>
            <a:ext cx="5964300" cy="18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Calibri"/>
                <a:ea typeface="Calibri"/>
                <a:cs typeface="Calibri"/>
                <a:sym typeface="Calibri"/>
              </a:rPr>
              <a:t>Adija:</a:t>
            </a:r>
            <a:br>
              <a:rPr lang="en" sz="1100">
                <a:solidFill>
                  <a:schemeClr val="dk1"/>
                </a:solidFill>
                <a:latin typeface="Calibri"/>
                <a:ea typeface="Calibri"/>
                <a:cs typeface="Calibri"/>
                <a:sym typeface="Calibri"/>
              </a:rPr>
            </a:br>
            <a:r>
              <a:rPr lang="en" sz="1800">
                <a:solidFill>
                  <a:schemeClr val="dk1"/>
                </a:solidFill>
                <a:latin typeface="Calibri"/>
                <a:ea typeface="Calibri"/>
                <a:cs typeface="Calibri"/>
                <a:sym typeface="Calibri"/>
              </a:rPr>
              <a:t>“Sometimes it costs so much they have to cut back on food!”</a:t>
            </a:r>
            <a:endParaRPr sz="1800">
              <a:solidFill>
                <a:schemeClr val="dk1"/>
              </a:solidFill>
              <a:latin typeface="Calibri"/>
              <a:ea typeface="Calibri"/>
              <a:cs typeface="Calibri"/>
              <a:sym typeface="Calibri"/>
            </a:endParaRPr>
          </a:p>
        </p:txBody>
      </p:sp>
      <p:cxnSp>
        <p:nvCxnSpPr>
          <p:cNvPr id="949" name="Google Shape;949;p118"/>
          <p:cNvCxnSpPr/>
          <p:nvPr/>
        </p:nvCxnSpPr>
        <p:spPr>
          <a:xfrm rot="10800000">
            <a:off x="3720450" y="4845700"/>
            <a:ext cx="1013700" cy="9300"/>
          </a:xfrm>
          <a:prstGeom prst="straightConnector1">
            <a:avLst/>
          </a:prstGeom>
          <a:noFill/>
          <a:ln cap="flat" cmpd="sng" w="38100">
            <a:solidFill>
              <a:srgbClr val="9900FF"/>
            </a:solidFill>
            <a:prstDash val="solid"/>
            <a:round/>
            <a:headEnd len="med" w="med" type="none"/>
            <a:tailEnd len="med" w="med" type="triangle"/>
          </a:ln>
        </p:spPr>
      </p:cxnSp>
      <p:cxnSp>
        <p:nvCxnSpPr>
          <p:cNvPr id="950" name="Google Shape;950;p118"/>
          <p:cNvCxnSpPr/>
          <p:nvPr/>
        </p:nvCxnSpPr>
        <p:spPr>
          <a:xfrm>
            <a:off x="980950" y="684900"/>
            <a:ext cx="3123000" cy="4830900"/>
          </a:xfrm>
          <a:prstGeom prst="straightConnector1">
            <a:avLst/>
          </a:prstGeom>
          <a:noFill/>
          <a:ln cap="flat" cmpd="sng" w="38100">
            <a:solidFill>
              <a:srgbClr val="9900FF"/>
            </a:solidFill>
            <a:prstDash val="solid"/>
            <a:round/>
            <a:headEnd len="med" w="med" type="none"/>
            <a:tailEnd len="med" w="med" type="none"/>
          </a:ln>
        </p:spPr>
      </p:cxnSp>
      <p:sp>
        <p:nvSpPr>
          <p:cNvPr id="951" name="Google Shape;951;p118"/>
          <p:cNvSpPr/>
          <p:nvPr/>
        </p:nvSpPr>
        <p:spPr>
          <a:xfrm>
            <a:off x="2686750" y="3330800"/>
            <a:ext cx="156600" cy="196500"/>
          </a:xfrm>
          <a:prstGeom prst="ellipse">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2" name="Google Shape;952;p118"/>
          <p:cNvCxnSpPr/>
          <p:nvPr/>
        </p:nvCxnSpPr>
        <p:spPr>
          <a:xfrm>
            <a:off x="967250" y="2574633"/>
            <a:ext cx="0" cy="913200"/>
          </a:xfrm>
          <a:prstGeom prst="straightConnector1">
            <a:avLst/>
          </a:prstGeom>
          <a:noFill/>
          <a:ln cap="flat" cmpd="sng" w="38100">
            <a:solidFill>
              <a:srgbClr val="9900FF"/>
            </a:solidFill>
            <a:prstDash val="solid"/>
            <a:round/>
            <a:headEnd len="med" w="med" type="none"/>
            <a:tailEnd len="med" w="med" type="triangle"/>
          </a:ln>
        </p:spPr>
      </p:cxnSp>
      <p:sp>
        <p:nvSpPr>
          <p:cNvPr id="953" name="Google Shape;953;p118"/>
          <p:cNvSpPr/>
          <p:nvPr/>
        </p:nvSpPr>
        <p:spPr>
          <a:xfrm>
            <a:off x="2686750" y="2523767"/>
            <a:ext cx="156600" cy="196500"/>
          </a:xfrm>
          <a:prstGeom prst="ellipse">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18"/>
          <p:cNvSpPr txBox="1"/>
          <p:nvPr/>
        </p:nvSpPr>
        <p:spPr>
          <a:xfrm>
            <a:off x="4934425" y="1442233"/>
            <a:ext cx="4070100" cy="31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rPr>
              <a:t>Adija is describing a budget constraint. On one axis is gallons of water purchased and on the other axis is meals</a:t>
            </a:r>
            <a:endParaRPr>
              <a:solidFill>
                <a:srgbClr val="9900FF"/>
              </a:solidFill>
            </a:endParaRPr>
          </a:p>
          <a:p>
            <a:pPr indent="0" lvl="0" marL="0" rtl="0" algn="l">
              <a:spcBef>
                <a:spcPts val="0"/>
              </a:spcBef>
              <a:spcAft>
                <a:spcPts val="0"/>
              </a:spcAft>
              <a:buNone/>
            </a:pPr>
            <a:r>
              <a:t/>
            </a:r>
            <a:endParaRPr>
              <a:solidFill>
                <a:srgbClr val="9900FF"/>
              </a:solidFill>
            </a:endParaRPr>
          </a:p>
          <a:p>
            <a:pPr indent="0" lvl="0" marL="0" rtl="0" algn="l">
              <a:spcBef>
                <a:spcPts val="0"/>
              </a:spcBef>
              <a:spcAft>
                <a:spcPts val="0"/>
              </a:spcAft>
              <a:buNone/>
            </a:pPr>
            <a:r>
              <a:rPr lang="en">
                <a:solidFill>
                  <a:srgbClr val="9900FF"/>
                </a:solidFill>
              </a:rPr>
              <a:t>This graph suggests that the price of water has gone up, but the price of food stays the same. If we assume that climate change has pushed up the price of food as well, it would make sense to model this as an inward shift, rather than the rotation shown.</a:t>
            </a:r>
            <a:endParaRPr>
              <a:solidFill>
                <a:srgbClr val="9900FF"/>
              </a:solidFill>
            </a:endParaRPr>
          </a:p>
          <a:p>
            <a:pPr indent="0" lvl="0" marL="0" rtl="0" algn="l">
              <a:spcBef>
                <a:spcPts val="0"/>
              </a:spcBef>
              <a:spcAft>
                <a:spcPts val="0"/>
              </a:spcAft>
              <a:buClr>
                <a:schemeClr val="dk1"/>
              </a:buClr>
              <a:buSzPts val="1100"/>
              <a:buFont typeface="Arial"/>
              <a:buNone/>
            </a:pPr>
            <a:r>
              <a:t/>
            </a:r>
            <a:endParaRPr>
              <a:solidFill>
                <a:srgbClr val="9900FF"/>
              </a:solidFill>
            </a:endParaRPr>
          </a:p>
          <a:p>
            <a:pPr indent="0" lvl="0" marL="0" rtl="0" algn="l">
              <a:spcBef>
                <a:spcPts val="0"/>
              </a:spcBef>
              <a:spcAft>
                <a:spcPts val="0"/>
              </a:spcAft>
              <a:buClr>
                <a:schemeClr val="dk1"/>
              </a:buClr>
              <a:buSzPts val="1100"/>
              <a:buFont typeface="Arial"/>
              <a:buNone/>
            </a:pPr>
            <a:r>
              <a:rPr lang="en">
                <a:solidFill>
                  <a:srgbClr val="9900FF"/>
                </a:solidFill>
              </a:rPr>
              <a:t>For Adija’s family, the opportunity cost of water is forgone food.</a:t>
            </a:r>
            <a:endParaRPr>
              <a:solidFill>
                <a:srgbClr val="9900FF"/>
              </a:solidFill>
            </a:endParaRPr>
          </a:p>
          <a:p>
            <a:pPr indent="0" lvl="0" marL="0" rtl="0" algn="l">
              <a:spcBef>
                <a:spcPts val="0"/>
              </a:spcBef>
              <a:spcAft>
                <a:spcPts val="0"/>
              </a:spcAft>
              <a:buClr>
                <a:schemeClr val="dk1"/>
              </a:buClr>
              <a:buSzPts val="1100"/>
              <a:buFont typeface="Arial"/>
              <a:buNone/>
            </a:pPr>
            <a:r>
              <a:t/>
            </a:r>
            <a:endParaRPr>
              <a:solidFill>
                <a:srgbClr val="9900FF"/>
              </a:solidFill>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1000"/>
                                        <p:tgtEl>
                                          <p:spTgt spid="9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000"/>
                                        <p:tgtEl>
                                          <p:spTgt spid="9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58" name="Shape 958"/>
        <p:cNvGrpSpPr/>
        <p:nvPr/>
      </p:nvGrpSpPr>
      <p:grpSpPr>
        <a:xfrm>
          <a:off x="0" y="0"/>
          <a:ext cx="0" cy="0"/>
          <a:chOff x="0" y="0"/>
          <a:chExt cx="0" cy="0"/>
        </a:xfrm>
      </p:grpSpPr>
      <p:sp>
        <p:nvSpPr>
          <p:cNvPr id="959" name="Google Shape;959;p119"/>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Vignette #4</a:t>
            </a:r>
            <a:endParaRPr/>
          </a:p>
        </p:txBody>
      </p:sp>
      <p:sp>
        <p:nvSpPr>
          <p:cNvPr id="960" name="Google Shape;960;p119"/>
          <p:cNvSpPr txBox="1"/>
          <p:nvPr/>
        </p:nvSpPr>
        <p:spPr>
          <a:xfrm>
            <a:off x="251350" y="1907950"/>
            <a:ext cx="4716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t>BADINABI</a:t>
            </a:r>
            <a:endParaRPr b="1" sz="4800"/>
          </a:p>
        </p:txBody>
      </p:sp>
      <p:pic>
        <p:nvPicPr>
          <p:cNvPr id="961" name="Google Shape;961;p119"/>
          <p:cNvPicPr preferRelativeResize="0"/>
          <p:nvPr/>
        </p:nvPicPr>
        <p:blipFill rotWithShape="1">
          <a:blip r:embed="rId3">
            <a:alphaModFix/>
          </a:blip>
          <a:srcRect b="0" l="10388" r="2533" t="0"/>
          <a:stretch/>
        </p:blipFill>
        <p:spPr>
          <a:xfrm>
            <a:off x="5246175" y="2085300"/>
            <a:ext cx="3814200" cy="568700"/>
          </a:xfrm>
          <a:prstGeom prst="rect">
            <a:avLst/>
          </a:prstGeom>
          <a:noFill/>
          <a:ln>
            <a:noFill/>
          </a:ln>
        </p:spPr>
      </p:pic>
      <p:pic>
        <p:nvPicPr>
          <p:cNvPr id="962" name="Google Shape;962;p119"/>
          <p:cNvPicPr preferRelativeResize="0"/>
          <p:nvPr/>
        </p:nvPicPr>
        <p:blipFill>
          <a:blip r:embed="rId4">
            <a:alphaModFix/>
          </a:blip>
          <a:stretch>
            <a:fillRect/>
          </a:stretch>
        </p:blipFill>
        <p:spPr>
          <a:xfrm>
            <a:off x="68775" y="2654002"/>
            <a:ext cx="9144000" cy="400987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66" name="Shape 966"/>
        <p:cNvGrpSpPr/>
        <p:nvPr/>
      </p:nvGrpSpPr>
      <p:grpSpPr>
        <a:xfrm>
          <a:off x="0" y="0"/>
          <a:ext cx="0" cy="0"/>
          <a:chOff x="0" y="0"/>
          <a:chExt cx="0" cy="0"/>
        </a:xfrm>
      </p:grpSpPr>
      <p:cxnSp>
        <p:nvCxnSpPr>
          <p:cNvPr id="967" name="Google Shape;967;p120"/>
          <p:cNvCxnSpPr/>
          <p:nvPr/>
        </p:nvCxnSpPr>
        <p:spPr>
          <a:xfrm>
            <a:off x="1045300" y="440433"/>
            <a:ext cx="13500" cy="4817700"/>
          </a:xfrm>
          <a:prstGeom prst="straightConnector1">
            <a:avLst/>
          </a:prstGeom>
          <a:noFill/>
          <a:ln cap="flat" cmpd="sng" w="38100">
            <a:solidFill>
              <a:schemeClr val="dk2"/>
            </a:solidFill>
            <a:prstDash val="solid"/>
            <a:round/>
            <a:headEnd len="med" w="med" type="none"/>
            <a:tailEnd len="med" w="med" type="none"/>
          </a:ln>
        </p:spPr>
      </p:cxnSp>
      <p:cxnSp>
        <p:nvCxnSpPr>
          <p:cNvPr id="968" name="Google Shape;968;p120"/>
          <p:cNvCxnSpPr/>
          <p:nvPr/>
        </p:nvCxnSpPr>
        <p:spPr>
          <a:xfrm>
            <a:off x="1045300" y="5281300"/>
            <a:ext cx="4376700" cy="18000"/>
          </a:xfrm>
          <a:prstGeom prst="straightConnector1">
            <a:avLst/>
          </a:prstGeom>
          <a:noFill/>
          <a:ln cap="flat" cmpd="sng" w="38100">
            <a:solidFill>
              <a:schemeClr val="dk2"/>
            </a:solidFill>
            <a:prstDash val="solid"/>
            <a:round/>
            <a:headEnd len="med" w="med" type="none"/>
            <a:tailEnd len="med" w="med" type="none"/>
          </a:ln>
        </p:spPr>
      </p:cxnSp>
      <p:cxnSp>
        <p:nvCxnSpPr>
          <p:cNvPr id="969" name="Google Shape;969;p120"/>
          <p:cNvCxnSpPr/>
          <p:nvPr/>
        </p:nvCxnSpPr>
        <p:spPr>
          <a:xfrm>
            <a:off x="914650" y="43012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970" name="Google Shape;970;p120"/>
          <p:cNvCxnSpPr/>
          <p:nvPr/>
        </p:nvCxnSpPr>
        <p:spPr>
          <a:xfrm>
            <a:off x="914650" y="32852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971" name="Google Shape;971;p120"/>
          <p:cNvCxnSpPr/>
          <p:nvPr/>
        </p:nvCxnSpPr>
        <p:spPr>
          <a:xfrm>
            <a:off x="914650" y="23708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972" name="Google Shape;972;p120"/>
          <p:cNvCxnSpPr/>
          <p:nvPr/>
        </p:nvCxnSpPr>
        <p:spPr>
          <a:xfrm>
            <a:off x="914650" y="1354833"/>
            <a:ext cx="261300" cy="0"/>
          </a:xfrm>
          <a:prstGeom prst="straightConnector1">
            <a:avLst/>
          </a:prstGeom>
          <a:noFill/>
          <a:ln cap="flat" cmpd="sng" w="9525">
            <a:solidFill>
              <a:schemeClr val="dk2"/>
            </a:solidFill>
            <a:prstDash val="solid"/>
            <a:round/>
            <a:headEnd len="med" w="med" type="none"/>
            <a:tailEnd len="med" w="med" type="none"/>
          </a:ln>
        </p:spPr>
      </p:cxnSp>
      <p:cxnSp>
        <p:nvCxnSpPr>
          <p:cNvPr id="973" name="Google Shape;973;p120"/>
          <p:cNvCxnSpPr/>
          <p:nvPr/>
        </p:nvCxnSpPr>
        <p:spPr>
          <a:xfrm rot="10800000">
            <a:off x="1922650" y="50937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974" name="Google Shape;974;p120"/>
          <p:cNvCxnSpPr/>
          <p:nvPr/>
        </p:nvCxnSpPr>
        <p:spPr>
          <a:xfrm rot="10800000">
            <a:off x="2837050" y="50937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975" name="Google Shape;975;p120"/>
          <p:cNvCxnSpPr/>
          <p:nvPr/>
        </p:nvCxnSpPr>
        <p:spPr>
          <a:xfrm rot="10800000">
            <a:off x="3751450" y="50937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976" name="Google Shape;976;p120"/>
          <p:cNvCxnSpPr/>
          <p:nvPr/>
        </p:nvCxnSpPr>
        <p:spPr>
          <a:xfrm rot="10800000">
            <a:off x="4665850" y="5093733"/>
            <a:ext cx="8400" cy="388500"/>
          </a:xfrm>
          <a:prstGeom prst="straightConnector1">
            <a:avLst/>
          </a:prstGeom>
          <a:noFill/>
          <a:ln cap="flat" cmpd="sng" w="9525">
            <a:solidFill>
              <a:schemeClr val="dk2"/>
            </a:solidFill>
            <a:prstDash val="solid"/>
            <a:round/>
            <a:headEnd len="med" w="med" type="none"/>
            <a:tailEnd len="med" w="med" type="none"/>
          </a:ln>
        </p:spPr>
      </p:cxnSp>
      <p:sp>
        <p:nvSpPr>
          <p:cNvPr id="977" name="Google Shape;977;p120"/>
          <p:cNvSpPr txBox="1"/>
          <p:nvPr/>
        </p:nvSpPr>
        <p:spPr>
          <a:xfrm>
            <a:off x="2125125" y="5928800"/>
            <a:ext cx="2005500" cy="5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Ecological Protection (from acres of trees)</a:t>
            </a:r>
            <a:endParaRPr b="1"/>
          </a:p>
        </p:txBody>
      </p:sp>
      <p:sp>
        <p:nvSpPr>
          <p:cNvPr id="978" name="Google Shape;978;p120"/>
          <p:cNvSpPr txBox="1"/>
          <p:nvPr/>
        </p:nvSpPr>
        <p:spPr>
          <a:xfrm rot="-5400000">
            <a:off x="-1629850" y="2561667"/>
            <a:ext cx="3773700" cy="4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Food (from acres of farmland)</a:t>
            </a:r>
            <a:endParaRPr b="1"/>
          </a:p>
        </p:txBody>
      </p:sp>
      <p:cxnSp>
        <p:nvCxnSpPr>
          <p:cNvPr id="979" name="Google Shape;979;p120"/>
          <p:cNvCxnSpPr/>
          <p:nvPr/>
        </p:nvCxnSpPr>
        <p:spPr>
          <a:xfrm rot="10800000">
            <a:off x="5427850" y="5093733"/>
            <a:ext cx="8400" cy="388500"/>
          </a:xfrm>
          <a:prstGeom prst="straightConnector1">
            <a:avLst/>
          </a:prstGeom>
          <a:noFill/>
          <a:ln cap="flat" cmpd="sng" w="9525">
            <a:solidFill>
              <a:schemeClr val="dk2"/>
            </a:solidFill>
            <a:prstDash val="solid"/>
            <a:round/>
            <a:headEnd len="med" w="med" type="none"/>
            <a:tailEnd len="med" w="med" type="none"/>
          </a:ln>
        </p:spPr>
      </p:cxnSp>
      <p:cxnSp>
        <p:nvCxnSpPr>
          <p:cNvPr id="980" name="Google Shape;980;p120"/>
          <p:cNvCxnSpPr/>
          <p:nvPr/>
        </p:nvCxnSpPr>
        <p:spPr>
          <a:xfrm>
            <a:off x="1058800" y="476567"/>
            <a:ext cx="4353000" cy="4782300"/>
          </a:xfrm>
          <a:prstGeom prst="straightConnector1">
            <a:avLst/>
          </a:prstGeom>
          <a:noFill/>
          <a:ln cap="flat" cmpd="sng" w="38100">
            <a:solidFill>
              <a:schemeClr val="dk2"/>
            </a:solidFill>
            <a:prstDash val="solid"/>
            <a:round/>
            <a:headEnd len="med" w="med" type="none"/>
            <a:tailEnd len="med" w="med" type="none"/>
          </a:ln>
        </p:spPr>
      </p:cxnSp>
      <p:cxnSp>
        <p:nvCxnSpPr>
          <p:cNvPr id="981" name="Google Shape;981;p120"/>
          <p:cNvCxnSpPr/>
          <p:nvPr/>
        </p:nvCxnSpPr>
        <p:spPr>
          <a:xfrm>
            <a:off x="914650" y="440433"/>
            <a:ext cx="261300" cy="0"/>
          </a:xfrm>
          <a:prstGeom prst="straightConnector1">
            <a:avLst/>
          </a:prstGeom>
          <a:noFill/>
          <a:ln cap="flat" cmpd="sng" w="9525">
            <a:solidFill>
              <a:schemeClr val="dk2"/>
            </a:solidFill>
            <a:prstDash val="solid"/>
            <a:round/>
            <a:headEnd len="med" w="med" type="none"/>
            <a:tailEnd len="med" w="med" type="none"/>
          </a:ln>
        </p:spPr>
      </p:cxnSp>
      <p:sp>
        <p:nvSpPr>
          <p:cNvPr id="982" name="Google Shape;982;p120"/>
          <p:cNvSpPr txBox="1"/>
          <p:nvPr/>
        </p:nvSpPr>
        <p:spPr>
          <a:xfrm>
            <a:off x="3893200" y="492767"/>
            <a:ext cx="4877400" cy="18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Calibri"/>
                <a:ea typeface="Calibri"/>
                <a:cs typeface="Calibri"/>
                <a:sym typeface="Calibri"/>
              </a:rPr>
              <a:t>Badinabi:</a:t>
            </a:r>
            <a:br>
              <a:rPr lang="en" sz="1100">
                <a:solidFill>
                  <a:schemeClr val="dk1"/>
                </a:solidFill>
                <a:latin typeface="Calibri"/>
                <a:ea typeface="Calibri"/>
                <a:cs typeface="Calibri"/>
                <a:sym typeface="Calibri"/>
              </a:rPr>
            </a:br>
            <a:r>
              <a:rPr lang="en" sz="1800">
                <a:solidFill>
                  <a:schemeClr val="dk1"/>
                </a:solidFill>
                <a:latin typeface="Calibri"/>
                <a:ea typeface="Calibri"/>
                <a:cs typeface="Calibri"/>
                <a:sym typeface="Calibri"/>
              </a:rPr>
              <a:t>“Land that was being used for farming is unusable and farmers have to clear trees to make space.”</a:t>
            </a:r>
            <a:endParaRPr sz="1800">
              <a:solidFill>
                <a:schemeClr val="dk1"/>
              </a:solidFill>
              <a:latin typeface="Calibri"/>
              <a:ea typeface="Calibri"/>
              <a:cs typeface="Calibri"/>
              <a:sym typeface="Calibri"/>
            </a:endParaRPr>
          </a:p>
        </p:txBody>
      </p:sp>
      <p:cxnSp>
        <p:nvCxnSpPr>
          <p:cNvPr id="983" name="Google Shape;983;p120"/>
          <p:cNvCxnSpPr/>
          <p:nvPr/>
        </p:nvCxnSpPr>
        <p:spPr>
          <a:xfrm flipH="1" rot="10800000">
            <a:off x="3732925" y="3424133"/>
            <a:ext cx="1200" cy="1842300"/>
          </a:xfrm>
          <a:prstGeom prst="straightConnector1">
            <a:avLst/>
          </a:prstGeom>
          <a:noFill/>
          <a:ln cap="flat" cmpd="sng" w="38100">
            <a:solidFill>
              <a:srgbClr val="9900FF"/>
            </a:solidFill>
            <a:prstDash val="solid"/>
            <a:round/>
            <a:headEnd len="med" w="med" type="none"/>
            <a:tailEnd len="med" w="med" type="triangle"/>
          </a:ln>
        </p:spPr>
      </p:cxnSp>
      <p:cxnSp>
        <p:nvCxnSpPr>
          <p:cNvPr id="984" name="Google Shape;984;p120"/>
          <p:cNvCxnSpPr/>
          <p:nvPr/>
        </p:nvCxnSpPr>
        <p:spPr>
          <a:xfrm rot="10800000">
            <a:off x="3764200" y="5245633"/>
            <a:ext cx="1657800" cy="4500"/>
          </a:xfrm>
          <a:prstGeom prst="straightConnector1">
            <a:avLst/>
          </a:prstGeom>
          <a:noFill/>
          <a:ln cap="flat" cmpd="sng" w="38100">
            <a:solidFill>
              <a:srgbClr val="9900FF"/>
            </a:solidFill>
            <a:prstDash val="solid"/>
            <a:round/>
            <a:headEnd len="med" w="med" type="none"/>
            <a:tailEnd len="med" w="med" type="triangle"/>
          </a:ln>
        </p:spPr>
      </p:cxnSp>
      <p:sp>
        <p:nvSpPr>
          <p:cNvPr id="985" name="Google Shape;985;p120"/>
          <p:cNvSpPr txBox="1"/>
          <p:nvPr/>
        </p:nvSpPr>
        <p:spPr>
          <a:xfrm>
            <a:off x="5502125" y="2141633"/>
            <a:ext cx="3502200" cy="27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00FF"/>
                </a:solidFill>
                <a:latin typeface="Calibri"/>
                <a:ea typeface="Calibri"/>
                <a:cs typeface="Calibri"/>
                <a:sym typeface="Calibri"/>
              </a:rPr>
              <a:t>Badinabi is describing a land constraint. On one axis is food (which comes from acres devoted to farming) and on the other axis is ecological protection (i.e. clean air, biodiversity or some other good that comes from leaving forrest and trees unharvested).</a:t>
            </a:r>
            <a:endParaRPr>
              <a:solidFill>
                <a:srgbClr val="9900FF"/>
              </a:solidFill>
              <a:latin typeface="Calibri"/>
              <a:ea typeface="Calibri"/>
              <a:cs typeface="Calibri"/>
              <a:sym typeface="Calibri"/>
            </a:endParaRPr>
          </a:p>
          <a:p>
            <a:pPr indent="0" lvl="0" marL="0" rtl="0" algn="l">
              <a:spcBef>
                <a:spcPts val="0"/>
              </a:spcBef>
              <a:spcAft>
                <a:spcPts val="0"/>
              </a:spcAft>
              <a:buNone/>
            </a:pPr>
            <a:r>
              <a:t/>
            </a:r>
            <a:endParaRPr>
              <a:solidFill>
                <a:srgbClr val="9900FF"/>
              </a:solidFill>
              <a:latin typeface="Calibri"/>
              <a:ea typeface="Calibri"/>
              <a:cs typeface="Calibri"/>
              <a:sym typeface="Calibri"/>
            </a:endParaRPr>
          </a:p>
          <a:p>
            <a:pPr indent="0" lvl="0" marL="0" rtl="0" algn="l">
              <a:spcBef>
                <a:spcPts val="0"/>
              </a:spcBef>
              <a:spcAft>
                <a:spcPts val="0"/>
              </a:spcAft>
              <a:buNone/>
            </a:pPr>
            <a:r>
              <a:rPr lang="en">
                <a:solidFill>
                  <a:srgbClr val="9900FF"/>
                </a:solidFill>
                <a:latin typeface="Calibri"/>
                <a:ea typeface="Calibri"/>
                <a:cs typeface="Calibri"/>
                <a:sym typeface="Calibri"/>
              </a:rPr>
              <a:t>The opportunity cost of arable farmland is deforestation. </a:t>
            </a:r>
            <a:endParaRPr>
              <a:solidFill>
                <a:srgbClr val="99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1000"/>
                                        <p:tgtEl>
                                          <p:spTgt spid="983"/>
                                        </p:tgtEl>
                                      </p:cBhvr>
                                    </p:animEffect>
                                  </p:childTnLst>
                                </p:cTn>
                              </p:par>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000"/>
                                        <p:tgtEl>
                                          <p:spTgt spid="9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100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9" name="Shape 989"/>
        <p:cNvGrpSpPr/>
        <p:nvPr/>
      </p:nvGrpSpPr>
      <p:grpSpPr>
        <a:xfrm>
          <a:off x="0" y="0"/>
          <a:ext cx="0" cy="0"/>
          <a:chOff x="0" y="0"/>
          <a:chExt cx="0" cy="0"/>
        </a:xfrm>
      </p:grpSpPr>
      <p:sp>
        <p:nvSpPr>
          <p:cNvPr id="990" name="Google Shape;990;p121"/>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#Hashtag Closure Activity</a:t>
            </a:r>
            <a:endParaRPr/>
          </a:p>
        </p:txBody>
      </p:sp>
      <p:sp>
        <p:nvSpPr>
          <p:cNvPr id="991" name="Google Shape;991;p121"/>
          <p:cNvSpPr txBox="1"/>
          <p:nvPr>
            <p:ph idx="1" type="body"/>
          </p:nvPr>
        </p:nvSpPr>
        <p:spPr>
          <a:xfrm>
            <a:off x="323850" y="1982400"/>
            <a:ext cx="8355900" cy="455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latin typeface="Calibri"/>
                <a:ea typeface="Calibri"/>
                <a:cs typeface="Calibri"/>
                <a:sym typeface="Calibri"/>
              </a:rPr>
              <a:t>Summarize a takeaway </a:t>
            </a:r>
            <a:endParaRPr sz="4200">
              <a:latin typeface="Calibri"/>
              <a:ea typeface="Calibri"/>
              <a:cs typeface="Calibri"/>
              <a:sym typeface="Calibri"/>
            </a:endParaRPr>
          </a:p>
          <a:p>
            <a:pPr indent="0" lvl="0" marL="0" rtl="0" algn="ctr">
              <a:spcBef>
                <a:spcPts val="1000"/>
              </a:spcBef>
              <a:spcAft>
                <a:spcPts val="1000"/>
              </a:spcAft>
              <a:buNone/>
            </a:pPr>
            <a:r>
              <a:rPr lang="en" sz="4200">
                <a:latin typeface="Calibri"/>
                <a:ea typeface="Calibri"/>
                <a:cs typeface="Calibri"/>
                <a:sym typeface="Calibri"/>
              </a:rPr>
              <a:t>#HashtagStyle</a:t>
            </a:r>
            <a:endParaRPr sz="3400"/>
          </a:p>
        </p:txBody>
      </p:sp>
      <p:pic>
        <p:nvPicPr>
          <p:cNvPr id="992" name="Google Shape;992;p121"/>
          <p:cNvPicPr preferRelativeResize="0"/>
          <p:nvPr/>
        </p:nvPicPr>
        <p:blipFill>
          <a:blip r:embed="rId3">
            <a:alphaModFix/>
          </a:blip>
          <a:stretch>
            <a:fillRect/>
          </a:stretch>
        </p:blipFill>
        <p:spPr>
          <a:xfrm>
            <a:off x="1549050" y="3858800"/>
            <a:ext cx="5905500" cy="2857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7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89" name="Google Shape;389;p7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6" name="Shape 996"/>
        <p:cNvGrpSpPr/>
        <p:nvPr/>
      </p:nvGrpSpPr>
      <p:grpSpPr>
        <a:xfrm>
          <a:off x="0" y="0"/>
          <a:ext cx="0" cy="0"/>
          <a:chOff x="0" y="0"/>
          <a:chExt cx="0" cy="0"/>
        </a:xfrm>
      </p:grpSpPr>
      <p:sp>
        <p:nvSpPr>
          <p:cNvPr id="997" name="Google Shape;997;p122"/>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Additional Resources</a:t>
            </a:r>
            <a:endParaRPr/>
          </a:p>
        </p:txBody>
      </p:sp>
      <p:sp>
        <p:nvSpPr>
          <p:cNvPr id="998" name="Google Shape;998;p122"/>
          <p:cNvSpPr txBox="1"/>
          <p:nvPr>
            <p:ph idx="1" type="body"/>
          </p:nvPr>
        </p:nvSpPr>
        <p:spPr>
          <a:xfrm>
            <a:off x="311700" y="1653633"/>
            <a:ext cx="8520600" cy="41331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Source Sans Pro"/>
              <a:buChar char="●"/>
            </a:pPr>
            <a:r>
              <a:rPr lang="en" sz="1400">
                <a:latin typeface="Source Sans Pro"/>
                <a:ea typeface="Source Sans Pro"/>
                <a:cs typeface="Source Sans Pro"/>
                <a:sym typeface="Source Sans Pro"/>
              </a:rPr>
              <a:t>Curriculum: </a:t>
            </a:r>
            <a:r>
              <a:rPr lang="en" sz="1400" u="sng">
                <a:solidFill>
                  <a:schemeClr val="hlink"/>
                </a:solidFill>
                <a:latin typeface="Source Sans Pro"/>
                <a:ea typeface="Source Sans Pro"/>
                <a:cs typeface="Source Sans Pro"/>
                <a:sym typeface="Source Sans Pro"/>
                <a:hlinkClick r:id="rId3"/>
              </a:rPr>
              <a:t>http://tinyurl.com/sust-econ</a:t>
            </a:r>
            <a:endParaRPr sz="1400">
              <a:latin typeface="Source Sans Pro"/>
              <a:ea typeface="Source Sans Pro"/>
              <a:cs typeface="Source Sans Pro"/>
              <a:sym typeface="Source Sans Pro"/>
            </a:endParaRPr>
          </a:p>
          <a:p>
            <a:pPr indent="-317500" lvl="0" marL="457200" rtl="0" algn="l">
              <a:lnSpc>
                <a:spcPct val="115000"/>
              </a:lnSpc>
              <a:spcBef>
                <a:spcPts val="0"/>
              </a:spcBef>
              <a:spcAft>
                <a:spcPts val="0"/>
              </a:spcAft>
              <a:buSzPts val="1400"/>
              <a:buFont typeface="Source Sans Pro"/>
              <a:buChar char="●"/>
            </a:pPr>
            <a:r>
              <a:rPr lang="en" sz="1400">
                <a:latin typeface="Source Sans Pro"/>
                <a:ea typeface="Source Sans Pro"/>
                <a:cs typeface="Source Sans Pro"/>
                <a:sym typeface="Source Sans Pro"/>
              </a:rPr>
              <a:t>Additional K-12 Resources: </a:t>
            </a:r>
            <a:r>
              <a:rPr lang="en" sz="1400" u="sng">
                <a:solidFill>
                  <a:schemeClr val="hlink"/>
                </a:solidFill>
                <a:latin typeface="Source Sans Pro"/>
                <a:ea typeface="Source Sans Pro"/>
                <a:cs typeface="Source Sans Pro"/>
                <a:sym typeface="Source Sans Pro"/>
                <a:hlinkClick r:id="rId4"/>
              </a:rPr>
              <a:t>z.umn.edu/TeacherResources</a:t>
            </a:r>
            <a:endParaRPr sz="1400">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Chapter reading: </a:t>
            </a:r>
            <a:r>
              <a:rPr lang="en" sz="1400" u="sng">
                <a:solidFill>
                  <a:srgbClr val="1155CC"/>
                </a:solidFill>
                <a:latin typeface="Source Sans Pro"/>
                <a:ea typeface="Source Sans Pro"/>
                <a:cs typeface="Source Sans Pro"/>
                <a:sym typeface="Source Sans Pro"/>
                <a:hlinkClick r:id="rId5">
                  <a:extLst>
                    <a:ext uri="{A12FA001-AC4F-418D-AE19-62706E023703}">
                      <ahyp:hlinkClr val="tx"/>
                    </a:ext>
                  </a:extLst>
                </a:hlinkClick>
              </a:rPr>
              <a:t>Building Comprehension Through Pre-, During-, and Post-Reading Strategies</a:t>
            </a:r>
            <a:r>
              <a:rPr lang="en" sz="1400">
                <a:solidFill>
                  <a:srgbClr val="000000"/>
                </a:solidFill>
                <a:latin typeface="Source Sans Pro"/>
                <a:ea typeface="Source Sans Pro"/>
                <a:cs typeface="Source Sans Pro"/>
                <a:sym typeface="Source Sans Pro"/>
              </a:rPr>
              <a:t> (teaching strategies used in this lesson)</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Japan International Cooperation Agency article: </a:t>
            </a:r>
            <a:r>
              <a:rPr lang="en" sz="1400" u="sng">
                <a:solidFill>
                  <a:srgbClr val="1155CC"/>
                </a:solidFill>
                <a:latin typeface="Source Sans Pro"/>
                <a:ea typeface="Source Sans Pro"/>
                <a:cs typeface="Source Sans Pro"/>
                <a:sym typeface="Source Sans Pro"/>
                <a:hlinkClick r:id="rId6">
                  <a:extLst>
                    <a:ext uri="{A12FA001-AC4F-418D-AE19-62706E023703}">
                      <ahyp:hlinkClr val="tx"/>
                    </a:ext>
                  </a:extLst>
                </a:hlinkClick>
              </a:rPr>
              <a:t>Tanzania: So Much Water. So What’s the Problem?</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Water for South Sudan videos: </a:t>
            </a:r>
            <a:r>
              <a:rPr lang="en" sz="1400" u="sng">
                <a:solidFill>
                  <a:srgbClr val="1155CC"/>
                </a:solidFill>
                <a:latin typeface="Source Sans Pro"/>
                <a:ea typeface="Source Sans Pro"/>
                <a:cs typeface="Source Sans Pro"/>
                <a:sym typeface="Source Sans Pro"/>
                <a:hlinkClick r:id="rId7">
                  <a:extLst>
                    <a:ext uri="{A12FA001-AC4F-418D-AE19-62706E023703}">
                      <ahyp:hlinkClr val="tx"/>
                    </a:ext>
                  </a:extLst>
                </a:hlinkClick>
              </a:rPr>
              <a:t>Water in South Sudan: A basic need, a human right</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Food and Agricultural Organization of the United Nations: </a:t>
            </a:r>
            <a:r>
              <a:rPr lang="en" sz="1400" u="sng">
                <a:solidFill>
                  <a:srgbClr val="1155CC"/>
                </a:solidFill>
                <a:latin typeface="Source Sans Pro"/>
                <a:ea typeface="Source Sans Pro"/>
                <a:cs typeface="Source Sans Pro"/>
                <a:sym typeface="Source Sans Pro"/>
                <a:hlinkClick r:id="rId8">
                  <a:extLst>
                    <a:ext uri="{A12FA001-AC4F-418D-AE19-62706E023703}">
                      <ahyp:hlinkClr val="tx"/>
                    </a:ext>
                  </a:extLst>
                </a:hlinkClick>
              </a:rPr>
              <a:t>International Water Issues - Sudan</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Voices of America article: </a:t>
            </a:r>
            <a:r>
              <a:rPr lang="en" sz="1400" u="sng">
                <a:solidFill>
                  <a:srgbClr val="1155CC"/>
                </a:solidFill>
                <a:latin typeface="Source Sans Pro"/>
                <a:ea typeface="Source Sans Pro"/>
                <a:cs typeface="Source Sans Pro"/>
                <a:sym typeface="Source Sans Pro"/>
                <a:hlinkClick r:id="rId9">
                  <a:extLst>
                    <a:ext uri="{A12FA001-AC4F-418D-AE19-62706E023703}">
                      <ahyp:hlinkClr val="tx"/>
                    </a:ext>
                  </a:extLst>
                </a:hlinkClick>
              </a:rPr>
              <a:t>Climate Change Threatens Africa’s Biggest Water Sources</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The Water Project article: </a:t>
            </a:r>
            <a:r>
              <a:rPr lang="en" sz="1400" u="sng">
                <a:solidFill>
                  <a:srgbClr val="1155CC"/>
                </a:solidFill>
                <a:latin typeface="Source Sans Pro"/>
                <a:ea typeface="Source Sans Pro"/>
                <a:cs typeface="Source Sans Pro"/>
                <a:sym typeface="Source Sans Pro"/>
                <a:hlinkClick r:id="rId10">
                  <a:extLst>
                    <a:ext uri="{A12FA001-AC4F-418D-AE19-62706E023703}">
                      <ahyp:hlinkClr val="tx"/>
                    </a:ext>
                  </a:extLst>
                </a:hlinkClick>
              </a:rPr>
              <a:t>Rural and Urban Water Issues in Africa</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Conserve Energy Future article: </a:t>
            </a:r>
            <a:r>
              <a:rPr lang="en" sz="1400" u="sng">
                <a:solidFill>
                  <a:srgbClr val="1155CC"/>
                </a:solidFill>
                <a:latin typeface="Source Sans Pro"/>
                <a:ea typeface="Source Sans Pro"/>
                <a:cs typeface="Source Sans Pro"/>
                <a:sym typeface="Source Sans Pro"/>
                <a:hlinkClick r:id="rId11">
                  <a:extLst>
                    <a:ext uri="{A12FA001-AC4F-418D-AE19-62706E023703}">
                      <ahyp:hlinkClr val="tx"/>
                    </a:ext>
                  </a:extLst>
                </a:hlinkClick>
              </a:rPr>
              <a:t>What is water scarcity?</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Circle of Blue article, infographic and podcast: </a:t>
            </a:r>
            <a:r>
              <a:rPr lang="en" sz="1400" u="sng">
                <a:solidFill>
                  <a:srgbClr val="1155CC"/>
                </a:solidFill>
                <a:latin typeface="Source Sans Pro"/>
                <a:ea typeface="Source Sans Pro"/>
                <a:cs typeface="Source Sans Pro"/>
                <a:sym typeface="Source Sans Pro"/>
                <a:hlinkClick r:id="rId12">
                  <a:extLst>
                    <a:ext uri="{A12FA001-AC4F-418D-AE19-62706E023703}">
                      <ahyp:hlinkClr val="tx"/>
                    </a:ext>
                  </a:extLst>
                </a:hlinkClick>
              </a:rPr>
              <a:t>Africa’s Water Challenges</a:t>
            </a:r>
            <a:endParaRPr sz="1400">
              <a:solidFill>
                <a:srgbClr val="000000"/>
              </a:solidFill>
              <a:latin typeface="Source Sans Pro"/>
              <a:ea typeface="Source Sans Pro"/>
              <a:cs typeface="Source Sans Pro"/>
              <a:sym typeface="Source Sans Pro"/>
            </a:endParaRPr>
          </a:p>
          <a:p>
            <a:pPr indent="-317500" lvl="0" marL="457200" rtl="0" algn="l">
              <a:lnSpc>
                <a:spcPct val="115000"/>
              </a:lnSpc>
              <a:spcBef>
                <a:spcPts val="0"/>
              </a:spcBef>
              <a:spcAft>
                <a:spcPts val="0"/>
              </a:spcAft>
              <a:buClr>
                <a:srgbClr val="000000"/>
              </a:buClr>
              <a:buSzPts val="1400"/>
              <a:buFont typeface="Source Sans Pro"/>
              <a:buChar char="●"/>
            </a:pPr>
            <a:r>
              <a:rPr lang="en" sz="1400">
                <a:solidFill>
                  <a:srgbClr val="000000"/>
                </a:solidFill>
                <a:latin typeface="Source Sans Pro"/>
                <a:ea typeface="Source Sans Pro"/>
                <a:cs typeface="Source Sans Pro"/>
                <a:sym typeface="Source Sans Pro"/>
              </a:rPr>
              <a:t>UN Sustainable Development Goal article: </a:t>
            </a:r>
            <a:r>
              <a:rPr lang="en" sz="1400" u="sng">
                <a:solidFill>
                  <a:srgbClr val="1155CC"/>
                </a:solidFill>
                <a:latin typeface="Source Sans Pro"/>
                <a:ea typeface="Source Sans Pro"/>
                <a:cs typeface="Source Sans Pro"/>
                <a:sym typeface="Source Sans Pro"/>
                <a:hlinkClick r:id="rId13">
                  <a:extLst>
                    <a:ext uri="{A12FA001-AC4F-418D-AE19-62706E023703}">
                      <ahyp:hlinkClr val="tx"/>
                    </a:ext>
                  </a:extLst>
                </a:hlinkClick>
              </a:rPr>
              <a:t>Clean Water and Sanitation: Why it Matters</a:t>
            </a:r>
            <a:endParaRPr sz="1400">
              <a:latin typeface="Source Sans Pro"/>
              <a:ea typeface="Source Sans Pro"/>
              <a:cs typeface="Source Sans Pro"/>
              <a:sym typeface="Source Sans Pr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2" name="Shape 1002"/>
        <p:cNvGrpSpPr/>
        <p:nvPr/>
      </p:nvGrpSpPr>
      <p:grpSpPr>
        <a:xfrm>
          <a:off x="0" y="0"/>
          <a:ext cx="0" cy="0"/>
          <a:chOff x="0" y="0"/>
          <a:chExt cx="0" cy="0"/>
        </a:xfrm>
      </p:grpSpPr>
      <p:sp>
        <p:nvSpPr>
          <p:cNvPr id="1003" name="Google Shape;1003;p123"/>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400"/>
              <a:t>Lesson #2: Food Production &amp; Specialization</a:t>
            </a:r>
            <a:endParaRPr sz="4400"/>
          </a:p>
        </p:txBody>
      </p:sp>
      <p:sp>
        <p:nvSpPr>
          <p:cNvPr id="1004" name="Google Shape;1004;p123"/>
          <p:cNvSpPr txBox="1"/>
          <p:nvPr/>
        </p:nvSpPr>
        <p:spPr>
          <a:xfrm>
            <a:off x="1142850" y="6273650"/>
            <a:ext cx="685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u="sng">
                <a:solidFill>
                  <a:schemeClr val="hlink"/>
                </a:solidFill>
                <a:latin typeface="Oswald"/>
                <a:ea typeface="Oswald"/>
                <a:cs typeface="Oswald"/>
                <a:sym typeface="Oswald"/>
                <a:hlinkClick r:id="rId3"/>
              </a:rPr>
              <a:t>z.umn.edu/MCEESustainability</a:t>
            </a:r>
            <a:endParaRPr sz="1200"/>
          </a:p>
        </p:txBody>
      </p:sp>
      <p:pic>
        <p:nvPicPr>
          <p:cNvPr id="1005" name="Google Shape;1005;p123"/>
          <p:cNvPicPr preferRelativeResize="0"/>
          <p:nvPr/>
        </p:nvPicPr>
        <p:blipFill>
          <a:blip r:embed="rId4">
            <a:alphaModFix/>
          </a:blip>
          <a:stretch>
            <a:fillRect/>
          </a:stretch>
        </p:blipFill>
        <p:spPr>
          <a:xfrm>
            <a:off x="2396475" y="1796323"/>
            <a:ext cx="4351044" cy="44773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24"/>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chemeClr val="dk1"/>
                </a:solidFill>
              </a:rPr>
              <a:t>Food Production &amp; Specialization: Some Pros &amp; Cons</a:t>
            </a:r>
            <a:endParaRPr sz="3600">
              <a:solidFill>
                <a:schemeClr val="dk1"/>
              </a:solidFill>
            </a:endParaRPr>
          </a:p>
          <a:p>
            <a:pPr indent="0" lvl="0" marL="0" rtl="0" algn="l">
              <a:spcBef>
                <a:spcPts val="0"/>
              </a:spcBef>
              <a:spcAft>
                <a:spcPts val="0"/>
              </a:spcAft>
              <a:buClr>
                <a:schemeClr val="dk1"/>
              </a:buClr>
              <a:buSzPts val="1100"/>
              <a:buFont typeface="Arial"/>
              <a:buNone/>
            </a:pPr>
            <a:r>
              <a:t/>
            </a:r>
            <a:endParaRPr sz="3600">
              <a:solidFill>
                <a:schemeClr val="dk1"/>
              </a:solidFill>
            </a:endParaRPr>
          </a:p>
          <a:p>
            <a:pPr indent="0" lvl="0" marL="0" rtl="0" algn="l">
              <a:spcBef>
                <a:spcPts val="0"/>
              </a:spcBef>
              <a:spcAft>
                <a:spcPts val="0"/>
              </a:spcAft>
              <a:buNone/>
            </a:pPr>
            <a:r>
              <a:t/>
            </a:r>
            <a:endParaRPr sz="3600"/>
          </a:p>
        </p:txBody>
      </p:sp>
      <p:pic>
        <p:nvPicPr>
          <p:cNvPr id="1011" name="Google Shape;1011;p124"/>
          <p:cNvPicPr preferRelativeResize="0"/>
          <p:nvPr/>
        </p:nvPicPr>
        <p:blipFill>
          <a:blip r:embed="rId3">
            <a:alphaModFix/>
          </a:blip>
          <a:stretch>
            <a:fillRect/>
          </a:stretch>
        </p:blipFill>
        <p:spPr>
          <a:xfrm>
            <a:off x="159300" y="1951833"/>
            <a:ext cx="8741075" cy="2750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25"/>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Food Production &amp; Specialization: Some Pros &amp; Cons</a:t>
            </a:r>
            <a:endParaRPr sz="3600"/>
          </a:p>
        </p:txBody>
      </p:sp>
      <p:pic>
        <p:nvPicPr>
          <p:cNvPr id="1017" name="Google Shape;1017;p125"/>
          <p:cNvPicPr preferRelativeResize="0"/>
          <p:nvPr/>
        </p:nvPicPr>
        <p:blipFill>
          <a:blip r:embed="rId3">
            <a:alphaModFix/>
          </a:blip>
          <a:stretch>
            <a:fillRect/>
          </a:stretch>
        </p:blipFill>
        <p:spPr>
          <a:xfrm>
            <a:off x="205850" y="1909067"/>
            <a:ext cx="8812250" cy="2461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id="1022" name="Google Shape;1022;p126"/>
          <p:cNvPicPr preferRelativeResize="0"/>
          <p:nvPr/>
        </p:nvPicPr>
        <p:blipFill rotWithShape="1">
          <a:blip r:embed="rId3">
            <a:alphaModFix/>
          </a:blip>
          <a:srcRect b="0" l="0" r="0" t="4397"/>
          <a:stretch/>
        </p:blipFill>
        <p:spPr>
          <a:xfrm>
            <a:off x="0" y="1841425"/>
            <a:ext cx="9143999" cy="4910663"/>
          </a:xfrm>
          <a:prstGeom prst="rect">
            <a:avLst/>
          </a:prstGeom>
          <a:noFill/>
          <a:ln>
            <a:noFill/>
          </a:ln>
        </p:spPr>
      </p:pic>
      <p:sp>
        <p:nvSpPr>
          <p:cNvPr id="1023" name="Google Shape;1023;p126"/>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Food Production &amp; Specialization: Some Pros &amp; Cons</a:t>
            </a:r>
            <a:endParaRPr sz="3600"/>
          </a:p>
        </p:txBody>
      </p:sp>
      <p:sp>
        <p:nvSpPr>
          <p:cNvPr id="1024" name="Google Shape;1024;p126"/>
          <p:cNvSpPr txBox="1"/>
          <p:nvPr>
            <p:ph idx="1" type="body"/>
          </p:nvPr>
        </p:nvSpPr>
        <p:spPr>
          <a:xfrm>
            <a:off x="311700" y="1841433"/>
            <a:ext cx="8520600" cy="66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Sustainability Themes</a:t>
            </a:r>
            <a:endParaRPr b="1" u="sng"/>
          </a:p>
          <a:p>
            <a:pPr indent="0" lvl="0" marL="0" rtl="0" algn="l">
              <a:spcBef>
                <a:spcPts val="1600"/>
              </a:spcBef>
              <a:spcAft>
                <a:spcPts val="160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27"/>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Food Production &amp; Specialization: Some Pros &amp; Cons</a:t>
            </a:r>
            <a:endParaRPr sz="3600"/>
          </a:p>
        </p:txBody>
      </p:sp>
      <p:pic>
        <p:nvPicPr>
          <p:cNvPr id="1030" name="Google Shape;1030;p127"/>
          <p:cNvPicPr preferRelativeResize="0"/>
          <p:nvPr/>
        </p:nvPicPr>
        <p:blipFill>
          <a:blip r:embed="rId3">
            <a:alphaModFix/>
          </a:blip>
          <a:stretch>
            <a:fillRect/>
          </a:stretch>
        </p:blipFill>
        <p:spPr>
          <a:xfrm>
            <a:off x="66850" y="1780733"/>
            <a:ext cx="9032200" cy="1819675"/>
          </a:xfrm>
          <a:prstGeom prst="rect">
            <a:avLst/>
          </a:prstGeom>
          <a:noFill/>
          <a:ln>
            <a:noFill/>
          </a:ln>
        </p:spPr>
      </p:pic>
      <p:pic>
        <p:nvPicPr>
          <p:cNvPr id="1031" name="Google Shape;1031;p127"/>
          <p:cNvPicPr preferRelativeResize="0"/>
          <p:nvPr/>
        </p:nvPicPr>
        <p:blipFill>
          <a:blip r:embed="rId4">
            <a:alphaModFix/>
          </a:blip>
          <a:stretch>
            <a:fillRect/>
          </a:stretch>
        </p:blipFill>
        <p:spPr>
          <a:xfrm>
            <a:off x="107638" y="3793533"/>
            <a:ext cx="8950625" cy="27393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28"/>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rPr>
              <a:t>STEP 1: </a:t>
            </a:r>
            <a:r>
              <a:rPr lang="en" sz="2800">
                <a:solidFill>
                  <a:schemeClr val="dk1"/>
                </a:solidFill>
              </a:rPr>
              <a:t>Introduce Concepts of Specialization and Economies of Scale</a:t>
            </a:r>
            <a:endParaRPr sz="4000"/>
          </a:p>
        </p:txBody>
      </p:sp>
      <p:sp>
        <p:nvSpPr>
          <p:cNvPr id="1037" name="Google Shape;1037;p128"/>
          <p:cNvSpPr txBox="1"/>
          <p:nvPr>
            <p:ph idx="1" type="body"/>
          </p:nvPr>
        </p:nvSpPr>
        <p:spPr>
          <a:xfrm>
            <a:off x="83100" y="1739668"/>
            <a:ext cx="85206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b="1" lang="en" sz="2300">
                <a:solidFill>
                  <a:schemeClr val="dk1"/>
                </a:solidFill>
                <a:latin typeface="Economica"/>
                <a:ea typeface="Economica"/>
                <a:cs typeface="Economica"/>
                <a:sym typeface="Economica"/>
              </a:rPr>
              <a:t>Review </a:t>
            </a:r>
            <a:r>
              <a:rPr b="1" lang="en" sz="2300" u="sng">
                <a:solidFill>
                  <a:srgbClr val="1155CC"/>
                </a:solidFill>
                <a:latin typeface="Economica"/>
                <a:ea typeface="Economica"/>
                <a:cs typeface="Economica"/>
                <a:sym typeface="Economica"/>
                <a:hlinkClick r:id="rId3">
                  <a:extLst>
                    <a:ext uri="{A12FA001-AC4F-418D-AE19-62706E023703}">
                      <ahyp:hlinkClr val="tx"/>
                    </a:ext>
                  </a:extLst>
                </a:hlinkClick>
              </a:rPr>
              <a:t>Key Economic Vocab</a:t>
            </a:r>
            <a:endParaRPr b="1" sz="2900">
              <a:latin typeface="Economica"/>
              <a:ea typeface="Economica"/>
              <a:cs typeface="Economica"/>
              <a:sym typeface="Economica"/>
            </a:endParaRPr>
          </a:p>
        </p:txBody>
      </p:sp>
      <p:pic>
        <p:nvPicPr>
          <p:cNvPr id="1038" name="Google Shape;1038;p128"/>
          <p:cNvPicPr preferRelativeResize="0"/>
          <p:nvPr/>
        </p:nvPicPr>
        <p:blipFill>
          <a:blip r:embed="rId4">
            <a:alphaModFix/>
          </a:blip>
          <a:stretch>
            <a:fillRect/>
          </a:stretch>
        </p:blipFill>
        <p:spPr>
          <a:xfrm>
            <a:off x="154437" y="2303850"/>
            <a:ext cx="8835124" cy="40907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29"/>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chemeClr val="dk1"/>
                </a:solidFill>
              </a:rPr>
              <a:t>STEP 2: </a:t>
            </a:r>
            <a:r>
              <a:rPr lang="en" sz="3900">
                <a:solidFill>
                  <a:schemeClr val="dk1"/>
                </a:solidFill>
              </a:rPr>
              <a:t>Introduce Topics of Agriculture</a:t>
            </a:r>
            <a:endParaRPr sz="3600">
              <a:solidFill>
                <a:schemeClr val="dk1"/>
              </a:solidFill>
            </a:endParaRPr>
          </a:p>
        </p:txBody>
      </p:sp>
      <p:sp>
        <p:nvSpPr>
          <p:cNvPr id="1044" name="Google Shape;1044;p129"/>
          <p:cNvSpPr txBox="1"/>
          <p:nvPr>
            <p:ph idx="1" type="body"/>
          </p:nvPr>
        </p:nvSpPr>
        <p:spPr>
          <a:xfrm>
            <a:off x="83100" y="1739668"/>
            <a:ext cx="85206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b="1" lang="en" sz="2300">
                <a:solidFill>
                  <a:schemeClr val="dk1"/>
                </a:solidFill>
                <a:latin typeface="Economica"/>
                <a:ea typeface="Economica"/>
                <a:cs typeface="Economica"/>
                <a:sym typeface="Economica"/>
              </a:rPr>
              <a:t>Go Over </a:t>
            </a:r>
            <a:r>
              <a:rPr b="1" lang="en" sz="2300" u="sng">
                <a:solidFill>
                  <a:srgbClr val="1155CC"/>
                </a:solidFill>
                <a:latin typeface="Economica"/>
                <a:ea typeface="Economica"/>
                <a:cs typeface="Economica"/>
                <a:sym typeface="Economica"/>
                <a:hlinkClick r:id="rId3">
                  <a:extLst>
                    <a:ext uri="{A12FA001-AC4F-418D-AE19-62706E023703}">
                      <ahyp:hlinkClr val="tx"/>
                    </a:ext>
                  </a:extLst>
                </a:hlinkClick>
              </a:rPr>
              <a:t>Key Sustainability Vocab</a:t>
            </a:r>
            <a:endParaRPr b="1" sz="2300">
              <a:solidFill>
                <a:schemeClr val="dk1"/>
              </a:solidFill>
              <a:latin typeface="Economica"/>
              <a:ea typeface="Economica"/>
              <a:cs typeface="Economica"/>
              <a:sym typeface="Economica"/>
            </a:endParaRPr>
          </a:p>
        </p:txBody>
      </p:sp>
      <p:pic>
        <p:nvPicPr>
          <p:cNvPr id="1045" name="Google Shape;1045;p129"/>
          <p:cNvPicPr preferRelativeResize="0"/>
          <p:nvPr/>
        </p:nvPicPr>
        <p:blipFill>
          <a:blip r:embed="rId4">
            <a:alphaModFix/>
          </a:blip>
          <a:stretch>
            <a:fillRect/>
          </a:stretch>
        </p:blipFill>
        <p:spPr>
          <a:xfrm>
            <a:off x="270125" y="2280800"/>
            <a:ext cx="8603750" cy="42437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30"/>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chemeClr val="dk1"/>
                </a:solidFill>
              </a:rPr>
              <a:t>STEP 2: </a:t>
            </a:r>
            <a:r>
              <a:rPr lang="en" sz="3900">
                <a:solidFill>
                  <a:schemeClr val="dk1"/>
                </a:solidFill>
              </a:rPr>
              <a:t>Introduce Topics of Agriculture</a:t>
            </a:r>
            <a:endParaRPr sz="5100"/>
          </a:p>
        </p:txBody>
      </p:sp>
      <p:sp>
        <p:nvSpPr>
          <p:cNvPr id="1051" name="Google Shape;1051;p130"/>
          <p:cNvSpPr txBox="1"/>
          <p:nvPr>
            <p:ph idx="1" type="body"/>
          </p:nvPr>
        </p:nvSpPr>
        <p:spPr>
          <a:xfrm>
            <a:off x="83100" y="1739668"/>
            <a:ext cx="85206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Clr>
                <a:schemeClr val="dk1"/>
              </a:buClr>
              <a:buSzPts val="1100"/>
              <a:buFont typeface="Arial"/>
              <a:buNone/>
            </a:pPr>
            <a:r>
              <a:rPr b="1" lang="en" sz="2300">
                <a:solidFill>
                  <a:schemeClr val="dk1"/>
                </a:solidFill>
                <a:latin typeface="Economica"/>
                <a:ea typeface="Economica"/>
                <a:cs typeface="Economica"/>
                <a:sym typeface="Economica"/>
              </a:rPr>
              <a:t>Go Over </a:t>
            </a:r>
            <a:r>
              <a:rPr b="1" lang="en" sz="2300" u="sng">
                <a:solidFill>
                  <a:srgbClr val="1155CC"/>
                </a:solidFill>
                <a:latin typeface="Economica"/>
                <a:ea typeface="Economica"/>
                <a:cs typeface="Economica"/>
                <a:sym typeface="Economica"/>
                <a:hlinkClick r:id="rId3">
                  <a:extLst>
                    <a:ext uri="{A12FA001-AC4F-418D-AE19-62706E023703}">
                      <ahyp:hlinkClr val="tx"/>
                    </a:ext>
                  </a:extLst>
                </a:hlinkClick>
              </a:rPr>
              <a:t>Key Sustainability Vocab</a:t>
            </a:r>
            <a:endParaRPr b="1" sz="2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pic>
        <p:nvPicPr>
          <p:cNvPr id="1052" name="Google Shape;1052;p130"/>
          <p:cNvPicPr preferRelativeResize="0"/>
          <p:nvPr/>
        </p:nvPicPr>
        <p:blipFill>
          <a:blip r:embed="rId4">
            <a:alphaModFix/>
          </a:blip>
          <a:stretch>
            <a:fillRect/>
          </a:stretch>
        </p:blipFill>
        <p:spPr>
          <a:xfrm>
            <a:off x="159300" y="2396225"/>
            <a:ext cx="8828400" cy="4044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31"/>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900">
                <a:solidFill>
                  <a:schemeClr val="dk1"/>
                </a:solidFill>
              </a:rPr>
              <a:t>STEP 2: </a:t>
            </a:r>
            <a:r>
              <a:rPr lang="en" sz="4100">
                <a:solidFill>
                  <a:schemeClr val="dk1"/>
                </a:solidFill>
              </a:rPr>
              <a:t>Introduce Topics of Agriculture</a:t>
            </a:r>
            <a:endParaRPr sz="5300"/>
          </a:p>
        </p:txBody>
      </p:sp>
      <p:sp>
        <p:nvSpPr>
          <p:cNvPr id="1058" name="Google Shape;1058;p131"/>
          <p:cNvSpPr txBox="1"/>
          <p:nvPr>
            <p:ph idx="1" type="body"/>
          </p:nvPr>
        </p:nvSpPr>
        <p:spPr>
          <a:xfrm>
            <a:off x="83100" y="1739668"/>
            <a:ext cx="85206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b="1" lang="en" sz="2300">
                <a:solidFill>
                  <a:schemeClr val="dk1"/>
                </a:solidFill>
                <a:latin typeface="Economica"/>
                <a:ea typeface="Economica"/>
                <a:cs typeface="Economica"/>
                <a:sym typeface="Economica"/>
              </a:rPr>
              <a:t>Read </a:t>
            </a:r>
            <a:r>
              <a:rPr b="1" lang="en" sz="2300" u="sng">
                <a:solidFill>
                  <a:srgbClr val="1155CC"/>
                </a:solidFill>
                <a:latin typeface="Economica"/>
                <a:ea typeface="Economica"/>
                <a:cs typeface="Economica"/>
                <a:sym typeface="Economica"/>
                <a:hlinkClick r:id="rId3">
                  <a:extLst>
                    <a:ext uri="{A12FA001-AC4F-418D-AE19-62706E023703}">
                      <ahyp:hlinkClr val="tx"/>
                    </a:ext>
                  </a:extLst>
                </a:hlinkClick>
              </a:rPr>
              <a:t>Overview/Backgrounder</a:t>
            </a:r>
            <a:endParaRPr b="1" sz="2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pic>
        <p:nvPicPr>
          <p:cNvPr id="1059" name="Google Shape;1059;p131"/>
          <p:cNvPicPr preferRelativeResize="0"/>
          <p:nvPr/>
        </p:nvPicPr>
        <p:blipFill>
          <a:blip r:embed="rId4">
            <a:alphaModFix/>
          </a:blip>
          <a:stretch>
            <a:fillRect/>
          </a:stretch>
        </p:blipFill>
        <p:spPr>
          <a:xfrm>
            <a:off x="805101" y="2353502"/>
            <a:ext cx="3390328" cy="4393200"/>
          </a:xfrm>
          <a:prstGeom prst="rect">
            <a:avLst/>
          </a:prstGeom>
          <a:noFill/>
          <a:ln>
            <a:noFill/>
          </a:ln>
        </p:spPr>
      </p:pic>
      <p:pic>
        <p:nvPicPr>
          <p:cNvPr id="1060" name="Google Shape;1060;p131"/>
          <p:cNvPicPr preferRelativeResize="0"/>
          <p:nvPr/>
        </p:nvPicPr>
        <p:blipFill>
          <a:blip r:embed="rId5">
            <a:alphaModFix/>
          </a:blip>
          <a:stretch>
            <a:fillRect/>
          </a:stretch>
        </p:blipFill>
        <p:spPr>
          <a:xfrm>
            <a:off x="4445575" y="2353502"/>
            <a:ext cx="3324450" cy="4320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8"/>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Webinar Objectives</a:t>
            </a:r>
            <a:endParaRPr/>
          </a:p>
        </p:txBody>
      </p:sp>
      <p:sp>
        <p:nvSpPr>
          <p:cNvPr id="395" name="Google Shape;395;p78"/>
          <p:cNvSpPr txBox="1"/>
          <p:nvPr>
            <p:ph idx="1" type="body"/>
          </p:nvPr>
        </p:nvSpPr>
        <p:spPr>
          <a:xfrm>
            <a:off x="1279550" y="2151600"/>
            <a:ext cx="3999900" cy="394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0" lvl="0" marL="457200" rtl="0" algn="l">
              <a:spcBef>
                <a:spcPts val="1600"/>
              </a:spcBef>
              <a:spcAft>
                <a:spcPts val="1600"/>
              </a:spcAft>
              <a:buNone/>
            </a:pPr>
            <a:r>
              <a:t/>
            </a:r>
            <a:endParaRPr sz="1800"/>
          </a:p>
        </p:txBody>
      </p:sp>
      <p:sp>
        <p:nvSpPr>
          <p:cNvPr id="396" name="Google Shape;396;p78"/>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sz="1800"/>
              <a:t>Learn how to equip high school students with a basic understanding of selected sustainability issues and inspire them to champion innovative solutions to address environmental, ecological, and related economic challenges facing the planet and its people</a:t>
            </a:r>
            <a:endParaRPr sz="1800"/>
          </a:p>
          <a:p>
            <a:pPr indent="-342900" lvl="0" marL="457200" rtl="0" algn="l">
              <a:lnSpc>
                <a:spcPct val="150000"/>
              </a:lnSpc>
              <a:spcBef>
                <a:spcPts val="0"/>
              </a:spcBef>
              <a:spcAft>
                <a:spcPts val="0"/>
              </a:spcAft>
              <a:buSzPts val="1800"/>
              <a:buChar char="●"/>
            </a:pPr>
            <a:r>
              <a:rPr lang="en" sz="1800"/>
              <a:t>Introduce teachers to the Sustainability &amp; Economics curriculum by previewing sections of selected lessons</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animEffect filter="fade" transition="in">
                                      <p:cBhvr>
                                        <p:cTn dur="1000"/>
                                        <p:tgtEl>
                                          <p:spTgt spid="3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animEffect filter="fade" transition="in">
                                      <p:cBhvr>
                                        <p:cTn dur="1000"/>
                                        <p:tgtEl>
                                          <p:spTgt spid="39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132"/>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STEP 2: </a:t>
            </a:r>
            <a:r>
              <a:rPr lang="en" sz="4000">
                <a:solidFill>
                  <a:schemeClr val="dk1"/>
                </a:solidFill>
              </a:rPr>
              <a:t>Introduce Topics of Agriculture</a:t>
            </a:r>
            <a:endParaRPr sz="5200"/>
          </a:p>
        </p:txBody>
      </p:sp>
      <p:sp>
        <p:nvSpPr>
          <p:cNvPr id="1066" name="Google Shape;1066;p132"/>
          <p:cNvSpPr txBox="1"/>
          <p:nvPr>
            <p:ph idx="1" type="body"/>
          </p:nvPr>
        </p:nvSpPr>
        <p:spPr>
          <a:xfrm>
            <a:off x="159300" y="1968267"/>
            <a:ext cx="84444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b="1" lang="en" sz="2300">
                <a:solidFill>
                  <a:schemeClr val="dk1"/>
                </a:solidFill>
                <a:latin typeface="Economica"/>
                <a:ea typeface="Economica"/>
                <a:cs typeface="Economica"/>
                <a:sym typeface="Economica"/>
              </a:rPr>
              <a:t>Go Over </a:t>
            </a:r>
            <a:r>
              <a:rPr b="1" lang="en" sz="2300" u="sng">
                <a:solidFill>
                  <a:schemeClr val="hlink"/>
                </a:solidFill>
                <a:latin typeface="Economica"/>
                <a:ea typeface="Economica"/>
                <a:cs typeface="Economica"/>
                <a:sym typeface="Economica"/>
                <a:hlinkClick r:id="rId3"/>
              </a:rPr>
              <a:t>Slides</a:t>
            </a:r>
            <a:endParaRPr b="1" sz="2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pic>
        <p:nvPicPr>
          <p:cNvPr id="1067" name="Google Shape;1067;p132"/>
          <p:cNvPicPr preferRelativeResize="0"/>
          <p:nvPr/>
        </p:nvPicPr>
        <p:blipFill>
          <a:blip r:embed="rId4">
            <a:alphaModFix/>
          </a:blip>
          <a:stretch>
            <a:fillRect/>
          </a:stretch>
        </p:blipFill>
        <p:spPr>
          <a:xfrm>
            <a:off x="1831325" y="2042300"/>
            <a:ext cx="6939099" cy="39041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33"/>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STEP 3: </a:t>
            </a:r>
            <a:r>
              <a:rPr lang="en" sz="4000">
                <a:solidFill>
                  <a:schemeClr val="dk1"/>
                </a:solidFill>
              </a:rPr>
              <a:t>Make SAC Groups &amp; Go Over Directions</a:t>
            </a:r>
            <a:endParaRPr sz="5200"/>
          </a:p>
        </p:txBody>
      </p:sp>
      <p:sp>
        <p:nvSpPr>
          <p:cNvPr id="1073" name="Google Shape;1073;p133"/>
          <p:cNvSpPr txBox="1"/>
          <p:nvPr>
            <p:ph idx="1" type="body"/>
          </p:nvPr>
        </p:nvSpPr>
        <p:spPr>
          <a:xfrm>
            <a:off x="159300" y="1739667"/>
            <a:ext cx="8444400" cy="43932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b="1" lang="en" sz="2300">
                <a:solidFill>
                  <a:schemeClr val="dk1"/>
                </a:solidFill>
                <a:latin typeface="Economica"/>
                <a:ea typeface="Economica"/>
                <a:cs typeface="Economica"/>
                <a:sym typeface="Economica"/>
              </a:rPr>
              <a:t>Divide Students into Groups of 4, Distribute &amp; Read </a:t>
            </a:r>
            <a:r>
              <a:rPr b="1" lang="en" sz="2300" u="sng">
                <a:solidFill>
                  <a:srgbClr val="1155CC"/>
                </a:solidFill>
                <a:latin typeface="Economica"/>
                <a:ea typeface="Economica"/>
                <a:cs typeface="Economica"/>
                <a:sym typeface="Economica"/>
                <a:hlinkClick r:id="rId3">
                  <a:extLst>
                    <a:ext uri="{A12FA001-AC4F-418D-AE19-62706E023703}">
                      <ahyp:hlinkClr val="tx"/>
                    </a:ext>
                  </a:extLst>
                </a:hlinkClick>
              </a:rPr>
              <a:t>SAC student directions</a:t>
            </a:r>
            <a:endParaRPr b="1" sz="2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pic>
        <p:nvPicPr>
          <p:cNvPr id="1074" name="Google Shape;1074;p133"/>
          <p:cNvPicPr preferRelativeResize="0"/>
          <p:nvPr/>
        </p:nvPicPr>
        <p:blipFill>
          <a:blip r:embed="rId4">
            <a:alphaModFix/>
          </a:blip>
          <a:stretch>
            <a:fillRect/>
          </a:stretch>
        </p:blipFill>
        <p:spPr>
          <a:xfrm>
            <a:off x="473525" y="2128800"/>
            <a:ext cx="3860050" cy="4781822"/>
          </a:xfrm>
          <a:prstGeom prst="rect">
            <a:avLst/>
          </a:prstGeom>
          <a:noFill/>
          <a:ln>
            <a:noFill/>
          </a:ln>
        </p:spPr>
      </p:pic>
      <p:pic>
        <p:nvPicPr>
          <p:cNvPr id="1075" name="Google Shape;1075;p133"/>
          <p:cNvPicPr preferRelativeResize="0"/>
          <p:nvPr/>
        </p:nvPicPr>
        <p:blipFill>
          <a:blip r:embed="rId5">
            <a:alphaModFix/>
          </a:blip>
          <a:stretch>
            <a:fillRect/>
          </a:stretch>
        </p:blipFill>
        <p:spPr>
          <a:xfrm>
            <a:off x="4580825" y="2236875"/>
            <a:ext cx="3860050" cy="492445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34"/>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STEP 4: </a:t>
            </a:r>
            <a:r>
              <a:rPr lang="en" sz="4000">
                <a:solidFill>
                  <a:schemeClr val="dk1"/>
                </a:solidFill>
              </a:rPr>
              <a:t>Students Read About Both Perspectives</a:t>
            </a:r>
            <a:endParaRPr sz="5200"/>
          </a:p>
        </p:txBody>
      </p:sp>
      <p:sp>
        <p:nvSpPr>
          <p:cNvPr id="1081" name="Google Shape;1081;p134"/>
          <p:cNvSpPr txBox="1"/>
          <p:nvPr>
            <p:ph idx="1" type="body"/>
          </p:nvPr>
        </p:nvSpPr>
        <p:spPr>
          <a:xfrm>
            <a:off x="159300" y="1749000"/>
            <a:ext cx="8821500" cy="43839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lang="en"/>
              <a:t>           </a:t>
            </a:r>
            <a:r>
              <a:rPr lang="en" sz="2000"/>
              <a:t>   </a:t>
            </a:r>
            <a:r>
              <a:rPr b="1" lang="en" u="sng">
                <a:solidFill>
                  <a:srgbClr val="1155CC"/>
                </a:solidFill>
                <a:latin typeface="Economica"/>
                <a:ea typeface="Economica"/>
                <a:cs typeface="Economica"/>
                <a:sym typeface="Economica"/>
                <a:hlinkClick r:id="rId3">
                  <a:extLst>
                    <a:ext uri="{A12FA001-AC4F-418D-AE19-62706E023703}">
                      <ahyp:hlinkClr val="tx"/>
                    </a:ext>
                  </a:extLst>
                </a:hlinkClick>
              </a:rPr>
              <a:t>Perspective #1: Industrial Agriculture</a:t>
            </a:r>
            <a:r>
              <a:rPr b="1" lang="en" sz="2400"/>
              <a:t>         </a:t>
            </a:r>
            <a:r>
              <a:rPr b="1" lang="en" u="sng">
                <a:solidFill>
                  <a:srgbClr val="1155CC"/>
                </a:solidFill>
                <a:latin typeface="Economica"/>
                <a:ea typeface="Economica"/>
                <a:cs typeface="Economica"/>
                <a:sym typeface="Economica"/>
                <a:hlinkClick r:id="rId4">
                  <a:extLst>
                    <a:ext uri="{A12FA001-AC4F-418D-AE19-62706E023703}">
                      <ahyp:hlinkClr val="tx"/>
                    </a:ext>
                  </a:extLst>
                </a:hlinkClick>
              </a:rPr>
              <a:t>Perspective #2: Diversified Agricultural Systems</a:t>
            </a:r>
            <a:endParaRPr b="1" sz="29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b="1"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pic>
        <p:nvPicPr>
          <p:cNvPr id="1082" name="Google Shape;1082;p134"/>
          <p:cNvPicPr preferRelativeResize="0"/>
          <p:nvPr/>
        </p:nvPicPr>
        <p:blipFill>
          <a:blip r:embed="rId5">
            <a:alphaModFix/>
          </a:blip>
          <a:stretch>
            <a:fillRect/>
          </a:stretch>
        </p:blipFill>
        <p:spPr>
          <a:xfrm>
            <a:off x="848025" y="2403922"/>
            <a:ext cx="3393259" cy="4383901"/>
          </a:xfrm>
          <a:prstGeom prst="rect">
            <a:avLst/>
          </a:prstGeom>
          <a:noFill/>
          <a:ln>
            <a:noFill/>
          </a:ln>
        </p:spPr>
      </p:pic>
      <p:pic>
        <p:nvPicPr>
          <p:cNvPr id="1083" name="Google Shape;1083;p134"/>
          <p:cNvPicPr preferRelativeResize="0"/>
          <p:nvPr/>
        </p:nvPicPr>
        <p:blipFill>
          <a:blip r:embed="rId6">
            <a:alphaModFix/>
          </a:blip>
          <a:stretch>
            <a:fillRect/>
          </a:stretch>
        </p:blipFill>
        <p:spPr>
          <a:xfrm>
            <a:off x="5024450" y="2484888"/>
            <a:ext cx="3249775" cy="4221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pic>
        <p:nvPicPr>
          <p:cNvPr id="1088" name="Google Shape;1088;p135"/>
          <p:cNvPicPr preferRelativeResize="0"/>
          <p:nvPr/>
        </p:nvPicPr>
        <p:blipFill rotWithShape="1">
          <a:blip r:embed="rId3">
            <a:alphaModFix/>
          </a:blip>
          <a:srcRect b="13399" l="0" r="0" t="4894"/>
          <a:stretch/>
        </p:blipFill>
        <p:spPr>
          <a:xfrm>
            <a:off x="1323650" y="0"/>
            <a:ext cx="6496694" cy="68579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pic>
        <p:nvPicPr>
          <p:cNvPr id="1093" name="Google Shape;1093;p136"/>
          <p:cNvPicPr preferRelativeResize="0"/>
          <p:nvPr/>
        </p:nvPicPr>
        <p:blipFill rotWithShape="1">
          <a:blip r:embed="rId3">
            <a:alphaModFix/>
          </a:blip>
          <a:srcRect b="3520" l="0" r="0" t="2095"/>
          <a:stretch/>
        </p:blipFill>
        <p:spPr>
          <a:xfrm>
            <a:off x="1775613" y="0"/>
            <a:ext cx="5592765"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37"/>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1"/>
                </a:solidFill>
              </a:rPr>
              <a:t>STEP 5: </a:t>
            </a:r>
            <a:r>
              <a:rPr lang="en" sz="4200">
                <a:solidFill>
                  <a:schemeClr val="dk1"/>
                </a:solidFill>
              </a:rPr>
              <a:t>Structured Academic Controversy</a:t>
            </a:r>
            <a:endParaRPr sz="5400"/>
          </a:p>
        </p:txBody>
      </p:sp>
      <p:sp>
        <p:nvSpPr>
          <p:cNvPr id="1099" name="Google Shape;1099;p137"/>
          <p:cNvSpPr txBox="1"/>
          <p:nvPr>
            <p:ph idx="1" type="body"/>
          </p:nvPr>
        </p:nvSpPr>
        <p:spPr>
          <a:xfrm>
            <a:off x="159300" y="1749000"/>
            <a:ext cx="8821500" cy="43839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b="1" lang="en" sz="2300" u="sng">
                <a:solidFill>
                  <a:srgbClr val="1155CC"/>
                </a:solidFill>
                <a:latin typeface="Economica"/>
                <a:ea typeface="Economica"/>
                <a:cs typeface="Economica"/>
                <a:sym typeface="Economica"/>
                <a:hlinkClick r:id="rId3">
                  <a:extLst>
                    <a:ext uri="{A12FA001-AC4F-418D-AE19-62706E023703}">
                      <ahyp:hlinkClr val="tx"/>
                    </a:ext>
                  </a:extLst>
                </a:hlinkClick>
              </a:rPr>
              <a:t>Here is a slideshow that you can use</a:t>
            </a:r>
            <a:r>
              <a:rPr b="1" lang="en" sz="2300">
                <a:solidFill>
                  <a:schemeClr val="dk1"/>
                </a:solidFill>
                <a:latin typeface="Economica"/>
                <a:ea typeface="Economica"/>
                <a:cs typeface="Economica"/>
                <a:sym typeface="Economica"/>
              </a:rPr>
              <a:t> that has instructions and timers built in.</a:t>
            </a:r>
            <a:endParaRPr b="1" sz="2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a:p>
          <a:p>
            <a:pPr indent="0" lvl="0" marL="0" marR="228600" rtl="0" algn="l">
              <a:lnSpc>
                <a:spcPct val="100000"/>
              </a:lnSpc>
              <a:spcBef>
                <a:spcPts val="0"/>
              </a:spcBef>
              <a:spcAft>
                <a:spcPts val="0"/>
              </a:spcAft>
              <a:buNone/>
            </a:pPr>
            <a:r>
              <a:t/>
            </a:r>
            <a:endParaRPr b="1"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pic>
        <p:nvPicPr>
          <p:cNvPr id="1100" name="Google Shape;1100;p137"/>
          <p:cNvPicPr preferRelativeResize="0"/>
          <p:nvPr/>
        </p:nvPicPr>
        <p:blipFill>
          <a:blip r:embed="rId4">
            <a:alphaModFix/>
          </a:blip>
          <a:stretch>
            <a:fillRect/>
          </a:stretch>
        </p:blipFill>
        <p:spPr>
          <a:xfrm>
            <a:off x="1914675" y="2516400"/>
            <a:ext cx="5009851" cy="2834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38"/>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chemeClr val="dk1"/>
                </a:solidFill>
              </a:rPr>
              <a:t>STEP 6: </a:t>
            </a:r>
            <a:r>
              <a:rPr lang="en" sz="3900">
                <a:solidFill>
                  <a:schemeClr val="dk1"/>
                </a:solidFill>
              </a:rPr>
              <a:t>Reflection &amp; Closure</a:t>
            </a:r>
            <a:endParaRPr sz="5100"/>
          </a:p>
        </p:txBody>
      </p:sp>
      <p:sp>
        <p:nvSpPr>
          <p:cNvPr id="1106" name="Google Shape;1106;p138"/>
          <p:cNvSpPr txBox="1"/>
          <p:nvPr>
            <p:ph idx="1" type="body"/>
          </p:nvPr>
        </p:nvSpPr>
        <p:spPr>
          <a:xfrm>
            <a:off x="159300" y="1749000"/>
            <a:ext cx="8821500" cy="43839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Clr>
                <a:schemeClr val="dk1"/>
              </a:buClr>
              <a:buSzPts val="1100"/>
              <a:buFont typeface="Arial"/>
              <a:buNone/>
            </a:pPr>
            <a:r>
              <a:rPr b="1" lang="en" sz="2300" u="sng">
                <a:solidFill>
                  <a:srgbClr val="1155CC"/>
                </a:solidFill>
                <a:latin typeface="Economica"/>
                <a:ea typeface="Economica"/>
                <a:cs typeface="Economica"/>
                <a:sym typeface="Economica"/>
                <a:hlinkClick r:id="rId3">
                  <a:extLst>
                    <a:ext uri="{A12FA001-AC4F-418D-AE19-62706E023703}">
                      <ahyp:hlinkClr val="tx"/>
                    </a:ext>
                  </a:extLst>
                </a:hlinkClick>
              </a:rPr>
              <a:t>Reflection</a:t>
            </a:r>
            <a:r>
              <a:rPr b="1" lang="en" sz="2300">
                <a:solidFill>
                  <a:schemeClr val="dk1"/>
                </a:solidFill>
                <a:latin typeface="Economica"/>
                <a:ea typeface="Economica"/>
                <a:cs typeface="Economica"/>
                <a:sym typeface="Economica"/>
              </a:rPr>
              <a:t>:  Write a reflection that explains your experience in the structured academic controversy as well as your own opinion on the question you debated.  </a:t>
            </a:r>
            <a:endParaRPr b="1" sz="2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a:p>
          <a:p>
            <a:pPr indent="0" lvl="0" marL="0" marR="228600" rtl="0" algn="l">
              <a:lnSpc>
                <a:spcPct val="100000"/>
              </a:lnSpc>
              <a:spcBef>
                <a:spcPts val="0"/>
              </a:spcBef>
              <a:spcAft>
                <a:spcPts val="0"/>
              </a:spcAft>
              <a:buNone/>
            </a:pPr>
            <a:r>
              <a:t/>
            </a:r>
            <a:endParaRPr b="1"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pic>
        <p:nvPicPr>
          <p:cNvPr id="1107" name="Google Shape;1107;p138"/>
          <p:cNvPicPr preferRelativeResize="0"/>
          <p:nvPr/>
        </p:nvPicPr>
        <p:blipFill>
          <a:blip r:embed="rId4">
            <a:alphaModFix/>
          </a:blip>
          <a:stretch>
            <a:fillRect/>
          </a:stretch>
        </p:blipFill>
        <p:spPr>
          <a:xfrm>
            <a:off x="159300" y="3023375"/>
            <a:ext cx="8821499" cy="282373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39"/>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600">
                <a:solidFill>
                  <a:schemeClr val="dk1"/>
                </a:solidFill>
              </a:rPr>
              <a:t>Optional Extension</a:t>
            </a:r>
            <a:endParaRPr sz="5000"/>
          </a:p>
        </p:txBody>
      </p:sp>
      <p:sp>
        <p:nvSpPr>
          <p:cNvPr id="1113" name="Google Shape;1113;p139"/>
          <p:cNvSpPr txBox="1"/>
          <p:nvPr>
            <p:ph idx="1" type="body"/>
          </p:nvPr>
        </p:nvSpPr>
        <p:spPr>
          <a:xfrm>
            <a:off x="159300" y="1749000"/>
            <a:ext cx="8821500" cy="43839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Clr>
                <a:schemeClr val="dk1"/>
              </a:buClr>
              <a:buSzPts val="1100"/>
              <a:buFont typeface="Arial"/>
              <a:buNone/>
            </a:pPr>
            <a:r>
              <a:rPr b="1" lang="en" sz="2300">
                <a:solidFill>
                  <a:schemeClr val="dk1"/>
                </a:solidFill>
                <a:latin typeface="Economica"/>
                <a:ea typeface="Economica"/>
                <a:cs typeface="Economica"/>
                <a:sym typeface="Economica"/>
              </a:rPr>
              <a:t>Since this lesson also touches on the concept of comparative advantage, </a:t>
            </a:r>
            <a:r>
              <a:rPr b="1" lang="en" sz="2300" u="sng">
                <a:solidFill>
                  <a:schemeClr val="hlink"/>
                </a:solidFill>
                <a:latin typeface="Economica"/>
                <a:ea typeface="Economica"/>
                <a:cs typeface="Economica"/>
                <a:sym typeface="Economica"/>
                <a:hlinkClick r:id="rId3"/>
              </a:rPr>
              <a:t>here is an extension</a:t>
            </a:r>
            <a:r>
              <a:rPr b="1" lang="en" sz="2300">
                <a:solidFill>
                  <a:schemeClr val="dk1"/>
                </a:solidFill>
                <a:latin typeface="Economica"/>
                <a:ea typeface="Economica"/>
                <a:cs typeface="Economica"/>
                <a:sym typeface="Economica"/>
              </a:rPr>
              <a:t> that can be used to reinforce that.</a:t>
            </a:r>
            <a:endParaRPr b="1" sz="2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a:p>
          <a:p>
            <a:pPr indent="0" lvl="0" marL="0" marR="228600" rtl="0" algn="l">
              <a:lnSpc>
                <a:spcPct val="100000"/>
              </a:lnSpc>
              <a:spcBef>
                <a:spcPts val="0"/>
              </a:spcBef>
              <a:spcAft>
                <a:spcPts val="0"/>
              </a:spcAft>
              <a:buNone/>
            </a:pPr>
            <a:r>
              <a:t/>
            </a:r>
            <a:endParaRPr b="1"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grpSp>
        <p:nvGrpSpPr>
          <p:cNvPr id="1114" name="Google Shape;1114;p139"/>
          <p:cNvGrpSpPr/>
          <p:nvPr/>
        </p:nvGrpSpPr>
        <p:grpSpPr>
          <a:xfrm>
            <a:off x="867064" y="2824488"/>
            <a:ext cx="7409886" cy="2560968"/>
            <a:chOff x="2157400" y="2419350"/>
            <a:chExt cx="4829175" cy="1123675"/>
          </a:xfrm>
        </p:grpSpPr>
        <p:pic>
          <p:nvPicPr>
            <p:cNvPr id="1115" name="Google Shape;1115;p139"/>
            <p:cNvPicPr preferRelativeResize="0"/>
            <p:nvPr/>
          </p:nvPicPr>
          <p:blipFill>
            <a:blip r:embed="rId4">
              <a:alphaModFix/>
            </a:blip>
            <a:stretch>
              <a:fillRect/>
            </a:stretch>
          </p:blipFill>
          <p:spPr>
            <a:xfrm>
              <a:off x="2157400" y="2685775"/>
              <a:ext cx="4829175" cy="857250"/>
            </a:xfrm>
            <a:prstGeom prst="rect">
              <a:avLst/>
            </a:prstGeom>
            <a:noFill/>
            <a:ln>
              <a:noFill/>
            </a:ln>
          </p:spPr>
        </p:pic>
        <p:pic>
          <p:nvPicPr>
            <p:cNvPr id="1116" name="Google Shape;1116;p139"/>
            <p:cNvPicPr preferRelativeResize="0"/>
            <p:nvPr/>
          </p:nvPicPr>
          <p:blipFill>
            <a:blip r:embed="rId5">
              <a:alphaModFix/>
            </a:blip>
            <a:stretch>
              <a:fillRect/>
            </a:stretch>
          </p:blipFill>
          <p:spPr>
            <a:xfrm>
              <a:off x="2216225" y="2419350"/>
              <a:ext cx="2790825" cy="247650"/>
            </a:xfrm>
            <a:prstGeom prst="rect">
              <a:avLst/>
            </a:prstGeom>
            <a:noFill/>
            <a:ln>
              <a:noFill/>
            </a:ln>
          </p:spPr>
        </p:pic>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40"/>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chemeClr val="dk1"/>
                </a:solidFill>
              </a:rPr>
              <a:t>WATERFALL Closure Activity</a:t>
            </a:r>
            <a:endParaRPr sz="4900"/>
          </a:p>
        </p:txBody>
      </p:sp>
      <p:sp>
        <p:nvSpPr>
          <p:cNvPr id="1122" name="Google Shape;1122;p140"/>
          <p:cNvSpPr txBox="1"/>
          <p:nvPr>
            <p:ph idx="1" type="body"/>
          </p:nvPr>
        </p:nvSpPr>
        <p:spPr>
          <a:xfrm>
            <a:off x="159300" y="1749000"/>
            <a:ext cx="8821500" cy="13458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Clr>
                <a:schemeClr val="dk1"/>
              </a:buClr>
              <a:buSzPts val="1100"/>
              <a:buFont typeface="Arial"/>
              <a:buNone/>
            </a:pPr>
            <a:r>
              <a:rPr b="1" lang="en" sz="3300">
                <a:solidFill>
                  <a:schemeClr val="dk1"/>
                </a:solidFill>
                <a:latin typeface="Economica"/>
                <a:ea typeface="Economica"/>
                <a:cs typeface="Economica"/>
                <a:sym typeface="Economica"/>
              </a:rPr>
              <a:t>Type your answer/response into the chat but DON’T POST IT until the instructor says, “Waterfall!”</a:t>
            </a:r>
            <a:endParaRPr b="1" sz="3300">
              <a:solidFill>
                <a:schemeClr val="dk1"/>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a:p>
          <a:p>
            <a:pPr indent="0" lvl="0" marL="0" marR="228600" rtl="0" algn="l">
              <a:lnSpc>
                <a:spcPct val="100000"/>
              </a:lnSpc>
              <a:spcBef>
                <a:spcPts val="0"/>
              </a:spcBef>
              <a:spcAft>
                <a:spcPts val="0"/>
              </a:spcAft>
              <a:buNone/>
            </a:pPr>
            <a:r>
              <a:t/>
            </a:r>
            <a:endParaRPr b="1"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sp>
        <p:nvSpPr>
          <p:cNvPr id="1123" name="Google Shape;1123;p140"/>
          <p:cNvSpPr txBox="1"/>
          <p:nvPr>
            <p:ph idx="1" type="body"/>
          </p:nvPr>
        </p:nvSpPr>
        <p:spPr>
          <a:xfrm>
            <a:off x="159300" y="2968200"/>
            <a:ext cx="8821500" cy="3648300"/>
          </a:xfrm>
          <a:prstGeom prst="rect">
            <a:avLst/>
          </a:prstGeom>
        </p:spPr>
        <p:txBody>
          <a:bodyPr anchorCtr="0" anchor="t" bIns="91425" lIns="91425" spcFirstLastPara="1" rIns="91425" wrap="square" tIns="91425">
            <a:noAutofit/>
          </a:bodyPr>
          <a:lstStyle/>
          <a:p>
            <a:pPr indent="-438150" lvl="0" marL="457200" marR="228600" rtl="0" algn="l">
              <a:lnSpc>
                <a:spcPct val="100000"/>
              </a:lnSpc>
              <a:spcBef>
                <a:spcPts val="0"/>
              </a:spcBef>
              <a:spcAft>
                <a:spcPts val="0"/>
              </a:spcAft>
              <a:buClr>
                <a:srgbClr val="E54238"/>
              </a:buClr>
              <a:buSzPts val="3300"/>
              <a:buFont typeface="Economica"/>
              <a:buChar char="★"/>
            </a:pPr>
            <a:r>
              <a:rPr b="1" lang="en" sz="3300">
                <a:solidFill>
                  <a:srgbClr val="E54238"/>
                </a:solidFill>
                <a:latin typeface="Economica"/>
                <a:ea typeface="Economica"/>
                <a:cs typeface="Economica"/>
                <a:sym typeface="Economica"/>
              </a:rPr>
              <a:t>Practice: What’s your favorite color?</a:t>
            </a:r>
            <a:endParaRPr b="1" sz="3300">
              <a:solidFill>
                <a:srgbClr val="E54238"/>
              </a:solidFill>
              <a:latin typeface="Economica"/>
              <a:ea typeface="Economica"/>
              <a:cs typeface="Economica"/>
              <a:sym typeface="Economica"/>
            </a:endParaRPr>
          </a:p>
          <a:p>
            <a:pPr indent="0" lvl="0" marL="457200" marR="228600" rtl="0" algn="l">
              <a:lnSpc>
                <a:spcPct val="100000"/>
              </a:lnSpc>
              <a:spcBef>
                <a:spcPts val="0"/>
              </a:spcBef>
              <a:spcAft>
                <a:spcPts val="0"/>
              </a:spcAft>
              <a:buNone/>
            </a:pPr>
            <a:r>
              <a:t/>
            </a:r>
            <a:endParaRPr b="1" sz="1700">
              <a:solidFill>
                <a:schemeClr val="dk1"/>
              </a:solidFill>
              <a:latin typeface="Economica"/>
              <a:ea typeface="Economica"/>
              <a:cs typeface="Economica"/>
              <a:sym typeface="Economica"/>
            </a:endParaRPr>
          </a:p>
          <a:p>
            <a:pPr indent="-438150" lvl="0" marL="457200" marR="228600" rtl="0" algn="l">
              <a:lnSpc>
                <a:spcPct val="100000"/>
              </a:lnSpc>
              <a:spcBef>
                <a:spcPts val="0"/>
              </a:spcBef>
              <a:spcAft>
                <a:spcPts val="0"/>
              </a:spcAft>
              <a:buClr>
                <a:srgbClr val="8B9195"/>
              </a:buClr>
              <a:buSzPts val="3300"/>
              <a:buFont typeface="Economica"/>
              <a:buChar char="★"/>
            </a:pPr>
            <a:r>
              <a:rPr b="1" lang="en" sz="3300">
                <a:solidFill>
                  <a:srgbClr val="8B9195"/>
                </a:solidFill>
                <a:latin typeface="Economica"/>
                <a:ea typeface="Economica"/>
                <a:cs typeface="Economica"/>
                <a:sym typeface="Economica"/>
              </a:rPr>
              <a:t>Practice #2: Name a food you prefer NOT to eat!</a:t>
            </a:r>
            <a:endParaRPr b="1" sz="3300">
              <a:solidFill>
                <a:srgbClr val="8B9195"/>
              </a:solidFill>
              <a:latin typeface="Economica"/>
              <a:ea typeface="Economica"/>
              <a:cs typeface="Economica"/>
              <a:sym typeface="Economica"/>
            </a:endParaRPr>
          </a:p>
          <a:p>
            <a:pPr indent="0" lvl="0" marL="457200" marR="228600" rtl="0" algn="l">
              <a:lnSpc>
                <a:spcPct val="100000"/>
              </a:lnSpc>
              <a:spcBef>
                <a:spcPts val="0"/>
              </a:spcBef>
              <a:spcAft>
                <a:spcPts val="0"/>
              </a:spcAft>
              <a:buNone/>
            </a:pPr>
            <a:r>
              <a:t/>
            </a:r>
            <a:endParaRPr b="1">
              <a:solidFill>
                <a:schemeClr val="dk1"/>
              </a:solidFill>
              <a:latin typeface="Economica"/>
              <a:ea typeface="Economica"/>
              <a:cs typeface="Economica"/>
              <a:sym typeface="Economica"/>
            </a:endParaRPr>
          </a:p>
          <a:p>
            <a:pPr indent="-438150" lvl="0" marL="457200" marR="228600" rtl="0" algn="l">
              <a:lnSpc>
                <a:spcPct val="100000"/>
              </a:lnSpc>
              <a:spcBef>
                <a:spcPts val="0"/>
              </a:spcBef>
              <a:spcAft>
                <a:spcPts val="0"/>
              </a:spcAft>
              <a:buClr>
                <a:srgbClr val="00A8FF"/>
              </a:buClr>
              <a:buSzPts val="3300"/>
              <a:buFont typeface="Economica"/>
              <a:buChar char="★"/>
            </a:pPr>
            <a:r>
              <a:rPr b="1" lang="en" sz="3300">
                <a:solidFill>
                  <a:srgbClr val="00A8FF"/>
                </a:solidFill>
                <a:latin typeface="Economica"/>
                <a:ea typeface="Economica"/>
                <a:cs typeface="Economica"/>
                <a:sym typeface="Economica"/>
              </a:rPr>
              <a:t>The Real Deal: Identify another application for the Structured Academic Controversy. (What is another debate topic you could use in a class you teach?)</a:t>
            </a:r>
            <a:endParaRPr b="1" sz="3300">
              <a:solidFill>
                <a:srgbClr val="00A8FF"/>
              </a:solidFill>
              <a:latin typeface="Economica"/>
              <a:ea typeface="Economica"/>
              <a:cs typeface="Economica"/>
              <a:sym typeface="Economica"/>
            </a:endParaRPr>
          </a:p>
          <a:p>
            <a:pPr indent="0" lvl="0" marL="0" marR="228600" rtl="0" algn="l">
              <a:lnSpc>
                <a:spcPct val="100000"/>
              </a:lnSpc>
              <a:spcBef>
                <a:spcPts val="0"/>
              </a:spcBef>
              <a:spcAft>
                <a:spcPts val="0"/>
              </a:spcAft>
              <a:buNone/>
            </a:pPr>
            <a:r>
              <a:t/>
            </a:r>
            <a:endParaRPr/>
          </a:p>
          <a:p>
            <a:pPr indent="0" lvl="0" marL="0" marR="228600" rtl="0" algn="l">
              <a:lnSpc>
                <a:spcPct val="100000"/>
              </a:lnSpc>
              <a:spcBef>
                <a:spcPts val="0"/>
              </a:spcBef>
              <a:spcAft>
                <a:spcPts val="0"/>
              </a:spcAft>
              <a:buNone/>
            </a:pPr>
            <a:r>
              <a:t/>
            </a:r>
            <a:endParaRPr b="1" sz="1200">
              <a:solidFill>
                <a:schemeClr val="dk1"/>
              </a:solidFill>
              <a:latin typeface="Calibri"/>
              <a:ea typeface="Calibri"/>
              <a:cs typeface="Calibri"/>
              <a:sym typeface="Calibri"/>
            </a:endParaRPr>
          </a:p>
          <a:p>
            <a:pPr indent="0" lvl="0" marL="0" marR="228600" rtl="0" algn="l">
              <a:lnSpc>
                <a:spcPct val="100000"/>
              </a:lnSpc>
              <a:spcBef>
                <a:spcPts val="0"/>
              </a:spcBef>
              <a:spcAft>
                <a:spcPts val="0"/>
              </a:spcAft>
              <a:buNone/>
            </a:pPr>
            <a:r>
              <a:t/>
            </a:r>
            <a:endParaRPr b="1" sz="2700">
              <a:solidFill>
                <a:schemeClr val="dk1"/>
              </a:solidFill>
              <a:latin typeface="Economica"/>
              <a:ea typeface="Economica"/>
              <a:cs typeface="Economica"/>
              <a:sym typeface="Economic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0" st="0"/>
                                            </p:txEl>
                                          </p:spTgt>
                                        </p:tgtEl>
                                        <p:attrNameLst>
                                          <p:attrName>style.visibility</p:attrName>
                                        </p:attrNameLst>
                                      </p:cBhvr>
                                      <p:to>
                                        <p:strVal val="visible"/>
                                      </p:to>
                                    </p:set>
                                    <p:animEffect filter="fade" transition="in">
                                      <p:cBhvr>
                                        <p:cTn dur="1000"/>
                                        <p:tgtEl>
                                          <p:spTgt spid="11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1" st="1"/>
                                            </p:txEl>
                                          </p:spTgt>
                                        </p:tgtEl>
                                        <p:attrNameLst>
                                          <p:attrName>style.visibility</p:attrName>
                                        </p:attrNameLst>
                                      </p:cBhvr>
                                      <p:to>
                                        <p:strVal val="visible"/>
                                      </p:to>
                                    </p:set>
                                    <p:animEffect filter="fade" transition="in">
                                      <p:cBhvr>
                                        <p:cTn dur="1000"/>
                                        <p:tgtEl>
                                          <p:spTgt spid="11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2" st="2"/>
                                            </p:txEl>
                                          </p:spTgt>
                                        </p:tgtEl>
                                        <p:attrNameLst>
                                          <p:attrName>style.visibility</p:attrName>
                                        </p:attrNameLst>
                                      </p:cBhvr>
                                      <p:to>
                                        <p:strVal val="visible"/>
                                      </p:to>
                                    </p:set>
                                    <p:animEffect filter="fade" transition="in">
                                      <p:cBhvr>
                                        <p:cTn dur="1000"/>
                                        <p:tgtEl>
                                          <p:spTgt spid="11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3" st="3"/>
                                            </p:txEl>
                                          </p:spTgt>
                                        </p:tgtEl>
                                        <p:attrNameLst>
                                          <p:attrName>style.visibility</p:attrName>
                                        </p:attrNameLst>
                                      </p:cBhvr>
                                      <p:to>
                                        <p:strVal val="visible"/>
                                      </p:to>
                                    </p:set>
                                    <p:animEffect filter="fade" transition="in">
                                      <p:cBhvr>
                                        <p:cTn dur="1000"/>
                                        <p:tgtEl>
                                          <p:spTgt spid="11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4" st="4"/>
                                            </p:txEl>
                                          </p:spTgt>
                                        </p:tgtEl>
                                        <p:attrNameLst>
                                          <p:attrName>style.visibility</p:attrName>
                                        </p:attrNameLst>
                                      </p:cBhvr>
                                      <p:to>
                                        <p:strVal val="visible"/>
                                      </p:to>
                                    </p:set>
                                    <p:animEffect filter="fade" transition="in">
                                      <p:cBhvr>
                                        <p:cTn dur="1000"/>
                                        <p:tgtEl>
                                          <p:spTgt spid="112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5" st="5"/>
                                            </p:txEl>
                                          </p:spTgt>
                                        </p:tgtEl>
                                        <p:attrNameLst>
                                          <p:attrName>style.visibility</p:attrName>
                                        </p:attrNameLst>
                                      </p:cBhvr>
                                      <p:to>
                                        <p:strVal val="visible"/>
                                      </p:to>
                                    </p:set>
                                    <p:animEffect filter="fade" transition="in">
                                      <p:cBhvr>
                                        <p:cTn dur="1000"/>
                                        <p:tgtEl>
                                          <p:spTgt spid="112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6" st="6"/>
                                            </p:txEl>
                                          </p:spTgt>
                                        </p:tgtEl>
                                        <p:attrNameLst>
                                          <p:attrName>style.visibility</p:attrName>
                                        </p:attrNameLst>
                                      </p:cBhvr>
                                      <p:to>
                                        <p:strVal val="visible"/>
                                      </p:to>
                                    </p:set>
                                    <p:animEffect filter="fade" transition="in">
                                      <p:cBhvr>
                                        <p:cTn dur="1000"/>
                                        <p:tgtEl>
                                          <p:spTgt spid="112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xEl>
                                              <p:pRg end="7" st="7"/>
                                            </p:txEl>
                                          </p:spTgt>
                                        </p:tgtEl>
                                        <p:attrNameLst>
                                          <p:attrName>style.visibility</p:attrName>
                                        </p:attrNameLst>
                                      </p:cBhvr>
                                      <p:to>
                                        <p:strVal val="visible"/>
                                      </p:to>
                                    </p:set>
                                    <p:animEffect filter="fade" transition="in">
                                      <p:cBhvr>
                                        <p:cTn dur="1000"/>
                                        <p:tgtEl>
                                          <p:spTgt spid="112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41"/>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500"/>
              <a:t>Additional Resources</a:t>
            </a:r>
            <a:endParaRPr sz="4500"/>
          </a:p>
        </p:txBody>
      </p:sp>
      <p:sp>
        <p:nvSpPr>
          <p:cNvPr id="1129" name="Google Shape;1129;p141"/>
          <p:cNvSpPr txBox="1"/>
          <p:nvPr>
            <p:ph idx="1" type="body"/>
          </p:nvPr>
        </p:nvSpPr>
        <p:spPr>
          <a:xfrm>
            <a:off x="311700" y="1653633"/>
            <a:ext cx="8520600" cy="41331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Calibri"/>
              <a:buChar char="●"/>
            </a:pPr>
            <a:r>
              <a:rPr lang="en" sz="1400">
                <a:latin typeface="Calibri"/>
                <a:ea typeface="Calibri"/>
                <a:cs typeface="Calibri"/>
                <a:sym typeface="Calibri"/>
              </a:rPr>
              <a:t>Curriculum: </a:t>
            </a:r>
            <a:r>
              <a:rPr lang="en" sz="1400" u="sng">
                <a:solidFill>
                  <a:schemeClr val="hlink"/>
                </a:solidFill>
                <a:latin typeface="Calibri"/>
                <a:ea typeface="Calibri"/>
                <a:cs typeface="Calibri"/>
                <a:sym typeface="Calibri"/>
                <a:hlinkClick r:id="rId3"/>
              </a:rPr>
              <a:t>http://tinyurl.com/sust-econ</a:t>
            </a:r>
            <a:endParaRPr sz="1400">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sz="1400">
                <a:latin typeface="Calibri"/>
                <a:ea typeface="Calibri"/>
                <a:cs typeface="Calibri"/>
                <a:sym typeface="Calibri"/>
              </a:rPr>
              <a:t>Additional K-12 Resources: </a:t>
            </a:r>
            <a:r>
              <a:rPr lang="en" sz="1400" u="sng">
                <a:solidFill>
                  <a:schemeClr val="hlink"/>
                </a:solidFill>
                <a:latin typeface="Calibri"/>
                <a:ea typeface="Calibri"/>
                <a:cs typeface="Calibri"/>
                <a:sym typeface="Calibri"/>
                <a:hlinkClick r:id="rId4"/>
              </a:rPr>
              <a:t>z.umn.edu/TeacherResources</a:t>
            </a:r>
            <a:endParaRPr sz="1400">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An excellent article on the debate between large industrial agriculture and small diversified farms from the </a:t>
            </a:r>
            <a:r>
              <a:rPr lang="en" sz="1400" u="sng">
                <a:solidFill>
                  <a:srgbClr val="1155CC"/>
                </a:solidFill>
                <a:latin typeface="Calibri"/>
                <a:ea typeface="Calibri"/>
                <a:cs typeface="Calibri"/>
                <a:sym typeface="Calibri"/>
                <a:hlinkClick r:id="rId5">
                  <a:extLst>
                    <a:ext uri="{A12FA001-AC4F-418D-AE19-62706E023703}">
                      <ahyp:hlinkClr val="tx"/>
                    </a:ext>
                  </a:extLst>
                </a:hlinkClick>
              </a:rPr>
              <a:t>Washington Post.</a:t>
            </a:r>
            <a:r>
              <a:rPr lang="en" sz="1400">
                <a:solidFill>
                  <a:srgbClr val="000000"/>
                </a:solidFill>
                <a:latin typeface="Calibri"/>
                <a:ea typeface="Calibri"/>
                <a:cs typeface="Calibri"/>
                <a:sym typeface="Calibri"/>
              </a:rPr>
              <a:t> </a:t>
            </a:r>
            <a:endParaRPr sz="14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New York Times photographer George Steinmetz spent nearly a year traveling the United States photographing the industrialized food system. Check out the special issue “</a:t>
            </a:r>
            <a:r>
              <a:rPr lang="en" sz="1400" u="sng">
                <a:solidFill>
                  <a:srgbClr val="1155CC"/>
                </a:solidFill>
                <a:latin typeface="Calibri"/>
                <a:ea typeface="Calibri"/>
                <a:cs typeface="Calibri"/>
                <a:sym typeface="Calibri"/>
                <a:hlinkClick r:id="rId6">
                  <a:extLst>
                    <a:ext uri="{A12FA001-AC4F-418D-AE19-62706E023703}">
                      <ahyp:hlinkClr val="tx"/>
                    </a:ext>
                  </a:extLst>
                </a:hlinkClick>
              </a:rPr>
              <a:t>Super Size</a:t>
            </a:r>
            <a:r>
              <a:rPr lang="en" sz="1400">
                <a:solidFill>
                  <a:srgbClr val="000000"/>
                </a:solidFill>
                <a:latin typeface="Calibri"/>
                <a:ea typeface="Calibri"/>
                <a:cs typeface="Calibri"/>
                <a:sym typeface="Calibri"/>
              </a:rPr>
              <a:t>.” </a:t>
            </a:r>
            <a:endParaRPr sz="14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Good article for diversified farming recently in the</a:t>
            </a:r>
            <a:r>
              <a:rPr lang="en" sz="1400" u="sng">
                <a:solidFill>
                  <a:srgbClr val="1155CC"/>
                </a:solidFill>
                <a:latin typeface="Calibri"/>
                <a:ea typeface="Calibri"/>
                <a:cs typeface="Calibri"/>
                <a:sym typeface="Calibri"/>
                <a:hlinkClick r:id="rId7">
                  <a:extLst>
                    <a:ext uri="{A12FA001-AC4F-418D-AE19-62706E023703}">
                      <ahyp:hlinkClr val="tx"/>
                    </a:ext>
                  </a:extLst>
                </a:hlinkClick>
              </a:rPr>
              <a:t> Star Tribune</a:t>
            </a:r>
            <a:r>
              <a:rPr lang="en" sz="1400">
                <a:solidFill>
                  <a:srgbClr val="000000"/>
                </a:solidFill>
                <a:latin typeface="Calibri"/>
                <a:ea typeface="Calibri"/>
                <a:cs typeface="Calibri"/>
                <a:sym typeface="Calibri"/>
              </a:rPr>
              <a:t>.</a:t>
            </a:r>
            <a:endParaRPr sz="14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Food Matters (UMN): Well-designed </a:t>
            </a:r>
            <a:r>
              <a:rPr lang="en" sz="1400" u="sng">
                <a:solidFill>
                  <a:srgbClr val="1155CC"/>
                </a:solidFill>
                <a:latin typeface="Calibri"/>
                <a:ea typeface="Calibri"/>
                <a:cs typeface="Calibri"/>
                <a:sym typeface="Calibri"/>
                <a:hlinkClick r:id="rId8">
                  <a:extLst>
                    <a:ext uri="{A12FA001-AC4F-418D-AE19-62706E023703}">
                      <ahyp:hlinkClr val="tx"/>
                    </a:ext>
                  </a:extLst>
                </a:hlinkClick>
              </a:rPr>
              <a:t>web report</a:t>
            </a:r>
            <a:r>
              <a:rPr lang="en" sz="1400">
                <a:solidFill>
                  <a:srgbClr val="000000"/>
                </a:solidFill>
                <a:latin typeface="Calibri"/>
                <a:ea typeface="Calibri"/>
                <a:cs typeface="Calibri"/>
                <a:sym typeface="Calibri"/>
              </a:rPr>
              <a:t> with interactive graphs and data stories that detail the pros and cons of large industrial agriculture and small diversified farms.</a:t>
            </a:r>
            <a:endParaRPr sz="1400">
              <a:solidFill>
                <a:srgbClr val="000000"/>
              </a:solidFill>
              <a:latin typeface="Calibri"/>
              <a:ea typeface="Calibri"/>
              <a:cs typeface="Calibri"/>
              <a:sym typeface="Calibri"/>
            </a:endParaRPr>
          </a:p>
          <a:p>
            <a:pPr indent="-317500" lvl="0" marL="457200" marR="228600" rtl="0" algn="l">
              <a:lnSpc>
                <a:spcPct val="115000"/>
              </a:lnSpc>
              <a:spcBef>
                <a:spcPts val="0"/>
              </a:spcBef>
              <a:spcAft>
                <a:spcPts val="0"/>
              </a:spcAft>
              <a:buClr>
                <a:srgbClr val="000000"/>
              </a:buClr>
              <a:buSzPts val="1400"/>
              <a:buFont typeface="Calibri"/>
              <a:buChar char="●"/>
            </a:pPr>
            <a:r>
              <a:rPr lang="en" sz="1400">
                <a:solidFill>
                  <a:srgbClr val="000000"/>
                </a:solidFill>
                <a:latin typeface="Calibri"/>
                <a:ea typeface="Calibri"/>
                <a:cs typeface="Calibri"/>
                <a:sym typeface="Calibri"/>
              </a:rPr>
              <a:t>Structured Academic Controversy citation: Johnson, David W. and Roger T. Johnson. "Critical Thinking Through Controversy." Educational Leadership, May 1988.</a:t>
            </a:r>
            <a:endParaRPr sz="1400">
              <a:solidFill>
                <a:srgbClr val="000000"/>
              </a:solidFill>
              <a:latin typeface="Calibri"/>
              <a:ea typeface="Calibri"/>
              <a:cs typeface="Calibri"/>
              <a:sym typeface="Calibri"/>
            </a:endParaRPr>
          </a:p>
          <a:p>
            <a:pPr indent="-317500" lvl="0" marL="457200" marR="228600" rtl="0" algn="l">
              <a:lnSpc>
                <a:spcPct val="115000"/>
              </a:lnSpc>
              <a:spcBef>
                <a:spcPts val="0"/>
              </a:spcBef>
              <a:spcAft>
                <a:spcPts val="0"/>
              </a:spcAft>
              <a:buClr>
                <a:srgbClr val="000000"/>
              </a:buClr>
              <a:buSzPts val="1400"/>
              <a:buFont typeface="Calibri"/>
              <a:buChar char="●"/>
            </a:pPr>
            <a:r>
              <a:rPr lang="en" sz="1400" u="sng">
                <a:solidFill>
                  <a:srgbClr val="1155CC"/>
                </a:solidFill>
                <a:latin typeface="Calibri"/>
                <a:ea typeface="Calibri"/>
                <a:cs typeface="Calibri"/>
                <a:sym typeface="Calibri"/>
                <a:hlinkClick r:id="rId9">
                  <a:extLst>
                    <a:ext uri="{A12FA001-AC4F-418D-AE19-62706E023703}">
                      <ahyp:hlinkClr val="tx"/>
                    </a:ext>
                  </a:extLst>
                </a:hlinkClick>
              </a:rPr>
              <a:t>Fertilizing Nature: A Tragedy of Excess in the Commons</a:t>
            </a:r>
            <a:r>
              <a:rPr lang="en" sz="1400">
                <a:solidFill>
                  <a:srgbClr val="000000"/>
                </a:solidFill>
                <a:latin typeface="Calibri"/>
                <a:ea typeface="Calibri"/>
                <a:cs typeface="Calibri"/>
                <a:sym typeface="Calibri"/>
              </a:rPr>
              <a:t> by Good &amp; Beatty, 2011. </a:t>
            </a:r>
            <a:endParaRPr sz="1400">
              <a:solidFill>
                <a:srgbClr val="000000"/>
              </a:solidFill>
              <a:latin typeface="Calibri"/>
              <a:ea typeface="Calibri"/>
              <a:cs typeface="Calibri"/>
              <a:sym typeface="Calibri"/>
            </a:endParaRPr>
          </a:p>
          <a:p>
            <a:pPr indent="-317500" lvl="0" marL="457200" marR="228600" rtl="0" algn="l">
              <a:lnSpc>
                <a:spcPct val="115000"/>
              </a:lnSpc>
              <a:spcBef>
                <a:spcPts val="0"/>
              </a:spcBef>
              <a:spcAft>
                <a:spcPts val="0"/>
              </a:spcAft>
              <a:buClr>
                <a:srgbClr val="000000"/>
              </a:buClr>
              <a:buSzPts val="1400"/>
              <a:buFont typeface="Calibri"/>
              <a:buChar char="●"/>
            </a:pPr>
            <a:r>
              <a:rPr lang="en" sz="1400" u="sng">
                <a:solidFill>
                  <a:srgbClr val="1155CC"/>
                </a:solidFill>
                <a:latin typeface="Calibri"/>
                <a:ea typeface="Calibri"/>
                <a:cs typeface="Calibri"/>
                <a:sym typeface="Calibri"/>
                <a:hlinkClick r:id="rId10">
                  <a:extLst>
                    <a:ext uri="{A12FA001-AC4F-418D-AE19-62706E023703}">
                      <ahyp:hlinkClr val="tx"/>
                    </a:ext>
                  </a:extLst>
                </a:hlinkClick>
              </a:rPr>
              <a:t>The Contribution of Commercial Fertilizer Nutrients to Food Production</a:t>
            </a:r>
            <a:r>
              <a:rPr lang="en" sz="1400">
                <a:solidFill>
                  <a:srgbClr val="000000"/>
                </a:solidFill>
                <a:latin typeface="Calibri"/>
                <a:ea typeface="Calibri"/>
                <a:cs typeface="Calibri"/>
                <a:sym typeface="Calibri"/>
              </a:rPr>
              <a:t> by Stewart et al., 2005.</a:t>
            </a:r>
            <a:endParaRPr sz="1400">
              <a:solidFill>
                <a:srgbClr val="000000"/>
              </a:solidFill>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sz="1400">
                <a:solidFill>
                  <a:srgbClr val="000000"/>
                </a:solidFill>
                <a:highlight>
                  <a:srgbClr val="FFFFFF"/>
                </a:highlight>
                <a:latin typeface="Calibri"/>
                <a:ea typeface="Calibri"/>
                <a:cs typeface="Calibri"/>
                <a:sym typeface="Calibri"/>
              </a:rPr>
              <a:t>“Why Industrial Farms Are Good for the Environment”  New York TImes, September 23, 2016.</a:t>
            </a:r>
            <a:endParaRPr sz="1400">
              <a:solidFill>
                <a:srgbClr val="000000"/>
              </a:solidFill>
              <a:highlight>
                <a:srgbClr val="FFFFFF"/>
              </a:highlight>
              <a:latin typeface="Calibri"/>
              <a:ea typeface="Calibri"/>
              <a:cs typeface="Calibri"/>
              <a:sym typeface="Calibri"/>
            </a:endParaRPr>
          </a:p>
          <a:p>
            <a:pPr indent="-317500" lvl="0" marL="457200" rtl="0" algn="l">
              <a:lnSpc>
                <a:spcPct val="115000"/>
              </a:lnSpc>
              <a:spcBef>
                <a:spcPts val="0"/>
              </a:spcBef>
              <a:spcAft>
                <a:spcPts val="0"/>
              </a:spcAft>
              <a:buClr>
                <a:srgbClr val="000000"/>
              </a:buClr>
              <a:buSzPts val="1400"/>
              <a:buFont typeface="Calibri"/>
              <a:buChar char="●"/>
            </a:pPr>
            <a:r>
              <a:rPr lang="en" sz="1400" u="sng">
                <a:solidFill>
                  <a:srgbClr val="1155CC"/>
                </a:solidFill>
                <a:latin typeface="Calibri"/>
                <a:ea typeface="Calibri"/>
                <a:cs typeface="Calibri"/>
                <a:sym typeface="Calibri"/>
                <a:hlinkClick r:id="rId11">
                  <a:extLst>
                    <a:ext uri="{A12FA001-AC4F-418D-AE19-62706E023703}">
                      <ahyp:hlinkClr val="tx"/>
                    </a:ext>
                  </a:extLst>
                </a:hlinkClick>
              </a:rPr>
              <a:t>Industrial Agriculture</a:t>
            </a:r>
            <a:r>
              <a:rPr lang="en" sz="1400">
                <a:solidFill>
                  <a:srgbClr val="000000"/>
                </a:solidFill>
                <a:latin typeface="Calibri"/>
                <a:ea typeface="Calibri"/>
                <a:cs typeface="Calibri"/>
                <a:sym typeface="Calibri"/>
              </a:rPr>
              <a:t> by the Union of Concerned Scientists. </a:t>
            </a:r>
            <a:endParaRPr sz="140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79"/>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402" name="Google Shape;402;p79"/>
          <p:cNvSpPr txBox="1"/>
          <p:nvPr>
            <p:ph idx="1" type="body"/>
          </p:nvPr>
        </p:nvSpPr>
        <p:spPr>
          <a:xfrm>
            <a:off x="311700" y="1856833"/>
            <a:ext cx="8520600" cy="4133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Intro to Curriculum</a:t>
            </a:r>
            <a:endParaRPr/>
          </a:p>
          <a:p>
            <a:pPr indent="-342900" lvl="0" marL="457200" rtl="0" algn="l">
              <a:lnSpc>
                <a:spcPct val="150000"/>
              </a:lnSpc>
              <a:spcBef>
                <a:spcPts val="0"/>
              </a:spcBef>
              <a:spcAft>
                <a:spcPts val="0"/>
              </a:spcAft>
              <a:buSzPts val="1800"/>
              <a:buChar char="★"/>
            </a:pPr>
            <a:r>
              <a:rPr lang="en"/>
              <a:t>Thinking Like an Economist</a:t>
            </a:r>
            <a:endParaRPr/>
          </a:p>
          <a:p>
            <a:pPr indent="-342900" lvl="0" marL="457200" rtl="0" algn="l">
              <a:lnSpc>
                <a:spcPct val="150000"/>
              </a:lnSpc>
              <a:spcBef>
                <a:spcPts val="0"/>
              </a:spcBef>
              <a:spcAft>
                <a:spcPts val="0"/>
              </a:spcAft>
              <a:buSzPts val="1800"/>
              <a:buChar char="★"/>
            </a:pPr>
            <a:r>
              <a:rPr lang="en"/>
              <a:t>Lesson Overviews/Snippets</a:t>
            </a:r>
            <a:endParaRPr/>
          </a:p>
          <a:p>
            <a:pPr indent="-304800" lvl="1" marL="914400" rtl="0" algn="l">
              <a:lnSpc>
                <a:spcPct val="150000"/>
              </a:lnSpc>
              <a:spcBef>
                <a:spcPts val="0"/>
              </a:spcBef>
              <a:spcAft>
                <a:spcPts val="0"/>
              </a:spcAft>
              <a:buSzPts val="1200"/>
              <a:buChar char="○"/>
            </a:pPr>
            <a:r>
              <a:rPr lang="en" sz="1200"/>
              <a:t>Water &amp; Climate: A Diversity of Challenges on the African Continent</a:t>
            </a:r>
            <a:endParaRPr sz="1200"/>
          </a:p>
          <a:p>
            <a:pPr indent="-304800" lvl="1" marL="914400" rtl="0" algn="l">
              <a:lnSpc>
                <a:spcPct val="150000"/>
              </a:lnSpc>
              <a:spcBef>
                <a:spcPts val="0"/>
              </a:spcBef>
              <a:spcAft>
                <a:spcPts val="0"/>
              </a:spcAft>
              <a:buSzPts val="1200"/>
              <a:buChar char="○"/>
            </a:pPr>
            <a:r>
              <a:rPr lang="en" sz="1200"/>
              <a:t>Food Production &amp; Specialization: Some Pros &amp; Cons</a:t>
            </a:r>
            <a:endParaRPr sz="1200"/>
          </a:p>
          <a:p>
            <a:pPr indent="-304800" lvl="1" marL="914400" rtl="0" algn="l">
              <a:lnSpc>
                <a:spcPct val="150000"/>
              </a:lnSpc>
              <a:spcBef>
                <a:spcPts val="0"/>
              </a:spcBef>
              <a:spcAft>
                <a:spcPts val="0"/>
              </a:spcAft>
              <a:buSzPts val="1200"/>
              <a:buChar char="○"/>
            </a:pPr>
            <a:r>
              <a:rPr lang="en" sz="1200"/>
              <a:t>Fast Fashion &amp; Externalities: What’s Your Waste Size?</a:t>
            </a:r>
            <a:endParaRPr sz="1200"/>
          </a:p>
          <a:p>
            <a:pPr indent="-304800" lvl="1" marL="914400" rtl="0" algn="l">
              <a:lnSpc>
                <a:spcPct val="150000"/>
              </a:lnSpc>
              <a:spcBef>
                <a:spcPts val="0"/>
              </a:spcBef>
              <a:spcAft>
                <a:spcPts val="0"/>
              </a:spcAft>
              <a:buSzPts val="1200"/>
              <a:buChar char="○"/>
            </a:pPr>
            <a:r>
              <a:rPr lang="en" sz="1200"/>
              <a:t>Green GDP &amp; Measuring Economic Growth</a:t>
            </a:r>
            <a:endParaRPr sz="1200"/>
          </a:p>
          <a:p>
            <a:pPr indent="-342900" lvl="0" marL="457200" rtl="0" algn="l">
              <a:lnSpc>
                <a:spcPct val="150000"/>
              </a:lnSpc>
              <a:spcBef>
                <a:spcPts val="0"/>
              </a:spcBef>
              <a:spcAft>
                <a:spcPts val="0"/>
              </a:spcAft>
              <a:buSzPts val="1800"/>
              <a:buChar char="★"/>
            </a:pPr>
            <a:r>
              <a:rPr lang="en"/>
              <a:t>Questions/Application Ideas/Closing</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3" name="Shape 1133"/>
        <p:cNvGrpSpPr/>
        <p:nvPr/>
      </p:nvGrpSpPr>
      <p:grpSpPr>
        <a:xfrm>
          <a:off x="0" y="0"/>
          <a:ext cx="0" cy="0"/>
          <a:chOff x="0" y="0"/>
          <a:chExt cx="0" cy="0"/>
        </a:xfrm>
      </p:grpSpPr>
      <p:sp>
        <p:nvSpPr>
          <p:cNvPr id="1134" name="Google Shape;1134;p142"/>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900"/>
              <a:t>Lesson #3: Fast Fashion &amp; Externalities</a:t>
            </a:r>
            <a:endParaRPr sz="4900"/>
          </a:p>
        </p:txBody>
      </p:sp>
      <p:sp>
        <p:nvSpPr>
          <p:cNvPr id="1135" name="Google Shape;1135;p142"/>
          <p:cNvSpPr txBox="1"/>
          <p:nvPr/>
        </p:nvSpPr>
        <p:spPr>
          <a:xfrm>
            <a:off x="1142850" y="6273650"/>
            <a:ext cx="685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u="sng">
                <a:solidFill>
                  <a:schemeClr val="hlink"/>
                </a:solidFill>
                <a:latin typeface="Oswald"/>
                <a:ea typeface="Oswald"/>
                <a:cs typeface="Oswald"/>
                <a:sym typeface="Oswald"/>
                <a:hlinkClick r:id="rId3"/>
              </a:rPr>
              <a:t>z.umn.edu/MCEESustainability</a:t>
            </a:r>
            <a:endParaRPr sz="1200"/>
          </a:p>
        </p:txBody>
      </p:sp>
      <p:pic>
        <p:nvPicPr>
          <p:cNvPr id="1136" name="Google Shape;1136;p142"/>
          <p:cNvPicPr preferRelativeResize="0"/>
          <p:nvPr/>
        </p:nvPicPr>
        <p:blipFill>
          <a:blip r:embed="rId4">
            <a:alphaModFix/>
          </a:blip>
          <a:stretch>
            <a:fillRect/>
          </a:stretch>
        </p:blipFill>
        <p:spPr>
          <a:xfrm>
            <a:off x="2338725" y="1767475"/>
            <a:ext cx="4466550" cy="450617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43"/>
          <p:cNvSpPr txBox="1"/>
          <p:nvPr>
            <p:ph type="title"/>
          </p:nvPr>
        </p:nvSpPr>
        <p:spPr>
          <a:xfrm>
            <a:off x="159300" y="499950"/>
            <a:ext cx="8520600" cy="93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700">
                <a:solidFill>
                  <a:schemeClr val="dk1"/>
                </a:solidFill>
              </a:rPr>
              <a:t>Fast Fashion &amp; Externalities: What’s Your Waste Size?</a:t>
            </a:r>
            <a:endParaRPr sz="3700">
              <a:solidFill>
                <a:schemeClr val="dk1"/>
              </a:solidFill>
            </a:endParaRPr>
          </a:p>
          <a:p>
            <a:pPr indent="0" lvl="0" marL="0" rtl="0" algn="l">
              <a:spcBef>
                <a:spcPts val="0"/>
              </a:spcBef>
              <a:spcAft>
                <a:spcPts val="0"/>
              </a:spcAft>
              <a:buClr>
                <a:schemeClr val="dk1"/>
              </a:buClr>
              <a:buSzPts val="1100"/>
              <a:buFont typeface="Arial"/>
              <a:buNone/>
            </a:pPr>
            <a:r>
              <a:t/>
            </a:r>
            <a:endParaRPr sz="3600">
              <a:solidFill>
                <a:schemeClr val="dk1"/>
              </a:solidFill>
            </a:endParaRPr>
          </a:p>
          <a:p>
            <a:pPr indent="0" lvl="0" marL="0" rtl="0" algn="l">
              <a:spcBef>
                <a:spcPts val="0"/>
              </a:spcBef>
              <a:spcAft>
                <a:spcPts val="0"/>
              </a:spcAft>
              <a:buNone/>
            </a:pPr>
            <a:r>
              <a:t/>
            </a:r>
            <a:endParaRPr sz="3600"/>
          </a:p>
        </p:txBody>
      </p:sp>
      <p:pic>
        <p:nvPicPr>
          <p:cNvPr id="1142" name="Google Shape;1142;p143"/>
          <p:cNvPicPr preferRelativeResize="0"/>
          <p:nvPr/>
        </p:nvPicPr>
        <p:blipFill>
          <a:blip r:embed="rId3">
            <a:alphaModFix/>
          </a:blip>
          <a:stretch>
            <a:fillRect/>
          </a:stretch>
        </p:blipFill>
        <p:spPr>
          <a:xfrm>
            <a:off x="142950" y="1993150"/>
            <a:ext cx="8858100" cy="28717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44"/>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700">
                <a:solidFill>
                  <a:schemeClr val="dk1"/>
                </a:solidFill>
              </a:rPr>
              <a:t>Fast Fashion &amp; Externalities: What’s Your Waste Size?</a:t>
            </a:r>
            <a:endParaRPr sz="3700">
              <a:solidFill>
                <a:schemeClr val="dk1"/>
              </a:solidFill>
            </a:endParaRPr>
          </a:p>
          <a:p>
            <a:pPr indent="0" lvl="0" marL="0" rtl="0" algn="l">
              <a:spcBef>
                <a:spcPts val="0"/>
              </a:spcBef>
              <a:spcAft>
                <a:spcPts val="0"/>
              </a:spcAft>
              <a:buNone/>
            </a:pPr>
            <a:r>
              <a:t/>
            </a:r>
            <a:endParaRPr sz="3600">
              <a:solidFill>
                <a:schemeClr val="dk1"/>
              </a:solidFill>
            </a:endParaRPr>
          </a:p>
        </p:txBody>
      </p:sp>
      <p:pic>
        <p:nvPicPr>
          <p:cNvPr id="1148" name="Google Shape;1148;p144"/>
          <p:cNvPicPr preferRelativeResize="0"/>
          <p:nvPr/>
        </p:nvPicPr>
        <p:blipFill rotWithShape="1">
          <a:blip r:embed="rId3">
            <a:alphaModFix/>
          </a:blip>
          <a:srcRect b="55877" l="0" r="0" t="0"/>
          <a:stretch/>
        </p:blipFill>
        <p:spPr>
          <a:xfrm>
            <a:off x="205850" y="1909070"/>
            <a:ext cx="8812250" cy="1086000"/>
          </a:xfrm>
          <a:prstGeom prst="rect">
            <a:avLst/>
          </a:prstGeom>
          <a:noFill/>
          <a:ln>
            <a:noFill/>
          </a:ln>
        </p:spPr>
      </p:pic>
      <p:sp>
        <p:nvSpPr>
          <p:cNvPr id="1149" name="Google Shape;1149;p144"/>
          <p:cNvSpPr txBox="1"/>
          <p:nvPr/>
        </p:nvSpPr>
        <p:spPr>
          <a:xfrm>
            <a:off x="311700" y="31336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u="sng">
                <a:solidFill>
                  <a:srgbClr val="424242"/>
                </a:solidFill>
                <a:latin typeface="Calibri"/>
                <a:ea typeface="Calibri"/>
                <a:cs typeface="Calibri"/>
                <a:sym typeface="Calibri"/>
              </a:rPr>
              <a:t>Economic Benchmarks (Minnesota)</a:t>
            </a:r>
            <a:endParaRPr b="1" sz="1800" u="sng">
              <a:solidFill>
                <a:srgbClr val="424242"/>
              </a:solidFill>
              <a:latin typeface="Calibri"/>
              <a:ea typeface="Calibri"/>
              <a:cs typeface="Calibri"/>
              <a:sym typeface="Calibri"/>
            </a:endParaRPr>
          </a:p>
          <a:p>
            <a:pPr indent="0" lvl="0" marL="457200" rtl="0" algn="l">
              <a:lnSpc>
                <a:spcPct val="115000"/>
              </a:lnSpc>
              <a:spcBef>
                <a:spcPts val="0"/>
              </a:spcBef>
              <a:spcAft>
                <a:spcPts val="0"/>
              </a:spcAft>
              <a:buNone/>
            </a:pPr>
            <a:r>
              <a:rPr lang="en" sz="1800">
                <a:solidFill>
                  <a:srgbClr val="424242"/>
                </a:solidFill>
                <a:latin typeface="Calibri"/>
                <a:ea typeface="Calibri"/>
                <a:cs typeface="Calibri"/>
                <a:sym typeface="Calibri"/>
              </a:rPr>
              <a:t>9.2.4.8.2: Identify and analyze </a:t>
            </a:r>
            <a:r>
              <a:rPr b="1" lang="en" sz="1800">
                <a:solidFill>
                  <a:srgbClr val="424242"/>
                </a:solidFill>
                <a:latin typeface="Calibri"/>
                <a:ea typeface="Calibri"/>
                <a:cs typeface="Calibri"/>
                <a:sym typeface="Calibri"/>
              </a:rPr>
              <a:t>market failure</a:t>
            </a:r>
            <a:r>
              <a:rPr lang="en" sz="1800">
                <a:solidFill>
                  <a:srgbClr val="424242"/>
                </a:solidFill>
                <a:latin typeface="Calibri"/>
                <a:ea typeface="Calibri"/>
                <a:cs typeface="Calibri"/>
                <a:sym typeface="Calibri"/>
              </a:rPr>
              <a:t> caused by poorly-defined property rights or poorly enforced </a:t>
            </a:r>
            <a:r>
              <a:rPr b="1" lang="en" sz="1800">
                <a:solidFill>
                  <a:srgbClr val="424242"/>
                </a:solidFill>
                <a:latin typeface="Calibri"/>
                <a:ea typeface="Calibri"/>
                <a:cs typeface="Calibri"/>
                <a:sym typeface="Calibri"/>
              </a:rPr>
              <a:t>property rights, externalities, and </a:t>
            </a:r>
            <a:r>
              <a:rPr b="1" lang="en" sz="1800">
                <a:solidFill>
                  <a:srgbClr val="424242"/>
                </a:solidFill>
                <a:latin typeface="Calibri"/>
                <a:ea typeface="Calibri"/>
                <a:cs typeface="Calibri"/>
                <a:sym typeface="Calibri"/>
              </a:rPr>
              <a:t>public</a:t>
            </a:r>
            <a:r>
              <a:rPr b="1" lang="en" sz="1800">
                <a:solidFill>
                  <a:srgbClr val="424242"/>
                </a:solidFill>
                <a:latin typeface="Calibri"/>
                <a:ea typeface="Calibri"/>
                <a:cs typeface="Calibri"/>
                <a:sym typeface="Calibri"/>
              </a:rPr>
              <a:t> goods</a:t>
            </a:r>
            <a:r>
              <a:rPr lang="en" sz="1800">
                <a:solidFill>
                  <a:srgbClr val="424242"/>
                </a:solidFill>
                <a:latin typeface="Calibri"/>
                <a:ea typeface="Calibri"/>
                <a:cs typeface="Calibri"/>
                <a:sym typeface="Calibri"/>
              </a:rPr>
              <a:t>; evaluate the rationale and effectiveness of </a:t>
            </a:r>
            <a:r>
              <a:rPr b="1" lang="en" sz="1800">
                <a:solidFill>
                  <a:srgbClr val="424242"/>
                </a:solidFill>
                <a:latin typeface="Calibri"/>
                <a:ea typeface="Calibri"/>
                <a:cs typeface="Calibri"/>
                <a:sym typeface="Calibri"/>
              </a:rPr>
              <a:t>government</a:t>
            </a:r>
            <a:r>
              <a:rPr lang="en" sz="1800">
                <a:solidFill>
                  <a:srgbClr val="424242"/>
                </a:solidFill>
                <a:latin typeface="Calibri"/>
                <a:ea typeface="Calibri"/>
                <a:cs typeface="Calibri"/>
                <a:sym typeface="Calibri"/>
              </a:rPr>
              <a:t> attempts to remedy these problems.</a:t>
            </a:r>
            <a:endParaRPr sz="1800">
              <a:solidFill>
                <a:srgbClr val="424242"/>
              </a:solidFill>
              <a:latin typeface="Calibri"/>
              <a:ea typeface="Calibri"/>
              <a:cs typeface="Calibri"/>
              <a:sym typeface="Calibri"/>
            </a:endParaRPr>
          </a:p>
          <a:p>
            <a:pPr indent="0" lvl="0" marL="0" rtl="0" algn="l">
              <a:lnSpc>
                <a:spcPct val="115000"/>
              </a:lnSpc>
              <a:spcBef>
                <a:spcPts val="1600"/>
              </a:spcBef>
              <a:spcAft>
                <a:spcPts val="0"/>
              </a:spcAft>
              <a:buNone/>
            </a:pPr>
            <a:r>
              <a:rPr b="1" lang="en" sz="1800" u="sng">
                <a:solidFill>
                  <a:srgbClr val="424242"/>
                </a:solidFill>
                <a:latin typeface="Calibri"/>
                <a:ea typeface="Calibri"/>
                <a:cs typeface="Calibri"/>
                <a:sym typeface="Calibri"/>
              </a:rPr>
              <a:t>Literacy in Social Studies Standards (Minnesota)</a:t>
            </a:r>
            <a:endParaRPr sz="1800">
              <a:solidFill>
                <a:srgbClr val="424242"/>
              </a:solidFill>
              <a:latin typeface="Calibri"/>
              <a:ea typeface="Calibri"/>
              <a:cs typeface="Calibri"/>
              <a:sym typeface="Calibri"/>
            </a:endParaRPr>
          </a:p>
          <a:p>
            <a:pPr indent="0" lvl="0" marL="457200" rtl="0" algn="l">
              <a:lnSpc>
                <a:spcPct val="115000"/>
              </a:lnSpc>
              <a:spcBef>
                <a:spcPts val="0"/>
              </a:spcBef>
              <a:spcAft>
                <a:spcPts val="0"/>
              </a:spcAft>
              <a:buNone/>
            </a:pPr>
            <a:r>
              <a:rPr lang="en" sz="1800">
                <a:solidFill>
                  <a:srgbClr val="424242"/>
                </a:solidFill>
                <a:latin typeface="Calibri"/>
                <a:ea typeface="Calibri"/>
                <a:cs typeface="Calibri"/>
                <a:sym typeface="Calibri"/>
              </a:rPr>
              <a:t>11.14.6.6: Use technology, including the Internet, to produce and publish writing to interact and collaborate with others.</a:t>
            </a:r>
            <a:endParaRPr sz="1800">
              <a:solidFill>
                <a:srgbClr val="424242"/>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rgbClr val="424242"/>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rgbClr val="424242"/>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rgbClr val="424242"/>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rgbClr val="424242"/>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rgbClr val="424242"/>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800">
              <a:solidFill>
                <a:srgbClr val="424242"/>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pic>
        <p:nvPicPr>
          <p:cNvPr id="1154" name="Google Shape;1154;p145"/>
          <p:cNvPicPr preferRelativeResize="0"/>
          <p:nvPr/>
        </p:nvPicPr>
        <p:blipFill>
          <a:blip r:embed="rId3">
            <a:alphaModFix/>
          </a:blip>
          <a:stretch>
            <a:fillRect/>
          </a:stretch>
        </p:blipFill>
        <p:spPr>
          <a:xfrm>
            <a:off x="83101" y="1841425"/>
            <a:ext cx="9081625" cy="4832150"/>
          </a:xfrm>
          <a:prstGeom prst="rect">
            <a:avLst/>
          </a:prstGeom>
          <a:noFill/>
          <a:ln>
            <a:noFill/>
          </a:ln>
        </p:spPr>
      </p:pic>
      <p:sp>
        <p:nvSpPr>
          <p:cNvPr id="1155" name="Google Shape;1155;p145"/>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dk1"/>
                </a:solidFill>
              </a:rPr>
              <a:t>Fast Fashion &amp; Externalities: What’s Your Waste Size?</a:t>
            </a:r>
            <a:endParaRPr sz="3600">
              <a:solidFill>
                <a:schemeClr val="dk1"/>
              </a:solidFill>
            </a:endParaRPr>
          </a:p>
        </p:txBody>
      </p:sp>
      <p:sp>
        <p:nvSpPr>
          <p:cNvPr id="1156" name="Google Shape;1156;p145"/>
          <p:cNvSpPr txBox="1"/>
          <p:nvPr>
            <p:ph idx="1" type="body"/>
          </p:nvPr>
        </p:nvSpPr>
        <p:spPr>
          <a:xfrm>
            <a:off x="311700" y="1841433"/>
            <a:ext cx="8520600" cy="66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Sustainability Themes</a:t>
            </a:r>
            <a:endParaRPr b="1" u="sng"/>
          </a:p>
          <a:p>
            <a:pPr indent="0" lvl="0" marL="0" rtl="0" algn="l">
              <a:spcBef>
                <a:spcPts val="1600"/>
              </a:spcBef>
              <a:spcAft>
                <a:spcPts val="160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46"/>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dk1"/>
                </a:solidFill>
              </a:rPr>
              <a:t>Fast Fashion &amp; Externalities: What’s Your Waste Size?</a:t>
            </a:r>
            <a:endParaRPr sz="3600">
              <a:solidFill>
                <a:schemeClr val="dk1"/>
              </a:solidFill>
            </a:endParaRPr>
          </a:p>
        </p:txBody>
      </p:sp>
      <p:pic>
        <p:nvPicPr>
          <p:cNvPr id="1162" name="Google Shape;1162;p146"/>
          <p:cNvPicPr preferRelativeResize="0"/>
          <p:nvPr/>
        </p:nvPicPr>
        <p:blipFill>
          <a:blip r:embed="rId3">
            <a:alphaModFix/>
          </a:blip>
          <a:stretch>
            <a:fillRect/>
          </a:stretch>
        </p:blipFill>
        <p:spPr>
          <a:xfrm>
            <a:off x="359700" y="2021427"/>
            <a:ext cx="8631900" cy="1578075"/>
          </a:xfrm>
          <a:prstGeom prst="rect">
            <a:avLst/>
          </a:prstGeom>
          <a:noFill/>
          <a:ln>
            <a:noFill/>
          </a:ln>
        </p:spPr>
      </p:pic>
      <p:pic>
        <p:nvPicPr>
          <p:cNvPr id="1163" name="Google Shape;1163;p146"/>
          <p:cNvPicPr preferRelativeResize="0"/>
          <p:nvPr/>
        </p:nvPicPr>
        <p:blipFill rotWithShape="1">
          <a:blip r:embed="rId4">
            <a:alphaModFix/>
          </a:blip>
          <a:srcRect b="3772" l="0" r="0" t="0"/>
          <a:stretch/>
        </p:blipFill>
        <p:spPr>
          <a:xfrm>
            <a:off x="359700" y="3769048"/>
            <a:ext cx="8631900" cy="190936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47"/>
          <p:cNvSpPr txBox="1"/>
          <p:nvPr>
            <p:ph idx="1" type="body"/>
          </p:nvPr>
        </p:nvSpPr>
        <p:spPr>
          <a:xfrm>
            <a:off x="311700" y="2044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Calibri"/>
                <a:ea typeface="Calibri"/>
                <a:cs typeface="Calibri"/>
                <a:sym typeface="Calibri"/>
              </a:rPr>
              <a:t>Step 1:</a:t>
            </a:r>
            <a:endParaRPr b="1" sz="2800">
              <a:solidFill>
                <a:schemeClr val="dk1"/>
              </a:solidFill>
              <a:latin typeface="Calibri"/>
              <a:ea typeface="Calibri"/>
              <a:cs typeface="Calibri"/>
              <a:sym typeface="Calibri"/>
            </a:endParaRPr>
          </a:p>
          <a:p>
            <a:pPr indent="-368300" lvl="0" marL="457200" marR="228600" rtl="0" algn="l">
              <a:lnSpc>
                <a:spcPct val="100000"/>
              </a:lnSpc>
              <a:spcBef>
                <a:spcPts val="1600"/>
              </a:spcBef>
              <a:spcAft>
                <a:spcPts val="0"/>
              </a:spcAft>
              <a:buClr>
                <a:srgbClr val="000000"/>
              </a:buClr>
              <a:buSzPts val="2200"/>
              <a:buFont typeface="Calibri"/>
              <a:buAutoNum type="arabicPeriod"/>
            </a:pPr>
            <a:r>
              <a:rPr b="1" lang="en" sz="2200">
                <a:solidFill>
                  <a:srgbClr val="000000"/>
                </a:solidFill>
                <a:latin typeface="Calibri"/>
                <a:ea typeface="Calibri"/>
                <a:cs typeface="Calibri"/>
                <a:sym typeface="Calibri"/>
              </a:rPr>
              <a:t>How often do you buy clothes and what drives your decisions?</a:t>
            </a:r>
            <a:endParaRPr b="1" sz="2200">
              <a:solidFill>
                <a:srgbClr val="000000"/>
              </a:solidFill>
              <a:latin typeface="Calibri"/>
              <a:ea typeface="Calibri"/>
              <a:cs typeface="Calibri"/>
              <a:sym typeface="Calibri"/>
            </a:endParaRPr>
          </a:p>
          <a:p>
            <a:pPr indent="-355600" lvl="1" marL="9144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How influential is social media/ marketing? Does it work?</a:t>
            </a:r>
            <a:endParaRPr sz="2000">
              <a:solidFill>
                <a:schemeClr val="dk1"/>
              </a:solidFill>
              <a:latin typeface="Calibri"/>
              <a:ea typeface="Calibri"/>
              <a:cs typeface="Calibri"/>
              <a:sym typeface="Calibri"/>
            </a:endParaRPr>
          </a:p>
          <a:p>
            <a:pPr indent="0" lvl="0" marL="0" marR="228600" rtl="0" algn="l">
              <a:lnSpc>
                <a:spcPct val="100000"/>
              </a:lnSpc>
              <a:spcBef>
                <a:spcPts val="1000"/>
              </a:spcBef>
              <a:spcAft>
                <a:spcPts val="0"/>
              </a:spcAft>
              <a:buNone/>
            </a:pPr>
            <a:r>
              <a:t/>
            </a:r>
            <a:endParaRPr sz="2200">
              <a:solidFill>
                <a:srgbClr val="000000"/>
              </a:solidFill>
              <a:latin typeface="Calibri"/>
              <a:ea typeface="Calibri"/>
              <a:cs typeface="Calibri"/>
              <a:sym typeface="Calibri"/>
            </a:endParaRPr>
          </a:p>
          <a:p>
            <a:pPr indent="-368300" lvl="0" marL="457200" marR="228600" rtl="0" algn="l">
              <a:lnSpc>
                <a:spcPct val="100000"/>
              </a:lnSpc>
              <a:spcBef>
                <a:spcPts val="0"/>
              </a:spcBef>
              <a:spcAft>
                <a:spcPts val="0"/>
              </a:spcAft>
              <a:buClr>
                <a:srgbClr val="000000"/>
              </a:buClr>
              <a:buSzPts val="2200"/>
              <a:buFont typeface="Calibri"/>
              <a:buAutoNum type="arabicPeriod"/>
            </a:pPr>
            <a:r>
              <a:rPr b="1" lang="en" sz="2200">
                <a:solidFill>
                  <a:srgbClr val="000000"/>
                </a:solidFill>
                <a:latin typeface="Calibri"/>
                <a:ea typeface="Calibri"/>
                <a:cs typeface="Calibri"/>
                <a:sym typeface="Calibri"/>
              </a:rPr>
              <a:t>How do producers know what to make and how much to charge?</a:t>
            </a:r>
            <a:endParaRPr b="1" sz="2200">
              <a:solidFill>
                <a:srgbClr val="000000"/>
              </a:solidFill>
              <a:latin typeface="Calibri"/>
              <a:ea typeface="Calibri"/>
              <a:cs typeface="Calibri"/>
              <a:sym typeface="Calibri"/>
            </a:endParaRPr>
          </a:p>
          <a:p>
            <a:pPr indent="0" lvl="0" marL="0" rtl="0" algn="l">
              <a:spcBef>
                <a:spcPts val="0"/>
              </a:spcBef>
              <a:spcAft>
                <a:spcPts val="1600"/>
              </a:spcAft>
              <a:buNone/>
            </a:pPr>
            <a:r>
              <a:t/>
            </a:r>
            <a:endParaRPr sz="2800">
              <a:latin typeface="Calibri"/>
              <a:ea typeface="Calibri"/>
              <a:cs typeface="Calibri"/>
              <a:sym typeface="Calibri"/>
            </a:endParaRPr>
          </a:p>
        </p:txBody>
      </p:sp>
      <p:sp>
        <p:nvSpPr>
          <p:cNvPr id="1169" name="Google Shape;1169;p147"/>
          <p:cNvSpPr txBox="1"/>
          <p:nvPr>
            <p:ph type="title"/>
          </p:nvPr>
        </p:nvSpPr>
        <p:spPr>
          <a:xfrm>
            <a:off x="311700" y="369667"/>
            <a:ext cx="8520600" cy="97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t>Intro Discussion</a:t>
            </a:r>
            <a:endParaRPr sz="45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48"/>
          <p:cNvSpPr txBox="1"/>
          <p:nvPr/>
        </p:nvSpPr>
        <p:spPr>
          <a:xfrm>
            <a:off x="311700" y="2243000"/>
            <a:ext cx="8520600" cy="3253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rgbClr val="595959"/>
              </a:buClr>
              <a:buSzPts val="3000"/>
              <a:buFont typeface="Calibri"/>
              <a:buAutoNum type="arabicPeriod"/>
            </a:pPr>
            <a:r>
              <a:rPr lang="en" sz="3000">
                <a:solidFill>
                  <a:srgbClr val="595959"/>
                </a:solidFill>
                <a:latin typeface="Calibri"/>
                <a:ea typeface="Calibri"/>
                <a:cs typeface="Calibri"/>
                <a:sym typeface="Calibri"/>
              </a:rPr>
              <a:t>Fit</a:t>
            </a:r>
            <a:endParaRPr sz="3000">
              <a:solidFill>
                <a:srgbClr val="595959"/>
              </a:solidFill>
              <a:latin typeface="Calibri"/>
              <a:ea typeface="Calibri"/>
              <a:cs typeface="Calibri"/>
              <a:sym typeface="Calibri"/>
            </a:endParaRPr>
          </a:p>
          <a:p>
            <a:pPr indent="-419100" lvl="0" marL="457200" rtl="0" algn="l">
              <a:lnSpc>
                <a:spcPct val="115000"/>
              </a:lnSpc>
              <a:spcBef>
                <a:spcPts val="0"/>
              </a:spcBef>
              <a:spcAft>
                <a:spcPts val="0"/>
              </a:spcAft>
              <a:buClr>
                <a:srgbClr val="595959"/>
              </a:buClr>
              <a:buSzPts val="3000"/>
              <a:buFont typeface="Calibri"/>
              <a:buAutoNum type="arabicPeriod"/>
            </a:pPr>
            <a:r>
              <a:rPr lang="en" sz="3000">
                <a:solidFill>
                  <a:srgbClr val="595959"/>
                </a:solidFill>
                <a:latin typeface="Calibri"/>
                <a:ea typeface="Calibri"/>
                <a:cs typeface="Calibri"/>
                <a:sym typeface="Calibri"/>
              </a:rPr>
              <a:t>Price/ value</a:t>
            </a:r>
            <a:endParaRPr sz="3000">
              <a:solidFill>
                <a:srgbClr val="595959"/>
              </a:solidFill>
              <a:latin typeface="Calibri"/>
              <a:ea typeface="Calibri"/>
              <a:cs typeface="Calibri"/>
              <a:sym typeface="Calibri"/>
            </a:endParaRPr>
          </a:p>
          <a:p>
            <a:pPr indent="-419100" lvl="0" marL="457200" rtl="0" algn="l">
              <a:lnSpc>
                <a:spcPct val="115000"/>
              </a:lnSpc>
              <a:spcBef>
                <a:spcPts val="0"/>
              </a:spcBef>
              <a:spcAft>
                <a:spcPts val="0"/>
              </a:spcAft>
              <a:buClr>
                <a:srgbClr val="595959"/>
              </a:buClr>
              <a:buSzPts val="3000"/>
              <a:buFont typeface="Calibri"/>
              <a:buAutoNum type="arabicPeriod"/>
            </a:pPr>
            <a:r>
              <a:rPr lang="en" sz="3000">
                <a:solidFill>
                  <a:srgbClr val="595959"/>
                </a:solidFill>
                <a:latin typeface="Calibri"/>
                <a:ea typeface="Calibri"/>
                <a:cs typeface="Calibri"/>
                <a:sym typeface="Calibri"/>
              </a:rPr>
              <a:t>Color</a:t>
            </a:r>
            <a:endParaRPr sz="3000">
              <a:solidFill>
                <a:srgbClr val="595959"/>
              </a:solidFill>
              <a:latin typeface="Calibri"/>
              <a:ea typeface="Calibri"/>
              <a:cs typeface="Calibri"/>
              <a:sym typeface="Calibri"/>
            </a:endParaRPr>
          </a:p>
          <a:p>
            <a:pPr indent="-419100" lvl="0" marL="457200" rtl="0" algn="l">
              <a:lnSpc>
                <a:spcPct val="115000"/>
              </a:lnSpc>
              <a:spcBef>
                <a:spcPts val="0"/>
              </a:spcBef>
              <a:spcAft>
                <a:spcPts val="0"/>
              </a:spcAft>
              <a:buClr>
                <a:srgbClr val="595959"/>
              </a:buClr>
              <a:buSzPts val="3000"/>
              <a:buFont typeface="Calibri"/>
              <a:buAutoNum type="arabicPeriod"/>
            </a:pPr>
            <a:r>
              <a:rPr lang="en" sz="3000">
                <a:solidFill>
                  <a:srgbClr val="595959"/>
                </a:solidFill>
                <a:latin typeface="Calibri"/>
                <a:ea typeface="Calibri"/>
                <a:cs typeface="Calibri"/>
                <a:sym typeface="Calibri"/>
              </a:rPr>
              <a:t>Stylish/ trendy</a:t>
            </a:r>
            <a:endParaRPr sz="3000">
              <a:solidFill>
                <a:srgbClr val="595959"/>
              </a:solidFill>
              <a:latin typeface="Calibri"/>
              <a:ea typeface="Calibri"/>
              <a:cs typeface="Calibri"/>
              <a:sym typeface="Calibri"/>
            </a:endParaRPr>
          </a:p>
          <a:p>
            <a:pPr indent="-419100" lvl="0" marL="457200" rtl="0" algn="l">
              <a:lnSpc>
                <a:spcPct val="115000"/>
              </a:lnSpc>
              <a:spcBef>
                <a:spcPts val="0"/>
              </a:spcBef>
              <a:spcAft>
                <a:spcPts val="0"/>
              </a:spcAft>
              <a:buClr>
                <a:srgbClr val="595959"/>
              </a:buClr>
              <a:buSzPts val="3000"/>
              <a:buFont typeface="Calibri"/>
              <a:buAutoNum type="arabicPeriod"/>
            </a:pPr>
            <a:r>
              <a:rPr lang="en" sz="3000">
                <a:solidFill>
                  <a:srgbClr val="595959"/>
                </a:solidFill>
                <a:latin typeface="Calibri"/>
                <a:ea typeface="Calibri"/>
                <a:cs typeface="Calibri"/>
                <a:sym typeface="Calibri"/>
              </a:rPr>
              <a:t>Brand name</a:t>
            </a:r>
            <a:endParaRPr sz="3000">
              <a:solidFill>
                <a:srgbClr val="595959"/>
              </a:solidFill>
              <a:latin typeface="Calibri"/>
              <a:ea typeface="Calibri"/>
              <a:cs typeface="Calibri"/>
              <a:sym typeface="Calibri"/>
            </a:endParaRPr>
          </a:p>
          <a:p>
            <a:pPr indent="0" lvl="0" marL="0" rtl="0" algn="l">
              <a:lnSpc>
                <a:spcPct val="115000"/>
              </a:lnSpc>
              <a:spcBef>
                <a:spcPts val="1600"/>
              </a:spcBef>
              <a:spcAft>
                <a:spcPts val="0"/>
              </a:spcAft>
              <a:buNone/>
            </a:pPr>
            <a:r>
              <a:t/>
            </a:r>
            <a:endParaRPr sz="2000">
              <a:solidFill>
                <a:srgbClr val="595959"/>
              </a:solidFill>
              <a:latin typeface="Calibri"/>
              <a:ea typeface="Calibri"/>
              <a:cs typeface="Calibri"/>
              <a:sym typeface="Calibri"/>
            </a:endParaRPr>
          </a:p>
          <a:p>
            <a:pPr indent="0" lvl="0" marL="0" rtl="0" algn="l">
              <a:lnSpc>
                <a:spcPct val="115000"/>
              </a:lnSpc>
              <a:spcBef>
                <a:spcPts val="1600"/>
              </a:spcBef>
              <a:spcAft>
                <a:spcPts val="800"/>
              </a:spcAft>
              <a:buNone/>
            </a:pPr>
            <a:r>
              <a:t/>
            </a:r>
            <a:endParaRPr sz="3400">
              <a:solidFill>
                <a:srgbClr val="1155CC"/>
              </a:solidFill>
              <a:latin typeface="Calibri"/>
              <a:ea typeface="Calibri"/>
              <a:cs typeface="Calibri"/>
              <a:sym typeface="Calibri"/>
            </a:endParaRPr>
          </a:p>
        </p:txBody>
      </p:sp>
      <p:sp>
        <p:nvSpPr>
          <p:cNvPr id="1175" name="Google Shape;1175;p148"/>
          <p:cNvSpPr txBox="1"/>
          <p:nvPr>
            <p:ph type="title"/>
          </p:nvPr>
        </p:nvSpPr>
        <p:spPr>
          <a:xfrm>
            <a:off x="311675" y="274327"/>
            <a:ext cx="8520600" cy="12237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300"/>
              <a:t>POLL:  What is your </a:t>
            </a:r>
            <a:r>
              <a:rPr lang="en" sz="3300" u="sng"/>
              <a:t>highest priority</a:t>
            </a:r>
            <a:r>
              <a:rPr lang="en" sz="3300"/>
              <a:t> when </a:t>
            </a:r>
            <a:endParaRPr sz="3300"/>
          </a:p>
          <a:p>
            <a:pPr indent="0" lvl="0" marL="0" rtl="0" algn="ctr">
              <a:spcBef>
                <a:spcPts val="0"/>
              </a:spcBef>
              <a:spcAft>
                <a:spcPts val="0"/>
              </a:spcAft>
              <a:buNone/>
            </a:pPr>
            <a:r>
              <a:rPr lang="en" sz="3300"/>
              <a:t>shopping for clothes?</a:t>
            </a:r>
            <a:endParaRPr sz="3300"/>
          </a:p>
        </p:txBody>
      </p:sp>
      <p:sp>
        <p:nvSpPr>
          <p:cNvPr id="1176" name="Google Shape;1176;p148"/>
          <p:cNvSpPr txBox="1"/>
          <p:nvPr/>
        </p:nvSpPr>
        <p:spPr>
          <a:xfrm>
            <a:off x="3287700" y="5768000"/>
            <a:ext cx="554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ighlight>
                  <a:schemeClr val="accent6"/>
                </a:highlight>
                <a:latin typeface="Source Code Pro"/>
                <a:ea typeface="Source Code Pro"/>
                <a:cs typeface="Source Code Pro"/>
                <a:sym typeface="Source Code Pro"/>
                <a:hlinkClick r:id="rId3"/>
              </a:rPr>
              <a:t>“How do you shop for clothes?” Intro Presentation</a:t>
            </a:r>
            <a:endParaRPr>
              <a:highlight>
                <a:schemeClr val="accent6"/>
              </a:highlight>
              <a:latin typeface="Source Code Pro"/>
              <a:ea typeface="Source Code Pro"/>
              <a:cs typeface="Source Code Pro"/>
              <a:sym typeface="Source Code Pr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id="1181" name="Google Shape;1181;p14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182" name="Google Shape;1182;p14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pic>
        <p:nvPicPr>
          <p:cNvPr id="1187" name="Google Shape;1187;p150"/>
          <p:cNvPicPr preferRelativeResize="0"/>
          <p:nvPr/>
        </p:nvPicPr>
        <p:blipFill>
          <a:blip r:embed="rId3">
            <a:alphaModFix/>
          </a:blip>
          <a:stretch>
            <a:fillRect/>
          </a:stretch>
        </p:blipFill>
        <p:spPr>
          <a:xfrm>
            <a:off x="491373" y="0"/>
            <a:ext cx="8161251" cy="68580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51"/>
          <p:cNvSpPr txBox="1"/>
          <p:nvPr/>
        </p:nvSpPr>
        <p:spPr>
          <a:xfrm>
            <a:off x="260600" y="235700"/>
            <a:ext cx="7845600" cy="13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latin typeface="Oswald"/>
                <a:ea typeface="Oswald"/>
                <a:cs typeface="Oswald"/>
                <a:sym typeface="Oswald"/>
              </a:rPr>
              <a:t>How do producers know what to make and how much to charge?</a:t>
            </a:r>
            <a:endParaRPr sz="3300">
              <a:latin typeface="Oswald"/>
              <a:ea typeface="Oswald"/>
              <a:cs typeface="Oswald"/>
              <a:sym typeface="Oswald"/>
            </a:endParaRPr>
          </a:p>
        </p:txBody>
      </p:sp>
      <p:sp>
        <p:nvSpPr>
          <p:cNvPr id="1193" name="Google Shape;1193;p151"/>
          <p:cNvSpPr txBox="1"/>
          <p:nvPr/>
        </p:nvSpPr>
        <p:spPr>
          <a:xfrm>
            <a:off x="233175" y="1975100"/>
            <a:ext cx="8366700" cy="34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Questions to ask kids:</a:t>
            </a:r>
            <a:endParaRPr b="1" sz="2000">
              <a:latin typeface="Calibri"/>
              <a:ea typeface="Calibri"/>
              <a:cs typeface="Calibri"/>
              <a:sym typeface="Calibri"/>
            </a:endParaRPr>
          </a:p>
          <a:p>
            <a:pPr indent="-342900" lvl="0" marL="457200" rtl="0" algn="l">
              <a:spcBef>
                <a:spcPts val="1000"/>
              </a:spcBef>
              <a:spcAft>
                <a:spcPts val="0"/>
              </a:spcAft>
              <a:buSzPts val="1800"/>
              <a:buFont typeface="Calibri"/>
              <a:buChar char="●"/>
            </a:pPr>
            <a:r>
              <a:rPr lang="en" sz="1800">
                <a:latin typeface="Calibri"/>
                <a:ea typeface="Calibri"/>
                <a:cs typeface="Calibri"/>
                <a:sym typeface="Calibri"/>
              </a:rPr>
              <a:t>What materials do you need to make clothing?  How much do those things cost?</a:t>
            </a:r>
            <a:endParaRPr sz="1800">
              <a:latin typeface="Calibri"/>
              <a:ea typeface="Calibri"/>
              <a:cs typeface="Calibri"/>
              <a:sym typeface="Calibri"/>
            </a:endParaRPr>
          </a:p>
          <a:p>
            <a:pPr indent="-342900" lvl="0" marL="457200" rtl="0" algn="l">
              <a:spcBef>
                <a:spcPts val="1000"/>
              </a:spcBef>
              <a:spcAft>
                <a:spcPts val="0"/>
              </a:spcAft>
              <a:buSzPts val="1800"/>
              <a:buFont typeface="Calibri"/>
              <a:buChar char="●"/>
            </a:pPr>
            <a:r>
              <a:rPr lang="en" sz="1800">
                <a:latin typeface="Calibri"/>
                <a:ea typeface="Calibri"/>
                <a:cs typeface="Calibri"/>
                <a:sym typeface="Calibri"/>
              </a:rPr>
              <a:t>How do producers know what things to actually make?</a:t>
            </a:r>
            <a:endParaRPr sz="1800">
              <a:latin typeface="Calibri"/>
              <a:ea typeface="Calibri"/>
              <a:cs typeface="Calibri"/>
              <a:sym typeface="Calibri"/>
            </a:endParaRPr>
          </a:p>
          <a:p>
            <a:pPr indent="-342900" lvl="0" marL="457200" rtl="0" algn="l">
              <a:spcBef>
                <a:spcPts val="1000"/>
              </a:spcBef>
              <a:spcAft>
                <a:spcPts val="1000"/>
              </a:spcAft>
              <a:buSzPts val="1800"/>
              <a:buFont typeface="Calibri"/>
              <a:buChar char="●"/>
            </a:pPr>
            <a:r>
              <a:rPr lang="en" sz="1800">
                <a:latin typeface="Calibri"/>
                <a:ea typeface="Calibri"/>
                <a:cs typeface="Calibri"/>
                <a:sym typeface="Calibri"/>
              </a:rPr>
              <a:t>What factors do producers consider when putting a price on clothing?</a:t>
            </a:r>
            <a:endParaRPr sz="1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80"/>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Curriculum</a:t>
            </a:r>
            <a:endParaRPr/>
          </a:p>
        </p:txBody>
      </p:sp>
      <p:sp>
        <p:nvSpPr>
          <p:cNvPr id="408" name="Google Shape;408;p80"/>
          <p:cNvSpPr txBox="1"/>
          <p:nvPr>
            <p:ph idx="1" type="body"/>
          </p:nvPr>
        </p:nvSpPr>
        <p:spPr>
          <a:xfrm>
            <a:off x="311700" y="1957134"/>
            <a:ext cx="8520600" cy="43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000000"/>
                </a:solidFill>
                <a:latin typeface="Calibri"/>
                <a:ea typeface="Calibri"/>
                <a:cs typeface="Calibri"/>
                <a:sym typeface="Calibri"/>
              </a:rPr>
              <a:t>Viewing Sustainability through an Economics Lens:</a:t>
            </a:r>
            <a:r>
              <a:rPr lang="en" sz="2300">
                <a:solidFill>
                  <a:srgbClr val="000000"/>
                </a:solidFill>
                <a:latin typeface="Calibri"/>
                <a:ea typeface="Calibri"/>
                <a:cs typeface="Calibri"/>
                <a:sym typeface="Calibri"/>
              </a:rPr>
              <a:t> </a:t>
            </a:r>
            <a:endParaRPr sz="2300">
              <a:solidFill>
                <a:srgbClr val="000000"/>
              </a:solidFill>
              <a:latin typeface="Calibri"/>
              <a:ea typeface="Calibri"/>
              <a:cs typeface="Calibri"/>
              <a:sym typeface="Calibri"/>
            </a:endParaRPr>
          </a:p>
          <a:p>
            <a:pPr indent="0" lvl="0" marL="0" rtl="0" algn="ctr">
              <a:spcBef>
                <a:spcPts val="0"/>
              </a:spcBef>
              <a:spcAft>
                <a:spcPts val="0"/>
              </a:spcAft>
              <a:buNone/>
            </a:pPr>
            <a:r>
              <a:rPr lang="en" sz="2300">
                <a:solidFill>
                  <a:srgbClr val="000000"/>
                </a:solidFill>
                <a:latin typeface="Calibri"/>
                <a:ea typeface="Calibri"/>
                <a:cs typeface="Calibri"/>
                <a:sym typeface="Calibri"/>
              </a:rPr>
              <a:t>How to be Green While Staying in the Black </a:t>
            </a:r>
            <a:endParaRPr sz="2300">
              <a:solidFill>
                <a:srgbClr val="000000"/>
              </a:solidFill>
              <a:latin typeface="Calibri"/>
              <a:ea typeface="Calibri"/>
              <a:cs typeface="Calibri"/>
              <a:sym typeface="Calibri"/>
            </a:endParaRPr>
          </a:p>
          <a:p>
            <a:pPr indent="0" lvl="0" marL="0" rtl="0" algn="l">
              <a:spcBef>
                <a:spcPts val="1600"/>
              </a:spcBef>
              <a:spcAft>
                <a:spcPts val="0"/>
              </a:spcAft>
              <a:buNone/>
            </a:pPr>
            <a:r>
              <a:rPr lang="en">
                <a:solidFill>
                  <a:srgbClr val="000000"/>
                </a:solidFill>
                <a:latin typeface="Calibri"/>
                <a:ea typeface="Calibri"/>
                <a:cs typeface="Calibri"/>
                <a:sym typeface="Calibri"/>
              </a:rPr>
              <a:t>For high school teachers in social studies, business, agricultural education, and science-related fields. </a:t>
            </a:r>
            <a:endParaRPr>
              <a:solidFill>
                <a:srgbClr val="000000"/>
              </a:solidFill>
              <a:latin typeface="Calibri"/>
              <a:ea typeface="Calibri"/>
              <a:cs typeface="Calibri"/>
              <a:sym typeface="Calibri"/>
            </a:endParaRPr>
          </a:p>
          <a:p>
            <a:pPr indent="0" lvl="0" marL="0" rtl="0" algn="l">
              <a:spcBef>
                <a:spcPts val="1600"/>
              </a:spcBef>
              <a:spcAft>
                <a:spcPts val="1600"/>
              </a:spcAft>
              <a:buNone/>
            </a:pPr>
            <a:r>
              <a:rPr b="1" lang="en">
                <a:solidFill>
                  <a:srgbClr val="000000"/>
                </a:solidFill>
                <a:latin typeface="Calibri"/>
                <a:ea typeface="Calibri"/>
                <a:cs typeface="Calibri"/>
                <a:sym typeface="Calibri"/>
              </a:rPr>
              <a:t>Goal</a:t>
            </a:r>
            <a:r>
              <a:rPr lang="en">
                <a:solidFill>
                  <a:srgbClr val="000000"/>
                </a:solidFill>
                <a:latin typeface="Calibri"/>
                <a:ea typeface="Calibri"/>
                <a:cs typeface="Calibri"/>
                <a:sym typeface="Calibri"/>
              </a:rPr>
              <a:t>: to equip high school students with a basic understanding of </a:t>
            </a:r>
            <a:r>
              <a:rPr b="1" lang="en">
                <a:solidFill>
                  <a:srgbClr val="000000"/>
                </a:solidFill>
                <a:latin typeface="Calibri"/>
                <a:ea typeface="Calibri"/>
                <a:cs typeface="Calibri"/>
                <a:sym typeface="Calibri"/>
              </a:rPr>
              <a:t>sustainability issues</a:t>
            </a:r>
            <a:r>
              <a:rPr lang="en">
                <a:solidFill>
                  <a:srgbClr val="000000"/>
                </a:solidFill>
                <a:latin typeface="Calibri"/>
                <a:ea typeface="Calibri"/>
                <a:cs typeface="Calibri"/>
                <a:sym typeface="Calibri"/>
              </a:rPr>
              <a:t> and inspire them to champion </a:t>
            </a:r>
            <a:r>
              <a:rPr b="1" lang="en">
                <a:solidFill>
                  <a:srgbClr val="000000"/>
                </a:solidFill>
                <a:latin typeface="Calibri"/>
                <a:ea typeface="Calibri"/>
                <a:cs typeface="Calibri"/>
                <a:sym typeface="Calibri"/>
              </a:rPr>
              <a:t>innovative solutions</a:t>
            </a:r>
            <a:r>
              <a:rPr lang="en">
                <a:solidFill>
                  <a:srgbClr val="000000"/>
                </a:solidFill>
                <a:latin typeface="Calibri"/>
                <a:ea typeface="Calibri"/>
                <a:cs typeface="Calibri"/>
                <a:sym typeface="Calibri"/>
              </a:rPr>
              <a:t> to address environmental, ecological, and related </a:t>
            </a:r>
            <a:r>
              <a:rPr b="1" lang="en">
                <a:solidFill>
                  <a:srgbClr val="000000"/>
                </a:solidFill>
                <a:latin typeface="Calibri"/>
                <a:ea typeface="Calibri"/>
                <a:cs typeface="Calibri"/>
                <a:sym typeface="Calibri"/>
              </a:rPr>
              <a:t>economic challenges</a:t>
            </a:r>
            <a:r>
              <a:rPr lang="en">
                <a:solidFill>
                  <a:srgbClr val="000000"/>
                </a:solidFill>
                <a:latin typeface="Calibri"/>
                <a:ea typeface="Calibri"/>
                <a:cs typeface="Calibri"/>
                <a:sym typeface="Calibri"/>
              </a:rPr>
              <a:t> facing the planet and its people. </a:t>
            </a:r>
            <a:endParaRPr>
              <a:solidFill>
                <a:srgbClr val="00000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52"/>
          <p:cNvSpPr txBox="1"/>
          <p:nvPr>
            <p:ph idx="4294967295" type="body"/>
          </p:nvPr>
        </p:nvSpPr>
        <p:spPr>
          <a:xfrm>
            <a:off x="229400" y="2239700"/>
            <a:ext cx="4132200" cy="303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latin typeface="Calibri"/>
                <a:ea typeface="Calibri"/>
                <a:cs typeface="Calibri"/>
                <a:sym typeface="Calibri"/>
              </a:rPr>
              <a:t>The final price you see for a shirt is a combination of factors to make sure all participating companies make money and can continue producing and distributing product.</a:t>
            </a:r>
            <a:endParaRPr sz="2100">
              <a:latin typeface="Calibri"/>
              <a:ea typeface="Calibri"/>
              <a:cs typeface="Calibri"/>
              <a:sym typeface="Calibri"/>
            </a:endParaRPr>
          </a:p>
          <a:p>
            <a:pPr indent="0" lvl="0" marL="0" rtl="0" algn="l">
              <a:spcBef>
                <a:spcPts val="1600"/>
              </a:spcBef>
              <a:spcAft>
                <a:spcPts val="1600"/>
              </a:spcAft>
              <a:buNone/>
            </a:pPr>
            <a:r>
              <a:t/>
            </a:r>
            <a:endParaRPr sz="2100">
              <a:latin typeface="Calibri"/>
              <a:ea typeface="Calibri"/>
              <a:cs typeface="Calibri"/>
              <a:sym typeface="Calibri"/>
            </a:endParaRPr>
          </a:p>
        </p:txBody>
      </p:sp>
      <p:pic>
        <p:nvPicPr>
          <p:cNvPr descr="&lt;php the_title();?&gt;" id="1199" name="Google Shape;1199;p152"/>
          <p:cNvPicPr preferRelativeResize="0"/>
          <p:nvPr/>
        </p:nvPicPr>
        <p:blipFill>
          <a:blip r:embed="rId3">
            <a:alphaModFix/>
          </a:blip>
          <a:stretch>
            <a:fillRect/>
          </a:stretch>
        </p:blipFill>
        <p:spPr>
          <a:xfrm>
            <a:off x="4249400" y="255000"/>
            <a:ext cx="4805076" cy="4761000"/>
          </a:xfrm>
          <a:prstGeom prst="rect">
            <a:avLst/>
          </a:prstGeom>
          <a:noFill/>
          <a:ln>
            <a:noFill/>
          </a:ln>
        </p:spPr>
      </p:pic>
      <p:sp>
        <p:nvSpPr>
          <p:cNvPr id="1200" name="Google Shape;1200;p152"/>
          <p:cNvSpPr txBox="1"/>
          <p:nvPr/>
        </p:nvSpPr>
        <p:spPr>
          <a:xfrm>
            <a:off x="5233425" y="6419100"/>
            <a:ext cx="3154800" cy="3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4"/>
              </a:rPr>
              <a:t>https://graincreative.com/shirt-cost-breakdown/</a:t>
            </a:r>
            <a:endParaRPr>
              <a:latin typeface="Source Code Pro"/>
              <a:ea typeface="Source Code Pro"/>
              <a:cs typeface="Source Code Pro"/>
              <a:sym typeface="Source Code Pro"/>
            </a:endParaRPr>
          </a:p>
        </p:txBody>
      </p:sp>
      <p:sp>
        <p:nvSpPr>
          <p:cNvPr id="1201" name="Google Shape;1201;p152"/>
          <p:cNvSpPr txBox="1"/>
          <p:nvPr/>
        </p:nvSpPr>
        <p:spPr>
          <a:xfrm>
            <a:off x="260600" y="438900"/>
            <a:ext cx="3991200" cy="13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latin typeface="Oswald"/>
                <a:ea typeface="Oswald"/>
                <a:cs typeface="Oswald"/>
                <a:sym typeface="Oswald"/>
              </a:rPr>
              <a:t>What Does a Shirt </a:t>
            </a:r>
            <a:endParaRPr sz="3300">
              <a:latin typeface="Oswald"/>
              <a:ea typeface="Oswald"/>
              <a:cs typeface="Oswald"/>
              <a:sym typeface="Oswald"/>
            </a:endParaRPr>
          </a:p>
          <a:p>
            <a:pPr indent="0" lvl="0" marL="0" rtl="0" algn="l">
              <a:spcBef>
                <a:spcPts val="0"/>
              </a:spcBef>
              <a:spcAft>
                <a:spcPts val="0"/>
              </a:spcAft>
              <a:buNone/>
            </a:pPr>
            <a:r>
              <a:rPr lang="en" sz="3300">
                <a:latin typeface="Oswald"/>
                <a:ea typeface="Oswald"/>
                <a:cs typeface="Oswald"/>
                <a:sym typeface="Oswald"/>
              </a:rPr>
              <a:t>Really Cost?</a:t>
            </a:r>
            <a:endParaRPr sz="3300">
              <a:latin typeface="Oswald"/>
              <a:ea typeface="Oswald"/>
              <a:cs typeface="Oswald"/>
              <a:sym typeface="Oswald"/>
            </a:endParaRPr>
          </a:p>
        </p:txBody>
      </p:sp>
      <p:sp>
        <p:nvSpPr>
          <p:cNvPr id="1202" name="Google Shape;1202;p152"/>
          <p:cNvSpPr txBox="1"/>
          <p:nvPr/>
        </p:nvSpPr>
        <p:spPr>
          <a:xfrm>
            <a:off x="2133600" y="5763300"/>
            <a:ext cx="22098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ighlight>
                  <a:schemeClr val="accent6"/>
                </a:highlight>
                <a:latin typeface="Source Code Pro"/>
                <a:ea typeface="Source Code Pro"/>
                <a:cs typeface="Source Code Pro"/>
                <a:sym typeface="Source Code Pro"/>
                <a:hlinkClick r:id="rId5"/>
              </a:rPr>
              <a:t>Forbes Article</a:t>
            </a:r>
            <a:endParaRPr>
              <a:highlight>
                <a:schemeClr val="accent6"/>
              </a:highlight>
              <a:latin typeface="Source Code Pro"/>
              <a:ea typeface="Source Code Pro"/>
              <a:cs typeface="Source Code Pro"/>
              <a:sym typeface="Source Code Pro"/>
            </a:endParaRPr>
          </a:p>
          <a:p>
            <a:pPr indent="0" lvl="0" marL="0" rtl="0" algn="ctr">
              <a:spcBef>
                <a:spcPts val="0"/>
              </a:spcBef>
              <a:spcAft>
                <a:spcPts val="0"/>
              </a:spcAft>
              <a:buNone/>
            </a:pPr>
            <a:r>
              <a:t/>
            </a:r>
            <a:endParaRPr sz="300">
              <a:highlight>
                <a:schemeClr val="accent6"/>
              </a:highlight>
              <a:latin typeface="Source Code Pro"/>
              <a:ea typeface="Source Code Pro"/>
              <a:cs typeface="Source Code Pro"/>
              <a:sym typeface="Source Code Pro"/>
            </a:endParaRPr>
          </a:p>
          <a:p>
            <a:pPr indent="0" lvl="0" marL="0" rtl="0" algn="ctr">
              <a:spcBef>
                <a:spcPts val="0"/>
              </a:spcBef>
              <a:spcAft>
                <a:spcPts val="0"/>
              </a:spcAft>
              <a:buNone/>
            </a:pPr>
            <a:r>
              <a:rPr lang="en" u="sng">
                <a:solidFill>
                  <a:schemeClr val="hlink"/>
                </a:solidFill>
                <a:highlight>
                  <a:schemeClr val="accent6"/>
                </a:highlight>
                <a:latin typeface="Source Code Pro"/>
                <a:ea typeface="Source Code Pro"/>
                <a:cs typeface="Source Code Pro"/>
                <a:sym typeface="Source Code Pro"/>
                <a:hlinkClick r:id="rId6"/>
              </a:rPr>
              <a:t>US vs. Bangladesh</a:t>
            </a:r>
            <a:endParaRPr>
              <a:highlight>
                <a:schemeClr val="accent6"/>
              </a:highlight>
              <a:latin typeface="Source Code Pro"/>
              <a:ea typeface="Source Code Pro"/>
              <a:cs typeface="Source Code Pro"/>
              <a:sym typeface="Source Code Pr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153"/>
          <p:cNvSpPr txBox="1"/>
          <p:nvPr>
            <p:ph idx="1" type="body"/>
          </p:nvPr>
        </p:nvSpPr>
        <p:spPr>
          <a:xfrm>
            <a:off x="311700" y="2044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Calibri"/>
                <a:ea typeface="Calibri"/>
                <a:cs typeface="Calibri"/>
                <a:sym typeface="Calibri"/>
              </a:rPr>
              <a:t>Step 2:</a:t>
            </a:r>
            <a:endParaRPr b="1" sz="2800">
              <a:solidFill>
                <a:schemeClr val="dk1"/>
              </a:solidFill>
              <a:latin typeface="Calibri"/>
              <a:ea typeface="Calibri"/>
              <a:cs typeface="Calibri"/>
              <a:sym typeface="Calibri"/>
            </a:endParaRPr>
          </a:p>
          <a:p>
            <a:pPr indent="-368300" lvl="0" marL="457200" marR="228600" rtl="0" algn="l">
              <a:lnSpc>
                <a:spcPct val="100000"/>
              </a:lnSpc>
              <a:spcBef>
                <a:spcPts val="160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Organize students into groups of 3 or 4 and provide a </a:t>
            </a:r>
            <a:r>
              <a:rPr lang="en" sz="2200" u="sng">
                <a:solidFill>
                  <a:schemeClr val="hlink"/>
                </a:solidFill>
                <a:latin typeface="Calibri"/>
                <a:ea typeface="Calibri"/>
                <a:cs typeface="Calibri"/>
                <a:sym typeface="Calibri"/>
                <a:hlinkClick r:id="rId3"/>
              </a:rPr>
              <a:t>Fast Fashion Worksheet</a:t>
            </a:r>
            <a:r>
              <a:rPr lang="en" sz="2200">
                <a:solidFill>
                  <a:srgbClr val="000000"/>
                </a:solidFill>
                <a:latin typeface="Calibri"/>
                <a:ea typeface="Calibri"/>
                <a:cs typeface="Calibri"/>
                <a:sym typeface="Calibri"/>
              </a:rPr>
              <a:t> and </a:t>
            </a:r>
            <a:r>
              <a:rPr lang="en" sz="2200" u="sng">
                <a:solidFill>
                  <a:schemeClr val="hlink"/>
                </a:solidFill>
                <a:latin typeface="Calibri"/>
                <a:ea typeface="Calibri"/>
                <a:cs typeface="Calibri"/>
                <a:sym typeface="Calibri"/>
                <a:hlinkClick r:id="rId4"/>
              </a:rPr>
              <a:t>Fast Fashion Clues Handout</a:t>
            </a:r>
            <a:r>
              <a:rPr lang="en" sz="2200">
                <a:solidFill>
                  <a:srgbClr val="000000"/>
                </a:solidFill>
                <a:latin typeface="Calibri"/>
                <a:ea typeface="Calibri"/>
                <a:cs typeface="Calibri"/>
                <a:sym typeface="Calibri"/>
              </a:rPr>
              <a:t> (cut apart).  </a:t>
            </a:r>
            <a:endParaRPr sz="2200">
              <a:solidFill>
                <a:srgbClr val="000000"/>
              </a:solidFill>
              <a:latin typeface="Calibri"/>
              <a:ea typeface="Calibri"/>
              <a:cs typeface="Calibri"/>
              <a:sym typeface="Calibri"/>
            </a:endParaRPr>
          </a:p>
          <a:p>
            <a:pPr indent="-368300" lvl="0" marL="457200" marR="228600" rtl="0" algn="l">
              <a:lnSpc>
                <a:spcPct val="100000"/>
              </a:lnSpc>
              <a:spcBef>
                <a:spcPts val="100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Students read through the clues and collectively decide:</a:t>
            </a:r>
            <a:endParaRPr sz="2200">
              <a:solidFill>
                <a:srgbClr val="000000"/>
              </a:solidFill>
              <a:latin typeface="Calibri"/>
              <a:ea typeface="Calibri"/>
              <a:cs typeface="Calibri"/>
              <a:sym typeface="Calibri"/>
            </a:endParaRPr>
          </a:p>
          <a:p>
            <a:pPr indent="-368300" lvl="1" marL="914400" marR="228600" rtl="0" algn="l">
              <a:lnSpc>
                <a:spcPct val="100000"/>
              </a:lnSpc>
              <a:spcBef>
                <a:spcPts val="0"/>
              </a:spcBef>
              <a:spcAft>
                <a:spcPts val="0"/>
              </a:spcAft>
              <a:buClr>
                <a:srgbClr val="000000"/>
              </a:buClr>
              <a:buSzPts val="2200"/>
              <a:buFont typeface="Calibri"/>
              <a:buAutoNum type="alphaLcPeriod"/>
            </a:pPr>
            <a:r>
              <a:rPr lang="en" sz="2200">
                <a:solidFill>
                  <a:srgbClr val="000000"/>
                </a:solidFill>
                <a:latin typeface="Calibri"/>
                <a:ea typeface="Calibri"/>
                <a:cs typeface="Calibri"/>
                <a:sym typeface="Calibri"/>
              </a:rPr>
              <a:t>What is the core problem in this clue?</a:t>
            </a:r>
            <a:endParaRPr sz="2200">
              <a:solidFill>
                <a:srgbClr val="000000"/>
              </a:solidFill>
              <a:latin typeface="Calibri"/>
              <a:ea typeface="Calibri"/>
              <a:cs typeface="Calibri"/>
              <a:sym typeface="Calibri"/>
            </a:endParaRPr>
          </a:p>
          <a:p>
            <a:pPr indent="-368300" lvl="1" marL="914400" marR="228600" rtl="0" algn="l">
              <a:lnSpc>
                <a:spcPct val="100000"/>
              </a:lnSpc>
              <a:spcBef>
                <a:spcPts val="0"/>
              </a:spcBef>
              <a:spcAft>
                <a:spcPts val="0"/>
              </a:spcAft>
              <a:buClr>
                <a:srgbClr val="000000"/>
              </a:buClr>
              <a:buSzPts val="2200"/>
              <a:buFont typeface="Calibri"/>
              <a:buAutoNum type="alphaLcPeriod"/>
            </a:pPr>
            <a:r>
              <a:rPr lang="en" sz="2200">
                <a:solidFill>
                  <a:srgbClr val="000000"/>
                </a:solidFill>
                <a:latin typeface="Calibri"/>
                <a:ea typeface="Calibri"/>
                <a:cs typeface="Calibri"/>
                <a:sym typeface="Calibri"/>
              </a:rPr>
              <a:t>Who is responsible for this problem? </a:t>
            </a:r>
            <a:endParaRPr sz="2200">
              <a:solidFill>
                <a:srgbClr val="000000"/>
              </a:solidFill>
              <a:latin typeface="Calibri"/>
              <a:ea typeface="Calibri"/>
              <a:cs typeface="Calibri"/>
              <a:sym typeface="Calibri"/>
            </a:endParaRPr>
          </a:p>
          <a:p>
            <a:pPr indent="0" lvl="0" marL="0" rtl="0" algn="l">
              <a:spcBef>
                <a:spcPts val="0"/>
              </a:spcBef>
              <a:spcAft>
                <a:spcPts val="1600"/>
              </a:spcAft>
              <a:buNone/>
            </a:pPr>
            <a:r>
              <a:t/>
            </a:r>
            <a:endParaRPr sz="2800">
              <a:latin typeface="Calibri"/>
              <a:ea typeface="Calibri"/>
              <a:cs typeface="Calibri"/>
              <a:sym typeface="Calibri"/>
            </a:endParaRPr>
          </a:p>
        </p:txBody>
      </p:sp>
      <p:sp>
        <p:nvSpPr>
          <p:cNvPr id="1208" name="Google Shape;1208;p153"/>
          <p:cNvSpPr txBox="1"/>
          <p:nvPr>
            <p:ph type="title"/>
          </p:nvPr>
        </p:nvSpPr>
        <p:spPr>
          <a:xfrm>
            <a:off x="311700" y="903067"/>
            <a:ext cx="8520600" cy="97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FAST FASHION &amp; EXTERNALITIES:  </a:t>
            </a:r>
            <a:endParaRPr sz="3300"/>
          </a:p>
          <a:p>
            <a:pPr indent="0" lvl="0" marL="0" rtl="0" algn="l">
              <a:spcBef>
                <a:spcPts val="0"/>
              </a:spcBef>
              <a:spcAft>
                <a:spcPts val="0"/>
              </a:spcAft>
              <a:buNone/>
            </a:pPr>
            <a:r>
              <a:rPr lang="en" sz="3300"/>
              <a:t>What’s Your Waste Size?</a:t>
            </a:r>
            <a:endParaRPr sz="33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54"/>
          <p:cNvSpPr txBox="1"/>
          <p:nvPr/>
        </p:nvSpPr>
        <p:spPr>
          <a:xfrm>
            <a:off x="68575" y="2039800"/>
            <a:ext cx="2743200" cy="4818300"/>
          </a:xfrm>
          <a:prstGeom prst="rect">
            <a:avLst/>
          </a:prstGeom>
          <a:solidFill>
            <a:srgbClr val="FFFFFF"/>
          </a:solidFill>
          <a:ln>
            <a:noFill/>
          </a:ln>
        </p:spPr>
        <p:txBody>
          <a:bodyPr anchorCtr="0" anchor="t" bIns="91425" lIns="91425" spcFirstLastPara="1" rIns="91425" wrap="square" tIns="91425">
            <a:noAutofit/>
          </a:bodyPr>
          <a:lstStyle/>
          <a:p>
            <a:pPr indent="-349250" lvl="0" marL="457200" rtl="0" algn="l">
              <a:lnSpc>
                <a:spcPct val="75000"/>
              </a:lnSpc>
              <a:spcBef>
                <a:spcPts val="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Consumers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Clothing Manufacturers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Clothing retailers   (ex: H&amp;M)</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Recycling programs (ex: Goodwill)</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Cotton growers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Textile and chemical producers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Oil and coal producers</a:t>
            </a:r>
            <a:endParaRPr sz="1900">
              <a:solidFill>
                <a:srgbClr val="595959"/>
              </a:solidFill>
              <a:latin typeface="Calibri"/>
              <a:ea typeface="Calibri"/>
              <a:cs typeface="Calibri"/>
              <a:sym typeface="Calibri"/>
            </a:endParaRPr>
          </a:p>
          <a:p>
            <a:pPr indent="0" lvl="0" marL="0" rtl="0" algn="l">
              <a:lnSpc>
                <a:spcPct val="75000"/>
              </a:lnSpc>
              <a:spcBef>
                <a:spcPts val="1000"/>
              </a:spcBef>
              <a:spcAft>
                <a:spcPts val="0"/>
              </a:spcAft>
              <a:buNone/>
            </a:pPr>
            <a:r>
              <a:t/>
            </a:r>
            <a:endParaRPr sz="1900">
              <a:solidFill>
                <a:srgbClr val="595959"/>
              </a:solidFill>
              <a:latin typeface="Calibri"/>
              <a:ea typeface="Calibri"/>
              <a:cs typeface="Calibri"/>
              <a:sym typeface="Calibri"/>
            </a:endParaRPr>
          </a:p>
          <a:p>
            <a:pPr indent="0" lvl="0" marL="0" rtl="0" algn="l">
              <a:lnSpc>
                <a:spcPct val="75000"/>
              </a:lnSpc>
              <a:spcBef>
                <a:spcPts val="1000"/>
              </a:spcBef>
              <a:spcAft>
                <a:spcPts val="0"/>
              </a:spcAft>
              <a:buNone/>
            </a:pPr>
            <a:r>
              <a:t/>
            </a:r>
            <a:endParaRPr sz="1900">
              <a:solidFill>
                <a:srgbClr val="595959"/>
              </a:solidFill>
              <a:latin typeface="Calibri"/>
              <a:ea typeface="Calibri"/>
              <a:cs typeface="Calibri"/>
              <a:sym typeface="Calibri"/>
            </a:endParaRPr>
          </a:p>
          <a:p>
            <a:pPr indent="0" lvl="0" marL="0" rtl="0" algn="l">
              <a:lnSpc>
                <a:spcPct val="75000"/>
              </a:lnSpc>
              <a:spcBef>
                <a:spcPts val="1000"/>
              </a:spcBef>
              <a:spcAft>
                <a:spcPts val="1000"/>
              </a:spcAft>
              <a:buNone/>
            </a:pPr>
            <a:r>
              <a:t/>
            </a:r>
            <a:endParaRPr sz="3300">
              <a:solidFill>
                <a:srgbClr val="1155CC"/>
              </a:solidFill>
              <a:latin typeface="Calibri"/>
              <a:ea typeface="Calibri"/>
              <a:cs typeface="Calibri"/>
              <a:sym typeface="Calibri"/>
            </a:endParaRPr>
          </a:p>
        </p:txBody>
      </p:sp>
      <p:sp>
        <p:nvSpPr>
          <p:cNvPr id="1214" name="Google Shape;1214;p154"/>
          <p:cNvSpPr txBox="1"/>
          <p:nvPr>
            <p:ph type="title"/>
          </p:nvPr>
        </p:nvSpPr>
        <p:spPr>
          <a:xfrm>
            <a:off x="311675" y="274327"/>
            <a:ext cx="8520600" cy="11580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300"/>
              <a:t>POLL:  </a:t>
            </a:r>
            <a:endParaRPr sz="3300"/>
          </a:p>
          <a:p>
            <a:pPr indent="0" lvl="0" marL="0" rtl="0" algn="ctr">
              <a:spcBef>
                <a:spcPts val="0"/>
              </a:spcBef>
              <a:spcAft>
                <a:spcPts val="0"/>
              </a:spcAft>
              <a:buNone/>
            </a:pPr>
            <a:r>
              <a:rPr lang="en" sz="3300"/>
              <a:t>Who is the source of the problem?</a:t>
            </a:r>
            <a:endParaRPr sz="3300"/>
          </a:p>
        </p:txBody>
      </p:sp>
      <p:pic>
        <p:nvPicPr>
          <p:cNvPr id="1215" name="Google Shape;1215;p154"/>
          <p:cNvPicPr preferRelativeResize="0"/>
          <p:nvPr/>
        </p:nvPicPr>
        <p:blipFill>
          <a:blip r:embed="rId3">
            <a:alphaModFix/>
          </a:blip>
          <a:stretch>
            <a:fillRect/>
          </a:stretch>
        </p:blipFill>
        <p:spPr>
          <a:xfrm>
            <a:off x="2659450" y="2155266"/>
            <a:ext cx="6332141" cy="3142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1000"/>
                                        <p:tgtEl>
                                          <p:spTgt spid="1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pic>
        <p:nvPicPr>
          <p:cNvPr id="1220" name="Google Shape;1220;p15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221" name="Google Shape;1221;p15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56"/>
          <p:cNvSpPr txBox="1"/>
          <p:nvPr/>
        </p:nvSpPr>
        <p:spPr>
          <a:xfrm>
            <a:off x="68575" y="2039800"/>
            <a:ext cx="2743200" cy="4818300"/>
          </a:xfrm>
          <a:prstGeom prst="rect">
            <a:avLst/>
          </a:prstGeom>
          <a:solidFill>
            <a:srgbClr val="FFFFFF"/>
          </a:solidFill>
          <a:ln>
            <a:noFill/>
          </a:ln>
        </p:spPr>
        <p:txBody>
          <a:bodyPr anchorCtr="0" anchor="t" bIns="91425" lIns="91425" spcFirstLastPara="1" rIns="91425" wrap="square" tIns="91425">
            <a:noAutofit/>
          </a:bodyPr>
          <a:lstStyle/>
          <a:p>
            <a:pPr indent="-349250" lvl="0" marL="457200" rtl="0" algn="l">
              <a:lnSpc>
                <a:spcPct val="75000"/>
              </a:lnSpc>
              <a:spcBef>
                <a:spcPts val="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Consumers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Clothing Manufacturers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Clothing retailers   (ex: H&amp;M)</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Recycling programs (ex: Goodwill)</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Cotton growers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Textile and chemical producers</a:t>
            </a:r>
            <a:endParaRPr sz="1900">
              <a:solidFill>
                <a:srgbClr val="595959"/>
              </a:solidFill>
              <a:latin typeface="Calibri"/>
              <a:ea typeface="Calibri"/>
              <a:cs typeface="Calibri"/>
              <a:sym typeface="Calibri"/>
            </a:endParaRPr>
          </a:p>
          <a:p>
            <a:pPr indent="-349250" lvl="0" marL="457200" rtl="0" algn="l">
              <a:lnSpc>
                <a:spcPct val="75000"/>
              </a:lnSpc>
              <a:spcBef>
                <a:spcPts val="1000"/>
              </a:spcBef>
              <a:spcAft>
                <a:spcPts val="0"/>
              </a:spcAft>
              <a:buClr>
                <a:srgbClr val="595959"/>
              </a:buClr>
              <a:buSzPts val="1900"/>
              <a:buFont typeface="Calibri"/>
              <a:buAutoNum type="arabicPeriod"/>
            </a:pPr>
            <a:r>
              <a:rPr lang="en" sz="1900">
                <a:solidFill>
                  <a:srgbClr val="595959"/>
                </a:solidFill>
                <a:latin typeface="Calibri"/>
                <a:ea typeface="Calibri"/>
                <a:cs typeface="Calibri"/>
                <a:sym typeface="Calibri"/>
              </a:rPr>
              <a:t>Oil and coal producers</a:t>
            </a:r>
            <a:endParaRPr sz="1900">
              <a:solidFill>
                <a:srgbClr val="595959"/>
              </a:solidFill>
              <a:latin typeface="Calibri"/>
              <a:ea typeface="Calibri"/>
              <a:cs typeface="Calibri"/>
              <a:sym typeface="Calibri"/>
            </a:endParaRPr>
          </a:p>
          <a:p>
            <a:pPr indent="0" lvl="0" marL="0" rtl="0" algn="l">
              <a:lnSpc>
                <a:spcPct val="75000"/>
              </a:lnSpc>
              <a:spcBef>
                <a:spcPts val="1000"/>
              </a:spcBef>
              <a:spcAft>
                <a:spcPts val="0"/>
              </a:spcAft>
              <a:buNone/>
            </a:pPr>
            <a:r>
              <a:t/>
            </a:r>
            <a:endParaRPr sz="1900">
              <a:solidFill>
                <a:srgbClr val="595959"/>
              </a:solidFill>
              <a:latin typeface="Calibri"/>
              <a:ea typeface="Calibri"/>
              <a:cs typeface="Calibri"/>
              <a:sym typeface="Calibri"/>
            </a:endParaRPr>
          </a:p>
          <a:p>
            <a:pPr indent="0" lvl="0" marL="0" rtl="0" algn="l">
              <a:lnSpc>
                <a:spcPct val="75000"/>
              </a:lnSpc>
              <a:spcBef>
                <a:spcPts val="1000"/>
              </a:spcBef>
              <a:spcAft>
                <a:spcPts val="0"/>
              </a:spcAft>
              <a:buNone/>
            </a:pPr>
            <a:r>
              <a:t/>
            </a:r>
            <a:endParaRPr sz="1900">
              <a:solidFill>
                <a:srgbClr val="595959"/>
              </a:solidFill>
              <a:latin typeface="Calibri"/>
              <a:ea typeface="Calibri"/>
              <a:cs typeface="Calibri"/>
              <a:sym typeface="Calibri"/>
            </a:endParaRPr>
          </a:p>
          <a:p>
            <a:pPr indent="0" lvl="0" marL="0" rtl="0" algn="l">
              <a:lnSpc>
                <a:spcPct val="75000"/>
              </a:lnSpc>
              <a:spcBef>
                <a:spcPts val="1000"/>
              </a:spcBef>
              <a:spcAft>
                <a:spcPts val="1000"/>
              </a:spcAft>
              <a:buNone/>
            </a:pPr>
            <a:r>
              <a:t/>
            </a:r>
            <a:endParaRPr sz="3300">
              <a:solidFill>
                <a:srgbClr val="1155CC"/>
              </a:solidFill>
              <a:latin typeface="Calibri"/>
              <a:ea typeface="Calibri"/>
              <a:cs typeface="Calibri"/>
              <a:sym typeface="Calibri"/>
            </a:endParaRPr>
          </a:p>
        </p:txBody>
      </p:sp>
      <p:sp>
        <p:nvSpPr>
          <p:cNvPr id="1227" name="Google Shape;1227;p156"/>
          <p:cNvSpPr txBox="1"/>
          <p:nvPr>
            <p:ph type="title"/>
          </p:nvPr>
        </p:nvSpPr>
        <p:spPr>
          <a:xfrm>
            <a:off x="311675" y="274327"/>
            <a:ext cx="8520600" cy="1172700"/>
          </a:xfrm>
          <a:prstGeom prst="rect">
            <a:avLst/>
          </a:prstGeom>
          <a:solidFill>
            <a:schemeClr val="accent6"/>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300"/>
              <a:t>POLL:  </a:t>
            </a:r>
            <a:endParaRPr sz="3300"/>
          </a:p>
          <a:p>
            <a:pPr indent="0" lvl="0" marL="0" rtl="0" algn="ctr">
              <a:spcBef>
                <a:spcPts val="0"/>
              </a:spcBef>
              <a:spcAft>
                <a:spcPts val="0"/>
              </a:spcAft>
              <a:buNone/>
            </a:pPr>
            <a:r>
              <a:rPr lang="en" sz="3300"/>
              <a:t>Who is the source of the problem?</a:t>
            </a:r>
            <a:endParaRPr sz="3300"/>
          </a:p>
        </p:txBody>
      </p:sp>
      <p:pic>
        <p:nvPicPr>
          <p:cNvPr id="1228" name="Google Shape;1228;p156"/>
          <p:cNvPicPr preferRelativeResize="0"/>
          <p:nvPr/>
        </p:nvPicPr>
        <p:blipFill>
          <a:blip r:embed="rId3">
            <a:alphaModFix/>
          </a:blip>
          <a:stretch>
            <a:fillRect/>
          </a:stretch>
        </p:blipFill>
        <p:spPr>
          <a:xfrm>
            <a:off x="2666775" y="3075267"/>
            <a:ext cx="6434674" cy="14079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pic>
        <p:nvPicPr>
          <p:cNvPr id="1233" name="Google Shape;1233;p15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234" name="Google Shape;1234;p15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58"/>
          <p:cNvSpPr txBox="1"/>
          <p:nvPr>
            <p:ph idx="1" type="body"/>
          </p:nvPr>
        </p:nvSpPr>
        <p:spPr>
          <a:xfrm>
            <a:off x="311700" y="19430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Calibri"/>
                <a:ea typeface="Calibri"/>
                <a:cs typeface="Calibri"/>
                <a:sym typeface="Calibri"/>
              </a:rPr>
              <a:t>Step 3:</a:t>
            </a:r>
            <a:endParaRPr b="1" sz="2800">
              <a:solidFill>
                <a:schemeClr val="dk1"/>
              </a:solidFill>
              <a:latin typeface="Calibri"/>
              <a:ea typeface="Calibri"/>
              <a:cs typeface="Calibri"/>
              <a:sym typeface="Calibri"/>
            </a:endParaRPr>
          </a:p>
          <a:p>
            <a:pPr indent="-374650" lvl="0" marL="457200" marR="228600" rtl="0" algn="l">
              <a:lnSpc>
                <a:spcPct val="100000"/>
              </a:lnSpc>
              <a:spcBef>
                <a:spcPts val="1600"/>
              </a:spcBef>
              <a:spcAft>
                <a:spcPts val="0"/>
              </a:spcAft>
              <a:buClr>
                <a:srgbClr val="000000"/>
              </a:buClr>
              <a:buSzPts val="2300"/>
              <a:buFont typeface="Calibri"/>
              <a:buAutoNum type="arabicPeriod"/>
            </a:pPr>
            <a:r>
              <a:rPr lang="en" sz="2300">
                <a:solidFill>
                  <a:srgbClr val="000000"/>
                </a:solidFill>
                <a:latin typeface="Calibri"/>
                <a:ea typeface="Calibri"/>
                <a:cs typeface="Calibri"/>
                <a:sym typeface="Calibri"/>
              </a:rPr>
              <a:t>Introduce the concept of </a:t>
            </a:r>
            <a:r>
              <a:rPr b="1" lang="en" sz="2300">
                <a:solidFill>
                  <a:srgbClr val="000000"/>
                </a:solidFill>
                <a:latin typeface="Calibri"/>
                <a:ea typeface="Calibri"/>
                <a:cs typeface="Calibri"/>
                <a:sym typeface="Calibri"/>
              </a:rPr>
              <a:t>externalities</a:t>
            </a:r>
            <a:r>
              <a:rPr lang="en" sz="2300">
                <a:solidFill>
                  <a:srgbClr val="000000"/>
                </a:solidFill>
                <a:latin typeface="Calibri"/>
                <a:ea typeface="Calibri"/>
                <a:cs typeface="Calibri"/>
                <a:sym typeface="Calibri"/>
              </a:rPr>
              <a:t>:  </a:t>
            </a:r>
            <a:r>
              <a:rPr i="1" lang="en" sz="2300">
                <a:solidFill>
                  <a:srgbClr val="000000"/>
                </a:solidFill>
                <a:latin typeface="Calibri"/>
                <a:ea typeface="Calibri"/>
                <a:cs typeface="Calibri"/>
                <a:sym typeface="Calibri"/>
              </a:rPr>
              <a:t>costs that are incurred by </a:t>
            </a:r>
            <a:r>
              <a:rPr i="1" lang="en" sz="2300" u="sng">
                <a:solidFill>
                  <a:srgbClr val="000000"/>
                </a:solidFill>
                <a:latin typeface="Calibri"/>
                <a:ea typeface="Calibri"/>
                <a:cs typeface="Calibri"/>
                <a:sym typeface="Calibri"/>
              </a:rPr>
              <a:t>someone other than</a:t>
            </a:r>
            <a:r>
              <a:rPr i="1" lang="en" sz="2300">
                <a:solidFill>
                  <a:srgbClr val="000000"/>
                </a:solidFill>
                <a:latin typeface="Calibri"/>
                <a:ea typeface="Calibri"/>
                <a:cs typeface="Calibri"/>
                <a:sym typeface="Calibri"/>
              </a:rPr>
              <a:t> the buyer or seller. </a:t>
            </a:r>
            <a:endParaRPr i="1" sz="2300">
              <a:solidFill>
                <a:srgbClr val="000000"/>
              </a:solidFill>
              <a:latin typeface="Calibri"/>
              <a:ea typeface="Calibri"/>
              <a:cs typeface="Calibri"/>
              <a:sym typeface="Calibri"/>
            </a:endParaRPr>
          </a:p>
          <a:p>
            <a:pPr indent="0" lvl="0" marL="457200" marR="228600" rtl="0" algn="l">
              <a:lnSpc>
                <a:spcPct val="100000"/>
              </a:lnSpc>
              <a:spcBef>
                <a:spcPts val="1000"/>
              </a:spcBef>
              <a:spcAft>
                <a:spcPts val="0"/>
              </a:spcAft>
              <a:buNone/>
            </a:pPr>
            <a:r>
              <a:t/>
            </a:r>
            <a:endParaRPr i="1" sz="800">
              <a:solidFill>
                <a:srgbClr val="000000"/>
              </a:solidFill>
              <a:latin typeface="Calibri"/>
              <a:ea typeface="Calibri"/>
              <a:cs typeface="Calibri"/>
              <a:sym typeface="Calibri"/>
            </a:endParaRPr>
          </a:p>
          <a:p>
            <a:pPr indent="0" lvl="0" marL="457200" rtl="0" algn="l">
              <a:spcBef>
                <a:spcPts val="1000"/>
              </a:spcBef>
              <a:spcAft>
                <a:spcPts val="1600"/>
              </a:spcAft>
              <a:buNone/>
            </a:pPr>
            <a:r>
              <a:rPr lang="en" sz="2300">
                <a:solidFill>
                  <a:srgbClr val="000000"/>
                </a:solidFill>
                <a:latin typeface="Calibri"/>
                <a:ea typeface="Calibri"/>
                <a:cs typeface="Calibri"/>
                <a:sym typeface="Calibri"/>
              </a:rPr>
              <a:t>In addition to the private costs that producers incur (i.e. materials, wages, capital), there are social costs that are incurred bystanders or future generations (i.e. pollution, landfills). </a:t>
            </a:r>
            <a:endParaRPr i="1" sz="2300">
              <a:solidFill>
                <a:srgbClr val="000000"/>
              </a:solidFill>
              <a:latin typeface="Calibri"/>
              <a:ea typeface="Calibri"/>
              <a:cs typeface="Calibri"/>
              <a:sym typeface="Calibri"/>
            </a:endParaRPr>
          </a:p>
        </p:txBody>
      </p:sp>
      <p:sp>
        <p:nvSpPr>
          <p:cNvPr id="1240" name="Google Shape;1240;p158"/>
          <p:cNvSpPr txBox="1"/>
          <p:nvPr>
            <p:ph type="title"/>
          </p:nvPr>
        </p:nvSpPr>
        <p:spPr>
          <a:xfrm>
            <a:off x="311700" y="369676"/>
            <a:ext cx="8520600" cy="112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FAST FASHION &amp; EXTERNALITIES:  </a:t>
            </a:r>
            <a:endParaRPr sz="3300"/>
          </a:p>
          <a:p>
            <a:pPr indent="0" lvl="0" marL="0" rtl="0" algn="l">
              <a:spcBef>
                <a:spcPts val="0"/>
              </a:spcBef>
              <a:spcAft>
                <a:spcPts val="0"/>
              </a:spcAft>
              <a:buNone/>
            </a:pPr>
            <a:r>
              <a:rPr lang="en" sz="3300"/>
              <a:t>What’s Your Waste Size?</a:t>
            </a:r>
            <a:endParaRPr sz="33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59"/>
          <p:cNvSpPr txBox="1"/>
          <p:nvPr>
            <p:ph idx="1" type="body"/>
          </p:nvPr>
        </p:nvSpPr>
        <p:spPr>
          <a:xfrm>
            <a:off x="311700" y="19430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Calibri"/>
                <a:ea typeface="Calibri"/>
                <a:cs typeface="Calibri"/>
                <a:sym typeface="Calibri"/>
              </a:rPr>
              <a:t>Step 3:</a:t>
            </a:r>
            <a:endParaRPr b="1" sz="2800">
              <a:solidFill>
                <a:schemeClr val="dk1"/>
              </a:solidFill>
              <a:latin typeface="Calibri"/>
              <a:ea typeface="Calibri"/>
              <a:cs typeface="Calibri"/>
              <a:sym typeface="Calibri"/>
            </a:endParaRPr>
          </a:p>
          <a:p>
            <a:pPr indent="-381000" lvl="0" marL="457200" marR="228600" rtl="0" algn="l">
              <a:lnSpc>
                <a:spcPct val="100000"/>
              </a:lnSpc>
              <a:spcBef>
                <a:spcPts val="1600"/>
              </a:spcBef>
              <a:spcAft>
                <a:spcPts val="0"/>
              </a:spcAft>
              <a:buClr>
                <a:srgbClr val="000000"/>
              </a:buClr>
              <a:buSzPts val="2400"/>
              <a:buFont typeface="Calibri"/>
              <a:buAutoNum type="arabicPeriod" startAt="2"/>
            </a:pPr>
            <a:r>
              <a:rPr lang="en" sz="2400">
                <a:solidFill>
                  <a:srgbClr val="000000"/>
                </a:solidFill>
                <a:latin typeface="Calibri"/>
                <a:ea typeface="Calibri"/>
                <a:cs typeface="Calibri"/>
                <a:sym typeface="Calibri"/>
              </a:rPr>
              <a:t>Use the questions on the back of the </a:t>
            </a:r>
            <a:r>
              <a:rPr lang="en" sz="2400" u="sng">
                <a:solidFill>
                  <a:schemeClr val="accent5"/>
                </a:solidFill>
                <a:latin typeface="Calibri"/>
                <a:ea typeface="Calibri"/>
                <a:cs typeface="Calibri"/>
                <a:sym typeface="Calibri"/>
                <a:hlinkClick r:id="rId3">
                  <a:extLst>
                    <a:ext uri="{A12FA001-AC4F-418D-AE19-62706E023703}">
                      <ahyp:hlinkClr val="tx"/>
                    </a:ext>
                  </a:extLst>
                </a:hlinkClick>
              </a:rPr>
              <a:t>Fast Fashion Worksheet</a:t>
            </a:r>
            <a:r>
              <a:rPr lang="en" sz="2400">
                <a:solidFill>
                  <a:srgbClr val="000000"/>
                </a:solidFill>
                <a:latin typeface="Calibri"/>
                <a:ea typeface="Calibri"/>
                <a:cs typeface="Calibri"/>
                <a:sym typeface="Calibri"/>
              </a:rPr>
              <a:t> to identify private costs and social costs (externalities) of fast fashion. </a:t>
            </a:r>
            <a:endParaRPr sz="2400">
              <a:solidFill>
                <a:srgbClr val="000000"/>
              </a:solidFill>
              <a:latin typeface="Calibri"/>
              <a:ea typeface="Calibri"/>
              <a:cs typeface="Calibri"/>
              <a:sym typeface="Calibri"/>
            </a:endParaRPr>
          </a:p>
          <a:p>
            <a:pPr indent="0" lvl="0" marL="457200" rtl="0" algn="l">
              <a:spcBef>
                <a:spcPts val="1000"/>
              </a:spcBef>
              <a:spcAft>
                <a:spcPts val="0"/>
              </a:spcAft>
              <a:buNone/>
            </a:pPr>
            <a:r>
              <a:rPr lang="en" sz="2400">
                <a:solidFill>
                  <a:srgbClr val="000000"/>
                </a:solidFill>
                <a:latin typeface="Calibri"/>
                <a:ea typeface="Calibri"/>
                <a:cs typeface="Calibri"/>
                <a:sym typeface="Calibri"/>
              </a:rPr>
              <a:t>*In order for markets to be efficient we must consider all of these costs!!!</a:t>
            </a:r>
            <a:endParaRPr sz="2400">
              <a:solidFill>
                <a:srgbClr val="000000"/>
              </a:solidFill>
              <a:latin typeface="Calibri"/>
              <a:ea typeface="Calibri"/>
              <a:cs typeface="Calibri"/>
              <a:sym typeface="Calibri"/>
            </a:endParaRPr>
          </a:p>
          <a:p>
            <a:pPr indent="0" lvl="0" marL="0" rtl="0" algn="l">
              <a:lnSpc>
                <a:spcPct val="100000"/>
              </a:lnSpc>
              <a:spcBef>
                <a:spcPts val="1600"/>
              </a:spcBef>
              <a:spcAft>
                <a:spcPts val="1600"/>
              </a:spcAft>
              <a:buNone/>
            </a:pPr>
            <a:r>
              <a:t/>
            </a:r>
            <a:endParaRPr sz="2500">
              <a:latin typeface="Calibri"/>
              <a:ea typeface="Calibri"/>
              <a:cs typeface="Calibri"/>
              <a:sym typeface="Calibri"/>
            </a:endParaRPr>
          </a:p>
        </p:txBody>
      </p:sp>
      <p:sp>
        <p:nvSpPr>
          <p:cNvPr id="1246" name="Google Shape;1246;p159"/>
          <p:cNvSpPr txBox="1"/>
          <p:nvPr>
            <p:ph type="title"/>
          </p:nvPr>
        </p:nvSpPr>
        <p:spPr>
          <a:xfrm>
            <a:off x="311700" y="293476"/>
            <a:ext cx="8520600" cy="11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FAST FASHION &amp; EXTERNALITIES:  </a:t>
            </a:r>
            <a:endParaRPr sz="3300"/>
          </a:p>
          <a:p>
            <a:pPr indent="0" lvl="0" marL="0" rtl="0" algn="l">
              <a:spcBef>
                <a:spcPts val="0"/>
              </a:spcBef>
              <a:spcAft>
                <a:spcPts val="0"/>
              </a:spcAft>
              <a:buNone/>
            </a:pPr>
            <a:r>
              <a:rPr lang="en" sz="3300"/>
              <a:t>What’s Your Waste Size?</a:t>
            </a:r>
            <a:endParaRPr sz="33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60"/>
          <p:cNvSpPr txBox="1"/>
          <p:nvPr>
            <p:ph type="title"/>
          </p:nvPr>
        </p:nvSpPr>
        <p:spPr>
          <a:xfrm>
            <a:off x="159300" y="427096"/>
            <a:ext cx="8520600" cy="84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Fast Fashion:  Private Cost or Externality?</a:t>
            </a:r>
            <a:endParaRPr sz="3600"/>
          </a:p>
        </p:txBody>
      </p:sp>
      <p:pic>
        <p:nvPicPr>
          <p:cNvPr id="1252" name="Google Shape;1252;p160"/>
          <p:cNvPicPr preferRelativeResize="0"/>
          <p:nvPr/>
        </p:nvPicPr>
        <p:blipFill rotWithShape="1">
          <a:blip r:embed="rId3">
            <a:alphaModFix/>
          </a:blip>
          <a:srcRect b="13953" l="2833" r="2416" t="27122"/>
          <a:stretch/>
        </p:blipFill>
        <p:spPr>
          <a:xfrm>
            <a:off x="438925" y="1849800"/>
            <a:ext cx="7681549" cy="2817599"/>
          </a:xfrm>
          <a:prstGeom prst="rect">
            <a:avLst/>
          </a:prstGeom>
          <a:noFill/>
          <a:ln>
            <a:noFill/>
          </a:ln>
        </p:spPr>
      </p:pic>
      <p:sp>
        <p:nvSpPr>
          <p:cNvPr id="1253" name="Google Shape;1253;p160"/>
          <p:cNvSpPr txBox="1"/>
          <p:nvPr>
            <p:ph idx="1" type="body"/>
          </p:nvPr>
        </p:nvSpPr>
        <p:spPr>
          <a:xfrm>
            <a:off x="2948925" y="4779233"/>
            <a:ext cx="6067200" cy="19020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1000"/>
              </a:spcAft>
              <a:buNone/>
            </a:pPr>
            <a:r>
              <a:rPr b="1" lang="en">
                <a:solidFill>
                  <a:schemeClr val="dk1"/>
                </a:solidFill>
                <a:latin typeface="Calibri"/>
                <a:ea typeface="Calibri"/>
                <a:cs typeface="Calibri"/>
                <a:sym typeface="Calibri"/>
              </a:rPr>
              <a:t>NOT an externality</a:t>
            </a:r>
            <a:r>
              <a:rPr lang="en">
                <a:solidFill>
                  <a:srgbClr val="000000"/>
                </a:solidFill>
                <a:latin typeface="Calibri"/>
                <a:ea typeface="Calibri"/>
                <a:cs typeface="Calibri"/>
                <a:sym typeface="Calibri"/>
              </a:rPr>
              <a:t>:  You are paying to haul the clothes to the landfill so you bear the cost of the pollution.  Students could still argue that the cost to bring the clothes to the landfill is insufficient compared to the level of waste created. </a:t>
            </a:r>
            <a:endParaRPr>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1000"/>
                                        <p:tgtEl>
                                          <p:spTgt spid="1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61"/>
          <p:cNvSpPr txBox="1"/>
          <p:nvPr>
            <p:ph type="title"/>
          </p:nvPr>
        </p:nvSpPr>
        <p:spPr>
          <a:xfrm>
            <a:off x="159300" y="503296"/>
            <a:ext cx="8520600" cy="79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Fast Fashion:  Private Cost or Externality?</a:t>
            </a:r>
            <a:endParaRPr sz="3600"/>
          </a:p>
        </p:txBody>
      </p:sp>
      <p:pic>
        <p:nvPicPr>
          <p:cNvPr id="1259" name="Google Shape;1259;p161"/>
          <p:cNvPicPr preferRelativeResize="0"/>
          <p:nvPr/>
        </p:nvPicPr>
        <p:blipFill>
          <a:blip r:embed="rId3">
            <a:alphaModFix/>
          </a:blip>
          <a:stretch>
            <a:fillRect/>
          </a:stretch>
        </p:blipFill>
        <p:spPr>
          <a:xfrm>
            <a:off x="372375" y="1901776"/>
            <a:ext cx="8399249" cy="2109625"/>
          </a:xfrm>
          <a:prstGeom prst="rect">
            <a:avLst/>
          </a:prstGeom>
          <a:noFill/>
          <a:ln>
            <a:noFill/>
          </a:ln>
        </p:spPr>
      </p:pic>
      <p:sp>
        <p:nvSpPr>
          <p:cNvPr id="1260" name="Google Shape;1260;p161"/>
          <p:cNvSpPr txBox="1"/>
          <p:nvPr>
            <p:ph idx="1" type="body"/>
          </p:nvPr>
        </p:nvSpPr>
        <p:spPr>
          <a:xfrm>
            <a:off x="2948925" y="4779233"/>
            <a:ext cx="6067200" cy="19020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dk1"/>
                </a:solidFill>
                <a:latin typeface="Calibri"/>
                <a:ea typeface="Calibri"/>
                <a:cs typeface="Calibri"/>
                <a:sym typeface="Calibri"/>
              </a:rPr>
              <a:t>Externality</a:t>
            </a:r>
            <a:endParaRPr>
              <a:solidFill>
                <a:srgbClr val="000000"/>
              </a:solidFill>
              <a:latin typeface="Calibri"/>
              <a:ea typeface="Calibri"/>
              <a:cs typeface="Calibri"/>
              <a:sym typeface="Calibri"/>
            </a:endParaRPr>
          </a:p>
          <a:p>
            <a:pPr indent="0" lvl="0" marL="0" rtl="0" algn="l">
              <a:lnSpc>
                <a:spcPct val="100000"/>
              </a:lnSpc>
              <a:spcBef>
                <a:spcPts val="1000"/>
              </a:spcBef>
              <a:spcAft>
                <a:spcPts val="1000"/>
              </a:spcAft>
              <a:buNone/>
            </a:pPr>
            <a:r>
              <a:rPr lang="en">
                <a:solidFill>
                  <a:srgbClr val="000000"/>
                </a:solidFill>
                <a:latin typeface="Calibri"/>
                <a:ea typeface="Calibri"/>
                <a:cs typeface="Calibri"/>
                <a:sym typeface="Calibri"/>
              </a:rPr>
              <a:t>The pollution from untreated chemicals affects rivers and oceans that people outside of the apparel industry use.</a:t>
            </a:r>
            <a:endParaRPr b="1">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1000"/>
                                        <p:tgtEl>
                                          <p:spTgt spid="1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81"/>
          <p:cNvSpPr txBox="1"/>
          <p:nvPr>
            <p:ph type="title"/>
          </p:nvPr>
        </p:nvSpPr>
        <p:spPr>
          <a:xfrm>
            <a:off x="159300" y="491767"/>
            <a:ext cx="8520600" cy="9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PRE-LESSON Temperature Check</a:t>
            </a:r>
            <a:endParaRPr/>
          </a:p>
        </p:txBody>
      </p:sp>
      <p:sp>
        <p:nvSpPr>
          <p:cNvPr id="414" name="Google Shape;414;p81"/>
          <p:cNvSpPr txBox="1"/>
          <p:nvPr>
            <p:ph idx="1" type="body"/>
          </p:nvPr>
        </p:nvSpPr>
        <p:spPr>
          <a:xfrm>
            <a:off x="311700" y="1855534"/>
            <a:ext cx="8520600" cy="43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000000"/>
                </a:solidFill>
                <a:latin typeface="Calibri"/>
                <a:ea typeface="Calibri"/>
                <a:cs typeface="Calibri"/>
                <a:sym typeface="Calibri"/>
              </a:rPr>
              <a:t>How comfortable are you with this goal?</a:t>
            </a:r>
            <a:r>
              <a:rPr lang="en" sz="2300">
                <a:solidFill>
                  <a:srgbClr val="000000"/>
                </a:solidFill>
                <a:latin typeface="Calibri"/>
                <a:ea typeface="Calibri"/>
                <a:cs typeface="Calibri"/>
                <a:sym typeface="Calibri"/>
              </a:rPr>
              <a:t> </a:t>
            </a:r>
            <a:endParaRPr sz="2300">
              <a:solidFill>
                <a:srgbClr val="000000"/>
              </a:solidFill>
              <a:latin typeface="Calibri"/>
              <a:ea typeface="Calibri"/>
              <a:cs typeface="Calibri"/>
              <a:sym typeface="Calibri"/>
            </a:endParaRPr>
          </a:p>
          <a:p>
            <a:pPr indent="0" lvl="0" marL="0" rtl="0" algn="l">
              <a:spcBef>
                <a:spcPts val="1600"/>
              </a:spcBef>
              <a:spcAft>
                <a:spcPts val="1600"/>
              </a:spcAft>
              <a:buNone/>
            </a:pPr>
            <a:r>
              <a:rPr b="1" lang="en">
                <a:solidFill>
                  <a:srgbClr val="000000"/>
                </a:solidFill>
                <a:latin typeface="Calibri"/>
                <a:ea typeface="Calibri"/>
                <a:cs typeface="Calibri"/>
                <a:sym typeface="Calibri"/>
              </a:rPr>
              <a:t>(</a:t>
            </a:r>
            <a:r>
              <a:rPr lang="en">
                <a:solidFill>
                  <a:srgbClr val="000000"/>
                </a:solidFill>
                <a:latin typeface="Calibri"/>
                <a:ea typeface="Calibri"/>
                <a:cs typeface="Calibri"/>
                <a:sym typeface="Calibri"/>
              </a:rPr>
              <a:t>to equip high school students with a basic understanding of </a:t>
            </a:r>
            <a:r>
              <a:rPr b="1" lang="en">
                <a:solidFill>
                  <a:srgbClr val="000000"/>
                </a:solidFill>
                <a:latin typeface="Calibri"/>
                <a:ea typeface="Calibri"/>
                <a:cs typeface="Calibri"/>
                <a:sym typeface="Calibri"/>
              </a:rPr>
              <a:t>sustainability issues</a:t>
            </a:r>
            <a:r>
              <a:rPr lang="en">
                <a:solidFill>
                  <a:srgbClr val="000000"/>
                </a:solidFill>
                <a:latin typeface="Calibri"/>
                <a:ea typeface="Calibri"/>
                <a:cs typeface="Calibri"/>
                <a:sym typeface="Calibri"/>
              </a:rPr>
              <a:t> and inspire them to champion </a:t>
            </a:r>
            <a:r>
              <a:rPr b="1" lang="en">
                <a:solidFill>
                  <a:srgbClr val="000000"/>
                </a:solidFill>
                <a:latin typeface="Calibri"/>
                <a:ea typeface="Calibri"/>
                <a:cs typeface="Calibri"/>
                <a:sym typeface="Calibri"/>
              </a:rPr>
              <a:t>innovative solutions</a:t>
            </a:r>
            <a:r>
              <a:rPr lang="en">
                <a:solidFill>
                  <a:srgbClr val="000000"/>
                </a:solidFill>
                <a:latin typeface="Calibri"/>
                <a:ea typeface="Calibri"/>
                <a:cs typeface="Calibri"/>
                <a:sym typeface="Calibri"/>
              </a:rPr>
              <a:t> to address environmental, ecological, and related </a:t>
            </a:r>
            <a:r>
              <a:rPr b="1" lang="en">
                <a:solidFill>
                  <a:srgbClr val="000000"/>
                </a:solidFill>
                <a:latin typeface="Calibri"/>
                <a:ea typeface="Calibri"/>
                <a:cs typeface="Calibri"/>
                <a:sym typeface="Calibri"/>
              </a:rPr>
              <a:t>economic challenges</a:t>
            </a:r>
            <a:r>
              <a:rPr lang="en">
                <a:solidFill>
                  <a:srgbClr val="000000"/>
                </a:solidFill>
                <a:latin typeface="Calibri"/>
                <a:ea typeface="Calibri"/>
                <a:cs typeface="Calibri"/>
                <a:sym typeface="Calibri"/>
              </a:rPr>
              <a:t> facing the planet and its people)</a:t>
            </a:r>
            <a:endParaRPr>
              <a:solidFill>
                <a:srgbClr val="000000"/>
              </a:solidFill>
              <a:latin typeface="Calibri"/>
              <a:ea typeface="Calibri"/>
              <a:cs typeface="Calibri"/>
              <a:sym typeface="Calibri"/>
            </a:endParaRPr>
          </a:p>
        </p:txBody>
      </p:sp>
      <p:pic>
        <p:nvPicPr>
          <p:cNvPr id="415" name="Google Shape;415;p81"/>
          <p:cNvPicPr preferRelativeResize="0"/>
          <p:nvPr/>
        </p:nvPicPr>
        <p:blipFill>
          <a:blip r:embed="rId3">
            <a:alphaModFix/>
          </a:blip>
          <a:stretch>
            <a:fillRect/>
          </a:stretch>
        </p:blipFill>
        <p:spPr>
          <a:xfrm>
            <a:off x="0" y="4103123"/>
            <a:ext cx="9143999" cy="203681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62"/>
          <p:cNvSpPr txBox="1"/>
          <p:nvPr>
            <p:ph type="title"/>
          </p:nvPr>
        </p:nvSpPr>
        <p:spPr>
          <a:xfrm>
            <a:off x="159300" y="503296"/>
            <a:ext cx="8520600" cy="8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Fast Fashion: Internalizing the Externalities</a:t>
            </a:r>
            <a:endParaRPr sz="3600"/>
          </a:p>
        </p:txBody>
      </p:sp>
      <p:sp>
        <p:nvSpPr>
          <p:cNvPr id="1266" name="Google Shape;1266;p162"/>
          <p:cNvSpPr txBox="1"/>
          <p:nvPr>
            <p:ph idx="1" type="body"/>
          </p:nvPr>
        </p:nvSpPr>
        <p:spPr>
          <a:xfrm>
            <a:off x="311700" y="1923713"/>
            <a:ext cx="8520600" cy="58575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Font typeface="Oswald"/>
              <a:buChar char="●"/>
            </a:pPr>
            <a:r>
              <a:rPr lang="en" sz="2500">
                <a:latin typeface="Oswald"/>
                <a:ea typeface="Oswald"/>
                <a:cs typeface="Oswald"/>
                <a:sym typeface="Oswald"/>
              </a:rPr>
              <a:t>Pigouvian Taxes </a:t>
            </a:r>
            <a:endParaRPr sz="2500">
              <a:latin typeface="Oswald"/>
              <a:ea typeface="Oswald"/>
              <a:cs typeface="Oswald"/>
              <a:sym typeface="Oswald"/>
            </a:endParaRPr>
          </a:p>
          <a:p>
            <a:pPr indent="-361950" lvl="1" marL="914400" rtl="0" algn="l">
              <a:spcBef>
                <a:spcPts val="0"/>
              </a:spcBef>
              <a:spcAft>
                <a:spcPts val="0"/>
              </a:spcAft>
              <a:buSzPts val="2100"/>
              <a:buFont typeface="Oswald"/>
              <a:buChar char="○"/>
            </a:pPr>
            <a:r>
              <a:rPr i="1" lang="en" sz="2100">
                <a:latin typeface="Oswald"/>
                <a:ea typeface="Oswald"/>
                <a:cs typeface="Oswald"/>
                <a:sym typeface="Oswald"/>
              </a:rPr>
              <a:t>May be too advanced for regular classes!</a:t>
            </a:r>
            <a:endParaRPr i="1" sz="2100">
              <a:latin typeface="Oswald"/>
              <a:ea typeface="Oswald"/>
              <a:cs typeface="Oswald"/>
              <a:sym typeface="Oswald"/>
            </a:endParaRPr>
          </a:p>
          <a:p>
            <a:pPr indent="-349250" lvl="1" marL="914400" rtl="0" algn="l">
              <a:lnSpc>
                <a:spcPct val="100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The Economist article: </a:t>
            </a:r>
            <a:r>
              <a:rPr lang="en" sz="1900" u="sng">
                <a:solidFill>
                  <a:srgbClr val="1155CC"/>
                </a:solidFill>
                <a:latin typeface="Calibri"/>
                <a:ea typeface="Calibri"/>
                <a:cs typeface="Calibri"/>
                <a:sym typeface="Calibri"/>
                <a:hlinkClick r:id="rId3">
                  <a:extLst>
                    <a:ext uri="{A12FA001-AC4F-418D-AE19-62706E023703}">
                      <ahyp:hlinkClr val="tx"/>
                    </a:ext>
                  </a:extLst>
                </a:hlinkClick>
              </a:rPr>
              <a:t>Pigouvian taxes </a:t>
            </a:r>
            <a:endParaRPr sz="1900">
              <a:solidFill>
                <a:srgbClr val="000000"/>
              </a:solidFill>
              <a:latin typeface="Calibri"/>
              <a:ea typeface="Calibri"/>
              <a:cs typeface="Calibri"/>
              <a:sym typeface="Calibri"/>
            </a:endParaRPr>
          </a:p>
          <a:p>
            <a:pPr indent="-349250" lvl="1" marL="914400" rtl="0" algn="l">
              <a:lnSpc>
                <a:spcPct val="100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Video: </a:t>
            </a:r>
            <a:r>
              <a:rPr lang="en" sz="1900" u="sng">
                <a:solidFill>
                  <a:srgbClr val="1155CC"/>
                </a:solidFill>
                <a:latin typeface="Calibri"/>
                <a:ea typeface="Calibri"/>
                <a:cs typeface="Calibri"/>
                <a:sym typeface="Calibri"/>
                <a:hlinkClick r:id="rId4">
                  <a:extLst>
                    <a:ext uri="{A12FA001-AC4F-418D-AE19-62706E023703}">
                      <ahyp:hlinkClr val="tx"/>
                    </a:ext>
                  </a:extLst>
                </a:hlinkClick>
              </a:rPr>
              <a:t>Pigouvian Taxes in Economics</a:t>
            </a:r>
            <a:endParaRPr i="1" sz="2100">
              <a:latin typeface="Oswald"/>
              <a:ea typeface="Oswald"/>
              <a:cs typeface="Oswald"/>
              <a:sym typeface="Oswald"/>
            </a:endParaRPr>
          </a:p>
          <a:p>
            <a:pPr indent="0" lvl="0" marL="457200" rtl="0" algn="l">
              <a:spcBef>
                <a:spcPts val="0"/>
              </a:spcBef>
              <a:spcAft>
                <a:spcPts val="0"/>
              </a:spcAft>
              <a:buNone/>
            </a:pPr>
            <a:r>
              <a:t/>
            </a:r>
            <a:endParaRPr sz="1200">
              <a:latin typeface="Oswald"/>
              <a:ea typeface="Oswald"/>
              <a:cs typeface="Oswald"/>
              <a:sym typeface="Oswald"/>
            </a:endParaRPr>
          </a:p>
          <a:p>
            <a:pPr indent="-387350" lvl="0" marL="457200" rtl="0" algn="l">
              <a:spcBef>
                <a:spcPts val="1600"/>
              </a:spcBef>
              <a:spcAft>
                <a:spcPts val="0"/>
              </a:spcAft>
              <a:buSzPts val="2500"/>
              <a:buFont typeface="Oswald"/>
              <a:buChar char="●"/>
            </a:pPr>
            <a:r>
              <a:rPr lang="en" sz="2500">
                <a:latin typeface="Oswald"/>
                <a:ea typeface="Oswald"/>
                <a:cs typeface="Oswald"/>
                <a:sym typeface="Oswald"/>
              </a:rPr>
              <a:t>“Nudge” people towards smarter consumption (Behavioral Economics)</a:t>
            </a:r>
            <a:endParaRPr sz="2500">
              <a:latin typeface="Oswald"/>
              <a:ea typeface="Oswald"/>
              <a:cs typeface="Oswald"/>
              <a:sym typeface="Oswald"/>
            </a:endParaRPr>
          </a:p>
          <a:p>
            <a:pPr indent="-349250" lvl="1" marL="914400" marR="228600" rtl="0" algn="l">
              <a:lnSpc>
                <a:spcPct val="100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World Bank blog: </a:t>
            </a:r>
            <a:r>
              <a:rPr lang="en" sz="1900" u="sng">
                <a:solidFill>
                  <a:srgbClr val="1155CC"/>
                </a:solidFill>
                <a:latin typeface="Calibri"/>
                <a:ea typeface="Calibri"/>
                <a:cs typeface="Calibri"/>
                <a:sym typeface="Calibri"/>
                <a:hlinkClick r:id="rId5">
                  <a:extLst>
                    <a:ext uri="{A12FA001-AC4F-418D-AE19-62706E023703}">
                      <ahyp:hlinkClr val="tx"/>
                    </a:ext>
                  </a:extLst>
                </a:hlinkClick>
              </a:rPr>
              <a:t>Nudge for good: How insights from behavioral economics can improve the world— and manipulate people</a:t>
            </a:r>
            <a:r>
              <a:rPr lang="en" sz="1900">
                <a:solidFill>
                  <a:srgbClr val="000000"/>
                </a:solidFill>
                <a:latin typeface="Calibri"/>
                <a:ea typeface="Calibri"/>
                <a:cs typeface="Calibri"/>
                <a:sym typeface="Calibri"/>
              </a:rPr>
              <a:t> </a:t>
            </a:r>
            <a:endParaRPr sz="1900">
              <a:solidFill>
                <a:srgbClr val="000000"/>
              </a:solidFill>
              <a:latin typeface="Calibri"/>
              <a:ea typeface="Calibri"/>
              <a:cs typeface="Calibri"/>
              <a:sym typeface="Calibri"/>
            </a:endParaRPr>
          </a:p>
          <a:p>
            <a:pPr indent="-349250" lvl="1" marL="914400" marR="228600" rtl="0" algn="l">
              <a:lnSpc>
                <a:spcPct val="100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UN Environment blog:</a:t>
            </a:r>
            <a:r>
              <a:rPr lang="en" sz="1900" u="sng">
                <a:solidFill>
                  <a:srgbClr val="1155CC"/>
                </a:solidFill>
                <a:latin typeface="Calibri"/>
                <a:ea typeface="Calibri"/>
                <a:cs typeface="Calibri"/>
                <a:sym typeface="Calibri"/>
                <a:hlinkClick r:id="rId6">
                  <a:extLst>
                    <a:ext uri="{A12FA001-AC4F-418D-AE19-62706E023703}">
                      <ahyp:hlinkClr val="tx"/>
                    </a:ext>
                  </a:extLst>
                </a:hlinkClick>
              </a:rPr>
              <a:t> Nudge to Action: Behavioural Science for Sustainability</a:t>
            </a:r>
            <a:endParaRPr sz="1900">
              <a:solidFill>
                <a:srgbClr val="000000"/>
              </a:solidFill>
              <a:latin typeface="Calibri"/>
              <a:ea typeface="Calibri"/>
              <a:cs typeface="Calibri"/>
              <a:sym typeface="Calibri"/>
            </a:endParaRPr>
          </a:p>
          <a:p>
            <a:pPr indent="-349250" lvl="1" marL="914400" rtl="0" algn="l">
              <a:lnSpc>
                <a:spcPct val="100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United Nation Development Programme: </a:t>
            </a:r>
            <a:r>
              <a:rPr lang="en" sz="1900" u="sng">
                <a:solidFill>
                  <a:srgbClr val="1155CC"/>
                </a:solidFill>
                <a:latin typeface="Calibri"/>
                <a:ea typeface="Calibri"/>
                <a:cs typeface="Calibri"/>
                <a:sym typeface="Calibri"/>
                <a:hlinkClick r:id="rId7">
                  <a:extLst>
                    <a:ext uri="{A12FA001-AC4F-418D-AE19-62706E023703}">
                      <ahyp:hlinkClr val="tx"/>
                    </a:ext>
                  </a:extLst>
                </a:hlinkClick>
              </a:rPr>
              <a:t>Behavioural Insights at the United Nations – Achieving Agenda 2030</a:t>
            </a:r>
            <a:endParaRPr sz="2100">
              <a:latin typeface="Oswald"/>
              <a:ea typeface="Oswald"/>
              <a:cs typeface="Oswald"/>
              <a:sym typeface="Oswa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163"/>
          <p:cNvSpPr txBox="1"/>
          <p:nvPr>
            <p:ph type="title"/>
          </p:nvPr>
        </p:nvSpPr>
        <p:spPr>
          <a:xfrm>
            <a:off x="159300" y="503297"/>
            <a:ext cx="8520600" cy="86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The Cost of Fast Fashion: Who is to Blame?</a:t>
            </a:r>
            <a:endParaRPr sz="3600"/>
          </a:p>
        </p:txBody>
      </p:sp>
      <p:sp>
        <p:nvSpPr>
          <p:cNvPr id="1272" name="Google Shape;1272;p163"/>
          <p:cNvSpPr txBox="1"/>
          <p:nvPr>
            <p:ph idx="1" type="body"/>
          </p:nvPr>
        </p:nvSpPr>
        <p:spPr>
          <a:xfrm>
            <a:off x="311700" y="2228513"/>
            <a:ext cx="8520600" cy="58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900">
                <a:latin typeface="Arial"/>
                <a:ea typeface="Arial"/>
                <a:cs typeface="Arial"/>
                <a:sym typeface="Arial"/>
              </a:rPr>
              <a:t>Debrief:</a:t>
            </a:r>
            <a:endParaRPr b="1" sz="2900">
              <a:latin typeface="Arial"/>
              <a:ea typeface="Arial"/>
              <a:cs typeface="Arial"/>
              <a:sym typeface="Arial"/>
            </a:endParaRPr>
          </a:p>
          <a:p>
            <a:pPr indent="0" lvl="0" marL="0" rtl="0" algn="l">
              <a:spcBef>
                <a:spcPts val="1600"/>
              </a:spcBef>
              <a:spcAft>
                <a:spcPts val="0"/>
              </a:spcAft>
              <a:buNone/>
            </a:pPr>
            <a:r>
              <a:rPr lang="en" sz="2100">
                <a:latin typeface="Arial"/>
                <a:ea typeface="Arial"/>
                <a:cs typeface="Arial"/>
                <a:sym typeface="Arial"/>
              </a:rPr>
              <a:t>What are some strategies you considered when holding that group accountable for paying for those costs?</a:t>
            </a:r>
            <a:endParaRPr sz="2100">
              <a:latin typeface="Arial"/>
              <a:ea typeface="Arial"/>
              <a:cs typeface="Arial"/>
              <a:sym typeface="Arial"/>
            </a:endParaRPr>
          </a:p>
          <a:p>
            <a:pPr indent="0" lvl="0" marL="0" rtl="0" algn="l">
              <a:spcBef>
                <a:spcPts val="1600"/>
              </a:spcBef>
              <a:spcAft>
                <a:spcPts val="0"/>
              </a:spcAft>
              <a:buNone/>
            </a:pPr>
            <a:r>
              <a:rPr lang="en" sz="2100">
                <a:latin typeface="Arial"/>
                <a:ea typeface="Arial"/>
                <a:cs typeface="Arial"/>
                <a:sym typeface="Arial"/>
              </a:rPr>
              <a:t>What were your personal feelings as you worked through the clues and discussed them as a group?</a:t>
            </a:r>
            <a:endParaRPr sz="2100">
              <a:latin typeface="Arial"/>
              <a:ea typeface="Arial"/>
              <a:cs typeface="Arial"/>
              <a:sym typeface="Aria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64"/>
          <p:cNvSpPr txBox="1"/>
          <p:nvPr>
            <p:ph type="title"/>
          </p:nvPr>
        </p:nvSpPr>
        <p:spPr>
          <a:xfrm>
            <a:off x="159300" y="503296"/>
            <a:ext cx="8520600" cy="83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Extension Ideas</a:t>
            </a:r>
            <a:endParaRPr/>
          </a:p>
        </p:txBody>
      </p:sp>
      <p:sp>
        <p:nvSpPr>
          <p:cNvPr id="1278" name="Google Shape;1278;p164"/>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p>
            <a:pPr indent="0" lvl="0" marL="0" marR="228600" rtl="0" algn="l">
              <a:spcBef>
                <a:spcPts val="0"/>
              </a:spcBef>
              <a:spcAft>
                <a:spcPts val="0"/>
              </a:spcAft>
              <a:buNone/>
            </a:pPr>
            <a:r>
              <a:rPr lang="en" sz="2100">
                <a:solidFill>
                  <a:srgbClr val="000000"/>
                </a:solidFill>
                <a:latin typeface="Calibri"/>
                <a:ea typeface="Calibri"/>
                <a:cs typeface="Calibri"/>
                <a:sym typeface="Calibri"/>
              </a:rPr>
              <a:t>Externalities are at the root of a lot of issues in environmental economics. Consider:</a:t>
            </a:r>
            <a:endParaRPr sz="2100">
              <a:solidFill>
                <a:srgbClr val="000000"/>
              </a:solidFill>
              <a:latin typeface="Calibri"/>
              <a:ea typeface="Calibri"/>
              <a:cs typeface="Calibri"/>
              <a:sym typeface="Calibri"/>
            </a:endParaRPr>
          </a:p>
          <a:p>
            <a:pPr indent="-361950" lvl="0" marL="457200" marR="228600" rtl="0" algn="l">
              <a:lnSpc>
                <a:spcPct val="100000"/>
              </a:lnSpc>
              <a:spcBef>
                <a:spcPts val="0"/>
              </a:spcBef>
              <a:spcAft>
                <a:spcPts val="0"/>
              </a:spcAft>
              <a:buClr>
                <a:srgbClr val="000000"/>
              </a:buClr>
              <a:buSzPts val="2100"/>
              <a:buFont typeface="Calibri"/>
              <a:buChar char="●"/>
            </a:pPr>
            <a:r>
              <a:rPr lang="en" sz="2100">
                <a:solidFill>
                  <a:srgbClr val="000000"/>
                </a:solidFill>
                <a:latin typeface="Calibri"/>
                <a:ea typeface="Calibri"/>
                <a:cs typeface="Calibri"/>
                <a:sym typeface="Calibri"/>
              </a:rPr>
              <a:t>Our overuse of plastic bags: </a:t>
            </a:r>
            <a:endParaRPr sz="2100">
              <a:solidFill>
                <a:srgbClr val="000000"/>
              </a:solidFill>
              <a:latin typeface="Calibri"/>
              <a:ea typeface="Calibri"/>
              <a:cs typeface="Calibri"/>
              <a:sym typeface="Calibri"/>
            </a:endParaRPr>
          </a:p>
          <a:p>
            <a:pPr indent="-361950" lvl="1" marL="914400" marR="228600" rtl="0" algn="l">
              <a:lnSpc>
                <a:spcPct val="100000"/>
              </a:lnSpc>
              <a:spcBef>
                <a:spcPts val="0"/>
              </a:spcBef>
              <a:spcAft>
                <a:spcPts val="0"/>
              </a:spcAft>
              <a:buClr>
                <a:srgbClr val="000000"/>
              </a:buClr>
              <a:buSzPts val="2100"/>
              <a:buFont typeface="Calibri"/>
              <a:buChar char="○"/>
            </a:pPr>
            <a:r>
              <a:rPr lang="en" sz="2100">
                <a:solidFill>
                  <a:srgbClr val="000000"/>
                </a:solidFill>
                <a:latin typeface="Calibri"/>
                <a:ea typeface="Calibri"/>
                <a:cs typeface="Calibri"/>
                <a:sym typeface="Calibri"/>
              </a:rPr>
              <a:t>Khan Academy video: </a:t>
            </a:r>
            <a:r>
              <a:rPr lang="en" sz="2100" u="sng">
                <a:solidFill>
                  <a:srgbClr val="1155CC"/>
                </a:solidFill>
                <a:latin typeface="Calibri"/>
                <a:ea typeface="Calibri"/>
                <a:cs typeface="Calibri"/>
                <a:sym typeface="Calibri"/>
                <a:hlinkClick r:id="rId3">
                  <a:extLst>
                    <a:ext uri="{A12FA001-AC4F-418D-AE19-62706E023703}">
                      <ahyp:hlinkClr val="tx"/>
                    </a:ext>
                  </a:extLst>
                </a:hlinkClick>
              </a:rPr>
              <a:t>Negative externalities and the market for plastic bags</a:t>
            </a:r>
            <a:endParaRPr sz="2100">
              <a:solidFill>
                <a:srgbClr val="000000"/>
              </a:solidFill>
              <a:latin typeface="Calibri"/>
              <a:ea typeface="Calibri"/>
              <a:cs typeface="Calibri"/>
              <a:sym typeface="Calibri"/>
            </a:endParaRPr>
          </a:p>
          <a:p>
            <a:pPr indent="-361950" lvl="1" marL="914400" marR="228600" rtl="0" algn="l">
              <a:lnSpc>
                <a:spcPct val="100000"/>
              </a:lnSpc>
              <a:spcBef>
                <a:spcPts val="0"/>
              </a:spcBef>
              <a:spcAft>
                <a:spcPts val="0"/>
              </a:spcAft>
              <a:buClr>
                <a:srgbClr val="000000"/>
              </a:buClr>
              <a:buSzPts val="2100"/>
              <a:buFont typeface="Calibri"/>
              <a:buChar char="○"/>
            </a:pPr>
            <a:r>
              <a:rPr lang="en" sz="2100">
                <a:solidFill>
                  <a:srgbClr val="000000"/>
                </a:solidFill>
                <a:latin typeface="Calibri"/>
                <a:ea typeface="Calibri"/>
                <a:cs typeface="Calibri"/>
                <a:sym typeface="Calibri"/>
              </a:rPr>
              <a:t>Academic journal article: </a:t>
            </a:r>
            <a:r>
              <a:rPr lang="en" sz="2100" u="sng">
                <a:solidFill>
                  <a:srgbClr val="1155CC"/>
                </a:solidFill>
                <a:latin typeface="Calibri"/>
                <a:ea typeface="Calibri"/>
                <a:cs typeface="Calibri"/>
                <a:sym typeface="Calibri"/>
                <a:hlinkClick r:id="rId4">
                  <a:extLst>
                    <a:ext uri="{A12FA001-AC4F-418D-AE19-62706E023703}">
                      <ahyp:hlinkClr val="tx"/>
                    </a:ext>
                  </a:extLst>
                </a:hlinkClick>
              </a:rPr>
              <a:t>Using nudges to reduce waste? The case of Toronto’s plastic bag levy</a:t>
            </a:r>
            <a:endParaRPr sz="2100">
              <a:solidFill>
                <a:srgbClr val="000000"/>
              </a:solidFill>
              <a:latin typeface="Calibri"/>
              <a:ea typeface="Calibri"/>
              <a:cs typeface="Calibri"/>
              <a:sym typeface="Calibri"/>
            </a:endParaRPr>
          </a:p>
          <a:p>
            <a:pPr indent="-361950" lvl="0" marL="457200" marR="228600" rtl="0" algn="l">
              <a:lnSpc>
                <a:spcPct val="100000"/>
              </a:lnSpc>
              <a:spcBef>
                <a:spcPts val="0"/>
              </a:spcBef>
              <a:spcAft>
                <a:spcPts val="0"/>
              </a:spcAft>
              <a:buClr>
                <a:srgbClr val="000000"/>
              </a:buClr>
              <a:buSzPts val="2100"/>
              <a:buFont typeface="Calibri"/>
              <a:buChar char="●"/>
            </a:pPr>
            <a:r>
              <a:rPr lang="en" sz="2100">
                <a:solidFill>
                  <a:srgbClr val="000000"/>
                </a:solidFill>
                <a:latin typeface="Calibri"/>
                <a:ea typeface="Calibri"/>
                <a:cs typeface="Calibri"/>
                <a:sym typeface="Calibri"/>
              </a:rPr>
              <a:t>Or the recent push to eliminate plastic straws:</a:t>
            </a:r>
            <a:endParaRPr sz="2100">
              <a:solidFill>
                <a:srgbClr val="000000"/>
              </a:solidFill>
              <a:latin typeface="Calibri"/>
              <a:ea typeface="Calibri"/>
              <a:cs typeface="Calibri"/>
              <a:sym typeface="Calibri"/>
            </a:endParaRPr>
          </a:p>
          <a:p>
            <a:pPr indent="-361950" lvl="1" marL="914400" marR="228600" rtl="0" algn="l">
              <a:lnSpc>
                <a:spcPct val="100000"/>
              </a:lnSpc>
              <a:spcBef>
                <a:spcPts val="0"/>
              </a:spcBef>
              <a:spcAft>
                <a:spcPts val="0"/>
              </a:spcAft>
              <a:buClr>
                <a:srgbClr val="000000"/>
              </a:buClr>
              <a:buSzPts val="2100"/>
              <a:buFont typeface="Calibri"/>
              <a:buChar char="○"/>
            </a:pPr>
            <a:r>
              <a:rPr lang="en" sz="2100">
                <a:solidFill>
                  <a:srgbClr val="000000"/>
                </a:solidFill>
                <a:latin typeface="Calibri"/>
                <a:ea typeface="Calibri"/>
                <a:cs typeface="Calibri"/>
                <a:sym typeface="Calibri"/>
              </a:rPr>
              <a:t>CNN article: </a:t>
            </a:r>
            <a:r>
              <a:rPr lang="en" sz="2100" u="sng">
                <a:solidFill>
                  <a:srgbClr val="1155CC"/>
                </a:solidFill>
                <a:latin typeface="Calibri"/>
                <a:ea typeface="Calibri"/>
                <a:cs typeface="Calibri"/>
                <a:sym typeface="Calibri"/>
                <a:hlinkClick r:id="rId5">
                  <a:extLst>
                    <a:ext uri="{A12FA001-AC4F-418D-AE19-62706E023703}">
                      <ahyp:hlinkClr val="tx"/>
                    </a:ext>
                  </a:extLst>
                </a:hlinkClick>
              </a:rPr>
              <a:t>The last straw: Is time up for this plastic relic?</a:t>
            </a:r>
            <a:br>
              <a:rPr lang="en" sz="2100" u="sng">
                <a:solidFill>
                  <a:srgbClr val="1155CC"/>
                </a:solidFill>
                <a:latin typeface="Calibri"/>
                <a:ea typeface="Calibri"/>
                <a:cs typeface="Calibri"/>
                <a:sym typeface="Calibri"/>
                <a:hlinkClick r:id="rId6">
                  <a:extLst>
                    <a:ext uri="{A12FA001-AC4F-418D-AE19-62706E023703}">
                      <ahyp:hlinkClr val="tx"/>
                    </a:ext>
                  </a:extLst>
                </a:hlinkClick>
              </a:rPr>
            </a:br>
            <a:endParaRPr sz="2100">
              <a:solidFill>
                <a:srgbClr val="000000"/>
              </a:solidFill>
              <a:latin typeface="Calibri"/>
              <a:ea typeface="Calibri"/>
              <a:cs typeface="Calibri"/>
              <a:sym typeface="Calibri"/>
            </a:endParaRPr>
          </a:p>
          <a:p>
            <a:pPr indent="0" lvl="0" marL="0" marR="228600" rtl="0" algn="l">
              <a:lnSpc>
                <a:spcPct val="100000"/>
              </a:lnSpc>
              <a:spcBef>
                <a:spcPts val="0"/>
              </a:spcBef>
              <a:spcAft>
                <a:spcPts val="0"/>
              </a:spcAft>
              <a:buNone/>
            </a:pPr>
            <a:r>
              <a:rPr lang="en" sz="2100">
                <a:solidFill>
                  <a:srgbClr val="000000"/>
                </a:solidFill>
                <a:latin typeface="Calibri"/>
                <a:ea typeface="Calibri"/>
                <a:cs typeface="Calibri"/>
                <a:sym typeface="Calibri"/>
              </a:rPr>
              <a:t>This lesson touches on the impact on garment workers. Consider a lesson that explores sweatshops in more detail as a good extension after this one.</a:t>
            </a:r>
            <a:endParaRPr sz="2500">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65"/>
          <p:cNvSpPr txBox="1"/>
          <p:nvPr>
            <p:ph type="title"/>
          </p:nvPr>
        </p:nvSpPr>
        <p:spPr>
          <a:xfrm>
            <a:off x="159300" y="503296"/>
            <a:ext cx="8520600" cy="83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Vocab Matching Formative Assessment</a:t>
            </a:r>
            <a:endParaRPr/>
          </a:p>
        </p:txBody>
      </p:sp>
      <p:sp>
        <p:nvSpPr>
          <p:cNvPr id="1284" name="Google Shape;1284;p165"/>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p>
            <a:pPr indent="0" lvl="0" marL="0" marR="228600" rtl="0" algn="l">
              <a:lnSpc>
                <a:spcPct val="100000"/>
              </a:lnSpc>
              <a:spcBef>
                <a:spcPts val="0"/>
              </a:spcBef>
              <a:spcAft>
                <a:spcPts val="0"/>
              </a:spcAft>
              <a:buNone/>
            </a:pPr>
            <a:r>
              <a:rPr lang="en" sz="4000">
                <a:solidFill>
                  <a:srgbClr val="000000"/>
                </a:solidFill>
                <a:latin typeface="Calibri"/>
                <a:ea typeface="Calibri"/>
                <a:cs typeface="Calibri"/>
                <a:sym typeface="Calibri"/>
              </a:rPr>
              <a:t>Match the term to the definition!</a:t>
            </a:r>
            <a:endParaRPr sz="4400">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id="1289" name="Google Shape;1289;p16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290" name="Google Shape;1290;p16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67"/>
          <p:cNvSpPr txBox="1"/>
          <p:nvPr>
            <p:ph type="title"/>
          </p:nvPr>
        </p:nvSpPr>
        <p:spPr>
          <a:xfrm>
            <a:off x="159300" y="503296"/>
            <a:ext cx="8520600" cy="82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Resources</a:t>
            </a:r>
            <a:endParaRPr/>
          </a:p>
        </p:txBody>
      </p:sp>
      <p:sp>
        <p:nvSpPr>
          <p:cNvPr id="1296" name="Google Shape;1296;p167"/>
          <p:cNvSpPr txBox="1"/>
          <p:nvPr>
            <p:ph idx="1" type="body"/>
          </p:nvPr>
        </p:nvSpPr>
        <p:spPr>
          <a:xfrm>
            <a:off x="311700" y="1958433"/>
            <a:ext cx="8520600" cy="4133100"/>
          </a:xfrm>
          <a:prstGeom prst="rect">
            <a:avLst/>
          </a:prstGeom>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SzPts val="1900"/>
              <a:buFont typeface="Calibri"/>
              <a:buChar char="●"/>
            </a:pPr>
            <a:r>
              <a:rPr lang="en" sz="1900">
                <a:latin typeface="Calibri"/>
                <a:ea typeface="Calibri"/>
                <a:cs typeface="Calibri"/>
                <a:sym typeface="Calibri"/>
              </a:rPr>
              <a:t>Curriculum: </a:t>
            </a:r>
            <a:r>
              <a:rPr lang="en" sz="1900" u="sng">
                <a:solidFill>
                  <a:schemeClr val="hlink"/>
                </a:solidFill>
                <a:latin typeface="Calibri"/>
                <a:ea typeface="Calibri"/>
                <a:cs typeface="Calibri"/>
                <a:sym typeface="Calibri"/>
                <a:hlinkClick r:id="rId3"/>
              </a:rPr>
              <a:t>http://z.umn.edu/MCEESustainability</a:t>
            </a:r>
            <a:endParaRPr sz="1900">
              <a:latin typeface="Calibri"/>
              <a:ea typeface="Calibri"/>
              <a:cs typeface="Calibri"/>
              <a:sym typeface="Calibri"/>
            </a:endParaRPr>
          </a:p>
          <a:p>
            <a:pPr indent="-349250" lvl="0" marL="457200" rtl="0" algn="l">
              <a:lnSpc>
                <a:spcPct val="115000"/>
              </a:lnSpc>
              <a:spcBef>
                <a:spcPts val="0"/>
              </a:spcBef>
              <a:spcAft>
                <a:spcPts val="0"/>
              </a:spcAft>
              <a:buSzPts val="1900"/>
              <a:buFont typeface="Calibri"/>
              <a:buChar char="●"/>
            </a:pPr>
            <a:r>
              <a:rPr lang="en" sz="1900">
                <a:latin typeface="Calibri"/>
                <a:ea typeface="Calibri"/>
                <a:cs typeface="Calibri"/>
                <a:sym typeface="Calibri"/>
              </a:rPr>
              <a:t>Additional K-12 Resources: </a:t>
            </a:r>
            <a:r>
              <a:rPr lang="en" sz="1900" u="sng">
                <a:solidFill>
                  <a:schemeClr val="hlink"/>
                </a:solidFill>
                <a:latin typeface="Calibri"/>
                <a:ea typeface="Calibri"/>
                <a:cs typeface="Calibri"/>
                <a:sym typeface="Calibri"/>
                <a:hlinkClick r:id="rId4"/>
              </a:rPr>
              <a:t>z.umn.edu/TeacherResources</a:t>
            </a:r>
            <a:endParaRPr sz="1900">
              <a:latin typeface="Calibri"/>
              <a:ea typeface="Calibri"/>
              <a:cs typeface="Calibri"/>
              <a:sym typeface="Calibri"/>
            </a:endParaRPr>
          </a:p>
          <a:p>
            <a:pPr indent="-349250" lvl="0" marL="457200" rtl="0" algn="l">
              <a:lnSpc>
                <a:spcPct val="115000"/>
              </a:lnSpc>
              <a:spcBef>
                <a:spcPts val="0"/>
              </a:spcBef>
              <a:spcAft>
                <a:spcPts val="0"/>
              </a:spcAft>
              <a:buSzPts val="1900"/>
              <a:buFont typeface="Calibri"/>
              <a:buChar char="●"/>
            </a:pPr>
            <a:r>
              <a:rPr lang="en" sz="1900">
                <a:latin typeface="Calibri"/>
                <a:ea typeface="Calibri"/>
                <a:cs typeface="Calibri"/>
                <a:sym typeface="Calibri"/>
              </a:rPr>
              <a:t>The argument for economic thinking </a:t>
            </a:r>
            <a:r>
              <a:rPr lang="en" sz="1900" u="sng">
                <a:solidFill>
                  <a:schemeClr val="hlink"/>
                </a:solidFill>
                <a:latin typeface="Calibri"/>
                <a:ea typeface="Calibri"/>
                <a:cs typeface="Calibri"/>
                <a:sym typeface="Calibri"/>
                <a:hlinkClick r:id="rId5"/>
              </a:rPr>
              <a:t>Washington Post article</a:t>
            </a:r>
            <a:endParaRPr sz="1900">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Lesson plan geared towards AP Microeconomics: </a:t>
            </a:r>
            <a:r>
              <a:rPr lang="en" sz="1900" u="sng">
                <a:solidFill>
                  <a:srgbClr val="1155CC"/>
                </a:solidFill>
                <a:latin typeface="Calibri"/>
                <a:ea typeface="Calibri"/>
                <a:cs typeface="Calibri"/>
                <a:sym typeface="Calibri"/>
                <a:hlinkClick r:id="rId6">
                  <a:extLst>
                    <a:ext uri="{A12FA001-AC4F-418D-AE19-62706E023703}">
                      <ahyp:hlinkClr val="tx"/>
                    </a:ext>
                  </a:extLst>
                </a:hlinkClick>
              </a:rPr>
              <a:t>When Markets Fail</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Video: </a:t>
            </a:r>
            <a:r>
              <a:rPr lang="en" sz="1900" u="sng">
                <a:solidFill>
                  <a:srgbClr val="1155CC"/>
                </a:solidFill>
                <a:latin typeface="Calibri"/>
                <a:ea typeface="Calibri"/>
                <a:cs typeface="Calibri"/>
                <a:sym typeface="Calibri"/>
                <a:hlinkClick r:id="rId7">
                  <a:extLst>
                    <a:ext uri="{A12FA001-AC4F-418D-AE19-62706E023703}">
                      <ahyp:hlinkClr val="tx"/>
                    </a:ext>
                  </a:extLst>
                </a:hlinkClick>
              </a:rPr>
              <a:t>Episode 5</a:t>
            </a:r>
            <a:r>
              <a:rPr lang="en" sz="1900">
                <a:solidFill>
                  <a:srgbClr val="000000"/>
                </a:solidFill>
                <a:latin typeface="Calibri"/>
                <a:ea typeface="Calibri"/>
                <a:cs typeface="Calibri"/>
                <a:sym typeface="Calibri"/>
              </a:rPr>
              <a:t> in the Economic Lowdown Video Series explains externalities, how costs and benefits sometimes affect bystanders, and uses of taxes and subsidies to "internalize" externalities. </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Initiative bring together businesses, governments, innovators, and citizens: </a:t>
            </a:r>
            <a:r>
              <a:rPr lang="en" sz="1900" u="sng">
                <a:solidFill>
                  <a:srgbClr val="1155CC"/>
                </a:solidFill>
                <a:latin typeface="Calibri"/>
                <a:ea typeface="Calibri"/>
                <a:cs typeface="Calibri"/>
                <a:sym typeface="Calibri"/>
                <a:hlinkClick r:id="rId8">
                  <a:extLst>
                    <a:ext uri="{A12FA001-AC4F-418D-AE19-62706E023703}">
                      <ahyp:hlinkClr val="tx"/>
                    </a:ext>
                  </a:extLst>
                </a:hlinkClick>
              </a:rPr>
              <a:t>Making Fashion Circular</a:t>
            </a:r>
            <a:r>
              <a:rPr lang="en" sz="1900">
                <a:solidFill>
                  <a:srgbClr val="000000"/>
                </a:solidFill>
                <a:latin typeface="Calibri"/>
                <a:ea typeface="Calibri"/>
                <a:cs typeface="Calibri"/>
                <a:sym typeface="Calibri"/>
              </a:rPr>
              <a:t> (Ellen MacArthur Foundation)</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Reading: </a:t>
            </a:r>
            <a:r>
              <a:rPr lang="en" sz="1900" u="sng">
                <a:solidFill>
                  <a:srgbClr val="1155CC"/>
                </a:solidFill>
                <a:latin typeface="Calibri"/>
                <a:ea typeface="Calibri"/>
                <a:cs typeface="Calibri"/>
                <a:sym typeface="Calibri"/>
                <a:hlinkClick r:id="rId9">
                  <a:extLst>
                    <a:ext uri="{A12FA001-AC4F-418D-AE19-62706E023703}">
                      <ahyp:hlinkClr val="tx"/>
                    </a:ext>
                  </a:extLst>
                </a:hlinkClick>
              </a:rPr>
              <a:t>Introduction to the Coase Theorem</a:t>
            </a:r>
            <a:endParaRPr sz="1900">
              <a:solidFill>
                <a:srgbClr val="000000"/>
              </a:solidFill>
              <a:latin typeface="Calibri"/>
              <a:ea typeface="Calibri"/>
              <a:cs typeface="Calibri"/>
              <a:sym typeface="Calibri"/>
            </a:endParaRPr>
          </a:p>
          <a:p>
            <a:pPr indent="-349250" lvl="0" marL="457200" rtl="0" algn="l">
              <a:lnSpc>
                <a:spcPct val="115000"/>
              </a:lnSpc>
              <a:spcBef>
                <a:spcPts val="0"/>
              </a:spcBef>
              <a:spcAft>
                <a:spcPts val="0"/>
              </a:spcAft>
              <a:buClr>
                <a:srgbClr val="000000"/>
              </a:buClr>
              <a:buSzPts val="1900"/>
              <a:buFont typeface="Calibri"/>
              <a:buChar char="●"/>
            </a:pPr>
            <a:r>
              <a:rPr lang="en" sz="1900">
                <a:solidFill>
                  <a:srgbClr val="000000"/>
                </a:solidFill>
                <a:latin typeface="Calibri"/>
                <a:ea typeface="Calibri"/>
                <a:cs typeface="Calibri"/>
                <a:sym typeface="Calibri"/>
              </a:rPr>
              <a:t>Lesson plan: </a:t>
            </a:r>
            <a:r>
              <a:rPr lang="en" sz="1900" u="sng">
                <a:solidFill>
                  <a:srgbClr val="1155CC"/>
                </a:solidFill>
                <a:latin typeface="Calibri"/>
                <a:ea typeface="Calibri"/>
                <a:cs typeface="Calibri"/>
                <a:sym typeface="Calibri"/>
                <a:hlinkClick r:id="rId10">
                  <a:extLst>
                    <a:ext uri="{A12FA001-AC4F-418D-AE19-62706E023703}">
                      <ahyp:hlinkClr val="tx"/>
                    </a:ext>
                  </a:extLst>
                </a:hlinkClick>
              </a:rPr>
              <a:t>NPR’s Planet Money makes a t-shirt</a:t>
            </a:r>
            <a:endParaRPr sz="1900">
              <a:solidFill>
                <a:srgbClr val="000000"/>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68"/>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MCEE </a:t>
            </a:r>
            <a:r>
              <a:rPr lang="en" u="sng">
                <a:solidFill>
                  <a:srgbClr val="005F86"/>
                </a:solidFill>
              </a:rPr>
              <a:t>FREE</a:t>
            </a:r>
            <a:r>
              <a:rPr lang="en"/>
              <a:t> Student Competitions Gr. K-12</a:t>
            </a:r>
            <a:endParaRPr/>
          </a:p>
        </p:txBody>
      </p:sp>
      <p:sp>
        <p:nvSpPr>
          <p:cNvPr id="1302" name="Google Shape;1302;p168"/>
          <p:cNvSpPr txBox="1"/>
          <p:nvPr>
            <p:ph idx="1" type="body"/>
          </p:nvPr>
        </p:nvSpPr>
        <p:spPr>
          <a:xfrm>
            <a:off x="311700" y="1474667"/>
            <a:ext cx="8520600" cy="4617300"/>
          </a:xfrm>
          <a:prstGeom prst="rect">
            <a:avLst/>
          </a:prstGeom>
        </p:spPr>
        <p:txBody>
          <a:bodyPr anchorCtr="0" anchor="t" bIns="91425" lIns="91425" spcFirstLastPara="1" rIns="91425" wrap="square" tIns="91425">
            <a:noAutofit/>
          </a:bodyPr>
          <a:lstStyle/>
          <a:p>
            <a:pPr indent="0" lvl="0" marL="0" rtl="0" algn="ctr">
              <a:lnSpc>
                <a:spcPct val="100000"/>
              </a:lnSpc>
              <a:spcBef>
                <a:spcPts val="2000"/>
              </a:spcBef>
              <a:spcAft>
                <a:spcPts val="0"/>
              </a:spcAft>
              <a:buNone/>
            </a:pPr>
            <a:r>
              <a:rPr lang="en">
                <a:solidFill>
                  <a:srgbClr val="565656"/>
                </a:solidFill>
              </a:rPr>
              <a:t>Looking for ways to connect your classroom content in economics and personal finance to real-world scenarios and applications? Struggling to incentivize student engagement and foster critical-thinking skills? Looking for some easy extra credit opportunities to provide for your students?</a:t>
            </a:r>
            <a:endParaRPr>
              <a:solidFill>
                <a:srgbClr val="565656"/>
              </a:solidFill>
            </a:endParaRPr>
          </a:p>
          <a:p>
            <a:pPr indent="0" lvl="0" marL="0" rtl="0" algn="ctr">
              <a:lnSpc>
                <a:spcPct val="100000"/>
              </a:lnSpc>
              <a:spcBef>
                <a:spcPts val="2000"/>
              </a:spcBef>
              <a:spcAft>
                <a:spcPts val="2000"/>
              </a:spcAft>
              <a:buNone/>
            </a:pPr>
            <a:r>
              <a:rPr b="1" lang="en">
                <a:solidFill>
                  <a:srgbClr val="565656"/>
                </a:solidFill>
              </a:rPr>
              <a:t>Learn More!</a:t>
            </a:r>
            <a:r>
              <a:rPr b="1" lang="en">
                <a:solidFill>
                  <a:srgbClr val="E54238"/>
                </a:solidFill>
              </a:rPr>
              <a:t> </a:t>
            </a:r>
            <a:r>
              <a:rPr b="1" lang="en" u="sng">
                <a:solidFill>
                  <a:schemeClr val="hlink"/>
                </a:solidFill>
                <a:hlinkClick r:id="rId3"/>
              </a:rPr>
              <a:t>z.umn.edu/21StudentComp</a:t>
            </a:r>
            <a:endParaRPr b="1" sz="2100"/>
          </a:p>
        </p:txBody>
      </p:sp>
      <p:pic>
        <p:nvPicPr>
          <p:cNvPr id="1303" name="Google Shape;1303;p168">
            <a:hlinkClick r:id="rId4"/>
          </p:cNvPr>
          <p:cNvPicPr preferRelativeResize="0"/>
          <p:nvPr/>
        </p:nvPicPr>
        <p:blipFill>
          <a:blip r:embed="rId5">
            <a:alphaModFix/>
          </a:blip>
          <a:stretch>
            <a:fillRect/>
          </a:stretch>
        </p:blipFill>
        <p:spPr>
          <a:xfrm>
            <a:off x="3731900" y="4545800"/>
            <a:ext cx="1260131" cy="1260131"/>
          </a:xfrm>
          <a:prstGeom prst="rect">
            <a:avLst/>
          </a:prstGeom>
          <a:noFill/>
          <a:ln>
            <a:noFill/>
          </a:ln>
        </p:spPr>
      </p:pic>
      <p:pic>
        <p:nvPicPr>
          <p:cNvPr id="1304" name="Google Shape;1304;p168">
            <a:hlinkClick r:id="rId6"/>
          </p:cNvPr>
          <p:cNvPicPr preferRelativeResize="0"/>
          <p:nvPr/>
        </p:nvPicPr>
        <p:blipFill>
          <a:blip r:embed="rId7">
            <a:alphaModFix/>
          </a:blip>
          <a:stretch>
            <a:fillRect/>
          </a:stretch>
        </p:blipFill>
        <p:spPr>
          <a:xfrm>
            <a:off x="7404750" y="4545800"/>
            <a:ext cx="1260131" cy="1260131"/>
          </a:xfrm>
          <a:prstGeom prst="rect">
            <a:avLst/>
          </a:prstGeom>
          <a:noFill/>
          <a:ln>
            <a:noFill/>
          </a:ln>
        </p:spPr>
      </p:pic>
      <p:pic>
        <p:nvPicPr>
          <p:cNvPr id="1305" name="Google Shape;1305;p168">
            <a:hlinkClick r:id="rId8"/>
          </p:cNvPr>
          <p:cNvPicPr preferRelativeResize="0"/>
          <p:nvPr/>
        </p:nvPicPr>
        <p:blipFill>
          <a:blip r:embed="rId9">
            <a:alphaModFix/>
          </a:blip>
          <a:stretch>
            <a:fillRect/>
          </a:stretch>
        </p:blipFill>
        <p:spPr>
          <a:xfrm>
            <a:off x="5626125" y="4545800"/>
            <a:ext cx="1260131" cy="1260131"/>
          </a:xfrm>
          <a:prstGeom prst="rect">
            <a:avLst/>
          </a:prstGeom>
          <a:noFill/>
          <a:ln>
            <a:noFill/>
          </a:ln>
        </p:spPr>
      </p:pic>
      <p:sp>
        <p:nvSpPr>
          <p:cNvPr id="1306" name="Google Shape;1306;p168"/>
          <p:cNvSpPr/>
          <p:nvPr/>
        </p:nvSpPr>
        <p:spPr>
          <a:xfrm>
            <a:off x="7375" y="5165633"/>
            <a:ext cx="2177100" cy="169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7" name="Google Shape;1307;p168">
            <a:hlinkClick r:id="rId10"/>
          </p:cNvPr>
          <p:cNvPicPr preferRelativeResize="0"/>
          <p:nvPr/>
        </p:nvPicPr>
        <p:blipFill>
          <a:blip r:embed="rId11">
            <a:alphaModFix/>
          </a:blip>
          <a:stretch>
            <a:fillRect/>
          </a:stretch>
        </p:blipFill>
        <p:spPr>
          <a:xfrm>
            <a:off x="1895475" y="4545800"/>
            <a:ext cx="1260131" cy="1260131"/>
          </a:xfrm>
          <a:prstGeom prst="rect">
            <a:avLst/>
          </a:prstGeom>
          <a:noFill/>
          <a:ln>
            <a:noFill/>
          </a:ln>
        </p:spPr>
      </p:pic>
      <p:pic>
        <p:nvPicPr>
          <p:cNvPr id="1308" name="Google Shape;1308;p168">
            <a:hlinkClick r:id="rId12"/>
          </p:cNvPr>
          <p:cNvPicPr preferRelativeResize="0"/>
          <p:nvPr/>
        </p:nvPicPr>
        <p:blipFill>
          <a:blip r:embed="rId13">
            <a:alphaModFix/>
          </a:blip>
          <a:stretch>
            <a:fillRect/>
          </a:stretch>
        </p:blipFill>
        <p:spPr>
          <a:xfrm>
            <a:off x="59050" y="4545800"/>
            <a:ext cx="1260131" cy="126013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169"/>
          <p:cNvSpPr txBox="1"/>
          <p:nvPr>
            <p:ph type="title"/>
          </p:nvPr>
        </p:nvSpPr>
        <p:spPr>
          <a:xfrm>
            <a:off x="311700" y="496667"/>
            <a:ext cx="8520600" cy="97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MCEE </a:t>
            </a:r>
            <a:r>
              <a:rPr lang="en" u="sng">
                <a:solidFill>
                  <a:srgbClr val="005F86"/>
                </a:solidFill>
              </a:rPr>
              <a:t>FREE</a:t>
            </a:r>
            <a:r>
              <a:rPr lang="en"/>
              <a:t> Student Summer Program Gr. 9-11</a:t>
            </a:r>
            <a:endParaRPr/>
          </a:p>
        </p:txBody>
      </p:sp>
      <p:sp>
        <p:nvSpPr>
          <p:cNvPr id="1314" name="Google Shape;1314;p169"/>
          <p:cNvSpPr txBox="1"/>
          <p:nvPr>
            <p:ph idx="1" type="body"/>
          </p:nvPr>
        </p:nvSpPr>
        <p:spPr>
          <a:xfrm>
            <a:off x="311700" y="1474667"/>
            <a:ext cx="8520600" cy="4617300"/>
          </a:xfrm>
          <a:prstGeom prst="rect">
            <a:avLst/>
          </a:prstGeom>
        </p:spPr>
        <p:txBody>
          <a:bodyPr anchorCtr="0" anchor="t" bIns="91425" lIns="91425" spcFirstLastPara="1" rIns="91425" wrap="square" tIns="91425">
            <a:noAutofit/>
          </a:bodyPr>
          <a:lstStyle/>
          <a:p>
            <a:pPr indent="0" lvl="0" marL="0" rtl="0" algn="ctr">
              <a:lnSpc>
                <a:spcPct val="100000"/>
              </a:lnSpc>
              <a:spcBef>
                <a:spcPts val="2000"/>
              </a:spcBef>
              <a:spcAft>
                <a:spcPts val="0"/>
              </a:spcAft>
              <a:buNone/>
            </a:pPr>
            <a:r>
              <a:rPr lang="en" sz="1500">
                <a:solidFill>
                  <a:srgbClr val="565656"/>
                </a:solidFill>
              </a:rPr>
              <a:t>Combining personal finance with college preparation skills, </a:t>
            </a:r>
            <a:r>
              <a:rPr b="1" lang="en" sz="1500">
                <a:solidFill>
                  <a:srgbClr val="565656"/>
                </a:solidFill>
              </a:rPr>
              <a:t>College Dollars &amp; Sense</a:t>
            </a:r>
            <a:r>
              <a:rPr lang="en" sz="1500">
                <a:solidFill>
                  <a:srgbClr val="565656"/>
                </a:solidFill>
              </a:rPr>
              <a:t> is designed to offer students a chance to see themselves in college and understand how their personal finances will affect their lives after high school and in the workforce.</a:t>
            </a:r>
            <a:endParaRPr sz="1500">
              <a:solidFill>
                <a:srgbClr val="565656"/>
              </a:solidFill>
            </a:endParaRPr>
          </a:p>
          <a:p>
            <a:pPr indent="0" lvl="0" marL="0" rtl="0" algn="ctr">
              <a:lnSpc>
                <a:spcPct val="100000"/>
              </a:lnSpc>
              <a:spcBef>
                <a:spcPts val="2000"/>
              </a:spcBef>
              <a:spcAft>
                <a:spcPts val="0"/>
              </a:spcAft>
              <a:buNone/>
            </a:pPr>
            <a:r>
              <a:rPr lang="en" sz="1500">
                <a:solidFill>
                  <a:srgbClr val="565656"/>
                </a:solidFill>
              </a:rPr>
              <a:t>In this one-week summer program, students are introduced to personal finance concepts, learn strategies for affording and saving for college, experience life on a major university campus, and interact with students, professors, and business leaders while developing the skills they need to succeed after high school.</a:t>
            </a:r>
            <a:endParaRPr sz="1500">
              <a:solidFill>
                <a:srgbClr val="565656"/>
              </a:solidFill>
            </a:endParaRPr>
          </a:p>
          <a:p>
            <a:pPr indent="0" lvl="0" marL="0" rtl="0" algn="ctr">
              <a:lnSpc>
                <a:spcPct val="100000"/>
              </a:lnSpc>
              <a:spcBef>
                <a:spcPts val="2000"/>
              </a:spcBef>
              <a:spcAft>
                <a:spcPts val="2000"/>
              </a:spcAft>
              <a:buNone/>
            </a:pPr>
            <a:r>
              <a:rPr b="1" lang="en">
                <a:solidFill>
                  <a:srgbClr val="565656"/>
                </a:solidFill>
              </a:rPr>
              <a:t>Learn More!</a:t>
            </a:r>
            <a:r>
              <a:rPr b="1" lang="en">
                <a:solidFill>
                  <a:srgbClr val="E54238"/>
                </a:solidFill>
              </a:rPr>
              <a:t> </a:t>
            </a:r>
            <a:r>
              <a:rPr b="1" lang="en" u="sng">
                <a:solidFill>
                  <a:schemeClr val="hlink"/>
                </a:solidFill>
                <a:hlinkClick r:id="rId3"/>
              </a:rPr>
              <a:t>z.umn.edu/MCEE-CDS</a:t>
            </a:r>
            <a:endParaRPr b="1" sz="2100"/>
          </a:p>
        </p:txBody>
      </p:sp>
      <p:sp>
        <p:nvSpPr>
          <p:cNvPr id="1315" name="Google Shape;1315;p169"/>
          <p:cNvSpPr/>
          <p:nvPr/>
        </p:nvSpPr>
        <p:spPr>
          <a:xfrm>
            <a:off x="7375" y="5165633"/>
            <a:ext cx="2177100" cy="169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9" name="Shape 1319"/>
        <p:cNvGrpSpPr/>
        <p:nvPr/>
      </p:nvGrpSpPr>
      <p:grpSpPr>
        <a:xfrm>
          <a:off x="0" y="0"/>
          <a:ext cx="0" cy="0"/>
          <a:chOff x="0" y="0"/>
          <a:chExt cx="0" cy="0"/>
        </a:xfrm>
      </p:grpSpPr>
      <p:sp>
        <p:nvSpPr>
          <p:cNvPr id="1320" name="Google Shape;1320;p170"/>
          <p:cNvSpPr txBox="1"/>
          <p:nvPr>
            <p:ph type="ctrTitle"/>
          </p:nvPr>
        </p:nvSpPr>
        <p:spPr>
          <a:xfrm>
            <a:off x="411175" y="859067"/>
            <a:ext cx="8282400" cy="281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1321" name="Google Shape;1321;p170"/>
          <p:cNvSpPr txBox="1"/>
          <p:nvPr>
            <p:ph idx="1" type="subTitle"/>
          </p:nvPr>
        </p:nvSpPr>
        <p:spPr>
          <a:xfrm>
            <a:off x="411175" y="4531000"/>
            <a:ext cx="8282400" cy="168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Emily Anderson</a:t>
            </a:r>
            <a:r>
              <a:rPr lang="en"/>
              <a:t> | Emily.Anderson@ahschools.us</a:t>
            </a:r>
            <a:endParaRPr/>
          </a:p>
        </p:txBody>
      </p:sp>
      <p:sp>
        <p:nvSpPr>
          <p:cNvPr id="1322" name="Google Shape;1322;p170"/>
          <p:cNvSpPr txBox="1"/>
          <p:nvPr>
            <p:ph idx="1" type="subTitle"/>
          </p:nvPr>
        </p:nvSpPr>
        <p:spPr>
          <a:xfrm>
            <a:off x="5081150" y="6075033"/>
            <a:ext cx="4700400" cy="68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mcee.umn.edu |</a:t>
            </a:r>
            <a:r>
              <a:rPr lang="en"/>
              <a:t> </a:t>
            </a:r>
            <a:r>
              <a:rPr lang="en" sz="1400" u="sng">
                <a:solidFill>
                  <a:schemeClr val="hlink"/>
                </a:solidFill>
                <a:hlinkClick r:id="rId3"/>
              </a:rPr>
              <a:t>mcee@umn.edu</a:t>
            </a:r>
            <a:r>
              <a:rPr lang="en" sz="1400"/>
              <a:t> | 612.625.3727</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