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autoCompressPictures="0">
  <p:sldMasterIdLst>
    <p:sldMasterId id="2147483648" r:id="rId4"/>
  </p:sldMasterIdLst>
  <p:notesMasterIdLst>
    <p:notesMasterId r:id="rId14"/>
  </p:notesMasterIdLst>
  <p:handoutMasterIdLst>
    <p:handoutMasterId r:id="rId15"/>
  </p:handoutMasterIdLst>
  <p:sldIdLst>
    <p:sldId id="256" r:id="rId5"/>
    <p:sldId id="257" r:id="rId6"/>
    <p:sldId id="258" r:id="rId7"/>
    <p:sldId id="259" r:id="rId8"/>
    <p:sldId id="260" r:id="rId9"/>
    <p:sldId id="261" r:id="rId10"/>
    <p:sldId id="262" r:id="rId11"/>
    <p:sldId id="263" r:id="rId12"/>
    <p:sldId id="264" r:id="rId1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6" roundtripDataSignature="AMtx7mgpvzCCCvhJB11A5ykIV25RhbT7c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EBE78EC-6938-4DED-A1BE-5921FB22A84B}">
  <a:tblStyle styleId="{EEBE78EC-6938-4DED-A1BE-5921FB22A84B}"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2D855F2-C3E1-4462-A1A9-6BC3306E066E}" styleName="Table_1">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17" d="100"/>
          <a:sy n="117" d="100"/>
        </p:scale>
        <p:origin x="1928" y="1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customschemas.google.com/relationships/presentationmetadata" Target="metadata"/><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22240A9-29D5-A64C-9D82-4FED38DF1E4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0294387-800B-7343-83F5-0950490D743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C56EA07-9D02-284F-8DF0-5C1C874A01C2}" type="datetime1">
              <a:rPr lang="en-US" smtClean="0"/>
              <a:t>1/21/21</a:t>
            </a:fld>
            <a:endParaRPr lang="en-US"/>
          </a:p>
        </p:txBody>
      </p:sp>
      <p:sp>
        <p:nvSpPr>
          <p:cNvPr id="4" name="Footer Placeholder 3">
            <a:extLst>
              <a:ext uri="{FF2B5EF4-FFF2-40B4-BE49-F238E27FC236}">
                <a16:creationId xmlns:a16="http://schemas.microsoft.com/office/drawing/2014/main" id="{369A78AC-3863-A64A-B52B-22B8F60F9E7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5B0405D-AB28-0A46-AF31-79DF766816C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5EF4B3-89DB-8D46-863C-774F5444E301}" type="slidenum">
              <a:rPr lang="en-US" smtClean="0"/>
              <a:t>‹#›</a:t>
            </a:fld>
            <a:endParaRPr lang="en-US"/>
          </a:p>
        </p:txBody>
      </p:sp>
    </p:spTree>
    <p:extLst>
      <p:ext uri="{BB962C8B-B14F-4D97-AF65-F5344CB8AC3E}">
        <p14:creationId xmlns:p14="http://schemas.microsoft.com/office/powerpoint/2010/main" val="374740954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fld id="{41CA4D53-1DA0-6F44-B5B4-41BB3A0FAA6A}" type="datetime1">
              <a:rPr lang="en-US" smtClean="0"/>
              <a:t>1/21/21</a:t>
            </a:fld>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hf sldNum="0" hdr="0" ft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fusion.inquirer.com/opinion/cartoons/governors-andrew-cuomo-tom-wolf--20200415.html"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coppercourier.com/story/cartoon-ducey-if-only-something-done-to-prevent-thi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9eaee99d54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9eaee99d54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 name="Google Shape;5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i="1"/>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9eaee99d54_0_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9eaee99d54_0_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Source: </a:t>
            </a:r>
            <a:r>
              <a:rPr lang="en-US" u="sng">
                <a:solidFill>
                  <a:schemeClr val="hlink"/>
                </a:solidFill>
                <a:hlinkClick r:id="rId3"/>
              </a:rPr>
              <a:t>https://fusion.inquirer.com/opinion/cartoons/governors-andrew-cuomo-tom-wolf--20200415.html</a:t>
            </a:r>
            <a:r>
              <a:rPr lang="en-US"/>
              <a:t> </a:t>
            </a:r>
            <a:endParaRPr/>
          </a:p>
          <a:p>
            <a:pPr marL="914400" lvl="1" indent="-298450" algn="l" rtl="0">
              <a:lnSpc>
                <a:spcPct val="115000"/>
              </a:lnSpc>
              <a:spcBef>
                <a:spcPts val="0"/>
              </a:spcBef>
              <a:spcAft>
                <a:spcPts val="0"/>
              </a:spcAft>
              <a:buClr>
                <a:schemeClr val="dk1"/>
              </a:buClr>
              <a:buSzPts val="1100"/>
              <a:buFont typeface="Times New Roman"/>
              <a:buAutoNum type="alphaLcPeriod"/>
            </a:pPr>
            <a:r>
              <a:rPr lang="en-US" sz="1100">
                <a:latin typeface="Times New Roman"/>
                <a:ea typeface="Times New Roman"/>
                <a:cs typeface="Times New Roman"/>
                <a:sym typeface="Times New Roman"/>
              </a:rPr>
              <a:t>What is the main idea the illustrator is seeking to convey? (</a:t>
            </a:r>
            <a:r>
              <a:rPr lang="en-US" sz="1100" i="1">
                <a:latin typeface="Times New Roman"/>
                <a:ea typeface="Times New Roman"/>
                <a:cs typeface="Times New Roman"/>
                <a:sym typeface="Times New Roman"/>
              </a:rPr>
              <a:t>Answers will vary, but should include an explanation that selected state governors are pictured in the front of the limo. These politicians are holding newspapers that say “data,” “map,” and “science” that convey the message that the governors are relying on these resources to drive their responses to the pandemic. President Trump is pictured as a “backseat driver” who is shouting “Are we there yet?!” to the governors, which is intended to capture the President’s desire to reopen the economy.</a:t>
            </a:r>
            <a:r>
              <a:rPr lang="en-US" sz="1100">
                <a:latin typeface="Times New Roman"/>
                <a:ea typeface="Times New Roman"/>
                <a:cs typeface="Times New Roman"/>
                <a:sym typeface="Times New Roman"/>
              </a:rPr>
              <a:t>) </a:t>
            </a:r>
            <a:endParaRPr sz="1100">
              <a:latin typeface="Times New Roman"/>
              <a:ea typeface="Times New Roman"/>
              <a:cs typeface="Times New Roman"/>
              <a:sym typeface="Times New Roman"/>
            </a:endParaRPr>
          </a:p>
          <a:p>
            <a:pPr marL="914400" lvl="1" indent="-298450" algn="l" rtl="0">
              <a:lnSpc>
                <a:spcPct val="115000"/>
              </a:lnSpc>
              <a:spcBef>
                <a:spcPts val="0"/>
              </a:spcBef>
              <a:spcAft>
                <a:spcPts val="0"/>
              </a:spcAft>
              <a:buClr>
                <a:schemeClr val="dk1"/>
              </a:buClr>
              <a:buSzPts val="1100"/>
              <a:buFont typeface="Times New Roman"/>
              <a:buAutoNum type="alphaLcPeriod"/>
            </a:pPr>
            <a:r>
              <a:rPr lang="en-US" sz="1100">
                <a:latin typeface="Times New Roman"/>
                <a:ea typeface="Times New Roman"/>
                <a:cs typeface="Times New Roman"/>
                <a:sym typeface="Times New Roman"/>
              </a:rPr>
              <a:t>What actions do you believe the illustrator of this cartoon is in favor of? (</a:t>
            </a:r>
            <a:r>
              <a:rPr lang="en-US" sz="1100" i="1">
                <a:latin typeface="Times New Roman"/>
                <a:ea typeface="Times New Roman"/>
                <a:cs typeface="Times New Roman"/>
                <a:sym typeface="Times New Roman"/>
              </a:rPr>
              <a:t>Answers will vary, but students should support their claims with details from the cartoon.</a:t>
            </a:r>
            <a:r>
              <a:rPr lang="en-US" sz="1100">
                <a:latin typeface="Times New Roman"/>
                <a:ea typeface="Times New Roman"/>
                <a:cs typeface="Times New Roman"/>
                <a:sym typeface="Times New Roman"/>
              </a:rPr>
              <a:t>)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9eaee99d54_0_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9eaee99d54_0_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Source: </a:t>
            </a:r>
            <a:r>
              <a:rPr lang="en-US" u="sng">
                <a:solidFill>
                  <a:schemeClr val="hlink"/>
                </a:solidFill>
                <a:hlinkClick r:id="rId3"/>
              </a:rPr>
              <a:t>https://coppercourier.com/story/cartoon-ducey-if-only-something-done-to-prevent-this/</a:t>
            </a:r>
            <a:r>
              <a:rPr lang="en-US"/>
              <a:t> </a:t>
            </a:r>
            <a:endParaRPr/>
          </a:p>
          <a:p>
            <a:pPr marL="0" lvl="0" indent="0" algn="l" rtl="0">
              <a:spcBef>
                <a:spcPts val="360"/>
              </a:spcBef>
              <a:spcAft>
                <a:spcPts val="0"/>
              </a:spcAft>
              <a:buNone/>
            </a:pPr>
            <a:endParaRPr/>
          </a:p>
          <a:p>
            <a:pPr marL="914400" lvl="1" indent="-298450" algn="l" rtl="0">
              <a:lnSpc>
                <a:spcPct val="115000"/>
              </a:lnSpc>
              <a:spcBef>
                <a:spcPts val="0"/>
              </a:spcBef>
              <a:spcAft>
                <a:spcPts val="0"/>
              </a:spcAft>
              <a:buClr>
                <a:schemeClr val="dk1"/>
              </a:buClr>
              <a:buSzPts val="1100"/>
              <a:buFont typeface="Times New Roman"/>
              <a:buAutoNum type="alphaLcPeriod"/>
            </a:pPr>
            <a:r>
              <a:rPr lang="en-US" sz="1100">
                <a:latin typeface="Times New Roman"/>
                <a:ea typeface="Times New Roman"/>
                <a:cs typeface="Times New Roman"/>
                <a:sym typeface="Times New Roman"/>
              </a:rPr>
              <a:t>What main idea is the illustrator seeking to convey in this cartoon? (</a:t>
            </a:r>
            <a:r>
              <a:rPr lang="en-US" sz="1100" i="1">
                <a:latin typeface="Times New Roman"/>
                <a:ea typeface="Times New Roman"/>
                <a:cs typeface="Times New Roman"/>
                <a:sym typeface="Times New Roman"/>
              </a:rPr>
              <a:t>Answers will vary, but may include an explanation that identifies the response of Arizona’s governor to the COVID-19 pandemic. The governor is defending himself against public criticism about his handling of the crisis. In the background, students may notice signs labeled “no mask requirement” and “no lockdown” in the trash can, indicating that the governor did not embrace these practices to slow the spread of the virus. Students may also cite the influence of the federal government on state level decisions, as President Trump is pictured as a looming figure over Arizona’s Governor Ducey.</a:t>
            </a:r>
            <a:r>
              <a:rPr lang="en-US" sz="1100">
                <a:latin typeface="Times New Roman"/>
                <a:ea typeface="Times New Roman"/>
                <a:cs typeface="Times New Roman"/>
                <a:sym typeface="Times New Roman"/>
              </a:rPr>
              <a:t>) </a:t>
            </a:r>
            <a:endParaRPr sz="1100">
              <a:latin typeface="Times New Roman"/>
              <a:ea typeface="Times New Roman"/>
              <a:cs typeface="Times New Roman"/>
              <a:sym typeface="Times New Roman"/>
            </a:endParaRPr>
          </a:p>
          <a:p>
            <a:pPr marL="914400" lvl="1" indent="-298450" algn="l" rtl="0">
              <a:lnSpc>
                <a:spcPct val="115000"/>
              </a:lnSpc>
              <a:spcBef>
                <a:spcPts val="0"/>
              </a:spcBef>
              <a:spcAft>
                <a:spcPts val="0"/>
              </a:spcAft>
              <a:buClr>
                <a:schemeClr val="dk1"/>
              </a:buClr>
              <a:buSzPts val="1100"/>
              <a:buFont typeface="Times New Roman"/>
              <a:buAutoNum type="alphaLcPeriod"/>
            </a:pPr>
            <a:r>
              <a:rPr lang="en-US" sz="1100">
                <a:latin typeface="Times New Roman"/>
                <a:ea typeface="Times New Roman"/>
                <a:cs typeface="Times New Roman"/>
                <a:sym typeface="Times New Roman"/>
              </a:rPr>
              <a:t>What actions do you believe the illustrator of this cartoon is in favor of? (</a:t>
            </a:r>
            <a:r>
              <a:rPr lang="en-US" sz="1100" i="1">
                <a:latin typeface="Times New Roman"/>
                <a:ea typeface="Times New Roman"/>
                <a:cs typeface="Times New Roman"/>
                <a:sym typeface="Times New Roman"/>
              </a:rPr>
              <a:t>Students may list many different actions, but their answers should be supported by images and messages in the cartoon. For example, students may state that the cartoonist believes the governor should have done more to mitigate the crisis, but did not take the threat of the virus seriously, and thus, did not order mask requirements or lockdowns. Instead, as the sign propped up on the trash can indicates, the governor opted to keep businesses open</a:t>
            </a:r>
            <a:r>
              <a:rPr lang="en-US" sz="1100">
                <a:latin typeface="Times New Roman"/>
                <a:ea typeface="Times New Roman"/>
                <a:cs typeface="Times New Roman"/>
                <a:sym typeface="Times New Roman"/>
              </a:rPr>
              <a:t>.) </a:t>
            </a:r>
            <a:endParaRPr sz="1100">
              <a:latin typeface="Times New Roman"/>
              <a:ea typeface="Times New Roman"/>
              <a:cs typeface="Times New Roman"/>
              <a:sym typeface="Times New Roman"/>
            </a:endParaRPr>
          </a:p>
          <a:p>
            <a:pPr marL="0" lvl="0" indent="0" algn="l" rtl="0">
              <a:spcBef>
                <a:spcPts val="36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9eaee99d54_0_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9eaee99d54_0_4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a372463f0c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a372463f0c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9eaee99d54_0_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9eaee99d54_0_4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9eaee99d54_0_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9eaee99d54_0_5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
        <p:cNvGrpSpPr/>
        <p:nvPr/>
      </p:nvGrpSpPr>
      <p:grpSpPr>
        <a:xfrm>
          <a:off x="0" y="0"/>
          <a:ext cx="0" cy="0"/>
          <a:chOff x="0" y="0"/>
          <a:chExt cx="0" cy="0"/>
        </a:xfrm>
      </p:grpSpPr>
      <p:sp>
        <p:nvSpPr>
          <p:cNvPr id="13" name="Google Shape;13;p10"/>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lnSpc>
                <a:spcPct val="86363"/>
              </a:lnSpc>
              <a:spcBef>
                <a:spcPts val="0"/>
              </a:spcBef>
              <a:spcAft>
                <a:spcPts val="0"/>
              </a:spcAft>
              <a:buSzPts val="1400"/>
              <a:buNone/>
              <a:defRPr sz="6600" b="1" i="0">
                <a:solidFill>
                  <a:srgbClr val="005CB8"/>
                </a:solidFill>
                <a:latin typeface="Calibri"/>
                <a:ea typeface="Calibri"/>
                <a:cs typeface="Calibri"/>
                <a:sym typeface="Calibri"/>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4" name="Google Shape;14;p10"/>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Clr>
                <a:srgbClr val="888888"/>
              </a:buClr>
              <a:buSzPts val="2800"/>
              <a:buNone/>
              <a:defRPr>
                <a:solidFill>
                  <a:srgbClr val="888888"/>
                </a:solidFill>
              </a:defRPr>
            </a:lvl1pPr>
            <a:lvl2pPr lvl="1" algn="ctr">
              <a:spcBef>
                <a:spcPts val="1800"/>
              </a:spcBef>
              <a:spcAft>
                <a:spcPts val="0"/>
              </a:spcAft>
              <a:buClr>
                <a:srgbClr val="888888"/>
              </a:buClr>
              <a:buSzPts val="2800"/>
              <a:buNone/>
              <a:defRPr>
                <a:solidFill>
                  <a:srgbClr val="888888"/>
                </a:solidFill>
              </a:defRPr>
            </a:lvl2pPr>
            <a:lvl3pPr lvl="2" algn="ctr">
              <a:spcBef>
                <a:spcPts val="1800"/>
              </a:spcBef>
              <a:spcAft>
                <a:spcPts val="0"/>
              </a:spcAft>
              <a:buClr>
                <a:srgbClr val="888888"/>
              </a:buClr>
              <a:buSzPts val="2800"/>
              <a:buNone/>
              <a:defRPr>
                <a:solidFill>
                  <a:srgbClr val="888888"/>
                </a:solidFill>
              </a:defRPr>
            </a:lvl3pPr>
            <a:lvl4pPr lvl="3" algn="ctr">
              <a:spcBef>
                <a:spcPts val="1800"/>
              </a:spcBef>
              <a:spcAft>
                <a:spcPts val="0"/>
              </a:spcAft>
              <a:buClr>
                <a:srgbClr val="888888"/>
              </a:buClr>
              <a:buSzPts val="2800"/>
              <a:buNone/>
              <a:defRPr>
                <a:solidFill>
                  <a:srgbClr val="888888"/>
                </a:solidFill>
              </a:defRPr>
            </a:lvl4pPr>
            <a:lvl5pPr lvl="4" algn="ctr">
              <a:spcBef>
                <a:spcPts val="1800"/>
              </a:spcBef>
              <a:spcAft>
                <a:spcPts val="0"/>
              </a:spcAft>
              <a:buClr>
                <a:srgbClr val="888888"/>
              </a:buClr>
              <a:buSzPts val="2800"/>
              <a:buNone/>
              <a:defRPr>
                <a:solidFill>
                  <a:srgbClr val="888888"/>
                </a:solidFill>
              </a:defRPr>
            </a:lvl5pPr>
            <a:lvl6pPr lvl="5" algn="ctr">
              <a:spcBef>
                <a:spcPts val="18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2"/>
        <p:cNvGrpSpPr/>
        <p:nvPr/>
      </p:nvGrpSpPr>
      <p:grpSpPr>
        <a:xfrm>
          <a:off x="0" y="0"/>
          <a:ext cx="0" cy="0"/>
          <a:chOff x="0" y="0"/>
          <a:chExt cx="0" cy="0"/>
        </a:xfrm>
      </p:grpSpPr>
      <p:sp>
        <p:nvSpPr>
          <p:cNvPr id="43" name="Google Shape;43;p19"/>
          <p:cNvSpPr txBox="1">
            <a:spLocks noGrp="1"/>
          </p:cNvSpPr>
          <p:nvPr>
            <p:ph type="title"/>
          </p:nvPr>
        </p:nvSpPr>
        <p:spPr>
          <a:xfrm>
            <a:off x="457200" y="1069848"/>
            <a:ext cx="8229600" cy="1143000"/>
          </a:xfrm>
          <a:prstGeom prst="rect">
            <a:avLst/>
          </a:prstGeom>
          <a:noFill/>
          <a:ln>
            <a:noFill/>
          </a:ln>
        </p:spPr>
        <p:txBody>
          <a:bodyPr spcFirstLastPara="1" wrap="square" lIns="91425" tIns="45700" rIns="91425" bIns="45700" anchor="ctr" anchorCtr="0">
            <a:noAutofit/>
          </a:bodyPr>
          <a:lstStyle>
            <a:lvl1pPr lvl="0" algn="ctr">
              <a:lnSpc>
                <a:spcPct val="316666"/>
              </a:lnSpc>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4" name="Google Shape;44;p19"/>
          <p:cNvSpPr txBox="1">
            <a:spLocks noGrp="1"/>
          </p:cNvSpPr>
          <p:nvPr>
            <p:ph type="body" idx="1"/>
          </p:nvPr>
        </p:nvSpPr>
        <p:spPr>
          <a:xfrm rot="5400000">
            <a:off x="2080418" y="203220"/>
            <a:ext cx="4525963" cy="8229600"/>
          </a:xfrm>
          <a:prstGeom prst="rect">
            <a:avLst/>
          </a:prstGeom>
          <a:noFill/>
          <a:ln>
            <a:noFill/>
          </a:ln>
        </p:spPr>
        <p:txBody>
          <a:bodyPr spcFirstLastPara="1" wrap="square" lIns="91425" tIns="45700" rIns="91425" bIns="45700" anchor="t" anchorCtr="0">
            <a:noAutofit/>
          </a:bodyPr>
          <a:lstStyle>
            <a:lvl1pPr marL="457200" lvl="0" indent="-342900" algn="l">
              <a:spcBef>
                <a:spcPts val="0"/>
              </a:spcBef>
              <a:spcAft>
                <a:spcPts val="0"/>
              </a:spcAft>
              <a:buClr>
                <a:schemeClr val="dk1"/>
              </a:buClr>
              <a:buSzPts val="1800"/>
              <a:buChar char="•"/>
              <a:defRPr/>
            </a:lvl1pPr>
            <a:lvl2pPr marL="914400" lvl="1" indent="-342900" algn="l">
              <a:spcBef>
                <a:spcPts val="1800"/>
              </a:spcBef>
              <a:spcAft>
                <a:spcPts val="0"/>
              </a:spcAft>
              <a:buClr>
                <a:schemeClr val="dk1"/>
              </a:buClr>
              <a:buSzPts val="1800"/>
              <a:buChar char="–"/>
              <a:defRPr/>
            </a:lvl2pPr>
            <a:lvl3pPr marL="1371600" lvl="2" indent="-342900" algn="l">
              <a:spcBef>
                <a:spcPts val="1800"/>
              </a:spcBef>
              <a:spcAft>
                <a:spcPts val="0"/>
              </a:spcAft>
              <a:buClr>
                <a:schemeClr val="dk1"/>
              </a:buClr>
              <a:buSzPts val="1800"/>
              <a:buChar char="•"/>
              <a:defRPr/>
            </a:lvl3pPr>
            <a:lvl4pPr marL="1828800" lvl="3" indent="-342900" algn="l">
              <a:spcBef>
                <a:spcPts val="1800"/>
              </a:spcBef>
              <a:spcAft>
                <a:spcPts val="0"/>
              </a:spcAft>
              <a:buClr>
                <a:schemeClr val="dk1"/>
              </a:buClr>
              <a:buSzPts val="1800"/>
              <a:buChar char="–"/>
              <a:defRPr/>
            </a:lvl4pPr>
            <a:lvl5pPr marL="2286000" lvl="4" indent="-342900" algn="l">
              <a:spcBef>
                <a:spcPts val="1800"/>
              </a:spcBef>
              <a:spcAft>
                <a:spcPts val="0"/>
              </a:spcAft>
              <a:buClr>
                <a:schemeClr val="dk1"/>
              </a:buClr>
              <a:buSzPts val="1800"/>
              <a:buChar char="»"/>
              <a:defRPr/>
            </a:lvl5pPr>
            <a:lvl6pPr marL="2743200" lvl="5" indent="-342900" algn="l">
              <a:spcBef>
                <a:spcPts val="18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5"/>
        <p:cNvGrpSpPr/>
        <p:nvPr/>
      </p:nvGrpSpPr>
      <p:grpSpPr>
        <a:xfrm>
          <a:off x="0" y="0"/>
          <a:ext cx="0" cy="0"/>
          <a:chOff x="0" y="0"/>
          <a:chExt cx="0" cy="0"/>
        </a:xfrm>
      </p:grpSpPr>
      <p:sp>
        <p:nvSpPr>
          <p:cNvPr id="46" name="Google Shape;46;p20"/>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lnSpc>
                <a:spcPct val="316666"/>
              </a:lnSpc>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7" name="Google Shape;47;p20"/>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0"/>
              </a:spcBef>
              <a:spcAft>
                <a:spcPts val="0"/>
              </a:spcAft>
              <a:buClr>
                <a:schemeClr val="dk1"/>
              </a:buClr>
              <a:buSzPts val="1800"/>
              <a:buChar char="•"/>
              <a:defRPr/>
            </a:lvl1pPr>
            <a:lvl2pPr marL="914400" lvl="1" indent="-342900" algn="l">
              <a:spcBef>
                <a:spcPts val="1800"/>
              </a:spcBef>
              <a:spcAft>
                <a:spcPts val="0"/>
              </a:spcAft>
              <a:buClr>
                <a:schemeClr val="dk1"/>
              </a:buClr>
              <a:buSzPts val="1800"/>
              <a:buChar char="–"/>
              <a:defRPr/>
            </a:lvl2pPr>
            <a:lvl3pPr marL="1371600" lvl="2" indent="-342900" algn="l">
              <a:spcBef>
                <a:spcPts val="1800"/>
              </a:spcBef>
              <a:spcAft>
                <a:spcPts val="0"/>
              </a:spcAft>
              <a:buClr>
                <a:schemeClr val="dk1"/>
              </a:buClr>
              <a:buSzPts val="1800"/>
              <a:buChar char="•"/>
              <a:defRPr/>
            </a:lvl3pPr>
            <a:lvl4pPr marL="1828800" lvl="3" indent="-342900" algn="l">
              <a:spcBef>
                <a:spcPts val="1800"/>
              </a:spcBef>
              <a:spcAft>
                <a:spcPts val="0"/>
              </a:spcAft>
              <a:buClr>
                <a:schemeClr val="dk1"/>
              </a:buClr>
              <a:buSzPts val="1800"/>
              <a:buChar char="–"/>
              <a:defRPr/>
            </a:lvl4pPr>
            <a:lvl5pPr marL="2286000" lvl="4" indent="-342900" algn="l">
              <a:spcBef>
                <a:spcPts val="1800"/>
              </a:spcBef>
              <a:spcAft>
                <a:spcPts val="0"/>
              </a:spcAft>
              <a:buClr>
                <a:schemeClr val="dk1"/>
              </a:buClr>
              <a:buSzPts val="1800"/>
              <a:buChar char="»"/>
              <a:defRPr/>
            </a:lvl5pPr>
            <a:lvl6pPr marL="2743200" lvl="5" indent="-342900" algn="l">
              <a:spcBef>
                <a:spcPts val="18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5"/>
        <p:cNvGrpSpPr/>
        <p:nvPr/>
      </p:nvGrpSpPr>
      <p:grpSpPr>
        <a:xfrm>
          <a:off x="0" y="0"/>
          <a:ext cx="0" cy="0"/>
          <a:chOff x="0" y="0"/>
          <a:chExt cx="0" cy="0"/>
        </a:xfrm>
      </p:grpSpPr>
      <p:sp>
        <p:nvSpPr>
          <p:cNvPr id="16" name="Google Shape;16;p11"/>
          <p:cNvSpPr txBox="1">
            <a:spLocks noGrp="1"/>
          </p:cNvSpPr>
          <p:nvPr>
            <p:ph type="title"/>
          </p:nvPr>
        </p:nvSpPr>
        <p:spPr>
          <a:xfrm>
            <a:off x="457200" y="914400"/>
            <a:ext cx="8229600" cy="1143000"/>
          </a:xfrm>
          <a:prstGeom prst="rect">
            <a:avLst/>
          </a:prstGeom>
          <a:noFill/>
          <a:ln>
            <a:noFill/>
          </a:ln>
        </p:spPr>
        <p:txBody>
          <a:bodyPr spcFirstLastPara="1" wrap="square" lIns="91425" tIns="45700" rIns="91425" bIns="45700" anchor="ctr" anchorCtr="0">
            <a:noAutofit/>
          </a:bodyPr>
          <a:lstStyle>
            <a:lvl1pPr lvl="0" algn="ctr">
              <a:lnSpc>
                <a:spcPct val="316666"/>
              </a:lnSpc>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7" name="Google Shape;17;p11"/>
          <p:cNvSpPr txBox="1">
            <a:spLocks noGrp="1"/>
          </p:cNvSpPr>
          <p:nvPr>
            <p:ph type="body" idx="1"/>
          </p:nvPr>
        </p:nvSpPr>
        <p:spPr>
          <a:xfrm>
            <a:off x="457200" y="2377440"/>
            <a:ext cx="8229600" cy="3779520"/>
          </a:xfrm>
          <a:prstGeom prst="rect">
            <a:avLst/>
          </a:prstGeom>
          <a:noFill/>
          <a:ln>
            <a:noFill/>
          </a:ln>
        </p:spPr>
        <p:txBody>
          <a:bodyPr spcFirstLastPara="1" wrap="square" lIns="91425" tIns="45700" rIns="91425" bIns="45700" anchor="t" anchorCtr="0">
            <a:noAutofit/>
          </a:bodyPr>
          <a:lstStyle>
            <a:lvl1pPr marL="457200" lvl="0" indent="-342900" algn="l">
              <a:spcBef>
                <a:spcPts val="0"/>
              </a:spcBef>
              <a:spcAft>
                <a:spcPts val="0"/>
              </a:spcAft>
              <a:buClr>
                <a:schemeClr val="dk1"/>
              </a:buClr>
              <a:buSzPts val="1800"/>
              <a:buChar char="•"/>
              <a:defRPr/>
            </a:lvl1pPr>
            <a:lvl2pPr marL="914400" lvl="1" indent="-342900" algn="l">
              <a:spcBef>
                <a:spcPts val="1800"/>
              </a:spcBef>
              <a:spcAft>
                <a:spcPts val="0"/>
              </a:spcAft>
              <a:buClr>
                <a:schemeClr val="dk1"/>
              </a:buClr>
              <a:buSzPts val="1800"/>
              <a:buChar char="–"/>
              <a:defRPr/>
            </a:lvl2pPr>
            <a:lvl3pPr marL="1371600" lvl="2" indent="-342900" algn="l">
              <a:spcBef>
                <a:spcPts val="1800"/>
              </a:spcBef>
              <a:spcAft>
                <a:spcPts val="0"/>
              </a:spcAft>
              <a:buClr>
                <a:schemeClr val="dk1"/>
              </a:buClr>
              <a:buSzPts val="1800"/>
              <a:buChar char="•"/>
              <a:defRPr/>
            </a:lvl3pPr>
            <a:lvl4pPr marL="1828800" lvl="3" indent="-342900" algn="l">
              <a:spcBef>
                <a:spcPts val="1800"/>
              </a:spcBef>
              <a:spcAft>
                <a:spcPts val="0"/>
              </a:spcAft>
              <a:buClr>
                <a:schemeClr val="dk1"/>
              </a:buClr>
              <a:buSzPts val="1800"/>
              <a:buChar char="–"/>
              <a:defRPr/>
            </a:lvl4pPr>
            <a:lvl5pPr marL="2286000" lvl="4" indent="-342900" algn="l">
              <a:spcBef>
                <a:spcPts val="1800"/>
              </a:spcBef>
              <a:spcAft>
                <a:spcPts val="0"/>
              </a:spcAft>
              <a:buClr>
                <a:schemeClr val="dk1"/>
              </a:buClr>
              <a:buSzPts val="1800"/>
              <a:buChar char="»"/>
              <a:defRPr/>
            </a:lvl5pPr>
            <a:lvl6pPr marL="2743200" lvl="5" indent="-342900" algn="l">
              <a:spcBef>
                <a:spcPts val="18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sp>
        <p:nvSpPr>
          <p:cNvPr id="19" name="Google Shape;19;p12"/>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42500"/>
              </a:lnSpc>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0" name="Google Shape;20;p1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0"/>
              </a:spcBef>
              <a:spcAft>
                <a:spcPts val="0"/>
              </a:spcAft>
              <a:buClr>
                <a:srgbClr val="888888"/>
              </a:buClr>
              <a:buSzPts val="2000"/>
              <a:buNone/>
              <a:defRPr sz="2000">
                <a:solidFill>
                  <a:srgbClr val="888888"/>
                </a:solidFill>
              </a:defRPr>
            </a:lvl1pPr>
            <a:lvl2pPr marL="914400" lvl="1" indent="-228600" algn="l">
              <a:spcBef>
                <a:spcPts val="1800"/>
              </a:spcBef>
              <a:spcAft>
                <a:spcPts val="0"/>
              </a:spcAft>
              <a:buClr>
                <a:srgbClr val="888888"/>
              </a:buClr>
              <a:buSzPts val="1800"/>
              <a:buNone/>
              <a:defRPr sz="1800">
                <a:solidFill>
                  <a:srgbClr val="888888"/>
                </a:solidFill>
              </a:defRPr>
            </a:lvl2pPr>
            <a:lvl3pPr marL="1371600" lvl="2" indent="-228600" algn="l">
              <a:spcBef>
                <a:spcPts val="1800"/>
              </a:spcBef>
              <a:spcAft>
                <a:spcPts val="0"/>
              </a:spcAft>
              <a:buClr>
                <a:srgbClr val="888888"/>
              </a:buClr>
              <a:buSzPts val="1600"/>
              <a:buNone/>
              <a:defRPr sz="1600">
                <a:solidFill>
                  <a:srgbClr val="888888"/>
                </a:solidFill>
              </a:defRPr>
            </a:lvl3pPr>
            <a:lvl4pPr marL="1828800" lvl="3" indent="-228600" algn="l">
              <a:spcBef>
                <a:spcPts val="1800"/>
              </a:spcBef>
              <a:spcAft>
                <a:spcPts val="0"/>
              </a:spcAft>
              <a:buClr>
                <a:srgbClr val="888888"/>
              </a:buClr>
              <a:buSzPts val="1400"/>
              <a:buNone/>
              <a:defRPr sz="1400">
                <a:solidFill>
                  <a:srgbClr val="888888"/>
                </a:solidFill>
              </a:defRPr>
            </a:lvl4pPr>
            <a:lvl5pPr marL="2286000" lvl="4" indent="-228600" algn="l">
              <a:spcBef>
                <a:spcPts val="1800"/>
              </a:spcBef>
              <a:spcAft>
                <a:spcPts val="0"/>
              </a:spcAft>
              <a:buClr>
                <a:srgbClr val="888888"/>
              </a:buClr>
              <a:buSzPts val="1400"/>
              <a:buNone/>
              <a:defRPr sz="1400">
                <a:solidFill>
                  <a:srgbClr val="888888"/>
                </a:solidFill>
              </a:defRPr>
            </a:lvl5pPr>
            <a:lvl6pPr marL="2743200" lvl="5" indent="-228600" algn="l">
              <a:spcBef>
                <a:spcPts val="180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
        <p:cNvGrpSpPr/>
        <p:nvPr/>
      </p:nvGrpSpPr>
      <p:grpSpPr>
        <a:xfrm>
          <a:off x="0" y="0"/>
          <a:ext cx="0" cy="0"/>
          <a:chOff x="0" y="0"/>
          <a:chExt cx="0" cy="0"/>
        </a:xfrm>
      </p:grpSpPr>
      <p:sp>
        <p:nvSpPr>
          <p:cNvPr id="22" name="Google Shape;22;p13"/>
          <p:cNvSpPr txBox="1">
            <a:spLocks noGrp="1"/>
          </p:cNvSpPr>
          <p:nvPr>
            <p:ph type="title"/>
          </p:nvPr>
        </p:nvSpPr>
        <p:spPr>
          <a:xfrm>
            <a:off x="457200" y="1069848"/>
            <a:ext cx="8229600" cy="1143000"/>
          </a:xfrm>
          <a:prstGeom prst="rect">
            <a:avLst/>
          </a:prstGeom>
          <a:noFill/>
          <a:ln>
            <a:noFill/>
          </a:ln>
        </p:spPr>
        <p:txBody>
          <a:bodyPr spcFirstLastPara="1" wrap="square" lIns="91425" tIns="45700" rIns="91425" bIns="45700" anchor="ctr" anchorCtr="0">
            <a:noAutofit/>
          </a:bodyPr>
          <a:lstStyle>
            <a:lvl1pPr lvl="0" algn="ctr">
              <a:lnSpc>
                <a:spcPct val="316666"/>
              </a:lnSpc>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3" name="Google Shape;23;p13"/>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0"/>
              </a:spcBef>
              <a:spcAft>
                <a:spcPts val="0"/>
              </a:spcAft>
              <a:buClr>
                <a:schemeClr val="dk1"/>
              </a:buClr>
              <a:buSzPts val="2800"/>
              <a:buChar char="•"/>
              <a:defRPr sz="2800"/>
            </a:lvl1pPr>
            <a:lvl2pPr marL="914400" lvl="1" indent="-381000" algn="l">
              <a:spcBef>
                <a:spcPts val="1800"/>
              </a:spcBef>
              <a:spcAft>
                <a:spcPts val="0"/>
              </a:spcAft>
              <a:buClr>
                <a:schemeClr val="dk1"/>
              </a:buClr>
              <a:buSzPts val="2400"/>
              <a:buChar char="–"/>
              <a:defRPr sz="2400"/>
            </a:lvl2pPr>
            <a:lvl3pPr marL="1371600" lvl="2" indent="-355600" algn="l">
              <a:spcBef>
                <a:spcPts val="1800"/>
              </a:spcBef>
              <a:spcAft>
                <a:spcPts val="0"/>
              </a:spcAft>
              <a:buClr>
                <a:schemeClr val="dk1"/>
              </a:buClr>
              <a:buSzPts val="2000"/>
              <a:buChar char="•"/>
              <a:defRPr sz="2000"/>
            </a:lvl3pPr>
            <a:lvl4pPr marL="1828800" lvl="3" indent="-342900" algn="l">
              <a:spcBef>
                <a:spcPts val="1800"/>
              </a:spcBef>
              <a:spcAft>
                <a:spcPts val="0"/>
              </a:spcAft>
              <a:buClr>
                <a:schemeClr val="dk1"/>
              </a:buClr>
              <a:buSzPts val="1800"/>
              <a:buChar char="–"/>
              <a:defRPr sz="1800"/>
            </a:lvl4pPr>
            <a:lvl5pPr marL="2286000" lvl="4" indent="-342900" algn="l">
              <a:spcBef>
                <a:spcPts val="1800"/>
              </a:spcBef>
              <a:spcAft>
                <a:spcPts val="0"/>
              </a:spcAft>
              <a:buClr>
                <a:schemeClr val="dk1"/>
              </a:buClr>
              <a:buSzPts val="1800"/>
              <a:buChar char="»"/>
              <a:defRPr sz="1800"/>
            </a:lvl5pPr>
            <a:lvl6pPr marL="2743200" lvl="5" indent="-342900" algn="l">
              <a:spcBef>
                <a:spcPts val="180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4" name="Google Shape;24;p13"/>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0"/>
              </a:spcBef>
              <a:spcAft>
                <a:spcPts val="0"/>
              </a:spcAft>
              <a:buClr>
                <a:schemeClr val="dk1"/>
              </a:buClr>
              <a:buSzPts val="2800"/>
              <a:buChar char="•"/>
              <a:defRPr sz="2800"/>
            </a:lvl1pPr>
            <a:lvl2pPr marL="914400" lvl="1" indent="-381000" algn="l">
              <a:spcBef>
                <a:spcPts val="1800"/>
              </a:spcBef>
              <a:spcAft>
                <a:spcPts val="0"/>
              </a:spcAft>
              <a:buClr>
                <a:schemeClr val="dk1"/>
              </a:buClr>
              <a:buSzPts val="2400"/>
              <a:buChar char="–"/>
              <a:defRPr sz="2400"/>
            </a:lvl2pPr>
            <a:lvl3pPr marL="1371600" lvl="2" indent="-355600" algn="l">
              <a:spcBef>
                <a:spcPts val="1800"/>
              </a:spcBef>
              <a:spcAft>
                <a:spcPts val="0"/>
              </a:spcAft>
              <a:buClr>
                <a:schemeClr val="dk1"/>
              </a:buClr>
              <a:buSzPts val="2000"/>
              <a:buChar char="•"/>
              <a:defRPr sz="2000"/>
            </a:lvl3pPr>
            <a:lvl4pPr marL="1828800" lvl="3" indent="-342900" algn="l">
              <a:spcBef>
                <a:spcPts val="1800"/>
              </a:spcBef>
              <a:spcAft>
                <a:spcPts val="0"/>
              </a:spcAft>
              <a:buClr>
                <a:schemeClr val="dk1"/>
              </a:buClr>
              <a:buSzPts val="1800"/>
              <a:buChar char="–"/>
              <a:defRPr sz="1800"/>
            </a:lvl4pPr>
            <a:lvl5pPr marL="2286000" lvl="4" indent="-342900" algn="l">
              <a:spcBef>
                <a:spcPts val="1800"/>
              </a:spcBef>
              <a:spcAft>
                <a:spcPts val="0"/>
              </a:spcAft>
              <a:buClr>
                <a:schemeClr val="dk1"/>
              </a:buClr>
              <a:buSzPts val="1800"/>
              <a:buChar char="»"/>
              <a:defRPr sz="1800"/>
            </a:lvl5pPr>
            <a:lvl6pPr marL="2743200" lvl="5" indent="-342900" algn="l">
              <a:spcBef>
                <a:spcPts val="180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5"/>
        <p:cNvGrpSpPr/>
        <p:nvPr/>
      </p:nvGrpSpPr>
      <p:grpSpPr>
        <a:xfrm>
          <a:off x="0" y="0"/>
          <a:ext cx="0" cy="0"/>
          <a:chOff x="0" y="0"/>
          <a:chExt cx="0" cy="0"/>
        </a:xfrm>
      </p:grpSpPr>
      <p:sp>
        <p:nvSpPr>
          <p:cNvPr id="26" name="Google Shape;26;p14"/>
          <p:cNvSpPr txBox="1">
            <a:spLocks noGrp="1"/>
          </p:cNvSpPr>
          <p:nvPr>
            <p:ph type="title"/>
          </p:nvPr>
        </p:nvSpPr>
        <p:spPr>
          <a:xfrm>
            <a:off x="457200" y="1069848"/>
            <a:ext cx="8229600" cy="1143000"/>
          </a:xfrm>
          <a:prstGeom prst="rect">
            <a:avLst/>
          </a:prstGeom>
          <a:noFill/>
          <a:ln>
            <a:noFill/>
          </a:ln>
        </p:spPr>
        <p:txBody>
          <a:bodyPr spcFirstLastPara="1" wrap="square" lIns="91425" tIns="45700" rIns="91425" bIns="45700" anchor="ctr" anchorCtr="0">
            <a:noAutofit/>
          </a:bodyPr>
          <a:lstStyle>
            <a:lvl1pPr lvl="0" algn="ctr">
              <a:lnSpc>
                <a:spcPct val="86363"/>
              </a:lnSpc>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7" name="Google Shape;27;p14"/>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0"/>
              </a:spcBef>
              <a:spcAft>
                <a:spcPts val="0"/>
              </a:spcAft>
              <a:buClr>
                <a:schemeClr val="dk1"/>
              </a:buClr>
              <a:buSzPts val="2400"/>
              <a:buNone/>
              <a:defRPr sz="2400" b="1"/>
            </a:lvl1pPr>
            <a:lvl2pPr marL="914400" lvl="1" indent="-228600" algn="l">
              <a:spcBef>
                <a:spcPts val="1800"/>
              </a:spcBef>
              <a:spcAft>
                <a:spcPts val="0"/>
              </a:spcAft>
              <a:buClr>
                <a:schemeClr val="dk1"/>
              </a:buClr>
              <a:buSzPts val="2000"/>
              <a:buNone/>
              <a:defRPr sz="2000" b="1"/>
            </a:lvl2pPr>
            <a:lvl3pPr marL="1371600" lvl="2" indent="-228600" algn="l">
              <a:spcBef>
                <a:spcPts val="1800"/>
              </a:spcBef>
              <a:spcAft>
                <a:spcPts val="0"/>
              </a:spcAft>
              <a:buClr>
                <a:schemeClr val="dk1"/>
              </a:buClr>
              <a:buSzPts val="1800"/>
              <a:buNone/>
              <a:defRPr sz="1800" b="1"/>
            </a:lvl3pPr>
            <a:lvl4pPr marL="1828800" lvl="3" indent="-228600" algn="l">
              <a:spcBef>
                <a:spcPts val="1800"/>
              </a:spcBef>
              <a:spcAft>
                <a:spcPts val="0"/>
              </a:spcAft>
              <a:buClr>
                <a:schemeClr val="dk1"/>
              </a:buClr>
              <a:buSzPts val="1600"/>
              <a:buNone/>
              <a:defRPr sz="1600" b="1"/>
            </a:lvl4pPr>
            <a:lvl5pPr marL="2286000" lvl="4" indent="-228600" algn="l">
              <a:spcBef>
                <a:spcPts val="1800"/>
              </a:spcBef>
              <a:spcAft>
                <a:spcPts val="0"/>
              </a:spcAft>
              <a:buClr>
                <a:schemeClr val="dk1"/>
              </a:buClr>
              <a:buSzPts val="1600"/>
              <a:buNone/>
              <a:defRPr sz="1600" b="1"/>
            </a:lvl5pPr>
            <a:lvl6pPr marL="2743200" lvl="5" indent="-228600" algn="l">
              <a:spcBef>
                <a:spcPts val="180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8" name="Google Shape;28;p14"/>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0"/>
              </a:spcBef>
              <a:spcAft>
                <a:spcPts val="0"/>
              </a:spcAft>
              <a:buClr>
                <a:schemeClr val="dk1"/>
              </a:buClr>
              <a:buSzPts val="2400"/>
              <a:buChar char="•"/>
              <a:defRPr sz="2400"/>
            </a:lvl1pPr>
            <a:lvl2pPr marL="914400" lvl="1" indent="-355600" algn="l">
              <a:spcBef>
                <a:spcPts val="1800"/>
              </a:spcBef>
              <a:spcAft>
                <a:spcPts val="0"/>
              </a:spcAft>
              <a:buClr>
                <a:schemeClr val="dk1"/>
              </a:buClr>
              <a:buSzPts val="2000"/>
              <a:buChar char="–"/>
              <a:defRPr sz="2000"/>
            </a:lvl2pPr>
            <a:lvl3pPr marL="1371600" lvl="2" indent="-342900" algn="l">
              <a:spcBef>
                <a:spcPts val="1800"/>
              </a:spcBef>
              <a:spcAft>
                <a:spcPts val="0"/>
              </a:spcAft>
              <a:buClr>
                <a:schemeClr val="dk1"/>
              </a:buClr>
              <a:buSzPts val="1800"/>
              <a:buChar char="•"/>
              <a:defRPr sz="1800"/>
            </a:lvl3pPr>
            <a:lvl4pPr marL="1828800" lvl="3" indent="-330200" algn="l">
              <a:spcBef>
                <a:spcPts val="1800"/>
              </a:spcBef>
              <a:spcAft>
                <a:spcPts val="0"/>
              </a:spcAft>
              <a:buClr>
                <a:schemeClr val="dk1"/>
              </a:buClr>
              <a:buSzPts val="1600"/>
              <a:buChar char="–"/>
              <a:defRPr sz="1600"/>
            </a:lvl4pPr>
            <a:lvl5pPr marL="2286000" lvl="4" indent="-330200" algn="l">
              <a:spcBef>
                <a:spcPts val="1800"/>
              </a:spcBef>
              <a:spcAft>
                <a:spcPts val="0"/>
              </a:spcAft>
              <a:buClr>
                <a:schemeClr val="dk1"/>
              </a:buClr>
              <a:buSzPts val="1600"/>
              <a:buChar char="»"/>
              <a:defRPr sz="1600"/>
            </a:lvl5pPr>
            <a:lvl6pPr marL="2743200" lvl="5" indent="-330200" algn="l">
              <a:spcBef>
                <a:spcPts val="180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29" name="Google Shape;29;p14"/>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0"/>
              </a:spcBef>
              <a:spcAft>
                <a:spcPts val="0"/>
              </a:spcAft>
              <a:buClr>
                <a:schemeClr val="dk1"/>
              </a:buClr>
              <a:buSzPts val="2400"/>
              <a:buNone/>
              <a:defRPr sz="2400" b="1"/>
            </a:lvl1pPr>
            <a:lvl2pPr marL="914400" lvl="1" indent="-228600" algn="l">
              <a:spcBef>
                <a:spcPts val="1800"/>
              </a:spcBef>
              <a:spcAft>
                <a:spcPts val="0"/>
              </a:spcAft>
              <a:buClr>
                <a:schemeClr val="dk1"/>
              </a:buClr>
              <a:buSzPts val="2000"/>
              <a:buNone/>
              <a:defRPr sz="2000" b="1"/>
            </a:lvl2pPr>
            <a:lvl3pPr marL="1371600" lvl="2" indent="-228600" algn="l">
              <a:spcBef>
                <a:spcPts val="1800"/>
              </a:spcBef>
              <a:spcAft>
                <a:spcPts val="0"/>
              </a:spcAft>
              <a:buClr>
                <a:schemeClr val="dk1"/>
              </a:buClr>
              <a:buSzPts val="1800"/>
              <a:buNone/>
              <a:defRPr sz="1800" b="1"/>
            </a:lvl3pPr>
            <a:lvl4pPr marL="1828800" lvl="3" indent="-228600" algn="l">
              <a:spcBef>
                <a:spcPts val="1800"/>
              </a:spcBef>
              <a:spcAft>
                <a:spcPts val="0"/>
              </a:spcAft>
              <a:buClr>
                <a:schemeClr val="dk1"/>
              </a:buClr>
              <a:buSzPts val="1600"/>
              <a:buNone/>
              <a:defRPr sz="1600" b="1"/>
            </a:lvl4pPr>
            <a:lvl5pPr marL="2286000" lvl="4" indent="-228600" algn="l">
              <a:spcBef>
                <a:spcPts val="1800"/>
              </a:spcBef>
              <a:spcAft>
                <a:spcPts val="0"/>
              </a:spcAft>
              <a:buClr>
                <a:schemeClr val="dk1"/>
              </a:buClr>
              <a:buSzPts val="1600"/>
              <a:buNone/>
              <a:defRPr sz="1600" b="1"/>
            </a:lvl5pPr>
            <a:lvl6pPr marL="2743200" lvl="5" indent="-228600" algn="l">
              <a:spcBef>
                <a:spcPts val="180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0" name="Google Shape;30;p14"/>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0"/>
              </a:spcBef>
              <a:spcAft>
                <a:spcPts val="0"/>
              </a:spcAft>
              <a:buClr>
                <a:schemeClr val="dk1"/>
              </a:buClr>
              <a:buSzPts val="2400"/>
              <a:buChar char="•"/>
              <a:defRPr sz="2400"/>
            </a:lvl1pPr>
            <a:lvl2pPr marL="914400" lvl="1" indent="-355600" algn="l">
              <a:spcBef>
                <a:spcPts val="1800"/>
              </a:spcBef>
              <a:spcAft>
                <a:spcPts val="0"/>
              </a:spcAft>
              <a:buClr>
                <a:schemeClr val="dk1"/>
              </a:buClr>
              <a:buSzPts val="2000"/>
              <a:buChar char="–"/>
              <a:defRPr sz="2000"/>
            </a:lvl2pPr>
            <a:lvl3pPr marL="1371600" lvl="2" indent="-342900" algn="l">
              <a:spcBef>
                <a:spcPts val="1800"/>
              </a:spcBef>
              <a:spcAft>
                <a:spcPts val="0"/>
              </a:spcAft>
              <a:buClr>
                <a:schemeClr val="dk1"/>
              </a:buClr>
              <a:buSzPts val="1800"/>
              <a:buChar char="•"/>
              <a:defRPr sz="1800"/>
            </a:lvl3pPr>
            <a:lvl4pPr marL="1828800" lvl="3" indent="-330200" algn="l">
              <a:spcBef>
                <a:spcPts val="1800"/>
              </a:spcBef>
              <a:spcAft>
                <a:spcPts val="0"/>
              </a:spcAft>
              <a:buClr>
                <a:schemeClr val="dk1"/>
              </a:buClr>
              <a:buSzPts val="1600"/>
              <a:buChar char="–"/>
              <a:defRPr sz="1600"/>
            </a:lvl4pPr>
            <a:lvl5pPr marL="2286000" lvl="4" indent="-330200" algn="l">
              <a:spcBef>
                <a:spcPts val="1800"/>
              </a:spcBef>
              <a:spcAft>
                <a:spcPts val="0"/>
              </a:spcAft>
              <a:buClr>
                <a:schemeClr val="dk1"/>
              </a:buClr>
              <a:buSzPts val="1600"/>
              <a:buChar char="»"/>
              <a:defRPr sz="1600"/>
            </a:lvl5pPr>
            <a:lvl6pPr marL="2743200" lvl="5" indent="-330200" algn="l">
              <a:spcBef>
                <a:spcPts val="180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15"/>
          <p:cNvSpPr txBox="1">
            <a:spLocks noGrp="1"/>
          </p:cNvSpPr>
          <p:nvPr>
            <p:ph type="title"/>
          </p:nvPr>
        </p:nvSpPr>
        <p:spPr>
          <a:xfrm>
            <a:off x="457200" y="1069848"/>
            <a:ext cx="8229600" cy="1143000"/>
          </a:xfrm>
          <a:prstGeom prst="rect">
            <a:avLst/>
          </a:prstGeom>
          <a:noFill/>
          <a:ln>
            <a:noFill/>
          </a:ln>
        </p:spPr>
        <p:txBody>
          <a:bodyPr spcFirstLastPara="1" wrap="square" lIns="91425" tIns="45700" rIns="91425" bIns="45700" anchor="ctr" anchorCtr="0">
            <a:noAutofit/>
          </a:bodyPr>
          <a:lstStyle>
            <a:lvl1pPr lvl="0" algn="ctr">
              <a:lnSpc>
                <a:spcPct val="316666"/>
              </a:lnSpc>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4"/>
        <p:cNvGrpSpPr/>
        <p:nvPr/>
      </p:nvGrpSpPr>
      <p:grpSpPr>
        <a:xfrm>
          <a:off x="0" y="0"/>
          <a:ext cx="0" cy="0"/>
          <a:chOff x="0" y="0"/>
          <a:chExt cx="0" cy="0"/>
        </a:xfrm>
      </p:grpSpPr>
      <p:sp>
        <p:nvSpPr>
          <p:cNvPr id="35" name="Google Shape;35;p17"/>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285000"/>
              </a:lnSpc>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6" name="Google Shape;36;p17"/>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0"/>
              </a:spcBef>
              <a:spcAft>
                <a:spcPts val="0"/>
              </a:spcAft>
              <a:buClr>
                <a:schemeClr val="dk1"/>
              </a:buClr>
              <a:buSzPts val="3200"/>
              <a:buChar char="•"/>
              <a:defRPr sz="3200"/>
            </a:lvl1pPr>
            <a:lvl2pPr marL="914400" lvl="1" indent="-406400" algn="l">
              <a:spcBef>
                <a:spcPts val="1800"/>
              </a:spcBef>
              <a:spcAft>
                <a:spcPts val="0"/>
              </a:spcAft>
              <a:buClr>
                <a:schemeClr val="dk1"/>
              </a:buClr>
              <a:buSzPts val="2800"/>
              <a:buChar char="–"/>
              <a:defRPr sz="2800"/>
            </a:lvl2pPr>
            <a:lvl3pPr marL="1371600" lvl="2" indent="-381000" algn="l">
              <a:spcBef>
                <a:spcPts val="1800"/>
              </a:spcBef>
              <a:spcAft>
                <a:spcPts val="0"/>
              </a:spcAft>
              <a:buClr>
                <a:schemeClr val="dk1"/>
              </a:buClr>
              <a:buSzPts val="2400"/>
              <a:buChar char="•"/>
              <a:defRPr sz="2400"/>
            </a:lvl3pPr>
            <a:lvl4pPr marL="1828800" lvl="3" indent="-355600" algn="l">
              <a:spcBef>
                <a:spcPts val="1800"/>
              </a:spcBef>
              <a:spcAft>
                <a:spcPts val="0"/>
              </a:spcAft>
              <a:buClr>
                <a:schemeClr val="dk1"/>
              </a:buClr>
              <a:buSzPts val="2000"/>
              <a:buChar char="–"/>
              <a:defRPr sz="2000"/>
            </a:lvl4pPr>
            <a:lvl5pPr marL="2286000" lvl="4" indent="-355600" algn="l">
              <a:spcBef>
                <a:spcPts val="1800"/>
              </a:spcBef>
              <a:spcAft>
                <a:spcPts val="0"/>
              </a:spcAft>
              <a:buClr>
                <a:schemeClr val="dk1"/>
              </a:buClr>
              <a:buSzPts val="2000"/>
              <a:buChar char="»"/>
              <a:defRPr sz="2000"/>
            </a:lvl5pPr>
            <a:lvl6pPr marL="2743200" lvl="5" indent="-355600" algn="l">
              <a:spcBef>
                <a:spcPts val="18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37" name="Google Shape;37;p17"/>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0"/>
              </a:spcBef>
              <a:spcAft>
                <a:spcPts val="0"/>
              </a:spcAft>
              <a:buClr>
                <a:schemeClr val="dk1"/>
              </a:buClr>
              <a:buSzPts val="1400"/>
              <a:buNone/>
              <a:defRPr sz="1400"/>
            </a:lvl1pPr>
            <a:lvl2pPr marL="914400" lvl="1" indent="-228600" algn="l">
              <a:spcBef>
                <a:spcPts val="1800"/>
              </a:spcBef>
              <a:spcAft>
                <a:spcPts val="0"/>
              </a:spcAft>
              <a:buClr>
                <a:schemeClr val="dk1"/>
              </a:buClr>
              <a:buSzPts val="1200"/>
              <a:buNone/>
              <a:defRPr sz="1200"/>
            </a:lvl2pPr>
            <a:lvl3pPr marL="1371600" lvl="2" indent="-228600" algn="l">
              <a:spcBef>
                <a:spcPts val="1800"/>
              </a:spcBef>
              <a:spcAft>
                <a:spcPts val="0"/>
              </a:spcAft>
              <a:buClr>
                <a:schemeClr val="dk1"/>
              </a:buClr>
              <a:buSzPts val="1000"/>
              <a:buNone/>
              <a:defRPr sz="1000"/>
            </a:lvl3pPr>
            <a:lvl4pPr marL="1828800" lvl="3" indent="-228600" algn="l">
              <a:spcBef>
                <a:spcPts val="1800"/>
              </a:spcBef>
              <a:spcAft>
                <a:spcPts val="0"/>
              </a:spcAft>
              <a:buClr>
                <a:schemeClr val="dk1"/>
              </a:buClr>
              <a:buSzPts val="900"/>
              <a:buNone/>
              <a:defRPr sz="900"/>
            </a:lvl4pPr>
            <a:lvl5pPr marL="2286000" lvl="4" indent="-228600" algn="l">
              <a:spcBef>
                <a:spcPts val="1800"/>
              </a:spcBef>
              <a:spcAft>
                <a:spcPts val="0"/>
              </a:spcAft>
              <a:buClr>
                <a:schemeClr val="dk1"/>
              </a:buClr>
              <a:buSzPts val="900"/>
              <a:buNone/>
              <a:defRPr sz="900"/>
            </a:lvl5pPr>
            <a:lvl6pPr marL="2743200" lvl="5" indent="-228600" algn="l">
              <a:spcBef>
                <a:spcPts val="180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8"/>
        <p:cNvGrpSpPr/>
        <p:nvPr/>
      </p:nvGrpSpPr>
      <p:grpSpPr>
        <a:xfrm>
          <a:off x="0" y="0"/>
          <a:ext cx="0" cy="0"/>
          <a:chOff x="0" y="0"/>
          <a:chExt cx="0" cy="0"/>
        </a:xfrm>
      </p:grpSpPr>
      <p:sp>
        <p:nvSpPr>
          <p:cNvPr id="39" name="Google Shape;39;p18"/>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285000"/>
              </a:lnSpc>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0" name="Google Shape;40;p18"/>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18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18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18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18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18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1" name="Google Shape;41;p18"/>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0"/>
              </a:spcBef>
              <a:spcAft>
                <a:spcPts val="0"/>
              </a:spcAft>
              <a:buClr>
                <a:schemeClr val="dk1"/>
              </a:buClr>
              <a:buSzPts val="1400"/>
              <a:buNone/>
              <a:defRPr sz="1400"/>
            </a:lvl1pPr>
            <a:lvl2pPr marL="914400" lvl="1" indent="-228600" algn="l">
              <a:spcBef>
                <a:spcPts val="1800"/>
              </a:spcBef>
              <a:spcAft>
                <a:spcPts val="0"/>
              </a:spcAft>
              <a:buClr>
                <a:schemeClr val="dk1"/>
              </a:buClr>
              <a:buSzPts val="1200"/>
              <a:buNone/>
              <a:defRPr sz="1200"/>
            </a:lvl2pPr>
            <a:lvl3pPr marL="1371600" lvl="2" indent="-228600" algn="l">
              <a:spcBef>
                <a:spcPts val="1800"/>
              </a:spcBef>
              <a:spcAft>
                <a:spcPts val="0"/>
              </a:spcAft>
              <a:buClr>
                <a:schemeClr val="dk1"/>
              </a:buClr>
              <a:buSzPts val="1000"/>
              <a:buNone/>
              <a:defRPr sz="1000"/>
            </a:lvl3pPr>
            <a:lvl4pPr marL="1828800" lvl="3" indent="-228600" algn="l">
              <a:spcBef>
                <a:spcPts val="1800"/>
              </a:spcBef>
              <a:spcAft>
                <a:spcPts val="0"/>
              </a:spcAft>
              <a:buClr>
                <a:schemeClr val="dk1"/>
              </a:buClr>
              <a:buSzPts val="900"/>
              <a:buNone/>
              <a:defRPr sz="900"/>
            </a:lvl4pPr>
            <a:lvl5pPr marL="2286000" lvl="4" indent="-228600" algn="l">
              <a:spcBef>
                <a:spcPts val="1800"/>
              </a:spcBef>
              <a:spcAft>
                <a:spcPts val="0"/>
              </a:spcAft>
              <a:buClr>
                <a:schemeClr val="dk1"/>
              </a:buClr>
              <a:buSzPts val="900"/>
              <a:buNone/>
              <a:defRPr sz="900"/>
            </a:lvl5pPr>
            <a:lvl6pPr marL="2743200" lvl="5" indent="-228600" algn="l">
              <a:spcBef>
                <a:spcPts val="180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9"/>
          <p:cNvSpPr txBox="1">
            <a:spLocks noGrp="1"/>
          </p:cNvSpPr>
          <p:nvPr>
            <p:ph type="title"/>
          </p:nvPr>
        </p:nvSpPr>
        <p:spPr>
          <a:xfrm>
            <a:off x="457200" y="1069848"/>
            <a:ext cx="8229600" cy="1143000"/>
          </a:xfrm>
          <a:prstGeom prst="rect">
            <a:avLst/>
          </a:prstGeom>
          <a:noFill/>
          <a:ln>
            <a:noFill/>
          </a:ln>
        </p:spPr>
        <p:txBody>
          <a:bodyPr spcFirstLastPara="1" wrap="square" lIns="91425" tIns="45700" rIns="91425" bIns="45700" anchor="ctr" anchorCtr="0">
            <a:noAutofit/>
          </a:bodyPr>
          <a:lstStyle>
            <a:lvl1pPr marR="0" lvl="0" algn="ctr" rtl="0">
              <a:lnSpc>
                <a:spcPct val="86363"/>
              </a:lnSpc>
              <a:spcBef>
                <a:spcPts val="0"/>
              </a:spcBef>
              <a:spcAft>
                <a:spcPts val="0"/>
              </a:spcAft>
              <a:buSzPts val="1400"/>
              <a:buNone/>
              <a:defRPr sz="6600" b="1" i="0" u="none" strike="noStrike" cap="none">
                <a:solidFill>
                  <a:srgbClr val="005CB8"/>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1" name="Google Shape;11;p9"/>
          <p:cNvSpPr txBox="1">
            <a:spLocks noGrp="1"/>
          </p:cNvSpPr>
          <p:nvPr>
            <p:ph type="body" idx="1"/>
          </p:nvPr>
        </p:nvSpPr>
        <p:spPr>
          <a:xfrm>
            <a:off x="228600" y="2055038"/>
            <a:ext cx="8229600" cy="4525963"/>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406400" algn="l" rtl="0">
              <a:spcBef>
                <a:spcPts val="18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406400" algn="l" rtl="0">
              <a:spcBef>
                <a:spcPts val="18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3pPr>
            <a:lvl4pPr marL="1828800" marR="0" lvl="3" indent="-406400" algn="l" rtl="0">
              <a:spcBef>
                <a:spcPts val="18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4pPr>
            <a:lvl5pPr marL="2286000" marR="0" lvl="4" indent="-406400" algn="l" rtl="0">
              <a:spcBef>
                <a:spcPts val="18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5pPr>
            <a:lvl6pPr marL="2743200" marR="0" lvl="5" indent="-355600" algn="l" rtl="0">
              <a:spcBef>
                <a:spcPts val="18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 name="TextBox 3">
            <a:extLst>
              <a:ext uri="{FF2B5EF4-FFF2-40B4-BE49-F238E27FC236}">
                <a16:creationId xmlns:a16="http://schemas.microsoft.com/office/drawing/2014/main" id="{5B2F0614-8CCA-B64B-ACEF-B424F4B1F61D}"/>
              </a:ext>
            </a:extLst>
          </p:cNvPr>
          <p:cNvSpPr txBox="1"/>
          <p:nvPr userDrawn="1"/>
        </p:nvSpPr>
        <p:spPr>
          <a:xfrm>
            <a:off x="457200" y="6574536"/>
            <a:ext cx="8229600" cy="276999"/>
          </a:xfrm>
          <a:prstGeom prst="rect">
            <a:avLst/>
          </a:prstGeom>
          <a:noFill/>
        </p:spPr>
        <p:txBody>
          <a:bodyPr wrap="square" rtlCol="0">
            <a:spAutoFit/>
          </a:bodyPr>
          <a:lstStyle/>
          <a:p>
            <a:pPr algn="ctr"/>
            <a:r>
              <a:rPr lang="en-US" sz="1200" dirty="0">
                <a:solidFill>
                  <a:schemeClr val="bg1"/>
                </a:solidFill>
              </a:rPr>
              <a:t>Roles of State Government in Crises</a:t>
            </a: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g9eaee99d54_0_0"/>
          <p:cNvSpPr txBox="1">
            <a:spLocks noGrp="1"/>
          </p:cNvSpPr>
          <p:nvPr>
            <p:ph type="ctrTitle"/>
          </p:nvPr>
        </p:nvSpPr>
        <p:spPr>
          <a:xfrm>
            <a:off x="685800" y="3008075"/>
            <a:ext cx="7772400" cy="1470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6000" dirty="0"/>
              <a:t>What is the role of state governments in emergency situations, like a pandemic? </a:t>
            </a:r>
            <a:endParaRPr sz="6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2"/>
          <p:cNvSpPr txBox="1">
            <a:spLocks noGrp="1"/>
          </p:cNvSpPr>
          <p:nvPr>
            <p:ph type="title"/>
          </p:nvPr>
        </p:nvSpPr>
        <p:spPr>
          <a:xfrm>
            <a:off x="457200" y="11430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3636"/>
              </a:lnSpc>
              <a:spcBef>
                <a:spcPts val="0"/>
              </a:spcBef>
              <a:spcAft>
                <a:spcPts val="0"/>
              </a:spcAft>
              <a:buNone/>
            </a:pPr>
            <a:r>
              <a:rPr lang="en-US" sz="5000" dirty="0"/>
              <a:t>Essential Dilemma </a:t>
            </a:r>
            <a:endParaRPr sz="5000" b="1" dirty="0">
              <a:solidFill>
                <a:srgbClr val="005CB8"/>
              </a:solidFill>
              <a:latin typeface="Calibri"/>
              <a:ea typeface="Calibri"/>
              <a:cs typeface="Calibri"/>
              <a:sym typeface="Calibri"/>
            </a:endParaRPr>
          </a:p>
        </p:txBody>
      </p:sp>
      <p:sp>
        <p:nvSpPr>
          <p:cNvPr id="60" name="Google Shape;60;p2"/>
          <p:cNvSpPr txBox="1">
            <a:spLocks noGrp="1"/>
          </p:cNvSpPr>
          <p:nvPr>
            <p:ph type="body" idx="4294967295"/>
          </p:nvPr>
        </p:nvSpPr>
        <p:spPr>
          <a:xfrm>
            <a:off x="457200" y="2514600"/>
            <a:ext cx="8229600" cy="41757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474747"/>
              </a:buClr>
              <a:buSzPts val="4000"/>
              <a:buNone/>
            </a:pPr>
            <a:r>
              <a:rPr lang="en-US" sz="4000" u="none" strike="noStrike" dirty="0">
                <a:solidFill>
                  <a:schemeClr val="tx1"/>
                </a:solidFill>
                <a:latin typeface="Calibri" panose="020F0502020204030204" pitchFamily="34" charset="0"/>
                <a:ea typeface="Arial"/>
                <a:cs typeface="Calibri" panose="020F0502020204030204" pitchFamily="34" charset="0"/>
                <a:sym typeface="Arial"/>
              </a:rPr>
              <a:t>Can state governments’ responses to the COVID-19 pandemic prioritize the health and safety of citizens while also focusing on economic stability?</a:t>
            </a:r>
            <a:endParaRPr sz="4000" dirty="0">
              <a:solidFill>
                <a:schemeClr val="tx1"/>
              </a:solidFill>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0">
                                            <p:txEl>
                                              <p:pRg st="0" end="0"/>
                                            </p:txEl>
                                          </p:spTgt>
                                        </p:tgtEl>
                                        <p:attrNameLst>
                                          <p:attrName>style.visibility</p:attrName>
                                        </p:attrNameLst>
                                      </p:cBhvr>
                                      <p:to>
                                        <p:strVal val="visible"/>
                                      </p:to>
                                    </p:set>
                                    <p:anim calcmode="lin" valueType="num">
                                      <p:cBhvr additive="base">
                                        <p:cTn id="7" dur="500" fill="hold"/>
                                        <p:tgtEl>
                                          <p:spTgt spid="6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pic>
        <p:nvPicPr>
          <p:cNvPr id="66" name="Google Shape;66;g9eaee99d54_0_30"/>
          <p:cNvPicPr preferRelativeResize="0"/>
          <p:nvPr/>
        </p:nvPicPr>
        <p:blipFill>
          <a:blip r:embed="rId3">
            <a:alphaModFix/>
          </a:blip>
          <a:stretch>
            <a:fillRect/>
          </a:stretch>
        </p:blipFill>
        <p:spPr>
          <a:xfrm>
            <a:off x="1269913" y="1083290"/>
            <a:ext cx="6604174" cy="4401225"/>
          </a:xfrm>
          <a:prstGeom prst="rect">
            <a:avLst/>
          </a:prstGeom>
          <a:noFill/>
          <a:ln>
            <a:noFill/>
          </a:ln>
        </p:spPr>
      </p:pic>
      <p:sp>
        <p:nvSpPr>
          <p:cNvPr id="67" name="Google Shape;67;g9eaee99d54_0_30"/>
          <p:cNvSpPr txBox="1"/>
          <p:nvPr/>
        </p:nvSpPr>
        <p:spPr>
          <a:xfrm>
            <a:off x="335450" y="5574060"/>
            <a:ext cx="8808600" cy="708300"/>
          </a:xfrm>
          <a:prstGeom prst="rect">
            <a:avLst/>
          </a:prstGeom>
          <a:noFill/>
          <a:ln>
            <a:noFill/>
          </a:ln>
        </p:spPr>
        <p:txBody>
          <a:bodyPr spcFirstLastPara="1" wrap="square" lIns="91425" tIns="91425" rIns="91425" bIns="91425" anchor="t" anchorCtr="0">
            <a:noAutofit/>
          </a:bodyPr>
          <a:lstStyle/>
          <a:p>
            <a:pPr marL="457200" lvl="0" indent="-368300" algn="l" rtl="0">
              <a:lnSpc>
                <a:spcPct val="115000"/>
              </a:lnSpc>
              <a:spcBef>
                <a:spcPts val="0"/>
              </a:spcBef>
              <a:spcAft>
                <a:spcPts val="0"/>
              </a:spcAft>
              <a:buClr>
                <a:schemeClr val="dk1"/>
              </a:buClr>
              <a:buSzPct val="125000"/>
              <a:buFont typeface="Arial" panose="020B0604020202020204" pitchFamily="34" charset="0"/>
              <a:buChar char="•"/>
            </a:pPr>
            <a:r>
              <a:rPr lang="en-US" sz="2000" dirty="0">
                <a:solidFill>
                  <a:schemeClr val="dk1"/>
                </a:solidFill>
                <a:latin typeface="Calibri" panose="020F0502020204030204" pitchFamily="34" charset="0"/>
                <a:ea typeface="Times New Roman"/>
                <a:cs typeface="Calibri" panose="020F0502020204030204" pitchFamily="34" charset="0"/>
                <a:sym typeface="Times New Roman"/>
              </a:rPr>
              <a:t>What is the main idea the illustrator is seeking to convey?</a:t>
            </a:r>
            <a:endParaRPr sz="2000" dirty="0">
              <a:solidFill>
                <a:schemeClr val="dk1"/>
              </a:solidFill>
              <a:latin typeface="Calibri" panose="020F0502020204030204" pitchFamily="34" charset="0"/>
              <a:ea typeface="Times New Roman"/>
              <a:cs typeface="Calibri" panose="020F0502020204030204" pitchFamily="34" charset="0"/>
              <a:sym typeface="Times New Roman"/>
            </a:endParaRPr>
          </a:p>
          <a:p>
            <a:pPr marL="457200" lvl="0" indent="-368300" algn="l" rtl="0">
              <a:lnSpc>
                <a:spcPct val="115000"/>
              </a:lnSpc>
              <a:spcBef>
                <a:spcPts val="0"/>
              </a:spcBef>
              <a:spcAft>
                <a:spcPts val="0"/>
              </a:spcAft>
              <a:buClr>
                <a:schemeClr val="dk1"/>
              </a:buClr>
              <a:buSzPct val="125000"/>
              <a:buFont typeface="Arial" panose="020B0604020202020204" pitchFamily="34" charset="0"/>
              <a:buChar char="•"/>
            </a:pPr>
            <a:r>
              <a:rPr lang="en-US" sz="2000" dirty="0">
                <a:solidFill>
                  <a:schemeClr val="dk1"/>
                </a:solidFill>
                <a:latin typeface="Calibri" panose="020F0502020204030204" pitchFamily="34" charset="0"/>
                <a:ea typeface="Times New Roman"/>
                <a:cs typeface="Calibri" panose="020F0502020204030204" pitchFamily="34" charset="0"/>
                <a:sym typeface="Times New Roman"/>
              </a:rPr>
              <a:t>What actions do you believe the illustrator of this cartoon is in favor of?</a:t>
            </a:r>
            <a:endParaRPr sz="2000" dirty="0">
              <a:solidFill>
                <a:schemeClr val="dk1"/>
              </a:solidFill>
              <a:latin typeface="Calibri" panose="020F0502020204030204" pitchFamily="34" charset="0"/>
              <a:ea typeface="Times New Roman"/>
              <a:cs typeface="Calibri" panose="020F0502020204030204" pitchFamily="34" charset="0"/>
              <a:sym typeface="Times New Roman"/>
            </a:endParaRPr>
          </a:p>
        </p:txBody>
      </p:sp>
      <p:sp>
        <p:nvSpPr>
          <p:cNvPr id="3" name="Rectangle 2">
            <a:extLst>
              <a:ext uri="{FF2B5EF4-FFF2-40B4-BE49-F238E27FC236}">
                <a16:creationId xmlns:a16="http://schemas.microsoft.com/office/drawing/2014/main" id="{19950394-5DDC-BD4B-8E64-D89384FBAD63}"/>
              </a:ext>
            </a:extLst>
          </p:cNvPr>
          <p:cNvSpPr/>
          <p:nvPr/>
        </p:nvSpPr>
        <p:spPr>
          <a:xfrm>
            <a:off x="4572000" y="228600"/>
            <a:ext cx="1948543" cy="7511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REMOVE SLIDE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7">
                                            <p:txEl>
                                              <p:pRg st="0" end="0"/>
                                            </p:txEl>
                                          </p:spTgt>
                                        </p:tgtEl>
                                        <p:attrNameLst>
                                          <p:attrName>style.visibility</p:attrName>
                                        </p:attrNameLst>
                                      </p:cBhvr>
                                      <p:to>
                                        <p:strVal val="visible"/>
                                      </p:to>
                                    </p:set>
                                    <p:anim calcmode="lin" valueType="num">
                                      <p:cBhvr additive="base">
                                        <p:cTn id="7" dur="500" fill="hold"/>
                                        <p:tgtEl>
                                          <p:spTgt spid="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7">
                                            <p:txEl>
                                              <p:pRg st="1" end="1"/>
                                            </p:txEl>
                                          </p:spTgt>
                                        </p:tgtEl>
                                        <p:attrNameLst>
                                          <p:attrName>style.visibility</p:attrName>
                                        </p:attrNameLst>
                                      </p:cBhvr>
                                      <p:to>
                                        <p:strVal val="visible"/>
                                      </p:to>
                                    </p:set>
                                    <p:anim calcmode="lin" valueType="num">
                                      <p:cBhvr additive="base">
                                        <p:cTn id="13" dur="500" fill="hold"/>
                                        <p:tgtEl>
                                          <p:spTgt spid="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pic>
        <p:nvPicPr>
          <p:cNvPr id="73" name="Google Shape;73;g9eaee99d54_0_35"/>
          <p:cNvPicPr preferRelativeResize="0"/>
          <p:nvPr/>
        </p:nvPicPr>
        <p:blipFill>
          <a:blip r:embed="rId3">
            <a:alphaModFix/>
          </a:blip>
          <a:stretch>
            <a:fillRect/>
          </a:stretch>
        </p:blipFill>
        <p:spPr>
          <a:xfrm>
            <a:off x="1658436" y="1167871"/>
            <a:ext cx="5827128" cy="4409969"/>
          </a:xfrm>
          <a:prstGeom prst="rect">
            <a:avLst/>
          </a:prstGeom>
          <a:noFill/>
          <a:ln>
            <a:noFill/>
          </a:ln>
        </p:spPr>
      </p:pic>
      <p:sp>
        <p:nvSpPr>
          <p:cNvPr id="74" name="Google Shape;74;g9eaee99d54_0_35"/>
          <p:cNvSpPr txBox="1"/>
          <p:nvPr/>
        </p:nvSpPr>
        <p:spPr>
          <a:xfrm>
            <a:off x="335400" y="5577840"/>
            <a:ext cx="8808600" cy="708300"/>
          </a:xfrm>
          <a:prstGeom prst="rect">
            <a:avLst/>
          </a:prstGeom>
          <a:noFill/>
          <a:ln>
            <a:noFill/>
          </a:ln>
        </p:spPr>
        <p:txBody>
          <a:bodyPr spcFirstLastPara="1" wrap="square" lIns="91425" tIns="91425" rIns="91425" bIns="91425" anchor="t" anchorCtr="0">
            <a:noAutofit/>
          </a:bodyPr>
          <a:lstStyle/>
          <a:p>
            <a:pPr marL="457200" lvl="0" indent="-368300" algn="l" rtl="0">
              <a:lnSpc>
                <a:spcPct val="115000"/>
              </a:lnSpc>
              <a:spcBef>
                <a:spcPts val="0"/>
              </a:spcBef>
              <a:spcAft>
                <a:spcPts val="0"/>
              </a:spcAft>
              <a:buClr>
                <a:schemeClr val="dk1"/>
              </a:buClr>
              <a:buSzPct val="125000"/>
              <a:buFont typeface="Arial" panose="020B0604020202020204" pitchFamily="34" charset="0"/>
              <a:buChar char="•"/>
            </a:pPr>
            <a:r>
              <a:rPr lang="en-US" sz="2000" dirty="0">
                <a:solidFill>
                  <a:schemeClr val="dk1"/>
                </a:solidFill>
                <a:latin typeface="Calibri" panose="020F0502020204030204" pitchFamily="34" charset="0"/>
                <a:ea typeface="Times New Roman"/>
                <a:cs typeface="Calibri" panose="020F0502020204030204" pitchFamily="34" charset="0"/>
                <a:sym typeface="Times New Roman"/>
              </a:rPr>
              <a:t>What is the main idea the illustrator is seeking to convey?</a:t>
            </a:r>
            <a:endParaRPr sz="2000" dirty="0">
              <a:solidFill>
                <a:schemeClr val="dk1"/>
              </a:solidFill>
              <a:latin typeface="Calibri" panose="020F0502020204030204" pitchFamily="34" charset="0"/>
              <a:ea typeface="Times New Roman"/>
              <a:cs typeface="Calibri" panose="020F0502020204030204" pitchFamily="34" charset="0"/>
              <a:sym typeface="Times New Roman"/>
            </a:endParaRPr>
          </a:p>
          <a:p>
            <a:pPr marL="457200" lvl="0" indent="-368300" algn="l" rtl="0">
              <a:lnSpc>
                <a:spcPct val="115000"/>
              </a:lnSpc>
              <a:spcBef>
                <a:spcPts val="0"/>
              </a:spcBef>
              <a:spcAft>
                <a:spcPts val="0"/>
              </a:spcAft>
              <a:buClr>
                <a:schemeClr val="dk1"/>
              </a:buClr>
              <a:buSzPct val="125000"/>
              <a:buFont typeface="Arial" panose="020B0604020202020204" pitchFamily="34" charset="0"/>
              <a:buChar char="•"/>
            </a:pPr>
            <a:r>
              <a:rPr lang="en-US" sz="2000" dirty="0">
                <a:solidFill>
                  <a:schemeClr val="dk1"/>
                </a:solidFill>
                <a:latin typeface="Calibri" panose="020F0502020204030204" pitchFamily="34" charset="0"/>
                <a:ea typeface="Times New Roman"/>
                <a:cs typeface="Calibri" panose="020F0502020204030204" pitchFamily="34" charset="0"/>
                <a:sym typeface="Times New Roman"/>
              </a:rPr>
              <a:t>What actions do you believe the illustrator of this cartoon is in favor of?</a:t>
            </a:r>
            <a:endParaRPr sz="2000" dirty="0">
              <a:solidFill>
                <a:schemeClr val="dk1"/>
              </a:solidFill>
              <a:latin typeface="Calibri" panose="020F0502020204030204" pitchFamily="34" charset="0"/>
              <a:ea typeface="Times New Roman"/>
              <a:cs typeface="Calibri" panose="020F0502020204030204" pitchFamily="34" charset="0"/>
              <a:sym typeface="Times New Roman"/>
            </a:endParaRPr>
          </a:p>
        </p:txBody>
      </p:sp>
      <p:sp>
        <p:nvSpPr>
          <p:cNvPr id="2" name="Rectangle 1">
            <a:extLst>
              <a:ext uri="{FF2B5EF4-FFF2-40B4-BE49-F238E27FC236}">
                <a16:creationId xmlns:a16="http://schemas.microsoft.com/office/drawing/2014/main" id="{31CC9971-DAA1-AD4B-AF6F-D7FB5ED91ECA}"/>
              </a:ext>
            </a:extLst>
          </p:cNvPr>
          <p:cNvSpPr/>
          <p:nvPr/>
        </p:nvSpPr>
        <p:spPr>
          <a:xfrm>
            <a:off x="4408714" y="217714"/>
            <a:ext cx="1850572" cy="7837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REMOVE SLIDE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4">
                                            <p:txEl>
                                              <p:pRg st="0" end="0"/>
                                            </p:txEl>
                                          </p:spTgt>
                                        </p:tgtEl>
                                        <p:attrNameLst>
                                          <p:attrName>style.visibility</p:attrName>
                                        </p:attrNameLst>
                                      </p:cBhvr>
                                      <p:to>
                                        <p:strVal val="visible"/>
                                      </p:to>
                                    </p:set>
                                    <p:anim calcmode="lin" valueType="num">
                                      <p:cBhvr additive="base">
                                        <p:cTn id="7" dur="500" fill="hold"/>
                                        <p:tgtEl>
                                          <p:spTgt spid="7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4">
                                            <p:txEl>
                                              <p:pRg st="1" end="1"/>
                                            </p:txEl>
                                          </p:spTgt>
                                        </p:tgtEl>
                                        <p:attrNameLst>
                                          <p:attrName>style.visibility</p:attrName>
                                        </p:attrNameLst>
                                      </p:cBhvr>
                                      <p:to>
                                        <p:strVal val="visible"/>
                                      </p:to>
                                    </p:set>
                                    <p:anim calcmode="lin" valueType="num">
                                      <p:cBhvr additive="base">
                                        <p:cTn id="13" dur="500" fill="hold"/>
                                        <p:tgtEl>
                                          <p:spTgt spid="7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g9eaee99d54_0_42"/>
          <p:cNvSpPr txBox="1">
            <a:spLocks noGrp="1"/>
          </p:cNvSpPr>
          <p:nvPr>
            <p:ph type="title"/>
          </p:nvPr>
        </p:nvSpPr>
        <p:spPr>
          <a:xfrm>
            <a:off x="457200" y="1143000"/>
            <a:ext cx="8229600" cy="1143000"/>
          </a:xfrm>
          <a:prstGeom prst="rect">
            <a:avLst/>
          </a:prstGeom>
        </p:spPr>
        <p:txBody>
          <a:bodyPr spcFirstLastPara="1" wrap="square" lIns="91425" tIns="45700" rIns="91425" bIns="45700" anchor="ctr" anchorCtr="0">
            <a:noAutofit/>
          </a:bodyPr>
          <a:lstStyle/>
          <a:p>
            <a:pPr marL="0" lvl="0" indent="0" algn="ctr" rtl="0">
              <a:lnSpc>
                <a:spcPct val="100000"/>
              </a:lnSpc>
              <a:spcBef>
                <a:spcPts val="0"/>
              </a:spcBef>
              <a:spcAft>
                <a:spcPts val="0"/>
              </a:spcAft>
              <a:buNone/>
            </a:pPr>
            <a:r>
              <a:rPr lang="en-US" sz="4000" dirty="0"/>
              <a:t>State Governments’ Responses to COVID-19 Pandemic</a:t>
            </a:r>
            <a:endParaRPr sz="4000" dirty="0"/>
          </a:p>
        </p:txBody>
      </p:sp>
      <p:sp>
        <p:nvSpPr>
          <p:cNvPr id="81" name="Google Shape;81;g9eaee99d54_0_42"/>
          <p:cNvSpPr txBox="1">
            <a:spLocks noGrp="1"/>
          </p:cNvSpPr>
          <p:nvPr>
            <p:ph type="body" idx="1"/>
          </p:nvPr>
        </p:nvSpPr>
        <p:spPr>
          <a:xfrm>
            <a:off x="457200" y="2514600"/>
            <a:ext cx="8229600" cy="3779400"/>
          </a:xfrm>
          <a:prstGeom prst="rect">
            <a:avLst/>
          </a:prstGeom>
        </p:spPr>
        <p:txBody>
          <a:bodyPr spcFirstLastPara="1" wrap="square" lIns="91425" tIns="45700" rIns="91425" bIns="45700" anchor="t" anchorCtr="0">
            <a:noAutofit/>
          </a:bodyPr>
          <a:lstStyle/>
          <a:p>
            <a:pPr marL="1009650" lvl="1" indent="-457200" algn="l" rtl="0">
              <a:spcBef>
                <a:spcPts val="0"/>
              </a:spcBef>
              <a:spcAft>
                <a:spcPts val="800"/>
              </a:spcAft>
              <a:buSzPct val="100000"/>
              <a:buFont typeface="+mj-lt"/>
              <a:buAutoNum type="alphaLcParenR"/>
            </a:pPr>
            <a:r>
              <a:rPr lang="en-US" sz="2200" dirty="0">
                <a:latin typeface="Calibri" panose="020F0502020204030204" pitchFamily="34" charset="0"/>
                <a:ea typeface="Arial"/>
                <a:cs typeface="Calibri" panose="020F0502020204030204" pitchFamily="34" charset="0"/>
                <a:sym typeface="Arial"/>
              </a:rPr>
              <a:t>State open status score</a:t>
            </a:r>
            <a:endParaRPr sz="2200" dirty="0">
              <a:latin typeface="Calibri" panose="020F0502020204030204" pitchFamily="34" charset="0"/>
              <a:ea typeface="Arial"/>
              <a:cs typeface="Calibri" panose="020F0502020204030204" pitchFamily="34" charset="0"/>
              <a:sym typeface="Arial"/>
            </a:endParaRPr>
          </a:p>
          <a:p>
            <a:pPr marL="1009650" lvl="1" indent="-457200" algn="l" rtl="0">
              <a:spcBef>
                <a:spcPts val="0"/>
              </a:spcBef>
              <a:spcAft>
                <a:spcPts val="800"/>
              </a:spcAft>
              <a:buSzPct val="100000"/>
              <a:buFont typeface="+mj-lt"/>
              <a:buAutoNum type="alphaLcParenR"/>
            </a:pPr>
            <a:r>
              <a:rPr lang="en-US" sz="2200" dirty="0">
                <a:latin typeface="Calibri" panose="020F0502020204030204" pitchFamily="34" charset="0"/>
                <a:ea typeface="Arial"/>
                <a:cs typeface="Calibri" panose="020F0502020204030204" pitchFamily="34" charset="0"/>
                <a:sym typeface="Arial"/>
              </a:rPr>
              <a:t>Mask requirements</a:t>
            </a:r>
            <a:endParaRPr sz="2200" dirty="0">
              <a:latin typeface="Calibri" panose="020F0502020204030204" pitchFamily="34" charset="0"/>
              <a:ea typeface="Arial"/>
              <a:cs typeface="Calibri" panose="020F0502020204030204" pitchFamily="34" charset="0"/>
              <a:sym typeface="Arial"/>
            </a:endParaRPr>
          </a:p>
          <a:p>
            <a:pPr marL="1009650" lvl="1" indent="-457200" algn="l" rtl="0">
              <a:spcBef>
                <a:spcPts val="0"/>
              </a:spcBef>
              <a:spcAft>
                <a:spcPts val="800"/>
              </a:spcAft>
              <a:buSzPct val="100000"/>
              <a:buFont typeface="+mj-lt"/>
              <a:buAutoNum type="alphaLcParenR"/>
            </a:pPr>
            <a:r>
              <a:rPr lang="en-US" sz="2200" dirty="0">
                <a:latin typeface="Calibri" panose="020F0502020204030204" pitchFamily="34" charset="0"/>
                <a:ea typeface="Arial"/>
                <a:cs typeface="Calibri" panose="020F0502020204030204" pitchFamily="34" charset="0"/>
                <a:sym typeface="Arial"/>
              </a:rPr>
              <a:t>School reopening status</a:t>
            </a:r>
            <a:endParaRPr sz="2200" dirty="0">
              <a:latin typeface="Calibri" panose="020F0502020204030204" pitchFamily="34" charset="0"/>
              <a:ea typeface="Arial"/>
              <a:cs typeface="Calibri" panose="020F0502020204030204" pitchFamily="34" charset="0"/>
              <a:sym typeface="Arial"/>
            </a:endParaRPr>
          </a:p>
          <a:p>
            <a:pPr marL="1009650" lvl="1" indent="-457200" algn="l" rtl="0">
              <a:spcBef>
                <a:spcPts val="0"/>
              </a:spcBef>
              <a:spcAft>
                <a:spcPts val="800"/>
              </a:spcAft>
              <a:buSzPct val="100000"/>
              <a:buFont typeface="+mj-lt"/>
              <a:buAutoNum type="alphaLcParenR"/>
            </a:pPr>
            <a:r>
              <a:rPr lang="en-US" sz="2200" dirty="0">
                <a:latin typeface="Calibri" panose="020F0502020204030204" pitchFamily="34" charset="0"/>
                <a:ea typeface="Arial"/>
                <a:cs typeface="Calibri" panose="020F0502020204030204" pitchFamily="34" charset="0"/>
                <a:sym typeface="Arial"/>
              </a:rPr>
              <a:t>Unemployment rates from March 2020, April 2020, and present</a:t>
            </a:r>
            <a:endParaRPr sz="2200" dirty="0">
              <a:latin typeface="Calibri" panose="020F0502020204030204" pitchFamily="34" charset="0"/>
              <a:ea typeface="Arial"/>
              <a:cs typeface="Calibri" panose="020F0502020204030204" pitchFamily="34" charset="0"/>
              <a:sym typeface="Arial"/>
            </a:endParaRPr>
          </a:p>
          <a:p>
            <a:pPr marL="1009650" lvl="1" indent="-457200" algn="l" rtl="0">
              <a:spcBef>
                <a:spcPts val="0"/>
              </a:spcBef>
              <a:spcAft>
                <a:spcPts val="800"/>
              </a:spcAft>
              <a:buSzPct val="100000"/>
              <a:buFont typeface="+mj-lt"/>
              <a:buAutoNum type="alphaLcParenR"/>
            </a:pPr>
            <a:r>
              <a:rPr lang="en-US" sz="2200" dirty="0">
                <a:latin typeface="Calibri" panose="020F0502020204030204" pitchFamily="34" charset="0"/>
                <a:ea typeface="Arial"/>
                <a:cs typeface="Calibri" panose="020F0502020204030204" pitchFamily="34" charset="0"/>
                <a:sym typeface="Arial"/>
              </a:rPr>
              <a:t>Decline in state revenues 2021</a:t>
            </a:r>
            <a:endParaRPr sz="2200" dirty="0">
              <a:latin typeface="Calibri" panose="020F0502020204030204" pitchFamily="34" charset="0"/>
              <a:ea typeface="Arial"/>
              <a:cs typeface="Calibri" panose="020F0502020204030204" pitchFamily="34" charset="0"/>
              <a:sym typeface="Arial"/>
            </a:endParaRPr>
          </a:p>
          <a:p>
            <a:pPr marL="1009650" lvl="1" indent="-457200" algn="l" rtl="0">
              <a:spcBef>
                <a:spcPts val="0"/>
              </a:spcBef>
              <a:spcAft>
                <a:spcPts val="800"/>
              </a:spcAft>
              <a:buSzPct val="100000"/>
              <a:buFont typeface="+mj-lt"/>
              <a:buAutoNum type="alphaLcParenR"/>
            </a:pPr>
            <a:r>
              <a:rPr lang="en-US" sz="2200" dirty="0">
                <a:latin typeface="Calibri" panose="020F0502020204030204" pitchFamily="34" charset="0"/>
                <a:ea typeface="Arial"/>
                <a:cs typeface="Calibri" panose="020F0502020204030204" pitchFamily="34" charset="0"/>
                <a:sym typeface="Arial"/>
              </a:rPr>
              <a:t>Percent Change in Real GDP by State</a:t>
            </a:r>
            <a:endParaRPr sz="2200" dirty="0">
              <a:latin typeface="Calibri" panose="020F0502020204030204" pitchFamily="34" charset="0"/>
              <a:ea typeface="Arial"/>
              <a:cs typeface="Calibri" panose="020F0502020204030204" pitchFamily="34" charset="0"/>
              <a:sym typeface="Arial"/>
            </a:endParaRPr>
          </a:p>
          <a:p>
            <a:pPr marL="1009650" lvl="1" indent="-457200" algn="l" rtl="0">
              <a:spcBef>
                <a:spcPts val="0"/>
              </a:spcBef>
              <a:spcAft>
                <a:spcPts val="800"/>
              </a:spcAft>
              <a:buSzPct val="100000"/>
              <a:buFont typeface="+mj-lt"/>
              <a:buAutoNum type="alphaLcParenR"/>
            </a:pPr>
            <a:r>
              <a:rPr lang="en-US" sz="2200" dirty="0">
                <a:latin typeface="Calibri" panose="020F0502020204030204" pitchFamily="34" charset="0"/>
                <a:ea typeface="Arial"/>
                <a:cs typeface="Calibri" panose="020F0502020204030204" pitchFamily="34" charset="0"/>
                <a:sym typeface="Arial"/>
              </a:rPr>
              <a:t>Trend in COVID-19 Cases &amp; Deaths</a:t>
            </a:r>
            <a:endParaRPr sz="2200" dirty="0">
              <a:latin typeface="Calibri" panose="020F0502020204030204" pitchFamily="34" charset="0"/>
              <a:ea typeface="Arial"/>
              <a:cs typeface="Calibri" panose="020F0502020204030204" pitchFamily="34" charset="0"/>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
                                            <p:txEl>
                                              <p:pRg st="0" end="0"/>
                                            </p:txEl>
                                          </p:spTgt>
                                        </p:tgtEl>
                                        <p:attrNameLst>
                                          <p:attrName>style.visibility</p:attrName>
                                        </p:attrNameLst>
                                      </p:cBhvr>
                                      <p:to>
                                        <p:strVal val="visible"/>
                                      </p:to>
                                    </p:set>
                                    <p:anim calcmode="lin" valueType="num">
                                      <p:cBhvr additive="base">
                                        <p:cTn id="7" dur="500" fill="hold"/>
                                        <p:tgtEl>
                                          <p:spTgt spid="8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1">
                                            <p:txEl>
                                              <p:pRg st="1" end="1"/>
                                            </p:txEl>
                                          </p:spTgt>
                                        </p:tgtEl>
                                        <p:attrNameLst>
                                          <p:attrName>style.visibility</p:attrName>
                                        </p:attrNameLst>
                                      </p:cBhvr>
                                      <p:to>
                                        <p:strVal val="visible"/>
                                      </p:to>
                                    </p:set>
                                    <p:anim calcmode="lin" valueType="num">
                                      <p:cBhvr additive="base">
                                        <p:cTn id="13" dur="500" fill="hold"/>
                                        <p:tgtEl>
                                          <p:spTgt spid="8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1">
                                            <p:txEl>
                                              <p:pRg st="2" end="2"/>
                                            </p:txEl>
                                          </p:spTgt>
                                        </p:tgtEl>
                                        <p:attrNameLst>
                                          <p:attrName>style.visibility</p:attrName>
                                        </p:attrNameLst>
                                      </p:cBhvr>
                                      <p:to>
                                        <p:strVal val="visible"/>
                                      </p:to>
                                    </p:set>
                                    <p:anim calcmode="lin" valueType="num">
                                      <p:cBhvr additive="base">
                                        <p:cTn id="19" dur="500" fill="hold"/>
                                        <p:tgtEl>
                                          <p:spTgt spid="8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1">
                                            <p:txEl>
                                              <p:pRg st="3" end="3"/>
                                            </p:txEl>
                                          </p:spTgt>
                                        </p:tgtEl>
                                        <p:attrNameLst>
                                          <p:attrName>style.visibility</p:attrName>
                                        </p:attrNameLst>
                                      </p:cBhvr>
                                      <p:to>
                                        <p:strVal val="visible"/>
                                      </p:to>
                                    </p:set>
                                    <p:anim calcmode="lin" valueType="num">
                                      <p:cBhvr additive="base">
                                        <p:cTn id="25" dur="500" fill="hold"/>
                                        <p:tgtEl>
                                          <p:spTgt spid="8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1">
                                            <p:txEl>
                                              <p:pRg st="4" end="4"/>
                                            </p:txEl>
                                          </p:spTgt>
                                        </p:tgtEl>
                                        <p:attrNameLst>
                                          <p:attrName>style.visibility</p:attrName>
                                        </p:attrNameLst>
                                      </p:cBhvr>
                                      <p:to>
                                        <p:strVal val="visible"/>
                                      </p:to>
                                    </p:set>
                                    <p:anim calcmode="lin" valueType="num">
                                      <p:cBhvr additive="base">
                                        <p:cTn id="31" dur="500" fill="hold"/>
                                        <p:tgtEl>
                                          <p:spTgt spid="8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1">
                                            <p:txEl>
                                              <p:pRg st="5" end="5"/>
                                            </p:txEl>
                                          </p:spTgt>
                                        </p:tgtEl>
                                        <p:attrNameLst>
                                          <p:attrName>style.visibility</p:attrName>
                                        </p:attrNameLst>
                                      </p:cBhvr>
                                      <p:to>
                                        <p:strVal val="visible"/>
                                      </p:to>
                                    </p:set>
                                    <p:anim calcmode="lin" valueType="num">
                                      <p:cBhvr additive="base">
                                        <p:cTn id="37" dur="500" fill="hold"/>
                                        <p:tgtEl>
                                          <p:spTgt spid="8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1">
                                            <p:txEl>
                                              <p:pRg st="6" end="6"/>
                                            </p:txEl>
                                          </p:spTgt>
                                        </p:tgtEl>
                                        <p:attrNameLst>
                                          <p:attrName>style.visibility</p:attrName>
                                        </p:attrNameLst>
                                      </p:cBhvr>
                                      <p:to>
                                        <p:strVal val="visible"/>
                                      </p:to>
                                    </p:set>
                                    <p:anim calcmode="lin" valueType="num">
                                      <p:cBhvr additive="base">
                                        <p:cTn id="43" dur="500" fill="hold"/>
                                        <p:tgtEl>
                                          <p:spTgt spid="8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ga372463f0c_0_0"/>
          <p:cNvSpPr txBox="1">
            <a:spLocks noGrp="1"/>
          </p:cNvSpPr>
          <p:nvPr>
            <p:ph type="title"/>
          </p:nvPr>
        </p:nvSpPr>
        <p:spPr>
          <a:xfrm>
            <a:off x="457200" y="1143000"/>
            <a:ext cx="8229600" cy="1143000"/>
          </a:xfrm>
          <a:prstGeom prst="rect">
            <a:avLst/>
          </a:prstGeom>
        </p:spPr>
        <p:txBody>
          <a:bodyPr spcFirstLastPara="1" wrap="square" lIns="91425" tIns="45700" rIns="91425" bIns="45700" anchor="ctr" anchorCtr="0">
            <a:noAutofit/>
          </a:bodyPr>
          <a:lstStyle/>
          <a:p>
            <a:pPr marL="0" lvl="0" indent="0" algn="ctr" rtl="0">
              <a:lnSpc>
                <a:spcPct val="100000"/>
              </a:lnSpc>
              <a:spcBef>
                <a:spcPts val="0"/>
              </a:spcBef>
              <a:spcAft>
                <a:spcPts val="0"/>
              </a:spcAft>
              <a:buNone/>
            </a:pPr>
            <a:r>
              <a:rPr lang="en-US" sz="3600" dirty="0"/>
              <a:t>Cost-Benefit Analysis of Reopening States</a:t>
            </a:r>
            <a:endParaRPr sz="3600" dirty="0"/>
          </a:p>
        </p:txBody>
      </p:sp>
      <p:sp>
        <p:nvSpPr>
          <p:cNvPr id="88" name="Google Shape;88;ga372463f0c_0_0"/>
          <p:cNvSpPr txBox="1">
            <a:spLocks noGrp="1"/>
          </p:cNvSpPr>
          <p:nvPr>
            <p:ph type="body" idx="1"/>
          </p:nvPr>
        </p:nvSpPr>
        <p:spPr>
          <a:xfrm>
            <a:off x="457150" y="3011486"/>
            <a:ext cx="4038600" cy="38445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2500" b="1" u="sng" dirty="0">
                <a:latin typeface="Calibri" panose="020F0502020204030204" pitchFamily="34" charset="0"/>
                <a:cs typeface="Calibri" panose="020F0502020204030204" pitchFamily="34" charset="0"/>
              </a:rPr>
              <a:t>Costs of Reopening</a:t>
            </a:r>
            <a:endParaRPr sz="2500" b="1" dirty="0">
              <a:latin typeface="Calibri" panose="020F0502020204030204" pitchFamily="34" charset="0"/>
              <a:cs typeface="Calibri" panose="020F0502020204030204" pitchFamily="34" charset="0"/>
            </a:endParaRPr>
          </a:p>
          <a:p>
            <a:pPr marL="457200" lvl="0" indent="-406400" algn="l" rtl="0">
              <a:spcBef>
                <a:spcPts val="1800"/>
              </a:spcBef>
              <a:spcAft>
                <a:spcPts val="800"/>
              </a:spcAft>
              <a:buSzPts val="2800"/>
              <a:buChar char="•"/>
            </a:pPr>
            <a:r>
              <a:rPr lang="en-US" sz="2200" dirty="0"/>
              <a:t>additional deaths and hospitalizations</a:t>
            </a:r>
            <a:endParaRPr sz="2200" dirty="0"/>
          </a:p>
          <a:p>
            <a:pPr marL="457200" lvl="0" indent="-406400" algn="l" rtl="0">
              <a:spcBef>
                <a:spcPts val="0"/>
              </a:spcBef>
              <a:spcAft>
                <a:spcPts val="800"/>
              </a:spcAft>
              <a:buSzPts val="2800"/>
              <a:buChar char="•"/>
            </a:pPr>
            <a:r>
              <a:rPr lang="en-US" sz="2200" dirty="0"/>
              <a:t>risk of repeated outbreaks and closures</a:t>
            </a:r>
            <a:endParaRPr sz="2200" dirty="0"/>
          </a:p>
          <a:p>
            <a:pPr marL="457200" lvl="0" indent="-406400" algn="l" rtl="0">
              <a:spcBef>
                <a:spcPts val="0"/>
              </a:spcBef>
              <a:spcAft>
                <a:spcPts val="800"/>
              </a:spcAft>
              <a:buSzPts val="2800"/>
              <a:buChar char="•"/>
            </a:pPr>
            <a:r>
              <a:rPr lang="en-US" sz="2200" dirty="0"/>
              <a:t>return to heavy traffic</a:t>
            </a:r>
            <a:endParaRPr sz="2200" dirty="0"/>
          </a:p>
          <a:p>
            <a:pPr marL="457200" lvl="0" indent="-406400" algn="l" rtl="0">
              <a:spcBef>
                <a:spcPts val="0"/>
              </a:spcBef>
              <a:spcAft>
                <a:spcPts val="800"/>
              </a:spcAft>
              <a:buSzPts val="2800"/>
              <a:buChar char="•"/>
            </a:pPr>
            <a:r>
              <a:rPr lang="en-US" sz="2200" dirty="0"/>
              <a:t>political implications</a:t>
            </a:r>
            <a:endParaRPr sz="2200" dirty="0"/>
          </a:p>
        </p:txBody>
      </p:sp>
      <p:sp>
        <p:nvSpPr>
          <p:cNvPr id="89" name="Google Shape;89;ga372463f0c_0_0"/>
          <p:cNvSpPr txBox="1">
            <a:spLocks noGrp="1"/>
          </p:cNvSpPr>
          <p:nvPr>
            <p:ph type="body" idx="2"/>
          </p:nvPr>
        </p:nvSpPr>
        <p:spPr>
          <a:xfrm>
            <a:off x="4648200" y="3011536"/>
            <a:ext cx="4038600" cy="38445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2500" b="1" u="sng" dirty="0">
                <a:latin typeface="Calibri" panose="020F0502020204030204" pitchFamily="34" charset="0"/>
                <a:cs typeface="Calibri" panose="020F0502020204030204" pitchFamily="34" charset="0"/>
              </a:rPr>
              <a:t>Benefits of Reopening</a:t>
            </a:r>
            <a:endParaRPr sz="2500" b="1" dirty="0">
              <a:latin typeface="Calibri" panose="020F0502020204030204" pitchFamily="34" charset="0"/>
              <a:cs typeface="Calibri" panose="020F0502020204030204" pitchFamily="34" charset="0"/>
            </a:endParaRPr>
          </a:p>
          <a:p>
            <a:pPr marL="457200" lvl="0" indent="-393700" algn="l" rtl="0">
              <a:spcBef>
                <a:spcPts val="1800"/>
              </a:spcBef>
              <a:spcAft>
                <a:spcPts val="800"/>
              </a:spcAft>
              <a:buSzPts val="2600"/>
              <a:buChar char="•"/>
            </a:pPr>
            <a:r>
              <a:rPr lang="en-US" sz="2200" dirty="0"/>
              <a:t>reduction in unemployment</a:t>
            </a:r>
            <a:endParaRPr sz="2200" dirty="0"/>
          </a:p>
          <a:p>
            <a:pPr marL="457200" lvl="0" indent="-393700" algn="l" rtl="0">
              <a:spcBef>
                <a:spcPts val="0"/>
              </a:spcBef>
              <a:spcAft>
                <a:spcPts val="800"/>
              </a:spcAft>
              <a:buSzPts val="2600"/>
              <a:buChar char="•"/>
            </a:pPr>
            <a:r>
              <a:rPr lang="en-US" sz="2200" dirty="0"/>
              <a:t>increase in tax revenue when people return to work</a:t>
            </a:r>
            <a:endParaRPr sz="2200" dirty="0"/>
          </a:p>
          <a:p>
            <a:pPr marL="457200" lvl="0" indent="-393700" algn="l" rtl="0">
              <a:spcBef>
                <a:spcPts val="0"/>
              </a:spcBef>
              <a:spcAft>
                <a:spcPts val="800"/>
              </a:spcAft>
              <a:buSzPts val="2600"/>
              <a:buChar char="•"/>
            </a:pPr>
            <a:r>
              <a:rPr lang="en-US" sz="2200" dirty="0"/>
              <a:t>reduced need for future stimulus? </a:t>
            </a:r>
            <a:endParaRPr sz="2200" dirty="0"/>
          </a:p>
          <a:p>
            <a:pPr marL="457200" lvl="0" indent="-393700" algn="l" rtl="0">
              <a:spcBef>
                <a:spcPts val="0"/>
              </a:spcBef>
              <a:spcAft>
                <a:spcPts val="800"/>
              </a:spcAft>
              <a:buSzPts val="2600"/>
              <a:buChar char="•"/>
            </a:pPr>
            <a:r>
              <a:rPr lang="en-US" sz="2200" dirty="0"/>
              <a:t>save small businesses</a:t>
            </a:r>
            <a:endParaRPr sz="2200" dirty="0"/>
          </a:p>
        </p:txBody>
      </p:sp>
      <p:sp>
        <p:nvSpPr>
          <p:cNvPr id="90" name="Google Shape;90;ga372463f0c_0_0"/>
          <p:cNvSpPr txBox="1"/>
          <p:nvPr/>
        </p:nvSpPr>
        <p:spPr>
          <a:xfrm>
            <a:off x="283500" y="1967711"/>
            <a:ext cx="8403300" cy="59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200" dirty="0">
                <a:latin typeface="Calibri"/>
                <a:ea typeface="Calibri"/>
                <a:cs typeface="Calibri"/>
                <a:sym typeface="Calibri"/>
              </a:rPr>
              <a:t>What is it? Weighing pros and cons (of seen and unseen factors) </a:t>
            </a:r>
            <a:br>
              <a:rPr lang="en-US" sz="2200" dirty="0">
                <a:latin typeface="Calibri"/>
                <a:ea typeface="Calibri"/>
                <a:cs typeface="Calibri"/>
                <a:sym typeface="Calibri"/>
              </a:rPr>
            </a:br>
            <a:r>
              <a:rPr lang="en-US" sz="2200" dirty="0">
                <a:latin typeface="Calibri"/>
                <a:ea typeface="Calibri"/>
                <a:cs typeface="Calibri"/>
                <a:sym typeface="Calibri"/>
              </a:rPr>
              <a:t>when making a decision. </a:t>
            </a:r>
            <a:endParaRPr sz="2200" dirty="0">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0">
                                            <p:txEl>
                                              <p:pRg st="0" end="0"/>
                                            </p:txEl>
                                          </p:spTgt>
                                        </p:tgtEl>
                                        <p:attrNameLst>
                                          <p:attrName>style.visibility</p:attrName>
                                        </p:attrNameLst>
                                      </p:cBhvr>
                                      <p:to>
                                        <p:strVal val="visible"/>
                                      </p:to>
                                    </p:set>
                                    <p:anim calcmode="lin" valueType="num">
                                      <p:cBhvr additive="base">
                                        <p:cTn id="7" dur="500" fill="hold"/>
                                        <p:tgtEl>
                                          <p:spTgt spid="9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8">
                                            <p:txEl>
                                              <p:pRg st="0" end="0"/>
                                            </p:txEl>
                                          </p:spTgt>
                                        </p:tgtEl>
                                        <p:attrNameLst>
                                          <p:attrName>style.visibility</p:attrName>
                                        </p:attrNameLst>
                                      </p:cBhvr>
                                      <p:to>
                                        <p:strVal val="visible"/>
                                      </p:to>
                                    </p:set>
                                    <p:anim calcmode="lin" valueType="num">
                                      <p:cBhvr additive="base">
                                        <p:cTn id="13" dur="500" fill="hold"/>
                                        <p:tgtEl>
                                          <p:spTgt spid="8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8">
                                            <p:txEl>
                                              <p:pRg st="1" end="1"/>
                                            </p:txEl>
                                          </p:spTgt>
                                        </p:tgtEl>
                                        <p:attrNameLst>
                                          <p:attrName>style.visibility</p:attrName>
                                        </p:attrNameLst>
                                      </p:cBhvr>
                                      <p:to>
                                        <p:strVal val="visible"/>
                                      </p:to>
                                    </p:set>
                                    <p:anim calcmode="lin" valueType="num">
                                      <p:cBhvr additive="base">
                                        <p:cTn id="19" dur="500" fill="hold"/>
                                        <p:tgtEl>
                                          <p:spTgt spid="8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8">
                                            <p:txEl>
                                              <p:pRg st="2" end="2"/>
                                            </p:txEl>
                                          </p:spTgt>
                                        </p:tgtEl>
                                        <p:attrNameLst>
                                          <p:attrName>style.visibility</p:attrName>
                                        </p:attrNameLst>
                                      </p:cBhvr>
                                      <p:to>
                                        <p:strVal val="visible"/>
                                      </p:to>
                                    </p:set>
                                    <p:anim calcmode="lin" valueType="num">
                                      <p:cBhvr additive="base">
                                        <p:cTn id="25" dur="500" fill="hold"/>
                                        <p:tgtEl>
                                          <p:spTgt spid="8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8">
                                            <p:txEl>
                                              <p:pRg st="3" end="3"/>
                                            </p:txEl>
                                          </p:spTgt>
                                        </p:tgtEl>
                                        <p:attrNameLst>
                                          <p:attrName>style.visibility</p:attrName>
                                        </p:attrNameLst>
                                      </p:cBhvr>
                                      <p:to>
                                        <p:strVal val="visible"/>
                                      </p:to>
                                    </p:set>
                                    <p:anim calcmode="lin" valueType="num">
                                      <p:cBhvr additive="base">
                                        <p:cTn id="31" dur="500" fill="hold"/>
                                        <p:tgtEl>
                                          <p:spTgt spid="88">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8">
                                            <p:txEl>
                                              <p:pRg st="4" end="4"/>
                                            </p:txEl>
                                          </p:spTgt>
                                        </p:tgtEl>
                                        <p:attrNameLst>
                                          <p:attrName>style.visibility</p:attrName>
                                        </p:attrNameLst>
                                      </p:cBhvr>
                                      <p:to>
                                        <p:strVal val="visible"/>
                                      </p:to>
                                    </p:set>
                                    <p:anim calcmode="lin" valueType="num">
                                      <p:cBhvr additive="base">
                                        <p:cTn id="37" dur="500" fill="hold"/>
                                        <p:tgtEl>
                                          <p:spTgt spid="88">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9">
                                            <p:txEl>
                                              <p:pRg st="0" end="0"/>
                                            </p:txEl>
                                          </p:spTgt>
                                        </p:tgtEl>
                                        <p:attrNameLst>
                                          <p:attrName>style.visibility</p:attrName>
                                        </p:attrNameLst>
                                      </p:cBhvr>
                                      <p:to>
                                        <p:strVal val="visible"/>
                                      </p:to>
                                    </p:set>
                                    <p:anim calcmode="lin" valueType="num">
                                      <p:cBhvr additive="base">
                                        <p:cTn id="43" dur="500" fill="hold"/>
                                        <p:tgtEl>
                                          <p:spTgt spid="89">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89">
                                            <p:txEl>
                                              <p:pRg st="1" end="1"/>
                                            </p:txEl>
                                          </p:spTgt>
                                        </p:tgtEl>
                                        <p:attrNameLst>
                                          <p:attrName>style.visibility</p:attrName>
                                        </p:attrNameLst>
                                      </p:cBhvr>
                                      <p:to>
                                        <p:strVal val="visible"/>
                                      </p:to>
                                    </p:set>
                                    <p:anim calcmode="lin" valueType="num">
                                      <p:cBhvr additive="base">
                                        <p:cTn id="49" dur="500" fill="hold"/>
                                        <p:tgtEl>
                                          <p:spTgt spid="89">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89">
                                            <p:txEl>
                                              <p:pRg st="2" end="2"/>
                                            </p:txEl>
                                          </p:spTgt>
                                        </p:tgtEl>
                                        <p:attrNameLst>
                                          <p:attrName>style.visibility</p:attrName>
                                        </p:attrNameLst>
                                      </p:cBhvr>
                                      <p:to>
                                        <p:strVal val="visible"/>
                                      </p:to>
                                    </p:set>
                                    <p:anim calcmode="lin" valueType="num">
                                      <p:cBhvr additive="base">
                                        <p:cTn id="55" dur="500" fill="hold"/>
                                        <p:tgtEl>
                                          <p:spTgt spid="89">
                                            <p:txEl>
                                              <p:pRg st="2" end="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8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89">
                                            <p:txEl>
                                              <p:pRg st="3" end="3"/>
                                            </p:txEl>
                                          </p:spTgt>
                                        </p:tgtEl>
                                        <p:attrNameLst>
                                          <p:attrName>style.visibility</p:attrName>
                                        </p:attrNameLst>
                                      </p:cBhvr>
                                      <p:to>
                                        <p:strVal val="visible"/>
                                      </p:to>
                                    </p:set>
                                    <p:anim calcmode="lin" valueType="num">
                                      <p:cBhvr additive="base">
                                        <p:cTn id="61" dur="500" fill="hold"/>
                                        <p:tgtEl>
                                          <p:spTgt spid="89">
                                            <p:txEl>
                                              <p:pRg st="3" end="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8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89">
                                            <p:txEl>
                                              <p:pRg st="4" end="4"/>
                                            </p:txEl>
                                          </p:spTgt>
                                        </p:tgtEl>
                                        <p:attrNameLst>
                                          <p:attrName>style.visibility</p:attrName>
                                        </p:attrNameLst>
                                      </p:cBhvr>
                                      <p:to>
                                        <p:strVal val="visible"/>
                                      </p:to>
                                    </p:set>
                                    <p:anim calcmode="lin" valueType="num">
                                      <p:cBhvr additive="base">
                                        <p:cTn id="67" dur="500" fill="hold"/>
                                        <p:tgtEl>
                                          <p:spTgt spid="89">
                                            <p:txEl>
                                              <p:pRg st="4" end="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8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g9eaee99d54_0_48"/>
          <p:cNvSpPr txBox="1">
            <a:spLocks noGrp="1"/>
          </p:cNvSpPr>
          <p:nvPr>
            <p:ph type="title"/>
          </p:nvPr>
        </p:nvSpPr>
        <p:spPr>
          <a:xfrm>
            <a:off x="457200" y="943304"/>
            <a:ext cx="8229600" cy="1143000"/>
          </a:xfrm>
          <a:prstGeom prst="rect">
            <a:avLst/>
          </a:prstGeom>
        </p:spPr>
        <p:txBody>
          <a:bodyPr spcFirstLastPara="1" wrap="square" lIns="91425" tIns="45700" rIns="91425" bIns="45700" anchor="ctr" anchorCtr="0">
            <a:noAutofit/>
          </a:bodyPr>
          <a:lstStyle/>
          <a:p>
            <a:pPr marL="0" lvl="0" indent="0" algn="ctr" rtl="0">
              <a:lnSpc>
                <a:spcPct val="100000"/>
              </a:lnSpc>
              <a:spcBef>
                <a:spcPts val="0"/>
              </a:spcBef>
              <a:spcAft>
                <a:spcPts val="0"/>
              </a:spcAft>
              <a:buNone/>
            </a:pPr>
            <a:r>
              <a:rPr lang="en-US" sz="4800" dirty="0"/>
              <a:t>Information for South Carolina</a:t>
            </a:r>
            <a:endParaRPr sz="2200" dirty="0"/>
          </a:p>
        </p:txBody>
      </p:sp>
      <p:graphicFrame>
        <p:nvGraphicFramePr>
          <p:cNvPr id="97" name="Google Shape;97;g9eaee99d54_0_48"/>
          <p:cNvGraphicFramePr/>
          <p:nvPr>
            <p:extLst>
              <p:ext uri="{D42A27DB-BD31-4B8C-83A1-F6EECF244321}">
                <p14:modId xmlns:p14="http://schemas.microsoft.com/office/powerpoint/2010/main" val="3477526257"/>
              </p:ext>
            </p:extLst>
          </p:nvPr>
        </p:nvGraphicFramePr>
        <p:xfrm>
          <a:off x="457201" y="1988337"/>
          <a:ext cx="8229601" cy="4401290"/>
        </p:xfrm>
        <a:graphic>
          <a:graphicData uri="http://schemas.openxmlformats.org/drawingml/2006/table">
            <a:tbl>
              <a:tblPr>
                <a:noFill/>
                <a:tableStyleId>{EEBE78EC-6938-4DED-A1BE-5921FB22A84B}</a:tableStyleId>
              </a:tblPr>
              <a:tblGrid>
                <a:gridCol w="578606">
                  <a:extLst>
                    <a:ext uri="{9D8B030D-6E8A-4147-A177-3AD203B41FA5}">
                      <a16:colId xmlns:a16="http://schemas.microsoft.com/office/drawing/2014/main" val="20000"/>
                    </a:ext>
                  </a:extLst>
                </a:gridCol>
                <a:gridCol w="609797">
                  <a:extLst>
                    <a:ext uri="{9D8B030D-6E8A-4147-A177-3AD203B41FA5}">
                      <a16:colId xmlns:a16="http://schemas.microsoft.com/office/drawing/2014/main" val="20001"/>
                    </a:ext>
                  </a:extLst>
                </a:gridCol>
                <a:gridCol w="900407">
                  <a:extLst>
                    <a:ext uri="{9D8B030D-6E8A-4147-A177-3AD203B41FA5}">
                      <a16:colId xmlns:a16="http://schemas.microsoft.com/office/drawing/2014/main" val="20002"/>
                    </a:ext>
                  </a:extLst>
                </a:gridCol>
                <a:gridCol w="873459">
                  <a:extLst>
                    <a:ext uri="{9D8B030D-6E8A-4147-A177-3AD203B41FA5}">
                      <a16:colId xmlns:a16="http://schemas.microsoft.com/office/drawing/2014/main" val="20003"/>
                    </a:ext>
                  </a:extLst>
                </a:gridCol>
                <a:gridCol w="1232460">
                  <a:extLst>
                    <a:ext uri="{9D8B030D-6E8A-4147-A177-3AD203B41FA5}">
                      <a16:colId xmlns:a16="http://schemas.microsoft.com/office/drawing/2014/main" val="20004"/>
                    </a:ext>
                  </a:extLst>
                </a:gridCol>
                <a:gridCol w="1160927">
                  <a:extLst>
                    <a:ext uri="{9D8B030D-6E8A-4147-A177-3AD203B41FA5}">
                      <a16:colId xmlns:a16="http://schemas.microsoft.com/office/drawing/2014/main" val="20005"/>
                    </a:ext>
                  </a:extLst>
                </a:gridCol>
                <a:gridCol w="928089">
                  <a:extLst>
                    <a:ext uri="{9D8B030D-6E8A-4147-A177-3AD203B41FA5}">
                      <a16:colId xmlns:a16="http://schemas.microsoft.com/office/drawing/2014/main" val="20006"/>
                    </a:ext>
                  </a:extLst>
                </a:gridCol>
                <a:gridCol w="713624">
                  <a:extLst>
                    <a:ext uri="{9D8B030D-6E8A-4147-A177-3AD203B41FA5}">
                      <a16:colId xmlns:a16="http://schemas.microsoft.com/office/drawing/2014/main" val="20007"/>
                    </a:ext>
                  </a:extLst>
                </a:gridCol>
                <a:gridCol w="1232232">
                  <a:extLst>
                    <a:ext uri="{9D8B030D-6E8A-4147-A177-3AD203B41FA5}">
                      <a16:colId xmlns:a16="http://schemas.microsoft.com/office/drawing/2014/main" val="20008"/>
                    </a:ext>
                  </a:extLst>
                </a:gridCol>
              </a:tblGrid>
              <a:tr h="681997">
                <a:tc>
                  <a:txBody>
                    <a:bodyPr/>
                    <a:lstStyle/>
                    <a:p>
                      <a:pPr marL="0" lvl="0" indent="0" algn="l" rtl="0">
                        <a:lnSpc>
                          <a:spcPct val="115000"/>
                        </a:lnSpc>
                        <a:spcBef>
                          <a:spcPts val="0"/>
                        </a:spcBef>
                        <a:spcAft>
                          <a:spcPts val="0"/>
                        </a:spcAft>
                        <a:buNone/>
                      </a:pPr>
                      <a:r>
                        <a:rPr lang="en-US" sz="1100" b="1">
                          <a:solidFill>
                            <a:srgbClr val="403F41"/>
                          </a:solidFill>
                          <a:latin typeface="Calibri"/>
                          <a:ea typeface="Calibri"/>
                          <a:cs typeface="Calibri"/>
                          <a:sym typeface="Calibri"/>
                        </a:rPr>
                        <a:t>State</a:t>
                      </a:r>
                      <a:endParaRPr sz="1100" b="1">
                        <a:solidFill>
                          <a:srgbClr val="403F41"/>
                        </a:solidFill>
                        <a:latin typeface="Calibri"/>
                        <a:ea typeface="Calibri"/>
                        <a:cs typeface="Calibri"/>
                        <a:sym typeface="Calibri"/>
                      </a:endParaRPr>
                    </a:p>
                  </a:txBody>
                  <a:tcPr marL="26215" marR="26215" marT="17476" marB="17476">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4CCCC"/>
                    </a:solidFill>
                  </a:tcPr>
                </a:tc>
                <a:tc>
                  <a:txBody>
                    <a:bodyPr/>
                    <a:lstStyle/>
                    <a:p>
                      <a:pPr marL="0" lvl="0" indent="0" algn="ctr" rtl="0">
                        <a:lnSpc>
                          <a:spcPct val="115000"/>
                        </a:lnSpc>
                        <a:spcBef>
                          <a:spcPts val="0"/>
                        </a:spcBef>
                        <a:spcAft>
                          <a:spcPts val="0"/>
                        </a:spcAft>
                        <a:buNone/>
                      </a:pPr>
                      <a:r>
                        <a:rPr lang="en-US" sz="900" b="1"/>
                        <a:t>State Open Status Score</a:t>
                      </a:r>
                      <a:endParaRPr sz="900" b="1"/>
                    </a:p>
                  </a:txBody>
                  <a:tcPr marL="26215" marR="26215" marT="17476" marB="17476">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en-US" sz="900" b="1"/>
                        <a:t>Mask Requirements</a:t>
                      </a:r>
                      <a:endParaRPr sz="900" b="1"/>
                    </a:p>
                  </a:txBody>
                  <a:tcPr marL="26215" marR="26215" marT="17476" marB="17476">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en-US" sz="900" b="1"/>
                        <a:t>School Reopening Status</a:t>
                      </a:r>
                      <a:endParaRPr sz="900" b="1"/>
                    </a:p>
                  </a:txBody>
                  <a:tcPr marL="26215" marR="26215" marT="17476" marB="17476">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en-US" sz="900" b="1"/>
                        <a:t>Unemployment Rates March 2020, April 2020, Current</a:t>
                      </a:r>
                      <a:endParaRPr sz="900" b="1"/>
                    </a:p>
                  </a:txBody>
                  <a:tcPr marL="26215" marR="26215" marT="17476" marB="17476">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US" sz="900" b="1"/>
                        <a:t>Percent Change in Real GDP by State,Q1 2020 -   </a:t>
                      </a:r>
                      <a:endParaRPr sz="900" b="1"/>
                    </a:p>
                    <a:p>
                      <a:pPr marL="0" lvl="0" indent="0" algn="ctr" rtl="0">
                        <a:lnSpc>
                          <a:spcPct val="115000"/>
                        </a:lnSpc>
                        <a:spcBef>
                          <a:spcPts val="0"/>
                        </a:spcBef>
                        <a:spcAft>
                          <a:spcPts val="0"/>
                        </a:spcAft>
                        <a:buNone/>
                      </a:pPr>
                      <a:r>
                        <a:rPr lang="en-US" sz="900" b="1"/>
                        <a:t>Q 2 2020 </a:t>
                      </a:r>
                      <a:endParaRPr sz="900" b="1"/>
                    </a:p>
                  </a:txBody>
                  <a:tcPr marL="26215" marR="26215" marT="17476" marB="17476">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US" sz="900" b="1"/>
                        <a:t>Projected Decline in State Revenues 2021</a:t>
                      </a:r>
                      <a:endParaRPr sz="900" b="1"/>
                    </a:p>
                  </a:txBody>
                  <a:tcPr marL="26215" marR="26215" marT="17476" marB="17476">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2E9"/>
                    </a:solidFill>
                  </a:tcPr>
                </a:tc>
                <a:tc>
                  <a:txBody>
                    <a:bodyPr/>
                    <a:lstStyle/>
                    <a:p>
                      <a:pPr marL="0" lvl="0" indent="0" algn="ctr" rtl="0">
                        <a:lnSpc>
                          <a:spcPct val="115000"/>
                        </a:lnSpc>
                        <a:spcBef>
                          <a:spcPts val="0"/>
                        </a:spcBef>
                        <a:spcAft>
                          <a:spcPts val="0"/>
                        </a:spcAft>
                        <a:buNone/>
                      </a:pPr>
                      <a:r>
                        <a:rPr lang="en-US" sz="900" b="1">
                          <a:solidFill>
                            <a:schemeClr val="dk1"/>
                          </a:solidFill>
                        </a:rPr>
                        <a:t>Trend in COVID-19 Cases and Deaths</a:t>
                      </a:r>
                      <a:endParaRPr sz="900" b="1"/>
                    </a:p>
                  </a:txBody>
                  <a:tcPr marL="26215" marR="26215" marT="17476" marB="17476">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2E9"/>
                    </a:solidFill>
                  </a:tcPr>
                </a:tc>
                <a:tc>
                  <a:txBody>
                    <a:bodyPr/>
                    <a:lstStyle/>
                    <a:p>
                      <a:pPr marL="0" lvl="0" indent="0" algn="ctr" rtl="0">
                        <a:lnSpc>
                          <a:spcPct val="115000"/>
                        </a:lnSpc>
                        <a:spcBef>
                          <a:spcPts val="0"/>
                        </a:spcBef>
                        <a:spcAft>
                          <a:spcPts val="0"/>
                        </a:spcAft>
                        <a:buNone/>
                      </a:pPr>
                      <a:r>
                        <a:rPr lang="en-US" sz="900" b="1"/>
                        <a:t>Emoji Ratings</a:t>
                      </a:r>
                      <a:endParaRPr sz="900" b="1"/>
                    </a:p>
                    <a:p>
                      <a:pPr marL="0" lvl="0" indent="0" algn="ctr" rtl="0">
                        <a:lnSpc>
                          <a:spcPct val="115000"/>
                        </a:lnSpc>
                        <a:spcBef>
                          <a:spcPts val="0"/>
                        </a:spcBef>
                        <a:spcAft>
                          <a:spcPts val="0"/>
                        </a:spcAft>
                        <a:buNone/>
                      </a:pPr>
                      <a:r>
                        <a:rPr lang="en-US" sz="900" b="1"/>
                        <a:t>and Cost-Benefit Analysis </a:t>
                      </a:r>
                      <a:endParaRPr sz="900" b="1"/>
                    </a:p>
                  </a:txBody>
                  <a:tcPr marL="26215" marR="26215" marT="17476" marB="17476">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4CCCC"/>
                    </a:solidFill>
                  </a:tcPr>
                </a:tc>
                <a:extLst>
                  <a:ext uri="{0D108BD9-81ED-4DB2-BD59-A6C34878D82A}">
                    <a16:rowId xmlns:a16="http://schemas.microsoft.com/office/drawing/2014/main" val="10000"/>
                  </a:ext>
                </a:extLst>
              </a:tr>
              <a:tr h="3719293">
                <a:tc>
                  <a:txBody>
                    <a:bodyPr/>
                    <a:lstStyle/>
                    <a:p>
                      <a:pPr marL="0" lvl="0" indent="0" algn="l" rtl="0">
                        <a:lnSpc>
                          <a:spcPct val="115000"/>
                        </a:lnSpc>
                        <a:spcBef>
                          <a:spcPts val="0"/>
                        </a:spcBef>
                        <a:spcAft>
                          <a:spcPts val="0"/>
                        </a:spcAft>
                        <a:buNone/>
                      </a:pPr>
                      <a:r>
                        <a:rPr lang="en-US" sz="1100" b="1" dirty="0">
                          <a:solidFill>
                            <a:srgbClr val="403F41"/>
                          </a:solidFill>
                          <a:latin typeface="Calibri"/>
                          <a:ea typeface="Calibri"/>
                          <a:cs typeface="Calibri"/>
                          <a:sym typeface="Calibri"/>
                        </a:rPr>
                        <a:t>South Carolina</a:t>
                      </a:r>
                      <a:endParaRPr sz="1100" b="1" dirty="0">
                        <a:solidFill>
                          <a:srgbClr val="403F41"/>
                        </a:solidFill>
                        <a:latin typeface="Calibri"/>
                        <a:ea typeface="Calibri"/>
                        <a:cs typeface="Calibri"/>
                        <a:sym typeface="Calibri"/>
                      </a:endParaRPr>
                    </a:p>
                  </a:txBody>
                  <a:tcPr marL="26215" marR="26215" marT="17476" marB="17476">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4CCCC"/>
                    </a:solidFill>
                  </a:tcPr>
                </a:tc>
                <a:tc>
                  <a:txBody>
                    <a:bodyPr/>
                    <a:lstStyle/>
                    <a:p>
                      <a:pPr marL="0" lvl="0" indent="0" algn="ctr" rtl="0">
                        <a:lnSpc>
                          <a:spcPct val="115000"/>
                        </a:lnSpc>
                        <a:spcBef>
                          <a:spcPts val="0"/>
                        </a:spcBef>
                        <a:spcAft>
                          <a:spcPts val="0"/>
                        </a:spcAft>
                        <a:buNone/>
                      </a:pPr>
                      <a:r>
                        <a:rPr lang="en-US" sz="900" b="1"/>
                        <a:t>6</a:t>
                      </a:r>
                      <a:endParaRPr sz="900" b="1"/>
                    </a:p>
                  </a:txBody>
                  <a:tcPr marL="26215" marR="26215" marT="17476" marB="17476">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en-US" sz="900" b="1"/>
                        <a:t>yes* executive order for state govt offices; encouraged local govts to adopt </a:t>
                      </a:r>
                      <a:endParaRPr sz="900" b="1"/>
                    </a:p>
                    <a:p>
                      <a:pPr marL="0" lvl="0" indent="0" algn="ctr" rtl="0">
                        <a:lnSpc>
                          <a:spcPct val="115000"/>
                        </a:lnSpc>
                        <a:spcBef>
                          <a:spcPts val="0"/>
                        </a:spcBef>
                        <a:spcAft>
                          <a:spcPts val="0"/>
                        </a:spcAft>
                        <a:buNone/>
                      </a:pPr>
                      <a:endParaRPr sz="900" b="1"/>
                    </a:p>
                    <a:p>
                      <a:pPr marL="0" lvl="0" indent="0" algn="ctr" rtl="0">
                        <a:lnSpc>
                          <a:spcPct val="115000"/>
                        </a:lnSpc>
                        <a:spcBef>
                          <a:spcPts val="0"/>
                        </a:spcBef>
                        <a:spcAft>
                          <a:spcPts val="0"/>
                        </a:spcAft>
                        <a:buNone/>
                      </a:pPr>
                      <a:r>
                        <a:rPr lang="en-US" sz="900" b="1"/>
                        <a:t>Many local governments have allowed mask mandates to expire.</a:t>
                      </a:r>
                      <a:endParaRPr sz="900" b="1"/>
                    </a:p>
                  </a:txBody>
                  <a:tcPr marL="26215" marR="26215" marT="17476" marB="17476">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en-US" sz="900" b="1"/>
                        <a:t>Yes; District plans submitted to State Department of Education; CARES Act funding allocated to DOE to distribute to districts to combat spread of COVID-19 in schools.</a:t>
                      </a:r>
                      <a:endParaRPr sz="900" b="1"/>
                    </a:p>
                  </a:txBody>
                  <a:tcPr marL="26215" marR="26215" marT="17476" marB="17476">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en-US" sz="900" b="1"/>
                        <a:t>March 2020 3.2% </a:t>
                      </a:r>
                      <a:endParaRPr sz="900" b="1"/>
                    </a:p>
                    <a:p>
                      <a:pPr marL="0" lvl="0" indent="0" algn="ctr" rtl="0">
                        <a:lnSpc>
                          <a:spcPct val="115000"/>
                        </a:lnSpc>
                        <a:spcBef>
                          <a:spcPts val="0"/>
                        </a:spcBef>
                        <a:spcAft>
                          <a:spcPts val="0"/>
                        </a:spcAft>
                        <a:buNone/>
                      </a:pPr>
                      <a:endParaRPr sz="900" b="1"/>
                    </a:p>
                    <a:p>
                      <a:pPr marL="0" lvl="0" indent="0" algn="ctr" rtl="0">
                        <a:lnSpc>
                          <a:spcPct val="115000"/>
                        </a:lnSpc>
                        <a:spcBef>
                          <a:spcPts val="0"/>
                        </a:spcBef>
                        <a:spcAft>
                          <a:spcPts val="0"/>
                        </a:spcAft>
                        <a:buNone/>
                      </a:pPr>
                      <a:r>
                        <a:rPr lang="en-US" sz="900" b="1"/>
                        <a:t>April 2020 12.8%</a:t>
                      </a:r>
                      <a:endParaRPr sz="900" b="1"/>
                    </a:p>
                    <a:p>
                      <a:pPr marL="0" lvl="0" indent="0" algn="ctr" rtl="0">
                        <a:lnSpc>
                          <a:spcPct val="115000"/>
                        </a:lnSpc>
                        <a:spcBef>
                          <a:spcPts val="0"/>
                        </a:spcBef>
                        <a:spcAft>
                          <a:spcPts val="0"/>
                        </a:spcAft>
                        <a:buNone/>
                      </a:pPr>
                      <a:endParaRPr sz="900" b="1"/>
                    </a:p>
                    <a:p>
                      <a:pPr marL="0" lvl="0" indent="0" algn="ctr" rtl="0">
                        <a:lnSpc>
                          <a:spcPct val="115000"/>
                        </a:lnSpc>
                        <a:spcBef>
                          <a:spcPts val="0"/>
                        </a:spcBef>
                        <a:spcAft>
                          <a:spcPts val="0"/>
                        </a:spcAft>
                        <a:buNone/>
                      </a:pPr>
                      <a:r>
                        <a:rPr lang="en-US" sz="900" b="1"/>
                        <a:t>September 2020 5.1%</a:t>
                      </a:r>
                      <a:endParaRPr sz="900" b="1"/>
                    </a:p>
                  </a:txBody>
                  <a:tcPr marL="26215" marR="26215" marT="17476" marB="17476">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US" sz="900" b="1"/>
                        <a:t>-32.6% </a:t>
                      </a:r>
                      <a:endParaRPr sz="900" b="1"/>
                    </a:p>
                  </a:txBody>
                  <a:tcPr marL="26215" marR="26215" marT="17476" marB="17476">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US" sz="900" b="1"/>
                        <a:t>6-10%</a:t>
                      </a:r>
                      <a:endParaRPr sz="900" b="1"/>
                    </a:p>
                  </a:txBody>
                  <a:tcPr marL="26215" marR="26215" marT="17476" marB="17476">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2E9"/>
                    </a:solidFill>
                  </a:tcPr>
                </a:tc>
                <a:tc>
                  <a:txBody>
                    <a:bodyPr/>
                    <a:lstStyle/>
                    <a:p>
                      <a:pPr marL="0" lvl="0" indent="0" algn="ctr" rtl="0">
                        <a:lnSpc>
                          <a:spcPct val="115000"/>
                        </a:lnSpc>
                        <a:spcBef>
                          <a:spcPts val="0"/>
                        </a:spcBef>
                        <a:spcAft>
                          <a:spcPts val="0"/>
                        </a:spcAft>
                        <a:buNone/>
                      </a:pPr>
                      <a:r>
                        <a:rPr lang="en-US" sz="900" b="1"/>
                        <a:t>increasing</a:t>
                      </a:r>
                      <a:endParaRPr sz="900" b="1"/>
                    </a:p>
                  </a:txBody>
                  <a:tcPr marL="26215" marR="26215" marT="17476" marB="17476">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2E9"/>
                    </a:solidFill>
                  </a:tcPr>
                </a:tc>
                <a:tc>
                  <a:txBody>
                    <a:bodyPr/>
                    <a:lstStyle/>
                    <a:p>
                      <a:pPr marL="0" lvl="0" indent="0" algn="l" rtl="0">
                        <a:lnSpc>
                          <a:spcPct val="115000"/>
                        </a:lnSpc>
                        <a:spcBef>
                          <a:spcPts val="0"/>
                        </a:spcBef>
                        <a:spcAft>
                          <a:spcPts val="0"/>
                        </a:spcAft>
                        <a:buNone/>
                      </a:pPr>
                      <a:r>
                        <a:rPr lang="en-US" sz="900" b="1" dirty="0"/>
                        <a:t>💹 - Initial dip in economic activity (unemployment and % change in real GDP met by recovery)</a:t>
                      </a:r>
                      <a:endParaRPr sz="900" b="1" dirty="0"/>
                    </a:p>
                    <a:p>
                      <a:pPr marL="0" lvl="0" indent="0" algn="l" rtl="0">
                        <a:lnSpc>
                          <a:spcPct val="115000"/>
                        </a:lnSpc>
                        <a:spcBef>
                          <a:spcPts val="0"/>
                        </a:spcBef>
                        <a:spcAft>
                          <a:spcPts val="0"/>
                        </a:spcAft>
                        <a:buNone/>
                      </a:pPr>
                      <a:r>
                        <a:rPr lang="en-US" sz="900" b="1" dirty="0"/>
                        <a:t>📊 - Upward trend in COVID-19 cases</a:t>
                      </a:r>
                      <a:endParaRPr sz="900" b="1" dirty="0"/>
                    </a:p>
                    <a:p>
                      <a:pPr marL="0" lvl="0" indent="0" algn="l" rtl="0">
                        <a:lnSpc>
                          <a:spcPct val="115000"/>
                        </a:lnSpc>
                        <a:spcBef>
                          <a:spcPts val="0"/>
                        </a:spcBef>
                        <a:spcAft>
                          <a:spcPts val="0"/>
                        </a:spcAft>
                        <a:buNone/>
                      </a:pPr>
                      <a:r>
                        <a:rPr lang="en-US" sz="900" b="1" dirty="0"/>
                        <a:t>💣 - Decline in state revenues, lack of local government mask ordinance renewals, and rise in cases may be a ticking time bomb</a:t>
                      </a:r>
                      <a:endParaRPr sz="900" b="1" dirty="0"/>
                    </a:p>
                    <a:p>
                      <a:pPr marL="0" lvl="0" indent="0" algn="l" rtl="0">
                        <a:lnSpc>
                          <a:spcPct val="115000"/>
                        </a:lnSpc>
                        <a:spcBef>
                          <a:spcPts val="0"/>
                        </a:spcBef>
                        <a:spcAft>
                          <a:spcPts val="0"/>
                        </a:spcAft>
                        <a:buNone/>
                      </a:pPr>
                      <a:r>
                        <a:rPr lang="en-US" sz="900" b="1" dirty="0"/>
                        <a:t>🙈-States are going into this blind. SC may value the benefit of economic recovery over the potential health costs, but results remain to be seen. </a:t>
                      </a:r>
                      <a:endParaRPr sz="900" b="1" dirty="0"/>
                    </a:p>
                  </a:txBody>
                  <a:tcPr marL="26215" marR="26215" marT="17476" marB="17476">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4CCCC"/>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6"/>
          <p:cNvSpPr txBox="1">
            <a:spLocks noGrp="1"/>
          </p:cNvSpPr>
          <p:nvPr>
            <p:ph type="title"/>
          </p:nvPr>
        </p:nvSpPr>
        <p:spPr>
          <a:xfrm>
            <a:off x="528575" y="1143000"/>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3636"/>
              </a:lnSpc>
              <a:spcBef>
                <a:spcPts val="0"/>
              </a:spcBef>
              <a:spcAft>
                <a:spcPts val="0"/>
              </a:spcAft>
              <a:buNone/>
            </a:pPr>
            <a:r>
              <a:rPr lang="en-US" sz="5000" dirty="0"/>
              <a:t>Instructions for Group Activity </a:t>
            </a:r>
            <a:endParaRPr sz="5000" b="1" dirty="0"/>
          </a:p>
        </p:txBody>
      </p:sp>
      <p:sp>
        <p:nvSpPr>
          <p:cNvPr id="104" name="Google Shape;104;p6"/>
          <p:cNvSpPr txBox="1">
            <a:spLocks noGrp="1"/>
          </p:cNvSpPr>
          <p:nvPr>
            <p:ph type="body" idx="1"/>
          </p:nvPr>
        </p:nvSpPr>
        <p:spPr>
          <a:xfrm>
            <a:off x="251950" y="2286000"/>
            <a:ext cx="8506225" cy="3442200"/>
          </a:xfrm>
          <a:prstGeom prst="rect">
            <a:avLst/>
          </a:prstGeom>
          <a:noFill/>
          <a:ln>
            <a:noFill/>
          </a:ln>
        </p:spPr>
        <p:txBody>
          <a:bodyPr spcFirstLastPara="1" wrap="square" lIns="91425" tIns="45700" rIns="91425" bIns="45700" anchor="t" anchorCtr="0">
            <a:noAutofit/>
          </a:bodyPr>
          <a:lstStyle/>
          <a:p>
            <a:pPr marL="457200" lvl="0" indent="-355600" algn="l" rtl="0">
              <a:spcBef>
                <a:spcPts val="0"/>
              </a:spcBef>
              <a:spcAft>
                <a:spcPts val="800"/>
              </a:spcAft>
              <a:buSzPct val="125000"/>
              <a:buFont typeface="Arial" panose="020B0604020202020204" pitchFamily="34" charset="0"/>
              <a:buChar char="•"/>
            </a:pPr>
            <a:r>
              <a:rPr lang="en-US" sz="1900" dirty="0">
                <a:latin typeface="Calibri" panose="020F0502020204030204" pitchFamily="34" charset="0"/>
                <a:ea typeface="Times New Roman"/>
                <a:cs typeface="Calibri" panose="020F0502020204030204" pitchFamily="34" charset="0"/>
                <a:sym typeface="Times New Roman"/>
              </a:rPr>
              <a:t>In your groups, take turns sharing out information related to the state research assignment (Activity 1: Emoji Ratings for States’ COVID-19 Responses)</a:t>
            </a:r>
            <a:endParaRPr sz="1900" dirty="0">
              <a:latin typeface="Calibri" panose="020F0502020204030204" pitchFamily="34" charset="0"/>
              <a:ea typeface="Times New Roman"/>
              <a:cs typeface="Calibri" panose="020F0502020204030204" pitchFamily="34" charset="0"/>
              <a:sym typeface="Times New Roman"/>
            </a:endParaRPr>
          </a:p>
          <a:p>
            <a:pPr marL="457200" lvl="0" indent="-355600" algn="l" rtl="0">
              <a:spcBef>
                <a:spcPts val="0"/>
              </a:spcBef>
              <a:spcAft>
                <a:spcPts val="800"/>
              </a:spcAft>
              <a:buSzPct val="125000"/>
              <a:buFont typeface="Arial" panose="020B0604020202020204" pitchFamily="34" charset="0"/>
              <a:buChar char="•"/>
            </a:pPr>
            <a:r>
              <a:rPr lang="en-US" sz="1900" dirty="0">
                <a:latin typeface="Calibri" panose="020F0502020204030204" pitchFamily="34" charset="0"/>
                <a:ea typeface="Times New Roman"/>
                <a:cs typeface="Calibri" panose="020F0502020204030204" pitchFamily="34" charset="0"/>
                <a:sym typeface="Times New Roman"/>
              </a:rPr>
              <a:t>Take 1 - 2 minutes per student to share the overview of their assigned state.</a:t>
            </a:r>
            <a:endParaRPr sz="1900" dirty="0">
              <a:latin typeface="Calibri" panose="020F0502020204030204" pitchFamily="34" charset="0"/>
              <a:ea typeface="Times New Roman"/>
              <a:cs typeface="Calibri" panose="020F0502020204030204" pitchFamily="34" charset="0"/>
              <a:sym typeface="Times New Roman"/>
            </a:endParaRPr>
          </a:p>
          <a:p>
            <a:pPr marL="457200" lvl="0" indent="-355600" algn="l" rtl="0">
              <a:spcBef>
                <a:spcPts val="0"/>
              </a:spcBef>
              <a:spcAft>
                <a:spcPts val="800"/>
              </a:spcAft>
              <a:buSzPct val="125000"/>
              <a:buFont typeface="Arial" panose="020B0604020202020204" pitchFamily="34" charset="0"/>
              <a:buChar char="•"/>
            </a:pPr>
            <a:r>
              <a:rPr lang="en-US" sz="1900" dirty="0">
                <a:latin typeface="Calibri" panose="020F0502020204030204" pitchFamily="34" charset="0"/>
                <a:ea typeface="Times New Roman"/>
                <a:cs typeface="Calibri" panose="020F0502020204030204" pitchFamily="34" charset="0"/>
                <a:sym typeface="Times New Roman"/>
              </a:rPr>
              <a:t>After everyone has spoken, discuss how the economic, health, and openness indicators demonstrate the use of cost-benefit analysis by the states when making COVID related decisions. </a:t>
            </a:r>
            <a:endParaRPr sz="1900" dirty="0">
              <a:latin typeface="Calibri" panose="020F0502020204030204" pitchFamily="34" charset="0"/>
              <a:ea typeface="Times New Roman"/>
              <a:cs typeface="Calibri" panose="020F0502020204030204" pitchFamily="34" charset="0"/>
              <a:sym typeface="Times New Roman"/>
            </a:endParaRPr>
          </a:p>
          <a:p>
            <a:pPr marL="457200" lvl="0" indent="-355600" algn="l" rtl="0">
              <a:spcBef>
                <a:spcPts val="0"/>
              </a:spcBef>
              <a:spcAft>
                <a:spcPts val="800"/>
              </a:spcAft>
              <a:buSzPct val="125000"/>
              <a:buFont typeface="Arial" panose="020B0604020202020204" pitchFamily="34" charset="0"/>
              <a:buChar char="•"/>
            </a:pPr>
            <a:r>
              <a:rPr lang="en-US" sz="1900" dirty="0">
                <a:latin typeface="Calibri" panose="020F0502020204030204" pitchFamily="34" charset="0"/>
                <a:ea typeface="Times New Roman"/>
                <a:cs typeface="Calibri" panose="020F0502020204030204" pitchFamily="34" charset="0"/>
                <a:sym typeface="Times New Roman"/>
              </a:rPr>
              <a:t>Work together to assign each state four emoji ratings based on the information you collected in Activity 1 and the cost-benefit discussion above.  Support your emojis with evidence from your research. For example: </a:t>
            </a:r>
            <a:endParaRPr sz="1900" dirty="0">
              <a:latin typeface="Calibri" panose="020F0502020204030204" pitchFamily="34" charset="0"/>
              <a:ea typeface="Times New Roman"/>
              <a:cs typeface="Calibri" panose="020F0502020204030204" pitchFamily="34" charset="0"/>
              <a:sym typeface="Times New Roman"/>
            </a:endParaRPr>
          </a:p>
          <a:p>
            <a:pPr marL="914400" lvl="1" indent="-355600" algn="l" rtl="0">
              <a:spcBef>
                <a:spcPts val="0"/>
              </a:spcBef>
              <a:spcAft>
                <a:spcPts val="800"/>
              </a:spcAft>
              <a:buSzPct val="125000"/>
              <a:buFont typeface="Arial" panose="020B0604020202020204" pitchFamily="34" charset="0"/>
              <a:buChar char="•"/>
            </a:pPr>
            <a:r>
              <a:rPr lang="en-US" sz="1900" dirty="0">
                <a:latin typeface="Calibri" panose="020F0502020204030204" pitchFamily="34" charset="0"/>
                <a:ea typeface="Times New Roman"/>
                <a:cs typeface="Calibri" panose="020F0502020204030204" pitchFamily="34" charset="0"/>
                <a:sym typeface="Times New Roman"/>
              </a:rPr>
              <a:t>😷 masks are mandated by state and/or local governments</a:t>
            </a:r>
            <a:endParaRPr sz="1900" dirty="0">
              <a:latin typeface="Calibri" panose="020F0502020204030204" pitchFamily="34" charset="0"/>
              <a:ea typeface="Times New Roman"/>
              <a:cs typeface="Calibri" panose="020F0502020204030204" pitchFamily="34" charset="0"/>
              <a:sym typeface="Times New Roman"/>
            </a:endParaRPr>
          </a:p>
          <a:p>
            <a:pPr marL="914400" lvl="1" indent="-355600" algn="l" rtl="0">
              <a:spcBef>
                <a:spcPts val="0"/>
              </a:spcBef>
              <a:spcAft>
                <a:spcPts val="800"/>
              </a:spcAft>
              <a:buSzPct val="125000"/>
              <a:buFont typeface="Arial" panose="020B0604020202020204" pitchFamily="34" charset="0"/>
              <a:buChar char="•"/>
            </a:pPr>
            <a:r>
              <a:rPr lang="en-US" sz="1900" dirty="0">
                <a:latin typeface="Calibri" panose="020F0502020204030204" pitchFamily="34" charset="0"/>
                <a:ea typeface="Times New Roman"/>
                <a:cs typeface="Calibri" panose="020F0502020204030204" pitchFamily="34" charset="0"/>
                <a:sym typeface="Times New Roman"/>
              </a:rPr>
              <a:t>🔋 the state’s economy has shown signs of recovery - unemployment rates have decreased and only small declines in state tax revenue are anticipated</a:t>
            </a:r>
            <a:endParaRPr sz="1900" dirty="0">
              <a:latin typeface="Calibri" panose="020F0502020204030204" pitchFamily="34" charset="0"/>
              <a:ea typeface="Times New Roman"/>
              <a:cs typeface="Calibri" panose="020F0502020204030204" pitchFamily="34" charset="0"/>
              <a:sym typeface="Times New Roman"/>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4">
                                            <p:txEl>
                                              <p:pRg st="0" end="0"/>
                                            </p:txEl>
                                          </p:spTgt>
                                        </p:tgtEl>
                                        <p:attrNameLst>
                                          <p:attrName>style.visibility</p:attrName>
                                        </p:attrNameLst>
                                      </p:cBhvr>
                                      <p:to>
                                        <p:strVal val="visible"/>
                                      </p:to>
                                    </p:set>
                                    <p:anim calcmode="lin" valueType="num">
                                      <p:cBhvr additive="base">
                                        <p:cTn id="7" dur="500" fill="hold"/>
                                        <p:tgtEl>
                                          <p:spTgt spid="10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4">
                                            <p:txEl>
                                              <p:pRg st="1" end="1"/>
                                            </p:txEl>
                                          </p:spTgt>
                                        </p:tgtEl>
                                        <p:attrNameLst>
                                          <p:attrName>style.visibility</p:attrName>
                                        </p:attrNameLst>
                                      </p:cBhvr>
                                      <p:to>
                                        <p:strVal val="visible"/>
                                      </p:to>
                                    </p:set>
                                    <p:anim calcmode="lin" valueType="num">
                                      <p:cBhvr additive="base">
                                        <p:cTn id="13" dur="500" fill="hold"/>
                                        <p:tgtEl>
                                          <p:spTgt spid="10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4">
                                            <p:txEl>
                                              <p:pRg st="2" end="2"/>
                                            </p:txEl>
                                          </p:spTgt>
                                        </p:tgtEl>
                                        <p:attrNameLst>
                                          <p:attrName>style.visibility</p:attrName>
                                        </p:attrNameLst>
                                      </p:cBhvr>
                                      <p:to>
                                        <p:strVal val="visible"/>
                                      </p:to>
                                    </p:set>
                                    <p:anim calcmode="lin" valueType="num">
                                      <p:cBhvr additive="base">
                                        <p:cTn id="19" dur="500" fill="hold"/>
                                        <p:tgtEl>
                                          <p:spTgt spid="10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4">
                                            <p:txEl>
                                              <p:pRg st="3" end="3"/>
                                            </p:txEl>
                                          </p:spTgt>
                                        </p:tgtEl>
                                        <p:attrNameLst>
                                          <p:attrName>style.visibility</p:attrName>
                                        </p:attrNameLst>
                                      </p:cBhvr>
                                      <p:to>
                                        <p:strVal val="visible"/>
                                      </p:to>
                                    </p:set>
                                    <p:anim calcmode="lin" valueType="num">
                                      <p:cBhvr additive="base">
                                        <p:cTn id="25" dur="500" fill="hold"/>
                                        <p:tgtEl>
                                          <p:spTgt spid="10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4">
                                            <p:txEl>
                                              <p:pRg st="4" end="4"/>
                                            </p:txEl>
                                          </p:spTgt>
                                        </p:tgtEl>
                                        <p:attrNameLst>
                                          <p:attrName>style.visibility</p:attrName>
                                        </p:attrNameLst>
                                      </p:cBhvr>
                                      <p:to>
                                        <p:strVal val="visible"/>
                                      </p:to>
                                    </p:set>
                                    <p:anim calcmode="lin" valueType="num">
                                      <p:cBhvr additive="base">
                                        <p:cTn id="31" dur="500" fill="hold"/>
                                        <p:tgtEl>
                                          <p:spTgt spid="10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4">
                                            <p:txEl>
                                              <p:pRg st="5" end="5"/>
                                            </p:txEl>
                                          </p:spTgt>
                                        </p:tgtEl>
                                        <p:attrNameLst>
                                          <p:attrName>style.visibility</p:attrName>
                                        </p:attrNameLst>
                                      </p:cBhvr>
                                      <p:to>
                                        <p:strVal val="visible"/>
                                      </p:to>
                                    </p:set>
                                    <p:anim calcmode="lin" valueType="num">
                                      <p:cBhvr additive="base">
                                        <p:cTn id="37" dur="500" fill="hold"/>
                                        <p:tgtEl>
                                          <p:spTgt spid="10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graphicFrame>
        <p:nvGraphicFramePr>
          <p:cNvPr id="110" name="Google Shape;110;g9eaee99d54_0_56"/>
          <p:cNvGraphicFramePr/>
          <p:nvPr>
            <p:extLst>
              <p:ext uri="{D42A27DB-BD31-4B8C-83A1-F6EECF244321}">
                <p14:modId xmlns:p14="http://schemas.microsoft.com/office/powerpoint/2010/main" val="324183562"/>
              </p:ext>
            </p:extLst>
          </p:nvPr>
        </p:nvGraphicFramePr>
        <p:xfrm>
          <a:off x="493986" y="1471203"/>
          <a:ext cx="8166538" cy="4529854"/>
        </p:xfrm>
        <a:graphic>
          <a:graphicData uri="http://schemas.openxmlformats.org/drawingml/2006/table">
            <a:tbl>
              <a:tblPr>
                <a:noFill/>
                <a:tableStyleId>{72D855F2-C3E1-4462-A1A9-6BC3306E066E}</a:tableStyleId>
              </a:tblPr>
              <a:tblGrid>
                <a:gridCol w="4078014">
                  <a:extLst>
                    <a:ext uri="{9D8B030D-6E8A-4147-A177-3AD203B41FA5}">
                      <a16:colId xmlns:a16="http://schemas.microsoft.com/office/drawing/2014/main" val="20000"/>
                    </a:ext>
                  </a:extLst>
                </a:gridCol>
                <a:gridCol w="4088524">
                  <a:extLst>
                    <a:ext uri="{9D8B030D-6E8A-4147-A177-3AD203B41FA5}">
                      <a16:colId xmlns:a16="http://schemas.microsoft.com/office/drawing/2014/main" val="20001"/>
                    </a:ext>
                  </a:extLst>
                </a:gridCol>
              </a:tblGrid>
              <a:tr h="2569608">
                <a:tc>
                  <a:txBody>
                    <a:bodyPr/>
                    <a:lstStyle/>
                    <a:p>
                      <a:pPr marL="0" lvl="0" indent="0" algn="ctr" rtl="0">
                        <a:spcBef>
                          <a:spcPts val="0"/>
                        </a:spcBef>
                        <a:spcAft>
                          <a:spcPts val="0"/>
                        </a:spcAft>
                        <a:buNone/>
                      </a:pPr>
                      <a:r>
                        <a:rPr lang="en-US" sz="2300" b="1" dirty="0">
                          <a:latin typeface="Calibri" panose="020F0502020204030204" pitchFamily="34" charset="0"/>
                          <a:ea typeface="Times New Roman"/>
                          <a:cs typeface="Calibri" panose="020F0502020204030204" pitchFamily="34" charset="0"/>
                          <a:sym typeface="Times New Roman"/>
                        </a:rPr>
                        <a:t>Notices</a:t>
                      </a:r>
                      <a:endParaRPr sz="2300" b="1" dirty="0">
                        <a:latin typeface="Calibri" panose="020F0502020204030204" pitchFamily="34" charset="0"/>
                        <a:ea typeface="Times New Roman"/>
                        <a:cs typeface="Calibri" panose="020F0502020204030204" pitchFamily="34" charset="0"/>
                        <a:sym typeface="Times New Roman"/>
                      </a:endParaRPr>
                    </a:p>
                    <a:p>
                      <a:pPr marL="457200" lvl="0" indent="-342900" algn="l" rtl="0">
                        <a:spcBef>
                          <a:spcPts val="0"/>
                        </a:spcBef>
                        <a:spcAft>
                          <a:spcPts val="0"/>
                        </a:spcAft>
                        <a:buSzPts val="1800"/>
                        <a:buFont typeface="Times New Roman"/>
                        <a:buChar char="●"/>
                      </a:pPr>
                      <a:r>
                        <a:rPr lang="en-US" sz="1600" dirty="0">
                          <a:latin typeface="Calibri" panose="020F0502020204030204" pitchFamily="34" charset="0"/>
                          <a:ea typeface="Times New Roman"/>
                          <a:cs typeface="Calibri" panose="020F0502020204030204" pitchFamily="34" charset="0"/>
                          <a:sym typeface="Times New Roman"/>
                        </a:rPr>
                        <a:t>What trends do you see as you examine the emoji ratings? </a:t>
                      </a:r>
                      <a:endParaRPr sz="1600" dirty="0">
                        <a:latin typeface="Calibri" panose="020F0502020204030204" pitchFamily="34" charset="0"/>
                        <a:ea typeface="Times New Roman"/>
                        <a:cs typeface="Calibri" panose="020F0502020204030204" pitchFamily="34" charset="0"/>
                        <a:sym typeface="Times New Roman"/>
                      </a:endParaRPr>
                    </a:p>
                    <a:p>
                      <a:pPr marL="457200" lvl="0" indent="-342900" algn="l" rtl="0">
                        <a:spcBef>
                          <a:spcPts val="0"/>
                        </a:spcBef>
                        <a:spcAft>
                          <a:spcPts val="0"/>
                        </a:spcAft>
                        <a:buSzPts val="1800"/>
                        <a:buFont typeface="Times New Roman"/>
                        <a:buChar char="●"/>
                      </a:pPr>
                      <a:r>
                        <a:rPr lang="en-US" sz="1600" dirty="0">
                          <a:latin typeface="Calibri" panose="020F0502020204030204" pitchFamily="34" charset="0"/>
                          <a:ea typeface="Times New Roman"/>
                          <a:cs typeface="Calibri" panose="020F0502020204030204" pitchFamily="34" charset="0"/>
                          <a:sym typeface="Times New Roman"/>
                        </a:rPr>
                        <a:t>What similarities and differences do you notice in states’ approaches to cost-benefit analysis when making COVID related decisions?</a:t>
                      </a:r>
                      <a:endParaRPr sz="1600" dirty="0">
                        <a:latin typeface="Calibri" panose="020F0502020204030204" pitchFamily="34" charset="0"/>
                        <a:ea typeface="Times New Roman"/>
                        <a:cs typeface="Calibri" panose="020F0502020204030204" pitchFamily="34" charset="0"/>
                        <a:sym typeface="Times New Roman"/>
                      </a:endParaRPr>
                    </a:p>
                    <a:p>
                      <a:pPr marL="457200" lvl="0" indent="-342900" algn="l" rtl="0">
                        <a:spcBef>
                          <a:spcPts val="0"/>
                        </a:spcBef>
                        <a:spcAft>
                          <a:spcPts val="0"/>
                        </a:spcAft>
                        <a:buSzPts val="1800"/>
                        <a:buFont typeface="Times New Roman"/>
                        <a:buChar char="●"/>
                      </a:pPr>
                      <a:r>
                        <a:rPr lang="en-US" sz="1600" dirty="0">
                          <a:latin typeface="Calibri" panose="020F0502020204030204" pitchFamily="34" charset="0"/>
                          <a:ea typeface="Times New Roman"/>
                          <a:cs typeface="Calibri" panose="020F0502020204030204" pitchFamily="34" charset="0"/>
                          <a:sym typeface="Times New Roman"/>
                        </a:rPr>
                        <a:t>Which states have overall positive emoji ratings? Negative? </a:t>
                      </a:r>
                      <a:endParaRPr sz="1600" dirty="0">
                        <a:latin typeface="Calibri" panose="020F0502020204030204" pitchFamily="34" charset="0"/>
                        <a:ea typeface="Times New Roman"/>
                        <a:cs typeface="Calibri" panose="020F0502020204030204" pitchFamily="34" charset="0"/>
                        <a:sym typeface="Times New Roman"/>
                      </a:endParaRPr>
                    </a:p>
                  </a:txBody>
                  <a:tcPr marL="58103" marR="58103" marT="58103" marB="58103"/>
                </a:tc>
                <a:tc>
                  <a:txBody>
                    <a:bodyPr/>
                    <a:lstStyle/>
                    <a:p>
                      <a:pPr marL="0" lvl="0" indent="0" algn="ctr" rtl="0">
                        <a:spcBef>
                          <a:spcPts val="0"/>
                        </a:spcBef>
                        <a:spcAft>
                          <a:spcPts val="0"/>
                        </a:spcAft>
                        <a:buNone/>
                      </a:pPr>
                      <a:r>
                        <a:rPr lang="en-US" sz="2300" b="1" dirty="0">
                          <a:latin typeface="Calibri" panose="020F0502020204030204" pitchFamily="34" charset="0"/>
                          <a:ea typeface="Times New Roman"/>
                          <a:cs typeface="Calibri" panose="020F0502020204030204" pitchFamily="34" charset="0"/>
                          <a:sym typeface="Times New Roman"/>
                        </a:rPr>
                        <a:t>Wonders</a:t>
                      </a:r>
                      <a:endParaRPr sz="2300" b="1" dirty="0">
                        <a:latin typeface="Calibri" panose="020F0502020204030204" pitchFamily="34" charset="0"/>
                        <a:ea typeface="Times New Roman"/>
                        <a:cs typeface="Calibri" panose="020F0502020204030204" pitchFamily="34" charset="0"/>
                        <a:sym typeface="Times New Roman"/>
                      </a:endParaRPr>
                    </a:p>
                    <a:p>
                      <a:pPr marL="457200" lvl="0" indent="-342900" algn="l" rtl="0">
                        <a:spcBef>
                          <a:spcPts val="0"/>
                        </a:spcBef>
                        <a:spcAft>
                          <a:spcPts val="0"/>
                        </a:spcAft>
                        <a:buSzPts val="1800"/>
                        <a:buFont typeface="Times New Roman"/>
                        <a:buChar char="●"/>
                      </a:pPr>
                      <a:r>
                        <a:rPr lang="en-US" sz="1600" dirty="0">
                          <a:latin typeface="Calibri" panose="020F0502020204030204" pitchFamily="34" charset="0"/>
                          <a:ea typeface="Times New Roman"/>
                          <a:cs typeface="Calibri" panose="020F0502020204030204" pitchFamily="34" charset="0"/>
                          <a:sym typeface="Times New Roman"/>
                        </a:rPr>
                        <a:t>What might explain the trends that you notice?</a:t>
                      </a:r>
                      <a:endParaRPr sz="1600" dirty="0">
                        <a:latin typeface="Calibri" panose="020F0502020204030204" pitchFamily="34" charset="0"/>
                        <a:ea typeface="Times New Roman"/>
                        <a:cs typeface="Calibri" panose="020F0502020204030204" pitchFamily="34" charset="0"/>
                        <a:sym typeface="Times New Roman"/>
                      </a:endParaRPr>
                    </a:p>
                    <a:p>
                      <a:pPr marL="457200" lvl="0" indent="-342900" algn="l" rtl="0">
                        <a:spcBef>
                          <a:spcPts val="0"/>
                        </a:spcBef>
                        <a:spcAft>
                          <a:spcPts val="0"/>
                        </a:spcAft>
                        <a:buSzPts val="1800"/>
                        <a:buFont typeface="Times New Roman"/>
                        <a:buChar char="●"/>
                      </a:pPr>
                      <a:r>
                        <a:rPr lang="en-US" sz="1600" dirty="0">
                          <a:latin typeface="Calibri" panose="020F0502020204030204" pitchFamily="34" charset="0"/>
                          <a:ea typeface="Times New Roman"/>
                          <a:cs typeface="Calibri" panose="020F0502020204030204" pitchFamily="34" charset="0"/>
                          <a:sym typeface="Times New Roman"/>
                        </a:rPr>
                        <a:t>What factors may account for the positive and negative emoji ratings for some states?</a:t>
                      </a:r>
                      <a:endParaRPr sz="1600" dirty="0">
                        <a:latin typeface="Calibri" panose="020F0502020204030204" pitchFamily="34" charset="0"/>
                        <a:ea typeface="Times New Roman"/>
                        <a:cs typeface="Calibri" panose="020F0502020204030204" pitchFamily="34" charset="0"/>
                        <a:sym typeface="Times New Roman"/>
                      </a:endParaRPr>
                    </a:p>
                    <a:p>
                      <a:pPr marL="457200" lvl="0" indent="-342900" algn="l" rtl="0">
                        <a:spcBef>
                          <a:spcPts val="0"/>
                        </a:spcBef>
                        <a:spcAft>
                          <a:spcPts val="0"/>
                        </a:spcAft>
                        <a:buSzPts val="1800"/>
                        <a:buFont typeface="Times New Roman"/>
                        <a:buChar char="●"/>
                      </a:pPr>
                      <a:r>
                        <a:rPr lang="en-US" sz="1600" dirty="0">
                          <a:latin typeface="Calibri" panose="020F0502020204030204" pitchFamily="34" charset="0"/>
                          <a:ea typeface="Times New Roman"/>
                          <a:cs typeface="Calibri" panose="020F0502020204030204" pitchFamily="34" charset="0"/>
                          <a:sym typeface="Times New Roman"/>
                        </a:rPr>
                        <a:t>What questions do you still have?</a:t>
                      </a:r>
                      <a:endParaRPr sz="1600" dirty="0">
                        <a:latin typeface="Calibri" panose="020F0502020204030204" pitchFamily="34" charset="0"/>
                        <a:ea typeface="Times New Roman"/>
                        <a:cs typeface="Calibri" panose="020F0502020204030204" pitchFamily="34" charset="0"/>
                        <a:sym typeface="Times New Roman"/>
                      </a:endParaRPr>
                    </a:p>
                  </a:txBody>
                  <a:tcPr marL="58103" marR="58103" marT="58103" marB="58103"/>
                </a:tc>
                <a:extLst>
                  <a:ext uri="{0D108BD9-81ED-4DB2-BD59-A6C34878D82A}">
                    <a16:rowId xmlns:a16="http://schemas.microsoft.com/office/drawing/2014/main" val="10000"/>
                  </a:ext>
                </a:extLst>
              </a:tr>
              <a:tr h="1946116">
                <a:tc>
                  <a:txBody>
                    <a:bodyPr/>
                    <a:lstStyle/>
                    <a:p>
                      <a:pPr marL="0" lvl="0" indent="0" algn="l" rtl="0">
                        <a:spcBef>
                          <a:spcPts val="0"/>
                        </a:spcBef>
                        <a:spcAft>
                          <a:spcPts val="0"/>
                        </a:spcAft>
                        <a:buNone/>
                      </a:pPr>
                      <a:endParaRPr sz="1100" dirty="0">
                        <a:latin typeface="Calibri" panose="020F0502020204030204" pitchFamily="34" charset="0"/>
                        <a:ea typeface="Times New Roman"/>
                        <a:cs typeface="Calibri" panose="020F0502020204030204" pitchFamily="34" charset="0"/>
                        <a:sym typeface="Times New Roman"/>
                      </a:endParaRPr>
                    </a:p>
                    <a:p>
                      <a:pPr marL="0" lvl="0" indent="0" algn="l" rtl="0">
                        <a:spcBef>
                          <a:spcPts val="0"/>
                        </a:spcBef>
                        <a:spcAft>
                          <a:spcPts val="0"/>
                        </a:spcAft>
                        <a:buNone/>
                      </a:pPr>
                      <a:endParaRPr sz="1100" dirty="0">
                        <a:latin typeface="Calibri" panose="020F0502020204030204" pitchFamily="34" charset="0"/>
                        <a:ea typeface="Times New Roman"/>
                        <a:cs typeface="Calibri" panose="020F0502020204030204" pitchFamily="34" charset="0"/>
                        <a:sym typeface="Times New Roman"/>
                      </a:endParaRPr>
                    </a:p>
                    <a:p>
                      <a:pPr marL="0" lvl="0" indent="0" algn="l" rtl="0">
                        <a:spcBef>
                          <a:spcPts val="0"/>
                        </a:spcBef>
                        <a:spcAft>
                          <a:spcPts val="0"/>
                        </a:spcAft>
                        <a:buNone/>
                      </a:pPr>
                      <a:endParaRPr sz="1100" dirty="0">
                        <a:latin typeface="Calibri" panose="020F0502020204030204" pitchFamily="34" charset="0"/>
                        <a:ea typeface="Times New Roman"/>
                        <a:cs typeface="Calibri" panose="020F0502020204030204" pitchFamily="34" charset="0"/>
                        <a:sym typeface="Times New Roman"/>
                      </a:endParaRPr>
                    </a:p>
                    <a:p>
                      <a:pPr marL="0" lvl="0" indent="0" algn="l" rtl="0">
                        <a:spcBef>
                          <a:spcPts val="0"/>
                        </a:spcBef>
                        <a:spcAft>
                          <a:spcPts val="0"/>
                        </a:spcAft>
                        <a:buNone/>
                      </a:pPr>
                      <a:endParaRPr sz="1100" dirty="0">
                        <a:latin typeface="Calibri" panose="020F0502020204030204" pitchFamily="34" charset="0"/>
                        <a:ea typeface="Times New Roman"/>
                        <a:cs typeface="Calibri" panose="020F0502020204030204" pitchFamily="34" charset="0"/>
                        <a:sym typeface="Times New Roman"/>
                      </a:endParaRPr>
                    </a:p>
                    <a:p>
                      <a:pPr marL="0" lvl="0" indent="0" algn="l" rtl="0">
                        <a:spcBef>
                          <a:spcPts val="0"/>
                        </a:spcBef>
                        <a:spcAft>
                          <a:spcPts val="0"/>
                        </a:spcAft>
                        <a:buNone/>
                      </a:pPr>
                      <a:endParaRPr sz="1100" dirty="0">
                        <a:latin typeface="Calibri" panose="020F0502020204030204" pitchFamily="34" charset="0"/>
                        <a:ea typeface="Times New Roman"/>
                        <a:cs typeface="Calibri" panose="020F0502020204030204" pitchFamily="34" charset="0"/>
                        <a:sym typeface="Times New Roman"/>
                      </a:endParaRPr>
                    </a:p>
                    <a:p>
                      <a:pPr marL="0" lvl="0" indent="0" algn="l" rtl="0">
                        <a:spcBef>
                          <a:spcPts val="0"/>
                        </a:spcBef>
                        <a:spcAft>
                          <a:spcPts val="0"/>
                        </a:spcAft>
                        <a:buNone/>
                      </a:pPr>
                      <a:endParaRPr sz="1100" dirty="0">
                        <a:latin typeface="Calibri" panose="020F0502020204030204" pitchFamily="34" charset="0"/>
                        <a:ea typeface="Times New Roman"/>
                        <a:cs typeface="Calibri" panose="020F0502020204030204" pitchFamily="34" charset="0"/>
                        <a:sym typeface="Times New Roman"/>
                      </a:endParaRPr>
                    </a:p>
                    <a:p>
                      <a:pPr marL="0" lvl="0" indent="0" algn="l" rtl="0">
                        <a:spcBef>
                          <a:spcPts val="0"/>
                        </a:spcBef>
                        <a:spcAft>
                          <a:spcPts val="0"/>
                        </a:spcAft>
                        <a:buNone/>
                      </a:pPr>
                      <a:endParaRPr sz="1100" dirty="0">
                        <a:latin typeface="Calibri" panose="020F0502020204030204" pitchFamily="34" charset="0"/>
                        <a:ea typeface="Times New Roman"/>
                        <a:cs typeface="Calibri" panose="020F0502020204030204" pitchFamily="34" charset="0"/>
                        <a:sym typeface="Times New Roman"/>
                      </a:endParaRPr>
                    </a:p>
                    <a:p>
                      <a:pPr marL="0" lvl="0" indent="0" algn="l" rtl="0">
                        <a:spcBef>
                          <a:spcPts val="0"/>
                        </a:spcBef>
                        <a:spcAft>
                          <a:spcPts val="0"/>
                        </a:spcAft>
                        <a:buNone/>
                      </a:pPr>
                      <a:endParaRPr sz="1100" dirty="0">
                        <a:latin typeface="Calibri" panose="020F0502020204030204" pitchFamily="34" charset="0"/>
                        <a:ea typeface="Times New Roman"/>
                        <a:cs typeface="Calibri" panose="020F0502020204030204" pitchFamily="34" charset="0"/>
                        <a:sym typeface="Times New Roman"/>
                      </a:endParaRPr>
                    </a:p>
                    <a:p>
                      <a:pPr marL="0" lvl="0" indent="0" algn="l" rtl="0">
                        <a:spcBef>
                          <a:spcPts val="0"/>
                        </a:spcBef>
                        <a:spcAft>
                          <a:spcPts val="0"/>
                        </a:spcAft>
                        <a:buNone/>
                      </a:pPr>
                      <a:endParaRPr sz="1100" dirty="0">
                        <a:latin typeface="Calibri" panose="020F0502020204030204" pitchFamily="34" charset="0"/>
                        <a:ea typeface="Times New Roman"/>
                        <a:cs typeface="Calibri" panose="020F0502020204030204" pitchFamily="34" charset="0"/>
                        <a:sym typeface="Times New Roman"/>
                      </a:endParaRPr>
                    </a:p>
                    <a:p>
                      <a:pPr marL="0" lvl="0" indent="0" algn="l" rtl="0">
                        <a:spcBef>
                          <a:spcPts val="0"/>
                        </a:spcBef>
                        <a:spcAft>
                          <a:spcPts val="0"/>
                        </a:spcAft>
                        <a:buNone/>
                      </a:pPr>
                      <a:endParaRPr sz="1100" dirty="0">
                        <a:latin typeface="Calibri" panose="020F0502020204030204" pitchFamily="34" charset="0"/>
                        <a:ea typeface="Times New Roman"/>
                        <a:cs typeface="Calibri" panose="020F0502020204030204" pitchFamily="34" charset="0"/>
                        <a:sym typeface="Times New Roman"/>
                      </a:endParaRPr>
                    </a:p>
                    <a:p>
                      <a:pPr marL="0" lvl="0" indent="0" algn="l" rtl="0">
                        <a:spcBef>
                          <a:spcPts val="0"/>
                        </a:spcBef>
                        <a:spcAft>
                          <a:spcPts val="0"/>
                        </a:spcAft>
                        <a:buNone/>
                      </a:pPr>
                      <a:endParaRPr sz="1100" dirty="0">
                        <a:latin typeface="Calibri" panose="020F0502020204030204" pitchFamily="34" charset="0"/>
                        <a:ea typeface="Times New Roman"/>
                        <a:cs typeface="Calibri" panose="020F0502020204030204" pitchFamily="34" charset="0"/>
                        <a:sym typeface="Times New Roman"/>
                      </a:endParaRPr>
                    </a:p>
                  </a:txBody>
                  <a:tcPr marL="58103" marR="58103" marT="58103" marB="58103"/>
                </a:tc>
                <a:tc>
                  <a:txBody>
                    <a:bodyPr/>
                    <a:lstStyle/>
                    <a:p>
                      <a:pPr marL="0" lvl="0" indent="0" algn="l" rtl="0">
                        <a:spcBef>
                          <a:spcPts val="0"/>
                        </a:spcBef>
                        <a:spcAft>
                          <a:spcPts val="0"/>
                        </a:spcAft>
                        <a:buNone/>
                      </a:pPr>
                      <a:endParaRPr sz="1100" dirty="0">
                        <a:latin typeface="Calibri" panose="020F0502020204030204" pitchFamily="34" charset="0"/>
                        <a:ea typeface="Times New Roman"/>
                        <a:cs typeface="Calibri" panose="020F0502020204030204" pitchFamily="34" charset="0"/>
                        <a:sym typeface="Times New Roman"/>
                      </a:endParaRPr>
                    </a:p>
                  </a:txBody>
                  <a:tcPr marL="58103" marR="58103" marT="58103" marB="58103"/>
                </a:tc>
                <a:extLst>
                  <a:ext uri="{0D108BD9-81ED-4DB2-BD59-A6C34878D82A}">
                    <a16:rowId xmlns:a16="http://schemas.microsoft.com/office/drawing/2014/main" val="10001"/>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DFC4E6640BF8E4684BB0AD888238BAB" ma:contentTypeVersion="12" ma:contentTypeDescription="Create a new document." ma:contentTypeScope="" ma:versionID="ad2fc0d4fa62e1968d7a1186eb6b8bba">
  <xsd:schema xmlns:xsd="http://www.w3.org/2001/XMLSchema" xmlns:xs="http://www.w3.org/2001/XMLSchema" xmlns:p="http://schemas.microsoft.com/office/2006/metadata/properties" xmlns:ns2="aa0c1190-56bd-4797-9cf7-4990489609e0" xmlns:ns3="e475455f-c69b-4ff8-acf7-75612f4dc189" targetNamespace="http://schemas.microsoft.com/office/2006/metadata/properties" ma:root="true" ma:fieldsID="55f388ed21565ea9d77dc5deb097c60f" ns2:_="" ns3:_="">
    <xsd:import namespace="aa0c1190-56bd-4797-9cf7-4990489609e0"/>
    <xsd:import namespace="e475455f-c69b-4ff8-acf7-75612f4dc18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EventHashCode" minOccurs="0"/>
                <xsd:element ref="ns2:MediaServiceGenerationTime"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0c1190-56bd-4797-9cf7-4990489609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475455f-c69b-4ff8-acf7-75612f4dc18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14A6F0E-9FC6-4333-8EE0-FE59EC3614B0}">
  <ds:schemaRefs>
    <ds:schemaRef ds:uri="http://schemas.microsoft.com/sharepoint/v3/contenttype/forms"/>
  </ds:schemaRefs>
</ds:datastoreItem>
</file>

<file path=customXml/itemProps2.xml><?xml version="1.0" encoding="utf-8"?>
<ds:datastoreItem xmlns:ds="http://schemas.openxmlformats.org/officeDocument/2006/customXml" ds:itemID="{1F37E0D8-9FF8-4A08-901C-4737A0D594B0}">
  <ds:schemaRefs>
    <ds:schemaRef ds:uri="http://purl.org/dc/terms/"/>
    <ds:schemaRef ds:uri="http://schemas.microsoft.com/office/infopath/2007/PartnerControls"/>
    <ds:schemaRef ds:uri="http://purl.org/dc/elements/1.1/"/>
    <ds:schemaRef ds:uri="http://schemas.microsoft.com/office/2006/documentManagement/types"/>
    <ds:schemaRef ds:uri="aa0c1190-56bd-4797-9cf7-4990489609e0"/>
    <ds:schemaRef ds:uri="http://schemas.microsoft.com/office/2006/metadata/properties"/>
    <ds:schemaRef ds:uri="http://schemas.openxmlformats.org/package/2006/metadata/core-properties"/>
    <ds:schemaRef ds:uri="http://purl.org/dc/dcmitype/"/>
    <ds:schemaRef ds:uri="e475455f-c69b-4ff8-acf7-75612f4dc189"/>
    <ds:schemaRef ds:uri="http://www.w3.org/XML/1998/namespace"/>
  </ds:schemaRefs>
</ds:datastoreItem>
</file>

<file path=customXml/itemProps3.xml><?xml version="1.0" encoding="utf-8"?>
<ds:datastoreItem xmlns:ds="http://schemas.openxmlformats.org/officeDocument/2006/customXml" ds:itemID="{8DE5B24D-9D13-46A5-8DED-93FB798829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0c1190-56bd-4797-9cf7-4990489609e0"/>
    <ds:schemaRef ds:uri="e475455f-c69b-4ff8-acf7-75612f4dc1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92</TotalTime>
  <Words>1036</Words>
  <Application>Microsoft Macintosh PowerPoint</Application>
  <PresentationFormat>On-screen Show (4:3)</PresentationFormat>
  <Paragraphs>90</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Times New Roman</vt:lpstr>
      <vt:lpstr>Office Theme</vt:lpstr>
      <vt:lpstr>What is the role of state governments in emergency situations, like a pandemic? </vt:lpstr>
      <vt:lpstr>Essential Dilemma </vt:lpstr>
      <vt:lpstr>PowerPoint Presentation</vt:lpstr>
      <vt:lpstr>PowerPoint Presentation</vt:lpstr>
      <vt:lpstr>State Governments’ Responses to COVID-19 Pandemic</vt:lpstr>
      <vt:lpstr>Cost-Benefit Analysis of Reopening States</vt:lpstr>
      <vt:lpstr>Information for South Carolina</vt:lpstr>
      <vt:lpstr>Instructions for Group Activity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the role of state governments in emergency situations, like a pandemic?</dc:title>
  <dc:creator>Marsha Masters</dc:creator>
  <cp:lastModifiedBy>Kevin Gotchet</cp:lastModifiedBy>
  <cp:revision>10</cp:revision>
  <cp:lastPrinted>2020-12-14T20:15:25Z</cp:lastPrinted>
  <dcterms:created xsi:type="dcterms:W3CDTF">2012-09-11T15:07:18Z</dcterms:created>
  <dcterms:modified xsi:type="dcterms:W3CDTF">2021-01-21T21:47:15Z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0x0101006DFC4E6640BF8E4684BB0AD888238BAB</vt:lpwstr>
  </property>
  <property fmtid="{D5CDD505-2E9C-101B-9397-08002B2CF9AE}" pid="3" name="Order">
    <vt:r8>2199100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ies>
</file>