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67" r:id="rId6"/>
    <p:sldId id="258" r:id="rId7"/>
    <p:sldId id="262" r:id="rId8"/>
    <p:sldId id="268" r:id="rId9"/>
    <p:sldId id="272" r:id="rId10"/>
    <p:sldId id="269" r:id="rId11"/>
    <p:sldId id="270" r:id="rId12"/>
    <p:sldId id="271" r:id="rId13"/>
    <p:sldId id="260" r:id="rId14"/>
    <p:sldId id="261" r:id="rId15"/>
    <p:sldId id="266" r:id="rId1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80"/>
    <a:srgbClr val="7A9900"/>
    <a:srgbClr val="005CB8"/>
    <a:srgbClr val="8BAF00"/>
    <a:srgbClr val="C7C6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12/23/2020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a:t>
            </a:fld>
            <a:endParaRPr lang="en-US"/>
          </a:p>
        </p:txBody>
      </p:sp>
    </p:spTree>
    <p:extLst>
      <p:ext uri="{BB962C8B-B14F-4D97-AF65-F5344CB8AC3E}">
        <p14:creationId xmlns:p14="http://schemas.microsoft.com/office/powerpoint/2010/main" val="379333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a:t>
            </a:fld>
            <a:endParaRPr lang="en-US"/>
          </a:p>
        </p:txBody>
      </p:sp>
    </p:spTree>
    <p:extLst>
      <p:ext uri="{BB962C8B-B14F-4D97-AF65-F5344CB8AC3E}">
        <p14:creationId xmlns:p14="http://schemas.microsoft.com/office/powerpoint/2010/main" val="20099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4</a:t>
            </a:fld>
            <a:endParaRPr lang="en-US"/>
          </a:p>
        </p:txBody>
      </p:sp>
    </p:spTree>
    <p:extLst>
      <p:ext uri="{BB962C8B-B14F-4D97-AF65-F5344CB8AC3E}">
        <p14:creationId xmlns:p14="http://schemas.microsoft.com/office/powerpoint/2010/main" val="3495815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4090137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6</a:t>
            </a:fld>
            <a:endParaRPr lang="en-US"/>
          </a:p>
        </p:txBody>
      </p:sp>
    </p:spTree>
    <p:extLst>
      <p:ext uri="{BB962C8B-B14F-4D97-AF65-F5344CB8AC3E}">
        <p14:creationId xmlns:p14="http://schemas.microsoft.com/office/powerpoint/2010/main" val="1379239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10</a:t>
            </a:fld>
            <a:endParaRPr lang="en-US"/>
          </a:p>
        </p:txBody>
      </p:sp>
    </p:spTree>
    <p:extLst>
      <p:ext uri="{BB962C8B-B14F-4D97-AF65-F5344CB8AC3E}">
        <p14:creationId xmlns:p14="http://schemas.microsoft.com/office/powerpoint/2010/main" val="4076892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11</a:t>
            </a:fld>
            <a:endParaRPr lang="en-US"/>
          </a:p>
        </p:txBody>
      </p:sp>
    </p:spTree>
    <p:extLst>
      <p:ext uri="{BB962C8B-B14F-4D97-AF65-F5344CB8AC3E}">
        <p14:creationId xmlns:p14="http://schemas.microsoft.com/office/powerpoint/2010/main" val="3779805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12</a:t>
            </a:fld>
            <a:endParaRPr lang="en-US"/>
          </a:p>
        </p:txBody>
      </p:sp>
    </p:spTree>
    <p:extLst>
      <p:ext uri="{BB962C8B-B14F-4D97-AF65-F5344CB8AC3E}">
        <p14:creationId xmlns:p14="http://schemas.microsoft.com/office/powerpoint/2010/main" val="35737835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4" name="Picture 3">
            <a:extLst>
              <a:ext uri="{FF2B5EF4-FFF2-40B4-BE49-F238E27FC236}">
                <a16:creationId xmlns:a16="http://schemas.microsoft.com/office/drawing/2014/main" id="{06C9F8B7-CC44-4D92-B6B8-675C46322D7B}"/>
              </a:ext>
            </a:extLst>
          </p:cNvPr>
          <p:cNvPicPr>
            <a:picLocks noChangeAspect="1"/>
          </p:cNvPicPr>
          <p:nvPr userDrawn="1"/>
        </p:nvPicPr>
        <p:blipFill>
          <a:blip r:embed="rId2"/>
          <a:stretch>
            <a:fillRect/>
          </a:stretch>
        </p:blipFill>
        <p:spPr>
          <a:xfrm>
            <a:off x="9491375" y="276999"/>
            <a:ext cx="2419350" cy="724398"/>
          </a:xfrm>
          <a:prstGeom prst="rect">
            <a:avLst/>
          </a:prstGeom>
        </p:spPr>
      </p:pic>
      <p:pic>
        <p:nvPicPr>
          <p:cNvPr id="5" name="Picture 4" descr="Graphical user interface&#10;&#10;Description automatically generated with medium confidence">
            <a:extLst>
              <a:ext uri="{FF2B5EF4-FFF2-40B4-BE49-F238E27FC236}">
                <a16:creationId xmlns:a16="http://schemas.microsoft.com/office/drawing/2014/main" id="{F45098E5-8C75-481C-9B35-5D5E9336F9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02047" y="345449"/>
            <a:ext cx="1498753" cy="724398"/>
          </a:xfrm>
          <a:prstGeom prst="rect">
            <a:avLst/>
          </a:prstGeom>
        </p:spPr>
      </p:pic>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1143000"/>
          </a:xfrm>
        </p:spPr>
        <p:txBody>
          <a:bodyPr/>
          <a:lstStyle/>
          <a:p>
            <a:r>
              <a:rPr lang="en-US"/>
              <a:t>Click to edit Master title style</a:t>
            </a:r>
          </a:p>
        </p:txBody>
      </p:sp>
      <p:sp>
        <p:nvSpPr>
          <p:cNvPr id="3" name="Content Placeholder 2"/>
          <p:cNvSpPr>
            <a:spLocks noGrp="1"/>
          </p:cNvSpPr>
          <p:nvPr>
            <p:ph idx="1"/>
          </p:nvPr>
        </p:nvSpPr>
        <p:spPr>
          <a:xfrm>
            <a:off x="609600" y="2377440"/>
            <a:ext cx="109728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106984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304800" y="2055039"/>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lia.heath@uc.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mcnamarasa@vcu.edu"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councilforeconed.org/resource/national-standards-for-financial-literacy/#sthash.11CbykLO.dpb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conedlink.org/membershi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econedlink.org/professional-development/professional-development-upcoming/?view-by=dayGridMonth&amp;currentStart=2020-Mar-1&amp;activeStart=2020-Mar-1&amp;activeEnd=2020-Apr-11"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www.econedlink.org/professional-developme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066801"/>
            <a:ext cx="7772400" cy="424493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br>
              <a:rPr lang="en-US" sz="6000" dirty="0"/>
            </a:br>
            <a:br>
              <a:rPr lang="en-US" sz="6000" dirty="0"/>
            </a:br>
            <a:r>
              <a:rPr lang="en-US" sz="6000" dirty="0">
                <a:latin typeface="Calibri"/>
                <a:ea typeface="ＭＳ Ｐゴシック"/>
                <a:cs typeface="Calibri"/>
              </a:rPr>
              <a:t>National Personal Finance Challenge Webinar Series</a:t>
            </a:r>
            <a:br>
              <a:rPr lang="en-US" sz="6000" dirty="0">
                <a:ln w="11430"/>
                <a:effectLst>
                  <a:outerShdw blurRad="80000" dist="40000" dir="5040000" algn="tl">
                    <a:srgbClr val="000000">
                      <a:alpha val="0"/>
                    </a:srgbClr>
                  </a:outerShdw>
                </a:effectLst>
                <a:ea typeface="+mj-ea"/>
                <a:cs typeface="+mj-cs"/>
              </a:rPr>
            </a:br>
            <a: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t>Standard 6: Protecting and Insuring</a:t>
            </a:r>
            <a:b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br>
            <a:r>
              <a:rPr lang="en-US" sz="2200" i="1" dirty="0">
                <a:solidFill>
                  <a:schemeClr val="tx1"/>
                </a:solidFill>
                <a:latin typeface="Calibri"/>
                <a:ea typeface="ＭＳ Ｐゴシック"/>
                <a:cs typeface="Calibri"/>
              </a:rPr>
              <a:t>Presented by</a:t>
            </a:r>
            <a:br>
              <a:rPr lang="en-US" sz="2200" i="1" dirty="0">
                <a:solidFill>
                  <a:schemeClr val="tx1"/>
                </a:solidFill>
                <a:latin typeface="Calibri"/>
                <a:ea typeface="ＭＳ Ｐゴシック"/>
                <a:cs typeface="Calibri"/>
              </a:rPr>
            </a:br>
            <a:r>
              <a:rPr lang="en-US" sz="2200" i="1" dirty="0">
                <a:solidFill>
                  <a:schemeClr val="tx1"/>
                </a:solidFill>
                <a:latin typeface="Calibri"/>
                <a:ea typeface="ＭＳ Ｐゴシック"/>
                <a:cs typeface="Calibri"/>
              </a:rPr>
              <a:t>Dr. Julie Heath and Susan McNamara</a:t>
            </a:r>
            <a:br>
              <a:rPr lang="en-US" sz="1600" dirty="0"/>
            </a:br>
            <a:r>
              <a:rPr lang="en-US" sz="2200" dirty="0">
                <a:solidFill>
                  <a:schemeClr val="tx1"/>
                </a:solidFill>
                <a:latin typeface="Calibri"/>
                <a:ea typeface="ＭＳ Ｐゴシック"/>
                <a:cs typeface="Calibri"/>
                <a:hlinkClick r:id="rId3"/>
              </a:rPr>
              <a:t>julia.heath@uc.edu</a:t>
            </a:r>
            <a:r>
              <a:rPr lang="en-US" sz="2200" dirty="0">
                <a:solidFill>
                  <a:schemeClr val="tx1"/>
                </a:solidFill>
                <a:latin typeface="Calibri"/>
                <a:ea typeface="ＭＳ Ｐゴシック"/>
                <a:cs typeface="Calibri"/>
              </a:rPr>
              <a:t>; </a:t>
            </a:r>
            <a:r>
              <a:rPr lang="en-US" sz="2200" dirty="0">
                <a:solidFill>
                  <a:schemeClr val="tx1"/>
                </a:solidFill>
                <a:latin typeface="Calibri"/>
                <a:ea typeface="ＭＳ Ｐゴシック"/>
                <a:cs typeface="Calibri"/>
                <a:hlinkClick r:id="rId4"/>
              </a:rPr>
              <a:t>mcnamarasa@vcu.edu</a:t>
            </a:r>
            <a:r>
              <a:rPr lang="en-US" sz="2200" dirty="0">
                <a:solidFill>
                  <a:schemeClr val="tx1"/>
                </a:solidFill>
                <a:latin typeface="Calibri"/>
                <a:ea typeface="ＭＳ Ｐゴシック"/>
                <a:cs typeface="Calibri"/>
              </a:rPr>
              <a:t> </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References</a:t>
            </a:r>
            <a:endParaRPr lang="en-US" sz="5500">
              <a:ln w="11430"/>
              <a:effectLst>
                <a:outerShdw blurRad="80000" dist="40000" dir="5040000" algn="tl">
                  <a:srgbClr val="000000">
                    <a:alpha val="0"/>
                  </a:srgbClr>
                </a:outerShdw>
              </a:effectLst>
              <a:ea typeface="+mj-ea"/>
              <a:cs typeface="+mj-cs"/>
            </a:endParaRPr>
          </a:p>
        </p:txBody>
      </p:sp>
      <p:sp>
        <p:nvSpPr>
          <p:cNvPr id="5" name="Content Placeholder 4">
            <a:extLst>
              <a:ext uri="{FF2B5EF4-FFF2-40B4-BE49-F238E27FC236}">
                <a16:creationId xmlns:a16="http://schemas.microsoft.com/office/drawing/2014/main" id="{28F1D3A3-98BD-4497-A322-D25C364A1332}"/>
              </a:ext>
            </a:extLst>
          </p:cNvPr>
          <p:cNvSpPr>
            <a:spLocks noGrp="1"/>
          </p:cNvSpPr>
          <p:nvPr>
            <p:ph idx="1"/>
          </p:nvPr>
        </p:nvSpPr>
        <p:spPr>
          <a:xfrm>
            <a:off x="1981200" y="1915103"/>
            <a:ext cx="8229600" cy="4352133"/>
          </a:xfrm>
        </p:spPr>
        <p:txBody>
          <a:bodyPr/>
          <a:lstStyle/>
          <a:p>
            <a:r>
              <a:rPr lang="en-US" dirty="0"/>
              <a:t>National Standards for Financial Literacy</a:t>
            </a:r>
          </a:p>
          <a:p>
            <a:pPr marL="0" indent="0">
              <a:buNone/>
            </a:pPr>
            <a:r>
              <a:rPr lang="en-US" dirty="0">
                <a:hlinkClick r:id="rId3"/>
              </a:rPr>
              <a:t>https://www.councilforeconed.org/resource/national-standards-for-financial-literacy/#sthash.11CbykLO.dpbs</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762421"/>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a:spcAft>
                <a:spcPts val="0"/>
              </a:spcAft>
              <a:defRPr/>
            </a:pPr>
            <a:r>
              <a:rPr lang="en-US" sz="4000" dirty="0">
                <a:latin typeface="Calibri"/>
                <a:ea typeface="ＭＳ Ｐゴシック"/>
                <a:cs typeface="Calibri"/>
              </a:rPr>
              <a:t>EconEdLink Membership</a:t>
            </a:r>
            <a:endParaRPr lang="en-US" dirty="0"/>
          </a:p>
        </p:txBody>
      </p:sp>
      <p:sp>
        <p:nvSpPr>
          <p:cNvPr id="3" name="TextBox 2">
            <a:extLst>
              <a:ext uri="{FF2B5EF4-FFF2-40B4-BE49-F238E27FC236}">
                <a16:creationId xmlns:a16="http://schemas.microsoft.com/office/drawing/2014/main" id="{D213714B-F9E8-8C44-9AF8-383F3F244D95}"/>
              </a:ext>
            </a:extLst>
          </p:cNvPr>
          <p:cNvSpPr txBox="1"/>
          <p:nvPr/>
        </p:nvSpPr>
        <p:spPr>
          <a:xfrm>
            <a:off x="2006539" y="2114895"/>
            <a:ext cx="8175171" cy="4247317"/>
          </a:xfrm>
          <a:prstGeom prst="rect">
            <a:avLst/>
          </a:prstGeom>
          <a:noFill/>
        </p:spPr>
        <p:txBody>
          <a:bodyPr wrap="square" rtlCol="0" anchor="t">
            <a:spAutoFit/>
          </a:bodyPr>
          <a:lstStyle/>
          <a:p>
            <a:r>
              <a:rPr lang="en-US" dirty="0">
                <a:latin typeface="Arial"/>
                <a:ea typeface="ＭＳ Ｐゴシック"/>
                <a:cs typeface="Arial"/>
              </a:rPr>
              <a:t>You can now access CEE’s professional development webinars directly on EconEdLink.org! To receive these new professional development benefits, </a:t>
            </a:r>
            <a:r>
              <a:rPr lang="en-US" b="1" dirty="0">
                <a:latin typeface="Arial"/>
                <a:ea typeface="ＭＳ Ｐゴシック"/>
                <a:cs typeface="Arial"/>
              </a:rPr>
              <a:t>become an EconEdLink </a:t>
            </a:r>
            <a:r>
              <a:rPr lang="en-US" b="1" dirty="0">
                <a:latin typeface="Arial"/>
                <a:ea typeface="ＭＳ Ｐゴシック"/>
                <a:cs typeface="Arial"/>
                <a:hlinkClick r:id="rId3"/>
              </a:rPr>
              <a:t>member</a:t>
            </a:r>
            <a:r>
              <a:rPr lang="en-US" dirty="0">
                <a:latin typeface="Arial"/>
                <a:ea typeface="ＭＳ Ｐゴシック"/>
                <a:cs typeface="Arial"/>
              </a:rPr>
              <a:t>. As a member, you will now be able to: </a:t>
            </a:r>
            <a:endParaRPr lang="en-US" dirty="0"/>
          </a:p>
          <a:p>
            <a:endParaRPr lang="en-US" dirty="0"/>
          </a:p>
          <a:p>
            <a:pPr marL="285750" indent="-285750">
              <a:buFont typeface="Arial"/>
              <a:buChar char="•"/>
            </a:pPr>
            <a:r>
              <a:rPr lang="en-US" dirty="0">
                <a:latin typeface="Arial"/>
                <a:ea typeface="ＭＳ Ｐゴシック"/>
                <a:cs typeface="Arial"/>
              </a:rPr>
              <a:t>Automatically receive a professional development certificate via e-mail within 24 hours after viewing any webinar for a minimum of 45 minutes</a:t>
            </a:r>
            <a:endParaRPr lang="en-US" dirty="0"/>
          </a:p>
          <a:p>
            <a:pPr marL="285750" indent="-285750">
              <a:buFont typeface="Arial"/>
              <a:buChar char="•"/>
            </a:pPr>
            <a:r>
              <a:rPr lang="en-US" dirty="0">
                <a:latin typeface="Arial"/>
                <a:ea typeface="ＭＳ Ｐゴシック"/>
                <a:cs typeface="Arial"/>
              </a:rPr>
              <a:t>Register for upcoming webinars with a simple one-click process </a:t>
            </a:r>
            <a:endParaRPr lang="en-US" dirty="0"/>
          </a:p>
          <a:p>
            <a:pPr marL="285750" indent="-285750">
              <a:buFont typeface="Arial"/>
              <a:buChar char="•"/>
            </a:pPr>
            <a:r>
              <a:rPr lang="en-US" dirty="0">
                <a:latin typeface="Arial"/>
                <a:ea typeface="ＭＳ Ｐゴシック"/>
                <a:cs typeface="Arial"/>
              </a:rPr>
              <a:t>Easily download presentations, lesson plan materials and activities for each webinar </a:t>
            </a:r>
            <a:endParaRPr lang="en-US" dirty="0"/>
          </a:p>
          <a:p>
            <a:pPr marL="285750" indent="-285750">
              <a:buFont typeface="Arial"/>
              <a:buChar char="•"/>
            </a:pPr>
            <a:r>
              <a:rPr lang="en-US" dirty="0">
                <a:latin typeface="Arial"/>
                <a:ea typeface="ＭＳ Ｐゴシック"/>
                <a:cs typeface="Arial"/>
              </a:rPr>
              <a:t>Search and view all webinars at your convenience </a:t>
            </a:r>
            <a:endParaRPr lang="en-US" dirty="0"/>
          </a:p>
          <a:p>
            <a:pPr marL="285750" indent="-285750">
              <a:buFont typeface="Arial"/>
              <a:buChar char="•"/>
            </a:pPr>
            <a:r>
              <a:rPr lang="en-US" dirty="0">
                <a:latin typeface="Arial"/>
                <a:ea typeface="ＭＳ Ｐゴシック"/>
                <a:cs typeface="Arial"/>
              </a:rPr>
              <a:t>Save webinars to your EconEdLink dashboard for easy access to the event</a:t>
            </a:r>
            <a:endParaRPr lang="en-US" dirty="0"/>
          </a:p>
          <a:p>
            <a:endParaRPr lang="en-US" dirty="0">
              <a:latin typeface="Arial"/>
              <a:ea typeface="ＭＳ Ｐゴシック"/>
              <a:cs typeface="Arial"/>
            </a:endParaRPr>
          </a:p>
          <a:p>
            <a:pPr algn="ctr"/>
            <a:r>
              <a:rPr lang="en-US" dirty="0">
                <a:latin typeface="Arial"/>
                <a:ea typeface="ＭＳ Ｐゴシック"/>
                <a:cs typeface="Arial"/>
              </a:rPr>
              <a:t>You may access our new </a:t>
            </a:r>
            <a:r>
              <a:rPr lang="en-US" b="1" dirty="0">
                <a:latin typeface="Arial"/>
                <a:ea typeface="ＭＳ Ｐゴシック"/>
                <a:cs typeface="Arial"/>
              </a:rPr>
              <a:t>Professional Development</a:t>
            </a:r>
            <a:r>
              <a:rPr lang="en-US" dirty="0">
                <a:latin typeface="Arial"/>
                <a:ea typeface="ＭＳ Ｐゴシック"/>
                <a:cs typeface="Arial"/>
              </a:rPr>
              <a:t> page </a:t>
            </a:r>
            <a:r>
              <a:rPr lang="en-US" dirty="0">
                <a:latin typeface="Arial"/>
                <a:ea typeface="ＭＳ Ｐゴシック"/>
                <a:cs typeface="Arial"/>
                <a:hlinkClick r:id="rId4"/>
              </a:rPr>
              <a:t>here</a:t>
            </a:r>
            <a:endParaRPr lang="en-US" dirty="0">
              <a:latin typeface="Arial"/>
              <a:ea typeface="ＭＳ Ｐゴシック"/>
              <a:cs typeface="Arial"/>
            </a:endParaRPr>
          </a:p>
          <a:p>
            <a:endParaRPr lang="en-US" dirty="0">
              <a:latin typeface="Arial"/>
              <a:ea typeface="ＭＳ Ｐゴシック"/>
              <a:cs typeface="Arial"/>
            </a:endParaRPr>
          </a:p>
        </p:txBody>
      </p:sp>
    </p:spTree>
    <p:extLst>
      <p:ext uri="{BB962C8B-B14F-4D97-AF65-F5344CB8AC3E}">
        <p14:creationId xmlns:p14="http://schemas.microsoft.com/office/powerpoint/2010/main" val="269602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3025667" y="5134679"/>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3048002" y="2335948"/>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551" y="1061966"/>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a:latin typeface="Calibri"/>
                <a:ea typeface="ＭＳ Ｐゴシック"/>
                <a:cs typeface="Calibri"/>
              </a:rPr>
              <a:t>Professional Development Certificate</a:t>
            </a:r>
            <a:endParaRPr lang="en-US" sz="4000">
              <a:effectLst>
                <a:glow>
                  <a:srgbClr val="4F81BD">
                    <a:alpha val="0"/>
                  </a:srgbClr>
                </a:glow>
                <a:outerShdw blurRad="50800" dist="50800" dir="5400000" algn="ctr" rotWithShape="0">
                  <a:srgbClr val="000000">
                    <a:alpha val="0"/>
                  </a:srgbClr>
                </a:outerShdw>
                <a:reflection stA="0" endPos="65000" dist="50800" dir="5400000" sy="-100000" algn="bl" rotWithShape="0"/>
              </a:effectLst>
              <a:ea typeface="ＭＳ Ｐゴシック"/>
            </a:endParaRPr>
          </a:p>
        </p:txBody>
      </p:sp>
      <p:sp>
        <p:nvSpPr>
          <p:cNvPr id="3" name="TextBox 2">
            <a:extLst>
              <a:ext uri="{FF2B5EF4-FFF2-40B4-BE49-F238E27FC236}">
                <a16:creationId xmlns:a16="http://schemas.microsoft.com/office/drawing/2014/main" id="{D213714B-F9E8-8C44-9AF8-383F3F244D95}"/>
              </a:ext>
            </a:extLst>
          </p:cNvPr>
          <p:cNvSpPr txBox="1"/>
          <p:nvPr/>
        </p:nvSpPr>
        <p:spPr>
          <a:xfrm>
            <a:off x="2112956" y="2359260"/>
            <a:ext cx="8175171" cy="3693319"/>
          </a:xfrm>
          <a:prstGeom prst="rect">
            <a:avLst/>
          </a:prstGeom>
          <a:noFill/>
        </p:spPr>
        <p:txBody>
          <a:bodyPr wrap="square" rtlCol="0" anchor="t">
            <a:spAutoFit/>
          </a:bodyPr>
          <a:lstStyle/>
          <a:p>
            <a:r>
              <a:rPr lang="en-US" dirty="0">
                <a:latin typeface="Arial"/>
                <a:ea typeface="ＭＳ Ｐゴシック"/>
              </a:rPr>
              <a:t>To earn your professional development certificate for this webinar, you must:</a:t>
            </a:r>
          </a:p>
          <a:p>
            <a:endParaRPr lang="en-US" dirty="0">
              <a:latin typeface="Arial"/>
              <a:ea typeface="ＭＳ Ｐゴシック"/>
            </a:endParaRPr>
          </a:p>
          <a:p>
            <a:pPr marL="285750" indent="-285750">
              <a:buFont typeface="Arial"/>
              <a:buChar char="•"/>
            </a:pPr>
            <a:r>
              <a:rPr lang="en-US" dirty="0">
                <a:latin typeface="Arial"/>
                <a:ea typeface="ＭＳ Ｐゴシック"/>
              </a:rPr>
              <a:t>Watch a minimum of 45-minutes and you will automatically receive a professional development </a:t>
            </a:r>
            <a:r>
              <a:rPr lang="en-US" b="1" dirty="0">
                <a:solidFill>
                  <a:srgbClr val="7A9900"/>
                </a:solidFill>
                <a:latin typeface="Arial"/>
                <a:ea typeface="ＭＳ Ｐゴシック"/>
              </a:rPr>
              <a:t>certificate </a:t>
            </a:r>
            <a:r>
              <a:rPr lang="en-US" dirty="0">
                <a:latin typeface="Arial"/>
                <a:ea typeface="ＭＳ Ｐゴシック"/>
              </a:rPr>
              <a:t>via e-mail within 24 hours.</a:t>
            </a:r>
          </a:p>
          <a:p>
            <a:pPr marL="285750" indent="-285750">
              <a:buFont typeface="Arial"/>
              <a:buChar char="•"/>
            </a:pPr>
            <a:endParaRPr lang="en-US" dirty="0">
              <a:latin typeface="Arial"/>
              <a:ea typeface="ＭＳ Ｐゴシック"/>
            </a:endParaRPr>
          </a:p>
          <a:p>
            <a:pPr marL="285750" indent="-285750">
              <a:buFont typeface="Arial"/>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Once you receive your certificate, please submit it to your administrator for approval. Professional Development standards can differ from state to state</a:t>
            </a:r>
            <a:endParaRPr lang="en-US" dirty="0">
              <a:latin typeface="Arial"/>
              <a:ea typeface="ＭＳ Ｐゴシック"/>
            </a:endParaRPr>
          </a:p>
          <a:p>
            <a:endParaRPr lang="en-US" dirty="0">
              <a:latin typeface="Arial"/>
              <a:ea typeface="ＭＳ Ｐゴシック"/>
            </a:endParaRPr>
          </a:p>
          <a:p>
            <a:r>
              <a:rPr lang="en-US" dirty="0">
                <a:latin typeface="Arial"/>
                <a:ea typeface="ＭＳ Ｐゴシック"/>
                <a:cs typeface="Arial"/>
              </a:rPr>
              <a:t>Accessing resources: </a:t>
            </a:r>
            <a:endParaRPr lang="en-US" dirty="0"/>
          </a:p>
          <a:p>
            <a:endParaRPr lang="en-US" dirty="0">
              <a:cs typeface="Arial"/>
            </a:endParaRPr>
          </a:p>
          <a:p>
            <a:pPr marL="285750" indent="-285750">
              <a:buFont typeface="Arial,Sans-Serif"/>
              <a:buChar char="•"/>
            </a:pPr>
            <a:r>
              <a:rPr lang="en-US" dirty="0">
                <a:latin typeface="Arial"/>
                <a:ea typeface="ＭＳ Ｐゴシック"/>
                <a:cs typeface="Arial"/>
              </a:rPr>
              <a:t>You can now easily download presentations, lesson plan materials, and activities for each webinar from </a:t>
            </a:r>
            <a:r>
              <a:rPr lang="en-US" sz="1600" b="1" i="1" dirty="0">
                <a:solidFill>
                  <a:srgbClr val="005CB8"/>
                </a:solidFill>
                <a:latin typeface="Arial"/>
                <a:ea typeface="ＭＳ Ｐゴシック"/>
                <a:cs typeface="Arial"/>
                <a:hlinkClick r:id="rId3"/>
              </a:rPr>
              <a:t>EconEdLink.org/professional-development/</a:t>
            </a:r>
            <a:endParaRPr lang="en-US" sz="1600" b="1" i="1" dirty="0">
              <a:solidFill>
                <a:srgbClr val="005CB8"/>
              </a:solidFill>
              <a:latin typeface="Arial"/>
              <a:ea typeface="ＭＳ Ｐゴシック"/>
              <a:cs typeface="Arial"/>
            </a:endParaRPr>
          </a:p>
          <a:p>
            <a:endParaRPr lang="en-US" b="1" i="1" dirty="0">
              <a:solidFill>
                <a:srgbClr val="005CB8"/>
              </a:solidFill>
              <a:latin typeface="Arial"/>
              <a:ea typeface="ＭＳ Ｐゴシック"/>
              <a:cs typeface="Arial"/>
            </a:endParaRPr>
          </a:p>
        </p:txBody>
      </p:sp>
    </p:spTree>
    <p:extLst>
      <p:ext uri="{BB962C8B-B14F-4D97-AF65-F5344CB8AC3E}">
        <p14:creationId xmlns:p14="http://schemas.microsoft.com/office/powerpoint/2010/main" val="348903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Agenda</a:t>
            </a:r>
            <a:endParaRPr lang="en-US" sz="5500">
              <a:ln w="11430"/>
              <a:effectLst>
                <a:outerShdw blurRad="80000" dist="40000" dir="5040000" algn="tl">
                  <a:srgbClr val="000000">
                    <a:alpha val="0"/>
                  </a:srgbClr>
                </a:outerShdw>
              </a:effectLst>
              <a:ea typeface="+mj-ea"/>
            </a:endParaRPr>
          </a:p>
        </p:txBody>
      </p:sp>
      <p:sp>
        <p:nvSpPr>
          <p:cNvPr id="15363" name="Content Placeholder 2"/>
          <p:cNvSpPr>
            <a:spLocks noGrp="1"/>
          </p:cNvSpPr>
          <p:nvPr>
            <p:ph idx="4294967295"/>
          </p:nvPr>
        </p:nvSpPr>
        <p:spPr>
          <a:xfrm>
            <a:off x="1981200" y="2377441"/>
            <a:ext cx="8229600" cy="4175760"/>
          </a:xfrm>
        </p:spPr>
        <p:txBody>
          <a:bodyPr/>
          <a:lstStyle/>
          <a:p>
            <a:r>
              <a:rPr lang="en-US" sz="2500" dirty="0">
                <a:latin typeface="Calibri Light"/>
                <a:ea typeface="ＭＳ Ｐゴシック"/>
                <a:cs typeface="Calibri Light"/>
              </a:rPr>
              <a:t>Overview of Standard 6: Protecting and Insuring</a:t>
            </a:r>
          </a:p>
          <a:p>
            <a:r>
              <a:rPr lang="en-US" sz="2500" dirty="0">
                <a:latin typeface="Calibri Light"/>
                <a:ea typeface="ＭＳ Ｐゴシック"/>
                <a:cs typeface="Calibri Light"/>
              </a:rPr>
              <a:t>Demonstration of Lessons</a:t>
            </a:r>
          </a:p>
          <a:p>
            <a:pPr lvl="1"/>
            <a:r>
              <a:rPr lang="en-US" sz="2500" dirty="0">
                <a:latin typeface="Calibri Light"/>
                <a:ea typeface="ＭＳ Ｐゴシック"/>
                <a:cs typeface="Calibri Light"/>
              </a:rPr>
              <a:t>Lesson 1: Don’t Be Scammed </a:t>
            </a:r>
          </a:p>
          <a:p>
            <a:pPr lvl="1"/>
            <a:r>
              <a:rPr lang="en-US" sz="2500" dirty="0">
                <a:latin typeface="Calibri Light"/>
                <a:ea typeface="ＭＳ Ｐゴシック"/>
                <a:cs typeface="Calibri Light"/>
              </a:rPr>
              <a:t>Lesson 2: Managing Risk </a:t>
            </a:r>
          </a:p>
          <a:p>
            <a:r>
              <a:rPr lang="en-US" sz="2500" dirty="0">
                <a:latin typeface="Calibri Light"/>
                <a:ea typeface="ＭＳ Ｐゴシック"/>
                <a:cs typeface="Calibri Light"/>
              </a:rPr>
              <a:t>Tie-in to National Personal Finance Challenge Case Study Competition </a:t>
            </a:r>
            <a:endParaRPr lang="en-US" sz="25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Objectives</a:t>
            </a:r>
            <a:endParaRPr lang="en-US" sz="550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1981200" y="2377441"/>
            <a:ext cx="8229600" cy="4175760"/>
          </a:xfrm>
        </p:spPr>
        <p:txBody>
          <a:bodyPr>
            <a:noAutofit/>
          </a:bodyPr>
          <a:lstStyle/>
          <a:p>
            <a:pPr marL="0" indent="0" defTabSz="905255">
              <a:buNone/>
              <a:defRPr sz="3168"/>
            </a:pPr>
            <a:r>
              <a:rPr lang="en-US" sz="2500" dirty="0">
                <a:latin typeface="Calibri"/>
                <a:ea typeface="ＭＳ Ｐゴシック"/>
                <a:cs typeface="Calibri"/>
              </a:rPr>
              <a:t>Teachers will</a:t>
            </a:r>
          </a:p>
          <a:p>
            <a:pPr defTabSz="905255">
              <a:buFont typeface="Arial" panose="020B0604020202020204" pitchFamily="34" charset="0"/>
              <a:buChar char="•"/>
              <a:defRPr sz="3168"/>
            </a:pPr>
            <a:r>
              <a:rPr lang="en-US" sz="2500" dirty="0">
                <a:latin typeface="Calibri"/>
                <a:ea typeface="ＭＳ Ｐゴシック"/>
                <a:cs typeface="Calibri"/>
              </a:rPr>
              <a:t>Understand the scope and depth of Standard 6: Protecting and Insuring, including specific concepts;</a:t>
            </a:r>
          </a:p>
          <a:p>
            <a:pPr defTabSz="905255">
              <a:buFont typeface="Arial" panose="020B0604020202020204" pitchFamily="34" charset="0"/>
              <a:buChar char="•"/>
              <a:defRPr sz="3168"/>
            </a:pPr>
            <a:r>
              <a:rPr lang="en-US" sz="2500" dirty="0">
                <a:latin typeface="Calibri"/>
                <a:ea typeface="ＭＳ Ｐゴシック"/>
                <a:cs typeface="Calibri"/>
              </a:rPr>
              <a:t>Be able to demonstrate Standard 6: Protecting and Insuring  to their students using the two lessons presented;</a:t>
            </a:r>
          </a:p>
          <a:p>
            <a:pPr defTabSz="905255">
              <a:buFont typeface="Arial" panose="020B0604020202020204" pitchFamily="34" charset="0"/>
              <a:buChar char="•"/>
              <a:defRPr sz="3168"/>
            </a:pPr>
            <a:r>
              <a:rPr lang="en-US" sz="2500" dirty="0">
                <a:latin typeface="Calibri"/>
                <a:ea typeface="ＭＳ Ｐゴシック"/>
                <a:cs typeface="Calibri"/>
              </a:rPr>
              <a:t>Synthesize Standard 6: Protecting and Insuring and the lessons to create actionable plans for classroom engagement.</a:t>
            </a:r>
          </a:p>
          <a:p>
            <a:pPr defTabSz="905255">
              <a:buFont typeface="Arial" panose="020B0604020202020204" pitchFamily="34" charset="0"/>
              <a:buChar char="•"/>
              <a:defRPr sz="3168"/>
            </a:pPr>
            <a:endParaRPr lang="en-US" sz="2500" dirty="0"/>
          </a:p>
          <a:p>
            <a:pPr marL="0" indent="0" defTabSz="905255">
              <a:buNone/>
              <a:defRPr sz="3168"/>
            </a:pPr>
            <a:endParaRPr lang="en-US" sz="2750" dirty="0"/>
          </a:p>
        </p:txBody>
      </p:sp>
    </p:spTree>
    <p:extLst>
      <p:ext uri="{BB962C8B-B14F-4D97-AF65-F5344CB8AC3E}">
        <p14:creationId xmlns:p14="http://schemas.microsoft.com/office/powerpoint/2010/main" val="1000496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669C-7687-471A-8B42-A0B355C5F893}"/>
              </a:ext>
            </a:extLst>
          </p:cNvPr>
          <p:cNvSpPr>
            <a:spLocks noGrp="1"/>
          </p:cNvSpPr>
          <p:nvPr>
            <p:ph type="title"/>
          </p:nvPr>
        </p:nvSpPr>
        <p:spPr>
          <a:xfrm>
            <a:off x="1907568" y="1204645"/>
            <a:ext cx="8229600" cy="1143000"/>
          </a:xfrm>
        </p:spPr>
        <p:txBody>
          <a:bodyPr/>
          <a:lstStyle/>
          <a:p>
            <a:r>
              <a:rPr lang="en-US" sz="4800" dirty="0"/>
              <a:t>Standard 6: Protecting and Insuring</a:t>
            </a:r>
          </a:p>
        </p:txBody>
      </p:sp>
      <p:sp>
        <p:nvSpPr>
          <p:cNvPr id="3" name="Content Placeholder 2">
            <a:extLst>
              <a:ext uri="{FF2B5EF4-FFF2-40B4-BE49-F238E27FC236}">
                <a16:creationId xmlns:a16="http://schemas.microsoft.com/office/drawing/2014/main" id="{97001D52-ED67-4464-AC28-4273D50DCE71}"/>
              </a:ext>
            </a:extLst>
          </p:cNvPr>
          <p:cNvSpPr>
            <a:spLocks noGrp="1"/>
          </p:cNvSpPr>
          <p:nvPr>
            <p:ph idx="1"/>
          </p:nvPr>
        </p:nvSpPr>
        <p:spPr>
          <a:xfrm>
            <a:off x="1907568" y="2667344"/>
            <a:ext cx="8229600" cy="4266515"/>
          </a:xfrm>
        </p:spPr>
        <p:txBody>
          <a:bodyPr/>
          <a:lstStyle/>
          <a:p>
            <a:pPr marL="0" indent="0">
              <a:buNone/>
            </a:pPr>
            <a:r>
              <a:rPr lang="en-US" dirty="0">
                <a:effectLst/>
                <a:latin typeface="Open Sans" panose="020B0606030504020204" pitchFamily="34" charset="0"/>
                <a:ea typeface="Calibri" panose="020F0502020204030204" pitchFamily="34" charset="0"/>
              </a:rPr>
              <a:t>People make choices to protect themselves from the financial risk of lost income, assets, health, or identity. They can choose to accept risk, reduce risk, or transfer the risk to others. Insurance allows people to transfer risk by paying a fee now to avoid the possibility of a larger loss later. The price of insurance is influenced by an individual’s behavior.</a:t>
            </a:r>
          </a:p>
          <a:p>
            <a:pPr marL="0" indent="0">
              <a:buNone/>
            </a:pPr>
            <a:endParaRPr lang="en-US" dirty="0"/>
          </a:p>
        </p:txBody>
      </p:sp>
    </p:spTree>
    <p:extLst>
      <p:ext uri="{BB962C8B-B14F-4D97-AF65-F5344CB8AC3E}">
        <p14:creationId xmlns:p14="http://schemas.microsoft.com/office/powerpoint/2010/main" val="2827807377"/>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669C-7687-471A-8B42-A0B355C5F893}"/>
              </a:ext>
            </a:extLst>
          </p:cNvPr>
          <p:cNvSpPr>
            <a:spLocks noGrp="1"/>
          </p:cNvSpPr>
          <p:nvPr>
            <p:ph type="title"/>
          </p:nvPr>
        </p:nvSpPr>
        <p:spPr>
          <a:xfrm>
            <a:off x="1907568" y="1204645"/>
            <a:ext cx="8229600" cy="1143000"/>
          </a:xfrm>
        </p:spPr>
        <p:txBody>
          <a:bodyPr/>
          <a:lstStyle/>
          <a:p>
            <a:r>
              <a:rPr lang="en-US" sz="4800" dirty="0"/>
              <a:t>Standard 6: Protecting and Insuring</a:t>
            </a:r>
          </a:p>
        </p:txBody>
      </p:sp>
      <p:sp>
        <p:nvSpPr>
          <p:cNvPr id="3" name="Content Placeholder 2">
            <a:extLst>
              <a:ext uri="{FF2B5EF4-FFF2-40B4-BE49-F238E27FC236}">
                <a16:creationId xmlns:a16="http://schemas.microsoft.com/office/drawing/2014/main" id="{97001D52-ED67-4464-AC28-4273D50DCE71}"/>
              </a:ext>
            </a:extLst>
          </p:cNvPr>
          <p:cNvSpPr>
            <a:spLocks noGrp="1"/>
          </p:cNvSpPr>
          <p:nvPr>
            <p:ph idx="1"/>
          </p:nvPr>
        </p:nvSpPr>
        <p:spPr>
          <a:xfrm>
            <a:off x="1907568" y="2667344"/>
            <a:ext cx="8229600" cy="4266515"/>
          </a:xfrm>
        </p:spPr>
        <p:txBody>
          <a:bodyPr/>
          <a:lstStyle/>
          <a:p>
            <a:pPr marL="0" indent="0">
              <a:buNone/>
            </a:pPr>
            <a:r>
              <a:rPr lang="en-US" dirty="0">
                <a:effectLst/>
                <a:latin typeface="Open Sans" panose="020B0606030504020204" pitchFamily="34" charset="0"/>
                <a:ea typeface="Calibri" panose="020F0502020204030204" pitchFamily="34" charset="0"/>
              </a:rPr>
              <a:t>People make choices to </a:t>
            </a:r>
            <a:r>
              <a:rPr lang="en-US" b="1" dirty="0">
                <a:effectLst/>
                <a:latin typeface="Open Sans" panose="020B0606030504020204" pitchFamily="34" charset="0"/>
                <a:ea typeface="Calibri" panose="020F0502020204030204" pitchFamily="34" charset="0"/>
              </a:rPr>
              <a:t>protect themselves </a:t>
            </a:r>
            <a:r>
              <a:rPr lang="en-US" dirty="0">
                <a:effectLst/>
                <a:latin typeface="Open Sans" panose="020B0606030504020204" pitchFamily="34" charset="0"/>
                <a:ea typeface="Calibri" panose="020F0502020204030204" pitchFamily="34" charset="0"/>
              </a:rPr>
              <a:t>from the financial risk of </a:t>
            </a:r>
            <a:r>
              <a:rPr lang="en-US" b="1" dirty="0">
                <a:effectLst/>
                <a:latin typeface="Open Sans" panose="020B0606030504020204" pitchFamily="34" charset="0"/>
                <a:ea typeface="Calibri" panose="020F0502020204030204" pitchFamily="34" charset="0"/>
              </a:rPr>
              <a:t>lost income, assets, health, or identity.</a:t>
            </a:r>
            <a:r>
              <a:rPr lang="en-US" dirty="0">
                <a:effectLst/>
                <a:latin typeface="Open Sans" panose="020B0606030504020204" pitchFamily="34" charset="0"/>
                <a:ea typeface="Calibri" panose="020F0502020204030204" pitchFamily="34" charset="0"/>
              </a:rPr>
              <a:t> They can choose to </a:t>
            </a:r>
            <a:r>
              <a:rPr lang="en-US" b="1" dirty="0">
                <a:effectLst/>
                <a:latin typeface="Open Sans" panose="020B0606030504020204" pitchFamily="34" charset="0"/>
                <a:ea typeface="Calibri" panose="020F0502020204030204" pitchFamily="34" charset="0"/>
              </a:rPr>
              <a:t>accept risk, reduce risk, or transfer the risk to others</a:t>
            </a:r>
            <a:r>
              <a:rPr lang="en-US" dirty="0">
                <a:effectLst/>
                <a:latin typeface="Open Sans" panose="020B0606030504020204" pitchFamily="34" charset="0"/>
                <a:ea typeface="Calibri" panose="020F0502020204030204" pitchFamily="34" charset="0"/>
              </a:rPr>
              <a:t>. </a:t>
            </a:r>
            <a:r>
              <a:rPr lang="en-US" b="1" dirty="0">
                <a:effectLst/>
                <a:latin typeface="Open Sans" panose="020B0606030504020204" pitchFamily="34" charset="0"/>
                <a:ea typeface="Calibri" panose="020F0502020204030204" pitchFamily="34" charset="0"/>
              </a:rPr>
              <a:t>Insurance</a:t>
            </a:r>
            <a:r>
              <a:rPr lang="en-US" dirty="0">
                <a:effectLst/>
                <a:latin typeface="Open Sans" panose="020B0606030504020204" pitchFamily="34" charset="0"/>
                <a:ea typeface="Calibri" panose="020F0502020204030204" pitchFamily="34" charset="0"/>
              </a:rPr>
              <a:t> allows people to transfer risk by paying a fee now to avoid the possibility of a larger loss later. The price of insurance is influenced by an individual’s behavior.</a:t>
            </a:r>
          </a:p>
          <a:p>
            <a:pPr marL="0" indent="0">
              <a:buNone/>
            </a:pPr>
            <a:endParaRPr lang="en-US" dirty="0"/>
          </a:p>
        </p:txBody>
      </p:sp>
    </p:spTree>
    <p:extLst>
      <p:ext uri="{BB962C8B-B14F-4D97-AF65-F5344CB8AC3E}">
        <p14:creationId xmlns:p14="http://schemas.microsoft.com/office/powerpoint/2010/main" val="1951672803"/>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52992-8D70-4D90-8788-C4B0B5AC8C0C}"/>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45386F80-E5EA-431A-8A04-4A159FBDEB80}"/>
              </a:ext>
            </a:extLst>
          </p:cNvPr>
          <p:cNvSpPr>
            <a:spLocks noGrp="1"/>
          </p:cNvSpPr>
          <p:nvPr>
            <p:ph idx="1"/>
          </p:nvPr>
        </p:nvSpPr>
        <p:spPr/>
        <p:txBody>
          <a:bodyPr/>
          <a:lstStyle/>
          <a:p>
            <a:pPr marL="0" indent="0">
              <a:buNone/>
            </a:pPr>
            <a:r>
              <a:rPr lang="en-US" sz="3600" b="1" dirty="0">
                <a:ea typeface="Calibri" panose="020F0502020204030204" pitchFamily="34" charset="0"/>
              </a:rPr>
              <a:t>Types of Insurance</a:t>
            </a:r>
          </a:p>
          <a:p>
            <a:pPr>
              <a:buFont typeface="Arial" panose="020B0604020202020204" pitchFamily="34" charset="0"/>
              <a:buChar char="•"/>
            </a:pPr>
            <a:r>
              <a:rPr lang="en-US" dirty="0">
                <a:effectLst/>
                <a:ea typeface="Calibri" panose="020F0502020204030204" pitchFamily="34" charset="0"/>
              </a:rPr>
              <a:t>Health</a:t>
            </a:r>
          </a:p>
          <a:p>
            <a:pPr>
              <a:buFont typeface="Arial" panose="020B0604020202020204" pitchFamily="34" charset="0"/>
              <a:buChar char="•"/>
            </a:pPr>
            <a:r>
              <a:rPr lang="en-US" dirty="0">
                <a:ea typeface="Calibri" panose="020F0502020204030204" pitchFamily="34" charset="0"/>
              </a:rPr>
              <a:t>Life</a:t>
            </a:r>
          </a:p>
          <a:p>
            <a:pPr>
              <a:buFont typeface="Arial" panose="020B0604020202020204" pitchFamily="34" charset="0"/>
              <a:buChar char="•"/>
            </a:pPr>
            <a:r>
              <a:rPr lang="en-US" dirty="0">
                <a:effectLst/>
                <a:ea typeface="Calibri" panose="020F0502020204030204" pitchFamily="34" charset="0"/>
              </a:rPr>
              <a:t>Auto</a:t>
            </a:r>
          </a:p>
          <a:p>
            <a:pPr>
              <a:buFont typeface="Arial" panose="020B0604020202020204" pitchFamily="34" charset="0"/>
              <a:buChar char="•"/>
            </a:pPr>
            <a:r>
              <a:rPr lang="en-US" dirty="0">
                <a:ea typeface="Calibri" panose="020F0502020204030204" pitchFamily="34" charset="0"/>
              </a:rPr>
              <a:t>Renters</a:t>
            </a:r>
          </a:p>
          <a:p>
            <a:pPr>
              <a:buFont typeface="Arial" panose="020B0604020202020204" pitchFamily="34" charset="0"/>
              <a:buChar char="•"/>
            </a:pPr>
            <a:r>
              <a:rPr lang="en-US" dirty="0">
                <a:effectLst/>
                <a:ea typeface="Calibri" panose="020F0502020204030204" pitchFamily="34" charset="0"/>
              </a:rPr>
              <a:t>Disability</a:t>
            </a:r>
          </a:p>
          <a:p>
            <a:pPr>
              <a:buFont typeface="Arial" panose="020B0604020202020204" pitchFamily="34" charset="0"/>
              <a:buChar char="•"/>
            </a:pPr>
            <a:endParaRPr lang="en-US" dirty="0">
              <a:effectLst/>
              <a:latin typeface="Open Sans" panose="020B0606030504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3269083"/>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3A3E0-857E-48B9-8872-63E5EC1ED786}"/>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43527E32-DA89-433B-B001-8F54E77847A8}"/>
              </a:ext>
            </a:extLst>
          </p:cNvPr>
          <p:cNvSpPr>
            <a:spLocks noGrp="1"/>
          </p:cNvSpPr>
          <p:nvPr>
            <p:ph idx="1"/>
          </p:nvPr>
        </p:nvSpPr>
        <p:spPr/>
        <p:txBody>
          <a:bodyPr/>
          <a:lstStyle/>
          <a:p>
            <a:pPr marL="0" indent="0">
              <a:buNone/>
            </a:pPr>
            <a:r>
              <a:rPr lang="en-US" sz="3600" b="1" dirty="0"/>
              <a:t>Insurance Terms</a:t>
            </a:r>
          </a:p>
          <a:p>
            <a:pPr>
              <a:buFont typeface="Arial" panose="020B0604020202020204" pitchFamily="34" charset="0"/>
              <a:buChar char="•"/>
            </a:pPr>
            <a:r>
              <a:rPr lang="en-US" dirty="0"/>
              <a:t>Deductible</a:t>
            </a:r>
          </a:p>
          <a:p>
            <a:pPr>
              <a:buFont typeface="Arial" panose="020B0604020202020204" pitchFamily="34" charset="0"/>
              <a:buChar char="•"/>
            </a:pPr>
            <a:r>
              <a:rPr lang="en-US" dirty="0"/>
              <a:t>Co-pay</a:t>
            </a:r>
          </a:p>
          <a:p>
            <a:pPr>
              <a:buFont typeface="Arial" panose="020B0604020202020204" pitchFamily="34" charset="0"/>
              <a:buChar char="•"/>
            </a:pPr>
            <a:r>
              <a:rPr lang="en-US" dirty="0"/>
              <a:t>Premiums</a:t>
            </a:r>
          </a:p>
          <a:p>
            <a:pPr>
              <a:buFont typeface="Arial" panose="020B0604020202020204" pitchFamily="34" charset="0"/>
              <a:buChar char="•"/>
            </a:pPr>
            <a:r>
              <a:rPr lang="en-US" dirty="0"/>
              <a:t>Liability/collision, etc.</a:t>
            </a:r>
          </a:p>
          <a:p>
            <a:pPr>
              <a:buFont typeface="Arial" panose="020B0604020202020204" pitchFamily="34" charset="0"/>
              <a:buChar char="•"/>
            </a:pPr>
            <a:r>
              <a:rPr lang="en-US" dirty="0"/>
              <a:t>Moral hazard</a:t>
            </a:r>
          </a:p>
        </p:txBody>
      </p:sp>
    </p:spTree>
    <p:extLst>
      <p:ext uri="{BB962C8B-B14F-4D97-AF65-F5344CB8AC3E}">
        <p14:creationId xmlns:p14="http://schemas.microsoft.com/office/powerpoint/2010/main" val="1798402326"/>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14A6C-7292-4200-AA4D-E81231DF1E38}"/>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F4F7E79B-ED3E-48A8-871B-ED4222B6B0A6}"/>
              </a:ext>
            </a:extLst>
          </p:cNvPr>
          <p:cNvSpPr>
            <a:spLocks noGrp="1"/>
          </p:cNvSpPr>
          <p:nvPr>
            <p:ph idx="1"/>
          </p:nvPr>
        </p:nvSpPr>
        <p:spPr/>
        <p:txBody>
          <a:bodyPr/>
          <a:lstStyle/>
          <a:p>
            <a:pPr marL="0" indent="0">
              <a:buNone/>
            </a:pPr>
            <a:r>
              <a:rPr lang="en-US" sz="3600" b="1" dirty="0"/>
              <a:t>Scams</a:t>
            </a:r>
          </a:p>
          <a:p>
            <a:pPr>
              <a:buFont typeface="Arial" panose="020B0604020202020204" pitchFamily="34" charset="0"/>
              <a:buChar char="•"/>
            </a:pPr>
            <a:r>
              <a:rPr lang="en-US" dirty="0"/>
              <a:t>Types</a:t>
            </a:r>
          </a:p>
          <a:p>
            <a:pPr>
              <a:buFont typeface="Arial" panose="020B0604020202020204" pitchFamily="34" charset="0"/>
              <a:buChar char="•"/>
            </a:pPr>
            <a:r>
              <a:rPr lang="en-US" dirty="0"/>
              <a:t>Government agencies/legislation</a:t>
            </a:r>
          </a:p>
          <a:p>
            <a:pPr marL="0" indent="0">
              <a:buNone/>
            </a:pPr>
            <a:endParaRPr lang="en-US" dirty="0"/>
          </a:p>
        </p:txBody>
      </p:sp>
    </p:spTree>
    <p:extLst>
      <p:ext uri="{BB962C8B-B14F-4D97-AF65-F5344CB8AC3E}">
        <p14:creationId xmlns:p14="http://schemas.microsoft.com/office/powerpoint/2010/main" val="3599409337"/>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8332A4-542C-494D-8506-1C720B46413C}">
  <ds:schemaRefs>
    <ds:schemaRef ds:uri="http://schemas.microsoft.com/office/infopath/2007/PartnerControls"/>
    <ds:schemaRef ds:uri="http://purl.org/dc/terms/"/>
    <ds:schemaRef ds:uri="http://schemas.microsoft.com/office/2006/documentManagement/types"/>
    <ds:schemaRef ds:uri="http://purl.org/dc/elements/1.1/"/>
    <ds:schemaRef ds:uri="9cd82c5b-74c9-4827-94f1-5bf219ae6b20"/>
    <ds:schemaRef ds:uri="bfa4db11-c700-41fb-b639-f7e6b4e680b5"/>
    <ds:schemaRef ds:uri="http://schemas.openxmlformats.org/package/2006/metadata/core-properties"/>
    <ds:schemaRef ds:uri="http://www.w3.org/XML/1998/namespace"/>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85DF1F-BC57-4156-92DD-D8D43BF525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4563</TotalTime>
  <Words>557</Words>
  <Application>Microsoft Office PowerPoint</Application>
  <PresentationFormat>Widescreen</PresentationFormat>
  <Paragraphs>68</Paragraphs>
  <Slides>12</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Arial,Sans-Serif</vt:lpstr>
      <vt:lpstr>Calibri</vt:lpstr>
      <vt:lpstr>Calibri Light</vt:lpstr>
      <vt:lpstr>Open Sans</vt:lpstr>
      <vt:lpstr>Office Theme</vt:lpstr>
      <vt:lpstr>  National Personal Finance Challenge Webinar Series Standard 6: Protecting and Insuring Presented by Dr. Julie Heath and Susan McNamara julia.heath@uc.edu; mcnamarasa@vcu.edu </vt:lpstr>
      <vt:lpstr>Professional Development Certificate</vt:lpstr>
      <vt:lpstr>Agenda</vt:lpstr>
      <vt:lpstr>Objectives</vt:lpstr>
      <vt:lpstr>Standard 6: Protecting and Insuring</vt:lpstr>
      <vt:lpstr>Standard 6: Protecting and Insuring</vt:lpstr>
      <vt:lpstr>Important Concepts</vt:lpstr>
      <vt:lpstr>Important Concepts</vt:lpstr>
      <vt:lpstr>Important Concepts</vt:lpstr>
      <vt:lpstr>References</vt:lpstr>
      <vt:lpstr>EconEdLink Membership</vt:lpstr>
      <vt:lpstr>CEE Affiliates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Heath, Julia (heathja)</cp:lastModifiedBy>
  <cp:revision>109</cp:revision>
  <dcterms:created xsi:type="dcterms:W3CDTF">2012-09-11T15:07:18Z</dcterms:created>
  <dcterms:modified xsi:type="dcterms:W3CDTF">2020-12-23T18:04:26Z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