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7" r:id="rId6"/>
    <p:sldId id="258" r:id="rId7"/>
    <p:sldId id="262" r:id="rId8"/>
    <p:sldId id="268" r:id="rId9"/>
    <p:sldId id="273" r:id="rId10"/>
    <p:sldId id="269" r:id="rId11"/>
    <p:sldId id="270" r:id="rId12"/>
    <p:sldId id="271" r:id="rId13"/>
    <p:sldId id="272" r:id="rId14"/>
    <p:sldId id="260" r:id="rId15"/>
    <p:sldId id="261" r:id="rId16"/>
    <p:sldId id="266"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573791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11</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13</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4" name="Picture 3">
            <a:extLst>
              <a:ext uri="{FF2B5EF4-FFF2-40B4-BE49-F238E27FC236}">
                <a16:creationId xmlns:a16="http://schemas.microsoft.com/office/drawing/2014/main" id="{3D60714D-FB41-4C90-AD52-E552613E446B}"/>
              </a:ext>
            </a:extLst>
          </p:cNvPr>
          <p:cNvPicPr>
            <a:picLocks noChangeAspect="1"/>
          </p:cNvPicPr>
          <p:nvPr userDrawn="1"/>
        </p:nvPicPr>
        <p:blipFill>
          <a:blip r:embed="rId2"/>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87187CB3-7387-4DE9-9099-96BDB3E6C9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cnamarasa@vcu.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5: </a:t>
            </a:r>
            <a:r>
              <a:rPr lang="en-US" sz="4400">
                <a:ln w="11430"/>
                <a:solidFill>
                  <a:schemeClr val="tx1"/>
                </a:solidFill>
                <a:effectLst>
                  <a:outerShdw blurRad="80000" dist="40000" dir="5040000" algn="tl">
                    <a:srgbClr val="000000">
                      <a:alpha val="0"/>
                    </a:srgbClr>
                  </a:outerShdw>
                </a:effectLst>
                <a:latin typeface="Calibri"/>
                <a:ea typeface="ＭＳ Ｐゴシック"/>
                <a:cs typeface="Calibri"/>
              </a:rPr>
              <a:t>Financial Investing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 and Susan McNamara</a:t>
            </a:r>
            <a:br>
              <a:rPr lang="en-US" sz="1600" dirty="0"/>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r>
              <a:rPr lang="en-US" sz="2200" dirty="0">
                <a:solidFill>
                  <a:schemeClr val="tx1"/>
                </a:solidFill>
                <a:latin typeface="Calibri"/>
                <a:ea typeface="ＭＳ Ｐゴシック"/>
                <a:cs typeface="Calibri"/>
                <a:hlinkClick r:id="rId4"/>
              </a:rPr>
              <a:t>mcnamarasa@vcu.edu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C6E0-FA32-46A6-8A1A-6608963ED113}"/>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147C48E0-5B0C-4B24-B02B-D27AE75AEF30}"/>
              </a:ext>
            </a:extLst>
          </p:cNvPr>
          <p:cNvSpPr>
            <a:spLocks noGrp="1"/>
          </p:cNvSpPr>
          <p:nvPr>
            <p:ph idx="1"/>
          </p:nvPr>
        </p:nvSpPr>
        <p:spPr/>
        <p:txBody>
          <a:bodyPr/>
          <a:lstStyle/>
          <a:p>
            <a:pPr marL="0" indent="0">
              <a:buNone/>
            </a:pPr>
            <a:r>
              <a:rPr lang="en-US" sz="3600" b="1" dirty="0"/>
              <a:t>Financial Markets</a:t>
            </a:r>
          </a:p>
          <a:p>
            <a:pPr>
              <a:buFont typeface="Arial" panose="020B0604020202020204" pitchFamily="34" charset="0"/>
              <a:buChar char="•"/>
            </a:pPr>
            <a:r>
              <a:rPr lang="en-US" dirty="0"/>
              <a:t>Stock exchanges</a:t>
            </a:r>
          </a:p>
          <a:p>
            <a:pPr>
              <a:buFont typeface="Arial" panose="020B0604020202020204" pitchFamily="34" charset="0"/>
              <a:buChar char="•"/>
            </a:pPr>
            <a:r>
              <a:rPr lang="en-US" dirty="0"/>
              <a:t>Protections (SEC, etc.)</a:t>
            </a:r>
          </a:p>
        </p:txBody>
      </p:sp>
    </p:spTree>
    <p:extLst>
      <p:ext uri="{BB962C8B-B14F-4D97-AF65-F5344CB8AC3E}">
        <p14:creationId xmlns:p14="http://schemas.microsoft.com/office/powerpoint/2010/main" val="163096710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2006539" y="2114895"/>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a:effectLst>
                <a:glow>
                  <a:srgbClr val="4F81BD">
                    <a:alpha val="0"/>
                  </a:srgbClr>
                </a:glow>
                <a:outerShdw blurRad="50800" dist="50800" dir="5400000" algn="ctr" rotWithShape="0">
                  <a:srgbClr val="000000">
                    <a:alpha val="0"/>
                  </a:srgbClr>
                </a:outerShdw>
                <a:reflection stA="0" endPos="65000" dist="50800" dir="5400000" sy="-100000" algn="bl" rotWithShape="0"/>
              </a:effectLst>
              <a:ea typeface="ＭＳ Ｐゴシック"/>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2112956" y="2359260"/>
            <a:ext cx="8175171" cy="3693319"/>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pPr marL="285750" indent="-285750">
              <a:buFont typeface="Arial"/>
              <a:buChar char="•"/>
            </a:pPr>
            <a:endParaRPr lang="en-US" dirty="0">
              <a:latin typeface="Arial"/>
              <a:ea typeface="ＭＳ Ｐゴシック"/>
            </a:endParaRPr>
          </a:p>
          <a:p>
            <a:pPr marL="285750" indent="-285750">
              <a:buFont typeface="Arial"/>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Once you receive your certificate, please submit it to your administrator for approval. Professional Development standards can differ from state to state</a:t>
            </a:r>
            <a:endParaRPr lang="en-US" dirty="0">
              <a:latin typeface="Arial"/>
              <a:ea typeface="ＭＳ Ｐゴシック"/>
            </a:endParaRP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a:ln w="11430"/>
              <a:effectLst>
                <a:outerShdw blurRad="80000" dist="40000" dir="5040000" algn="tl">
                  <a:srgbClr val="000000">
                    <a:alpha val="0"/>
                  </a:srgbClr>
                </a:outerShdw>
              </a:effectLst>
              <a:ea typeface="+mj-ea"/>
            </a:endParaRPr>
          </a:p>
        </p:txBody>
      </p:sp>
      <p:sp>
        <p:nvSpPr>
          <p:cNvPr id="15363" name="Content Placeholder 2"/>
          <p:cNvSpPr>
            <a:spLocks noGrp="1"/>
          </p:cNvSpPr>
          <p:nvPr>
            <p:ph idx="4294967295"/>
          </p:nvPr>
        </p:nvSpPr>
        <p:spPr>
          <a:xfrm>
            <a:off x="1981200" y="2377441"/>
            <a:ext cx="8229600" cy="4175760"/>
          </a:xfrm>
        </p:spPr>
        <p:txBody>
          <a:bodyPr/>
          <a:lstStyle/>
          <a:p>
            <a:r>
              <a:rPr lang="en-US" sz="2500" dirty="0">
                <a:latin typeface="Calibri Light"/>
                <a:ea typeface="ＭＳ Ｐゴシック"/>
                <a:cs typeface="Calibri Light"/>
              </a:rPr>
              <a:t>Overview of Standard 5: Financial Investing</a:t>
            </a:r>
          </a:p>
          <a:p>
            <a:r>
              <a:rPr lang="en-US" sz="2500" dirty="0">
                <a:latin typeface="Calibri Light"/>
                <a:ea typeface="ＭＳ Ｐゴシック"/>
                <a:cs typeface="Calibri Light"/>
              </a:rPr>
              <a:t>Demonstration of Lessons</a:t>
            </a:r>
          </a:p>
          <a:p>
            <a:pPr lvl="1"/>
            <a:r>
              <a:rPr lang="en-US" sz="2500" dirty="0">
                <a:latin typeface="Calibri Light"/>
                <a:ea typeface="ＭＳ Ｐゴシック"/>
                <a:cs typeface="Calibri Light"/>
              </a:rPr>
              <a:t>Lesson 1: Financial Investing </a:t>
            </a:r>
          </a:p>
          <a:p>
            <a:pPr lvl="1"/>
            <a:r>
              <a:rPr lang="en-US" sz="2500" dirty="0">
                <a:latin typeface="Calibri Light"/>
                <a:ea typeface="ＭＳ Ｐゴシック"/>
                <a:cs typeface="Calibri Light"/>
              </a:rPr>
              <a:t>Lesson 2: The Five Stages of Investing </a:t>
            </a:r>
          </a:p>
          <a:p>
            <a:r>
              <a:rPr lang="en-US" sz="2500" dirty="0">
                <a:latin typeface="Calibri Light"/>
                <a:ea typeface="ＭＳ Ｐゴシック"/>
                <a:cs typeface="Calibri Light"/>
              </a:rPr>
              <a:t>Tie-in to National Personal Finance Challenge Case Study Competition </a:t>
            </a:r>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1981200" y="2377441"/>
            <a:ext cx="8229600" cy="4175760"/>
          </a:xfrm>
        </p:spPr>
        <p:txBody>
          <a:bodyPr>
            <a:noAutofit/>
          </a:bodyPr>
          <a:lstStyle/>
          <a:p>
            <a:pPr marL="0" indent="0" defTabSz="905255">
              <a:buNone/>
              <a:defRPr sz="3168"/>
            </a:pPr>
            <a:r>
              <a:rPr lang="en-US" sz="2500" dirty="0">
                <a:latin typeface="Calibri"/>
                <a:ea typeface="ＭＳ Ｐゴシック"/>
                <a:cs typeface="Calibri"/>
              </a:rPr>
              <a:t>Teachers will</a:t>
            </a:r>
          </a:p>
          <a:p>
            <a:pPr defTabSz="905255">
              <a:buFont typeface="Arial" panose="020B0604020202020204" pitchFamily="34" charset="0"/>
              <a:buChar char="•"/>
              <a:defRPr sz="3168"/>
            </a:pPr>
            <a:r>
              <a:rPr lang="en-US" sz="2500" dirty="0">
                <a:latin typeface="Calibri"/>
                <a:ea typeface="ＭＳ Ｐゴシック"/>
                <a:cs typeface="Calibri"/>
              </a:rPr>
              <a:t>Understand the scope and depth of Standard 5: Financial Investing, including specific concepts;</a:t>
            </a:r>
          </a:p>
          <a:p>
            <a:pPr defTabSz="905255">
              <a:buFont typeface="Arial" panose="020B0604020202020204" pitchFamily="34" charset="0"/>
              <a:buChar char="•"/>
              <a:defRPr sz="3168"/>
            </a:pPr>
            <a:r>
              <a:rPr lang="en-US" sz="2500" dirty="0">
                <a:latin typeface="Calibri"/>
                <a:ea typeface="ＭＳ Ｐゴシック"/>
                <a:cs typeface="Calibri"/>
              </a:rPr>
              <a:t>Be able to demonstrate Standard 5: Financial Investing to their students using the two lessons presented;</a:t>
            </a:r>
          </a:p>
          <a:p>
            <a:pPr defTabSz="905255">
              <a:buFont typeface="Arial" panose="020B0604020202020204" pitchFamily="34" charset="0"/>
              <a:buChar char="•"/>
              <a:defRPr sz="3168"/>
            </a:pPr>
            <a:r>
              <a:rPr lang="en-US" sz="2500" dirty="0">
                <a:latin typeface="Calibri"/>
                <a:ea typeface="ＭＳ Ｐゴシック"/>
                <a:cs typeface="Calibri"/>
              </a:rPr>
              <a:t>Synthesize Standard 5: Financial Investing and the lessons to create actionable plans for classroom engagement.</a:t>
            </a:r>
          </a:p>
          <a:p>
            <a:pPr defTabSz="905255">
              <a:buFont typeface="Arial" panose="020B0604020202020204" pitchFamily="34" charset="0"/>
              <a:buChar char="•"/>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5: Financial Investing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81200" y="1890446"/>
            <a:ext cx="8229600" cy="4266515"/>
          </a:xfrm>
        </p:spPr>
        <p:txBody>
          <a:bodyPr/>
          <a:lstStyle/>
          <a:p>
            <a:pPr marL="0" indent="0">
              <a:buNone/>
            </a:pPr>
            <a:r>
              <a:rPr lang="en-US" dirty="0"/>
              <a:t>Financial investment is the purchase of financial assets to increase income or wealth in the future. Investors must choose among investments that have different risks and expected rates of return. Investments with higher expected rates of return tend to have greater risk. Diversification of investment among a number of choices can lower investment risk.</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5: Financial Investing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81200" y="1890446"/>
            <a:ext cx="8229600" cy="4266515"/>
          </a:xfrm>
        </p:spPr>
        <p:txBody>
          <a:bodyPr/>
          <a:lstStyle/>
          <a:p>
            <a:pPr marL="0" indent="0">
              <a:buNone/>
            </a:pPr>
            <a:r>
              <a:rPr lang="en-US" dirty="0"/>
              <a:t>Financial investment is the purchase of </a:t>
            </a:r>
            <a:r>
              <a:rPr lang="en-US" b="1" dirty="0"/>
              <a:t>financial assets </a:t>
            </a:r>
            <a:r>
              <a:rPr lang="en-US" dirty="0"/>
              <a:t>to increase income or wealth in the future. Investors must choose among investments that have </a:t>
            </a:r>
            <a:r>
              <a:rPr lang="en-US" b="1" dirty="0"/>
              <a:t>different risks and expected rates of return</a:t>
            </a:r>
            <a:r>
              <a:rPr lang="en-US" dirty="0"/>
              <a:t>. Investments with </a:t>
            </a:r>
            <a:r>
              <a:rPr lang="en-US" b="1" dirty="0"/>
              <a:t>higher expected rates of return tend to have greater risk</a:t>
            </a:r>
            <a:r>
              <a:rPr lang="en-US" dirty="0"/>
              <a:t>. </a:t>
            </a:r>
            <a:r>
              <a:rPr lang="en-US" b="1" dirty="0"/>
              <a:t>Diversification</a:t>
            </a:r>
            <a:r>
              <a:rPr lang="en-US" dirty="0"/>
              <a:t> of investment among a number of choices can lower investment risk.</a:t>
            </a:r>
          </a:p>
          <a:p>
            <a:pPr marL="0" indent="0">
              <a:buNone/>
            </a:pPr>
            <a:endParaRPr lang="en-US" dirty="0"/>
          </a:p>
        </p:txBody>
      </p:sp>
    </p:spTree>
    <p:extLst>
      <p:ext uri="{BB962C8B-B14F-4D97-AF65-F5344CB8AC3E}">
        <p14:creationId xmlns:p14="http://schemas.microsoft.com/office/powerpoint/2010/main" val="129710973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2992-8D70-4D90-8788-C4B0B5AC8C0C}"/>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5386F80-E5EA-431A-8A04-4A159FBDEB80}"/>
              </a:ext>
            </a:extLst>
          </p:cNvPr>
          <p:cNvSpPr>
            <a:spLocks noGrp="1"/>
          </p:cNvSpPr>
          <p:nvPr>
            <p:ph idx="1"/>
          </p:nvPr>
        </p:nvSpPr>
        <p:spPr/>
        <p:txBody>
          <a:bodyPr/>
          <a:lstStyle/>
          <a:p>
            <a:pPr marL="0" indent="0">
              <a:buNone/>
            </a:pPr>
            <a:r>
              <a:rPr lang="en-US" sz="3600" b="1" dirty="0">
                <a:ea typeface="Calibri" panose="020F0502020204030204" pitchFamily="34" charset="0"/>
              </a:rPr>
              <a:t>Returns vs. Yields</a:t>
            </a:r>
          </a:p>
          <a:p>
            <a:pPr>
              <a:buFont typeface="Arial" panose="020B0604020202020204" pitchFamily="34" charset="0"/>
              <a:buChar char="•"/>
            </a:pPr>
            <a:r>
              <a:rPr lang="en-US" dirty="0">
                <a:effectLst/>
                <a:ea typeface="Calibri" panose="020F0502020204030204" pitchFamily="34" charset="0"/>
              </a:rPr>
              <a:t>Definitions</a:t>
            </a:r>
          </a:p>
          <a:p>
            <a:pPr>
              <a:buFont typeface="Arial" panose="020B0604020202020204" pitchFamily="34" charset="0"/>
              <a:buChar char="•"/>
            </a:pPr>
            <a:r>
              <a:rPr lang="en-US" dirty="0">
                <a:ea typeface="Calibri" panose="020F0502020204030204" pitchFamily="34" charset="0"/>
              </a:rPr>
              <a:t>Computations</a:t>
            </a:r>
          </a:p>
          <a:p>
            <a:pPr>
              <a:buFont typeface="Arial" panose="020B0604020202020204" pitchFamily="34" charset="0"/>
              <a:buChar char="•"/>
            </a:pPr>
            <a:r>
              <a:rPr lang="en-US" dirty="0">
                <a:ea typeface="Calibri" panose="020F0502020204030204" pitchFamily="34" charset="0"/>
              </a:rPr>
              <a:t>Real vs. nominal</a:t>
            </a:r>
          </a:p>
          <a:p>
            <a:pPr marL="0" indent="0">
              <a:buNone/>
            </a:pPr>
            <a:endParaRPr lang="en-US" dirty="0">
              <a:effectLst/>
              <a:ea typeface="Calibri" panose="020F0502020204030204" pitchFamily="34" charset="0"/>
            </a:endParaRPr>
          </a:p>
          <a:p>
            <a:pPr>
              <a:buFont typeface="Arial" panose="020B0604020202020204" pitchFamily="34" charset="0"/>
              <a:buChar char="•"/>
            </a:pPr>
            <a:endParaRPr lang="en-US" dirty="0">
              <a:effectLst/>
              <a:latin typeface="Open Sans" panose="020B0606030504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32690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A3E0-857E-48B9-8872-63E5EC1ED786}"/>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3527E32-DA89-433B-B001-8F54E77847A8}"/>
              </a:ext>
            </a:extLst>
          </p:cNvPr>
          <p:cNvSpPr>
            <a:spLocks noGrp="1"/>
          </p:cNvSpPr>
          <p:nvPr>
            <p:ph idx="1"/>
          </p:nvPr>
        </p:nvSpPr>
        <p:spPr/>
        <p:txBody>
          <a:bodyPr/>
          <a:lstStyle/>
          <a:p>
            <a:pPr marL="0" indent="0">
              <a:buNone/>
            </a:pPr>
            <a:r>
              <a:rPr lang="en-US" sz="3600" b="1" dirty="0"/>
              <a:t>Bonds vs. Stocks</a:t>
            </a:r>
          </a:p>
          <a:p>
            <a:pPr>
              <a:buFont typeface="Arial" panose="020B0604020202020204" pitchFamily="34" charset="0"/>
              <a:buChar char="•"/>
            </a:pPr>
            <a:r>
              <a:rPr lang="en-US" dirty="0"/>
              <a:t>Difference</a:t>
            </a:r>
          </a:p>
          <a:p>
            <a:pPr>
              <a:buFont typeface="Arial" panose="020B0604020202020204" pitchFamily="34" charset="0"/>
              <a:buChar char="•"/>
            </a:pPr>
            <a:r>
              <a:rPr lang="en-US" dirty="0"/>
              <a:t>Types</a:t>
            </a:r>
          </a:p>
          <a:p>
            <a:pPr>
              <a:buFont typeface="Arial" panose="020B0604020202020204" pitchFamily="34" charset="0"/>
              <a:buChar char="•"/>
            </a:pPr>
            <a:r>
              <a:rPr lang="en-US" dirty="0"/>
              <a:t>Relationship with interest rates</a:t>
            </a:r>
          </a:p>
          <a:p>
            <a:pPr marL="0" indent="0">
              <a:buNone/>
            </a:pPr>
            <a:endParaRPr lang="en-US" dirty="0"/>
          </a:p>
        </p:txBody>
      </p:sp>
    </p:spTree>
    <p:extLst>
      <p:ext uri="{BB962C8B-B14F-4D97-AF65-F5344CB8AC3E}">
        <p14:creationId xmlns:p14="http://schemas.microsoft.com/office/powerpoint/2010/main" val="179840232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0F01A-9518-4B5A-9DAB-4AB9E55798E8}"/>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32A52D5E-BA1C-453B-B7BD-885BA3F760DB}"/>
              </a:ext>
            </a:extLst>
          </p:cNvPr>
          <p:cNvSpPr>
            <a:spLocks noGrp="1"/>
          </p:cNvSpPr>
          <p:nvPr>
            <p:ph idx="1"/>
          </p:nvPr>
        </p:nvSpPr>
        <p:spPr/>
        <p:txBody>
          <a:bodyPr/>
          <a:lstStyle/>
          <a:p>
            <a:pPr marL="0" indent="0">
              <a:buNone/>
            </a:pPr>
            <a:r>
              <a:rPr lang="en-US" sz="3600" b="1" dirty="0"/>
              <a:t>Risk/Return</a:t>
            </a:r>
          </a:p>
          <a:p>
            <a:pPr>
              <a:buFont typeface="Arial" panose="020B0604020202020204" pitchFamily="34" charset="0"/>
              <a:buChar char="•"/>
            </a:pPr>
            <a:r>
              <a:rPr lang="en-US" dirty="0"/>
              <a:t>Trade-off</a:t>
            </a:r>
          </a:p>
          <a:p>
            <a:pPr>
              <a:buFont typeface="Arial" panose="020B0604020202020204" pitchFamily="34" charset="0"/>
              <a:buChar char="•"/>
            </a:pPr>
            <a:r>
              <a:rPr lang="en-US" dirty="0"/>
              <a:t>Diversification</a:t>
            </a:r>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314953651"/>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1668</TotalTime>
  <Words>538</Words>
  <Application>Microsoft Office PowerPoint</Application>
  <PresentationFormat>Widescreen</PresentationFormat>
  <Paragraphs>69</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Arial,Sans-Serif</vt:lpstr>
      <vt:lpstr>Calibri</vt:lpstr>
      <vt:lpstr>Calibri Light</vt:lpstr>
      <vt:lpstr>Open Sans</vt:lpstr>
      <vt:lpstr>Office Theme</vt:lpstr>
      <vt:lpstr>  National Personal Finance Challenge Webinar Series Standard 5: Financial Investing Presented by Dr. Julie Heath and Susan McNamara julia.heath@uc.edu; mcnamarasa@vcu.edu </vt:lpstr>
      <vt:lpstr>Professional Development Certificate</vt:lpstr>
      <vt:lpstr>Agenda</vt:lpstr>
      <vt:lpstr>Objectives</vt:lpstr>
      <vt:lpstr>Standard 5: Financial Investing</vt:lpstr>
      <vt:lpstr>Standard 5: Financial Investing</vt:lpstr>
      <vt:lpstr>Important Concepts</vt:lpstr>
      <vt:lpstr>Important Concepts</vt:lpstr>
      <vt:lpstr>Important Concepts</vt:lpstr>
      <vt:lpstr>Important Concepts</vt:lpstr>
      <vt:lpstr>References</vt:lpstr>
      <vt:lpstr>EconEdLink Membership</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106</cp:revision>
  <dcterms:created xsi:type="dcterms:W3CDTF">2012-09-11T15:07:18Z</dcterms:created>
  <dcterms:modified xsi:type="dcterms:W3CDTF">2020-12-23T17:48:27Z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