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67" r:id="rId6"/>
    <p:sldId id="258" r:id="rId7"/>
    <p:sldId id="262" r:id="rId8"/>
    <p:sldId id="268" r:id="rId9"/>
    <p:sldId id="274" r:id="rId10"/>
    <p:sldId id="269" r:id="rId11"/>
    <p:sldId id="270" r:id="rId12"/>
    <p:sldId id="271" r:id="rId13"/>
    <p:sldId id="272" r:id="rId14"/>
    <p:sldId id="273" r:id="rId15"/>
    <p:sldId id="260" r:id="rId16"/>
    <p:sldId id="261" r:id="rId17"/>
    <p:sldId id="266" r:id="rId18"/>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80"/>
    <a:srgbClr val="7A9900"/>
    <a:srgbClr val="005CB8"/>
    <a:srgbClr val="8BAF00"/>
    <a:srgbClr val="C7C6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12/23/2020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extLst>
      <p:ext uri="{BB962C8B-B14F-4D97-AF65-F5344CB8AC3E}">
        <p14:creationId xmlns:p14="http://schemas.microsoft.com/office/powerpoint/2010/main" val="403977240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a:t>
            </a:fld>
            <a:endParaRPr lang="en-US"/>
          </a:p>
        </p:txBody>
      </p:sp>
    </p:spTree>
    <p:extLst>
      <p:ext uri="{BB962C8B-B14F-4D97-AF65-F5344CB8AC3E}">
        <p14:creationId xmlns:p14="http://schemas.microsoft.com/office/powerpoint/2010/main" val="379333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3</a:t>
            </a:fld>
            <a:endParaRPr lang="en-US"/>
          </a:p>
        </p:txBody>
      </p:sp>
    </p:spTree>
    <p:extLst>
      <p:ext uri="{BB962C8B-B14F-4D97-AF65-F5344CB8AC3E}">
        <p14:creationId xmlns:p14="http://schemas.microsoft.com/office/powerpoint/2010/main" val="2009918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4</a:t>
            </a:fld>
            <a:endParaRPr lang="en-US"/>
          </a:p>
        </p:txBody>
      </p:sp>
    </p:spTree>
    <p:extLst>
      <p:ext uri="{BB962C8B-B14F-4D97-AF65-F5344CB8AC3E}">
        <p14:creationId xmlns:p14="http://schemas.microsoft.com/office/powerpoint/2010/main" val="3495815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5</a:t>
            </a:fld>
            <a:endParaRPr lang="en-US"/>
          </a:p>
        </p:txBody>
      </p:sp>
    </p:spTree>
    <p:extLst>
      <p:ext uri="{BB962C8B-B14F-4D97-AF65-F5344CB8AC3E}">
        <p14:creationId xmlns:p14="http://schemas.microsoft.com/office/powerpoint/2010/main" val="4090137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6</a:t>
            </a:fld>
            <a:endParaRPr lang="en-US"/>
          </a:p>
        </p:txBody>
      </p:sp>
    </p:spTree>
    <p:extLst>
      <p:ext uri="{BB962C8B-B14F-4D97-AF65-F5344CB8AC3E}">
        <p14:creationId xmlns:p14="http://schemas.microsoft.com/office/powerpoint/2010/main" val="3425535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12</a:t>
            </a:fld>
            <a:endParaRPr lang="en-US"/>
          </a:p>
        </p:txBody>
      </p:sp>
    </p:spTree>
    <p:extLst>
      <p:ext uri="{BB962C8B-B14F-4D97-AF65-F5344CB8AC3E}">
        <p14:creationId xmlns:p14="http://schemas.microsoft.com/office/powerpoint/2010/main" val="4076892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13</a:t>
            </a:fld>
            <a:endParaRPr lang="en-US"/>
          </a:p>
        </p:txBody>
      </p:sp>
    </p:spTree>
    <p:extLst>
      <p:ext uri="{BB962C8B-B14F-4D97-AF65-F5344CB8AC3E}">
        <p14:creationId xmlns:p14="http://schemas.microsoft.com/office/powerpoint/2010/main" val="3779805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14</a:t>
            </a:fld>
            <a:endParaRPr lang="en-US"/>
          </a:p>
        </p:txBody>
      </p:sp>
    </p:spTree>
    <p:extLst>
      <p:ext uri="{BB962C8B-B14F-4D97-AF65-F5344CB8AC3E}">
        <p14:creationId xmlns:p14="http://schemas.microsoft.com/office/powerpoint/2010/main" val="3573783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10972800" cy="1143000"/>
          </a:xfrm>
        </p:spPr>
        <p:txBody>
          <a:bodyPr/>
          <a:lstStyle/>
          <a:p>
            <a:r>
              <a:rPr lang="en-US"/>
              <a:t>Click to edit Master title style</a:t>
            </a:r>
          </a:p>
        </p:txBody>
      </p:sp>
      <p:sp>
        <p:nvSpPr>
          <p:cNvPr id="3" name="Content Placeholder 2"/>
          <p:cNvSpPr>
            <a:spLocks noGrp="1"/>
          </p:cNvSpPr>
          <p:nvPr>
            <p:ph idx="1"/>
          </p:nvPr>
        </p:nvSpPr>
        <p:spPr>
          <a:xfrm>
            <a:off x="609600" y="2377440"/>
            <a:ext cx="10972800" cy="3779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106984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a:t>Click to edit Master title style</a:t>
            </a:r>
          </a:p>
        </p:txBody>
      </p:sp>
      <p:sp>
        <p:nvSpPr>
          <p:cNvPr id="1027" name="Text Placeholder 2"/>
          <p:cNvSpPr>
            <a:spLocks noGrp="1"/>
          </p:cNvSpPr>
          <p:nvPr>
            <p:ph type="body" idx="1"/>
          </p:nvPr>
        </p:nvSpPr>
        <p:spPr bwMode="auto">
          <a:xfrm>
            <a:off x="304800" y="2055039"/>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3">
            <a:extLst>
              <a:ext uri="{FF2B5EF4-FFF2-40B4-BE49-F238E27FC236}">
                <a16:creationId xmlns:a16="http://schemas.microsoft.com/office/drawing/2014/main" id="{467532F6-3006-4140-BE78-4B5BBCDCF490}"/>
              </a:ext>
            </a:extLst>
          </p:cNvPr>
          <p:cNvPicPr>
            <a:picLocks noChangeAspect="1"/>
          </p:cNvPicPr>
          <p:nvPr userDrawn="1"/>
        </p:nvPicPr>
        <p:blipFill>
          <a:blip r:embed="rId14"/>
          <a:stretch>
            <a:fillRect/>
          </a:stretch>
        </p:blipFill>
        <p:spPr>
          <a:xfrm>
            <a:off x="9491375" y="276999"/>
            <a:ext cx="2419350" cy="724398"/>
          </a:xfrm>
          <a:prstGeom prst="rect">
            <a:avLst/>
          </a:prstGeom>
        </p:spPr>
      </p:pic>
      <p:pic>
        <p:nvPicPr>
          <p:cNvPr id="5" name="Picture 4" descr="Graphical user interface&#10;&#10;Description automatically generated with medium confidence">
            <a:extLst>
              <a:ext uri="{FF2B5EF4-FFF2-40B4-BE49-F238E27FC236}">
                <a16:creationId xmlns:a16="http://schemas.microsoft.com/office/drawing/2014/main" id="{300C1075-3830-4178-9D16-DC4B5C81EF81}"/>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4902047" y="345449"/>
            <a:ext cx="1498753" cy="72439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lnSpc>
          <a:spcPts val="5700"/>
        </a:lnSpc>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ulia.heath@uc.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mcnamarasa@vcu.ed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ouncilforeconed.org/resource/national-standards-for-financial-literacy/#sthash.11CbykLO.dpb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conedlink.org/membership/"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econedlink.org/professional-development/professional-development-upcoming/?view-by=dayGridMonth&amp;currentStart=2020-Mar-1&amp;activeStart=2020-Mar-1&amp;activeEnd=2020-Apr-11"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councilforeconed.org/resources/local-affiliate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hyperlink" Target="http://www.econedlink.org/professional-developmen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066801"/>
            <a:ext cx="7772400" cy="4244939"/>
          </a:xfrm>
        </p:spPr>
        <p:txBody>
          <a:bodyPr rtlCol="0">
            <a:normAutofit fontScale="90000"/>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br>
              <a:rPr lang="en-US" sz="6000" dirty="0"/>
            </a:br>
            <a:br>
              <a:rPr lang="en-US" sz="6000" dirty="0"/>
            </a:br>
            <a:r>
              <a:rPr lang="en-US" sz="6000" dirty="0">
                <a:latin typeface="Calibri"/>
                <a:ea typeface="ＭＳ Ｐゴシック"/>
                <a:cs typeface="Calibri"/>
              </a:rPr>
              <a:t>National Personal Finance Challenge Webinar Series</a:t>
            </a:r>
            <a:br>
              <a:rPr lang="en-US" sz="6000" dirty="0">
                <a:ln w="11430"/>
                <a:effectLst>
                  <a:outerShdw blurRad="80000" dist="40000" dir="5040000" algn="tl">
                    <a:srgbClr val="000000">
                      <a:alpha val="0"/>
                    </a:srgbClr>
                  </a:outerShdw>
                </a:effectLst>
                <a:ea typeface="+mj-ea"/>
                <a:cs typeface="+mj-cs"/>
              </a:rPr>
            </a:br>
            <a: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t>Standard 4: Using Credit</a:t>
            </a:r>
            <a:b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br>
            <a:r>
              <a:rPr lang="en-US" sz="2200" i="1" dirty="0">
                <a:solidFill>
                  <a:schemeClr val="tx1"/>
                </a:solidFill>
                <a:latin typeface="Calibri"/>
                <a:ea typeface="ＭＳ Ｐゴシック"/>
                <a:cs typeface="Calibri"/>
              </a:rPr>
              <a:t>Presented by</a:t>
            </a:r>
            <a:br>
              <a:rPr lang="en-US" sz="2200" i="1" dirty="0">
                <a:solidFill>
                  <a:schemeClr val="tx1"/>
                </a:solidFill>
                <a:latin typeface="Calibri"/>
                <a:ea typeface="ＭＳ Ｐゴシック"/>
                <a:cs typeface="Calibri"/>
              </a:rPr>
            </a:br>
            <a:r>
              <a:rPr lang="en-US" sz="2200" i="1" dirty="0">
                <a:solidFill>
                  <a:schemeClr val="tx1"/>
                </a:solidFill>
                <a:latin typeface="Calibri"/>
                <a:ea typeface="ＭＳ Ｐゴシック"/>
                <a:cs typeface="Calibri"/>
              </a:rPr>
              <a:t>Dr. Julie Heath and Susan McNamara</a:t>
            </a:r>
            <a:br>
              <a:rPr lang="en-US" sz="1600" dirty="0"/>
            </a:br>
            <a:r>
              <a:rPr lang="en-US" sz="2200" dirty="0">
                <a:solidFill>
                  <a:schemeClr val="tx1"/>
                </a:solidFill>
                <a:latin typeface="Calibri"/>
                <a:ea typeface="ＭＳ Ｐゴシック"/>
                <a:cs typeface="Calibri"/>
                <a:hlinkClick r:id="rId3"/>
              </a:rPr>
              <a:t>julia.heath@uc.edu</a:t>
            </a:r>
            <a:r>
              <a:rPr lang="en-US" sz="2200" dirty="0">
                <a:solidFill>
                  <a:schemeClr val="tx1"/>
                </a:solidFill>
                <a:latin typeface="Calibri"/>
                <a:ea typeface="ＭＳ Ｐゴシック"/>
                <a:cs typeface="Calibri"/>
              </a:rPr>
              <a:t>; </a:t>
            </a:r>
            <a:r>
              <a:rPr lang="en-US" sz="2200" dirty="0">
                <a:solidFill>
                  <a:schemeClr val="tx1"/>
                </a:solidFill>
                <a:latin typeface="Calibri"/>
                <a:ea typeface="ＭＳ Ｐゴシック"/>
                <a:cs typeface="Calibri"/>
                <a:hlinkClick r:id="rId4"/>
              </a:rPr>
              <a:t>mcnamarasa@vcu.edu</a:t>
            </a:r>
            <a:r>
              <a:rPr lang="en-US" sz="2200" dirty="0">
                <a:solidFill>
                  <a:schemeClr val="tx1"/>
                </a:solidFill>
                <a:latin typeface="Calibri"/>
                <a:ea typeface="ＭＳ Ｐゴシック"/>
                <a:cs typeface="Calibri"/>
              </a:rPr>
              <a:t> </a:t>
            </a:r>
            <a:endParaRPr lang="en-US" sz="2200" dirty="0">
              <a:ln w="11430"/>
              <a:solidFill>
                <a:schemeClr val="tx1"/>
              </a:solidFill>
              <a:effectLst>
                <a:outerShdw blurRad="80000" dist="40000" dir="5040000" algn="tl">
                  <a:srgbClr val="000000">
                    <a:alpha val="0"/>
                  </a:srgbClr>
                </a:outerShdw>
              </a:effectLst>
              <a:ea typeface="+mj-ea"/>
              <a:cs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2C6E0-FA32-46A6-8A1A-6608963ED113}"/>
              </a:ext>
            </a:extLst>
          </p:cNvPr>
          <p:cNvSpPr>
            <a:spLocks noGrp="1"/>
          </p:cNvSpPr>
          <p:nvPr>
            <p:ph type="title"/>
          </p:nvPr>
        </p:nvSpPr>
        <p:spPr/>
        <p:txBody>
          <a:bodyPr/>
          <a:lstStyle/>
          <a:p>
            <a:r>
              <a:rPr lang="en-US" dirty="0"/>
              <a:t>Important Concepts</a:t>
            </a:r>
          </a:p>
        </p:txBody>
      </p:sp>
      <p:sp>
        <p:nvSpPr>
          <p:cNvPr id="3" name="Content Placeholder 2">
            <a:extLst>
              <a:ext uri="{FF2B5EF4-FFF2-40B4-BE49-F238E27FC236}">
                <a16:creationId xmlns:a16="http://schemas.microsoft.com/office/drawing/2014/main" id="{147C48E0-5B0C-4B24-B02B-D27AE75AEF30}"/>
              </a:ext>
            </a:extLst>
          </p:cNvPr>
          <p:cNvSpPr>
            <a:spLocks noGrp="1"/>
          </p:cNvSpPr>
          <p:nvPr>
            <p:ph idx="1"/>
          </p:nvPr>
        </p:nvSpPr>
        <p:spPr/>
        <p:txBody>
          <a:bodyPr/>
          <a:lstStyle/>
          <a:p>
            <a:pPr marL="0" indent="0">
              <a:buNone/>
            </a:pPr>
            <a:r>
              <a:rPr lang="en-US" sz="3600" b="1" dirty="0"/>
              <a:t>Credit Reports and Scores</a:t>
            </a:r>
          </a:p>
          <a:p>
            <a:pPr>
              <a:buFont typeface="Arial" panose="020B0604020202020204" pitchFamily="34" charset="0"/>
              <a:buChar char="•"/>
            </a:pPr>
            <a:r>
              <a:rPr lang="en-US" dirty="0"/>
              <a:t>Determination of scores</a:t>
            </a:r>
          </a:p>
          <a:p>
            <a:pPr>
              <a:buFont typeface="Arial" panose="020B0604020202020204" pitchFamily="34" charset="0"/>
              <a:buChar char="•"/>
            </a:pPr>
            <a:r>
              <a:rPr lang="en-US" dirty="0"/>
              <a:t>Reporting agencies</a:t>
            </a:r>
          </a:p>
          <a:p>
            <a:pPr>
              <a:buFont typeface="Arial" panose="020B0604020202020204" pitchFamily="34" charset="0"/>
              <a:buChar char="•"/>
            </a:pPr>
            <a:r>
              <a:rPr lang="en-US" dirty="0"/>
              <a:t>Consequences of credit missteps</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1630967100"/>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E6514-C377-4E2C-8F91-4478AD780D10}"/>
              </a:ext>
            </a:extLst>
          </p:cNvPr>
          <p:cNvSpPr>
            <a:spLocks noGrp="1"/>
          </p:cNvSpPr>
          <p:nvPr>
            <p:ph type="title"/>
          </p:nvPr>
        </p:nvSpPr>
        <p:spPr/>
        <p:txBody>
          <a:bodyPr/>
          <a:lstStyle/>
          <a:p>
            <a:r>
              <a:rPr lang="en-US" dirty="0"/>
              <a:t>Important Concepts</a:t>
            </a:r>
          </a:p>
        </p:txBody>
      </p:sp>
      <p:sp>
        <p:nvSpPr>
          <p:cNvPr id="3" name="Content Placeholder 2">
            <a:extLst>
              <a:ext uri="{FF2B5EF4-FFF2-40B4-BE49-F238E27FC236}">
                <a16:creationId xmlns:a16="http://schemas.microsoft.com/office/drawing/2014/main" id="{81D4052B-560F-42B7-A17F-89EFBAB540F8}"/>
              </a:ext>
            </a:extLst>
          </p:cNvPr>
          <p:cNvSpPr>
            <a:spLocks noGrp="1"/>
          </p:cNvSpPr>
          <p:nvPr>
            <p:ph idx="1"/>
          </p:nvPr>
        </p:nvSpPr>
        <p:spPr/>
        <p:txBody>
          <a:bodyPr/>
          <a:lstStyle/>
          <a:p>
            <a:pPr marL="0" indent="0">
              <a:buNone/>
            </a:pPr>
            <a:r>
              <a:rPr lang="en-US" sz="3600" b="1" dirty="0"/>
              <a:t>Protections</a:t>
            </a:r>
          </a:p>
          <a:p>
            <a:pPr>
              <a:buFont typeface="Arial" panose="020B0604020202020204" pitchFamily="34" charset="0"/>
              <a:buChar char="•"/>
            </a:pPr>
            <a:r>
              <a:rPr lang="en-US" dirty="0"/>
              <a:t>Agencies (BBB, CFPB, state offices)</a:t>
            </a:r>
          </a:p>
          <a:p>
            <a:pPr>
              <a:buFont typeface="Arial" panose="020B0604020202020204" pitchFamily="34" charset="0"/>
              <a:buChar char="•"/>
            </a:pPr>
            <a:r>
              <a:rPr lang="en-US" dirty="0"/>
              <a:t>Legislation (CARD Act, etc.)</a:t>
            </a:r>
          </a:p>
        </p:txBody>
      </p:sp>
    </p:spTree>
    <p:extLst>
      <p:ext uri="{BB962C8B-B14F-4D97-AF65-F5344CB8AC3E}">
        <p14:creationId xmlns:p14="http://schemas.microsoft.com/office/powerpoint/2010/main" val="280029818"/>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References</a:t>
            </a:r>
            <a:endParaRPr lang="en-US" sz="5500">
              <a:ln w="11430"/>
              <a:effectLst>
                <a:outerShdw blurRad="80000" dist="40000" dir="5040000" algn="tl">
                  <a:srgbClr val="000000">
                    <a:alpha val="0"/>
                  </a:srgbClr>
                </a:outerShdw>
              </a:effectLst>
              <a:ea typeface="+mj-ea"/>
              <a:cs typeface="+mj-cs"/>
            </a:endParaRPr>
          </a:p>
        </p:txBody>
      </p:sp>
      <p:sp>
        <p:nvSpPr>
          <p:cNvPr id="5" name="Content Placeholder 4">
            <a:extLst>
              <a:ext uri="{FF2B5EF4-FFF2-40B4-BE49-F238E27FC236}">
                <a16:creationId xmlns:a16="http://schemas.microsoft.com/office/drawing/2014/main" id="{28F1D3A3-98BD-4497-A322-D25C364A1332}"/>
              </a:ext>
            </a:extLst>
          </p:cNvPr>
          <p:cNvSpPr>
            <a:spLocks noGrp="1"/>
          </p:cNvSpPr>
          <p:nvPr>
            <p:ph idx="1"/>
          </p:nvPr>
        </p:nvSpPr>
        <p:spPr>
          <a:xfrm>
            <a:off x="1981200" y="1915103"/>
            <a:ext cx="8229600" cy="4352133"/>
          </a:xfrm>
        </p:spPr>
        <p:txBody>
          <a:bodyPr/>
          <a:lstStyle/>
          <a:p>
            <a:r>
              <a:rPr lang="en-US" dirty="0"/>
              <a:t>National Standards for Financial Literacy</a:t>
            </a:r>
          </a:p>
          <a:p>
            <a:pPr marL="0" indent="0">
              <a:buNone/>
            </a:pPr>
            <a:r>
              <a:rPr lang="en-US" dirty="0">
                <a:hlinkClick r:id="rId3"/>
              </a:rPr>
              <a:t>https://www.councilforeconed.org/resource/national-standards-for-financial-literacy/#sthash.11CbykLO.dpbs</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199" y="762421"/>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a:spcAft>
                <a:spcPts val="0"/>
              </a:spcAft>
              <a:defRPr/>
            </a:pPr>
            <a:r>
              <a:rPr lang="en-US" sz="4000" dirty="0">
                <a:latin typeface="Calibri"/>
                <a:ea typeface="ＭＳ Ｐゴシック"/>
                <a:cs typeface="Calibri"/>
              </a:rPr>
              <a:t>EconEdLink Membership</a:t>
            </a:r>
            <a:endParaRPr lang="en-US" dirty="0"/>
          </a:p>
        </p:txBody>
      </p:sp>
      <p:sp>
        <p:nvSpPr>
          <p:cNvPr id="3" name="TextBox 2">
            <a:extLst>
              <a:ext uri="{FF2B5EF4-FFF2-40B4-BE49-F238E27FC236}">
                <a16:creationId xmlns:a16="http://schemas.microsoft.com/office/drawing/2014/main" id="{D213714B-F9E8-8C44-9AF8-383F3F244D95}"/>
              </a:ext>
            </a:extLst>
          </p:cNvPr>
          <p:cNvSpPr txBox="1"/>
          <p:nvPr/>
        </p:nvSpPr>
        <p:spPr>
          <a:xfrm>
            <a:off x="2006539" y="2114895"/>
            <a:ext cx="8175171" cy="4247317"/>
          </a:xfrm>
          <a:prstGeom prst="rect">
            <a:avLst/>
          </a:prstGeom>
          <a:noFill/>
        </p:spPr>
        <p:txBody>
          <a:bodyPr wrap="square" rtlCol="0" anchor="t">
            <a:spAutoFit/>
          </a:bodyPr>
          <a:lstStyle/>
          <a:p>
            <a:r>
              <a:rPr lang="en-US" dirty="0">
                <a:latin typeface="Arial"/>
                <a:ea typeface="ＭＳ Ｐゴシック"/>
                <a:cs typeface="Arial"/>
              </a:rPr>
              <a:t>You can now access CEE’s professional development webinars directly on EconEdLink.org! To receive these new professional development benefits, </a:t>
            </a:r>
            <a:r>
              <a:rPr lang="en-US" b="1" dirty="0">
                <a:latin typeface="Arial"/>
                <a:ea typeface="ＭＳ Ｐゴシック"/>
                <a:cs typeface="Arial"/>
              </a:rPr>
              <a:t>become an EconEdLink </a:t>
            </a:r>
            <a:r>
              <a:rPr lang="en-US" b="1" dirty="0">
                <a:latin typeface="Arial"/>
                <a:ea typeface="ＭＳ Ｐゴシック"/>
                <a:cs typeface="Arial"/>
                <a:hlinkClick r:id="rId3"/>
              </a:rPr>
              <a:t>member</a:t>
            </a:r>
            <a:r>
              <a:rPr lang="en-US" dirty="0">
                <a:latin typeface="Arial"/>
                <a:ea typeface="ＭＳ Ｐゴシック"/>
                <a:cs typeface="Arial"/>
              </a:rPr>
              <a:t>. As a member, you will now be able to: </a:t>
            </a:r>
            <a:endParaRPr lang="en-US" dirty="0"/>
          </a:p>
          <a:p>
            <a:endParaRPr lang="en-US" dirty="0"/>
          </a:p>
          <a:p>
            <a:pPr marL="285750" indent="-285750">
              <a:buFont typeface="Arial"/>
              <a:buChar char="•"/>
            </a:pPr>
            <a:r>
              <a:rPr lang="en-US" dirty="0">
                <a:latin typeface="Arial"/>
                <a:ea typeface="ＭＳ Ｐゴシック"/>
                <a:cs typeface="Arial"/>
              </a:rPr>
              <a:t>Automatically receive a professional development certificate via e-mail within 24 hours after viewing any webinar for a minimum of 45 minutes</a:t>
            </a:r>
            <a:endParaRPr lang="en-US" dirty="0"/>
          </a:p>
          <a:p>
            <a:pPr marL="285750" indent="-285750">
              <a:buFont typeface="Arial"/>
              <a:buChar char="•"/>
            </a:pPr>
            <a:r>
              <a:rPr lang="en-US" dirty="0">
                <a:latin typeface="Arial"/>
                <a:ea typeface="ＭＳ Ｐゴシック"/>
                <a:cs typeface="Arial"/>
              </a:rPr>
              <a:t>Register for upcoming webinars with a simple one-click process </a:t>
            </a:r>
            <a:endParaRPr lang="en-US" dirty="0"/>
          </a:p>
          <a:p>
            <a:pPr marL="285750" indent="-285750">
              <a:buFont typeface="Arial"/>
              <a:buChar char="•"/>
            </a:pPr>
            <a:r>
              <a:rPr lang="en-US" dirty="0">
                <a:latin typeface="Arial"/>
                <a:ea typeface="ＭＳ Ｐゴシック"/>
                <a:cs typeface="Arial"/>
              </a:rPr>
              <a:t>Easily download presentations, lesson plan materials and activities for each webinar </a:t>
            </a:r>
            <a:endParaRPr lang="en-US" dirty="0"/>
          </a:p>
          <a:p>
            <a:pPr marL="285750" indent="-285750">
              <a:buFont typeface="Arial"/>
              <a:buChar char="•"/>
            </a:pPr>
            <a:r>
              <a:rPr lang="en-US" dirty="0">
                <a:latin typeface="Arial"/>
                <a:ea typeface="ＭＳ Ｐゴシック"/>
                <a:cs typeface="Arial"/>
              </a:rPr>
              <a:t>Search and view all webinars at your convenience </a:t>
            </a:r>
            <a:endParaRPr lang="en-US" dirty="0"/>
          </a:p>
          <a:p>
            <a:pPr marL="285750" indent="-285750">
              <a:buFont typeface="Arial"/>
              <a:buChar char="•"/>
            </a:pPr>
            <a:r>
              <a:rPr lang="en-US" dirty="0">
                <a:latin typeface="Arial"/>
                <a:ea typeface="ＭＳ Ｐゴシック"/>
                <a:cs typeface="Arial"/>
              </a:rPr>
              <a:t>Save webinars to your EconEdLink dashboard for easy access to the event</a:t>
            </a:r>
            <a:endParaRPr lang="en-US" dirty="0"/>
          </a:p>
          <a:p>
            <a:endParaRPr lang="en-US" dirty="0">
              <a:latin typeface="Arial"/>
              <a:ea typeface="ＭＳ Ｐゴシック"/>
              <a:cs typeface="Arial"/>
            </a:endParaRPr>
          </a:p>
          <a:p>
            <a:pPr algn="ctr"/>
            <a:r>
              <a:rPr lang="en-US" dirty="0">
                <a:latin typeface="Arial"/>
                <a:ea typeface="ＭＳ Ｐゴシック"/>
                <a:cs typeface="Arial"/>
              </a:rPr>
              <a:t>You may access our new </a:t>
            </a:r>
            <a:r>
              <a:rPr lang="en-US" b="1" dirty="0">
                <a:latin typeface="Arial"/>
                <a:ea typeface="ＭＳ Ｐゴシック"/>
                <a:cs typeface="Arial"/>
              </a:rPr>
              <a:t>Professional Development</a:t>
            </a:r>
            <a:r>
              <a:rPr lang="en-US" dirty="0">
                <a:latin typeface="Arial"/>
                <a:ea typeface="ＭＳ Ｐゴシック"/>
                <a:cs typeface="Arial"/>
              </a:rPr>
              <a:t> page </a:t>
            </a:r>
            <a:r>
              <a:rPr lang="en-US" dirty="0">
                <a:latin typeface="Arial"/>
                <a:ea typeface="ＭＳ Ｐゴシック"/>
                <a:cs typeface="Arial"/>
                <a:hlinkClick r:id="rId4"/>
              </a:rPr>
              <a:t>here</a:t>
            </a:r>
            <a:endParaRPr lang="en-US" dirty="0">
              <a:latin typeface="Arial"/>
              <a:ea typeface="ＭＳ Ｐゴシック"/>
              <a:cs typeface="Arial"/>
            </a:endParaRPr>
          </a:p>
          <a:p>
            <a:endParaRPr lang="en-US" dirty="0">
              <a:latin typeface="Arial"/>
              <a:ea typeface="ＭＳ Ｐゴシック"/>
              <a:cs typeface="Arial"/>
            </a:endParaRPr>
          </a:p>
        </p:txBody>
      </p:sp>
    </p:spTree>
    <p:extLst>
      <p:ext uri="{BB962C8B-B14F-4D97-AF65-F5344CB8AC3E}">
        <p14:creationId xmlns:p14="http://schemas.microsoft.com/office/powerpoint/2010/main" val="2696024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9848"/>
            <a:ext cx="8229600" cy="1143000"/>
          </a:xfrm>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latin typeface="Calibri"/>
                <a:ea typeface="ＭＳ Ｐゴシック"/>
                <a:cs typeface="Calibri"/>
              </a:rPr>
              <a:t>CEE Affiliates</a:t>
            </a:r>
            <a:endParaRPr lang="en-US" sz="5500">
              <a:ln w="11430"/>
              <a:effectLst>
                <a:outerShdw blurRad="80000" dist="40000" dir="5040000" algn="tl">
                  <a:srgbClr val="000000">
                    <a:alpha val="0"/>
                  </a:srgbClr>
                </a:outerShdw>
              </a:effectLst>
              <a:ea typeface="+mj-ea"/>
              <a:cs typeface="+mj-cs"/>
            </a:endParaRPr>
          </a:p>
        </p:txBody>
      </p:sp>
      <p:sp>
        <p:nvSpPr>
          <p:cNvPr id="3" name="TextBox 2">
            <a:extLst>
              <a:ext uri="{FF2B5EF4-FFF2-40B4-BE49-F238E27FC236}">
                <a16:creationId xmlns:a16="http://schemas.microsoft.com/office/drawing/2014/main" id="{03AF44DA-7F29-495C-9279-01A773172FC7}"/>
              </a:ext>
            </a:extLst>
          </p:cNvPr>
          <p:cNvSpPr txBox="1"/>
          <p:nvPr/>
        </p:nvSpPr>
        <p:spPr>
          <a:xfrm>
            <a:off x="3025667" y="5134679"/>
            <a:ext cx="614066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Arial"/>
                <a:cs typeface="Arial"/>
                <a:hlinkClick r:id="rId3"/>
              </a:rPr>
              <a:t>https://www.councilforeconed.org/resources/local-affiliates/</a:t>
            </a:r>
            <a:endParaRPr lang="en-US"/>
          </a:p>
          <a:p>
            <a:pPr algn="l"/>
            <a:endParaRPr lang="en-US"/>
          </a:p>
        </p:txBody>
      </p:sp>
      <p:pic>
        <p:nvPicPr>
          <p:cNvPr id="4" name="Picture 4" descr="A picture containing bird&#10;&#10;Description generated with very high confidence">
            <a:extLst>
              <a:ext uri="{FF2B5EF4-FFF2-40B4-BE49-F238E27FC236}">
                <a16:creationId xmlns:a16="http://schemas.microsoft.com/office/drawing/2014/main" id="{85988BD1-7DE7-45DD-9D4C-654DA4937CCE}"/>
              </a:ext>
            </a:extLst>
          </p:cNvPr>
          <p:cNvPicPr>
            <a:picLocks noChangeAspect="1"/>
          </p:cNvPicPr>
          <p:nvPr/>
        </p:nvPicPr>
        <p:blipFill>
          <a:blip r:embed="rId4"/>
          <a:stretch>
            <a:fillRect/>
          </a:stretch>
        </p:blipFill>
        <p:spPr>
          <a:xfrm>
            <a:off x="3048002" y="2335948"/>
            <a:ext cx="6095999" cy="2403817"/>
          </a:xfrm>
          <a:prstGeom prst="rect">
            <a:avLst/>
          </a:prstGeom>
        </p:spPr>
      </p:pic>
    </p:spTree>
    <p:extLst>
      <p:ext uri="{BB962C8B-B14F-4D97-AF65-F5344CB8AC3E}">
        <p14:creationId xmlns:p14="http://schemas.microsoft.com/office/powerpoint/2010/main" val="334261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7551" y="1061966"/>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a:latin typeface="Calibri"/>
                <a:ea typeface="ＭＳ Ｐゴシック"/>
                <a:cs typeface="Calibri"/>
              </a:rPr>
              <a:t>Professional Development Certificate</a:t>
            </a:r>
            <a:endParaRPr lang="en-US" sz="4000">
              <a:effectLst>
                <a:glow>
                  <a:srgbClr val="4F81BD">
                    <a:alpha val="0"/>
                  </a:srgbClr>
                </a:glow>
                <a:outerShdw blurRad="50800" dist="50800" dir="5400000" algn="ctr" rotWithShape="0">
                  <a:srgbClr val="000000">
                    <a:alpha val="0"/>
                  </a:srgbClr>
                </a:outerShdw>
                <a:reflection stA="0" endPos="65000" dist="50800" dir="5400000" sy="-100000" algn="bl" rotWithShape="0"/>
              </a:effectLst>
              <a:ea typeface="ＭＳ Ｐゴシック"/>
            </a:endParaRPr>
          </a:p>
        </p:txBody>
      </p:sp>
      <p:sp>
        <p:nvSpPr>
          <p:cNvPr id="3" name="TextBox 2">
            <a:extLst>
              <a:ext uri="{FF2B5EF4-FFF2-40B4-BE49-F238E27FC236}">
                <a16:creationId xmlns:a16="http://schemas.microsoft.com/office/drawing/2014/main" id="{D213714B-F9E8-8C44-9AF8-383F3F244D95}"/>
              </a:ext>
            </a:extLst>
          </p:cNvPr>
          <p:cNvSpPr txBox="1"/>
          <p:nvPr/>
        </p:nvSpPr>
        <p:spPr>
          <a:xfrm>
            <a:off x="2112956" y="2359260"/>
            <a:ext cx="8175171" cy="3693319"/>
          </a:xfrm>
          <a:prstGeom prst="rect">
            <a:avLst/>
          </a:prstGeom>
          <a:noFill/>
        </p:spPr>
        <p:txBody>
          <a:bodyPr wrap="square" rtlCol="0" anchor="t">
            <a:spAutoFit/>
          </a:bodyPr>
          <a:lstStyle/>
          <a:p>
            <a:r>
              <a:rPr lang="en-US" dirty="0">
                <a:latin typeface="Arial"/>
                <a:ea typeface="ＭＳ Ｐゴシック"/>
              </a:rPr>
              <a:t>To earn your professional development certificate for this webinar, you must:</a:t>
            </a:r>
          </a:p>
          <a:p>
            <a:endParaRPr lang="en-US" dirty="0">
              <a:latin typeface="Arial"/>
              <a:ea typeface="ＭＳ Ｐゴシック"/>
            </a:endParaRPr>
          </a:p>
          <a:p>
            <a:pPr marL="285750" indent="-285750">
              <a:buFont typeface="Arial"/>
              <a:buChar char="•"/>
            </a:pPr>
            <a:r>
              <a:rPr lang="en-US" dirty="0">
                <a:latin typeface="Arial"/>
                <a:ea typeface="ＭＳ Ｐゴシック"/>
              </a:rPr>
              <a:t>Watch a minimum of 45-minutes and you will automatically receive a professional development </a:t>
            </a:r>
            <a:r>
              <a:rPr lang="en-US" b="1" dirty="0">
                <a:solidFill>
                  <a:srgbClr val="7A9900"/>
                </a:solidFill>
                <a:latin typeface="Arial"/>
                <a:ea typeface="ＭＳ Ｐゴシック"/>
              </a:rPr>
              <a:t>certificate </a:t>
            </a:r>
            <a:r>
              <a:rPr lang="en-US" dirty="0">
                <a:latin typeface="Arial"/>
                <a:ea typeface="ＭＳ Ｐゴシック"/>
              </a:rPr>
              <a:t>via e-mail within 24 hours.</a:t>
            </a:r>
          </a:p>
          <a:p>
            <a:pPr marL="285750" indent="-285750">
              <a:buFont typeface="Arial"/>
              <a:buChar char="•"/>
            </a:pPr>
            <a:endParaRPr lang="en-US" dirty="0">
              <a:latin typeface="Arial"/>
              <a:ea typeface="ＭＳ Ｐゴシック"/>
            </a:endParaRPr>
          </a:p>
          <a:p>
            <a:pPr marL="285750" indent="-285750">
              <a:buFont typeface="Arial"/>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Once you receive your certificate, please submit it to your administrator for approval. Professional Development standards can differ from state to state</a:t>
            </a:r>
            <a:endParaRPr lang="en-US" dirty="0">
              <a:latin typeface="Arial" panose="020B0604020202020204" pitchFamily="34" charset="0"/>
              <a:ea typeface="ＭＳ Ｐゴシック"/>
              <a:cs typeface="Arial" panose="020B0604020202020204" pitchFamily="34" charset="0"/>
            </a:endParaRPr>
          </a:p>
          <a:p>
            <a:endParaRPr lang="en-US" dirty="0">
              <a:latin typeface="Arial"/>
              <a:ea typeface="ＭＳ Ｐゴシック"/>
            </a:endParaRPr>
          </a:p>
          <a:p>
            <a:r>
              <a:rPr lang="en-US" dirty="0">
                <a:latin typeface="Arial"/>
                <a:ea typeface="ＭＳ Ｐゴシック"/>
                <a:cs typeface="Arial"/>
              </a:rPr>
              <a:t>Accessing resources: </a:t>
            </a:r>
            <a:endParaRPr lang="en-US" dirty="0"/>
          </a:p>
          <a:p>
            <a:endParaRPr lang="en-US" dirty="0">
              <a:cs typeface="Arial"/>
            </a:endParaRPr>
          </a:p>
          <a:p>
            <a:pPr marL="285750" indent="-285750">
              <a:buFont typeface="Arial,Sans-Serif"/>
              <a:buChar char="•"/>
            </a:pPr>
            <a:r>
              <a:rPr lang="en-US" dirty="0">
                <a:latin typeface="Arial"/>
                <a:ea typeface="ＭＳ Ｐゴシック"/>
                <a:cs typeface="Arial"/>
              </a:rPr>
              <a:t>You can now easily download presentations, lesson plan materials, and activities for each webinar from </a:t>
            </a:r>
            <a:r>
              <a:rPr lang="en-US" sz="1600" b="1" i="1" dirty="0">
                <a:solidFill>
                  <a:srgbClr val="005CB8"/>
                </a:solidFill>
                <a:latin typeface="Arial"/>
                <a:ea typeface="ＭＳ Ｐゴシック"/>
                <a:cs typeface="Arial"/>
                <a:hlinkClick r:id="rId3"/>
              </a:rPr>
              <a:t>EconEdLink.org/professional-development/</a:t>
            </a:r>
            <a:endParaRPr lang="en-US" sz="1600" b="1" i="1" dirty="0">
              <a:solidFill>
                <a:srgbClr val="005CB8"/>
              </a:solidFill>
              <a:latin typeface="Arial"/>
              <a:ea typeface="ＭＳ Ｐゴシック"/>
              <a:cs typeface="Arial"/>
            </a:endParaRPr>
          </a:p>
          <a:p>
            <a:endParaRPr lang="en-US" b="1" i="1" dirty="0">
              <a:solidFill>
                <a:srgbClr val="005CB8"/>
              </a:solidFill>
              <a:latin typeface="Arial"/>
              <a:ea typeface="ＭＳ Ｐゴシック"/>
              <a:cs typeface="Arial"/>
            </a:endParaRPr>
          </a:p>
        </p:txBody>
      </p:sp>
    </p:spTree>
    <p:extLst>
      <p:ext uri="{BB962C8B-B14F-4D97-AF65-F5344CB8AC3E}">
        <p14:creationId xmlns:p14="http://schemas.microsoft.com/office/powerpoint/2010/main" val="348903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Agenda</a:t>
            </a:r>
            <a:endParaRPr lang="en-US" sz="5500">
              <a:ln w="11430"/>
              <a:effectLst>
                <a:outerShdw blurRad="80000" dist="40000" dir="5040000" algn="tl">
                  <a:srgbClr val="000000">
                    <a:alpha val="0"/>
                  </a:srgbClr>
                </a:outerShdw>
              </a:effectLst>
              <a:ea typeface="+mj-ea"/>
            </a:endParaRPr>
          </a:p>
        </p:txBody>
      </p:sp>
      <p:sp>
        <p:nvSpPr>
          <p:cNvPr id="15363" name="Content Placeholder 2"/>
          <p:cNvSpPr>
            <a:spLocks noGrp="1"/>
          </p:cNvSpPr>
          <p:nvPr>
            <p:ph idx="4294967295"/>
          </p:nvPr>
        </p:nvSpPr>
        <p:spPr>
          <a:xfrm>
            <a:off x="1981200" y="2377441"/>
            <a:ext cx="8611456" cy="4175760"/>
          </a:xfrm>
        </p:spPr>
        <p:txBody>
          <a:bodyPr/>
          <a:lstStyle/>
          <a:p>
            <a:r>
              <a:rPr lang="en-US" sz="2500" dirty="0">
                <a:latin typeface="Calibri Light"/>
                <a:ea typeface="ＭＳ Ｐゴシック"/>
                <a:cs typeface="Calibri Light"/>
              </a:rPr>
              <a:t>Overview of Standard 4: Using Credit</a:t>
            </a:r>
          </a:p>
          <a:p>
            <a:r>
              <a:rPr lang="en-US" sz="2500" dirty="0">
                <a:latin typeface="Calibri Light"/>
                <a:ea typeface="ＭＳ Ｐゴシック"/>
                <a:cs typeface="Calibri Light"/>
              </a:rPr>
              <a:t>Demonstration of Lessons</a:t>
            </a:r>
          </a:p>
          <a:p>
            <a:pPr lvl="1"/>
            <a:r>
              <a:rPr lang="en-US" sz="2500" dirty="0">
                <a:latin typeface="Calibri Light"/>
                <a:ea typeface="ＭＳ Ｐゴシック"/>
                <a:cs typeface="Calibri Light"/>
              </a:rPr>
              <a:t>Lesson 1: Consumer Credit: Buy Now, Pay Later, and More</a:t>
            </a:r>
          </a:p>
          <a:p>
            <a:pPr lvl="1"/>
            <a:r>
              <a:rPr lang="en-US" sz="2500" dirty="0">
                <a:latin typeface="Calibri Light"/>
                <a:ea typeface="ＭＳ Ｐゴシック"/>
                <a:cs typeface="Calibri Light"/>
              </a:rPr>
              <a:t>Lesson 2: Credit Reports and Credit Scores </a:t>
            </a:r>
          </a:p>
          <a:p>
            <a:r>
              <a:rPr lang="en-US" sz="2500" dirty="0">
                <a:latin typeface="Calibri Light"/>
                <a:ea typeface="ＭＳ Ｐゴシック"/>
                <a:cs typeface="Calibri Light"/>
              </a:rPr>
              <a:t>Tie-in to National Personal Finance Challenge Case Study Competition </a:t>
            </a:r>
            <a:endParaRPr lang="en-US" sz="25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Objectives</a:t>
            </a:r>
            <a:endParaRPr lang="en-US" sz="5500">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1981200" y="2377441"/>
            <a:ext cx="8229600" cy="4175760"/>
          </a:xfrm>
        </p:spPr>
        <p:txBody>
          <a:bodyPr>
            <a:noAutofit/>
          </a:bodyPr>
          <a:lstStyle/>
          <a:p>
            <a:pPr marL="0" indent="0" defTabSz="905255">
              <a:buNone/>
              <a:defRPr sz="3168"/>
            </a:pPr>
            <a:r>
              <a:rPr lang="en-US" sz="2500" dirty="0">
                <a:latin typeface="Calibri"/>
                <a:ea typeface="ＭＳ Ｐゴシック"/>
                <a:cs typeface="Calibri"/>
              </a:rPr>
              <a:t>Teachers will</a:t>
            </a:r>
          </a:p>
          <a:p>
            <a:pPr defTabSz="905255">
              <a:buFont typeface="Arial" panose="020B0604020202020204" pitchFamily="34" charset="0"/>
              <a:buChar char="•"/>
              <a:defRPr sz="3168"/>
            </a:pPr>
            <a:r>
              <a:rPr lang="en-US" sz="2500" dirty="0">
                <a:latin typeface="Calibri"/>
                <a:ea typeface="ＭＳ Ｐゴシック"/>
                <a:cs typeface="Calibri"/>
              </a:rPr>
              <a:t>Understand the scope and depth of Standard 4: Using Credit, including specific concepts;</a:t>
            </a:r>
          </a:p>
          <a:p>
            <a:pPr defTabSz="905255">
              <a:buFont typeface="Arial" panose="020B0604020202020204" pitchFamily="34" charset="0"/>
              <a:buChar char="•"/>
              <a:defRPr sz="3168"/>
            </a:pPr>
            <a:r>
              <a:rPr lang="en-US" sz="2500" dirty="0">
                <a:latin typeface="Calibri"/>
                <a:ea typeface="ＭＳ Ｐゴシック"/>
                <a:cs typeface="Calibri"/>
              </a:rPr>
              <a:t>Be able to demonstrate Standard 4: Using Credit to their students using the two lessons presented;</a:t>
            </a:r>
          </a:p>
          <a:p>
            <a:pPr defTabSz="905255">
              <a:buFont typeface="Arial" panose="020B0604020202020204" pitchFamily="34" charset="0"/>
              <a:buChar char="•"/>
              <a:defRPr sz="3168"/>
            </a:pPr>
            <a:r>
              <a:rPr lang="en-US" sz="2500" dirty="0">
                <a:latin typeface="Calibri"/>
                <a:ea typeface="ＭＳ Ｐゴシック"/>
                <a:cs typeface="Calibri"/>
              </a:rPr>
              <a:t>Synthesize Standard 4: Using Credit and the lessons to create actionable plans for classroom engagement.</a:t>
            </a:r>
          </a:p>
          <a:p>
            <a:pPr defTabSz="905255">
              <a:buFont typeface="Arial" panose="020B0604020202020204" pitchFamily="34" charset="0"/>
              <a:buChar char="•"/>
              <a:defRPr sz="3168"/>
            </a:pPr>
            <a:endParaRPr lang="en-US" sz="2500" dirty="0"/>
          </a:p>
          <a:p>
            <a:pPr marL="0" indent="0" defTabSz="905255">
              <a:buNone/>
              <a:defRPr sz="3168"/>
            </a:pPr>
            <a:endParaRPr lang="en-US" sz="2750" dirty="0"/>
          </a:p>
        </p:txBody>
      </p:sp>
    </p:spTree>
    <p:extLst>
      <p:ext uri="{BB962C8B-B14F-4D97-AF65-F5344CB8AC3E}">
        <p14:creationId xmlns:p14="http://schemas.microsoft.com/office/powerpoint/2010/main" val="1000496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7669C-7687-471A-8B42-A0B355C5F893}"/>
              </a:ext>
            </a:extLst>
          </p:cNvPr>
          <p:cNvSpPr>
            <a:spLocks noGrp="1"/>
          </p:cNvSpPr>
          <p:nvPr>
            <p:ph type="title"/>
          </p:nvPr>
        </p:nvSpPr>
        <p:spPr/>
        <p:txBody>
          <a:bodyPr/>
          <a:lstStyle/>
          <a:p>
            <a:r>
              <a:rPr lang="en-US" sz="4800"/>
              <a:t>Standard 4: </a:t>
            </a:r>
            <a:r>
              <a:rPr lang="en-US" sz="4800" dirty="0"/>
              <a:t>Using Credit</a:t>
            </a:r>
          </a:p>
        </p:txBody>
      </p:sp>
      <p:sp>
        <p:nvSpPr>
          <p:cNvPr id="3" name="Content Placeholder 2">
            <a:extLst>
              <a:ext uri="{FF2B5EF4-FFF2-40B4-BE49-F238E27FC236}">
                <a16:creationId xmlns:a16="http://schemas.microsoft.com/office/drawing/2014/main" id="{97001D52-ED67-4464-AC28-4273D50DCE71}"/>
              </a:ext>
            </a:extLst>
          </p:cNvPr>
          <p:cNvSpPr>
            <a:spLocks noGrp="1"/>
          </p:cNvSpPr>
          <p:nvPr>
            <p:ph idx="1"/>
          </p:nvPr>
        </p:nvSpPr>
        <p:spPr>
          <a:xfrm>
            <a:off x="1981200" y="1890446"/>
            <a:ext cx="8229600" cy="4266515"/>
          </a:xfrm>
        </p:spPr>
        <p:txBody>
          <a:bodyPr/>
          <a:lstStyle/>
          <a:p>
            <a:pPr marL="0" indent="0">
              <a:buNone/>
            </a:pPr>
            <a:r>
              <a:rPr lang="en-US" dirty="0"/>
              <a:t>Credit allows people to purchase goods and services that they can use today and pay for those goods and services in the future with interest. People choose among different credit options that have different costs. Lenders approve or deny applications for loans based on an evaluation of the borrower’s past credit history and expected ability to pay in the future. Higher-risk borrowers are charged higher interest rates; lower-risk borrowers are charged lower interest rates.</a:t>
            </a:r>
          </a:p>
          <a:p>
            <a:pPr marL="0" indent="0">
              <a:buNone/>
            </a:pPr>
            <a:endParaRPr lang="en-US" dirty="0"/>
          </a:p>
        </p:txBody>
      </p:sp>
    </p:spTree>
    <p:extLst>
      <p:ext uri="{BB962C8B-B14F-4D97-AF65-F5344CB8AC3E}">
        <p14:creationId xmlns:p14="http://schemas.microsoft.com/office/powerpoint/2010/main" val="2827807377"/>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7669C-7687-471A-8B42-A0B355C5F893}"/>
              </a:ext>
            </a:extLst>
          </p:cNvPr>
          <p:cNvSpPr>
            <a:spLocks noGrp="1"/>
          </p:cNvSpPr>
          <p:nvPr>
            <p:ph type="title"/>
          </p:nvPr>
        </p:nvSpPr>
        <p:spPr/>
        <p:txBody>
          <a:bodyPr/>
          <a:lstStyle/>
          <a:p>
            <a:r>
              <a:rPr lang="en-US" sz="4800"/>
              <a:t>Standard 4: </a:t>
            </a:r>
            <a:r>
              <a:rPr lang="en-US" sz="4800" dirty="0"/>
              <a:t>Using Credit</a:t>
            </a:r>
          </a:p>
        </p:txBody>
      </p:sp>
      <p:sp>
        <p:nvSpPr>
          <p:cNvPr id="3" name="Content Placeholder 2">
            <a:extLst>
              <a:ext uri="{FF2B5EF4-FFF2-40B4-BE49-F238E27FC236}">
                <a16:creationId xmlns:a16="http://schemas.microsoft.com/office/drawing/2014/main" id="{97001D52-ED67-4464-AC28-4273D50DCE71}"/>
              </a:ext>
            </a:extLst>
          </p:cNvPr>
          <p:cNvSpPr>
            <a:spLocks noGrp="1"/>
          </p:cNvSpPr>
          <p:nvPr>
            <p:ph idx="1"/>
          </p:nvPr>
        </p:nvSpPr>
        <p:spPr>
          <a:xfrm>
            <a:off x="1981200" y="1890446"/>
            <a:ext cx="8229600" cy="4266515"/>
          </a:xfrm>
        </p:spPr>
        <p:txBody>
          <a:bodyPr/>
          <a:lstStyle/>
          <a:p>
            <a:pPr marL="0" indent="0">
              <a:buNone/>
            </a:pPr>
            <a:r>
              <a:rPr lang="en-US" dirty="0"/>
              <a:t>Credit allows people to purchase goods and services that they can </a:t>
            </a:r>
            <a:r>
              <a:rPr lang="en-US" b="1" dirty="0"/>
              <a:t>use today and pay for those goods and services in the future with interest</a:t>
            </a:r>
            <a:r>
              <a:rPr lang="en-US" dirty="0"/>
              <a:t>. People choose among different credit options that have different costs. Lenders </a:t>
            </a:r>
            <a:r>
              <a:rPr lang="en-US" b="1" dirty="0"/>
              <a:t>approve or deny applications </a:t>
            </a:r>
            <a:r>
              <a:rPr lang="en-US" dirty="0"/>
              <a:t>for loans based on an evaluation of the borrower’s past credit history and expected ability to pay in the future. </a:t>
            </a:r>
            <a:r>
              <a:rPr lang="en-US" b="1" dirty="0"/>
              <a:t>Higher-risk borrowers are charged higher interest rates; lower-risk borrowers are charged lower interest rates</a:t>
            </a:r>
            <a:r>
              <a:rPr lang="en-US" dirty="0"/>
              <a:t>.</a:t>
            </a:r>
          </a:p>
          <a:p>
            <a:pPr marL="0" indent="0">
              <a:buNone/>
            </a:pPr>
            <a:endParaRPr lang="en-US" dirty="0"/>
          </a:p>
        </p:txBody>
      </p:sp>
    </p:spTree>
    <p:extLst>
      <p:ext uri="{BB962C8B-B14F-4D97-AF65-F5344CB8AC3E}">
        <p14:creationId xmlns:p14="http://schemas.microsoft.com/office/powerpoint/2010/main" val="2740983157"/>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52992-8D70-4D90-8788-C4B0B5AC8C0C}"/>
              </a:ext>
            </a:extLst>
          </p:cNvPr>
          <p:cNvSpPr>
            <a:spLocks noGrp="1"/>
          </p:cNvSpPr>
          <p:nvPr>
            <p:ph type="title"/>
          </p:nvPr>
        </p:nvSpPr>
        <p:spPr/>
        <p:txBody>
          <a:bodyPr/>
          <a:lstStyle/>
          <a:p>
            <a:r>
              <a:rPr lang="en-US" dirty="0"/>
              <a:t>Important Concepts</a:t>
            </a:r>
          </a:p>
        </p:txBody>
      </p:sp>
      <p:sp>
        <p:nvSpPr>
          <p:cNvPr id="3" name="Content Placeholder 2">
            <a:extLst>
              <a:ext uri="{FF2B5EF4-FFF2-40B4-BE49-F238E27FC236}">
                <a16:creationId xmlns:a16="http://schemas.microsoft.com/office/drawing/2014/main" id="{45386F80-E5EA-431A-8A04-4A159FBDEB80}"/>
              </a:ext>
            </a:extLst>
          </p:cNvPr>
          <p:cNvSpPr>
            <a:spLocks noGrp="1"/>
          </p:cNvSpPr>
          <p:nvPr>
            <p:ph idx="1"/>
          </p:nvPr>
        </p:nvSpPr>
        <p:spPr/>
        <p:txBody>
          <a:bodyPr/>
          <a:lstStyle/>
          <a:p>
            <a:pPr marL="0" indent="0">
              <a:buNone/>
            </a:pPr>
            <a:r>
              <a:rPr lang="en-US" sz="3600" b="1" dirty="0">
                <a:ea typeface="Calibri" panose="020F0502020204030204" pitchFamily="34" charset="0"/>
              </a:rPr>
              <a:t>Types of Loans</a:t>
            </a:r>
          </a:p>
          <a:p>
            <a:pPr lvl="1">
              <a:buFont typeface="Arial" panose="020B0604020202020204" pitchFamily="34" charset="0"/>
              <a:buChar char="•"/>
            </a:pPr>
            <a:r>
              <a:rPr lang="en-US" dirty="0">
                <a:ea typeface="Calibri" panose="020F0502020204030204" pitchFamily="34" charset="0"/>
              </a:rPr>
              <a:t>Secured/unsecured</a:t>
            </a:r>
          </a:p>
          <a:p>
            <a:pPr lvl="1">
              <a:buFont typeface="Arial" panose="020B0604020202020204" pitchFamily="34" charset="0"/>
              <a:buChar char="•"/>
            </a:pPr>
            <a:r>
              <a:rPr lang="en-US" dirty="0">
                <a:ea typeface="Calibri" panose="020F0502020204030204" pitchFamily="34" charset="0"/>
              </a:rPr>
              <a:t>Revolving</a:t>
            </a:r>
          </a:p>
          <a:p>
            <a:pPr lvl="1">
              <a:buFont typeface="Arial" panose="020B0604020202020204" pitchFamily="34" charset="0"/>
              <a:buChar char="•"/>
            </a:pPr>
            <a:r>
              <a:rPr lang="en-US" dirty="0">
                <a:ea typeface="Calibri" panose="020F0502020204030204" pitchFamily="34" charset="0"/>
              </a:rPr>
              <a:t>Lines of credit</a:t>
            </a:r>
          </a:p>
          <a:p>
            <a:pPr lvl="1">
              <a:buFont typeface="Arial" panose="020B0604020202020204" pitchFamily="34" charset="0"/>
              <a:buChar char="•"/>
            </a:pPr>
            <a:r>
              <a:rPr lang="en-US" dirty="0">
                <a:ea typeface="Calibri" panose="020F0502020204030204" pitchFamily="34" charset="0"/>
              </a:rPr>
              <a:t>Mortgage and related</a:t>
            </a:r>
          </a:p>
          <a:p>
            <a:pPr>
              <a:buFont typeface="Arial" panose="020B0604020202020204" pitchFamily="34" charset="0"/>
              <a:buChar char="•"/>
            </a:pPr>
            <a:endParaRPr lang="en-US" sz="3600" dirty="0">
              <a:latin typeface="Open Sans" panose="020B0606030504020204" pitchFamily="34" charset="0"/>
              <a:ea typeface="Calibri" panose="020F0502020204030204" pitchFamily="34" charset="0"/>
            </a:endParaRPr>
          </a:p>
          <a:p>
            <a:pPr>
              <a:buFont typeface="Arial" panose="020B0604020202020204" pitchFamily="34" charset="0"/>
              <a:buChar char="•"/>
            </a:pPr>
            <a:endParaRPr lang="en-US" dirty="0">
              <a:effectLst/>
              <a:latin typeface="Open Sans" panose="020B060603050402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3269083"/>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3A3E0-857E-48B9-8872-63E5EC1ED786}"/>
              </a:ext>
            </a:extLst>
          </p:cNvPr>
          <p:cNvSpPr>
            <a:spLocks noGrp="1"/>
          </p:cNvSpPr>
          <p:nvPr>
            <p:ph type="title"/>
          </p:nvPr>
        </p:nvSpPr>
        <p:spPr/>
        <p:txBody>
          <a:bodyPr/>
          <a:lstStyle/>
          <a:p>
            <a:r>
              <a:rPr lang="en-US" dirty="0"/>
              <a:t>Important Concepts</a:t>
            </a:r>
          </a:p>
        </p:txBody>
      </p:sp>
      <p:sp>
        <p:nvSpPr>
          <p:cNvPr id="3" name="Content Placeholder 2">
            <a:extLst>
              <a:ext uri="{FF2B5EF4-FFF2-40B4-BE49-F238E27FC236}">
                <a16:creationId xmlns:a16="http://schemas.microsoft.com/office/drawing/2014/main" id="{43527E32-DA89-433B-B001-8F54E77847A8}"/>
              </a:ext>
            </a:extLst>
          </p:cNvPr>
          <p:cNvSpPr>
            <a:spLocks noGrp="1"/>
          </p:cNvSpPr>
          <p:nvPr>
            <p:ph idx="1"/>
          </p:nvPr>
        </p:nvSpPr>
        <p:spPr/>
        <p:txBody>
          <a:bodyPr/>
          <a:lstStyle/>
          <a:p>
            <a:pPr marL="0" indent="0">
              <a:buNone/>
            </a:pPr>
            <a:r>
              <a:rPr lang="en-US" sz="3600" b="1" dirty="0"/>
              <a:t>Costs of Credit</a:t>
            </a:r>
          </a:p>
          <a:p>
            <a:pPr>
              <a:buFont typeface="Arial" panose="020B0604020202020204" pitchFamily="34" charset="0"/>
              <a:buChar char="•"/>
            </a:pPr>
            <a:r>
              <a:rPr lang="en-US" dirty="0"/>
              <a:t>APR</a:t>
            </a:r>
          </a:p>
          <a:p>
            <a:pPr>
              <a:buFont typeface="Arial" panose="020B0604020202020204" pitchFamily="34" charset="0"/>
              <a:buChar char="•"/>
            </a:pPr>
            <a:r>
              <a:rPr lang="en-US" dirty="0"/>
              <a:t>Teaser rates</a:t>
            </a:r>
          </a:p>
          <a:p>
            <a:pPr>
              <a:buFont typeface="Arial" panose="020B0604020202020204" pitchFamily="34" charset="0"/>
              <a:buChar char="•"/>
            </a:pPr>
            <a:r>
              <a:rPr lang="en-US" dirty="0"/>
              <a:t>Penalty rate</a:t>
            </a:r>
          </a:p>
          <a:p>
            <a:pPr>
              <a:buFont typeface="Arial" panose="020B0604020202020204" pitchFamily="34" charset="0"/>
              <a:buChar char="•"/>
            </a:pPr>
            <a:r>
              <a:rPr lang="en-US" dirty="0"/>
              <a:t>Fees</a:t>
            </a:r>
          </a:p>
          <a:p>
            <a:pPr marL="0" indent="0">
              <a:buNone/>
            </a:pPr>
            <a:endParaRPr lang="en-US" dirty="0"/>
          </a:p>
        </p:txBody>
      </p:sp>
    </p:spTree>
    <p:extLst>
      <p:ext uri="{BB962C8B-B14F-4D97-AF65-F5344CB8AC3E}">
        <p14:creationId xmlns:p14="http://schemas.microsoft.com/office/powerpoint/2010/main" val="1798402326"/>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0F01A-9518-4B5A-9DAB-4AB9E55798E8}"/>
              </a:ext>
            </a:extLst>
          </p:cNvPr>
          <p:cNvSpPr>
            <a:spLocks noGrp="1"/>
          </p:cNvSpPr>
          <p:nvPr>
            <p:ph type="title"/>
          </p:nvPr>
        </p:nvSpPr>
        <p:spPr/>
        <p:txBody>
          <a:bodyPr/>
          <a:lstStyle/>
          <a:p>
            <a:r>
              <a:rPr lang="en-US" dirty="0"/>
              <a:t>Important Concepts</a:t>
            </a:r>
          </a:p>
        </p:txBody>
      </p:sp>
      <p:sp>
        <p:nvSpPr>
          <p:cNvPr id="3" name="Content Placeholder 2">
            <a:extLst>
              <a:ext uri="{FF2B5EF4-FFF2-40B4-BE49-F238E27FC236}">
                <a16:creationId xmlns:a16="http://schemas.microsoft.com/office/drawing/2014/main" id="{32A52D5E-BA1C-453B-B7BD-885BA3F760DB}"/>
              </a:ext>
            </a:extLst>
          </p:cNvPr>
          <p:cNvSpPr>
            <a:spLocks noGrp="1"/>
          </p:cNvSpPr>
          <p:nvPr>
            <p:ph idx="1"/>
          </p:nvPr>
        </p:nvSpPr>
        <p:spPr/>
        <p:txBody>
          <a:bodyPr/>
          <a:lstStyle/>
          <a:p>
            <a:pPr marL="0" indent="0">
              <a:buNone/>
            </a:pPr>
            <a:r>
              <a:rPr lang="en-US" sz="3600" b="1" dirty="0"/>
              <a:t>Components of Loans</a:t>
            </a:r>
          </a:p>
          <a:p>
            <a:pPr>
              <a:buFont typeface="Arial" panose="020B0604020202020204" pitchFamily="34" charset="0"/>
              <a:buChar char="•"/>
            </a:pPr>
            <a:r>
              <a:rPr lang="en-US" dirty="0"/>
              <a:t>Down payments</a:t>
            </a:r>
          </a:p>
          <a:p>
            <a:pPr>
              <a:buFont typeface="Arial" panose="020B0604020202020204" pitchFamily="34" charset="0"/>
              <a:buChar char="•"/>
            </a:pPr>
            <a:r>
              <a:rPr lang="en-US" dirty="0"/>
              <a:t>Origination fees</a:t>
            </a:r>
          </a:p>
          <a:p>
            <a:pPr>
              <a:buFont typeface="Arial" panose="020B0604020202020204" pitchFamily="34" charset="0"/>
              <a:buChar char="•"/>
            </a:pPr>
            <a:r>
              <a:rPr lang="en-US" dirty="0"/>
              <a:t>Co-signing</a:t>
            </a:r>
          </a:p>
          <a:p>
            <a:pPr>
              <a:buFont typeface="Arial" panose="020B0604020202020204" pitchFamily="34" charset="0"/>
              <a:buChar char="•"/>
            </a:pPr>
            <a:r>
              <a:rPr lang="en-US" dirty="0"/>
              <a:t>Points</a:t>
            </a:r>
          </a:p>
          <a:p>
            <a:pPr marL="457200" lvl="1" indent="0">
              <a:buNone/>
            </a:pPr>
            <a:endParaRPr lang="en-US" dirty="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3314953651"/>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cd82c5b-74c9-4827-94f1-5bf219ae6b20">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8332A4-542C-494D-8506-1C720B46413C}">
  <ds:schemaRefs>
    <ds:schemaRef ds:uri="http://schemas.microsoft.com/office/infopath/2007/PartnerControls"/>
    <ds:schemaRef ds:uri="http://purl.org/dc/terms/"/>
    <ds:schemaRef ds:uri="http://schemas.microsoft.com/office/2006/documentManagement/types"/>
    <ds:schemaRef ds:uri="http://purl.org/dc/elements/1.1/"/>
    <ds:schemaRef ds:uri="9cd82c5b-74c9-4827-94f1-5bf219ae6b20"/>
    <ds:schemaRef ds:uri="bfa4db11-c700-41fb-b639-f7e6b4e680b5"/>
    <ds:schemaRef ds:uri="http://schemas.openxmlformats.org/package/2006/metadata/core-properties"/>
    <ds:schemaRef ds:uri="http://www.w3.org/XML/1998/namespace"/>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3.xml><?xml version="1.0" encoding="utf-8"?>
<ds:datastoreItem xmlns:ds="http://schemas.openxmlformats.org/officeDocument/2006/customXml" ds:itemID="{3D6113DE-D385-4A48-8B16-CD7F492379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1678</TotalTime>
  <Words>617</Words>
  <Application>Microsoft Office PowerPoint</Application>
  <PresentationFormat>Widescreen</PresentationFormat>
  <Paragraphs>78</Paragraphs>
  <Slides>14</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Arial,Sans-Serif</vt:lpstr>
      <vt:lpstr>Calibri</vt:lpstr>
      <vt:lpstr>Calibri Light</vt:lpstr>
      <vt:lpstr>Open Sans</vt:lpstr>
      <vt:lpstr>Office Theme</vt:lpstr>
      <vt:lpstr>  National Personal Finance Challenge Webinar Series Standard 4: Using Credit Presented by Dr. Julie Heath and Susan McNamara julia.heath@uc.edu; mcnamarasa@vcu.edu </vt:lpstr>
      <vt:lpstr>Professional Development Certificate</vt:lpstr>
      <vt:lpstr>Agenda</vt:lpstr>
      <vt:lpstr>Objectives</vt:lpstr>
      <vt:lpstr>Standard 4: Using Credit</vt:lpstr>
      <vt:lpstr>Standard 4: Using Credit</vt:lpstr>
      <vt:lpstr>Important Concepts</vt:lpstr>
      <vt:lpstr>Important Concepts</vt:lpstr>
      <vt:lpstr>Important Concepts</vt:lpstr>
      <vt:lpstr>Important Concepts</vt:lpstr>
      <vt:lpstr>Important Concepts</vt:lpstr>
      <vt:lpstr>References</vt:lpstr>
      <vt:lpstr>EconEdLink Membership</vt:lpstr>
      <vt:lpstr>CEE Affiliates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Heath, Julia (heathja)</cp:lastModifiedBy>
  <cp:revision>104</cp:revision>
  <dcterms:created xsi:type="dcterms:W3CDTF">2012-09-11T15:07:18Z</dcterms:created>
  <dcterms:modified xsi:type="dcterms:W3CDTF">2020-12-23T16:42:14Z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