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67" r:id="rId6"/>
    <p:sldId id="258" r:id="rId7"/>
    <p:sldId id="262" r:id="rId8"/>
    <p:sldId id="268" r:id="rId9"/>
    <p:sldId id="273" r:id="rId10"/>
    <p:sldId id="269" r:id="rId11"/>
    <p:sldId id="270" r:id="rId12"/>
    <p:sldId id="271" r:id="rId13"/>
    <p:sldId id="272" r:id="rId14"/>
    <p:sldId id="260" r:id="rId15"/>
    <p:sldId id="261" r:id="rId16"/>
    <p:sldId id="266" r:id="rId17"/>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7A9900"/>
    <a:srgbClr val="005CB8"/>
    <a:srgbClr val="8BAF00"/>
    <a:srgbClr val="C7C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12/23/2020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a:t>
            </a:fld>
            <a:endParaRPr lang="en-US"/>
          </a:p>
        </p:txBody>
      </p:sp>
    </p:spTree>
    <p:extLst>
      <p:ext uri="{BB962C8B-B14F-4D97-AF65-F5344CB8AC3E}">
        <p14:creationId xmlns:p14="http://schemas.microsoft.com/office/powerpoint/2010/main" val="379333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4</a:t>
            </a:fld>
            <a:endParaRPr lang="en-US"/>
          </a:p>
        </p:txBody>
      </p:sp>
    </p:spTree>
    <p:extLst>
      <p:ext uri="{BB962C8B-B14F-4D97-AF65-F5344CB8AC3E}">
        <p14:creationId xmlns:p14="http://schemas.microsoft.com/office/powerpoint/2010/main" val="3495815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4090137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1444280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11</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12</a:t>
            </a:fld>
            <a:endParaRPr lang="en-US"/>
          </a:p>
        </p:txBody>
      </p:sp>
    </p:spTree>
    <p:extLst>
      <p:ext uri="{BB962C8B-B14F-4D97-AF65-F5344CB8AC3E}">
        <p14:creationId xmlns:p14="http://schemas.microsoft.com/office/powerpoint/2010/main" val="3779805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13</a:t>
            </a:fld>
            <a:endParaRPr lang="en-US"/>
          </a:p>
        </p:txBody>
      </p:sp>
    </p:spTree>
    <p:extLst>
      <p:ext uri="{BB962C8B-B14F-4D97-AF65-F5344CB8AC3E}">
        <p14:creationId xmlns:p14="http://schemas.microsoft.com/office/powerpoint/2010/main" val="357378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p:spPr>
        <p:txBody>
          <a:bodyPr/>
          <a:lstStyle/>
          <a:p>
            <a:r>
              <a:rPr lang="en-US"/>
              <a:t>Click to edit Master title style</a:t>
            </a:r>
          </a:p>
        </p:txBody>
      </p:sp>
      <p:sp>
        <p:nvSpPr>
          <p:cNvPr id="3" name="Content Placeholder 2"/>
          <p:cNvSpPr>
            <a:spLocks noGrp="1"/>
          </p:cNvSpPr>
          <p:nvPr>
            <p:ph idx="1"/>
          </p:nvPr>
        </p:nvSpPr>
        <p:spPr>
          <a:xfrm>
            <a:off x="609600" y="2377440"/>
            <a:ext cx="109728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06984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304800" y="205503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a:extLst>
              <a:ext uri="{FF2B5EF4-FFF2-40B4-BE49-F238E27FC236}">
                <a16:creationId xmlns:a16="http://schemas.microsoft.com/office/drawing/2014/main" id="{AA388AE6-D01D-4D75-BED3-92821715D1F5}"/>
              </a:ext>
            </a:extLst>
          </p:cNvPr>
          <p:cNvPicPr>
            <a:picLocks noChangeAspect="1"/>
          </p:cNvPicPr>
          <p:nvPr userDrawn="1"/>
        </p:nvPicPr>
        <p:blipFill>
          <a:blip r:embed="rId14"/>
          <a:stretch>
            <a:fillRect/>
          </a:stretch>
        </p:blipFill>
        <p:spPr>
          <a:xfrm>
            <a:off x="9491375" y="276999"/>
            <a:ext cx="2419350" cy="724398"/>
          </a:xfrm>
          <a:prstGeom prst="rect">
            <a:avLst/>
          </a:prstGeom>
        </p:spPr>
      </p:pic>
      <p:pic>
        <p:nvPicPr>
          <p:cNvPr id="5" name="Picture 4" descr="Graphical user interface&#10;&#10;Description automatically generated with medium confidence">
            <a:extLst>
              <a:ext uri="{FF2B5EF4-FFF2-40B4-BE49-F238E27FC236}">
                <a16:creationId xmlns:a16="http://schemas.microsoft.com/office/drawing/2014/main" id="{0C095C86-2DC3-4821-81D3-796DD5811687}"/>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902047" y="345449"/>
            <a:ext cx="1498753" cy="72439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heath@u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mcnamarasa@vcu.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ouncilforeconed.org/resource/national-standards-for-financial-literacy/#sthash.11CbykLO.dpb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www.econedlink.org/professional-develop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066801"/>
            <a:ext cx="7772400" cy="424493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br>
              <a:rPr lang="en-US" sz="6000" dirty="0"/>
            </a:br>
            <a:br>
              <a:rPr lang="en-US" sz="6000" dirty="0"/>
            </a:br>
            <a:r>
              <a:rPr lang="en-US" sz="6000" dirty="0">
                <a:latin typeface="Calibri"/>
                <a:ea typeface="ＭＳ Ｐゴシック"/>
                <a:cs typeface="Calibri"/>
              </a:rPr>
              <a:t>National Personal Finance Challenge Webinar Series</a:t>
            </a:r>
            <a:br>
              <a:rPr lang="en-US" sz="6000"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Standard 3: Saving</a:t>
            </a: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2200" i="1" dirty="0">
                <a:solidFill>
                  <a:schemeClr val="tx1"/>
                </a:solidFill>
                <a:latin typeface="Calibri"/>
                <a:ea typeface="ＭＳ Ｐゴシック"/>
                <a:cs typeface="Calibri"/>
              </a:rPr>
              <a:t>Presented by</a:t>
            </a: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Dr. Julie Heath and Susan McNamara</a:t>
            </a:r>
            <a:br>
              <a:rPr lang="en-US" sz="1600" dirty="0"/>
            </a:br>
            <a:r>
              <a:rPr lang="en-US" sz="2200" dirty="0">
                <a:solidFill>
                  <a:schemeClr val="tx1"/>
                </a:solidFill>
                <a:latin typeface="Calibri"/>
                <a:ea typeface="ＭＳ Ｐゴシック"/>
                <a:cs typeface="Calibri"/>
                <a:hlinkClick r:id="rId3"/>
              </a:rPr>
              <a:t>julia.heath@uc.edu</a:t>
            </a:r>
            <a:r>
              <a:rPr lang="en-US" sz="2200" dirty="0">
                <a:solidFill>
                  <a:schemeClr val="tx1"/>
                </a:solidFill>
                <a:latin typeface="Calibri"/>
                <a:ea typeface="ＭＳ Ｐゴシック"/>
                <a:cs typeface="Calibri"/>
              </a:rPr>
              <a:t>; </a:t>
            </a:r>
            <a:r>
              <a:rPr lang="en-US" sz="2200" dirty="0">
                <a:solidFill>
                  <a:schemeClr val="tx1"/>
                </a:solidFill>
                <a:latin typeface="Calibri"/>
                <a:ea typeface="ＭＳ Ｐゴシック"/>
                <a:cs typeface="Calibri"/>
                <a:hlinkClick r:id="rId4"/>
              </a:rPr>
              <a:t>mcnamarasa@vcu.edu</a:t>
            </a:r>
            <a:r>
              <a:rPr lang="en-US" sz="2200" dirty="0">
                <a:solidFill>
                  <a:schemeClr val="tx1"/>
                </a:solidFill>
                <a:latin typeface="Calibri"/>
                <a:ea typeface="ＭＳ Ｐゴシック"/>
                <a:cs typeface="Calibri"/>
              </a:rPr>
              <a:t> </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2C6E0-FA32-46A6-8A1A-6608963ED113}"/>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147C48E0-5B0C-4B24-B02B-D27AE75AEF30}"/>
              </a:ext>
            </a:extLst>
          </p:cNvPr>
          <p:cNvSpPr>
            <a:spLocks noGrp="1"/>
          </p:cNvSpPr>
          <p:nvPr>
            <p:ph idx="1"/>
          </p:nvPr>
        </p:nvSpPr>
        <p:spPr/>
        <p:txBody>
          <a:bodyPr/>
          <a:lstStyle/>
          <a:p>
            <a:pPr marL="0" indent="0">
              <a:buNone/>
            </a:pPr>
            <a:r>
              <a:rPr lang="en-US" sz="3600" dirty="0"/>
              <a:t>Benefits/Costs</a:t>
            </a:r>
          </a:p>
          <a:p>
            <a:pPr>
              <a:buFont typeface="Arial" panose="020B0604020202020204" pitchFamily="34" charset="0"/>
              <a:buChar char="•"/>
            </a:pPr>
            <a:r>
              <a:rPr lang="en-US" sz="3600" dirty="0"/>
              <a:t>Employer incentives/instruments</a:t>
            </a:r>
          </a:p>
          <a:p>
            <a:pPr>
              <a:buFont typeface="Arial" panose="020B0604020202020204" pitchFamily="34" charset="0"/>
              <a:buChar char="•"/>
            </a:pPr>
            <a:r>
              <a:rPr lang="en-US" sz="3600" dirty="0"/>
              <a:t>Objectives </a:t>
            </a:r>
          </a:p>
        </p:txBody>
      </p:sp>
    </p:spTree>
    <p:extLst>
      <p:ext uri="{BB962C8B-B14F-4D97-AF65-F5344CB8AC3E}">
        <p14:creationId xmlns:p14="http://schemas.microsoft.com/office/powerpoint/2010/main" val="163096710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References</a:t>
            </a:r>
            <a:endParaRPr lang="en-US" sz="550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a:xfrm>
            <a:off x="1981200" y="1915103"/>
            <a:ext cx="8229600" cy="4352133"/>
          </a:xfrm>
        </p:spPr>
        <p:txBody>
          <a:bodyPr/>
          <a:lstStyle/>
          <a:p>
            <a:r>
              <a:rPr lang="en-US" dirty="0"/>
              <a:t>National Standards for Financial Literacy</a:t>
            </a:r>
          </a:p>
          <a:p>
            <a:pPr marL="0" indent="0">
              <a:buNone/>
            </a:pPr>
            <a:r>
              <a:rPr lang="en-US" dirty="0">
                <a:hlinkClick r:id="rId3"/>
              </a:rPr>
              <a:t>https://www.councilforeconed.org/resource/national-standards-for-financial-literacy/#sthash.11CbykLO.dpbs</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762421"/>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a:spcAft>
                <a:spcPts val="0"/>
              </a:spcAft>
              <a:defRPr/>
            </a:pPr>
            <a:r>
              <a:rPr lang="en-US" sz="4000" dirty="0">
                <a:latin typeface="Calibri"/>
                <a:ea typeface="ＭＳ Ｐゴシック"/>
                <a:cs typeface="Calibri"/>
              </a:rPr>
              <a:t>EconEdLink Membership</a:t>
            </a:r>
            <a:endParaRPr lang="en-US" dirty="0"/>
          </a:p>
        </p:txBody>
      </p:sp>
      <p:sp>
        <p:nvSpPr>
          <p:cNvPr id="3" name="TextBox 2">
            <a:extLst>
              <a:ext uri="{FF2B5EF4-FFF2-40B4-BE49-F238E27FC236}">
                <a16:creationId xmlns:a16="http://schemas.microsoft.com/office/drawing/2014/main" id="{D213714B-F9E8-8C44-9AF8-383F3F244D95}"/>
              </a:ext>
            </a:extLst>
          </p:cNvPr>
          <p:cNvSpPr txBox="1"/>
          <p:nvPr/>
        </p:nvSpPr>
        <p:spPr>
          <a:xfrm>
            <a:off x="2006539" y="2114895"/>
            <a:ext cx="8175171" cy="4247317"/>
          </a:xfrm>
          <a:prstGeom prst="rect">
            <a:avLst/>
          </a:prstGeom>
          <a:noFill/>
        </p:spPr>
        <p:txBody>
          <a:bodyPr wrap="square" rtlCol="0" anchor="t">
            <a:spAutoFit/>
          </a:bodyPr>
          <a:lstStyle/>
          <a:p>
            <a:r>
              <a:rPr lang="en-US" dirty="0">
                <a:latin typeface="Arial"/>
                <a:ea typeface="ＭＳ Ｐゴシック"/>
                <a:cs typeface="Arial"/>
              </a:rPr>
              <a:t>You can now access CEE’s professional development webinars directly on EconEdLink.org! To receive these new professional development benefits, </a:t>
            </a:r>
            <a:r>
              <a:rPr lang="en-US" b="1" dirty="0">
                <a:latin typeface="Arial"/>
                <a:ea typeface="ＭＳ Ｐゴシック"/>
                <a:cs typeface="Arial"/>
              </a:rPr>
              <a:t>become an EconEdLink </a:t>
            </a:r>
            <a:r>
              <a:rPr lang="en-US" b="1" dirty="0">
                <a:latin typeface="Arial"/>
                <a:ea typeface="ＭＳ Ｐゴシック"/>
                <a:cs typeface="Arial"/>
                <a:hlinkClick r:id="rId3"/>
              </a:rPr>
              <a:t>member</a:t>
            </a:r>
            <a:r>
              <a:rPr lang="en-US" dirty="0">
                <a:latin typeface="Arial"/>
                <a:ea typeface="ＭＳ Ｐゴシック"/>
                <a:cs typeface="Arial"/>
              </a:rPr>
              <a:t>. As a member, you will now be able to: </a:t>
            </a:r>
            <a:endParaRPr lang="en-US" dirty="0"/>
          </a:p>
          <a:p>
            <a:endParaRPr lang="en-US" dirty="0"/>
          </a:p>
          <a:p>
            <a:pPr marL="285750" indent="-285750">
              <a:buFont typeface="Arial"/>
              <a:buChar char="•"/>
            </a:pPr>
            <a:r>
              <a:rPr lang="en-US" dirty="0">
                <a:latin typeface="Arial"/>
                <a:ea typeface="ＭＳ Ｐゴシック"/>
                <a:cs typeface="Arial"/>
              </a:rPr>
              <a:t>Automatically receive a professional development certificate via e-mail within 24 hours after viewing any webinar for a minimum of 45 minutes</a:t>
            </a:r>
            <a:endParaRPr lang="en-US" dirty="0"/>
          </a:p>
          <a:p>
            <a:pPr marL="285750" indent="-285750">
              <a:buFont typeface="Arial"/>
              <a:buChar char="•"/>
            </a:pPr>
            <a:r>
              <a:rPr lang="en-US" dirty="0">
                <a:latin typeface="Arial"/>
                <a:ea typeface="ＭＳ Ｐゴシック"/>
                <a:cs typeface="Arial"/>
              </a:rPr>
              <a:t>Register for upcoming webinars with a simple one-click process </a:t>
            </a:r>
            <a:endParaRPr lang="en-US" dirty="0"/>
          </a:p>
          <a:p>
            <a:pPr marL="285750" indent="-285750">
              <a:buFont typeface="Arial"/>
              <a:buChar char="•"/>
            </a:pPr>
            <a:r>
              <a:rPr lang="en-US" dirty="0">
                <a:latin typeface="Arial"/>
                <a:ea typeface="ＭＳ Ｐゴシック"/>
                <a:cs typeface="Arial"/>
              </a:rPr>
              <a:t>Easily download presentations, lesson plan materials and activities for each webinar </a:t>
            </a:r>
            <a:endParaRPr lang="en-US" dirty="0"/>
          </a:p>
          <a:p>
            <a:pPr marL="285750" indent="-285750">
              <a:buFont typeface="Arial"/>
              <a:buChar char="•"/>
            </a:pPr>
            <a:r>
              <a:rPr lang="en-US" dirty="0">
                <a:latin typeface="Arial"/>
                <a:ea typeface="ＭＳ Ｐゴシック"/>
                <a:cs typeface="Arial"/>
              </a:rPr>
              <a:t>Search and view all webinars at your convenience </a:t>
            </a:r>
            <a:endParaRPr lang="en-US" dirty="0"/>
          </a:p>
          <a:p>
            <a:pPr marL="285750" indent="-285750">
              <a:buFont typeface="Arial"/>
              <a:buChar char="•"/>
            </a:pPr>
            <a:r>
              <a:rPr lang="en-US" dirty="0">
                <a:latin typeface="Arial"/>
                <a:ea typeface="ＭＳ Ｐゴシック"/>
                <a:cs typeface="Arial"/>
              </a:rPr>
              <a:t>Save webinars to your EconEdLink dashboard for easy access to the event</a:t>
            </a:r>
            <a:endParaRPr lang="en-US" dirty="0"/>
          </a:p>
          <a:p>
            <a:endParaRPr lang="en-US" dirty="0">
              <a:latin typeface="Arial"/>
              <a:ea typeface="ＭＳ Ｐゴシック"/>
              <a:cs typeface="Arial"/>
            </a:endParaRPr>
          </a:p>
          <a:p>
            <a:pPr algn="ctr"/>
            <a:r>
              <a:rPr lang="en-US" dirty="0">
                <a:latin typeface="Arial"/>
                <a:ea typeface="ＭＳ Ｐゴシック"/>
                <a:cs typeface="Arial"/>
              </a:rPr>
              <a:t>You may access our new </a:t>
            </a:r>
            <a:r>
              <a:rPr lang="en-US" b="1" dirty="0">
                <a:latin typeface="Arial"/>
                <a:ea typeface="ＭＳ Ｐゴシック"/>
                <a:cs typeface="Arial"/>
              </a:rPr>
              <a:t>Professional Development</a:t>
            </a:r>
            <a:r>
              <a:rPr lang="en-US" dirty="0">
                <a:latin typeface="Arial"/>
                <a:ea typeface="ＭＳ Ｐゴシック"/>
                <a:cs typeface="Arial"/>
              </a:rPr>
              <a:t> page </a:t>
            </a:r>
            <a:r>
              <a:rPr lang="en-US" dirty="0">
                <a:latin typeface="Arial"/>
                <a:ea typeface="ＭＳ Ｐゴシック"/>
                <a:cs typeface="Arial"/>
                <a:hlinkClick r:id="rId4"/>
              </a:rPr>
              <a:t>here</a:t>
            </a:r>
            <a:endParaRPr lang="en-US" dirty="0">
              <a:latin typeface="Arial"/>
              <a:ea typeface="ＭＳ Ｐゴシック"/>
              <a:cs typeface="Arial"/>
            </a:endParaRPr>
          </a:p>
          <a:p>
            <a:endParaRPr lang="en-US" dirty="0">
              <a:latin typeface="Arial"/>
              <a:ea typeface="ＭＳ Ｐゴシック"/>
              <a:cs typeface="Arial"/>
            </a:endParaRPr>
          </a:p>
        </p:txBody>
      </p:sp>
    </p:spTree>
    <p:extLst>
      <p:ext uri="{BB962C8B-B14F-4D97-AF65-F5344CB8AC3E}">
        <p14:creationId xmlns:p14="http://schemas.microsoft.com/office/powerpoint/2010/main" val="269602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3025667" y="5134679"/>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3048002" y="2335948"/>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551" y="1061966"/>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a:latin typeface="Calibri"/>
                <a:ea typeface="ＭＳ Ｐゴシック"/>
                <a:cs typeface="Calibri"/>
              </a:rPr>
              <a:t>Professional Development Certificate</a:t>
            </a:r>
            <a:endParaRPr lang="en-US" sz="4000">
              <a:effectLst>
                <a:glow>
                  <a:srgbClr val="4F81BD">
                    <a:alpha val="0"/>
                  </a:srgbClr>
                </a:glow>
                <a:outerShdw blurRad="50800" dist="50800" dir="5400000" algn="ctr" rotWithShape="0">
                  <a:srgbClr val="000000">
                    <a:alpha val="0"/>
                  </a:srgbClr>
                </a:outerShdw>
                <a:reflection stA="0" endPos="65000" dist="50800" dir="5400000" sy="-100000" algn="bl" rotWithShape="0"/>
              </a:effectLst>
              <a:ea typeface="ＭＳ Ｐゴシック"/>
            </a:endParaRPr>
          </a:p>
        </p:txBody>
      </p:sp>
      <p:sp>
        <p:nvSpPr>
          <p:cNvPr id="3" name="TextBox 2">
            <a:extLst>
              <a:ext uri="{FF2B5EF4-FFF2-40B4-BE49-F238E27FC236}">
                <a16:creationId xmlns:a16="http://schemas.microsoft.com/office/drawing/2014/main" id="{D213714B-F9E8-8C44-9AF8-383F3F244D95}"/>
              </a:ext>
            </a:extLst>
          </p:cNvPr>
          <p:cNvSpPr txBox="1"/>
          <p:nvPr/>
        </p:nvSpPr>
        <p:spPr>
          <a:xfrm>
            <a:off x="2112956" y="2359260"/>
            <a:ext cx="8175171" cy="2862322"/>
          </a:xfrm>
          <a:prstGeom prst="rect">
            <a:avLst/>
          </a:prstGeom>
          <a:noFill/>
        </p:spPr>
        <p:txBody>
          <a:bodyPr wrap="square" rtlCol="0" anchor="t">
            <a:spAutoFit/>
          </a:bodyPr>
          <a:lstStyle/>
          <a:p>
            <a:r>
              <a:rPr lang="en-US" dirty="0">
                <a:latin typeface="Arial"/>
                <a:ea typeface="ＭＳ Ｐゴシック"/>
              </a:rPr>
              <a:t>To earn your professional development certificate for this webinar, you must:</a:t>
            </a:r>
          </a:p>
          <a:p>
            <a:endParaRPr lang="en-US" dirty="0">
              <a:latin typeface="Arial"/>
              <a:ea typeface="ＭＳ Ｐゴシック"/>
            </a:endParaRPr>
          </a:p>
          <a:p>
            <a:pPr marL="285750" indent="-285750">
              <a:buFont typeface="Arial"/>
              <a:buChar char="•"/>
            </a:pPr>
            <a:r>
              <a:rPr lang="en-US" dirty="0">
                <a:latin typeface="Arial"/>
                <a:ea typeface="ＭＳ Ｐゴシック"/>
              </a:rPr>
              <a:t>Watch a minimum of 45-minutes and you will automatically receive a professional development </a:t>
            </a:r>
            <a:r>
              <a:rPr lang="en-US" b="1" dirty="0">
                <a:solidFill>
                  <a:srgbClr val="7A9900"/>
                </a:solidFill>
                <a:latin typeface="Arial"/>
                <a:ea typeface="ＭＳ Ｐゴシック"/>
              </a:rPr>
              <a:t>certificate </a:t>
            </a:r>
            <a:r>
              <a:rPr lang="en-US" dirty="0">
                <a:latin typeface="Arial"/>
                <a:ea typeface="ＭＳ Ｐゴシック"/>
              </a:rPr>
              <a:t>via e-mail within 24 hours.</a:t>
            </a:r>
          </a:p>
          <a:p>
            <a:endParaRPr lang="en-US" dirty="0">
              <a:latin typeface="Arial"/>
              <a:ea typeface="ＭＳ Ｐゴシック"/>
            </a:endParaRPr>
          </a:p>
          <a:p>
            <a:r>
              <a:rPr lang="en-US" dirty="0">
                <a:latin typeface="Arial"/>
                <a:ea typeface="ＭＳ Ｐゴシック"/>
                <a:cs typeface="Arial"/>
              </a:rPr>
              <a:t>Accessing resources: </a:t>
            </a:r>
            <a:endParaRPr lang="en-US" dirty="0"/>
          </a:p>
          <a:p>
            <a:endParaRPr lang="en-US" dirty="0">
              <a:cs typeface="Arial"/>
            </a:endParaRPr>
          </a:p>
          <a:p>
            <a:pPr marL="285750" indent="-285750">
              <a:buFont typeface="Arial,Sans-Serif"/>
              <a:buChar char="•"/>
            </a:pPr>
            <a:r>
              <a:rPr lang="en-US" dirty="0">
                <a:latin typeface="Arial"/>
                <a:ea typeface="ＭＳ Ｐゴシック"/>
                <a:cs typeface="Arial"/>
              </a:rPr>
              <a:t>You can now easily download presentations, lesson plan materials, and activities for each webinar from </a:t>
            </a:r>
            <a:r>
              <a:rPr lang="en-US" sz="1600" b="1" i="1" dirty="0">
                <a:solidFill>
                  <a:srgbClr val="005CB8"/>
                </a:solidFill>
                <a:latin typeface="Arial"/>
                <a:ea typeface="ＭＳ Ｐゴシック"/>
                <a:cs typeface="Arial"/>
                <a:hlinkClick r:id="rId3"/>
              </a:rPr>
              <a:t>EconEdLink.org/professional-development/</a:t>
            </a:r>
            <a:endParaRPr lang="en-US" sz="1600" b="1" i="1" dirty="0">
              <a:solidFill>
                <a:srgbClr val="005CB8"/>
              </a:solidFill>
              <a:latin typeface="Arial"/>
              <a:ea typeface="ＭＳ Ｐゴシック"/>
              <a:cs typeface="Arial"/>
            </a:endParaRPr>
          </a:p>
          <a:p>
            <a:endParaRPr lang="en-US" b="1" i="1" dirty="0">
              <a:solidFill>
                <a:srgbClr val="005CB8"/>
              </a:solidFill>
              <a:latin typeface="Arial"/>
              <a:ea typeface="ＭＳ Ｐゴシック"/>
              <a:cs typeface="Arial"/>
            </a:endParaRPr>
          </a:p>
        </p:txBody>
      </p:sp>
    </p:spTree>
    <p:extLst>
      <p:ext uri="{BB962C8B-B14F-4D97-AF65-F5344CB8AC3E}">
        <p14:creationId xmlns:p14="http://schemas.microsoft.com/office/powerpoint/2010/main" val="348903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Agenda</a:t>
            </a:r>
            <a:endParaRPr lang="en-US" sz="5500">
              <a:ln w="11430"/>
              <a:effectLst>
                <a:outerShdw blurRad="80000" dist="40000" dir="5040000" algn="tl">
                  <a:srgbClr val="000000">
                    <a:alpha val="0"/>
                  </a:srgbClr>
                </a:outerShdw>
              </a:effectLst>
              <a:ea typeface="+mj-ea"/>
            </a:endParaRPr>
          </a:p>
        </p:txBody>
      </p:sp>
      <p:sp>
        <p:nvSpPr>
          <p:cNvPr id="15363" name="Content Placeholder 2"/>
          <p:cNvSpPr>
            <a:spLocks noGrp="1"/>
          </p:cNvSpPr>
          <p:nvPr>
            <p:ph idx="4294967295"/>
          </p:nvPr>
        </p:nvSpPr>
        <p:spPr>
          <a:xfrm>
            <a:off x="1981200" y="2377441"/>
            <a:ext cx="8229600" cy="4175760"/>
          </a:xfrm>
        </p:spPr>
        <p:txBody>
          <a:bodyPr/>
          <a:lstStyle/>
          <a:p>
            <a:r>
              <a:rPr lang="en-US" sz="2500" dirty="0">
                <a:latin typeface="Calibri Light"/>
                <a:ea typeface="ＭＳ Ｐゴシック"/>
                <a:cs typeface="Calibri Light"/>
              </a:rPr>
              <a:t>Overview of Standard 3: Saving</a:t>
            </a:r>
          </a:p>
          <a:p>
            <a:r>
              <a:rPr lang="en-US" sz="2500" dirty="0">
                <a:latin typeface="Calibri Light"/>
                <a:ea typeface="ＭＳ Ｐゴシック"/>
                <a:cs typeface="Calibri Light"/>
              </a:rPr>
              <a:t>Demonstration of Lessons</a:t>
            </a:r>
          </a:p>
          <a:p>
            <a:pPr lvl="1"/>
            <a:r>
              <a:rPr lang="en-US" sz="2500" dirty="0">
                <a:latin typeface="Calibri Light"/>
                <a:ea typeface="ＭＳ Ｐゴシック"/>
                <a:cs typeface="Calibri Light"/>
              </a:rPr>
              <a:t>Lesson 1: Compound Interest </a:t>
            </a:r>
          </a:p>
          <a:p>
            <a:pPr lvl="1"/>
            <a:r>
              <a:rPr lang="en-US" sz="2500" dirty="0">
                <a:latin typeface="Calibri Light"/>
                <a:ea typeface="ＭＳ Ｐゴシック"/>
                <a:cs typeface="Calibri Light"/>
              </a:rPr>
              <a:t>Lesson 2: Financial Institutions and Services </a:t>
            </a:r>
          </a:p>
          <a:p>
            <a:r>
              <a:rPr lang="en-US" sz="2500" dirty="0">
                <a:latin typeface="Calibri Light"/>
                <a:ea typeface="ＭＳ Ｐゴシック"/>
                <a:cs typeface="Calibri Light"/>
              </a:rPr>
              <a:t>Tie-in to National Personal Finance Challenge Case Study Competition </a:t>
            </a:r>
            <a:endParaRPr lang="en-US" sz="25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Objectives</a:t>
            </a:r>
            <a:endParaRPr lang="en-US" sz="550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1981200" y="2377441"/>
            <a:ext cx="8229600" cy="4175760"/>
          </a:xfrm>
        </p:spPr>
        <p:txBody>
          <a:bodyPr>
            <a:noAutofit/>
          </a:bodyPr>
          <a:lstStyle/>
          <a:p>
            <a:pPr marL="0" indent="0" defTabSz="905255">
              <a:buNone/>
              <a:defRPr sz="3168"/>
            </a:pPr>
            <a:r>
              <a:rPr lang="en-US" sz="2500" dirty="0">
                <a:latin typeface="Calibri"/>
                <a:ea typeface="ＭＳ Ｐゴシック"/>
                <a:cs typeface="Calibri"/>
              </a:rPr>
              <a:t>Teachers will</a:t>
            </a:r>
          </a:p>
          <a:p>
            <a:pPr defTabSz="905255">
              <a:buFont typeface="Arial" panose="020B0604020202020204" pitchFamily="34" charset="0"/>
              <a:buChar char="•"/>
              <a:defRPr sz="3168"/>
            </a:pPr>
            <a:r>
              <a:rPr lang="en-US" sz="2500" dirty="0">
                <a:latin typeface="Calibri"/>
                <a:ea typeface="ＭＳ Ｐゴシック"/>
                <a:cs typeface="Calibri"/>
              </a:rPr>
              <a:t>Understand the scope and depth of Standard 3: Saving, including specific concepts;</a:t>
            </a:r>
          </a:p>
          <a:p>
            <a:pPr defTabSz="905255">
              <a:buFont typeface="Arial" panose="020B0604020202020204" pitchFamily="34" charset="0"/>
              <a:buChar char="•"/>
              <a:defRPr sz="3168"/>
            </a:pPr>
            <a:r>
              <a:rPr lang="en-US" sz="2500" dirty="0">
                <a:latin typeface="Calibri"/>
                <a:ea typeface="ＭＳ Ｐゴシック"/>
                <a:cs typeface="Calibri"/>
              </a:rPr>
              <a:t>Be able to demonstrate Standard 3: Saving to their students using the two lessons presented;</a:t>
            </a:r>
          </a:p>
          <a:p>
            <a:pPr defTabSz="905255">
              <a:buFont typeface="Arial" panose="020B0604020202020204" pitchFamily="34" charset="0"/>
              <a:buChar char="•"/>
              <a:defRPr sz="3168"/>
            </a:pPr>
            <a:r>
              <a:rPr lang="en-US" sz="2500" dirty="0">
                <a:latin typeface="Calibri"/>
                <a:ea typeface="ＭＳ Ｐゴシック"/>
                <a:cs typeface="Calibri"/>
              </a:rPr>
              <a:t>Synthesize Standard 3: Saving and the lessons to create actionable plans for classroom engagement.</a:t>
            </a:r>
          </a:p>
          <a:p>
            <a:pPr defTabSz="905255">
              <a:buFont typeface="Arial" panose="020B0604020202020204" pitchFamily="34" charset="0"/>
              <a:buChar char="•"/>
              <a:defRPr sz="3168"/>
            </a:pPr>
            <a:endParaRPr lang="en-US" sz="2500" dirty="0"/>
          </a:p>
          <a:p>
            <a:pPr marL="0" indent="0" defTabSz="905255">
              <a:buNone/>
              <a:defRPr sz="3168"/>
            </a:pPr>
            <a:endParaRPr lang="en-US" sz="2750" dirty="0"/>
          </a:p>
        </p:txBody>
      </p:sp>
    </p:spTree>
    <p:extLst>
      <p:ext uri="{BB962C8B-B14F-4D97-AF65-F5344CB8AC3E}">
        <p14:creationId xmlns:p14="http://schemas.microsoft.com/office/powerpoint/2010/main" val="100049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p:txBody>
          <a:bodyPr/>
          <a:lstStyle/>
          <a:p>
            <a:r>
              <a:rPr lang="en-US" sz="4800" dirty="0"/>
              <a:t>Standard 3: Saving</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p:txBody>
          <a:bodyPr/>
          <a:lstStyle/>
          <a:p>
            <a:pPr marL="0" indent="0">
              <a:buNone/>
            </a:pPr>
            <a:r>
              <a:rPr lang="en-US" sz="3600" dirty="0"/>
              <a:t>Saving is the part of income that people choose to set aside for future uses. People save for different reasons during the course of their lives. People make different choices about how they save and how much they save. Time, interest rates, and inflation affect the value of savings.</a:t>
            </a:r>
          </a:p>
          <a:p>
            <a:pPr marL="0" indent="0">
              <a:buNone/>
            </a:pPr>
            <a:endParaRPr lang="en-US" dirty="0"/>
          </a:p>
        </p:txBody>
      </p:sp>
    </p:spTree>
    <p:extLst>
      <p:ext uri="{BB962C8B-B14F-4D97-AF65-F5344CB8AC3E}">
        <p14:creationId xmlns:p14="http://schemas.microsoft.com/office/powerpoint/2010/main" val="2827807377"/>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p:txBody>
          <a:bodyPr/>
          <a:lstStyle/>
          <a:p>
            <a:r>
              <a:rPr lang="en-US" sz="4800" dirty="0"/>
              <a:t>Standard 3: Saving</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p:txBody>
          <a:bodyPr/>
          <a:lstStyle/>
          <a:p>
            <a:pPr marL="0" indent="0">
              <a:buNone/>
            </a:pPr>
            <a:r>
              <a:rPr lang="en-US" sz="3600" dirty="0"/>
              <a:t>Saving is the part of income that people choose to </a:t>
            </a:r>
            <a:r>
              <a:rPr lang="en-US" sz="3600" b="1" dirty="0"/>
              <a:t>set aside</a:t>
            </a:r>
            <a:r>
              <a:rPr lang="en-US" sz="3600" dirty="0"/>
              <a:t> for future uses. People save for different reasons during the course of their lives. People make different choices about </a:t>
            </a:r>
            <a:r>
              <a:rPr lang="en-US" sz="3600" b="1" dirty="0"/>
              <a:t>how they save </a:t>
            </a:r>
            <a:r>
              <a:rPr lang="en-US" sz="3600" dirty="0"/>
              <a:t>and how much they save. </a:t>
            </a:r>
            <a:r>
              <a:rPr lang="en-US" sz="3600" b="1" dirty="0"/>
              <a:t>Time, interest rates, and inflation </a:t>
            </a:r>
            <a:r>
              <a:rPr lang="en-US" sz="3600" dirty="0"/>
              <a:t>affect the value of savings.</a:t>
            </a:r>
          </a:p>
          <a:p>
            <a:pPr marL="0" indent="0">
              <a:buNone/>
            </a:pPr>
            <a:endParaRPr lang="en-US" dirty="0"/>
          </a:p>
        </p:txBody>
      </p:sp>
    </p:spTree>
    <p:extLst>
      <p:ext uri="{BB962C8B-B14F-4D97-AF65-F5344CB8AC3E}">
        <p14:creationId xmlns:p14="http://schemas.microsoft.com/office/powerpoint/2010/main" val="210541414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52992-8D70-4D90-8788-C4B0B5AC8C0C}"/>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45386F80-E5EA-431A-8A04-4A159FBDEB80}"/>
              </a:ext>
            </a:extLst>
          </p:cNvPr>
          <p:cNvSpPr>
            <a:spLocks noGrp="1"/>
          </p:cNvSpPr>
          <p:nvPr>
            <p:ph idx="1"/>
          </p:nvPr>
        </p:nvSpPr>
        <p:spPr/>
        <p:txBody>
          <a:bodyPr/>
          <a:lstStyle/>
          <a:p>
            <a:pPr marL="0" indent="0">
              <a:buNone/>
            </a:pPr>
            <a:r>
              <a:rPr lang="en-US" sz="3600" dirty="0">
                <a:ea typeface="Calibri" panose="020F0502020204030204" pitchFamily="34" charset="0"/>
              </a:rPr>
              <a:t>Time Value of Money</a:t>
            </a:r>
          </a:p>
          <a:p>
            <a:pPr>
              <a:buFont typeface="Arial" panose="020B0604020202020204" pitchFamily="34" charset="0"/>
              <a:buChar char="•"/>
            </a:pPr>
            <a:r>
              <a:rPr lang="en-US" dirty="0"/>
              <a:t>Present/Future values</a:t>
            </a:r>
          </a:p>
          <a:p>
            <a:pPr>
              <a:buFont typeface="Arial" panose="020B0604020202020204" pitchFamily="34" charset="0"/>
              <a:buChar char="•"/>
            </a:pPr>
            <a:r>
              <a:rPr lang="en-US" dirty="0"/>
              <a:t>Meaning</a:t>
            </a:r>
          </a:p>
          <a:p>
            <a:pPr>
              <a:buFont typeface="Arial" panose="020B0604020202020204" pitchFamily="34" charset="0"/>
              <a:buChar char="•"/>
            </a:pPr>
            <a:r>
              <a:rPr lang="en-US" dirty="0"/>
              <a:t>Applications</a:t>
            </a:r>
          </a:p>
          <a:p>
            <a:pPr>
              <a:buFont typeface="Arial" panose="020B0604020202020204" pitchFamily="34" charset="0"/>
              <a:buChar char="•"/>
            </a:pPr>
            <a:r>
              <a:rPr lang="en-US" dirty="0"/>
              <a:t>Inflation/interest rates and effect on value (real/nominal)</a:t>
            </a:r>
          </a:p>
          <a:p>
            <a:pPr marL="457200" lvl="1" indent="0">
              <a:buNone/>
            </a:pPr>
            <a:endParaRPr lang="en-US" sz="3600" dirty="0">
              <a:latin typeface="Open Sans" panose="020B0606030504020204" pitchFamily="34" charset="0"/>
              <a:ea typeface="Calibri" panose="020F0502020204030204" pitchFamily="34" charset="0"/>
            </a:endParaRPr>
          </a:p>
          <a:p>
            <a:pPr>
              <a:buFont typeface="Arial" panose="020B0604020202020204" pitchFamily="34" charset="0"/>
              <a:buChar char="•"/>
            </a:pPr>
            <a:endParaRPr lang="en-US" sz="3600" dirty="0">
              <a:latin typeface="Open Sans" panose="020B0606030504020204" pitchFamily="34" charset="0"/>
              <a:ea typeface="Calibri" panose="020F0502020204030204" pitchFamily="34" charset="0"/>
            </a:endParaRPr>
          </a:p>
          <a:p>
            <a:pPr>
              <a:buFont typeface="Arial" panose="020B0604020202020204" pitchFamily="34" charset="0"/>
              <a:buChar char="•"/>
            </a:pPr>
            <a:endParaRPr lang="en-US" dirty="0">
              <a:effectLst/>
              <a:latin typeface="Open Sans" panose="020B0606030504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3269083"/>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3A3E0-857E-48B9-8872-63E5EC1ED786}"/>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43527E32-DA89-433B-B001-8F54E77847A8}"/>
              </a:ext>
            </a:extLst>
          </p:cNvPr>
          <p:cNvSpPr>
            <a:spLocks noGrp="1"/>
          </p:cNvSpPr>
          <p:nvPr>
            <p:ph idx="1"/>
          </p:nvPr>
        </p:nvSpPr>
        <p:spPr/>
        <p:txBody>
          <a:bodyPr/>
          <a:lstStyle/>
          <a:p>
            <a:pPr marL="0" indent="0">
              <a:buNone/>
            </a:pPr>
            <a:r>
              <a:rPr lang="en-US" sz="3600" dirty="0"/>
              <a:t>Federal Reserve</a:t>
            </a:r>
          </a:p>
          <a:p>
            <a:pPr>
              <a:buFont typeface="Arial" panose="020B0604020202020204" pitchFamily="34" charset="0"/>
              <a:buChar char="•"/>
            </a:pPr>
            <a:r>
              <a:rPr lang="en-US" dirty="0"/>
              <a:t>Determination of interest rates</a:t>
            </a:r>
          </a:p>
          <a:p>
            <a:pPr>
              <a:buFont typeface="Arial" panose="020B0604020202020204" pitchFamily="34" charset="0"/>
              <a:buChar char="•"/>
            </a:pPr>
            <a:r>
              <a:rPr lang="en-US" dirty="0"/>
              <a:t>System</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798402326"/>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0F01A-9518-4B5A-9DAB-4AB9E55798E8}"/>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32A52D5E-BA1C-453B-B7BD-885BA3F760DB}"/>
              </a:ext>
            </a:extLst>
          </p:cNvPr>
          <p:cNvSpPr>
            <a:spLocks noGrp="1"/>
          </p:cNvSpPr>
          <p:nvPr>
            <p:ph idx="1"/>
          </p:nvPr>
        </p:nvSpPr>
        <p:spPr/>
        <p:txBody>
          <a:bodyPr/>
          <a:lstStyle/>
          <a:p>
            <a:pPr marL="0" indent="0">
              <a:buNone/>
            </a:pPr>
            <a:r>
              <a:rPr lang="en-US" sz="3600" dirty="0"/>
              <a:t>Savings Instruments</a:t>
            </a:r>
          </a:p>
          <a:p>
            <a:pPr>
              <a:buFont typeface="Arial" panose="020B0604020202020204" pitchFamily="34" charset="0"/>
              <a:buChar char="•"/>
            </a:pPr>
            <a:r>
              <a:rPr lang="en-US" dirty="0"/>
              <a:t>Types: IRAs, 401(k)s, Roth</a:t>
            </a:r>
          </a:p>
          <a:p>
            <a:pPr>
              <a:buFont typeface="Arial" panose="020B0604020202020204" pitchFamily="34" charset="0"/>
              <a:buChar char="•"/>
            </a:pPr>
            <a:r>
              <a:rPr lang="en-US" dirty="0"/>
              <a:t>Insured</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314953651"/>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Props1.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3.xml><?xml version="1.0" encoding="utf-8"?>
<ds:datastoreItem xmlns:ds="http://schemas.openxmlformats.org/officeDocument/2006/customXml" ds:itemID="{7F8332A4-542C-494D-8506-1C720B46413C}">
  <ds:schemaRefs>
    <ds:schemaRef ds:uri="http://schemas.microsoft.com/office/infopath/2007/PartnerControls"/>
    <ds:schemaRef ds:uri="http://purl.org/dc/terms/"/>
    <ds:schemaRef ds:uri="http://schemas.microsoft.com/office/2006/documentManagement/types"/>
    <ds:schemaRef ds:uri="http://purl.org/dc/elements/1.1/"/>
    <ds:schemaRef ds:uri="9cd82c5b-74c9-4827-94f1-5bf219ae6b20"/>
    <ds:schemaRef ds:uri="bfa4db11-c700-41fb-b639-f7e6b4e680b5"/>
    <ds:schemaRef ds:uri="http://schemas.openxmlformats.org/package/2006/metadata/core-properties"/>
    <ds:schemaRef ds:uri="http://www.w3.org/XML/1998/namespac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410</TotalTime>
  <Words>517</Words>
  <Application>Microsoft Office PowerPoint</Application>
  <PresentationFormat>Widescreen</PresentationFormat>
  <Paragraphs>69</Paragraphs>
  <Slides>13</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Arial,Sans-Serif</vt:lpstr>
      <vt:lpstr>Calibri</vt:lpstr>
      <vt:lpstr>Calibri Light</vt:lpstr>
      <vt:lpstr>Open Sans</vt:lpstr>
      <vt:lpstr>Office Theme</vt:lpstr>
      <vt:lpstr>  National Personal Finance Challenge Webinar Series Standard 3: Saving Presented by Dr. Julie Heath and Susan McNamara julia.heath@uc.edu; mcnamarasa@vcu.edu </vt:lpstr>
      <vt:lpstr>Professional Development Certificate</vt:lpstr>
      <vt:lpstr>Agenda</vt:lpstr>
      <vt:lpstr>Objectives</vt:lpstr>
      <vt:lpstr>Standard 3: Saving</vt:lpstr>
      <vt:lpstr>Standard 3: Saving</vt:lpstr>
      <vt:lpstr>Important Concepts</vt:lpstr>
      <vt:lpstr>Important Concepts</vt:lpstr>
      <vt:lpstr>Important Concepts</vt:lpstr>
      <vt:lpstr>Important Concepts</vt:lpstr>
      <vt:lpstr>References</vt:lpstr>
      <vt:lpstr>EconEdLink Membership</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Heath, Julia (heathja)</cp:lastModifiedBy>
  <cp:revision>99</cp:revision>
  <dcterms:created xsi:type="dcterms:W3CDTF">2012-09-11T15:07:18Z</dcterms:created>
  <dcterms:modified xsi:type="dcterms:W3CDTF">2020-12-23T16:05:56Z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