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67" r:id="rId6"/>
    <p:sldId id="258" r:id="rId7"/>
    <p:sldId id="262" r:id="rId8"/>
    <p:sldId id="268" r:id="rId9"/>
    <p:sldId id="272" r:id="rId10"/>
    <p:sldId id="269" r:id="rId11"/>
    <p:sldId id="270" r:id="rId12"/>
    <p:sldId id="271" r:id="rId13"/>
    <p:sldId id="260" r:id="rId14"/>
    <p:sldId id="261" r:id="rId15"/>
    <p:sldId id="266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80"/>
    <a:srgbClr val="7A9900"/>
    <a:srgbClr val="005CB8"/>
    <a:srgbClr val="8BAF00"/>
    <a:srgbClr val="C7C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3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8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15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37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21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92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05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3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3C3E68-5BCB-42E0-A042-43A294D578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91375" y="276999"/>
            <a:ext cx="2419350" cy="724398"/>
          </a:xfrm>
          <a:prstGeom prst="rect">
            <a:avLst/>
          </a:prstGeom>
        </p:spPr>
      </p:pic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52EAA3B6-5D9C-4B56-BFF4-7EED045DCF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047" y="345449"/>
            <a:ext cx="1498753" cy="724398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77440"/>
            <a:ext cx="10972800" cy="3779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106984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2055039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lnSpc>
          <a:spcPts val="5700"/>
        </a:lnSpc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ulia.heath@uc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cnamarasa@vcu.ed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resource/national-standards-for-financial-literacy/#sthash.11CbykLO.dpb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edlink.org/membership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onedlink.org/professional-development/professional-development-upcoming/?view-by=dayGridMonth&amp;currentStart=2020-Mar-1&amp;activeStart=2020-Mar-1&amp;activeEnd=2020-Apr-1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resources/local-affiliate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edlink.org/professional-developme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066801"/>
            <a:ext cx="7772400" cy="4244939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sz="6000" dirty="0"/>
            </a:br>
            <a:br>
              <a:rPr lang="en-US" sz="6000" dirty="0"/>
            </a:br>
            <a:r>
              <a:rPr lang="en-US" sz="6000" dirty="0">
                <a:latin typeface="Calibri"/>
                <a:ea typeface="ＭＳ Ｐゴシック"/>
                <a:cs typeface="Calibri"/>
              </a:rPr>
              <a:t>National Personal Finance Challenge Webinar Series</a:t>
            </a:r>
            <a:br>
              <a:rPr lang="en-US" sz="6000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4400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  <a:t>Standard 2: Buying Goods and Services</a:t>
            </a:r>
            <a:br>
              <a:rPr lang="en-US" sz="4400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Presented by</a:t>
            </a:r>
            <a:b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Dr. Julie Heath and Susan McNamara</a:t>
            </a:r>
            <a:br>
              <a:rPr lang="en-US" sz="1600" dirty="0"/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  <a:hlinkClick r:id="rId3"/>
              </a:rPr>
              <a:t>julia.heath@uc.edu</a:t>
            </a: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; </a:t>
            </a: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  <a:hlinkClick r:id="rId4"/>
              </a:rPr>
              <a:t>mcnamarasa@vcu.edu</a:t>
            </a: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 </a:t>
            </a:r>
            <a:endParaRPr lang="en-US" sz="220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References</a:t>
            </a:r>
            <a:endParaRPr lang="en-US" sz="5500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F1D3A3-98BD-4497-A322-D25C364A1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15103"/>
            <a:ext cx="8229600" cy="4352133"/>
          </a:xfrm>
        </p:spPr>
        <p:txBody>
          <a:bodyPr/>
          <a:lstStyle/>
          <a:p>
            <a:r>
              <a:rPr lang="en-US" dirty="0"/>
              <a:t>National Standards for Financial Literacy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https://www.councilforeconed.org/resource/national-standards-for-financial-literacy/#sthash.11CbykLO.dpbs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199" y="762421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spcAft>
                <a:spcPts val="0"/>
              </a:spcAft>
              <a:defRPr/>
            </a:pPr>
            <a:r>
              <a:rPr lang="en-US" sz="4000" dirty="0">
                <a:latin typeface="Calibri"/>
                <a:ea typeface="ＭＳ Ｐゴシック"/>
                <a:cs typeface="Calibri"/>
              </a:rPr>
              <a:t>EconEdLink Membership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2006539" y="2114895"/>
            <a:ext cx="8175171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You can now access CEE’s professional development webinars directly on EconEdLink.org! To receive these new professional development benefits, 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become an EconEdLink </a:t>
            </a:r>
            <a:r>
              <a:rPr lang="en-US" b="1" dirty="0">
                <a:latin typeface="Arial"/>
                <a:ea typeface="ＭＳ Ｐゴシック"/>
                <a:cs typeface="Arial"/>
                <a:hlinkClick r:id="rId3"/>
              </a:rPr>
              <a:t>member</a:t>
            </a:r>
            <a:r>
              <a:rPr lang="en-US" dirty="0">
                <a:latin typeface="Arial"/>
                <a:ea typeface="ＭＳ Ｐゴシック"/>
                <a:cs typeface="Arial"/>
              </a:rPr>
              <a:t>. As a member, you will now be able to: 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Automatically receive a professional development certificate via e-mail within 24 hours after viewing any webinar for a minimum of 45 minutes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Register for upcoming webinars with a simple one-click process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Easily download presentations, lesson plan materials and activities for each webinar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Search and view all webinars at your convenience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Save webinars to your EconEdLink dashboard for easy access to the event</a:t>
            </a:r>
            <a:endParaRPr lang="en-US" dirty="0"/>
          </a:p>
          <a:p>
            <a:endParaRPr lang="en-US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en-US" dirty="0">
                <a:latin typeface="Arial"/>
                <a:ea typeface="ＭＳ Ｐゴシック"/>
                <a:cs typeface="Arial"/>
              </a:rPr>
              <a:t>You may access our new 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Professional Development</a:t>
            </a:r>
            <a:r>
              <a:rPr lang="en-US" dirty="0">
                <a:latin typeface="Arial"/>
                <a:ea typeface="ＭＳ Ｐゴシック"/>
                <a:cs typeface="Arial"/>
              </a:rPr>
              <a:t> page </a:t>
            </a:r>
            <a:r>
              <a:rPr lang="en-US" dirty="0">
                <a:latin typeface="Arial"/>
                <a:ea typeface="ＭＳ Ｐゴシック"/>
                <a:cs typeface="Arial"/>
                <a:hlinkClick r:id="rId4"/>
              </a:rPr>
              <a:t>here</a:t>
            </a:r>
            <a:endParaRPr lang="en-US" dirty="0">
              <a:latin typeface="Arial"/>
              <a:ea typeface="ＭＳ Ｐゴシック"/>
              <a:cs typeface="Arial"/>
            </a:endParaRPr>
          </a:p>
          <a:p>
            <a:endParaRPr lang="en-US" dirty="0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02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9848"/>
            <a:ext cx="8229600" cy="1143000"/>
          </a:xfrm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>
                <a:latin typeface="Calibri"/>
                <a:ea typeface="ＭＳ Ｐゴシック"/>
                <a:cs typeface="Calibri"/>
              </a:rPr>
              <a:t>CEE Affiliates</a:t>
            </a:r>
            <a:endParaRPr lang="en-US" sz="5500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AF44DA-7F29-495C-9279-01A773172FC7}"/>
              </a:ext>
            </a:extLst>
          </p:cNvPr>
          <p:cNvSpPr txBox="1"/>
          <p:nvPr/>
        </p:nvSpPr>
        <p:spPr>
          <a:xfrm>
            <a:off x="3025667" y="5134679"/>
            <a:ext cx="614066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  <a:hlinkClick r:id="rId3"/>
              </a:rPr>
              <a:t>https://www.councilforeconed.org/resources/local-affiliates/</a:t>
            </a:r>
            <a:endParaRPr lang="en-US"/>
          </a:p>
          <a:p>
            <a:pPr algn="l"/>
            <a:endParaRPr lang="en-US"/>
          </a:p>
        </p:txBody>
      </p:sp>
      <p:pic>
        <p:nvPicPr>
          <p:cNvPr id="4" name="Picture 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85988BD1-7DE7-45DD-9D4C-654DA4937C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2" y="2335948"/>
            <a:ext cx="6095999" cy="240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1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551" y="1061966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>
                <a:latin typeface="Calibri"/>
                <a:ea typeface="ＭＳ Ｐゴシック"/>
                <a:cs typeface="Calibri"/>
              </a:rPr>
              <a:t>Professional Development Certificate</a:t>
            </a:r>
            <a:endParaRPr lang="en-US" sz="4000">
              <a:effectLst>
                <a:glow>
                  <a:srgbClr val="4F81BD">
                    <a:alpha val="0"/>
                  </a:srgbClr>
                </a:glow>
                <a:outerShdw blurRad="50800" dist="50800" dir="5400000" algn="ctr" rotWithShape="0">
                  <a:srgbClr val="000000">
                    <a:alpha val="0"/>
                  </a:srgbClr>
                </a:outerShdw>
                <a:reflection stA="0" endPos="65000" dist="50800" dir="5400000" sy="-100000" algn="bl" rotWithShape="0"/>
              </a:effectLst>
              <a:ea typeface="ＭＳ Ｐゴシック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2112956" y="2359260"/>
            <a:ext cx="8175171" cy="36933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</a:rPr>
              <a:t>To earn your professional development certificate for this webinar, you must: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</a:rPr>
              <a:t>Watch a minimum of 45-minutes and you will automatically receive a professional development </a:t>
            </a:r>
            <a:r>
              <a:rPr lang="en-US" b="1" dirty="0">
                <a:solidFill>
                  <a:srgbClr val="7A9900"/>
                </a:solidFill>
                <a:latin typeface="Arial"/>
                <a:ea typeface="ＭＳ Ｐゴシック"/>
              </a:rPr>
              <a:t>certificate </a:t>
            </a:r>
            <a:r>
              <a:rPr lang="en-US" dirty="0">
                <a:latin typeface="Arial"/>
                <a:ea typeface="ＭＳ Ｐゴシック"/>
              </a:rPr>
              <a:t>via e-mail within 24 hours.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Arial"/>
              <a:ea typeface="ＭＳ Ｐゴシック"/>
            </a:endParaRPr>
          </a:p>
          <a:p>
            <a:pPr marL="285750" indent="-285750">
              <a:buFont typeface="Arial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Once you receive your certificate, please submit it to your administrator for approval. Professional Development standards can differ from state to state</a:t>
            </a:r>
            <a:endParaRPr lang="en-US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endParaRPr lang="en-US" dirty="0">
              <a:latin typeface="Arial"/>
              <a:ea typeface="ＭＳ Ｐゴシック"/>
            </a:endParaRPr>
          </a:p>
          <a:p>
            <a:r>
              <a:rPr lang="en-US" dirty="0">
                <a:latin typeface="Arial"/>
                <a:ea typeface="ＭＳ Ｐゴシック"/>
                <a:cs typeface="Arial"/>
              </a:rPr>
              <a:t>Accessing resources: </a:t>
            </a:r>
            <a:endParaRPr lang="en-US" dirty="0"/>
          </a:p>
          <a:p>
            <a:endParaRPr lang="en-US" dirty="0"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You can now easily download presentations, lesson plan materials, and activities for each webinar from </a:t>
            </a:r>
            <a:r>
              <a:rPr lang="en-US" sz="1600" b="1" i="1" dirty="0">
                <a:solidFill>
                  <a:srgbClr val="005CB8"/>
                </a:solidFill>
                <a:latin typeface="Arial"/>
                <a:ea typeface="ＭＳ Ｐゴシック"/>
                <a:cs typeface="Arial"/>
                <a:hlinkClick r:id="rId3"/>
              </a:rPr>
              <a:t>EconEdLink.org/professional-development/</a:t>
            </a:r>
            <a:endParaRPr lang="en-US" sz="1600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  <a:p>
            <a:endParaRPr lang="en-US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0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Agenda</a:t>
            </a:r>
            <a:endParaRPr lang="en-US" sz="5500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1981200" y="2377441"/>
            <a:ext cx="8229600" cy="4175760"/>
          </a:xfrm>
        </p:spPr>
        <p:txBody>
          <a:bodyPr/>
          <a:lstStyle/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Overview of Standard 2: Buying Goods and Services</a:t>
            </a:r>
          </a:p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Demonstration of Lessons</a:t>
            </a:r>
          </a:p>
          <a:p>
            <a:pPr lvl="1"/>
            <a:r>
              <a:rPr lang="en-US" sz="2500" dirty="0">
                <a:latin typeface="Calibri Light"/>
                <a:ea typeface="ＭＳ Ｐゴシック"/>
                <a:cs typeface="Calibri Light"/>
              </a:rPr>
              <a:t>Lesson 1: Income and Choices </a:t>
            </a:r>
          </a:p>
          <a:p>
            <a:pPr lvl="1"/>
            <a:r>
              <a:rPr lang="en-US" sz="2500" dirty="0">
                <a:latin typeface="Calibri Light"/>
                <a:ea typeface="ＭＳ Ｐゴシック"/>
                <a:cs typeface="Calibri Light"/>
              </a:rPr>
              <a:t>Lesson 2: Budgeting for Income and Expenses </a:t>
            </a:r>
          </a:p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Tie-in to National Personal Finance Challenge Case Study Competition </a:t>
            </a:r>
            <a:endParaRPr lang="en-US"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Objectives</a:t>
            </a:r>
            <a:endParaRPr lang="en-US" sz="550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81200" y="2377441"/>
            <a:ext cx="8229600" cy="4175760"/>
          </a:xfrm>
        </p:spPr>
        <p:txBody>
          <a:bodyPr>
            <a:noAutofit/>
          </a:bodyPr>
          <a:lstStyle/>
          <a:p>
            <a:pPr marL="0" indent="0" defTabSz="905255">
              <a:buNone/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Teachers will</a:t>
            </a:r>
          </a:p>
          <a:p>
            <a:pPr defTabSz="905255">
              <a:buFont typeface="Arial" panose="020B0604020202020204" pitchFamily="34" charset="0"/>
              <a:buChar char="•"/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Understand the scope and depth of Standard 2: Buying Goods and Services, including specific concepts;</a:t>
            </a:r>
          </a:p>
          <a:p>
            <a:pPr defTabSz="905255">
              <a:buFont typeface="Arial" panose="020B0604020202020204" pitchFamily="34" charset="0"/>
              <a:buChar char="•"/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Be able to demonstrate Standard 2: Buying Goods and Services to their students using the two lessons presented;</a:t>
            </a:r>
          </a:p>
          <a:p>
            <a:pPr defTabSz="905255">
              <a:buFont typeface="Arial" panose="020B0604020202020204" pitchFamily="34" charset="0"/>
              <a:buChar char="•"/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Synthesize Standard 2: Buying Goods and Services and the lessons to create actionable plans for classroom engagement.</a:t>
            </a:r>
          </a:p>
          <a:p>
            <a:pPr defTabSz="905255">
              <a:buFont typeface="Arial" panose="020B0604020202020204" pitchFamily="34" charset="0"/>
              <a:buChar char="•"/>
              <a:defRPr sz="3168"/>
            </a:pPr>
            <a:endParaRPr lang="en-US" sz="2500" dirty="0"/>
          </a:p>
          <a:p>
            <a:pPr marL="0" indent="0" defTabSz="905255">
              <a:buNone/>
              <a:defRPr sz="3168"/>
            </a:pPr>
            <a:endParaRPr lang="en-US" sz="2750" dirty="0"/>
          </a:p>
        </p:txBody>
      </p:sp>
    </p:spTree>
    <p:extLst>
      <p:ext uri="{BB962C8B-B14F-4D97-AF65-F5344CB8AC3E}">
        <p14:creationId xmlns:p14="http://schemas.microsoft.com/office/powerpoint/2010/main" val="100049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7669C-7687-471A-8B42-A0B355C5F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Standard 2: Buying Goods and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01D52-ED67-4464-AC28-4273D50DC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People cannot buy or make all the goods and services they want; as a result, people choose to buy some goods and services and not buy others. People can improve their economic well-being by making informed spending decisions, which entails collecting information, planning, and budgeting.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0737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7669C-7687-471A-8B42-A0B355C5F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Standard 2: Buying Goods and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01D52-ED67-4464-AC28-4273D50DC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People </a:t>
            </a:r>
            <a:r>
              <a:rPr lang="en-US" b="1" dirty="0"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cannot buy</a:t>
            </a:r>
            <a:r>
              <a:rPr lang="en-US" dirty="0"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 or make all the </a:t>
            </a:r>
            <a:r>
              <a:rPr lang="en-US" b="1" dirty="0"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goods and services </a:t>
            </a:r>
            <a:r>
              <a:rPr lang="en-US" dirty="0"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they want; as a result, people choose to buy some goods and services and not buy others. People can improve their economic well-being by making </a:t>
            </a:r>
            <a:r>
              <a:rPr lang="en-US" b="1" dirty="0"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informed spending decisions</a:t>
            </a:r>
            <a:r>
              <a:rPr lang="en-US" dirty="0"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, which entails collecting </a:t>
            </a:r>
            <a:r>
              <a:rPr lang="en-US" b="1" dirty="0"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information, planning, and budgeting</a:t>
            </a:r>
            <a:r>
              <a:rPr lang="en-US" dirty="0"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3133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52992-8D70-4D90-8788-C4B0B5AC8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86F80-E5EA-431A-8A04-4A159FBDE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ea typeface="Calibri" panose="020F0502020204030204" pitchFamily="34" charset="0"/>
              </a:rPr>
              <a:t>Scarcity, making choices, satisfying wants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Opportunity costs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Decision-making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Benefits/costs</a:t>
            </a:r>
          </a:p>
          <a:p>
            <a:pPr marL="457200" lvl="1" indent="0">
              <a:buNone/>
            </a:pPr>
            <a:endParaRPr lang="en-US" sz="3600" dirty="0">
              <a:latin typeface="Open Sans" panose="020B0606030504020204" pitchFamily="34" charset="0"/>
              <a:ea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600" dirty="0">
              <a:latin typeface="Open Sans" panose="020B0606030504020204" pitchFamily="34" charset="0"/>
              <a:ea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effectLst/>
              <a:latin typeface="Open Sans" panose="020B060603050402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08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3A3E0-857E-48B9-8872-63E5EC1ED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27E32-DA89-433B-B001-8F54E7784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Budgeting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SMART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 horizons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Categories of expenses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40232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0F01A-9518-4B5A-9DAB-4AB9E5579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52D5E-BA1C-453B-B7BD-885BA3F76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Consumer Protections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Federal/state organizations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Scams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95365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2" ma:contentTypeDescription="Create a new document." ma:contentTypeScope="" ma:versionID="74f415700e677f67570d1265c4de6c02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60f53a838a094153ce095486d560252d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cd82c5b-74c9-4827-94f1-5bf219ae6b20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D6113DE-D385-4A48-8B16-CD7F492379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8332A4-542C-494D-8506-1C720B46413C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9cd82c5b-74c9-4827-94f1-5bf219ae6b20"/>
    <ds:schemaRef ds:uri="bfa4db11-c700-41fb-b639-f7e6b4e680b5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531</Words>
  <Application>Microsoft Office PowerPoint</Application>
  <PresentationFormat>Widescreen</PresentationFormat>
  <Paragraphs>68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Arial,Sans-Serif</vt:lpstr>
      <vt:lpstr>Calibri</vt:lpstr>
      <vt:lpstr>Calibri Light</vt:lpstr>
      <vt:lpstr>Open Sans</vt:lpstr>
      <vt:lpstr>Office Theme</vt:lpstr>
      <vt:lpstr>  National Personal Finance Challenge Webinar Series Standard 2: Buying Goods and Services Presented by Dr. Julie Heath and Susan McNamara julia.heath@uc.edu; mcnamarasa@vcu.edu </vt:lpstr>
      <vt:lpstr>Professional Development Certificate</vt:lpstr>
      <vt:lpstr>Agenda</vt:lpstr>
      <vt:lpstr>Objectives</vt:lpstr>
      <vt:lpstr>Standard 2: Buying Goods and Services</vt:lpstr>
      <vt:lpstr>Standard 2: Buying Goods and Services</vt:lpstr>
      <vt:lpstr>Important Concepts</vt:lpstr>
      <vt:lpstr>Important Concepts</vt:lpstr>
      <vt:lpstr>Important Concepts</vt:lpstr>
      <vt:lpstr>References</vt:lpstr>
      <vt:lpstr>EconEdLink Membership</vt:lpstr>
      <vt:lpstr>CEE Affiliates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Heath, Julia (heathja)</cp:lastModifiedBy>
  <cp:revision>96</cp:revision>
  <dcterms:created xsi:type="dcterms:W3CDTF">2012-09-11T15:07:18Z</dcterms:created>
  <dcterms:modified xsi:type="dcterms:W3CDTF">2020-12-23T15:24:36Z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0x010100481A42C9A1FF0C4E8EFDD6E1EC68268E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