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68" r:id="rId6"/>
    <p:sldId id="278" r:id="rId7"/>
    <p:sldId id="314" r:id="rId8"/>
    <p:sldId id="322" r:id="rId9"/>
    <p:sldId id="308" r:id="rId10"/>
    <p:sldId id="280" r:id="rId11"/>
    <p:sldId id="315" r:id="rId12"/>
    <p:sldId id="316" r:id="rId13"/>
    <p:sldId id="317" r:id="rId14"/>
    <p:sldId id="318" r:id="rId15"/>
    <p:sldId id="326" r:id="rId16"/>
    <p:sldId id="327" r:id="rId17"/>
    <p:sldId id="328" r:id="rId18"/>
    <p:sldId id="329" r:id="rId19"/>
    <p:sldId id="330" r:id="rId20"/>
    <p:sldId id="331" r:id="rId21"/>
    <p:sldId id="332" r:id="rId22"/>
    <p:sldId id="333" r:id="rId23"/>
    <p:sldId id="294" r:id="rId24"/>
    <p:sldId id="260" r:id="rId25"/>
    <p:sldId id="266" r:id="rId2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5226" autoAdjust="0"/>
  </p:normalViewPr>
  <p:slideViewPr>
    <p:cSldViewPr snapToGrid="0">
      <p:cViewPr varScale="1">
        <p:scale>
          <a:sx n="82" d="100"/>
          <a:sy n="82" d="100"/>
        </p:scale>
        <p:origin x="74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22</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 this warm-up activity, students will be discussing in groups what they know about insurance. More than likely you may have to prompt them to commercials they have seen on TV.  Possible responses would include State Farm, Allstate’s Mayhem Commercials etc.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100914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of the responses you may hear.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2454221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3075654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2437128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“fund me” pages and how they may be associated with a lack of proper or no insurance.</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15</a:t>
            </a:fld>
            <a:endParaRPr lang="en-US"/>
          </a:p>
        </p:txBody>
      </p:sp>
    </p:spTree>
    <p:extLst>
      <p:ext uri="{BB962C8B-B14F-4D97-AF65-F5344CB8AC3E}">
        <p14:creationId xmlns:p14="http://schemas.microsoft.com/office/powerpoint/2010/main" val="2671031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Exercise 10.3 will assist students in assessing Insurance needs for case studies for the NPFC.</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19</a:t>
            </a:fld>
            <a:endParaRPr lang="en-US"/>
          </a:p>
        </p:txBody>
      </p:sp>
    </p:spTree>
    <p:extLst>
      <p:ext uri="{BB962C8B-B14F-4D97-AF65-F5344CB8AC3E}">
        <p14:creationId xmlns:p14="http://schemas.microsoft.com/office/powerpoint/2010/main" val="38641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21</a:t>
            </a:fld>
            <a:endParaRPr lang="en-US"/>
          </a:p>
        </p:txBody>
      </p:sp>
    </p:spTree>
    <p:extLst>
      <p:ext uri="{BB962C8B-B14F-4D97-AF65-F5344CB8AC3E}">
        <p14:creationId xmlns:p14="http://schemas.microsoft.com/office/powerpoint/2010/main" val="4076892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E0FD2B87-D95D-4BB3-8ECE-F7413BD32D46}"/>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BDD0B7DF-E2BE-401D-B508-D4EA792C1BE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cnamarasa@vc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quizlet.com/412033177/102-types-of-insurance-flash-cards/"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s://create.kahoot.it/share/choices-and-risks/22c589be-90e6-4336-8ada-88fdc0d858c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econedlink.org/resources/managing-risk/?view=teacher"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hyperlink" Target="https://pxhere.com/en/photo/63045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justoutsidetheboxcartoon.com/category/work/" TargetMode="External"/><Relationship Id="rId2" Type="http://schemas.openxmlformats.org/officeDocument/2006/relationships/image" Target="../media/image5.jpg"/><Relationship Id="rId1" Type="http://schemas.openxmlformats.org/officeDocument/2006/relationships/slideLayout" Target="../slideLayouts/slideLayout8.xml"/><Relationship Id="rId4" Type="http://schemas.openxmlformats.org/officeDocument/2006/relationships/hyperlink" Target="https://creativecommons.org/licenses/by-nc-nd/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Bicycle_helmet" TargetMode="External"/><Relationship Id="rId2" Type="http://schemas.openxmlformats.org/officeDocument/2006/relationships/image" Target="../media/image6.jpg"/><Relationship Id="rId1" Type="http://schemas.openxmlformats.org/officeDocument/2006/relationships/slideLayout" Target="../slideLayouts/slideLayout5.xml"/><Relationship Id="rId6" Type="http://schemas.openxmlformats.org/officeDocument/2006/relationships/hyperlink" Target="https://diabetesdietblog.com/2016/02/03/five-types-of-mindless-eating-do-these-habits-sabotage-your-weight-goals/" TargetMode="External"/><Relationship Id="rId5" Type="http://schemas.openxmlformats.org/officeDocument/2006/relationships/image" Target="../media/image7.jpeg"/><Relationship Id="rId4" Type="http://schemas.openxmlformats.org/officeDocument/2006/relationships/hyperlink" Target="https://creativecommons.org/licenses/by-sa/3.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6: Protecting and Insuring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2: Managing Risk</a:t>
            </a: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Susan McNamara, January 2021</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mcnamarasa@vcu.edu</a:t>
            </a:r>
            <a:br>
              <a:rPr lang="en-US" sz="2200" dirty="0">
                <a:solidFill>
                  <a:schemeClr val="tx1"/>
                </a:solidFill>
                <a:latin typeface="Calibri"/>
                <a:ea typeface="ＭＳ Ｐゴシック"/>
                <a:cs typeface="Calibri"/>
              </a:rPr>
            </a:b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960A-885A-4B93-B653-6271393F89EE}"/>
              </a:ext>
            </a:extLst>
          </p:cNvPr>
          <p:cNvSpPr>
            <a:spLocks noGrp="1"/>
          </p:cNvSpPr>
          <p:nvPr>
            <p:ph type="title"/>
          </p:nvPr>
        </p:nvSpPr>
        <p:spPr>
          <a:xfrm>
            <a:off x="609600" y="882870"/>
            <a:ext cx="10972800" cy="683172"/>
          </a:xfrm>
        </p:spPr>
        <p:txBody>
          <a:bodyPr/>
          <a:lstStyle/>
          <a:p>
            <a:r>
              <a:rPr lang="en-US" sz="3400" dirty="0">
                <a:effectLst/>
              </a:rPr>
              <a:t>Key Types of Insurance</a:t>
            </a:r>
            <a:endParaRPr lang="en-US" sz="3400" dirty="0"/>
          </a:p>
        </p:txBody>
      </p:sp>
      <p:sp>
        <p:nvSpPr>
          <p:cNvPr id="3" name="Content Placeholder 2">
            <a:extLst>
              <a:ext uri="{FF2B5EF4-FFF2-40B4-BE49-F238E27FC236}">
                <a16:creationId xmlns:a16="http://schemas.microsoft.com/office/drawing/2014/main" id="{1F7B2984-80DD-4B21-A469-5A5162D95B81}"/>
              </a:ext>
            </a:extLst>
          </p:cNvPr>
          <p:cNvSpPr>
            <a:spLocks noGrp="1"/>
          </p:cNvSpPr>
          <p:nvPr>
            <p:ph idx="1"/>
          </p:nvPr>
        </p:nvSpPr>
        <p:spPr>
          <a:xfrm>
            <a:off x="2668555" y="1566042"/>
            <a:ext cx="7296540" cy="5517930"/>
          </a:xfrm>
        </p:spPr>
        <p:txBody>
          <a:bodyPr/>
          <a:lstStyle/>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AUTO</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HEALTH</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RENTER’S</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HOMEOWNER’S</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LIFE</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DISABILITY</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EXTENDED WARRANTY</a:t>
            </a:r>
          </a:p>
          <a:p>
            <a:pPr>
              <a:buFont typeface="Wingdings" panose="05000000000000000000" pitchFamily="2" charset="2"/>
              <a:buChar char="Ø"/>
            </a:pPr>
            <a:r>
              <a:rPr lang="en-US" sz="2600" dirty="0">
                <a:latin typeface="Calibri" panose="020F0502020204030204" pitchFamily="34" charset="0"/>
                <a:cs typeface="Calibri" panose="020F0502020204030204" pitchFamily="34" charset="0"/>
              </a:rPr>
              <a:t>WORKER’S COMPENSATION</a:t>
            </a:r>
          </a:p>
          <a:p>
            <a:endParaRPr lang="en-US" dirty="0"/>
          </a:p>
        </p:txBody>
      </p:sp>
    </p:spTree>
    <p:extLst>
      <p:ext uri="{BB962C8B-B14F-4D97-AF65-F5344CB8AC3E}">
        <p14:creationId xmlns:p14="http://schemas.microsoft.com/office/powerpoint/2010/main" val="92529977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DB7B7-B1ED-4E23-8289-98B00E680F11}"/>
              </a:ext>
            </a:extLst>
          </p:cNvPr>
          <p:cNvSpPr>
            <a:spLocks noGrp="1"/>
          </p:cNvSpPr>
          <p:nvPr>
            <p:ph type="title"/>
          </p:nvPr>
        </p:nvSpPr>
        <p:spPr>
          <a:xfrm>
            <a:off x="609601" y="939799"/>
            <a:ext cx="4011084" cy="762877"/>
          </a:xfrm>
        </p:spPr>
        <p:txBody>
          <a:bodyPr/>
          <a:lstStyle/>
          <a:p>
            <a:pPr algn="ctr"/>
            <a:r>
              <a:rPr lang="en-US" sz="3400" b="0" dirty="0">
                <a:effectLst>
                  <a:outerShdw blurRad="38100" dist="38100" dir="2700000" algn="tl">
                    <a:srgbClr val="000000">
                      <a:alpha val="43137"/>
                    </a:srgbClr>
                  </a:outerShdw>
                </a:effectLst>
              </a:rPr>
              <a:t>Auto Insurance</a:t>
            </a:r>
          </a:p>
        </p:txBody>
      </p:sp>
      <p:sp>
        <p:nvSpPr>
          <p:cNvPr id="4" name="Content Placeholder 3">
            <a:extLst>
              <a:ext uri="{FF2B5EF4-FFF2-40B4-BE49-F238E27FC236}">
                <a16:creationId xmlns:a16="http://schemas.microsoft.com/office/drawing/2014/main" id="{081F63B4-F5F4-4347-9069-FE0BDF1FDA15}"/>
              </a:ext>
            </a:extLst>
          </p:cNvPr>
          <p:cNvSpPr>
            <a:spLocks noGrp="1"/>
          </p:cNvSpPr>
          <p:nvPr>
            <p:ph idx="1"/>
          </p:nvPr>
        </p:nvSpPr>
        <p:spPr>
          <a:xfrm>
            <a:off x="4521201" y="1083733"/>
            <a:ext cx="7061200" cy="5042431"/>
          </a:xfrm>
        </p:spPr>
        <p:txBody>
          <a:bodyPr/>
          <a:lstStyle/>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Collision</a:t>
            </a:r>
            <a:r>
              <a:rPr lang="en-US" sz="2400" dirty="0">
                <a:latin typeface="Calibri" panose="020F0502020204030204" pitchFamily="34" charset="0"/>
                <a:cs typeface="Calibri" panose="020F0502020204030204" pitchFamily="34" charset="0"/>
              </a:rPr>
              <a:t>: provides for repair or replacement of the policy owner’s care damaged in an accident.</a:t>
            </a:r>
          </a:p>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Liability</a:t>
            </a:r>
            <a:r>
              <a:rPr lang="en-US" sz="2400" dirty="0">
                <a:latin typeface="Calibri" panose="020F0502020204030204" pitchFamily="34" charset="0"/>
                <a:cs typeface="Calibri" panose="020F0502020204030204" pitchFamily="34" charset="0"/>
              </a:rPr>
              <a:t>: covers the cost of property damage or injuries to others caused by the policy owner.</a:t>
            </a:r>
          </a:p>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Comprehensive</a:t>
            </a:r>
            <a:r>
              <a:rPr lang="en-US" sz="2400" dirty="0">
                <a:latin typeface="Calibri" panose="020F0502020204030204" pitchFamily="34" charset="0"/>
                <a:cs typeface="Calibri" panose="020F0502020204030204" pitchFamily="34" charset="0"/>
              </a:rPr>
              <a:t>: covers the cost of damage to an auto as a result of fire, theft, or storms.</a:t>
            </a:r>
          </a:p>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Uninsured/Underinsured</a:t>
            </a:r>
            <a:r>
              <a:rPr lang="en-US" sz="2400" dirty="0">
                <a:latin typeface="Calibri" panose="020F0502020204030204" pitchFamily="34" charset="0"/>
                <a:cs typeface="Calibri" panose="020F0502020204030204" pitchFamily="34" charset="0"/>
              </a:rPr>
              <a:t>: covers the cost of property damage or injuries to the policy holder when the driver at fault is uninsured or underinsured to cover all the expenses related to the accident.</a:t>
            </a:r>
          </a:p>
        </p:txBody>
      </p:sp>
      <p:sp>
        <p:nvSpPr>
          <p:cNvPr id="5" name="Text Placeholder 4">
            <a:extLst>
              <a:ext uri="{FF2B5EF4-FFF2-40B4-BE49-F238E27FC236}">
                <a16:creationId xmlns:a16="http://schemas.microsoft.com/office/drawing/2014/main" id="{40981840-08A9-4A67-AF01-0E6F2A9C979D}"/>
              </a:ext>
            </a:extLst>
          </p:cNvPr>
          <p:cNvSpPr>
            <a:spLocks noGrp="1"/>
          </p:cNvSpPr>
          <p:nvPr>
            <p:ph type="body" sz="half" idx="2"/>
          </p:nvPr>
        </p:nvSpPr>
        <p:spPr>
          <a:xfrm>
            <a:off x="609601" y="1702676"/>
            <a:ext cx="4011084" cy="4423488"/>
          </a:xfrm>
        </p:spPr>
        <p:txBody>
          <a:bodyPr/>
          <a:lstStyle/>
          <a:p>
            <a:r>
              <a:rPr lang="en-US" sz="2800" dirty="0">
                <a:latin typeface="Calibri" panose="020F0502020204030204" pitchFamily="34" charset="0"/>
                <a:cs typeface="Calibri" panose="020F0502020204030204" pitchFamily="34" charset="0"/>
              </a:rPr>
              <a:t>Provides financial protection against losses caused by an auto accident or other damage to a car.</a:t>
            </a:r>
          </a:p>
        </p:txBody>
      </p:sp>
    </p:spTree>
    <p:extLst>
      <p:ext uri="{BB962C8B-B14F-4D97-AF65-F5344CB8AC3E}">
        <p14:creationId xmlns:p14="http://schemas.microsoft.com/office/powerpoint/2010/main" val="18728092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347AD9-AD11-460E-BB41-AC0461C79214}"/>
              </a:ext>
            </a:extLst>
          </p:cNvPr>
          <p:cNvSpPr>
            <a:spLocks noGrp="1"/>
          </p:cNvSpPr>
          <p:nvPr>
            <p:ph type="title"/>
          </p:nvPr>
        </p:nvSpPr>
        <p:spPr>
          <a:xfrm>
            <a:off x="609601" y="1066800"/>
            <a:ext cx="3225799" cy="609600"/>
          </a:xfrm>
        </p:spPr>
        <p:txBody>
          <a:bodyPr/>
          <a:lstStyle/>
          <a:p>
            <a:pPr algn="ctr"/>
            <a:r>
              <a:rPr lang="en-US" sz="34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Health Insurance</a:t>
            </a:r>
          </a:p>
        </p:txBody>
      </p:sp>
      <p:sp>
        <p:nvSpPr>
          <p:cNvPr id="5" name="Content Placeholder 4">
            <a:extLst>
              <a:ext uri="{FF2B5EF4-FFF2-40B4-BE49-F238E27FC236}">
                <a16:creationId xmlns:a16="http://schemas.microsoft.com/office/drawing/2014/main" id="{8DAB2C21-5465-4DFB-A8D9-594A63D5794B}"/>
              </a:ext>
            </a:extLst>
          </p:cNvPr>
          <p:cNvSpPr>
            <a:spLocks noGrp="1"/>
          </p:cNvSpPr>
          <p:nvPr>
            <p:ph idx="1"/>
          </p:nvPr>
        </p:nvSpPr>
        <p:spPr>
          <a:xfrm>
            <a:off x="3835401" y="1539550"/>
            <a:ext cx="7747000" cy="4586613"/>
          </a:xfrm>
        </p:spPr>
        <p:txBody>
          <a:bodyPr/>
          <a:lstStyle/>
          <a:p>
            <a:pPr>
              <a:buFont typeface="Wingdings" panose="05000000000000000000" pitchFamily="2" charset="2"/>
              <a:buChar char="Ø"/>
            </a:pPr>
            <a:r>
              <a:rPr lang="en-US" sz="2000" b="1" dirty="0">
                <a:latin typeface="Calibri" panose="020F0502020204030204" pitchFamily="34" charset="0"/>
                <a:cs typeface="Calibri" panose="020F0502020204030204" pitchFamily="34" charset="0"/>
              </a:rPr>
              <a:t>Traditional Health</a:t>
            </a:r>
            <a:r>
              <a:rPr lang="en-US" sz="2000" dirty="0">
                <a:latin typeface="Calibri" panose="020F0502020204030204" pitchFamily="34" charset="0"/>
                <a:cs typeface="Calibri" panose="020F0502020204030204" pitchFamily="34" charset="0"/>
              </a:rPr>
              <a:t>: provides reimbursement for hospital, surgical, medical, and other expenses; plans can include deductible and co-payments (20%+)</a:t>
            </a:r>
          </a:p>
          <a:p>
            <a:pPr>
              <a:buFont typeface="Wingdings" panose="05000000000000000000" pitchFamily="2" charset="2"/>
              <a:buChar char="Ø"/>
            </a:pPr>
            <a:r>
              <a:rPr lang="en-US" sz="2000" b="1" dirty="0">
                <a:latin typeface="Calibri" panose="020F0502020204030204" pitchFamily="34" charset="0"/>
                <a:cs typeface="Calibri" panose="020F0502020204030204" pitchFamily="34" charset="0"/>
              </a:rPr>
              <a:t>HMO’s</a:t>
            </a:r>
            <a:r>
              <a:rPr lang="en-US" sz="2000" dirty="0">
                <a:latin typeface="Calibri" panose="020F0502020204030204" pitchFamily="34" charset="0"/>
                <a:cs typeface="Calibri" panose="020F0502020204030204" pitchFamily="34" charset="0"/>
              </a:rPr>
              <a:t>: cover hospital, surgical, and medical services through a group of physicians; fees based on a monthly charge whether or not services are used.</a:t>
            </a:r>
          </a:p>
          <a:p>
            <a:pPr>
              <a:buFont typeface="Wingdings" panose="05000000000000000000" pitchFamily="2" charset="2"/>
              <a:buChar char="Ø"/>
            </a:pPr>
            <a:r>
              <a:rPr lang="en-US" sz="2000" b="1" dirty="0">
                <a:latin typeface="Calibri" panose="020F0502020204030204" pitchFamily="34" charset="0"/>
                <a:cs typeface="Calibri" panose="020F0502020204030204" pitchFamily="34" charset="0"/>
              </a:rPr>
              <a:t>High Deductible Plans </a:t>
            </a:r>
            <a:r>
              <a:rPr lang="en-US" sz="2000" dirty="0">
                <a:latin typeface="Calibri" panose="020F0502020204030204" pitchFamily="34" charset="0"/>
                <a:cs typeface="Calibri" panose="020F0502020204030204" pitchFamily="34" charset="0"/>
              </a:rPr>
              <a:t>: covers hospital, surgical, and medical services through either an HMO or traditional plan; much higher deductibles in exchange for lower premiums (usually used to insure against catastrophic health events.</a:t>
            </a:r>
          </a:p>
          <a:p>
            <a:pPr>
              <a:buFont typeface="Wingdings" panose="05000000000000000000" pitchFamily="2" charset="2"/>
              <a:buChar char="Ø"/>
            </a:pPr>
            <a:r>
              <a:rPr lang="en-US" sz="2000" b="1" dirty="0">
                <a:latin typeface="Calibri" panose="020F0502020204030204" pitchFamily="34" charset="0"/>
                <a:cs typeface="Calibri" panose="020F0502020204030204" pitchFamily="34" charset="0"/>
              </a:rPr>
              <a:t>Health Savings Accounts </a:t>
            </a:r>
            <a:r>
              <a:rPr lang="en-US" sz="2000" dirty="0">
                <a:latin typeface="Calibri" panose="020F0502020204030204" pitchFamily="34" charset="0"/>
                <a:cs typeface="Calibri" panose="020F0502020204030204" pitchFamily="34" charset="0"/>
              </a:rPr>
              <a:t>(HSA’s): tax sheltered account where consumers can save for their medical expenses</a:t>
            </a:r>
          </a:p>
          <a:p>
            <a:pPr>
              <a:buFont typeface="Wingdings" panose="05000000000000000000" pitchFamily="2" charset="2"/>
              <a:buChar char="Ø"/>
            </a:pPr>
            <a:endParaRPr lang="en-US" sz="2000"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en-US" sz="2400" dirty="0">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1C6CB7DF-3E00-427E-829E-5668491E1EC6}"/>
              </a:ext>
            </a:extLst>
          </p:cNvPr>
          <p:cNvSpPr>
            <a:spLocks noGrp="1"/>
          </p:cNvSpPr>
          <p:nvPr>
            <p:ph type="body" sz="half" idx="2"/>
          </p:nvPr>
        </p:nvSpPr>
        <p:spPr>
          <a:xfrm>
            <a:off x="609601" y="1744133"/>
            <a:ext cx="2963332" cy="3031067"/>
          </a:xfrm>
        </p:spPr>
        <p:txBody>
          <a:bodyPr/>
          <a:lstStyle/>
          <a:p>
            <a:r>
              <a:rPr lang="en-US" sz="2800" dirty="0">
                <a:latin typeface="Calibri" panose="020F0502020204030204" pitchFamily="34" charset="0"/>
                <a:cs typeface="Calibri" panose="020F0502020204030204" pitchFamily="34" charset="0"/>
              </a:rPr>
              <a:t>Provides payment for certain health care costs including coverage for dental and vision care.</a:t>
            </a:r>
            <a:endParaRPr lang="en-US" sz="2800" dirty="0"/>
          </a:p>
        </p:txBody>
      </p:sp>
    </p:spTree>
    <p:extLst>
      <p:ext uri="{BB962C8B-B14F-4D97-AF65-F5344CB8AC3E}">
        <p14:creationId xmlns:p14="http://schemas.microsoft.com/office/powerpoint/2010/main" val="365918251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BA4A16-3AA5-4F4E-982A-A502B506BC1E}"/>
              </a:ext>
            </a:extLst>
          </p:cNvPr>
          <p:cNvSpPr>
            <a:spLocks noGrp="1"/>
          </p:cNvSpPr>
          <p:nvPr>
            <p:ph type="title"/>
          </p:nvPr>
        </p:nvSpPr>
        <p:spPr>
          <a:xfrm>
            <a:off x="609601" y="914399"/>
            <a:ext cx="4011084" cy="677333"/>
          </a:xfrm>
        </p:spPr>
        <p:txBody>
          <a:bodyPr/>
          <a:lstStyle/>
          <a:p>
            <a:pPr algn="ctr"/>
            <a:r>
              <a:rPr lang="en-US" sz="34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Renter’s Insurance</a:t>
            </a:r>
          </a:p>
        </p:txBody>
      </p:sp>
      <p:sp>
        <p:nvSpPr>
          <p:cNvPr id="5" name="Content Placeholder 4">
            <a:extLst>
              <a:ext uri="{FF2B5EF4-FFF2-40B4-BE49-F238E27FC236}">
                <a16:creationId xmlns:a16="http://schemas.microsoft.com/office/drawing/2014/main" id="{5BE7AC32-10F2-4E40-A426-608BB784BC33}"/>
              </a:ext>
            </a:extLst>
          </p:cNvPr>
          <p:cNvSpPr>
            <a:spLocks noGrp="1"/>
          </p:cNvSpPr>
          <p:nvPr>
            <p:ph idx="1"/>
          </p:nvPr>
        </p:nvSpPr>
        <p:spPr>
          <a:xfrm>
            <a:off x="5444067" y="1676401"/>
            <a:ext cx="6138333" cy="4449763"/>
          </a:xfrm>
        </p:spPr>
        <p:txBody>
          <a:bodyPr/>
          <a:lstStyle/>
          <a:p>
            <a:pPr>
              <a:buFont typeface="Wingdings" panose="05000000000000000000" pitchFamily="2" charset="2"/>
              <a:buChar char="Ø"/>
            </a:pPr>
            <a:r>
              <a:rPr lang="en-US" sz="2800" dirty="0">
                <a:latin typeface="Calibri" panose="020F0502020204030204" pitchFamily="34" charset="0"/>
                <a:cs typeface="Calibri" panose="020F0502020204030204" pitchFamily="34" charset="0"/>
              </a:rPr>
              <a:t>Reimburses the policy owner for loss of possessions in a rental unit caused by fire, theft, water damage, etc. Also provides liability protection for bodily injuries of guests that occur in the rental unit.</a:t>
            </a:r>
          </a:p>
        </p:txBody>
      </p:sp>
      <p:sp>
        <p:nvSpPr>
          <p:cNvPr id="6" name="Text Placeholder 5">
            <a:extLst>
              <a:ext uri="{FF2B5EF4-FFF2-40B4-BE49-F238E27FC236}">
                <a16:creationId xmlns:a16="http://schemas.microsoft.com/office/drawing/2014/main" id="{E66B4C62-4204-4646-AF80-A9A6E6D5FAAA}"/>
              </a:ext>
            </a:extLst>
          </p:cNvPr>
          <p:cNvSpPr>
            <a:spLocks noGrp="1"/>
          </p:cNvSpPr>
          <p:nvPr>
            <p:ph type="body" sz="half" idx="2"/>
          </p:nvPr>
        </p:nvSpPr>
        <p:spPr>
          <a:xfrm>
            <a:off x="609601" y="1676401"/>
            <a:ext cx="4011084" cy="4449764"/>
          </a:xfrm>
        </p:spPr>
        <p:txBody>
          <a:bodyPr/>
          <a:lstStyle/>
          <a:p>
            <a:r>
              <a:rPr lang="en-US" sz="2800" dirty="0">
                <a:latin typeface="Calibri" panose="020F0502020204030204" pitchFamily="34" charset="0"/>
                <a:cs typeface="Calibri" panose="020F0502020204030204" pitchFamily="34" charset="0"/>
              </a:rPr>
              <a:t>Provides financial protection in case of loss of personal possessions in a rental unit, as well as injury to others on the property.</a:t>
            </a:r>
          </a:p>
        </p:txBody>
      </p:sp>
    </p:spTree>
    <p:extLst>
      <p:ext uri="{BB962C8B-B14F-4D97-AF65-F5344CB8AC3E}">
        <p14:creationId xmlns:p14="http://schemas.microsoft.com/office/powerpoint/2010/main" val="394639387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20999DF-AFDB-4DC8-A1EA-CECBBDCACE44}"/>
              </a:ext>
            </a:extLst>
          </p:cNvPr>
          <p:cNvSpPr>
            <a:spLocks noGrp="1"/>
          </p:cNvSpPr>
          <p:nvPr>
            <p:ph type="title"/>
          </p:nvPr>
        </p:nvSpPr>
        <p:spPr>
          <a:xfrm>
            <a:off x="609601" y="872066"/>
            <a:ext cx="4011084" cy="685801"/>
          </a:xfrm>
        </p:spPr>
        <p:txBody>
          <a:bodyPr/>
          <a:lstStyle/>
          <a:p>
            <a:pPr algn="ctr"/>
            <a:r>
              <a:rPr lang="en-US" sz="28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Homeowner’s Insurance</a:t>
            </a:r>
          </a:p>
        </p:txBody>
      </p:sp>
      <p:sp>
        <p:nvSpPr>
          <p:cNvPr id="5" name="Content Placeholder 4">
            <a:extLst>
              <a:ext uri="{FF2B5EF4-FFF2-40B4-BE49-F238E27FC236}">
                <a16:creationId xmlns:a16="http://schemas.microsoft.com/office/drawing/2014/main" id="{8328BCF8-569D-447B-9C61-1D095632A0CD}"/>
              </a:ext>
            </a:extLst>
          </p:cNvPr>
          <p:cNvSpPr>
            <a:spLocks noGrp="1"/>
          </p:cNvSpPr>
          <p:nvPr>
            <p:ph idx="1"/>
          </p:nvPr>
        </p:nvSpPr>
        <p:spPr>
          <a:xfrm>
            <a:off x="5562600" y="1667932"/>
            <a:ext cx="6019800" cy="4458231"/>
          </a:xfrm>
        </p:spPr>
        <p:txBody>
          <a:bodyPr/>
          <a:lstStyle/>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Physical damage</a:t>
            </a:r>
            <a:r>
              <a:rPr lang="en-US" sz="2400" dirty="0">
                <a:latin typeface="Calibri" panose="020F0502020204030204" pitchFamily="34" charset="0"/>
                <a:cs typeface="Calibri" panose="020F0502020204030204" pitchFamily="34" charset="0"/>
              </a:rPr>
              <a:t>: reimburses for fire or water damage to the house, its contents, or other structures on the property.</a:t>
            </a:r>
          </a:p>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Loss or theft</a:t>
            </a:r>
            <a:r>
              <a:rPr lang="en-US" sz="2400" dirty="0">
                <a:latin typeface="Calibri" panose="020F0502020204030204" pitchFamily="34" charset="0"/>
                <a:cs typeface="Calibri" panose="020F0502020204030204" pitchFamily="34" charset="0"/>
              </a:rPr>
              <a:t>:  reimburses for personal property damaged or stolen.</a:t>
            </a:r>
          </a:p>
          <a:p>
            <a:pPr>
              <a:buFont typeface="Wingdings" panose="05000000000000000000" pitchFamily="2" charset="2"/>
              <a:buChar char="Ø"/>
            </a:pPr>
            <a:r>
              <a:rPr lang="en-US" sz="2400" b="1" dirty="0">
                <a:latin typeface="Calibri" panose="020F0502020204030204" pitchFamily="34" charset="0"/>
                <a:cs typeface="Calibri" panose="020F0502020204030204" pitchFamily="34" charset="0"/>
              </a:rPr>
              <a:t>Liability</a:t>
            </a:r>
            <a:r>
              <a:rPr lang="en-US" sz="2400" dirty="0">
                <a:latin typeface="Calibri" panose="020F0502020204030204" pitchFamily="34" charset="0"/>
                <a:cs typeface="Calibri" panose="020F0502020204030204" pitchFamily="34" charset="0"/>
              </a:rPr>
              <a:t>: protect against loss from a lawsuit for injuries to invited or uninvited guests.</a:t>
            </a:r>
          </a:p>
        </p:txBody>
      </p:sp>
      <p:sp>
        <p:nvSpPr>
          <p:cNvPr id="6" name="Text Placeholder 5">
            <a:extLst>
              <a:ext uri="{FF2B5EF4-FFF2-40B4-BE49-F238E27FC236}">
                <a16:creationId xmlns:a16="http://schemas.microsoft.com/office/drawing/2014/main" id="{D201863F-37BB-4E62-A9B4-796C958B8886}"/>
              </a:ext>
            </a:extLst>
          </p:cNvPr>
          <p:cNvSpPr>
            <a:spLocks noGrp="1"/>
          </p:cNvSpPr>
          <p:nvPr>
            <p:ph type="body" sz="half" idx="2"/>
          </p:nvPr>
        </p:nvSpPr>
        <p:spPr>
          <a:xfrm>
            <a:off x="609601" y="1667933"/>
            <a:ext cx="3843866" cy="4458231"/>
          </a:xfrm>
        </p:spPr>
        <p:txBody>
          <a:bodyPr/>
          <a:lstStyle/>
          <a:p>
            <a:r>
              <a:rPr lang="en-US" sz="2800" dirty="0">
                <a:latin typeface="Calibri" panose="020F0502020204030204" pitchFamily="34" charset="0"/>
                <a:cs typeface="Calibri" panose="020F0502020204030204" pitchFamily="34" charset="0"/>
              </a:rPr>
              <a:t>Protects against financial loss from damage to your home or its contents, as well as injury to others on the property.</a:t>
            </a:r>
          </a:p>
        </p:txBody>
      </p:sp>
    </p:spTree>
    <p:extLst>
      <p:ext uri="{BB962C8B-B14F-4D97-AF65-F5344CB8AC3E}">
        <p14:creationId xmlns:p14="http://schemas.microsoft.com/office/powerpoint/2010/main" val="39229131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E9FC5D-E320-4933-9D2F-9EFB9098A4DB}"/>
              </a:ext>
            </a:extLst>
          </p:cNvPr>
          <p:cNvSpPr>
            <a:spLocks noGrp="1"/>
          </p:cNvSpPr>
          <p:nvPr>
            <p:ph type="title"/>
          </p:nvPr>
        </p:nvSpPr>
        <p:spPr>
          <a:xfrm>
            <a:off x="609601" y="1058333"/>
            <a:ext cx="4011084" cy="524934"/>
          </a:xfrm>
        </p:spPr>
        <p:txBody>
          <a:bodyPr/>
          <a:lstStyle/>
          <a:p>
            <a:pPr algn="ctr"/>
            <a:r>
              <a:rPr lang="en-US" sz="28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Life Insurance</a:t>
            </a:r>
          </a:p>
        </p:txBody>
      </p:sp>
      <p:sp>
        <p:nvSpPr>
          <p:cNvPr id="5" name="Content Placeholder 4">
            <a:extLst>
              <a:ext uri="{FF2B5EF4-FFF2-40B4-BE49-F238E27FC236}">
                <a16:creationId xmlns:a16="http://schemas.microsoft.com/office/drawing/2014/main" id="{888FB882-3E67-4A8C-8771-2B95F2C7D406}"/>
              </a:ext>
            </a:extLst>
          </p:cNvPr>
          <p:cNvSpPr>
            <a:spLocks noGrp="1"/>
          </p:cNvSpPr>
          <p:nvPr>
            <p:ph idx="1"/>
          </p:nvPr>
        </p:nvSpPr>
        <p:spPr>
          <a:xfrm>
            <a:off x="4766733" y="1134533"/>
            <a:ext cx="6815667" cy="4991631"/>
          </a:xfrm>
        </p:spPr>
        <p:txBody>
          <a:bodyPr/>
          <a:lstStyle/>
          <a:p>
            <a:pPr>
              <a:buFont typeface="Wingdings" panose="05000000000000000000" pitchFamily="2" charset="2"/>
              <a:buChar char="Ø"/>
            </a:pPr>
            <a:r>
              <a:rPr lang="en-US" sz="2200" b="1" dirty="0">
                <a:latin typeface="Calibri" panose="020F0502020204030204" pitchFamily="34" charset="0"/>
                <a:cs typeface="Calibri" panose="020F0502020204030204" pitchFamily="34" charset="0"/>
              </a:rPr>
              <a:t>Term:</a:t>
            </a:r>
            <a:r>
              <a:rPr lang="en-US" sz="2200" dirty="0">
                <a:latin typeface="Calibri" panose="020F0502020204030204" pitchFamily="34" charset="0"/>
                <a:cs typeface="Calibri" panose="020F0502020204030204" pitchFamily="34" charset="0"/>
              </a:rPr>
              <a:t> offer protection for a specified period of time.</a:t>
            </a:r>
          </a:p>
          <a:p>
            <a:pPr>
              <a:buFont typeface="Wingdings" panose="05000000000000000000" pitchFamily="2" charset="2"/>
              <a:buChar char="Ø"/>
            </a:pPr>
            <a:r>
              <a:rPr lang="en-US" sz="2200" b="1" dirty="0">
                <a:latin typeface="Calibri" panose="020F0502020204030204" pitchFamily="34" charset="0"/>
                <a:cs typeface="Calibri" panose="020F0502020204030204" pitchFamily="34" charset="0"/>
              </a:rPr>
              <a:t>Cash Value Life</a:t>
            </a:r>
            <a:r>
              <a:rPr lang="en-US" sz="2200" dirty="0">
                <a:latin typeface="Calibri" panose="020F0502020204030204" pitchFamily="34" charset="0"/>
                <a:cs typeface="Calibri" panose="020F0502020204030204" pitchFamily="34" charset="0"/>
              </a:rPr>
              <a:t>: Combines financial protection with a savings or investment component. Cost many times more than term because of the investment feature. </a:t>
            </a:r>
            <a:r>
              <a:rPr lang="en-US" sz="2200" dirty="0">
                <a:highlight>
                  <a:srgbClr val="FFFF00"/>
                </a:highlight>
                <a:latin typeface="Calibri" panose="020F0502020204030204" pitchFamily="34" charset="0"/>
                <a:cs typeface="Calibri" panose="020F0502020204030204" pitchFamily="34" charset="0"/>
              </a:rPr>
              <a:t>Three types are</a:t>
            </a:r>
            <a:r>
              <a:rPr lang="en-US" sz="2200" dirty="0">
                <a:latin typeface="Calibri" panose="020F0502020204030204" pitchFamily="34" charset="0"/>
                <a:cs typeface="Calibri" panose="020F0502020204030204" pitchFamily="34" charset="0"/>
              </a:rPr>
              <a:t>:</a:t>
            </a:r>
          </a:p>
          <a:p>
            <a:pPr lvl="1">
              <a:buFont typeface="Wingdings" panose="05000000000000000000" pitchFamily="2" charset="2"/>
              <a:buChar char="Ø"/>
            </a:pPr>
            <a:r>
              <a:rPr lang="en-US" sz="1800" b="1" dirty="0">
                <a:latin typeface="Calibri" panose="020F0502020204030204" pitchFamily="34" charset="0"/>
                <a:cs typeface="Calibri" panose="020F0502020204030204" pitchFamily="34" charset="0"/>
              </a:rPr>
              <a:t>Whole Life</a:t>
            </a:r>
            <a:r>
              <a:rPr lang="en-US" sz="1800" dirty="0">
                <a:latin typeface="Calibri" panose="020F0502020204030204" pitchFamily="34" charset="0"/>
                <a:cs typeface="Calibri" panose="020F0502020204030204" pitchFamily="34" charset="0"/>
              </a:rPr>
              <a:t>: provides cash value and financial protection during the lifetime of the policy holder.</a:t>
            </a:r>
          </a:p>
          <a:p>
            <a:pPr lvl="1">
              <a:buFont typeface="Wingdings" panose="05000000000000000000" pitchFamily="2" charset="2"/>
              <a:buChar char="Ø"/>
            </a:pPr>
            <a:r>
              <a:rPr lang="en-US" sz="1800" b="1" dirty="0">
                <a:latin typeface="Calibri" panose="020F0502020204030204" pitchFamily="34" charset="0"/>
                <a:cs typeface="Calibri" panose="020F0502020204030204" pitchFamily="34" charset="0"/>
              </a:rPr>
              <a:t>Universal Life</a:t>
            </a:r>
            <a:r>
              <a:rPr lang="en-US" sz="1800" dirty="0">
                <a:latin typeface="Calibri" panose="020F0502020204030204" pitchFamily="34" charset="0"/>
                <a:cs typeface="Calibri" panose="020F0502020204030204" pitchFamily="34" charset="0"/>
              </a:rPr>
              <a:t>: provides term policy protection with an investment feature of a whole life policy; face value can change during the time of the policy.</a:t>
            </a:r>
          </a:p>
          <a:p>
            <a:pPr lvl="1">
              <a:buFont typeface="Wingdings" panose="05000000000000000000" pitchFamily="2" charset="2"/>
              <a:buChar char="Ø"/>
            </a:pPr>
            <a:r>
              <a:rPr lang="en-US" sz="1800" b="1" dirty="0">
                <a:latin typeface="Calibri" panose="020F0502020204030204" pitchFamily="34" charset="0"/>
                <a:cs typeface="Calibri" panose="020F0502020204030204" pitchFamily="34" charset="0"/>
              </a:rPr>
              <a:t>Variable Life</a:t>
            </a:r>
            <a:r>
              <a:rPr lang="en-US" sz="1800" dirty="0">
                <a:latin typeface="Calibri" panose="020F0502020204030204" pitchFamily="34" charset="0"/>
                <a:cs typeface="Calibri" panose="020F0502020204030204" pitchFamily="34" charset="0"/>
              </a:rPr>
              <a:t>: similar to universal life but allows the policyholder some choice in the investments for the cash-value portion of the policy.</a:t>
            </a:r>
          </a:p>
          <a:p>
            <a:pPr lvl="1">
              <a:buFont typeface="Wingdings" panose="05000000000000000000" pitchFamily="2" charset="2"/>
              <a:buChar char="Ø"/>
            </a:pPr>
            <a:endParaRPr lang="en-US" sz="1600" dirty="0">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47595BA9-6948-4312-9734-4E8C6C1664D7}"/>
              </a:ext>
            </a:extLst>
          </p:cNvPr>
          <p:cNvSpPr>
            <a:spLocks noGrp="1"/>
          </p:cNvSpPr>
          <p:nvPr>
            <p:ph type="body" sz="half" idx="2"/>
          </p:nvPr>
        </p:nvSpPr>
        <p:spPr>
          <a:xfrm>
            <a:off x="609601" y="1659467"/>
            <a:ext cx="3877732" cy="4466697"/>
          </a:xfrm>
        </p:spPr>
        <p:txBody>
          <a:bodyPr/>
          <a:lstStyle/>
          <a:p>
            <a:r>
              <a:rPr lang="en-US" sz="2800" dirty="0">
                <a:latin typeface="Calibri" panose="020F0502020204030204" pitchFamily="34" charset="0"/>
                <a:cs typeface="Calibri" panose="020F0502020204030204" pitchFamily="34" charset="0"/>
              </a:rPr>
              <a:t>Provides financial protection to dependents of policy owner when policy owner dies. Help to cover expenses such as income replacement, debt repayment, funeral expenses, and education expenses.</a:t>
            </a:r>
          </a:p>
        </p:txBody>
      </p:sp>
    </p:spTree>
    <p:extLst>
      <p:ext uri="{BB962C8B-B14F-4D97-AF65-F5344CB8AC3E}">
        <p14:creationId xmlns:p14="http://schemas.microsoft.com/office/powerpoint/2010/main" val="218304518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590497-8ADA-4C30-A482-9A33E4034ABA}"/>
              </a:ext>
            </a:extLst>
          </p:cNvPr>
          <p:cNvSpPr>
            <a:spLocks noGrp="1"/>
          </p:cNvSpPr>
          <p:nvPr>
            <p:ph type="title"/>
          </p:nvPr>
        </p:nvSpPr>
        <p:spPr>
          <a:xfrm>
            <a:off x="609601" y="1083733"/>
            <a:ext cx="4011084" cy="448734"/>
          </a:xfrm>
        </p:spPr>
        <p:txBody>
          <a:bodyPr/>
          <a:lstStyle/>
          <a:p>
            <a:pPr algn="ctr"/>
            <a:r>
              <a:rPr lang="en-US"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Disability Insurance</a:t>
            </a:r>
          </a:p>
        </p:txBody>
      </p:sp>
      <p:sp>
        <p:nvSpPr>
          <p:cNvPr id="5" name="Content Placeholder 4">
            <a:extLst>
              <a:ext uri="{FF2B5EF4-FFF2-40B4-BE49-F238E27FC236}">
                <a16:creationId xmlns:a16="http://schemas.microsoft.com/office/drawing/2014/main" id="{213D73FB-5CA1-4175-BA4A-95E139C3B6D8}"/>
              </a:ext>
            </a:extLst>
          </p:cNvPr>
          <p:cNvSpPr>
            <a:spLocks noGrp="1"/>
          </p:cNvSpPr>
          <p:nvPr>
            <p:ph idx="1"/>
          </p:nvPr>
        </p:nvSpPr>
        <p:spPr>
          <a:xfrm>
            <a:off x="4766733" y="1532467"/>
            <a:ext cx="6815667" cy="4593697"/>
          </a:xfrm>
        </p:spPr>
        <p:txBody>
          <a:bodyPr/>
          <a:lstStyle/>
          <a:p>
            <a:pPr>
              <a:buFont typeface="Wingdings" panose="05000000000000000000" pitchFamily="2" charset="2"/>
              <a:buChar char="Ø"/>
            </a:pPr>
            <a:r>
              <a:rPr lang="en-US" sz="2800" dirty="0">
                <a:latin typeface="Calibri" panose="020F0502020204030204" pitchFamily="34" charset="0"/>
                <a:cs typeface="Calibri" panose="020F0502020204030204" pitchFamily="34" charset="0"/>
              </a:rPr>
              <a:t>Policy owner selects a replacement income for lost wages if an illness or accident prevents the person from working.</a:t>
            </a:r>
          </a:p>
          <a:p>
            <a:pPr lvl="1">
              <a:buFont typeface="Wingdings" panose="05000000000000000000" pitchFamily="2" charset="2"/>
              <a:buChar char="Ø"/>
            </a:pPr>
            <a:r>
              <a:rPr lang="en-US" sz="2200" dirty="0">
                <a:latin typeface="Calibri" panose="020F0502020204030204" pitchFamily="34" charset="0"/>
                <a:cs typeface="Calibri" panose="020F0502020204030204" pitchFamily="34" charset="0"/>
              </a:rPr>
              <a:t>It is paid for a specified time after a waiting period.</a:t>
            </a:r>
          </a:p>
          <a:p>
            <a:pPr lvl="1">
              <a:buFont typeface="Wingdings" panose="05000000000000000000" pitchFamily="2" charset="2"/>
              <a:buChar char="Ø"/>
            </a:pPr>
            <a:r>
              <a:rPr lang="en-US" sz="2200" dirty="0">
                <a:latin typeface="Calibri" panose="020F0502020204030204" pitchFamily="34" charset="0"/>
                <a:cs typeface="Calibri" panose="020F0502020204030204" pitchFamily="34" charset="0"/>
              </a:rPr>
              <a:t>Disability is more important for young, single person than life insurance because the likelihood that a person in his/her 20’s will become disabled is seven times greater than his/her chance of dying. </a:t>
            </a:r>
          </a:p>
        </p:txBody>
      </p:sp>
      <p:sp>
        <p:nvSpPr>
          <p:cNvPr id="6" name="Text Placeholder 5">
            <a:extLst>
              <a:ext uri="{FF2B5EF4-FFF2-40B4-BE49-F238E27FC236}">
                <a16:creationId xmlns:a16="http://schemas.microsoft.com/office/drawing/2014/main" id="{432543AF-375D-4421-8FE2-9C3B9677C05C}"/>
              </a:ext>
            </a:extLst>
          </p:cNvPr>
          <p:cNvSpPr>
            <a:spLocks noGrp="1"/>
          </p:cNvSpPr>
          <p:nvPr>
            <p:ph type="body" sz="half" idx="2"/>
          </p:nvPr>
        </p:nvSpPr>
        <p:spPr>
          <a:xfrm>
            <a:off x="609601" y="1676400"/>
            <a:ext cx="3928532" cy="4449764"/>
          </a:xfrm>
        </p:spPr>
        <p:txBody>
          <a:bodyPr/>
          <a:lstStyle/>
          <a:p>
            <a:r>
              <a:rPr lang="en-US" sz="2800" dirty="0">
                <a:latin typeface="Calibri" panose="020F0502020204030204" pitchFamily="34" charset="0"/>
                <a:cs typeface="Calibri" panose="020F0502020204030204" pitchFamily="34" charset="0"/>
              </a:rPr>
              <a:t>Provides income over a specified period of time when a person is ill and unable to work; most of these policies end at retirement age of 65-70.</a:t>
            </a:r>
          </a:p>
        </p:txBody>
      </p:sp>
    </p:spTree>
    <p:extLst>
      <p:ext uri="{BB962C8B-B14F-4D97-AF65-F5344CB8AC3E}">
        <p14:creationId xmlns:p14="http://schemas.microsoft.com/office/powerpoint/2010/main" val="7989606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378C53-E4AD-4372-95FB-4619857941FC}"/>
              </a:ext>
            </a:extLst>
          </p:cNvPr>
          <p:cNvSpPr>
            <a:spLocks noGrp="1"/>
          </p:cNvSpPr>
          <p:nvPr>
            <p:ph type="title"/>
          </p:nvPr>
        </p:nvSpPr>
        <p:spPr>
          <a:xfrm>
            <a:off x="609601" y="273050"/>
            <a:ext cx="4011084" cy="1250950"/>
          </a:xfrm>
        </p:spPr>
        <p:txBody>
          <a:bodyPr/>
          <a:lstStyle/>
          <a:p>
            <a:pPr algn="ctr"/>
            <a:r>
              <a:rPr lang="en-US" sz="28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Extended Warranty</a:t>
            </a:r>
          </a:p>
        </p:txBody>
      </p:sp>
      <p:sp>
        <p:nvSpPr>
          <p:cNvPr id="5" name="Content Placeholder 4">
            <a:extLst>
              <a:ext uri="{FF2B5EF4-FFF2-40B4-BE49-F238E27FC236}">
                <a16:creationId xmlns:a16="http://schemas.microsoft.com/office/drawing/2014/main" id="{FB38056A-E276-4786-ADB1-D365D3EF786F}"/>
              </a:ext>
            </a:extLst>
          </p:cNvPr>
          <p:cNvSpPr>
            <a:spLocks noGrp="1"/>
          </p:cNvSpPr>
          <p:nvPr>
            <p:ph idx="1"/>
          </p:nvPr>
        </p:nvSpPr>
        <p:spPr>
          <a:xfrm>
            <a:off x="5554133" y="1591733"/>
            <a:ext cx="6028267" cy="4534431"/>
          </a:xfrm>
        </p:spPr>
        <p:txBody>
          <a:bodyPr/>
          <a:lstStyle/>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Allows a longer time for the consumer to hold the company liable for a product such as a car, television, computer, etc.</a:t>
            </a:r>
          </a:p>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Generally offered by merchants or companies upon purchase or when the standard warranty is near to expire.</a:t>
            </a:r>
          </a:p>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Prices and length of time vary greatly</a:t>
            </a:r>
          </a:p>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Also knows as a service or maintenance agreement.</a:t>
            </a:r>
          </a:p>
          <a:p>
            <a:pPr>
              <a:buFont typeface="Wingdings" panose="05000000000000000000" pitchFamily="2" charset="2"/>
              <a:buChar char="Ø"/>
            </a:pPr>
            <a:endParaRPr lang="en-US" sz="2400" dirty="0">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D127BCA5-2FB4-4746-B135-97A56E9E4E08}"/>
              </a:ext>
            </a:extLst>
          </p:cNvPr>
          <p:cNvSpPr>
            <a:spLocks noGrp="1"/>
          </p:cNvSpPr>
          <p:nvPr>
            <p:ph type="body" sz="half" idx="2"/>
          </p:nvPr>
        </p:nvSpPr>
        <p:spPr>
          <a:xfrm>
            <a:off x="609601" y="1591733"/>
            <a:ext cx="4011084" cy="4534431"/>
          </a:xfrm>
        </p:spPr>
        <p:txBody>
          <a:bodyPr/>
          <a:lstStyle/>
          <a:p>
            <a:r>
              <a:rPr lang="en-US" sz="2800" dirty="0">
                <a:latin typeface="Calibri" panose="020F0502020204030204" pitchFamily="34" charset="0"/>
                <a:cs typeface="Calibri" panose="020F0502020204030204" pitchFamily="34" charset="0"/>
              </a:rPr>
              <a:t>Provides a warranty on consumer goods beyond the standard warranty date.</a:t>
            </a:r>
          </a:p>
        </p:txBody>
      </p:sp>
    </p:spTree>
    <p:extLst>
      <p:ext uri="{BB962C8B-B14F-4D97-AF65-F5344CB8AC3E}">
        <p14:creationId xmlns:p14="http://schemas.microsoft.com/office/powerpoint/2010/main" val="349154064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26FFB-E96D-4DA1-99D1-60FE3ED64CF6}"/>
              </a:ext>
            </a:extLst>
          </p:cNvPr>
          <p:cNvSpPr>
            <a:spLocks noGrp="1"/>
          </p:cNvSpPr>
          <p:nvPr>
            <p:ph type="title"/>
          </p:nvPr>
        </p:nvSpPr>
        <p:spPr>
          <a:xfrm>
            <a:off x="609601" y="273050"/>
            <a:ext cx="4011084" cy="1259417"/>
          </a:xfrm>
        </p:spPr>
        <p:txBody>
          <a:bodyPr/>
          <a:lstStyle/>
          <a:p>
            <a:pPr algn="ctr"/>
            <a:r>
              <a:rPr lang="en-US" sz="2400" b="0" dirty="0">
                <a:effectLst>
                  <a:glow>
                    <a:schemeClr val="accent1">
                      <a:alpha val="0"/>
                    </a:schemeClr>
                  </a:glow>
                  <a:outerShdw blurRad="38100" dist="38100" dir="2700000" algn="tl">
                    <a:srgbClr val="000000">
                      <a:alpha val="43137"/>
                    </a:srgbClr>
                  </a:outerShdw>
                  <a:reflection stA="0" endPos="65000" dist="50800" dir="5400000" sy="-100000" algn="bl" rotWithShape="0"/>
                </a:effectLst>
              </a:rPr>
              <a:t>Worker’s Compensation</a:t>
            </a:r>
          </a:p>
        </p:txBody>
      </p:sp>
      <p:sp>
        <p:nvSpPr>
          <p:cNvPr id="4" name="Content Placeholder 3">
            <a:extLst>
              <a:ext uri="{FF2B5EF4-FFF2-40B4-BE49-F238E27FC236}">
                <a16:creationId xmlns:a16="http://schemas.microsoft.com/office/drawing/2014/main" id="{4E64F4CA-E76E-4DE9-8776-C1F0CC9F760D}"/>
              </a:ext>
            </a:extLst>
          </p:cNvPr>
          <p:cNvSpPr>
            <a:spLocks noGrp="1"/>
          </p:cNvSpPr>
          <p:nvPr>
            <p:ph idx="1"/>
          </p:nvPr>
        </p:nvSpPr>
        <p:spPr>
          <a:xfrm>
            <a:off x="5164667" y="1707502"/>
            <a:ext cx="6417733" cy="4418662"/>
          </a:xfrm>
        </p:spPr>
        <p:txBody>
          <a:bodyPr/>
          <a:lstStyle/>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Regulations for coverage are determined by each individual state but basic features are similar.</a:t>
            </a:r>
          </a:p>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By law, an individual is entitled to compensation and other benefits for injuries incurred at work, whether or not the employer or employee is negligent.</a:t>
            </a:r>
          </a:p>
          <a:p>
            <a:pPr>
              <a:buFont typeface="Wingdings" panose="05000000000000000000" pitchFamily="2" charset="2"/>
              <a:buChar char="Ø"/>
            </a:pPr>
            <a:r>
              <a:rPr lang="en-US" sz="2400" dirty="0">
                <a:latin typeface="Calibri" panose="020F0502020204030204" pitchFamily="34" charset="0"/>
                <a:cs typeface="Calibri" panose="020F0502020204030204" pitchFamily="34" charset="0"/>
              </a:rPr>
              <a:t>Benefits may be paid to the family in cases of accidental death.</a:t>
            </a:r>
          </a:p>
        </p:txBody>
      </p:sp>
      <p:sp>
        <p:nvSpPr>
          <p:cNvPr id="5" name="Text Placeholder 4">
            <a:extLst>
              <a:ext uri="{FF2B5EF4-FFF2-40B4-BE49-F238E27FC236}">
                <a16:creationId xmlns:a16="http://schemas.microsoft.com/office/drawing/2014/main" id="{870CBA80-2D59-47BA-92F4-A23CF2CAF1D8}"/>
              </a:ext>
            </a:extLst>
          </p:cNvPr>
          <p:cNvSpPr>
            <a:spLocks noGrp="1"/>
          </p:cNvSpPr>
          <p:nvPr>
            <p:ph type="body" sz="half" idx="2"/>
          </p:nvPr>
        </p:nvSpPr>
        <p:spPr>
          <a:xfrm>
            <a:off x="829733" y="1634067"/>
            <a:ext cx="3790952" cy="4492097"/>
          </a:xfrm>
        </p:spPr>
        <p:txBody>
          <a:bodyPr/>
          <a:lstStyle/>
          <a:p>
            <a:r>
              <a:rPr lang="en-US" sz="2800" dirty="0">
                <a:latin typeface="Calibri" panose="020F0502020204030204" pitchFamily="34" charset="0"/>
                <a:cs typeface="Calibri" panose="020F0502020204030204" pitchFamily="34" charset="0"/>
              </a:rPr>
              <a:t>Provides benefits for employees who are injured on the job.</a:t>
            </a:r>
          </a:p>
        </p:txBody>
      </p:sp>
    </p:spTree>
    <p:extLst>
      <p:ext uri="{BB962C8B-B14F-4D97-AF65-F5344CB8AC3E}">
        <p14:creationId xmlns:p14="http://schemas.microsoft.com/office/powerpoint/2010/main" val="329072445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DB661-DBC9-40F8-91E2-E40EA02A13AC}"/>
              </a:ext>
            </a:extLst>
          </p:cNvPr>
          <p:cNvSpPr>
            <a:spLocks noGrp="1"/>
          </p:cNvSpPr>
          <p:nvPr>
            <p:ph type="title"/>
          </p:nvPr>
        </p:nvSpPr>
        <p:spPr>
          <a:xfrm>
            <a:off x="609600" y="1093076"/>
            <a:ext cx="10972800" cy="442036"/>
          </a:xfrm>
        </p:spPr>
        <p:txBody>
          <a:bodyPr/>
          <a:lstStyle/>
          <a:p>
            <a:r>
              <a:rPr lang="en-US" sz="4400" dirty="0"/>
              <a:t>More Activities</a:t>
            </a:r>
          </a:p>
        </p:txBody>
      </p:sp>
      <p:sp>
        <p:nvSpPr>
          <p:cNvPr id="3" name="Text Placeholder 2">
            <a:extLst>
              <a:ext uri="{FF2B5EF4-FFF2-40B4-BE49-F238E27FC236}">
                <a16:creationId xmlns:a16="http://schemas.microsoft.com/office/drawing/2014/main" id="{47BDE51A-A603-4FA8-8245-DD3CF2E17D51}"/>
              </a:ext>
            </a:extLst>
          </p:cNvPr>
          <p:cNvSpPr>
            <a:spLocks noGrp="1"/>
          </p:cNvSpPr>
          <p:nvPr>
            <p:ph type="body" idx="1"/>
          </p:nvPr>
        </p:nvSpPr>
        <p:spPr>
          <a:xfrm>
            <a:off x="609600" y="1860331"/>
            <a:ext cx="5386917" cy="1219200"/>
          </a:xfrm>
        </p:spPr>
        <p:txBody>
          <a:bodyPr/>
          <a:lstStyle/>
          <a:p>
            <a:pPr algn="ctr"/>
            <a:r>
              <a:rPr lang="en-US" sz="2800" b="0" dirty="0">
                <a:latin typeface="Calibri" panose="020F0502020204030204" pitchFamily="34" charset="0"/>
                <a:cs typeface="Calibri" panose="020F0502020204030204" pitchFamily="34" charset="0"/>
                <a:hlinkClick r:id="rId3"/>
              </a:rPr>
              <a:t>https://quizlet.com/412033177/102-types-of-insurance-flash-cards/</a:t>
            </a:r>
            <a:endParaRPr lang="en-US" sz="2800" b="0"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381C941B-7763-4E8C-8FA0-D6675282183A}"/>
              </a:ext>
            </a:extLst>
          </p:cNvPr>
          <p:cNvSpPr>
            <a:spLocks noGrp="1"/>
          </p:cNvSpPr>
          <p:nvPr>
            <p:ph type="body" sz="quarter" idx="3"/>
          </p:nvPr>
        </p:nvSpPr>
        <p:spPr>
          <a:xfrm>
            <a:off x="6193368" y="2017986"/>
            <a:ext cx="5389033" cy="1411013"/>
          </a:xfrm>
        </p:spPr>
        <p:txBody>
          <a:bodyPr/>
          <a:lstStyle/>
          <a:p>
            <a:pPr algn="ctr"/>
            <a:r>
              <a:rPr lang="en-US" sz="2800" b="0" dirty="0">
                <a:latin typeface="Calibri" panose="020F0502020204030204" pitchFamily="34" charset="0"/>
                <a:cs typeface="Calibri" panose="020F0502020204030204" pitchFamily="34" charset="0"/>
                <a:hlinkClick r:id="rId4"/>
              </a:rPr>
              <a:t>https://create.kahoot.it/share/choices-and-risks/22c589be-90e6-4336-8ada-88fdc0d858c9</a:t>
            </a:r>
            <a:endParaRPr lang="en-US" sz="2800" b="0" dirty="0">
              <a:latin typeface="Calibri" panose="020F0502020204030204" pitchFamily="34" charset="0"/>
              <a:cs typeface="Calibri" panose="020F0502020204030204" pitchFamily="34" charset="0"/>
            </a:endParaRPr>
          </a:p>
        </p:txBody>
      </p:sp>
      <p:pic>
        <p:nvPicPr>
          <p:cNvPr id="8" name="Content Placeholder 7" descr="A picture containing text, sky, clouds, cloudy&#10;&#10;Description automatically generated">
            <a:extLst>
              <a:ext uri="{FF2B5EF4-FFF2-40B4-BE49-F238E27FC236}">
                <a16:creationId xmlns:a16="http://schemas.microsoft.com/office/drawing/2014/main" id="{14E78C22-5395-4AE1-BE6A-5B9D4C254585}"/>
              </a:ext>
            </a:extLst>
          </p:cNvPr>
          <p:cNvPicPr>
            <a:picLocks noGrp="1" noChangeAspect="1"/>
          </p:cNvPicPr>
          <p:nvPr>
            <p:ph sz="quarter" idx="4"/>
          </p:nvPr>
        </p:nvPicPr>
        <p:blipFill>
          <a:blip r:embed="rId5">
            <a:extLst>
              <a:ext uri="{28A0092B-C50C-407E-A947-70E740481C1C}">
                <a14:useLocalDpi xmlns:a14="http://schemas.microsoft.com/office/drawing/2010/main" val="0"/>
              </a:ext>
            </a:extLst>
          </a:blip>
          <a:stretch>
            <a:fillRect/>
          </a:stretch>
        </p:blipFill>
        <p:spPr>
          <a:xfrm>
            <a:off x="7829128" y="3644350"/>
            <a:ext cx="1963431" cy="2481813"/>
          </a:xfrm>
        </p:spPr>
      </p:pic>
      <p:pic>
        <p:nvPicPr>
          <p:cNvPr id="10" name="Picture 9" descr="Graphical user interface, text, application&#10;&#10;Description automatically generated">
            <a:extLst>
              <a:ext uri="{FF2B5EF4-FFF2-40B4-BE49-F238E27FC236}">
                <a16:creationId xmlns:a16="http://schemas.microsoft.com/office/drawing/2014/main" id="{F78E93DE-D3C5-4195-B536-BEE6616D6BD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7308" y="3644351"/>
            <a:ext cx="4831499" cy="2120574"/>
          </a:xfrm>
          <a:prstGeom prst="rect">
            <a:avLst/>
          </a:prstGeom>
        </p:spPr>
      </p:pic>
    </p:spTree>
    <p:extLst>
      <p:ext uri="{BB962C8B-B14F-4D97-AF65-F5344CB8AC3E}">
        <p14:creationId xmlns:p14="http://schemas.microsoft.com/office/powerpoint/2010/main" val="358972074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a:xfrm>
            <a:off x="609600" y="914399"/>
            <a:ext cx="10972800" cy="1231641"/>
          </a:xfrm>
        </p:spPr>
        <p:txBody>
          <a:bodyPr/>
          <a:lstStyle/>
          <a:p>
            <a:r>
              <a:rPr lang="en-US" sz="4800" dirty="0"/>
              <a:t>Standard 6: Protecting and Insuring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629102" y="2146040"/>
            <a:ext cx="8891753" cy="4010920"/>
          </a:xfrm>
        </p:spPr>
        <p:txBody>
          <a:bodyPr/>
          <a:lstStyle/>
          <a:p>
            <a:pPr marL="0" indent="0" algn="just">
              <a:buNone/>
            </a:pPr>
            <a:r>
              <a:rPr lang="en-US" dirty="0">
                <a:latin typeface="Calibri" panose="020F0502020204030204" pitchFamily="34" charset="0"/>
                <a:cs typeface="Calibri" panose="020F0502020204030204" pitchFamily="34" charset="0"/>
              </a:rPr>
              <a:t>People make choices to protect themselves from the financial risk of lost income, assets, health, or identity.  They can choose to accept risk, </a:t>
            </a:r>
            <a:r>
              <a:rPr lang="en-US" b="1" dirty="0">
                <a:latin typeface="Calibri" panose="020F0502020204030204" pitchFamily="34" charset="0"/>
                <a:cs typeface="Calibri" panose="020F0502020204030204" pitchFamily="34" charset="0"/>
              </a:rPr>
              <a:t>reduce risk</a:t>
            </a:r>
            <a:r>
              <a:rPr lang="en-US" dirty="0">
                <a:latin typeface="Calibri" panose="020F0502020204030204" pitchFamily="34" charset="0"/>
                <a:cs typeface="Calibri" panose="020F0502020204030204" pitchFamily="34" charset="0"/>
              </a:rPr>
              <a:t>, or </a:t>
            </a:r>
            <a:r>
              <a:rPr lang="en-US" b="1" dirty="0">
                <a:latin typeface="Calibri" panose="020F0502020204030204" pitchFamily="34" charset="0"/>
                <a:cs typeface="Calibri" panose="020F0502020204030204" pitchFamily="34" charset="0"/>
              </a:rPr>
              <a:t>transfer risk </a:t>
            </a:r>
            <a:r>
              <a:rPr lang="en-US" dirty="0">
                <a:latin typeface="Calibri" panose="020F0502020204030204" pitchFamily="34" charset="0"/>
                <a:cs typeface="Calibri" panose="020F0502020204030204" pitchFamily="34" charset="0"/>
              </a:rPr>
              <a:t>to others.  Insurance allows people to transfer risk by paying a fee now to avoid the possibility of a larger loss later.  The price of insurance is influenced by an individual’s behavior.</a:t>
            </a:r>
          </a:p>
        </p:txBody>
      </p:sp>
    </p:spTree>
    <p:extLst>
      <p:ext uri="{BB962C8B-B14F-4D97-AF65-F5344CB8AC3E}">
        <p14:creationId xmlns:p14="http://schemas.microsoft.com/office/powerpoint/2010/main" val="282780737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0EC0-77EB-48CC-8C1D-F38F09A67024}"/>
              </a:ext>
            </a:extLst>
          </p:cNvPr>
          <p:cNvSpPr>
            <a:spLocks noGrp="1"/>
          </p:cNvSpPr>
          <p:nvPr>
            <p:ph type="title"/>
          </p:nvPr>
        </p:nvSpPr>
        <p:spPr>
          <a:xfrm>
            <a:off x="1981200" y="2589087"/>
            <a:ext cx="8229600" cy="1143000"/>
          </a:xfrm>
        </p:spPr>
        <p:txBody>
          <a:bodyPr/>
          <a:lstStyle/>
          <a:p>
            <a:r>
              <a:rPr lang="en-US" dirty="0"/>
              <a:t>Questions?</a:t>
            </a:r>
          </a:p>
        </p:txBody>
      </p:sp>
    </p:spTree>
    <p:extLst>
      <p:ext uri="{BB962C8B-B14F-4D97-AF65-F5344CB8AC3E}">
        <p14:creationId xmlns:p14="http://schemas.microsoft.com/office/powerpoint/2010/main" val="102983044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t>References</a:t>
            </a:r>
            <a:endParaRPr lang="en-US" sz="5500" dirty="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609600" y="1915103"/>
            <a:ext cx="10972800" cy="4554523"/>
          </a:xfrm>
        </p:spPr>
        <p:txBody>
          <a:bodyPr/>
          <a:lstStyle/>
          <a:p>
            <a:pPr marL="0" indent="0">
              <a:buNone/>
            </a:pPr>
            <a:r>
              <a:rPr lang="en-US" dirty="0">
                <a:latin typeface="Calibri" panose="020F0502020204030204" pitchFamily="34" charset="0"/>
                <a:cs typeface="Calibri" panose="020F0502020204030204" pitchFamily="34" charset="0"/>
              </a:rPr>
              <a:t>National Standards for Financial Literacy</a:t>
            </a:r>
          </a:p>
          <a:p>
            <a:pPr marL="0" indent="0">
              <a:buNone/>
            </a:pPr>
            <a:r>
              <a:rPr lang="en-US" dirty="0">
                <a:hlinkClick r:id="rId3"/>
              </a:rPr>
              <a:t>https://www.councilforeconed.org/resource/national-standards-for-financial-literacy/#sthash.11CbykLO.dpbs</a:t>
            </a:r>
            <a:endParaRPr lang="en-US" dirty="0"/>
          </a:p>
          <a:p>
            <a:pPr marL="0" indent="0">
              <a:buNone/>
            </a:pPr>
            <a:r>
              <a:rPr lang="en-US" dirty="0">
                <a:latin typeface="Calibri" panose="020F0502020204030204" pitchFamily="34" charset="0"/>
                <a:cs typeface="Calibri" panose="020F0502020204030204" pitchFamily="34" charset="0"/>
              </a:rPr>
              <a:t>Managing Risk</a:t>
            </a:r>
          </a:p>
          <a:p>
            <a:pPr marL="0" indent="0">
              <a:buNone/>
            </a:pPr>
            <a:r>
              <a:rPr lang="en-US" dirty="0">
                <a:latin typeface="Calibri" panose="020F0502020204030204" pitchFamily="34" charset="0"/>
                <a:cs typeface="Calibri" panose="020F0502020204030204" pitchFamily="34" charset="0"/>
                <a:hlinkClick r:id="rId4"/>
              </a:rPr>
              <a:t>https://www.econedlink.org/resources/managing-risk/?view=teacher</a:t>
            </a: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Financial Fitness for Life, Lesson 10 </a:t>
            </a:r>
            <a:r>
              <a:rPr lang="en-US">
                <a:latin typeface="Calibri" panose="020F0502020204030204" pitchFamily="34" charset="0"/>
                <a:cs typeface="Calibri" panose="020F0502020204030204" pitchFamily="34" charset="0"/>
              </a:rPr>
              <a:t>Managing Risk</a:t>
            </a:r>
            <a:endParaRPr lang="en-US"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939747" y="1335815"/>
            <a:ext cx="2743201" cy="668085"/>
          </a:xfrm>
        </p:spPr>
        <p:txBody>
          <a:bodyPr/>
          <a:lstStyle/>
          <a:p>
            <a:r>
              <a:rPr lang="en" sz="4400" dirty="0"/>
              <a:t>Warm-Up</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5759669" y="1679483"/>
            <a:ext cx="5759783" cy="4080186"/>
          </a:xfrm>
        </p:spPr>
        <p:txBody>
          <a:bodyPr/>
          <a:lstStyle/>
          <a:p>
            <a:pPr marL="0" indent="0" algn="ctr">
              <a:spcAft>
                <a:spcPts val="600"/>
              </a:spcAft>
              <a:buNone/>
            </a:pPr>
            <a:r>
              <a:rPr lang="en-US" sz="3600" b="1" dirty="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a:p>
            <a:pPr marL="457200" lvl="1" indent="0">
              <a:buNone/>
            </a:pPr>
            <a:r>
              <a:rPr lang="en-US" dirty="0">
                <a:latin typeface="Calibri" panose="020F0502020204030204" pitchFamily="34" charset="0"/>
                <a:cs typeface="Calibri" panose="020F0502020204030204" pitchFamily="34" charset="0"/>
              </a:rPr>
              <a:t>Ask students what they know about insurance or if they have seen any insurance advertisements.  Have students look at this picture and discuss what “risk” the climber is taking.</a:t>
            </a:r>
          </a:p>
          <a:p>
            <a:pPr marL="457200" lvl="1" indent="0">
              <a:buNone/>
            </a:pPr>
            <a:endParaRPr lang="en-US" sz="700" dirty="0">
              <a:latin typeface="Calibri" panose="020F0502020204030204" pitchFamily="34" charset="0"/>
              <a:cs typeface="Calibri" panose="020F0502020204030204" pitchFamily="34" charset="0"/>
            </a:endParaRPr>
          </a:p>
          <a:p>
            <a:pPr marL="400050" lvl="1" indent="0">
              <a:buNone/>
            </a:pP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1046376" y="1679482"/>
            <a:ext cx="8683658" cy="457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800" dirty="0"/>
          </a:p>
          <a:p>
            <a:pPr marL="457200" indent="-457200">
              <a:buFont typeface="+mj-lt"/>
              <a:buAutoNum type="arabicPeriod"/>
            </a:pPr>
            <a:endParaRPr lang="en-US" sz="2000" dirty="0"/>
          </a:p>
        </p:txBody>
      </p:sp>
      <p:pic>
        <p:nvPicPr>
          <p:cNvPr id="6" name="Picture 5">
            <a:extLst>
              <a:ext uri="{FF2B5EF4-FFF2-40B4-BE49-F238E27FC236}">
                <a16:creationId xmlns:a16="http://schemas.microsoft.com/office/drawing/2014/main" id="{ECF414E1-1661-45D9-B461-2B7470191EF7}"/>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8639" y="2068868"/>
            <a:ext cx="5284602" cy="3963452"/>
          </a:xfrm>
          <a:prstGeom prst="rect">
            <a:avLst/>
          </a:prstGeom>
        </p:spPr>
      </p:pic>
    </p:spTree>
    <p:extLst>
      <p:ext uri="{BB962C8B-B14F-4D97-AF65-F5344CB8AC3E}">
        <p14:creationId xmlns:p14="http://schemas.microsoft.com/office/powerpoint/2010/main" val="26961038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nodePh="1">
                                  <p:stCondLst>
                                    <p:cond delay="0"/>
                                  </p:stCondLst>
                                  <p:endCondLst>
                                    <p:cond evt="begin" delay="0">
                                      <p:tn val="19"/>
                                    </p:cond>
                                  </p:end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B5A21-5F27-4C10-97CF-A305DE1AA2A1}"/>
              </a:ext>
            </a:extLst>
          </p:cNvPr>
          <p:cNvSpPr>
            <a:spLocks noGrp="1"/>
          </p:cNvSpPr>
          <p:nvPr>
            <p:ph type="title"/>
          </p:nvPr>
        </p:nvSpPr>
        <p:spPr/>
        <p:txBody>
          <a:bodyPr/>
          <a:lstStyle/>
          <a:p>
            <a:r>
              <a:rPr lang="en-US" sz="4400" dirty="0"/>
              <a:t>Warm up Activity Possible Responses</a:t>
            </a:r>
          </a:p>
        </p:txBody>
      </p:sp>
      <p:sp>
        <p:nvSpPr>
          <p:cNvPr id="5" name="Content Placeholder 4">
            <a:extLst>
              <a:ext uri="{FF2B5EF4-FFF2-40B4-BE49-F238E27FC236}">
                <a16:creationId xmlns:a16="http://schemas.microsoft.com/office/drawing/2014/main" id="{0731391C-4528-4A56-B411-9F8192F6A3E2}"/>
              </a:ext>
            </a:extLst>
          </p:cNvPr>
          <p:cNvSpPr>
            <a:spLocks noGrp="1"/>
          </p:cNvSpPr>
          <p:nvPr>
            <p:ph idx="1"/>
          </p:nvPr>
        </p:nvSpPr>
        <p:spPr>
          <a:xfrm>
            <a:off x="1329267" y="2377440"/>
            <a:ext cx="9575800" cy="3779520"/>
          </a:xfrm>
        </p:spPr>
        <p:txBody>
          <a:bodyPr/>
          <a:lstStyle/>
          <a:p>
            <a:pPr marL="0" indent="0">
              <a:buNone/>
            </a:pPr>
            <a:r>
              <a:rPr lang="en-US" dirty="0">
                <a:latin typeface="Calibri" panose="020F0502020204030204" pitchFamily="34" charset="0"/>
                <a:cs typeface="Calibri" panose="020F0502020204030204" pitchFamily="34" charset="0"/>
              </a:rPr>
              <a:t>Lack of awareness				Wildlife</a:t>
            </a:r>
          </a:p>
          <a:p>
            <a:pPr marL="0" indent="0">
              <a:buNone/>
            </a:pPr>
            <a:r>
              <a:rPr lang="en-US" dirty="0">
                <a:latin typeface="Calibri" panose="020F0502020204030204" pitchFamily="34" charset="0"/>
                <a:cs typeface="Calibri" panose="020F0502020204030204" pitchFamily="34" charset="0"/>
              </a:rPr>
              <a:t>Lack of knowledge				Poisonous Plants</a:t>
            </a:r>
          </a:p>
          <a:p>
            <a:pPr marL="0" indent="0">
              <a:buNone/>
            </a:pPr>
            <a:r>
              <a:rPr lang="en-US" dirty="0">
                <a:latin typeface="Calibri" panose="020F0502020204030204" pitchFamily="34" charset="0"/>
                <a:cs typeface="Calibri" panose="020F0502020204030204" pitchFamily="34" charset="0"/>
              </a:rPr>
              <a:t>Lack of experience				Dehydration</a:t>
            </a:r>
          </a:p>
          <a:p>
            <a:pPr marL="0" indent="0">
              <a:buNone/>
            </a:pPr>
            <a:r>
              <a:rPr lang="en-US" dirty="0">
                <a:latin typeface="Calibri" panose="020F0502020204030204" pitchFamily="34" charset="0"/>
                <a:cs typeface="Calibri" panose="020F0502020204030204" pitchFamily="34" charset="0"/>
              </a:rPr>
              <a:t>Falling					Equipment Failure</a:t>
            </a:r>
          </a:p>
          <a:p>
            <a:pPr marL="0" indent="0">
              <a:buNone/>
            </a:pPr>
            <a:r>
              <a:rPr lang="en-US" dirty="0">
                <a:latin typeface="Calibri" panose="020F0502020204030204" pitchFamily="34" charset="0"/>
                <a:cs typeface="Calibri" panose="020F0502020204030204" pitchFamily="34" charset="0"/>
              </a:rPr>
              <a:t>Insufficient training			Getting lost</a:t>
            </a:r>
          </a:p>
          <a:p>
            <a:pPr marL="0" indent="0">
              <a:buNone/>
            </a:pPr>
            <a:r>
              <a:rPr lang="en-US" dirty="0"/>
              <a:t>		</a:t>
            </a:r>
          </a:p>
        </p:txBody>
      </p:sp>
    </p:spTree>
    <p:extLst>
      <p:ext uri="{BB962C8B-B14F-4D97-AF65-F5344CB8AC3E}">
        <p14:creationId xmlns:p14="http://schemas.microsoft.com/office/powerpoint/2010/main" val="21634334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C356-A60C-4C21-8AAE-4B17E6BD9C6B}"/>
              </a:ext>
            </a:extLst>
          </p:cNvPr>
          <p:cNvSpPr>
            <a:spLocks noGrp="1"/>
          </p:cNvSpPr>
          <p:nvPr>
            <p:ph type="title"/>
          </p:nvPr>
        </p:nvSpPr>
        <p:spPr>
          <a:xfrm>
            <a:off x="609601" y="1072054"/>
            <a:ext cx="4011084" cy="760287"/>
          </a:xfrm>
        </p:spPr>
        <p:txBody>
          <a:bodyPr/>
          <a:lstStyle/>
          <a:p>
            <a:r>
              <a:rPr lang="en-US" sz="4400" dirty="0"/>
              <a:t>What is Risk?</a:t>
            </a:r>
          </a:p>
        </p:txBody>
      </p:sp>
      <p:pic>
        <p:nvPicPr>
          <p:cNvPr id="5" name="Content Placeholder 4">
            <a:extLst>
              <a:ext uri="{FF2B5EF4-FFF2-40B4-BE49-F238E27FC236}">
                <a16:creationId xmlns:a16="http://schemas.microsoft.com/office/drawing/2014/main" id="{A513DA12-58A6-4E58-BF69-280788B409F7}"/>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231032">
            <a:off x="5538952" y="1832341"/>
            <a:ext cx="6043447" cy="3399438"/>
          </a:xfrm>
        </p:spPr>
      </p:pic>
      <p:sp>
        <p:nvSpPr>
          <p:cNvPr id="7" name="Text Placeholder 6">
            <a:extLst>
              <a:ext uri="{FF2B5EF4-FFF2-40B4-BE49-F238E27FC236}">
                <a16:creationId xmlns:a16="http://schemas.microsoft.com/office/drawing/2014/main" id="{A4A707B0-503E-4D20-B468-72E88ADDA469}"/>
              </a:ext>
            </a:extLst>
          </p:cNvPr>
          <p:cNvSpPr>
            <a:spLocks noGrp="1"/>
          </p:cNvSpPr>
          <p:nvPr>
            <p:ph type="body" sz="half" idx="2"/>
          </p:nvPr>
        </p:nvSpPr>
        <p:spPr>
          <a:xfrm>
            <a:off x="609601" y="1832341"/>
            <a:ext cx="4011084" cy="4293823"/>
          </a:xfrm>
        </p:spPr>
        <p:txBody>
          <a:bodyPr/>
          <a:lstStyle/>
          <a:p>
            <a:r>
              <a:rPr lang="en-US" sz="2800" dirty="0">
                <a:latin typeface="Calibri" panose="020F0502020204030204" pitchFamily="34" charset="0"/>
                <a:cs typeface="Calibri" panose="020F0502020204030204" pitchFamily="34" charset="0"/>
              </a:rPr>
              <a:t>Risk involves uncertainty and the possibility something may or may not happen.</a:t>
            </a:r>
          </a:p>
          <a:p>
            <a:pPr marL="457200" indent="-457200">
              <a:buFont typeface="Wingdings" panose="05000000000000000000" pitchFamily="2" charset="2"/>
              <a:buChar char="Ø"/>
            </a:pPr>
            <a:r>
              <a:rPr lang="en-US" sz="2800" dirty="0">
                <a:latin typeface="Calibri" panose="020F0502020204030204" pitchFamily="34" charset="0"/>
                <a:cs typeface="Calibri" panose="020F0502020204030204" pitchFamily="34" charset="0"/>
              </a:rPr>
              <a:t>When you sign up for a school sport you run the risk of a potential injury.</a:t>
            </a:r>
          </a:p>
        </p:txBody>
      </p:sp>
      <p:sp>
        <p:nvSpPr>
          <p:cNvPr id="6" name="TextBox 5">
            <a:extLst>
              <a:ext uri="{FF2B5EF4-FFF2-40B4-BE49-F238E27FC236}">
                <a16:creationId xmlns:a16="http://schemas.microsoft.com/office/drawing/2014/main" id="{AF1A0D4E-C9C3-4AA8-8EC6-429B66BA838C}"/>
              </a:ext>
            </a:extLst>
          </p:cNvPr>
          <p:cNvSpPr txBox="1"/>
          <p:nvPr/>
        </p:nvSpPr>
        <p:spPr>
          <a:xfrm>
            <a:off x="6424646" y="5000947"/>
            <a:ext cx="5788376" cy="230832"/>
          </a:xfrm>
          <a:prstGeom prst="rect">
            <a:avLst/>
          </a:prstGeom>
          <a:noFill/>
        </p:spPr>
        <p:txBody>
          <a:bodyPr wrap="square" rtlCol="0">
            <a:spAutoFit/>
          </a:bodyPr>
          <a:lstStyle/>
          <a:p>
            <a:r>
              <a:rPr lang="en-US" sz="900" dirty="0">
                <a:hlinkClick r:id="rId3" tooltip="http://justoutsidetheboxcartoon.com/category/work/"/>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32945062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A5CDA-226D-4DA3-8697-F4D4534B4648}"/>
              </a:ext>
            </a:extLst>
          </p:cNvPr>
          <p:cNvSpPr>
            <a:spLocks noGrp="1"/>
          </p:cNvSpPr>
          <p:nvPr>
            <p:ph type="title"/>
          </p:nvPr>
        </p:nvSpPr>
        <p:spPr>
          <a:xfrm>
            <a:off x="609600" y="1309511"/>
            <a:ext cx="10972800" cy="790222"/>
          </a:xfrm>
        </p:spPr>
        <p:txBody>
          <a:bodyPr/>
          <a:lstStyle/>
          <a:p>
            <a:r>
              <a:rPr lang="en-US" dirty="0"/>
              <a:t>Objectives</a:t>
            </a:r>
          </a:p>
        </p:txBody>
      </p:sp>
      <p:sp>
        <p:nvSpPr>
          <p:cNvPr id="3" name="Content Placeholder 2">
            <a:extLst>
              <a:ext uri="{FF2B5EF4-FFF2-40B4-BE49-F238E27FC236}">
                <a16:creationId xmlns:a16="http://schemas.microsoft.com/office/drawing/2014/main" id="{72585627-7BB5-4987-A5DC-25C671A32C03}"/>
              </a:ext>
            </a:extLst>
          </p:cNvPr>
          <p:cNvSpPr>
            <a:spLocks noGrp="1"/>
          </p:cNvSpPr>
          <p:nvPr>
            <p:ph idx="1"/>
          </p:nvPr>
        </p:nvSpPr>
        <p:spPr/>
        <p:txBody>
          <a:bodyPr/>
          <a:lstStyle/>
          <a:p>
            <a:pPr>
              <a:buFont typeface="Wingdings" panose="05000000000000000000" pitchFamily="2" charset="2"/>
              <a:buChar char="Ø"/>
            </a:pPr>
            <a:r>
              <a:rPr lang="en-US" dirty="0">
                <a:latin typeface="Calibri" panose="020F0502020204030204" pitchFamily="34" charset="0"/>
                <a:cs typeface="Calibri" panose="020F0502020204030204" pitchFamily="34" charset="0"/>
              </a:rPr>
              <a:t>Identify key types of insurance such as health, auto, homeowner’s, renter’s, life, and disability.</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Explain the costs and benefits of purchasing key types of insurance.</a:t>
            </a:r>
          </a:p>
        </p:txBody>
      </p:sp>
    </p:spTree>
    <p:extLst>
      <p:ext uri="{BB962C8B-B14F-4D97-AF65-F5344CB8AC3E}">
        <p14:creationId xmlns:p14="http://schemas.microsoft.com/office/powerpoint/2010/main" val="367443491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p:txBody>
          <a:bodyPr/>
          <a:lstStyle/>
          <a:p>
            <a:r>
              <a:rPr lang="en" sz="4400" dirty="0"/>
              <a:t>Low Risk, High Risk and Choices</a:t>
            </a:r>
            <a:br>
              <a:rPr lang="en" sz="4400" dirty="0"/>
            </a:br>
            <a:endParaRPr lang="en-US" sz="4400" dirty="0"/>
          </a:p>
        </p:txBody>
      </p:sp>
      <p:sp>
        <p:nvSpPr>
          <p:cNvPr id="3" name="Text Placeholder 2">
            <a:extLst>
              <a:ext uri="{FF2B5EF4-FFF2-40B4-BE49-F238E27FC236}">
                <a16:creationId xmlns:a16="http://schemas.microsoft.com/office/drawing/2014/main" id="{5CA42BFF-A224-4A5A-8F00-BE45411995D4}"/>
              </a:ext>
            </a:extLst>
          </p:cNvPr>
          <p:cNvSpPr>
            <a:spLocks noGrp="1"/>
          </p:cNvSpPr>
          <p:nvPr>
            <p:ph type="body" idx="1"/>
          </p:nvPr>
        </p:nvSpPr>
        <p:spPr/>
        <p:txBody>
          <a:bodyPr/>
          <a:lstStyle/>
          <a:p>
            <a:pPr algn="ctr"/>
            <a:r>
              <a:rPr lang="en-US" dirty="0">
                <a:latin typeface="Calibri" panose="020F0502020204030204" pitchFamily="34" charset="0"/>
                <a:cs typeface="Calibri" panose="020F0502020204030204" pitchFamily="34" charset="0"/>
              </a:rPr>
              <a:t>Low Risk Choices</a:t>
            </a:r>
            <a:r>
              <a:rPr lang="en-US" dirty="0"/>
              <a:t>	</a:t>
            </a:r>
          </a:p>
        </p:txBody>
      </p:sp>
      <p:sp>
        <p:nvSpPr>
          <p:cNvPr id="4" name="Content Placeholder 3">
            <a:extLst>
              <a:ext uri="{FF2B5EF4-FFF2-40B4-BE49-F238E27FC236}">
                <a16:creationId xmlns:a16="http://schemas.microsoft.com/office/drawing/2014/main" id="{86478280-CCC8-4DB8-BD65-BC2D702368EE}"/>
              </a:ext>
            </a:extLst>
          </p:cNvPr>
          <p:cNvSpPr>
            <a:spLocks noGrp="1"/>
          </p:cNvSpPr>
          <p:nvPr>
            <p:ph sz="half" idx="2"/>
          </p:nvPr>
        </p:nvSpPr>
        <p:spPr>
          <a:xfrm>
            <a:off x="1253067" y="2421466"/>
            <a:ext cx="4370917" cy="3704696"/>
          </a:xfrm>
        </p:spPr>
        <p:txBody>
          <a:bodyPr/>
          <a:lstStyle/>
          <a:p>
            <a:pPr>
              <a:buFont typeface="Wingdings" panose="05000000000000000000" pitchFamily="2" charset="2"/>
              <a:buChar char="Ø"/>
            </a:pPr>
            <a:r>
              <a:rPr lang="en-US" dirty="0">
                <a:latin typeface="Calibri" panose="020F0502020204030204" pitchFamily="34" charset="0"/>
                <a:cs typeface="Calibri" panose="020F0502020204030204" pitchFamily="34" charset="0"/>
              </a:rPr>
              <a:t>Riding the school bus</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Using cellphones</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Eating a sandwich</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Turning on a light</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Taking a walk</a:t>
            </a:r>
          </a:p>
        </p:txBody>
      </p:sp>
      <p:sp>
        <p:nvSpPr>
          <p:cNvPr id="5" name="Text Placeholder 4">
            <a:extLst>
              <a:ext uri="{FF2B5EF4-FFF2-40B4-BE49-F238E27FC236}">
                <a16:creationId xmlns:a16="http://schemas.microsoft.com/office/drawing/2014/main" id="{56281D0C-74AF-4955-B479-1E2319E86FC0}"/>
              </a:ext>
            </a:extLst>
          </p:cNvPr>
          <p:cNvSpPr>
            <a:spLocks noGrp="1"/>
          </p:cNvSpPr>
          <p:nvPr>
            <p:ph type="body" sz="quarter" idx="3"/>
          </p:nvPr>
        </p:nvSpPr>
        <p:spPr/>
        <p:txBody>
          <a:bodyPr/>
          <a:lstStyle/>
          <a:p>
            <a:pPr algn="ctr"/>
            <a:r>
              <a:rPr lang="en-US" dirty="0">
                <a:latin typeface="Calibri" panose="020F0502020204030204" pitchFamily="34" charset="0"/>
                <a:cs typeface="Calibri" panose="020F0502020204030204" pitchFamily="34" charset="0"/>
              </a:rPr>
              <a:t>High Risk Choices</a:t>
            </a:r>
          </a:p>
        </p:txBody>
      </p:sp>
      <p:sp>
        <p:nvSpPr>
          <p:cNvPr id="6" name="Content Placeholder 5">
            <a:extLst>
              <a:ext uri="{FF2B5EF4-FFF2-40B4-BE49-F238E27FC236}">
                <a16:creationId xmlns:a16="http://schemas.microsoft.com/office/drawing/2014/main" id="{545D54C4-BC87-46CD-BD4A-6B9D2D3E5C61}"/>
              </a:ext>
            </a:extLst>
          </p:cNvPr>
          <p:cNvSpPr>
            <a:spLocks noGrp="1"/>
          </p:cNvSpPr>
          <p:nvPr>
            <p:ph sz="quarter" idx="4"/>
          </p:nvPr>
        </p:nvSpPr>
        <p:spPr>
          <a:xfrm>
            <a:off x="7211483" y="2421465"/>
            <a:ext cx="4370917" cy="3704697"/>
          </a:xfrm>
        </p:spPr>
        <p:txBody>
          <a:bodyPr/>
          <a:lstStyle/>
          <a:p>
            <a:pPr>
              <a:buFont typeface="Wingdings" panose="05000000000000000000" pitchFamily="2" charset="2"/>
              <a:buChar char="Ø"/>
            </a:pPr>
            <a:r>
              <a:rPr lang="en-US" dirty="0">
                <a:latin typeface="Calibri" panose="020F0502020204030204" pitchFamily="34" charset="0"/>
                <a:cs typeface="Calibri" panose="020F0502020204030204" pitchFamily="34" charset="0"/>
              </a:rPr>
              <a:t>Texting while driving</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Using drugs</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Riding a motorcycle</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Smoking</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Drinking</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Riding wild horses</a:t>
            </a:r>
          </a:p>
        </p:txBody>
      </p:sp>
    </p:spTree>
    <p:extLst>
      <p:ext uri="{BB962C8B-B14F-4D97-AF65-F5344CB8AC3E}">
        <p14:creationId xmlns:p14="http://schemas.microsoft.com/office/powerpoint/2010/main" val="22299338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1000"/>
                                        <p:tgtEl>
                                          <p:spTgt spid="6">
                                            <p:txEl>
                                              <p:pRg st="0" end="0"/>
                                            </p:txEl>
                                          </p:spTgt>
                                        </p:tgtEl>
                                      </p:cBhvr>
                                    </p:animEffect>
                                    <p:anim calcmode="lin" valueType="num">
                                      <p:cBhvr>
                                        <p:cTn id="4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Effect transition="in" filter="fade">
                                      <p:cBhvr>
                                        <p:cTn id="49" dur="1000"/>
                                        <p:tgtEl>
                                          <p:spTgt spid="6">
                                            <p:txEl>
                                              <p:pRg st="1" end="1"/>
                                            </p:txEl>
                                          </p:spTgt>
                                        </p:tgtEl>
                                      </p:cBhvr>
                                    </p:animEffect>
                                    <p:anim calcmode="lin" valueType="num">
                                      <p:cBhvr>
                                        <p:cTn id="50"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Effect transition="in" filter="fade">
                                      <p:cBhvr>
                                        <p:cTn id="56" dur="1000"/>
                                        <p:tgtEl>
                                          <p:spTgt spid="6">
                                            <p:txEl>
                                              <p:pRg st="2" end="2"/>
                                            </p:txEl>
                                          </p:spTgt>
                                        </p:tgtEl>
                                      </p:cBhvr>
                                    </p:animEffect>
                                    <p:anim calcmode="lin" valueType="num">
                                      <p:cBhvr>
                                        <p:cTn id="5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xEl>
                                              <p:pRg st="3" end="3"/>
                                            </p:txEl>
                                          </p:spTgt>
                                        </p:tgtEl>
                                        <p:attrNameLst>
                                          <p:attrName>style.visibility</p:attrName>
                                        </p:attrNameLst>
                                      </p:cBhvr>
                                      <p:to>
                                        <p:strVal val="visible"/>
                                      </p:to>
                                    </p:set>
                                    <p:animEffect transition="in" filter="fade">
                                      <p:cBhvr>
                                        <p:cTn id="63" dur="1000"/>
                                        <p:tgtEl>
                                          <p:spTgt spid="6">
                                            <p:txEl>
                                              <p:pRg st="3" end="3"/>
                                            </p:txEl>
                                          </p:spTgt>
                                        </p:tgtEl>
                                      </p:cBhvr>
                                    </p:animEffect>
                                    <p:anim calcmode="lin" valueType="num">
                                      <p:cBhvr>
                                        <p:cTn id="64"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Effect transition="in" filter="fade">
                                      <p:cBhvr>
                                        <p:cTn id="70" dur="1000"/>
                                        <p:tgtEl>
                                          <p:spTgt spid="6">
                                            <p:txEl>
                                              <p:pRg st="4" end="4"/>
                                            </p:txEl>
                                          </p:spTgt>
                                        </p:tgtEl>
                                      </p:cBhvr>
                                    </p:animEffect>
                                    <p:anim calcmode="lin" valueType="num">
                                      <p:cBhvr>
                                        <p:cTn id="71"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1000"/>
                                        <p:tgtEl>
                                          <p:spTgt spid="6">
                                            <p:txEl>
                                              <p:pRg st="5" end="5"/>
                                            </p:txEl>
                                          </p:spTgt>
                                        </p:tgtEl>
                                      </p:cBhvr>
                                    </p:animEffect>
                                    <p:anim calcmode="lin" valueType="num">
                                      <p:cBhvr>
                                        <p:cTn id="7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79"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237DED8-A1E0-4F6C-8AA2-905A3ABC2CFB}"/>
              </a:ext>
            </a:extLst>
          </p:cNvPr>
          <p:cNvSpPr>
            <a:spLocks noGrp="1"/>
          </p:cNvSpPr>
          <p:nvPr>
            <p:ph type="title"/>
          </p:nvPr>
        </p:nvSpPr>
        <p:spPr>
          <a:xfrm>
            <a:off x="609600" y="1069848"/>
            <a:ext cx="10972800" cy="465265"/>
          </a:xfrm>
        </p:spPr>
        <p:txBody>
          <a:bodyPr/>
          <a:lstStyle/>
          <a:p>
            <a:r>
              <a:rPr lang="en-US" sz="4400" dirty="0"/>
              <a:t>How can risk change?</a:t>
            </a:r>
          </a:p>
        </p:txBody>
      </p:sp>
      <p:sp>
        <p:nvSpPr>
          <p:cNvPr id="7" name="Text Placeholder 6">
            <a:extLst>
              <a:ext uri="{FF2B5EF4-FFF2-40B4-BE49-F238E27FC236}">
                <a16:creationId xmlns:a16="http://schemas.microsoft.com/office/drawing/2014/main" id="{062A648F-B78E-4B90-9539-9A4C1D98E0EB}"/>
              </a:ext>
            </a:extLst>
          </p:cNvPr>
          <p:cNvSpPr>
            <a:spLocks noGrp="1"/>
          </p:cNvSpPr>
          <p:nvPr>
            <p:ph type="body" idx="1"/>
          </p:nvPr>
        </p:nvSpPr>
        <p:spPr/>
        <p:txBody>
          <a:bodyPr/>
          <a:lstStyle/>
          <a:p>
            <a:pPr algn="ctr"/>
            <a:r>
              <a:rPr lang="en-US" b="0" dirty="0">
                <a:latin typeface="Calibri" panose="020F0502020204030204" pitchFamily="34" charset="0"/>
                <a:cs typeface="Calibri" panose="020F0502020204030204" pitchFamily="34" charset="0"/>
              </a:rPr>
              <a:t>Risk Reduction</a:t>
            </a:r>
          </a:p>
        </p:txBody>
      </p:sp>
      <p:sp>
        <p:nvSpPr>
          <p:cNvPr id="8" name="Content Placeholder 7">
            <a:extLst>
              <a:ext uri="{FF2B5EF4-FFF2-40B4-BE49-F238E27FC236}">
                <a16:creationId xmlns:a16="http://schemas.microsoft.com/office/drawing/2014/main" id="{CB17841E-09F5-438C-AB65-8B932F834761}"/>
              </a:ext>
            </a:extLst>
          </p:cNvPr>
          <p:cNvSpPr>
            <a:spLocks noGrp="1"/>
          </p:cNvSpPr>
          <p:nvPr>
            <p:ph sz="half" idx="2"/>
          </p:nvPr>
        </p:nvSpPr>
        <p:spPr/>
        <p:txBody>
          <a:bodyPr/>
          <a:lstStyle/>
          <a:p>
            <a:r>
              <a:rPr lang="en-US" dirty="0">
                <a:latin typeface="Calibri" panose="020F0502020204030204" pitchFamily="34" charset="0"/>
                <a:cs typeface="Calibri" panose="020F0502020204030204" pitchFamily="34" charset="0"/>
              </a:rPr>
              <a:t>Riding a bike or motorcycle with a helmet reduces the risk of a head injury.</a:t>
            </a:r>
          </a:p>
        </p:txBody>
      </p:sp>
      <p:sp>
        <p:nvSpPr>
          <p:cNvPr id="9" name="Text Placeholder 8">
            <a:extLst>
              <a:ext uri="{FF2B5EF4-FFF2-40B4-BE49-F238E27FC236}">
                <a16:creationId xmlns:a16="http://schemas.microsoft.com/office/drawing/2014/main" id="{25FAAF7F-A6AB-496C-BC75-4BB31CD49103}"/>
              </a:ext>
            </a:extLst>
          </p:cNvPr>
          <p:cNvSpPr>
            <a:spLocks noGrp="1"/>
          </p:cNvSpPr>
          <p:nvPr>
            <p:ph type="body" sz="quarter" idx="3"/>
          </p:nvPr>
        </p:nvSpPr>
        <p:spPr/>
        <p:txBody>
          <a:bodyPr/>
          <a:lstStyle/>
          <a:p>
            <a:pPr algn="ctr"/>
            <a:r>
              <a:rPr lang="en-US" b="0" dirty="0">
                <a:latin typeface="Calibri" panose="020F0502020204030204" pitchFamily="34" charset="0"/>
                <a:cs typeface="Calibri" panose="020F0502020204030204" pitchFamily="34" charset="0"/>
              </a:rPr>
              <a:t>Increased</a:t>
            </a:r>
            <a:r>
              <a:rPr lang="en-US" dirty="0">
                <a:latin typeface="Calibri" panose="020F0502020204030204" pitchFamily="34" charset="0"/>
                <a:cs typeface="Calibri" panose="020F0502020204030204" pitchFamily="34" charset="0"/>
              </a:rPr>
              <a:t> </a:t>
            </a:r>
            <a:r>
              <a:rPr lang="en-US" b="0" dirty="0">
                <a:latin typeface="Calibri" panose="020F0502020204030204" pitchFamily="34" charset="0"/>
                <a:cs typeface="Calibri" panose="020F0502020204030204" pitchFamily="34" charset="0"/>
              </a:rPr>
              <a:t>Risk</a:t>
            </a:r>
          </a:p>
        </p:txBody>
      </p:sp>
      <p:sp>
        <p:nvSpPr>
          <p:cNvPr id="10" name="Content Placeholder 9">
            <a:extLst>
              <a:ext uri="{FF2B5EF4-FFF2-40B4-BE49-F238E27FC236}">
                <a16:creationId xmlns:a16="http://schemas.microsoft.com/office/drawing/2014/main" id="{770077F6-F144-4422-B79F-F8FDB041D028}"/>
              </a:ext>
            </a:extLst>
          </p:cNvPr>
          <p:cNvSpPr>
            <a:spLocks noGrp="1"/>
          </p:cNvSpPr>
          <p:nvPr>
            <p:ph sz="quarter" idx="4"/>
          </p:nvPr>
        </p:nvSpPr>
        <p:spPr/>
        <p:txBody>
          <a:bodyPr/>
          <a:lstStyle/>
          <a:p>
            <a:r>
              <a:rPr lang="en-US" dirty="0">
                <a:latin typeface="Calibri" panose="020F0502020204030204" pitchFamily="34" charset="0"/>
                <a:cs typeface="Calibri" panose="020F0502020204030204" pitchFamily="34" charset="0"/>
              </a:rPr>
              <a:t>Eating while driving a car may increase the potential for an accident.</a:t>
            </a:r>
          </a:p>
        </p:txBody>
      </p:sp>
      <p:pic>
        <p:nvPicPr>
          <p:cNvPr id="12" name="Picture 11">
            <a:extLst>
              <a:ext uri="{FF2B5EF4-FFF2-40B4-BE49-F238E27FC236}">
                <a16:creationId xmlns:a16="http://schemas.microsoft.com/office/drawing/2014/main" id="{66555B5D-FB1B-4457-B759-617CDD47779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03943" y="3389586"/>
            <a:ext cx="2794000" cy="2222500"/>
          </a:xfrm>
          <a:prstGeom prst="rect">
            <a:avLst/>
          </a:prstGeom>
        </p:spPr>
      </p:pic>
      <p:sp>
        <p:nvSpPr>
          <p:cNvPr id="13" name="TextBox 12">
            <a:extLst>
              <a:ext uri="{FF2B5EF4-FFF2-40B4-BE49-F238E27FC236}">
                <a16:creationId xmlns:a16="http://schemas.microsoft.com/office/drawing/2014/main" id="{E5EFB0E1-93E3-4131-A0F0-DDC14A3EE851}"/>
              </a:ext>
            </a:extLst>
          </p:cNvPr>
          <p:cNvSpPr txBox="1"/>
          <p:nvPr/>
        </p:nvSpPr>
        <p:spPr>
          <a:xfrm>
            <a:off x="1903943" y="5612086"/>
            <a:ext cx="2794000" cy="369332"/>
          </a:xfrm>
          <a:prstGeom prst="rect">
            <a:avLst/>
          </a:prstGeom>
          <a:noFill/>
        </p:spPr>
        <p:txBody>
          <a:bodyPr wrap="square" rtlCol="0">
            <a:spAutoFit/>
          </a:bodyPr>
          <a:lstStyle/>
          <a:p>
            <a:r>
              <a:rPr lang="en-US" sz="900">
                <a:hlinkClick r:id="rId3" tooltip="https://en.wikipedia.org/wiki/Bicycle_helmet"/>
              </a:rPr>
              <a:t>This Photo</a:t>
            </a:r>
            <a:r>
              <a:rPr lang="en-US" sz="900"/>
              <a:t> by Unknown Author is licensed under </a:t>
            </a:r>
            <a:r>
              <a:rPr lang="en-US" sz="900">
                <a:hlinkClick r:id="rId4" tooltip="https://creativecommons.org/licenses/by-sa/3.0/"/>
              </a:rPr>
              <a:t>CC BY-SA</a:t>
            </a:r>
            <a:endParaRPr lang="en-US" sz="900"/>
          </a:p>
        </p:txBody>
      </p:sp>
      <p:pic>
        <p:nvPicPr>
          <p:cNvPr id="15" name="Picture 14">
            <a:extLst>
              <a:ext uri="{FF2B5EF4-FFF2-40B4-BE49-F238E27FC236}">
                <a16:creationId xmlns:a16="http://schemas.microsoft.com/office/drawing/2014/main" id="{89E1A1DB-7869-4E70-9DAB-9147664ADC89}"/>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290860" y="3251236"/>
            <a:ext cx="3100610" cy="2330459"/>
          </a:xfrm>
          <a:prstGeom prst="rect">
            <a:avLst/>
          </a:prstGeom>
        </p:spPr>
      </p:pic>
      <p:sp>
        <p:nvSpPr>
          <p:cNvPr id="16" name="TextBox 15">
            <a:extLst>
              <a:ext uri="{FF2B5EF4-FFF2-40B4-BE49-F238E27FC236}">
                <a16:creationId xmlns:a16="http://schemas.microsoft.com/office/drawing/2014/main" id="{6BC2FB13-EB39-4A4F-A4D7-AAA93087C402}"/>
              </a:ext>
            </a:extLst>
          </p:cNvPr>
          <p:cNvSpPr txBox="1"/>
          <p:nvPr/>
        </p:nvSpPr>
        <p:spPr>
          <a:xfrm>
            <a:off x="7290860" y="5901576"/>
            <a:ext cx="3100610" cy="369332"/>
          </a:xfrm>
          <a:prstGeom prst="rect">
            <a:avLst/>
          </a:prstGeom>
          <a:noFill/>
        </p:spPr>
        <p:txBody>
          <a:bodyPr wrap="square" rtlCol="0">
            <a:spAutoFit/>
          </a:bodyPr>
          <a:lstStyle/>
          <a:p>
            <a:r>
              <a:rPr lang="en-US" sz="900" dirty="0">
                <a:hlinkClick r:id="rId6" tooltip="https://diabetesdietblog.com/2016/02/03/five-types-of-mindless-eating-do-these-habits-sabotage-your-weight-goals/"/>
              </a:rPr>
              <a:t>This Photo</a:t>
            </a:r>
            <a:r>
              <a:rPr lang="en-US" sz="900" dirty="0"/>
              <a:t> by Unknown Author is licensed under </a:t>
            </a:r>
            <a:r>
              <a:rPr lang="en-US" sz="900" dirty="0">
                <a:hlinkClick r:id="rId4" tooltip="https://creativecommons.org/licenses/by-sa/3.0/"/>
              </a:rPr>
              <a:t>CC BY-SA</a:t>
            </a:r>
            <a:endParaRPr lang="en-US" sz="900" dirty="0"/>
          </a:p>
        </p:txBody>
      </p:sp>
    </p:spTree>
    <p:extLst>
      <p:ext uri="{BB962C8B-B14F-4D97-AF65-F5344CB8AC3E}">
        <p14:creationId xmlns:p14="http://schemas.microsoft.com/office/powerpoint/2010/main" val="999856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0A389-4E6C-44A4-8112-D73C9927C73E}"/>
              </a:ext>
            </a:extLst>
          </p:cNvPr>
          <p:cNvSpPr>
            <a:spLocks noGrp="1"/>
          </p:cNvSpPr>
          <p:nvPr>
            <p:ph type="title"/>
          </p:nvPr>
        </p:nvSpPr>
        <p:spPr>
          <a:xfrm>
            <a:off x="609600" y="914400"/>
            <a:ext cx="10972800" cy="746234"/>
          </a:xfrm>
        </p:spPr>
        <p:txBody>
          <a:bodyPr/>
          <a:lstStyle/>
          <a:p>
            <a:r>
              <a:rPr lang="en-US" sz="3400" dirty="0">
                <a:effectLst/>
              </a:rPr>
              <a:t>Key Terms </a:t>
            </a:r>
            <a:endParaRPr lang="en-US" sz="3400" dirty="0"/>
          </a:p>
        </p:txBody>
      </p:sp>
      <p:sp>
        <p:nvSpPr>
          <p:cNvPr id="8" name="Content Placeholder 7">
            <a:extLst>
              <a:ext uri="{FF2B5EF4-FFF2-40B4-BE49-F238E27FC236}">
                <a16:creationId xmlns:a16="http://schemas.microsoft.com/office/drawing/2014/main" id="{1BA9AABE-D694-4F0F-9801-E7E087E88C47}"/>
              </a:ext>
            </a:extLst>
          </p:cNvPr>
          <p:cNvSpPr>
            <a:spLocks noGrp="1"/>
          </p:cNvSpPr>
          <p:nvPr>
            <p:ph idx="1"/>
          </p:nvPr>
        </p:nvSpPr>
        <p:spPr>
          <a:xfrm>
            <a:off x="609600" y="1954924"/>
            <a:ext cx="10972800" cy="4202036"/>
          </a:xfrm>
        </p:spPr>
        <p:txBody>
          <a:bodyPr/>
          <a:lstStyle/>
          <a:p>
            <a:pPr>
              <a:buFont typeface="Wingdings" panose="05000000000000000000" pitchFamily="2" charset="2"/>
              <a:buChar char="Ø"/>
            </a:pPr>
            <a:r>
              <a:rPr lang="en-US" dirty="0">
                <a:latin typeface="Calibri" panose="020F0502020204030204" pitchFamily="34" charset="0"/>
                <a:cs typeface="Calibri" panose="020F0502020204030204" pitchFamily="34" charset="0"/>
              </a:rPr>
              <a:t>What is meant by </a:t>
            </a:r>
            <a:r>
              <a:rPr lang="en-US" b="1" dirty="0">
                <a:latin typeface="Calibri" panose="020F0502020204030204" pitchFamily="34" charset="0"/>
                <a:cs typeface="Calibri" panose="020F0502020204030204" pitchFamily="34" charset="0"/>
              </a:rPr>
              <a:t>risk?</a:t>
            </a:r>
            <a:r>
              <a:rPr lang="en-US" dirty="0">
                <a:latin typeface="Calibri" panose="020F0502020204030204" pitchFamily="34" charset="0"/>
                <a:cs typeface="Calibri" panose="020F0502020204030204" pitchFamily="34" charset="0"/>
              </a:rPr>
              <a:t>  Uncertainty about the future</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Why do people buy </a:t>
            </a:r>
            <a:r>
              <a:rPr lang="en-US" b="1" dirty="0">
                <a:latin typeface="Calibri" panose="020F0502020204030204" pitchFamily="34" charset="0"/>
                <a:cs typeface="Calibri" panose="020F0502020204030204" pitchFamily="34" charset="0"/>
              </a:rPr>
              <a:t>insurance</a:t>
            </a:r>
            <a:r>
              <a:rPr lang="en-US" dirty="0">
                <a:latin typeface="Calibri" panose="020F0502020204030204" pitchFamily="34" charset="0"/>
                <a:cs typeface="Calibri" panose="020F0502020204030204" pitchFamily="34" charset="0"/>
              </a:rPr>
              <a:t>? To reduce potential financial loss from risk associated with accident, theft, health, etc.</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What is the purpose of </a:t>
            </a:r>
            <a:r>
              <a:rPr lang="en-US" b="1" dirty="0">
                <a:latin typeface="Calibri" panose="020F0502020204030204" pitchFamily="34" charset="0"/>
                <a:cs typeface="Calibri" panose="020F0502020204030204" pitchFamily="34" charset="0"/>
              </a:rPr>
              <a:t>pooling risk</a:t>
            </a:r>
            <a:r>
              <a:rPr lang="en-US" dirty="0">
                <a:latin typeface="Calibri" panose="020F0502020204030204" pitchFamily="34" charset="0"/>
                <a:cs typeface="Calibri" panose="020F0502020204030204" pitchFamily="34" charset="0"/>
              </a:rPr>
              <a:t>?  To spread risk over more than one person or incident.</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What is a </a:t>
            </a:r>
            <a:r>
              <a:rPr lang="en-US" b="1" dirty="0">
                <a:latin typeface="Calibri" panose="020F0502020204030204" pitchFamily="34" charset="0"/>
                <a:cs typeface="Calibri" panose="020F0502020204030204" pitchFamily="34" charset="0"/>
              </a:rPr>
              <a:t>premium</a:t>
            </a:r>
            <a:r>
              <a:rPr lang="en-US" dirty="0">
                <a:latin typeface="Calibri" panose="020F0502020204030204" pitchFamily="34" charset="0"/>
                <a:cs typeface="Calibri" panose="020F0502020204030204" pitchFamily="34" charset="0"/>
              </a:rPr>
              <a:t>? The fee paid for insurance protection.</a:t>
            </a:r>
          </a:p>
        </p:txBody>
      </p:sp>
    </p:spTree>
    <p:extLst>
      <p:ext uri="{BB962C8B-B14F-4D97-AF65-F5344CB8AC3E}">
        <p14:creationId xmlns:p14="http://schemas.microsoft.com/office/powerpoint/2010/main" val="163113072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8882</TotalTime>
  <Words>1411</Words>
  <Application>Microsoft Office PowerPoint</Application>
  <PresentationFormat>Widescreen</PresentationFormat>
  <Paragraphs>126</Paragraphs>
  <Slides>22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  National Personal Finance Challenge Webinar Series Standard 6: Protecting and Insuring Lesson 2: Managing Risk Presented by Susan McNamara, January 2021 mcnamarasa@vcu.edu </vt:lpstr>
      <vt:lpstr>Standard 6: Protecting and Insuring</vt:lpstr>
      <vt:lpstr>Warm-Up</vt:lpstr>
      <vt:lpstr>Warm up Activity Possible Responses</vt:lpstr>
      <vt:lpstr>What is Risk?</vt:lpstr>
      <vt:lpstr>Objectives</vt:lpstr>
      <vt:lpstr>Low Risk, High Risk and Choices </vt:lpstr>
      <vt:lpstr>How can risk change?</vt:lpstr>
      <vt:lpstr>Key Terms </vt:lpstr>
      <vt:lpstr>Key Types of Insurance</vt:lpstr>
      <vt:lpstr>Auto Insurance</vt:lpstr>
      <vt:lpstr>Health Insurance</vt:lpstr>
      <vt:lpstr>Renter’s Insurance</vt:lpstr>
      <vt:lpstr>Homeowner’s Insurance</vt:lpstr>
      <vt:lpstr>Life Insurance</vt:lpstr>
      <vt:lpstr>Disability Insurance</vt:lpstr>
      <vt:lpstr>Extended Warranty</vt:lpstr>
      <vt:lpstr>Worker’s Compensation</vt:lpstr>
      <vt:lpstr>More Activities</vt:lpstr>
      <vt:lpstr>Questions?</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Personal Finance Challenge Webinar Series Standard 1: Earning an Income Lesson 2: Uncle Sam Takes a Bite Presented by Susan McNamara, January 2021 mcnamarasa@vcu.edu</dc:title>
  <dc:creator>Susan McNamara</dc:creator>
  <cp:lastModifiedBy>Susan McNamara</cp:lastModifiedBy>
  <cp:revision>132</cp:revision>
  <dcterms:created xsi:type="dcterms:W3CDTF">2020-12-27T18:44:17Z</dcterms:created>
  <dcterms:modified xsi:type="dcterms:W3CDTF">2021-01-04T13:04:30Z</dcterms:modified>
</cp:coreProperties>
</file>